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6" r:id="rId2"/>
  </p:sldMasterIdLst>
  <p:notesMasterIdLst>
    <p:notesMasterId r:id="rId48"/>
  </p:notesMasterIdLst>
  <p:handoutMasterIdLst>
    <p:handoutMasterId r:id="rId49"/>
  </p:handoutMasterIdLst>
  <p:sldIdLst>
    <p:sldId id="655" r:id="rId3"/>
    <p:sldId id="656" r:id="rId4"/>
    <p:sldId id="657" r:id="rId5"/>
    <p:sldId id="309" r:id="rId6"/>
    <p:sldId id="354" r:id="rId7"/>
    <p:sldId id="356" r:id="rId8"/>
    <p:sldId id="658" r:id="rId9"/>
    <p:sldId id="358" r:id="rId10"/>
    <p:sldId id="359" r:id="rId11"/>
    <p:sldId id="360" r:id="rId12"/>
    <p:sldId id="361" r:id="rId13"/>
    <p:sldId id="659" r:id="rId14"/>
    <p:sldId id="363" r:id="rId15"/>
    <p:sldId id="364" r:id="rId16"/>
    <p:sldId id="365" r:id="rId17"/>
    <p:sldId id="366" r:id="rId18"/>
    <p:sldId id="367" r:id="rId19"/>
    <p:sldId id="368" r:id="rId20"/>
    <p:sldId id="369" r:id="rId21"/>
    <p:sldId id="397" r:id="rId22"/>
    <p:sldId id="398" r:id="rId23"/>
    <p:sldId id="399" r:id="rId24"/>
    <p:sldId id="287" r:id="rId25"/>
    <p:sldId id="288" r:id="rId26"/>
    <p:sldId id="400" r:id="rId27"/>
    <p:sldId id="401" r:id="rId28"/>
    <p:sldId id="403" r:id="rId29"/>
    <p:sldId id="405" r:id="rId30"/>
    <p:sldId id="406" r:id="rId31"/>
    <p:sldId id="407" r:id="rId32"/>
    <p:sldId id="408" r:id="rId33"/>
    <p:sldId id="409" r:id="rId34"/>
    <p:sldId id="410" r:id="rId35"/>
    <p:sldId id="411" r:id="rId36"/>
    <p:sldId id="412" r:id="rId37"/>
    <p:sldId id="413" r:id="rId38"/>
    <p:sldId id="414" r:id="rId39"/>
    <p:sldId id="415" r:id="rId40"/>
    <p:sldId id="416" r:id="rId41"/>
    <p:sldId id="417" r:id="rId42"/>
    <p:sldId id="660" r:id="rId43"/>
    <p:sldId id="419" r:id="rId44"/>
    <p:sldId id="420" r:id="rId45"/>
    <p:sldId id="421" r:id="rId46"/>
    <p:sldId id="661" r:id="rId47"/>
  </p:sldIdLst>
  <p:sldSz cx="12198350" cy="6858000"/>
  <p:notesSz cx="6858000" cy="9144000"/>
  <p:custDataLst>
    <p:tags r:id="rId50"/>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8D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6314" autoAdjust="0"/>
  </p:normalViewPr>
  <p:slideViewPr>
    <p:cSldViewPr>
      <p:cViewPr varScale="1">
        <p:scale>
          <a:sx n="108" d="100"/>
          <a:sy n="108" d="100"/>
        </p:scale>
        <p:origin x="720" y="114"/>
      </p:cViewPr>
      <p:guideLst>
        <p:guide orient="horz" pos="2160"/>
        <p:guide pos="3842"/>
      </p:guideLst>
    </p:cSldViewPr>
  </p:slideViewPr>
  <p:outlineViewPr>
    <p:cViewPr>
      <p:scale>
        <a:sx n="33" d="100"/>
        <a:sy n="33" d="100"/>
      </p:scale>
      <p:origin x="0" y="0"/>
    </p:cViewPr>
  </p:outlineViewPr>
  <p:notesTextViewPr>
    <p:cViewPr>
      <p:scale>
        <a:sx n="3" d="2"/>
        <a:sy n="3" d="2"/>
      </p:scale>
      <p:origin x="0" y="0"/>
    </p:cViewPr>
  </p:notesTextViewPr>
  <p:sorterViewPr>
    <p:cViewPr>
      <p:scale>
        <a:sx n="49" d="100"/>
        <a:sy n="49" d="100"/>
      </p:scale>
      <p:origin x="0" y="0"/>
    </p:cViewPr>
  </p:sorterViewPr>
  <p:notesViewPr>
    <p:cSldViewPr>
      <p:cViewPr varScale="1">
        <p:scale>
          <a:sx n="84" d="100"/>
          <a:sy n="84" d="100"/>
        </p:scale>
        <p:origin x="10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ags" Target="tags/tag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t>2023/3/20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t>‹#›</a:t>
            </a:fld>
            <a:endParaRPr lang="zh-CN" altLang="en-US"/>
          </a:p>
        </p:txBody>
      </p:sp>
    </p:spTree>
    <p:extLst>
      <p:ext uri="{BB962C8B-B14F-4D97-AF65-F5344CB8AC3E}">
        <p14:creationId xmlns:p14="http://schemas.microsoft.com/office/powerpoint/2010/main" val="3679216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2023/3/20</a:t>
            </a:fld>
            <a:endParaRPr lang="en-US"/>
          </a:p>
        </p:txBody>
      </p:sp>
      <p:sp>
        <p:nvSpPr>
          <p:cNvPr id="3076" name="Rectangle 4"/>
          <p:cNvSpPr>
            <a:spLocks noGrp="1" noRot="1" noChangeAspect="1" noChangeArrowheads="1"/>
          </p:cNvSpPr>
          <p:nvPr>
            <p:ph type="sldImg" idx="2"/>
          </p:nvPr>
        </p:nvSpPr>
        <p:spPr bwMode="auto">
          <a:xfrm>
            <a:off x="379413" y="685800"/>
            <a:ext cx="609917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extLst>
      <p:ext uri="{BB962C8B-B14F-4D97-AF65-F5344CB8AC3E}">
        <p14:creationId xmlns:p14="http://schemas.microsoft.com/office/powerpoint/2010/main" val="3661958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t>22</a:t>
            </a:fld>
            <a:endParaRPr lang="en-US"/>
          </a:p>
        </p:txBody>
      </p:sp>
    </p:spTree>
    <p:extLst>
      <p:ext uri="{BB962C8B-B14F-4D97-AF65-F5344CB8AC3E}">
        <p14:creationId xmlns:p14="http://schemas.microsoft.com/office/powerpoint/2010/main" val="2964851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45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49797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5" name="文本框 14"/>
          <p:cNvSpPr txBox="1"/>
          <p:nvPr/>
        </p:nvSpPr>
        <p:spPr>
          <a:xfrm>
            <a:off x="1058615" y="447055"/>
            <a:ext cx="2031325" cy="461665"/>
          </a:xfrm>
          <a:prstGeom prst="rect">
            <a:avLst/>
          </a:prstGeom>
          <a:noFill/>
        </p:spPr>
        <p:txBody>
          <a:bodyPr wrap="none" rtlCol="0">
            <a:spAutoFit/>
          </a:bodyPr>
          <a:lstStyle/>
          <a:p>
            <a:pPr algn="ctr" fontAlgn="auto">
              <a:spcBef>
                <a:spcPct val="0"/>
              </a:spcBef>
              <a:spcAft>
                <a:spcPct val="0"/>
              </a:spcAft>
              <a:buFontTx/>
              <a:buNone/>
            </a:pPr>
            <a:r>
              <a:rPr lang="zh-CN" altLang="en-US" sz="2400" b="1">
                <a:solidFill>
                  <a:srgbClr val="D30000"/>
                </a:solidFill>
                <a:latin typeface="+mn-lt"/>
                <a:ea typeface="+mn-ea"/>
                <a:cs typeface="+mn-ea"/>
                <a:sym typeface="+mn-lt"/>
              </a:rPr>
              <a:t>为什么要守法</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2283" y="1709739"/>
            <a:ext cx="10521077"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2283" y="4589464"/>
            <a:ext cx="1052107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023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636" y="1825625"/>
            <a:ext cx="5184299"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5415" y="1825625"/>
            <a:ext cx="5184299"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8085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40225" y="365126"/>
            <a:ext cx="10521077"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40226" y="1681163"/>
            <a:ext cx="516047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226" y="2505075"/>
            <a:ext cx="516047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5414" y="1681163"/>
            <a:ext cx="51858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5414" y="2505075"/>
            <a:ext cx="51858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21549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25948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1454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5887" y="987426"/>
            <a:ext cx="617541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40226" y="2057400"/>
            <a:ext cx="393428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78037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5887" y="987426"/>
            <a:ext cx="6175415"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40226" y="2057400"/>
            <a:ext cx="393428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79464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607860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9444" y="365125"/>
            <a:ext cx="2630269"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637" y="365125"/>
            <a:ext cx="7738328"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1826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和内容">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userDrawn="1"/>
        </p:nvSpPr>
        <p:spPr>
          <a:xfrm>
            <a:off x="1088807" y="447055"/>
            <a:ext cx="3570208" cy="461665"/>
          </a:xfrm>
          <a:prstGeom prst="rect">
            <a:avLst/>
          </a:prstGeom>
          <a:noFill/>
        </p:spPr>
        <p:txBody>
          <a:bodyPr wrap="none" rtlCol="0">
            <a:spAutoFit/>
          </a:bodyPr>
          <a:lstStyle/>
          <a:p>
            <a:pPr algn="ctr" fontAlgn="auto">
              <a:spcBef>
                <a:spcPct val="0"/>
              </a:spcBef>
              <a:spcAft>
                <a:spcPct val="0"/>
              </a:spcAft>
              <a:buFontTx/>
              <a:buNone/>
            </a:pPr>
            <a:r>
              <a:rPr lang="zh-CN" altLang="en-US" sz="2400" b="1">
                <a:solidFill>
                  <a:srgbClr val="D30000"/>
                </a:solidFill>
                <a:latin typeface="+mn-lt"/>
                <a:ea typeface="+mn-ea"/>
                <a:cs typeface="+mn-ea"/>
                <a:sym typeface="+mn-lt"/>
              </a:rPr>
              <a:t>关于法律责任年龄的常识</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和内容">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userDrawn="1"/>
        </p:nvSpPr>
        <p:spPr>
          <a:xfrm>
            <a:off x="1056288" y="447055"/>
            <a:ext cx="2954655" cy="461665"/>
          </a:xfrm>
          <a:prstGeom prst="rect">
            <a:avLst/>
          </a:prstGeom>
          <a:noFill/>
        </p:spPr>
        <p:txBody>
          <a:bodyPr wrap="none" rtlCol="0">
            <a:spAutoFit/>
          </a:bodyPr>
          <a:lstStyle/>
          <a:p>
            <a:pPr algn="ctr" fontAlgn="auto">
              <a:spcBef>
                <a:spcPct val="0"/>
              </a:spcBef>
              <a:spcAft>
                <a:spcPct val="0"/>
              </a:spcAft>
              <a:buFontTx/>
              <a:buNone/>
            </a:pPr>
            <a:r>
              <a:rPr lang="zh-CN" altLang="en-US" sz="2400" b="1">
                <a:solidFill>
                  <a:srgbClr val="D30000"/>
                </a:solidFill>
                <a:latin typeface="+mn-lt"/>
                <a:ea typeface="+mn-ea"/>
                <a:cs typeface="+mn-ea"/>
                <a:sym typeface="+mn-lt"/>
              </a:rPr>
              <a:t>青少年三大法律责任</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标题和内容">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userDrawn="1"/>
        </p:nvSpPr>
        <p:spPr>
          <a:xfrm>
            <a:off x="1036543" y="447055"/>
            <a:ext cx="3262432" cy="461665"/>
          </a:xfrm>
          <a:prstGeom prst="rect">
            <a:avLst/>
          </a:prstGeom>
          <a:noFill/>
        </p:spPr>
        <p:txBody>
          <a:bodyPr wrap="none" rtlCol="0">
            <a:spAutoFit/>
          </a:bodyPr>
          <a:lstStyle/>
          <a:p>
            <a:pPr algn="ctr" fontAlgn="auto">
              <a:spcBef>
                <a:spcPct val="0"/>
              </a:spcBef>
              <a:spcAft>
                <a:spcPct val="0"/>
              </a:spcAft>
              <a:buFontTx/>
              <a:buNone/>
            </a:pPr>
            <a:r>
              <a:rPr lang="zh-CN" altLang="en-US" sz="2400" b="1">
                <a:solidFill>
                  <a:srgbClr val="D30000"/>
                </a:solidFill>
                <a:latin typeface="+mn-lt"/>
                <a:ea typeface="+mn-ea"/>
                <a:cs typeface="+mn-ea"/>
                <a:sym typeface="+mn-lt"/>
              </a:rPr>
              <a:t>对违法行为的自我防范</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标题和内容">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794" y="1122363"/>
            <a:ext cx="9148763"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794"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397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224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file:///D:\qq&#25991;&#20214;\712321467\Image\C2C\Image2\%7b75232B38-A165-1FB7-499C-2E1C792CACB5%7d.png" TargetMode="Externa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sp>
        <p:nvSpPr>
          <p:cNvPr id="2" name="椭圆 1"/>
          <p:cNvSpPr/>
          <p:nvPr userDrawn="1"/>
        </p:nvSpPr>
        <p:spPr bwMode="auto">
          <a:xfrm>
            <a:off x="698575" y="548680"/>
            <a:ext cx="332743" cy="332743"/>
          </a:xfrm>
          <a:prstGeom prst="ellipse">
            <a:avLst/>
          </a:prstGeom>
          <a:solidFill>
            <a:srgbClr val="D3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pic>
        <p:nvPicPr>
          <p:cNvPr id="8" name="图片 1073743875" descr="学科网 zxxk.com"/>
          <p:cNvPicPr>
            <a:picLocks noChangeAspect="1"/>
          </p:cNvPicPr>
          <p:nvPr/>
        </p:nvPicPr>
        <p:blipFill>
          <a:blip r:link="rId10"/>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637" y="365126"/>
            <a:ext cx="10521077"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637" y="1825625"/>
            <a:ext cx="10521077"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636" y="6356351"/>
            <a:ext cx="2744629"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fontAlgn="auto">
                <a:spcBef>
                  <a:spcPts val="0"/>
                </a:spcBef>
                <a:spcAft>
                  <a:spcPts val="0"/>
                </a:spcAft>
              </a:pPr>
              <a:t>2023/3/20</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40704" y="6356351"/>
            <a:ext cx="41169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5085" y="6356351"/>
            <a:ext cx="27446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rPr>
              <a:pPr fontAlgn="auto">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19350344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5.png"/><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grpSp>
        <p:nvGrpSpPr>
          <p:cNvPr id="2" name="组合 1"/>
          <p:cNvGrpSpPr/>
          <p:nvPr/>
        </p:nvGrpSpPr>
        <p:grpSpPr>
          <a:xfrm>
            <a:off x="2554280" y="1571733"/>
            <a:ext cx="7220245" cy="2136443"/>
            <a:chOff x="2787514" y="3812395"/>
            <a:chExt cx="7220245" cy="2136443"/>
          </a:xfrm>
        </p:grpSpPr>
        <p:sp>
          <p:nvSpPr>
            <p:cNvPr id="20" name="文本框 19"/>
            <p:cNvSpPr txBox="1"/>
            <p:nvPr/>
          </p:nvSpPr>
          <p:spPr>
            <a:xfrm>
              <a:off x="2787514" y="3812395"/>
              <a:ext cx="7220245" cy="1107996"/>
            </a:xfrm>
            <a:prstGeom prst="rect">
              <a:avLst/>
            </a:prstGeom>
            <a:noFill/>
          </p:spPr>
          <p:txBody>
            <a:bodyPr wrap="none" rtlCol="0">
              <a:spAutoFit/>
            </a:bodyPr>
            <a:lstStyle/>
            <a:p>
              <a:pPr algn="dist"/>
              <a:r>
                <a:rPr lang="zh-CN" altLang="en-US" sz="6600" b="1">
                  <a:ln w="15875">
                    <a:noFill/>
                  </a:ln>
                  <a:gradFill>
                    <a:gsLst>
                      <a:gs pos="61000">
                        <a:srgbClr val="FF0000"/>
                      </a:gs>
                      <a:gs pos="99000">
                        <a:srgbClr val="B40000"/>
                      </a:gs>
                    </a:gsLst>
                    <a:lin ang="5400000" scaled="0"/>
                  </a:gradFill>
                  <a:latin typeface="思源黑体" panose="020B0500000000000000" pitchFamily="34" charset="-122"/>
                  <a:ea typeface="思源黑体" panose="020B0500000000000000" pitchFamily="34" charset="-122"/>
                  <a:sym typeface="思源黑体" panose="020B0500000000000000" pitchFamily="34" charset="-122"/>
                </a:rPr>
                <a:t>增强学生 法制意识</a:t>
              </a:r>
            </a:p>
          </p:txBody>
        </p:sp>
        <p:sp>
          <p:nvSpPr>
            <p:cNvPr id="21" name="文本框 20"/>
            <p:cNvSpPr txBox="1"/>
            <p:nvPr/>
          </p:nvSpPr>
          <p:spPr>
            <a:xfrm>
              <a:off x="2787514" y="4840842"/>
              <a:ext cx="7220245" cy="1107996"/>
            </a:xfrm>
            <a:prstGeom prst="rect">
              <a:avLst/>
            </a:prstGeom>
            <a:noFill/>
          </p:spPr>
          <p:txBody>
            <a:bodyPr wrap="none" rtlCol="0">
              <a:spAutoFit/>
            </a:bodyPr>
            <a:lstStyle/>
            <a:p>
              <a:pPr algn="dist"/>
              <a:r>
                <a:rPr lang="zh-CN" altLang="en-US" sz="6600" b="1">
                  <a:ln w="15875">
                    <a:noFill/>
                  </a:ln>
                  <a:gradFill>
                    <a:gsLst>
                      <a:gs pos="61000">
                        <a:srgbClr val="FF0000"/>
                      </a:gs>
                      <a:gs pos="99000">
                        <a:srgbClr val="B40000"/>
                      </a:gs>
                    </a:gsLst>
                    <a:lin ang="5400000" scaled="0"/>
                  </a:gradFill>
                  <a:latin typeface="思源黑体" panose="020B0500000000000000" pitchFamily="34" charset="-122"/>
                  <a:ea typeface="思源黑体" panose="020B0500000000000000" pitchFamily="34" charset="-122"/>
                  <a:sym typeface="思源黑体" panose="020B0500000000000000" pitchFamily="34" charset="-122"/>
                </a:rPr>
                <a:t>营造校园 安全环境</a:t>
              </a:r>
            </a:p>
          </p:txBody>
        </p:sp>
      </p:grpSp>
      <p:grpSp>
        <p:nvGrpSpPr>
          <p:cNvPr id="29" name="组合 28"/>
          <p:cNvGrpSpPr/>
          <p:nvPr/>
        </p:nvGrpSpPr>
        <p:grpSpPr>
          <a:xfrm>
            <a:off x="2731778" y="3818235"/>
            <a:ext cx="6686919" cy="544641"/>
            <a:chOff x="3073400" y="3890865"/>
            <a:chExt cx="5829299" cy="544641"/>
          </a:xfrm>
        </p:grpSpPr>
        <p:sp>
          <p:nvSpPr>
            <p:cNvPr id="12" name="文本框 11"/>
            <p:cNvSpPr txBox="1"/>
            <p:nvPr/>
          </p:nvSpPr>
          <p:spPr>
            <a:xfrm>
              <a:off x="3073400" y="3912286"/>
              <a:ext cx="5829299" cy="523220"/>
            </a:xfrm>
            <a:prstGeom prst="rect">
              <a:avLst/>
            </a:prstGeom>
            <a:noFill/>
          </p:spPr>
          <p:txBody>
            <a:bodyPr wrap="square" rtlCol="0">
              <a:spAutoFit/>
            </a:bodyPr>
            <a:lstStyle/>
            <a:p>
              <a:pPr algn="ctr"/>
              <a:r>
                <a:rPr lang="zh-CN" altLang="en-US" sz="280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青少年法律意识法制教育主题班会</a:t>
              </a:r>
              <a:endParaRPr lang="en-US" altLang="zh-CN" sz="280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8" name="矩形 27"/>
            <p:cNvSpPr/>
            <p:nvPr/>
          </p:nvSpPr>
          <p:spPr>
            <a:xfrm>
              <a:off x="3414264" y="3890865"/>
              <a:ext cx="5147571" cy="482957"/>
            </a:xfrm>
            <a:prstGeom prst="rect">
              <a:avLst/>
            </a:prstGeom>
            <a:noFill/>
            <a:ln>
              <a:solidFill>
                <a:srgbClr val="D3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n>
                  <a:solidFill>
                    <a:srgbClr val="FF0000"/>
                  </a:solidFill>
                </a:ln>
                <a:solidFill>
                  <a:srgbClr val="FF0000"/>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p14:dur="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ppt_w</p:attrName>
                                        </p:attrNameLst>
                                      </p:cBhvr>
                                      <p:tavLst>
                                        <p:tav tm="0">
                                          <p:val>
                                            <p:fltVal val="0"/>
                                          </p:val>
                                        </p:tav>
                                        <p:tav tm="100000">
                                          <p:val>
                                            <p:strVal val="#ppt_w"/>
                                          </p:val>
                                        </p:tav>
                                      </p:tavLst>
                                    </p:anim>
                                    <p:anim calcmode="lin" valueType="num">
                                      <p:cBhvr>
                                        <p:cTn id="8" dur="750" fill="hold"/>
                                        <p:tgtEl>
                                          <p:spTgt spid="2"/>
                                        </p:tgtEl>
                                        <p:attrNameLst>
                                          <p:attrName>ppt_h</p:attrName>
                                        </p:attrNameLst>
                                      </p:cBhvr>
                                      <p:tavLst>
                                        <p:tav tm="0">
                                          <p:val>
                                            <p:fltVal val="0"/>
                                          </p:val>
                                        </p:tav>
                                        <p:tav tm="100000">
                                          <p:val>
                                            <p:strVal val="#ppt_h"/>
                                          </p:val>
                                        </p:tav>
                                      </p:tavLst>
                                    </p:anim>
                                    <p:animEffect transition="in" filter="fade">
                                      <p:cBhvr>
                                        <p:cTn id="9" dur="750"/>
                                        <p:tgtEl>
                                          <p:spTgt spid="2"/>
                                        </p:tgtEl>
                                      </p:cBhvr>
                                    </p:animEffect>
                                  </p:childTnLst>
                                </p:cTn>
                              </p:par>
                            </p:childTnLst>
                          </p:cTn>
                        </p:par>
                        <p:par>
                          <p:cTn id="10" fill="hold" nodeType="afterGroup">
                            <p:stCondLst>
                              <p:cond delay="750"/>
                            </p:stCondLst>
                            <p:childTnLst>
                              <p:par>
                                <p:cTn id="11" presetID="16" presetClass="entr" presetSubtype="21" fill="hold" nodeType="after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barn(inVertical)">
                                      <p:cBhvr>
                                        <p:cTn id="13"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4262755" y="1700808"/>
            <a:ext cx="3672840" cy="461665"/>
          </a:xfrm>
          <a:prstGeom prst="rect">
            <a:avLst/>
          </a:prstGeom>
          <a:solidFill>
            <a:srgbClr val="C00000"/>
          </a:solidFill>
        </p:spPr>
        <p:txBody>
          <a:bodyPr wrap="square" rtlCol="0">
            <a:spAutoFit/>
          </a:bodyPr>
          <a:lstStyle/>
          <a:p>
            <a:pPr algn="dist"/>
            <a:r>
              <a:rPr lang="zh-CN" altLang="en-US" sz="2400" b="1" dirty="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不完全无刑事责任年龄</a:t>
            </a:r>
          </a:p>
        </p:txBody>
      </p:sp>
      <p:grpSp>
        <p:nvGrpSpPr>
          <p:cNvPr id="4" name="组合 3"/>
          <p:cNvGrpSpPr/>
          <p:nvPr/>
        </p:nvGrpSpPr>
        <p:grpSpPr>
          <a:xfrm>
            <a:off x="985837" y="1700808"/>
            <a:ext cx="10226675" cy="4104680"/>
            <a:chOff x="985837" y="1700808"/>
            <a:chExt cx="10226675" cy="4104680"/>
          </a:xfrm>
        </p:grpSpPr>
        <p:sp>
          <p:nvSpPr>
            <p:cNvPr id="2" name="文本框 1"/>
            <p:cNvSpPr txBox="1"/>
            <p:nvPr/>
          </p:nvSpPr>
          <p:spPr>
            <a:xfrm>
              <a:off x="1274253" y="2162473"/>
              <a:ext cx="9649842" cy="3460819"/>
            </a:xfrm>
            <a:prstGeom prst="rect">
              <a:avLst/>
            </a:prstGeom>
            <a:noFill/>
          </p:spPr>
          <p:txBody>
            <a:bodyPr wrap="square" rtlCol="0">
              <a:spAutoFit/>
            </a:bodyPr>
            <a:lstStyle/>
            <a:p>
              <a:pPr marL="285750" indent="-285750">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公民年满14周岁，在民事法律方面没有特别的法律意义，但在行政法和刑法上具有特殊意义。</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行政法上如《行政处罚法》第25条规定：“不满14周岁的人有违法行为的，不予行政处罚，责令监护人加以管教；已满14周岁不满18周岁的人有违法行为的，从轻或者减轻行政处罚”。</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在刑法方面，已满14周岁不满16周岁属于相对负刑事责任时期，为什么说相对呢？因为14—16周岁的自然人实施了犯罪行为，一般不承担刑事责任，（8大罪大家能猜到吗）但如果其实施了故意杀人、故意伤害致人重伤或者死亡、强奸、抢劫、贩卖毒品、放火、爆炸和投放危险物质（以危险方法危害公共安全的犯罪行为中最常见的三类）这八种严重犯罪行为的，应当依法承担刑事责任。</a:t>
              </a:r>
            </a:p>
          </p:txBody>
        </p:sp>
        <p:sp>
          <p:nvSpPr>
            <p:cNvPr id="3" name="矩形 2"/>
            <p:cNvSpPr/>
            <p:nvPr/>
          </p:nvSpPr>
          <p:spPr bwMode="auto">
            <a:xfrm>
              <a:off x="985837" y="1700808"/>
              <a:ext cx="10226675" cy="4104680"/>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750"/>
                                        <p:tgtEl>
                                          <p:spTgt spid="4"/>
                                        </p:tgtEl>
                                      </p:cBhvr>
                                    </p:animEffect>
                                  </p:childTnLst>
                                </p:cTn>
                              </p:par>
                            </p:childTnLst>
                          </p:cTn>
                        </p:par>
                        <p:par>
                          <p:cTn id="8" fill="hold" nodeType="afterGroup">
                            <p:stCondLst>
                              <p:cond delay="750"/>
                            </p:stCondLst>
                            <p:childTnLst>
                              <p:par>
                                <p:cTn id="9" presetID="53" presetClass="entr" presetSubtype="0" fill="hold" grpId="2"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750" fill="hold"/>
                                        <p:tgtEl>
                                          <p:spTgt spid="7"/>
                                        </p:tgtEl>
                                        <p:attrNameLst>
                                          <p:attrName>ppt_w</p:attrName>
                                        </p:attrNameLst>
                                      </p:cBhvr>
                                      <p:tavLst>
                                        <p:tav tm="0">
                                          <p:val>
                                            <p:fltVal val="0"/>
                                          </p:val>
                                        </p:tav>
                                        <p:tav tm="100000">
                                          <p:val>
                                            <p:strVal val="#ppt_w"/>
                                          </p:val>
                                        </p:tav>
                                      </p:tavLst>
                                    </p:anim>
                                    <p:anim calcmode="lin" valueType="num">
                                      <p:cBhvr>
                                        <p:cTn id="12" dur="750" fill="hold"/>
                                        <p:tgtEl>
                                          <p:spTgt spid="7"/>
                                        </p:tgtEl>
                                        <p:attrNameLst>
                                          <p:attrName>ppt_h</p:attrName>
                                        </p:attrNameLst>
                                      </p:cBhvr>
                                      <p:tavLst>
                                        <p:tav tm="0">
                                          <p:val>
                                            <p:fltVal val="0"/>
                                          </p:val>
                                        </p:tav>
                                        <p:tav tm="100000">
                                          <p:val>
                                            <p:strVal val="#ppt_h"/>
                                          </p:val>
                                        </p:tav>
                                      </p:tavLst>
                                    </p:anim>
                                    <p:animEffect transition="in" filter="fade">
                                      <p:cBhvr>
                                        <p:cTn id="1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4457065" y="1625600"/>
            <a:ext cx="3284220" cy="461665"/>
          </a:xfrm>
          <a:prstGeom prst="rect">
            <a:avLst/>
          </a:prstGeom>
          <a:solidFill>
            <a:srgbClr val="C00000"/>
          </a:solidFill>
        </p:spPr>
        <p:txBody>
          <a:bodyPr wrap="square" rtlCol="0">
            <a:spAutoFit/>
          </a:bodyPr>
          <a:lstStyle/>
          <a:p>
            <a:pPr algn="dist"/>
            <a:r>
              <a:rPr lang="zh-CN" altLang="en-US" sz="2400" b="1" dirty="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完全刑事责任年龄</a:t>
            </a:r>
          </a:p>
        </p:txBody>
      </p:sp>
      <p:sp>
        <p:nvSpPr>
          <p:cNvPr id="2" name="文本框 1"/>
          <p:cNvSpPr txBox="1"/>
          <p:nvPr/>
        </p:nvSpPr>
        <p:spPr>
          <a:xfrm>
            <a:off x="914598" y="2349997"/>
            <a:ext cx="5543847" cy="3460819"/>
          </a:xfrm>
          <a:prstGeom prst="rect">
            <a:avLst/>
          </a:prstGeom>
          <a:noFill/>
        </p:spPr>
        <p:txBody>
          <a:bodyPr wrap="square" rtlCol="0">
            <a:spAutoFit/>
          </a:bodyPr>
          <a:lstStyle/>
          <a:p>
            <a:pPr>
              <a:lnSpc>
                <a:spcPct val="200000"/>
              </a:lnSpc>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年满16周岁有两方面的法律后果：</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200000"/>
              </a:lnSpc>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第一，在刑事责任方面，年满16周岁的公民应当对其所从事的任何刑事犯罪活动承担刑事责任，只不过应当从轻或者减轻处罚，犯罪时不满18周岁的人不适用死刑。</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200000"/>
              </a:lnSpc>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第二，民事活动方面，年满16周岁并且以其劳动收入为主要生活来源的人，在民法上被视为完全民事行为能力人，享有成年人同等的民事权利，并独立承担民事责任。</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nvGrpSpPr>
          <p:cNvPr id="20" name="组合 19"/>
          <p:cNvGrpSpPr/>
          <p:nvPr/>
        </p:nvGrpSpPr>
        <p:grpSpPr>
          <a:xfrm>
            <a:off x="6675239" y="2564904"/>
            <a:ext cx="4537273" cy="3272200"/>
            <a:chOff x="6675239" y="2564904"/>
            <a:chExt cx="4537273" cy="3272200"/>
          </a:xfrm>
        </p:grpSpPr>
        <p:sp>
          <p:nvSpPr>
            <p:cNvPr id="10" name="文本框 9"/>
            <p:cNvSpPr txBox="1"/>
            <p:nvPr/>
          </p:nvSpPr>
          <p:spPr>
            <a:xfrm>
              <a:off x="6819255" y="2837950"/>
              <a:ext cx="4176464" cy="2999154"/>
            </a:xfrm>
            <a:prstGeom prst="rect">
              <a:avLst/>
            </a:prstGeom>
            <a:noFill/>
          </p:spPr>
          <p:txBody>
            <a:bodyPr wrap="square">
              <a:spAutoFit/>
            </a:bodyPr>
            <a:lstStyle/>
            <a:p>
              <a:pPr marL="285750" marR="0" lvl="0" indent="-285750" algn="l" defTabSz="914400" rtl="0" eaLnBrk="1" fontAlgn="base" latinLnBrk="0" hangingPunct="1">
                <a:lnSpc>
                  <a:spcPct val="150000"/>
                </a:lnSpc>
                <a:spcBef>
                  <a:spcPct val="0"/>
                </a:spcBef>
                <a:spcAft>
                  <a:spcPct val="0"/>
                </a:spcAft>
                <a:buClrTx/>
                <a:buSzTx/>
                <a:buFont typeface="Wingdings" panose="05000000000000000000" pitchFamily="2" charset="2"/>
                <a:buChar char="u"/>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年满18周岁则为法律上的成年人了，因此认定为具有完全民事行为能力，需要独立承担法律责任。</a:t>
              </a:r>
              <a:endParaRPr kumimoji="0" lang="en-US" altLang="zh-CN"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marR="0" lvl="0" indent="-285750" algn="l" defTabSz="914400" rtl="0" eaLnBrk="1" fontAlgn="base" latinLnBrk="0" hangingPunct="1">
                <a:lnSpc>
                  <a:spcPct val="150000"/>
                </a:lnSpc>
                <a:spcBef>
                  <a:spcPct val="0"/>
                </a:spcBef>
                <a:spcAft>
                  <a:spcPct val="0"/>
                </a:spcAft>
                <a:buClrTx/>
                <a:buSzTx/>
                <a:buFont typeface="Wingdings" panose="05000000000000000000" pitchFamily="2" charset="2"/>
                <a:buChar char="u"/>
                <a:defRPr/>
              </a:pPr>
              <a:endParaRPr kumimoji="0" lang="en-US" altLang="zh-CN"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marR="0" lvl="0" indent="-285750" algn="l" defTabSz="914400" rtl="0" eaLnBrk="1" fontAlgn="base" latinLnBrk="0" hangingPunct="1">
                <a:lnSpc>
                  <a:spcPct val="150000"/>
                </a:lnSpc>
                <a:spcBef>
                  <a:spcPct val="0"/>
                </a:spcBef>
                <a:spcAft>
                  <a:spcPct val="0"/>
                </a:spcAft>
                <a:buClrTx/>
                <a:buSzTx/>
                <a:buFont typeface="Wingdings" panose="05000000000000000000" pitchFamily="2" charset="2"/>
                <a:buChar char="u"/>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要注意刑事和民事责任时间上的不同规定，刑事责任是以犯罪时是否年满18周岁为标准，民事责任是以审判时是否年满18周岁为标准。</a:t>
              </a:r>
            </a:p>
          </p:txBody>
        </p:sp>
        <p:sp>
          <p:nvSpPr>
            <p:cNvPr id="11" name="矩形 10"/>
            <p:cNvSpPr/>
            <p:nvPr/>
          </p:nvSpPr>
          <p:spPr bwMode="auto">
            <a:xfrm>
              <a:off x="6675239" y="2564904"/>
              <a:ext cx="4537273" cy="3240584"/>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19" name="直接连接符 18"/>
            <p:cNvCxnSpPr/>
            <p:nvPr/>
          </p:nvCxnSpPr>
          <p:spPr bwMode="auto">
            <a:xfrm flipH="1">
              <a:off x="6675241" y="4175760"/>
              <a:ext cx="4537271" cy="9436"/>
            </a:xfrm>
            <a:prstGeom prst="line">
              <a:avLst/>
            </a:prstGeom>
            <a:solidFill>
              <a:schemeClr val="accent1"/>
            </a:solidFill>
            <a:ln w="9525" cap="flat" cmpd="sng" algn="ctr">
              <a:solidFill>
                <a:schemeClr val="accent2"/>
              </a:solidFill>
              <a:prstDash val="solid"/>
              <a:round/>
              <a:headEnd type="none" w="med" len="med"/>
              <a:tailEnd type="none" w="med" len="med"/>
            </a:ln>
          </p:spPr>
        </p:cxn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2"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7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sp>
        <p:nvSpPr>
          <p:cNvPr id="8" name="文本框 7"/>
          <p:cNvSpPr txBox="1"/>
          <p:nvPr/>
        </p:nvSpPr>
        <p:spPr>
          <a:xfrm>
            <a:off x="4635818" y="1968501"/>
            <a:ext cx="2926715" cy="706755"/>
          </a:xfrm>
          <a:prstGeom prst="rect">
            <a:avLst/>
          </a:prstGeom>
          <a:solidFill>
            <a:srgbClr val="D30000"/>
          </a:solidFill>
        </p:spPr>
        <p:txBody>
          <a:bodyPr wrap="square" rtlCol="0">
            <a:spAutoFit/>
          </a:bodyPr>
          <a:lstStyle/>
          <a:p>
            <a:pPr algn="ct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第</a:t>
            </a:r>
            <a:r>
              <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03</a:t>
            </a: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部分</a:t>
            </a:r>
            <a:endPar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9" name="文本框 8"/>
          <p:cNvSpPr txBox="1"/>
          <p:nvPr/>
        </p:nvSpPr>
        <p:spPr>
          <a:xfrm>
            <a:off x="2890768" y="2964039"/>
            <a:ext cx="6416814" cy="923330"/>
          </a:xfrm>
          <a:prstGeom prst="rect">
            <a:avLst/>
          </a:prstGeom>
          <a:noFill/>
        </p:spPr>
        <p:txBody>
          <a:bodyPr wrap="square" rtlCol="0">
            <a:spAutoFit/>
          </a:bodyPr>
          <a:lstStyle/>
          <a:p>
            <a:pPr algn="dist"/>
            <a:r>
              <a:rPr lang="zh-CN" altLang="en-US" sz="540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青少年三大法律责任</a:t>
            </a:r>
          </a:p>
        </p:txBody>
      </p:sp>
      <p:sp>
        <p:nvSpPr>
          <p:cNvPr id="10" name="文本框 9"/>
          <p:cNvSpPr txBox="1"/>
          <p:nvPr/>
        </p:nvSpPr>
        <p:spPr>
          <a:xfrm>
            <a:off x="2555557" y="3865716"/>
            <a:ext cx="7087235" cy="890821"/>
          </a:xfrm>
          <a:prstGeom prst="rect">
            <a:avLst/>
          </a:prstGeom>
          <a:noFill/>
        </p:spPr>
        <p:txBody>
          <a:bodyPr wrap="square" rtlCol="0">
            <a:spAutoFit/>
          </a:bodyPr>
          <a:lstStyle/>
          <a:p>
            <a:pPr algn="ctr">
              <a:lnSpc>
                <a:spcPct val="150000"/>
              </a:lnSpc>
              <a:defRPr/>
            </a:pPr>
            <a:r>
              <a:rPr lang="zh-CN" altLang="en-US" sz="1200" dirty="0">
                <a:solidFill>
                  <a:schemeClr val="tx1">
                    <a:lumMod val="75000"/>
                    <a:lumOff val="2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在此输入文字内容，文字不易太多，以简练为主，此模板作品在此输入文字内容；在此输入文字内容，文字不易太多，以简练为主，此模板作品在此输入文字内容；</a:t>
            </a:r>
            <a:endParaRPr lang="zh-CN" altLang="en-US" sz="1200" dirty="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a:p>
            <a:pPr algn="ctr">
              <a:lnSpc>
                <a:spcPct val="150000"/>
              </a:lnSpc>
              <a:defRPr/>
            </a:pPr>
            <a:endParaRPr lang="zh-CN" altLang="en-US" sz="1200" dirty="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750" fill="hold"/>
                                        <p:tgtEl>
                                          <p:spTgt spid="9"/>
                                        </p:tgtEl>
                                        <p:attrNameLst>
                                          <p:attrName>ppt_w</p:attrName>
                                        </p:attrNameLst>
                                      </p:cBhvr>
                                      <p:tavLst>
                                        <p:tav tm="0">
                                          <p:val>
                                            <p:fltVal val="0"/>
                                          </p:val>
                                        </p:tav>
                                        <p:tav tm="100000">
                                          <p:val>
                                            <p:strVal val="#ppt_w"/>
                                          </p:val>
                                        </p:tav>
                                      </p:tavLst>
                                    </p:anim>
                                    <p:anim calcmode="lin" valueType="num">
                                      <p:cBhvr>
                                        <p:cTn id="14" dur="750" fill="hold"/>
                                        <p:tgtEl>
                                          <p:spTgt spid="9"/>
                                        </p:tgtEl>
                                        <p:attrNameLst>
                                          <p:attrName>ppt_h</p:attrName>
                                        </p:attrNameLst>
                                      </p:cBhvr>
                                      <p:tavLst>
                                        <p:tav tm="0">
                                          <p:val>
                                            <p:fltVal val="0"/>
                                          </p:val>
                                        </p:tav>
                                        <p:tav tm="100000">
                                          <p:val>
                                            <p:strVal val="#ppt_h"/>
                                          </p:val>
                                        </p:tav>
                                      </p:tavLst>
                                    </p:anim>
                                    <p:animEffect transition="in" filter="fade">
                                      <p:cBhvr>
                                        <p:cTn id="15" dur="750"/>
                                        <p:tgtEl>
                                          <p:spTgt spid="9"/>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1490663" y="1340768"/>
            <a:ext cx="4473360" cy="4392712"/>
            <a:chOff x="4370983" y="1412776"/>
            <a:chExt cx="4473360" cy="4392712"/>
          </a:xfrm>
        </p:grpSpPr>
        <p:grpSp>
          <p:nvGrpSpPr>
            <p:cNvPr id="4" name="组合 3"/>
            <p:cNvGrpSpPr/>
            <p:nvPr/>
          </p:nvGrpSpPr>
          <p:grpSpPr>
            <a:xfrm>
              <a:off x="6402604" y="1412776"/>
              <a:ext cx="2441739" cy="1173724"/>
              <a:chOff x="6387207" y="2636912"/>
              <a:chExt cx="2441739" cy="1173724"/>
            </a:xfrm>
          </p:grpSpPr>
          <p:sp>
            <p:nvSpPr>
              <p:cNvPr id="3" name="文本框 2"/>
              <p:cNvSpPr txBox="1"/>
              <p:nvPr/>
            </p:nvSpPr>
            <p:spPr>
              <a:xfrm>
                <a:off x="6963271" y="3233333"/>
                <a:ext cx="1110639" cy="506164"/>
              </a:xfrm>
              <a:prstGeom prst="rect">
                <a:avLst/>
              </a:prstGeom>
              <a:noFill/>
            </p:spPr>
            <p:txBody>
              <a:bodyPr wrap="square" rtlCol="0">
                <a:spAutoFit/>
              </a:bodyPr>
              <a:lstStyle/>
              <a:p>
                <a:pPr>
                  <a:lnSpc>
                    <a:spcPct val="20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经济赔偿</a:t>
                </a:r>
              </a:p>
            </p:txBody>
          </p:sp>
          <p:sp>
            <p:nvSpPr>
              <p:cNvPr id="9" name="文本框 8"/>
              <p:cNvSpPr txBox="1"/>
              <p:nvPr/>
            </p:nvSpPr>
            <p:spPr>
              <a:xfrm>
                <a:off x="6387207" y="2754937"/>
                <a:ext cx="2441738" cy="461665"/>
              </a:xfrm>
              <a:prstGeom prst="rect">
                <a:avLst/>
              </a:prstGeom>
              <a:solidFill>
                <a:srgbClr val="C00000"/>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民事法律责任</a:t>
                </a:r>
              </a:p>
            </p:txBody>
          </p:sp>
          <p:sp>
            <p:nvSpPr>
              <p:cNvPr id="2" name="矩形 1"/>
              <p:cNvSpPr/>
              <p:nvPr/>
            </p:nvSpPr>
            <p:spPr bwMode="auto">
              <a:xfrm>
                <a:off x="6387208" y="2636912"/>
                <a:ext cx="2441738" cy="1173724"/>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2" name="组合 11"/>
            <p:cNvGrpSpPr/>
            <p:nvPr/>
          </p:nvGrpSpPr>
          <p:grpSpPr>
            <a:xfrm>
              <a:off x="6402604" y="4631764"/>
              <a:ext cx="2441738" cy="1173724"/>
              <a:chOff x="6402604" y="4631764"/>
              <a:chExt cx="2441738" cy="1173724"/>
            </a:xfrm>
          </p:grpSpPr>
          <p:sp>
            <p:nvSpPr>
              <p:cNvPr id="19" name="文本框 18"/>
              <p:cNvSpPr txBox="1"/>
              <p:nvPr/>
            </p:nvSpPr>
            <p:spPr>
              <a:xfrm>
                <a:off x="6497661" y="5192142"/>
                <a:ext cx="2334775" cy="506164"/>
              </a:xfrm>
              <a:prstGeom prst="rect">
                <a:avLst/>
              </a:prstGeom>
              <a:noFill/>
            </p:spPr>
            <p:txBody>
              <a:bodyPr wrap="square" rtlCol="0">
                <a:spAutoFit/>
              </a:bodyPr>
              <a:lstStyle/>
              <a:p>
                <a:pPr>
                  <a:lnSpc>
                    <a:spcPct val="20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拘留、罚金、经济赔偿</a:t>
                </a:r>
              </a:p>
            </p:txBody>
          </p:sp>
          <p:sp>
            <p:nvSpPr>
              <p:cNvPr id="20" name="文本框 19"/>
              <p:cNvSpPr txBox="1"/>
              <p:nvPr/>
            </p:nvSpPr>
            <p:spPr>
              <a:xfrm>
                <a:off x="6402604" y="4756961"/>
                <a:ext cx="2441738" cy="461665"/>
              </a:xfrm>
              <a:prstGeom prst="rect">
                <a:avLst/>
              </a:prstGeom>
              <a:solidFill>
                <a:srgbClr val="C00000"/>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行政法律责任</a:t>
                </a:r>
              </a:p>
            </p:txBody>
          </p:sp>
          <p:sp>
            <p:nvSpPr>
              <p:cNvPr id="7" name="矩形 6"/>
              <p:cNvSpPr/>
              <p:nvPr/>
            </p:nvSpPr>
            <p:spPr bwMode="auto">
              <a:xfrm>
                <a:off x="6402604" y="4631764"/>
                <a:ext cx="2441738" cy="1173724"/>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1" name="组合 10"/>
            <p:cNvGrpSpPr/>
            <p:nvPr/>
          </p:nvGrpSpPr>
          <p:grpSpPr>
            <a:xfrm>
              <a:off x="6402604" y="3113653"/>
              <a:ext cx="2441738" cy="1173724"/>
              <a:chOff x="6402604" y="3113653"/>
              <a:chExt cx="2441738" cy="1173724"/>
            </a:xfrm>
          </p:grpSpPr>
          <p:sp>
            <p:nvSpPr>
              <p:cNvPr id="15" name="文本框 14"/>
              <p:cNvSpPr txBox="1"/>
              <p:nvPr/>
            </p:nvSpPr>
            <p:spPr>
              <a:xfrm>
                <a:off x="6481518" y="3677456"/>
                <a:ext cx="2334775" cy="506164"/>
              </a:xfrm>
              <a:prstGeom prst="rect">
                <a:avLst/>
              </a:prstGeom>
              <a:noFill/>
            </p:spPr>
            <p:txBody>
              <a:bodyPr wrap="square" rtlCol="0">
                <a:spAutoFit/>
              </a:bodyPr>
              <a:lstStyle/>
              <a:p>
                <a:pPr>
                  <a:lnSpc>
                    <a:spcPct val="20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罚金刑、自由刑、死刑</a:t>
                </a:r>
              </a:p>
            </p:txBody>
          </p:sp>
          <p:sp>
            <p:nvSpPr>
              <p:cNvPr id="16" name="文本框 15"/>
              <p:cNvSpPr txBox="1"/>
              <p:nvPr/>
            </p:nvSpPr>
            <p:spPr>
              <a:xfrm>
                <a:off x="6402604" y="3246022"/>
                <a:ext cx="2441738" cy="461665"/>
              </a:xfrm>
              <a:prstGeom prst="rect">
                <a:avLst/>
              </a:prstGeom>
              <a:solidFill>
                <a:srgbClr val="C00000"/>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刑事法律责任</a:t>
                </a:r>
              </a:p>
            </p:txBody>
          </p:sp>
          <p:sp>
            <p:nvSpPr>
              <p:cNvPr id="10" name="矩形 9"/>
              <p:cNvSpPr/>
              <p:nvPr/>
            </p:nvSpPr>
            <p:spPr bwMode="auto">
              <a:xfrm>
                <a:off x="6402604" y="3113653"/>
                <a:ext cx="2441738" cy="1173724"/>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6" name="组合 25"/>
            <p:cNvGrpSpPr/>
            <p:nvPr/>
          </p:nvGrpSpPr>
          <p:grpSpPr>
            <a:xfrm>
              <a:off x="4370983" y="1684240"/>
              <a:ext cx="770157" cy="3986431"/>
              <a:chOff x="4582018" y="1530801"/>
              <a:chExt cx="770157" cy="3986431"/>
            </a:xfrm>
          </p:grpSpPr>
          <p:sp>
            <p:nvSpPr>
              <p:cNvPr id="25" name="矩形 24"/>
              <p:cNvSpPr/>
              <p:nvPr/>
            </p:nvSpPr>
            <p:spPr bwMode="auto">
              <a:xfrm>
                <a:off x="4582018" y="1530801"/>
                <a:ext cx="770157" cy="3986431"/>
              </a:xfrm>
              <a:prstGeom prst="rect">
                <a:avLst/>
              </a:prstGeom>
              <a:solidFill>
                <a:schemeClr val="accent2"/>
              </a:solid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文本框 22"/>
              <p:cNvSpPr txBox="1"/>
              <p:nvPr/>
            </p:nvSpPr>
            <p:spPr>
              <a:xfrm>
                <a:off x="4659319" y="1910936"/>
                <a:ext cx="615553" cy="3226160"/>
              </a:xfrm>
              <a:prstGeom prst="rect">
                <a:avLst/>
              </a:prstGeom>
              <a:noFill/>
            </p:spPr>
            <p:txBody>
              <a:bodyPr vert="eaVert" wrap="square" rtlCol="0">
                <a:spAutoFit/>
              </a:bodyPr>
              <a:lstStyle/>
              <a:p>
                <a:r>
                  <a:rPr lang="zh-CN" altLang="en-US" sz="28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三  大  法  律  责  任</a:t>
                </a:r>
              </a:p>
            </p:txBody>
          </p:sp>
        </p:grpSp>
        <p:sp>
          <p:nvSpPr>
            <p:cNvPr id="27" name="左大括号 26"/>
            <p:cNvSpPr/>
            <p:nvPr/>
          </p:nvSpPr>
          <p:spPr bwMode="auto">
            <a:xfrm>
              <a:off x="5281631" y="1928177"/>
              <a:ext cx="1028229" cy="3482375"/>
            </a:xfrm>
            <a:prstGeom prst="leftBrace">
              <a:avLst/>
            </a:prstGeom>
            <a:noFill/>
            <a:ln w="19050"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pic>
        <p:nvPicPr>
          <p:cNvPr id="30" name="图片 2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94055" y="446989"/>
            <a:ext cx="5964021" cy="596402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750" fill="hold"/>
                                        <p:tgtEl>
                                          <p:spTgt spid="30"/>
                                        </p:tgtEl>
                                        <p:attrNameLst>
                                          <p:attrName>ppt_w</p:attrName>
                                        </p:attrNameLst>
                                      </p:cBhvr>
                                      <p:tavLst>
                                        <p:tav tm="0">
                                          <p:val>
                                            <p:fltVal val="0"/>
                                          </p:val>
                                        </p:tav>
                                        <p:tav tm="100000">
                                          <p:val>
                                            <p:strVal val="#ppt_w"/>
                                          </p:val>
                                        </p:tav>
                                      </p:tavLst>
                                    </p:anim>
                                    <p:anim calcmode="lin" valueType="num">
                                      <p:cBhvr>
                                        <p:cTn id="8" dur="750" fill="hold"/>
                                        <p:tgtEl>
                                          <p:spTgt spid="30"/>
                                        </p:tgtEl>
                                        <p:attrNameLst>
                                          <p:attrName>ppt_h</p:attrName>
                                        </p:attrNameLst>
                                      </p:cBhvr>
                                      <p:tavLst>
                                        <p:tav tm="0">
                                          <p:val>
                                            <p:fltVal val="0"/>
                                          </p:val>
                                        </p:tav>
                                        <p:tav tm="100000">
                                          <p:val>
                                            <p:strVal val="#ppt_h"/>
                                          </p:val>
                                        </p:tav>
                                      </p:tavLst>
                                    </p:anim>
                                    <p:anim calcmode="lin" valueType="num">
                                      <p:cBhvr>
                                        <p:cTn id="9" dur="750" fill="hold"/>
                                        <p:tgtEl>
                                          <p:spTgt spid="30"/>
                                        </p:tgtEl>
                                        <p:attrNameLst>
                                          <p:attrName>style.rotation</p:attrName>
                                        </p:attrNameLst>
                                      </p:cBhvr>
                                      <p:tavLst>
                                        <p:tav tm="0">
                                          <p:val>
                                            <p:fltVal val="90"/>
                                          </p:val>
                                        </p:tav>
                                        <p:tav tm="100000">
                                          <p:val>
                                            <p:fltVal val="0"/>
                                          </p:val>
                                        </p:tav>
                                      </p:tavLst>
                                    </p:anim>
                                    <p:animEffect transition="in" filter="fade">
                                      <p:cBhvr>
                                        <p:cTn id="10" dur="750"/>
                                        <p:tgtEl>
                                          <p:spTgt spid="30"/>
                                        </p:tgtEl>
                                      </p:cBhvr>
                                    </p:animEffect>
                                  </p:childTnLst>
                                </p:cTn>
                              </p:par>
                            </p:childTnLst>
                          </p:cTn>
                        </p:par>
                        <p:par>
                          <p:cTn id="11" fill="hold" nodeType="afterGroup">
                            <p:stCondLst>
                              <p:cond delay="750"/>
                            </p:stCondLst>
                            <p:childTnLst>
                              <p:par>
                                <p:cTn id="12" presetID="16" presetClass="entr" presetSubtype="42" fill="hold" nodeType="after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barn(outHorizontal)">
                                      <p:cBhvr>
                                        <p:cTn id="14"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556461" y="2924944"/>
            <a:ext cx="2669446" cy="3226524"/>
          </a:xfrm>
          <a:prstGeom prst="rect">
            <a:avLst/>
          </a:prstGeom>
          <a:noFill/>
        </p:spPr>
        <p:txBody>
          <a:bodyPr wrap="square" rtlCol="0">
            <a:spAutoFit/>
          </a:bodyPr>
          <a:lstStyle/>
          <a:p>
            <a:pPr>
              <a:lnSpc>
                <a:spcPct val="150000"/>
              </a:lnSpc>
            </a:pP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校园内的侵权责任：</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01.</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人身损害赔偿</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02.</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财产损害赔偿</a:t>
            </a:r>
          </a:p>
          <a:p>
            <a:pPr>
              <a:lnSpc>
                <a:spcPct val="150000"/>
              </a:lnSpc>
            </a:pPr>
            <a:endParaRPr lang="en-US" altLang="zh-CN"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交通事故赔偿责任</a:t>
            </a: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p>
          <a:p>
            <a:pPr>
              <a:lnSpc>
                <a:spcPct val="150000"/>
              </a:lnSpc>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nvGrpSpPr>
          <p:cNvPr id="9" name="组合 8"/>
          <p:cNvGrpSpPr/>
          <p:nvPr/>
        </p:nvGrpSpPr>
        <p:grpSpPr>
          <a:xfrm>
            <a:off x="6531223" y="1988840"/>
            <a:ext cx="2952327" cy="488339"/>
            <a:chOff x="1274640" y="1927841"/>
            <a:chExt cx="2952327" cy="488339"/>
          </a:xfrm>
        </p:grpSpPr>
        <p:sp>
          <p:nvSpPr>
            <p:cNvPr id="8" name="文本框 7"/>
            <p:cNvSpPr txBox="1"/>
            <p:nvPr/>
          </p:nvSpPr>
          <p:spPr>
            <a:xfrm>
              <a:off x="1922711" y="1929131"/>
              <a:ext cx="2304256"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民事法律责任</a:t>
              </a:r>
            </a:p>
          </p:txBody>
        </p:sp>
        <p:grpSp>
          <p:nvGrpSpPr>
            <p:cNvPr id="7" name="组合 6"/>
            <p:cNvGrpSpPr/>
            <p:nvPr/>
          </p:nvGrpSpPr>
          <p:grpSpPr>
            <a:xfrm>
              <a:off x="1274640" y="1927841"/>
              <a:ext cx="576064" cy="488339"/>
              <a:chOff x="1274640" y="1927841"/>
              <a:chExt cx="576064" cy="488339"/>
            </a:xfrm>
          </p:grpSpPr>
          <p:sp>
            <p:nvSpPr>
              <p:cNvPr id="4" name="矩形 3"/>
              <p:cNvSpPr/>
              <p:nvPr/>
            </p:nvSpPr>
            <p:spPr bwMode="auto">
              <a:xfrm>
                <a:off x="1274640" y="1927841"/>
                <a:ext cx="576064" cy="461665"/>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文本框 9"/>
              <p:cNvSpPr txBox="1"/>
              <p:nvPr/>
            </p:nvSpPr>
            <p:spPr>
              <a:xfrm>
                <a:off x="1299878" y="1954515"/>
                <a:ext cx="525587"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一、</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90663" y="1772816"/>
            <a:ext cx="4446666" cy="3842192"/>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750" fill="hold"/>
                                        <p:tgtEl>
                                          <p:spTgt spid="14"/>
                                        </p:tgtEl>
                                        <p:attrNameLst>
                                          <p:attrName>ppt_w</p:attrName>
                                        </p:attrNameLst>
                                      </p:cBhvr>
                                      <p:tavLst>
                                        <p:tav tm="0">
                                          <p:val>
                                            <p:fltVal val="0"/>
                                          </p:val>
                                        </p:tav>
                                        <p:tav tm="100000">
                                          <p:val>
                                            <p:strVal val="#ppt_w"/>
                                          </p:val>
                                        </p:tav>
                                      </p:tavLst>
                                    </p:anim>
                                    <p:anim calcmode="lin" valueType="num">
                                      <p:cBhvr>
                                        <p:cTn id="8" dur="750" fill="hold"/>
                                        <p:tgtEl>
                                          <p:spTgt spid="14"/>
                                        </p:tgtEl>
                                        <p:attrNameLst>
                                          <p:attrName>ppt_h</p:attrName>
                                        </p:attrNameLst>
                                      </p:cBhvr>
                                      <p:tavLst>
                                        <p:tav tm="0">
                                          <p:val>
                                            <p:fltVal val="0"/>
                                          </p:val>
                                        </p:tav>
                                        <p:tav tm="100000">
                                          <p:val>
                                            <p:strVal val="#ppt_h"/>
                                          </p:val>
                                        </p:tav>
                                      </p:tavLst>
                                    </p:anim>
                                    <p:animEffect transition="in" filter="fade">
                                      <p:cBhvr>
                                        <p:cTn id="9" dur="750"/>
                                        <p:tgtEl>
                                          <p:spTgt spid="14"/>
                                        </p:tgtEl>
                                      </p:cBhvr>
                                    </p:animEffect>
                                  </p:childTnLst>
                                </p:cTn>
                              </p:par>
                            </p:childTnLst>
                          </p:cTn>
                        </p:par>
                        <p:par>
                          <p:cTn id="10" fill="hold" nodeType="afterGroup">
                            <p:stCondLst>
                              <p:cond delay="750"/>
                            </p:stCondLst>
                            <p:childTnLst>
                              <p:par>
                                <p:cTn id="11" presetID="16" presetClass="entr" presetSubtype="21"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750"/>
                                        <p:tgtEl>
                                          <p:spTgt spid="9"/>
                                        </p:tgtEl>
                                      </p:cBhvr>
                                    </p:animEffect>
                                  </p:childTnLst>
                                </p:cTn>
                              </p:par>
                            </p:childTnLst>
                          </p:cTn>
                        </p:par>
                        <p:par>
                          <p:cTn id="14" fill="hold" nodeType="afterGroup">
                            <p:stCondLst>
                              <p:cond delay="1500"/>
                            </p:stCondLst>
                            <p:childTnLst>
                              <p:par>
                                <p:cTn id="15" presetID="16" presetClass="entr" presetSubtype="21" fill="hold" grpId="2"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985838" y="1764452"/>
            <a:ext cx="10369921" cy="4373030"/>
            <a:chOff x="985838" y="1764452"/>
            <a:chExt cx="10369921" cy="4373030"/>
          </a:xfrm>
        </p:grpSpPr>
        <p:sp>
          <p:nvSpPr>
            <p:cNvPr id="8" name="文本框 7"/>
            <p:cNvSpPr txBox="1"/>
            <p:nvPr/>
          </p:nvSpPr>
          <p:spPr>
            <a:xfrm>
              <a:off x="1850703" y="1764452"/>
              <a:ext cx="5796280"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人生损害赔偿典型案例（一）基本案情</a:t>
              </a:r>
            </a:p>
          </p:txBody>
        </p:sp>
        <p:sp>
          <p:nvSpPr>
            <p:cNvPr id="3" name="文本框 2"/>
            <p:cNvSpPr txBox="1"/>
            <p:nvPr/>
          </p:nvSpPr>
          <p:spPr>
            <a:xfrm>
              <a:off x="985838" y="2399665"/>
              <a:ext cx="10369921" cy="3372526"/>
            </a:xfrm>
            <a:prstGeom prst="rect">
              <a:avLst/>
            </a:prstGeom>
            <a:noFill/>
          </p:spPr>
          <p:txBody>
            <a:bodyPr wrap="square" rtlCol="0">
              <a:spAutoFit/>
            </a:bodyPr>
            <a:lstStyle/>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汪某为明光学校(位于江苏省南京市栖霞区)在读五年级学生，周某之子事发时亦系该校三年级学生。明光学校提供的2013年3月14日10时59分至12 时16分的操场视频显示：11时25分20秒时视频第一次显示到汪某在操场上活动;11时35分34秒，几个学生做老鹰抓小鸡游戏时摔倒自行爬起;11时 41分许，几个学生玩游戏时再次摔倒，有五六个学生围观并有互相推搡行为;11时42分28秒，汪某亦走近前去看热闹，后自由步行至视频可见范围外;约11时42分37秒时，汪某用左手捂着右胳膊肘从上述学生群里往外走，重新回到视频可见范围内;此后，汪某一直捂着右胳膊肘继续在操场上来回走动;11时 45分33秒，汪某先是捂着右胳膊后垂耷着右臂向其教室方向走去;12时15分，汪某的父母亲在接到明光学校的电话后来到学校。汪某之父要求明光学校派员陪同就医，校方未予同意，让其自行就医。汪某父母遂自行送汪某前往医院就诊治疗，经诊断为右尺桡骨骨折，共计花去医疗费21678.41元。后汪某诉至法院，请求依法判令：周某支付其医疗费等各项损失合计31498.41元;明光学校对上述损失承担补充赔偿责任。</a:t>
              </a:r>
            </a:p>
          </p:txBody>
        </p:sp>
        <p:sp>
          <p:nvSpPr>
            <p:cNvPr id="2" name="矩形 1"/>
            <p:cNvSpPr/>
            <p:nvPr/>
          </p:nvSpPr>
          <p:spPr bwMode="auto">
            <a:xfrm>
              <a:off x="985839" y="1772815"/>
              <a:ext cx="10226674" cy="436466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1130623" y="1772816"/>
            <a:ext cx="10137626" cy="4032672"/>
            <a:chOff x="1130623" y="1772816"/>
            <a:chExt cx="10137626" cy="4032672"/>
          </a:xfrm>
        </p:grpSpPr>
        <p:sp>
          <p:nvSpPr>
            <p:cNvPr id="8" name="文本框 7"/>
            <p:cNvSpPr txBox="1"/>
            <p:nvPr/>
          </p:nvSpPr>
          <p:spPr>
            <a:xfrm>
              <a:off x="2138735" y="1784450"/>
              <a:ext cx="2811145"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判定结果</a:t>
              </a:r>
            </a:p>
          </p:txBody>
        </p:sp>
        <p:sp>
          <p:nvSpPr>
            <p:cNvPr id="2" name="文本框 1"/>
            <p:cNvSpPr txBox="1"/>
            <p:nvPr/>
          </p:nvSpPr>
          <p:spPr>
            <a:xfrm>
              <a:off x="1274639" y="2564904"/>
              <a:ext cx="9993610" cy="2999154"/>
            </a:xfrm>
            <a:prstGeom prst="rect">
              <a:avLst/>
            </a:prstGeom>
            <a:noFill/>
          </p:spPr>
          <p:txBody>
            <a:bodyPr wrap="square" rtlCol="0">
              <a:spAutoFit/>
            </a:bodyPr>
            <a:lstStyle/>
            <a:p>
              <a:pPr marL="285750" indent="-285750">
                <a:lnSpc>
                  <a:spcPct val="150000"/>
                </a:lnSpc>
                <a:spcBef>
                  <a:spcPct val="0"/>
                </a:spcBef>
                <a:spcAft>
                  <a:spcPct val="0"/>
                </a:spcAft>
                <a:buFont typeface="Wingdings" panose="05000000000000000000" pitchFamily="2" charset="2"/>
                <a:buChar char="ü"/>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学校未尽到教育、管理职责的，应当承担责任。本案中，据明光学校的操场监控视频反映，对于学生在校生活期间发生的多次以及人数较多的危险行为，明光学校始终没有任何管理人员前去教育、告诫和制止;且在汪某受伤后疏于发现，也未及时采取救助措施。</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150000"/>
                </a:lnSpc>
                <a:spcBef>
                  <a:spcPct val="0"/>
                </a:spcBef>
                <a:spcAft>
                  <a:spcPct val="0"/>
                </a:spcAft>
                <a:buFont typeface="Wingdings" panose="05000000000000000000" pitchFamily="2" charset="2"/>
                <a:buChar char="ü"/>
              </a:pP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150000"/>
                </a:lnSpc>
                <a:spcBef>
                  <a:spcPct val="0"/>
                </a:spcBef>
                <a:spcAft>
                  <a:spcPct val="0"/>
                </a:spcAft>
                <a:buFont typeface="Wingdings" panose="05000000000000000000" pitchFamily="2" charset="2"/>
                <a:buChar char="ü"/>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汪某作为限制民事行为能力人，故意前往已经发生肢体碰擦的人群密集区，对于发生意外伤害的风险性应有一定的认知和预见，故汪某自身对其损害的发生亦有一定过错。综上，明光学校对于损害的发生存在主要过错，法院酌定明光学校对汪某所受损害承担70%的赔偿责任。原审法院判决，明光学校赔偿汪某共计18968.90元;驳回汪某对周某的诉讼请求。</a:t>
              </a:r>
            </a:p>
          </p:txBody>
        </p:sp>
        <p:sp>
          <p:nvSpPr>
            <p:cNvPr id="3" name="矩形 2"/>
            <p:cNvSpPr/>
            <p:nvPr/>
          </p:nvSpPr>
          <p:spPr bwMode="auto">
            <a:xfrm>
              <a:off x="1130623" y="1772816"/>
              <a:ext cx="10081890" cy="4032672"/>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370983" y="2132856"/>
            <a:ext cx="6841530" cy="3744416"/>
            <a:chOff x="4370983" y="2132856"/>
            <a:chExt cx="6841530" cy="3744416"/>
          </a:xfrm>
        </p:grpSpPr>
        <p:sp>
          <p:nvSpPr>
            <p:cNvPr id="8" name="文本框 7"/>
            <p:cNvSpPr txBox="1"/>
            <p:nvPr/>
          </p:nvSpPr>
          <p:spPr>
            <a:xfrm>
              <a:off x="4370983" y="2420888"/>
              <a:ext cx="6841530" cy="433965"/>
            </a:xfrm>
            <a:prstGeom prst="rect">
              <a:avLst/>
            </a:prstGeom>
            <a:solidFill>
              <a:srgbClr val="C00000"/>
            </a:solidFill>
          </p:spPr>
          <p:txBody>
            <a:bodyPr wrap="square" rtlCol="0">
              <a:spAutoFit/>
            </a:bodyPr>
            <a:lstStyle/>
            <a:p>
              <a:pPr algn="ctr">
                <a:lnSpc>
                  <a:spcPct val="90000"/>
                </a:lnSpc>
              </a:pPr>
              <a:r>
                <a:rPr lang="zh-CN" altLang="en-US" sz="2400" b="1" spc="6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人生损害赔偿典型案例（二）</a:t>
              </a:r>
            </a:p>
          </p:txBody>
        </p:sp>
        <p:sp>
          <p:nvSpPr>
            <p:cNvPr id="3" name="文本框 2"/>
            <p:cNvSpPr txBox="1"/>
            <p:nvPr/>
          </p:nvSpPr>
          <p:spPr>
            <a:xfrm>
              <a:off x="4558209" y="2908895"/>
              <a:ext cx="6467078" cy="2968377"/>
            </a:xfrm>
            <a:prstGeom prst="rect">
              <a:avLst/>
            </a:prstGeom>
            <a:noFill/>
          </p:spPr>
          <p:txBody>
            <a:bodyPr wrap="square" rtlCol="0">
              <a:spAutoFit/>
            </a:bodyPr>
            <a:lstStyle/>
            <a:p>
              <a:pPr marL="285750" indent="-285750">
                <a:lnSpc>
                  <a:spcPct val="200000"/>
                </a:lnSpc>
                <a:spcBef>
                  <a:spcPct val="0"/>
                </a:spcBef>
                <a:spcAft>
                  <a:spcPct val="0"/>
                </a:spcAft>
                <a:buFont typeface="Wingdings" panose="05000000000000000000" pitchFamily="2" charset="2"/>
                <a:buChar char="ü"/>
              </a:pP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13</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岁的小胡与小孟为某校同龄同学，两人在课间踢球时为争球而发生碰撞，小胡摔倒在地，痛苦万分。学校管理人员随即赶到现场将小胡送往医院救治并及时通知其父母。</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200000"/>
                </a:lnSpc>
                <a:spcBef>
                  <a:spcPct val="0"/>
                </a:spcBef>
                <a:spcAft>
                  <a:spcPct val="0"/>
                </a:spcAft>
                <a:buFont typeface="Wingdings" panose="05000000000000000000" pitchFamily="2" charset="2"/>
                <a:buChar char="ü"/>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经诊断为锁骨骨折，共计花销医疗费近</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4</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万元。出院后，小胡父母将学校及小孟父母诉至法院。法院依据公平原则，最后判决由小胡、小孟双方监护人各自承担费用的</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50%</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。（公平责任原则）</a:t>
              </a:r>
            </a:p>
          </p:txBody>
        </p:sp>
        <p:sp>
          <p:nvSpPr>
            <p:cNvPr id="2" name="矩形 1"/>
            <p:cNvSpPr/>
            <p:nvPr/>
          </p:nvSpPr>
          <p:spPr bwMode="auto">
            <a:xfrm>
              <a:off x="4370983" y="2132856"/>
              <a:ext cx="6841530" cy="374441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0543" y="1729449"/>
            <a:ext cx="4197807" cy="4197807"/>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750"/>
                                        <p:tgtEl>
                                          <p:spTgt spid="7"/>
                                        </p:tgtEl>
                                      </p:cBhvr>
                                    </p:animEffect>
                                  </p:childTnLst>
                                </p:cTn>
                              </p:par>
                            </p:childTnLst>
                          </p:cTn>
                        </p:par>
                        <p:par>
                          <p:cTn id="8" fill="hold" nodeType="afterGroup">
                            <p:stCondLst>
                              <p:cond delay="750"/>
                            </p:stCondLst>
                            <p:childTnLst>
                              <p:par>
                                <p:cTn id="9" presetID="6" presetClass="entr" presetSubtype="3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out)">
                                      <p:cBhvr>
                                        <p:cTn id="11"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938726" y="4149080"/>
            <a:ext cx="7172960" cy="1198661"/>
          </a:xfrm>
          <a:prstGeom prst="rect">
            <a:avLst/>
          </a:prstGeom>
          <a:noFill/>
        </p:spPr>
        <p:txBody>
          <a:bodyPr wrap="square" rtlCol="0">
            <a:spAutoFit/>
          </a:bodyPr>
          <a:lstStyle/>
          <a:p>
            <a:pPr>
              <a:lnSpc>
                <a:spcPct val="150000"/>
              </a:lnSpc>
              <a:spcBef>
                <a:spcPct val="0"/>
              </a:spcBef>
              <a:spcAft>
                <a:spcPct val="0"/>
              </a:spcAft>
            </a:pP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驾驶自行车、三轮车必须年满</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12</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周岁；</a:t>
            </a: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r>
            <a:b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b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（二）驾驶电动自行车必须年满</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16</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周岁；</a:t>
            </a:r>
          </a:p>
        </p:txBody>
      </p:sp>
      <p:grpSp>
        <p:nvGrpSpPr>
          <p:cNvPr id="9" name="组合 8"/>
          <p:cNvGrpSpPr/>
          <p:nvPr/>
        </p:nvGrpSpPr>
        <p:grpSpPr>
          <a:xfrm>
            <a:off x="985838" y="1916832"/>
            <a:ext cx="10207963" cy="1512168"/>
            <a:chOff x="1004549" y="2204864"/>
            <a:chExt cx="10207963" cy="1512168"/>
          </a:xfrm>
        </p:grpSpPr>
        <p:sp>
          <p:nvSpPr>
            <p:cNvPr id="8" name="文本框 7"/>
            <p:cNvSpPr txBox="1"/>
            <p:nvPr/>
          </p:nvSpPr>
          <p:spPr>
            <a:xfrm rot="16200000">
              <a:off x="1016715" y="2600908"/>
              <a:ext cx="1181862" cy="720080"/>
            </a:xfrm>
            <a:prstGeom prst="rect">
              <a:avLst/>
            </a:prstGeom>
            <a:solidFill>
              <a:srgbClr val="C00000"/>
            </a:solidFill>
          </p:spPr>
          <p:txBody>
            <a:bodyPr vert="vert"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交通安全常识</a:t>
              </a:r>
            </a:p>
          </p:txBody>
        </p:sp>
        <p:sp>
          <p:nvSpPr>
            <p:cNvPr id="2" name="文本框 1"/>
            <p:cNvSpPr txBox="1"/>
            <p:nvPr/>
          </p:nvSpPr>
          <p:spPr>
            <a:xfrm>
              <a:off x="2714799" y="2364339"/>
              <a:ext cx="8356683" cy="1152495"/>
            </a:xfrm>
            <a:prstGeom prst="rect">
              <a:avLst/>
            </a:prstGeom>
            <a:noFill/>
          </p:spPr>
          <p:txBody>
            <a:bodyPr wrap="square" rtlCol="0">
              <a:spAutoFit/>
            </a:bodyPr>
            <a:lstStyle/>
            <a:p>
              <a:pPr>
                <a:lnSpc>
                  <a:spcPct val="150000"/>
                </a:lnSpc>
                <a:spcBef>
                  <a:spcPct val="0"/>
                </a:spcBef>
                <a:spcAft>
                  <a:spcPct val="0"/>
                </a:spcAft>
              </a:pP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交通事故”</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是指车辆（机动车和非机动车）在道路上因过错或者意外造成的人身伤亡或者财产损失的事件。</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中华人民共和国道路交通安全法实施条例</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第七十二条： 在道路上驾驶自行车、三轮车、电动自行车、残疾人机动轮椅车应当遵守下列规定：</a:t>
              </a:r>
            </a:p>
          </p:txBody>
        </p:sp>
        <p:sp>
          <p:nvSpPr>
            <p:cNvPr id="4" name="矩形 3"/>
            <p:cNvSpPr/>
            <p:nvPr/>
          </p:nvSpPr>
          <p:spPr bwMode="auto">
            <a:xfrm>
              <a:off x="1004549" y="2204864"/>
              <a:ext cx="10207963" cy="1512168"/>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12" name="直接连接符 11"/>
            <p:cNvCxnSpPr/>
            <p:nvPr/>
          </p:nvCxnSpPr>
          <p:spPr bwMode="auto">
            <a:xfrm flipH="1">
              <a:off x="2210743" y="2223941"/>
              <a:ext cx="0" cy="1493091"/>
            </a:xfrm>
            <a:prstGeom prst="line">
              <a:avLst/>
            </a:prstGeom>
            <a:solidFill>
              <a:schemeClr val="accent1"/>
            </a:solidFill>
            <a:ln w="9525" cap="flat" cmpd="sng" algn="ctr">
              <a:solidFill>
                <a:schemeClr val="accent2"/>
              </a:solidFill>
              <a:prstDash val="solid"/>
              <a:round/>
              <a:headEnd type="none" w="med" len="med"/>
              <a:tailEnd type="none" w="med" len="med"/>
            </a:ln>
          </p:spPr>
        </p:cxnSp>
      </p:grpSp>
      <p:pic>
        <p:nvPicPr>
          <p:cNvPr id="11" name="图片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37617" y="3228802"/>
            <a:ext cx="4320477" cy="3237035"/>
          </a:xfrm>
          <a:prstGeom prst="rect">
            <a:avLst/>
          </a:prstGeom>
          <a:ln>
            <a:noFill/>
          </a:ln>
          <a:effectLst/>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6" fill="hold" grpId="2"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Horizontal)">
                                      <p:cBhvr>
                                        <p:cTn id="7" dur="750"/>
                                        <p:tgtEl>
                                          <p:spTgt spid="3"/>
                                        </p:tgtEl>
                                      </p:cBhvr>
                                    </p:animEffect>
                                  </p:childTnLst>
                                </p:cTn>
                              </p:par>
                            </p:childTnLst>
                          </p:cTn>
                        </p:par>
                        <p:par>
                          <p:cTn id="8" fill="hold" nodeType="afterGroup">
                            <p:stCondLst>
                              <p:cond delay="750"/>
                            </p:stCondLst>
                            <p:childTnLst>
                              <p:par>
                                <p:cTn id="9" presetID="16" presetClass="entr" presetSubtype="2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Horizontal)">
                                      <p:cBhvr>
                                        <p:cTn id="11" dur="750"/>
                                        <p:tgtEl>
                                          <p:spTgt spid="9"/>
                                        </p:tgtEl>
                                      </p:cBhvr>
                                    </p:animEffect>
                                  </p:childTnLst>
                                </p:cTn>
                              </p:par>
                            </p:childTnLst>
                          </p:cTn>
                        </p:par>
                        <p:par>
                          <p:cTn id="12" fill="hold" nodeType="afterGroup">
                            <p:stCondLst>
                              <p:cond delay="1500"/>
                            </p:stCondLst>
                            <p:childTnLst>
                              <p:par>
                                <p:cTn id="13" presetID="53"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750" fill="hold"/>
                                        <p:tgtEl>
                                          <p:spTgt spid="11"/>
                                        </p:tgtEl>
                                        <p:attrNameLst>
                                          <p:attrName>ppt_w</p:attrName>
                                        </p:attrNameLst>
                                      </p:cBhvr>
                                      <p:tavLst>
                                        <p:tav tm="0">
                                          <p:val>
                                            <p:fltVal val="0"/>
                                          </p:val>
                                        </p:tav>
                                        <p:tav tm="100000">
                                          <p:val>
                                            <p:strVal val="#ppt_w"/>
                                          </p:val>
                                        </p:tav>
                                      </p:tavLst>
                                    </p:anim>
                                    <p:anim calcmode="lin" valueType="num">
                                      <p:cBhvr>
                                        <p:cTn id="16" dur="750" fill="hold"/>
                                        <p:tgtEl>
                                          <p:spTgt spid="11"/>
                                        </p:tgtEl>
                                        <p:attrNameLst>
                                          <p:attrName>ppt_h</p:attrName>
                                        </p:attrNameLst>
                                      </p:cBhvr>
                                      <p:tavLst>
                                        <p:tav tm="0">
                                          <p:val>
                                            <p:fltVal val="0"/>
                                          </p:val>
                                        </p:tav>
                                        <p:tav tm="100000">
                                          <p:val>
                                            <p:strVal val="#ppt_h"/>
                                          </p:val>
                                        </p:tav>
                                      </p:tavLst>
                                    </p:anim>
                                    <p:animEffect transition="in" filter="fade">
                                      <p:cBhvr>
                                        <p:cTn id="1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6603231" y="1943170"/>
            <a:ext cx="4450715"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en-US" altLang="zh-CN"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小觅知X</a:t>
            </a: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电动自行车管理条例》</a:t>
            </a:r>
          </a:p>
        </p:txBody>
      </p:sp>
      <p:sp>
        <p:nvSpPr>
          <p:cNvPr id="2" name="文本框 1"/>
          <p:cNvSpPr txBox="1"/>
          <p:nvPr/>
        </p:nvSpPr>
        <p:spPr>
          <a:xfrm>
            <a:off x="6559345" y="2806334"/>
            <a:ext cx="4653168" cy="2634311"/>
          </a:xfrm>
          <a:prstGeom prst="rect">
            <a:avLst/>
          </a:prstGeom>
          <a:noFill/>
        </p:spPr>
        <p:txBody>
          <a:bodyPr wrap="square" rtlCol="0">
            <a:spAutoFit/>
          </a:bodyPr>
          <a:lstStyle/>
          <a:p>
            <a:pPr>
              <a:lnSpc>
                <a:spcPct val="150000"/>
              </a:lnSpc>
              <a:spcBef>
                <a:spcPct val="0"/>
              </a:spcBef>
              <a:spcAft>
                <a:spcPct val="0"/>
              </a:spcAft>
            </a:pP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第二十四条 驾驶电动自行车，应当遵守下列规定：</a:t>
            </a: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（六）行驶受阻不能正常行驶时，在可以通行和确保安全的情况下，可临时借用相邻的车道行驶，待行车道正常后应当立即返回规定行驶的车道；</a:t>
            </a: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（七）成年人驾驶电动自行车可以搭载一名12周岁以下儿童；</a:t>
            </a: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（八）法律法规规定的其他情形。</a:t>
            </a:r>
          </a:p>
        </p:txBody>
      </p:sp>
      <p:sp>
        <p:nvSpPr>
          <p:cNvPr id="10" name="文本框 9"/>
          <p:cNvSpPr txBox="1"/>
          <p:nvPr/>
        </p:nvSpPr>
        <p:spPr>
          <a:xfrm>
            <a:off x="1202631" y="2437002"/>
            <a:ext cx="4282065" cy="3368486"/>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（一）驾驶人应当年满16周岁；</a:t>
            </a: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（二）按照规定安装号牌和随车携带行驶证；</a:t>
            </a: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（三）遵守交通信号灯、交通标志、交通标线，服从交通警察指挥或者交通协管人员引导；</a:t>
            </a: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四）在路段上横过机动车道，应当下车推行，有人行横道或者行人过街设施的，应当从人行横道或者行人过街设施通过；没有人行横道、没有行人过街设施或者不便使用行人过街设施的，在确认安全后直行通过；</a:t>
            </a:r>
          </a:p>
        </p:txBody>
      </p:sp>
      <p:sp>
        <p:nvSpPr>
          <p:cNvPr id="12" name="文本框 11"/>
          <p:cNvSpPr txBox="1"/>
          <p:nvPr/>
        </p:nvSpPr>
        <p:spPr>
          <a:xfrm>
            <a:off x="952575" y="1982967"/>
            <a:ext cx="5146600" cy="458523"/>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第二十四条 驾驶电动自行车，应当遵守下列规定</a:t>
            </a: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p>
        </p:txBody>
      </p:sp>
      <p:grpSp>
        <p:nvGrpSpPr>
          <p:cNvPr id="16" name="组合 15"/>
          <p:cNvGrpSpPr/>
          <p:nvPr/>
        </p:nvGrpSpPr>
        <p:grpSpPr>
          <a:xfrm>
            <a:off x="985838" y="2437002"/>
            <a:ext cx="5134824" cy="3368486"/>
            <a:chOff x="985838" y="2437002"/>
            <a:chExt cx="5134824" cy="3368486"/>
          </a:xfrm>
        </p:grpSpPr>
        <p:cxnSp>
          <p:nvCxnSpPr>
            <p:cNvPr id="14" name="直接连接符 13"/>
            <p:cNvCxnSpPr/>
            <p:nvPr/>
          </p:nvCxnSpPr>
          <p:spPr bwMode="auto">
            <a:xfrm flipH="1">
              <a:off x="6120662" y="2437002"/>
              <a:ext cx="0" cy="3368486"/>
            </a:xfrm>
            <a:prstGeom prst="line">
              <a:avLst/>
            </a:prstGeom>
            <a:solidFill>
              <a:schemeClr val="accent1"/>
            </a:solidFill>
            <a:ln w="9525" cap="flat" cmpd="sng" algn="ctr">
              <a:solidFill>
                <a:schemeClr val="accent2"/>
              </a:solidFill>
              <a:prstDash val="solid"/>
              <a:round/>
              <a:headEnd type="none" w="med" len="med"/>
              <a:tailEnd type="none" w="med" len="med"/>
            </a:ln>
          </p:spPr>
        </p:cxnSp>
        <p:cxnSp>
          <p:nvCxnSpPr>
            <p:cNvPr id="15" name="直接连接符 14"/>
            <p:cNvCxnSpPr/>
            <p:nvPr/>
          </p:nvCxnSpPr>
          <p:spPr bwMode="auto">
            <a:xfrm flipH="1">
              <a:off x="985838" y="2437002"/>
              <a:ext cx="5113337" cy="0"/>
            </a:xfrm>
            <a:prstGeom prst="line">
              <a:avLst/>
            </a:prstGeom>
            <a:solidFill>
              <a:schemeClr val="accent1"/>
            </a:solidFill>
            <a:ln w="9525" cap="flat" cmpd="sng" algn="ctr">
              <a:solidFill>
                <a:schemeClr val="accent2"/>
              </a:solidFill>
              <a:prstDash val="solid"/>
              <a:round/>
              <a:headEnd type="none" w="med" len="med"/>
              <a:tailEnd type="none" w="med" len="med"/>
            </a:ln>
          </p:spPr>
        </p:cxn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2"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750"/>
                                        <p:tgtEl>
                                          <p:spTgt spid="8"/>
                                        </p:tgtEl>
                                      </p:cBhvr>
                                    </p:animEffect>
                                  </p:childTnLst>
                                </p:cTn>
                              </p:par>
                            </p:childTnLst>
                          </p:cTn>
                        </p:par>
                        <p:par>
                          <p:cTn id="8" fill="hold" nodeType="afterGroup">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750"/>
                                        <p:tgtEl>
                                          <p:spTgt spid="12"/>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750"/>
                                        <p:tgtEl>
                                          <p:spTgt spid="16"/>
                                        </p:tgtEl>
                                      </p:cBhvr>
                                    </p:animEffect>
                                  </p:childTnLst>
                                </p:cTn>
                              </p:par>
                            </p:childTnLst>
                          </p:cTn>
                        </p:par>
                        <p:par>
                          <p:cTn id="16" fill="hold" nodeType="afterGroup">
                            <p:stCondLst>
                              <p:cond delay="2250"/>
                            </p:stCondLst>
                            <p:childTnLst>
                              <p:par>
                                <p:cTn id="17" presetID="22" presetClass="entr" presetSubtype="8" fill="hold" grpId="2"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750"/>
                                        <p:tgtEl>
                                          <p:spTgt spid="2"/>
                                        </p:tgtEl>
                                      </p:cBhvr>
                                    </p:animEffect>
                                  </p:childTnLst>
                                </p:cTn>
                              </p:par>
                            </p:childTnLst>
                          </p:cTn>
                        </p:par>
                        <p:par>
                          <p:cTn id="20" fill="hold" nodeType="afterGroup">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2" animBg="1"/>
      <p:bldP spid="2" grpId="2"/>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grpSp>
        <p:nvGrpSpPr>
          <p:cNvPr id="24" name="组合 23"/>
          <p:cNvGrpSpPr/>
          <p:nvPr/>
        </p:nvGrpSpPr>
        <p:grpSpPr>
          <a:xfrm>
            <a:off x="1418655" y="2847196"/>
            <a:ext cx="4333240" cy="668020"/>
            <a:chOff x="10981" y="2377"/>
            <a:chExt cx="6824" cy="1052"/>
          </a:xfrm>
        </p:grpSpPr>
        <p:sp>
          <p:nvSpPr>
            <p:cNvPr id="25" name="椭圆 24"/>
            <p:cNvSpPr/>
            <p:nvPr/>
          </p:nvSpPr>
          <p:spPr>
            <a:xfrm>
              <a:off x="10981" y="2377"/>
              <a:ext cx="1052" cy="1052"/>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31" name="文本框 30"/>
            <p:cNvSpPr txBox="1"/>
            <p:nvPr/>
          </p:nvSpPr>
          <p:spPr>
            <a:xfrm>
              <a:off x="11185" y="2475"/>
              <a:ext cx="645" cy="921"/>
            </a:xfrm>
            <a:prstGeom prst="rect">
              <a:avLst/>
            </a:prstGeom>
            <a:noFill/>
          </p:spPr>
          <p:txBody>
            <a:bodyPr wrap="square" rtlCol="0">
              <a:spAutoFit/>
            </a:bodyPr>
            <a:lstStyle/>
            <a:p>
              <a:r>
                <a:rPr lang="en-US" altLang="zh-CN" sz="32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1</a:t>
              </a:r>
              <a:endParaRPr lang="zh-CN" altLang="en-US" sz="32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32" name="文本框 31"/>
            <p:cNvSpPr txBox="1"/>
            <p:nvPr/>
          </p:nvSpPr>
          <p:spPr>
            <a:xfrm>
              <a:off x="12237" y="2524"/>
              <a:ext cx="5568" cy="822"/>
            </a:xfrm>
            <a:prstGeom prst="rect">
              <a:avLst/>
            </a:prstGeom>
            <a:noFill/>
          </p:spPr>
          <p:txBody>
            <a:bodyPr wrap="square" rtlCol="0">
              <a:spAutoFit/>
            </a:bodyPr>
            <a:lstStyle/>
            <a:p>
              <a:pPr algn="l"/>
              <a:r>
                <a:rPr lang="zh-CN" altLang="en-US" sz="2800" b="1" dirty="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为什么要守法</a:t>
              </a:r>
            </a:p>
          </p:txBody>
        </p:sp>
      </p:grpSp>
      <p:grpSp>
        <p:nvGrpSpPr>
          <p:cNvPr id="33" name="组合 32"/>
          <p:cNvGrpSpPr/>
          <p:nvPr/>
        </p:nvGrpSpPr>
        <p:grpSpPr>
          <a:xfrm>
            <a:off x="1418655" y="3888596"/>
            <a:ext cx="5664835" cy="669290"/>
            <a:chOff x="10981" y="2377"/>
            <a:chExt cx="8921" cy="1054"/>
          </a:xfrm>
        </p:grpSpPr>
        <p:sp>
          <p:nvSpPr>
            <p:cNvPr id="34" name="椭圆 33"/>
            <p:cNvSpPr/>
            <p:nvPr/>
          </p:nvSpPr>
          <p:spPr>
            <a:xfrm>
              <a:off x="10981" y="2377"/>
              <a:ext cx="1054" cy="1054"/>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36" name="文本框 35"/>
            <p:cNvSpPr txBox="1"/>
            <p:nvPr/>
          </p:nvSpPr>
          <p:spPr>
            <a:xfrm>
              <a:off x="11186" y="2475"/>
              <a:ext cx="645" cy="919"/>
            </a:xfrm>
            <a:prstGeom prst="rect">
              <a:avLst/>
            </a:prstGeom>
            <a:noFill/>
          </p:spPr>
          <p:txBody>
            <a:bodyPr wrap="square" rtlCol="0">
              <a:spAutoFit/>
            </a:bodyPr>
            <a:lstStyle/>
            <a:p>
              <a:r>
                <a:rPr lang="en-US" altLang="zh-CN" sz="32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2</a:t>
              </a:r>
              <a:endParaRPr lang="zh-CN" altLang="en-US" sz="32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37" name="文本框 36"/>
            <p:cNvSpPr txBox="1"/>
            <p:nvPr/>
          </p:nvSpPr>
          <p:spPr>
            <a:xfrm>
              <a:off x="12170" y="2497"/>
              <a:ext cx="7732" cy="824"/>
            </a:xfrm>
            <a:prstGeom prst="rect">
              <a:avLst/>
            </a:prstGeom>
            <a:noFill/>
          </p:spPr>
          <p:txBody>
            <a:bodyPr wrap="square" rtlCol="0">
              <a:spAutoFit/>
            </a:bodyPr>
            <a:lstStyle/>
            <a:p>
              <a:pPr algn="l"/>
              <a:r>
                <a:rPr lang="zh-CN" altLang="en-US" sz="28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关于法律责任年龄的常识</a:t>
              </a:r>
            </a:p>
          </p:txBody>
        </p:sp>
      </p:grpSp>
      <p:grpSp>
        <p:nvGrpSpPr>
          <p:cNvPr id="38" name="组合 37"/>
          <p:cNvGrpSpPr/>
          <p:nvPr/>
        </p:nvGrpSpPr>
        <p:grpSpPr>
          <a:xfrm>
            <a:off x="6415026" y="2819754"/>
            <a:ext cx="4255770" cy="669290"/>
            <a:chOff x="10981" y="2377"/>
            <a:chExt cx="6702" cy="1054"/>
          </a:xfrm>
        </p:grpSpPr>
        <p:sp>
          <p:nvSpPr>
            <p:cNvPr id="39" name="椭圆 38"/>
            <p:cNvSpPr/>
            <p:nvPr/>
          </p:nvSpPr>
          <p:spPr>
            <a:xfrm>
              <a:off x="10981" y="2377"/>
              <a:ext cx="1054" cy="1054"/>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1" name="文本框 40"/>
            <p:cNvSpPr txBox="1"/>
            <p:nvPr/>
          </p:nvSpPr>
          <p:spPr>
            <a:xfrm>
              <a:off x="11186" y="2475"/>
              <a:ext cx="645" cy="919"/>
            </a:xfrm>
            <a:prstGeom prst="rect">
              <a:avLst/>
            </a:prstGeom>
            <a:noFill/>
          </p:spPr>
          <p:txBody>
            <a:bodyPr wrap="square" rtlCol="0">
              <a:spAutoFit/>
            </a:bodyPr>
            <a:lstStyle/>
            <a:p>
              <a:r>
                <a:rPr lang="en-US" altLang="zh-CN" sz="32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3</a:t>
              </a:r>
            </a:p>
          </p:txBody>
        </p:sp>
        <p:sp>
          <p:nvSpPr>
            <p:cNvPr id="42" name="文本框 41"/>
            <p:cNvSpPr txBox="1"/>
            <p:nvPr/>
          </p:nvSpPr>
          <p:spPr>
            <a:xfrm>
              <a:off x="12115" y="2525"/>
              <a:ext cx="5568" cy="824"/>
            </a:xfrm>
            <a:prstGeom prst="rect">
              <a:avLst/>
            </a:prstGeom>
            <a:noFill/>
          </p:spPr>
          <p:txBody>
            <a:bodyPr wrap="square" rtlCol="0">
              <a:spAutoFit/>
            </a:bodyPr>
            <a:lstStyle/>
            <a:p>
              <a:pPr algn="l"/>
              <a:r>
                <a:rPr lang="zh-CN" altLang="en-US" sz="28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青少年三大法律责任</a:t>
              </a:r>
            </a:p>
          </p:txBody>
        </p:sp>
      </p:grpSp>
      <p:grpSp>
        <p:nvGrpSpPr>
          <p:cNvPr id="43" name="组合 42"/>
          <p:cNvGrpSpPr/>
          <p:nvPr/>
        </p:nvGrpSpPr>
        <p:grpSpPr>
          <a:xfrm>
            <a:off x="6414391" y="3880204"/>
            <a:ext cx="4472305" cy="669290"/>
            <a:chOff x="10981" y="2377"/>
            <a:chExt cx="7043" cy="1054"/>
          </a:xfrm>
        </p:grpSpPr>
        <p:sp>
          <p:nvSpPr>
            <p:cNvPr id="44" name="椭圆 43"/>
            <p:cNvSpPr/>
            <p:nvPr/>
          </p:nvSpPr>
          <p:spPr>
            <a:xfrm>
              <a:off x="10981" y="2377"/>
              <a:ext cx="1054" cy="1054"/>
            </a:xfrm>
            <a:prstGeom prst="ellipse">
              <a:avLst/>
            </a:prstGeom>
            <a:noFill/>
            <a:ln w="63500">
              <a:solidFill>
                <a:srgbClr val="D3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6" name="文本框 45"/>
            <p:cNvSpPr txBox="1"/>
            <p:nvPr/>
          </p:nvSpPr>
          <p:spPr>
            <a:xfrm>
              <a:off x="11186" y="2475"/>
              <a:ext cx="645" cy="919"/>
            </a:xfrm>
            <a:prstGeom prst="rect">
              <a:avLst/>
            </a:prstGeom>
            <a:noFill/>
          </p:spPr>
          <p:txBody>
            <a:bodyPr wrap="square" rtlCol="0">
              <a:spAutoFit/>
            </a:bodyPr>
            <a:lstStyle/>
            <a:p>
              <a:r>
                <a:rPr lang="en-US" altLang="zh-CN" sz="32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4</a:t>
              </a:r>
            </a:p>
          </p:txBody>
        </p:sp>
        <p:sp>
          <p:nvSpPr>
            <p:cNvPr id="47" name="文本框 46"/>
            <p:cNvSpPr txBox="1"/>
            <p:nvPr/>
          </p:nvSpPr>
          <p:spPr>
            <a:xfrm>
              <a:off x="12116" y="2525"/>
              <a:ext cx="5908" cy="824"/>
            </a:xfrm>
            <a:prstGeom prst="rect">
              <a:avLst/>
            </a:prstGeom>
            <a:noFill/>
          </p:spPr>
          <p:txBody>
            <a:bodyPr wrap="square" rtlCol="0">
              <a:spAutoFit/>
            </a:bodyPr>
            <a:lstStyle/>
            <a:p>
              <a:pPr algn="l"/>
              <a:r>
                <a:rPr lang="zh-CN" altLang="en-US" sz="28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对违法行为的自我防范</a:t>
              </a:r>
            </a:p>
          </p:txBody>
        </p:sp>
      </p:grpSp>
      <p:grpSp>
        <p:nvGrpSpPr>
          <p:cNvPr id="4" name="组合 3"/>
          <p:cNvGrpSpPr/>
          <p:nvPr/>
        </p:nvGrpSpPr>
        <p:grpSpPr>
          <a:xfrm>
            <a:off x="3965200" y="1312109"/>
            <a:ext cx="5418569" cy="1107996"/>
            <a:chOff x="4281006" y="1417414"/>
            <a:chExt cx="5418569" cy="1107996"/>
          </a:xfrm>
        </p:grpSpPr>
        <p:sp>
          <p:nvSpPr>
            <p:cNvPr id="48" name="文本框 47"/>
            <p:cNvSpPr txBox="1"/>
            <p:nvPr/>
          </p:nvSpPr>
          <p:spPr>
            <a:xfrm>
              <a:off x="4281006" y="1417414"/>
              <a:ext cx="2603183" cy="1107996"/>
            </a:xfrm>
            <a:prstGeom prst="rect">
              <a:avLst/>
            </a:prstGeom>
            <a:noFill/>
          </p:spPr>
          <p:txBody>
            <a:bodyPr wrap="square" rtlCol="0">
              <a:spAutoFit/>
            </a:bodyPr>
            <a:lstStyle/>
            <a:p>
              <a:pPr algn="ctr"/>
              <a:r>
                <a:rPr lang="zh-CN" altLang="en-US" sz="6600" b="1">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目 录</a:t>
              </a:r>
            </a:p>
          </p:txBody>
        </p:sp>
        <p:sp>
          <p:nvSpPr>
            <p:cNvPr id="49" name="文本框 48"/>
            <p:cNvSpPr txBox="1"/>
            <p:nvPr/>
          </p:nvSpPr>
          <p:spPr>
            <a:xfrm>
              <a:off x="5528260" y="1845445"/>
              <a:ext cx="4171315" cy="584775"/>
            </a:xfrm>
            <a:prstGeom prst="rect">
              <a:avLst/>
            </a:prstGeom>
            <a:noFill/>
          </p:spPr>
          <p:txBody>
            <a:bodyPr wrap="square" rtlCol="0">
              <a:spAutoFit/>
            </a:bodyPr>
            <a:lstStyle/>
            <a:p>
              <a:pPr algn="ctr"/>
              <a:r>
                <a:rPr lang="en-US" altLang="zh-CN" sz="3200" b="1" dirty="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CONTENTS</a:t>
              </a:r>
            </a:p>
          </p:txBody>
        </p:sp>
      </p:grpSp>
      <p:sp>
        <p:nvSpPr>
          <p:cNvPr id="2" name="文本框 1"/>
          <p:cNvSpPr txBox="1"/>
          <p:nvPr/>
        </p:nvSpPr>
        <p:spPr>
          <a:xfrm>
            <a:off x="1778695" y="1556792"/>
            <a:ext cx="1728192" cy="246221"/>
          </a:xfrm>
          <a:prstGeom prst="rect">
            <a:avLst/>
          </a:prstGeom>
          <a:noFill/>
        </p:spPr>
        <p:txBody>
          <a:bodyPr wrap="square" rtlCol="0">
            <a:spAutoFit/>
          </a:bodyPr>
          <a:lstStyle/>
          <a:p>
            <a:r>
              <a:rPr lang="en-US" altLang="zh-CN" sz="1000" dirty="0">
                <a:solidFill>
                  <a:srgbClr val="FFF8DC"/>
                </a:solidFill>
              </a:rPr>
              <a:t>https://www.ypppt.com/</a:t>
            </a:r>
            <a:endParaRPr lang="zh-CN" altLang="en-US" sz="1000" dirty="0">
              <a:solidFill>
                <a:srgbClr val="FFF8DC"/>
              </a:solidFill>
            </a:endParaRP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plus(in)">
                                      <p:cBhvr>
                                        <p:cTn id="7" dur="750"/>
                                        <p:tgtEl>
                                          <p:spTgt spid="24"/>
                                        </p:tgtEl>
                                      </p:cBhvr>
                                    </p:animEffect>
                                  </p:childTnLst>
                                </p:cTn>
                              </p:par>
                            </p:childTnLst>
                          </p:cTn>
                        </p:par>
                        <p:par>
                          <p:cTn id="8" fill="hold" nodeType="afterGroup">
                            <p:stCondLst>
                              <p:cond delay="750"/>
                            </p:stCondLst>
                            <p:childTnLst>
                              <p:par>
                                <p:cTn id="9" presetID="13" presetClass="entr" presetSubtype="16"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plus(in)">
                                      <p:cBhvr>
                                        <p:cTn id="11" dur="750"/>
                                        <p:tgtEl>
                                          <p:spTgt spid="33"/>
                                        </p:tgtEl>
                                      </p:cBhvr>
                                    </p:animEffect>
                                  </p:childTnLst>
                                </p:cTn>
                              </p:par>
                            </p:childTnLst>
                          </p:cTn>
                        </p:par>
                        <p:par>
                          <p:cTn id="12" fill="hold" nodeType="afterGroup">
                            <p:stCondLst>
                              <p:cond delay="1500"/>
                            </p:stCondLst>
                            <p:childTnLst>
                              <p:par>
                                <p:cTn id="13" presetID="13" presetClass="entr" presetSubtype="16"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plus(in)">
                                      <p:cBhvr>
                                        <p:cTn id="15" dur="750"/>
                                        <p:tgtEl>
                                          <p:spTgt spid="38"/>
                                        </p:tgtEl>
                                      </p:cBhvr>
                                    </p:animEffect>
                                  </p:childTnLst>
                                </p:cTn>
                              </p:par>
                            </p:childTnLst>
                          </p:cTn>
                        </p:par>
                        <p:par>
                          <p:cTn id="16" fill="hold" nodeType="afterGroup">
                            <p:stCondLst>
                              <p:cond delay="2250"/>
                            </p:stCondLst>
                            <p:childTnLst>
                              <p:par>
                                <p:cTn id="17" presetID="13" presetClass="entr" presetSubtype="16" fill="hold"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plus(in)">
                                      <p:cBhvr>
                                        <p:cTn id="19" dur="750"/>
                                        <p:tgtEl>
                                          <p:spTgt spid="43"/>
                                        </p:tgtEl>
                                      </p:cBhvr>
                                    </p:animEffect>
                                  </p:childTnLst>
                                </p:cTn>
                              </p:par>
                            </p:childTnLst>
                          </p:cTn>
                        </p:par>
                        <p:par>
                          <p:cTn id="20" fill="hold" nodeType="afterGroup">
                            <p:stCondLst>
                              <p:cond delay="3000"/>
                            </p:stCondLst>
                            <p:childTnLst>
                              <p:par>
                                <p:cTn id="21" presetID="16" presetClass="entr" presetSubtype="21"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arn(inVertical)">
                                      <p:cBhvr>
                                        <p:cTn id="23"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011713" y="2204864"/>
            <a:ext cx="7200800" cy="3737818"/>
          </a:xfrm>
          <a:prstGeom prst="rect">
            <a:avLst/>
          </a:prstGeom>
          <a:noFill/>
        </p:spPr>
        <p:txBody>
          <a:bodyPr wrap="square" rtlCol="0">
            <a:spAutoFit/>
          </a:bodyPr>
          <a:lstStyle/>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（一）醉酒驾驶的；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（二）驾驶拼装、改装、加装等改变电动自行车外形结构影响车辆安全行驶的；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（三）驾驶电动自行车超速行驶的；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（四）故意遮挡、污损号牌的；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（五）在城市快速路行驶的；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（六）驾驶未依法办理登记上牌的电动自行车上道路行驶的；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（七）逆向行驶或者不按规定掉头的；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（八）使用其他电动自行车号牌和行驶证的；</a:t>
            </a:r>
          </a:p>
          <a:p>
            <a:pPr>
              <a:lnSpc>
                <a:spcPct val="150000"/>
              </a:lnSpc>
              <a:spcBef>
                <a:spcPct val="0"/>
              </a:spcBef>
              <a:spcAft>
                <a:spcPct val="0"/>
              </a:spcAft>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（九）使用伪造、变造电动自行车号牌和行驶证的。违反前款第八项、第九项规定的，由公安机关交通管理部门收缴牌证。</a:t>
            </a:r>
          </a:p>
        </p:txBody>
      </p:sp>
      <p:grpSp>
        <p:nvGrpSpPr>
          <p:cNvPr id="7" name="组合 6"/>
          <p:cNvGrpSpPr/>
          <p:nvPr/>
        </p:nvGrpSpPr>
        <p:grpSpPr>
          <a:xfrm>
            <a:off x="1274254" y="1268760"/>
            <a:ext cx="9649841" cy="869533"/>
            <a:chOff x="1274254" y="1268760"/>
            <a:chExt cx="9649841" cy="869533"/>
          </a:xfrm>
        </p:grpSpPr>
        <p:sp>
          <p:nvSpPr>
            <p:cNvPr id="9" name="文本框 8"/>
            <p:cNvSpPr txBox="1"/>
            <p:nvPr/>
          </p:nvSpPr>
          <p:spPr>
            <a:xfrm>
              <a:off x="1274254" y="1268760"/>
              <a:ext cx="9649841" cy="869533"/>
            </a:xfrm>
            <a:prstGeom prst="rect">
              <a:avLst/>
            </a:prstGeom>
            <a:noFill/>
          </p:spPr>
          <p:txBody>
            <a:bodyPr wrap="square">
              <a:spAutoFit/>
            </a:bodyPr>
            <a:lstStyle/>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第四十一条 违反本条例规定，驾驶电动自行车有下列情形之一的，由公安机关交通管理部门处五十元罚款：</a:t>
              </a:r>
            </a:p>
          </p:txBody>
        </p:sp>
        <p:cxnSp>
          <p:nvCxnSpPr>
            <p:cNvPr id="10" name="直接连接符 9"/>
            <p:cNvCxnSpPr/>
            <p:nvPr/>
          </p:nvCxnSpPr>
          <p:spPr bwMode="auto">
            <a:xfrm flipH="1">
              <a:off x="1778695" y="2138293"/>
              <a:ext cx="8640959" cy="0"/>
            </a:xfrm>
            <a:prstGeom prst="line">
              <a:avLst/>
            </a:prstGeom>
            <a:solidFill>
              <a:schemeClr val="accent1"/>
            </a:solidFill>
            <a:ln w="9525" cap="flat" cmpd="sng" algn="ctr">
              <a:solidFill>
                <a:schemeClr val="accent2"/>
              </a:solidFill>
              <a:prstDash val="solid"/>
              <a:round/>
              <a:headEnd type="none" w="med" len="med"/>
              <a:tailEnd type="none" w="med" len="med"/>
            </a:ln>
          </p:spPr>
        </p:cxnSp>
      </p:gr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4519" y="1882040"/>
            <a:ext cx="4383465" cy="4383465"/>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37"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750"/>
                                        <p:tgtEl>
                                          <p:spTgt spid="7"/>
                                        </p:tgtEl>
                                      </p:cBhvr>
                                    </p:animEffect>
                                  </p:childTnLst>
                                </p:cTn>
                              </p:par>
                            </p:childTnLst>
                          </p:cTn>
                        </p:par>
                        <p:par>
                          <p:cTn id="8" fill="hold" nodeType="afterGroup">
                            <p:stCondLst>
                              <p:cond delay="750"/>
                            </p:stCondLst>
                            <p:childTnLst>
                              <p:par>
                                <p:cTn id="9" presetID="45"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50"/>
                                        <p:tgtEl>
                                          <p:spTgt spid="8"/>
                                        </p:tgtEl>
                                      </p:cBhvr>
                                    </p:animEffect>
                                    <p:anim calcmode="lin" valueType="num">
                                      <p:cBhvr>
                                        <p:cTn id="12" dur="750" fill="hold"/>
                                        <p:tgtEl>
                                          <p:spTgt spid="8"/>
                                        </p:tgtEl>
                                        <p:attrNameLst>
                                          <p:attrName>ppt_w</p:attrName>
                                        </p:attrNameLst>
                                      </p:cBhvr>
                                      <p:tavLst>
                                        <p:tav tm="0" fmla="#ppt_w*sin(2.5*pi*$)">
                                          <p:val>
                                            <p:fltVal val="0"/>
                                          </p:val>
                                        </p:tav>
                                        <p:tav tm="100000">
                                          <p:val>
                                            <p:fltVal val="1"/>
                                          </p:val>
                                        </p:tav>
                                      </p:tavLst>
                                    </p:anim>
                                    <p:anim calcmode="lin" valueType="num">
                                      <p:cBhvr>
                                        <p:cTn id="13" dur="750" fill="hold"/>
                                        <p:tgtEl>
                                          <p:spTgt spid="8"/>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500"/>
                            </p:stCondLst>
                            <p:childTnLst>
                              <p:par>
                                <p:cTn id="15" presetID="16" presetClass="entr" presetSubtype="37" fill="hold" grpId="2"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outVertical)">
                                      <p:cBhvr>
                                        <p:cTn id="1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35671" y="1927722"/>
            <a:ext cx="6041752" cy="3744416"/>
            <a:chOff x="988021" y="2061072"/>
            <a:chExt cx="6041752" cy="3744416"/>
          </a:xfrm>
        </p:grpSpPr>
        <p:sp>
          <p:nvSpPr>
            <p:cNvPr id="8" name="文本框 7"/>
            <p:cNvSpPr txBox="1"/>
            <p:nvPr/>
          </p:nvSpPr>
          <p:spPr>
            <a:xfrm>
              <a:off x="988021" y="2259889"/>
              <a:ext cx="5732145"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《道路交通安全法实施条例》第七十四条</a:t>
              </a:r>
            </a:p>
          </p:txBody>
        </p:sp>
        <p:sp>
          <p:nvSpPr>
            <p:cNvPr id="2" name="文本框 1"/>
            <p:cNvSpPr txBox="1"/>
            <p:nvPr/>
          </p:nvSpPr>
          <p:spPr>
            <a:xfrm>
              <a:off x="1130623" y="2883438"/>
              <a:ext cx="5899150" cy="2522101"/>
            </a:xfrm>
            <a:prstGeom prst="rect">
              <a:avLst/>
            </a:prstGeom>
            <a:noFill/>
          </p:spPr>
          <p:txBody>
            <a:bodyPr wrap="square" rtlCol="0">
              <a:spAutoFit/>
            </a:bodyPr>
            <a:lstStyle/>
            <a:p>
              <a:pPr>
                <a:lnSpc>
                  <a:spcPct val="250000"/>
                </a:lnSpc>
                <a:spcBef>
                  <a:spcPct val="0"/>
                </a:spcBef>
                <a:spcAft>
                  <a:spcPct val="0"/>
                </a:spcAft>
              </a:pPr>
              <a:r>
                <a:rPr lang="en-US" altLang="zh-CN"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行人不得有下列行为：</a:t>
              </a:r>
            </a:p>
            <a:p>
              <a:pPr>
                <a:lnSpc>
                  <a:spcPct val="2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(一)在道路上使用滑板、旱冰鞋等滑行工具;</a:t>
              </a:r>
            </a:p>
            <a:p>
              <a:pPr>
                <a:lnSpc>
                  <a:spcPct val="2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(二)在车行道内坐卧、停留、嬉闹;</a:t>
              </a:r>
            </a:p>
            <a:p>
              <a:pPr>
                <a:lnSpc>
                  <a:spcPct val="2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(三)追车、抛物击车等妨碍道路交通安全的行为。</a:t>
              </a:r>
            </a:p>
          </p:txBody>
        </p:sp>
        <p:sp>
          <p:nvSpPr>
            <p:cNvPr id="3" name="矩形 2"/>
            <p:cNvSpPr/>
            <p:nvPr/>
          </p:nvSpPr>
          <p:spPr bwMode="auto">
            <a:xfrm>
              <a:off x="988021" y="2061072"/>
              <a:ext cx="5732145" cy="374441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77423" y="1927722"/>
            <a:ext cx="4110399" cy="375117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anim calcmode="lin" valueType="num">
                                      <p:cBhvr>
                                        <p:cTn id="9" dur="750" fill="hold"/>
                                        <p:tgtEl>
                                          <p:spTgt spid="7"/>
                                        </p:tgtEl>
                                        <p:attrNameLst>
                                          <p:attrName>style.rotation</p:attrName>
                                        </p:attrNameLst>
                                      </p:cBhvr>
                                      <p:tavLst>
                                        <p:tav tm="0">
                                          <p:val>
                                            <p:fltVal val="90"/>
                                          </p:val>
                                        </p:tav>
                                        <p:tav tm="100000">
                                          <p:val>
                                            <p:fltVal val="0"/>
                                          </p:val>
                                        </p:tav>
                                      </p:tavLst>
                                    </p:anim>
                                    <p:animEffect transition="in" filter="fade">
                                      <p:cBhvr>
                                        <p:cTn id="10" dur="750"/>
                                        <p:tgtEl>
                                          <p:spTgt spid="7"/>
                                        </p:tgtEl>
                                      </p:cBhvr>
                                    </p:animEffect>
                                  </p:childTnLst>
                                </p:cTn>
                              </p:par>
                            </p:childTnLst>
                          </p:cTn>
                        </p:par>
                        <p:par>
                          <p:cTn id="11" fill="hold" nodeType="afterGroup">
                            <p:stCondLst>
                              <p:cond delay="750"/>
                            </p:stCondLst>
                            <p:childTnLst>
                              <p:par>
                                <p:cTn id="12" presetID="6" presetClass="entr" presetSubtype="16"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6100901" y="2115007"/>
            <a:ext cx="4464500" cy="3752597"/>
            <a:chOff x="1634675" y="2017898"/>
            <a:chExt cx="4464500" cy="3752597"/>
          </a:xfrm>
        </p:grpSpPr>
        <p:grpSp>
          <p:nvGrpSpPr>
            <p:cNvPr id="16" name="组合 15"/>
            <p:cNvGrpSpPr/>
            <p:nvPr/>
          </p:nvGrpSpPr>
          <p:grpSpPr>
            <a:xfrm>
              <a:off x="1634677" y="2022366"/>
              <a:ext cx="4464498" cy="3748129"/>
              <a:chOff x="1634679" y="2129142"/>
              <a:chExt cx="4464498" cy="3748129"/>
            </a:xfrm>
          </p:grpSpPr>
          <p:sp>
            <p:nvSpPr>
              <p:cNvPr id="2" name="文本框 1"/>
              <p:cNvSpPr txBox="1"/>
              <p:nvPr/>
            </p:nvSpPr>
            <p:spPr>
              <a:xfrm>
                <a:off x="1922710" y="3429000"/>
                <a:ext cx="4091939" cy="1931363"/>
              </a:xfrm>
              <a:prstGeom prst="rect">
                <a:avLst/>
              </a:prstGeom>
              <a:noFill/>
            </p:spPr>
            <p:txBody>
              <a:bodyPr wrap="square" rtlCol="0">
                <a:spAutoFit/>
              </a:bodyPr>
              <a:lstStyle/>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盗窃、抢夺、抢劫、敲诈勒索 、寻衅滋事 </a:t>
                </a: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故意毁坏财物、故意伤害、强奸罪</a:t>
                </a:r>
              </a:p>
              <a:p>
                <a:pPr>
                  <a:lnSpc>
                    <a:spcPct val="150000"/>
                  </a:lnSpc>
                  <a:spcBef>
                    <a:spcPct val="0"/>
                  </a:spcBef>
                  <a:spcAft>
                    <a:spcPct val="0"/>
                  </a:spcAft>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参加黑社会性质组织罪、聚众斗殴、</a:t>
                </a:r>
              </a:p>
            </p:txBody>
          </p:sp>
          <p:grpSp>
            <p:nvGrpSpPr>
              <p:cNvPr id="4" name="组合 3"/>
              <p:cNvGrpSpPr/>
              <p:nvPr/>
            </p:nvGrpSpPr>
            <p:grpSpPr>
              <a:xfrm>
                <a:off x="1634679" y="2129143"/>
                <a:ext cx="3759010" cy="488339"/>
                <a:chOff x="1634679" y="2129143"/>
                <a:chExt cx="3759010" cy="488339"/>
              </a:xfrm>
            </p:grpSpPr>
            <p:sp>
              <p:nvSpPr>
                <p:cNvPr id="8" name="文本框 7"/>
                <p:cNvSpPr txBox="1"/>
                <p:nvPr/>
              </p:nvSpPr>
              <p:spPr>
                <a:xfrm>
                  <a:off x="2354758" y="2161541"/>
                  <a:ext cx="3038931" cy="423545"/>
                </a:xfrm>
                <a:prstGeom prst="rect">
                  <a:avLst/>
                </a:prstGeom>
                <a:solidFill>
                  <a:srgbClr val="C00000"/>
                </a:solidFill>
              </p:spPr>
              <p:txBody>
                <a:bodyPr wrap="square" rtlCol="0">
                  <a:spAutoFit/>
                </a:bodyPr>
                <a:lstStyle/>
                <a:p>
                  <a:pPr algn="dist">
                    <a:lnSpc>
                      <a:spcPct val="90000"/>
                    </a:lnSpc>
                  </a:pPr>
                  <a:r>
                    <a:rPr lang="en-US" altLang="zh-CN" sz="24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刑事法律责任</a:t>
                  </a:r>
                </a:p>
              </p:txBody>
            </p:sp>
            <p:grpSp>
              <p:nvGrpSpPr>
                <p:cNvPr id="11" name="组合 10"/>
                <p:cNvGrpSpPr/>
                <p:nvPr/>
              </p:nvGrpSpPr>
              <p:grpSpPr>
                <a:xfrm>
                  <a:off x="1634679" y="2129143"/>
                  <a:ext cx="576064" cy="488339"/>
                  <a:chOff x="1274640" y="1927841"/>
                  <a:chExt cx="576064" cy="488339"/>
                </a:xfrm>
              </p:grpSpPr>
              <p:sp>
                <p:nvSpPr>
                  <p:cNvPr id="12" name="矩形 11"/>
                  <p:cNvSpPr/>
                  <p:nvPr/>
                </p:nvSpPr>
                <p:spPr bwMode="auto">
                  <a:xfrm>
                    <a:off x="1274640" y="1927841"/>
                    <a:ext cx="576064" cy="461665"/>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文本框 13"/>
                  <p:cNvSpPr txBox="1"/>
                  <p:nvPr/>
                </p:nvSpPr>
                <p:spPr>
                  <a:xfrm>
                    <a:off x="1299878" y="1954515"/>
                    <a:ext cx="525587"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二、</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sp>
            <p:nvSpPr>
              <p:cNvPr id="7" name="矩形 6"/>
              <p:cNvSpPr/>
              <p:nvPr/>
            </p:nvSpPr>
            <p:spPr bwMode="auto">
              <a:xfrm>
                <a:off x="1634679" y="2129142"/>
                <a:ext cx="4464496" cy="374812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19" name="直接连接符 18"/>
              <p:cNvCxnSpPr/>
              <p:nvPr/>
            </p:nvCxnSpPr>
            <p:spPr bwMode="auto">
              <a:xfrm flipH="1">
                <a:off x="1634679" y="3068961"/>
                <a:ext cx="4464498" cy="0"/>
              </a:xfrm>
              <a:prstGeom prst="line">
                <a:avLst/>
              </a:prstGeom>
              <a:solidFill>
                <a:schemeClr val="accent1"/>
              </a:solidFill>
              <a:ln w="9525" cap="flat" cmpd="sng" algn="ctr">
                <a:solidFill>
                  <a:schemeClr val="accent2"/>
                </a:solidFill>
                <a:prstDash val="solid"/>
                <a:round/>
                <a:headEnd type="none" w="med" len="med"/>
                <a:tailEnd type="none" w="med" len="med"/>
              </a:ln>
            </p:spPr>
          </p:cxnSp>
        </p:grpSp>
        <p:sp>
          <p:nvSpPr>
            <p:cNvPr id="21" name="矩形 20"/>
            <p:cNvSpPr/>
            <p:nvPr/>
          </p:nvSpPr>
          <p:spPr bwMode="auto">
            <a:xfrm>
              <a:off x="1634675" y="2017898"/>
              <a:ext cx="4464496" cy="787418"/>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2249" y="2377401"/>
            <a:ext cx="4184652" cy="3474798"/>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组合 75"/>
          <p:cNvGrpSpPr/>
          <p:nvPr/>
        </p:nvGrpSpPr>
        <p:grpSpPr>
          <a:xfrm>
            <a:off x="5434971" y="1578542"/>
            <a:ext cx="5056817" cy="4226946"/>
            <a:chOff x="5434971" y="1578542"/>
            <a:chExt cx="5056817" cy="4226946"/>
          </a:xfrm>
        </p:grpSpPr>
        <p:grpSp>
          <p:nvGrpSpPr>
            <p:cNvPr id="64" name="组合 63"/>
            <p:cNvGrpSpPr/>
            <p:nvPr/>
          </p:nvGrpSpPr>
          <p:grpSpPr>
            <a:xfrm>
              <a:off x="5454335" y="1593548"/>
              <a:ext cx="2027123" cy="830997"/>
              <a:chOff x="5444244" y="2050339"/>
              <a:chExt cx="2027123" cy="830997"/>
            </a:xfrm>
          </p:grpSpPr>
          <p:sp>
            <p:nvSpPr>
              <p:cNvPr id="9" name="任意多边形: 形状 8"/>
              <p:cNvSpPr/>
              <p:nvPr/>
            </p:nvSpPr>
            <p:spPr>
              <a:xfrm>
                <a:off x="5970188" y="2278134"/>
                <a:ext cx="1189104"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故意杀人</a:t>
                </a:r>
              </a:p>
            </p:txBody>
          </p:sp>
          <p:grpSp>
            <p:nvGrpSpPr>
              <p:cNvPr id="25" name="组合 24"/>
              <p:cNvGrpSpPr/>
              <p:nvPr/>
            </p:nvGrpSpPr>
            <p:grpSpPr>
              <a:xfrm>
                <a:off x="5444244" y="2050339"/>
                <a:ext cx="2027123" cy="830997"/>
                <a:chOff x="5444244" y="2050339"/>
                <a:chExt cx="2027123" cy="830997"/>
              </a:xfrm>
            </p:grpSpPr>
            <p:grpSp>
              <p:nvGrpSpPr>
                <p:cNvPr id="22" name="组合 21"/>
                <p:cNvGrpSpPr/>
                <p:nvPr/>
              </p:nvGrpSpPr>
              <p:grpSpPr>
                <a:xfrm>
                  <a:off x="5444244" y="2050339"/>
                  <a:ext cx="2027123" cy="830997"/>
                  <a:chOff x="5444244" y="2050339"/>
                  <a:chExt cx="2027123" cy="830997"/>
                </a:xfrm>
              </p:grpSpPr>
              <p:sp>
                <p:nvSpPr>
                  <p:cNvPr id="3" name="矩形 2"/>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23"/>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1</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8" name="组合 67"/>
            <p:cNvGrpSpPr/>
            <p:nvPr/>
          </p:nvGrpSpPr>
          <p:grpSpPr>
            <a:xfrm>
              <a:off x="8453891" y="1578542"/>
              <a:ext cx="2027123" cy="830997"/>
              <a:chOff x="8464665" y="1632972"/>
              <a:chExt cx="2027123" cy="830997"/>
            </a:xfrm>
          </p:grpSpPr>
          <p:sp>
            <p:nvSpPr>
              <p:cNvPr id="10" name="任意多边形: 形状 9"/>
              <p:cNvSpPr/>
              <p:nvPr/>
            </p:nvSpPr>
            <p:spPr>
              <a:xfrm>
                <a:off x="8961276" y="1932022"/>
                <a:ext cx="1358491"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故意伤害致人重伤或者死亡</a:t>
                </a:r>
              </a:p>
            </p:txBody>
          </p:sp>
          <p:grpSp>
            <p:nvGrpSpPr>
              <p:cNvPr id="26" name="组合 25"/>
              <p:cNvGrpSpPr/>
              <p:nvPr/>
            </p:nvGrpSpPr>
            <p:grpSpPr>
              <a:xfrm>
                <a:off x="8464665" y="1632972"/>
                <a:ext cx="2027123" cy="830997"/>
                <a:chOff x="5444244" y="2050339"/>
                <a:chExt cx="2027123" cy="830997"/>
              </a:xfrm>
            </p:grpSpPr>
            <p:grpSp>
              <p:nvGrpSpPr>
                <p:cNvPr id="27" name="组合 26"/>
                <p:cNvGrpSpPr/>
                <p:nvPr/>
              </p:nvGrpSpPr>
              <p:grpSpPr>
                <a:xfrm>
                  <a:off x="5444244" y="2050339"/>
                  <a:ext cx="2027123" cy="830997"/>
                  <a:chOff x="5444244" y="2050339"/>
                  <a:chExt cx="2027123" cy="830997"/>
                </a:xfrm>
              </p:grpSpPr>
              <p:sp>
                <p:nvSpPr>
                  <p:cNvPr id="29" name="矩形 28"/>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0" name="椭圆 29"/>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8" name="文本框 27"/>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2</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5" name="组合 64"/>
            <p:cNvGrpSpPr/>
            <p:nvPr/>
          </p:nvGrpSpPr>
          <p:grpSpPr>
            <a:xfrm>
              <a:off x="5454335" y="2715386"/>
              <a:ext cx="2027123" cy="830997"/>
              <a:chOff x="5444244" y="3090776"/>
              <a:chExt cx="2027123" cy="830997"/>
            </a:xfrm>
          </p:grpSpPr>
          <p:sp>
            <p:nvSpPr>
              <p:cNvPr id="11" name="任意多边形: 形状 10"/>
              <p:cNvSpPr/>
              <p:nvPr/>
            </p:nvSpPr>
            <p:spPr>
              <a:xfrm>
                <a:off x="5930418" y="3384102"/>
                <a:ext cx="1150643" cy="29788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强奸</a:t>
                </a:r>
              </a:p>
            </p:txBody>
          </p:sp>
          <p:grpSp>
            <p:nvGrpSpPr>
              <p:cNvPr id="31" name="组合 30"/>
              <p:cNvGrpSpPr/>
              <p:nvPr/>
            </p:nvGrpSpPr>
            <p:grpSpPr>
              <a:xfrm>
                <a:off x="5444244" y="3090776"/>
                <a:ext cx="2027123" cy="830997"/>
                <a:chOff x="5444244" y="2050339"/>
                <a:chExt cx="2027123" cy="830997"/>
              </a:xfrm>
            </p:grpSpPr>
            <p:grpSp>
              <p:nvGrpSpPr>
                <p:cNvPr id="32" name="组合 31"/>
                <p:cNvGrpSpPr/>
                <p:nvPr/>
              </p:nvGrpSpPr>
              <p:grpSpPr>
                <a:xfrm>
                  <a:off x="5444244" y="2050339"/>
                  <a:ext cx="2027123" cy="830997"/>
                  <a:chOff x="5444244" y="2050339"/>
                  <a:chExt cx="2027123" cy="830997"/>
                </a:xfrm>
              </p:grpSpPr>
              <p:sp>
                <p:nvSpPr>
                  <p:cNvPr id="34" name="矩形 33"/>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5" name="椭圆 34"/>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33" name="文本框 32"/>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3</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1" name="组合 60"/>
            <p:cNvGrpSpPr/>
            <p:nvPr/>
          </p:nvGrpSpPr>
          <p:grpSpPr>
            <a:xfrm>
              <a:off x="8464665" y="2673409"/>
              <a:ext cx="2027123" cy="830997"/>
              <a:chOff x="8475439" y="3090775"/>
              <a:chExt cx="2027123" cy="830997"/>
            </a:xfrm>
          </p:grpSpPr>
          <p:sp>
            <p:nvSpPr>
              <p:cNvPr id="12" name="任意多边形: 形状 11"/>
              <p:cNvSpPr/>
              <p:nvPr/>
            </p:nvSpPr>
            <p:spPr>
              <a:xfrm>
                <a:off x="9152407" y="3353167"/>
                <a:ext cx="901590"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抢劫</a:t>
                </a:r>
              </a:p>
            </p:txBody>
          </p:sp>
          <p:grpSp>
            <p:nvGrpSpPr>
              <p:cNvPr id="36" name="组合 35"/>
              <p:cNvGrpSpPr/>
              <p:nvPr/>
            </p:nvGrpSpPr>
            <p:grpSpPr>
              <a:xfrm>
                <a:off x="8475439" y="3090775"/>
                <a:ext cx="2027123" cy="830997"/>
                <a:chOff x="5444244" y="2050339"/>
                <a:chExt cx="2027123" cy="830997"/>
              </a:xfrm>
            </p:grpSpPr>
            <p:grpSp>
              <p:nvGrpSpPr>
                <p:cNvPr id="37" name="组合 36"/>
                <p:cNvGrpSpPr/>
                <p:nvPr/>
              </p:nvGrpSpPr>
              <p:grpSpPr>
                <a:xfrm>
                  <a:off x="5444244" y="2050339"/>
                  <a:ext cx="2027123" cy="830997"/>
                  <a:chOff x="5444244" y="2050339"/>
                  <a:chExt cx="2027123" cy="830997"/>
                </a:xfrm>
              </p:grpSpPr>
              <p:sp>
                <p:nvSpPr>
                  <p:cNvPr id="39" name="矩形 38"/>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0" name="椭圆 39"/>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38" name="文本框 37"/>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4</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6" name="组合 65"/>
            <p:cNvGrpSpPr/>
            <p:nvPr/>
          </p:nvGrpSpPr>
          <p:grpSpPr>
            <a:xfrm>
              <a:off x="5434971" y="3837224"/>
              <a:ext cx="2027123" cy="830997"/>
              <a:chOff x="5503296" y="4225147"/>
              <a:chExt cx="2027123" cy="830997"/>
            </a:xfrm>
          </p:grpSpPr>
          <p:sp>
            <p:nvSpPr>
              <p:cNvPr id="14" name="任意多边形: 形状 13"/>
              <p:cNvSpPr/>
              <p:nvPr/>
            </p:nvSpPr>
            <p:spPr>
              <a:xfrm>
                <a:off x="5967191" y="4503884"/>
                <a:ext cx="1315672"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贩卖毒品</a:t>
                </a:r>
              </a:p>
            </p:txBody>
          </p:sp>
          <p:grpSp>
            <p:nvGrpSpPr>
              <p:cNvPr id="41" name="组合 40"/>
              <p:cNvGrpSpPr/>
              <p:nvPr/>
            </p:nvGrpSpPr>
            <p:grpSpPr>
              <a:xfrm>
                <a:off x="5503296" y="4225147"/>
                <a:ext cx="2027123" cy="830997"/>
                <a:chOff x="5444244" y="2050339"/>
                <a:chExt cx="2027123" cy="830997"/>
              </a:xfrm>
            </p:grpSpPr>
            <p:grpSp>
              <p:nvGrpSpPr>
                <p:cNvPr id="42" name="组合 41"/>
                <p:cNvGrpSpPr/>
                <p:nvPr/>
              </p:nvGrpSpPr>
              <p:grpSpPr>
                <a:xfrm>
                  <a:off x="5444244" y="2050339"/>
                  <a:ext cx="2027123" cy="830997"/>
                  <a:chOff x="5444244" y="2050339"/>
                  <a:chExt cx="2027123" cy="830997"/>
                </a:xfrm>
              </p:grpSpPr>
              <p:sp>
                <p:nvSpPr>
                  <p:cNvPr id="44" name="矩形 43"/>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5" name="椭圆 44"/>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3" name="文本框 42"/>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5</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2" name="组合 61"/>
            <p:cNvGrpSpPr/>
            <p:nvPr/>
          </p:nvGrpSpPr>
          <p:grpSpPr>
            <a:xfrm>
              <a:off x="8460053" y="3807203"/>
              <a:ext cx="2027123" cy="830997"/>
              <a:chOff x="8534491" y="4225146"/>
              <a:chExt cx="2027123" cy="830997"/>
            </a:xfrm>
          </p:grpSpPr>
          <p:sp>
            <p:nvSpPr>
              <p:cNvPr id="15" name="任意多边形: 形状 14"/>
              <p:cNvSpPr/>
              <p:nvPr/>
            </p:nvSpPr>
            <p:spPr>
              <a:xfrm>
                <a:off x="8831163" y="4459451"/>
                <a:ext cx="1571630"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放火</a:t>
                </a:r>
              </a:p>
            </p:txBody>
          </p:sp>
          <p:grpSp>
            <p:nvGrpSpPr>
              <p:cNvPr id="46" name="组合 45"/>
              <p:cNvGrpSpPr/>
              <p:nvPr/>
            </p:nvGrpSpPr>
            <p:grpSpPr>
              <a:xfrm>
                <a:off x="8534491" y="4225146"/>
                <a:ext cx="2027123" cy="830997"/>
                <a:chOff x="5444244" y="2050339"/>
                <a:chExt cx="2027123" cy="830997"/>
              </a:xfrm>
            </p:grpSpPr>
            <p:grpSp>
              <p:nvGrpSpPr>
                <p:cNvPr id="47" name="组合 46"/>
                <p:cNvGrpSpPr/>
                <p:nvPr/>
              </p:nvGrpSpPr>
              <p:grpSpPr>
                <a:xfrm>
                  <a:off x="5444244" y="2050339"/>
                  <a:ext cx="2027123" cy="830997"/>
                  <a:chOff x="5444244" y="2050339"/>
                  <a:chExt cx="2027123" cy="830997"/>
                </a:xfrm>
              </p:grpSpPr>
              <p:sp>
                <p:nvSpPr>
                  <p:cNvPr id="49" name="矩形 48"/>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8" name="文本框 47"/>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6</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7" name="组合 66"/>
            <p:cNvGrpSpPr/>
            <p:nvPr/>
          </p:nvGrpSpPr>
          <p:grpSpPr>
            <a:xfrm>
              <a:off x="5467632" y="4959062"/>
              <a:ext cx="2027123" cy="830997"/>
              <a:chOff x="5503296" y="5415853"/>
              <a:chExt cx="2027123" cy="830997"/>
            </a:xfrm>
          </p:grpSpPr>
          <p:sp>
            <p:nvSpPr>
              <p:cNvPr id="16" name="任意多边形: 形状 15"/>
              <p:cNvSpPr/>
              <p:nvPr/>
            </p:nvSpPr>
            <p:spPr>
              <a:xfrm>
                <a:off x="5989754" y="5684204"/>
                <a:ext cx="1186824"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爆炸</a:t>
                </a:r>
              </a:p>
            </p:txBody>
          </p:sp>
          <p:grpSp>
            <p:nvGrpSpPr>
              <p:cNvPr id="51" name="组合 50"/>
              <p:cNvGrpSpPr/>
              <p:nvPr/>
            </p:nvGrpSpPr>
            <p:grpSpPr>
              <a:xfrm>
                <a:off x="5503296" y="5415853"/>
                <a:ext cx="2027123" cy="830997"/>
                <a:chOff x="5444244" y="2050339"/>
                <a:chExt cx="2027123" cy="830997"/>
              </a:xfrm>
            </p:grpSpPr>
            <p:grpSp>
              <p:nvGrpSpPr>
                <p:cNvPr id="52" name="组合 51"/>
                <p:cNvGrpSpPr/>
                <p:nvPr/>
              </p:nvGrpSpPr>
              <p:grpSpPr>
                <a:xfrm>
                  <a:off x="5444244" y="2050339"/>
                  <a:ext cx="2027123" cy="830997"/>
                  <a:chOff x="5444244" y="2050339"/>
                  <a:chExt cx="2027123" cy="830997"/>
                </a:xfrm>
              </p:grpSpPr>
              <p:sp>
                <p:nvSpPr>
                  <p:cNvPr id="54" name="矩形 53"/>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53" name="文本框 52"/>
                <p:cNvSpPr txBox="1"/>
                <p:nvPr/>
              </p:nvSpPr>
              <p:spPr>
                <a:xfrm>
                  <a:off x="5503296" y="2261776"/>
                  <a:ext cx="378507"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7</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63" name="组合 62"/>
            <p:cNvGrpSpPr/>
            <p:nvPr/>
          </p:nvGrpSpPr>
          <p:grpSpPr>
            <a:xfrm>
              <a:off x="8423565" y="4974491"/>
              <a:ext cx="2057449" cy="830997"/>
              <a:chOff x="8504165" y="5415852"/>
              <a:chExt cx="2057449" cy="830997"/>
            </a:xfrm>
          </p:grpSpPr>
          <p:sp>
            <p:nvSpPr>
              <p:cNvPr id="19" name="任意多边形: 形状 18"/>
              <p:cNvSpPr/>
              <p:nvPr/>
            </p:nvSpPr>
            <p:spPr>
              <a:xfrm>
                <a:off x="9005337" y="5714103"/>
                <a:ext cx="1217789" cy="359754"/>
              </a:xfrm>
              <a:custGeom>
                <a:avLst/>
                <a:gdLst>
                  <a:gd name="connsiteX0" fmla="*/ 0 w 2631345"/>
                  <a:gd name="connsiteY0" fmla="*/ 59960 h 359754"/>
                  <a:gd name="connsiteX1" fmla="*/ 59960 w 2631345"/>
                  <a:gd name="connsiteY1" fmla="*/ 0 h 359754"/>
                  <a:gd name="connsiteX2" fmla="*/ 2571385 w 2631345"/>
                  <a:gd name="connsiteY2" fmla="*/ 0 h 359754"/>
                  <a:gd name="connsiteX3" fmla="*/ 2631345 w 2631345"/>
                  <a:gd name="connsiteY3" fmla="*/ 59960 h 359754"/>
                  <a:gd name="connsiteX4" fmla="*/ 2631345 w 2631345"/>
                  <a:gd name="connsiteY4" fmla="*/ 299794 h 359754"/>
                  <a:gd name="connsiteX5" fmla="*/ 2571385 w 2631345"/>
                  <a:gd name="connsiteY5" fmla="*/ 359754 h 359754"/>
                  <a:gd name="connsiteX6" fmla="*/ 59960 w 2631345"/>
                  <a:gd name="connsiteY6" fmla="*/ 359754 h 359754"/>
                  <a:gd name="connsiteX7" fmla="*/ 0 w 2631345"/>
                  <a:gd name="connsiteY7" fmla="*/ 299794 h 359754"/>
                  <a:gd name="connsiteX8" fmla="*/ 0 w 2631345"/>
                  <a:gd name="connsiteY8" fmla="*/ 59960 h 35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31345" h="359754">
                    <a:moveTo>
                      <a:pt x="0" y="59960"/>
                    </a:moveTo>
                    <a:cubicBezTo>
                      <a:pt x="0" y="26845"/>
                      <a:pt x="26845" y="0"/>
                      <a:pt x="59960" y="0"/>
                    </a:cubicBezTo>
                    <a:lnTo>
                      <a:pt x="2571385" y="0"/>
                    </a:lnTo>
                    <a:cubicBezTo>
                      <a:pt x="2604500" y="0"/>
                      <a:pt x="2631345" y="26845"/>
                      <a:pt x="2631345" y="59960"/>
                    </a:cubicBezTo>
                    <a:lnTo>
                      <a:pt x="2631345" y="299794"/>
                    </a:lnTo>
                    <a:cubicBezTo>
                      <a:pt x="2631345" y="332909"/>
                      <a:pt x="2604500" y="359754"/>
                      <a:pt x="2571385" y="359754"/>
                    </a:cubicBezTo>
                    <a:lnTo>
                      <a:pt x="59960" y="359754"/>
                    </a:lnTo>
                    <a:cubicBezTo>
                      <a:pt x="26845" y="359754"/>
                      <a:pt x="0" y="332909"/>
                      <a:pt x="0" y="299794"/>
                    </a:cubicBezTo>
                    <a:lnTo>
                      <a:pt x="0" y="59960"/>
                    </a:lnTo>
                    <a:close/>
                  </a:path>
                </a:pathLst>
              </a:custGeom>
              <a:noFill/>
              <a:ln>
                <a:noFill/>
              </a:ln>
            </p:spPr>
            <p:style>
              <a:lnRef idx="1">
                <a:schemeClr val="dk1">
                  <a:hueOff val="0"/>
                  <a:satOff val="0"/>
                  <a:lumOff val="0"/>
                  <a:alphaOff val="0"/>
                </a:schemeClr>
              </a:lnRef>
              <a:fillRef idx="1">
                <a:schemeClr val="dk1">
                  <a:alpha val="90000"/>
                  <a:tint val="40000"/>
                  <a:hueOff val="0"/>
                  <a:satOff val="0"/>
                  <a:lumOff val="0"/>
                  <a:alphaOff val="0"/>
                </a:schemeClr>
              </a:fillRef>
              <a:effectRef idx="0">
                <a:schemeClr val="dk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78522" tIns="78522" rIns="78522" bIns="78522" numCol="1" spcCol="1270" anchor="ctr" anchorCtr="0">
                <a:noAutofit/>
              </a:bodyPr>
              <a:lstStyle/>
              <a:p>
                <a:pPr algn="ctr" defTabSz="711200">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投毒</a:t>
                </a:r>
              </a:p>
            </p:txBody>
          </p:sp>
          <p:grpSp>
            <p:nvGrpSpPr>
              <p:cNvPr id="56" name="组合 55"/>
              <p:cNvGrpSpPr/>
              <p:nvPr/>
            </p:nvGrpSpPr>
            <p:grpSpPr>
              <a:xfrm>
                <a:off x="8504165" y="5415852"/>
                <a:ext cx="2057449" cy="830997"/>
                <a:chOff x="5413918" y="2050339"/>
                <a:chExt cx="2057449" cy="830997"/>
              </a:xfrm>
            </p:grpSpPr>
            <p:grpSp>
              <p:nvGrpSpPr>
                <p:cNvPr id="57" name="组合 56"/>
                <p:cNvGrpSpPr/>
                <p:nvPr/>
              </p:nvGrpSpPr>
              <p:grpSpPr>
                <a:xfrm>
                  <a:off x="5444244" y="2050339"/>
                  <a:ext cx="2027123" cy="830997"/>
                  <a:chOff x="5444244" y="2050339"/>
                  <a:chExt cx="2027123" cy="830997"/>
                </a:xfrm>
              </p:grpSpPr>
              <p:sp>
                <p:nvSpPr>
                  <p:cNvPr id="59" name="矩形 58"/>
                  <p:cNvSpPr/>
                  <p:nvPr/>
                </p:nvSpPr>
                <p:spPr bwMode="auto">
                  <a:xfrm>
                    <a:off x="5700202" y="2050339"/>
                    <a:ext cx="1771165" cy="830997"/>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0" name="椭圆 59"/>
                  <p:cNvSpPr/>
                  <p:nvPr/>
                </p:nvSpPr>
                <p:spPr bwMode="auto">
                  <a:xfrm>
                    <a:off x="5444244" y="2236652"/>
                    <a:ext cx="511915" cy="511915"/>
                  </a:xfrm>
                  <a:prstGeom prst="ellipse">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58" name="文本框 57"/>
                <p:cNvSpPr txBox="1"/>
                <p:nvPr/>
              </p:nvSpPr>
              <p:spPr>
                <a:xfrm>
                  <a:off x="5413918" y="2242690"/>
                  <a:ext cx="467886" cy="461665"/>
                </a:xfrm>
                <a:prstGeom prst="rect">
                  <a:avLst/>
                </a:prstGeom>
                <a:noFill/>
              </p:spPr>
              <p:txBody>
                <a:bodyPr wrap="square" rtlCol="0">
                  <a:spAutoFit/>
                </a:bodyPr>
                <a:lstStyle/>
                <a:p>
                  <a:r>
                    <a:rPr lang="en-US" altLang="zh-CN"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rPr>
                    <a:t>8</a:t>
                  </a:r>
                  <a:endParaRPr lang="zh-CN" altLang="en-US" sz="24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grpSp>
        <p:nvGrpSpPr>
          <p:cNvPr id="75" name="组合 74"/>
          <p:cNvGrpSpPr/>
          <p:nvPr/>
        </p:nvGrpSpPr>
        <p:grpSpPr>
          <a:xfrm>
            <a:off x="854132" y="1578542"/>
            <a:ext cx="4105465" cy="4226946"/>
            <a:chOff x="854132" y="1578542"/>
            <a:chExt cx="4105465" cy="4226946"/>
          </a:xfrm>
        </p:grpSpPr>
        <p:sp>
          <p:nvSpPr>
            <p:cNvPr id="70" name="矩形 69"/>
            <p:cNvSpPr/>
            <p:nvPr/>
          </p:nvSpPr>
          <p:spPr bwMode="auto">
            <a:xfrm>
              <a:off x="985839" y="1578542"/>
              <a:ext cx="3817720" cy="4226946"/>
            </a:xfrm>
            <a:prstGeom prst="rect">
              <a:avLst/>
            </a:prstGeom>
            <a:solidFill>
              <a:schemeClr val="accent2"/>
            </a:solid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文本框 5"/>
            <p:cNvSpPr txBox="1"/>
            <p:nvPr/>
          </p:nvSpPr>
          <p:spPr>
            <a:xfrm>
              <a:off x="1526753" y="3117545"/>
              <a:ext cx="2631345" cy="830997"/>
            </a:xfrm>
            <a:prstGeom prst="rect">
              <a:avLst/>
            </a:prstGeom>
            <a:solidFill>
              <a:srgbClr val="C00000"/>
            </a:solidFill>
          </p:spPr>
          <p:txBody>
            <a:bodyPr wrap="square">
              <a:spAutoFit/>
            </a:bodyPr>
            <a:lstStyle/>
            <a:p>
              <a:pPr algn="dist"/>
              <a:r>
                <a:rPr lang="zh-CN" altLang="en-US" sz="2400" b="1" noProof="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十四至十六周岁八个特定罪名</a:t>
              </a:r>
            </a:p>
          </p:txBody>
        </p:sp>
        <p:sp>
          <p:nvSpPr>
            <p:cNvPr id="72" name="矩形 71"/>
            <p:cNvSpPr/>
            <p:nvPr/>
          </p:nvSpPr>
          <p:spPr bwMode="auto">
            <a:xfrm>
              <a:off x="1141877" y="1980185"/>
              <a:ext cx="3817720" cy="830997"/>
            </a:xfrm>
            <a:prstGeom prst="rect">
              <a:avLst/>
            </a:prstGeom>
            <a:solidFill>
              <a:srgbClr val="FFF8DD"/>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4" name="矩形 73"/>
            <p:cNvSpPr/>
            <p:nvPr/>
          </p:nvSpPr>
          <p:spPr bwMode="auto">
            <a:xfrm>
              <a:off x="854132" y="4380948"/>
              <a:ext cx="3817720" cy="830997"/>
            </a:xfrm>
            <a:prstGeom prst="rect">
              <a:avLst/>
            </a:prstGeom>
            <a:solidFill>
              <a:srgbClr val="FFF8DD"/>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32"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circle(out)">
                                      <p:cBhvr>
                                        <p:cTn id="7" dur="750"/>
                                        <p:tgtEl>
                                          <p:spTgt spid="75"/>
                                        </p:tgtEl>
                                      </p:cBhvr>
                                    </p:animEffect>
                                  </p:childTnLst>
                                </p:cTn>
                              </p:par>
                            </p:childTnLst>
                          </p:cTn>
                        </p:par>
                        <p:par>
                          <p:cTn id="8" fill="hold" nodeType="afterGroup">
                            <p:stCondLst>
                              <p:cond delay="750"/>
                            </p:stCondLst>
                            <p:childTnLst>
                              <p:par>
                                <p:cTn id="9" presetID="6" presetClass="entr" presetSubtype="32" fill="hold" nodeType="afterEffect">
                                  <p:stCondLst>
                                    <p:cond delay="0"/>
                                  </p:stCondLst>
                                  <p:childTnLst>
                                    <p:set>
                                      <p:cBhvr>
                                        <p:cTn id="10" dur="1" fill="hold">
                                          <p:stCondLst>
                                            <p:cond delay="0"/>
                                          </p:stCondLst>
                                        </p:cTn>
                                        <p:tgtEl>
                                          <p:spTgt spid="76"/>
                                        </p:tgtEl>
                                        <p:attrNameLst>
                                          <p:attrName>style.visibility</p:attrName>
                                        </p:attrNameLst>
                                      </p:cBhvr>
                                      <p:to>
                                        <p:strVal val="visible"/>
                                      </p:to>
                                    </p:set>
                                    <p:animEffect transition="in" filter="circle(out)">
                                      <p:cBhvr>
                                        <p:cTn id="11" dur="75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297162" y="1928098"/>
            <a:ext cx="6543278" cy="3776456"/>
            <a:chOff x="987130" y="2061072"/>
            <a:chExt cx="6543278" cy="3776456"/>
          </a:xfrm>
        </p:grpSpPr>
        <p:sp>
          <p:nvSpPr>
            <p:cNvPr id="25601" name="文本框 3"/>
            <p:cNvSpPr txBox="1">
              <a:spLocks noChangeArrowheads="1"/>
            </p:cNvSpPr>
            <p:nvPr/>
          </p:nvSpPr>
          <p:spPr bwMode="auto">
            <a:xfrm>
              <a:off x="1346647" y="2773612"/>
              <a:ext cx="2409290" cy="306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90000"/>
                </a:lnSpc>
                <a:buFont typeface="Wingdings" panose="05000000000000000000" charset="0"/>
                <a:buChar char="Ø"/>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gn="ctr" defTabSz="711200">
                <a:lnSpc>
                  <a:spcPct val="90000"/>
                </a:lnSpc>
                <a:spcAft>
                  <a:spcPct val="35000"/>
                </a:spcAft>
              </a:pP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a:t>
              </a: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从属性犯罪</a:t>
              </a:r>
            </a:p>
            <a:p>
              <a:pPr algn="ctr" defTabSz="711200">
                <a:lnSpc>
                  <a:spcPct val="90000"/>
                </a:lnSpc>
                <a:spcAft>
                  <a:spcPct val="35000"/>
                </a:spcAft>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gn="ctr" defTabSz="711200">
                <a:lnSpc>
                  <a:spcPct val="90000"/>
                </a:lnSpc>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2</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、团伙性犯罪</a:t>
              </a:r>
            </a:p>
            <a:p>
              <a:pPr algn="ctr" defTabSz="711200">
                <a:lnSpc>
                  <a:spcPct val="90000"/>
                </a:lnSpc>
                <a:spcAft>
                  <a:spcPct val="35000"/>
                </a:spcAft>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gn="ctr" defTabSz="711200">
                <a:lnSpc>
                  <a:spcPct val="90000"/>
                </a:lnSpc>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3</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、报复型犯罪</a:t>
              </a:r>
            </a:p>
            <a:p>
              <a:pPr algn="ctr" defTabSz="711200">
                <a:lnSpc>
                  <a:spcPct val="90000"/>
                </a:lnSpc>
                <a:spcAft>
                  <a:spcPct val="35000"/>
                </a:spcAft>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gn="ctr" defTabSz="711200">
                <a:lnSpc>
                  <a:spcPct val="90000"/>
                </a:lnSpc>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4</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、冲动型犯罪</a:t>
              </a:r>
            </a:p>
            <a:p>
              <a:pPr algn="ctr" defTabSz="711200">
                <a:lnSpc>
                  <a:spcPct val="90000"/>
                </a:lnSpc>
                <a:spcAft>
                  <a:spcPct val="35000"/>
                </a:spcAft>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gn="ctr" defTabSz="711200">
                <a:lnSpc>
                  <a:spcPct val="90000"/>
                </a:lnSpc>
                <a:spcAft>
                  <a:spcPct val="3500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5</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、无知型犯罪   </a:t>
              </a:r>
            </a:p>
          </p:txBody>
        </p:sp>
        <p:sp>
          <p:nvSpPr>
            <p:cNvPr id="8" name="文本框 7"/>
            <p:cNvSpPr txBox="1"/>
            <p:nvPr/>
          </p:nvSpPr>
          <p:spPr>
            <a:xfrm>
              <a:off x="987130" y="2348880"/>
              <a:ext cx="6543278"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刑事法律责任（一）青少年刑事犯罪类型</a:t>
              </a:r>
            </a:p>
          </p:txBody>
        </p:sp>
        <p:sp>
          <p:nvSpPr>
            <p:cNvPr id="3" name="矩形 2"/>
            <p:cNvSpPr/>
            <p:nvPr/>
          </p:nvSpPr>
          <p:spPr bwMode="auto">
            <a:xfrm>
              <a:off x="988021" y="2061072"/>
              <a:ext cx="6542387" cy="374441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pic>
          <p:nvPicPr>
            <p:cNvPr id="4" name="图形 3" descr="清单"/>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4659015" y="3148575"/>
              <a:ext cx="2304256" cy="2304256"/>
            </a:xfrm>
            <a:prstGeom prst="rect">
              <a:avLst/>
            </a:prstGeom>
          </p:spPr>
        </p:pic>
      </p:grpSp>
      <p:pic>
        <p:nvPicPr>
          <p:cNvPr id="14" name="图片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8121428" y="964288"/>
            <a:ext cx="2927572" cy="4984884"/>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par>
                          <p:cTn id="8" fill="hold" nodeType="afterGroup">
                            <p:stCondLst>
                              <p:cond delay="750"/>
                            </p:stCondLst>
                            <p:childTnLst>
                              <p:par>
                                <p:cTn id="9" presetID="2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351396" y="1761407"/>
            <a:ext cx="3047022" cy="461665"/>
            <a:chOff x="1179946" y="1951907"/>
            <a:chExt cx="3047022" cy="461665"/>
          </a:xfrm>
        </p:grpSpPr>
        <p:sp>
          <p:nvSpPr>
            <p:cNvPr id="8" name="文本框 7"/>
            <p:cNvSpPr txBox="1"/>
            <p:nvPr/>
          </p:nvSpPr>
          <p:spPr>
            <a:xfrm>
              <a:off x="1562672" y="1988840"/>
              <a:ext cx="2664296"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从属性犯罪    </a:t>
              </a:r>
            </a:p>
          </p:txBody>
        </p:sp>
        <p:grpSp>
          <p:nvGrpSpPr>
            <p:cNvPr id="4" name="组合 3"/>
            <p:cNvGrpSpPr/>
            <p:nvPr/>
          </p:nvGrpSpPr>
          <p:grpSpPr>
            <a:xfrm>
              <a:off x="1179946" y="1951907"/>
              <a:ext cx="492390" cy="461665"/>
              <a:chOff x="1179946" y="1951907"/>
              <a:chExt cx="492390" cy="461665"/>
            </a:xfrm>
          </p:grpSpPr>
          <p:sp>
            <p:nvSpPr>
              <p:cNvPr id="11" name="泪滴形 10"/>
              <p:cNvSpPr/>
              <p:nvPr/>
            </p:nvSpPr>
            <p:spPr>
              <a:xfrm rot="2645667">
                <a:off x="1187448" y="2000344"/>
                <a:ext cx="401723" cy="401723"/>
              </a:xfrm>
              <a:prstGeom prst="teardrop">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文本框 13"/>
              <p:cNvSpPr txBox="1"/>
              <p:nvPr/>
            </p:nvSpPr>
            <p:spPr>
              <a:xfrm>
                <a:off x="1179946" y="1951907"/>
                <a:ext cx="492390" cy="461665"/>
              </a:xfrm>
              <a:prstGeom prst="rect">
                <a:avLst/>
              </a:prstGeom>
              <a:noFill/>
            </p:spPr>
            <p:txBody>
              <a:bodyPr wrap="square">
                <a:spAutoFit/>
              </a:bodyPr>
              <a:lstStyle/>
              <a:p>
                <a:r>
                  <a:rPr kumimoji="0" lang="en-US" altLang="zh-CN"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1.</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22" name="组合 21"/>
          <p:cNvGrpSpPr/>
          <p:nvPr/>
        </p:nvGrpSpPr>
        <p:grpSpPr>
          <a:xfrm>
            <a:off x="1255398" y="2498240"/>
            <a:ext cx="9407840" cy="2999154"/>
            <a:chOff x="1083948" y="2688740"/>
            <a:chExt cx="9407840" cy="2999154"/>
          </a:xfrm>
        </p:grpSpPr>
        <p:sp>
          <p:nvSpPr>
            <p:cNvPr id="25601" name="文本框 3"/>
            <p:cNvSpPr txBox="1">
              <a:spLocks noChangeArrowheads="1"/>
            </p:cNvSpPr>
            <p:nvPr/>
          </p:nvSpPr>
          <p:spPr bwMode="auto">
            <a:xfrm>
              <a:off x="1083948" y="2688740"/>
              <a:ext cx="7299148" cy="299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青少年由于思维尚不成熟及社会经验的不丰富，容易成 为成人犯罪时控制的对象，并且青少年由于对好坏的识别能力差，在作案时处于一种死心塌地的从属地位。</a:t>
              </a:r>
            </a:p>
            <a:p>
              <a:pPr marL="285750" indent="-285750">
                <a:lnSpc>
                  <a:spcPct val="150000"/>
                </a:lnSpc>
                <a:buFont typeface="Wingdings" panose="05000000000000000000" pitchFamily="2" charset="2"/>
                <a:buChar char="p"/>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例如</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15</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岁的骆某在与成年人李某所进行的抢劫活动中，一次又一次的充当“放风”的角色，事后未得任何赃物，但仍心于情愿地去做，仅因为李某平时给他买两碗面条，在他不顺心时说两句安慰的话。为了这个简单的原因，骆某甚至经常不回家，与李某吃住在一起，连续做案十余次。</a:t>
              </a:r>
            </a:p>
          </p:txBody>
        </p:sp>
        <p:sp>
          <p:nvSpPr>
            <p:cNvPr id="7" name="矩形 6"/>
            <p:cNvSpPr/>
            <p:nvPr/>
          </p:nvSpPr>
          <p:spPr bwMode="auto">
            <a:xfrm>
              <a:off x="1104283" y="2715386"/>
              <a:ext cx="9387505" cy="2945862"/>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15" name="直接连接符 14"/>
            <p:cNvCxnSpPr/>
            <p:nvPr/>
          </p:nvCxnSpPr>
          <p:spPr bwMode="auto">
            <a:xfrm flipH="1">
              <a:off x="8383096" y="2715386"/>
              <a:ext cx="0" cy="2945862"/>
            </a:xfrm>
            <a:prstGeom prst="line">
              <a:avLst/>
            </a:prstGeom>
            <a:solidFill>
              <a:schemeClr val="accent1"/>
            </a:solidFill>
            <a:ln w="9525" cap="flat" cmpd="sng" algn="ctr">
              <a:solidFill>
                <a:schemeClr val="accent2"/>
              </a:solidFill>
              <a:prstDash val="solid"/>
              <a:round/>
              <a:headEnd type="none" w="med" len="med"/>
              <a:tailEnd type="none" w="med" len="med"/>
            </a:ln>
          </p:spPr>
        </p:cxnSp>
      </p:grpSp>
      <p:pic>
        <p:nvPicPr>
          <p:cNvPr id="19" name="图片 1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51442" y="2830003"/>
            <a:ext cx="1314900" cy="2430500"/>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750" fill="hold"/>
                                        <p:tgtEl>
                                          <p:spTgt spid="19"/>
                                        </p:tgtEl>
                                        <p:attrNameLst>
                                          <p:attrName>ppt_w</p:attrName>
                                        </p:attrNameLst>
                                      </p:cBhvr>
                                      <p:tavLst>
                                        <p:tav tm="0">
                                          <p:val>
                                            <p:fltVal val="0"/>
                                          </p:val>
                                        </p:tav>
                                        <p:tav tm="100000">
                                          <p:val>
                                            <p:strVal val="#ppt_w"/>
                                          </p:val>
                                        </p:tav>
                                      </p:tavLst>
                                    </p:anim>
                                    <p:anim calcmode="lin" valueType="num">
                                      <p:cBhvr>
                                        <p:cTn id="8" dur="750" fill="hold"/>
                                        <p:tgtEl>
                                          <p:spTgt spid="19"/>
                                        </p:tgtEl>
                                        <p:attrNameLst>
                                          <p:attrName>ppt_h</p:attrName>
                                        </p:attrNameLst>
                                      </p:cBhvr>
                                      <p:tavLst>
                                        <p:tav tm="0">
                                          <p:val>
                                            <p:fltVal val="0"/>
                                          </p:val>
                                        </p:tav>
                                        <p:tav tm="100000">
                                          <p:val>
                                            <p:strVal val="#ppt_h"/>
                                          </p:val>
                                        </p:tav>
                                      </p:tavLst>
                                    </p:anim>
                                    <p:anim calcmode="lin" valueType="num">
                                      <p:cBhvr>
                                        <p:cTn id="9" dur="750" fill="hold"/>
                                        <p:tgtEl>
                                          <p:spTgt spid="19"/>
                                        </p:tgtEl>
                                        <p:attrNameLst>
                                          <p:attrName>style.rotation</p:attrName>
                                        </p:attrNameLst>
                                      </p:cBhvr>
                                      <p:tavLst>
                                        <p:tav tm="0">
                                          <p:val>
                                            <p:fltVal val="90"/>
                                          </p:val>
                                        </p:tav>
                                        <p:tav tm="100000">
                                          <p:val>
                                            <p:fltVal val="0"/>
                                          </p:val>
                                        </p:tav>
                                      </p:tavLst>
                                    </p:anim>
                                    <p:animEffect transition="in" filter="fade">
                                      <p:cBhvr>
                                        <p:cTn id="10" dur="750"/>
                                        <p:tgtEl>
                                          <p:spTgt spid="19"/>
                                        </p:tgtEl>
                                      </p:cBhvr>
                                    </p:animEffect>
                                  </p:childTnLst>
                                </p:cTn>
                              </p:par>
                            </p:childTnLst>
                          </p:cTn>
                        </p:par>
                        <p:par>
                          <p:cTn id="11" fill="hold" nodeType="afterGroup">
                            <p:stCondLst>
                              <p:cond delay="75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750"/>
                                        <p:tgtEl>
                                          <p:spTgt spid="6"/>
                                        </p:tgtEl>
                                      </p:cBhvr>
                                    </p:animEffect>
                                  </p:childTnLst>
                                </p:cTn>
                              </p:par>
                            </p:childTnLst>
                          </p:cTn>
                        </p:par>
                        <p:par>
                          <p:cTn id="15" fill="hold" nodeType="afterGroup">
                            <p:stCondLst>
                              <p:cond delay="1500"/>
                            </p:stCondLst>
                            <p:childTnLst>
                              <p:par>
                                <p:cTn id="16" presetID="22" presetClass="entr" presetSubtype="8" fill="hold"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left)">
                                      <p:cBhvr>
                                        <p:cTn id="18"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文本框 3"/>
          <p:cNvSpPr txBox="1">
            <a:spLocks noChangeArrowheads="1"/>
          </p:cNvSpPr>
          <p:nvPr/>
        </p:nvSpPr>
        <p:spPr bwMode="auto">
          <a:xfrm>
            <a:off x="4898718" y="2852936"/>
            <a:ext cx="6313795" cy="304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青少年以一定的特征如地域、性格、年龄、同学等形式一个个的团伙，经常聚在一起，形成一附和，或碍于情面不好推辞共同作案。团伙犯罪的一大特征就是“一个老鼠坏一锅汤”，一个人带坏一群人。</a:t>
            </a:r>
          </a:p>
          <a:p>
            <a:pPr marL="285750" indent="-285750">
              <a:lnSpc>
                <a:spcPct val="150000"/>
              </a:lnSpc>
              <a:buFont typeface="Wingdings" panose="05000000000000000000" pitchFamily="2" charset="2"/>
              <a:buChar char="p"/>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例如徐某等四人合伙抢劫一案，除徐某外其余三人都是在校学生。先是由徐某提议发生了抢劫他人财物的行为。三名学生被捕入狱后，很是后悔，认识到不该和徐某这样的人混在一起。）</a:t>
            </a:r>
          </a:p>
        </p:txBody>
      </p:sp>
      <p:grpSp>
        <p:nvGrpSpPr>
          <p:cNvPr id="3" name="组合 2"/>
          <p:cNvGrpSpPr/>
          <p:nvPr/>
        </p:nvGrpSpPr>
        <p:grpSpPr>
          <a:xfrm>
            <a:off x="4935975" y="2060848"/>
            <a:ext cx="3119640" cy="461665"/>
            <a:chOff x="1179946" y="1951907"/>
            <a:chExt cx="3119640" cy="461665"/>
          </a:xfrm>
        </p:grpSpPr>
        <p:sp>
          <p:nvSpPr>
            <p:cNvPr id="8" name="文本框 7"/>
            <p:cNvSpPr txBox="1"/>
            <p:nvPr/>
          </p:nvSpPr>
          <p:spPr>
            <a:xfrm>
              <a:off x="1562671" y="1964055"/>
              <a:ext cx="2736915"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团伙性犯罪  </a:t>
              </a:r>
            </a:p>
          </p:txBody>
        </p:sp>
        <p:grpSp>
          <p:nvGrpSpPr>
            <p:cNvPr id="9" name="组合 8"/>
            <p:cNvGrpSpPr/>
            <p:nvPr/>
          </p:nvGrpSpPr>
          <p:grpSpPr>
            <a:xfrm>
              <a:off x="1179946" y="1951907"/>
              <a:ext cx="492390" cy="461665"/>
              <a:chOff x="1179946" y="1951907"/>
              <a:chExt cx="492390" cy="461665"/>
            </a:xfrm>
          </p:grpSpPr>
          <p:sp>
            <p:nvSpPr>
              <p:cNvPr id="10" name="泪滴形 9"/>
              <p:cNvSpPr/>
              <p:nvPr/>
            </p:nvSpPr>
            <p:spPr>
              <a:xfrm rot="2645667">
                <a:off x="1187448" y="2000344"/>
                <a:ext cx="401723" cy="401723"/>
              </a:xfrm>
              <a:prstGeom prst="teardrop">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0"/>
              <p:cNvSpPr txBox="1"/>
              <p:nvPr/>
            </p:nvSpPr>
            <p:spPr>
              <a:xfrm>
                <a:off x="1179946" y="1951907"/>
                <a:ext cx="492390" cy="461665"/>
              </a:xfrm>
              <a:prstGeom prst="rect">
                <a:avLst/>
              </a:prstGeom>
              <a:noFill/>
            </p:spPr>
            <p:txBody>
              <a:bodyPr wrap="square">
                <a:spAutoFit/>
              </a:bodyPr>
              <a:lstStyle/>
              <a:p>
                <a:r>
                  <a:rPr lang="en-US" altLang="zh-CN" sz="2400" b="1">
                    <a:solidFill>
                      <a:srgbClr val="FFFFFF"/>
                    </a:solidFill>
                    <a:latin typeface="思源黑体" panose="020B0500000000000000" pitchFamily="34" charset="-122"/>
                    <a:ea typeface="思源黑体" panose="020B0500000000000000" pitchFamily="34" charset="-122"/>
                    <a:cs typeface="+mn-ea"/>
                    <a:sym typeface="思源黑体" panose="020B0500000000000000" pitchFamily="34" charset="-122"/>
                  </a:rPr>
                  <a:t>2</a:t>
                </a:r>
                <a:r>
                  <a:rPr kumimoji="0" lang="en-US" altLang="zh-CN"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5403" y="1962151"/>
            <a:ext cx="4145548" cy="4145546"/>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nodeType="afterGroup">
                            <p:stCondLst>
                              <p:cond delay="750"/>
                            </p:stCondLst>
                            <p:childTnLst>
                              <p:par>
                                <p:cTn id="9" presetID="53"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750" fill="hold"/>
                                        <p:tgtEl>
                                          <p:spTgt spid="4"/>
                                        </p:tgtEl>
                                        <p:attrNameLst>
                                          <p:attrName>ppt_w</p:attrName>
                                        </p:attrNameLst>
                                      </p:cBhvr>
                                      <p:tavLst>
                                        <p:tav tm="0">
                                          <p:val>
                                            <p:fltVal val="0"/>
                                          </p:val>
                                        </p:tav>
                                        <p:tav tm="100000">
                                          <p:val>
                                            <p:strVal val="#ppt_w"/>
                                          </p:val>
                                        </p:tav>
                                      </p:tavLst>
                                    </p:anim>
                                    <p:anim calcmode="lin" valueType="num">
                                      <p:cBhvr>
                                        <p:cTn id="12" dur="750" fill="hold"/>
                                        <p:tgtEl>
                                          <p:spTgt spid="4"/>
                                        </p:tgtEl>
                                        <p:attrNameLst>
                                          <p:attrName>ppt_h</p:attrName>
                                        </p:attrNameLst>
                                      </p:cBhvr>
                                      <p:tavLst>
                                        <p:tav tm="0">
                                          <p:val>
                                            <p:fltVal val="0"/>
                                          </p:val>
                                        </p:tav>
                                        <p:tav tm="100000">
                                          <p:val>
                                            <p:strVal val="#ppt_h"/>
                                          </p:val>
                                        </p:tav>
                                      </p:tavLst>
                                    </p:anim>
                                    <p:animEffect transition="in" filter="fade">
                                      <p:cBhvr>
                                        <p:cTn id="13" dur="750"/>
                                        <p:tgtEl>
                                          <p:spTgt spid="4"/>
                                        </p:tgtEl>
                                      </p:cBhvr>
                                    </p:animEffect>
                                  </p:childTnLst>
                                </p:cTn>
                              </p:par>
                            </p:childTnLst>
                          </p:cTn>
                        </p:par>
                        <p:par>
                          <p:cTn id="14" fill="hold" nodeType="afterGroup">
                            <p:stCondLst>
                              <p:cond delay="1500"/>
                            </p:stCondLst>
                            <p:childTnLst>
                              <p:par>
                                <p:cTn id="15" presetID="16" presetClass="entr" presetSubtype="21" fill="hold" grpId="2" nodeType="afterEffect">
                                  <p:stCondLst>
                                    <p:cond delay="0"/>
                                  </p:stCondLst>
                                  <p:childTnLst>
                                    <p:set>
                                      <p:cBhvr>
                                        <p:cTn id="16" dur="1" fill="hold">
                                          <p:stCondLst>
                                            <p:cond delay="0"/>
                                          </p:stCondLst>
                                        </p:cTn>
                                        <p:tgtEl>
                                          <p:spTgt spid="25601"/>
                                        </p:tgtEl>
                                        <p:attrNameLst>
                                          <p:attrName>style.visibility</p:attrName>
                                        </p:attrNameLst>
                                      </p:cBhvr>
                                      <p:to>
                                        <p:strVal val="visible"/>
                                      </p:to>
                                    </p:set>
                                    <p:animEffect transition="in" filter="barn(inVertical)">
                                      <p:cBhvr>
                                        <p:cTn id="17" dur="75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文本框 3"/>
          <p:cNvSpPr txBox="1">
            <a:spLocks noChangeArrowheads="1"/>
          </p:cNvSpPr>
          <p:nvPr/>
        </p:nvSpPr>
        <p:spPr bwMode="auto">
          <a:xfrm>
            <a:off x="1104283" y="3136952"/>
            <a:ext cx="4562844" cy="1152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有些青少年在受到不公正待遇后，或因处理不及时，或因对处理结果不能理解，就采取同样的手段去对付别人，从而走上犯罪道路。</a:t>
            </a:r>
          </a:p>
        </p:txBody>
      </p:sp>
      <p:sp>
        <p:nvSpPr>
          <p:cNvPr id="4" name="文本框 3"/>
          <p:cNvSpPr txBox="1"/>
          <p:nvPr/>
        </p:nvSpPr>
        <p:spPr>
          <a:xfrm>
            <a:off x="992524" y="4941168"/>
            <a:ext cx="10247821" cy="783163"/>
          </a:xfrm>
          <a:prstGeom prst="rect">
            <a:avLst/>
          </a:prstGeom>
          <a:noFill/>
        </p:spPr>
        <p:txBody>
          <a:bodyPr wrap="square" rtlCol="0">
            <a:spAutoFit/>
          </a:body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例如在校生雷某在自己和同学遭到社会流氓殴打，并被抢走钱物，自己向学校、派出所报案又未得到及时处理后，出于一种报复心理，去打别人，抢夺别人财物和，从而走上了犯罪的道路，毁了自己的前程。）</a:t>
            </a:r>
          </a:p>
        </p:txBody>
      </p:sp>
      <p:grpSp>
        <p:nvGrpSpPr>
          <p:cNvPr id="3" name="组合 2"/>
          <p:cNvGrpSpPr/>
          <p:nvPr/>
        </p:nvGrpSpPr>
        <p:grpSpPr>
          <a:xfrm>
            <a:off x="1179946" y="1951907"/>
            <a:ext cx="3119030" cy="461665"/>
            <a:chOff x="1179946" y="1951907"/>
            <a:chExt cx="3119030" cy="461665"/>
          </a:xfrm>
        </p:grpSpPr>
        <p:sp>
          <p:nvSpPr>
            <p:cNvPr id="8" name="文本框 7"/>
            <p:cNvSpPr txBox="1"/>
            <p:nvPr/>
          </p:nvSpPr>
          <p:spPr>
            <a:xfrm>
              <a:off x="1562672" y="1970373"/>
              <a:ext cx="2736304"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报复型犯罪</a:t>
              </a:r>
            </a:p>
          </p:txBody>
        </p:sp>
        <p:grpSp>
          <p:nvGrpSpPr>
            <p:cNvPr id="10" name="组合 9"/>
            <p:cNvGrpSpPr/>
            <p:nvPr/>
          </p:nvGrpSpPr>
          <p:grpSpPr>
            <a:xfrm>
              <a:off x="1179946" y="1951907"/>
              <a:ext cx="492390" cy="461665"/>
              <a:chOff x="1179946" y="1951907"/>
              <a:chExt cx="492390" cy="461665"/>
            </a:xfrm>
          </p:grpSpPr>
          <p:sp>
            <p:nvSpPr>
              <p:cNvPr id="11" name="泪滴形 10"/>
              <p:cNvSpPr/>
              <p:nvPr/>
            </p:nvSpPr>
            <p:spPr>
              <a:xfrm rot="2645667">
                <a:off x="1187448" y="2000344"/>
                <a:ext cx="401723" cy="401723"/>
              </a:xfrm>
              <a:prstGeom prst="teardrop">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文本框 11"/>
              <p:cNvSpPr txBox="1"/>
              <p:nvPr/>
            </p:nvSpPr>
            <p:spPr>
              <a:xfrm>
                <a:off x="1179946" y="1951907"/>
                <a:ext cx="492390" cy="461665"/>
              </a:xfrm>
              <a:prstGeom prst="rect">
                <a:avLst/>
              </a:prstGeom>
              <a:noFill/>
            </p:spPr>
            <p:txBody>
              <a:bodyPr wrap="square">
                <a:spAutoFit/>
              </a:bodyPr>
              <a:lstStyle/>
              <a:p>
                <a:r>
                  <a:rPr lang="en-US" altLang="zh-CN" sz="2400" b="1">
                    <a:solidFill>
                      <a:srgbClr val="FFFFFF"/>
                    </a:solidFill>
                    <a:latin typeface="思源黑体" panose="020B0500000000000000" pitchFamily="34" charset="-122"/>
                    <a:ea typeface="思源黑体" panose="020B0500000000000000" pitchFamily="34" charset="-122"/>
                    <a:cs typeface="+mn-ea"/>
                    <a:sym typeface="思源黑体" panose="020B0500000000000000" pitchFamily="34" charset="-122"/>
                  </a:rPr>
                  <a:t>3</a:t>
                </a:r>
                <a:r>
                  <a:rPr kumimoji="0" lang="en-US" altLang="zh-CN"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43191" y="620688"/>
            <a:ext cx="4167241" cy="416724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nodeType="afterGroup">
                            <p:stCondLst>
                              <p:cond delay="750"/>
                            </p:stCondLst>
                            <p:childTnLst>
                              <p:par>
                                <p:cTn id="9" presetID="45"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750"/>
                                        <p:tgtEl>
                                          <p:spTgt spid="7"/>
                                        </p:tgtEl>
                                      </p:cBhvr>
                                    </p:animEffect>
                                    <p:anim calcmode="lin" valueType="num">
                                      <p:cBhvr>
                                        <p:cTn id="12" dur="750" fill="hold"/>
                                        <p:tgtEl>
                                          <p:spTgt spid="7"/>
                                        </p:tgtEl>
                                        <p:attrNameLst>
                                          <p:attrName>ppt_w</p:attrName>
                                        </p:attrNameLst>
                                      </p:cBhvr>
                                      <p:tavLst>
                                        <p:tav tm="0" fmla="#ppt_w*sin(2.5*pi*$)">
                                          <p:val>
                                            <p:fltVal val="0"/>
                                          </p:val>
                                        </p:tav>
                                        <p:tav tm="100000">
                                          <p:val>
                                            <p:fltVal val="1"/>
                                          </p:val>
                                        </p:tav>
                                      </p:tavLst>
                                    </p:anim>
                                    <p:anim calcmode="lin" valueType="num">
                                      <p:cBhvr>
                                        <p:cTn id="13" dur="750" fill="hold"/>
                                        <p:tgtEl>
                                          <p:spTgt spid="7"/>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500"/>
                            </p:stCondLst>
                            <p:childTnLst>
                              <p:par>
                                <p:cTn id="15" presetID="22" presetClass="entr" presetSubtype="4" fill="hold" grpId="2" nodeType="afterEffect">
                                  <p:stCondLst>
                                    <p:cond delay="0"/>
                                  </p:stCondLst>
                                  <p:childTnLst>
                                    <p:set>
                                      <p:cBhvr>
                                        <p:cTn id="16" dur="1" fill="hold">
                                          <p:stCondLst>
                                            <p:cond delay="0"/>
                                          </p:stCondLst>
                                        </p:cTn>
                                        <p:tgtEl>
                                          <p:spTgt spid="25601"/>
                                        </p:tgtEl>
                                        <p:attrNameLst>
                                          <p:attrName>style.visibility</p:attrName>
                                        </p:attrNameLst>
                                      </p:cBhvr>
                                      <p:to>
                                        <p:strVal val="visible"/>
                                      </p:to>
                                    </p:set>
                                    <p:animEffect transition="in" filter="wipe(down)">
                                      <p:cBhvr>
                                        <p:cTn id="17" dur="750"/>
                                        <p:tgtEl>
                                          <p:spTgt spid="25601"/>
                                        </p:tgtEl>
                                      </p:cBhvr>
                                    </p:animEffect>
                                  </p:childTnLst>
                                </p:cTn>
                              </p:par>
                            </p:childTnLst>
                          </p:cTn>
                        </p:par>
                        <p:par>
                          <p:cTn id="18" fill="hold" nodeType="afterGroup">
                            <p:stCondLst>
                              <p:cond delay="2250"/>
                            </p:stCondLst>
                            <p:childTnLst>
                              <p:par>
                                <p:cTn id="19" presetID="22" presetClass="entr" presetSubtype="4"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2"/>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文本框 3"/>
          <p:cNvSpPr txBox="1">
            <a:spLocks noChangeArrowheads="1"/>
          </p:cNvSpPr>
          <p:nvPr/>
        </p:nvSpPr>
        <p:spPr bwMode="auto">
          <a:xfrm>
            <a:off x="1388310" y="2924944"/>
            <a:ext cx="5286930" cy="272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青少年由于心理的不成熟，不易控制自己的情绪，遇事不够冷静，往往做出一些事后自己也感到后悔的事。</a:t>
            </a:r>
          </a:p>
          <a:p>
            <a:pPr marL="285750" indent="-285750">
              <a:lnSpc>
                <a:spcPct val="150000"/>
              </a:lnSpc>
              <a:buFont typeface="Wingdings" panose="05000000000000000000" pitchFamily="2" charset="2"/>
              <a:buChar char="p"/>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150000"/>
              </a:lnSpc>
              <a:buFont typeface="Wingdings" panose="05000000000000000000" pitchFamily="2" charset="2"/>
              <a:buChar char="p"/>
            </a:pPr>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例如</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15</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岁的杀人犯赵某，由于骑车与他相撞，在遭到殴打和辱骂后，失去理智，掏出随身所带的水果刀，连刺数刀，致人死亡。判刑入狱后，深感后悔，希望用自己的例子教育别人。）</a:t>
            </a:r>
          </a:p>
        </p:txBody>
      </p:sp>
      <p:grpSp>
        <p:nvGrpSpPr>
          <p:cNvPr id="3" name="组合 2"/>
          <p:cNvGrpSpPr/>
          <p:nvPr/>
        </p:nvGrpSpPr>
        <p:grpSpPr>
          <a:xfrm>
            <a:off x="1490663" y="1988840"/>
            <a:ext cx="3479069" cy="461666"/>
            <a:chOff x="1179946" y="1951906"/>
            <a:chExt cx="3479069" cy="461666"/>
          </a:xfrm>
        </p:grpSpPr>
        <p:sp>
          <p:nvSpPr>
            <p:cNvPr id="8" name="文本框 7"/>
            <p:cNvSpPr txBox="1"/>
            <p:nvPr/>
          </p:nvSpPr>
          <p:spPr>
            <a:xfrm>
              <a:off x="1562671" y="1951906"/>
              <a:ext cx="3096344" cy="461665"/>
            </a:xfrm>
            <a:prstGeom prst="rect">
              <a:avLst/>
            </a:prstGeom>
            <a:solidFill>
              <a:srgbClr val="C00000"/>
            </a:solidFill>
          </p:spPr>
          <p:txBody>
            <a:bodyPr wrap="square" rtlCol="0">
              <a:spAutoFit/>
            </a:bodyPr>
            <a:lstStyle/>
            <a:p>
              <a:pPr algn="dist"/>
              <a:r>
                <a:rPr lang="en-US" altLang="zh-CN" sz="20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2400" b="1" spc="-3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冲动型犯罪</a:t>
              </a:r>
            </a:p>
          </p:txBody>
        </p:sp>
        <p:grpSp>
          <p:nvGrpSpPr>
            <p:cNvPr id="9" name="组合 8"/>
            <p:cNvGrpSpPr/>
            <p:nvPr/>
          </p:nvGrpSpPr>
          <p:grpSpPr>
            <a:xfrm>
              <a:off x="1179946" y="1951907"/>
              <a:ext cx="492390" cy="461665"/>
              <a:chOff x="1179946" y="1951907"/>
              <a:chExt cx="492390" cy="461665"/>
            </a:xfrm>
          </p:grpSpPr>
          <p:sp>
            <p:nvSpPr>
              <p:cNvPr id="10" name="泪滴形 9"/>
              <p:cNvSpPr/>
              <p:nvPr/>
            </p:nvSpPr>
            <p:spPr>
              <a:xfrm rot="2645667">
                <a:off x="1187448" y="2000344"/>
                <a:ext cx="401723" cy="401723"/>
              </a:xfrm>
              <a:prstGeom prst="teardrop">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0"/>
              <p:cNvSpPr txBox="1"/>
              <p:nvPr/>
            </p:nvSpPr>
            <p:spPr>
              <a:xfrm>
                <a:off x="1179946" y="1951907"/>
                <a:ext cx="492390" cy="461665"/>
              </a:xfrm>
              <a:prstGeom prst="rect">
                <a:avLst/>
              </a:prstGeom>
              <a:noFill/>
            </p:spPr>
            <p:txBody>
              <a:bodyPr wrap="square">
                <a:spAutoFit/>
              </a:bodyPr>
              <a:lstStyle/>
              <a:p>
                <a:r>
                  <a:rPr lang="en-US" altLang="zh-CN" sz="2400" b="1">
                    <a:solidFill>
                      <a:srgbClr val="FFFFFF"/>
                    </a:solidFill>
                    <a:latin typeface="思源黑体" panose="020B0500000000000000" pitchFamily="34" charset="-122"/>
                    <a:ea typeface="思源黑体" panose="020B0500000000000000" pitchFamily="34" charset="-122"/>
                    <a:cs typeface="+mn-ea"/>
                    <a:sym typeface="思源黑体" panose="020B0500000000000000" pitchFamily="34" charset="-122"/>
                  </a:rPr>
                  <a:t>4</a:t>
                </a:r>
                <a:r>
                  <a:rPr kumimoji="0" lang="en-US" altLang="zh-CN"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20556" y="1533105"/>
            <a:ext cx="4545649" cy="4545649"/>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nodeType="afterGroup">
                            <p:stCondLst>
                              <p:cond delay="75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750"/>
                                        <p:tgtEl>
                                          <p:spTgt spid="6"/>
                                        </p:tgtEl>
                                      </p:cBhvr>
                                    </p:animEffect>
                                    <p:anim calcmode="lin" valueType="num">
                                      <p:cBhvr>
                                        <p:cTn id="12" dur="750" fill="hold"/>
                                        <p:tgtEl>
                                          <p:spTgt spid="6"/>
                                        </p:tgtEl>
                                        <p:attrNameLst>
                                          <p:attrName>ppt_w</p:attrName>
                                        </p:attrNameLst>
                                      </p:cBhvr>
                                      <p:tavLst>
                                        <p:tav tm="0" fmla="#ppt_w*sin(2.5*pi*$)">
                                          <p:val>
                                            <p:fltVal val="0"/>
                                          </p:val>
                                        </p:tav>
                                        <p:tav tm="100000">
                                          <p:val>
                                            <p:fltVal val="1"/>
                                          </p:val>
                                        </p:tav>
                                      </p:tavLst>
                                    </p:anim>
                                    <p:anim calcmode="lin" valueType="num">
                                      <p:cBhvr>
                                        <p:cTn id="13" dur="750" fill="hold"/>
                                        <p:tgtEl>
                                          <p:spTgt spid="6"/>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500"/>
                            </p:stCondLst>
                            <p:childTnLst>
                              <p:par>
                                <p:cTn id="15" presetID="22" presetClass="entr" presetSubtype="4" fill="hold" grpId="2" nodeType="afterEffect">
                                  <p:stCondLst>
                                    <p:cond delay="0"/>
                                  </p:stCondLst>
                                  <p:childTnLst>
                                    <p:set>
                                      <p:cBhvr>
                                        <p:cTn id="16" dur="1" fill="hold">
                                          <p:stCondLst>
                                            <p:cond delay="0"/>
                                          </p:stCondLst>
                                        </p:cTn>
                                        <p:tgtEl>
                                          <p:spTgt spid="25601"/>
                                        </p:tgtEl>
                                        <p:attrNameLst>
                                          <p:attrName>style.visibility</p:attrName>
                                        </p:attrNameLst>
                                      </p:cBhvr>
                                      <p:to>
                                        <p:strVal val="visible"/>
                                      </p:to>
                                    </p:set>
                                    <p:animEffect transition="in" filter="wipe(down)">
                                      <p:cBhvr>
                                        <p:cTn id="17" dur="75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文本框 3"/>
          <p:cNvSpPr txBox="1">
            <a:spLocks noChangeArrowheads="1"/>
          </p:cNvSpPr>
          <p:nvPr/>
        </p:nvSpPr>
        <p:spPr bwMode="auto">
          <a:xfrm>
            <a:off x="4947047" y="3177797"/>
            <a:ext cx="6369685" cy="262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这一类型的青少年罪犯缺乏最基本的常识，甚至入狱后，对自己的罪行仍不能有一个清醒的认识。          </a:t>
            </a:r>
          </a:p>
          <a:p>
            <a:pPr marL="285750" indent="-285750">
              <a:lnSpc>
                <a:spcPct val="150000"/>
              </a:lnSpc>
              <a:buFont typeface="Wingdings" panose="05000000000000000000" pitchFamily="2" charset="2"/>
              <a:buChar char="p"/>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例如抢劫犯胡某骑车与他人相撞</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要求赔偿未得逞后</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就强行抢走他人钱物</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并始终认为自己的行为是正当行为。如抢劫犯李某认为找别人要点东西</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不给打两拳没什么大不了的</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甚至认为自己是正大光明的找人要</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又不是偷偷摸摸地去偷</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怎能算犯罪。</a:t>
            </a:r>
          </a:p>
        </p:txBody>
      </p:sp>
      <p:grpSp>
        <p:nvGrpSpPr>
          <p:cNvPr id="3" name="组合 2"/>
          <p:cNvGrpSpPr/>
          <p:nvPr/>
        </p:nvGrpSpPr>
        <p:grpSpPr>
          <a:xfrm>
            <a:off x="4931749" y="2276872"/>
            <a:ext cx="3920485" cy="461665"/>
            <a:chOff x="1202631" y="1898365"/>
            <a:chExt cx="3920485" cy="461665"/>
          </a:xfrm>
        </p:grpSpPr>
        <p:sp>
          <p:nvSpPr>
            <p:cNvPr id="8" name="文本框 7"/>
            <p:cNvSpPr txBox="1"/>
            <p:nvPr/>
          </p:nvSpPr>
          <p:spPr>
            <a:xfrm>
              <a:off x="1562671" y="1916832"/>
              <a:ext cx="3560445" cy="424732"/>
            </a:xfrm>
            <a:prstGeom prst="rect">
              <a:avLst/>
            </a:prstGeom>
            <a:solidFill>
              <a:srgbClr val="C00000"/>
            </a:solidFill>
          </p:spPr>
          <p:txBody>
            <a:bodyPr wrap="square" rtlCol="0">
              <a:spAutoFit/>
            </a:bodyPr>
            <a:lstStyle/>
            <a:p>
              <a:pPr algn="dist">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无知型犯罪</a:t>
              </a:r>
            </a:p>
          </p:txBody>
        </p:sp>
        <p:grpSp>
          <p:nvGrpSpPr>
            <p:cNvPr id="9" name="组合 8"/>
            <p:cNvGrpSpPr/>
            <p:nvPr/>
          </p:nvGrpSpPr>
          <p:grpSpPr>
            <a:xfrm>
              <a:off x="1202631" y="1898365"/>
              <a:ext cx="492390" cy="461665"/>
              <a:chOff x="1179946" y="1951907"/>
              <a:chExt cx="492390" cy="461665"/>
            </a:xfrm>
          </p:grpSpPr>
          <p:sp>
            <p:nvSpPr>
              <p:cNvPr id="10" name="泪滴形 9"/>
              <p:cNvSpPr/>
              <p:nvPr/>
            </p:nvSpPr>
            <p:spPr>
              <a:xfrm rot="2645667">
                <a:off x="1187448" y="2000344"/>
                <a:ext cx="401723" cy="401723"/>
              </a:xfrm>
              <a:prstGeom prst="teardrop">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0"/>
              <p:cNvSpPr txBox="1"/>
              <p:nvPr/>
            </p:nvSpPr>
            <p:spPr>
              <a:xfrm>
                <a:off x="1179946" y="1951907"/>
                <a:ext cx="492390" cy="461665"/>
              </a:xfrm>
              <a:prstGeom prst="rect">
                <a:avLst/>
              </a:prstGeom>
              <a:noFill/>
            </p:spPr>
            <p:txBody>
              <a:bodyPr wrap="square">
                <a:spAutoFit/>
              </a:bodyPr>
              <a:lstStyle/>
              <a:p>
                <a:r>
                  <a:rPr lang="en-US" altLang="zh-CN" sz="2400" b="1">
                    <a:solidFill>
                      <a:srgbClr val="FFFFFF"/>
                    </a:solidFill>
                    <a:latin typeface="思源黑体" panose="020B0500000000000000" pitchFamily="34" charset="-122"/>
                    <a:ea typeface="思源黑体" panose="020B0500000000000000" pitchFamily="34" charset="-122"/>
                    <a:cs typeface="+mn-ea"/>
                    <a:sym typeface="思源黑体" panose="020B0500000000000000" pitchFamily="34" charset="-122"/>
                  </a:rPr>
                  <a:t>5</a:t>
                </a:r>
                <a:r>
                  <a:rPr kumimoji="0" lang="en-US" altLang="zh-CN"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16293" y="1857969"/>
            <a:ext cx="4275496" cy="3901839"/>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nodeType="afterGroup">
                            <p:stCondLst>
                              <p:cond delay="750"/>
                            </p:stCondLst>
                            <p:childTnLst>
                              <p:par>
                                <p:cTn id="9" presetID="31"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750" fill="hold"/>
                                        <p:tgtEl>
                                          <p:spTgt spid="5"/>
                                        </p:tgtEl>
                                        <p:attrNameLst>
                                          <p:attrName>ppt_w</p:attrName>
                                        </p:attrNameLst>
                                      </p:cBhvr>
                                      <p:tavLst>
                                        <p:tav tm="0">
                                          <p:val>
                                            <p:fltVal val="0"/>
                                          </p:val>
                                        </p:tav>
                                        <p:tav tm="100000">
                                          <p:val>
                                            <p:strVal val="#ppt_w"/>
                                          </p:val>
                                        </p:tav>
                                      </p:tavLst>
                                    </p:anim>
                                    <p:anim calcmode="lin" valueType="num">
                                      <p:cBhvr>
                                        <p:cTn id="12" dur="750" fill="hold"/>
                                        <p:tgtEl>
                                          <p:spTgt spid="5"/>
                                        </p:tgtEl>
                                        <p:attrNameLst>
                                          <p:attrName>ppt_h</p:attrName>
                                        </p:attrNameLst>
                                      </p:cBhvr>
                                      <p:tavLst>
                                        <p:tav tm="0">
                                          <p:val>
                                            <p:fltVal val="0"/>
                                          </p:val>
                                        </p:tav>
                                        <p:tav tm="100000">
                                          <p:val>
                                            <p:strVal val="#ppt_h"/>
                                          </p:val>
                                        </p:tav>
                                      </p:tavLst>
                                    </p:anim>
                                    <p:anim calcmode="lin" valueType="num">
                                      <p:cBhvr>
                                        <p:cTn id="13" dur="750" fill="hold"/>
                                        <p:tgtEl>
                                          <p:spTgt spid="5"/>
                                        </p:tgtEl>
                                        <p:attrNameLst>
                                          <p:attrName>style.rotation</p:attrName>
                                        </p:attrNameLst>
                                      </p:cBhvr>
                                      <p:tavLst>
                                        <p:tav tm="0">
                                          <p:val>
                                            <p:fltVal val="90"/>
                                          </p:val>
                                        </p:tav>
                                        <p:tav tm="100000">
                                          <p:val>
                                            <p:fltVal val="0"/>
                                          </p:val>
                                        </p:tav>
                                      </p:tavLst>
                                    </p:anim>
                                    <p:animEffect transition="in" filter="fade">
                                      <p:cBhvr>
                                        <p:cTn id="14" dur="750"/>
                                        <p:tgtEl>
                                          <p:spTgt spid="5"/>
                                        </p:tgtEl>
                                      </p:cBhvr>
                                    </p:animEffect>
                                  </p:childTnLst>
                                </p:cTn>
                              </p:par>
                            </p:childTnLst>
                          </p:cTn>
                        </p:par>
                        <p:par>
                          <p:cTn id="15" fill="hold" nodeType="afterGroup">
                            <p:stCondLst>
                              <p:cond delay="1500"/>
                            </p:stCondLst>
                            <p:childTnLst>
                              <p:par>
                                <p:cTn id="16" presetID="22" presetClass="entr" presetSubtype="4" fill="hold" grpId="2" nodeType="afterEffect">
                                  <p:stCondLst>
                                    <p:cond delay="0"/>
                                  </p:stCondLst>
                                  <p:childTnLst>
                                    <p:set>
                                      <p:cBhvr>
                                        <p:cTn id="17" dur="1" fill="hold">
                                          <p:stCondLst>
                                            <p:cond delay="0"/>
                                          </p:stCondLst>
                                        </p:cTn>
                                        <p:tgtEl>
                                          <p:spTgt spid="25601"/>
                                        </p:tgtEl>
                                        <p:attrNameLst>
                                          <p:attrName>style.visibility</p:attrName>
                                        </p:attrNameLst>
                                      </p:cBhvr>
                                      <p:to>
                                        <p:strVal val="visible"/>
                                      </p:to>
                                    </p:set>
                                    <p:animEffect transition="in" filter="wipe(down)">
                                      <p:cBhvr>
                                        <p:cTn id="18" dur="75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sp>
        <p:nvSpPr>
          <p:cNvPr id="4" name="文本框 3"/>
          <p:cNvSpPr txBox="1"/>
          <p:nvPr/>
        </p:nvSpPr>
        <p:spPr>
          <a:xfrm>
            <a:off x="4635818" y="1968501"/>
            <a:ext cx="2926715" cy="706755"/>
          </a:xfrm>
          <a:prstGeom prst="rect">
            <a:avLst/>
          </a:prstGeom>
          <a:solidFill>
            <a:srgbClr val="D30000"/>
          </a:solidFill>
        </p:spPr>
        <p:txBody>
          <a:bodyPr wrap="square" rtlCol="0">
            <a:spAutoFit/>
          </a:bodyPr>
          <a:lstStyle/>
          <a:p>
            <a:pPr algn="ct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第</a:t>
            </a:r>
            <a:r>
              <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01</a:t>
            </a: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部分</a:t>
            </a:r>
            <a:endPar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5" name="文本框 4"/>
          <p:cNvSpPr txBox="1"/>
          <p:nvPr/>
        </p:nvSpPr>
        <p:spPr>
          <a:xfrm>
            <a:off x="3426777" y="2964039"/>
            <a:ext cx="5344795" cy="922020"/>
          </a:xfrm>
          <a:prstGeom prst="rect">
            <a:avLst/>
          </a:prstGeom>
          <a:noFill/>
        </p:spPr>
        <p:txBody>
          <a:bodyPr wrap="square" rtlCol="0">
            <a:spAutoFit/>
          </a:bodyPr>
          <a:lstStyle/>
          <a:p>
            <a:pPr algn="dist"/>
            <a:r>
              <a:rPr lang="zh-CN" altLang="en-US" sz="5400" dirty="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为什么要守法</a:t>
            </a:r>
          </a:p>
        </p:txBody>
      </p:sp>
      <p:sp>
        <p:nvSpPr>
          <p:cNvPr id="6" name="文本框 5"/>
          <p:cNvSpPr txBox="1"/>
          <p:nvPr/>
        </p:nvSpPr>
        <p:spPr>
          <a:xfrm>
            <a:off x="2555557" y="3865716"/>
            <a:ext cx="7087235" cy="890821"/>
          </a:xfrm>
          <a:prstGeom prst="rect">
            <a:avLst/>
          </a:prstGeom>
          <a:noFill/>
        </p:spPr>
        <p:txBody>
          <a:bodyPr wrap="square" rtlCol="0">
            <a:spAutoFit/>
          </a:bodyPr>
          <a:lstStyle/>
          <a:p>
            <a:pPr algn="ctr">
              <a:lnSpc>
                <a:spcPct val="150000"/>
              </a:lnSpc>
              <a:defRPr/>
            </a:pPr>
            <a:r>
              <a:rPr lang="zh-CN" altLang="en-US" sz="1200">
                <a:solidFill>
                  <a:schemeClr val="tx1">
                    <a:lumMod val="75000"/>
                    <a:lumOff val="2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在此输入文字内容，文字不易太多，以简练为主，此模板作品在此输入文字内容；在此输入文字内容，文字不易太多，以简练为主，此模板作品在此输入文字内容；</a:t>
            </a:r>
            <a:endParaRPr lang="zh-CN" altLang="en-US" sz="120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a:p>
            <a:pPr algn="ctr">
              <a:lnSpc>
                <a:spcPct val="150000"/>
              </a:lnSpc>
              <a:defRPr/>
            </a:pPr>
            <a:endParaRPr lang="zh-CN" altLang="en-US" sz="120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750" fill="hold"/>
                                        <p:tgtEl>
                                          <p:spTgt spid="5"/>
                                        </p:tgtEl>
                                        <p:attrNameLst>
                                          <p:attrName>ppt_w</p:attrName>
                                        </p:attrNameLst>
                                      </p:cBhvr>
                                      <p:tavLst>
                                        <p:tav tm="0">
                                          <p:val>
                                            <p:fltVal val="0"/>
                                          </p:val>
                                        </p:tav>
                                        <p:tav tm="100000">
                                          <p:val>
                                            <p:strVal val="#ppt_w"/>
                                          </p:val>
                                        </p:tav>
                                      </p:tavLst>
                                    </p:anim>
                                    <p:anim calcmode="lin" valueType="num">
                                      <p:cBhvr>
                                        <p:cTn id="14" dur="750" fill="hold"/>
                                        <p:tgtEl>
                                          <p:spTgt spid="5"/>
                                        </p:tgtEl>
                                        <p:attrNameLst>
                                          <p:attrName>ppt_h</p:attrName>
                                        </p:attrNameLst>
                                      </p:cBhvr>
                                      <p:tavLst>
                                        <p:tav tm="0">
                                          <p:val>
                                            <p:fltVal val="0"/>
                                          </p:val>
                                        </p:tav>
                                        <p:tav tm="100000">
                                          <p:val>
                                            <p:strVal val="#ppt_h"/>
                                          </p:val>
                                        </p:tav>
                                      </p:tavLst>
                                    </p:anim>
                                    <p:animEffect transition="in" filter="fade">
                                      <p:cBhvr>
                                        <p:cTn id="15" dur="750"/>
                                        <p:tgtEl>
                                          <p:spTgt spid="5"/>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405422" y="2204864"/>
            <a:ext cx="9387505" cy="3240360"/>
            <a:chOff x="1058615" y="2620100"/>
            <a:chExt cx="9387505" cy="3240360"/>
          </a:xfrm>
        </p:grpSpPr>
        <p:sp>
          <p:nvSpPr>
            <p:cNvPr id="8" name="文本框 7"/>
            <p:cNvSpPr txBox="1"/>
            <p:nvPr/>
          </p:nvSpPr>
          <p:spPr>
            <a:xfrm>
              <a:off x="1063138" y="2780928"/>
              <a:ext cx="4091940"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（二）具体罪名和刑罚</a:t>
              </a:r>
            </a:p>
          </p:txBody>
        </p:sp>
        <p:sp>
          <p:nvSpPr>
            <p:cNvPr id="2" name="文本框 1"/>
            <p:cNvSpPr txBox="1"/>
            <p:nvPr/>
          </p:nvSpPr>
          <p:spPr>
            <a:xfrm>
              <a:off x="1323875" y="3458053"/>
              <a:ext cx="8856984" cy="2260491"/>
            </a:xfrm>
            <a:prstGeom prst="rect">
              <a:avLst/>
            </a:prstGeom>
            <a:noFill/>
          </p:spPr>
          <p:txBody>
            <a:bodyPr wrap="square" rtlCol="0">
              <a:spAutoFit/>
            </a:body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盗窃公私财物，数额较大的（</a:t>
              </a:r>
              <a:r>
                <a:rPr lang="zh-CN"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一千元至三千元以上</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），或者多次盗窃、入户盗窃、携带凶器盗窃、扒窃的，处三年以下有期徒刑、拘役或者管制，并处或者单处罚金；</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数额巨大（三万元至十万元以上）或者有其他严重情节的，处三年以上十年以下有期徒刑，并处罚金；数额特别巨大（</a:t>
              </a:r>
              <a:r>
                <a:rPr lang="zh-CN"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三十万元至五十万元以上的</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）或者有其他特别严重情节的，处十年以上有期徒刑或者无期徒刑，并处罚金或者没收财产。 </a:t>
              </a:r>
            </a:p>
          </p:txBody>
        </p:sp>
        <p:sp>
          <p:nvSpPr>
            <p:cNvPr id="3" name="矩形 2"/>
            <p:cNvSpPr/>
            <p:nvPr/>
          </p:nvSpPr>
          <p:spPr bwMode="auto">
            <a:xfrm>
              <a:off x="1058615" y="2620100"/>
              <a:ext cx="9387505" cy="3240360"/>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fltVal val="0"/>
                                          </p:val>
                                        </p:tav>
                                        <p:tav tm="100000">
                                          <p:val>
                                            <p:strVal val="#ppt_w"/>
                                          </p:val>
                                        </p:tav>
                                      </p:tavLst>
                                    </p:anim>
                                    <p:anim calcmode="lin" valueType="num">
                                      <p:cBhvr>
                                        <p:cTn id="8" dur="750" fill="hold"/>
                                        <p:tgtEl>
                                          <p:spTgt spid="4"/>
                                        </p:tgtEl>
                                        <p:attrNameLst>
                                          <p:attrName>ppt_h</p:attrName>
                                        </p:attrNameLst>
                                      </p:cBhvr>
                                      <p:tavLst>
                                        <p:tav tm="0">
                                          <p:val>
                                            <p:fltVal val="0"/>
                                          </p:val>
                                        </p:tav>
                                        <p:tav tm="100000">
                                          <p:val>
                                            <p:strVal val="#ppt_h"/>
                                          </p:val>
                                        </p:tav>
                                      </p:tavLst>
                                    </p:anim>
                                    <p:animEffect transition="in" filter="fade">
                                      <p:cBhvr>
                                        <p:cTn id="9"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985838" y="1457489"/>
            <a:ext cx="4905042" cy="4492021"/>
            <a:chOff x="985838" y="1457489"/>
            <a:chExt cx="4905042" cy="4492021"/>
          </a:xfrm>
        </p:grpSpPr>
        <p:grpSp>
          <p:nvGrpSpPr>
            <p:cNvPr id="10" name="组合 9"/>
            <p:cNvGrpSpPr/>
            <p:nvPr/>
          </p:nvGrpSpPr>
          <p:grpSpPr>
            <a:xfrm>
              <a:off x="985838" y="1457489"/>
              <a:ext cx="4905042" cy="4492021"/>
              <a:chOff x="985838" y="1457489"/>
              <a:chExt cx="4905042" cy="4492021"/>
            </a:xfrm>
          </p:grpSpPr>
          <p:sp>
            <p:nvSpPr>
              <p:cNvPr id="8" name="文本框 7"/>
              <p:cNvSpPr txBox="1"/>
              <p:nvPr/>
            </p:nvSpPr>
            <p:spPr>
              <a:xfrm>
                <a:off x="985838" y="1457489"/>
                <a:ext cx="4091940"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抢夺罪</a:t>
                </a:r>
              </a:p>
            </p:txBody>
          </p:sp>
          <p:sp>
            <p:nvSpPr>
              <p:cNvPr id="2" name="文本框 1"/>
              <p:cNvSpPr txBox="1"/>
              <p:nvPr/>
            </p:nvSpPr>
            <p:spPr>
              <a:xfrm>
                <a:off x="1009839" y="1959132"/>
                <a:ext cx="4881041" cy="3464859"/>
              </a:xfrm>
              <a:prstGeom prst="rect">
                <a:avLst/>
              </a:prstGeom>
              <a:noFill/>
            </p:spPr>
            <p:txBody>
              <a:bodyPr wrap="square" rtlCol="0">
                <a:spAutoFit/>
              </a:bodyPr>
              <a:lstStyle/>
              <a:p>
                <a:pPr>
                  <a:lnSpc>
                    <a:spcPct val="20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第二百六十七条　抢夺公私财物，数额较大的，或者多次抢夺的，处三年以下有期徒刑、拘役或者管制，并处或者单处罚金;数额巨大或者有其他严重情节的，处三年以上十年以下有期徒刑，并处罚金;数额特别巨大或者有其他特别严重情节的，处十年以上有期徒刑或者无期徒刑，并处罚金或者没收财产。携带凶器抢夺的，依照本法第二百六十三条的规定定罪处罚。</a:t>
                </a:r>
              </a:p>
            </p:txBody>
          </p:sp>
          <p:sp>
            <p:nvSpPr>
              <p:cNvPr id="7" name="矩形 6"/>
              <p:cNvSpPr/>
              <p:nvPr/>
            </p:nvSpPr>
            <p:spPr bwMode="auto">
              <a:xfrm>
                <a:off x="985838" y="1922017"/>
                <a:ext cx="4869943" cy="402749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5" name="等腰三角形 14"/>
            <p:cNvSpPr/>
            <p:nvPr/>
          </p:nvSpPr>
          <p:spPr bwMode="auto">
            <a:xfrm rot="5400000">
              <a:off x="1026633" y="1489471"/>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0" name="组合 19"/>
          <p:cNvGrpSpPr/>
          <p:nvPr/>
        </p:nvGrpSpPr>
        <p:grpSpPr>
          <a:xfrm>
            <a:off x="6171183" y="1457489"/>
            <a:ext cx="5400599" cy="4492021"/>
            <a:chOff x="6171183" y="1457489"/>
            <a:chExt cx="5400599" cy="4492021"/>
          </a:xfrm>
        </p:grpSpPr>
        <p:grpSp>
          <p:nvGrpSpPr>
            <p:cNvPr id="12" name="组合 11"/>
            <p:cNvGrpSpPr/>
            <p:nvPr/>
          </p:nvGrpSpPr>
          <p:grpSpPr>
            <a:xfrm>
              <a:off x="6171183" y="1457489"/>
              <a:ext cx="5400599" cy="4492021"/>
              <a:chOff x="6171183" y="1457489"/>
              <a:chExt cx="5400599" cy="4492021"/>
            </a:xfrm>
          </p:grpSpPr>
          <p:sp>
            <p:nvSpPr>
              <p:cNvPr id="3" name="文本框 2"/>
              <p:cNvSpPr txBox="1"/>
              <p:nvPr/>
            </p:nvSpPr>
            <p:spPr>
              <a:xfrm>
                <a:off x="6171184" y="1457489"/>
                <a:ext cx="4091940"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抢劫罪</a:t>
                </a:r>
              </a:p>
            </p:txBody>
          </p:sp>
          <p:sp>
            <p:nvSpPr>
              <p:cNvPr id="4" name="文本框 3"/>
              <p:cNvSpPr txBox="1"/>
              <p:nvPr/>
            </p:nvSpPr>
            <p:spPr>
              <a:xfrm>
                <a:off x="6342571" y="1965471"/>
                <a:ext cx="5073460" cy="3984039"/>
              </a:xfrm>
              <a:prstGeom prst="rect">
                <a:avLst/>
              </a:prstGeom>
              <a:noFill/>
            </p:spPr>
            <p:txBody>
              <a:bodyPr wrap="square" rtlCol="0">
                <a:spAutoFit/>
              </a:bodyPr>
              <a:lstStyle/>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第二百六十三条　以暴力、胁迫或者其他方法抢劫公私财物的，处三年以上十年以下有期徒刑，并处罚金;有下列情形之一的，处十年以上有期徒刑、无期徒刑或者死刑，并处罚金或者没收财产：</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(一)入户抢劫的;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(二)在公共交通工具上抢劫的;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(三)抢劫银行或者其他金融机构的;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(四)多次抢劫或者抢劫数额巨大的;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(五)抢劫致人重伤、死亡的;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(六)冒充军警人员抢劫的;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(七)持枪抢劫的;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(八)抢劫军用物资或者抢险、救灾、救济物资的。</a:t>
                </a:r>
              </a:p>
            </p:txBody>
          </p:sp>
          <p:sp>
            <p:nvSpPr>
              <p:cNvPr id="9" name="矩形 8"/>
              <p:cNvSpPr/>
              <p:nvPr/>
            </p:nvSpPr>
            <p:spPr bwMode="auto">
              <a:xfrm>
                <a:off x="6171183" y="1922017"/>
                <a:ext cx="5400599" cy="402749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6" name="等腰三角形 15"/>
            <p:cNvSpPr/>
            <p:nvPr/>
          </p:nvSpPr>
          <p:spPr bwMode="auto">
            <a:xfrm rot="5400000">
              <a:off x="6211210" y="1503453"/>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8"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amond(in)">
                                      <p:cBhvr>
                                        <p:cTn id="7" dur="750"/>
                                        <p:tgtEl>
                                          <p:spTgt spid="21"/>
                                        </p:tgtEl>
                                      </p:cBhvr>
                                    </p:animEffect>
                                  </p:childTnLst>
                                </p:cTn>
                              </p:par>
                            </p:childTnLst>
                          </p:cTn>
                        </p:par>
                        <p:par>
                          <p:cTn id="8" fill="hold" nodeType="afterGroup">
                            <p:stCondLst>
                              <p:cond delay="750"/>
                            </p:stCondLst>
                            <p:childTnLst>
                              <p:par>
                                <p:cTn id="9" presetID="8"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diamond(in)">
                                      <p:cBhvr>
                                        <p:cTn id="11" dur="7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39335" y="2276436"/>
            <a:ext cx="3439107" cy="2954079"/>
          </a:xfrm>
          <a:prstGeom prst="rect">
            <a:avLst/>
          </a:prstGeom>
        </p:spPr>
      </p:pic>
      <p:grpSp>
        <p:nvGrpSpPr>
          <p:cNvPr id="11" name="组合 10"/>
          <p:cNvGrpSpPr/>
          <p:nvPr/>
        </p:nvGrpSpPr>
        <p:grpSpPr>
          <a:xfrm>
            <a:off x="985838" y="1555115"/>
            <a:ext cx="6290945" cy="4129275"/>
            <a:chOff x="985838" y="1555115"/>
            <a:chExt cx="6290945" cy="4129275"/>
          </a:xfrm>
        </p:grpSpPr>
        <p:grpSp>
          <p:nvGrpSpPr>
            <p:cNvPr id="4" name="组合 3"/>
            <p:cNvGrpSpPr/>
            <p:nvPr/>
          </p:nvGrpSpPr>
          <p:grpSpPr>
            <a:xfrm>
              <a:off x="985838" y="1556792"/>
              <a:ext cx="6290945" cy="4127598"/>
              <a:chOff x="985838" y="1461642"/>
              <a:chExt cx="6290945" cy="4127598"/>
            </a:xfrm>
          </p:grpSpPr>
          <p:sp>
            <p:nvSpPr>
              <p:cNvPr id="8" name="文本框 7"/>
              <p:cNvSpPr txBox="1"/>
              <p:nvPr/>
            </p:nvSpPr>
            <p:spPr>
              <a:xfrm>
                <a:off x="985838" y="1461642"/>
                <a:ext cx="4091940" cy="460375"/>
              </a:xfrm>
              <a:prstGeom prst="rect">
                <a:avLst/>
              </a:prstGeom>
              <a:solidFill>
                <a:srgbClr val="C00000"/>
              </a:solidFill>
            </p:spPr>
            <p:txBody>
              <a:bodyPr wrap="square" rtlCol="0">
                <a:spAutoFit/>
              </a:bodyPr>
              <a:lstStyle/>
              <a:p>
                <a:pPr algn="ct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敲诈勒索罪</a:t>
                </a:r>
              </a:p>
            </p:txBody>
          </p:sp>
          <p:sp>
            <p:nvSpPr>
              <p:cNvPr id="2" name="文本框 1"/>
              <p:cNvSpPr txBox="1"/>
              <p:nvPr/>
            </p:nvSpPr>
            <p:spPr>
              <a:xfrm>
                <a:off x="1070970" y="2204173"/>
                <a:ext cx="6120680" cy="3060710"/>
              </a:xfrm>
              <a:prstGeom prst="rect">
                <a:avLst/>
              </a:prstGeom>
              <a:noFill/>
            </p:spPr>
            <p:txBody>
              <a:bodyPr wrap="square" rtlCol="0">
                <a:spAutoFit/>
              </a:bodyPr>
              <a:lstStyle/>
              <a:p>
                <a:pPr>
                  <a:lnSpc>
                    <a:spcPct val="2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第二百七十四条　敲诈勒索公私财物，数额较大或者多次敲诈勒索的，处三年以下有期徒刑、拘役或者管制，并处或者单处罚金;数额巨大或者有其他严重情节的，处三年以上十年以下有期徒刑，并处罚金;数额特别巨大或者有其他特别严重情节的，处十年以上有期徒刑，并处罚金。</a:t>
                </a:r>
              </a:p>
            </p:txBody>
          </p:sp>
          <p:sp>
            <p:nvSpPr>
              <p:cNvPr id="3" name="矩形 2"/>
              <p:cNvSpPr/>
              <p:nvPr/>
            </p:nvSpPr>
            <p:spPr bwMode="auto">
              <a:xfrm>
                <a:off x="985838" y="1922017"/>
                <a:ext cx="6290945"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 name="等腰三角形 9"/>
            <p:cNvSpPr/>
            <p:nvPr/>
          </p:nvSpPr>
          <p:spPr bwMode="auto">
            <a:xfrm rot="5400000">
              <a:off x="1022419" y="1587096"/>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anim calcmode="lin" valueType="num">
                                      <p:cBhvr>
                                        <p:cTn id="9" dur="750" fill="hold"/>
                                        <p:tgtEl>
                                          <p:spTgt spid="7"/>
                                        </p:tgtEl>
                                        <p:attrNameLst>
                                          <p:attrName>style.rotation</p:attrName>
                                        </p:attrNameLst>
                                      </p:cBhvr>
                                      <p:tavLst>
                                        <p:tav tm="0">
                                          <p:val>
                                            <p:fltVal val="90"/>
                                          </p:val>
                                        </p:tav>
                                        <p:tav tm="100000">
                                          <p:val>
                                            <p:fltVal val="0"/>
                                          </p:val>
                                        </p:tav>
                                      </p:tavLst>
                                    </p:anim>
                                    <p:animEffect transition="in" filter="fade">
                                      <p:cBhvr>
                                        <p:cTn id="10" dur="750"/>
                                        <p:tgtEl>
                                          <p:spTgt spid="7"/>
                                        </p:tgtEl>
                                      </p:cBhvr>
                                    </p:animEffect>
                                  </p:childTnLst>
                                </p:cTn>
                              </p:par>
                            </p:childTnLst>
                          </p:cTn>
                        </p:par>
                        <p:par>
                          <p:cTn id="11" fill="hold" nodeType="afterGroup">
                            <p:stCondLst>
                              <p:cond delay="750"/>
                            </p:stCondLst>
                            <p:childTnLst>
                              <p:par>
                                <p:cTn id="12" presetID="22" presetClass="entr" presetSubtype="4"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down)">
                                      <p:cBhvr>
                                        <p:cTn id="14"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02631" y="2428941"/>
            <a:ext cx="3127916" cy="2158824"/>
          </a:xfrm>
          <a:prstGeom prst="rect">
            <a:avLst/>
          </a:prstGeom>
        </p:spPr>
      </p:pic>
      <p:grpSp>
        <p:nvGrpSpPr>
          <p:cNvPr id="7" name="组合 6"/>
          <p:cNvGrpSpPr/>
          <p:nvPr/>
        </p:nvGrpSpPr>
        <p:grpSpPr>
          <a:xfrm>
            <a:off x="4515000" y="1712283"/>
            <a:ext cx="6732698" cy="4110860"/>
            <a:chOff x="4515000" y="1712283"/>
            <a:chExt cx="6732698" cy="4110860"/>
          </a:xfrm>
        </p:grpSpPr>
        <p:grpSp>
          <p:nvGrpSpPr>
            <p:cNvPr id="4" name="组合 3"/>
            <p:cNvGrpSpPr/>
            <p:nvPr/>
          </p:nvGrpSpPr>
          <p:grpSpPr>
            <a:xfrm>
              <a:off x="4515000" y="1732375"/>
              <a:ext cx="6732698" cy="4090768"/>
              <a:chOff x="4515000" y="1732375"/>
              <a:chExt cx="6732698" cy="4090768"/>
            </a:xfrm>
          </p:grpSpPr>
          <p:sp>
            <p:nvSpPr>
              <p:cNvPr id="25601" name="文本框 3"/>
              <p:cNvSpPr txBox="1">
                <a:spLocks noChangeArrowheads="1"/>
              </p:cNvSpPr>
              <p:nvPr/>
            </p:nvSpPr>
            <p:spPr bwMode="auto">
              <a:xfrm>
                <a:off x="4598613" y="2390458"/>
                <a:ext cx="6649085"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第二百九十二条　聚众斗殴的，对首要分子和其他积极参加的，处三年以下有期徒刑、拘役或者管制;有下列情形之一的，对首要分子和其他积极参加的，处三年以上十年以下有期徒刑：</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(一)多次聚众斗殴的;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(二)聚众斗殴人数多，规模大，社会影响恶劣的;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(三)在公共场所或者交通要道聚众斗殴，造成社会秩序严重混乱的;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(四)持械聚众斗殴的。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聚众斗殴，致人重伤、死亡的，依照本法第二百三十四条、第二百三十二条的规定定罪处罚。</a:t>
                </a:r>
              </a:p>
            </p:txBody>
          </p:sp>
          <p:sp>
            <p:nvSpPr>
              <p:cNvPr id="8" name="文本框 7"/>
              <p:cNvSpPr txBox="1"/>
              <p:nvPr/>
            </p:nvSpPr>
            <p:spPr>
              <a:xfrm>
                <a:off x="4515000" y="1732375"/>
                <a:ext cx="3560445" cy="423545"/>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聚众斗殴罪</a:t>
                </a:r>
              </a:p>
            </p:txBody>
          </p:sp>
          <p:sp>
            <p:nvSpPr>
              <p:cNvPr id="3" name="矩形 2"/>
              <p:cNvSpPr/>
              <p:nvPr/>
            </p:nvSpPr>
            <p:spPr bwMode="auto">
              <a:xfrm>
                <a:off x="4515000" y="2155920"/>
                <a:ext cx="6697514"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6" name="等腰三角形 5"/>
            <p:cNvSpPr/>
            <p:nvPr/>
          </p:nvSpPr>
          <p:spPr bwMode="auto">
            <a:xfrm rot="5400000">
              <a:off x="4566631" y="1744264"/>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750"/>
                                        <p:tgtEl>
                                          <p:spTgt spid="12"/>
                                        </p:tgtEl>
                                      </p:cBhvr>
                                    </p:animEffect>
                                    <p:anim calcmode="lin" valueType="num">
                                      <p:cBhvr>
                                        <p:cTn id="8" dur="750" fill="hold"/>
                                        <p:tgtEl>
                                          <p:spTgt spid="12"/>
                                        </p:tgtEl>
                                        <p:attrNameLst>
                                          <p:attrName>ppt_x</p:attrName>
                                        </p:attrNameLst>
                                      </p:cBhvr>
                                      <p:tavLst>
                                        <p:tav tm="0">
                                          <p:val>
                                            <p:strVal val="#ppt_x"/>
                                          </p:val>
                                        </p:tav>
                                        <p:tav tm="100000">
                                          <p:val>
                                            <p:strVal val="#ppt_x"/>
                                          </p:val>
                                        </p:tav>
                                      </p:tavLst>
                                    </p:anim>
                                    <p:anim calcmode="lin" valueType="num">
                                      <p:cBhvr>
                                        <p:cTn id="9" dur="750" fill="hold"/>
                                        <p:tgtEl>
                                          <p:spTgt spid="1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94954" y="2943602"/>
            <a:ext cx="2074703" cy="2135058"/>
          </a:xfrm>
          <a:prstGeom prst="rect">
            <a:avLst/>
          </a:prstGeom>
        </p:spPr>
      </p:pic>
      <p:grpSp>
        <p:nvGrpSpPr>
          <p:cNvPr id="14" name="组合 13"/>
          <p:cNvGrpSpPr/>
          <p:nvPr/>
        </p:nvGrpSpPr>
        <p:grpSpPr>
          <a:xfrm>
            <a:off x="993491" y="1760460"/>
            <a:ext cx="10219021" cy="4084283"/>
            <a:chOff x="993491" y="1760460"/>
            <a:chExt cx="10219021" cy="4084283"/>
          </a:xfrm>
        </p:grpSpPr>
        <p:grpSp>
          <p:nvGrpSpPr>
            <p:cNvPr id="10" name="组合 9"/>
            <p:cNvGrpSpPr/>
            <p:nvPr/>
          </p:nvGrpSpPr>
          <p:grpSpPr>
            <a:xfrm>
              <a:off x="993491" y="1760460"/>
              <a:ext cx="10219021" cy="4084283"/>
              <a:chOff x="993491" y="1760460"/>
              <a:chExt cx="10219021" cy="4084283"/>
            </a:xfrm>
          </p:grpSpPr>
          <p:sp>
            <p:nvSpPr>
              <p:cNvPr id="25601" name="文本框 3"/>
              <p:cNvSpPr txBox="1">
                <a:spLocks noChangeArrowheads="1"/>
              </p:cNvSpPr>
              <p:nvPr/>
            </p:nvSpPr>
            <p:spPr bwMode="auto">
              <a:xfrm>
                <a:off x="1008576" y="2493977"/>
                <a:ext cx="7731125" cy="299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第二百九十三条　有下列寻衅滋事行为之一，破坏社会秩序的，处五年以下有期徒刑、拘役或者管制：</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(一)随意殴打他人，情节恶劣的;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(二)追逐、拦截、辱骂、恐吓他人，情节恶劣的;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(三)强拿硬要或者任意损毁、占用公私财物，情节严重的;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(四)在公共场所起哄闹事，造成公共场所秩序严重混乱的。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纠集他人多次实施前款行为，严重破坏社会秩序的，处五年以上十年以下有期徒刑，可以并处罚金。</a:t>
                </a:r>
              </a:p>
            </p:txBody>
          </p:sp>
          <p:sp>
            <p:nvSpPr>
              <p:cNvPr id="8" name="文本框 7"/>
              <p:cNvSpPr txBox="1"/>
              <p:nvPr/>
            </p:nvSpPr>
            <p:spPr>
              <a:xfrm>
                <a:off x="1008576" y="1760460"/>
                <a:ext cx="3560445" cy="423545"/>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寻衅滋事罪</a:t>
                </a:r>
              </a:p>
            </p:txBody>
          </p:sp>
          <p:sp>
            <p:nvSpPr>
              <p:cNvPr id="3" name="矩形 2"/>
              <p:cNvSpPr/>
              <p:nvPr/>
            </p:nvSpPr>
            <p:spPr bwMode="auto">
              <a:xfrm>
                <a:off x="993491" y="2177520"/>
                <a:ext cx="10219021"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6" name="直接连接符 5"/>
              <p:cNvCxnSpPr/>
              <p:nvPr/>
            </p:nvCxnSpPr>
            <p:spPr bwMode="auto">
              <a:xfrm flipH="1">
                <a:off x="8979495" y="2184005"/>
                <a:ext cx="0" cy="3660738"/>
              </a:xfrm>
              <a:prstGeom prst="line">
                <a:avLst/>
              </a:prstGeom>
              <a:solidFill>
                <a:schemeClr val="accent1"/>
              </a:solidFill>
              <a:ln w="9525" cap="flat" cmpd="sng" algn="ctr">
                <a:solidFill>
                  <a:schemeClr val="accent2"/>
                </a:solidFill>
                <a:prstDash val="solid"/>
                <a:round/>
                <a:headEnd type="none" w="med" len="med"/>
                <a:tailEnd type="none" w="med" len="med"/>
              </a:ln>
            </p:spPr>
          </p:cxnSp>
        </p:grpSp>
        <p:sp>
          <p:nvSpPr>
            <p:cNvPr id="12" name="等腰三角形 11"/>
            <p:cNvSpPr/>
            <p:nvPr/>
          </p:nvSpPr>
          <p:spPr bwMode="auto">
            <a:xfrm rot="5400000">
              <a:off x="1026633" y="1792443"/>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5"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750"/>
                                        <p:tgtEl>
                                          <p:spTgt spid="11"/>
                                        </p:tgtEl>
                                      </p:cBhvr>
                                    </p:animEffect>
                                    <p:anim calcmode="lin" valueType="num">
                                      <p:cBhvr>
                                        <p:cTn id="8" dur="750" fill="hold"/>
                                        <p:tgtEl>
                                          <p:spTgt spid="11"/>
                                        </p:tgtEl>
                                        <p:attrNameLst>
                                          <p:attrName>ppt_w</p:attrName>
                                        </p:attrNameLst>
                                      </p:cBhvr>
                                      <p:tavLst>
                                        <p:tav tm="0" fmla="#ppt_w*sin(2.5*pi*$)">
                                          <p:val>
                                            <p:fltVal val="0"/>
                                          </p:val>
                                        </p:tav>
                                        <p:tav tm="100000">
                                          <p:val>
                                            <p:fltVal val="1"/>
                                          </p:val>
                                        </p:tav>
                                      </p:tavLst>
                                    </p:anim>
                                    <p:anim calcmode="lin" valueType="num">
                                      <p:cBhvr>
                                        <p:cTn id="9" dur="750" fill="hold"/>
                                        <p:tgtEl>
                                          <p:spTgt spid="11"/>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750"/>
                            </p:stCondLst>
                            <p:childTnLst>
                              <p:par>
                                <p:cTn id="11" presetID="4" presetClass="entr" presetSubtype="16"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ox(in)">
                                      <p:cBhvr>
                                        <p:cTn id="13"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60650">
            <a:off x="296428" y="1514685"/>
            <a:ext cx="4467514" cy="4467514"/>
          </a:xfrm>
          <a:prstGeom prst="rect">
            <a:avLst/>
          </a:prstGeom>
        </p:spPr>
      </p:pic>
      <p:grpSp>
        <p:nvGrpSpPr>
          <p:cNvPr id="11" name="组合 10"/>
          <p:cNvGrpSpPr/>
          <p:nvPr/>
        </p:nvGrpSpPr>
        <p:grpSpPr>
          <a:xfrm>
            <a:off x="4370983" y="1713789"/>
            <a:ext cx="6841529" cy="4270641"/>
            <a:chOff x="4370983" y="1713789"/>
            <a:chExt cx="6841529" cy="4270641"/>
          </a:xfrm>
        </p:grpSpPr>
        <p:grpSp>
          <p:nvGrpSpPr>
            <p:cNvPr id="4" name="组合 3"/>
            <p:cNvGrpSpPr/>
            <p:nvPr/>
          </p:nvGrpSpPr>
          <p:grpSpPr>
            <a:xfrm>
              <a:off x="4370983" y="1737868"/>
              <a:ext cx="6841529" cy="4246562"/>
              <a:chOff x="4370983" y="1737868"/>
              <a:chExt cx="6841529" cy="4246562"/>
            </a:xfrm>
          </p:grpSpPr>
          <p:sp>
            <p:nvSpPr>
              <p:cNvPr id="25601" name="文本框 3"/>
              <p:cNvSpPr txBox="1">
                <a:spLocks noChangeArrowheads="1"/>
              </p:cNvSpPr>
              <p:nvPr/>
            </p:nvSpPr>
            <p:spPr bwMode="auto">
              <a:xfrm>
                <a:off x="4530704" y="2564904"/>
                <a:ext cx="6522085" cy="341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30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第二百九十四条第一款　组织、领导黑社会性质的组织的，处七年以上有期徒刑，并处没收财产;积极参加的，处三年以上七年以下有期徒刑，可以并处罚金或者没收财产;其他参加的，处三年以下有期徒刑、拘役、管制或者剥夺政治权利，可以并处罚金。</a:t>
                </a:r>
              </a:p>
              <a:p>
                <a:pPr>
                  <a:lnSpc>
                    <a:spcPct val="150000"/>
                  </a:lnSpc>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8" name="文本框 7"/>
              <p:cNvSpPr txBox="1"/>
              <p:nvPr/>
            </p:nvSpPr>
            <p:spPr>
              <a:xfrm>
                <a:off x="4370983" y="1737868"/>
                <a:ext cx="5932805"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【组织、领导、参加黑社会性质组织罪】</a:t>
                </a:r>
              </a:p>
            </p:txBody>
          </p:sp>
          <p:sp>
            <p:nvSpPr>
              <p:cNvPr id="3" name="矩形 2"/>
              <p:cNvSpPr/>
              <p:nvPr/>
            </p:nvSpPr>
            <p:spPr bwMode="auto">
              <a:xfrm>
                <a:off x="4370983" y="2177520"/>
                <a:ext cx="6841529"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 name="等腰三角形 9"/>
            <p:cNvSpPr/>
            <p:nvPr/>
          </p:nvSpPr>
          <p:spPr bwMode="auto">
            <a:xfrm rot="5400000">
              <a:off x="4399847" y="1745770"/>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750" fill="hold"/>
                                        <p:tgtEl>
                                          <p:spTgt spid="6"/>
                                        </p:tgtEl>
                                        <p:attrNameLst>
                                          <p:attrName>ppt_w</p:attrName>
                                        </p:attrNameLst>
                                      </p:cBhvr>
                                      <p:tavLst>
                                        <p:tav tm="0">
                                          <p:val>
                                            <p:fltVal val="0"/>
                                          </p:val>
                                        </p:tav>
                                        <p:tav tm="100000">
                                          <p:val>
                                            <p:strVal val="#ppt_w"/>
                                          </p:val>
                                        </p:tav>
                                      </p:tavLst>
                                    </p:anim>
                                    <p:anim calcmode="lin" valueType="num">
                                      <p:cBhvr>
                                        <p:cTn id="8" dur="750" fill="hold"/>
                                        <p:tgtEl>
                                          <p:spTgt spid="6"/>
                                        </p:tgtEl>
                                        <p:attrNameLst>
                                          <p:attrName>ppt_h</p:attrName>
                                        </p:attrNameLst>
                                      </p:cBhvr>
                                      <p:tavLst>
                                        <p:tav tm="0">
                                          <p:val>
                                            <p:fltVal val="0"/>
                                          </p:val>
                                        </p:tav>
                                        <p:tav tm="100000">
                                          <p:val>
                                            <p:strVal val="#ppt_h"/>
                                          </p:val>
                                        </p:tav>
                                      </p:tavLst>
                                    </p:anim>
                                    <p:animEffect transition="in" filter="fade">
                                      <p:cBhvr>
                                        <p:cTn id="9" dur="750"/>
                                        <p:tgtEl>
                                          <p:spTgt spid="6"/>
                                        </p:tgtEl>
                                      </p:cBhvr>
                                    </p:animEffect>
                                  </p:childTnLst>
                                </p:cTn>
                              </p:par>
                            </p:childTnLst>
                          </p:cTn>
                        </p:par>
                        <p:par>
                          <p:cTn id="10" fill="hold" nodeType="afterGroup">
                            <p:stCondLst>
                              <p:cond delay="750"/>
                            </p:stCondLst>
                            <p:childTnLst>
                              <p:par>
                                <p:cTn id="11" presetID="6" presetClass="entr" presetSubtype="16"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ircle(in)">
                                      <p:cBhvr>
                                        <p:cTn id="13"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8239092" y="1488336"/>
            <a:ext cx="2986817" cy="4086274"/>
            <a:chOff x="8239092" y="1488336"/>
            <a:chExt cx="2986817" cy="4086274"/>
          </a:xfrm>
        </p:grpSpPr>
        <p:sp>
          <p:nvSpPr>
            <p:cNvPr id="7" name="文本框 3"/>
            <p:cNvSpPr txBox="1">
              <a:spLocks noChangeArrowheads="1"/>
            </p:cNvSpPr>
            <p:nvPr/>
          </p:nvSpPr>
          <p:spPr bwMode="auto">
            <a:xfrm>
              <a:off x="8297923" y="2076738"/>
              <a:ext cx="2927986" cy="33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第二百三十四条　故意伤害他人身体的，处三年以下有期徒刑、拘役或者管制。犯前款罪，致人重伤的，处三年以上十年以下有期徒刑;致人死亡或者以特别残忍手段致人重伤造成严重残疾的，处十年以上有期徒刑、无期徒刑或者死刑。本法另有规定的，依照规定。</a:t>
              </a:r>
            </a:p>
          </p:txBody>
        </p:sp>
        <p:sp>
          <p:nvSpPr>
            <p:cNvPr id="9" name="文本框 8"/>
            <p:cNvSpPr txBox="1"/>
            <p:nvPr/>
          </p:nvSpPr>
          <p:spPr>
            <a:xfrm>
              <a:off x="8496031" y="1488336"/>
              <a:ext cx="2414108"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故意伤害罪</a:t>
              </a:r>
            </a:p>
          </p:txBody>
        </p:sp>
        <p:sp>
          <p:nvSpPr>
            <p:cNvPr id="11" name="矩形 10"/>
            <p:cNvSpPr/>
            <p:nvPr/>
          </p:nvSpPr>
          <p:spPr bwMode="auto">
            <a:xfrm>
              <a:off x="8239092" y="1907387"/>
              <a:ext cx="2927986"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8" name="组合 27"/>
          <p:cNvGrpSpPr/>
          <p:nvPr/>
        </p:nvGrpSpPr>
        <p:grpSpPr>
          <a:xfrm>
            <a:off x="1022514" y="1438941"/>
            <a:ext cx="2927986" cy="4135669"/>
            <a:chOff x="1022514" y="1438941"/>
            <a:chExt cx="2927986" cy="4135669"/>
          </a:xfrm>
        </p:grpSpPr>
        <p:grpSp>
          <p:nvGrpSpPr>
            <p:cNvPr id="12" name="组合 11"/>
            <p:cNvGrpSpPr/>
            <p:nvPr/>
          </p:nvGrpSpPr>
          <p:grpSpPr>
            <a:xfrm>
              <a:off x="1022514" y="1482655"/>
              <a:ext cx="2927986" cy="4091955"/>
              <a:chOff x="1022514" y="1482655"/>
              <a:chExt cx="2927986" cy="4091955"/>
            </a:xfrm>
          </p:grpSpPr>
          <p:sp>
            <p:nvSpPr>
              <p:cNvPr id="25601" name="文本框 3"/>
              <p:cNvSpPr txBox="1">
                <a:spLocks noChangeArrowheads="1"/>
              </p:cNvSpPr>
              <p:nvPr/>
            </p:nvSpPr>
            <p:spPr bwMode="auto">
              <a:xfrm>
                <a:off x="1078202" y="2380550"/>
                <a:ext cx="2691639" cy="3060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2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第二百三十二条　故意杀人的，处死刑、无期徒刑或者十年以上有期徒刑;情节较轻的，处三年以上十年以下有期徒刑</a:t>
                </a:r>
              </a:p>
            </p:txBody>
          </p:sp>
          <p:sp>
            <p:nvSpPr>
              <p:cNvPr id="8" name="文本框 7"/>
              <p:cNvSpPr txBox="1"/>
              <p:nvPr/>
            </p:nvSpPr>
            <p:spPr>
              <a:xfrm>
                <a:off x="1232263" y="1482655"/>
                <a:ext cx="2383518"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故意杀人罪</a:t>
                </a:r>
              </a:p>
            </p:txBody>
          </p:sp>
          <p:sp>
            <p:nvSpPr>
              <p:cNvPr id="4" name="矩形 3"/>
              <p:cNvSpPr/>
              <p:nvPr/>
            </p:nvSpPr>
            <p:spPr bwMode="auto">
              <a:xfrm>
                <a:off x="1022514" y="1907387"/>
                <a:ext cx="2927986"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1" name="等腰三角形 20"/>
            <p:cNvSpPr/>
            <p:nvPr/>
          </p:nvSpPr>
          <p:spPr bwMode="auto">
            <a:xfrm rot="5400000">
              <a:off x="1256229" y="1470922"/>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7" name="组合 26"/>
          <p:cNvGrpSpPr/>
          <p:nvPr/>
        </p:nvGrpSpPr>
        <p:grpSpPr>
          <a:xfrm>
            <a:off x="4630803" y="1463156"/>
            <a:ext cx="2984074" cy="4111454"/>
            <a:chOff x="4630803" y="1463156"/>
            <a:chExt cx="2984074" cy="4111454"/>
          </a:xfrm>
        </p:grpSpPr>
        <p:grpSp>
          <p:nvGrpSpPr>
            <p:cNvPr id="16" name="组合 15"/>
            <p:cNvGrpSpPr/>
            <p:nvPr/>
          </p:nvGrpSpPr>
          <p:grpSpPr>
            <a:xfrm>
              <a:off x="4630803" y="1482655"/>
              <a:ext cx="2984074" cy="4091955"/>
              <a:chOff x="4630803" y="1482655"/>
              <a:chExt cx="2984074" cy="4091955"/>
            </a:xfrm>
          </p:grpSpPr>
          <p:sp>
            <p:nvSpPr>
              <p:cNvPr id="3" name="文本框 3"/>
              <p:cNvSpPr txBox="1">
                <a:spLocks noChangeArrowheads="1"/>
              </p:cNvSpPr>
              <p:nvPr/>
            </p:nvSpPr>
            <p:spPr bwMode="auto">
              <a:xfrm>
                <a:off x="4689936" y="2380550"/>
                <a:ext cx="2924941" cy="3060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2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第二百三十三条　过失致人死亡的，处三年以上七年以下有期徒刑;情节较轻的，处三年以下有期徒刑。本法另有规定的，依照规定。</a:t>
                </a:r>
              </a:p>
            </p:txBody>
          </p:sp>
          <p:sp>
            <p:nvSpPr>
              <p:cNvPr id="6" name="文本框 5"/>
              <p:cNvSpPr txBox="1"/>
              <p:nvPr/>
            </p:nvSpPr>
            <p:spPr>
              <a:xfrm>
                <a:off x="4630803" y="1482655"/>
                <a:ext cx="2917380"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过失致人死亡罪</a:t>
                </a:r>
              </a:p>
            </p:txBody>
          </p:sp>
          <p:sp>
            <p:nvSpPr>
              <p:cNvPr id="10" name="矩形 9"/>
              <p:cNvSpPr/>
              <p:nvPr/>
            </p:nvSpPr>
            <p:spPr bwMode="auto">
              <a:xfrm>
                <a:off x="4630803" y="1907387"/>
                <a:ext cx="2927986"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3" name="等腰三角形 22"/>
            <p:cNvSpPr/>
            <p:nvPr/>
          </p:nvSpPr>
          <p:spPr bwMode="auto">
            <a:xfrm rot="5400000">
              <a:off x="4697317" y="1495137"/>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5" name="等腰三角形 24"/>
          <p:cNvSpPr/>
          <p:nvPr/>
        </p:nvSpPr>
        <p:spPr bwMode="auto">
          <a:xfrm rot="5400000">
            <a:off x="8521020" y="1497978"/>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750"/>
                                        <p:tgtEl>
                                          <p:spTgt spid="27"/>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7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34545" y="4447500"/>
            <a:ext cx="3269086" cy="1076581"/>
          </a:xfrm>
          <a:prstGeom prst="rect">
            <a:avLst/>
          </a:prstGeom>
        </p:spPr>
      </p:pic>
      <p:grpSp>
        <p:nvGrpSpPr>
          <p:cNvPr id="16" name="组合 15"/>
          <p:cNvGrpSpPr/>
          <p:nvPr/>
        </p:nvGrpSpPr>
        <p:grpSpPr>
          <a:xfrm>
            <a:off x="1868656" y="1536700"/>
            <a:ext cx="8461037" cy="4110860"/>
            <a:chOff x="1868656" y="1536700"/>
            <a:chExt cx="8461037" cy="4110860"/>
          </a:xfrm>
        </p:grpSpPr>
        <p:grpSp>
          <p:nvGrpSpPr>
            <p:cNvPr id="10" name="组合 9"/>
            <p:cNvGrpSpPr/>
            <p:nvPr/>
          </p:nvGrpSpPr>
          <p:grpSpPr>
            <a:xfrm>
              <a:off x="1868656" y="1556792"/>
              <a:ext cx="8461037" cy="4090768"/>
              <a:chOff x="1022513" y="1483842"/>
              <a:chExt cx="8461037" cy="4090768"/>
            </a:xfrm>
          </p:grpSpPr>
          <p:sp>
            <p:nvSpPr>
              <p:cNvPr id="25601" name="文本框 3"/>
              <p:cNvSpPr txBox="1">
                <a:spLocks noChangeArrowheads="1"/>
              </p:cNvSpPr>
              <p:nvPr/>
            </p:nvSpPr>
            <p:spPr bwMode="auto">
              <a:xfrm>
                <a:off x="1022513" y="2206124"/>
                <a:ext cx="8208912" cy="33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第二百三十六条　以暴力、胁迫或者其他手段强奸妇女的，处三年以上十年以下有期徒刑。</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奸淫不满十四周岁的幼女的，以强奸论，从重处罚。</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强奸妇女、奸淫幼女，有下列情形之一的，处十年以上有期徒刑、无期徒刑或者死刑：</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(一)强奸妇女、奸淫幼女情节恶劣的;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(二)强奸妇女、奸淫幼女多人的;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(三)在公共场所当众强奸妇女的;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(四)二人以上轮奸的;</a:t>
                </a: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(五)致使被害人重伤、死亡或者造成其他严重后果的。</a:t>
                </a:r>
              </a:p>
            </p:txBody>
          </p:sp>
          <p:sp>
            <p:nvSpPr>
              <p:cNvPr id="8" name="文本框 7"/>
              <p:cNvSpPr txBox="1"/>
              <p:nvPr/>
            </p:nvSpPr>
            <p:spPr>
              <a:xfrm>
                <a:off x="1022513" y="1483842"/>
                <a:ext cx="3560445" cy="423545"/>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强奸罪</a:t>
                </a:r>
              </a:p>
            </p:txBody>
          </p:sp>
          <p:sp>
            <p:nvSpPr>
              <p:cNvPr id="3" name="矩形 2"/>
              <p:cNvSpPr/>
              <p:nvPr/>
            </p:nvSpPr>
            <p:spPr bwMode="auto">
              <a:xfrm>
                <a:off x="1022513" y="1907387"/>
                <a:ext cx="8461037"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6" name="直接连接符 5"/>
              <p:cNvCxnSpPr/>
              <p:nvPr/>
            </p:nvCxnSpPr>
            <p:spPr bwMode="auto">
              <a:xfrm>
                <a:off x="1022513" y="3140968"/>
                <a:ext cx="8461037" cy="0"/>
              </a:xfrm>
              <a:prstGeom prst="line">
                <a:avLst/>
              </a:prstGeom>
              <a:solidFill>
                <a:schemeClr val="accent1"/>
              </a:solidFill>
              <a:ln w="9525" cap="flat" cmpd="sng" algn="ctr">
                <a:solidFill>
                  <a:schemeClr val="accent2"/>
                </a:solidFill>
                <a:prstDash val="solid"/>
                <a:round/>
                <a:headEnd type="none" w="med" len="med"/>
                <a:tailEnd type="none" w="med" len="med"/>
              </a:ln>
            </p:spPr>
          </p:cxnSp>
        </p:grpSp>
        <p:sp>
          <p:nvSpPr>
            <p:cNvPr id="14" name="等腰三角形 13"/>
            <p:cNvSpPr/>
            <p:nvPr/>
          </p:nvSpPr>
          <p:spPr bwMode="auto">
            <a:xfrm rot="5400000">
              <a:off x="1906906" y="1568681"/>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32"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out)">
                                      <p:cBhvr>
                                        <p:cTn id="7" dur="750"/>
                                        <p:tgtEl>
                                          <p:spTgt spid="16"/>
                                        </p:tgtEl>
                                      </p:cBhvr>
                                    </p:animEffect>
                                  </p:childTnLst>
                                </p:cTn>
                              </p:par>
                            </p:childTnLst>
                          </p:cTn>
                        </p:par>
                        <p:par>
                          <p:cTn id="8" fill="hold" nodeType="afterGroup">
                            <p:stCondLst>
                              <p:cond delay="750"/>
                            </p:stCondLst>
                            <p:childTnLst>
                              <p:par>
                                <p:cTn id="9" presetID="53"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750" fill="hold"/>
                                        <p:tgtEl>
                                          <p:spTgt spid="11"/>
                                        </p:tgtEl>
                                        <p:attrNameLst>
                                          <p:attrName>ppt_w</p:attrName>
                                        </p:attrNameLst>
                                      </p:cBhvr>
                                      <p:tavLst>
                                        <p:tav tm="0">
                                          <p:val>
                                            <p:fltVal val="0"/>
                                          </p:val>
                                        </p:tav>
                                        <p:tav tm="100000">
                                          <p:val>
                                            <p:strVal val="#ppt_w"/>
                                          </p:val>
                                        </p:tav>
                                      </p:tavLst>
                                    </p:anim>
                                    <p:anim calcmode="lin" valueType="num">
                                      <p:cBhvr>
                                        <p:cTn id="12" dur="750" fill="hold"/>
                                        <p:tgtEl>
                                          <p:spTgt spid="11"/>
                                        </p:tgtEl>
                                        <p:attrNameLst>
                                          <p:attrName>ppt_h</p:attrName>
                                        </p:attrNameLst>
                                      </p:cBhvr>
                                      <p:tavLst>
                                        <p:tav tm="0">
                                          <p:val>
                                            <p:fltVal val="0"/>
                                          </p:val>
                                        </p:tav>
                                        <p:tav tm="100000">
                                          <p:val>
                                            <p:strVal val="#ppt_h"/>
                                          </p:val>
                                        </p:tav>
                                      </p:tavLst>
                                    </p:anim>
                                    <p:animEffect transition="in" filter="fade">
                                      <p:cBhvr>
                                        <p:cTn id="13"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30623" y="2060848"/>
            <a:ext cx="2281167" cy="3884228"/>
          </a:xfrm>
          <a:prstGeom prst="rect">
            <a:avLst/>
          </a:prstGeom>
        </p:spPr>
      </p:pic>
      <p:grpSp>
        <p:nvGrpSpPr>
          <p:cNvPr id="7" name="组合 6"/>
          <p:cNvGrpSpPr/>
          <p:nvPr/>
        </p:nvGrpSpPr>
        <p:grpSpPr>
          <a:xfrm>
            <a:off x="3768546" y="1617209"/>
            <a:ext cx="6985546" cy="4591848"/>
            <a:chOff x="3434879" y="1680714"/>
            <a:chExt cx="6985546" cy="4591848"/>
          </a:xfrm>
        </p:grpSpPr>
        <p:grpSp>
          <p:nvGrpSpPr>
            <p:cNvPr id="4" name="组合 3"/>
            <p:cNvGrpSpPr/>
            <p:nvPr/>
          </p:nvGrpSpPr>
          <p:grpSpPr>
            <a:xfrm>
              <a:off x="3434879" y="1700808"/>
              <a:ext cx="6985546" cy="4571754"/>
              <a:chOff x="4226967" y="1713515"/>
              <a:chExt cx="6985546" cy="4571754"/>
            </a:xfrm>
          </p:grpSpPr>
          <p:sp>
            <p:nvSpPr>
              <p:cNvPr id="25601" name="文本框 3"/>
              <p:cNvSpPr txBox="1">
                <a:spLocks noChangeArrowheads="1"/>
              </p:cNvSpPr>
              <p:nvPr/>
            </p:nvSpPr>
            <p:spPr bwMode="auto">
              <a:xfrm>
                <a:off x="4442991" y="2534883"/>
                <a:ext cx="6403861" cy="375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2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第二百三十七条　以暴力、胁迫或者其他方法强制猥亵他人或者侮辱妇女的，处五年以下有期徒刑或者拘役。聚众或者在公共场所当众犯前款罪的，或者有其他恶劣情节的，处五年以上有期徒刑。</a:t>
                </a:r>
              </a:p>
              <a:p>
                <a:pPr>
                  <a:lnSpc>
                    <a:spcPct val="250000"/>
                  </a:lnSpc>
                </a:pPr>
                <a:endPar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2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猥亵儿童的，依照前两款的规定从重处罚。</a:t>
                </a:r>
              </a:p>
              <a:p>
                <a:pPr>
                  <a:lnSpc>
                    <a:spcPct val="250000"/>
                  </a:lnSpc>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8" name="文本框 7"/>
              <p:cNvSpPr txBox="1"/>
              <p:nvPr/>
            </p:nvSpPr>
            <p:spPr>
              <a:xfrm>
                <a:off x="4228972" y="1713515"/>
                <a:ext cx="5235575" cy="423545"/>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强制猥亵、侮辱罪、猥亵儿童罪</a:t>
                </a:r>
              </a:p>
            </p:txBody>
          </p:sp>
          <p:sp>
            <p:nvSpPr>
              <p:cNvPr id="3" name="矩形 2"/>
              <p:cNvSpPr/>
              <p:nvPr/>
            </p:nvSpPr>
            <p:spPr bwMode="auto">
              <a:xfrm>
                <a:off x="4226967" y="2138265"/>
                <a:ext cx="6985546"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6" name="等腰三角形 5"/>
            <p:cNvSpPr/>
            <p:nvPr/>
          </p:nvSpPr>
          <p:spPr bwMode="auto">
            <a:xfrm rot="5400000">
              <a:off x="3474906" y="1712695"/>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750"/>
                                        <p:tgtEl>
                                          <p:spTgt spid="12"/>
                                        </p:tgtEl>
                                      </p:cBhvr>
                                    </p:animEffect>
                                  </p:childTnLst>
                                </p:cTn>
                              </p:par>
                            </p:childTnLst>
                          </p:cTn>
                        </p:par>
                        <p:par>
                          <p:cTn id="8" fill="hold" nodeType="afterGroup">
                            <p:stCondLst>
                              <p:cond delay="750"/>
                            </p:stCondLst>
                            <p:childTnLst>
                              <p:par>
                                <p:cTn id="9" presetID="6"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ircle(in)">
                                      <p:cBhvr>
                                        <p:cTn id="11"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1321361" y="1538874"/>
            <a:ext cx="4230519" cy="4111454"/>
            <a:chOff x="1321361" y="1538874"/>
            <a:chExt cx="4230519" cy="4111454"/>
          </a:xfrm>
        </p:grpSpPr>
        <p:grpSp>
          <p:nvGrpSpPr>
            <p:cNvPr id="12" name="组合 11"/>
            <p:cNvGrpSpPr/>
            <p:nvPr/>
          </p:nvGrpSpPr>
          <p:grpSpPr>
            <a:xfrm>
              <a:off x="1321361" y="1558373"/>
              <a:ext cx="4230519" cy="4091955"/>
              <a:chOff x="1321361" y="1558373"/>
              <a:chExt cx="4230519" cy="4091955"/>
            </a:xfrm>
          </p:grpSpPr>
          <p:sp>
            <p:nvSpPr>
              <p:cNvPr id="25601" name="文本框 3"/>
              <p:cNvSpPr txBox="1">
                <a:spLocks noChangeArrowheads="1"/>
              </p:cNvSpPr>
              <p:nvPr/>
            </p:nvSpPr>
            <p:spPr bwMode="auto">
              <a:xfrm>
                <a:off x="1420396" y="2325085"/>
                <a:ext cx="4032448" cy="1521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第二百三十八条　非法拘禁他人或者以其他方法非法剥夺他人人身自由的，处三年以下有期徒刑、拘役、管制或者剥夺政治权利。具有殴打、侮辱情节的，从重处罚。</a:t>
                </a:r>
              </a:p>
            </p:txBody>
          </p:sp>
          <p:sp>
            <p:nvSpPr>
              <p:cNvPr id="8" name="文本框 7"/>
              <p:cNvSpPr txBox="1"/>
              <p:nvPr/>
            </p:nvSpPr>
            <p:spPr>
              <a:xfrm>
                <a:off x="1830108" y="1558373"/>
                <a:ext cx="2927985"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非法拘禁</a:t>
                </a:r>
              </a:p>
            </p:txBody>
          </p:sp>
          <p:sp>
            <p:nvSpPr>
              <p:cNvPr id="4" name="矩形 3"/>
              <p:cNvSpPr/>
              <p:nvPr/>
            </p:nvSpPr>
            <p:spPr bwMode="auto">
              <a:xfrm>
                <a:off x="1321361" y="1983105"/>
                <a:ext cx="4230519"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pic>
            <p:nvPicPr>
              <p:cNvPr id="10" name="图片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30921" y="3970944"/>
                <a:ext cx="2411398" cy="1555352"/>
              </a:xfrm>
              <a:prstGeom prst="rect">
                <a:avLst/>
              </a:prstGeom>
            </p:spPr>
          </p:pic>
        </p:grpSp>
        <p:sp>
          <p:nvSpPr>
            <p:cNvPr id="15" name="等腰三角形 14"/>
            <p:cNvSpPr/>
            <p:nvPr/>
          </p:nvSpPr>
          <p:spPr bwMode="auto">
            <a:xfrm rot="5400000">
              <a:off x="1890730" y="1570855"/>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3" name="组合 22"/>
          <p:cNvGrpSpPr/>
          <p:nvPr/>
        </p:nvGrpSpPr>
        <p:grpSpPr>
          <a:xfrm>
            <a:off x="6661235" y="1587290"/>
            <a:ext cx="4230519" cy="4080410"/>
            <a:chOff x="6661235" y="1587290"/>
            <a:chExt cx="4230519" cy="4080410"/>
          </a:xfrm>
        </p:grpSpPr>
        <p:grpSp>
          <p:nvGrpSpPr>
            <p:cNvPr id="9" name="组合 8"/>
            <p:cNvGrpSpPr/>
            <p:nvPr/>
          </p:nvGrpSpPr>
          <p:grpSpPr>
            <a:xfrm>
              <a:off x="6661235" y="1587290"/>
              <a:ext cx="4230519" cy="4080410"/>
              <a:chOff x="6981994" y="1600114"/>
              <a:chExt cx="4230519" cy="4080410"/>
            </a:xfrm>
          </p:grpSpPr>
          <p:sp>
            <p:nvSpPr>
              <p:cNvPr id="3" name="文本框 3"/>
              <p:cNvSpPr txBox="1">
                <a:spLocks noChangeArrowheads="1"/>
              </p:cNvSpPr>
              <p:nvPr/>
            </p:nvSpPr>
            <p:spPr bwMode="auto">
              <a:xfrm>
                <a:off x="7049191" y="2281842"/>
                <a:ext cx="4104456" cy="33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百三十九条以勒索财物为目的绑架他人的，或者绑架他人作为人质的，处十年以上有期徒刑或者无期徒刑，并处罚金或者没收财产;情节较轻的，处五年以上十年以下有期徒刑，并处罚金。犯前款罪，杀害被绑架人的，或者故意伤害被绑架人，致人重伤、死亡的，处无期徒刑或者死刑，并处没收财产。以勒索财物为目的偷盗婴幼儿的，依照前两款的规定处罚。</a:t>
                </a:r>
              </a:p>
            </p:txBody>
          </p:sp>
          <p:sp>
            <p:nvSpPr>
              <p:cNvPr id="6" name="文本框 5"/>
              <p:cNvSpPr txBox="1"/>
              <p:nvPr/>
            </p:nvSpPr>
            <p:spPr>
              <a:xfrm>
                <a:off x="7633260" y="1600114"/>
                <a:ext cx="2927985" cy="424732"/>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绑架罪</a:t>
                </a:r>
              </a:p>
            </p:txBody>
          </p:sp>
          <p:sp>
            <p:nvSpPr>
              <p:cNvPr id="7" name="矩形 6"/>
              <p:cNvSpPr/>
              <p:nvPr/>
            </p:nvSpPr>
            <p:spPr bwMode="auto">
              <a:xfrm>
                <a:off x="6981994" y="2013301"/>
                <a:ext cx="4230519" cy="366722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0" name="等腰三角形 19"/>
            <p:cNvSpPr/>
            <p:nvPr/>
          </p:nvSpPr>
          <p:spPr bwMode="auto">
            <a:xfrm rot="5400000">
              <a:off x="7363338" y="1630675"/>
              <a:ext cx="463732" cy="399769"/>
            </a:xfrm>
            <a:prstGeom prst="triangle">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750"/>
                                        <p:tgtEl>
                                          <p:spTgt spid="22"/>
                                        </p:tgtEl>
                                      </p:cBhvr>
                                    </p:animEffect>
                                  </p:childTnLst>
                                </p:cTn>
                              </p:par>
                            </p:childTnLst>
                          </p:cTn>
                        </p:par>
                        <p:par>
                          <p:cTn id="8" fill="hold" nodeType="afterGroup">
                            <p:stCondLst>
                              <p:cond delay="750"/>
                            </p:stCondLst>
                            <p:childTnLst>
                              <p:par>
                                <p:cTn id="9" presetID="16" presetClass="entr" presetSubtype="21"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46647" y="3068960"/>
            <a:ext cx="5419427" cy="2445157"/>
          </a:xfrm>
          <a:prstGeom prst="rect">
            <a:avLst/>
          </a:prstGeom>
          <a:noFill/>
        </p:spPr>
        <p:txBody>
          <a:bodyPr wrap="square" rtlCol="0">
            <a:spAutoFit/>
          </a:bodyPr>
          <a:lstStyle/>
          <a:p>
            <a:pPr marL="285750" indent="-285750">
              <a:lnSpc>
                <a:spcPct val="250000"/>
              </a:lnSpc>
              <a:buFont typeface="Wingdings" panose="05000000000000000000" pitchFamily="2" charset="2"/>
              <a:buChar char="ü"/>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在文艺复兴时代，司法女神朱蒂提亚的造像开始出现在欧洲各个城市法院。</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nSpc>
                <a:spcPct val="250000"/>
              </a:lnSpc>
              <a:buFont typeface="Wingdings" panose="05000000000000000000" pitchFamily="2" charset="2"/>
              <a:buChar char="ü"/>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女神仍然沿用古罗马的造型，披白袍、戴金冠、右手持天平、左手持长剑、带着眼罩的女神。</a:t>
            </a:r>
          </a:p>
        </p:txBody>
      </p:sp>
      <p:grpSp>
        <p:nvGrpSpPr>
          <p:cNvPr id="12" name="组合 11"/>
          <p:cNvGrpSpPr/>
          <p:nvPr/>
        </p:nvGrpSpPr>
        <p:grpSpPr>
          <a:xfrm>
            <a:off x="1058615" y="1556792"/>
            <a:ext cx="8050441" cy="896034"/>
            <a:chOff x="1706687" y="1196752"/>
            <a:chExt cx="8050441" cy="896034"/>
          </a:xfrm>
        </p:grpSpPr>
        <p:grpSp>
          <p:nvGrpSpPr>
            <p:cNvPr id="11" name="组合 10"/>
            <p:cNvGrpSpPr/>
            <p:nvPr/>
          </p:nvGrpSpPr>
          <p:grpSpPr>
            <a:xfrm>
              <a:off x="4048423" y="1196752"/>
              <a:ext cx="5708705" cy="896034"/>
              <a:chOff x="4208139" y="1215548"/>
              <a:chExt cx="5708705" cy="896034"/>
            </a:xfrm>
          </p:grpSpPr>
          <p:sp>
            <p:nvSpPr>
              <p:cNvPr id="10" name="矩形 9"/>
              <p:cNvSpPr/>
              <p:nvPr/>
            </p:nvSpPr>
            <p:spPr bwMode="auto">
              <a:xfrm>
                <a:off x="4208139" y="1215548"/>
                <a:ext cx="5419427" cy="896034"/>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文本框 6"/>
              <p:cNvSpPr txBox="1"/>
              <p:nvPr/>
            </p:nvSpPr>
            <p:spPr>
              <a:xfrm>
                <a:off x="4309219" y="1463510"/>
                <a:ext cx="5607625" cy="338554"/>
              </a:xfrm>
              <a:prstGeom prst="rect">
                <a:avLst/>
              </a:prstGeom>
              <a:noFill/>
            </p:spPr>
            <p:txBody>
              <a:bodyPr wrap="square" rtlCol="0">
                <a:spAutoFit/>
              </a:bodyPr>
              <a:lstStyle/>
              <a:p>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为了更好的追求自由，自由来自于对规则（规范）的遵守</a:t>
                </a:r>
                <a:endParaRPr lang="zh-CN" altLang="en-US" sz="20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grpSp>
          <p:nvGrpSpPr>
            <p:cNvPr id="8" name="组合 7"/>
            <p:cNvGrpSpPr/>
            <p:nvPr/>
          </p:nvGrpSpPr>
          <p:grpSpPr>
            <a:xfrm>
              <a:off x="1706687" y="1196752"/>
              <a:ext cx="2376264" cy="896034"/>
              <a:chOff x="1706687" y="1196752"/>
              <a:chExt cx="2376264" cy="896034"/>
            </a:xfrm>
          </p:grpSpPr>
          <p:sp>
            <p:nvSpPr>
              <p:cNvPr id="4" name="矩形 3"/>
              <p:cNvSpPr/>
              <p:nvPr/>
            </p:nvSpPr>
            <p:spPr bwMode="auto">
              <a:xfrm>
                <a:off x="1706687" y="1196752"/>
                <a:ext cx="2376264" cy="896034"/>
              </a:xfrm>
              <a:prstGeom prst="rect">
                <a:avLst/>
              </a:prstGeom>
              <a:solidFill>
                <a:srgbClr val="C0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文本框 2"/>
              <p:cNvSpPr txBox="1"/>
              <p:nvPr/>
            </p:nvSpPr>
            <p:spPr>
              <a:xfrm>
                <a:off x="1706687" y="1383159"/>
                <a:ext cx="2251719" cy="461665"/>
              </a:xfrm>
              <a:prstGeom prst="rect">
                <a:avLst/>
              </a:prstGeom>
              <a:no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为什么要守法</a:t>
                </a:r>
              </a:p>
            </p:txBody>
          </p:sp>
        </p:grpSp>
      </p:grpSp>
      <p:pic>
        <p:nvPicPr>
          <p:cNvPr id="15" name="图片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32892" y="2795769"/>
            <a:ext cx="3218811" cy="321881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750" fill="hold"/>
                                        <p:tgtEl>
                                          <p:spTgt spid="12"/>
                                        </p:tgtEl>
                                        <p:attrNameLst>
                                          <p:attrName>ppt_w</p:attrName>
                                        </p:attrNameLst>
                                      </p:cBhvr>
                                      <p:tavLst>
                                        <p:tav tm="0">
                                          <p:val>
                                            <p:fltVal val="0"/>
                                          </p:val>
                                        </p:tav>
                                        <p:tav tm="100000">
                                          <p:val>
                                            <p:strVal val="#ppt_w"/>
                                          </p:val>
                                        </p:tav>
                                      </p:tavLst>
                                    </p:anim>
                                    <p:anim calcmode="lin" valueType="num">
                                      <p:cBhvr>
                                        <p:cTn id="8" dur="750" fill="hold"/>
                                        <p:tgtEl>
                                          <p:spTgt spid="12"/>
                                        </p:tgtEl>
                                        <p:attrNameLst>
                                          <p:attrName>ppt_h</p:attrName>
                                        </p:attrNameLst>
                                      </p:cBhvr>
                                      <p:tavLst>
                                        <p:tav tm="0">
                                          <p:val>
                                            <p:fltVal val="0"/>
                                          </p:val>
                                        </p:tav>
                                        <p:tav tm="100000">
                                          <p:val>
                                            <p:strVal val="#ppt_h"/>
                                          </p:val>
                                        </p:tav>
                                      </p:tavLst>
                                    </p:anim>
                                    <p:animEffect transition="in" filter="fade">
                                      <p:cBhvr>
                                        <p:cTn id="9" dur="750"/>
                                        <p:tgtEl>
                                          <p:spTgt spid="12"/>
                                        </p:tgtEl>
                                      </p:cBhvr>
                                    </p:animEffect>
                                  </p:childTnLst>
                                </p:cTn>
                              </p:par>
                            </p:childTnLst>
                          </p:cTn>
                        </p:par>
                        <p:par>
                          <p:cTn id="10" fill="hold" nodeType="afterGroup">
                            <p:stCondLst>
                              <p:cond delay="750"/>
                            </p:stCondLst>
                            <p:childTnLst>
                              <p:par>
                                <p:cTn id="11" presetID="31" presetClass="entr" presetSubtype="0"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750" fill="hold"/>
                                        <p:tgtEl>
                                          <p:spTgt spid="15"/>
                                        </p:tgtEl>
                                        <p:attrNameLst>
                                          <p:attrName>ppt_w</p:attrName>
                                        </p:attrNameLst>
                                      </p:cBhvr>
                                      <p:tavLst>
                                        <p:tav tm="0">
                                          <p:val>
                                            <p:fltVal val="0"/>
                                          </p:val>
                                        </p:tav>
                                        <p:tav tm="100000">
                                          <p:val>
                                            <p:strVal val="#ppt_w"/>
                                          </p:val>
                                        </p:tav>
                                      </p:tavLst>
                                    </p:anim>
                                    <p:anim calcmode="lin" valueType="num">
                                      <p:cBhvr>
                                        <p:cTn id="14" dur="750" fill="hold"/>
                                        <p:tgtEl>
                                          <p:spTgt spid="15"/>
                                        </p:tgtEl>
                                        <p:attrNameLst>
                                          <p:attrName>ppt_h</p:attrName>
                                        </p:attrNameLst>
                                      </p:cBhvr>
                                      <p:tavLst>
                                        <p:tav tm="0">
                                          <p:val>
                                            <p:fltVal val="0"/>
                                          </p:val>
                                        </p:tav>
                                        <p:tav tm="100000">
                                          <p:val>
                                            <p:strVal val="#ppt_h"/>
                                          </p:val>
                                        </p:tav>
                                      </p:tavLst>
                                    </p:anim>
                                    <p:anim calcmode="lin" valueType="num">
                                      <p:cBhvr>
                                        <p:cTn id="15" dur="750" fill="hold"/>
                                        <p:tgtEl>
                                          <p:spTgt spid="15"/>
                                        </p:tgtEl>
                                        <p:attrNameLst>
                                          <p:attrName>style.rotation</p:attrName>
                                        </p:attrNameLst>
                                      </p:cBhvr>
                                      <p:tavLst>
                                        <p:tav tm="0">
                                          <p:val>
                                            <p:fltVal val="90"/>
                                          </p:val>
                                        </p:tav>
                                        <p:tav tm="100000">
                                          <p:val>
                                            <p:fltVal val="0"/>
                                          </p:val>
                                        </p:tav>
                                      </p:tavLst>
                                    </p:anim>
                                    <p:animEffect transition="in" filter="fade">
                                      <p:cBhvr>
                                        <p:cTn id="16" dur="750"/>
                                        <p:tgtEl>
                                          <p:spTgt spid="15"/>
                                        </p:tgtEl>
                                      </p:cBhvr>
                                    </p:animEffect>
                                  </p:childTnLst>
                                </p:cTn>
                              </p:par>
                            </p:childTnLst>
                          </p:cTn>
                        </p:par>
                        <p:par>
                          <p:cTn id="17" fill="hold" nodeType="afterGroup">
                            <p:stCondLst>
                              <p:cond delay="1500"/>
                            </p:stCondLst>
                            <p:childTnLst>
                              <p:par>
                                <p:cTn id="18" presetID="22" presetClass="entr" presetSubtype="4" fill="hold" grpId="2"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down)">
                                      <p:cBhvr>
                                        <p:cTn id="20"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985837" y="1464599"/>
            <a:ext cx="10226676" cy="4550091"/>
            <a:chOff x="985837" y="1464599"/>
            <a:chExt cx="10226676" cy="4550091"/>
          </a:xfrm>
        </p:grpSpPr>
        <p:grpSp>
          <p:nvGrpSpPr>
            <p:cNvPr id="4" name="组合 3"/>
            <p:cNvGrpSpPr/>
            <p:nvPr/>
          </p:nvGrpSpPr>
          <p:grpSpPr>
            <a:xfrm>
              <a:off x="985838" y="1522730"/>
              <a:ext cx="10226675" cy="4491960"/>
              <a:chOff x="985838" y="1522730"/>
              <a:chExt cx="10226675" cy="4491960"/>
            </a:xfrm>
          </p:grpSpPr>
          <p:sp>
            <p:nvSpPr>
              <p:cNvPr id="25601" name="文本框 3"/>
              <p:cNvSpPr txBox="1">
                <a:spLocks noChangeArrowheads="1"/>
              </p:cNvSpPr>
              <p:nvPr/>
            </p:nvSpPr>
            <p:spPr bwMode="auto">
              <a:xfrm>
                <a:off x="1017334" y="2276872"/>
                <a:ext cx="10117486" cy="3372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第十二条</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已满十四周岁不满十八周岁的人违反治安管理的，从轻或者减轻处罚；不满十四周岁的人违反治安管理的，不予处罚，但是应当责令其监护人严加管教。</a:t>
                </a:r>
              </a:p>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第二十一条</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违反治安管理行为人有下列情形之一，依照本法应当给予行政拘留处罚的，不执行行政拘留处罚：</a:t>
                </a:r>
              </a:p>
              <a:p>
                <a:pPr>
                  <a:lnSpc>
                    <a:spcPct val="150000"/>
                  </a:lnSpc>
                </a:pP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一</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已满十四周岁不满十六周岁的；</a:t>
                </a:r>
              </a:p>
              <a:p>
                <a:pPr>
                  <a:lnSpc>
                    <a:spcPct val="150000"/>
                  </a:lnSpc>
                </a:pP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已满十六周岁不满十八周岁，初次违反治安管理的；</a:t>
                </a:r>
              </a:p>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第四十三条</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殴打他人的，或者故意伤害他人身体的，处五日以上十日以下拘留，并处二百元以上五百元以下罚款；情节较轻的，处五日以下拘留或者五百元以下罚款。</a:t>
                </a:r>
              </a:p>
              <a:p>
                <a:pPr marL="285750" indent="-285750">
                  <a:lnSpc>
                    <a:spcPct val="150000"/>
                  </a:lnSpc>
                  <a:buFont typeface="Wingdings" panose="05000000000000000000" pitchFamily="2" charset="2"/>
                  <a:buChar char="p"/>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第四十九条</a:t>
                </a:r>
                <a:r>
                  <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盗窃、诈骗、哄抢、抢夺、敲诈勒索或者故意损毁公私财物的，处五日以上十日以下拘留，可以并处五百元以下罚款；情节较重的，处十日以上十五日以下拘留，可以并处一千元以下罚款。</a:t>
                </a:r>
              </a:p>
            </p:txBody>
          </p:sp>
          <p:sp>
            <p:nvSpPr>
              <p:cNvPr id="8" name="文本框 7"/>
              <p:cNvSpPr txBox="1"/>
              <p:nvPr/>
            </p:nvSpPr>
            <p:spPr>
              <a:xfrm>
                <a:off x="985838" y="1522730"/>
                <a:ext cx="5262245" cy="460375"/>
              </a:xfrm>
              <a:prstGeom prst="rect">
                <a:avLst/>
              </a:prstGeom>
              <a:solidFill>
                <a:srgbClr val="C00000"/>
              </a:solidFill>
            </p:spPr>
            <p:txBody>
              <a:bodyPr wrap="square" rtlCol="0">
                <a:spAutoFit/>
              </a:bodyPr>
              <a:lstStyle/>
              <a:p>
                <a:pPr algn="ctr">
                  <a:lnSpc>
                    <a:spcPct val="10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        行政法律责任</a:t>
                </a:r>
                <a:r>
                  <a:rPr lang="en-US" altLang="zh-CN"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治安管理处罚法</a:t>
                </a:r>
                <a:r>
                  <a:rPr lang="en-US" altLang="zh-CN"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a:t>
                </a:r>
              </a:p>
            </p:txBody>
          </p:sp>
          <p:sp>
            <p:nvSpPr>
              <p:cNvPr id="3" name="矩形 2"/>
              <p:cNvSpPr/>
              <p:nvPr/>
            </p:nvSpPr>
            <p:spPr bwMode="auto">
              <a:xfrm>
                <a:off x="985838" y="1983105"/>
                <a:ext cx="10226675" cy="4031585"/>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pic>
          <p:nvPicPr>
            <p:cNvPr id="6" name="图形 5" descr="指向右边的反手食指"/>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985837" y="1464599"/>
              <a:ext cx="595641" cy="595641"/>
            </a:xfrm>
            <a:prstGeom prst="rect">
              <a:avLst/>
            </a:prstGeom>
          </p:spPr>
        </p:pic>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sp>
        <p:nvSpPr>
          <p:cNvPr id="8" name="文本框 7"/>
          <p:cNvSpPr txBox="1"/>
          <p:nvPr/>
        </p:nvSpPr>
        <p:spPr>
          <a:xfrm>
            <a:off x="4635818" y="1968501"/>
            <a:ext cx="2926715" cy="706755"/>
          </a:xfrm>
          <a:prstGeom prst="rect">
            <a:avLst/>
          </a:prstGeom>
          <a:solidFill>
            <a:srgbClr val="D30000"/>
          </a:solidFill>
        </p:spPr>
        <p:txBody>
          <a:bodyPr wrap="square" rtlCol="0">
            <a:spAutoFit/>
          </a:bodyPr>
          <a:lstStyle/>
          <a:p>
            <a:pPr algn="ct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第</a:t>
            </a:r>
            <a:r>
              <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04</a:t>
            </a: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部分</a:t>
            </a:r>
            <a:endPar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9" name="文本框 8"/>
          <p:cNvSpPr txBox="1"/>
          <p:nvPr/>
        </p:nvSpPr>
        <p:spPr>
          <a:xfrm>
            <a:off x="2555558" y="2964039"/>
            <a:ext cx="7087234" cy="923330"/>
          </a:xfrm>
          <a:prstGeom prst="rect">
            <a:avLst/>
          </a:prstGeom>
          <a:noFill/>
        </p:spPr>
        <p:txBody>
          <a:bodyPr wrap="square" rtlCol="0">
            <a:spAutoFit/>
          </a:bodyPr>
          <a:lstStyle/>
          <a:p>
            <a:pPr algn="dist"/>
            <a:r>
              <a:rPr lang="zh-CN" altLang="en-US" sz="540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对违法行为的自我防范</a:t>
            </a:r>
          </a:p>
        </p:txBody>
      </p:sp>
      <p:sp>
        <p:nvSpPr>
          <p:cNvPr id="10" name="文本框 9"/>
          <p:cNvSpPr txBox="1"/>
          <p:nvPr/>
        </p:nvSpPr>
        <p:spPr>
          <a:xfrm>
            <a:off x="2555557" y="3865716"/>
            <a:ext cx="7087235" cy="890821"/>
          </a:xfrm>
          <a:prstGeom prst="rect">
            <a:avLst/>
          </a:prstGeom>
          <a:noFill/>
        </p:spPr>
        <p:txBody>
          <a:bodyPr wrap="square" rtlCol="0">
            <a:spAutoFit/>
          </a:bodyPr>
          <a:lstStyle/>
          <a:p>
            <a:pPr algn="ctr">
              <a:lnSpc>
                <a:spcPct val="150000"/>
              </a:lnSpc>
              <a:defRPr/>
            </a:pPr>
            <a:r>
              <a:rPr lang="zh-CN" altLang="en-US" sz="1200">
                <a:solidFill>
                  <a:schemeClr val="tx1">
                    <a:lumMod val="75000"/>
                    <a:lumOff val="2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在此输入文字内容，文字不易太多，以简练为主，此模板作品在此输入文字内容；在此输入文字内容，文字不易太多，以简练为主，此模板作品在此输入文字内容；</a:t>
            </a:r>
            <a:endParaRPr lang="zh-CN" altLang="en-US" sz="120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a:p>
            <a:pPr algn="ctr">
              <a:lnSpc>
                <a:spcPct val="150000"/>
              </a:lnSpc>
              <a:defRPr/>
            </a:pPr>
            <a:endParaRPr lang="zh-CN" altLang="en-US" sz="120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750" fill="hold"/>
                                        <p:tgtEl>
                                          <p:spTgt spid="9"/>
                                        </p:tgtEl>
                                        <p:attrNameLst>
                                          <p:attrName>ppt_w</p:attrName>
                                        </p:attrNameLst>
                                      </p:cBhvr>
                                      <p:tavLst>
                                        <p:tav tm="0">
                                          <p:val>
                                            <p:fltVal val="0"/>
                                          </p:val>
                                        </p:tav>
                                        <p:tav tm="100000">
                                          <p:val>
                                            <p:strVal val="#ppt_w"/>
                                          </p:val>
                                        </p:tav>
                                      </p:tavLst>
                                    </p:anim>
                                    <p:anim calcmode="lin" valueType="num">
                                      <p:cBhvr>
                                        <p:cTn id="14" dur="750" fill="hold"/>
                                        <p:tgtEl>
                                          <p:spTgt spid="9"/>
                                        </p:tgtEl>
                                        <p:attrNameLst>
                                          <p:attrName>ppt_h</p:attrName>
                                        </p:attrNameLst>
                                      </p:cBhvr>
                                      <p:tavLst>
                                        <p:tav tm="0">
                                          <p:val>
                                            <p:fltVal val="0"/>
                                          </p:val>
                                        </p:tav>
                                        <p:tav tm="100000">
                                          <p:val>
                                            <p:strVal val="#ppt_h"/>
                                          </p:val>
                                        </p:tav>
                                      </p:tavLst>
                                    </p:anim>
                                    <p:animEffect transition="in" filter="fade">
                                      <p:cBhvr>
                                        <p:cTn id="15" dur="750"/>
                                        <p:tgtEl>
                                          <p:spTgt spid="9"/>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4297946" y="1646584"/>
            <a:ext cx="6914567" cy="887038"/>
            <a:chOff x="4297946" y="1646584"/>
            <a:chExt cx="6914567" cy="887038"/>
          </a:xfrm>
        </p:grpSpPr>
        <p:sp>
          <p:nvSpPr>
            <p:cNvPr id="8" name="文本框 7"/>
            <p:cNvSpPr txBox="1"/>
            <p:nvPr/>
          </p:nvSpPr>
          <p:spPr>
            <a:xfrm>
              <a:off x="5433695" y="1859916"/>
              <a:ext cx="5778818" cy="460375"/>
            </a:xfrm>
            <a:prstGeom prst="rect">
              <a:avLst/>
            </a:prstGeom>
            <a:solidFill>
              <a:srgbClr val="C00000"/>
            </a:solidFill>
          </p:spPr>
          <p:txBody>
            <a:bodyPr wrap="square" rtlCol="0">
              <a:spAutoFit/>
            </a:bodyPr>
            <a:lstStyle/>
            <a:p>
              <a:pPr algn="ctr">
                <a:lnSpc>
                  <a:spcPct val="10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遵守法律及社会规范，养成良好习惯</a:t>
              </a:r>
            </a:p>
          </p:txBody>
        </p:sp>
        <p:grpSp>
          <p:nvGrpSpPr>
            <p:cNvPr id="4" name="组合 3"/>
            <p:cNvGrpSpPr/>
            <p:nvPr/>
          </p:nvGrpSpPr>
          <p:grpSpPr>
            <a:xfrm>
              <a:off x="4297946" y="1646584"/>
              <a:ext cx="1294544" cy="887038"/>
              <a:chOff x="4297946" y="1646584"/>
              <a:chExt cx="1294544" cy="887038"/>
            </a:xfrm>
          </p:grpSpPr>
          <p:grpSp>
            <p:nvGrpSpPr>
              <p:cNvPr id="9" name="组合 8"/>
              <p:cNvGrpSpPr/>
              <p:nvPr/>
            </p:nvGrpSpPr>
            <p:grpSpPr>
              <a:xfrm>
                <a:off x="4514999" y="1646584"/>
                <a:ext cx="1077491" cy="887038"/>
                <a:chOff x="9738696" y="5858731"/>
                <a:chExt cx="1077491" cy="887038"/>
              </a:xfrm>
            </p:grpSpPr>
            <p:sp>
              <p:nvSpPr>
                <p:cNvPr id="10" name="矩形: 圆角 9"/>
                <p:cNvSpPr/>
                <p:nvPr/>
              </p:nvSpPr>
              <p:spPr>
                <a:xfrm>
                  <a:off x="9738696" y="5958152"/>
                  <a:ext cx="688196" cy="6881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箭头: V 形 10"/>
                <p:cNvSpPr/>
                <p:nvPr/>
              </p:nvSpPr>
              <p:spPr>
                <a:xfrm>
                  <a:off x="10326642" y="5858731"/>
                  <a:ext cx="489545" cy="887038"/>
                </a:xfrm>
                <a:prstGeom prst="chevron">
                  <a:avLst>
                    <a:gd name="adj" fmla="val 62537"/>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4" name="文本框 13"/>
              <p:cNvSpPr txBox="1"/>
              <p:nvPr/>
            </p:nvSpPr>
            <p:spPr>
              <a:xfrm>
                <a:off x="4297946" y="1862403"/>
                <a:ext cx="958789" cy="523220"/>
              </a:xfrm>
              <a:prstGeom prst="rect">
                <a:avLst/>
              </a:prstGeom>
              <a:noFill/>
            </p:spPr>
            <p:txBody>
              <a:bodyPr wrap="square">
                <a:spAutoFit/>
              </a:bodyPr>
              <a:lstStyle/>
              <a:p>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r>
                  <a:rPr kumimoji="0" lang="zh-CN" altLang="en-US" sz="28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一</a:t>
                </a:r>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23" name="组合 22"/>
          <p:cNvGrpSpPr/>
          <p:nvPr/>
        </p:nvGrpSpPr>
        <p:grpSpPr>
          <a:xfrm>
            <a:off x="4563457" y="3173035"/>
            <a:ext cx="6649056" cy="2207849"/>
            <a:chOff x="4563457" y="3173035"/>
            <a:chExt cx="6649056" cy="2207849"/>
          </a:xfrm>
        </p:grpSpPr>
        <p:sp>
          <p:nvSpPr>
            <p:cNvPr id="25601" name="文本框 3"/>
            <p:cNvSpPr txBox="1">
              <a:spLocks noChangeArrowheads="1"/>
            </p:cNvSpPr>
            <p:nvPr/>
          </p:nvSpPr>
          <p:spPr bwMode="auto">
            <a:xfrm>
              <a:off x="5140742" y="3272456"/>
              <a:ext cx="6008361" cy="19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实践证明未成年人一旦养成了种种不良习性后要矫正过来是很不容易的，需要花费更大的力气，“学好三年难，学坏一天易”。</a:t>
              </a:r>
            </a:p>
            <a:p>
              <a:pPr>
                <a:lnSpc>
                  <a:spcPct val="150000"/>
                </a:lnSpc>
              </a:pP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因此，未成年人就应该在日常生活和学习中，从小养良好习惯，自觉抵制违法犯罪行为的引诱。</a:t>
              </a:r>
            </a:p>
          </p:txBody>
        </p:sp>
        <p:sp>
          <p:nvSpPr>
            <p:cNvPr id="7" name="矩形 6"/>
            <p:cNvSpPr/>
            <p:nvPr/>
          </p:nvSpPr>
          <p:spPr bwMode="auto">
            <a:xfrm>
              <a:off x="4659015" y="3173035"/>
              <a:ext cx="6553498" cy="976045"/>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矩形: 圆角 11"/>
            <p:cNvSpPr/>
            <p:nvPr/>
          </p:nvSpPr>
          <p:spPr>
            <a:xfrm>
              <a:off x="4563457" y="3386366"/>
              <a:ext cx="539488" cy="5394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矩形 14"/>
            <p:cNvSpPr/>
            <p:nvPr/>
          </p:nvSpPr>
          <p:spPr bwMode="auto">
            <a:xfrm>
              <a:off x="4659015" y="4404839"/>
              <a:ext cx="6553498" cy="976045"/>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1" name="矩形: 圆角 20"/>
            <p:cNvSpPr/>
            <p:nvPr/>
          </p:nvSpPr>
          <p:spPr>
            <a:xfrm>
              <a:off x="4563457" y="4618170"/>
              <a:ext cx="539488" cy="5394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pic>
        <p:nvPicPr>
          <p:cNvPr id="24" name="图片 2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0534" y="2325626"/>
            <a:ext cx="3879513" cy="3879513"/>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750" fill="hold"/>
                                        <p:tgtEl>
                                          <p:spTgt spid="24"/>
                                        </p:tgtEl>
                                        <p:attrNameLst>
                                          <p:attrName>ppt_w</p:attrName>
                                        </p:attrNameLst>
                                      </p:cBhvr>
                                      <p:tavLst>
                                        <p:tav tm="0">
                                          <p:val>
                                            <p:fltVal val="0"/>
                                          </p:val>
                                        </p:tav>
                                        <p:tav tm="100000">
                                          <p:val>
                                            <p:strVal val="#ppt_w"/>
                                          </p:val>
                                        </p:tav>
                                      </p:tavLst>
                                    </p:anim>
                                    <p:anim calcmode="lin" valueType="num">
                                      <p:cBhvr>
                                        <p:cTn id="8" dur="750" fill="hold"/>
                                        <p:tgtEl>
                                          <p:spTgt spid="24"/>
                                        </p:tgtEl>
                                        <p:attrNameLst>
                                          <p:attrName>ppt_h</p:attrName>
                                        </p:attrNameLst>
                                      </p:cBhvr>
                                      <p:tavLst>
                                        <p:tav tm="0">
                                          <p:val>
                                            <p:fltVal val="0"/>
                                          </p:val>
                                        </p:tav>
                                        <p:tav tm="100000">
                                          <p:val>
                                            <p:strVal val="#ppt_h"/>
                                          </p:val>
                                        </p:tav>
                                      </p:tavLst>
                                    </p:anim>
                                    <p:animEffect transition="in" filter="fade">
                                      <p:cBhvr>
                                        <p:cTn id="9" dur="750"/>
                                        <p:tgtEl>
                                          <p:spTgt spid="24"/>
                                        </p:tgtEl>
                                      </p:cBhvr>
                                    </p:animEffect>
                                  </p:childTnLst>
                                </p:cTn>
                              </p:par>
                            </p:childTnLst>
                          </p:cTn>
                        </p:par>
                        <p:par>
                          <p:cTn id="10" fill="hold" nodeType="afterGroup">
                            <p:stCondLst>
                              <p:cond delay="750"/>
                            </p:stCondLst>
                            <p:childTnLst>
                              <p:par>
                                <p:cTn id="11" presetID="22" presetClass="entr" presetSubtype="4"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750"/>
                                        <p:tgtEl>
                                          <p:spTgt spid="6"/>
                                        </p:tgtEl>
                                      </p:cBhvr>
                                    </p:animEffect>
                                  </p:childTnLst>
                                </p:cTn>
                              </p:par>
                            </p:childTnLst>
                          </p:cTn>
                        </p:par>
                        <p:par>
                          <p:cTn id="14" fill="hold" nodeType="afterGroup">
                            <p:stCondLst>
                              <p:cond delay="1500"/>
                            </p:stCondLst>
                            <p:childTnLst>
                              <p:par>
                                <p:cTn id="15" presetID="22" presetClass="entr" presetSubtype="4"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778448" y="1676250"/>
            <a:ext cx="6914567" cy="887038"/>
            <a:chOff x="4297946" y="1646584"/>
            <a:chExt cx="6914567" cy="887038"/>
          </a:xfrm>
        </p:grpSpPr>
        <p:sp>
          <p:nvSpPr>
            <p:cNvPr id="8" name="文本框 7"/>
            <p:cNvSpPr txBox="1"/>
            <p:nvPr/>
          </p:nvSpPr>
          <p:spPr>
            <a:xfrm>
              <a:off x="5433695" y="1859916"/>
              <a:ext cx="5778818" cy="460375"/>
            </a:xfrm>
            <a:prstGeom prst="rect">
              <a:avLst/>
            </a:prstGeom>
            <a:solidFill>
              <a:srgbClr val="C00000"/>
            </a:solidFill>
          </p:spPr>
          <p:txBody>
            <a:bodyPr wrap="square" rtlCol="0">
              <a:spAutoFit/>
            </a:bodyPr>
            <a:lstStyle/>
            <a:p>
              <a:pPr algn="ctr">
                <a:lnSpc>
                  <a:spcPct val="10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增强辨别是非和自我保护的能力</a:t>
              </a:r>
            </a:p>
          </p:txBody>
        </p:sp>
        <p:grpSp>
          <p:nvGrpSpPr>
            <p:cNvPr id="9" name="组合 8"/>
            <p:cNvGrpSpPr/>
            <p:nvPr/>
          </p:nvGrpSpPr>
          <p:grpSpPr>
            <a:xfrm>
              <a:off x="4297946" y="1646584"/>
              <a:ext cx="1294544" cy="887038"/>
              <a:chOff x="4297946" y="1646584"/>
              <a:chExt cx="1294544" cy="887038"/>
            </a:xfrm>
          </p:grpSpPr>
          <p:grpSp>
            <p:nvGrpSpPr>
              <p:cNvPr id="10" name="组合 9"/>
              <p:cNvGrpSpPr/>
              <p:nvPr/>
            </p:nvGrpSpPr>
            <p:grpSpPr>
              <a:xfrm>
                <a:off x="4514999" y="1646584"/>
                <a:ext cx="1077491" cy="887038"/>
                <a:chOff x="9738696" y="5858731"/>
                <a:chExt cx="1077491" cy="887038"/>
              </a:xfrm>
            </p:grpSpPr>
            <p:sp>
              <p:nvSpPr>
                <p:cNvPr id="12" name="矩形: 圆角 11"/>
                <p:cNvSpPr/>
                <p:nvPr/>
              </p:nvSpPr>
              <p:spPr>
                <a:xfrm>
                  <a:off x="9738696" y="5958152"/>
                  <a:ext cx="688196" cy="6881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箭头: V 形 13"/>
                <p:cNvSpPr/>
                <p:nvPr/>
              </p:nvSpPr>
              <p:spPr>
                <a:xfrm>
                  <a:off x="10326642" y="5858731"/>
                  <a:ext cx="489545" cy="887038"/>
                </a:xfrm>
                <a:prstGeom prst="chevron">
                  <a:avLst>
                    <a:gd name="adj" fmla="val 62537"/>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1" name="文本框 10"/>
              <p:cNvSpPr txBox="1"/>
              <p:nvPr/>
            </p:nvSpPr>
            <p:spPr>
              <a:xfrm>
                <a:off x="4297946" y="1862403"/>
                <a:ext cx="958789"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2400" b="1">
                    <a:solidFill>
                      <a:srgbClr val="FFFFFF"/>
                    </a:solidFill>
                    <a:latin typeface="思源黑体" panose="020B0500000000000000" pitchFamily="34" charset="-122"/>
                    <a:ea typeface="思源黑体" panose="020B0500000000000000" pitchFamily="34" charset="-122"/>
                    <a:cs typeface="+mn-ea"/>
                    <a:sym typeface="思源黑体" panose="020B0500000000000000" pitchFamily="34" charset="-122"/>
                  </a:rPr>
                  <a:t>二</a:t>
                </a:r>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22" name="组合 21"/>
          <p:cNvGrpSpPr/>
          <p:nvPr/>
        </p:nvGrpSpPr>
        <p:grpSpPr>
          <a:xfrm>
            <a:off x="985838" y="4874090"/>
            <a:ext cx="6698888" cy="976045"/>
            <a:chOff x="985838" y="4874090"/>
            <a:chExt cx="6698888" cy="976045"/>
          </a:xfrm>
        </p:grpSpPr>
        <p:sp>
          <p:nvSpPr>
            <p:cNvPr id="25601" name="文本框 3"/>
            <p:cNvSpPr txBox="1">
              <a:spLocks noChangeArrowheads="1"/>
            </p:cNvSpPr>
            <p:nvPr/>
          </p:nvSpPr>
          <p:spPr bwMode="auto">
            <a:xfrm>
              <a:off x="1575158" y="4926278"/>
              <a:ext cx="610956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r>
                <a:rPr lang="zh-CN" altLang="en-US"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未成年人还要加强锻炼身体，增强体魄，这样有助于未成年人在遭到暴力侵害的时候，及时逃脱或者进行正当防卫，不至于受犯罪行为的随意侵害。</a:t>
              </a:r>
            </a:p>
          </p:txBody>
        </p:sp>
        <p:grpSp>
          <p:nvGrpSpPr>
            <p:cNvPr id="19" name="组合 18"/>
            <p:cNvGrpSpPr/>
            <p:nvPr/>
          </p:nvGrpSpPr>
          <p:grpSpPr>
            <a:xfrm>
              <a:off x="985838" y="4874090"/>
              <a:ext cx="6649056" cy="976045"/>
              <a:chOff x="4563457" y="3173035"/>
              <a:chExt cx="6649056" cy="976045"/>
            </a:xfrm>
          </p:grpSpPr>
          <p:sp>
            <p:nvSpPr>
              <p:cNvPr id="20" name="矩形 19"/>
              <p:cNvSpPr/>
              <p:nvPr/>
            </p:nvSpPr>
            <p:spPr bwMode="auto">
              <a:xfrm>
                <a:off x="4659015" y="3173035"/>
                <a:ext cx="6553498" cy="976045"/>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1" name="矩形: 圆角 20"/>
              <p:cNvSpPr/>
              <p:nvPr/>
            </p:nvSpPr>
            <p:spPr>
              <a:xfrm>
                <a:off x="4563457" y="3386366"/>
                <a:ext cx="539488" cy="5394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24" name="组合 23"/>
          <p:cNvGrpSpPr/>
          <p:nvPr/>
        </p:nvGrpSpPr>
        <p:grpSpPr>
          <a:xfrm>
            <a:off x="985838" y="3181640"/>
            <a:ext cx="6649056" cy="976045"/>
            <a:chOff x="985838" y="3005426"/>
            <a:chExt cx="6649056" cy="976045"/>
          </a:xfrm>
        </p:grpSpPr>
        <p:grpSp>
          <p:nvGrpSpPr>
            <p:cNvPr id="6" name="组合 5"/>
            <p:cNvGrpSpPr/>
            <p:nvPr/>
          </p:nvGrpSpPr>
          <p:grpSpPr>
            <a:xfrm>
              <a:off x="985838" y="3005426"/>
              <a:ext cx="6649056" cy="976045"/>
              <a:chOff x="4563457" y="3173035"/>
              <a:chExt cx="6649056" cy="976045"/>
            </a:xfrm>
          </p:grpSpPr>
          <p:sp>
            <p:nvSpPr>
              <p:cNvPr id="3" name="矩形 2"/>
              <p:cNvSpPr/>
              <p:nvPr/>
            </p:nvSpPr>
            <p:spPr bwMode="auto">
              <a:xfrm>
                <a:off x="4659015" y="3173035"/>
                <a:ext cx="6553498" cy="976045"/>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矩形: 圆角 3"/>
              <p:cNvSpPr/>
              <p:nvPr/>
            </p:nvSpPr>
            <p:spPr>
              <a:xfrm>
                <a:off x="4563457" y="3386366"/>
                <a:ext cx="539488" cy="5394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3" name="文本框 22"/>
            <p:cNvSpPr txBox="1"/>
            <p:nvPr/>
          </p:nvSpPr>
          <p:spPr>
            <a:xfrm>
              <a:off x="1575158" y="3079635"/>
              <a:ext cx="6009903" cy="783163"/>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学好知识，丰富社会生活经验，煅炼各种能力，才能对违法犯罪行为有一个清醒的认识，才能分清是非。</a:t>
              </a:r>
              <a:endParaRPr kumimoji="0" lang="en-US" altLang="zh-CN"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pic>
        <p:nvPicPr>
          <p:cNvPr id="27" name="图片 2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31422" y="2950545"/>
            <a:ext cx="2676363" cy="2676363"/>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750"/>
                                        <p:tgtEl>
                                          <p:spTgt spid="27"/>
                                        </p:tgtEl>
                                      </p:cBhvr>
                                    </p:animEffect>
                                    <p:anim calcmode="lin" valueType="num">
                                      <p:cBhvr>
                                        <p:cTn id="8" dur="750" fill="hold"/>
                                        <p:tgtEl>
                                          <p:spTgt spid="27"/>
                                        </p:tgtEl>
                                        <p:attrNameLst>
                                          <p:attrName>ppt_x</p:attrName>
                                        </p:attrNameLst>
                                      </p:cBhvr>
                                      <p:tavLst>
                                        <p:tav tm="0">
                                          <p:val>
                                            <p:strVal val="#ppt_x"/>
                                          </p:val>
                                        </p:tav>
                                        <p:tav tm="100000">
                                          <p:val>
                                            <p:strVal val="#ppt_x"/>
                                          </p:val>
                                        </p:tav>
                                      </p:tavLst>
                                    </p:anim>
                                    <p:anim calcmode="lin" valueType="num">
                                      <p:cBhvr>
                                        <p:cTn id="9" dur="750" fill="hold"/>
                                        <p:tgtEl>
                                          <p:spTgt spid="2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16" presetClass="entr" presetSubtype="26" fill="hold"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arn(inHorizontal)">
                                      <p:cBhvr>
                                        <p:cTn id="13" dur="750"/>
                                        <p:tgtEl>
                                          <p:spTgt spid="25"/>
                                        </p:tgtEl>
                                      </p:cBhvr>
                                    </p:animEffect>
                                  </p:childTnLst>
                                </p:cTn>
                              </p:par>
                            </p:childTnLst>
                          </p:cTn>
                        </p:par>
                        <p:par>
                          <p:cTn id="14" fill="hold" nodeType="afterGroup">
                            <p:stCondLst>
                              <p:cond delay="1500"/>
                            </p:stCondLst>
                            <p:childTnLst>
                              <p:par>
                                <p:cTn id="15" presetID="16" presetClass="entr" presetSubtype="26"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arn(inHorizontal)">
                                      <p:cBhvr>
                                        <p:cTn id="17" dur="750"/>
                                        <p:tgtEl>
                                          <p:spTgt spid="24"/>
                                        </p:tgtEl>
                                      </p:cBhvr>
                                    </p:animEffect>
                                  </p:childTnLst>
                                </p:cTn>
                              </p:par>
                            </p:childTnLst>
                          </p:cTn>
                        </p:par>
                        <p:par>
                          <p:cTn id="18" fill="hold" nodeType="afterGroup">
                            <p:stCondLst>
                              <p:cond delay="2250"/>
                            </p:stCondLst>
                            <p:childTnLst>
                              <p:par>
                                <p:cTn id="19" presetID="16" presetClass="entr" presetSubtype="26" fill="hold"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Horizontal)">
                                      <p:cBhvr>
                                        <p:cTn id="21"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498775" y="1463044"/>
            <a:ext cx="6937582" cy="887038"/>
            <a:chOff x="4274931" y="1909783"/>
            <a:chExt cx="6937582" cy="887038"/>
          </a:xfrm>
        </p:grpSpPr>
        <p:sp>
          <p:nvSpPr>
            <p:cNvPr id="8" name="文本框 7"/>
            <p:cNvSpPr txBox="1"/>
            <p:nvPr/>
          </p:nvSpPr>
          <p:spPr>
            <a:xfrm>
              <a:off x="5397233" y="2141529"/>
              <a:ext cx="5815280" cy="423545"/>
            </a:xfrm>
            <a:prstGeom prst="rect">
              <a:avLst/>
            </a:prstGeom>
            <a:solidFill>
              <a:srgbClr val="C00000"/>
            </a:solidFill>
          </p:spPr>
          <p:txBody>
            <a:bodyPr wrap="square" rtlCol="0">
              <a:spAutoFit/>
            </a:bodyPr>
            <a:lstStyle/>
            <a:p>
              <a:pPr algn="ctr">
                <a:lnSpc>
                  <a:spcPct val="90000"/>
                </a:lnSpc>
              </a:pP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用法律维护自身合法权益</a:t>
              </a:r>
            </a:p>
          </p:txBody>
        </p:sp>
        <p:grpSp>
          <p:nvGrpSpPr>
            <p:cNvPr id="9" name="组合 8"/>
            <p:cNvGrpSpPr/>
            <p:nvPr/>
          </p:nvGrpSpPr>
          <p:grpSpPr>
            <a:xfrm>
              <a:off x="4274931" y="1909783"/>
              <a:ext cx="1294544" cy="887038"/>
              <a:chOff x="4297946" y="1646584"/>
              <a:chExt cx="1294544" cy="887038"/>
            </a:xfrm>
          </p:grpSpPr>
          <p:grpSp>
            <p:nvGrpSpPr>
              <p:cNvPr id="10" name="组合 9"/>
              <p:cNvGrpSpPr/>
              <p:nvPr/>
            </p:nvGrpSpPr>
            <p:grpSpPr>
              <a:xfrm>
                <a:off x="4514999" y="1646584"/>
                <a:ext cx="1077491" cy="887038"/>
                <a:chOff x="9738696" y="5858731"/>
                <a:chExt cx="1077491" cy="887038"/>
              </a:xfrm>
            </p:grpSpPr>
            <p:sp>
              <p:nvSpPr>
                <p:cNvPr id="12" name="矩形: 圆角 11"/>
                <p:cNvSpPr/>
                <p:nvPr/>
              </p:nvSpPr>
              <p:spPr>
                <a:xfrm>
                  <a:off x="9738696" y="5958152"/>
                  <a:ext cx="688196" cy="6881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箭头: V 形 13"/>
                <p:cNvSpPr/>
                <p:nvPr/>
              </p:nvSpPr>
              <p:spPr>
                <a:xfrm>
                  <a:off x="10326642" y="5858731"/>
                  <a:ext cx="489545" cy="887038"/>
                </a:xfrm>
                <a:prstGeom prst="chevron">
                  <a:avLst>
                    <a:gd name="adj" fmla="val 62537"/>
                  </a:avLst>
                </a:prstGeom>
                <a:solidFill>
                  <a:schemeClr val="accent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1" name="文本框 10"/>
              <p:cNvSpPr txBox="1"/>
              <p:nvPr/>
            </p:nvSpPr>
            <p:spPr>
              <a:xfrm>
                <a:off x="4297946" y="1862403"/>
                <a:ext cx="958789"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r>
                  <a:rPr lang="zh-CN" altLang="en-US" sz="2400" b="1">
                    <a:solidFill>
                      <a:srgbClr val="FFFFFF"/>
                    </a:solidFill>
                    <a:latin typeface="思源黑体" panose="020B0500000000000000" pitchFamily="34" charset="-122"/>
                    <a:ea typeface="思源黑体" panose="020B0500000000000000" pitchFamily="34" charset="-122"/>
                    <a:cs typeface="+mn-ea"/>
                    <a:sym typeface="思源黑体" panose="020B0500000000000000" pitchFamily="34" charset="-122"/>
                  </a:rPr>
                  <a:t>三</a:t>
                </a:r>
                <a:r>
                  <a:rPr kumimoji="0" lang="zh-CN" altLang="en-US" sz="2400" b="1"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a:t>
                </a: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grpSp>
        <p:nvGrpSpPr>
          <p:cNvPr id="7" name="组合 6"/>
          <p:cNvGrpSpPr/>
          <p:nvPr/>
        </p:nvGrpSpPr>
        <p:grpSpPr>
          <a:xfrm>
            <a:off x="6400013" y="3454987"/>
            <a:ext cx="4925082" cy="2376488"/>
            <a:chOff x="6387208" y="3581400"/>
            <a:chExt cx="4925082" cy="2376488"/>
          </a:xfrm>
        </p:grpSpPr>
        <p:sp>
          <p:nvSpPr>
            <p:cNvPr id="25601" name="文本框 3"/>
            <p:cNvSpPr txBox="1">
              <a:spLocks noChangeArrowheads="1"/>
            </p:cNvSpPr>
            <p:nvPr/>
          </p:nvSpPr>
          <p:spPr bwMode="auto">
            <a:xfrm>
              <a:off x="6926696" y="3697652"/>
              <a:ext cx="4385594" cy="1891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ea typeface="微软雅黑" panose="020B0503020204020204" pitchFamily="34" charset="-122"/>
                </a:defRPr>
              </a:lvl1pPr>
              <a:lvl2pPr>
                <a:defRPr>
                  <a:solidFill>
                    <a:schemeClr val="tx1"/>
                  </a:solidFill>
                  <a:latin typeface="Verdana" panose="020B0604030504040204" pitchFamily="34" charset="0"/>
                  <a:ea typeface="微软雅黑" panose="020B0503020204020204" pitchFamily="34" charset="-122"/>
                </a:defRPr>
              </a:lvl2pPr>
              <a:lvl3pPr>
                <a:defRPr>
                  <a:solidFill>
                    <a:schemeClr val="tx1"/>
                  </a:solidFill>
                  <a:latin typeface="Verdana" panose="020B0604030504040204" pitchFamily="34" charset="0"/>
                  <a:ea typeface="微软雅黑" panose="020B0503020204020204" pitchFamily="34" charset="-122"/>
                </a:defRPr>
              </a:lvl3pPr>
              <a:lvl4pPr>
                <a:defRPr>
                  <a:solidFill>
                    <a:schemeClr val="tx1"/>
                  </a:solidFill>
                  <a:latin typeface="Verdana" panose="020B0604030504040204" pitchFamily="34" charset="0"/>
                  <a:ea typeface="微软雅黑" panose="020B0503020204020204" pitchFamily="34" charset="-122"/>
                </a:defRPr>
              </a:lvl4pPr>
              <a:lvl5pPr>
                <a:defRPr>
                  <a:solidFill>
                    <a:schemeClr val="tx1"/>
                  </a:solidFill>
                  <a:latin typeface="Verdana" panose="020B0604030504040204" pitchFamily="34" charset="0"/>
                  <a:ea typeface="微软雅黑" panose="020B0503020204020204" pitchFamily="34" charset="-122"/>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ea typeface="微软雅黑" panose="020B0503020204020204" pitchFamily="34" charset="-122"/>
                </a:defRPr>
              </a:lvl9pPr>
            </a:lstStyle>
            <a:p>
              <a:pPr>
                <a:lnSpc>
                  <a:spcPct val="150000"/>
                </a:lnSpc>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第二、如果自己正在或已经受到非法侵害的就应该采取正确的途径解决，如及时向学校、家庭或者其他监护人报告（求助），由家长、老师或学校出面制止不法侵害，也可以向公安机关和政府主管部门的报告。</a:t>
              </a:r>
            </a:p>
          </p:txBody>
        </p:sp>
        <p:grpSp>
          <p:nvGrpSpPr>
            <p:cNvPr id="15" name="组合 14"/>
            <p:cNvGrpSpPr/>
            <p:nvPr/>
          </p:nvGrpSpPr>
          <p:grpSpPr>
            <a:xfrm>
              <a:off x="6387208" y="3581400"/>
              <a:ext cx="4825305" cy="2376488"/>
              <a:chOff x="4563457" y="2940739"/>
              <a:chExt cx="4825305" cy="2376488"/>
            </a:xfrm>
          </p:grpSpPr>
          <p:sp>
            <p:nvSpPr>
              <p:cNvPr id="16" name="矩形 15"/>
              <p:cNvSpPr/>
              <p:nvPr/>
            </p:nvSpPr>
            <p:spPr bwMode="auto">
              <a:xfrm>
                <a:off x="4659015" y="2940739"/>
                <a:ext cx="4729747" cy="2376488"/>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9" name="矩形: 圆角 18"/>
              <p:cNvSpPr/>
              <p:nvPr/>
            </p:nvSpPr>
            <p:spPr>
              <a:xfrm>
                <a:off x="4563457" y="3732827"/>
                <a:ext cx="539488" cy="5394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sp>
        <p:nvSpPr>
          <p:cNvPr id="20" name="文本框 19"/>
          <p:cNvSpPr txBox="1"/>
          <p:nvPr/>
        </p:nvSpPr>
        <p:spPr>
          <a:xfrm>
            <a:off x="3635513" y="2594376"/>
            <a:ext cx="4927325" cy="458523"/>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在遭到违法犯罪行为侵害的，切实要记住两点：</a:t>
            </a:r>
          </a:p>
        </p:txBody>
      </p:sp>
      <p:grpSp>
        <p:nvGrpSpPr>
          <p:cNvPr id="25" name="组合 24"/>
          <p:cNvGrpSpPr/>
          <p:nvPr/>
        </p:nvGrpSpPr>
        <p:grpSpPr>
          <a:xfrm>
            <a:off x="973034" y="3454987"/>
            <a:ext cx="4825305" cy="2376488"/>
            <a:chOff x="1138238" y="3581400"/>
            <a:chExt cx="4825305" cy="2376488"/>
          </a:xfrm>
        </p:grpSpPr>
        <p:sp>
          <p:nvSpPr>
            <p:cNvPr id="21" name="文本框 20"/>
            <p:cNvSpPr txBox="1"/>
            <p:nvPr/>
          </p:nvSpPr>
          <p:spPr>
            <a:xfrm>
              <a:off x="1777095" y="3671664"/>
              <a:ext cx="4032448" cy="1891159"/>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第一，同学们要以躲避免受违法犯罪行为侵害，为自己的首要任务。不提倡你们去同违法犯罪分子面对面搏斗，比较明智的做法是遇事不慌，然后设法摆脱或向四周的大人呼救，或拔打“</a:t>
              </a:r>
              <a:r>
                <a:rPr kumimoji="0" lang="en-US" altLang="zh-CN"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110”</a:t>
              </a:r>
              <a:r>
                <a:rPr kumimoji="0" lang="zh-CN" altLang="en-US" sz="1600" b="1" i="0" u="none" strike="noStrike" kern="1200" cap="none" spc="0" normalizeH="0" baseline="0" noProof="0">
                  <a:ln>
                    <a:noFill/>
                  </a:ln>
                  <a:solidFill>
                    <a:srgbClr val="161615">
                      <a:lumMod val="75000"/>
                      <a:lumOff val="25000"/>
                    </a:srgb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报警。</a:t>
              </a:r>
            </a:p>
          </p:txBody>
        </p:sp>
        <p:grpSp>
          <p:nvGrpSpPr>
            <p:cNvPr id="22" name="组合 21"/>
            <p:cNvGrpSpPr/>
            <p:nvPr/>
          </p:nvGrpSpPr>
          <p:grpSpPr>
            <a:xfrm>
              <a:off x="1138238" y="3581400"/>
              <a:ext cx="4825305" cy="2376488"/>
              <a:chOff x="4563457" y="2940739"/>
              <a:chExt cx="4825305" cy="2376488"/>
            </a:xfrm>
          </p:grpSpPr>
          <p:sp>
            <p:nvSpPr>
              <p:cNvPr id="23" name="矩形 22"/>
              <p:cNvSpPr/>
              <p:nvPr/>
            </p:nvSpPr>
            <p:spPr bwMode="auto">
              <a:xfrm>
                <a:off x="4659015" y="2940739"/>
                <a:ext cx="4729747" cy="2376488"/>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4" name="矩形: 圆角 23"/>
              <p:cNvSpPr/>
              <p:nvPr/>
            </p:nvSpPr>
            <p:spPr>
              <a:xfrm>
                <a:off x="4563457" y="3732827"/>
                <a:ext cx="539488" cy="5394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思源黑体" panose="020B0500000000000000" pitchFamily="34" charset="-122"/>
                  <a:ea typeface="思源黑体" panose="020B0500000000000000" pitchFamily="34" charset="-122"/>
                  <a:sym typeface="思源黑体" panose="020B0500000000000000" pitchFamily="34" charset="-122"/>
                </a:endParaRPr>
              </a:p>
            </p:txBody>
          </p:sp>
        </p:grpSp>
      </p:grpSp>
      <p:pic>
        <p:nvPicPr>
          <p:cNvPr id="25602" name="New picture"/>
          <p:cNvPicPr/>
          <p:nvPr/>
        </p:nvPicPr>
        <p:blipFill>
          <a:blip r:embed="rId2"/>
          <a:stretch>
            <a:fillRect/>
          </a:stretch>
        </p:blipFill>
        <p:spPr>
          <a:xfrm>
            <a:off x="10160000" y="11391900"/>
            <a:ext cx="342900" cy="254000"/>
          </a:xfrm>
          <a:prstGeom prst="cube">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750"/>
                                        <p:tgtEl>
                                          <p:spTgt spid="3"/>
                                        </p:tgtEl>
                                      </p:cBhvr>
                                    </p:animEffect>
                                  </p:childTnLst>
                                </p:cTn>
                              </p:par>
                            </p:childTnLst>
                          </p:cTn>
                        </p:par>
                        <p:par>
                          <p:cTn id="8" fill="hold" nodeType="afterGroup">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750"/>
                                        <p:tgtEl>
                                          <p:spTgt spid="20"/>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left)">
                                      <p:cBhvr>
                                        <p:cTn id="15" dur="750"/>
                                        <p:tgtEl>
                                          <p:spTgt spid="25"/>
                                        </p:tgtEl>
                                      </p:cBhvr>
                                    </p:animEffect>
                                  </p:childTnLst>
                                </p:cTn>
                              </p:par>
                            </p:childTnLst>
                          </p:cTn>
                        </p:par>
                        <p:par>
                          <p:cTn id="16" fill="hold" nodeType="afterGroup">
                            <p:stCondLst>
                              <p:cond delay="2250"/>
                            </p:stCondLst>
                            <p:childTnLst>
                              <p:par>
                                <p:cTn id="17" presetID="22" presetClass="entr" presetSubtype="8"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77" y="2949866"/>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auto">
              <a:spcBef>
                <a:spcPts val="0"/>
              </a:spcBef>
              <a:spcAft>
                <a:spcPts val="0"/>
              </a:spcAft>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3176" y="2182093"/>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5006" y="3921023"/>
            <a:ext cx="6906409" cy="1692771"/>
          </a:xfrm>
          <a:prstGeom prst="rect">
            <a:avLst/>
          </a:prstGeom>
          <a:noFill/>
          <a:ln w="25400" cap="flat" cmpd="sng" algn="ctr">
            <a:noFill/>
            <a:prstDash val="solid"/>
          </a:ln>
          <a:effectLst/>
        </p:spPr>
        <p:txBody>
          <a:bodyPr rtlCol="0" anchor="ctr"/>
          <a:lstStyle/>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94027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6158170" y="1571560"/>
            <a:ext cx="1493526" cy="4228785"/>
            <a:chOff x="6158170" y="1571560"/>
            <a:chExt cx="1493526" cy="4228785"/>
          </a:xfrm>
        </p:grpSpPr>
        <p:sp>
          <p:nvSpPr>
            <p:cNvPr id="15" name="文本框 14"/>
            <p:cNvSpPr txBox="1"/>
            <p:nvPr/>
          </p:nvSpPr>
          <p:spPr>
            <a:xfrm rot="16200000">
              <a:off x="5462335" y="3699602"/>
              <a:ext cx="2646878" cy="526797"/>
            </a:xfrm>
            <a:prstGeom prst="rect">
              <a:avLst/>
            </a:prstGeom>
            <a:noFill/>
          </p:spPr>
          <p:txBody>
            <a:bodyPr vert="vert" wrap="square" rtlCol="0">
              <a:spAutoFit/>
            </a:bodyPr>
            <a:lstStyle/>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自由是在法律许可的范围内任意行事的权利。</a:t>
              </a:r>
              <a:endParaRPr lang="zh-CN" altLang="en-US" sz="1600" b="1">
                <a:solidFill>
                  <a:srgbClr val="C0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6" name="文本框 15"/>
            <p:cNvSpPr txBox="1"/>
            <p:nvPr/>
          </p:nvSpPr>
          <p:spPr>
            <a:xfrm>
              <a:off x="6165830" y="1571560"/>
              <a:ext cx="1485866" cy="461665"/>
            </a:xfrm>
            <a:prstGeom prst="rect">
              <a:avLst/>
            </a:prstGeom>
            <a:solidFill>
              <a:schemeClr val="accent2"/>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孟德斯鸠</a:t>
              </a:r>
            </a:p>
          </p:txBody>
        </p:sp>
        <p:sp>
          <p:nvSpPr>
            <p:cNvPr id="3" name="矩形 2"/>
            <p:cNvSpPr/>
            <p:nvPr/>
          </p:nvSpPr>
          <p:spPr bwMode="auto">
            <a:xfrm>
              <a:off x="6158170" y="2033226"/>
              <a:ext cx="1471591" cy="376711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7" name="组合 36"/>
          <p:cNvGrpSpPr/>
          <p:nvPr/>
        </p:nvGrpSpPr>
        <p:grpSpPr>
          <a:xfrm>
            <a:off x="9555559" y="1576704"/>
            <a:ext cx="1607683" cy="4223641"/>
            <a:chOff x="9555559" y="1576704"/>
            <a:chExt cx="1607683" cy="4223641"/>
          </a:xfrm>
        </p:grpSpPr>
        <p:sp>
          <p:nvSpPr>
            <p:cNvPr id="21" name="文本框 20"/>
            <p:cNvSpPr txBox="1"/>
            <p:nvPr/>
          </p:nvSpPr>
          <p:spPr>
            <a:xfrm rot="16200000">
              <a:off x="9180873" y="3600600"/>
              <a:ext cx="2154436" cy="540967"/>
            </a:xfrm>
            <a:prstGeom prst="rect">
              <a:avLst/>
            </a:prstGeom>
            <a:noFill/>
          </p:spPr>
          <p:txBody>
            <a:bodyPr vert="vert" wrap="square" rtlCol="0">
              <a:spAutoFit/>
            </a:bodyPr>
            <a:lstStyle/>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自由向来得一切财富中最昂贵的财富</a:t>
              </a:r>
              <a:endParaRPr lang="zh-CN" altLang="en-US" sz="1600" b="1">
                <a:solidFill>
                  <a:srgbClr val="C0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2" name="文本框 21"/>
            <p:cNvSpPr txBox="1"/>
            <p:nvPr/>
          </p:nvSpPr>
          <p:spPr>
            <a:xfrm>
              <a:off x="9555559" y="1576704"/>
              <a:ext cx="1607683" cy="461665"/>
            </a:xfrm>
            <a:prstGeom prst="rect">
              <a:avLst/>
            </a:prstGeom>
            <a:solidFill>
              <a:schemeClr val="accent2"/>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罗曼罗兰</a:t>
              </a:r>
            </a:p>
          </p:txBody>
        </p:sp>
        <p:sp>
          <p:nvSpPr>
            <p:cNvPr id="4" name="矩形 3"/>
            <p:cNvSpPr/>
            <p:nvPr/>
          </p:nvSpPr>
          <p:spPr bwMode="auto">
            <a:xfrm>
              <a:off x="9623604" y="2033226"/>
              <a:ext cx="1471591" cy="376711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6" name="组合 35"/>
          <p:cNvGrpSpPr/>
          <p:nvPr/>
        </p:nvGrpSpPr>
        <p:grpSpPr>
          <a:xfrm>
            <a:off x="7890888" y="1571560"/>
            <a:ext cx="1471591" cy="4228785"/>
            <a:chOff x="7890888" y="1571560"/>
            <a:chExt cx="1471591" cy="4228785"/>
          </a:xfrm>
        </p:grpSpPr>
        <p:sp>
          <p:nvSpPr>
            <p:cNvPr id="19" name="文本框 18"/>
            <p:cNvSpPr txBox="1"/>
            <p:nvPr/>
          </p:nvSpPr>
          <p:spPr>
            <a:xfrm rot="16200000">
              <a:off x="7408126" y="3642699"/>
              <a:ext cx="2646878" cy="640604"/>
            </a:xfrm>
            <a:prstGeom prst="rect">
              <a:avLst/>
            </a:prstGeom>
            <a:noFill/>
          </p:spPr>
          <p:txBody>
            <a:bodyPr vert="vert" wrap="square" rtlCol="0">
              <a:spAutoFit/>
            </a:bodyPr>
            <a:lstStyle/>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自由固不是钱所能买到的，但能够为钱而卖掉</a:t>
              </a:r>
              <a:endParaRPr lang="zh-CN" altLang="en-US" sz="1600" b="1">
                <a:solidFill>
                  <a:srgbClr val="C0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0" name="文本框 19"/>
            <p:cNvSpPr txBox="1"/>
            <p:nvPr/>
          </p:nvSpPr>
          <p:spPr>
            <a:xfrm>
              <a:off x="8004200" y="1571560"/>
              <a:ext cx="1231900" cy="461665"/>
            </a:xfrm>
            <a:prstGeom prst="rect">
              <a:avLst/>
            </a:prstGeom>
            <a:solidFill>
              <a:schemeClr val="accent2"/>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鲁迅</a:t>
              </a:r>
            </a:p>
          </p:txBody>
        </p:sp>
        <p:sp>
          <p:nvSpPr>
            <p:cNvPr id="8" name="矩形 7"/>
            <p:cNvSpPr/>
            <p:nvPr/>
          </p:nvSpPr>
          <p:spPr bwMode="auto">
            <a:xfrm>
              <a:off x="7890888" y="2033226"/>
              <a:ext cx="1471591" cy="376711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2" name="组合 31"/>
          <p:cNvGrpSpPr/>
          <p:nvPr/>
        </p:nvGrpSpPr>
        <p:grpSpPr>
          <a:xfrm>
            <a:off x="960016" y="1576704"/>
            <a:ext cx="1471591" cy="4223641"/>
            <a:chOff x="960016" y="1576704"/>
            <a:chExt cx="1471591" cy="4223641"/>
          </a:xfrm>
        </p:grpSpPr>
        <p:sp>
          <p:nvSpPr>
            <p:cNvPr id="2" name="文本框 1"/>
            <p:cNvSpPr txBox="1"/>
            <p:nvPr/>
          </p:nvSpPr>
          <p:spPr>
            <a:xfrm>
              <a:off x="1170474" y="2415806"/>
              <a:ext cx="1046184" cy="3147069"/>
            </a:xfrm>
            <a:prstGeom prst="rect">
              <a:avLst/>
            </a:prstGeom>
            <a:noFill/>
          </p:spPr>
          <p:txBody>
            <a:bodyPr vert="eaVert" wrap="square" rtlCol="0">
              <a:spAutoFit/>
            </a:bodyPr>
            <a:lstStyle/>
            <a:p>
              <a:pPr>
                <a:lnSpc>
                  <a:spcPct val="120000"/>
                </a:lnSpc>
                <a:spcBef>
                  <a:spcPct val="0"/>
                </a:spcBef>
                <a:spcAft>
                  <a:spcPct val="0"/>
                </a:spcAft>
              </a:pPr>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人是生而自由的，但却无往不在枷锁之中。自以为是其他一切的主人的人，反而比其他一切更是奴隶。</a:t>
              </a:r>
            </a:p>
          </p:txBody>
        </p:sp>
        <p:sp>
          <p:nvSpPr>
            <p:cNvPr id="9" name="文本框 8"/>
            <p:cNvSpPr txBox="1"/>
            <p:nvPr/>
          </p:nvSpPr>
          <p:spPr>
            <a:xfrm>
              <a:off x="1126351" y="1576704"/>
              <a:ext cx="1231900" cy="461665"/>
            </a:xfrm>
            <a:prstGeom prst="rect">
              <a:avLst/>
            </a:prstGeom>
            <a:solidFill>
              <a:schemeClr val="accent2"/>
            </a:solidFill>
          </p:spPr>
          <p:txBody>
            <a:bodyPr wrap="square" rtlCol="0">
              <a:spAutoFit/>
            </a:bodyPr>
            <a:lstStyle/>
            <a:p>
              <a:pPr algn="dist"/>
              <a:r>
                <a:rPr lang="zh-CN" altLang="en-US" sz="20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 </a:t>
              </a:r>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卢梭</a:t>
              </a:r>
            </a:p>
          </p:txBody>
        </p:sp>
        <p:sp>
          <p:nvSpPr>
            <p:cNvPr id="27" name="矩形 26"/>
            <p:cNvSpPr/>
            <p:nvPr/>
          </p:nvSpPr>
          <p:spPr bwMode="auto">
            <a:xfrm>
              <a:off x="960016" y="2033226"/>
              <a:ext cx="1471591" cy="376711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4" name="组合 33"/>
          <p:cNvGrpSpPr/>
          <p:nvPr/>
        </p:nvGrpSpPr>
        <p:grpSpPr>
          <a:xfrm>
            <a:off x="4425452" y="1571560"/>
            <a:ext cx="1471591" cy="4228785"/>
            <a:chOff x="4425452" y="1571560"/>
            <a:chExt cx="1471591" cy="4228785"/>
          </a:xfrm>
        </p:grpSpPr>
        <p:sp>
          <p:nvSpPr>
            <p:cNvPr id="12" name="文本框 11"/>
            <p:cNvSpPr txBox="1"/>
            <p:nvPr/>
          </p:nvSpPr>
          <p:spPr>
            <a:xfrm>
              <a:off x="4804130" y="2439506"/>
              <a:ext cx="714236" cy="3046988"/>
            </a:xfrm>
            <a:prstGeom prst="rect">
              <a:avLst/>
            </a:prstGeom>
            <a:noFill/>
          </p:spPr>
          <p:txBody>
            <a:bodyPr wrap="square" rtlCol="0">
              <a:spAutoFit/>
            </a:bodyPr>
            <a:lstStyle/>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生命诚可贵，</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爱情价更高，</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若为自由故，</a:t>
              </a:r>
              <a:endParaRPr lang="en-US" altLang="zh-CN"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二者皆可抛。 </a:t>
              </a:r>
              <a:endParaRPr lang="zh-CN" altLang="en-US" sz="1600" b="1">
                <a:solidFill>
                  <a:srgbClr val="C00000"/>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4" name="文本框 13"/>
            <p:cNvSpPr txBox="1"/>
            <p:nvPr/>
          </p:nvSpPr>
          <p:spPr>
            <a:xfrm>
              <a:off x="4510514" y="1571560"/>
              <a:ext cx="1231900" cy="461665"/>
            </a:xfrm>
            <a:prstGeom prst="rect">
              <a:avLst/>
            </a:prstGeom>
            <a:solidFill>
              <a:schemeClr val="accent2"/>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裴多菲</a:t>
              </a:r>
            </a:p>
          </p:txBody>
        </p:sp>
        <p:sp>
          <p:nvSpPr>
            <p:cNvPr id="29" name="矩形 28"/>
            <p:cNvSpPr/>
            <p:nvPr/>
          </p:nvSpPr>
          <p:spPr bwMode="auto">
            <a:xfrm>
              <a:off x="4425452" y="2033226"/>
              <a:ext cx="1471591" cy="376711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3" name="组合 32"/>
          <p:cNvGrpSpPr/>
          <p:nvPr/>
        </p:nvGrpSpPr>
        <p:grpSpPr>
          <a:xfrm>
            <a:off x="2692734" y="1571561"/>
            <a:ext cx="1471591" cy="4228784"/>
            <a:chOff x="2692734" y="1571561"/>
            <a:chExt cx="1471591" cy="4228784"/>
          </a:xfrm>
        </p:grpSpPr>
        <p:sp>
          <p:nvSpPr>
            <p:cNvPr id="10" name="文本框 9"/>
            <p:cNvSpPr txBox="1"/>
            <p:nvPr/>
          </p:nvSpPr>
          <p:spPr>
            <a:xfrm rot="16200000">
              <a:off x="1837476" y="3647223"/>
              <a:ext cx="3139321" cy="631552"/>
            </a:xfrm>
            <a:prstGeom prst="rect">
              <a:avLst/>
            </a:prstGeom>
            <a:noFill/>
          </p:spPr>
          <p:txBody>
            <a:bodyPr vert="eaVert" wrap="square" rtlCol="0">
              <a:spAutoFit/>
            </a:bodyPr>
            <a:lstStyle/>
            <a:p>
              <a:r>
                <a:rPr lang="zh-CN" altLang="en-US" sz="1600" b="1">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没有</a:t>
              </a:r>
              <a:r>
                <a:rPr lang="zh-CN" altLang="en-US" sz="16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自由的秩序和没有秩序的自由，同样具有破坏性。</a:t>
              </a:r>
            </a:p>
          </p:txBody>
        </p:sp>
        <p:sp>
          <p:nvSpPr>
            <p:cNvPr id="11" name="文本框 10"/>
            <p:cNvSpPr txBox="1"/>
            <p:nvPr/>
          </p:nvSpPr>
          <p:spPr>
            <a:xfrm>
              <a:off x="2819113" y="1571561"/>
              <a:ext cx="1231900" cy="461665"/>
            </a:xfrm>
            <a:prstGeom prst="rect">
              <a:avLst/>
            </a:prstGeom>
            <a:solidFill>
              <a:schemeClr val="accent2"/>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罗斯福</a:t>
              </a:r>
            </a:p>
          </p:txBody>
        </p:sp>
        <p:sp>
          <p:nvSpPr>
            <p:cNvPr id="31" name="矩形 30"/>
            <p:cNvSpPr/>
            <p:nvPr/>
          </p:nvSpPr>
          <p:spPr bwMode="auto">
            <a:xfrm>
              <a:off x="2692734" y="2033226"/>
              <a:ext cx="1471591" cy="3767119"/>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37"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outVertical)">
                                      <p:cBhvr>
                                        <p:cTn id="7" dur="750"/>
                                        <p:tgtEl>
                                          <p:spTgt spid="32"/>
                                        </p:tgtEl>
                                      </p:cBhvr>
                                    </p:animEffect>
                                  </p:childTnLst>
                                </p:cTn>
                              </p:par>
                            </p:childTnLst>
                          </p:cTn>
                        </p:par>
                        <p:par>
                          <p:cTn id="8" fill="hold" nodeType="afterGroup">
                            <p:stCondLst>
                              <p:cond delay="75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750"/>
                                        <p:tgtEl>
                                          <p:spTgt spid="33"/>
                                        </p:tgtEl>
                                      </p:cBhvr>
                                    </p:animEffect>
                                  </p:childTnLst>
                                </p:cTn>
                              </p:par>
                            </p:childTnLst>
                          </p:cTn>
                        </p:par>
                        <p:par>
                          <p:cTn id="12" fill="hold" nodeType="afterGroup">
                            <p:stCondLst>
                              <p:cond delay="1500"/>
                            </p:stCondLst>
                            <p:childTnLst>
                              <p:par>
                                <p:cTn id="13" presetID="16" presetClass="entr" presetSubtype="37"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arn(outVertical)">
                                      <p:cBhvr>
                                        <p:cTn id="15" dur="750"/>
                                        <p:tgtEl>
                                          <p:spTgt spid="34"/>
                                        </p:tgtEl>
                                      </p:cBhvr>
                                    </p:animEffect>
                                  </p:childTnLst>
                                </p:cTn>
                              </p:par>
                            </p:childTnLst>
                          </p:cTn>
                        </p:par>
                        <p:par>
                          <p:cTn id="16" fill="hold" nodeType="afterGroup">
                            <p:stCondLst>
                              <p:cond delay="2250"/>
                            </p:stCondLst>
                            <p:childTnLst>
                              <p:par>
                                <p:cTn id="17" presetID="16" presetClass="entr" presetSubtype="37"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barn(outVertical)">
                                      <p:cBhvr>
                                        <p:cTn id="19" dur="750"/>
                                        <p:tgtEl>
                                          <p:spTgt spid="35"/>
                                        </p:tgtEl>
                                      </p:cBhvr>
                                    </p:animEffect>
                                  </p:childTnLst>
                                </p:cTn>
                              </p:par>
                            </p:childTnLst>
                          </p:cTn>
                        </p:par>
                        <p:par>
                          <p:cTn id="20" fill="hold" nodeType="afterGroup">
                            <p:stCondLst>
                              <p:cond delay="3000"/>
                            </p:stCondLst>
                            <p:childTnLst>
                              <p:par>
                                <p:cTn id="21" presetID="16" presetClass="entr" presetSubtype="37" fill="hold"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barn(outVertical)">
                                      <p:cBhvr>
                                        <p:cTn id="23" dur="750"/>
                                        <p:tgtEl>
                                          <p:spTgt spid="36"/>
                                        </p:tgtEl>
                                      </p:cBhvr>
                                    </p:animEffect>
                                  </p:childTnLst>
                                </p:cTn>
                              </p:par>
                            </p:childTnLst>
                          </p:cTn>
                        </p:par>
                        <p:par>
                          <p:cTn id="24" fill="hold" nodeType="afterGroup">
                            <p:stCondLst>
                              <p:cond delay="3750"/>
                            </p:stCondLst>
                            <p:childTnLst>
                              <p:par>
                                <p:cTn id="25" presetID="16" presetClass="entr" presetSubtype="37"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arn(outVertical)">
                                      <p:cBhvr>
                                        <p:cTn id="27"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3603033" y="2178090"/>
            <a:ext cx="1662430" cy="461665"/>
          </a:xfrm>
          <a:prstGeom prst="rect">
            <a:avLst/>
          </a:prstGeom>
          <a:solidFill>
            <a:schemeClr val="accent2"/>
          </a:solidFill>
        </p:spPr>
        <p:txBody>
          <a:bodyPr wrap="square" rtlCol="0">
            <a:spAutoFit/>
          </a:bodyPr>
          <a:lstStyle/>
          <a:p>
            <a:pPr algn="dist"/>
            <a:r>
              <a:rPr lang="zh-CN" altLang="en-US" sz="2400" b="1">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规则</a:t>
            </a:r>
          </a:p>
        </p:txBody>
      </p:sp>
      <p:grpSp>
        <p:nvGrpSpPr>
          <p:cNvPr id="53" name="组合 52"/>
          <p:cNvGrpSpPr/>
          <p:nvPr/>
        </p:nvGrpSpPr>
        <p:grpSpPr>
          <a:xfrm>
            <a:off x="1610649" y="3481805"/>
            <a:ext cx="6229013" cy="1535727"/>
            <a:chOff x="5406781" y="3211160"/>
            <a:chExt cx="6229013" cy="1535727"/>
          </a:xfrm>
        </p:grpSpPr>
        <p:grpSp>
          <p:nvGrpSpPr>
            <p:cNvPr id="23" name="组合 22"/>
            <p:cNvGrpSpPr/>
            <p:nvPr/>
          </p:nvGrpSpPr>
          <p:grpSpPr>
            <a:xfrm>
              <a:off x="9724253" y="4262612"/>
              <a:ext cx="1662430" cy="461666"/>
              <a:chOff x="1149643" y="4363401"/>
              <a:chExt cx="1662430" cy="461666"/>
            </a:xfrm>
          </p:grpSpPr>
          <p:sp>
            <p:nvSpPr>
              <p:cNvPr id="20" name="文本框 19"/>
              <p:cNvSpPr txBox="1"/>
              <p:nvPr/>
            </p:nvSpPr>
            <p:spPr>
              <a:xfrm>
                <a:off x="1149643" y="4424957"/>
                <a:ext cx="1662430" cy="338554"/>
              </a:xfrm>
              <a:prstGeom prst="rect">
                <a:avLst/>
              </a:prstGeom>
              <a:noFill/>
            </p:spPr>
            <p:txBody>
              <a:bodyPr wrap="square">
                <a:spAutoFit/>
              </a:bodyPr>
              <a:lstStyle/>
              <a:p>
                <a:r>
                  <a:rPr kumimoji="0" lang="zh-CN" altLang="en-US" sz="1600" b="1" i="0" u="none" strike="noStrike" kern="1200" cap="none" spc="0" normalizeH="0" baseline="0" noProof="0">
                    <a:ln>
                      <a:noFill/>
                    </a:ln>
                    <a:solidFill>
                      <a:schemeClr val="tx1">
                        <a:lumMod val="75000"/>
                        <a:lumOff val="25000"/>
                      </a:scheme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交通标志标线</a:t>
                </a: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2" name="矩形 21"/>
              <p:cNvSpPr/>
              <p:nvPr/>
            </p:nvSpPr>
            <p:spPr bwMode="auto">
              <a:xfrm>
                <a:off x="1149643" y="4363401"/>
                <a:ext cx="1471591" cy="46166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lumMod val="75000"/>
                      <a:lumOff val="25000"/>
                    </a:schemeClr>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40" name="组合 39"/>
            <p:cNvGrpSpPr/>
            <p:nvPr/>
          </p:nvGrpSpPr>
          <p:grpSpPr>
            <a:xfrm>
              <a:off x="7515684" y="4285221"/>
              <a:ext cx="1868875" cy="461666"/>
              <a:chOff x="7986852" y="4259541"/>
              <a:chExt cx="1868875" cy="461666"/>
            </a:xfrm>
          </p:grpSpPr>
          <p:sp>
            <p:nvSpPr>
              <p:cNvPr id="19" name="文本框 18"/>
              <p:cNvSpPr txBox="1"/>
              <p:nvPr/>
            </p:nvSpPr>
            <p:spPr>
              <a:xfrm>
                <a:off x="8193297" y="4331596"/>
                <a:ext cx="1662430" cy="338554"/>
              </a:xfrm>
              <a:prstGeom prst="rect">
                <a:avLst/>
              </a:prstGeom>
              <a:noFill/>
            </p:spPr>
            <p:txBody>
              <a:bodyPr wrap="square">
                <a:spAutoFit/>
              </a:bodyPr>
              <a:lstStyle/>
              <a:p>
                <a:r>
                  <a:rPr kumimoji="0" lang="zh-CN" altLang="en-US" sz="1600" b="1" i="0" u="none" strike="noStrike" kern="1200" cap="none" spc="0" normalizeH="0" baseline="0" noProof="0">
                    <a:ln>
                      <a:noFill/>
                    </a:ln>
                    <a:solidFill>
                      <a:schemeClr val="tx1">
                        <a:lumMod val="75000"/>
                        <a:lumOff val="25000"/>
                      </a:scheme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社会规则</a:t>
                </a: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7" name="矩形 26"/>
              <p:cNvSpPr/>
              <p:nvPr/>
            </p:nvSpPr>
            <p:spPr bwMode="auto">
              <a:xfrm>
                <a:off x="7986852" y="4259541"/>
                <a:ext cx="1471591" cy="46166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lumMod val="75000"/>
                      <a:lumOff val="25000"/>
                    </a:schemeClr>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9" name="组合 38"/>
            <p:cNvGrpSpPr/>
            <p:nvPr/>
          </p:nvGrpSpPr>
          <p:grpSpPr>
            <a:xfrm>
              <a:off x="5409325" y="4285221"/>
              <a:ext cx="1850209" cy="461666"/>
              <a:chOff x="6103560" y="4285221"/>
              <a:chExt cx="1850209" cy="461666"/>
            </a:xfrm>
          </p:grpSpPr>
          <p:sp>
            <p:nvSpPr>
              <p:cNvPr id="16" name="文本框 15"/>
              <p:cNvSpPr txBox="1"/>
              <p:nvPr/>
            </p:nvSpPr>
            <p:spPr>
              <a:xfrm>
                <a:off x="6291339" y="4346777"/>
                <a:ext cx="1662430" cy="338554"/>
              </a:xfrm>
              <a:prstGeom prst="rect">
                <a:avLst/>
              </a:prstGeom>
              <a:noFill/>
            </p:spPr>
            <p:txBody>
              <a:bodyPr wrap="square">
                <a:spAutoFit/>
              </a:bodyPr>
              <a:lstStyle/>
              <a:p>
                <a:r>
                  <a:rPr kumimoji="0" lang="zh-CN" altLang="en-US" sz="1600" b="1" i="0" u="none" strike="noStrike" kern="1200" cap="none" spc="0" normalizeH="0" baseline="0" noProof="0">
                    <a:ln>
                      <a:noFill/>
                    </a:ln>
                    <a:solidFill>
                      <a:schemeClr val="tx1">
                        <a:lumMod val="75000"/>
                        <a:lumOff val="25000"/>
                      </a:scheme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学校规则</a:t>
                </a: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9" name="矩形 28"/>
              <p:cNvSpPr/>
              <p:nvPr/>
            </p:nvSpPr>
            <p:spPr bwMode="auto">
              <a:xfrm>
                <a:off x="6103560" y="4285221"/>
                <a:ext cx="1471591" cy="46166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lumMod val="75000"/>
                      <a:lumOff val="25000"/>
                    </a:schemeClr>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7" name="组合 36"/>
            <p:cNvGrpSpPr/>
            <p:nvPr/>
          </p:nvGrpSpPr>
          <p:grpSpPr>
            <a:xfrm>
              <a:off x="7511939" y="3211160"/>
              <a:ext cx="1872620" cy="461666"/>
              <a:chOff x="7920969" y="3211160"/>
              <a:chExt cx="1872620" cy="461666"/>
            </a:xfrm>
          </p:grpSpPr>
          <p:sp>
            <p:nvSpPr>
              <p:cNvPr id="12" name="文本框 11"/>
              <p:cNvSpPr txBox="1"/>
              <p:nvPr/>
            </p:nvSpPr>
            <p:spPr>
              <a:xfrm>
                <a:off x="8131159" y="3324603"/>
                <a:ext cx="1662430" cy="338554"/>
              </a:xfrm>
              <a:prstGeom prst="rect">
                <a:avLst/>
              </a:prstGeom>
              <a:noFill/>
            </p:spPr>
            <p:txBody>
              <a:bodyPr wrap="square">
                <a:spAutoFit/>
              </a:bodyPr>
              <a:lstStyle/>
              <a:p>
                <a:r>
                  <a:rPr kumimoji="0" lang="zh-CN" altLang="en-US" sz="1600" b="1" i="0" u="none" strike="noStrike" kern="1200" cap="none" spc="0" normalizeH="0" baseline="0" noProof="0">
                    <a:ln>
                      <a:noFill/>
                    </a:ln>
                    <a:solidFill>
                      <a:schemeClr val="tx1">
                        <a:lumMod val="75000"/>
                        <a:lumOff val="25000"/>
                      </a:scheme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法律规则</a:t>
                </a: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1" name="矩形 30"/>
              <p:cNvSpPr/>
              <p:nvPr/>
            </p:nvSpPr>
            <p:spPr bwMode="auto">
              <a:xfrm>
                <a:off x="7920969" y="3211160"/>
                <a:ext cx="1471591" cy="46166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lumMod val="75000"/>
                      <a:lumOff val="25000"/>
                    </a:schemeClr>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6" name="组合 35"/>
            <p:cNvGrpSpPr/>
            <p:nvPr/>
          </p:nvGrpSpPr>
          <p:grpSpPr>
            <a:xfrm>
              <a:off x="5406781" y="3211160"/>
              <a:ext cx="1471591" cy="461666"/>
              <a:chOff x="6101016" y="3211160"/>
              <a:chExt cx="1471591" cy="461666"/>
            </a:xfrm>
          </p:grpSpPr>
          <p:sp>
            <p:nvSpPr>
              <p:cNvPr id="10" name="文本框 9"/>
              <p:cNvSpPr txBox="1"/>
              <p:nvPr/>
            </p:nvSpPr>
            <p:spPr>
              <a:xfrm>
                <a:off x="6291339" y="3298068"/>
                <a:ext cx="1061100" cy="338554"/>
              </a:xfrm>
              <a:prstGeom prst="rect">
                <a:avLst/>
              </a:prstGeom>
              <a:noFill/>
            </p:spPr>
            <p:txBody>
              <a:bodyPr wrap="square">
                <a:spAutoFit/>
              </a:bodyPr>
              <a:lstStyle/>
              <a:p>
                <a:r>
                  <a:rPr kumimoji="0" lang="zh-CN" altLang="en-US" sz="1600" b="1" i="0" u="none" strike="noStrike" kern="1200" cap="none" spc="0" normalizeH="0" baseline="0" noProof="0">
                    <a:ln>
                      <a:noFill/>
                    </a:ln>
                    <a:solidFill>
                      <a:schemeClr val="tx1">
                        <a:lumMod val="75000"/>
                        <a:lumOff val="25000"/>
                      </a:scheme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道德规则</a:t>
                </a: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3" name="矩形 32"/>
              <p:cNvSpPr/>
              <p:nvPr/>
            </p:nvSpPr>
            <p:spPr bwMode="auto">
              <a:xfrm>
                <a:off x="6101016" y="3211160"/>
                <a:ext cx="1471591" cy="46166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lumMod val="75000"/>
                      <a:lumOff val="25000"/>
                    </a:schemeClr>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8" name="组合 37"/>
            <p:cNvGrpSpPr/>
            <p:nvPr/>
          </p:nvGrpSpPr>
          <p:grpSpPr>
            <a:xfrm>
              <a:off x="9740922" y="3211160"/>
              <a:ext cx="1894872" cy="461666"/>
              <a:chOff x="9740922" y="3211160"/>
              <a:chExt cx="1894872" cy="461666"/>
            </a:xfrm>
          </p:grpSpPr>
          <p:sp>
            <p:nvSpPr>
              <p:cNvPr id="14" name="文本框 13"/>
              <p:cNvSpPr txBox="1"/>
              <p:nvPr/>
            </p:nvSpPr>
            <p:spPr>
              <a:xfrm>
                <a:off x="9973364" y="3298068"/>
                <a:ext cx="1662430" cy="338554"/>
              </a:xfrm>
              <a:prstGeom prst="rect">
                <a:avLst/>
              </a:prstGeom>
              <a:noFill/>
            </p:spPr>
            <p:txBody>
              <a:bodyPr wrap="square">
                <a:spAutoFit/>
              </a:bodyPr>
              <a:lstStyle/>
              <a:p>
                <a:r>
                  <a:rPr kumimoji="0" lang="zh-CN" altLang="en-US" sz="1600" b="1" i="0" u="none" strike="noStrike" kern="1200" cap="none" spc="0" normalizeH="0" baseline="0" noProof="0">
                    <a:ln>
                      <a:noFill/>
                    </a:ln>
                    <a:solidFill>
                      <a:schemeClr val="tx1">
                        <a:lumMod val="75000"/>
                        <a:lumOff val="25000"/>
                      </a:schemeClr>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家庭规则</a:t>
                </a:r>
                <a:endParaRPr lang="zh-CN" altLang="en-US" b="1">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5" name="矩形 34"/>
              <p:cNvSpPr/>
              <p:nvPr/>
            </p:nvSpPr>
            <p:spPr bwMode="auto">
              <a:xfrm>
                <a:off x="9740922" y="3211160"/>
                <a:ext cx="1471591" cy="461666"/>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lumMod val="75000"/>
                      <a:lumOff val="25000"/>
                    </a:schemeClr>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52" name="组合 51"/>
            <p:cNvGrpSpPr/>
            <p:nvPr/>
          </p:nvGrpSpPr>
          <p:grpSpPr>
            <a:xfrm>
              <a:off x="6142576" y="3429000"/>
              <a:ext cx="4305485" cy="1097553"/>
              <a:chOff x="6142576" y="3429000"/>
              <a:chExt cx="4305485" cy="1097553"/>
            </a:xfrm>
          </p:grpSpPr>
          <p:cxnSp>
            <p:nvCxnSpPr>
              <p:cNvPr id="42" name="直接箭头连接符 41"/>
              <p:cNvCxnSpPr/>
              <p:nvPr/>
            </p:nvCxnSpPr>
            <p:spPr bwMode="auto">
              <a:xfrm>
                <a:off x="6866012" y="3442263"/>
                <a:ext cx="645927" cy="0"/>
              </a:xfrm>
              <a:prstGeom prst="straightConnector1">
                <a:avLst/>
              </a:prstGeom>
              <a:solidFill>
                <a:schemeClr val="accent1"/>
              </a:solidFill>
              <a:ln w="9525" cap="flat" cmpd="sng" algn="ctr">
                <a:solidFill>
                  <a:schemeClr val="accent2"/>
                </a:solidFill>
                <a:prstDash val="solid"/>
                <a:round/>
                <a:headEnd type="none" w="med" len="med"/>
                <a:tailEnd type="triangle"/>
              </a:ln>
            </p:spPr>
          </p:cxnSp>
          <p:cxnSp>
            <p:nvCxnSpPr>
              <p:cNvPr id="46" name="直接箭头连接符 45"/>
              <p:cNvCxnSpPr/>
              <p:nvPr/>
            </p:nvCxnSpPr>
            <p:spPr bwMode="auto">
              <a:xfrm>
                <a:off x="9061595" y="3429000"/>
                <a:ext cx="645927" cy="0"/>
              </a:xfrm>
              <a:prstGeom prst="straightConnector1">
                <a:avLst/>
              </a:prstGeom>
              <a:solidFill>
                <a:schemeClr val="accent1"/>
              </a:solidFill>
              <a:ln w="9525" cap="flat" cmpd="sng" algn="ctr">
                <a:solidFill>
                  <a:schemeClr val="accent2"/>
                </a:solidFill>
                <a:prstDash val="solid"/>
                <a:round/>
                <a:headEnd type="none" w="med" len="med"/>
                <a:tailEnd type="triangle"/>
              </a:ln>
            </p:spPr>
          </p:cxnSp>
          <p:cxnSp>
            <p:nvCxnSpPr>
              <p:cNvPr id="47" name="直接箭头连接符 46"/>
              <p:cNvCxnSpPr/>
              <p:nvPr/>
            </p:nvCxnSpPr>
            <p:spPr bwMode="auto">
              <a:xfrm flipH="1" flipV="1">
                <a:off x="8983530" y="4526553"/>
                <a:ext cx="645927" cy="0"/>
              </a:xfrm>
              <a:prstGeom prst="straightConnector1">
                <a:avLst/>
              </a:prstGeom>
              <a:solidFill>
                <a:schemeClr val="accent1"/>
              </a:solidFill>
              <a:ln w="9525" cap="flat" cmpd="sng" algn="ctr">
                <a:solidFill>
                  <a:schemeClr val="accent2"/>
                </a:solidFill>
                <a:prstDash val="solid"/>
                <a:round/>
                <a:headEnd type="none" w="med" len="med"/>
                <a:tailEnd type="triangle"/>
              </a:ln>
            </p:spPr>
          </p:cxnSp>
          <p:cxnSp>
            <p:nvCxnSpPr>
              <p:cNvPr id="48" name="直接箭头连接符 47"/>
              <p:cNvCxnSpPr/>
              <p:nvPr/>
            </p:nvCxnSpPr>
            <p:spPr bwMode="auto">
              <a:xfrm flipH="1" flipV="1">
                <a:off x="6866011" y="4526553"/>
                <a:ext cx="645927" cy="0"/>
              </a:xfrm>
              <a:prstGeom prst="straightConnector1">
                <a:avLst/>
              </a:prstGeom>
              <a:solidFill>
                <a:schemeClr val="accent1"/>
              </a:solidFill>
              <a:ln w="9525" cap="flat" cmpd="sng" algn="ctr">
                <a:solidFill>
                  <a:schemeClr val="accent2"/>
                </a:solidFill>
                <a:prstDash val="solid"/>
                <a:round/>
                <a:headEnd type="none" w="med" len="med"/>
                <a:tailEnd type="triangle"/>
              </a:ln>
            </p:spPr>
          </p:cxnSp>
          <p:cxnSp>
            <p:nvCxnSpPr>
              <p:cNvPr id="50" name="直接连接符 49"/>
              <p:cNvCxnSpPr/>
              <p:nvPr/>
            </p:nvCxnSpPr>
            <p:spPr bwMode="auto">
              <a:xfrm flipH="1">
                <a:off x="10448061" y="3672826"/>
                <a:ext cx="0" cy="504056"/>
              </a:xfrm>
              <a:prstGeom prst="line">
                <a:avLst/>
              </a:prstGeom>
              <a:solidFill>
                <a:schemeClr val="accent1"/>
              </a:solidFill>
              <a:ln w="9525" cap="flat" cmpd="sng" algn="ctr">
                <a:solidFill>
                  <a:schemeClr val="accent2"/>
                </a:solidFill>
                <a:prstDash val="solid"/>
                <a:round/>
                <a:headEnd type="none" w="med" len="med"/>
                <a:tailEnd type="none" w="med" len="med"/>
              </a:ln>
            </p:spPr>
          </p:cxnSp>
          <p:cxnSp>
            <p:nvCxnSpPr>
              <p:cNvPr id="51" name="直接连接符 50"/>
              <p:cNvCxnSpPr/>
              <p:nvPr/>
            </p:nvCxnSpPr>
            <p:spPr bwMode="auto">
              <a:xfrm flipH="1">
                <a:off x="6142576" y="3781165"/>
                <a:ext cx="0" cy="504056"/>
              </a:xfrm>
              <a:prstGeom prst="line">
                <a:avLst/>
              </a:prstGeom>
              <a:solidFill>
                <a:schemeClr val="accent1"/>
              </a:solidFill>
              <a:ln w="9525" cap="flat" cmpd="sng" algn="ctr">
                <a:solidFill>
                  <a:schemeClr val="accent2"/>
                </a:solidFill>
                <a:prstDash val="solid"/>
                <a:round/>
                <a:headEnd type="none" w="med" len="med"/>
                <a:tailEnd type="none" w="med" len="med"/>
              </a:ln>
            </p:spPr>
          </p:cxnSp>
        </p:grpSp>
      </p:grpSp>
      <p:pic>
        <p:nvPicPr>
          <p:cNvPr id="55" name="图片 5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842821" y="1955451"/>
            <a:ext cx="3144360" cy="3488387"/>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2"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animEffect transition="in" filter="fade">
                                      <p:cBhvr>
                                        <p:cTn id="9" dur="750"/>
                                        <p:tgtEl>
                                          <p:spTgt spid="7"/>
                                        </p:tgtEl>
                                      </p:cBhvr>
                                    </p:animEffect>
                                  </p:childTnLst>
                                </p:cTn>
                              </p:par>
                            </p:childTnLst>
                          </p:cTn>
                        </p:par>
                        <p:par>
                          <p:cTn id="10" fill="hold" nodeType="afterGroup">
                            <p:stCondLst>
                              <p:cond delay="750"/>
                            </p:stCondLst>
                            <p:childTnLst>
                              <p:par>
                                <p:cTn id="11" presetID="22" presetClass="entr" presetSubtype="1" fill="hold" nodeType="after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ipe(up)">
                                      <p:cBhvr>
                                        <p:cTn id="13" dur="750"/>
                                        <p:tgtEl>
                                          <p:spTgt spid="55"/>
                                        </p:tgtEl>
                                      </p:cBhvr>
                                    </p:animEffect>
                                  </p:childTnLst>
                                </p:cTn>
                              </p:par>
                            </p:childTnLst>
                          </p:cTn>
                        </p:par>
                        <p:par>
                          <p:cTn id="14" fill="hold" nodeType="afterGroup">
                            <p:stCondLst>
                              <p:cond delay="1500"/>
                            </p:stCondLst>
                            <p:childTnLst>
                              <p:par>
                                <p:cTn id="15" presetID="21" presetClass="entr" presetSubtype="4"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wheel(4)">
                                      <p:cBhvr>
                                        <p:cTn id="17" dur="75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75" y="0"/>
            <a:ext cx="12192000" cy="6858000"/>
          </a:xfrm>
          <a:prstGeom prst="rect">
            <a:avLst/>
          </a:prstGeom>
        </p:spPr>
      </p:pic>
      <p:sp>
        <p:nvSpPr>
          <p:cNvPr id="8" name="文本框 7"/>
          <p:cNvSpPr txBox="1"/>
          <p:nvPr/>
        </p:nvSpPr>
        <p:spPr>
          <a:xfrm>
            <a:off x="4635818" y="1968501"/>
            <a:ext cx="2926715" cy="706755"/>
          </a:xfrm>
          <a:prstGeom prst="rect">
            <a:avLst/>
          </a:prstGeom>
          <a:solidFill>
            <a:srgbClr val="D30000"/>
          </a:solidFill>
        </p:spPr>
        <p:txBody>
          <a:bodyPr wrap="square" rtlCol="0">
            <a:spAutoFit/>
          </a:bodyPr>
          <a:lstStyle/>
          <a:p>
            <a:pPr algn="ct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第</a:t>
            </a:r>
            <a:r>
              <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02</a:t>
            </a:r>
            <a:r>
              <a:rPr lang="zh-CN" altLang="en-US"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部分</a:t>
            </a:r>
            <a:endParaRPr lang="en-US" altLang="zh-CN" sz="400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9" name="文本框 8"/>
          <p:cNvSpPr txBox="1"/>
          <p:nvPr/>
        </p:nvSpPr>
        <p:spPr>
          <a:xfrm>
            <a:off x="2216150" y="2964039"/>
            <a:ext cx="7766050" cy="923330"/>
          </a:xfrm>
          <a:prstGeom prst="rect">
            <a:avLst/>
          </a:prstGeom>
          <a:noFill/>
        </p:spPr>
        <p:txBody>
          <a:bodyPr wrap="square" rtlCol="0">
            <a:spAutoFit/>
          </a:bodyPr>
          <a:lstStyle/>
          <a:p>
            <a:pPr algn="dist"/>
            <a:r>
              <a:rPr lang="zh-CN" altLang="en-US" sz="5400" dirty="0">
                <a:solidFill>
                  <a:srgbClr val="D30000"/>
                </a:solidFill>
                <a:latin typeface="思源黑体" panose="020B0500000000000000" pitchFamily="34" charset="-122"/>
                <a:ea typeface="思源黑体" panose="020B0500000000000000" pitchFamily="34" charset="-122"/>
                <a:cs typeface="+mn-ea"/>
                <a:sym typeface="思源黑体" panose="020B0500000000000000" pitchFamily="34" charset="-122"/>
              </a:rPr>
              <a:t>关于法律责任年龄的常识</a:t>
            </a:r>
          </a:p>
        </p:txBody>
      </p:sp>
      <p:sp>
        <p:nvSpPr>
          <p:cNvPr id="10" name="文本框 9"/>
          <p:cNvSpPr txBox="1"/>
          <p:nvPr/>
        </p:nvSpPr>
        <p:spPr>
          <a:xfrm>
            <a:off x="2555557" y="3865716"/>
            <a:ext cx="7087235" cy="890821"/>
          </a:xfrm>
          <a:prstGeom prst="rect">
            <a:avLst/>
          </a:prstGeom>
          <a:noFill/>
        </p:spPr>
        <p:txBody>
          <a:bodyPr wrap="square" rtlCol="0">
            <a:spAutoFit/>
          </a:bodyPr>
          <a:lstStyle/>
          <a:p>
            <a:pPr algn="ctr">
              <a:lnSpc>
                <a:spcPct val="150000"/>
              </a:lnSpc>
              <a:defRPr/>
            </a:pPr>
            <a:r>
              <a:rPr lang="zh-CN" altLang="en-US" sz="1200" dirty="0">
                <a:solidFill>
                  <a:schemeClr val="tx1">
                    <a:lumMod val="75000"/>
                    <a:lumOff val="2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在此输入文字内容，文字不易太多，以简练为主，此模板作品在此输入文字内容；在此输入文字内容，文字不易太多，以简练为主，此模板作品在此输入文字内容；</a:t>
            </a:r>
            <a:endParaRPr lang="zh-CN" altLang="en-US" sz="1200" dirty="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a:p>
            <a:pPr algn="ctr">
              <a:lnSpc>
                <a:spcPct val="150000"/>
              </a:lnSpc>
              <a:defRPr/>
            </a:pPr>
            <a:endParaRPr lang="zh-CN" altLang="en-US" sz="1200" dirty="0">
              <a:solidFill>
                <a:schemeClr val="tx1">
                  <a:lumMod val="75000"/>
                  <a:lumOff val="2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750" fill="hold"/>
                                        <p:tgtEl>
                                          <p:spTgt spid="9"/>
                                        </p:tgtEl>
                                        <p:attrNameLst>
                                          <p:attrName>ppt_w</p:attrName>
                                        </p:attrNameLst>
                                      </p:cBhvr>
                                      <p:tavLst>
                                        <p:tav tm="0">
                                          <p:val>
                                            <p:fltVal val="0"/>
                                          </p:val>
                                        </p:tav>
                                        <p:tav tm="100000">
                                          <p:val>
                                            <p:strVal val="#ppt_w"/>
                                          </p:val>
                                        </p:tav>
                                      </p:tavLst>
                                    </p:anim>
                                    <p:anim calcmode="lin" valueType="num">
                                      <p:cBhvr>
                                        <p:cTn id="14" dur="750" fill="hold"/>
                                        <p:tgtEl>
                                          <p:spTgt spid="9"/>
                                        </p:tgtEl>
                                        <p:attrNameLst>
                                          <p:attrName>ppt_h</p:attrName>
                                        </p:attrNameLst>
                                      </p:cBhvr>
                                      <p:tavLst>
                                        <p:tav tm="0">
                                          <p:val>
                                            <p:fltVal val="0"/>
                                          </p:val>
                                        </p:tav>
                                        <p:tav tm="100000">
                                          <p:val>
                                            <p:strVal val="#ppt_h"/>
                                          </p:val>
                                        </p:tav>
                                      </p:tavLst>
                                    </p:anim>
                                    <p:animEffect transition="in" filter="fade">
                                      <p:cBhvr>
                                        <p:cTn id="15" dur="750"/>
                                        <p:tgtEl>
                                          <p:spTgt spid="9"/>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84084" y="2056655"/>
            <a:ext cx="10278318" cy="1728193"/>
            <a:chOff x="960016" y="2564903"/>
            <a:chExt cx="10278318" cy="1728193"/>
          </a:xfrm>
        </p:grpSpPr>
        <p:sp>
          <p:nvSpPr>
            <p:cNvPr id="7" name="文本框 6"/>
            <p:cNvSpPr txBox="1"/>
            <p:nvPr/>
          </p:nvSpPr>
          <p:spPr>
            <a:xfrm rot="16200000">
              <a:off x="716323" y="3072371"/>
              <a:ext cx="1227580" cy="713259"/>
            </a:xfrm>
            <a:prstGeom prst="rect">
              <a:avLst/>
            </a:prstGeom>
            <a:solidFill>
              <a:schemeClr val="accent2"/>
            </a:solidFill>
          </p:spPr>
          <p:txBody>
            <a:bodyPr vert="vert" wrap="square" rtlCol="0">
              <a:spAutoFit/>
            </a:bodyPr>
            <a:lstStyle/>
            <a:p>
              <a:pPr>
                <a:lnSpc>
                  <a:spcPct val="150000"/>
                </a:lnSpc>
              </a:pPr>
              <a:r>
                <a:rPr lang="zh-CN" altLang="en-US" sz="2400" b="1" dirty="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未成年人</a:t>
              </a:r>
            </a:p>
          </p:txBody>
        </p:sp>
        <p:sp>
          <p:nvSpPr>
            <p:cNvPr id="2" name="文本框 1"/>
            <p:cNvSpPr txBox="1"/>
            <p:nvPr/>
          </p:nvSpPr>
          <p:spPr>
            <a:xfrm>
              <a:off x="1922711" y="2564904"/>
              <a:ext cx="9315623" cy="1552605"/>
            </a:xfrm>
            <a:prstGeom prst="rect">
              <a:avLst/>
            </a:prstGeom>
            <a:noFill/>
          </p:spPr>
          <p:txBody>
            <a:bodyPr wrap="square" rtlCol="0">
              <a:spAutoFit/>
            </a:bodyPr>
            <a:lstStyle/>
            <a:p>
              <a:pPr algn="l">
                <a:lnSpc>
                  <a:spcPct val="200000"/>
                </a:lnSpc>
              </a:pPr>
              <a:r>
                <a:rPr lang="zh-CN" altLang="en-US" sz="1600" b="1" dirty="0" smtClean="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指</a:t>
              </a: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未满十八周岁的公民  未成年人是相对于成年人而言的，以生理年龄作为界定未成年人的标准，通常以户口簿记载的出生日期为准，按公历计算。根据我国法律的规定，10岁、14岁、16岁、18岁分别具有的法律意义。（法律概念：刑事责任年龄是指对违法行为负刑事责任的年龄范围。）</a:t>
              </a:r>
            </a:p>
          </p:txBody>
        </p:sp>
        <p:sp>
          <p:nvSpPr>
            <p:cNvPr id="3" name="矩形 2"/>
            <p:cNvSpPr/>
            <p:nvPr/>
          </p:nvSpPr>
          <p:spPr bwMode="auto">
            <a:xfrm>
              <a:off x="960016" y="2564903"/>
              <a:ext cx="10226675" cy="1728193"/>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2" name="组合 31"/>
          <p:cNvGrpSpPr/>
          <p:nvPr/>
        </p:nvGrpSpPr>
        <p:grpSpPr>
          <a:xfrm>
            <a:off x="1634679" y="4509120"/>
            <a:ext cx="8453593" cy="864096"/>
            <a:chOff x="1421228" y="4008472"/>
            <a:chExt cx="8453593" cy="864096"/>
          </a:xfrm>
        </p:grpSpPr>
        <p:grpSp>
          <p:nvGrpSpPr>
            <p:cNvPr id="11" name="组合 10"/>
            <p:cNvGrpSpPr/>
            <p:nvPr/>
          </p:nvGrpSpPr>
          <p:grpSpPr>
            <a:xfrm>
              <a:off x="2570783" y="4008472"/>
              <a:ext cx="895326" cy="864096"/>
              <a:chOff x="2570783" y="4005064"/>
              <a:chExt cx="895326" cy="864096"/>
            </a:xfrm>
          </p:grpSpPr>
          <p:sp>
            <p:nvSpPr>
              <p:cNvPr id="10" name="矩形 9"/>
              <p:cNvSpPr/>
              <p:nvPr/>
            </p:nvSpPr>
            <p:spPr bwMode="auto">
              <a:xfrm>
                <a:off x="2570783" y="4005064"/>
                <a:ext cx="864096" cy="864096"/>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文本框 13"/>
              <p:cNvSpPr txBox="1"/>
              <p:nvPr/>
            </p:nvSpPr>
            <p:spPr>
              <a:xfrm>
                <a:off x="2580482" y="4206279"/>
                <a:ext cx="885627"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10岁</a:t>
                </a:r>
                <a:endParaRPr lang="zh-CN" altLang="en-US" sz="28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6" name="组合 15"/>
            <p:cNvGrpSpPr/>
            <p:nvPr/>
          </p:nvGrpSpPr>
          <p:grpSpPr>
            <a:xfrm>
              <a:off x="4707020" y="4008472"/>
              <a:ext cx="895326" cy="864096"/>
              <a:chOff x="2570783" y="4005064"/>
              <a:chExt cx="895326" cy="864096"/>
            </a:xfrm>
          </p:grpSpPr>
          <p:sp>
            <p:nvSpPr>
              <p:cNvPr id="19" name="矩形 18"/>
              <p:cNvSpPr/>
              <p:nvPr/>
            </p:nvSpPr>
            <p:spPr bwMode="auto">
              <a:xfrm>
                <a:off x="2570783" y="4005064"/>
                <a:ext cx="864096" cy="864096"/>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0" name="文本框 19"/>
              <p:cNvSpPr txBox="1"/>
              <p:nvPr/>
            </p:nvSpPr>
            <p:spPr>
              <a:xfrm>
                <a:off x="2580482" y="4206279"/>
                <a:ext cx="885627"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1</a:t>
                </a:r>
                <a:r>
                  <a:rPr kumimoji="0" lang="en-US" altLang="zh-CN"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4</a:t>
                </a:r>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岁</a:t>
                </a:r>
                <a:endParaRPr lang="zh-CN" altLang="en-US" sz="28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1" name="组合 20"/>
            <p:cNvGrpSpPr/>
            <p:nvPr/>
          </p:nvGrpSpPr>
          <p:grpSpPr>
            <a:xfrm>
              <a:off x="6843257" y="4008472"/>
              <a:ext cx="895326" cy="864096"/>
              <a:chOff x="2570783" y="4005064"/>
              <a:chExt cx="895326" cy="864096"/>
            </a:xfrm>
          </p:grpSpPr>
          <p:sp>
            <p:nvSpPr>
              <p:cNvPr id="22" name="矩形 21"/>
              <p:cNvSpPr/>
              <p:nvPr/>
            </p:nvSpPr>
            <p:spPr bwMode="auto">
              <a:xfrm>
                <a:off x="2570783" y="4005064"/>
                <a:ext cx="864096" cy="864096"/>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文本框 22"/>
              <p:cNvSpPr txBox="1"/>
              <p:nvPr/>
            </p:nvSpPr>
            <p:spPr>
              <a:xfrm>
                <a:off x="2580482" y="4206279"/>
                <a:ext cx="885627"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1</a:t>
                </a:r>
                <a:r>
                  <a:rPr kumimoji="0" lang="en-US" altLang="zh-CN"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6</a:t>
                </a:r>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岁</a:t>
                </a:r>
                <a:endParaRPr lang="zh-CN" altLang="en-US" sz="28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4" name="组合 23"/>
            <p:cNvGrpSpPr/>
            <p:nvPr/>
          </p:nvGrpSpPr>
          <p:grpSpPr>
            <a:xfrm>
              <a:off x="8979495" y="4008472"/>
              <a:ext cx="895326" cy="864096"/>
              <a:chOff x="2570783" y="4005064"/>
              <a:chExt cx="895326" cy="864096"/>
            </a:xfrm>
          </p:grpSpPr>
          <p:sp>
            <p:nvSpPr>
              <p:cNvPr id="25" name="矩形 24"/>
              <p:cNvSpPr/>
              <p:nvPr/>
            </p:nvSpPr>
            <p:spPr bwMode="auto">
              <a:xfrm>
                <a:off x="2570783" y="4005064"/>
                <a:ext cx="864096" cy="864096"/>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6" name="文本框 25"/>
              <p:cNvSpPr txBox="1"/>
              <p:nvPr/>
            </p:nvSpPr>
            <p:spPr>
              <a:xfrm>
                <a:off x="2580482" y="4206279"/>
                <a:ext cx="885627"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1</a:t>
                </a:r>
                <a:r>
                  <a:rPr kumimoji="0" lang="en-US" altLang="zh-CN"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8</a:t>
                </a:r>
                <a:r>
                  <a:rPr kumimoji="0" lang="zh-CN" altLang="en-US" sz="2400" b="1" i="0" u="none" strike="noStrike" kern="1200" cap="none" spc="0" normalizeH="0" baseline="0" noProof="0">
                    <a:ln>
                      <a:noFill/>
                    </a:ln>
                    <a:solidFill>
                      <a:schemeClr val="accent3"/>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岁</a:t>
                </a:r>
                <a:endParaRPr lang="zh-CN" altLang="en-US" sz="2800" b="1">
                  <a:solidFill>
                    <a:schemeClr val="accent3"/>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2" name="箭头: 右 11"/>
            <p:cNvSpPr/>
            <p:nvPr/>
          </p:nvSpPr>
          <p:spPr bwMode="auto">
            <a:xfrm>
              <a:off x="1421228" y="4262180"/>
              <a:ext cx="1160862" cy="356675"/>
            </a:xfrm>
            <a:prstGeom prst="rightArrow">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箭头: 右 14"/>
            <p:cNvSpPr/>
            <p:nvPr/>
          </p:nvSpPr>
          <p:spPr bwMode="auto">
            <a:xfrm>
              <a:off x="3555857" y="4262180"/>
              <a:ext cx="1160862" cy="356675"/>
            </a:xfrm>
            <a:prstGeom prst="rightArrow">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9" name="箭头: 右 28"/>
            <p:cNvSpPr/>
            <p:nvPr/>
          </p:nvSpPr>
          <p:spPr bwMode="auto">
            <a:xfrm>
              <a:off x="7813784" y="4262180"/>
              <a:ext cx="1160862" cy="356675"/>
            </a:xfrm>
            <a:prstGeom prst="rightArrow">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1" name="箭头: 右 30"/>
            <p:cNvSpPr/>
            <p:nvPr/>
          </p:nvSpPr>
          <p:spPr bwMode="auto">
            <a:xfrm>
              <a:off x="5705008" y="4262180"/>
              <a:ext cx="1160862" cy="356675"/>
            </a:xfrm>
            <a:prstGeom prst="rightArrow">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750"/>
                                        <p:tgtEl>
                                          <p:spTgt spid="4"/>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wipe(left)">
                                      <p:cBhvr>
                                        <p:cTn id="11"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85837" y="1909232"/>
            <a:ext cx="10226675" cy="3968040"/>
            <a:chOff x="985837" y="1909232"/>
            <a:chExt cx="10226675" cy="3968040"/>
          </a:xfrm>
        </p:grpSpPr>
        <p:sp>
          <p:nvSpPr>
            <p:cNvPr id="7" name="文本框 6"/>
            <p:cNvSpPr txBox="1"/>
            <p:nvPr/>
          </p:nvSpPr>
          <p:spPr>
            <a:xfrm>
              <a:off x="2786807" y="1916832"/>
              <a:ext cx="3672840" cy="461665"/>
            </a:xfrm>
            <a:prstGeom prst="rect">
              <a:avLst/>
            </a:prstGeom>
            <a:solidFill>
              <a:srgbClr val="C00000"/>
            </a:solidFill>
          </p:spPr>
          <p:txBody>
            <a:bodyPr wrap="square" rtlCol="0">
              <a:spAutoFit/>
            </a:bodyPr>
            <a:lstStyle/>
            <a:p>
              <a:pPr algn="dist"/>
              <a:r>
                <a:rPr lang="zh-CN" altLang="en-US" sz="2400" b="1" dirty="0">
                  <a:solidFill>
                    <a:schemeClr val="accent3"/>
                  </a:solidFill>
                  <a:latin typeface="思源黑体" panose="020B0500000000000000" pitchFamily="34" charset="-122"/>
                  <a:ea typeface="思源黑体" panose="020B0500000000000000" pitchFamily="34" charset="-122"/>
                  <a:cs typeface="+mn-ea"/>
                  <a:sym typeface="思源黑体" panose="020B0500000000000000" pitchFamily="34" charset="-122"/>
                </a:rPr>
                <a:t>完全无刑事责任年龄</a:t>
              </a:r>
            </a:p>
          </p:txBody>
        </p:sp>
        <p:sp>
          <p:nvSpPr>
            <p:cNvPr id="2" name="文本框 1"/>
            <p:cNvSpPr txBox="1"/>
            <p:nvPr/>
          </p:nvSpPr>
          <p:spPr>
            <a:xfrm>
              <a:off x="1058615" y="2378497"/>
              <a:ext cx="8064896" cy="3460819"/>
            </a:xfrm>
            <a:prstGeom prst="rect">
              <a:avLst/>
            </a:prstGeom>
            <a:noFill/>
          </p:spPr>
          <p:txBody>
            <a:bodyPr wrap="square" rtlCol="0">
              <a:spAutoFit/>
            </a:bodyPr>
            <a:lstStyle/>
            <a:p>
              <a:pPr marL="285750" indent="-285750" algn="l">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也就是不满14周岁的自然人，对其实施的任何行为都不负刑事责任。</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gn="l">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这里再附带提一下民事行为能力的划分（民事行为能力是指民事主体能以自己的行为取得民事权利、承担民事义务的资格），不满10周岁的公民是无民事行为能力人；</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gn="l">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10周岁以上的未成年人是限制民事行为能力人，可以进行与他的年龄、智力相适应的民事活动，其他民事活动由他的法定代理人代理，或者征得其法定代理人的同意。</a:t>
              </a:r>
              <a:endParaRPr lang="en-US" altLang="zh-CN"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a:p>
              <a:pPr marL="285750" indent="-285750" algn="l">
                <a:lnSpc>
                  <a:spcPct val="200000"/>
                </a:lnSpc>
                <a:buFont typeface="Wingdings" panose="05000000000000000000" pitchFamily="2" charset="2"/>
                <a:buChar char="u"/>
              </a:pPr>
              <a:r>
                <a:rPr lang="zh-CN" altLang="en-US" sz="1600" b="1"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通常来说，在法律上通过其从事民事活动金额的大小，与其生活的关联程度等方面，来判断其所从事的民事活动是否有效，如10周岁以上的小学生买文具就具有合法性。</a:t>
              </a:r>
            </a:p>
          </p:txBody>
        </p:sp>
        <p:sp>
          <p:nvSpPr>
            <p:cNvPr id="3" name="矩形 2"/>
            <p:cNvSpPr/>
            <p:nvPr/>
          </p:nvSpPr>
          <p:spPr bwMode="auto">
            <a:xfrm>
              <a:off x="985837" y="1909232"/>
              <a:ext cx="10226675" cy="3968040"/>
            </a:xfrm>
            <a:prstGeom prst="rect">
              <a:avLst/>
            </a:prstGeom>
            <a:noFill/>
            <a:ln w="9525" cap="flat" cmpd="sng" algn="ctr">
              <a:solidFill>
                <a:schemeClr val="accent2"/>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a:ln>
                  <a:noFill/>
                </a:ln>
                <a:solidFill>
                  <a:schemeClr val="tx1"/>
                </a:solidFill>
                <a:effectLst/>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8" name="直接连接符 7"/>
            <p:cNvCxnSpPr/>
            <p:nvPr/>
          </p:nvCxnSpPr>
          <p:spPr bwMode="auto">
            <a:xfrm flipH="1">
              <a:off x="9195519" y="1916832"/>
              <a:ext cx="0" cy="3922484"/>
            </a:xfrm>
            <a:prstGeom prst="line">
              <a:avLst/>
            </a:prstGeom>
            <a:solidFill>
              <a:schemeClr val="accent1"/>
            </a:solidFill>
            <a:ln w="9525" cap="flat" cmpd="sng" algn="ctr">
              <a:solidFill>
                <a:schemeClr val="accent2"/>
              </a:solidFill>
              <a:prstDash val="solid"/>
              <a:round/>
              <a:headEnd type="none" w="med" len="med"/>
              <a:tailEnd type="none" w="med" len="med"/>
            </a:ln>
          </p:spPr>
        </p:cxnSp>
      </p:grpSp>
      <p:pic>
        <p:nvPicPr>
          <p:cNvPr id="12" name="图片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220215" y="2888590"/>
            <a:ext cx="1676386" cy="2359524"/>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750" fill="hold"/>
                                        <p:tgtEl>
                                          <p:spTgt spid="12"/>
                                        </p:tgtEl>
                                        <p:attrNameLst>
                                          <p:attrName>ppt_w</p:attrName>
                                        </p:attrNameLst>
                                      </p:cBhvr>
                                      <p:tavLst>
                                        <p:tav tm="0">
                                          <p:val>
                                            <p:fltVal val="0"/>
                                          </p:val>
                                        </p:tav>
                                        <p:tav tm="100000">
                                          <p:val>
                                            <p:strVal val="#ppt_w"/>
                                          </p:val>
                                        </p:tav>
                                      </p:tavLst>
                                    </p:anim>
                                    <p:anim calcmode="lin" valueType="num">
                                      <p:cBhvr>
                                        <p:cTn id="8" dur="750" fill="hold"/>
                                        <p:tgtEl>
                                          <p:spTgt spid="12"/>
                                        </p:tgtEl>
                                        <p:attrNameLst>
                                          <p:attrName>ppt_h</p:attrName>
                                        </p:attrNameLst>
                                      </p:cBhvr>
                                      <p:tavLst>
                                        <p:tav tm="0">
                                          <p:val>
                                            <p:fltVal val="0"/>
                                          </p:val>
                                        </p:tav>
                                        <p:tav tm="100000">
                                          <p:val>
                                            <p:strVal val="#ppt_h"/>
                                          </p:val>
                                        </p:tav>
                                      </p:tavLst>
                                    </p:anim>
                                    <p:animEffect transition="in" filter="fade">
                                      <p:cBhvr>
                                        <p:cTn id="9" dur="750"/>
                                        <p:tgtEl>
                                          <p:spTgt spid="12"/>
                                        </p:tgtEl>
                                      </p:cBhvr>
                                    </p:animEffect>
                                  </p:childTnLst>
                                </p:cTn>
                              </p:par>
                            </p:childTnLst>
                          </p:cTn>
                        </p:par>
                        <p:par>
                          <p:cTn id="10" fill="hold" nodeType="afterGroup">
                            <p:stCondLst>
                              <p:cond delay="750"/>
                            </p:stCondLst>
                            <p:childTnLst>
                              <p:par>
                                <p:cTn id="11" presetID="13" presetClass="entr" presetSubtype="16"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plus(in)">
                                      <p:cBhvr>
                                        <p:cTn id="13"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ZDAwZDE4NGNkZTQ3MmU5MTQ4ZjU5YTJmMzRlMmQxODcifQ=="/>
  <p:tag name="ISLIDE.GUIDESSETTING" val="{&quot;Id&quot;:null,&quot;Name&quot;:&quot;无&quot;,&quot;HeaderHeight&quot;:0.0,&quot;FooterHeight&quot;:0.0,&quot;SideMargin&quot;:0.0,&quot;TopMargin&quot;:0.0,&quot;BottomMargin&quot;:0.0,&quot;IntervalMargin&quot;:0.1,&quot;SettingType&quot;:&quot;System&quot;}"/>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PowerPoint 演示文稿"/>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99387D26-BF33-4315-A8B9-E9F661D30D6C"/>
  <p:tag name="ISPRINGCLOUDFOLDERID" val="0"/>
  <p:tag name="ISPRINGCLOUDFOLDERPATH" val="Repository"/>
  <p:tag name="ISPRINGONLINEFOLDERID" val="0"/>
  <p:tag name="ISPRINGONLINEFOLDERPATH" val="Content List"/>
  <p:tag name="KSO_WPP_MARK_KEY" val="fc95c4cf-f1cc-4ace-9607-7cdcf384efd5"/>
</p:tagLst>
</file>

<file path=ppt/theme/theme1.xml><?xml version="1.0" encoding="utf-8"?>
<a:theme xmlns:a="http://schemas.openxmlformats.org/drawingml/2006/main" name="第一PPT模板网-WWW.1PPT.COM">
  <a:themeElements>
    <a:clrScheme name="自定义 97">
      <a:dk1>
        <a:srgbClr val="161615"/>
      </a:dk1>
      <a:lt1>
        <a:srgbClr val="161615"/>
      </a:lt1>
      <a:dk2>
        <a:srgbClr val="161615"/>
      </a:dk2>
      <a:lt2>
        <a:srgbClr val="161615"/>
      </a:lt2>
      <a:accent1>
        <a:srgbClr val="FFBA53"/>
      </a:accent1>
      <a:accent2>
        <a:srgbClr val="C00000"/>
      </a:accent2>
      <a:accent3>
        <a:srgbClr val="FFFFFF"/>
      </a:accent3>
      <a:accent4>
        <a:srgbClr val="FFEA7B"/>
      </a:accent4>
      <a:accent5>
        <a:srgbClr val="FFC000"/>
      </a:accent5>
      <a:accent6>
        <a:srgbClr val="161615"/>
      </a:accent6>
      <a:hlink>
        <a:srgbClr val="C00000"/>
      </a:hlink>
      <a:folHlink>
        <a:srgbClr val="DEDEDD"/>
      </a:folHlink>
    </a:clrScheme>
    <a:fontScheme name="01isc0cc">
      <a:majorFont>
        <a:latin typeface="Adobe Arabic"/>
        <a:ea typeface="微软雅黑"/>
        <a:cs typeface="Arial"/>
      </a:majorFont>
      <a:minorFont>
        <a:latin typeface="Adobe Arabic"/>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3375</Words>
  <Application>Microsoft Office PowerPoint</Application>
  <PresentationFormat>自定义</PresentationFormat>
  <Paragraphs>277</Paragraphs>
  <Slides>45</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45</vt:i4>
      </vt:variant>
    </vt:vector>
  </HeadingPairs>
  <TitlesOfParts>
    <vt:vector size="59" baseType="lpstr">
      <vt:lpstr>Meiryo</vt:lpstr>
      <vt:lpstr>仿宋_GB2312</vt:lpstr>
      <vt:lpstr>思源黑体</vt:lpstr>
      <vt:lpstr>思源黑体 Light</vt:lpstr>
      <vt:lpstr>思源黑体 Medium</vt:lpstr>
      <vt:lpstr>宋体</vt:lpstr>
      <vt:lpstr>微软雅黑</vt:lpstr>
      <vt:lpstr>Adobe Arabic</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2022-09-30T09:51:54Z</cp:lastPrinted>
  <dcterms:created xsi:type="dcterms:W3CDTF">2022-09-30T09:51:54Z</dcterms:created>
  <dcterms:modified xsi:type="dcterms:W3CDTF">2023-03-20T10:07:33Z</dcterms:modified>
</cp:coreProperties>
</file>