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95" r:id="rId4"/>
    <p:sldId id="296" r:id="rId5"/>
    <p:sldId id="259" r:id="rId6"/>
    <p:sldId id="260" r:id="rId7"/>
    <p:sldId id="261" r:id="rId8"/>
    <p:sldId id="300" r:id="rId9"/>
    <p:sldId id="301" r:id="rId10"/>
    <p:sldId id="264" r:id="rId11"/>
    <p:sldId id="302" r:id="rId12"/>
    <p:sldId id="266" r:id="rId13"/>
    <p:sldId id="303" r:id="rId14"/>
    <p:sldId id="304" r:id="rId15"/>
    <p:sldId id="268" r:id="rId16"/>
    <p:sldId id="305" r:id="rId17"/>
    <p:sldId id="306" r:id="rId18"/>
    <p:sldId id="290" r:id="rId19"/>
    <p:sldId id="307" r:id="rId20"/>
    <p:sldId id="308" r:id="rId21"/>
    <p:sldId id="309" r:id="rId22"/>
    <p:sldId id="310" r:id="rId23"/>
    <p:sldId id="311" r:id="rId24"/>
    <p:sldId id="312" r:id="rId25"/>
    <p:sldId id="313" r:id="rId26"/>
    <p:sldId id="314" r:id="rId27"/>
    <p:sldId id="316" r:id="rId28"/>
    <p:sldId id="317" r:id="rId29"/>
    <p:sldId id="318" r:id="rId30"/>
    <p:sldId id="319" r:id="rId31"/>
    <p:sldId id="321" r:id="rId32"/>
    <p:sldId id="322" r:id="rId33"/>
    <p:sldId id="323" r:id="rId34"/>
    <p:sldId id="324" r:id="rId35"/>
    <p:sldId id="326" r:id="rId36"/>
    <p:sldId id="325" r:id="rId37"/>
    <p:sldId id="327" r:id="rId38"/>
    <p:sldId id="328" r:id="rId39"/>
    <p:sldId id="329" r:id="rId40"/>
    <p:sldId id="330" r:id="rId41"/>
    <p:sldId id="332" r:id="rId42"/>
    <p:sldId id="333"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F812E-8D6A-468F-9B21-5932436071EE}" type="datetimeFigureOut">
              <a:rPr lang="zh-CN" altLang="en-US" smtClean="0"/>
              <a:t>2023/3/21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526B7-B34D-41AE-AAAD-11A9FBFC6DA5}" type="slidenum">
              <a:rPr lang="zh-CN" altLang="en-US" smtClean="0"/>
              <a:t>‹#›</a:t>
            </a:fld>
            <a:endParaRPr lang="zh-CN" altLang="en-US"/>
          </a:p>
        </p:txBody>
      </p:sp>
    </p:spTree>
    <p:extLst>
      <p:ext uri="{BB962C8B-B14F-4D97-AF65-F5344CB8AC3E}">
        <p14:creationId xmlns:p14="http://schemas.microsoft.com/office/powerpoint/2010/main" val="269322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27526B7-B34D-41AE-AAAD-11A9FBFC6DA5}" type="slidenum">
              <a:rPr lang="zh-CN" altLang="en-US" smtClean="0"/>
              <a:t>20</a:t>
            </a:fld>
            <a:endParaRPr lang="zh-CN" altLang="en-US"/>
          </a:p>
        </p:txBody>
      </p:sp>
    </p:spTree>
    <p:extLst>
      <p:ext uri="{BB962C8B-B14F-4D97-AF65-F5344CB8AC3E}">
        <p14:creationId xmlns:p14="http://schemas.microsoft.com/office/powerpoint/2010/main" val="395571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85250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1859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3949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8784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7847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241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2591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9490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919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2214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0731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381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5" name="图片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7C4F3C5-A829-44C5-AECF-0B359CD75B45}"/>
              </a:ext>
            </a:extLst>
          </p:cNvPr>
          <p:cNvPicPr>
            <a:picLocks noChangeAspect="1"/>
          </p:cNvPicPr>
          <p:nvPr userDrawn="1"/>
        </p:nvPicPr>
        <p:blipFill>
          <a:blip r:embed="rId2"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t="-3" b="-1433"/>
          <a:stretch>
            <a:fillRect/>
          </a:stretch>
        </p:blipFill>
        <p:spPr>
          <a:xfrm>
            <a:off x="0" y="1"/>
            <a:ext cx="12192000" cy="1995055"/>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8528B33-3CB4-4ED2-BD41-35E76F0FD85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57073" y="168729"/>
            <a:ext cx="750111" cy="834498"/>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DDA99B6-F307-4AD0-86A8-54111B0971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72433" y="168731"/>
            <a:ext cx="1331537" cy="1331537"/>
          </a:xfrm>
          <a:prstGeom prst="rect">
            <a:avLst/>
          </a:prstGeom>
        </p:spPr>
      </p:pic>
    </p:spTree>
    <p:extLst>
      <p:ext uri="{BB962C8B-B14F-4D97-AF65-F5344CB8AC3E}">
        <p14:creationId xmlns:p14="http://schemas.microsoft.com/office/powerpoint/2010/main" val="276523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 presetClass="entr" presetSubtype="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图片 1073743875" descr="学科网 zxxk.com"/>
          <p:cNvPicPr>
            <a:picLocks noChangeAspect="1"/>
          </p:cNvPicPr>
          <p:nvPr/>
        </p:nvPicPr>
        <p:blipFill>
          <a:blip r:link="rId13"/>
          <a:stretch>
            <a:fillRect/>
          </a:stretch>
        </p:blipFill>
        <p:spPr>
          <a:xfrm>
            <a:off x="838200" y="365127"/>
            <a:ext cx="9525" cy="9525"/>
          </a:xfrm>
          <a:prstGeom prst="rect">
            <a:avLst/>
          </a:prstGeom>
          <a:noFill/>
          <a:ln>
            <a:noFill/>
            <a:miter lim="800000"/>
          </a:ln>
        </p:spPr>
      </p:pic>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7226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0" y="7967"/>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20684" y="704842"/>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9772531" y="2724914"/>
            <a:ext cx="2084832" cy="1463585"/>
          </a:xfrm>
          <a:prstGeom prst="rect">
            <a:avLst/>
          </a:prstGeom>
        </p:spPr>
      </p:pic>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76D541-8B02-41FA-A1B8-93D9AD0AE098}"/>
              </a:ext>
            </a:extLst>
          </p:cNvPr>
          <p:cNvGrpSpPr/>
          <p:nvPr/>
        </p:nvGrpSpPr>
        <p:grpSpPr>
          <a:xfrm>
            <a:off x="2061377" y="1063990"/>
            <a:ext cx="8494633" cy="1220030"/>
            <a:chOff x="1932387" y="1466380"/>
            <a:chExt cx="8494633" cy="1220030"/>
          </a:xfrm>
        </p:grpSpPr>
        <p:sp>
          <p:nvSpPr>
            <p:cNvPr id="9" name="矩形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BADCF69-5BC5-44C4-B352-AD9AE20A49DC}"/>
                </a:ext>
              </a:extLst>
            </p:cNvPr>
            <p:cNvSpPr/>
            <p:nvPr/>
          </p:nvSpPr>
          <p:spPr>
            <a:xfrm>
              <a:off x="1932387" y="1466380"/>
              <a:ext cx="8494633" cy="1200329"/>
            </a:xfrm>
            <a:prstGeom prst="rect">
              <a:avLst/>
            </a:prstGeom>
          </p:spPr>
          <p:txBody>
            <a:bodyPr wrap="none">
              <a:spAutoFit/>
            </a:bodyPr>
            <a:lstStyle/>
            <a:p>
              <a:r>
                <a:rPr lang="zh-CN" altLang="en-US" sz="7200" b="1" dirty="0">
                  <a:ln w="222250">
                    <a:solidFill>
                      <a:srgbClr val="C00000"/>
                    </a:solidFill>
                  </a:ln>
                  <a:solidFill>
                    <a:srgbClr val="C00000"/>
                  </a:solidFill>
                  <a:effectLst>
                    <a:outerShdw dist="25400" dir="5400000" algn="ctr" rotWithShape="0">
                      <a:srgbClr val="000000">
                        <a:alpha val="43137"/>
                      </a:srgbClr>
                    </a:outerShdw>
                  </a:effectLst>
                  <a:latin typeface="汉仪方叠体简" pitchFamily="49" charset="-122"/>
                  <a:ea typeface="汉仪方叠体简" pitchFamily="49" charset="-122"/>
                </a:rPr>
                <a:t>历史英雄人物的故事</a:t>
              </a:r>
            </a:p>
          </p:txBody>
        </p:sp>
        <p:sp>
          <p:nvSpPr>
            <p:cNvPr id="16" name="矩形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D21B87C-5086-4815-B00C-617EF32E2A4D}"/>
                </a:ext>
              </a:extLst>
            </p:cNvPr>
            <p:cNvSpPr/>
            <p:nvPr/>
          </p:nvSpPr>
          <p:spPr>
            <a:xfrm>
              <a:off x="1932387" y="1486081"/>
              <a:ext cx="8494633" cy="1200329"/>
            </a:xfrm>
            <a:prstGeom prst="rect">
              <a:avLst/>
            </a:prstGeom>
          </p:spPr>
          <p:txBody>
            <a:bodyPr wrap="none">
              <a:spAutoFit/>
            </a:bodyPr>
            <a:lstStyle/>
            <a:p>
              <a:r>
                <a:rPr lang="zh-CN" altLang="en-US" sz="7200" b="1" dirty="0">
                  <a:ln w="19050">
                    <a:noFill/>
                  </a:ln>
                  <a:gradFill>
                    <a:gsLst>
                      <a:gs pos="100000">
                        <a:srgbClr val="E9BE61"/>
                      </a:gs>
                      <a:gs pos="49000">
                        <a:srgbClr val="FEEFAC"/>
                      </a:gs>
                    </a:gsLst>
                    <a:lin ang="5400000" scaled="0"/>
                  </a:gradFill>
                  <a:latin typeface="汉仪方叠体简" pitchFamily="49" charset="-122"/>
                  <a:ea typeface="汉仪方叠体简" pitchFamily="49" charset="-122"/>
                </a:rPr>
                <a:t>历史英雄人物的故事</a:t>
              </a:r>
            </a:p>
          </p:txBody>
        </p:sp>
      </p:grpSp>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3099403" y="2374896"/>
            <a:ext cx="2673928" cy="733847"/>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铭</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记</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历</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史</a:t>
              </a:r>
            </a:p>
          </p:txBody>
        </p:sp>
      </p:grpSp>
      <p:grpSp>
        <p:nvGrpSpPr>
          <p:cNvPr id="23" name="组合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8CF7331-B23A-4198-815F-47EE51D8AD28}"/>
              </a:ext>
            </a:extLst>
          </p:cNvPr>
          <p:cNvGrpSpPr/>
          <p:nvPr/>
        </p:nvGrpSpPr>
        <p:grpSpPr>
          <a:xfrm>
            <a:off x="6308691" y="2388143"/>
            <a:ext cx="2673928" cy="733847"/>
            <a:chOff x="2701636" y="2614520"/>
            <a:chExt cx="2673928" cy="733847"/>
          </a:xfrm>
          <a:gradFill>
            <a:gsLst>
              <a:gs pos="100000">
                <a:srgbClr val="E9BE61"/>
              </a:gs>
              <a:gs pos="49000">
                <a:srgbClr val="FEEFAC"/>
              </a:gs>
            </a:gsLst>
            <a:lin ang="5400000" scaled="0"/>
          </a:gradFill>
        </p:grpSpPr>
        <p:sp>
          <p:nvSpPr>
            <p:cNvPr id="24" name="菱形 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2AF370-DC75-4B0B-99B0-10AAE9D2EAC4}"/>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缅</a:t>
              </a:r>
            </a:p>
          </p:txBody>
        </p:sp>
        <p:sp>
          <p:nvSpPr>
            <p:cNvPr id="25" name="菱形 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54EA46A-274A-4C3E-880A-8AE585B38377}"/>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怀</a:t>
              </a:r>
            </a:p>
          </p:txBody>
        </p:sp>
        <p:sp>
          <p:nvSpPr>
            <p:cNvPr id="26" name="菱形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7BE5E59-C539-463F-8F52-38C61EE91815}"/>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先</a:t>
              </a:r>
            </a:p>
          </p:txBody>
        </p:sp>
        <p:sp>
          <p:nvSpPr>
            <p:cNvPr id="27" name="菱形 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ECA1644-1676-4E82-8CC6-53AF8B461CBD}"/>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烈</a:t>
              </a:r>
            </a:p>
          </p:txBody>
        </p:sp>
      </p:grpSp>
      <p:grpSp>
        <p:nvGrpSpPr>
          <p:cNvPr id="30" name="组合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D78D20-6331-402A-8C38-4C5D926CE27E}"/>
              </a:ext>
            </a:extLst>
          </p:cNvPr>
          <p:cNvGrpSpPr/>
          <p:nvPr/>
        </p:nvGrpSpPr>
        <p:grpSpPr>
          <a:xfrm>
            <a:off x="3270173" y="3436969"/>
            <a:ext cx="5651656" cy="498763"/>
            <a:chOff x="3481371" y="3188763"/>
            <a:chExt cx="5651656" cy="498763"/>
          </a:xfrm>
        </p:grpSpPr>
        <p:sp>
          <p:nvSpPr>
            <p:cNvPr id="29" name="矩形: 圆角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38B5E53-FB8B-4F99-91CE-0178561A1105}"/>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思源黑体" panose="020B0500000000000000" pitchFamily="34" charset="-122"/>
                <a:ea typeface="思源黑体" panose="020B0500000000000000" pitchFamily="34" charset="-122"/>
              </a:endParaRPr>
            </a:p>
          </p:txBody>
        </p:sp>
        <p:sp>
          <p:nvSpPr>
            <p:cNvPr id="28" name="矩形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D92B91C-E5AF-4B3F-B590-21096625A04E}"/>
                </a:ext>
              </a:extLst>
            </p:cNvPr>
            <p:cNvSpPr/>
            <p:nvPr/>
          </p:nvSpPr>
          <p:spPr>
            <a:xfrm>
              <a:off x="4278723" y="3251139"/>
              <a:ext cx="4108817" cy="369332"/>
            </a:xfrm>
            <a:prstGeom prst="rect">
              <a:avLst/>
            </a:prstGeom>
          </p:spPr>
          <p:txBody>
            <a:bodyPr wrap="none">
              <a:spAutoFit/>
            </a:bodyPr>
            <a:lstStyle/>
            <a:p>
              <a:r>
                <a:rPr lang="zh-CN" altLang="en-US" b="1">
                  <a:solidFill>
                    <a:srgbClr val="C00000"/>
                  </a:solidFill>
                  <a:latin typeface="思源黑体" panose="020B0500000000000000" pitchFamily="34" charset="-122"/>
                  <a:ea typeface="思源黑体" panose="020B0500000000000000" pitchFamily="34" charset="-122"/>
                </a:rPr>
                <a:t>中小学历史英雄人物事迹学习主题班会</a:t>
              </a:r>
              <a:endParaRPr lang="en-US" altLang="zh-CN" b="1">
                <a:solidFill>
                  <a:srgbClr val="C00000"/>
                </a:solidFill>
                <a:latin typeface="思源黑体" panose="020B0500000000000000" pitchFamily="34" charset="-122"/>
                <a:ea typeface="思源黑体" panose="020B0500000000000000" pitchFamily="34" charset="-122"/>
              </a:endParaRPr>
            </a:p>
          </p:txBody>
        </p:sp>
      </p:grpSp>
    </p:spTree>
    <p:extLst>
      <p:ext uri="{BB962C8B-B14F-4D97-AF65-F5344CB8AC3E}">
        <p14:creationId xmlns:p14="http://schemas.microsoft.com/office/powerpoint/2010/main" val="3632390736"/>
      </p:ext>
    </p:extLst>
  </p:cSld>
  <p:clrMapOvr>
    <a:masterClrMapping/>
  </p:clrMapOvr>
  <mc:AlternateContent xmlns:mc="http://schemas.openxmlformats.org/markup-compatibility/2006" xmlns:p14="http://schemas.microsoft.com/office/powerpoint/2010/main">
    <mc:Choice Requires="p14">
      <p:transition spd="slow" p14:dur="3000" advTm="1000">
        <p14:shred/>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nodeType="afterGroup">
                            <p:stCondLst>
                              <p:cond delay="500"/>
                            </p:stCondLst>
                            <p:childTnLst>
                              <p:par>
                                <p:cTn id="29" presetID="53"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nodeType="afterGroup">
                            <p:stCondLst>
                              <p:cond delay="1000"/>
                            </p:stCondLst>
                            <p:childTnLst>
                              <p:par>
                                <p:cTn id="35" presetID="53"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4355247"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三</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A37578-0A25-41C4-BF9B-268914421B57}"/>
              </a:ext>
            </a:extLst>
          </p:cNvPr>
          <p:cNvSpPr/>
          <p:nvPr/>
        </p:nvSpPr>
        <p:spPr>
          <a:xfrm>
            <a:off x="3489357" y="2750169"/>
            <a:ext cx="5330305" cy="1015663"/>
          </a:xfrm>
          <a:prstGeom prst="rect">
            <a:avLst/>
          </a:prstGeom>
        </p:spPr>
        <p:txBody>
          <a:bodyPr wrap="none">
            <a:spAutoFit/>
          </a:bodyPr>
          <a:lstStyle/>
          <a:p>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炸碉堡</a:t>
            </a:r>
            <a:r>
              <a:rPr lang="en-US" altLang="zh-CN" sz="60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董存瑞</a:t>
            </a:r>
            <a:endParaRPr lang="zh-CN" altLang="en-US" sz="66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184361380"/>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BDB4EEB-2A78-43C4-AEC9-0B36DE0EFA90}"/>
              </a:ext>
            </a:extLst>
          </p:cNvPr>
          <p:cNvGrpSpPr/>
          <p:nvPr/>
        </p:nvGrpSpPr>
        <p:grpSpPr>
          <a:xfrm>
            <a:off x="886728" y="1839046"/>
            <a:ext cx="10467072" cy="4519958"/>
            <a:chOff x="12160254" y="6013824"/>
            <a:chExt cx="14387381" cy="6212853"/>
          </a:xfrm>
        </p:grpSpPr>
        <p:sp>
          <p:nvSpPr>
            <p:cNvPr id="6" name="矩形: 圆角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E6B24C6-D8B4-4FCC-B978-ADE6FFAD9B9B}"/>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7" name="矩形: 圆角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C1C1A18-20AA-42D8-B8C8-C5F5024842EF}"/>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8" name="组合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6C5BFDD-A4CC-499C-856C-7F5CF086F49C}"/>
                </a:ext>
              </a:extLst>
            </p:cNvPr>
            <p:cNvGrpSpPr/>
            <p:nvPr/>
          </p:nvGrpSpPr>
          <p:grpSpPr>
            <a:xfrm>
              <a:off x="16335009" y="6505541"/>
              <a:ext cx="580844" cy="159291"/>
              <a:chOff x="6956871" y="1370477"/>
              <a:chExt cx="657647" cy="180354"/>
            </a:xfrm>
          </p:grpSpPr>
          <p:sp>
            <p:nvSpPr>
              <p:cNvPr id="75" name="椭圆 7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FADD8F2-1FC2-4759-AD4D-9CB146696A94}"/>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6" name="椭圆 7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61D666E-C07E-4D99-A48F-3CD523C50086}"/>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7" name="组合 7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679B31-F430-4C5B-8FEB-FA67D7D7FCB7}"/>
                  </a:ext>
                </a:extLst>
              </p:cNvPr>
              <p:cNvGrpSpPr/>
              <p:nvPr/>
            </p:nvGrpSpPr>
            <p:grpSpPr>
              <a:xfrm>
                <a:off x="7029793" y="1423162"/>
                <a:ext cx="518770" cy="74157"/>
                <a:chOff x="10764860" y="7705724"/>
                <a:chExt cx="968273" cy="101827"/>
              </a:xfrm>
            </p:grpSpPr>
            <p:sp>
              <p:nvSpPr>
                <p:cNvPr id="78" name="矩形: 圆角 7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B3C899E-932E-468E-992D-E1A579C9117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9" name="直接连接符 7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D96A3C3-3ADA-4579-9A3B-E609027033EC}"/>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CD475C1-7F56-4BE5-9EE0-043D94447792}"/>
                </a:ext>
              </a:extLst>
            </p:cNvPr>
            <p:cNvGrpSpPr/>
            <p:nvPr/>
          </p:nvGrpSpPr>
          <p:grpSpPr>
            <a:xfrm>
              <a:off x="16335009" y="6944658"/>
              <a:ext cx="580844" cy="159291"/>
              <a:chOff x="6956871" y="1370477"/>
              <a:chExt cx="657647" cy="180354"/>
            </a:xfrm>
          </p:grpSpPr>
          <p:sp>
            <p:nvSpPr>
              <p:cNvPr id="70" name="椭圆 6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0847C59-2E20-4EC0-99F9-F6494C27615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1" name="椭圆 7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878D94-3F9A-4699-BB06-BB1A9F8A8FB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2" name="组合 7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3A8C940-E977-46FA-8A28-432728CB1C2D}"/>
                  </a:ext>
                </a:extLst>
              </p:cNvPr>
              <p:cNvGrpSpPr/>
              <p:nvPr/>
            </p:nvGrpSpPr>
            <p:grpSpPr>
              <a:xfrm>
                <a:off x="7029793" y="1423162"/>
                <a:ext cx="518770" cy="74157"/>
                <a:chOff x="10764860" y="7705724"/>
                <a:chExt cx="968273" cy="101827"/>
              </a:xfrm>
            </p:grpSpPr>
            <p:sp>
              <p:nvSpPr>
                <p:cNvPr id="73" name="矩形: 圆角 7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ADB8CA9-553A-4EAC-B018-1FB4071C33C9}"/>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4" name="直接连接符 7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47DD2A2-ED36-4324-A8FC-21976D218821}"/>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097B3A7-EFFA-4E6F-A99F-B1478AFAE9D2}"/>
                </a:ext>
              </a:extLst>
            </p:cNvPr>
            <p:cNvGrpSpPr/>
            <p:nvPr/>
          </p:nvGrpSpPr>
          <p:grpSpPr>
            <a:xfrm>
              <a:off x="16335009" y="7383775"/>
              <a:ext cx="580844" cy="159291"/>
              <a:chOff x="6956871" y="1370477"/>
              <a:chExt cx="657647" cy="180354"/>
            </a:xfrm>
          </p:grpSpPr>
          <p:sp>
            <p:nvSpPr>
              <p:cNvPr id="65" name="椭圆 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9A1678C-F448-44DA-B417-4E4C3E99FE4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6" name="椭圆 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37D271C-CDAD-4EA3-B6EF-878215B62EF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7" name="组合 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6D60BAB-89C4-49AA-97C1-2A441F619E40}"/>
                  </a:ext>
                </a:extLst>
              </p:cNvPr>
              <p:cNvGrpSpPr/>
              <p:nvPr/>
            </p:nvGrpSpPr>
            <p:grpSpPr>
              <a:xfrm>
                <a:off x="7029793" y="1423162"/>
                <a:ext cx="518770" cy="74157"/>
                <a:chOff x="10764860" y="7705724"/>
                <a:chExt cx="968273" cy="101827"/>
              </a:xfrm>
            </p:grpSpPr>
            <p:sp>
              <p:nvSpPr>
                <p:cNvPr id="68" name="矩形: 圆角 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C86E2F3-2563-4F01-BA37-81FFC00E23A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9" name="直接连接符 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322884E-88B5-4A8F-A08B-D587C562821A}"/>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D02172B-019F-47B2-A065-533002A8E011}"/>
                </a:ext>
              </a:extLst>
            </p:cNvPr>
            <p:cNvGrpSpPr/>
            <p:nvPr/>
          </p:nvGrpSpPr>
          <p:grpSpPr>
            <a:xfrm>
              <a:off x="16335009" y="7822892"/>
              <a:ext cx="580844" cy="159291"/>
              <a:chOff x="6956871" y="1370477"/>
              <a:chExt cx="657647" cy="180354"/>
            </a:xfrm>
          </p:grpSpPr>
          <p:sp>
            <p:nvSpPr>
              <p:cNvPr id="60" name="椭圆 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BB8CD18-F0BB-4709-B275-4D1C47B675F3}"/>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1" name="椭圆 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B9C76A-445C-4A08-8109-C0280126E85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2" name="组合 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8936D8-E2BB-4171-A262-BABB309F21E6}"/>
                  </a:ext>
                </a:extLst>
              </p:cNvPr>
              <p:cNvGrpSpPr/>
              <p:nvPr/>
            </p:nvGrpSpPr>
            <p:grpSpPr>
              <a:xfrm>
                <a:off x="7029793" y="1423162"/>
                <a:ext cx="518770" cy="74157"/>
                <a:chOff x="10764860" y="7705724"/>
                <a:chExt cx="968273" cy="101827"/>
              </a:xfrm>
            </p:grpSpPr>
            <p:sp>
              <p:nvSpPr>
                <p:cNvPr id="63" name="矩形: 圆角 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D8D39B3-712C-476D-B10C-498077A877C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4" name="直接连接符 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F86EB4-94FF-4DAA-A148-ACC71F7F5ACA}"/>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B7ACC67-96BF-4F4F-A5C0-96541EE307C1}"/>
                </a:ext>
              </a:extLst>
            </p:cNvPr>
            <p:cNvGrpSpPr/>
            <p:nvPr/>
          </p:nvGrpSpPr>
          <p:grpSpPr>
            <a:xfrm>
              <a:off x="16335009" y="8262009"/>
              <a:ext cx="580844" cy="159291"/>
              <a:chOff x="6956871" y="1370477"/>
              <a:chExt cx="657647" cy="180354"/>
            </a:xfrm>
          </p:grpSpPr>
          <p:sp>
            <p:nvSpPr>
              <p:cNvPr id="55" name="椭圆 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696F304-76A6-44D6-B0D8-573713EFBDC5}"/>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6" name="椭圆 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DFDA995-A4F2-4839-93BC-F6F4B8CA806D}"/>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7" name="组合 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0EA5BCC-2689-4F11-ADDC-2B9183CC331B}"/>
                  </a:ext>
                </a:extLst>
              </p:cNvPr>
              <p:cNvGrpSpPr/>
              <p:nvPr/>
            </p:nvGrpSpPr>
            <p:grpSpPr>
              <a:xfrm>
                <a:off x="7029793" y="1423162"/>
                <a:ext cx="518770" cy="74157"/>
                <a:chOff x="10764860" y="7705724"/>
                <a:chExt cx="968273" cy="101827"/>
              </a:xfrm>
            </p:grpSpPr>
            <p:sp>
              <p:nvSpPr>
                <p:cNvPr id="58" name="矩形: 圆角 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F553BF-B74E-445A-BEAA-51EBD16C4DB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9" name="直接连接符 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241A4B8-1228-4614-B9AC-43DE3127F112}"/>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A38C892-F4FB-430E-A102-A2AE7D121745}"/>
                </a:ext>
              </a:extLst>
            </p:cNvPr>
            <p:cNvGrpSpPr/>
            <p:nvPr/>
          </p:nvGrpSpPr>
          <p:grpSpPr>
            <a:xfrm>
              <a:off x="16335009" y="8701126"/>
              <a:ext cx="580844" cy="159291"/>
              <a:chOff x="6956871" y="1370477"/>
              <a:chExt cx="657647" cy="180354"/>
            </a:xfrm>
          </p:grpSpPr>
          <p:sp>
            <p:nvSpPr>
              <p:cNvPr id="50" name="椭圆 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BE6DC71-0077-4561-97A1-195F67B2D5C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1" name="椭圆 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5A43D2-B5D2-466A-9D5A-3049FA4CE04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2" name="组合 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F8E3925-ADFE-4A72-8B70-227D9E204C44}"/>
                  </a:ext>
                </a:extLst>
              </p:cNvPr>
              <p:cNvGrpSpPr/>
              <p:nvPr/>
            </p:nvGrpSpPr>
            <p:grpSpPr>
              <a:xfrm>
                <a:off x="7029793" y="1423162"/>
                <a:ext cx="518770" cy="74157"/>
                <a:chOff x="10764860" y="7705724"/>
                <a:chExt cx="968273" cy="101827"/>
              </a:xfrm>
            </p:grpSpPr>
            <p:sp>
              <p:nvSpPr>
                <p:cNvPr id="53" name="矩形: 圆角 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56DDC95-A792-4831-8181-5F4155E4C42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4" name="直接连接符 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B58C131-38F7-4DCE-8739-D3B35FCF125A}"/>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D015EB5-31FF-436C-9039-980BCD1C0DD1}"/>
                </a:ext>
              </a:extLst>
            </p:cNvPr>
            <p:cNvGrpSpPr/>
            <p:nvPr/>
          </p:nvGrpSpPr>
          <p:grpSpPr>
            <a:xfrm>
              <a:off x="16335009" y="9140243"/>
              <a:ext cx="580844" cy="159291"/>
              <a:chOff x="6956871" y="1370477"/>
              <a:chExt cx="657647" cy="180354"/>
            </a:xfrm>
          </p:grpSpPr>
          <p:sp>
            <p:nvSpPr>
              <p:cNvPr id="45" name="椭圆 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22C3C44-51A0-4816-8927-48EB3AFA520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6" name="椭圆 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9BEBB51-7973-4D85-81B8-74C3C0D0806F}"/>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7" name="组合 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49AD24-DE00-4AAB-B057-59268DBF1053}"/>
                  </a:ext>
                </a:extLst>
              </p:cNvPr>
              <p:cNvGrpSpPr/>
              <p:nvPr/>
            </p:nvGrpSpPr>
            <p:grpSpPr>
              <a:xfrm>
                <a:off x="7029793" y="1423162"/>
                <a:ext cx="518770" cy="74157"/>
                <a:chOff x="10764860" y="7705724"/>
                <a:chExt cx="968273" cy="101827"/>
              </a:xfrm>
            </p:grpSpPr>
            <p:sp>
              <p:nvSpPr>
                <p:cNvPr id="48" name="矩形: 圆角 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A455BA6-26FD-4C49-B425-2ABE678B730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9" name="直接连接符 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F7E4CCE-A07D-4F76-8E02-9F973F526161}"/>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124BFFF-E8BF-4C7F-AD9B-B1164B0A5F6E}"/>
                </a:ext>
              </a:extLst>
            </p:cNvPr>
            <p:cNvGrpSpPr/>
            <p:nvPr/>
          </p:nvGrpSpPr>
          <p:grpSpPr>
            <a:xfrm>
              <a:off x="16335009" y="9579360"/>
              <a:ext cx="580844" cy="159291"/>
              <a:chOff x="6956871" y="1370477"/>
              <a:chExt cx="657647" cy="180354"/>
            </a:xfrm>
          </p:grpSpPr>
          <p:sp>
            <p:nvSpPr>
              <p:cNvPr id="40" name="椭圆 3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E518610-2AC6-41DE-A103-9D8B3EE8611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1" name="椭圆 4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2F97A0A-9447-4180-9309-8F912F938B8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2" name="组合 4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C9D730C-7F7D-4F78-ABD8-EC3DE6BF9971}"/>
                  </a:ext>
                </a:extLst>
              </p:cNvPr>
              <p:cNvGrpSpPr/>
              <p:nvPr/>
            </p:nvGrpSpPr>
            <p:grpSpPr>
              <a:xfrm>
                <a:off x="7029793" y="1423162"/>
                <a:ext cx="518770" cy="74157"/>
                <a:chOff x="10764860" y="7705724"/>
                <a:chExt cx="968273" cy="101827"/>
              </a:xfrm>
            </p:grpSpPr>
            <p:sp>
              <p:nvSpPr>
                <p:cNvPr id="43" name="矩形: 圆角 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9B46C3-D346-48A7-94DB-B4F4B33021CB}"/>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4" name="直接连接符 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22C7529-774F-43E5-9124-63C2B1DD5D3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81460E-88C9-461A-A18D-E0300A5E9545}"/>
                </a:ext>
              </a:extLst>
            </p:cNvPr>
            <p:cNvGrpSpPr/>
            <p:nvPr/>
          </p:nvGrpSpPr>
          <p:grpSpPr>
            <a:xfrm>
              <a:off x="16335009" y="10018477"/>
              <a:ext cx="580844" cy="159291"/>
              <a:chOff x="6956871" y="1370477"/>
              <a:chExt cx="657647" cy="180354"/>
            </a:xfrm>
          </p:grpSpPr>
          <p:sp>
            <p:nvSpPr>
              <p:cNvPr id="35" name="椭圆 3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09E4C6C-B7DF-4557-B1CF-880EAB422CE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6" name="椭圆 3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DE8BF7B-184D-4713-ACB4-FD10F4ABB7A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7" name="组合 3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F3B654-EE8F-4327-8291-3F3E236AB196}"/>
                  </a:ext>
                </a:extLst>
              </p:cNvPr>
              <p:cNvGrpSpPr/>
              <p:nvPr/>
            </p:nvGrpSpPr>
            <p:grpSpPr>
              <a:xfrm>
                <a:off x="7029793" y="1423162"/>
                <a:ext cx="518770" cy="74157"/>
                <a:chOff x="10764860" y="7705724"/>
                <a:chExt cx="968273" cy="101827"/>
              </a:xfrm>
            </p:grpSpPr>
            <p:sp>
              <p:nvSpPr>
                <p:cNvPr id="38" name="矩形: 圆角 3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ACBD451-B4E4-45CB-8567-519C58F372A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9" name="直接连接符 3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0B6BA2-C210-4530-8F6D-AE641132C84C}"/>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3D4510-344A-4CE5-A5DA-7E6355CEC8F7}"/>
                </a:ext>
              </a:extLst>
            </p:cNvPr>
            <p:cNvGrpSpPr/>
            <p:nvPr/>
          </p:nvGrpSpPr>
          <p:grpSpPr>
            <a:xfrm>
              <a:off x="16335009" y="10457594"/>
              <a:ext cx="580844" cy="159291"/>
              <a:chOff x="6956871" y="1370477"/>
              <a:chExt cx="657647" cy="180354"/>
            </a:xfrm>
          </p:grpSpPr>
          <p:sp>
            <p:nvSpPr>
              <p:cNvPr id="30" name="椭圆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CAF7B8-8DD7-4789-B0AD-831685BCF60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1" name="椭圆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852D252-10AE-4C07-BC9C-59FD793A2CF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2" name="组合 3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3F9B302-5DE6-4ED4-B309-680A07F00C2A}"/>
                  </a:ext>
                </a:extLst>
              </p:cNvPr>
              <p:cNvGrpSpPr/>
              <p:nvPr/>
            </p:nvGrpSpPr>
            <p:grpSpPr>
              <a:xfrm>
                <a:off x="7029793" y="1423162"/>
                <a:ext cx="518770" cy="74157"/>
                <a:chOff x="10764860" y="7705724"/>
                <a:chExt cx="968273" cy="101827"/>
              </a:xfrm>
            </p:grpSpPr>
            <p:sp>
              <p:nvSpPr>
                <p:cNvPr id="33" name="矩形: 圆角 3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A0DB0C6-3951-4C83-9F31-EE944935170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4" name="直接连接符 3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389383D-A263-4F1D-9B5D-FD4CF54821B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F1B3608-E7DF-4AEB-8B5B-F61A8684CCD5}"/>
                </a:ext>
              </a:extLst>
            </p:cNvPr>
            <p:cNvGrpSpPr/>
            <p:nvPr/>
          </p:nvGrpSpPr>
          <p:grpSpPr>
            <a:xfrm>
              <a:off x="16335009" y="10896711"/>
              <a:ext cx="580844" cy="159291"/>
              <a:chOff x="6956871" y="1370477"/>
              <a:chExt cx="657647" cy="180354"/>
            </a:xfrm>
          </p:grpSpPr>
          <p:sp>
            <p:nvSpPr>
              <p:cNvPr id="25" name="椭圆 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717B21-C7CB-4F80-A0CD-6C391C0A4DD4}"/>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6" name="椭圆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DB9D2C1-9D3F-4AA3-8691-2395F18C9C3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7" name="组合 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530043B-3AD0-46D6-B38F-76EE8E20A56B}"/>
                  </a:ext>
                </a:extLst>
              </p:cNvPr>
              <p:cNvGrpSpPr/>
              <p:nvPr/>
            </p:nvGrpSpPr>
            <p:grpSpPr>
              <a:xfrm>
                <a:off x="7029793" y="1423162"/>
                <a:ext cx="518770" cy="74157"/>
                <a:chOff x="10764860" y="7705724"/>
                <a:chExt cx="968273" cy="101827"/>
              </a:xfrm>
            </p:grpSpPr>
            <p:sp>
              <p:nvSpPr>
                <p:cNvPr id="28" name="矩形: 圆角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119DD13-6A25-4148-8391-DE4B4664810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9" name="直接连接符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4AA9EEB-DFC7-4762-BFD1-53D2A2FA2E7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9" name="组合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CEBB359-1E82-4823-AEA1-0169EC3A6268}"/>
                </a:ext>
              </a:extLst>
            </p:cNvPr>
            <p:cNvGrpSpPr/>
            <p:nvPr/>
          </p:nvGrpSpPr>
          <p:grpSpPr>
            <a:xfrm>
              <a:off x="16335009" y="11335827"/>
              <a:ext cx="580844" cy="159291"/>
              <a:chOff x="6956871" y="1370477"/>
              <a:chExt cx="657647" cy="180354"/>
            </a:xfrm>
          </p:grpSpPr>
          <p:sp>
            <p:nvSpPr>
              <p:cNvPr id="20" name="椭圆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62E7EB4-94D8-409C-8986-154A96F2C6D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1" name="椭圆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B076A5C-BEAE-43B3-8692-72C5B6C4DFF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2A1C9E3-CBBB-476E-9984-4FEFF86EA2EA}"/>
                  </a:ext>
                </a:extLst>
              </p:cNvPr>
              <p:cNvGrpSpPr/>
              <p:nvPr/>
            </p:nvGrpSpPr>
            <p:grpSpPr>
              <a:xfrm>
                <a:off x="7029793" y="1423162"/>
                <a:ext cx="518770" cy="74157"/>
                <a:chOff x="10764860" y="7705724"/>
                <a:chExt cx="968273" cy="101827"/>
              </a:xfrm>
            </p:grpSpPr>
            <p:sp>
              <p:nvSpPr>
                <p:cNvPr id="23" name="矩形: 圆角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412F79D-62EF-48DD-9E61-41D0CCB4D68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4" name="直接连接符 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7AF28CB-15C6-420C-82FC-C114EEAB44E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80" name="组合 7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D69F62-E86C-438F-BDC3-E07F5E6A18F6}"/>
              </a:ext>
            </a:extLst>
          </p:cNvPr>
          <p:cNvGrpSpPr/>
          <p:nvPr/>
        </p:nvGrpSpPr>
        <p:grpSpPr>
          <a:xfrm>
            <a:off x="5744548" y="2312198"/>
            <a:ext cx="4203016" cy="565924"/>
            <a:chOff x="1736002" y="2407374"/>
            <a:chExt cx="4203016" cy="565924"/>
          </a:xfrm>
        </p:grpSpPr>
        <p:grpSp>
          <p:nvGrpSpPr>
            <p:cNvPr id="81" name="组合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E0BE113-175E-4308-A84B-606074EA2337}"/>
                </a:ext>
              </a:extLst>
            </p:cNvPr>
            <p:cNvGrpSpPr/>
            <p:nvPr/>
          </p:nvGrpSpPr>
          <p:grpSpPr>
            <a:xfrm>
              <a:off x="1736002" y="2407374"/>
              <a:ext cx="4203016" cy="565924"/>
              <a:chOff x="5130367" y="2282399"/>
              <a:chExt cx="4203016" cy="565924"/>
            </a:xfrm>
          </p:grpSpPr>
          <p:sp>
            <p:nvSpPr>
              <p:cNvPr id="83"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9510121-CD12-4A5A-9EE5-B17BBBD4C141}"/>
                  </a:ext>
                </a:extLst>
              </p:cNvPr>
              <p:cNvSpPr>
                <a:spLocks noChangeArrowheads="1"/>
              </p:cNvSpPr>
              <p:nvPr/>
            </p:nvSpPr>
            <p:spPr bwMode="auto">
              <a:xfrm>
                <a:off x="5130367" y="2282399"/>
                <a:ext cx="4203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4" name="矩形 8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B0FE550-BD8A-4D7A-9BC5-2F997757AD80}"/>
                  </a:ext>
                </a:extLst>
              </p:cNvPr>
              <p:cNvSpPr/>
              <p:nvPr/>
            </p:nvSpPr>
            <p:spPr>
              <a:xfrm>
                <a:off x="6320536" y="2334528"/>
                <a:ext cx="2165978"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炸碉堡</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董存瑞</a:t>
                </a:r>
              </a:p>
            </p:txBody>
          </p:sp>
        </p:grpSp>
        <p:pic>
          <p:nvPicPr>
            <p:cNvPr id="82" name="图片 8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16742E8-F333-400C-98D8-6900BB7549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2" name="矩形 1"/>
          <p:cNvSpPr/>
          <p:nvPr/>
        </p:nvSpPr>
        <p:spPr>
          <a:xfrm>
            <a:off x="4728376" y="3078193"/>
            <a:ext cx="6096000" cy="2585323"/>
          </a:xfrm>
          <a:prstGeom prst="rect">
            <a:avLst/>
          </a:prstGeom>
        </p:spPr>
        <p:txBody>
          <a:bodyPr>
            <a:spAutoFit/>
          </a:bodyPr>
          <a:lstStyle/>
          <a:p>
            <a:pPr>
              <a:lnSpc>
                <a:spcPct val="150000"/>
              </a:lnSpc>
            </a:pP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1948</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25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日，我军攻打隆化城的战斗打响。董存瑞所在连队担负攻击国民党守军防御重点隆化中学的任务。他任爆破组组长，带领战友接连炸毁</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4</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座炮楼、</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座碉堡，胜利完成了规定的任务。连队随即发起冲锋，突然遭敌一隐蔽的桥型暗堡猛烈火力的封锁。部队受阻于开阔地带，二班、四班接连两次对暗堡爆破均未成功。</a:t>
            </a:r>
          </a:p>
        </p:txBody>
      </p:sp>
      <p:sp>
        <p:nvSpPr>
          <p:cNvPr id="4" name="矩形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F42F6E-41D0-403A-AD99-32618CCEBEBD}"/>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pic>
        <p:nvPicPr>
          <p:cNvPr id="85" name="图片 8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874C72C-4337-4160-9EFF-2D406C8719D1}"/>
              </a:ext>
            </a:extLst>
          </p:cNvPr>
          <p:cNvPicPr>
            <a:picLocks noChangeAspect="1"/>
          </p:cNvPicPr>
          <p:nvPr/>
        </p:nvPicPr>
        <p:blipFill>
          <a:blip r:embed="rId3" cstate="email">
            <a:extLst>
              <a:ext uri="{BEBA8EAE-BF5A-486C-A8C5-ECC9F3942E4B}">
                <a14:imgProps xmlns:a14="http://schemas.microsoft.com/office/drawing/2010/main">
                  <a14:imgLayer>
                    <a14:imgEffect>
                      <a14:artisticChalkSketch/>
                    </a14:imgEffect>
                  </a14:imgLayer>
                </a14:imgProps>
              </a:ext>
              <a:ext uri="{28A0092B-C50C-407E-A947-70E740481C1C}">
                <a14:useLocalDpi xmlns:a14="http://schemas.microsoft.com/office/drawing/2010/main"/>
              </a:ext>
            </a:extLst>
          </a:blip>
          <a:stretch>
            <a:fillRect/>
          </a:stretch>
        </p:blipFill>
        <p:spPr>
          <a:xfrm>
            <a:off x="1426991" y="2360663"/>
            <a:ext cx="2036775" cy="2845493"/>
          </a:xfrm>
          <a:prstGeom prst="roundRect">
            <a:avLst/>
          </a:prstGeom>
        </p:spPr>
      </p:pic>
      <p:sp>
        <p:nvSpPr>
          <p:cNvPr id="86" name="矩形 8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AAB4B10-27CB-4DBA-BCE3-9BDE642BDD99}"/>
              </a:ext>
            </a:extLst>
          </p:cNvPr>
          <p:cNvSpPr/>
          <p:nvPr/>
        </p:nvSpPr>
        <p:spPr>
          <a:xfrm>
            <a:off x="1966751"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董存瑞</a:t>
            </a:r>
            <a:endParaRPr lang="zh-CN" altLang="en-US">
              <a:solidFill>
                <a:srgbClr val="C00000"/>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2817699942"/>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anim calcmode="lin" valueType="num">
                                      <p:cBhvr>
                                        <p:cTn id="22" dur="1000" fill="hold"/>
                                        <p:tgtEl>
                                          <p:spTgt spid="85"/>
                                        </p:tgtEl>
                                        <p:attrNameLst>
                                          <p:attrName>ppt_x</p:attrName>
                                        </p:attrNameLst>
                                      </p:cBhvr>
                                      <p:tavLst>
                                        <p:tav tm="0">
                                          <p:val>
                                            <p:strVal val="#ppt_x"/>
                                          </p:val>
                                        </p:tav>
                                        <p:tav tm="100000">
                                          <p:val>
                                            <p:strVal val="#ppt_x"/>
                                          </p:val>
                                        </p:tav>
                                      </p:tavLst>
                                    </p:anim>
                                    <p:anim calcmode="lin" valueType="num">
                                      <p:cBhvr>
                                        <p:cTn id="23" dur="1000" fill="hold"/>
                                        <p:tgtEl>
                                          <p:spTgt spid="8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1000"/>
                                        <p:tgtEl>
                                          <p:spTgt spid="86"/>
                                        </p:tgtEl>
                                      </p:cBhvr>
                                    </p:animEffect>
                                    <p:anim calcmode="lin" valueType="num">
                                      <p:cBhvr>
                                        <p:cTn id="27" dur="1000" fill="hold"/>
                                        <p:tgtEl>
                                          <p:spTgt spid="86"/>
                                        </p:tgtEl>
                                        <p:attrNameLst>
                                          <p:attrName>ppt_x</p:attrName>
                                        </p:attrNameLst>
                                      </p:cBhvr>
                                      <p:tavLst>
                                        <p:tav tm="0">
                                          <p:val>
                                            <p:strVal val="#ppt_x"/>
                                          </p:val>
                                        </p:tav>
                                        <p:tav tm="100000">
                                          <p:val>
                                            <p:strVal val="#ppt_x"/>
                                          </p:val>
                                        </p:tav>
                                      </p:tavLst>
                                    </p:anim>
                                    <p:anim calcmode="lin" valueType="num">
                                      <p:cBhvr>
                                        <p:cTn id="2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BDD23C1-5881-4FF3-8634-7E1A91DD32D9}"/>
              </a:ext>
            </a:extLst>
          </p:cNvPr>
          <p:cNvSpPr/>
          <p:nvPr/>
        </p:nvSpPr>
        <p:spPr>
          <a:xfrm>
            <a:off x="1715421" y="3303148"/>
            <a:ext cx="4558145" cy="2585323"/>
          </a:xfrm>
          <a:prstGeom prst="rect">
            <a:avLst/>
          </a:prstGeom>
        </p:spPr>
        <p:txBody>
          <a:bodyPr wrap="square">
            <a:spAutoFit/>
          </a:bodyPr>
          <a:lstStyle/>
          <a:p>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董存瑞挺身而出，向连长请战：“我是共产党员，请准许我去！”毅然抱起炸药包，冲向暗堡，前进中左腿负伤，顽强坚持冲至桥下。由于桥型暗堡距地面超过身高，两头桥台又无法放置炸药包。危急关头，他毫不犹豫地用左手托起炸药包，右手拉燃导火索，高喊：“为了新中国，冲啊！”碉堡被炸毁，董存瑞以自己的生命为部队开辟了前进的道路，年仅</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岁。 </a:t>
            </a:r>
            <a:endParaRPr lang="zh-CN" altLang="en-US" dirty="0">
              <a:latin typeface="思源黑体" panose="020B0500000000000000" pitchFamily="34" charset="-122"/>
              <a:ea typeface="思源黑体" panose="020B0500000000000000" pitchFamily="34" charset="-122"/>
            </a:endParaRPr>
          </a:p>
        </p:txBody>
      </p:sp>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4D4F9D-D581-48B6-8928-D34030278932}"/>
              </a:ext>
            </a:extLst>
          </p:cNvPr>
          <p:cNvGrpSpPr/>
          <p:nvPr/>
        </p:nvGrpSpPr>
        <p:grpSpPr>
          <a:xfrm>
            <a:off x="1892984" y="2406412"/>
            <a:ext cx="4203016" cy="565924"/>
            <a:chOff x="1736002" y="2407374"/>
            <a:chExt cx="4203016" cy="565924"/>
          </a:xfrm>
        </p:grpSpPr>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B5A3581-39E3-4CF4-9D4E-6392F92B30E7}"/>
                </a:ext>
              </a:extLst>
            </p:cNvPr>
            <p:cNvGrpSpPr/>
            <p:nvPr/>
          </p:nvGrpSpPr>
          <p:grpSpPr>
            <a:xfrm>
              <a:off x="1736002" y="2407374"/>
              <a:ext cx="4203016" cy="565924"/>
              <a:chOff x="5130367" y="2282399"/>
              <a:chExt cx="4203016" cy="565924"/>
            </a:xfrm>
          </p:grpSpPr>
          <p:sp>
            <p:nvSpPr>
              <p:cNvPr id="15"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221CBE5-8BC8-4FED-AC39-70F78FA51C0A}"/>
                  </a:ext>
                </a:extLst>
              </p:cNvPr>
              <p:cNvSpPr>
                <a:spLocks noChangeArrowheads="1"/>
              </p:cNvSpPr>
              <p:nvPr/>
            </p:nvSpPr>
            <p:spPr bwMode="auto">
              <a:xfrm>
                <a:off x="5130367" y="2282399"/>
                <a:ext cx="4203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6" name="矩形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CD9E50E-488F-4775-842D-10BD38C82AE2}"/>
                  </a:ext>
                </a:extLst>
              </p:cNvPr>
              <p:cNvSpPr/>
              <p:nvPr/>
            </p:nvSpPr>
            <p:spPr>
              <a:xfrm>
                <a:off x="6320536" y="2334528"/>
                <a:ext cx="2165978"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炸碉堡</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董存瑞</a:t>
                </a:r>
              </a:p>
            </p:txBody>
          </p:sp>
        </p:grpSp>
        <p:pic>
          <p:nvPicPr>
            <p:cNvPr id="14" name="图片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D30902B-49D0-4A65-8C29-B278CA0EED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4" name="图片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0AE4930-0357-4DB8-9B9A-599EA511CAB9}"/>
              </a:ext>
            </a:extLst>
          </p:cNvPr>
          <p:cNvPicPr>
            <a:picLocks noChangeAspect="1"/>
          </p:cNvPicPr>
          <p:nvPr/>
        </p:nvPicPr>
        <p:blipFill>
          <a:blip r:embed="rId3" cstate="email">
            <a:extLst>
              <a:ext uri="{BEBA8EAE-BF5A-486C-A8C5-ECC9F3942E4B}">
                <a14:imgProps xmlns:a14="http://schemas.microsoft.com/office/drawing/2010/main">
                  <a14:imgLayer>
                    <a14:imgEffect>
                      <a14:artisticPaintBrush/>
                    </a14:imgEffect>
                  </a14:imgLayer>
                </a14:imgProps>
              </a:ext>
              <a:ext uri="{28A0092B-C50C-407E-A947-70E740481C1C}">
                <a14:useLocalDpi xmlns:a14="http://schemas.microsoft.com/office/drawing/2010/main"/>
              </a:ext>
            </a:extLst>
          </a:blip>
          <a:stretch>
            <a:fillRect/>
          </a:stretch>
        </p:blipFill>
        <p:spPr>
          <a:xfrm>
            <a:off x="7142911" y="2585227"/>
            <a:ext cx="3403888" cy="2723110"/>
          </a:xfrm>
          <a:prstGeom prst="roundRect">
            <a:avLst/>
          </a:prstGeom>
        </p:spPr>
      </p:pic>
      <p:sp>
        <p:nvSpPr>
          <p:cNvPr id="101" name="矩形 10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FB7BCB2-9D16-4A2F-9FEE-B39A5BA7387A}"/>
              </a:ext>
            </a:extLst>
          </p:cNvPr>
          <p:cNvSpPr/>
          <p:nvPr/>
        </p:nvSpPr>
        <p:spPr>
          <a:xfrm>
            <a:off x="8138344" y="5573814"/>
            <a:ext cx="1670650" cy="369332"/>
          </a:xfrm>
          <a:prstGeom prst="rect">
            <a:avLst/>
          </a:prstGeom>
        </p:spPr>
        <p:txBody>
          <a:bodyPr wrap="none">
            <a:spAutoFit/>
          </a:bodyPr>
          <a:lstStyle/>
          <a:p>
            <a:pPr algn="ctr"/>
            <a:r>
              <a:rPr lang="zh-CN" altLang="en-US" b="1">
                <a:ln w="19050">
                  <a:noFill/>
                </a:ln>
                <a:solidFill>
                  <a:srgbClr val="C00000"/>
                </a:solidFill>
                <a:latin typeface="思源黑体" panose="020B0500000000000000" pitchFamily="34" charset="-122"/>
                <a:ea typeface="思源黑体" panose="020B0500000000000000" pitchFamily="34" charset="-122"/>
                <a:sym typeface="+mn-lt"/>
              </a:rPr>
              <a:t>炸碉堡</a:t>
            </a:r>
            <a:r>
              <a:rPr lang="en-US" altLang="zh-CN" b="1">
                <a:ln w="19050">
                  <a:noFill/>
                </a:ln>
                <a:solidFill>
                  <a:srgbClr val="C00000"/>
                </a:solidFill>
                <a:latin typeface="思源黑体" panose="020B0500000000000000" pitchFamily="34" charset="-122"/>
                <a:ea typeface="思源黑体" panose="020B0500000000000000" pitchFamily="34" charset="-122"/>
                <a:sym typeface="+mn-lt"/>
              </a:rPr>
              <a:t>-</a:t>
            </a:r>
            <a:r>
              <a:rPr lang="zh-CN" altLang="en-US" b="1">
                <a:ln w="19050">
                  <a:noFill/>
                </a:ln>
                <a:solidFill>
                  <a:srgbClr val="C00000"/>
                </a:solidFill>
                <a:latin typeface="思源黑体" panose="020B0500000000000000" pitchFamily="34" charset="-122"/>
                <a:ea typeface="思源黑体" panose="020B0500000000000000" pitchFamily="34" charset="-122"/>
                <a:sym typeface="+mn-lt"/>
              </a:rPr>
              <a:t>董存瑞</a:t>
            </a:r>
          </a:p>
        </p:txBody>
      </p:sp>
    </p:spTree>
    <p:extLst>
      <p:ext uri="{BB962C8B-B14F-4D97-AF65-F5344CB8AC3E}">
        <p14:creationId xmlns:p14="http://schemas.microsoft.com/office/powerpoint/2010/main" val="1300610909"/>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iterate type="lt">
                                    <p:tmPct val="10000"/>
                                  </p:iterate>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0.70"/>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500"/>
                                        <p:tgtEl>
                                          <p:spTgt spid="101"/>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P spid="1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四</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A37578-0A25-41C4-BF9B-268914421B57}"/>
              </a:ext>
            </a:extLst>
          </p:cNvPr>
          <p:cNvSpPr/>
          <p:nvPr/>
        </p:nvSpPr>
        <p:spPr>
          <a:xfrm>
            <a:off x="3711029" y="2750169"/>
            <a:ext cx="5330305" cy="1015663"/>
          </a:xfrm>
          <a:prstGeom prst="rect">
            <a:avLst/>
          </a:prstGeom>
        </p:spPr>
        <p:txBody>
          <a:bodyPr wrap="none">
            <a:spAutoFit/>
          </a:bodyPr>
          <a:lstStyle/>
          <a:p>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放牛娃</a:t>
            </a:r>
            <a:r>
              <a:rPr lang="en-US" altLang="zh-CN" sz="60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王小二</a:t>
            </a:r>
            <a:endParaRPr lang="zh-CN" altLang="en-US" sz="66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3929186918"/>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1694711-EBDD-496A-9468-C4A10EACB070}"/>
              </a:ext>
            </a:extLst>
          </p:cNvPr>
          <p:cNvGrpSpPr/>
          <p:nvPr/>
        </p:nvGrpSpPr>
        <p:grpSpPr>
          <a:xfrm>
            <a:off x="886728" y="1839046"/>
            <a:ext cx="10467072" cy="4519958"/>
            <a:chOff x="12160254" y="6013824"/>
            <a:chExt cx="14387381" cy="6212853"/>
          </a:xfrm>
        </p:grpSpPr>
        <p:sp>
          <p:nvSpPr>
            <p:cNvPr id="4" name="矩形: 圆角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674AB07-090B-4618-8FBB-AA0269FD25F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5" name="矩形: 圆角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040BB77-E8E9-4321-ACF8-0243CD184307}"/>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 name="组合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7561003-15B2-4F89-B0DE-D6AA50B4F1D3}"/>
                </a:ext>
              </a:extLst>
            </p:cNvPr>
            <p:cNvGrpSpPr/>
            <p:nvPr/>
          </p:nvGrpSpPr>
          <p:grpSpPr>
            <a:xfrm>
              <a:off x="16335009" y="6505541"/>
              <a:ext cx="580844" cy="159291"/>
              <a:chOff x="6956871" y="1370477"/>
              <a:chExt cx="657647" cy="180354"/>
            </a:xfrm>
          </p:grpSpPr>
          <p:sp>
            <p:nvSpPr>
              <p:cNvPr id="73" name="椭圆 7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C19C0E2-4531-483D-8CA3-375266E2C88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4" name="椭圆 7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F79F7E3-D0C9-48FE-BC86-4143D0F1360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5" name="组合 7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2EA8CE1-F7A7-4D57-839F-91E9355AA234}"/>
                  </a:ext>
                </a:extLst>
              </p:cNvPr>
              <p:cNvGrpSpPr/>
              <p:nvPr/>
            </p:nvGrpSpPr>
            <p:grpSpPr>
              <a:xfrm>
                <a:off x="7029793" y="1423162"/>
                <a:ext cx="518770" cy="74157"/>
                <a:chOff x="10764860" y="7705724"/>
                <a:chExt cx="968273" cy="101827"/>
              </a:xfrm>
            </p:grpSpPr>
            <p:sp>
              <p:nvSpPr>
                <p:cNvPr id="76" name="矩形: 圆角 7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9FAC81E-06F3-4B84-8C36-F1BF27E90E59}"/>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7" name="直接连接符 7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B80D137-3DEF-46B0-BF01-6C14A211D55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 name="组合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E74A052-547B-411E-B77E-FB582BC9342B}"/>
                </a:ext>
              </a:extLst>
            </p:cNvPr>
            <p:cNvGrpSpPr/>
            <p:nvPr/>
          </p:nvGrpSpPr>
          <p:grpSpPr>
            <a:xfrm>
              <a:off x="16335009" y="6944658"/>
              <a:ext cx="580844" cy="159291"/>
              <a:chOff x="6956871" y="1370477"/>
              <a:chExt cx="657647" cy="180354"/>
            </a:xfrm>
          </p:grpSpPr>
          <p:sp>
            <p:nvSpPr>
              <p:cNvPr id="68" name="椭圆 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5F1285-658F-4BAD-99DF-D3B65F74B40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9" name="椭圆 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799974D-79BD-4BD6-AF9C-D9A2E631C9FA}"/>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0" name="组合 6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6F44B2C-3B56-40AD-A30F-71735449503D}"/>
                  </a:ext>
                </a:extLst>
              </p:cNvPr>
              <p:cNvGrpSpPr/>
              <p:nvPr/>
            </p:nvGrpSpPr>
            <p:grpSpPr>
              <a:xfrm>
                <a:off x="7029793" y="1423162"/>
                <a:ext cx="518770" cy="74157"/>
                <a:chOff x="10764860" y="7705724"/>
                <a:chExt cx="968273" cy="101827"/>
              </a:xfrm>
            </p:grpSpPr>
            <p:sp>
              <p:nvSpPr>
                <p:cNvPr id="71" name="矩形: 圆角 7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29C51D0-F298-49BB-8B40-E1B43F2E054B}"/>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2" name="直接连接符 7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44A17E5-ED65-41E1-998A-A25DAC21A590}"/>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36D7F44-9037-42E1-803B-819319500EFA}"/>
                </a:ext>
              </a:extLst>
            </p:cNvPr>
            <p:cNvGrpSpPr/>
            <p:nvPr/>
          </p:nvGrpSpPr>
          <p:grpSpPr>
            <a:xfrm>
              <a:off x="16335009" y="7383775"/>
              <a:ext cx="580844" cy="159291"/>
              <a:chOff x="6956871" y="1370477"/>
              <a:chExt cx="657647" cy="180354"/>
            </a:xfrm>
          </p:grpSpPr>
          <p:sp>
            <p:nvSpPr>
              <p:cNvPr id="63" name="椭圆 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E07CC8E-D6F2-42C2-94C9-E126B8494E0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4" name="椭圆 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9EFC3D0-FC7C-4E10-BADB-7893E4F0DD7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5" name="组合 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DB3FD8A-9F66-4BCC-9235-914CA96F1C56}"/>
                  </a:ext>
                </a:extLst>
              </p:cNvPr>
              <p:cNvGrpSpPr/>
              <p:nvPr/>
            </p:nvGrpSpPr>
            <p:grpSpPr>
              <a:xfrm>
                <a:off x="7029793" y="1423162"/>
                <a:ext cx="518770" cy="74157"/>
                <a:chOff x="10764860" y="7705724"/>
                <a:chExt cx="968273" cy="101827"/>
              </a:xfrm>
            </p:grpSpPr>
            <p:sp>
              <p:nvSpPr>
                <p:cNvPr id="66" name="矩形: 圆角 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C6C4363-1F23-47D7-8428-69FCEF479D27}"/>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7" name="直接连接符 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7A49397-57EC-45AC-83AA-79811F9977E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122916B-0402-4716-BC45-44F22B5EF789}"/>
                </a:ext>
              </a:extLst>
            </p:cNvPr>
            <p:cNvGrpSpPr/>
            <p:nvPr/>
          </p:nvGrpSpPr>
          <p:grpSpPr>
            <a:xfrm>
              <a:off x="16335009" y="7822892"/>
              <a:ext cx="580844" cy="159291"/>
              <a:chOff x="6956871" y="1370477"/>
              <a:chExt cx="657647" cy="180354"/>
            </a:xfrm>
          </p:grpSpPr>
          <p:sp>
            <p:nvSpPr>
              <p:cNvPr id="58" name="椭圆 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FD73780-DACE-43C9-ABDA-9D6FD707F4EF}"/>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9" name="椭圆 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D9F9195-182B-46B7-A72D-9BFCCF4D693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0" name="组合 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074CB29-C752-4C6C-BC66-6A2752B49413}"/>
                  </a:ext>
                </a:extLst>
              </p:cNvPr>
              <p:cNvGrpSpPr/>
              <p:nvPr/>
            </p:nvGrpSpPr>
            <p:grpSpPr>
              <a:xfrm>
                <a:off x="7029793" y="1423162"/>
                <a:ext cx="518770" cy="74157"/>
                <a:chOff x="10764860" y="7705724"/>
                <a:chExt cx="968273" cy="101827"/>
              </a:xfrm>
            </p:grpSpPr>
            <p:sp>
              <p:nvSpPr>
                <p:cNvPr id="61" name="矩形: 圆角 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340D786-BA3C-495A-ADDA-A535668B8ED9}"/>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2" name="直接连接符 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4589BE1-1354-484C-9591-2D57FC603FDC}"/>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850E9FF-1909-4330-AA19-8470835B1FA3}"/>
                </a:ext>
              </a:extLst>
            </p:cNvPr>
            <p:cNvGrpSpPr/>
            <p:nvPr/>
          </p:nvGrpSpPr>
          <p:grpSpPr>
            <a:xfrm>
              <a:off x="16335009" y="8262009"/>
              <a:ext cx="580844" cy="159291"/>
              <a:chOff x="6956871" y="1370477"/>
              <a:chExt cx="657647" cy="180354"/>
            </a:xfrm>
          </p:grpSpPr>
          <p:sp>
            <p:nvSpPr>
              <p:cNvPr id="53" name="椭圆 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EB656B7-5AE0-4D79-A395-5CA0A6DECD4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4" name="椭圆 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9E08F68-1EBE-4382-8164-539952C0525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5" name="组合 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060ABEC-4568-4BFC-BF2D-ED3145469304}"/>
                  </a:ext>
                </a:extLst>
              </p:cNvPr>
              <p:cNvGrpSpPr/>
              <p:nvPr/>
            </p:nvGrpSpPr>
            <p:grpSpPr>
              <a:xfrm>
                <a:off x="7029793" y="1423162"/>
                <a:ext cx="518770" cy="74157"/>
                <a:chOff x="10764860" y="7705724"/>
                <a:chExt cx="968273" cy="101827"/>
              </a:xfrm>
            </p:grpSpPr>
            <p:sp>
              <p:nvSpPr>
                <p:cNvPr id="56" name="矩形: 圆角 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187B5D8-203D-4092-827A-F458321F651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7" name="直接连接符 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73A23FF-752B-443E-8EE1-95B5864FF01E}"/>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614F55-4650-4E42-AF76-B166B61030B8}"/>
                </a:ext>
              </a:extLst>
            </p:cNvPr>
            <p:cNvGrpSpPr/>
            <p:nvPr/>
          </p:nvGrpSpPr>
          <p:grpSpPr>
            <a:xfrm>
              <a:off x="16335009" y="8701126"/>
              <a:ext cx="580844" cy="159291"/>
              <a:chOff x="6956871" y="1370477"/>
              <a:chExt cx="657647" cy="180354"/>
            </a:xfrm>
          </p:grpSpPr>
          <p:sp>
            <p:nvSpPr>
              <p:cNvPr id="48" name="椭圆 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A3B1CE6-72AF-4ACD-87A9-14B8C9B8E0C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9" name="椭圆 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97A94A8-52EE-4461-BD0D-6554922B7C45}"/>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0" name="组合 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6A2FDA3-38C6-4184-A245-6CD04301DCC5}"/>
                  </a:ext>
                </a:extLst>
              </p:cNvPr>
              <p:cNvGrpSpPr/>
              <p:nvPr/>
            </p:nvGrpSpPr>
            <p:grpSpPr>
              <a:xfrm>
                <a:off x="7029793" y="1423162"/>
                <a:ext cx="518770" cy="74157"/>
                <a:chOff x="10764860" y="7705724"/>
                <a:chExt cx="968273" cy="101827"/>
              </a:xfrm>
            </p:grpSpPr>
            <p:sp>
              <p:nvSpPr>
                <p:cNvPr id="51" name="矩形: 圆角 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AD6E79F-CFFB-4805-B4B9-9C817BFB2C2D}"/>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2" name="直接连接符 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71B9B2A-2FC4-45BA-85CB-C5D145383997}"/>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DBFCD2-4062-4D50-98C1-54CA593015E8}"/>
                </a:ext>
              </a:extLst>
            </p:cNvPr>
            <p:cNvGrpSpPr/>
            <p:nvPr/>
          </p:nvGrpSpPr>
          <p:grpSpPr>
            <a:xfrm>
              <a:off x="16335009" y="9140243"/>
              <a:ext cx="580844" cy="159291"/>
              <a:chOff x="6956871" y="1370477"/>
              <a:chExt cx="657647" cy="180354"/>
            </a:xfrm>
          </p:grpSpPr>
          <p:sp>
            <p:nvSpPr>
              <p:cNvPr id="43" name="椭圆 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59CE278-CB02-4F21-8A7E-2FE224EB9E50}"/>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4" name="椭圆 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5AEEA76-0EF0-424D-8FA8-0395B5A6886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5" name="组合 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DCFEE8A-A77D-4400-89DE-96475B0A282F}"/>
                  </a:ext>
                </a:extLst>
              </p:cNvPr>
              <p:cNvGrpSpPr/>
              <p:nvPr/>
            </p:nvGrpSpPr>
            <p:grpSpPr>
              <a:xfrm>
                <a:off x="7029793" y="1423162"/>
                <a:ext cx="518770" cy="74157"/>
                <a:chOff x="10764860" y="7705724"/>
                <a:chExt cx="968273" cy="101827"/>
              </a:xfrm>
            </p:grpSpPr>
            <p:sp>
              <p:nvSpPr>
                <p:cNvPr id="46" name="矩形: 圆角 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D302BBA-3257-49AE-887D-8EBE7D5DF56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7" name="直接连接符 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D726DE4-BBE9-4A95-8E39-8F964016562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670ED88-595F-4578-A5F2-6A16AE73C435}"/>
                </a:ext>
              </a:extLst>
            </p:cNvPr>
            <p:cNvGrpSpPr/>
            <p:nvPr/>
          </p:nvGrpSpPr>
          <p:grpSpPr>
            <a:xfrm>
              <a:off x="16335009" y="9579360"/>
              <a:ext cx="580844" cy="159291"/>
              <a:chOff x="6956871" y="1370477"/>
              <a:chExt cx="657647" cy="180354"/>
            </a:xfrm>
          </p:grpSpPr>
          <p:sp>
            <p:nvSpPr>
              <p:cNvPr id="38" name="椭圆 3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1FD0C37-7FA6-4694-8B67-1EEA79D3BCA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9" name="椭圆 3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1158122-CD76-41CC-87F7-32ECBE334A9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0" name="组合 3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44E7D3B-7191-4B6F-A417-7C79989DE455}"/>
                  </a:ext>
                </a:extLst>
              </p:cNvPr>
              <p:cNvGrpSpPr/>
              <p:nvPr/>
            </p:nvGrpSpPr>
            <p:grpSpPr>
              <a:xfrm>
                <a:off x="7029793" y="1423162"/>
                <a:ext cx="518770" cy="74157"/>
                <a:chOff x="10764860" y="7705724"/>
                <a:chExt cx="968273" cy="101827"/>
              </a:xfrm>
            </p:grpSpPr>
            <p:sp>
              <p:nvSpPr>
                <p:cNvPr id="41" name="矩形: 圆角 4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8DF3AEC-DE36-43EB-ABFA-1764A34D5EC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2" name="直接连接符 4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67868A7-FD0A-468A-A622-0C1E72FB0F29}"/>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2023537-EAB7-4585-A55D-C47461630BAF}"/>
                </a:ext>
              </a:extLst>
            </p:cNvPr>
            <p:cNvGrpSpPr/>
            <p:nvPr/>
          </p:nvGrpSpPr>
          <p:grpSpPr>
            <a:xfrm>
              <a:off x="16335009" y="10018477"/>
              <a:ext cx="580844" cy="159291"/>
              <a:chOff x="6956871" y="1370477"/>
              <a:chExt cx="657647" cy="180354"/>
            </a:xfrm>
          </p:grpSpPr>
          <p:sp>
            <p:nvSpPr>
              <p:cNvPr id="33" name="椭圆 3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7C06893-57C6-4FB6-8C80-C2166014638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4" name="椭圆 3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C9E1DC1-F0D4-4A69-992C-119ADC172E32}"/>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5" name="组合 3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DC37CE-8DA8-4646-A498-AF465876A428}"/>
                  </a:ext>
                </a:extLst>
              </p:cNvPr>
              <p:cNvGrpSpPr/>
              <p:nvPr/>
            </p:nvGrpSpPr>
            <p:grpSpPr>
              <a:xfrm>
                <a:off x="7029793" y="1423162"/>
                <a:ext cx="518770" cy="74157"/>
                <a:chOff x="10764860" y="7705724"/>
                <a:chExt cx="968273" cy="101827"/>
              </a:xfrm>
            </p:grpSpPr>
            <p:sp>
              <p:nvSpPr>
                <p:cNvPr id="36" name="矩形: 圆角 3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DE6A5C5-3EA0-4B71-BAB9-85FFEFEAEF7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7" name="直接连接符 3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670A03-601D-4C81-BD79-445DC821A339}"/>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BE97520-9B7A-427E-9118-297FF7E1EA6A}"/>
                </a:ext>
              </a:extLst>
            </p:cNvPr>
            <p:cNvGrpSpPr/>
            <p:nvPr/>
          </p:nvGrpSpPr>
          <p:grpSpPr>
            <a:xfrm>
              <a:off x="16335009" y="10457594"/>
              <a:ext cx="580844" cy="159291"/>
              <a:chOff x="6956871" y="1370477"/>
              <a:chExt cx="657647" cy="180354"/>
            </a:xfrm>
          </p:grpSpPr>
          <p:sp>
            <p:nvSpPr>
              <p:cNvPr id="28" name="椭圆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6A6461B-BAD3-42FF-A151-ECD74B7C1F0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9" name="椭圆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592E1D5-6936-4BBA-A4D3-8688B11D2A48}"/>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0" name="组合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92E005F-0609-4835-AEB6-4CBBA39B945B}"/>
                  </a:ext>
                </a:extLst>
              </p:cNvPr>
              <p:cNvGrpSpPr/>
              <p:nvPr/>
            </p:nvGrpSpPr>
            <p:grpSpPr>
              <a:xfrm>
                <a:off x="7029793" y="1423162"/>
                <a:ext cx="518770" cy="74157"/>
                <a:chOff x="10764860" y="7705724"/>
                <a:chExt cx="968273" cy="101827"/>
              </a:xfrm>
            </p:grpSpPr>
            <p:sp>
              <p:nvSpPr>
                <p:cNvPr id="31" name="矩形: 圆角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1EE1C8A-F7EC-484D-A5A6-FA7BF596009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2" name="直接连接符 3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D3796D2-1B20-4897-B051-079B916B7641}"/>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CB4AB4E-AA32-40F5-BA22-17FE69B87231}"/>
                </a:ext>
              </a:extLst>
            </p:cNvPr>
            <p:cNvGrpSpPr/>
            <p:nvPr/>
          </p:nvGrpSpPr>
          <p:grpSpPr>
            <a:xfrm>
              <a:off x="16335009" y="10896711"/>
              <a:ext cx="580844" cy="159291"/>
              <a:chOff x="6956871" y="1370477"/>
              <a:chExt cx="657647" cy="180354"/>
            </a:xfrm>
          </p:grpSpPr>
          <p:sp>
            <p:nvSpPr>
              <p:cNvPr id="23" name="椭圆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C0853E8-938B-4DBC-9FCB-56C16434FEA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4" name="椭圆 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1A84AB9-FFB1-4407-8E01-1D5ECF49A80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5" name="组合 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82C94D7-854C-438B-9EC0-3E563262224E}"/>
                  </a:ext>
                </a:extLst>
              </p:cNvPr>
              <p:cNvGrpSpPr/>
              <p:nvPr/>
            </p:nvGrpSpPr>
            <p:grpSpPr>
              <a:xfrm>
                <a:off x="7029793" y="1423162"/>
                <a:ext cx="518770" cy="74157"/>
                <a:chOff x="10764860" y="7705724"/>
                <a:chExt cx="968273" cy="101827"/>
              </a:xfrm>
            </p:grpSpPr>
            <p:sp>
              <p:nvSpPr>
                <p:cNvPr id="26" name="矩形: 圆角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0CEDEC6-B8F7-46D2-A420-B987B7E5EF4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7" name="直接连接符 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60833DE-5E9C-4169-B1EB-8A73679D59F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1BB004D-1123-4064-B5E2-37A64E1087CA}"/>
                </a:ext>
              </a:extLst>
            </p:cNvPr>
            <p:cNvGrpSpPr/>
            <p:nvPr/>
          </p:nvGrpSpPr>
          <p:grpSpPr>
            <a:xfrm>
              <a:off x="16335009" y="11335827"/>
              <a:ext cx="580844" cy="159291"/>
              <a:chOff x="6956871" y="1370477"/>
              <a:chExt cx="657647" cy="180354"/>
            </a:xfrm>
          </p:grpSpPr>
          <p:sp>
            <p:nvSpPr>
              <p:cNvPr id="18" name="椭圆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2CD3A34-9F3D-42C8-80CE-76B45E7349B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9" name="椭圆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12876C5-7D85-4422-A2CC-D579BA032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0" name="组合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C5DDB5F-2B93-4F13-A40D-CA200BB021B8}"/>
                  </a:ext>
                </a:extLst>
              </p:cNvPr>
              <p:cNvGrpSpPr/>
              <p:nvPr/>
            </p:nvGrpSpPr>
            <p:grpSpPr>
              <a:xfrm>
                <a:off x="7029793" y="1423162"/>
                <a:ext cx="518770" cy="74157"/>
                <a:chOff x="10764860" y="7705724"/>
                <a:chExt cx="968273" cy="101827"/>
              </a:xfrm>
            </p:grpSpPr>
            <p:sp>
              <p:nvSpPr>
                <p:cNvPr id="21" name="矩形: 圆角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A4E3E4C-C557-45DE-A308-1AC846784F7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2" name="直接连接符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78CB03E-0CF4-4E01-9674-BDB635BE65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8" name="组合 7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4CEF050-19D5-4BC1-B313-04C9E82882B0}"/>
              </a:ext>
            </a:extLst>
          </p:cNvPr>
          <p:cNvGrpSpPr/>
          <p:nvPr/>
        </p:nvGrpSpPr>
        <p:grpSpPr>
          <a:xfrm>
            <a:off x="5744548" y="2312198"/>
            <a:ext cx="4203016" cy="565924"/>
            <a:chOff x="1736002" y="2407374"/>
            <a:chExt cx="4203016" cy="565924"/>
          </a:xfrm>
        </p:grpSpPr>
        <p:grpSp>
          <p:nvGrpSpPr>
            <p:cNvPr id="79" name="组合 7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8699CF9-5541-4782-9208-5690C04DAECA}"/>
                </a:ext>
              </a:extLst>
            </p:cNvPr>
            <p:cNvGrpSpPr/>
            <p:nvPr/>
          </p:nvGrpSpPr>
          <p:grpSpPr>
            <a:xfrm>
              <a:off x="1736002" y="2407374"/>
              <a:ext cx="4203016" cy="565924"/>
              <a:chOff x="5130367" y="2282399"/>
              <a:chExt cx="4203016" cy="565924"/>
            </a:xfrm>
          </p:grpSpPr>
          <p:sp>
            <p:nvSpPr>
              <p:cNvPr id="81"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EACA238-2FF2-44F4-8DC6-3A1F0AF58D41}"/>
                  </a:ext>
                </a:extLst>
              </p:cNvPr>
              <p:cNvSpPr>
                <a:spLocks noChangeArrowheads="1"/>
              </p:cNvSpPr>
              <p:nvPr/>
            </p:nvSpPr>
            <p:spPr bwMode="auto">
              <a:xfrm>
                <a:off x="5130367" y="2282399"/>
                <a:ext cx="4203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2" name="矩形 8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C152C40-335C-4D6A-A39D-AE4D9F68422D}"/>
                  </a:ext>
                </a:extLst>
              </p:cNvPr>
              <p:cNvSpPr/>
              <p:nvPr/>
            </p:nvSpPr>
            <p:spPr>
              <a:xfrm>
                <a:off x="6320536" y="2334528"/>
                <a:ext cx="2165978"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放牛娃</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王小二</a:t>
                </a:r>
              </a:p>
            </p:txBody>
          </p:sp>
        </p:grpSp>
        <p:pic>
          <p:nvPicPr>
            <p:cNvPr id="80" name="图片 7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A5DC39B-3054-4BE5-B9CE-B9AE492823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83" name="矩形 8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970AAAA-9345-4AC0-9468-23BDE100E856}"/>
              </a:ext>
            </a:extLst>
          </p:cNvPr>
          <p:cNvSpPr/>
          <p:nvPr/>
        </p:nvSpPr>
        <p:spPr>
          <a:xfrm>
            <a:off x="1928506"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王小二</a:t>
            </a:r>
          </a:p>
        </p:txBody>
      </p:sp>
      <p:sp>
        <p:nvSpPr>
          <p:cNvPr id="2" name="矩形 1"/>
          <p:cNvSpPr/>
          <p:nvPr/>
        </p:nvSpPr>
        <p:spPr>
          <a:xfrm>
            <a:off x="5408659" y="3325809"/>
            <a:ext cx="4882991" cy="2169825"/>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中国少年抗日英雄。</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1929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年生于河北省涞源县上庄村。抗日战争时期，王二小的家乡是八路军抗日根据地，经常受到日本鬼子的“扫荡”，王二小是儿童团员，他常常一边在山坡上放牛，一边给八路军放哨。</a:t>
            </a:r>
          </a:p>
        </p:txBody>
      </p:sp>
      <p:pic>
        <p:nvPicPr>
          <p:cNvPr id="84" name="图片 8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EF4342B-9F82-426D-8320-3BF327F5211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98317" y="2562515"/>
            <a:ext cx="2451979" cy="2645980"/>
          </a:xfrm>
          <a:prstGeom prst="roundRect">
            <a:avLst/>
          </a:prstGeom>
        </p:spPr>
      </p:pic>
      <p:sp>
        <p:nvSpPr>
          <p:cNvPr id="85" name="矩形 8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F35E69C-1004-408C-AAFE-7C422F6212A7}"/>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Tree>
    <p:extLst>
      <p:ext uri="{BB962C8B-B14F-4D97-AF65-F5344CB8AC3E}">
        <p14:creationId xmlns:p14="http://schemas.microsoft.com/office/powerpoint/2010/main" val="2594407522"/>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1000"/>
                                        <p:tgtEl>
                                          <p:spTgt spid="84"/>
                                        </p:tgtEl>
                                      </p:cBhvr>
                                    </p:animEffect>
                                    <p:anim calcmode="lin" valueType="num">
                                      <p:cBhvr>
                                        <p:cTn id="22" dur="1000" fill="hold"/>
                                        <p:tgtEl>
                                          <p:spTgt spid="84"/>
                                        </p:tgtEl>
                                        <p:attrNameLst>
                                          <p:attrName>ppt_x</p:attrName>
                                        </p:attrNameLst>
                                      </p:cBhvr>
                                      <p:tavLst>
                                        <p:tav tm="0">
                                          <p:val>
                                            <p:strVal val="#ppt_x"/>
                                          </p:val>
                                        </p:tav>
                                        <p:tav tm="100000">
                                          <p:val>
                                            <p:strVal val="#ppt_x"/>
                                          </p:val>
                                        </p:tav>
                                      </p:tavLst>
                                    </p:anim>
                                    <p:anim calcmode="lin" valueType="num">
                                      <p:cBhvr>
                                        <p:cTn id="23" dur="1000" fill="hold"/>
                                        <p:tgtEl>
                                          <p:spTgt spid="8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1000"/>
                                        <p:tgtEl>
                                          <p:spTgt spid="83"/>
                                        </p:tgtEl>
                                      </p:cBhvr>
                                    </p:animEffect>
                                    <p:anim calcmode="lin" valueType="num">
                                      <p:cBhvr>
                                        <p:cTn id="27" dur="1000" fill="hold"/>
                                        <p:tgtEl>
                                          <p:spTgt spid="83"/>
                                        </p:tgtEl>
                                        <p:attrNameLst>
                                          <p:attrName>ppt_x</p:attrName>
                                        </p:attrNameLst>
                                      </p:cBhvr>
                                      <p:tavLst>
                                        <p:tav tm="0">
                                          <p:val>
                                            <p:strVal val="#ppt_x"/>
                                          </p:val>
                                        </p:tav>
                                        <p:tav tm="100000">
                                          <p:val>
                                            <p:strVal val="#ppt_x"/>
                                          </p:val>
                                        </p:tav>
                                      </p:tavLst>
                                    </p:anim>
                                    <p:anim calcmode="lin" valueType="num">
                                      <p:cBhvr>
                                        <p:cTn id="28"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2"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4D4F9D-D581-48B6-8928-D34030278932}"/>
              </a:ext>
            </a:extLst>
          </p:cNvPr>
          <p:cNvGrpSpPr/>
          <p:nvPr/>
        </p:nvGrpSpPr>
        <p:grpSpPr>
          <a:xfrm>
            <a:off x="1892984" y="2406412"/>
            <a:ext cx="4203016" cy="565924"/>
            <a:chOff x="1736002" y="2407374"/>
            <a:chExt cx="4203016" cy="565924"/>
          </a:xfrm>
        </p:grpSpPr>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B5A3581-39E3-4CF4-9D4E-6392F92B30E7}"/>
                </a:ext>
              </a:extLst>
            </p:cNvPr>
            <p:cNvGrpSpPr/>
            <p:nvPr/>
          </p:nvGrpSpPr>
          <p:grpSpPr>
            <a:xfrm>
              <a:off x="1736002" y="2407374"/>
              <a:ext cx="4203016" cy="565924"/>
              <a:chOff x="5130367" y="2282399"/>
              <a:chExt cx="4203016" cy="565924"/>
            </a:xfrm>
          </p:grpSpPr>
          <p:sp>
            <p:nvSpPr>
              <p:cNvPr id="15"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221CBE5-8BC8-4FED-AC39-70F78FA51C0A}"/>
                  </a:ext>
                </a:extLst>
              </p:cNvPr>
              <p:cNvSpPr>
                <a:spLocks noChangeArrowheads="1"/>
              </p:cNvSpPr>
              <p:nvPr/>
            </p:nvSpPr>
            <p:spPr bwMode="auto">
              <a:xfrm>
                <a:off x="5130367" y="2282399"/>
                <a:ext cx="4203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6" name="矩形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CD9E50E-488F-4775-842D-10BD38C82AE2}"/>
                  </a:ext>
                </a:extLst>
              </p:cNvPr>
              <p:cNvSpPr/>
              <p:nvPr/>
            </p:nvSpPr>
            <p:spPr>
              <a:xfrm>
                <a:off x="6320536" y="2334528"/>
                <a:ext cx="2165978"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放牛娃</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王小二</a:t>
                </a:r>
              </a:p>
            </p:txBody>
          </p:sp>
        </p:grpSp>
        <p:pic>
          <p:nvPicPr>
            <p:cNvPr id="14" name="图片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D30902B-49D0-4A65-8C29-B278CA0EED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2" name="矩形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D60F677-5D3C-490A-9CA1-330B891B4098}"/>
              </a:ext>
            </a:extLst>
          </p:cNvPr>
          <p:cNvSpPr/>
          <p:nvPr/>
        </p:nvSpPr>
        <p:spPr>
          <a:xfrm>
            <a:off x="1645203" y="3143170"/>
            <a:ext cx="5309780" cy="2862322"/>
          </a:xfrm>
          <a:prstGeom prst="rect">
            <a:avLst/>
          </a:prstGeom>
        </p:spPr>
        <p:txBody>
          <a:bodyPr wrap="square">
            <a:spAutoFit/>
          </a:bodyPr>
          <a:lstStyle/>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1942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日（农历</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日本鬼子又来“扫荡”，走到山口时迷了路。敌人看见王二小在山坡上放牛，就叫他带路。王二小装着听话的样子走在前面，为了保卫转移躲藏的乡亲，把敌人带进了八路军的埋伏圈。突然，四面八方响起了枪声，敌人知道上了当，就气急败坏地用刺刀挑死了王二小。机智勇敢的小英雄王二小，就这样被日本侵略者残酷地杀害了，牺牲在涞源县狼牙口村，年仅</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岁。正在这时候，八路军从山上冲下来，消灭了全部敌人稍微过一点啊</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原谅了</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 </a:t>
            </a:r>
            <a:endParaRPr lang="zh-CN" altLang="en-US">
              <a:latin typeface="思源黑体" panose="020B0500000000000000" pitchFamily="34" charset="-122"/>
              <a:ea typeface="思源黑体" panose="020B0500000000000000" pitchFamily="34" charset="-122"/>
            </a:endParaRPr>
          </a:p>
        </p:txBody>
      </p:sp>
      <p:pic>
        <p:nvPicPr>
          <p:cNvPr id="5" name="图片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F41202-83F3-4625-ADB2-D2CC16C409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1713" y="3272195"/>
            <a:ext cx="3295087" cy="2260429"/>
          </a:xfrm>
          <a:prstGeom prst="roundRect">
            <a:avLst/>
          </a:prstGeom>
        </p:spPr>
      </p:pic>
    </p:spTree>
    <p:extLst>
      <p:ext uri="{BB962C8B-B14F-4D97-AF65-F5344CB8AC3E}">
        <p14:creationId xmlns:p14="http://schemas.microsoft.com/office/powerpoint/2010/main" val="2360368295"/>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iterate type="lt">
                                    <p:tmPct val="10000"/>
                                  </p:iterate>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strVal val="#ppt_w*0.70"/>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Effect transition="in" filter="fade">
                                      <p:cBhvr>
                                        <p:cTn id="30" dur="1000"/>
                                        <p:tgtEl>
                                          <p:spTgt spid="2"/>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五</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A37578-0A25-41C4-BF9B-268914421B57}"/>
              </a:ext>
            </a:extLst>
          </p:cNvPr>
          <p:cNvSpPr/>
          <p:nvPr/>
        </p:nvSpPr>
        <p:spPr>
          <a:xfrm>
            <a:off x="2088895" y="2796334"/>
            <a:ext cx="8278228" cy="923330"/>
          </a:xfrm>
          <a:prstGeom prst="rect">
            <a:avLst/>
          </a:prstGeom>
        </p:spPr>
        <p:txBody>
          <a:bodyPr wrap="none">
            <a:spAutoFit/>
          </a:bodyPr>
          <a:lstStyle/>
          <a:p>
            <a:r>
              <a:rPr lang="zh-CN" altLang="en-US" sz="5400" b="1">
                <a:gradFill>
                  <a:gsLst>
                    <a:gs pos="100000">
                      <a:srgbClr val="E9BE61"/>
                    </a:gs>
                    <a:gs pos="49000">
                      <a:srgbClr val="FEEFAC"/>
                    </a:gs>
                  </a:gsLst>
                  <a:lin ang="5400000" scaled="0"/>
                </a:gradFill>
                <a:latin typeface="汉仪方叠体简" pitchFamily="49" charset="-122"/>
                <a:ea typeface="汉仪方叠体简" pitchFamily="49" charset="-122"/>
              </a:rPr>
              <a:t>舍身堵枪眼的英雄</a:t>
            </a:r>
            <a:r>
              <a:rPr lang="en-US" altLang="zh-CN" sz="5400" b="1">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5400" b="1">
                <a:gradFill>
                  <a:gsLst>
                    <a:gs pos="100000">
                      <a:srgbClr val="E9BE61"/>
                    </a:gs>
                    <a:gs pos="49000">
                      <a:srgbClr val="FEEFAC"/>
                    </a:gs>
                  </a:gsLst>
                  <a:lin ang="5400000" scaled="0"/>
                </a:gradFill>
                <a:latin typeface="汉仪方叠体简" pitchFamily="49" charset="-122"/>
                <a:ea typeface="汉仪方叠体简" pitchFamily="49" charset="-122"/>
              </a:rPr>
              <a:t>黄继光</a:t>
            </a:r>
            <a:endParaRPr lang="zh-CN" altLang="en-US" sz="6000" b="1">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521159648"/>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9" name="组合 7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9F3D824-33DC-4442-AC3F-A489C8A235E2}"/>
              </a:ext>
            </a:extLst>
          </p:cNvPr>
          <p:cNvGrpSpPr/>
          <p:nvPr/>
        </p:nvGrpSpPr>
        <p:grpSpPr>
          <a:xfrm>
            <a:off x="5367647" y="2312666"/>
            <a:ext cx="4965016" cy="565924"/>
            <a:chOff x="1736002" y="2407374"/>
            <a:chExt cx="4965016" cy="565924"/>
          </a:xfrm>
        </p:grpSpPr>
        <p:grpSp>
          <p:nvGrpSpPr>
            <p:cNvPr id="80" name="组合 7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8AD5C1-151A-455E-85E0-B46196EA30C3}"/>
                </a:ext>
              </a:extLst>
            </p:cNvPr>
            <p:cNvGrpSpPr/>
            <p:nvPr/>
          </p:nvGrpSpPr>
          <p:grpSpPr>
            <a:xfrm>
              <a:off x="1736002" y="2407374"/>
              <a:ext cx="4965016" cy="565924"/>
              <a:chOff x="5130367" y="2282399"/>
              <a:chExt cx="4965016" cy="565924"/>
            </a:xfrm>
          </p:grpSpPr>
          <p:sp>
            <p:nvSpPr>
              <p:cNvPr id="82"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61AA9A-39E8-476D-8C56-EB3F6B11DC7E}"/>
                  </a:ext>
                </a:extLst>
              </p:cNvPr>
              <p:cNvSpPr>
                <a:spLocks noChangeArrowheads="1"/>
              </p:cNvSpPr>
              <p:nvPr/>
            </p:nvSpPr>
            <p:spPr bwMode="auto">
              <a:xfrm>
                <a:off x="5130367" y="2282399"/>
                <a:ext cx="4965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3" name="矩形 8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C7BDD73-EA1B-405E-9D9A-1B238E881094}"/>
                  </a:ext>
                </a:extLst>
              </p:cNvPr>
              <p:cNvSpPr/>
              <p:nvPr/>
            </p:nvSpPr>
            <p:spPr>
              <a:xfrm>
                <a:off x="5973256" y="2334528"/>
                <a:ext cx="3704860"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舍身堵枪眼的英雄</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黄继光</a:t>
                </a:r>
              </a:p>
            </p:txBody>
          </p:sp>
        </p:grpSp>
        <p:pic>
          <p:nvPicPr>
            <p:cNvPr id="81" name="图片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E213A3B-7196-4AC6-9EEE-7FBBD007C0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84" name="矩形 8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E5C50FD-5138-43F4-97FC-CD813B3B05DE}"/>
              </a:ext>
            </a:extLst>
          </p:cNvPr>
          <p:cNvSpPr/>
          <p:nvPr/>
        </p:nvSpPr>
        <p:spPr>
          <a:xfrm>
            <a:off x="1928506"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黄继光</a:t>
            </a:r>
          </a:p>
        </p:txBody>
      </p:sp>
      <p:sp>
        <p:nvSpPr>
          <p:cNvPr id="2" name="矩形 1"/>
          <p:cNvSpPr/>
          <p:nvPr/>
        </p:nvSpPr>
        <p:spPr>
          <a:xfrm>
            <a:off x="4947106" y="3312726"/>
            <a:ext cx="5622371" cy="2308324"/>
          </a:xfrm>
          <a:prstGeom prst="rect">
            <a:avLst/>
          </a:prstGeom>
        </p:spPr>
        <p:txBody>
          <a:bodyPr wrap="square">
            <a:spAutoFit/>
          </a:bodyPr>
          <a:lstStyle/>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年生于四川省中江县，中国人民志愿军第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45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135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团</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连的通讯员。</a:t>
            </a:r>
            <a:endParaRPr lang="en-US" altLang="zh-CN">
              <a:solidFill>
                <a:schemeClr val="tx1">
                  <a:lumMod val="85000"/>
                  <a:lumOff val="15000"/>
                </a:schemeClr>
              </a:solidFill>
              <a:latin typeface="思源黑体" panose="020B0500000000000000" pitchFamily="34" charset="-122"/>
              <a:ea typeface="思源黑体" panose="020B0500000000000000" pitchFamily="34" charset="-122"/>
            </a:endParaRPr>
          </a:p>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1952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月，在抗美援朝上甘岭战役中，黄继光所在营与美军为首的“联合国军”和南朝鲜军激战</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昼夜后，于</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日夜奉命夺取上甘岭西侧</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597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高地。部队接连攻占</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个阵地后，推进到零号阵地半山腰。此时，山顶上敌一个集团火力点，以</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挺重机枪、</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挺轻机枪的密集火力，死死地控制着制高点，冲击部队受阻。</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pic>
        <p:nvPicPr>
          <p:cNvPr id="85" name="图片 8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981054D-05C4-49C6-B937-C04ED2520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2824" y="2364797"/>
            <a:ext cx="1788331" cy="2595067"/>
          </a:xfrm>
          <a:prstGeom prst="roundRect">
            <a:avLst/>
          </a:prstGeom>
        </p:spPr>
      </p:pic>
    </p:spTree>
    <p:extLst>
      <p:ext uri="{BB962C8B-B14F-4D97-AF65-F5344CB8AC3E}">
        <p14:creationId xmlns:p14="http://schemas.microsoft.com/office/powerpoint/2010/main" val="471078006"/>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anim calcmode="lin" valueType="num">
                                      <p:cBhvr>
                                        <p:cTn id="22" dur="1000" fill="hold"/>
                                        <p:tgtEl>
                                          <p:spTgt spid="85"/>
                                        </p:tgtEl>
                                        <p:attrNameLst>
                                          <p:attrName>ppt_x</p:attrName>
                                        </p:attrNameLst>
                                      </p:cBhvr>
                                      <p:tavLst>
                                        <p:tav tm="0">
                                          <p:val>
                                            <p:strVal val="#ppt_x"/>
                                          </p:val>
                                        </p:tav>
                                        <p:tav tm="100000">
                                          <p:val>
                                            <p:strVal val="#ppt_x"/>
                                          </p:val>
                                        </p:tav>
                                      </p:tavLst>
                                    </p:anim>
                                    <p:anim calcmode="lin" valueType="num">
                                      <p:cBhvr>
                                        <p:cTn id="23" dur="1000" fill="hold"/>
                                        <p:tgtEl>
                                          <p:spTgt spid="8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D5E762-8F99-46B5-9F55-99B27A5C2881}"/>
              </a:ext>
            </a:extLst>
          </p:cNvPr>
          <p:cNvSpPr/>
          <p:nvPr/>
        </p:nvSpPr>
        <p:spPr>
          <a:xfrm>
            <a:off x="2135596" y="3639475"/>
            <a:ext cx="7673725" cy="2169825"/>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要夺取阵地，必须拿下这个火力点。营参谋长向</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连下达命令，组织爆破组，坚决炸掉敌火力点。第一、第二个爆破组连续冲上去，两组同志全部壮烈牺牲。第三个爆破组又冲上去，全组同志又困在敌人阵地前。参谋长心急如焚。他明白，在天亮前如果攻不下敌阵地，天亮后敌人就会发挥其空中优势及火力优势，反击任务不仅难以完成，而且会使部队遭受重大伤亡。</a:t>
            </a:r>
          </a:p>
        </p:txBody>
      </p:sp>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309542F-0E6D-43A1-8367-521EF2042647}"/>
              </a:ext>
            </a:extLst>
          </p:cNvPr>
          <p:cNvGrpSpPr/>
          <p:nvPr/>
        </p:nvGrpSpPr>
        <p:grpSpPr>
          <a:xfrm>
            <a:off x="2230519" y="2763007"/>
            <a:ext cx="4965016" cy="565924"/>
            <a:chOff x="1736002" y="2407374"/>
            <a:chExt cx="4965016" cy="565924"/>
          </a:xfrm>
        </p:grpSpPr>
        <p:grpSp>
          <p:nvGrpSpPr>
            <p:cNvPr id="18" name="组合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DEFBCC3-1013-4766-B34B-D880159997C0}"/>
                </a:ext>
              </a:extLst>
            </p:cNvPr>
            <p:cNvGrpSpPr/>
            <p:nvPr/>
          </p:nvGrpSpPr>
          <p:grpSpPr>
            <a:xfrm>
              <a:off x="1736002" y="2407374"/>
              <a:ext cx="4965016" cy="565924"/>
              <a:chOff x="5130367" y="2282399"/>
              <a:chExt cx="4965016" cy="565924"/>
            </a:xfrm>
          </p:grpSpPr>
          <p:sp>
            <p:nvSpPr>
              <p:cNvPr id="20"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7BABC79-EBA1-4506-8CB0-3ABAE185EBFE}"/>
                  </a:ext>
                </a:extLst>
              </p:cNvPr>
              <p:cNvSpPr>
                <a:spLocks noChangeArrowheads="1"/>
              </p:cNvSpPr>
              <p:nvPr/>
            </p:nvSpPr>
            <p:spPr bwMode="auto">
              <a:xfrm>
                <a:off x="5130367" y="2282399"/>
                <a:ext cx="4965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21" name="矩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5831995-DEB2-429D-9AE7-1640314A7AEA}"/>
                  </a:ext>
                </a:extLst>
              </p:cNvPr>
              <p:cNvSpPr/>
              <p:nvPr/>
            </p:nvSpPr>
            <p:spPr>
              <a:xfrm>
                <a:off x="5973256" y="2334528"/>
                <a:ext cx="3704860"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舍身堵枪眼的英雄</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黄继光</a:t>
                </a:r>
              </a:p>
            </p:txBody>
          </p:sp>
        </p:grpSp>
        <p:pic>
          <p:nvPicPr>
            <p:cNvPr id="19" name="图片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73E5297-1521-4F88-BC84-DC2644E279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308459182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37EB16-02B8-4BD1-BD8F-48680D6912A5}"/>
              </a:ext>
            </a:extLst>
          </p:cNvPr>
          <p:cNvSpPr/>
          <p:nvPr/>
        </p:nvSpPr>
        <p:spPr>
          <a:xfrm>
            <a:off x="928254" y="1773382"/>
            <a:ext cx="4973783" cy="4530436"/>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3" name="矩形: 圆角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4D82525-CD9D-4C45-A8D4-7951D66F2CF4}"/>
              </a:ext>
            </a:extLst>
          </p:cNvPr>
          <p:cNvSpPr/>
          <p:nvPr/>
        </p:nvSpPr>
        <p:spPr>
          <a:xfrm>
            <a:off x="6388437" y="1773382"/>
            <a:ext cx="4973783" cy="4530436"/>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 name="矩形 1"/>
          <p:cNvSpPr/>
          <p:nvPr/>
        </p:nvSpPr>
        <p:spPr>
          <a:xfrm>
            <a:off x="1144066" y="2891126"/>
            <a:ext cx="4708335" cy="3139321"/>
          </a:xfrm>
          <a:prstGeom prst="rect">
            <a:avLst/>
          </a:prstGeom>
        </p:spPr>
        <p:txBody>
          <a:bodyPr wrap="square">
            <a:spAutoFit/>
          </a:bodyPr>
          <a:lstStyle/>
          <a:p>
            <a:pPr>
              <a:buClr>
                <a:srgbClr val="C00000"/>
              </a:buClr>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关键时刻，黄继光挺身而出。他掏出早已写好的决心书交给参谋长，恳切地说：“首长，让我去吧！”黄继光在决心书上写道：“坚决完成上级交给的一切任务，争取立功当英雄，争取入党。”参谋长沉思片刻，当即任命黄继光为</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班班长。他带领</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名战士勇敢机智地连续摧毁敌人几个火力点，一名战友不幸牺牲，另一名战友身负重伤，他的左臂也被打穿。面对敌人的猛烈扫射，他毫无畏惧，忍着伤痛，迅速抵近敌中心火力点，连投几枚手雷，敌机枪顿时停止了射击。</a:t>
            </a:r>
          </a:p>
        </p:txBody>
      </p:sp>
      <p:sp>
        <p:nvSpPr>
          <p:cNvPr id="14" name="矩形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787215-0354-4E48-87C2-69677E0ED332}"/>
              </a:ext>
            </a:extLst>
          </p:cNvPr>
          <p:cNvSpPr/>
          <p:nvPr/>
        </p:nvSpPr>
        <p:spPr>
          <a:xfrm>
            <a:off x="6981850" y="2584763"/>
            <a:ext cx="4066087" cy="3416320"/>
          </a:xfrm>
          <a:prstGeom prst="rect">
            <a:avLst/>
          </a:prstGeom>
        </p:spPr>
        <p:txBody>
          <a:bodyPr wrap="square">
            <a:spAutoFit/>
          </a:bodyPr>
          <a:lstStyle/>
          <a:p>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当部队趁势发起冲击时，残存地堡内的机枪又突然疯狂扫射，攻击部队再次受阻。这时他多处负伤，弹药用尽。为了战斗的胜利，他顽强地向火力点爬去，靠近地堡射孔时，奋力扑上去，用自己的胸膛，死死地堵住了敌人正在喷射火舌的枪眼，壮烈捐躯。在黄继光英雄壮举的激励下，部队迅速攻占零号阵地，全歼守敌两个营。黄继光中国人民志愿军的一名士兵。</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1952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日在朝鲜上甘岭地区</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597.9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高地壮烈牺牲。</a:t>
            </a:r>
          </a:p>
        </p:txBody>
      </p:sp>
      <p:sp>
        <p:nvSpPr>
          <p:cNvPr id="15" name="矩形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F44FF1-7FC6-4074-9D68-E7EF694CAA9D}"/>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CF695A-FAAA-4DC7-9A97-F6F87206B98C}"/>
              </a:ext>
            </a:extLst>
          </p:cNvPr>
          <p:cNvGrpSpPr/>
          <p:nvPr/>
        </p:nvGrpSpPr>
        <p:grpSpPr>
          <a:xfrm>
            <a:off x="1401401" y="2095923"/>
            <a:ext cx="4027488" cy="565924"/>
            <a:chOff x="1736002" y="2407374"/>
            <a:chExt cx="4027488" cy="565924"/>
          </a:xfrm>
        </p:grpSpPr>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B232E31-9727-48C1-9832-D10AE59E08E6}"/>
                </a:ext>
              </a:extLst>
            </p:cNvPr>
            <p:cNvGrpSpPr/>
            <p:nvPr/>
          </p:nvGrpSpPr>
          <p:grpSpPr>
            <a:xfrm>
              <a:off x="1736002" y="2407374"/>
              <a:ext cx="4027488" cy="565924"/>
              <a:chOff x="5130367" y="2282399"/>
              <a:chExt cx="4027488" cy="565924"/>
            </a:xfrm>
          </p:grpSpPr>
          <p:sp>
            <p:nvSpPr>
              <p:cNvPr id="19"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2FF9F8A-5459-4403-90A7-FC213C68097C}"/>
                  </a:ext>
                </a:extLst>
              </p:cNvPr>
              <p:cNvSpPr>
                <a:spLocks noChangeArrowheads="1"/>
              </p:cNvSpPr>
              <p:nvPr/>
            </p:nvSpPr>
            <p:spPr bwMode="auto">
              <a:xfrm>
                <a:off x="5130367" y="2282399"/>
                <a:ext cx="402748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20" name="矩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2ADCEEC-D22C-49D7-A765-B647B50245A7}"/>
                  </a:ext>
                </a:extLst>
              </p:cNvPr>
              <p:cNvSpPr/>
              <p:nvPr/>
            </p:nvSpPr>
            <p:spPr>
              <a:xfrm>
                <a:off x="5969820" y="2371128"/>
                <a:ext cx="3005951" cy="400110"/>
              </a:xfrm>
              <a:prstGeom prst="rect">
                <a:avLst/>
              </a:prstGeom>
            </p:spPr>
            <p:txBody>
              <a:bodyPr wrap="none">
                <a:spAutoFit/>
              </a:bodyPr>
              <a:lstStyle/>
              <a:p>
                <a:pPr algn="ctr"/>
                <a:r>
                  <a:rPr lang="zh-CN" altLang="en-US" sz="20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舍身堵枪眼的英雄黄继光</a:t>
                </a:r>
              </a:p>
            </p:txBody>
          </p:sp>
        </p:grpSp>
        <p:pic>
          <p:nvPicPr>
            <p:cNvPr id="18" name="图片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3A481CE-13B1-41D8-B7D8-FB00E89F59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3128108203"/>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55" presetClass="entr" presetSubtype="0" fill="hold" grpId="0" nodeType="clickEffect">
                                  <p:stCondLst>
                                    <p:cond delay="0"/>
                                  </p:stCondLst>
                                  <p:iterate type="lt">
                                    <p:tmPct val="10000"/>
                                  </p:iterate>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5" presetClass="entr" presetSubtype="0" fill="hold" grpId="0" nodeType="clickEffect">
                                  <p:stCondLst>
                                    <p:cond delay="0"/>
                                  </p:stCondLst>
                                  <p:iterate type="lt">
                                    <p:tmPct val="10000"/>
                                  </p:iterate>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strVal val="#ppt_w*0.70"/>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t="-3"/>
          <a:stretch>
            <a:fillRect/>
          </a:stretch>
        </p:blipFill>
        <p:spPr>
          <a:xfrm>
            <a:off x="0" y="0"/>
            <a:ext cx="12192000" cy="6858000"/>
          </a:xfrm>
          <a:prstGeom prst="rect">
            <a:avLst/>
          </a:prstGeom>
        </p:spPr>
      </p:pic>
      <p:pic>
        <p:nvPicPr>
          <p:cNvPr id="7" name="图片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944B260-6F69-46C4-8AFC-1FF156FB52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010143" y="3847083"/>
            <a:ext cx="3010916" cy="3010916"/>
          </a:xfrm>
          <a:prstGeom prst="rect">
            <a:avLst/>
          </a:prstGeom>
        </p:spPr>
      </p:pic>
      <p:grpSp>
        <p:nvGrpSpPr>
          <p:cNvPr id="43" name="组合 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112A79F-4D5F-4455-B5A0-8C9F6F035363}"/>
              </a:ext>
            </a:extLst>
          </p:cNvPr>
          <p:cNvGrpSpPr/>
          <p:nvPr/>
        </p:nvGrpSpPr>
        <p:grpSpPr>
          <a:xfrm>
            <a:off x="2419019" y="1230223"/>
            <a:ext cx="3782760" cy="498763"/>
            <a:chOff x="3481371" y="3188763"/>
            <a:chExt cx="5651656" cy="498763"/>
          </a:xfrm>
        </p:grpSpPr>
        <p:sp>
          <p:nvSpPr>
            <p:cNvPr id="44" name="矩形: 圆角 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6111BC1-4F89-46FF-A916-2B1658362A9A}"/>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45" name="矩形 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D0A36A9-6358-4324-B59E-3FAB669D3750}"/>
                </a:ext>
              </a:extLst>
            </p:cNvPr>
            <p:cNvSpPr/>
            <p:nvPr/>
          </p:nvSpPr>
          <p:spPr>
            <a:xfrm>
              <a:off x="4278723" y="3251139"/>
              <a:ext cx="3746223"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1</a:t>
              </a:r>
              <a:r>
                <a:rPr lang="zh-CN" altLang="en-US" sz="2000" b="1">
                  <a:solidFill>
                    <a:srgbClr val="C00000"/>
                  </a:solidFill>
                  <a:latin typeface="思源黑体" panose="020B0500000000000000" pitchFamily="34" charset="-122"/>
                  <a:ea typeface="思源黑体" panose="020B0500000000000000" pitchFamily="34" charset="-122"/>
                </a:rPr>
                <a:t>、远的丰碑</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杨靖宇</a:t>
              </a:r>
            </a:p>
          </p:txBody>
        </p:sp>
      </p:grpSp>
      <p:grpSp>
        <p:nvGrpSpPr>
          <p:cNvPr id="46" name="组合 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BFE8E8-F720-40BA-B78D-C9DB869D246F}"/>
              </a:ext>
            </a:extLst>
          </p:cNvPr>
          <p:cNvGrpSpPr/>
          <p:nvPr/>
        </p:nvGrpSpPr>
        <p:grpSpPr>
          <a:xfrm>
            <a:off x="2419019" y="1892237"/>
            <a:ext cx="4115699" cy="498763"/>
            <a:chOff x="3481371" y="3188763"/>
            <a:chExt cx="6149083" cy="498763"/>
          </a:xfrm>
        </p:grpSpPr>
        <p:sp>
          <p:nvSpPr>
            <p:cNvPr id="47" name="矩形: 圆角 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F57BCEC-E2B5-4DDE-B8F4-4FEE2796726C}"/>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48" name="矩形 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404C6FB-C8D9-4BA6-A451-CC2E66F6C659}"/>
                </a:ext>
              </a:extLst>
            </p:cNvPr>
            <p:cNvSpPr/>
            <p:nvPr/>
          </p:nvSpPr>
          <p:spPr>
            <a:xfrm>
              <a:off x="3978797" y="3224559"/>
              <a:ext cx="5651657" cy="400110"/>
            </a:xfrm>
            <a:prstGeom prst="rect">
              <a:avLst/>
            </a:prstGeom>
          </p:spPr>
          <p:txBody>
            <a:bodyPr wrap="square">
              <a:spAutoFit/>
            </a:bodyPr>
            <a:lstStyle/>
            <a:p>
              <a:r>
                <a:rPr lang="en-US" altLang="zh-CN" sz="2000" b="1">
                  <a:solidFill>
                    <a:srgbClr val="C00000"/>
                  </a:solidFill>
                  <a:latin typeface="思源黑体" panose="020B0500000000000000" pitchFamily="34" charset="-122"/>
                  <a:ea typeface="思源黑体" panose="020B0500000000000000" pitchFamily="34" charset="-122"/>
                </a:rPr>
                <a:t>2</a:t>
              </a:r>
              <a:r>
                <a:rPr lang="zh-CN" altLang="en-US" sz="2000" b="1">
                  <a:solidFill>
                    <a:srgbClr val="C00000"/>
                  </a:solidFill>
                  <a:latin typeface="思源黑体" panose="020B0500000000000000" pitchFamily="34" charset="-122"/>
                  <a:ea typeface="思源黑体" panose="020B0500000000000000" pitchFamily="34" charset="-122"/>
                </a:rPr>
                <a:t>、“我是中国人”吉鸿昌</a:t>
              </a:r>
            </a:p>
          </p:txBody>
        </p:sp>
      </p:grpSp>
      <p:grpSp>
        <p:nvGrpSpPr>
          <p:cNvPr id="49" name="组合 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5B7A523-66AA-44D4-A134-D3EB45508BE8}"/>
              </a:ext>
            </a:extLst>
          </p:cNvPr>
          <p:cNvGrpSpPr/>
          <p:nvPr/>
        </p:nvGrpSpPr>
        <p:grpSpPr>
          <a:xfrm>
            <a:off x="2419019" y="2554253"/>
            <a:ext cx="3782760" cy="498763"/>
            <a:chOff x="3481371" y="3188763"/>
            <a:chExt cx="5651656" cy="498763"/>
          </a:xfrm>
        </p:grpSpPr>
        <p:sp>
          <p:nvSpPr>
            <p:cNvPr id="50" name="矩形: 圆角 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BA004EE-3F3A-4D40-81BD-57FF5FA3B855}"/>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51" name="矩形 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1A9CBF3-08E6-45D0-A715-BC3E2C54477C}"/>
                </a:ext>
              </a:extLst>
            </p:cNvPr>
            <p:cNvSpPr/>
            <p:nvPr/>
          </p:nvSpPr>
          <p:spPr>
            <a:xfrm>
              <a:off x="4278723" y="3251139"/>
              <a:ext cx="3363026"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3</a:t>
              </a:r>
              <a:r>
                <a:rPr lang="zh-CN" altLang="en-US" sz="2000" b="1">
                  <a:solidFill>
                    <a:srgbClr val="C00000"/>
                  </a:solidFill>
                  <a:latin typeface="思源黑体" panose="020B0500000000000000" pitchFamily="34" charset="-122"/>
                  <a:ea typeface="思源黑体" panose="020B0500000000000000" pitchFamily="34" charset="-122"/>
                </a:rPr>
                <a:t>、炸碉堡</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董存瑞</a:t>
              </a:r>
            </a:p>
          </p:txBody>
        </p:sp>
      </p:grpSp>
      <p:grpSp>
        <p:nvGrpSpPr>
          <p:cNvPr id="52" name="组合 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6FB0CAA-CEC3-45DA-9F41-2087B5F51860}"/>
              </a:ext>
            </a:extLst>
          </p:cNvPr>
          <p:cNvGrpSpPr/>
          <p:nvPr/>
        </p:nvGrpSpPr>
        <p:grpSpPr>
          <a:xfrm>
            <a:off x="2419019" y="3216268"/>
            <a:ext cx="3782760" cy="498763"/>
            <a:chOff x="3481371" y="3188763"/>
            <a:chExt cx="5651656" cy="498763"/>
          </a:xfrm>
        </p:grpSpPr>
        <p:sp>
          <p:nvSpPr>
            <p:cNvPr id="53" name="矩形: 圆角 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252BF82-4C91-430B-9465-42D9F2228A60}"/>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54" name="矩形 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233751E-5019-44E1-9FA4-397789CB01DD}"/>
                </a:ext>
              </a:extLst>
            </p:cNvPr>
            <p:cNvSpPr/>
            <p:nvPr/>
          </p:nvSpPr>
          <p:spPr>
            <a:xfrm>
              <a:off x="3685658" y="3250889"/>
              <a:ext cx="5279009"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4</a:t>
              </a:r>
              <a:r>
                <a:rPr lang="zh-CN" altLang="en-US" sz="2000" b="1">
                  <a:solidFill>
                    <a:srgbClr val="C00000"/>
                  </a:solidFill>
                  <a:latin typeface="思源黑体" panose="020B0500000000000000" pitchFamily="34" charset="-122"/>
                  <a:ea typeface="思源黑体" panose="020B0500000000000000" pitchFamily="34" charset="-122"/>
                </a:rPr>
                <a:t>、舍身堵枪眼的英雄</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黄继光</a:t>
              </a:r>
            </a:p>
          </p:txBody>
        </p:sp>
      </p:grpSp>
      <p:grpSp>
        <p:nvGrpSpPr>
          <p:cNvPr id="55" name="组合 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E248FE-51A0-4196-86EA-CD061E8D34BF}"/>
              </a:ext>
            </a:extLst>
          </p:cNvPr>
          <p:cNvGrpSpPr/>
          <p:nvPr/>
        </p:nvGrpSpPr>
        <p:grpSpPr>
          <a:xfrm>
            <a:off x="2419019" y="3878280"/>
            <a:ext cx="3782760" cy="498763"/>
            <a:chOff x="3481371" y="3188763"/>
            <a:chExt cx="5651656" cy="498763"/>
          </a:xfrm>
        </p:grpSpPr>
        <p:sp>
          <p:nvSpPr>
            <p:cNvPr id="56" name="矩形: 圆角 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3E91D6-707C-4D34-BFA9-30C566DB0A5C}"/>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57" name="矩形 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FCA72DC-F649-4917-BE14-01B95626807D}"/>
                </a:ext>
              </a:extLst>
            </p:cNvPr>
            <p:cNvSpPr/>
            <p:nvPr/>
          </p:nvSpPr>
          <p:spPr>
            <a:xfrm>
              <a:off x="4278723" y="3251139"/>
              <a:ext cx="3746223"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5</a:t>
              </a:r>
              <a:r>
                <a:rPr lang="zh-CN" altLang="en-US" sz="2000" b="1">
                  <a:solidFill>
                    <a:srgbClr val="C00000"/>
                  </a:solidFill>
                  <a:latin typeface="思源黑体" panose="020B0500000000000000" pitchFamily="34" charset="-122"/>
                  <a:ea typeface="思源黑体" panose="020B0500000000000000" pitchFamily="34" charset="-122"/>
                </a:rPr>
                <a:t>、少年英雄</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邱少云</a:t>
              </a:r>
            </a:p>
          </p:txBody>
        </p:sp>
      </p:grpSp>
      <p:grpSp>
        <p:nvGrpSpPr>
          <p:cNvPr id="58" name="组合 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1F679C8-F138-4F63-BD0E-E65CE1A8727A}"/>
              </a:ext>
            </a:extLst>
          </p:cNvPr>
          <p:cNvGrpSpPr/>
          <p:nvPr/>
        </p:nvGrpSpPr>
        <p:grpSpPr>
          <a:xfrm>
            <a:off x="6624250" y="1230223"/>
            <a:ext cx="3891351" cy="498763"/>
            <a:chOff x="3481371" y="3188763"/>
            <a:chExt cx="5651656" cy="498763"/>
          </a:xfrm>
        </p:grpSpPr>
        <p:sp>
          <p:nvSpPr>
            <p:cNvPr id="59" name="矩形: 圆角 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B4DDD1-FE6C-435B-AA94-A4A58B535288}"/>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60" name="矩形 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0C6CA15-9906-4C54-B977-9360E5E0ACED}"/>
                </a:ext>
              </a:extLst>
            </p:cNvPr>
            <p:cNvSpPr/>
            <p:nvPr/>
          </p:nvSpPr>
          <p:spPr>
            <a:xfrm>
              <a:off x="4278721" y="3251139"/>
              <a:ext cx="3269179"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6</a:t>
              </a:r>
              <a:r>
                <a:rPr lang="zh-CN" altLang="en-US" sz="2000" b="1">
                  <a:solidFill>
                    <a:srgbClr val="C00000"/>
                  </a:solidFill>
                  <a:latin typeface="思源黑体" panose="020B0500000000000000" pitchFamily="34" charset="-122"/>
                  <a:ea typeface="思源黑体" panose="020B0500000000000000" pitchFamily="34" charset="-122"/>
                </a:rPr>
                <a:t>、放牛娃</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王小二</a:t>
              </a:r>
            </a:p>
          </p:txBody>
        </p:sp>
      </p:grpSp>
      <p:grpSp>
        <p:nvGrpSpPr>
          <p:cNvPr id="61" name="组合 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CE43DB8-3F19-4128-811C-27E3ADFE2817}"/>
              </a:ext>
            </a:extLst>
          </p:cNvPr>
          <p:cNvGrpSpPr/>
          <p:nvPr/>
        </p:nvGrpSpPr>
        <p:grpSpPr>
          <a:xfrm>
            <a:off x="6624251" y="1892238"/>
            <a:ext cx="3891351" cy="498763"/>
            <a:chOff x="3481371" y="3188763"/>
            <a:chExt cx="5651656" cy="498763"/>
          </a:xfrm>
        </p:grpSpPr>
        <p:sp>
          <p:nvSpPr>
            <p:cNvPr id="62" name="矩形: 圆角 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E18C47E-8B6F-4374-82DF-1EF4C80AA3F7}"/>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63" name="矩形 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4DD5BA8-D632-4175-A7D4-61CCC94A5F33}"/>
                </a:ext>
              </a:extLst>
            </p:cNvPr>
            <p:cNvSpPr/>
            <p:nvPr/>
          </p:nvSpPr>
          <p:spPr>
            <a:xfrm>
              <a:off x="3964917" y="3224559"/>
              <a:ext cx="4759191"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7</a:t>
              </a:r>
              <a:r>
                <a:rPr lang="zh-CN" altLang="en-US" sz="2000" b="1">
                  <a:solidFill>
                    <a:srgbClr val="C00000"/>
                  </a:solidFill>
                  <a:latin typeface="思源黑体" panose="020B0500000000000000" pitchFamily="34" charset="-122"/>
                  <a:ea typeface="思源黑体" panose="020B0500000000000000" pitchFamily="34" charset="-122"/>
                </a:rPr>
                <a:t>、红枪白马女政委</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赵一曼</a:t>
              </a:r>
            </a:p>
          </p:txBody>
        </p:sp>
      </p:grpSp>
      <p:grpSp>
        <p:nvGrpSpPr>
          <p:cNvPr id="64" name="组合 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8C5BC5B-24FE-496B-B0C8-DF1A9D906F6E}"/>
              </a:ext>
            </a:extLst>
          </p:cNvPr>
          <p:cNvGrpSpPr/>
          <p:nvPr/>
        </p:nvGrpSpPr>
        <p:grpSpPr>
          <a:xfrm>
            <a:off x="6624249" y="2554253"/>
            <a:ext cx="3891351" cy="498763"/>
            <a:chOff x="3481371" y="3188763"/>
            <a:chExt cx="5651656" cy="498763"/>
          </a:xfrm>
          <a:gradFill>
            <a:gsLst>
              <a:gs pos="100000">
                <a:srgbClr val="E9BE61"/>
              </a:gs>
              <a:gs pos="49000">
                <a:srgbClr val="FEEFAC"/>
              </a:gs>
            </a:gsLst>
            <a:lin ang="5400000" scaled="0"/>
          </a:gradFill>
        </p:grpSpPr>
        <p:sp>
          <p:nvSpPr>
            <p:cNvPr id="65" name="矩形: 圆角 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490304-C55B-4A60-8033-E20E8622C03C}"/>
                </a:ext>
              </a:extLst>
            </p:cNvPr>
            <p:cNvSpPr/>
            <p:nvPr/>
          </p:nvSpPr>
          <p:spPr>
            <a:xfrm>
              <a:off x="3481371" y="3188763"/>
              <a:ext cx="5651656" cy="49876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66" name="矩形 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129489E-C0BF-4140-B345-49CB77EB184E}"/>
                </a:ext>
              </a:extLst>
            </p:cNvPr>
            <p:cNvSpPr/>
            <p:nvPr/>
          </p:nvSpPr>
          <p:spPr>
            <a:xfrm>
              <a:off x="4278721" y="3251139"/>
              <a:ext cx="3641682" cy="400110"/>
            </a:xfrm>
            <a:prstGeom prst="rect">
              <a:avLst/>
            </a:prstGeom>
            <a:grpFill/>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8</a:t>
              </a:r>
              <a:r>
                <a:rPr lang="zh-CN" altLang="en-US" sz="2000" b="1">
                  <a:solidFill>
                    <a:srgbClr val="C00000"/>
                  </a:solidFill>
                  <a:latin typeface="思源黑体" panose="020B0500000000000000" pitchFamily="34" charset="-122"/>
                  <a:ea typeface="思源黑体" panose="020B0500000000000000" pitchFamily="34" charset="-122"/>
                </a:rPr>
                <a:t>、反满抗日</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赵尚志</a:t>
              </a:r>
            </a:p>
          </p:txBody>
        </p:sp>
      </p:grpSp>
      <p:grpSp>
        <p:nvGrpSpPr>
          <p:cNvPr id="67" name="组合 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FFA7A72-167C-499A-9101-38711221C05A}"/>
              </a:ext>
            </a:extLst>
          </p:cNvPr>
          <p:cNvGrpSpPr/>
          <p:nvPr/>
        </p:nvGrpSpPr>
        <p:grpSpPr>
          <a:xfrm>
            <a:off x="6624249" y="3216268"/>
            <a:ext cx="3891351" cy="498763"/>
            <a:chOff x="3481371" y="3188763"/>
            <a:chExt cx="5651656" cy="498763"/>
          </a:xfrm>
        </p:grpSpPr>
        <p:sp>
          <p:nvSpPr>
            <p:cNvPr id="68" name="矩形: 圆角 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60A6607-3011-4351-BE80-40837C33AC75}"/>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69" name="矩形 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92C7298-DEFE-421A-9600-9D038881D4BE}"/>
                </a:ext>
              </a:extLst>
            </p:cNvPr>
            <p:cNvSpPr/>
            <p:nvPr/>
          </p:nvSpPr>
          <p:spPr>
            <a:xfrm>
              <a:off x="4278721" y="3251139"/>
              <a:ext cx="3962965"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9</a:t>
              </a:r>
              <a:r>
                <a:rPr lang="zh-CN" altLang="en-US" sz="2000" b="1">
                  <a:solidFill>
                    <a:srgbClr val="C00000"/>
                  </a:solidFill>
                  <a:latin typeface="思源黑体" panose="020B0500000000000000" pitchFamily="34" charset="-122"/>
                  <a:ea typeface="思源黑体" panose="020B0500000000000000" pitchFamily="34" charset="-122"/>
                </a:rPr>
                <a:t>、八女投江 宁死不屈</a:t>
              </a:r>
            </a:p>
          </p:txBody>
        </p:sp>
      </p:grpSp>
      <p:grpSp>
        <p:nvGrpSpPr>
          <p:cNvPr id="70" name="组合 6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9EFE55F-67E5-4A41-BEF7-E106DBAD52B7}"/>
              </a:ext>
            </a:extLst>
          </p:cNvPr>
          <p:cNvGrpSpPr/>
          <p:nvPr/>
        </p:nvGrpSpPr>
        <p:grpSpPr>
          <a:xfrm>
            <a:off x="6624250" y="3878280"/>
            <a:ext cx="3891351" cy="498763"/>
            <a:chOff x="3481371" y="3188763"/>
            <a:chExt cx="5651656" cy="498763"/>
          </a:xfrm>
        </p:grpSpPr>
        <p:sp>
          <p:nvSpPr>
            <p:cNvPr id="71" name="矩形: 圆角 7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ACDDC2-A733-4421-BD81-3462E1926D42}"/>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72" name="矩形 7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5AFED13-7A57-40C3-8DD0-9322C7E87224}"/>
                </a:ext>
              </a:extLst>
            </p:cNvPr>
            <p:cNvSpPr/>
            <p:nvPr/>
          </p:nvSpPr>
          <p:spPr>
            <a:xfrm>
              <a:off x="4278721" y="3251139"/>
              <a:ext cx="3336695"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10</a:t>
              </a:r>
              <a:r>
                <a:rPr lang="zh-CN" altLang="en-US" sz="2000" b="1">
                  <a:solidFill>
                    <a:srgbClr val="C00000"/>
                  </a:solidFill>
                  <a:latin typeface="思源黑体" panose="020B0500000000000000" pitchFamily="34" charset="-122"/>
                  <a:ea typeface="思源黑体" panose="020B0500000000000000" pitchFamily="34" charset="-122"/>
                </a:rPr>
                <a:t>、狼牙山五壮士</a:t>
              </a:r>
            </a:p>
          </p:txBody>
        </p:sp>
      </p:grpSp>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5943" y="368461"/>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5261347" y="5227978"/>
            <a:ext cx="2084832" cy="1463585"/>
          </a:xfrm>
          <a:prstGeom prst="rect">
            <a:avLst/>
          </a:prstGeom>
        </p:spPr>
      </p:pic>
      <p:sp>
        <p:nvSpPr>
          <p:cNvPr id="10" name="矩形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29C0541-EF96-4664-BCBE-1F2F55374AC6}"/>
              </a:ext>
            </a:extLst>
          </p:cNvPr>
          <p:cNvSpPr/>
          <p:nvPr/>
        </p:nvSpPr>
        <p:spPr>
          <a:xfrm>
            <a:off x="1011805" y="2175851"/>
            <a:ext cx="646331" cy="1754326"/>
          </a:xfrm>
          <a:prstGeom prst="rect">
            <a:avLst/>
          </a:prstGeom>
        </p:spPr>
        <p:txBody>
          <a:bodyPr wrap="square">
            <a:spAutoFit/>
          </a:bodyPr>
          <a:lstStyle/>
          <a:p>
            <a:r>
              <a:rPr lang="zh-CN" altLang="en-US" sz="5400" b="1">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目录</a:t>
            </a:r>
          </a:p>
        </p:txBody>
      </p:sp>
    </p:spTree>
    <p:extLst>
      <p:ext uri="{BB962C8B-B14F-4D97-AF65-F5344CB8AC3E}">
        <p14:creationId xmlns:p14="http://schemas.microsoft.com/office/powerpoint/2010/main" val="19020491"/>
      </p:ext>
    </p:extLst>
  </p:cSld>
  <p:clrMapOvr>
    <a:masterClrMapping/>
  </p:clrMapOvr>
  <mc:AlternateContent xmlns:mc="http://schemas.openxmlformats.org/markup-compatibility/2006" xmlns:p14="http://schemas.microsoft.com/office/powerpoint/2010/main">
    <mc:Choice Requires="p14">
      <p:transition spd="slow" p14:dur="1200" advTm="100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1+#ppt_w/2"/>
                                          </p:val>
                                        </p:tav>
                                        <p:tav tm="100000">
                                          <p:val>
                                            <p:strVal val="#ppt_x"/>
                                          </p:val>
                                        </p:tav>
                                      </p:tavLst>
                                    </p:anim>
                                    <p:anim calcmode="lin" valueType="num">
                                      <p:cBhvr additive="base">
                                        <p:cTn id="13" dur="20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000" fill="hold"/>
                                        <p:tgtEl>
                                          <p:spTgt spid="12"/>
                                        </p:tgtEl>
                                        <p:attrNameLst>
                                          <p:attrName>ppt_x</p:attrName>
                                        </p:attrNameLst>
                                      </p:cBhvr>
                                      <p:tavLst>
                                        <p:tav tm="0">
                                          <p:val>
                                            <p:strVal val="1+#ppt_w/2"/>
                                          </p:val>
                                        </p:tav>
                                        <p:tav tm="100000">
                                          <p:val>
                                            <p:strVal val="#ppt_x"/>
                                          </p:val>
                                        </p:tav>
                                      </p:tavLst>
                                    </p:anim>
                                    <p:anim calcmode="lin" valueType="num">
                                      <p:cBhvr additive="base">
                                        <p:cTn id="17" dur="2000" fill="hold"/>
                                        <p:tgtEl>
                                          <p:spTgt spid="12"/>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nodeType="afterGroup">
                            <p:stCondLst>
                              <p:cond delay="500"/>
                            </p:stCondLst>
                            <p:childTnLst>
                              <p:par>
                                <p:cTn id="31" presetID="55"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1000" fill="hold"/>
                                        <p:tgtEl>
                                          <p:spTgt spid="43"/>
                                        </p:tgtEl>
                                        <p:attrNameLst>
                                          <p:attrName>ppt_w</p:attrName>
                                        </p:attrNameLst>
                                      </p:cBhvr>
                                      <p:tavLst>
                                        <p:tav tm="0">
                                          <p:val>
                                            <p:strVal val="#ppt_w*0.70"/>
                                          </p:val>
                                        </p:tav>
                                        <p:tav tm="100000">
                                          <p:val>
                                            <p:strVal val="#ppt_w"/>
                                          </p:val>
                                        </p:tav>
                                      </p:tavLst>
                                    </p:anim>
                                    <p:anim calcmode="lin" valueType="num">
                                      <p:cBhvr>
                                        <p:cTn id="34" dur="1000" fill="hold"/>
                                        <p:tgtEl>
                                          <p:spTgt spid="43"/>
                                        </p:tgtEl>
                                        <p:attrNameLst>
                                          <p:attrName>ppt_h</p:attrName>
                                        </p:attrNameLst>
                                      </p:cBhvr>
                                      <p:tavLst>
                                        <p:tav tm="0">
                                          <p:val>
                                            <p:strVal val="#ppt_h"/>
                                          </p:val>
                                        </p:tav>
                                        <p:tav tm="100000">
                                          <p:val>
                                            <p:strVal val="#ppt_h"/>
                                          </p:val>
                                        </p:tav>
                                      </p:tavLst>
                                    </p:anim>
                                    <p:animEffect transition="in" filter="fade">
                                      <p:cBhvr>
                                        <p:cTn id="35" dur="1000"/>
                                        <p:tgtEl>
                                          <p:spTgt spid="43"/>
                                        </p:tgtEl>
                                      </p:cBhvr>
                                    </p:animEffect>
                                  </p:childTnLst>
                                </p:cTn>
                              </p:par>
                            </p:childTnLst>
                          </p:cTn>
                        </p:par>
                        <p:par>
                          <p:cTn id="36" fill="hold" nodeType="afterGroup">
                            <p:stCondLst>
                              <p:cond delay="1500"/>
                            </p:stCondLst>
                            <p:childTnLst>
                              <p:par>
                                <p:cTn id="37" presetID="55"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1000" fill="hold"/>
                                        <p:tgtEl>
                                          <p:spTgt spid="46"/>
                                        </p:tgtEl>
                                        <p:attrNameLst>
                                          <p:attrName>ppt_w</p:attrName>
                                        </p:attrNameLst>
                                      </p:cBhvr>
                                      <p:tavLst>
                                        <p:tav tm="0">
                                          <p:val>
                                            <p:strVal val="#ppt_w*0.70"/>
                                          </p:val>
                                        </p:tav>
                                        <p:tav tm="100000">
                                          <p:val>
                                            <p:strVal val="#ppt_w"/>
                                          </p:val>
                                        </p:tav>
                                      </p:tavLst>
                                    </p:anim>
                                    <p:anim calcmode="lin" valueType="num">
                                      <p:cBhvr>
                                        <p:cTn id="40" dur="1000" fill="hold"/>
                                        <p:tgtEl>
                                          <p:spTgt spid="46"/>
                                        </p:tgtEl>
                                        <p:attrNameLst>
                                          <p:attrName>ppt_h</p:attrName>
                                        </p:attrNameLst>
                                      </p:cBhvr>
                                      <p:tavLst>
                                        <p:tav tm="0">
                                          <p:val>
                                            <p:strVal val="#ppt_h"/>
                                          </p:val>
                                        </p:tav>
                                        <p:tav tm="100000">
                                          <p:val>
                                            <p:strVal val="#ppt_h"/>
                                          </p:val>
                                        </p:tav>
                                      </p:tavLst>
                                    </p:anim>
                                    <p:animEffect transition="in" filter="fade">
                                      <p:cBhvr>
                                        <p:cTn id="41" dur="1000"/>
                                        <p:tgtEl>
                                          <p:spTgt spid="46"/>
                                        </p:tgtEl>
                                      </p:cBhvr>
                                    </p:animEffect>
                                  </p:childTnLst>
                                </p:cTn>
                              </p:par>
                            </p:childTnLst>
                          </p:cTn>
                        </p:par>
                        <p:par>
                          <p:cTn id="42" fill="hold" nodeType="afterGroup">
                            <p:stCondLst>
                              <p:cond delay="2500"/>
                            </p:stCondLst>
                            <p:childTnLst>
                              <p:par>
                                <p:cTn id="43" presetID="55" presetClass="entr" presetSubtype="0"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1000" fill="hold"/>
                                        <p:tgtEl>
                                          <p:spTgt spid="49"/>
                                        </p:tgtEl>
                                        <p:attrNameLst>
                                          <p:attrName>ppt_w</p:attrName>
                                        </p:attrNameLst>
                                      </p:cBhvr>
                                      <p:tavLst>
                                        <p:tav tm="0">
                                          <p:val>
                                            <p:strVal val="#ppt_w*0.70"/>
                                          </p:val>
                                        </p:tav>
                                        <p:tav tm="100000">
                                          <p:val>
                                            <p:strVal val="#ppt_w"/>
                                          </p:val>
                                        </p:tav>
                                      </p:tavLst>
                                    </p:anim>
                                    <p:anim calcmode="lin" valueType="num">
                                      <p:cBhvr>
                                        <p:cTn id="46" dur="1000" fill="hold"/>
                                        <p:tgtEl>
                                          <p:spTgt spid="49"/>
                                        </p:tgtEl>
                                        <p:attrNameLst>
                                          <p:attrName>ppt_h</p:attrName>
                                        </p:attrNameLst>
                                      </p:cBhvr>
                                      <p:tavLst>
                                        <p:tav tm="0">
                                          <p:val>
                                            <p:strVal val="#ppt_h"/>
                                          </p:val>
                                        </p:tav>
                                        <p:tav tm="100000">
                                          <p:val>
                                            <p:strVal val="#ppt_h"/>
                                          </p:val>
                                        </p:tav>
                                      </p:tavLst>
                                    </p:anim>
                                    <p:animEffect transition="in" filter="fade">
                                      <p:cBhvr>
                                        <p:cTn id="47" dur="1000"/>
                                        <p:tgtEl>
                                          <p:spTgt spid="49"/>
                                        </p:tgtEl>
                                      </p:cBhvr>
                                    </p:animEffect>
                                  </p:childTnLst>
                                </p:cTn>
                              </p:par>
                            </p:childTnLst>
                          </p:cTn>
                        </p:par>
                        <p:par>
                          <p:cTn id="48" fill="hold" nodeType="afterGroup">
                            <p:stCondLst>
                              <p:cond delay="3500"/>
                            </p:stCondLst>
                            <p:childTnLst>
                              <p:par>
                                <p:cTn id="49" presetID="55" presetClass="entr" presetSubtype="0"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p:cTn id="51" dur="1000" fill="hold"/>
                                        <p:tgtEl>
                                          <p:spTgt spid="52"/>
                                        </p:tgtEl>
                                        <p:attrNameLst>
                                          <p:attrName>ppt_w</p:attrName>
                                        </p:attrNameLst>
                                      </p:cBhvr>
                                      <p:tavLst>
                                        <p:tav tm="0">
                                          <p:val>
                                            <p:strVal val="#ppt_w*0.70"/>
                                          </p:val>
                                        </p:tav>
                                        <p:tav tm="100000">
                                          <p:val>
                                            <p:strVal val="#ppt_w"/>
                                          </p:val>
                                        </p:tav>
                                      </p:tavLst>
                                    </p:anim>
                                    <p:anim calcmode="lin" valueType="num">
                                      <p:cBhvr>
                                        <p:cTn id="52" dur="1000" fill="hold"/>
                                        <p:tgtEl>
                                          <p:spTgt spid="52"/>
                                        </p:tgtEl>
                                        <p:attrNameLst>
                                          <p:attrName>ppt_h</p:attrName>
                                        </p:attrNameLst>
                                      </p:cBhvr>
                                      <p:tavLst>
                                        <p:tav tm="0">
                                          <p:val>
                                            <p:strVal val="#ppt_h"/>
                                          </p:val>
                                        </p:tav>
                                        <p:tav tm="100000">
                                          <p:val>
                                            <p:strVal val="#ppt_h"/>
                                          </p:val>
                                        </p:tav>
                                      </p:tavLst>
                                    </p:anim>
                                    <p:animEffect transition="in" filter="fade">
                                      <p:cBhvr>
                                        <p:cTn id="53" dur="1000"/>
                                        <p:tgtEl>
                                          <p:spTgt spid="52"/>
                                        </p:tgtEl>
                                      </p:cBhvr>
                                    </p:animEffect>
                                  </p:childTnLst>
                                </p:cTn>
                              </p:par>
                            </p:childTnLst>
                          </p:cTn>
                        </p:par>
                        <p:par>
                          <p:cTn id="54" fill="hold" nodeType="afterGroup">
                            <p:stCondLst>
                              <p:cond delay="4500"/>
                            </p:stCondLst>
                            <p:childTnLst>
                              <p:par>
                                <p:cTn id="55" presetID="55" presetClass="entr" presetSubtype="0"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1000" fill="hold"/>
                                        <p:tgtEl>
                                          <p:spTgt spid="55"/>
                                        </p:tgtEl>
                                        <p:attrNameLst>
                                          <p:attrName>ppt_w</p:attrName>
                                        </p:attrNameLst>
                                      </p:cBhvr>
                                      <p:tavLst>
                                        <p:tav tm="0">
                                          <p:val>
                                            <p:strVal val="#ppt_w*0.70"/>
                                          </p:val>
                                        </p:tav>
                                        <p:tav tm="100000">
                                          <p:val>
                                            <p:strVal val="#ppt_w"/>
                                          </p:val>
                                        </p:tav>
                                      </p:tavLst>
                                    </p:anim>
                                    <p:anim calcmode="lin" valueType="num">
                                      <p:cBhvr>
                                        <p:cTn id="58" dur="1000" fill="hold"/>
                                        <p:tgtEl>
                                          <p:spTgt spid="55"/>
                                        </p:tgtEl>
                                        <p:attrNameLst>
                                          <p:attrName>ppt_h</p:attrName>
                                        </p:attrNameLst>
                                      </p:cBhvr>
                                      <p:tavLst>
                                        <p:tav tm="0">
                                          <p:val>
                                            <p:strVal val="#ppt_h"/>
                                          </p:val>
                                        </p:tav>
                                        <p:tav tm="100000">
                                          <p:val>
                                            <p:strVal val="#ppt_h"/>
                                          </p:val>
                                        </p:tav>
                                      </p:tavLst>
                                    </p:anim>
                                    <p:animEffect transition="in" filter="fade">
                                      <p:cBhvr>
                                        <p:cTn id="59" dur="1000"/>
                                        <p:tgtEl>
                                          <p:spTgt spid="55"/>
                                        </p:tgtEl>
                                      </p:cBhvr>
                                    </p:animEffect>
                                  </p:childTnLst>
                                </p:cTn>
                              </p:par>
                            </p:childTnLst>
                          </p:cTn>
                        </p:par>
                        <p:par>
                          <p:cTn id="60" fill="hold" nodeType="afterGroup">
                            <p:stCondLst>
                              <p:cond delay="5500"/>
                            </p:stCondLst>
                            <p:childTnLst>
                              <p:par>
                                <p:cTn id="61" presetID="55" presetClass="entr" presetSubtype="0"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p:cTn id="63" dur="1000" fill="hold"/>
                                        <p:tgtEl>
                                          <p:spTgt spid="58"/>
                                        </p:tgtEl>
                                        <p:attrNameLst>
                                          <p:attrName>ppt_w</p:attrName>
                                        </p:attrNameLst>
                                      </p:cBhvr>
                                      <p:tavLst>
                                        <p:tav tm="0">
                                          <p:val>
                                            <p:strVal val="#ppt_w*0.70"/>
                                          </p:val>
                                        </p:tav>
                                        <p:tav tm="100000">
                                          <p:val>
                                            <p:strVal val="#ppt_w"/>
                                          </p:val>
                                        </p:tav>
                                      </p:tavLst>
                                    </p:anim>
                                    <p:anim calcmode="lin" valueType="num">
                                      <p:cBhvr>
                                        <p:cTn id="64" dur="1000" fill="hold"/>
                                        <p:tgtEl>
                                          <p:spTgt spid="58"/>
                                        </p:tgtEl>
                                        <p:attrNameLst>
                                          <p:attrName>ppt_h</p:attrName>
                                        </p:attrNameLst>
                                      </p:cBhvr>
                                      <p:tavLst>
                                        <p:tav tm="0">
                                          <p:val>
                                            <p:strVal val="#ppt_h"/>
                                          </p:val>
                                        </p:tav>
                                        <p:tav tm="100000">
                                          <p:val>
                                            <p:strVal val="#ppt_h"/>
                                          </p:val>
                                        </p:tav>
                                      </p:tavLst>
                                    </p:anim>
                                    <p:animEffect transition="in" filter="fade">
                                      <p:cBhvr>
                                        <p:cTn id="65" dur="1000"/>
                                        <p:tgtEl>
                                          <p:spTgt spid="58"/>
                                        </p:tgtEl>
                                      </p:cBhvr>
                                    </p:animEffect>
                                  </p:childTnLst>
                                </p:cTn>
                              </p:par>
                            </p:childTnLst>
                          </p:cTn>
                        </p:par>
                        <p:par>
                          <p:cTn id="66" fill="hold" nodeType="afterGroup">
                            <p:stCondLst>
                              <p:cond delay="6500"/>
                            </p:stCondLst>
                            <p:childTnLst>
                              <p:par>
                                <p:cTn id="67" presetID="55" presetClass="entr" presetSubtype="0"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p:cTn id="69" dur="1000" fill="hold"/>
                                        <p:tgtEl>
                                          <p:spTgt spid="61"/>
                                        </p:tgtEl>
                                        <p:attrNameLst>
                                          <p:attrName>ppt_w</p:attrName>
                                        </p:attrNameLst>
                                      </p:cBhvr>
                                      <p:tavLst>
                                        <p:tav tm="0">
                                          <p:val>
                                            <p:strVal val="#ppt_w*0.70"/>
                                          </p:val>
                                        </p:tav>
                                        <p:tav tm="100000">
                                          <p:val>
                                            <p:strVal val="#ppt_w"/>
                                          </p:val>
                                        </p:tav>
                                      </p:tavLst>
                                    </p:anim>
                                    <p:anim calcmode="lin" valueType="num">
                                      <p:cBhvr>
                                        <p:cTn id="70" dur="1000" fill="hold"/>
                                        <p:tgtEl>
                                          <p:spTgt spid="61"/>
                                        </p:tgtEl>
                                        <p:attrNameLst>
                                          <p:attrName>ppt_h</p:attrName>
                                        </p:attrNameLst>
                                      </p:cBhvr>
                                      <p:tavLst>
                                        <p:tav tm="0">
                                          <p:val>
                                            <p:strVal val="#ppt_h"/>
                                          </p:val>
                                        </p:tav>
                                        <p:tav tm="100000">
                                          <p:val>
                                            <p:strVal val="#ppt_h"/>
                                          </p:val>
                                        </p:tav>
                                      </p:tavLst>
                                    </p:anim>
                                    <p:animEffect transition="in" filter="fade">
                                      <p:cBhvr>
                                        <p:cTn id="71" dur="1000"/>
                                        <p:tgtEl>
                                          <p:spTgt spid="61"/>
                                        </p:tgtEl>
                                      </p:cBhvr>
                                    </p:animEffect>
                                  </p:childTnLst>
                                </p:cTn>
                              </p:par>
                            </p:childTnLst>
                          </p:cTn>
                        </p:par>
                        <p:par>
                          <p:cTn id="72" fill="hold" nodeType="afterGroup">
                            <p:stCondLst>
                              <p:cond delay="7500"/>
                            </p:stCondLst>
                            <p:childTnLst>
                              <p:par>
                                <p:cTn id="73" presetID="55"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1000" fill="hold"/>
                                        <p:tgtEl>
                                          <p:spTgt spid="64"/>
                                        </p:tgtEl>
                                        <p:attrNameLst>
                                          <p:attrName>ppt_w</p:attrName>
                                        </p:attrNameLst>
                                      </p:cBhvr>
                                      <p:tavLst>
                                        <p:tav tm="0">
                                          <p:val>
                                            <p:strVal val="#ppt_w*0.70"/>
                                          </p:val>
                                        </p:tav>
                                        <p:tav tm="100000">
                                          <p:val>
                                            <p:strVal val="#ppt_w"/>
                                          </p:val>
                                        </p:tav>
                                      </p:tavLst>
                                    </p:anim>
                                    <p:anim calcmode="lin" valueType="num">
                                      <p:cBhvr>
                                        <p:cTn id="76" dur="1000" fill="hold"/>
                                        <p:tgtEl>
                                          <p:spTgt spid="64"/>
                                        </p:tgtEl>
                                        <p:attrNameLst>
                                          <p:attrName>ppt_h</p:attrName>
                                        </p:attrNameLst>
                                      </p:cBhvr>
                                      <p:tavLst>
                                        <p:tav tm="0">
                                          <p:val>
                                            <p:strVal val="#ppt_h"/>
                                          </p:val>
                                        </p:tav>
                                        <p:tav tm="100000">
                                          <p:val>
                                            <p:strVal val="#ppt_h"/>
                                          </p:val>
                                        </p:tav>
                                      </p:tavLst>
                                    </p:anim>
                                    <p:animEffect transition="in" filter="fade">
                                      <p:cBhvr>
                                        <p:cTn id="77" dur="1000"/>
                                        <p:tgtEl>
                                          <p:spTgt spid="64"/>
                                        </p:tgtEl>
                                      </p:cBhvr>
                                    </p:animEffect>
                                  </p:childTnLst>
                                </p:cTn>
                              </p:par>
                            </p:childTnLst>
                          </p:cTn>
                        </p:par>
                        <p:par>
                          <p:cTn id="78" fill="hold" nodeType="afterGroup">
                            <p:stCondLst>
                              <p:cond delay="8500"/>
                            </p:stCondLst>
                            <p:childTnLst>
                              <p:par>
                                <p:cTn id="79" presetID="55" presetClass="entr" presetSubtype="0" fill="hold"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p:cTn id="81" dur="1000" fill="hold"/>
                                        <p:tgtEl>
                                          <p:spTgt spid="67"/>
                                        </p:tgtEl>
                                        <p:attrNameLst>
                                          <p:attrName>ppt_w</p:attrName>
                                        </p:attrNameLst>
                                      </p:cBhvr>
                                      <p:tavLst>
                                        <p:tav tm="0">
                                          <p:val>
                                            <p:strVal val="#ppt_w*0.70"/>
                                          </p:val>
                                        </p:tav>
                                        <p:tav tm="100000">
                                          <p:val>
                                            <p:strVal val="#ppt_w"/>
                                          </p:val>
                                        </p:tav>
                                      </p:tavLst>
                                    </p:anim>
                                    <p:anim calcmode="lin" valueType="num">
                                      <p:cBhvr>
                                        <p:cTn id="82" dur="1000" fill="hold"/>
                                        <p:tgtEl>
                                          <p:spTgt spid="67"/>
                                        </p:tgtEl>
                                        <p:attrNameLst>
                                          <p:attrName>ppt_h</p:attrName>
                                        </p:attrNameLst>
                                      </p:cBhvr>
                                      <p:tavLst>
                                        <p:tav tm="0">
                                          <p:val>
                                            <p:strVal val="#ppt_h"/>
                                          </p:val>
                                        </p:tav>
                                        <p:tav tm="100000">
                                          <p:val>
                                            <p:strVal val="#ppt_h"/>
                                          </p:val>
                                        </p:tav>
                                      </p:tavLst>
                                    </p:anim>
                                    <p:animEffect transition="in" filter="fade">
                                      <p:cBhvr>
                                        <p:cTn id="83" dur="1000"/>
                                        <p:tgtEl>
                                          <p:spTgt spid="67"/>
                                        </p:tgtEl>
                                      </p:cBhvr>
                                    </p:animEffect>
                                  </p:childTnLst>
                                </p:cTn>
                              </p:par>
                            </p:childTnLst>
                          </p:cTn>
                        </p:par>
                        <p:par>
                          <p:cTn id="84" fill="hold" nodeType="afterGroup">
                            <p:stCondLst>
                              <p:cond delay="9500"/>
                            </p:stCondLst>
                            <p:childTnLst>
                              <p:par>
                                <p:cTn id="85" presetID="55" presetClass="entr" presetSubtype="0" fill="hold" nodeType="after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p:cTn id="87" dur="1000" fill="hold"/>
                                        <p:tgtEl>
                                          <p:spTgt spid="70"/>
                                        </p:tgtEl>
                                        <p:attrNameLst>
                                          <p:attrName>ppt_w</p:attrName>
                                        </p:attrNameLst>
                                      </p:cBhvr>
                                      <p:tavLst>
                                        <p:tav tm="0">
                                          <p:val>
                                            <p:strVal val="#ppt_w*0.70"/>
                                          </p:val>
                                        </p:tav>
                                        <p:tav tm="100000">
                                          <p:val>
                                            <p:strVal val="#ppt_w"/>
                                          </p:val>
                                        </p:tav>
                                      </p:tavLst>
                                    </p:anim>
                                    <p:anim calcmode="lin" valueType="num">
                                      <p:cBhvr>
                                        <p:cTn id="88" dur="1000" fill="hold"/>
                                        <p:tgtEl>
                                          <p:spTgt spid="70"/>
                                        </p:tgtEl>
                                        <p:attrNameLst>
                                          <p:attrName>ppt_h</p:attrName>
                                        </p:attrNameLst>
                                      </p:cBhvr>
                                      <p:tavLst>
                                        <p:tav tm="0">
                                          <p:val>
                                            <p:strVal val="#ppt_h"/>
                                          </p:val>
                                        </p:tav>
                                        <p:tav tm="100000">
                                          <p:val>
                                            <p:strVal val="#ppt_h"/>
                                          </p:val>
                                        </p:tav>
                                      </p:tavLst>
                                    </p:anim>
                                    <p:animEffect transition="in" filter="fade">
                                      <p:cBhvr>
                                        <p:cTn id="89"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5"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7"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六</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A37578-0A25-41C4-BF9B-268914421B57}"/>
              </a:ext>
            </a:extLst>
          </p:cNvPr>
          <p:cNvSpPr/>
          <p:nvPr/>
        </p:nvSpPr>
        <p:spPr>
          <a:xfrm>
            <a:off x="2623959" y="2724914"/>
            <a:ext cx="7284366" cy="1200329"/>
          </a:xfrm>
          <a:prstGeom prst="rect">
            <a:avLst/>
          </a:prstGeom>
        </p:spPr>
        <p:txBody>
          <a:bodyPr wrap="none">
            <a:spAutoFit/>
          </a:bodyPr>
          <a:lstStyle/>
          <a:p>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少年英雄</a:t>
            </a:r>
            <a:r>
              <a:rPr lang="en-US" altLang="zh-CN" sz="72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邱少云</a:t>
            </a:r>
            <a:endParaRPr lang="zh-CN" altLang="en-US" sz="80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2262885078"/>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9" name="组合 7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9F3D824-33DC-4442-AC3F-A489C8A235E2}"/>
              </a:ext>
            </a:extLst>
          </p:cNvPr>
          <p:cNvGrpSpPr/>
          <p:nvPr/>
        </p:nvGrpSpPr>
        <p:grpSpPr>
          <a:xfrm>
            <a:off x="5529053" y="3024602"/>
            <a:ext cx="4108863" cy="565924"/>
            <a:chOff x="1736002" y="2407374"/>
            <a:chExt cx="4108863" cy="565924"/>
          </a:xfrm>
        </p:grpSpPr>
        <p:grpSp>
          <p:nvGrpSpPr>
            <p:cNvPr id="80" name="组合 7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8AD5C1-151A-455E-85E0-B46196EA30C3}"/>
                </a:ext>
              </a:extLst>
            </p:cNvPr>
            <p:cNvGrpSpPr/>
            <p:nvPr/>
          </p:nvGrpSpPr>
          <p:grpSpPr>
            <a:xfrm>
              <a:off x="1736002" y="2407374"/>
              <a:ext cx="4108863" cy="565924"/>
              <a:chOff x="5130367" y="2282399"/>
              <a:chExt cx="4108863" cy="565924"/>
            </a:xfrm>
          </p:grpSpPr>
          <p:sp>
            <p:nvSpPr>
              <p:cNvPr id="82"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61AA9A-39E8-476D-8C56-EB3F6B11DC7E}"/>
                  </a:ext>
                </a:extLst>
              </p:cNvPr>
              <p:cNvSpPr>
                <a:spLocks noChangeArrowheads="1"/>
              </p:cNvSpPr>
              <p:nvPr/>
            </p:nvSpPr>
            <p:spPr bwMode="auto">
              <a:xfrm>
                <a:off x="5130367" y="2282399"/>
                <a:ext cx="410886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3" name="矩形 8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C7BDD73-EA1B-405E-9D9A-1B238E881094}"/>
                  </a:ext>
                </a:extLst>
              </p:cNvPr>
              <p:cNvSpPr/>
              <p:nvPr/>
            </p:nvSpPr>
            <p:spPr>
              <a:xfrm>
                <a:off x="6302220" y="2334528"/>
                <a:ext cx="247375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少年英雄</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邱少云</a:t>
                </a:r>
              </a:p>
            </p:txBody>
          </p:sp>
        </p:grpSp>
        <p:pic>
          <p:nvPicPr>
            <p:cNvPr id="81" name="图片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E213A3B-7196-4AC6-9EEE-7FBBD007C0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84" name="矩形 8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E5C50FD-5138-43F4-97FC-CD813B3B05DE}"/>
              </a:ext>
            </a:extLst>
          </p:cNvPr>
          <p:cNvSpPr/>
          <p:nvPr/>
        </p:nvSpPr>
        <p:spPr>
          <a:xfrm>
            <a:off x="1928506"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邱少云</a:t>
            </a:r>
          </a:p>
        </p:txBody>
      </p:sp>
      <p:sp>
        <p:nvSpPr>
          <p:cNvPr id="2" name="矩形 1"/>
          <p:cNvSpPr/>
          <p:nvPr/>
        </p:nvSpPr>
        <p:spPr>
          <a:xfrm>
            <a:off x="5126596" y="4114959"/>
            <a:ext cx="5622371" cy="923330"/>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四川省铜梁县人，</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1949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月参加中国人民解放军，中国人民志愿军第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师第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87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团第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连战士。 </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pic>
        <p:nvPicPr>
          <p:cNvPr id="86" name="图片 8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B2F020C-EA00-48D9-8217-E465E127C8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1217" y="2362089"/>
            <a:ext cx="2005900" cy="2902257"/>
          </a:xfrm>
          <a:prstGeom prst="roundRect">
            <a:avLst/>
          </a:prstGeom>
        </p:spPr>
      </p:pic>
    </p:spTree>
    <p:extLst>
      <p:ext uri="{BB962C8B-B14F-4D97-AF65-F5344CB8AC3E}">
        <p14:creationId xmlns:p14="http://schemas.microsoft.com/office/powerpoint/2010/main" val="96529351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1000"/>
                                        <p:tgtEl>
                                          <p:spTgt spid="86"/>
                                        </p:tgtEl>
                                      </p:cBhvr>
                                    </p:animEffect>
                                    <p:anim calcmode="lin" valueType="num">
                                      <p:cBhvr>
                                        <p:cTn id="22" dur="1000" fill="hold"/>
                                        <p:tgtEl>
                                          <p:spTgt spid="86"/>
                                        </p:tgtEl>
                                        <p:attrNameLst>
                                          <p:attrName>ppt_x</p:attrName>
                                        </p:attrNameLst>
                                      </p:cBhvr>
                                      <p:tavLst>
                                        <p:tav tm="0">
                                          <p:val>
                                            <p:strVal val="#ppt_x"/>
                                          </p:val>
                                        </p:tav>
                                        <p:tav tm="100000">
                                          <p:val>
                                            <p:strVal val="#ppt_x"/>
                                          </p:val>
                                        </p:tav>
                                      </p:tavLst>
                                    </p:anim>
                                    <p:anim calcmode="lin" valueType="num">
                                      <p:cBhvr>
                                        <p:cTn id="23" dur="1000" fill="hold"/>
                                        <p:tgtEl>
                                          <p:spTgt spid="8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D5E762-8F99-46B5-9F55-99B27A5C2881}"/>
              </a:ext>
            </a:extLst>
          </p:cNvPr>
          <p:cNvSpPr/>
          <p:nvPr/>
        </p:nvSpPr>
        <p:spPr>
          <a:xfrm>
            <a:off x="1735905" y="3288780"/>
            <a:ext cx="8720193" cy="2585323"/>
          </a:xfrm>
          <a:prstGeom prst="rect">
            <a:avLst/>
          </a:prstGeom>
        </p:spPr>
        <p:txBody>
          <a:bodyPr wrap="square">
            <a:spAutoFit/>
          </a:bodyPr>
          <a:lstStyle/>
          <a:p>
            <a:pPr>
              <a:lnSpc>
                <a:spcPct val="150000"/>
              </a:lnSpc>
            </a:pP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1952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日，在朝鲜平康前线反击攻占金化以西</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391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高地的战斗中，他所在连队担任突击任务。战前，他和连队战友奉命到离敌人阵地仅</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60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米的地方执行潜伏任务，但在潜伏到第二天中午前，他不幸被敌人打来的燃烧弹击中。在这生死紧要关头，他为了整体，为了胜利，忍受着烈火烧身的剧痛，一动不动地献出了年轻的生命，时年仅</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岁。他的牺牲保证了全连队潜伏任务的胜利完成。反击部队在邱少云伟大爱国主义和国际主义精神的鼓舞下，当晚就胜利地攻占了</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391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高地，全歼敌军</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个加强连。</a:t>
            </a:r>
          </a:p>
        </p:txBody>
      </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972D520-ADDE-43F5-89EE-652C3E3D92C0}"/>
              </a:ext>
            </a:extLst>
          </p:cNvPr>
          <p:cNvGrpSpPr/>
          <p:nvPr/>
        </p:nvGrpSpPr>
        <p:grpSpPr>
          <a:xfrm>
            <a:off x="1649779" y="2421343"/>
            <a:ext cx="4108863" cy="565924"/>
            <a:chOff x="1736002" y="2407374"/>
            <a:chExt cx="4108863" cy="565924"/>
          </a:xfrm>
        </p:grpSpPr>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7358F1C-CC00-4C2B-B489-C091AE6CFE3E}"/>
                </a:ext>
              </a:extLst>
            </p:cNvPr>
            <p:cNvGrpSpPr/>
            <p:nvPr/>
          </p:nvGrpSpPr>
          <p:grpSpPr>
            <a:xfrm>
              <a:off x="1736002" y="2407374"/>
              <a:ext cx="4108863" cy="565924"/>
              <a:chOff x="5130367" y="2282399"/>
              <a:chExt cx="4108863" cy="565924"/>
            </a:xfrm>
          </p:grpSpPr>
          <p:sp>
            <p:nvSpPr>
              <p:cNvPr id="13"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6EF711F-F170-4AC3-BD07-067B240489CA}"/>
                  </a:ext>
                </a:extLst>
              </p:cNvPr>
              <p:cNvSpPr>
                <a:spLocks noChangeArrowheads="1"/>
              </p:cNvSpPr>
              <p:nvPr/>
            </p:nvSpPr>
            <p:spPr bwMode="auto">
              <a:xfrm>
                <a:off x="5130367" y="2282399"/>
                <a:ext cx="410886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4" name="矩形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608E6AA-54A9-4ECC-8E2F-3DB185083237}"/>
                  </a:ext>
                </a:extLst>
              </p:cNvPr>
              <p:cNvSpPr/>
              <p:nvPr/>
            </p:nvSpPr>
            <p:spPr>
              <a:xfrm>
                <a:off x="6302220" y="2334528"/>
                <a:ext cx="247375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少年英雄</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邱少云</a:t>
                </a:r>
              </a:p>
            </p:txBody>
          </p:sp>
        </p:grpSp>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53B408A-F6BE-4C0F-8BCD-5FD0F86203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312588519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七</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A37578-0A25-41C4-BF9B-268914421B57}"/>
              </a:ext>
            </a:extLst>
          </p:cNvPr>
          <p:cNvSpPr/>
          <p:nvPr/>
        </p:nvSpPr>
        <p:spPr>
          <a:xfrm>
            <a:off x="2054894" y="2724914"/>
            <a:ext cx="8408071" cy="1015663"/>
          </a:xfrm>
          <a:prstGeom prst="rect">
            <a:avLst/>
          </a:prstGeom>
        </p:spPr>
        <p:txBody>
          <a:bodyPr wrap="none">
            <a:spAutoFit/>
          </a:bodyPr>
          <a:lstStyle/>
          <a:p>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红枪白马女政委</a:t>
            </a:r>
            <a:r>
              <a:rPr lang="en-US" altLang="zh-CN" sz="60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赵一曼</a:t>
            </a:r>
            <a:endParaRPr lang="zh-CN" altLang="en-US" sz="66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4164198158"/>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9" name="组合 7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9F3D824-33DC-4442-AC3F-A489C8A235E2}"/>
              </a:ext>
            </a:extLst>
          </p:cNvPr>
          <p:cNvGrpSpPr/>
          <p:nvPr/>
        </p:nvGrpSpPr>
        <p:grpSpPr>
          <a:xfrm>
            <a:off x="5499925" y="2325654"/>
            <a:ext cx="4875713" cy="565924"/>
            <a:chOff x="1736002" y="2407374"/>
            <a:chExt cx="4875713" cy="565924"/>
          </a:xfrm>
        </p:grpSpPr>
        <p:grpSp>
          <p:nvGrpSpPr>
            <p:cNvPr id="80" name="组合 7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8AD5C1-151A-455E-85E0-B46196EA30C3}"/>
                </a:ext>
              </a:extLst>
            </p:cNvPr>
            <p:cNvGrpSpPr/>
            <p:nvPr/>
          </p:nvGrpSpPr>
          <p:grpSpPr>
            <a:xfrm>
              <a:off x="1736002" y="2407374"/>
              <a:ext cx="4875713" cy="565924"/>
              <a:chOff x="5130367" y="2282399"/>
              <a:chExt cx="4875713" cy="565924"/>
            </a:xfrm>
          </p:grpSpPr>
          <p:sp>
            <p:nvSpPr>
              <p:cNvPr id="82"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61AA9A-39E8-476D-8C56-EB3F6B11DC7E}"/>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3" name="矩形 8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C7BDD73-EA1B-405E-9D9A-1B238E881094}"/>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81" name="图片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E213A3B-7196-4AC6-9EEE-7FBBD007C0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84" name="矩形 8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E5C50FD-5138-43F4-97FC-CD813B3B05DE}"/>
              </a:ext>
            </a:extLst>
          </p:cNvPr>
          <p:cNvSpPr/>
          <p:nvPr/>
        </p:nvSpPr>
        <p:spPr>
          <a:xfrm>
            <a:off x="1928506"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赵一曼</a:t>
            </a:r>
          </a:p>
        </p:txBody>
      </p:sp>
      <p:sp>
        <p:nvSpPr>
          <p:cNvPr id="2" name="矩形 1"/>
          <p:cNvSpPr/>
          <p:nvPr/>
        </p:nvSpPr>
        <p:spPr>
          <a:xfrm>
            <a:off x="4772298" y="3038526"/>
            <a:ext cx="5928487" cy="3000821"/>
          </a:xfrm>
          <a:prstGeom prst="rect">
            <a:avLst/>
          </a:prstGeom>
        </p:spPr>
        <p:txBody>
          <a:bodyPr wrap="square">
            <a:spAutoFit/>
          </a:bodyPr>
          <a:lstStyle/>
          <a:p>
            <a:pPr>
              <a:lnSpc>
                <a:spcPct val="150000"/>
              </a:lnSpc>
            </a:pP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年九一八事变后，赵一曼被中国共产党派到东北地区领导革命斗争。</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年担任中共珠河中心县委委员兼铁道北区委书记，组织抗日自卫队，与日军展开游击战争。</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年担任东北人民革命军第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师第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团政委，</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月，与日伪军作战时不幸因腿部受伤被捕。日军为了从赵一曼口中获取到有价值的情报，找了一名军医对其腿伤进行了简单治疗后，连夜对其进行了严酷的审讯。</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pic>
        <p:nvPicPr>
          <p:cNvPr id="85" name="图片 8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B79F5B3-4066-4708-8887-93CD3624CC5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54871" y="2388473"/>
            <a:ext cx="2256823" cy="2786105"/>
          </a:xfrm>
          <a:prstGeom prst="roundRect">
            <a:avLst/>
          </a:prstGeom>
        </p:spPr>
      </p:pic>
    </p:spTree>
    <p:extLst>
      <p:ext uri="{BB962C8B-B14F-4D97-AF65-F5344CB8AC3E}">
        <p14:creationId xmlns:p14="http://schemas.microsoft.com/office/powerpoint/2010/main" val="3994454472"/>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anim calcmode="lin" valueType="num">
                                      <p:cBhvr>
                                        <p:cTn id="22" dur="1000" fill="hold"/>
                                        <p:tgtEl>
                                          <p:spTgt spid="85"/>
                                        </p:tgtEl>
                                        <p:attrNameLst>
                                          <p:attrName>ppt_x</p:attrName>
                                        </p:attrNameLst>
                                      </p:cBhvr>
                                      <p:tavLst>
                                        <p:tav tm="0">
                                          <p:val>
                                            <p:strVal val="#ppt_x"/>
                                          </p:val>
                                        </p:tav>
                                        <p:tav tm="100000">
                                          <p:val>
                                            <p:strVal val="#ppt_x"/>
                                          </p:val>
                                        </p:tav>
                                      </p:tavLst>
                                    </p:anim>
                                    <p:anim calcmode="lin" valueType="num">
                                      <p:cBhvr>
                                        <p:cTn id="23" dur="1000" fill="hold"/>
                                        <p:tgtEl>
                                          <p:spTgt spid="8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D5E762-8F99-46B5-9F55-99B27A5C2881}"/>
              </a:ext>
            </a:extLst>
          </p:cNvPr>
          <p:cNvSpPr/>
          <p:nvPr/>
        </p:nvSpPr>
        <p:spPr>
          <a:xfrm>
            <a:off x="1814290" y="3014494"/>
            <a:ext cx="5381247" cy="3000821"/>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面对凶恶的日军，将生死置之度外的赵一曼忍着伤痛怒斥日军侵略中国以来的各种的罪行。凶残的日军见赵一曼不肯屈服，使用马鞭狠戳其腿部伤口。身负重伤的赵一曼表现出了一个共产党员坚强的意志和誓死抗日的决心，痛的几次昏了过去，仍坚定地说：“我的目的，我的主义，我的信念，就是反满抗日。”没说出一字有关抗联的情况</a:t>
            </a:r>
          </a:p>
        </p:txBody>
      </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AFAC219-AFCC-48CB-BF1E-E92B9066B01F}"/>
              </a:ext>
            </a:extLst>
          </p:cNvPr>
          <p:cNvGrpSpPr/>
          <p:nvPr/>
        </p:nvGrpSpPr>
        <p:grpSpPr>
          <a:xfrm>
            <a:off x="1634507" y="2387476"/>
            <a:ext cx="4875713" cy="565924"/>
            <a:chOff x="1736002" y="2407374"/>
            <a:chExt cx="4875713" cy="565924"/>
          </a:xfrm>
        </p:grpSpPr>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4FAC4C8-D116-4038-829E-98FD2C166887}"/>
                </a:ext>
              </a:extLst>
            </p:cNvPr>
            <p:cNvGrpSpPr/>
            <p:nvPr/>
          </p:nvGrpSpPr>
          <p:grpSpPr>
            <a:xfrm>
              <a:off x="1736002" y="2407374"/>
              <a:ext cx="4875713" cy="565924"/>
              <a:chOff x="5130367" y="2282399"/>
              <a:chExt cx="4875713" cy="565924"/>
            </a:xfrm>
          </p:grpSpPr>
          <p:sp>
            <p:nvSpPr>
              <p:cNvPr id="18"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AB48A7B-91BE-4500-B6B4-D8DE5B3EBA7A}"/>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7A43C34-1F87-4E94-BBB0-2D80EE30C2A8}"/>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17" name="图片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C0E744A-EAC6-4D4C-84E8-967087E16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2" name="图片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0408723-8B16-4B64-8CC4-B540F03F8B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4294" y="3186547"/>
            <a:ext cx="2885895" cy="2551131"/>
          </a:xfrm>
          <a:prstGeom prst="roundRect">
            <a:avLst/>
          </a:prstGeom>
        </p:spPr>
      </p:pic>
    </p:spTree>
    <p:extLst>
      <p:ext uri="{BB962C8B-B14F-4D97-AF65-F5344CB8AC3E}">
        <p14:creationId xmlns:p14="http://schemas.microsoft.com/office/powerpoint/2010/main" val="2860204413"/>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845987" y="2115505"/>
            <a:ext cx="10529455"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D5E762-8F99-46B5-9F55-99B27A5C2881}"/>
              </a:ext>
            </a:extLst>
          </p:cNvPr>
          <p:cNvSpPr/>
          <p:nvPr/>
        </p:nvSpPr>
        <p:spPr>
          <a:xfrm>
            <a:off x="1508319" y="3179242"/>
            <a:ext cx="8654149" cy="2169825"/>
          </a:xfrm>
          <a:prstGeom prst="rect">
            <a:avLst/>
          </a:prstGeom>
        </p:spPr>
        <p:txBody>
          <a:bodyPr wrap="square">
            <a:spAutoFit/>
          </a:bodyPr>
          <a:lstStyle/>
          <a:p>
            <a:pPr>
              <a:lnSpc>
                <a:spcPct val="150000"/>
              </a:lnSpc>
            </a:pP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因赵一曼腿部伤势严重，生命垂危，日军为得到重要口供，将她送到哈尔滨市立医院进行监视治疗。赵一曼在住院期间，利用各种机会向看守她的警察董宪勋与女护士韩勇义进行反日爱国主义思想教育，两人深受感动，决定帮助赵一曼逃离日军魔掌。</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28</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日，董宪勋与韩勇义将赵一曼背出医院送上了事先雇来的小汽车，经过辗转后，赵一曼到了</a:t>
            </a:r>
          </a:p>
        </p:txBody>
      </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AFAC219-AFCC-48CB-BF1E-E92B9066B01F}"/>
              </a:ext>
            </a:extLst>
          </p:cNvPr>
          <p:cNvGrpSpPr/>
          <p:nvPr/>
        </p:nvGrpSpPr>
        <p:grpSpPr>
          <a:xfrm>
            <a:off x="1306541" y="2475247"/>
            <a:ext cx="4875713" cy="565924"/>
            <a:chOff x="1736002" y="2407374"/>
            <a:chExt cx="4875713" cy="565924"/>
          </a:xfrm>
        </p:grpSpPr>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4FAC4C8-D116-4038-829E-98FD2C166887}"/>
                </a:ext>
              </a:extLst>
            </p:cNvPr>
            <p:cNvGrpSpPr/>
            <p:nvPr/>
          </p:nvGrpSpPr>
          <p:grpSpPr>
            <a:xfrm>
              <a:off x="1736002" y="2407374"/>
              <a:ext cx="4875713" cy="565924"/>
              <a:chOff x="5130367" y="2282399"/>
              <a:chExt cx="4875713" cy="565924"/>
            </a:xfrm>
          </p:grpSpPr>
          <p:sp>
            <p:nvSpPr>
              <p:cNvPr id="18"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AB48A7B-91BE-4500-B6B4-D8DE5B3EBA7A}"/>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7A43C34-1F87-4E94-BBB0-2D80EE30C2A8}"/>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17" name="图片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C0E744A-EAC6-4D4C-84E8-967087E16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567709213"/>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697668" y="2115505"/>
            <a:ext cx="5568669"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AFAC219-AFCC-48CB-BF1E-E92B9066B01F}"/>
              </a:ext>
            </a:extLst>
          </p:cNvPr>
          <p:cNvGrpSpPr/>
          <p:nvPr/>
        </p:nvGrpSpPr>
        <p:grpSpPr>
          <a:xfrm>
            <a:off x="1220289" y="2512847"/>
            <a:ext cx="4875713" cy="565924"/>
            <a:chOff x="1736002" y="2407374"/>
            <a:chExt cx="4875713" cy="565924"/>
          </a:xfrm>
        </p:grpSpPr>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4FAC4C8-D116-4038-829E-98FD2C166887}"/>
                </a:ext>
              </a:extLst>
            </p:cNvPr>
            <p:cNvGrpSpPr/>
            <p:nvPr/>
          </p:nvGrpSpPr>
          <p:grpSpPr>
            <a:xfrm>
              <a:off x="1736002" y="2407374"/>
              <a:ext cx="4875713" cy="565924"/>
              <a:chOff x="5130367" y="2282399"/>
              <a:chExt cx="4875713" cy="565924"/>
            </a:xfrm>
          </p:grpSpPr>
          <p:sp>
            <p:nvSpPr>
              <p:cNvPr id="18"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AB48A7B-91BE-4500-B6B4-D8DE5B3EBA7A}"/>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7A43C34-1F87-4E94-BBB0-2D80EE30C2A8}"/>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17" name="图片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C0E744A-EAC6-4D4C-84E8-967087E16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10" name="矩形: 圆角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88000B9-882D-415E-900E-335782F9EED1}"/>
              </a:ext>
            </a:extLst>
          </p:cNvPr>
          <p:cNvSpPr/>
          <p:nvPr/>
        </p:nvSpPr>
        <p:spPr>
          <a:xfrm>
            <a:off x="6657267" y="2115505"/>
            <a:ext cx="4945208"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1" name="矩形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1E03E97-7B2C-4124-A35B-9B6226E3E354}"/>
              </a:ext>
            </a:extLst>
          </p:cNvPr>
          <p:cNvSpPr/>
          <p:nvPr/>
        </p:nvSpPr>
        <p:spPr>
          <a:xfrm>
            <a:off x="1382122" y="3402534"/>
            <a:ext cx="4346245" cy="2031325"/>
          </a:xfrm>
          <a:prstGeom prst="rect">
            <a:avLst/>
          </a:prstGeom>
        </p:spPr>
        <p:txBody>
          <a:bodyPr wrap="square">
            <a:spAutoFit/>
          </a:bodyPr>
          <a:lstStyle/>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赵一曼在准备奔往抗日游击区的途中不幸被追捕的日军赶上，再次落入日军的魔掌。赵一曼被带回哈尔滨后，凶残的日本军警对她进行了老虎凳、辣椒水等更加严酷的刑讯，但她始终坚贞不屈。日军知道从赵一曼的口中得不到有用的情报，决定把她送回珠河县处死“示众”。</a:t>
            </a:r>
          </a:p>
        </p:txBody>
      </p:sp>
      <p:sp>
        <p:nvSpPr>
          <p:cNvPr id="12" name="矩形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336DAA8-993C-450A-B69A-042E57A37AC4}"/>
              </a:ext>
            </a:extLst>
          </p:cNvPr>
          <p:cNvSpPr/>
          <p:nvPr/>
        </p:nvSpPr>
        <p:spPr>
          <a:xfrm>
            <a:off x="7157858" y="2508381"/>
            <a:ext cx="4291743" cy="3139321"/>
          </a:xfrm>
          <a:prstGeom prst="rect">
            <a:avLst/>
          </a:prstGeom>
        </p:spPr>
        <p:txBody>
          <a:bodyPr wrap="square">
            <a:spAutoFit/>
          </a:bodyPr>
          <a:lstStyle/>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8</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赵一曼被押上去珠河县（现尚志市）的火车，她知道日军要将她枪毙了，此时，她想起了远在四川的儿子，她向押送的警察要了纸笔，给儿子写了一封催人泪下的遗书：“母亲对于你没有能尽到教育的责任，实在是遗憾的事情。母亲因为坚决地做了反满抗日的斗争，今天已经到了牺牲的前夕了。希望你，宁儿啊！赶快成人，来安慰你地下的母亲！在你长大成人之后，希望不要忘记你的母亲是为国而牺牲的！</a:t>
            </a:r>
          </a:p>
        </p:txBody>
      </p:sp>
    </p:spTree>
    <p:extLst>
      <p:ext uri="{BB962C8B-B14F-4D97-AF65-F5344CB8AC3E}">
        <p14:creationId xmlns:p14="http://schemas.microsoft.com/office/powerpoint/2010/main" val="3786267194"/>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55" presetClass="entr" presetSubtype="0" fill="hold" grpId="0" nodeType="click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5" presetClass="entr" presetSubtype="0" fill="hold" grpId="0" nodeType="click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0.7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10" grpId="0" animBg="1"/>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845987" y="2115505"/>
            <a:ext cx="10529455"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D5E762-8F99-46B5-9F55-99B27A5C2881}"/>
              </a:ext>
            </a:extLst>
          </p:cNvPr>
          <p:cNvSpPr/>
          <p:nvPr/>
        </p:nvSpPr>
        <p:spPr>
          <a:xfrm>
            <a:off x="1708180" y="3500404"/>
            <a:ext cx="5044883" cy="1800493"/>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中国人民会永远牢记女民族英雄赵一曼可歌可泣的抗日事迹。新中国成立后，朱德为赵一曼题写了</a:t>
            </a:r>
            <a:r>
              <a:rPr lang="zh-CN" altLang="en-US" sz="2000" b="1">
                <a:solidFill>
                  <a:srgbClr val="D42F2D"/>
                </a:solidFill>
                <a:latin typeface="思源黑体" panose="020B0500000000000000" pitchFamily="34" charset="-122"/>
                <a:ea typeface="思源黑体" panose="020B0500000000000000" pitchFamily="34" charset="-122"/>
              </a:rPr>
              <a:t>“革命英雄赵一曼烈士永垂不朽”</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的题词，哈尔滨市将她战斗过的一条主街命名为一曼大街</a:t>
            </a:r>
          </a:p>
        </p:txBody>
      </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AFAC219-AFCC-48CB-BF1E-E92B9066B01F}"/>
              </a:ext>
            </a:extLst>
          </p:cNvPr>
          <p:cNvGrpSpPr/>
          <p:nvPr/>
        </p:nvGrpSpPr>
        <p:grpSpPr>
          <a:xfrm>
            <a:off x="1598217" y="2570216"/>
            <a:ext cx="4875713" cy="565924"/>
            <a:chOff x="1736002" y="2407374"/>
            <a:chExt cx="4875713" cy="565924"/>
          </a:xfrm>
        </p:grpSpPr>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4FAC4C8-D116-4038-829E-98FD2C166887}"/>
                </a:ext>
              </a:extLst>
            </p:cNvPr>
            <p:cNvGrpSpPr/>
            <p:nvPr/>
          </p:nvGrpSpPr>
          <p:grpSpPr>
            <a:xfrm>
              <a:off x="1736002" y="2407374"/>
              <a:ext cx="4875713" cy="565924"/>
              <a:chOff x="5130367" y="2282399"/>
              <a:chExt cx="4875713" cy="565924"/>
            </a:xfrm>
          </p:grpSpPr>
          <p:sp>
            <p:nvSpPr>
              <p:cNvPr id="18"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AB48A7B-91BE-4500-B6B4-D8DE5B3EBA7A}"/>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7A43C34-1F87-4E94-BBB0-2D80EE30C2A8}"/>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17" name="图片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C0E744A-EAC6-4D4C-84E8-967087E16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4" name="图片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EE78D45-E12D-42CC-A4F2-2837F7DB906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606146" y="2418576"/>
            <a:ext cx="2383893" cy="3059779"/>
          </a:xfrm>
          <a:prstGeom prst="roundRect">
            <a:avLst/>
          </a:prstGeom>
        </p:spPr>
      </p:pic>
    </p:spTree>
    <p:extLst>
      <p:ext uri="{BB962C8B-B14F-4D97-AF65-F5344CB8AC3E}">
        <p14:creationId xmlns:p14="http://schemas.microsoft.com/office/powerpoint/2010/main" val="417417265"/>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八</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A37578-0A25-41C4-BF9B-268914421B57}"/>
              </a:ext>
            </a:extLst>
          </p:cNvPr>
          <p:cNvSpPr/>
          <p:nvPr/>
        </p:nvSpPr>
        <p:spPr>
          <a:xfrm>
            <a:off x="2767692" y="2724914"/>
            <a:ext cx="7284366" cy="1200329"/>
          </a:xfrm>
          <a:prstGeom prst="rect">
            <a:avLst/>
          </a:prstGeom>
        </p:spPr>
        <p:txBody>
          <a:bodyPr wrap="none">
            <a:spAutoFit/>
          </a:bodyPr>
          <a:lstStyle/>
          <a:p>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反满抗日</a:t>
            </a:r>
            <a:r>
              <a:rPr lang="en-US" altLang="zh-CN" sz="72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赵尚志</a:t>
            </a:r>
            <a:endParaRPr lang="zh-CN" altLang="en-US" sz="80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4105187580"/>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4464975"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一</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A37578-0A25-41C4-BF9B-268914421B57}"/>
              </a:ext>
            </a:extLst>
          </p:cNvPr>
          <p:cNvSpPr/>
          <p:nvPr/>
        </p:nvSpPr>
        <p:spPr>
          <a:xfrm>
            <a:off x="2757849" y="2680737"/>
            <a:ext cx="7284366" cy="1200329"/>
          </a:xfrm>
          <a:prstGeom prst="rect">
            <a:avLst/>
          </a:prstGeom>
        </p:spPr>
        <p:txBody>
          <a:bodyPr wrap="none">
            <a:spAutoFit/>
          </a:bodyPr>
          <a:lstStyle/>
          <a:p>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远的丰碑</a:t>
            </a:r>
            <a:r>
              <a:rPr lang="en-US" altLang="zh-CN" sz="72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杨靖宇</a:t>
            </a:r>
          </a:p>
        </p:txBody>
      </p:sp>
    </p:spTree>
    <p:extLst>
      <p:ext uri="{BB962C8B-B14F-4D97-AF65-F5344CB8AC3E}">
        <p14:creationId xmlns:p14="http://schemas.microsoft.com/office/powerpoint/2010/main" val="752379427"/>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84" name="矩形 8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E5C50FD-5138-43F4-97FC-CD813B3B05DE}"/>
              </a:ext>
            </a:extLst>
          </p:cNvPr>
          <p:cNvSpPr/>
          <p:nvPr/>
        </p:nvSpPr>
        <p:spPr>
          <a:xfrm>
            <a:off x="1928506"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赵尚志</a:t>
            </a:r>
          </a:p>
        </p:txBody>
      </p:sp>
      <p:sp>
        <p:nvSpPr>
          <p:cNvPr id="2" name="矩形 1"/>
          <p:cNvSpPr/>
          <p:nvPr/>
        </p:nvSpPr>
        <p:spPr>
          <a:xfrm>
            <a:off x="4772298" y="3038526"/>
            <a:ext cx="5928487" cy="3000821"/>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赵尚志三个字，曾让侵华日军闻风丧胆，“小小的‘满洲国’，大大的赵尚志”，是倭寇发出的无奈而又钦佩的感慨。 被日伪称为最顽固的“反满抗日”分子！</a:t>
            </a:r>
          </a:p>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　　当年东北流传一种说法，叫“南杨北赵”。“南杨”指的是杨靖宇，“北赵”就是赵尚志，他十七岁加入中国共产党，同年就读黄埔军校第五期，历经艰难困苦，抗日决心毫不动摇，即使最后负伤被俘，依然宁死不屈。 </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86" name="组合 8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9865A49-275A-493B-B691-5CC02A568E38}"/>
              </a:ext>
            </a:extLst>
          </p:cNvPr>
          <p:cNvGrpSpPr/>
          <p:nvPr/>
        </p:nvGrpSpPr>
        <p:grpSpPr>
          <a:xfrm>
            <a:off x="5435865" y="2275922"/>
            <a:ext cx="4295239" cy="565924"/>
            <a:chOff x="1736002" y="2407374"/>
            <a:chExt cx="4295239" cy="565924"/>
          </a:xfrm>
        </p:grpSpPr>
        <p:grpSp>
          <p:nvGrpSpPr>
            <p:cNvPr id="87" name="组合 8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902654-A24D-484C-83EB-C645C394F186}"/>
                </a:ext>
              </a:extLst>
            </p:cNvPr>
            <p:cNvGrpSpPr/>
            <p:nvPr/>
          </p:nvGrpSpPr>
          <p:grpSpPr>
            <a:xfrm>
              <a:off x="1736002" y="2407374"/>
              <a:ext cx="4295239" cy="565924"/>
              <a:chOff x="5130367" y="2282399"/>
              <a:chExt cx="4295239" cy="565924"/>
            </a:xfrm>
          </p:grpSpPr>
          <p:sp>
            <p:nvSpPr>
              <p:cNvPr id="89"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5355FA-A5A1-407B-BD84-0A554F6A3A32}"/>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90" name="矩形 8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7D95573-E853-4935-A811-97D5F86E0DA8}"/>
                  </a:ext>
                </a:extLst>
              </p:cNvPr>
              <p:cNvSpPr/>
              <p:nvPr/>
            </p:nvSpPr>
            <p:spPr>
              <a:xfrm>
                <a:off x="6263540" y="2341060"/>
                <a:ext cx="247375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反满抗日</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赵尚志</a:t>
                </a:r>
              </a:p>
            </p:txBody>
          </p:sp>
        </p:grpSp>
        <p:pic>
          <p:nvPicPr>
            <p:cNvPr id="88" name="图片 8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32DF490-68A9-4BB5-B77D-7825AE9CDF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91" name="图片 9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976C6E1-DB23-4E32-8EDD-9E3A9D8DB1D4}"/>
              </a:ext>
            </a:extLst>
          </p:cNvPr>
          <p:cNvPicPr>
            <a:picLocks noChangeAspect="1"/>
          </p:cNvPicPr>
          <p:nvPr/>
        </p:nvPicPr>
        <p:blipFill>
          <a:blip r:embed="rId3" cstate="email">
            <a:extLst>
              <a:ext uri="{BEBA8EAE-BF5A-486C-A8C5-ECC9F3942E4B}">
                <a14:imgProps xmlns:a14="http://schemas.microsoft.com/office/drawing/2010/main">
                  <a14:imgLayer>
                    <a14:imgEffect>
                      <a14:artisticPaintBrush/>
                    </a14:imgEffect>
                  </a14:imgLayer>
                </a14:imgProps>
              </a:ext>
              <a:ext uri="{28A0092B-C50C-407E-A947-70E740481C1C}">
                <a14:useLocalDpi xmlns:a14="http://schemas.microsoft.com/office/drawing/2010/main"/>
              </a:ext>
            </a:extLst>
          </a:blip>
          <a:srcRect/>
          <a:stretch>
            <a:fillRect/>
          </a:stretch>
        </p:blipFill>
        <p:spPr>
          <a:xfrm>
            <a:off x="1311619" y="2404118"/>
            <a:ext cx="2353144" cy="2667848"/>
          </a:xfrm>
          <a:prstGeom prst="roundRect">
            <a:avLst/>
          </a:prstGeom>
        </p:spPr>
      </p:pic>
    </p:spTree>
    <p:extLst>
      <p:ext uri="{BB962C8B-B14F-4D97-AF65-F5344CB8AC3E}">
        <p14:creationId xmlns:p14="http://schemas.microsoft.com/office/powerpoint/2010/main" val="1773409259"/>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1000"/>
                                        <p:tgtEl>
                                          <p:spTgt spid="91"/>
                                        </p:tgtEl>
                                      </p:cBhvr>
                                    </p:animEffect>
                                    <p:anim calcmode="lin" valueType="num">
                                      <p:cBhvr>
                                        <p:cTn id="22" dur="1000" fill="hold"/>
                                        <p:tgtEl>
                                          <p:spTgt spid="91"/>
                                        </p:tgtEl>
                                        <p:attrNameLst>
                                          <p:attrName>ppt_x</p:attrName>
                                        </p:attrNameLst>
                                      </p:cBhvr>
                                      <p:tavLst>
                                        <p:tav tm="0">
                                          <p:val>
                                            <p:strVal val="#ppt_x"/>
                                          </p:val>
                                        </p:tav>
                                        <p:tav tm="100000">
                                          <p:val>
                                            <p:strVal val="#ppt_x"/>
                                          </p:val>
                                        </p:tav>
                                      </p:tavLst>
                                    </p:anim>
                                    <p:anim calcmode="lin" valueType="num">
                                      <p:cBhvr>
                                        <p:cTn id="23" dur="1000" fill="hold"/>
                                        <p:tgtEl>
                                          <p:spTgt spid="9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697668" y="2115505"/>
            <a:ext cx="5568669"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AFAC219-AFCC-48CB-BF1E-E92B9066B01F}"/>
              </a:ext>
            </a:extLst>
          </p:cNvPr>
          <p:cNvGrpSpPr/>
          <p:nvPr/>
        </p:nvGrpSpPr>
        <p:grpSpPr>
          <a:xfrm>
            <a:off x="1117389" y="2364410"/>
            <a:ext cx="4875713" cy="565924"/>
            <a:chOff x="1736002" y="2407374"/>
            <a:chExt cx="4875713" cy="565924"/>
          </a:xfrm>
        </p:grpSpPr>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4FAC4C8-D116-4038-829E-98FD2C166887}"/>
                </a:ext>
              </a:extLst>
            </p:cNvPr>
            <p:cNvGrpSpPr/>
            <p:nvPr/>
          </p:nvGrpSpPr>
          <p:grpSpPr>
            <a:xfrm>
              <a:off x="1736002" y="2407374"/>
              <a:ext cx="4875713" cy="565924"/>
              <a:chOff x="5130367" y="2282399"/>
              <a:chExt cx="4875713" cy="565924"/>
            </a:xfrm>
          </p:grpSpPr>
          <p:sp>
            <p:nvSpPr>
              <p:cNvPr id="18"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AB48A7B-91BE-4500-B6B4-D8DE5B3EBA7A}"/>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7A43C34-1F87-4E94-BBB0-2D80EE30C2A8}"/>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17" name="图片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C0E744A-EAC6-4D4C-84E8-967087E16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10" name="矩形: 圆角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88000B9-882D-415E-900E-335782F9EED1}"/>
              </a:ext>
            </a:extLst>
          </p:cNvPr>
          <p:cNvSpPr/>
          <p:nvPr/>
        </p:nvSpPr>
        <p:spPr>
          <a:xfrm>
            <a:off x="6657267" y="2115505"/>
            <a:ext cx="4945208"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1" name="矩形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1E03E97-7B2C-4124-A35B-9B6226E3E354}"/>
              </a:ext>
            </a:extLst>
          </p:cNvPr>
          <p:cNvSpPr/>
          <p:nvPr/>
        </p:nvSpPr>
        <p:spPr>
          <a:xfrm>
            <a:off x="1308879" y="3179241"/>
            <a:ext cx="4346245" cy="2585323"/>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东北很多著名抗日英烈因为地下工作需要，用的都不是原名，惟有赵尚志一直用原来的名字。但很少有人知道，赵尚志也曾用过另外一个名字。据尚志市烈士纪念馆馆长刘莉介绍，赵尚志曾担任</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1940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年创刊的</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东北红星壁报</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主笔。</a:t>
            </a:r>
          </a:p>
        </p:txBody>
      </p:sp>
      <p:sp>
        <p:nvSpPr>
          <p:cNvPr id="12" name="矩形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336DAA8-993C-450A-B69A-042E57A37AC4}"/>
              </a:ext>
            </a:extLst>
          </p:cNvPr>
          <p:cNvSpPr/>
          <p:nvPr/>
        </p:nvSpPr>
        <p:spPr>
          <a:xfrm>
            <a:off x="7195535" y="2806017"/>
            <a:ext cx="4291743" cy="2585323"/>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“向之”的主笔笔名，后来发现的手稿原迹证实，是在“尚志”两字基础上修改而来的。据刘莉馆长介绍，赵尚志除了写过报纸上这些文章诗歌之外，还曾为</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白山黑水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这首抗日歌曲写过歌词，并写下两篇关于抗日战争的论文。</a:t>
            </a:r>
          </a:p>
        </p:txBody>
      </p:sp>
    </p:spTree>
    <p:extLst>
      <p:ext uri="{BB962C8B-B14F-4D97-AF65-F5344CB8AC3E}">
        <p14:creationId xmlns:p14="http://schemas.microsoft.com/office/powerpoint/2010/main" val="3271936406"/>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55" presetClass="entr" presetSubtype="0" fill="hold" grpId="0" nodeType="click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5" presetClass="entr" presetSubtype="0" fill="hold" grpId="0" nodeType="click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0.7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10" grpId="0" animBg="1"/>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九</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A37578-0A25-41C4-BF9B-268914421B57}"/>
              </a:ext>
            </a:extLst>
          </p:cNvPr>
          <p:cNvSpPr/>
          <p:nvPr/>
        </p:nvSpPr>
        <p:spPr>
          <a:xfrm>
            <a:off x="2415031" y="2724914"/>
            <a:ext cx="8032968" cy="1200329"/>
          </a:xfrm>
          <a:prstGeom prst="rect">
            <a:avLst/>
          </a:prstGeom>
        </p:spPr>
        <p:txBody>
          <a:bodyPr wrap="none">
            <a:spAutoFit/>
          </a:bodyPr>
          <a:lstStyle/>
          <a:p>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八女投江 宁死不屈</a:t>
            </a:r>
            <a:endParaRPr lang="zh-CN" altLang="en-US" sz="80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2021609196"/>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84" name="矩形 8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E5C50FD-5138-43F4-97FC-CD813B3B05DE}"/>
              </a:ext>
            </a:extLst>
          </p:cNvPr>
          <p:cNvSpPr/>
          <p:nvPr/>
        </p:nvSpPr>
        <p:spPr>
          <a:xfrm>
            <a:off x="1928505" y="5507318"/>
            <a:ext cx="1107996"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八女投江</a:t>
            </a:r>
          </a:p>
        </p:txBody>
      </p:sp>
      <p:sp>
        <p:nvSpPr>
          <p:cNvPr id="2" name="矩形 1"/>
          <p:cNvSpPr/>
          <p:nvPr/>
        </p:nvSpPr>
        <p:spPr>
          <a:xfrm>
            <a:off x="4921278" y="3125671"/>
            <a:ext cx="5674031" cy="2585323"/>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抗日战争时期，以冷云为首的东北抗日联军</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8</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名女官兵，在顽强抗击日本侵略军的战斗中投江殉国，表现了中华民族同敌人血战到底的英雄气概，在人民群众中广为传颂。她们是第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路军第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军妇女团的指导员冷云，班长胡秀芝、杨贵珍，</a:t>
            </a:r>
            <a:r>
              <a:rPr lang="zh-CN" altLang="en-US" b="1">
                <a:solidFill>
                  <a:srgbClr val="D42F2D"/>
                </a:solidFill>
                <a:latin typeface="思源黑体" panose="020B0500000000000000" pitchFamily="34" charset="-122"/>
                <a:ea typeface="思源黑体" panose="020B0500000000000000" pitchFamily="34" charset="-122"/>
              </a:rPr>
              <a:t>战士郭桂琴、黄桂清、王惠民、李凤善和被服厂厂长安顺福。</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86" name="组合 8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9865A49-275A-493B-B691-5CC02A568E38}"/>
              </a:ext>
            </a:extLst>
          </p:cNvPr>
          <p:cNvGrpSpPr/>
          <p:nvPr/>
        </p:nvGrpSpPr>
        <p:grpSpPr>
          <a:xfrm>
            <a:off x="5435865" y="2275922"/>
            <a:ext cx="4295239" cy="565924"/>
            <a:chOff x="1736002" y="2407374"/>
            <a:chExt cx="4295239" cy="565924"/>
          </a:xfrm>
        </p:grpSpPr>
        <p:grpSp>
          <p:nvGrpSpPr>
            <p:cNvPr id="87" name="组合 8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902654-A24D-484C-83EB-C645C394F186}"/>
                </a:ext>
              </a:extLst>
            </p:cNvPr>
            <p:cNvGrpSpPr/>
            <p:nvPr/>
          </p:nvGrpSpPr>
          <p:grpSpPr>
            <a:xfrm>
              <a:off x="1736002" y="2407374"/>
              <a:ext cx="4295239" cy="565924"/>
              <a:chOff x="5130367" y="2282399"/>
              <a:chExt cx="4295239" cy="565924"/>
            </a:xfrm>
          </p:grpSpPr>
          <p:sp>
            <p:nvSpPr>
              <p:cNvPr id="89"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5355FA-A5A1-407B-BD84-0A554F6A3A32}"/>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90" name="矩形 8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7D95573-E853-4935-A811-97D5F86E0DA8}"/>
                  </a:ext>
                </a:extLst>
              </p:cNvPr>
              <p:cNvSpPr/>
              <p:nvPr/>
            </p:nvSpPr>
            <p:spPr>
              <a:xfrm>
                <a:off x="6131293" y="2341060"/>
                <a:ext cx="2738249"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八女投江 宁死不屈</a:t>
                </a:r>
              </a:p>
            </p:txBody>
          </p:sp>
        </p:grpSp>
        <p:pic>
          <p:nvPicPr>
            <p:cNvPr id="88" name="图片 8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32DF490-68A9-4BB5-B77D-7825AE9CDF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79" name="图片 7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5FFA3A9-D1A8-4DA0-898E-91F055CECE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1854" y="2444279"/>
            <a:ext cx="2604047" cy="2461153"/>
          </a:xfrm>
          <a:prstGeom prst="roundRect">
            <a:avLst/>
          </a:prstGeom>
        </p:spPr>
      </p:pic>
    </p:spTree>
    <p:extLst>
      <p:ext uri="{BB962C8B-B14F-4D97-AF65-F5344CB8AC3E}">
        <p14:creationId xmlns:p14="http://schemas.microsoft.com/office/powerpoint/2010/main" val="1807155777"/>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1000"/>
                                        <p:tgtEl>
                                          <p:spTgt spid="79"/>
                                        </p:tgtEl>
                                      </p:cBhvr>
                                    </p:animEffect>
                                    <p:anim calcmode="lin" valueType="num">
                                      <p:cBhvr>
                                        <p:cTn id="22" dur="1000" fill="hold"/>
                                        <p:tgtEl>
                                          <p:spTgt spid="79"/>
                                        </p:tgtEl>
                                        <p:attrNameLst>
                                          <p:attrName>ppt_x</p:attrName>
                                        </p:attrNameLst>
                                      </p:cBhvr>
                                      <p:tavLst>
                                        <p:tav tm="0">
                                          <p:val>
                                            <p:strVal val="#ppt_x"/>
                                          </p:val>
                                        </p:tav>
                                        <p:tav tm="100000">
                                          <p:val>
                                            <p:strVal val="#ppt_x"/>
                                          </p:val>
                                        </p:tav>
                                      </p:tavLst>
                                    </p:anim>
                                    <p:anim calcmode="lin" valueType="num">
                                      <p:cBhvr>
                                        <p:cTn id="23" dur="1000" fill="hold"/>
                                        <p:tgtEl>
                                          <p:spTgt spid="7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845987" y="2115505"/>
            <a:ext cx="10529455"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D5E762-8F99-46B5-9F55-99B27A5C2881}"/>
              </a:ext>
            </a:extLst>
          </p:cNvPr>
          <p:cNvSpPr/>
          <p:nvPr/>
        </p:nvSpPr>
        <p:spPr>
          <a:xfrm>
            <a:off x="1424535" y="3198074"/>
            <a:ext cx="6489215" cy="2616101"/>
          </a:xfrm>
          <a:prstGeom prst="rect">
            <a:avLst/>
          </a:prstGeom>
        </p:spPr>
        <p:txBody>
          <a:bodyPr wrap="square">
            <a:spAutoFit/>
          </a:bodyPr>
          <a:lstStyle/>
          <a:p>
            <a:r>
              <a:rPr lang="zh-CN" altLang="en-US" sz="2000" b="1">
                <a:solidFill>
                  <a:srgbClr val="D42F2D"/>
                </a:solidFill>
                <a:latin typeface="思源黑体" panose="020B0500000000000000" pitchFamily="34" charset="-122"/>
                <a:ea typeface="思源黑体" panose="020B0500000000000000" pitchFamily="34" charset="-122"/>
              </a:rPr>
              <a:t>冷云，原名郑志民，</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1915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年生，黑龙江省桦川县人。</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年入桦川县立女子师范学校读书。“九一八”事变后，她积极参加抗日救国活动。</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年加入中国共产党，在佳木斯从事秘密抗日活动。</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年，与具有爱国思想的吉乃臣</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后改名周维仁</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加入东北抗联第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军，后经组织批准两人结为革命伴侣，志同道合，共同进行抗日斗争。冷云先在军部秘书处做文化教育工作，后调到</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军妇女团担任小队长和指导员。</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1938</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年夏，冷云强忍丈夫英勇牺牲的巨大悲痛，告别刚刚出生两个月的婴儿，随</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师部队西征，任妇女团政治指导员。</a:t>
            </a:r>
          </a:p>
        </p:txBody>
      </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9CFEC9-DD24-4256-9A3F-C2AA5A9252CE}"/>
              </a:ext>
            </a:extLst>
          </p:cNvPr>
          <p:cNvGrpSpPr/>
          <p:nvPr/>
        </p:nvGrpSpPr>
        <p:grpSpPr>
          <a:xfrm>
            <a:off x="1702830" y="2405741"/>
            <a:ext cx="4295239" cy="565924"/>
            <a:chOff x="1736002" y="2407374"/>
            <a:chExt cx="4295239" cy="565924"/>
          </a:xfrm>
        </p:grpSpPr>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302388-5ECC-4EE9-8A88-5D50B6A3861A}"/>
                </a:ext>
              </a:extLst>
            </p:cNvPr>
            <p:cNvGrpSpPr/>
            <p:nvPr/>
          </p:nvGrpSpPr>
          <p:grpSpPr>
            <a:xfrm>
              <a:off x="1736002" y="2407374"/>
              <a:ext cx="4295239" cy="565924"/>
              <a:chOff x="5130367" y="2282399"/>
              <a:chExt cx="4295239" cy="565924"/>
            </a:xfrm>
          </p:grpSpPr>
          <p:sp>
            <p:nvSpPr>
              <p:cNvPr id="14"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0DE5EBF-7325-4D42-B06D-85F93BCB29BD}"/>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20" name="矩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726E8BE-6CE6-4EFF-9192-3A63474F9CCA}"/>
                  </a:ext>
                </a:extLst>
              </p:cNvPr>
              <p:cNvSpPr/>
              <p:nvPr/>
            </p:nvSpPr>
            <p:spPr>
              <a:xfrm>
                <a:off x="6131293" y="2341060"/>
                <a:ext cx="2738249"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八女投江 宁死不屈</a:t>
                </a:r>
              </a:p>
            </p:txBody>
          </p:sp>
        </p:grpSp>
        <p:pic>
          <p:nvPicPr>
            <p:cNvPr id="13" name="图片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EDE6732-8A60-402E-9824-700298F1C2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2" name="图片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5F34A7E-3395-4AB5-BC05-AEA68DCACA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6148" y="2703229"/>
            <a:ext cx="2471317" cy="2926039"/>
          </a:xfrm>
          <a:prstGeom prst="roundRect">
            <a:avLst/>
          </a:prstGeom>
        </p:spPr>
      </p:pic>
    </p:spTree>
    <p:extLst>
      <p:ext uri="{BB962C8B-B14F-4D97-AF65-F5344CB8AC3E}">
        <p14:creationId xmlns:p14="http://schemas.microsoft.com/office/powerpoint/2010/main" val="3269624857"/>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697668" y="2115505"/>
            <a:ext cx="5568669"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10" name="矩形: 圆角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88000B9-882D-415E-900E-335782F9EED1}"/>
              </a:ext>
            </a:extLst>
          </p:cNvPr>
          <p:cNvSpPr/>
          <p:nvPr/>
        </p:nvSpPr>
        <p:spPr>
          <a:xfrm>
            <a:off x="6657267" y="2115505"/>
            <a:ext cx="4945208"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1" name="矩形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1E03E97-7B2C-4124-A35B-9B6226E3E354}"/>
              </a:ext>
            </a:extLst>
          </p:cNvPr>
          <p:cNvSpPr/>
          <p:nvPr/>
        </p:nvSpPr>
        <p:spPr>
          <a:xfrm>
            <a:off x="1308879" y="3179242"/>
            <a:ext cx="4346245" cy="2308324"/>
          </a:xfrm>
          <a:prstGeom prst="rect">
            <a:avLst/>
          </a:prstGeom>
        </p:spPr>
        <p:txBody>
          <a:bodyPr wrap="square">
            <a:spAutoFit/>
          </a:bodyPr>
          <a:lstStyle/>
          <a:p>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在西征队伍中，妇女团的战士们和男战士一样跋山涉水，英勇作战。</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日参加了攻打楼山镇战斗。</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月上旬，该部在牡丹江地区乌斯浑河渡口与日伪军千余人遭遇。已行至河边准备渡河的妇女团的上述</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8</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名成员，为掩护大部队突围，毅然放弃渡河，在冷云率领下，分成</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个战斗小组，与日伪军展开激战。</a:t>
            </a:r>
          </a:p>
        </p:txBody>
      </p:sp>
      <p:sp>
        <p:nvSpPr>
          <p:cNvPr id="12" name="矩形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336DAA8-993C-450A-B69A-042E57A37AC4}"/>
              </a:ext>
            </a:extLst>
          </p:cNvPr>
          <p:cNvSpPr/>
          <p:nvPr/>
        </p:nvSpPr>
        <p:spPr>
          <a:xfrm>
            <a:off x="6928554" y="2364411"/>
            <a:ext cx="4406940" cy="3693319"/>
          </a:xfrm>
          <a:prstGeom prst="rect">
            <a:avLst/>
          </a:prstGeom>
        </p:spPr>
        <p:txBody>
          <a:bodyPr wrap="square">
            <a:spAutoFit/>
          </a:bodyPr>
          <a:lstStyle/>
          <a:p>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她们主动吸引日伪军火力，使部队主力得以迅速摆脱敌人的攻击，但是她们却被敌围困于河边。在背水作战至弹尽的情况下，面对日伪军逼降，誓死不屈。冷云坚定地对大家说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同志们，我们是共产党员、抗联战士，宁死也不做俘虏！为祖国的解放而战死，是我们最大的光荣！”她们毁掉枪支，挽臂涉入乌斯浑河，高唱着</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国际歌</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满腔的热血已经沸腾，要为真理而斗争</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集体沉江，壮烈殉国。牺牲时，她们年龄最大的冷云</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岁，最小的王惠民才</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岁。</a:t>
            </a:r>
          </a:p>
          <a:p>
            <a:endParaRPr lang="zh-CN" altLang="en-US">
              <a:solidFill>
                <a:schemeClr val="tx1">
                  <a:lumMod val="85000"/>
                  <a:lumOff val="15000"/>
                </a:schemeClr>
              </a:solidFill>
              <a:latin typeface="思源黑体" panose="020B0500000000000000" pitchFamily="34" charset="-122"/>
              <a:ea typeface="思源黑体" panose="020B0500000000000000" pitchFamily="34" charset="-122"/>
            </a:endParaRPr>
          </a:p>
        </p:txBody>
      </p:sp>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ED56262-8ADD-4169-A753-03F944FDD955}"/>
              </a:ext>
            </a:extLst>
          </p:cNvPr>
          <p:cNvGrpSpPr/>
          <p:nvPr/>
        </p:nvGrpSpPr>
        <p:grpSpPr>
          <a:xfrm>
            <a:off x="1359886" y="2364410"/>
            <a:ext cx="4295239" cy="565924"/>
            <a:chOff x="1736002" y="2407374"/>
            <a:chExt cx="4295239" cy="565924"/>
          </a:xfrm>
        </p:grpSpPr>
        <p:grpSp>
          <p:nvGrpSpPr>
            <p:cNvPr id="14" name="组合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E2CCC2A-2D42-438B-AE12-B1AE03DF08EA}"/>
                </a:ext>
              </a:extLst>
            </p:cNvPr>
            <p:cNvGrpSpPr/>
            <p:nvPr/>
          </p:nvGrpSpPr>
          <p:grpSpPr>
            <a:xfrm>
              <a:off x="1736002" y="2407374"/>
              <a:ext cx="4295239" cy="565924"/>
              <a:chOff x="5130367" y="2282399"/>
              <a:chExt cx="4295239" cy="565924"/>
            </a:xfrm>
          </p:grpSpPr>
          <p:sp>
            <p:nvSpPr>
              <p:cNvPr id="21"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31EF754-6E60-402D-B5F2-C5736946EDF9}"/>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22" name="矩形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4A0362F-33C1-4A8F-8FE5-04201FDF1540}"/>
                  </a:ext>
                </a:extLst>
              </p:cNvPr>
              <p:cNvSpPr/>
              <p:nvPr/>
            </p:nvSpPr>
            <p:spPr>
              <a:xfrm>
                <a:off x="6131293" y="2341060"/>
                <a:ext cx="2738249"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八女投江 宁死不屈</a:t>
                </a:r>
              </a:p>
            </p:txBody>
          </p:sp>
        </p:grpSp>
        <p:pic>
          <p:nvPicPr>
            <p:cNvPr id="20" name="图片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24EB2F-69F6-4A14-8B97-5AF681BDC7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1899187962"/>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55" presetClass="entr" presetSubtype="0" fill="hold" grpId="0" nodeType="click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5" presetClass="entr" presetSubtype="0" fill="hold" grpId="0" nodeType="click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0.7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10" grpId="0" animBg="1"/>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845987" y="2115505"/>
            <a:ext cx="10529455"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D5E762-8F99-46B5-9F55-99B27A5C2881}"/>
              </a:ext>
            </a:extLst>
          </p:cNvPr>
          <p:cNvSpPr/>
          <p:nvPr/>
        </p:nvSpPr>
        <p:spPr>
          <a:xfrm>
            <a:off x="1560278" y="3213462"/>
            <a:ext cx="4785105" cy="2369880"/>
          </a:xfrm>
          <a:prstGeom prst="rect">
            <a:avLst/>
          </a:prstGeom>
        </p:spPr>
        <p:txBody>
          <a:bodyPr wrap="square">
            <a:spAutoFit/>
          </a:bodyPr>
          <a:lstStyle/>
          <a:p>
            <a:pPr>
              <a:lnSpc>
                <a:spcPct val="20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为弘扬八女先烈的精神，</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1986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日在牡丹江市举行“八女投江纪念碑”奠基典礼。时任全国政协副主席、全国妇联主席的康克清为工程奠基题词</a:t>
            </a:r>
            <a:r>
              <a:rPr lang="en-US" altLang="zh-CN" sz="2000" b="1">
                <a:solidFill>
                  <a:srgbClr val="D42F2D"/>
                </a:solidFill>
                <a:latin typeface="思源黑体" panose="020B0500000000000000" pitchFamily="34" charset="-122"/>
                <a:ea typeface="思源黑体" panose="020B0500000000000000" pitchFamily="34" charset="-122"/>
              </a:rPr>
              <a:t>:“</a:t>
            </a:r>
            <a:r>
              <a:rPr lang="zh-CN" altLang="en-US" sz="2000" b="1">
                <a:solidFill>
                  <a:srgbClr val="D42F2D"/>
                </a:solidFill>
                <a:latin typeface="思源黑体" panose="020B0500000000000000" pitchFamily="34" charset="-122"/>
                <a:ea typeface="思源黑体" panose="020B0500000000000000" pitchFamily="34" charset="-122"/>
              </a:rPr>
              <a:t>八女英灵，永垂不朽！” </a:t>
            </a:r>
            <a:endParaRPr lang="zh-CN" altLang="en-US" b="1">
              <a:solidFill>
                <a:srgbClr val="D42F2D"/>
              </a:solidFill>
              <a:latin typeface="思源黑体" panose="020B0500000000000000" pitchFamily="34" charset="-122"/>
              <a:ea typeface="思源黑体" panose="020B0500000000000000" pitchFamily="34" charset="-122"/>
            </a:endParaRPr>
          </a:p>
        </p:txBody>
      </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9CFEC9-DD24-4256-9A3F-C2AA5A9252CE}"/>
              </a:ext>
            </a:extLst>
          </p:cNvPr>
          <p:cNvGrpSpPr/>
          <p:nvPr/>
        </p:nvGrpSpPr>
        <p:grpSpPr>
          <a:xfrm>
            <a:off x="1702830" y="2405741"/>
            <a:ext cx="4295239" cy="565924"/>
            <a:chOff x="1736002" y="2407374"/>
            <a:chExt cx="4295239" cy="565924"/>
          </a:xfrm>
        </p:grpSpPr>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302388-5ECC-4EE9-8A88-5D50B6A3861A}"/>
                </a:ext>
              </a:extLst>
            </p:cNvPr>
            <p:cNvGrpSpPr/>
            <p:nvPr/>
          </p:nvGrpSpPr>
          <p:grpSpPr>
            <a:xfrm>
              <a:off x="1736002" y="2407374"/>
              <a:ext cx="4295239" cy="565924"/>
              <a:chOff x="5130367" y="2282399"/>
              <a:chExt cx="4295239" cy="565924"/>
            </a:xfrm>
          </p:grpSpPr>
          <p:sp>
            <p:nvSpPr>
              <p:cNvPr id="14"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0DE5EBF-7325-4D42-B06D-85F93BCB29BD}"/>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20" name="矩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726E8BE-6CE6-4EFF-9192-3A63474F9CCA}"/>
                  </a:ext>
                </a:extLst>
              </p:cNvPr>
              <p:cNvSpPr/>
              <p:nvPr/>
            </p:nvSpPr>
            <p:spPr>
              <a:xfrm>
                <a:off x="6131293" y="2341060"/>
                <a:ext cx="2738249"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八女投江 宁死不屈</a:t>
                </a:r>
              </a:p>
            </p:txBody>
          </p:sp>
        </p:grpSp>
        <p:pic>
          <p:nvPicPr>
            <p:cNvPr id="13" name="图片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EDE6732-8A60-402E-9824-700298F1C2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4" name="图片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59E6CF3-7C74-441D-9FB6-FB9A980B6C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7289" y="3148824"/>
            <a:ext cx="3636747" cy="2342065"/>
          </a:xfrm>
          <a:prstGeom prst="roundRect">
            <a:avLst/>
          </a:prstGeom>
        </p:spPr>
      </p:pic>
    </p:spTree>
    <p:extLst>
      <p:ext uri="{BB962C8B-B14F-4D97-AF65-F5344CB8AC3E}">
        <p14:creationId xmlns:p14="http://schemas.microsoft.com/office/powerpoint/2010/main" val="3454583907"/>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十</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A37578-0A25-41C4-BF9B-268914421B57}"/>
              </a:ext>
            </a:extLst>
          </p:cNvPr>
          <p:cNvSpPr/>
          <p:nvPr/>
        </p:nvSpPr>
        <p:spPr>
          <a:xfrm>
            <a:off x="3333288" y="2828837"/>
            <a:ext cx="5724644" cy="1200329"/>
          </a:xfrm>
          <a:prstGeom prst="rect">
            <a:avLst/>
          </a:prstGeom>
        </p:spPr>
        <p:txBody>
          <a:bodyPr wrap="none">
            <a:spAutoFit/>
          </a:bodyPr>
          <a:lstStyle/>
          <a:p>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狼牙山五壮士</a:t>
            </a:r>
            <a:endParaRPr lang="zh-CN" altLang="en-US" sz="80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2656938054"/>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84" name="矩形 8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E5C50FD-5138-43F4-97FC-CD813B3B05DE}"/>
              </a:ext>
            </a:extLst>
          </p:cNvPr>
          <p:cNvSpPr/>
          <p:nvPr/>
        </p:nvSpPr>
        <p:spPr>
          <a:xfrm>
            <a:off x="1799119" y="5354770"/>
            <a:ext cx="1569660"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狼牙山五壮士</a:t>
            </a:r>
          </a:p>
        </p:txBody>
      </p:sp>
      <p:sp>
        <p:nvSpPr>
          <p:cNvPr id="2" name="矩形 1"/>
          <p:cNvSpPr/>
          <p:nvPr/>
        </p:nvSpPr>
        <p:spPr>
          <a:xfrm>
            <a:off x="5257860" y="3679490"/>
            <a:ext cx="5175267" cy="1338828"/>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在抗日战争时期，在河北省易县狼牙山战斗中英勇抗击日伪军的八路军</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位英雄，他们是马宝玉、葛振林、宋学义、胡德林，胡福才，</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86" name="组合 8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9865A49-275A-493B-B691-5CC02A568E38}"/>
              </a:ext>
            </a:extLst>
          </p:cNvPr>
          <p:cNvGrpSpPr/>
          <p:nvPr/>
        </p:nvGrpSpPr>
        <p:grpSpPr>
          <a:xfrm>
            <a:off x="5435865" y="2668559"/>
            <a:ext cx="4295239" cy="565924"/>
            <a:chOff x="1736002" y="2407374"/>
            <a:chExt cx="4295239" cy="565924"/>
          </a:xfrm>
        </p:grpSpPr>
        <p:grpSp>
          <p:nvGrpSpPr>
            <p:cNvPr id="87" name="组合 8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902654-A24D-484C-83EB-C645C394F186}"/>
                </a:ext>
              </a:extLst>
            </p:cNvPr>
            <p:cNvGrpSpPr/>
            <p:nvPr/>
          </p:nvGrpSpPr>
          <p:grpSpPr>
            <a:xfrm>
              <a:off x="1736002" y="2407374"/>
              <a:ext cx="4295239" cy="565924"/>
              <a:chOff x="5130367" y="2282399"/>
              <a:chExt cx="4295239" cy="565924"/>
            </a:xfrm>
          </p:grpSpPr>
          <p:sp>
            <p:nvSpPr>
              <p:cNvPr id="89"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5355FA-A5A1-407B-BD84-0A554F6A3A32}"/>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90" name="矩形 8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7D95573-E853-4935-A811-97D5F86E0DA8}"/>
                  </a:ext>
                </a:extLst>
              </p:cNvPr>
              <p:cNvSpPr/>
              <p:nvPr/>
            </p:nvSpPr>
            <p:spPr>
              <a:xfrm>
                <a:off x="6439069" y="2341060"/>
                <a:ext cx="2122696"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狼牙山五壮士 </a:t>
                </a:r>
              </a:p>
            </p:txBody>
          </p:sp>
        </p:grpSp>
        <p:pic>
          <p:nvPicPr>
            <p:cNvPr id="88" name="图片 8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32DF490-68A9-4BB5-B77D-7825AE9CDF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80" name="图片 7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1AB6A27-C700-4B24-A891-49DCEF4EEB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3883" y="2702447"/>
            <a:ext cx="2440132" cy="2251022"/>
          </a:xfrm>
          <a:prstGeom prst="roundRect">
            <a:avLst/>
          </a:prstGeom>
        </p:spPr>
      </p:pic>
    </p:spTree>
    <p:extLst>
      <p:ext uri="{BB962C8B-B14F-4D97-AF65-F5344CB8AC3E}">
        <p14:creationId xmlns:p14="http://schemas.microsoft.com/office/powerpoint/2010/main" val="148013616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1000"/>
                                        <p:tgtEl>
                                          <p:spTgt spid="80"/>
                                        </p:tgtEl>
                                      </p:cBhvr>
                                    </p:animEffect>
                                    <p:anim calcmode="lin" valueType="num">
                                      <p:cBhvr>
                                        <p:cTn id="22" dur="1000" fill="hold"/>
                                        <p:tgtEl>
                                          <p:spTgt spid="80"/>
                                        </p:tgtEl>
                                        <p:attrNameLst>
                                          <p:attrName>ppt_x</p:attrName>
                                        </p:attrNameLst>
                                      </p:cBhvr>
                                      <p:tavLst>
                                        <p:tav tm="0">
                                          <p:val>
                                            <p:strVal val="#ppt_x"/>
                                          </p:val>
                                        </p:tav>
                                        <p:tav tm="100000">
                                          <p:val>
                                            <p:strVal val="#ppt_x"/>
                                          </p:val>
                                        </p:tav>
                                      </p:tavLst>
                                    </p:anim>
                                    <p:anim calcmode="lin" valueType="num">
                                      <p:cBhvr>
                                        <p:cTn id="23" dur="1000" fill="hold"/>
                                        <p:tgtEl>
                                          <p:spTgt spid="8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845987" y="2115505"/>
            <a:ext cx="10529455"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D5E762-8F99-46B5-9F55-99B27A5C2881}"/>
              </a:ext>
            </a:extLst>
          </p:cNvPr>
          <p:cNvSpPr/>
          <p:nvPr/>
        </p:nvSpPr>
        <p:spPr>
          <a:xfrm>
            <a:off x="1560277" y="3213464"/>
            <a:ext cx="8816779" cy="2308324"/>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他们用生命和鲜血谱写出一首气吞山河的壮丽诗篇，在战斗中他们临危不惧，英勇阻击，子弹打光后，用石块还击，面对步步逼近的敌人，他们宁死不屈，毁掉枪支，义无反顾地纵身跳下数十丈深的悬崖，马宝玉、胡德林、胡福才壮烈殉国；葛振林、宋学义被山腰的树枝挂住，幸免于难；</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位战士的壮举，表现了崇高的爱国主义、革命英雄主义精神和坚贞不屈的民族气节，被人民群众誉为</a:t>
            </a:r>
            <a:r>
              <a:rPr lang="zh-CN" altLang="en-US" sz="2400" b="1">
                <a:solidFill>
                  <a:srgbClr val="D42F2D"/>
                </a:solidFill>
                <a:latin typeface="思源黑体" panose="020B0500000000000000" pitchFamily="34" charset="-122"/>
                <a:ea typeface="思源黑体" panose="020B0500000000000000" pitchFamily="34" charset="-122"/>
              </a:rPr>
              <a:t>“狼牙山五壮士”。</a:t>
            </a:r>
            <a:endParaRPr lang="zh-CN" altLang="en-US" b="1">
              <a:solidFill>
                <a:srgbClr val="D42F2D"/>
              </a:solidFill>
              <a:latin typeface="思源黑体" panose="020B0500000000000000" pitchFamily="34" charset="-122"/>
              <a:ea typeface="思源黑体" panose="020B0500000000000000" pitchFamily="34" charset="-122"/>
            </a:endParaRPr>
          </a:p>
        </p:txBody>
      </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89A1FAE-CD83-41FF-9430-8C5326F7946E}"/>
              </a:ext>
            </a:extLst>
          </p:cNvPr>
          <p:cNvGrpSpPr/>
          <p:nvPr/>
        </p:nvGrpSpPr>
        <p:grpSpPr>
          <a:xfrm>
            <a:off x="1673429" y="2528358"/>
            <a:ext cx="4295239" cy="565924"/>
            <a:chOff x="1736002" y="2407374"/>
            <a:chExt cx="4295239" cy="565924"/>
          </a:xfrm>
        </p:grpSpPr>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AEF131F-5297-4C74-9E30-8B453D2DA716}"/>
                </a:ext>
              </a:extLst>
            </p:cNvPr>
            <p:cNvGrpSpPr/>
            <p:nvPr/>
          </p:nvGrpSpPr>
          <p:grpSpPr>
            <a:xfrm>
              <a:off x="1736002" y="2407374"/>
              <a:ext cx="4295239" cy="565924"/>
              <a:chOff x="5130367" y="2282399"/>
              <a:chExt cx="4295239" cy="565924"/>
            </a:xfrm>
          </p:grpSpPr>
          <p:sp>
            <p:nvSpPr>
              <p:cNvPr id="18"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6B58475-ADE7-4584-8285-6EDAF985CEC0}"/>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3D97380-BEC4-42E0-9E98-227F17B37761}"/>
                  </a:ext>
                </a:extLst>
              </p:cNvPr>
              <p:cNvSpPr/>
              <p:nvPr/>
            </p:nvSpPr>
            <p:spPr>
              <a:xfrm>
                <a:off x="6439069" y="2341060"/>
                <a:ext cx="2122696"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狼牙山五壮士 </a:t>
                </a:r>
              </a:p>
            </p:txBody>
          </p:sp>
        </p:grpSp>
        <p:pic>
          <p:nvPicPr>
            <p:cNvPr id="17" name="图片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B87C866-2090-456B-A657-1E9A72F158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2276978661"/>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500"/>
                                        <p:tgtEl>
                                          <p:spTgt spid="81"/>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7AD941F-F18F-40A2-A39F-5F97D2D334FC}"/>
              </a:ext>
            </a:extLst>
          </p:cNvPr>
          <p:cNvGrpSpPr/>
          <p:nvPr/>
        </p:nvGrpSpPr>
        <p:grpSpPr>
          <a:xfrm>
            <a:off x="886728" y="1839046"/>
            <a:ext cx="10467072" cy="4519958"/>
            <a:chOff x="12160254" y="6013824"/>
            <a:chExt cx="14387381" cy="6212853"/>
          </a:xfrm>
        </p:grpSpPr>
        <p:sp>
          <p:nvSpPr>
            <p:cNvPr id="91" name="矩形: 圆角 9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47F8092-D29F-4DAC-A856-08700D9B7D0E}"/>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圆角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3563AFE-F663-4A23-A95F-620D57DC2131}"/>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93" name="组合 9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28237D7-87D8-4F9F-ADF0-9C413E2BA885}"/>
                </a:ext>
              </a:extLst>
            </p:cNvPr>
            <p:cNvGrpSpPr/>
            <p:nvPr/>
          </p:nvGrpSpPr>
          <p:grpSpPr>
            <a:xfrm>
              <a:off x="16335009" y="6505541"/>
              <a:ext cx="580844" cy="159291"/>
              <a:chOff x="6956871" y="1370477"/>
              <a:chExt cx="657647" cy="180354"/>
            </a:xfrm>
          </p:grpSpPr>
          <p:sp>
            <p:nvSpPr>
              <p:cNvPr id="160" name="椭圆 1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32E2D7E-B4E7-4BF8-B16C-2A59F2FFDEBF}"/>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61" name="椭圆 1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414A288-3031-4869-BC91-63620AEC6AE7}"/>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62" name="组合 1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F323350-77D6-4BE8-9BF3-8F5B18DBB4F3}"/>
                  </a:ext>
                </a:extLst>
              </p:cNvPr>
              <p:cNvGrpSpPr/>
              <p:nvPr/>
            </p:nvGrpSpPr>
            <p:grpSpPr>
              <a:xfrm>
                <a:off x="7029793" y="1423162"/>
                <a:ext cx="518770" cy="74157"/>
                <a:chOff x="10764860" y="7705724"/>
                <a:chExt cx="968273" cy="101827"/>
              </a:xfrm>
            </p:grpSpPr>
            <p:sp>
              <p:nvSpPr>
                <p:cNvPr id="163" name="矩形: 圆角 1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A9059-AF86-4904-BEA5-9C1841F2B3B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64" name="直接连接符 1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133F2F4-CB2C-4E2C-81D5-E2D165F5376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4" name="组合 9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EB27BEB-D856-4BEC-ADE0-F3EC5E2C4C56}"/>
                </a:ext>
              </a:extLst>
            </p:cNvPr>
            <p:cNvGrpSpPr/>
            <p:nvPr/>
          </p:nvGrpSpPr>
          <p:grpSpPr>
            <a:xfrm>
              <a:off x="16335009" y="6944658"/>
              <a:ext cx="580844" cy="159291"/>
              <a:chOff x="6956871" y="1370477"/>
              <a:chExt cx="657647" cy="180354"/>
            </a:xfrm>
          </p:grpSpPr>
          <p:sp>
            <p:nvSpPr>
              <p:cNvPr id="155" name="椭圆 1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0197E1F-CADF-4999-B5A5-BE4572198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56" name="椭圆 1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915A6F6-71EF-4C5E-946F-3B3E8170B88D}"/>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57" name="组合 1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A426C79-91B9-4B4C-987D-5997871924C7}"/>
                  </a:ext>
                </a:extLst>
              </p:cNvPr>
              <p:cNvGrpSpPr/>
              <p:nvPr/>
            </p:nvGrpSpPr>
            <p:grpSpPr>
              <a:xfrm>
                <a:off x="7029793" y="1423162"/>
                <a:ext cx="518770" cy="74157"/>
                <a:chOff x="10764860" y="7705724"/>
                <a:chExt cx="968273" cy="101827"/>
              </a:xfrm>
            </p:grpSpPr>
            <p:sp>
              <p:nvSpPr>
                <p:cNvPr id="158" name="矩形: 圆角 1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B2FAFF2-801D-42F0-8BC6-68BD6CF1866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59" name="直接连接符 1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5BA75B9-22F4-42EC-99CB-ED3922FD21D0}"/>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5" name="组合 9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37C3BD4-EADB-48E5-941D-90BBB595384D}"/>
                </a:ext>
              </a:extLst>
            </p:cNvPr>
            <p:cNvGrpSpPr/>
            <p:nvPr/>
          </p:nvGrpSpPr>
          <p:grpSpPr>
            <a:xfrm>
              <a:off x="16335009" y="7383775"/>
              <a:ext cx="580844" cy="159291"/>
              <a:chOff x="6956871" y="1370477"/>
              <a:chExt cx="657647" cy="180354"/>
            </a:xfrm>
          </p:grpSpPr>
          <p:sp>
            <p:nvSpPr>
              <p:cNvPr id="150" name="椭圆 1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2146F5A-0447-449D-BCBE-08E9BFA8BEF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51" name="椭圆 1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F6470D7-FFF5-43B0-B022-3248C741499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52" name="组合 1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4C79115-AED1-4AE2-B00D-B07A96270A8C}"/>
                  </a:ext>
                </a:extLst>
              </p:cNvPr>
              <p:cNvGrpSpPr/>
              <p:nvPr/>
            </p:nvGrpSpPr>
            <p:grpSpPr>
              <a:xfrm>
                <a:off x="7029793" y="1423162"/>
                <a:ext cx="518770" cy="74157"/>
                <a:chOff x="10764860" y="7705724"/>
                <a:chExt cx="968273" cy="101827"/>
              </a:xfrm>
            </p:grpSpPr>
            <p:sp>
              <p:nvSpPr>
                <p:cNvPr id="153" name="矩形: 圆角 1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C46E0BD-460E-4A43-AF74-EBAC9199AA2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54" name="直接连接符 1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B25B62-F7E8-4279-8302-A6D3338705B2}"/>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6" name="组合 9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3B90443-37DB-413E-9462-C4B8F2C8C6E7}"/>
                </a:ext>
              </a:extLst>
            </p:cNvPr>
            <p:cNvGrpSpPr/>
            <p:nvPr/>
          </p:nvGrpSpPr>
          <p:grpSpPr>
            <a:xfrm>
              <a:off x="16335009" y="7822892"/>
              <a:ext cx="580844" cy="159291"/>
              <a:chOff x="6956871" y="1370477"/>
              <a:chExt cx="657647" cy="180354"/>
            </a:xfrm>
          </p:grpSpPr>
          <p:sp>
            <p:nvSpPr>
              <p:cNvPr id="145" name="椭圆 1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6AA0AAF-175C-4DD6-A8D5-BA6FE69CA2D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46" name="椭圆 1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1D9F5A-0A4D-4F81-8135-F90EB9D3FB12}"/>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47" name="组合 1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2AA8C34-CE13-4C6C-9813-0C766B426267}"/>
                  </a:ext>
                </a:extLst>
              </p:cNvPr>
              <p:cNvGrpSpPr/>
              <p:nvPr/>
            </p:nvGrpSpPr>
            <p:grpSpPr>
              <a:xfrm>
                <a:off x="7029793" y="1423162"/>
                <a:ext cx="518770" cy="74157"/>
                <a:chOff x="10764860" y="7705724"/>
                <a:chExt cx="968273" cy="101827"/>
              </a:xfrm>
            </p:grpSpPr>
            <p:sp>
              <p:nvSpPr>
                <p:cNvPr id="148" name="矩形: 圆角 1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9DECB9D-DC70-4AD5-9BBB-AE8328618D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49" name="直接连接符 1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8BF0807-F6F5-456C-90F1-8F1C4EB4CE4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7" name="组合 9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1C9A619-D712-46FB-84D4-A99A90DADD57}"/>
                </a:ext>
              </a:extLst>
            </p:cNvPr>
            <p:cNvGrpSpPr/>
            <p:nvPr/>
          </p:nvGrpSpPr>
          <p:grpSpPr>
            <a:xfrm>
              <a:off x="16335009" y="8262009"/>
              <a:ext cx="580844" cy="159291"/>
              <a:chOff x="6956871" y="1370477"/>
              <a:chExt cx="657647" cy="180354"/>
            </a:xfrm>
          </p:grpSpPr>
          <p:sp>
            <p:nvSpPr>
              <p:cNvPr id="140" name="椭圆 13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173EBEF-C30F-406C-89F0-03DC55EE12E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41" name="椭圆 14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764DF8D-A5C4-4124-BD51-E10252F7C5E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42" name="组合 14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3CA27ED-C4F4-4B1D-98CB-BCA4AC2204AB}"/>
                  </a:ext>
                </a:extLst>
              </p:cNvPr>
              <p:cNvGrpSpPr/>
              <p:nvPr/>
            </p:nvGrpSpPr>
            <p:grpSpPr>
              <a:xfrm>
                <a:off x="7029793" y="1423162"/>
                <a:ext cx="518770" cy="74157"/>
                <a:chOff x="10764860" y="7705724"/>
                <a:chExt cx="968273" cy="101827"/>
              </a:xfrm>
            </p:grpSpPr>
            <p:sp>
              <p:nvSpPr>
                <p:cNvPr id="143" name="矩形: 圆角 1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81BE783-1425-463F-B384-29A241725F5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44" name="直接连接符 1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8571D9-ABDE-471D-A21D-D958FCEDF869}"/>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8" name="组合 9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A005301-02D3-40C5-95BF-D30E3100BC26}"/>
                </a:ext>
              </a:extLst>
            </p:cNvPr>
            <p:cNvGrpSpPr/>
            <p:nvPr/>
          </p:nvGrpSpPr>
          <p:grpSpPr>
            <a:xfrm>
              <a:off x="16335009" y="8701126"/>
              <a:ext cx="580844" cy="159291"/>
              <a:chOff x="6956871" y="1370477"/>
              <a:chExt cx="657647" cy="180354"/>
            </a:xfrm>
          </p:grpSpPr>
          <p:sp>
            <p:nvSpPr>
              <p:cNvPr id="135" name="椭圆 13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DA6542A-D11F-40AF-A7F3-65CDD6BF77C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36" name="椭圆 13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754C96E-6C04-46B1-8B08-EE9F7E3F8DB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37" name="组合 13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BACF6B-5409-44EC-A6EE-2D6934D720BA}"/>
                  </a:ext>
                </a:extLst>
              </p:cNvPr>
              <p:cNvGrpSpPr/>
              <p:nvPr/>
            </p:nvGrpSpPr>
            <p:grpSpPr>
              <a:xfrm>
                <a:off x="7029793" y="1423162"/>
                <a:ext cx="518770" cy="74157"/>
                <a:chOff x="10764860" y="7705724"/>
                <a:chExt cx="968273" cy="101827"/>
              </a:xfrm>
            </p:grpSpPr>
            <p:sp>
              <p:nvSpPr>
                <p:cNvPr id="138" name="矩形: 圆角 13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78D6891-F806-4E5C-95B9-FA936200A76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39" name="直接连接符 13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EB1621E-9ECD-45B1-BD15-28EC4840C30E}"/>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9" name="组合 9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0E18A9C-2493-41F8-B3C0-087D829A0F48}"/>
                </a:ext>
              </a:extLst>
            </p:cNvPr>
            <p:cNvGrpSpPr/>
            <p:nvPr/>
          </p:nvGrpSpPr>
          <p:grpSpPr>
            <a:xfrm>
              <a:off x="16335009" y="9140243"/>
              <a:ext cx="580844" cy="159291"/>
              <a:chOff x="6956871" y="1370477"/>
              <a:chExt cx="657647" cy="180354"/>
            </a:xfrm>
          </p:grpSpPr>
          <p:sp>
            <p:nvSpPr>
              <p:cNvPr id="130" name="椭圆 1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D2E60AC-BED0-455D-B8A2-8116FE3C489F}"/>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31" name="椭圆 1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4323F2C-7410-4FC1-AB40-3A3A75E780A5}"/>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32" name="组合 13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A17F50-6903-4835-8A6A-344A565CD5DF}"/>
                  </a:ext>
                </a:extLst>
              </p:cNvPr>
              <p:cNvGrpSpPr/>
              <p:nvPr/>
            </p:nvGrpSpPr>
            <p:grpSpPr>
              <a:xfrm>
                <a:off x="7029793" y="1423162"/>
                <a:ext cx="518770" cy="74157"/>
                <a:chOff x="10764860" y="7705724"/>
                <a:chExt cx="968273" cy="101827"/>
              </a:xfrm>
            </p:grpSpPr>
            <p:sp>
              <p:nvSpPr>
                <p:cNvPr id="133" name="矩形: 圆角 13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8D9E79-85B8-48C1-BA31-751C1F65206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34" name="直接连接符 13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493106-0AC2-4768-93C1-D4253898BD01}"/>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0" name="组合 9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B5C0C41-8B05-4D69-91FA-99D7099386AA}"/>
                </a:ext>
              </a:extLst>
            </p:cNvPr>
            <p:cNvGrpSpPr/>
            <p:nvPr/>
          </p:nvGrpSpPr>
          <p:grpSpPr>
            <a:xfrm>
              <a:off x="16335009" y="9579360"/>
              <a:ext cx="580844" cy="159291"/>
              <a:chOff x="6956871" y="1370477"/>
              <a:chExt cx="657647" cy="180354"/>
            </a:xfrm>
          </p:grpSpPr>
          <p:sp>
            <p:nvSpPr>
              <p:cNvPr id="125" name="椭圆 1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4FFF13C-E53C-461B-9713-3FAF6605FB0A}"/>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26" name="椭圆 1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1AB1F98-B1FA-41BA-B725-0D576FCEA617}"/>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27" name="组合 1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A546F8B-BAE8-474D-B4CF-6D53B4532F4A}"/>
                  </a:ext>
                </a:extLst>
              </p:cNvPr>
              <p:cNvGrpSpPr/>
              <p:nvPr/>
            </p:nvGrpSpPr>
            <p:grpSpPr>
              <a:xfrm>
                <a:off x="7029793" y="1423162"/>
                <a:ext cx="518770" cy="74157"/>
                <a:chOff x="10764860" y="7705724"/>
                <a:chExt cx="968273" cy="101827"/>
              </a:xfrm>
            </p:grpSpPr>
            <p:sp>
              <p:nvSpPr>
                <p:cNvPr id="128" name="矩形: 圆角 1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C3CB37E-CDD2-4174-928E-91D2B9760F21}"/>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29" name="直接连接符 1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7BFFC38-44F4-4D8E-BF9F-B79ABB8398C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1" name="组合 10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6CE8070-C4CC-4776-B455-4ACF4708156E}"/>
                </a:ext>
              </a:extLst>
            </p:cNvPr>
            <p:cNvGrpSpPr/>
            <p:nvPr/>
          </p:nvGrpSpPr>
          <p:grpSpPr>
            <a:xfrm>
              <a:off x="16335009" y="10018477"/>
              <a:ext cx="580844" cy="159291"/>
              <a:chOff x="6956871" y="1370477"/>
              <a:chExt cx="657647" cy="180354"/>
            </a:xfrm>
          </p:grpSpPr>
          <p:sp>
            <p:nvSpPr>
              <p:cNvPr id="120" name="椭圆 1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21CE65A-5C24-4C86-B472-1AF121DCEC0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21" name="椭圆 1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3AAB5DB-5EEF-4E85-83C7-733E31E5294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22" name="组合 1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3FC7F6-126A-476E-8E00-2D0CDA58FC13}"/>
                  </a:ext>
                </a:extLst>
              </p:cNvPr>
              <p:cNvGrpSpPr/>
              <p:nvPr/>
            </p:nvGrpSpPr>
            <p:grpSpPr>
              <a:xfrm>
                <a:off x="7029793" y="1423162"/>
                <a:ext cx="518770" cy="74157"/>
                <a:chOff x="10764860" y="7705724"/>
                <a:chExt cx="968273" cy="101827"/>
              </a:xfrm>
            </p:grpSpPr>
            <p:sp>
              <p:nvSpPr>
                <p:cNvPr id="123" name="矩形: 圆角 1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3457D83-A5B8-4977-AEFA-9F17B9ED7A5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24" name="直接连接符 1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F817E8-15CE-4823-B9F4-AF50703B00F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2" name="组合 10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22D0CB-566D-429A-8847-EF50237212C5}"/>
                </a:ext>
              </a:extLst>
            </p:cNvPr>
            <p:cNvGrpSpPr/>
            <p:nvPr/>
          </p:nvGrpSpPr>
          <p:grpSpPr>
            <a:xfrm>
              <a:off x="16335009" y="10457594"/>
              <a:ext cx="580844" cy="159291"/>
              <a:chOff x="6956871" y="1370477"/>
              <a:chExt cx="657647" cy="180354"/>
            </a:xfrm>
          </p:grpSpPr>
          <p:sp>
            <p:nvSpPr>
              <p:cNvPr id="115" name="椭圆 1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4F6D39C-21DC-4BFA-82B0-D54F1A8A84B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16" name="椭圆 1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46CB325-8F0A-4A94-A4CD-BD3D0FA5069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17" name="组合 1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9F95C9E-4109-406A-BA8F-393F051F8F03}"/>
                  </a:ext>
                </a:extLst>
              </p:cNvPr>
              <p:cNvGrpSpPr/>
              <p:nvPr/>
            </p:nvGrpSpPr>
            <p:grpSpPr>
              <a:xfrm>
                <a:off x="7029793" y="1423162"/>
                <a:ext cx="518770" cy="74157"/>
                <a:chOff x="10764860" y="7705724"/>
                <a:chExt cx="968273" cy="101827"/>
              </a:xfrm>
            </p:grpSpPr>
            <p:sp>
              <p:nvSpPr>
                <p:cNvPr id="118" name="矩形: 圆角 1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B5541A-84C6-4D0B-9C5B-27E066E07E3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19" name="直接连接符 1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40ED844-31ED-4707-97DA-7774841C0A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3" name="组合 10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6C8F1CC-537F-4AE9-9C0C-C8215130AA1A}"/>
                </a:ext>
              </a:extLst>
            </p:cNvPr>
            <p:cNvGrpSpPr/>
            <p:nvPr/>
          </p:nvGrpSpPr>
          <p:grpSpPr>
            <a:xfrm>
              <a:off x="16335009" y="10896711"/>
              <a:ext cx="580844" cy="159291"/>
              <a:chOff x="6956871" y="1370477"/>
              <a:chExt cx="657647" cy="180354"/>
            </a:xfrm>
          </p:grpSpPr>
          <p:sp>
            <p:nvSpPr>
              <p:cNvPr id="110" name="椭圆 10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E79782C-94B3-4816-9D39-FBE0BA758D5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11" name="椭圆 1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E5E940-9FA8-4AE3-BE70-BFE7110F254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12" name="组合 1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7E7D41D-08DA-4CBA-A4DC-2B1237AA1821}"/>
                  </a:ext>
                </a:extLst>
              </p:cNvPr>
              <p:cNvGrpSpPr/>
              <p:nvPr/>
            </p:nvGrpSpPr>
            <p:grpSpPr>
              <a:xfrm>
                <a:off x="7029793" y="1423162"/>
                <a:ext cx="518770" cy="74157"/>
                <a:chOff x="10764860" y="7705724"/>
                <a:chExt cx="968273" cy="101827"/>
              </a:xfrm>
            </p:grpSpPr>
            <p:sp>
              <p:nvSpPr>
                <p:cNvPr id="113" name="矩形: 圆角 1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9C5B9A3-6EA4-47F8-A0F5-5445D0A5BBC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14" name="直接连接符 1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EFB225D-0AB8-4F9A-8A25-CE7BA69108E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4" name="组合 10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8774605-12D3-481C-925C-083686AB21CC}"/>
                </a:ext>
              </a:extLst>
            </p:cNvPr>
            <p:cNvGrpSpPr/>
            <p:nvPr/>
          </p:nvGrpSpPr>
          <p:grpSpPr>
            <a:xfrm>
              <a:off x="16335009" y="11335827"/>
              <a:ext cx="580844" cy="159291"/>
              <a:chOff x="6956871" y="1370477"/>
              <a:chExt cx="657647" cy="180354"/>
            </a:xfrm>
          </p:grpSpPr>
          <p:sp>
            <p:nvSpPr>
              <p:cNvPr id="105" name="椭圆 10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6ED6C2B-580C-4EEE-9E63-E3632A68C8D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06" name="椭圆 10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354173C-829E-41EC-82B6-EC744E44CCF6}"/>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07" name="组合 10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D9B4CB1-6880-430E-9FA7-A2897733A42E}"/>
                  </a:ext>
                </a:extLst>
              </p:cNvPr>
              <p:cNvGrpSpPr/>
              <p:nvPr/>
            </p:nvGrpSpPr>
            <p:grpSpPr>
              <a:xfrm>
                <a:off x="7029793" y="1423162"/>
                <a:ext cx="518770" cy="74157"/>
                <a:chOff x="10764860" y="7705724"/>
                <a:chExt cx="968273" cy="101827"/>
              </a:xfrm>
            </p:grpSpPr>
            <p:sp>
              <p:nvSpPr>
                <p:cNvPr id="108" name="矩形: 圆角 10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5DF115D-5EA9-4978-9811-E4D0180EB2E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09" name="直接连接符 10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59BE53C-CBF8-44DD-A109-6A6A73F3F84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 name="矩形 3"/>
          <p:cNvSpPr/>
          <p:nvPr/>
        </p:nvSpPr>
        <p:spPr>
          <a:xfrm>
            <a:off x="5385643" y="3277721"/>
            <a:ext cx="4783907" cy="2308324"/>
          </a:xfrm>
          <a:prstGeom prst="rect">
            <a:avLst/>
          </a:prstGeom>
        </p:spPr>
        <p:txBody>
          <a:bodyPr wrap="square">
            <a:spAutoFit/>
          </a:bodyPr>
          <a:lstStyle/>
          <a:p>
            <a:pPr>
              <a:lnSpc>
                <a:spcPct val="20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著名的抗日民族英雄、东北抗日联军创建人和领导人杨靖宇牺牲后，当残忍的日军割头剖腹，发现他的胃里尽是枯草、树皮和棉絮，竟无一粒粮食，也无不为之震惊。 </a:t>
            </a:r>
          </a:p>
        </p:txBody>
      </p:sp>
      <p:sp>
        <p:nvSpPr>
          <p:cNvPr id="7" name="矩形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C7E8AF7-72B1-4A9E-A996-B328811FE745}"/>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pic>
        <p:nvPicPr>
          <p:cNvPr id="88" name="图片 8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1B4202E-A72E-4442-B6D9-32CA57942E69}"/>
              </a:ext>
            </a:extLst>
          </p:cNvPr>
          <p:cNvPicPr>
            <a:picLocks noChangeAspect="1"/>
          </p:cNvPicPr>
          <p:nvPr/>
        </p:nvPicPr>
        <p:blipFill>
          <a:blip r:embed="rId2" cstate="email">
            <a:extLst>
              <a:ext uri="{BEBA8EAE-BF5A-486C-A8C5-ECC9F3942E4B}">
                <a14:imgProps xmlns:a14="http://schemas.microsoft.com/office/drawing/2010/main">
                  <a14:imgLayer>
                    <a14:imgEffect>
                      <a14:artisticLineDrawing/>
                    </a14:imgEffect>
                  </a14:imgLayer>
                </a14:imgProps>
              </a:ext>
              <a:ext uri="{28A0092B-C50C-407E-A947-70E740481C1C}">
                <a14:useLocalDpi xmlns:a14="http://schemas.microsoft.com/office/drawing/2010/main"/>
              </a:ext>
            </a:extLst>
          </a:blip>
          <a:stretch>
            <a:fillRect/>
          </a:stretch>
        </p:blipFill>
        <p:spPr>
          <a:xfrm>
            <a:off x="1367013" y="2489180"/>
            <a:ext cx="2252180" cy="2582786"/>
          </a:xfrm>
          <a:prstGeom prst="roundRect">
            <a:avLst/>
          </a:prstGeom>
          <a:ln>
            <a:noFill/>
          </a:ln>
          <a:effectLst/>
        </p:spPr>
      </p:pic>
      <p:sp>
        <p:nvSpPr>
          <p:cNvPr id="89" name="矩形 8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55AA74B-7A83-457C-AEE2-C50279308B36}"/>
              </a:ext>
            </a:extLst>
          </p:cNvPr>
          <p:cNvSpPr/>
          <p:nvPr/>
        </p:nvSpPr>
        <p:spPr>
          <a:xfrm>
            <a:off x="2089333" y="5502625"/>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杨靖宇</a:t>
            </a:r>
            <a:endParaRPr lang="zh-CN" altLang="en-US" b="1">
              <a:ln w="19050">
                <a:noFill/>
              </a:ln>
              <a:solidFill>
                <a:srgbClr val="C00000"/>
              </a:solidFill>
              <a:latin typeface="思源黑体" panose="020B0500000000000000" pitchFamily="34" charset="-122"/>
              <a:ea typeface="思源黑体" panose="020B0500000000000000" pitchFamily="34" charset="-122"/>
            </a:endParaRPr>
          </a:p>
        </p:txBody>
      </p:sp>
      <p:grpSp>
        <p:nvGrpSpPr>
          <p:cNvPr id="165" name="组合 1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DE0DB44-DF64-48DE-8AC8-21148B6C953B}"/>
              </a:ext>
            </a:extLst>
          </p:cNvPr>
          <p:cNvGrpSpPr/>
          <p:nvPr/>
        </p:nvGrpSpPr>
        <p:grpSpPr>
          <a:xfrm>
            <a:off x="5790255" y="2381008"/>
            <a:ext cx="4027488" cy="565924"/>
            <a:chOff x="1736002" y="2407374"/>
            <a:chExt cx="4027488" cy="565924"/>
          </a:xfrm>
        </p:grpSpPr>
        <p:grpSp>
          <p:nvGrpSpPr>
            <p:cNvPr id="166" name="组合 1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7E24FCE-135D-4FA9-B02E-DA9CAF61FBA1}"/>
                </a:ext>
              </a:extLst>
            </p:cNvPr>
            <p:cNvGrpSpPr/>
            <p:nvPr/>
          </p:nvGrpSpPr>
          <p:grpSpPr>
            <a:xfrm>
              <a:off x="1736002" y="2407374"/>
              <a:ext cx="4027488" cy="565924"/>
              <a:chOff x="5130367" y="2282399"/>
              <a:chExt cx="4027488" cy="565924"/>
            </a:xfrm>
          </p:grpSpPr>
          <p:sp>
            <p:nvSpPr>
              <p:cNvPr id="168"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295535A-75E8-4CE5-97F9-4D620CCB2B1A}"/>
                  </a:ext>
                </a:extLst>
              </p:cNvPr>
              <p:cNvSpPr>
                <a:spLocks noChangeArrowheads="1"/>
              </p:cNvSpPr>
              <p:nvPr/>
            </p:nvSpPr>
            <p:spPr bwMode="auto">
              <a:xfrm>
                <a:off x="5130367" y="2282399"/>
                <a:ext cx="402748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solidFill>
                    <a:srgbClr val="FFFF00"/>
                  </a:solidFill>
                  <a:latin typeface="思源黑体" panose="020B0500000000000000" pitchFamily="34" charset="-122"/>
                  <a:ea typeface="思源黑体" panose="020B0500000000000000" pitchFamily="34" charset="-122"/>
                  <a:sym typeface="+mn-lt"/>
                </a:endParaRPr>
              </a:p>
            </p:txBody>
          </p:sp>
          <p:sp>
            <p:nvSpPr>
              <p:cNvPr id="169" name="矩形 1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CFF9D7A-B281-48CF-84EA-BC6253EE784F}"/>
                  </a:ext>
                </a:extLst>
              </p:cNvPr>
              <p:cNvSpPr/>
              <p:nvPr/>
            </p:nvSpPr>
            <p:spPr>
              <a:xfrm>
                <a:off x="6012759" y="2334528"/>
                <a:ext cx="2781531"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永远的丰碑</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杨靖宇</a:t>
                </a:r>
              </a:p>
            </p:txBody>
          </p:sp>
        </p:grpSp>
        <p:pic>
          <p:nvPicPr>
            <p:cNvPr id="167" name="图片 1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8541E8-4A00-43E5-8D4D-627BD8EC17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2" name="文本框 1"/>
          <p:cNvSpPr txBox="1"/>
          <p:nvPr/>
        </p:nvSpPr>
        <p:spPr>
          <a:xfrm>
            <a:off x="10093911" y="1313895"/>
            <a:ext cx="1259889"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extLst>
      <p:ext uri="{BB962C8B-B14F-4D97-AF65-F5344CB8AC3E}">
        <p14:creationId xmlns:p14="http://schemas.microsoft.com/office/powerpoint/2010/main" val="3868896946"/>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down)">
                                      <p:cBhvr>
                                        <p:cTn id="19" dur="500"/>
                                        <p:tgtEl>
                                          <p:spTgt spid="88"/>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1000"/>
                                        <p:tgtEl>
                                          <p:spTgt spid="165"/>
                                        </p:tgtEl>
                                      </p:cBhvr>
                                    </p:animEffect>
                                    <p:anim calcmode="lin" valueType="num">
                                      <p:cBhvr>
                                        <p:cTn id="25" dur="1000" fill="hold"/>
                                        <p:tgtEl>
                                          <p:spTgt spid="165"/>
                                        </p:tgtEl>
                                        <p:attrNameLst>
                                          <p:attrName>ppt_x</p:attrName>
                                        </p:attrNameLst>
                                      </p:cBhvr>
                                      <p:tavLst>
                                        <p:tav tm="0">
                                          <p:val>
                                            <p:strVal val="#ppt_x"/>
                                          </p:val>
                                        </p:tav>
                                        <p:tav tm="100000">
                                          <p:val>
                                            <p:strVal val="#ppt_x"/>
                                          </p:val>
                                        </p:tav>
                                      </p:tavLst>
                                    </p:anim>
                                    <p:anim calcmode="lin" valueType="num">
                                      <p:cBhvr>
                                        <p:cTn id="26"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55" presetClass="entr" presetSubtype="0" fill="hold" grpId="0" nodeType="click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20684" y="704842"/>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9772531" y="2724914"/>
            <a:ext cx="2084832" cy="1463585"/>
          </a:xfrm>
          <a:prstGeom prst="rect">
            <a:avLst/>
          </a:prstGeom>
        </p:spPr>
      </p:pic>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76D541-8B02-41FA-A1B8-93D9AD0AE098}"/>
              </a:ext>
            </a:extLst>
          </p:cNvPr>
          <p:cNvGrpSpPr/>
          <p:nvPr/>
        </p:nvGrpSpPr>
        <p:grpSpPr>
          <a:xfrm>
            <a:off x="3722857" y="730363"/>
            <a:ext cx="5827476" cy="1460420"/>
            <a:chOff x="1932147" y="1466380"/>
            <a:chExt cx="5827476" cy="1460420"/>
          </a:xfrm>
        </p:grpSpPr>
        <p:sp>
          <p:nvSpPr>
            <p:cNvPr id="9" name="矩形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BADCF69-5BC5-44C4-B352-AD9AE20A49DC}"/>
                </a:ext>
              </a:extLst>
            </p:cNvPr>
            <p:cNvSpPr/>
            <p:nvPr/>
          </p:nvSpPr>
          <p:spPr>
            <a:xfrm>
              <a:off x="1932387" y="1466380"/>
              <a:ext cx="5827236" cy="1446550"/>
            </a:xfrm>
            <a:prstGeom prst="rect">
              <a:avLst/>
            </a:prstGeom>
          </p:spPr>
          <p:txBody>
            <a:bodyPr wrap="none">
              <a:spAutoFit/>
            </a:bodyPr>
            <a:lstStyle/>
            <a:p>
              <a:r>
                <a:rPr lang="zh-CN" altLang="en-US" sz="8800" b="1">
                  <a:ln w="222250">
                    <a:solidFill>
                      <a:srgbClr val="C00000"/>
                    </a:solidFill>
                  </a:ln>
                  <a:solidFill>
                    <a:srgbClr val="C00000"/>
                  </a:solidFill>
                  <a:effectLst>
                    <a:outerShdw dist="25400" dir="5400000" algn="ctr" rotWithShape="0">
                      <a:srgbClr val="000000">
                        <a:alpha val="43137"/>
                      </a:srgbClr>
                    </a:outerShdw>
                  </a:effectLst>
                  <a:latin typeface="汉仪方叠体简" pitchFamily="49" charset="-122"/>
                  <a:ea typeface="汉仪方叠体简" pitchFamily="49" charset="-122"/>
                </a:rPr>
                <a:t>感谢观看！</a:t>
              </a:r>
            </a:p>
          </p:txBody>
        </p:sp>
        <p:sp>
          <p:nvSpPr>
            <p:cNvPr id="16" name="矩形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D21B87C-5086-4815-B00C-617EF32E2A4D}"/>
                </a:ext>
              </a:extLst>
            </p:cNvPr>
            <p:cNvSpPr/>
            <p:nvPr/>
          </p:nvSpPr>
          <p:spPr>
            <a:xfrm>
              <a:off x="1932147" y="1480250"/>
              <a:ext cx="5827236" cy="1446550"/>
            </a:xfrm>
            <a:prstGeom prst="rect">
              <a:avLst/>
            </a:prstGeom>
          </p:spPr>
          <p:txBody>
            <a:bodyPr wrap="none">
              <a:spAutoFit/>
            </a:bodyPr>
            <a:lstStyle/>
            <a:p>
              <a:r>
                <a:rPr lang="zh-CN" altLang="en-US" sz="8800" b="1" dirty="0">
                  <a:ln w="19050">
                    <a:noFill/>
                  </a:ln>
                  <a:gradFill>
                    <a:gsLst>
                      <a:gs pos="100000">
                        <a:srgbClr val="E9BE61"/>
                      </a:gs>
                      <a:gs pos="49000">
                        <a:srgbClr val="FEEFAC"/>
                      </a:gs>
                    </a:gsLst>
                    <a:lin ang="5400000" scaled="0"/>
                  </a:gradFill>
                  <a:latin typeface="汉仪方叠体简" pitchFamily="49" charset="-122"/>
                  <a:ea typeface="汉仪方叠体简" pitchFamily="49" charset="-122"/>
                </a:rPr>
                <a:t>感谢观看！</a:t>
              </a:r>
            </a:p>
          </p:txBody>
        </p:sp>
      </p:grpSp>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3380141" y="2321608"/>
            <a:ext cx="2673928" cy="733847"/>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铭</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记</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历</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史</a:t>
              </a:r>
            </a:p>
          </p:txBody>
        </p:sp>
      </p:grpSp>
      <p:grpSp>
        <p:nvGrpSpPr>
          <p:cNvPr id="23" name="组合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8CF7331-B23A-4198-815F-47EE51D8AD28}"/>
              </a:ext>
            </a:extLst>
          </p:cNvPr>
          <p:cNvGrpSpPr/>
          <p:nvPr/>
        </p:nvGrpSpPr>
        <p:grpSpPr>
          <a:xfrm>
            <a:off x="6589431" y="2334855"/>
            <a:ext cx="2673928" cy="733847"/>
            <a:chOff x="2701636" y="2614520"/>
            <a:chExt cx="2673928" cy="733847"/>
          </a:xfrm>
          <a:gradFill>
            <a:gsLst>
              <a:gs pos="100000">
                <a:srgbClr val="E9BE61"/>
              </a:gs>
              <a:gs pos="49000">
                <a:srgbClr val="FEEFAC"/>
              </a:gs>
            </a:gsLst>
            <a:lin ang="5400000" scaled="0"/>
          </a:gradFill>
        </p:grpSpPr>
        <p:sp>
          <p:nvSpPr>
            <p:cNvPr id="24" name="菱形 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2AF370-DC75-4B0B-99B0-10AAE9D2EAC4}"/>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缅</a:t>
              </a:r>
            </a:p>
          </p:txBody>
        </p:sp>
        <p:sp>
          <p:nvSpPr>
            <p:cNvPr id="25" name="菱形 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54EA46A-274A-4C3E-880A-8AE585B38377}"/>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怀</a:t>
              </a:r>
            </a:p>
          </p:txBody>
        </p:sp>
        <p:sp>
          <p:nvSpPr>
            <p:cNvPr id="26" name="菱形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7BE5E59-C539-463F-8F52-38C61EE91815}"/>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先</a:t>
              </a:r>
            </a:p>
          </p:txBody>
        </p:sp>
        <p:sp>
          <p:nvSpPr>
            <p:cNvPr id="27" name="菱形 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ECA1644-1676-4E82-8CC6-53AF8B461CBD}"/>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烈</a:t>
              </a:r>
            </a:p>
          </p:txBody>
        </p:sp>
      </p:grpSp>
      <p:grpSp>
        <p:nvGrpSpPr>
          <p:cNvPr id="30" name="组合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D78D20-6331-402A-8C38-4C5D926CE27E}"/>
              </a:ext>
            </a:extLst>
          </p:cNvPr>
          <p:cNvGrpSpPr/>
          <p:nvPr/>
        </p:nvGrpSpPr>
        <p:grpSpPr>
          <a:xfrm>
            <a:off x="3519703" y="3429002"/>
            <a:ext cx="5651656" cy="498763"/>
            <a:chOff x="3481371" y="3188763"/>
            <a:chExt cx="5651656" cy="498763"/>
          </a:xfrm>
        </p:grpSpPr>
        <p:sp>
          <p:nvSpPr>
            <p:cNvPr id="29" name="矩形: 圆角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38B5E53-FB8B-4F99-91CE-0178561A1105}"/>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思源黑体" panose="020B0500000000000000" pitchFamily="34" charset="-122"/>
                <a:ea typeface="思源黑体" panose="020B0500000000000000" pitchFamily="34" charset="-122"/>
              </a:endParaRPr>
            </a:p>
          </p:txBody>
        </p:sp>
        <p:sp>
          <p:nvSpPr>
            <p:cNvPr id="28" name="矩形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D92B91C-E5AF-4B3F-B590-21096625A04E}"/>
                </a:ext>
              </a:extLst>
            </p:cNvPr>
            <p:cNvSpPr/>
            <p:nvPr/>
          </p:nvSpPr>
          <p:spPr>
            <a:xfrm>
              <a:off x="4278723" y="3251139"/>
              <a:ext cx="4108817" cy="369332"/>
            </a:xfrm>
            <a:prstGeom prst="rect">
              <a:avLst/>
            </a:prstGeom>
          </p:spPr>
          <p:txBody>
            <a:bodyPr wrap="none">
              <a:spAutoFit/>
            </a:bodyPr>
            <a:lstStyle/>
            <a:p>
              <a:r>
                <a:rPr lang="zh-CN" altLang="en-US" b="1">
                  <a:solidFill>
                    <a:srgbClr val="C00000"/>
                  </a:solidFill>
                  <a:latin typeface="思源黑体" panose="020B0500000000000000" pitchFamily="34" charset="-122"/>
                  <a:ea typeface="思源黑体" panose="020B0500000000000000" pitchFamily="34" charset="-122"/>
                </a:rPr>
                <a:t>中小学历史英雄人物事迹学习主题班会</a:t>
              </a:r>
              <a:endParaRPr lang="en-US" altLang="zh-CN" b="1">
                <a:solidFill>
                  <a:srgbClr val="C00000"/>
                </a:solidFill>
                <a:latin typeface="思源黑体" panose="020B0500000000000000" pitchFamily="34" charset="-122"/>
                <a:ea typeface="思源黑体" panose="020B0500000000000000" pitchFamily="34" charset="-122"/>
              </a:endParaRPr>
            </a:p>
          </p:txBody>
        </p:sp>
      </p:grpSp>
      <p:pic>
        <p:nvPicPr>
          <p:cNvPr id="31" name="New picture"/>
          <p:cNvPicPr/>
          <p:nvPr/>
        </p:nvPicPr>
        <p:blipFill>
          <a:blip r:embed="rId7"/>
          <a:stretch>
            <a:fillRect/>
          </a:stretch>
        </p:blipFill>
        <p:spPr>
          <a:xfrm>
            <a:off x="10744200" y="10807700"/>
            <a:ext cx="304800" cy="228600"/>
          </a:xfrm>
          <a:prstGeom prst="cube">
            <a:avLst/>
          </a:prstGeom>
        </p:spPr>
      </p:pic>
    </p:spTree>
    <p:extLst>
      <p:ext uri="{BB962C8B-B14F-4D97-AF65-F5344CB8AC3E}">
        <p14:creationId xmlns:p14="http://schemas.microsoft.com/office/powerpoint/2010/main" val="3271108050"/>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nodeType="afterGroup">
                            <p:stCondLst>
                              <p:cond delay="500"/>
                            </p:stCondLst>
                            <p:childTnLst>
                              <p:par>
                                <p:cTn id="29" presetID="53"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nodeType="afterGroup">
                            <p:stCondLst>
                              <p:cond delay="1000"/>
                            </p:stCondLst>
                            <p:childTnLst>
                              <p:par>
                                <p:cTn id="35" presetID="53"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par>
                    <p:cTn id="40" fill="hold" nodeType="clickPar">
                      <p:stCondLst>
                        <p:cond delay="indefinite"/>
                      </p:stCondLst>
                      <p:childTnLst>
                        <p:par>
                          <p:cTn id="41" fill="hold" nodeType="after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5044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 name="矩形 1"/>
          <p:cNvSpPr/>
          <p:nvPr/>
        </p:nvSpPr>
        <p:spPr>
          <a:xfrm>
            <a:off x="1799359" y="3103501"/>
            <a:ext cx="4419600" cy="3000821"/>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杨靖宇，</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1905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年生于河南省确山县。</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1926</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年加入中国共产主义青年团。</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1927</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4</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月参与领导确山农民暴动，同年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月转入中国共产党。大革命失败后，组织确山起义，任农民革命军总指挥。</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1928</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年后，在河南、东北等地从事秘密革命工作。曾</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次被捕入狱，屡受酷刑，坚贞不屈。 </a:t>
            </a:r>
          </a:p>
        </p:txBody>
      </p:sp>
      <p:grpSp>
        <p:nvGrpSpPr>
          <p:cNvPr id="89" name="组合 8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851B99E-085D-44A8-AF69-95175097E2DB}"/>
              </a:ext>
            </a:extLst>
          </p:cNvPr>
          <p:cNvGrpSpPr/>
          <p:nvPr/>
        </p:nvGrpSpPr>
        <p:grpSpPr>
          <a:xfrm>
            <a:off x="1736003" y="2407374"/>
            <a:ext cx="4027488" cy="565924"/>
            <a:chOff x="1736002" y="2407374"/>
            <a:chExt cx="4027488" cy="565924"/>
          </a:xfrm>
        </p:grpSpPr>
        <p:grpSp>
          <p:nvGrpSpPr>
            <p:cNvPr id="82" name="组合 8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A80BF56-7B84-43A6-914D-A730E227E0DA}"/>
                </a:ext>
              </a:extLst>
            </p:cNvPr>
            <p:cNvGrpSpPr/>
            <p:nvPr/>
          </p:nvGrpSpPr>
          <p:grpSpPr>
            <a:xfrm>
              <a:off x="1736002" y="2407374"/>
              <a:ext cx="4027488" cy="565924"/>
              <a:chOff x="5130367" y="2282399"/>
              <a:chExt cx="4027488" cy="565924"/>
            </a:xfrm>
          </p:grpSpPr>
          <p:sp>
            <p:nvSpPr>
              <p:cNvPr id="85"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23BAD10-9744-41AF-A754-28F24DF481DF}"/>
                  </a:ext>
                </a:extLst>
              </p:cNvPr>
              <p:cNvSpPr>
                <a:spLocks noChangeArrowheads="1"/>
              </p:cNvSpPr>
              <p:nvPr/>
            </p:nvSpPr>
            <p:spPr bwMode="auto">
              <a:xfrm>
                <a:off x="5130367" y="2282399"/>
                <a:ext cx="402748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solidFill>
                    <a:srgbClr val="FFFF00"/>
                  </a:solidFill>
                  <a:latin typeface="思源黑体" panose="020B0500000000000000" pitchFamily="34" charset="-122"/>
                  <a:ea typeface="思源黑体" panose="020B0500000000000000" pitchFamily="34" charset="-122"/>
                  <a:sym typeface="+mn-lt"/>
                </a:endParaRPr>
              </a:p>
            </p:txBody>
          </p:sp>
          <p:sp>
            <p:nvSpPr>
              <p:cNvPr id="84" name="矩形 8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BEFBA23-FA2E-4C29-A9E6-844246E46408}"/>
                  </a:ext>
                </a:extLst>
              </p:cNvPr>
              <p:cNvSpPr/>
              <p:nvPr/>
            </p:nvSpPr>
            <p:spPr>
              <a:xfrm>
                <a:off x="6012759" y="2334528"/>
                <a:ext cx="2781531"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永远的丰碑</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杨靖宇</a:t>
                </a:r>
              </a:p>
            </p:txBody>
          </p:sp>
        </p:grpSp>
        <p:pic>
          <p:nvPicPr>
            <p:cNvPr id="88" name="图片 8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8D37ECE-2C95-44F5-AEA7-E3ED89B2D4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91" name="图片 9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7D9E4E2-1704-46AC-87A7-16024040A54E}"/>
              </a:ext>
            </a:extLst>
          </p:cNvPr>
          <p:cNvPicPr>
            <a:picLocks noChangeAspect="1"/>
          </p:cNvPicPr>
          <p:nvPr/>
        </p:nvPicPr>
        <p:blipFill>
          <a:blip r:embed="rId3" cstate="email">
            <a:extLst>
              <a:ext uri="{28A0092B-C50C-407E-A947-70E740481C1C}">
                <a14:useLocalDpi xmlns:a14="http://schemas.microsoft.com/office/drawing/2010/main"/>
              </a:ext>
            </a:extLst>
          </a:blip>
          <a:srcRect l="20669"/>
          <a:stretch>
            <a:fillRect/>
          </a:stretch>
        </p:blipFill>
        <p:spPr>
          <a:xfrm>
            <a:off x="6630653" y="2921168"/>
            <a:ext cx="4027488" cy="2857500"/>
          </a:xfrm>
          <a:prstGeom prst="rect">
            <a:avLst/>
          </a:prstGeom>
        </p:spPr>
      </p:pic>
      <p:sp>
        <p:nvSpPr>
          <p:cNvPr id="92" name="矩形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Tree>
    <p:extLst>
      <p:ext uri="{BB962C8B-B14F-4D97-AF65-F5344CB8AC3E}">
        <p14:creationId xmlns:p14="http://schemas.microsoft.com/office/powerpoint/2010/main" val="2080634618"/>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1000"/>
                                        <p:tgtEl>
                                          <p:spTgt spid="89"/>
                                        </p:tgtEl>
                                      </p:cBhvr>
                                    </p:animEffect>
                                    <p:anim calcmode="lin" valueType="num">
                                      <p:cBhvr>
                                        <p:cTn id="22" dur="1000" fill="hold"/>
                                        <p:tgtEl>
                                          <p:spTgt spid="89"/>
                                        </p:tgtEl>
                                        <p:attrNameLst>
                                          <p:attrName>ppt_x</p:attrName>
                                        </p:attrNameLst>
                                      </p:cBhvr>
                                      <p:tavLst>
                                        <p:tav tm="0">
                                          <p:val>
                                            <p:strVal val="#ppt_x"/>
                                          </p:val>
                                        </p:tav>
                                        <p:tav tm="100000">
                                          <p:val>
                                            <p:strVal val="#ppt_x"/>
                                          </p:val>
                                        </p:tav>
                                      </p:tavLst>
                                    </p:anim>
                                    <p:anim calcmode="lin" valueType="num">
                                      <p:cBhvr>
                                        <p:cTn id="2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iterate type="lt">
                                    <p:tmPct val="10000"/>
                                  </p:iterate>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strVal val="#ppt_w*0.70"/>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Effect transition="in" filter="fade">
                                      <p:cBhvr>
                                        <p:cTn id="30" dur="1000"/>
                                        <p:tgtEl>
                                          <p:spTgt spid="2"/>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wipe(down)">
                                      <p:cBhvr>
                                        <p:cTn id="3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2" grpId="0"/>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37EB16-02B8-4BD1-BD8F-48680D6912A5}"/>
              </a:ext>
            </a:extLst>
          </p:cNvPr>
          <p:cNvSpPr/>
          <p:nvPr/>
        </p:nvSpPr>
        <p:spPr>
          <a:xfrm>
            <a:off x="928254" y="2018521"/>
            <a:ext cx="4973783" cy="410518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3" name="矩形: 圆角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4D82525-CD9D-4C45-A8D4-7951D66F2CF4}"/>
              </a:ext>
            </a:extLst>
          </p:cNvPr>
          <p:cNvSpPr/>
          <p:nvPr/>
        </p:nvSpPr>
        <p:spPr>
          <a:xfrm>
            <a:off x="6388437" y="2018521"/>
            <a:ext cx="4973783" cy="410518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 name="组合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94CB866-BF27-46A1-ACA2-FE5ABB3642F9}"/>
              </a:ext>
            </a:extLst>
          </p:cNvPr>
          <p:cNvGrpSpPr/>
          <p:nvPr/>
        </p:nvGrpSpPr>
        <p:grpSpPr>
          <a:xfrm>
            <a:off x="1315471" y="2419658"/>
            <a:ext cx="4027488" cy="565924"/>
            <a:chOff x="1736002" y="2407374"/>
            <a:chExt cx="4027488" cy="565924"/>
          </a:xfrm>
        </p:grpSpPr>
        <p:grpSp>
          <p:nvGrpSpPr>
            <p:cNvPr id="6" name="组合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C3D75BC-FC83-4C4E-886B-9ABF45044907}"/>
                </a:ext>
              </a:extLst>
            </p:cNvPr>
            <p:cNvGrpSpPr/>
            <p:nvPr/>
          </p:nvGrpSpPr>
          <p:grpSpPr>
            <a:xfrm>
              <a:off x="1736002" y="2407374"/>
              <a:ext cx="4027488" cy="565924"/>
              <a:chOff x="5130367" y="2282399"/>
              <a:chExt cx="4027488" cy="565924"/>
            </a:xfrm>
          </p:grpSpPr>
          <p:sp>
            <p:nvSpPr>
              <p:cNvPr id="8"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3002197-8788-424F-BDBC-348841E9FE82}"/>
                  </a:ext>
                </a:extLst>
              </p:cNvPr>
              <p:cNvSpPr>
                <a:spLocks noChangeArrowheads="1"/>
              </p:cNvSpPr>
              <p:nvPr/>
            </p:nvSpPr>
            <p:spPr bwMode="auto">
              <a:xfrm>
                <a:off x="5130367" y="2282399"/>
                <a:ext cx="402748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9" name="矩形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3840CB2-B4EF-4C61-BE0C-E3E3CAC0F79F}"/>
                  </a:ext>
                </a:extLst>
              </p:cNvPr>
              <p:cNvSpPr/>
              <p:nvPr/>
            </p:nvSpPr>
            <p:spPr>
              <a:xfrm>
                <a:off x="6012759" y="2334528"/>
                <a:ext cx="2781531"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永远的丰碑</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杨靖宇</a:t>
                </a:r>
              </a:p>
            </p:txBody>
          </p:sp>
        </p:grpSp>
        <p:pic>
          <p:nvPicPr>
            <p:cNvPr id="7" name="图片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3368927-BF86-46D9-AE6E-073D912CBE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2" name="矩形 1"/>
          <p:cNvSpPr/>
          <p:nvPr/>
        </p:nvSpPr>
        <p:spPr>
          <a:xfrm>
            <a:off x="1387665" y="3239847"/>
            <a:ext cx="4027488" cy="2585323"/>
          </a:xfrm>
          <a:prstGeom prst="rect">
            <a:avLst/>
          </a:prstGeom>
        </p:spPr>
        <p:txBody>
          <a:bodyPr wrap="square">
            <a:spAutoFit/>
          </a:bodyPr>
          <a:lstStyle/>
          <a:p>
            <a:pPr marL="285750" indent="-285750">
              <a:buClr>
                <a:srgbClr val="C00000"/>
              </a:buClr>
              <a:buFont typeface="Wingdings" panose="05000000000000000000" pitchFamily="2" charset="2"/>
              <a:buChar char="u"/>
            </a:pP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1931</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年“九一八”事变后，他任中共哈尔滨市委书记、兼满洲省委军委代理书记。</a:t>
            </a:r>
            <a:endParaRPr lang="en-US" altLang="zh-CN" dirty="0">
              <a:solidFill>
                <a:schemeClr val="tx1">
                  <a:lumMod val="85000"/>
                  <a:lumOff val="15000"/>
                </a:schemeClr>
              </a:solidFill>
              <a:latin typeface="思源黑体" panose="020B0500000000000000" pitchFamily="34" charset="-122"/>
              <a:ea typeface="思源黑体" panose="020B0500000000000000" pitchFamily="34" charset="-122"/>
            </a:endParaRPr>
          </a:p>
          <a:p>
            <a:pPr marL="285750" indent="-285750">
              <a:buClr>
                <a:srgbClr val="C00000"/>
              </a:buClr>
              <a:buFont typeface="Wingdings" panose="05000000000000000000" pitchFamily="2" charset="2"/>
              <a:buChar char="u"/>
            </a:pP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1932</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年秋被派往南满，组建中国工农红军第三十二军南满游击队，任政治委员，创建了以磐石红石砬子为中心的游击根据地。</a:t>
            </a:r>
            <a:endParaRPr lang="en-US" altLang="zh-CN" dirty="0">
              <a:solidFill>
                <a:schemeClr val="tx1">
                  <a:lumMod val="85000"/>
                  <a:lumOff val="15000"/>
                </a:schemeClr>
              </a:solidFill>
              <a:latin typeface="思源黑体" panose="020B0500000000000000" pitchFamily="34" charset="-122"/>
              <a:ea typeface="思源黑体" panose="020B0500000000000000" pitchFamily="34" charset="-122"/>
            </a:endParaRPr>
          </a:p>
          <a:p>
            <a:pPr marL="285750" indent="-285750">
              <a:buClr>
                <a:srgbClr val="C00000"/>
              </a:buClr>
              <a:buFont typeface="Wingdings" panose="05000000000000000000" pitchFamily="2" charset="2"/>
              <a:buChar char="u"/>
            </a:pP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1933</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月任东北人民革命军第一军第一独立师师长兼政治委员。</a:t>
            </a:r>
          </a:p>
        </p:txBody>
      </p:sp>
      <p:sp>
        <p:nvSpPr>
          <p:cNvPr id="14" name="矩形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787215-0354-4E48-87C2-69677E0ED332}"/>
              </a:ext>
            </a:extLst>
          </p:cNvPr>
          <p:cNvSpPr/>
          <p:nvPr/>
        </p:nvSpPr>
        <p:spPr>
          <a:xfrm>
            <a:off x="6842283" y="2708298"/>
            <a:ext cx="4066087" cy="2862322"/>
          </a:xfrm>
          <a:prstGeom prst="rect">
            <a:avLst/>
          </a:prstGeom>
        </p:spPr>
        <p:txBody>
          <a:bodyPr wrap="square">
            <a:spAutoFit/>
          </a:bodyPr>
          <a:lstStyle/>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月联合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支抗日武装成立抗日联合军总指挥部，任总指挥。后任东北抗日联军第一军军长兼政治委员、东北抗日联军第一路军总司令兼政治委员。率部长期转战东南满大地，威震东北，配合了全国的抗日战争。中共六届六中全会曾致电向以杨靖宇为代表的东北抗日武装表示慰问，赞之为“冰天雪地里与敌周旋</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年多的不怕困苦艰难奋斗之模范”。 </a:t>
            </a:r>
          </a:p>
        </p:txBody>
      </p:sp>
      <p:sp>
        <p:nvSpPr>
          <p:cNvPr id="15" name="矩形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FF44FF1-7FC6-4074-9D68-E7EF694CAA9D}"/>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Tree>
    <p:extLst>
      <p:ext uri="{BB962C8B-B14F-4D97-AF65-F5344CB8AC3E}">
        <p14:creationId xmlns:p14="http://schemas.microsoft.com/office/powerpoint/2010/main" val="993018531"/>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55" presetClass="entr" presetSubtype="0" fill="hold" grpId="0" nodeType="click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55" presetClass="entr" presetSubtype="0"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0.70"/>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7AD941F-F18F-40A2-A39F-5F97D2D334FC}"/>
              </a:ext>
            </a:extLst>
          </p:cNvPr>
          <p:cNvGrpSpPr/>
          <p:nvPr/>
        </p:nvGrpSpPr>
        <p:grpSpPr>
          <a:xfrm>
            <a:off x="886728" y="1839046"/>
            <a:ext cx="10467072" cy="4519958"/>
            <a:chOff x="12160254" y="6013824"/>
            <a:chExt cx="14387381" cy="6212853"/>
          </a:xfrm>
        </p:grpSpPr>
        <p:sp>
          <p:nvSpPr>
            <p:cNvPr id="91" name="矩形: 圆角 9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47F8092-D29F-4DAC-A856-08700D9B7D0E}"/>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圆角 9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3563AFE-F663-4A23-A95F-620D57DC2131}"/>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93" name="组合 9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28237D7-87D8-4F9F-ADF0-9C413E2BA885}"/>
                </a:ext>
              </a:extLst>
            </p:cNvPr>
            <p:cNvGrpSpPr/>
            <p:nvPr/>
          </p:nvGrpSpPr>
          <p:grpSpPr>
            <a:xfrm>
              <a:off x="16335009" y="6505541"/>
              <a:ext cx="580844" cy="159291"/>
              <a:chOff x="6956871" y="1370477"/>
              <a:chExt cx="657647" cy="180354"/>
            </a:xfrm>
          </p:grpSpPr>
          <p:sp>
            <p:nvSpPr>
              <p:cNvPr id="160" name="椭圆 1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32E2D7E-B4E7-4BF8-B16C-2A59F2FFDEBF}"/>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61" name="椭圆 1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414A288-3031-4869-BC91-63620AEC6AE7}"/>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62" name="组合 1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F323350-77D6-4BE8-9BF3-8F5B18DBB4F3}"/>
                  </a:ext>
                </a:extLst>
              </p:cNvPr>
              <p:cNvGrpSpPr/>
              <p:nvPr/>
            </p:nvGrpSpPr>
            <p:grpSpPr>
              <a:xfrm>
                <a:off x="7029793" y="1423162"/>
                <a:ext cx="518770" cy="74157"/>
                <a:chOff x="10764860" y="7705724"/>
                <a:chExt cx="968273" cy="101827"/>
              </a:xfrm>
            </p:grpSpPr>
            <p:sp>
              <p:nvSpPr>
                <p:cNvPr id="163" name="矩形: 圆角 1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A9059-AF86-4904-BEA5-9C1841F2B3B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64" name="直接连接符 1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133F2F4-CB2C-4E2C-81D5-E2D165F5376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4" name="组合 9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EB27BEB-D856-4BEC-ADE0-F3EC5E2C4C56}"/>
                </a:ext>
              </a:extLst>
            </p:cNvPr>
            <p:cNvGrpSpPr/>
            <p:nvPr/>
          </p:nvGrpSpPr>
          <p:grpSpPr>
            <a:xfrm>
              <a:off x="16335009" y="6944658"/>
              <a:ext cx="580844" cy="159291"/>
              <a:chOff x="6956871" y="1370477"/>
              <a:chExt cx="657647" cy="180354"/>
            </a:xfrm>
          </p:grpSpPr>
          <p:sp>
            <p:nvSpPr>
              <p:cNvPr id="155" name="椭圆 1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0197E1F-CADF-4999-B5A5-BE4572198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56" name="椭圆 1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915A6F6-71EF-4C5E-946F-3B3E8170B88D}"/>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57" name="组合 1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A426C79-91B9-4B4C-987D-5997871924C7}"/>
                  </a:ext>
                </a:extLst>
              </p:cNvPr>
              <p:cNvGrpSpPr/>
              <p:nvPr/>
            </p:nvGrpSpPr>
            <p:grpSpPr>
              <a:xfrm>
                <a:off x="7029793" y="1423162"/>
                <a:ext cx="518770" cy="74157"/>
                <a:chOff x="10764860" y="7705724"/>
                <a:chExt cx="968273" cy="101827"/>
              </a:xfrm>
            </p:grpSpPr>
            <p:sp>
              <p:nvSpPr>
                <p:cNvPr id="158" name="矩形: 圆角 1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B2FAFF2-801D-42F0-8BC6-68BD6CF1866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59" name="直接连接符 1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5BA75B9-22F4-42EC-99CB-ED3922FD21D0}"/>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5" name="组合 9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37C3BD4-EADB-48E5-941D-90BBB595384D}"/>
                </a:ext>
              </a:extLst>
            </p:cNvPr>
            <p:cNvGrpSpPr/>
            <p:nvPr/>
          </p:nvGrpSpPr>
          <p:grpSpPr>
            <a:xfrm>
              <a:off x="16335009" y="7383775"/>
              <a:ext cx="580844" cy="159291"/>
              <a:chOff x="6956871" y="1370477"/>
              <a:chExt cx="657647" cy="180354"/>
            </a:xfrm>
          </p:grpSpPr>
          <p:sp>
            <p:nvSpPr>
              <p:cNvPr id="150" name="椭圆 1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2146F5A-0447-449D-BCBE-08E9BFA8BEF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51" name="椭圆 1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F6470D7-FFF5-43B0-B022-3248C741499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52" name="组合 1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4C79115-AED1-4AE2-B00D-B07A96270A8C}"/>
                  </a:ext>
                </a:extLst>
              </p:cNvPr>
              <p:cNvGrpSpPr/>
              <p:nvPr/>
            </p:nvGrpSpPr>
            <p:grpSpPr>
              <a:xfrm>
                <a:off x="7029793" y="1423162"/>
                <a:ext cx="518770" cy="74157"/>
                <a:chOff x="10764860" y="7705724"/>
                <a:chExt cx="968273" cy="101827"/>
              </a:xfrm>
            </p:grpSpPr>
            <p:sp>
              <p:nvSpPr>
                <p:cNvPr id="153" name="矩形: 圆角 1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C46E0BD-460E-4A43-AF74-EBAC9199AA2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54" name="直接连接符 1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B25B62-F7E8-4279-8302-A6D3338705B2}"/>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6" name="组合 9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3B90443-37DB-413E-9462-C4B8F2C8C6E7}"/>
                </a:ext>
              </a:extLst>
            </p:cNvPr>
            <p:cNvGrpSpPr/>
            <p:nvPr/>
          </p:nvGrpSpPr>
          <p:grpSpPr>
            <a:xfrm>
              <a:off x="16335009" y="7822892"/>
              <a:ext cx="580844" cy="159291"/>
              <a:chOff x="6956871" y="1370477"/>
              <a:chExt cx="657647" cy="180354"/>
            </a:xfrm>
          </p:grpSpPr>
          <p:sp>
            <p:nvSpPr>
              <p:cNvPr id="145" name="椭圆 1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6AA0AAF-175C-4DD6-A8D5-BA6FE69CA2D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46" name="椭圆 1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1D9F5A-0A4D-4F81-8135-F90EB9D3FB12}"/>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47" name="组合 1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2AA8C34-CE13-4C6C-9813-0C766B426267}"/>
                  </a:ext>
                </a:extLst>
              </p:cNvPr>
              <p:cNvGrpSpPr/>
              <p:nvPr/>
            </p:nvGrpSpPr>
            <p:grpSpPr>
              <a:xfrm>
                <a:off x="7029793" y="1423162"/>
                <a:ext cx="518770" cy="74157"/>
                <a:chOff x="10764860" y="7705724"/>
                <a:chExt cx="968273" cy="101827"/>
              </a:xfrm>
            </p:grpSpPr>
            <p:sp>
              <p:nvSpPr>
                <p:cNvPr id="148" name="矩形: 圆角 1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9DECB9D-DC70-4AD5-9BBB-AE8328618D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49" name="直接连接符 1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8BF0807-F6F5-456C-90F1-8F1C4EB4CE4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7" name="组合 9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1C9A619-D712-46FB-84D4-A99A90DADD57}"/>
                </a:ext>
              </a:extLst>
            </p:cNvPr>
            <p:cNvGrpSpPr/>
            <p:nvPr/>
          </p:nvGrpSpPr>
          <p:grpSpPr>
            <a:xfrm>
              <a:off x="16335009" y="8262009"/>
              <a:ext cx="580844" cy="159291"/>
              <a:chOff x="6956871" y="1370477"/>
              <a:chExt cx="657647" cy="180354"/>
            </a:xfrm>
          </p:grpSpPr>
          <p:sp>
            <p:nvSpPr>
              <p:cNvPr id="140" name="椭圆 13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173EBEF-C30F-406C-89F0-03DC55EE12E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41" name="椭圆 14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764DF8D-A5C4-4124-BD51-E10252F7C5E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42" name="组合 14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3CA27ED-C4F4-4B1D-98CB-BCA4AC2204AB}"/>
                  </a:ext>
                </a:extLst>
              </p:cNvPr>
              <p:cNvGrpSpPr/>
              <p:nvPr/>
            </p:nvGrpSpPr>
            <p:grpSpPr>
              <a:xfrm>
                <a:off x="7029793" y="1423162"/>
                <a:ext cx="518770" cy="74157"/>
                <a:chOff x="10764860" y="7705724"/>
                <a:chExt cx="968273" cy="101827"/>
              </a:xfrm>
            </p:grpSpPr>
            <p:sp>
              <p:nvSpPr>
                <p:cNvPr id="143" name="矩形: 圆角 1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81BE783-1425-463F-B384-29A241725F5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44" name="直接连接符 1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8571D9-ABDE-471D-A21D-D958FCEDF869}"/>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8" name="组合 9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A005301-02D3-40C5-95BF-D30E3100BC26}"/>
                </a:ext>
              </a:extLst>
            </p:cNvPr>
            <p:cNvGrpSpPr/>
            <p:nvPr/>
          </p:nvGrpSpPr>
          <p:grpSpPr>
            <a:xfrm>
              <a:off x="16335009" y="8701126"/>
              <a:ext cx="580844" cy="159291"/>
              <a:chOff x="6956871" y="1370477"/>
              <a:chExt cx="657647" cy="180354"/>
            </a:xfrm>
          </p:grpSpPr>
          <p:sp>
            <p:nvSpPr>
              <p:cNvPr id="135" name="椭圆 13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DA6542A-D11F-40AF-A7F3-65CDD6BF77C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36" name="椭圆 13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754C96E-6C04-46B1-8B08-EE9F7E3F8DB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37" name="组合 13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BACF6B-5409-44EC-A6EE-2D6934D720BA}"/>
                  </a:ext>
                </a:extLst>
              </p:cNvPr>
              <p:cNvGrpSpPr/>
              <p:nvPr/>
            </p:nvGrpSpPr>
            <p:grpSpPr>
              <a:xfrm>
                <a:off x="7029793" y="1423162"/>
                <a:ext cx="518770" cy="74157"/>
                <a:chOff x="10764860" y="7705724"/>
                <a:chExt cx="968273" cy="101827"/>
              </a:xfrm>
            </p:grpSpPr>
            <p:sp>
              <p:nvSpPr>
                <p:cNvPr id="138" name="矩形: 圆角 13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78D6891-F806-4E5C-95B9-FA936200A76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39" name="直接连接符 13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EB1621E-9ECD-45B1-BD15-28EC4840C30E}"/>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9" name="组合 9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0E18A9C-2493-41F8-B3C0-087D829A0F48}"/>
                </a:ext>
              </a:extLst>
            </p:cNvPr>
            <p:cNvGrpSpPr/>
            <p:nvPr/>
          </p:nvGrpSpPr>
          <p:grpSpPr>
            <a:xfrm>
              <a:off x="16335009" y="9140243"/>
              <a:ext cx="580844" cy="159291"/>
              <a:chOff x="6956871" y="1370477"/>
              <a:chExt cx="657647" cy="180354"/>
            </a:xfrm>
          </p:grpSpPr>
          <p:sp>
            <p:nvSpPr>
              <p:cNvPr id="130" name="椭圆 1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D2E60AC-BED0-455D-B8A2-8116FE3C489F}"/>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31" name="椭圆 1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4323F2C-7410-4FC1-AB40-3A3A75E780A5}"/>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32" name="组合 13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A17F50-6903-4835-8A6A-344A565CD5DF}"/>
                  </a:ext>
                </a:extLst>
              </p:cNvPr>
              <p:cNvGrpSpPr/>
              <p:nvPr/>
            </p:nvGrpSpPr>
            <p:grpSpPr>
              <a:xfrm>
                <a:off x="7029793" y="1423162"/>
                <a:ext cx="518770" cy="74157"/>
                <a:chOff x="10764860" y="7705724"/>
                <a:chExt cx="968273" cy="101827"/>
              </a:xfrm>
            </p:grpSpPr>
            <p:sp>
              <p:nvSpPr>
                <p:cNvPr id="133" name="矩形: 圆角 13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8D9E79-85B8-48C1-BA31-751C1F65206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34" name="直接连接符 13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493106-0AC2-4768-93C1-D4253898BD01}"/>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0" name="组合 9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B5C0C41-8B05-4D69-91FA-99D7099386AA}"/>
                </a:ext>
              </a:extLst>
            </p:cNvPr>
            <p:cNvGrpSpPr/>
            <p:nvPr/>
          </p:nvGrpSpPr>
          <p:grpSpPr>
            <a:xfrm>
              <a:off x="16335009" y="9579360"/>
              <a:ext cx="580844" cy="159291"/>
              <a:chOff x="6956871" y="1370477"/>
              <a:chExt cx="657647" cy="180354"/>
            </a:xfrm>
          </p:grpSpPr>
          <p:sp>
            <p:nvSpPr>
              <p:cNvPr id="125" name="椭圆 1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4FFF13C-E53C-461B-9713-3FAF6605FB0A}"/>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26" name="椭圆 1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1AB1F98-B1FA-41BA-B725-0D576FCEA617}"/>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27" name="组合 1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A546F8B-BAE8-474D-B4CF-6D53B4532F4A}"/>
                  </a:ext>
                </a:extLst>
              </p:cNvPr>
              <p:cNvGrpSpPr/>
              <p:nvPr/>
            </p:nvGrpSpPr>
            <p:grpSpPr>
              <a:xfrm>
                <a:off x="7029793" y="1423162"/>
                <a:ext cx="518770" cy="74157"/>
                <a:chOff x="10764860" y="7705724"/>
                <a:chExt cx="968273" cy="101827"/>
              </a:xfrm>
            </p:grpSpPr>
            <p:sp>
              <p:nvSpPr>
                <p:cNvPr id="128" name="矩形: 圆角 1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C3CB37E-CDD2-4174-928E-91D2B9760F21}"/>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29" name="直接连接符 1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7BFFC38-44F4-4D8E-BF9F-B79ABB8398C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1" name="组合 10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6CE8070-C4CC-4776-B455-4ACF4708156E}"/>
                </a:ext>
              </a:extLst>
            </p:cNvPr>
            <p:cNvGrpSpPr/>
            <p:nvPr/>
          </p:nvGrpSpPr>
          <p:grpSpPr>
            <a:xfrm>
              <a:off x="16335009" y="10018477"/>
              <a:ext cx="580844" cy="159291"/>
              <a:chOff x="6956871" y="1370477"/>
              <a:chExt cx="657647" cy="180354"/>
            </a:xfrm>
          </p:grpSpPr>
          <p:sp>
            <p:nvSpPr>
              <p:cNvPr id="120" name="椭圆 1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21CE65A-5C24-4C86-B472-1AF121DCEC0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21" name="椭圆 1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3AAB5DB-5EEF-4E85-83C7-733E31E5294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22" name="组合 1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3FC7F6-126A-476E-8E00-2D0CDA58FC13}"/>
                  </a:ext>
                </a:extLst>
              </p:cNvPr>
              <p:cNvGrpSpPr/>
              <p:nvPr/>
            </p:nvGrpSpPr>
            <p:grpSpPr>
              <a:xfrm>
                <a:off x="7029793" y="1423162"/>
                <a:ext cx="518770" cy="74157"/>
                <a:chOff x="10764860" y="7705724"/>
                <a:chExt cx="968273" cy="101827"/>
              </a:xfrm>
            </p:grpSpPr>
            <p:sp>
              <p:nvSpPr>
                <p:cNvPr id="123" name="矩形: 圆角 1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3457D83-A5B8-4977-AEFA-9F17B9ED7A5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24" name="直接连接符 1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F817E8-15CE-4823-B9F4-AF50703B00F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2" name="组合 10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22D0CB-566D-429A-8847-EF50237212C5}"/>
                </a:ext>
              </a:extLst>
            </p:cNvPr>
            <p:cNvGrpSpPr/>
            <p:nvPr/>
          </p:nvGrpSpPr>
          <p:grpSpPr>
            <a:xfrm>
              <a:off x="16335009" y="10457594"/>
              <a:ext cx="580844" cy="159291"/>
              <a:chOff x="6956871" y="1370477"/>
              <a:chExt cx="657647" cy="180354"/>
            </a:xfrm>
          </p:grpSpPr>
          <p:sp>
            <p:nvSpPr>
              <p:cNvPr id="115" name="椭圆 1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4F6D39C-21DC-4BFA-82B0-D54F1A8A84B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16" name="椭圆 1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46CB325-8F0A-4A94-A4CD-BD3D0FA5069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17" name="组合 1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9F95C9E-4109-406A-BA8F-393F051F8F03}"/>
                  </a:ext>
                </a:extLst>
              </p:cNvPr>
              <p:cNvGrpSpPr/>
              <p:nvPr/>
            </p:nvGrpSpPr>
            <p:grpSpPr>
              <a:xfrm>
                <a:off x="7029793" y="1423162"/>
                <a:ext cx="518770" cy="74157"/>
                <a:chOff x="10764860" y="7705724"/>
                <a:chExt cx="968273" cy="101827"/>
              </a:xfrm>
            </p:grpSpPr>
            <p:sp>
              <p:nvSpPr>
                <p:cNvPr id="118" name="矩形: 圆角 1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B5541A-84C6-4D0B-9C5B-27E066E07E3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19" name="直接连接符 1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40ED844-31ED-4707-97DA-7774841C0A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3" name="组合 10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6C8F1CC-537F-4AE9-9C0C-C8215130AA1A}"/>
                </a:ext>
              </a:extLst>
            </p:cNvPr>
            <p:cNvGrpSpPr/>
            <p:nvPr/>
          </p:nvGrpSpPr>
          <p:grpSpPr>
            <a:xfrm>
              <a:off x="16335009" y="10896711"/>
              <a:ext cx="580844" cy="159291"/>
              <a:chOff x="6956871" y="1370477"/>
              <a:chExt cx="657647" cy="180354"/>
            </a:xfrm>
          </p:grpSpPr>
          <p:sp>
            <p:nvSpPr>
              <p:cNvPr id="110" name="椭圆 10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E79782C-94B3-4816-9D39-FBE0BA758D5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11" name="椭圆 1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E5E940-9FA8-4AE3-BE70-BFE7110F254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12" name="组合 1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7E7D41D-08DA-4CBA-A4DC-2B1237AA1821}"/>
                  </a:ext>
                </a:extLst>
              </p:cNvPr>
              <p:cNvGrpSpPr/>
              <p:nvPr/>
            </p:nvGrpSpPr>
            <p:grpSpPr>
              <a:xfrm>
                <a:off x="7029793" y="1423162"/>
                <a:ext cx="518770" cy="74157"/>
                <a:chOff x="10764860" y="7705724"/>
                <a:chExt cx="968273" cy="101827"/>
              </a:xfrm>
            </p:grpSpPr>
            <p:sp>
              <p:nvSpPr>
                <p:cNvPr id="113" name="矩形: 圆角 1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9C5B9A3-6EA4-47F8-A0F5-5445D0A5BBC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14" name="直接连接符 1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EFB225D-0AB8-4F9A-8A25-CE7BA69108E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4" name="组合 10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8774605-12D3-481C-925C-083686AB21CC}"/>
                </a:ext>
              </a:extLst>
            </p:cNvPr>
            <p:cNvGrpSpPr/>
            <p:nvPr/>
          </p:nvGrpSpPr>
          <p:grpSpPr>
            <a:xfrm>
              <a:off x="16335009" y="11335827"/>
              <a:ext cx="580844" cy="159291"/>
              <a:chOff x="6956871" y="1370477"/>
              <a:chExt cx="657647" cy="180354"/>
            </a:xfrm>
          </p:grpSpPr>
          <p:sp>
            <p:nvSpPr>
              <p:cNvPr id="105" name="椭圆 10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6ED6C2B-580C-4EEE-9E63-E3632A68C8D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06" name="椭圆 10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354173C-829E-41EC-82B6-EC744E44CCF6}"/>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07" name="组合 10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D9B4CB1-6880-430E-9FA7-A2897733A42E}"/>
                  </a:ext>
                </a:extLst>
              </p:cNvPr>
              <p:cNvGrpSpPr/>
              <p:nvPr/>
            </p:nvGrpSpPr>
            <p:grpSpPr>
              <a:xfrm>
                <a:off x="7029793" y="1423162"/>
                <a:ext cx="518770" cy="74157"/>
                <a:chOff x="10764860" y="7705724"/>
                <a:chExt cx="968273" cy="101827"/>
              </a:xfrm>
            </p:grpSpPr>
            <p:sp>
              <p:nvSpPr>
                <p:cNvPr id="108" name="矩形: 圆角 10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5DF115D-5EA9-4978-9811-E4D0180EB2E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09" name="直接连接符 10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59BE53C-CBF8-44DD-A109-6A6A73F3F84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 name="矩形 3"/>
          <p:cNvSpPr/>
          <p:nvPr/>
        </p:nvSpPr>
        <p:spPr>
          <a:xfrm>
            <a:off x="5282440" y="3236677"/>
            <a:ext cx="5296213" cy="2585323"/>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1939</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年在东南满地区秋冬季反“讨伐”作战中，他与魏拯民等指挥部队化整为零、分散游击。自己率警卫旅转战于蒙江一带，最后只身与敌周旋</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昼夜。</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1940</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2</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23</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日在吉林蒙江三道崴子壮烈牺牲，时年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35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岁。为纪念他，</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1946</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年东北民主联军通化支队改名为杨靖宇支队，蒙江县改名为靖宇县。 </a:t>
            </a:r>
          </a:p>
        </p:txBody>
      </p:sp>
      <p:sp>
        <p:nvSpPr>
          <p:cNvPr id="89" name="矩形 8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55AA74B-7A83-457C-AEE2-C50279308B36}"/>
              </a:ext>
            </a:extLst>
          </p:cNvPr>
          <p:cNvSpPr/>
          <p:nvPr/>
        </p:nvSpPr>
        <p:spPr>
          <a:xfrm>
            <a:off x="2089333" y="5502625"/>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杨靖宇</a:t>
            </a:r>
            <a:endParaRPr lang="zh-CN" altLang="en-US" b="1">
              <a:ln w="19050">
                <a:noFill/>
              </a:ln>
              <a:solidFill>
                <a:srgbClr val="C00000"/>
              </a:solidFill>
              <a:latin typeface="思源黑体" panose="020B0500000000000000" pitchFamily="34" charset="-122"/>
              <a:ea typeface="思源黑体" panose="020B0500000000000000" pitchFamily="34" charset="-122"/>
            </a:endParaRPr>
          </a:p>
        </p:txBody>
      </p:sp>
      <p:pic>
        <p:nvPicPr>
          <p:cNvPr id="2" name="图片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7D49326-871D-454C-AED8-97C3C4CF57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996" y="2230632"/>
            <a:ext cx="1995349" cy="2999544"/>
          </a:xfrm>
          <a:prstGeom prst="roundRect">
            <a:avLst/>
          </a:prstGeom>
        </p:spPr>
      </p:pic>
      <p:grpSp>
        <p:nvGrpSpPr>
          <p:cNvPr id="165" name="组合 1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BFAE926-57E0-409C-8D55-ECCAA4DAC03A}"/>
              </a:ext>
            </a:extLst>
          </p:cNvPr>
          <p:cNvGrpSpPr/>
          <p:nvPr/>
        </p:nvGrpSpPr>
        <p:grpSpPr>
          <a:xfrm>
            <a:off x="5744548" y="2312198"/>
            <a:ext cx="4027488" cy="565924"/>
            <a:chOff x="1736002" y="2407374"/>
            <a:chExt cx="4027488" cy="565924"/>
          </a:xfrm>
        </p:grpSpPr>
        <p:grpSp>
          <p:nvGrpSpPr>
            <p:cNvPr id="166" name="组合 1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C1B9BE7-BDAE-44E4-9177-DF99FD1F92A1}"/>
                </a:ext>
              </a:extLst>
            </p:cNvPr>
            <p:cNvGrpSpPr/>
            <p:nvPr/>
          </p:nvGrpSpPr>
          <p:grpSpPr>
            <a:xfrm>
              <a:off x="1736002" y="2407374"/>
              <a:ext cx="4027488" cy="565924"/>
              <a:chOff x="5130367" y="2282399"/>
              <a:chExt cx="4027488" cy="565924"/>
            </a:xfrm>
          </p:grpSpPr>
          <p:sp>
            <p:nvSpPr>
              <p:cNvPr id="168"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87AE494-3BF9-4D5C-AE9C-06F0B80190A5}"/>
                  </a:ext>
                </a:extLst>
              </p:cNvPr>
              <p:cNvSpPr>
                <a:spLocks noChangeArrowheads="1"/>
              </p:cNvSpPr>
              <p:nvPr/>
            </p:nvSpPr>
            <p:spPr bwMode="auto">
              <a:xfrm>
                <a:off x="5130367" y="2282399"/>
                <a:ext cx="402748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69" name="矩形 1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8098A5C-8FF6-4029-A624-C8AB307A430D}"/>
                  </a:ext>
                </a:extLst>
              </p:cNvPr>
              <p:cNvSpPr/>
              <p:nvPr/>
            </p:nvSpPr>
            <p:spPr>
              <a:xfrm>
                <a:off x="6012759" y="2334528"/>
                <a:ext cx="2781531"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永远的丰碑</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杨靖宇</a:t>
                </a:r>
              </a:p>
            </p:txBody>
          </p:sp>
        </p:grpSp>
        <p:pic>
          <p:nvPicPr>
            <p:cNvPr id="167" name="图片 1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1B07E59-9F3E-4F13-8EEE-BF716B831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170" name="矩形 16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E531003-F42A-49FD-9A50-09AB4E0D24BE}"/>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Tree>
    <p:extLst>
      <p:ext uri="{BB962C8B-B14F-4D97-AF65-F5344CB8AC3E}">
        <p14:creationId xmlns:p14="http://schemas.microsoft.com/office/powerpoint/2010/main" val="626847282"/>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anim calcmode="lin" valueType="num">
                                      <p:cBhvr>
                                        <p:cTn id="8" dur="1000" fill="hold"/>
                                        <p:tgtEl>
                                          <p:spTgt spid="170"/>
                                        </p:tgtEl>
                                        <p:attrNameLst>
                                          <p:attrName>ppt_x</p:attrName>
                                        </p:attrNameLst>
                                      </p:cBhvr>
                                      <p:tavLst>
                                        <p:tav tm="0">
                                          <p:val>
                                            <p:strVal val="#ppt_x"/>
                                          </p:val>
                                        </p:tav>
                                        <p:tav tm="100000">
                                          <p:val>
                                            <p:strVal val="#ppt_x"/>
                                          </p:val>
                                        </p:tav>
                                      </p:tavLst>
                                    </p:anim>
                                    <p:anim calcmode="lin" valueType="num">
                                      <p:cBhvr>
                                        <p:cTn id="9" dur="1000" fill="hold"/>
                                        <p:tgtEl>
                                          <p:spTgt spid="17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1000"/>
                                        <p:tgtEl>
                                          <p:spTgt spid="90"/>
                                        </p:tgtEl>
                                      </p:cBhvr>
                                    </p:animEffect>
                                    <p:anim calcmode="lin" valueType="num">
                                      <p:cBhvr>
                                        <p:cTn id="15" dur="1000" fill="hold"/>
                                        <p:tgtEl>
                                          <p:spTgt spid="90"/>
                                        </p:tgtEl>
                                        <p:attrNameLst>
                                          <p:attrName>ppt_x</p:attrName>
                                        </p:attrNameLst>
                                      </p:cBhvr>
                                      <p:tavLst>
                                        <p:tav tm="0">
                                          <p:val>
                                            <p:strVal val="#ppt_x"/>
                                          </p:val>
                                        </p:tav>
                                        <p:tav tm="100000">
                                          <p:val>
                                            <p:strVal val="#ppt_x"/>
                                          </p:val>
                                        </p:tav>
                                      </p:tavLst>
                                    </p:anim>
                                    <p:anim calcmode="lin" valueType="num">
                                      <p:cBhvr>
                                        <p:cTn id="1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1000"/>
                                        <p:tgtEl>
                                          <p:spTgt spid="89"/>
                                        </p:tgtEl>
                                      </p:cBhvr>
                                    </p:animEffect>
                                    <p:anim calcmode="lin" valueType="num">
                                      <p:cBhvr>
                                        <p:cTn id="27" dur="1000" fill="hold"/>
                                        <p:tgtEl>
                                          <p:spTgt spid="89"/>
                                        </p:tgtEl>
                                        <p:attrNameLst>
                                          <p:attrName>ppt_x</p:attrName>
                                        </p:attrNameLst>
                                      </p:cBhvr>
                                      <p:tavLst>
                                        <p:tav tm="0">
                                          <p:val>
                                            <p:strVal val="#ppt_x"/>
                                          </p:val>
                                        </p:tav>
                                        <p:tav tm="100000">
                                          <p:val>
                                            <p:strVal val="#ppt_x"/>
                                          </p:val>
                                        </p:tav>
                                      </p:tavLst>
                                    </p:anim>
                                    <p:anim calcmode="lin" valueType="num">
                                      <p:cBhvr>
                                        <p:cTn id="28"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65"/>
                                        </p:tgtEl>
                                        <p:attrNameLst>
                                          <p:attrName>style.visibility</p:attrName>
                                        </p:attrNameLst>
                                      </p:cBhvr>
                                      <p:to>
                                        <p:strVal val="visible"/>
                                      </p:to>
                                    </p:set>
                                    <p:animEffect transition="in" filter="fade">
                                      <p:cBhvr>
                                        <p:cTn id="33" dur="500"/>
                                        <p:tgtEl>
                                          <p:spTgt spid="165"/>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strVal val="#ppt_w*0.70"/>
                                          </p:val>
                                        </p:tav>
                                        <p:tav tm="100000">
                                          <p:val>
                                            <p:strVal val="#ppt_w"/>
                                          </p:val>
                                        </p:tav>
                                      </p:tavLst>
                                    </p:anim>
                                    <p:anim calcmode="lin" valueType="num">
                                      <p:cBhvr>
                                        <p:cTn id="39" dur="1000" fill="hold"/>
                                        <p:tgtEl>
                                          <p:spTgt spid="4"/>
                                        </p:tgtEl>
                                        <p:attrNameLst>
                                          <p:attrName>ppt_h</p:attrName>
                                        </p:attrNameLst>
                                      </p:cBhvr>
                                      <p:tavLst>
                                        <p:tav tm="0">
                                          <p:val>
                                            <p:strVal val="#ppt_h"/>
                                          </p:val>
                                        </p:tav>
                                        <p:tav tm="100000">
                                          <p:val>
                                            <p:strVal val="#ppt_h"/>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9" grpId="0"/>
      <p:bldP spid="1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D938B8-7280-4D34-B6E7-19AAD0C031EE}"/>
              </a:ext>
            </a:extLst>
          </p:cNvPr>
          <p:cNvGrpSpPr/>
          <p:nvPr/>
        </p:nvGrpSpPr>
        <p:grpSpPr>
          <a:xfrm>
            <a:off x="4355247"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二</a:t>
              </a:r>
            </a:p>
          </p:txBody>
        </p:sp>
        <p:sp>
          <p:nvSpPr>
            <p:cNvPr id="20" name="菱形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A37578-0A25-41C4-BF9B-268914421B57}"/>
              </a:ext>
            </a:extLst>
          </p:cNvPr>
          <p:cNvSpPr/>
          <p:nvPr/>
        </p:nvSpPr>
        <p:spPr>
          <a:xfrm>
            <a:off x="1590997" y="2574332"/>
            <a:ext cx="8693405" cy="1107996"/>
          </a:xfrm>
          <a:prstGeom prst="rect">
            <a:avLst/>
          </a:prstGeom>
        </p:spPr>
        <p:txBody>
          <a:bodyPr wrap="none">
            <a:spAutoFit/>
          </a:bodyPr>
          <a:lstStyle/>
          <a:p>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“我是中国人”</a:t>
            </a:r>
            <a:r>
              <a:rPr lang="en-US" altLang="zh-CN" sz="66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6600" b="1" dirty="0">
                <a:gradFill>
                  <a:gsLst>
                    <a:gs pos="100000">
                      <a:srgbClr val="E9BE61"/>
                    </a:gs>
                    <a:gs pos="49000">
                      <a:srgbClr val="FEEFAC"/>
                    </a:gs>
                  </a:gsLst>
                  <a:lin ang="5400000" scaled="0"/>
                </a:gradFill>
                <a:latin typeface="汉仪方叠体简" pitchFamily="49" charset="-122"/>
                <a:ea typeface="汉仪方叠体简" pitchFamily="49" charset="-122"/>
              </a:rPr>
              <a:t>吉鸿昌</a:t>
            </a:r>
          </a:p>
        </p:txBody>
      </p:sp>
    </p:spTree>
    <p:extLst>
      <p:ext uri="{BB962C8B-B14F-4D97-AF65-F5344CB8AC3E}">
        <p14:creationId xmlns:p14="http://schemas.microsoft.com/office/powerpoint/2010/main" val="3692884192"/>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77A21C5-B8E6-44BD-A744-85842934AF62}"/>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8DB8DCA-1E78-4221-8129-4399B9A3DBA9}"/>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E4B0B8D-360C-46FF-8DCE-FA05B9266D77}"/>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DED987-67C3-4CD1-8C51-04E4A70CBA58}"/>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FBE4583-429D-4F26-AAC6-1AFE419BFB73}"/>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70C2717-3F3C-4184-9875-C3D7FC37D77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CE97906-3E04-453D-8981-6B3BF9EB616E}"/>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4BCF2C0-5B58-460D-B4D8-58A7BBB28D7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C2DC648-B2A1-44AD-BFB6-BBBEE880827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2D4563E-45A0-4158-B9A1-0C2CBB48E1F7}"/>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7B04BEF-BAA3-4F40-B466-1C7CF7DE1C0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A6B5A4D-3518-41B9-8D3E-3E234B3DBCEF}"/>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5400519-3092-449A-B3AB-D4427FDE6B09}"/>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C1E8D7E-B91A-416B-A669-DBCCA6209CF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8FF91ED-881F-4A7B-AF25-85CC99F5F527}"/>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6DD3A63-45E1-46B1-BFD2-BB001AC2408B}"/>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6E604CB-23D6-400E-BC7B-107D159B88F3}"/>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5EC59B-96CE-47A9-B65E-F99F577FE35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3BDCF37-EF8F-4373-A2E3-DC89658D0EE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E1C09A-311F-47E0-95F9-D76EC72A677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D4A4DB3-4AAE-4EC1-91F9-A45342A4A08F}"/>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67F684F-D74A-4DC1-96CF-70BEEFBED71E}"/>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9ADCEEB-0CFF-4CD4-8F89-25E4544A03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7F478ED-8785-4D4F-A8E2-383027958165}"/>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B4FE514-37B2-499B-8236-DFBA593F525D}"/>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68828BE-5B7A-43FA-B1CF-8C2DDB4A9C5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41F5DE6-DD18-4746-9F10-AE902025AB4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562F617-94C9-4EEE-AC5D-3A6E64761BA2}"/>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02A8A65-3902-4A5A-9F2C-880C6BBE3DB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2BE5712-20A0-405A-B136-E0D562674DB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C92DDF3-5F0F-4494-B6FC-98703CFCDD0A}"/>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B0D5C81-F7FF-48E2-A7C4-6A35A320DA6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3F75F92-DD3D-44A9-8F99-12183C339DE6}"/>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58D1711-A664-4456-BB13-2F5EFA5662FD}"/>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484B547-0978-4C3B-94DA-14E939AC40CA}"/>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F554FF3-992F-4D7F-A280-0D90F4C03DC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390692F-2F36-45F6-8149-F93B40F9ACAD}"/>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8843EC3-691D-4334-AF3A-A825380012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330CCD5-B79D-4D3F-BB87-F670A02DC0C4}"/>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668670A-0C0B-4AF8-A039-2FC386ABF0C7}"/>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1F9F6EA-29B5-4635-B225-340FA18837A4}"/>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502E273-12D2-4A32-A516-459D1DA8647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BE84AF0-3C33-40B4-A043-E8142B69095E}"/>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A97FE78-7915-405C-8DAA-B11184D6EDE9}"/>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9E2C778-B45B-4AE3-BE45-B67D2F2FF99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FD7AA04-4135-414B-973A-C68B97EFE3B9}"/>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88FC52F-3663-422E-BB7C-8689673D605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99597FB-7A12-4EA4-8103-C532730DDCE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BC0F0DE-8D10-4815-8BC1-0AA8B7FCEE02}"/>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AD3D269-4FAE-4F36-AB59-1A1B58D6A26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C5041FF-D978-4115-81D3-873C8FBE3DE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C17C477-7DF2-4A5F-979E-E76F972FBF4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51BBBB2-B662-4372-AED0-65480CCCFE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709CA97-B3DB-4050-91F6-A4C7F34B26E8}"/>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C15BA41-95D9-40AB-B61C-DF98E4FDE870}"/>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4C2F9FA-0547-4440-A96B-BA34CA0A34C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9BA6916-1217-4D4C-8539-7795B25D8990}"/>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4D57A38-5C47-4988-BC86-E035BD57E2A9}"/>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9449EAC-C345-466D-9541-19BBB478A14A}"/>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5931660-0870-4691-BC3B-AFE5FB5D068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DCB2EA1-45D3-41CF-ADF3-1A38924CF2CD}"/>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3C5D5B8-FB6A-4827-A980-2C325D370F7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69FC011-4D32-4D32-9D20-BA50BC4DE52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BE7532B-E02D-459A-8959-4B4DD2745792}"/>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4CEDB95-A796-496D-98FE-2780FB74CB20}"/>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8FE2D0-1EDE-4654-9435-2D7007F5B1DF}"/>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D1C388-0504-4936-B1AD-C58138ABB72D}"/>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CEC15EB-C740-4557-8ADF-EDF6E89FDF6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699D1D8-0C6C-4F3A-A154-38E75A4DCBA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4868FE4-B422-4217-8DED-24FA8D87201D}"/>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4BF7D86-A666-4A5D-BA5E-30184410922A}"/>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A90C502-1CEE-48B0-9EFD-EE0C972940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C90012-2237-43D1-A91C-1E934B4C9E11}"/>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215E60D-470D-4717-8DBC-086893A6F31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6700E37-B96A-4777-824F-1FD6779F9B33}"/>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9" name="组合 7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C2BA162-CE2A-43B6-8DF1-A0EDF710F6BB}"/>
              </a:ext>
            </a:extLst>
          </p:cNvPr>
          <p:cNvGrpSpPr/>
          <p:nvPr/>
        </p:nvGrpSpPr>
        <p:grpSpPr>
          <a:xfrm>
            <a:off x="5744548" y="2312198"/>
            <a:ext cx="4203016" cy="565924"/>
            <a:chOff x="1736002" y="2407374"/>
            <a:chExt cx="4203016" cy="565924"/>
          </a:xfrm>
        </p:grpSpPr>
        <p:grpSp>
          <p:nvGrpSpPr>
            <p:cNvPr id="80" name="组合 7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B057378-8642-4BE7-9D5F-B5F2B75A5EB0}"/>
                </a:ext>
              </a:extLst>
            </p:cNvPr>
            <p:cNvGrpSpPr/>
            <p:nvPr/>
          </p:nvGrpSpPr>
          <p:grpSpPr>
            <a:xfrm>
              <a:off x="1736002" y="2407374"/>
              <a:ext cx="4203016" cy="565924"/>
              <a:chOff x="5130367" y="2282399"/>
              <a:chExt cx="4203016" cy="565924"/>
            </a:xfrm>
          </p:grpSpPr>
          <p:sp>
            <p:nvSpPr>
              <p:cNvPr id="82" name="图标">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D35C1C8-ABBE-4F3D-AA8A-CB385989A95C}"/>
                  </a:ext>
                </a:extLst>
              </p:cNvPr>
              <p:cNvSpPr>
                <a:spLocks noChangeArrowheads="1"/>
              </p:cNvSpPr>
              <p:nvPr/>
            </p:nvSpPr>
            <p:spPr bwMode="auto">
              <a:xfrm>
                <a:off x="5130367" y="2282399"/>
                <a:ext cx="4203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3" name="矩形 8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E98349-3526-4332-B1EF-4D3E7B4F1B40}"/>
                  </a:ext>
                </a:extLst>
              </p:cNvPr>
              <p:cNvSpPr/>
              <p:nvPr/>
            </p:nvSpPr>
            <p:spPr>
              <a:xfrm>
                <a:off x="5704982" y="2334528"/>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“我是中国人”</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吉鸿昌</a:t>
                </a:r>
              </a:p>
            </p:txBody>
          </p:sp>
        </p:grpSp>
        <p:pic>
          <p:nvPicPr>
            <p:cNvPr id="81" name="图片 8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5C7B7CB-F627-46E4-9364-F813293F21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2" name="矩形 1"/>
          <p:cNvSpPr/>
          <p:nvPr/>
        </p:nvSpPr>
        <p:spPr>
          <a:xfrm>
            <a:off x="4969705" y="3256261"/>
            <a:ext cx="6096000" cy="2585323"/>
          </a:xfrm>
          <a:prstGeom prst="rect">
            <a:avLst/>
          </a:prstGeom>
        </p:spPr>
        <p:txBody>
          <a:bodyPr>
            <a:spAutoFit/>
          </a:bodyPr>
          <a:lstStyle/>
          <a:p>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1931</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21</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日，矢志抗日的吉鸿昌将军被蒋介石逼迫下野，到国外“考察实业”。船到美国，吉鸿昌就接二连三地遭到意想不到的刺激，如那里的头等旅馆不接待中国人，而对日本人却奉若神明。有一次，吉鸿昌要往国内邮寄衣物，邮局职员竟说不知道中国。陪同的人对吉鸿昌说：“你说自己是日本人，就可受到礼遇。”吉鸿昌当即怒斥：“你觉得当中国人丢脸，我觉得当中国人光荣！”为抗议帝国主义者对中国人的歧视，维护民族尊严，他找来一块木牌，用英文在上面写上：</a:t>
            </a:r>
            <a:r>
              <a:rPr lang="zh-CN" altLang="en-US" b="1" dirty="0">
                <a:solidFill>
                  <a:srgbClr val="C00000"/>
                </a:solidFill>
                <a:latin typeface="思源黑体" panose="020B0500000000000000" pitchFamily="34" charset="-122"/>
                <a:ea typeface="思源黑体" panose="020B0500000000000000" pitchFamily="34" charset="-122"/>
              </a:rPr>
              <a:t>“我是中国人！</a:t>
            </a:r>
          </a:p>
        </p:txBody>
      </p:sp>
      <p:pic>
        <p:nvPicPr>
          <p:cNvPr id="84" name="图片 8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EFDB43E-C609-4732-B6EB-62ED3CA595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7465" y="2743533"/>
            <a:ext cx="2349960" cy="2453358"/>
          </a:xfrm>
          <a:prstGeom prst="roundRect">
            <a:avLst/>
          </a:prstGeom>
        </p:spPr>
      </p:pic>
      <p:sp>
        <p:nvSpPr>
          <p:cNvPr id="85" name="矩形 8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83A2A27-6DC6-4E52-AFD6-F44441457788}"/>
              </a:ext>
            </a:extLst>
          </p:cNvPr>
          <p:cNvSpPr/>
          <p:nvPr/>
        </p:nvSpPr>
        <p:spPr>
          <a:xfrm>
            <a:off x="2044702" y="5581636"/>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吉鸿昌</a:t>
            </a:r>
            <a:endParaRPr lang="zh-CN" altLang="en-US">
              <a:solidFill>
                <a:srgbClr val="C00000"/>
              </a:solidFill>
              <a:latin typeface="思源黑体" panose="020B0500000000000000" pitchFamily="34" charset="-122"/>
              <a:ea typeface="思源黑体" panose="020B0500000000000000" pitchFamily="34" charset="-122"/>
            </a:endParaRPr>
          </a:p>
        </p:txBody>
      </p:sp>
      <p:sp>
        <p:nvSpPr>
          <p:cNvPr id="86" name="矩形 8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5D8AC25-BC7F-40E9-8A55-0323C2727DC3}"/>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Tree>
    <p:extLst>
      <p:ext uri="{BB962C8B-B14F-4D97-AF65-F5344CB8AC3E}">
        <p14:creationId xmlns:p14="http://schemas.microsoft.com/office/powerpoint/2010/main" val="193948230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1000"/>
                                        <p:tgtEl>
                                          <p:spTgt spid="84"/>
                                        </p:tgtEl>
                                      </p:cBhvr>
                                    </p:animEffect>
                                    <p:anim calcmode="lin" valueType="num">
                                      <p:cBhvr>
                                        <p:cTn id="22" dur="1000" fill="hold"/>
                                        <p:tgtEl>
                                          <p:spTgt spid="84"/>
                                        </p:tgtEl>
                                        <p:attrNameLst>
                                          <p:attrName>ppt_x</p:attrName>
                                        </p:attrNameLst>
                                      </p:cBhvr>
                                      <p:tavLst>
                                        <p:tav tm="0">
                                          <p:val>
                                            <p:strVal val="#ppt_x"/>
                                          </p:val>
                                        </p:tav>
                                        <p:tav tm="100000">
                                          <p:val>
                                            <p:strVal val="#ppt_x"/>
                                          </p:val>
                                        </p:tav>
                                      </p:tavLst>
                                    </p:anim>
                                    <p:anim calcmode="lin" valueType="num">
                                      <p:cBhvr>
                                        <p:cTn id="23" dur="1000" fill="hold"/>
                                        <p:tgtEl>
                                          <p:spTgt spid="8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1000"/>
                                        <p:tgtEl>
                                          <p:spTgt spid="85"/>
                                        </p:tgtEl>
                                      </p:cBhvr>
                                    </p:animEffect>
                                    <p:anim calcmode="lin" valueType="num">
                                      <p:cBhvr>
                                        <p:cTn id="27" dur="1000" fill="hold"/>
                                        <p:tgtEl>
                                          <p:spTgt spid="85"/>
                                        </p:tgtEl>
                                        <p:attrNameLst>
                                          <p:attrName>ppt_x</p:attrName>
                                        </p:attrNameLst>
                                      </p:cBhvr>
                                      <p:tavLst>
                                        <p:tav tm="0">
                                          <p:val>
                                            <p:strVal val="#ppt_x"/>
                                          </p:val>
                                        </p:tav>
                                        <p:tav tm="100000">
                                          <p:val>
                                            <p:strVal val="#ppt_x"/>
                                          </p:val>
                                        </p:tav>
                                      </p:tavLst>
                                    </p:anim>
                                    <p:anim calcmode="lin" valueType="num">
                                      <p:cBhvr>
                                        <p:cTn id="28"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5" grpId="0"/>
      <p:bldP spid="8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3534</Words>
  <Application>Microsoft Office PowerPoint</Application>
  <PresentationFormat>宽屏</PresentationFormat>
  <Paragraphs>197</Paragraphs>
  <Slides>41</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41</vt:i4>
      </vt:variant>
    </vt:vector>
  </HeadingPairs>
  <TitlesOfParts>
    <vt:vector size="53" baseType="lpstr">
      <vt:lpstr>Aa奇幻马戏团</vt:lpstr>
      <vt:lpstr>Meiryo</vt:lpstr>
      <vt:lpstr>汉仪方叠体简</vt:lpstr>
      <vt:lpstr>思源黑体</vt:lpstr>
      <vt:lpstr>宋体</vt:lpstr>
      <vt:lpstr>微软雅黑</vt:lpstr>
      <vt:lpstr>Arial</vt:lpstr>
      <vt:lpstr>Calibri</vt:lpstr>
      <vt:lpstr>Calibri Light</vt:lpstr>
      <vt:lpstr>Wingdings</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16</cp:revision>
  <cp:lastPrinted>2022-06-22T23:35:23Z</cp:lastPrinted>
  <dcterms:created xsi:type="dcterms:W3CDTF">2022-06-22T23:35:23Z</dcterms:created>
  <dcterms:modified xsi:type="dcterms:W3CDTF">2023-03-21T02:39:05Z</dcterms:modified>
</cp:coreProperties>
</file>