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2" r:id="rId2"/>
  </p:sldMasterIdLst>
  <p:notesMasterIdLst>
    <p:notesMasterId r:id="rId27"/>
  </p:notesMasterIdLst>
  <p:sldIdLst>
    <p:sldId id="322" r:id="rId3"/>
    <p:sldId id="323" r:id="rId4"/>
    <p:sldId id="324" r:id="rId5"/>
    <p:sldId id="258" r:id="rId6"/>
    <p:sldId id="280" r:id="rId7"/>
    <p:sldId id="286" r:id="rId8"/>
    <p:sldId id="259" r:id="rId9"/>
    <p:sldId id="292" r:id="rId10"/>
    <p:sldId id="293" r:id="rId11"/>
    <p:sldId id="294" r:id="rId12"/>
    <p:sldId id="297" r:id="rId13"/>
    <p:sldId id="298" r:id="rId14"/>
    <p:sldId id="300" r:id="rId15"/>
    <p:sldId id="304" r:id="rId16"/>
    <p:sldId id="309" r:id="rId17"/>
    <p:sldId id="328" r:id="rId18"/>
    <p:sldId id="314" r:id="rId19"/>
    <p:sldId id="329" r:id="rId20"/>
    <p:sldId id="316" r:id="rId21"/>
    <p:sldId id="317" r:id="rId22"/>
    <p:sldId id="319" r:id="rId23"/>
    <p:sldId id="321" r:id="rId24"/>
    <p:sldId id="261" r:id="rId25"/>
    <p:sldId id="330" r:id="rId26"/>
  </p:sldIdLst>
  <p:sldSz cx="12192000" cy="6858000"/>
  <p:notesSz cx="6858000" cy="9144000"/>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2" autoAdjust="0"/>
    <p:restoredTop sz="96314" autoAdjust="0"/>
  </p:normalViewPr>
  <p:slideViewPr>
    <p:cSldViewPr snapToGrid="0">
      <p:cViewPr varScale="1">
        <p:scale>
          <a:sx n="108" d="100"/>
          <a:sy n="108" d="100"/>
        </p:scale>
        <p:origin x="798" y="114"/>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B588DB-7B1E-49B6-A6E3-67DF447F9611}" type="datetimeFigureOut">
              <a:rPr lang="zh-CN" altLang="en-US" smtClean="0"/>
              <a:t>2023/3/21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8200B7-A7E0-49AC-B7B4-A30DA65A57A0}" type="slidenum">
              <a:rPr lang="zh-CN" altLang="en-US" smtClean="0"/>
              <a:t>‹#›</a:t>
            </a:fld>
            <a:endParaRPr lang="zh-CN" altLang="en-US"/>
          </a:p>
        </p:txBody>
      </p:sp>
    </p:spTree>
    <p:extLst>
      <p:ext uri="{BB962C8B-B14F-4D97-AF65-F5344CB8AC3E}">
        <p14:creationId xmlns:p14="http://schemas.microsoft.com/office/powerpoint/2010/main" val="654833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幻灯片图像占位符 1"/>
          <p:cNvSpPr>
            <a:spLocks noGrp="1" noRot="1" noChangeAspect="1"/>
          </p:cNvSpPr>
          <p:nvPr>
            <p:ph type="sldImg"/>
          </p:nvPr>
        </p:nvSpPr>
        <p:spPr bwMode="auto">
          <a:noFill/>
          <a:ln>
            <a:solidFill>
              <a:srgbClr val="000000"/>
            </a:solidFill>
            <a:miter lim="800000"/>
          </a:ln>
        </p:spPr>
      </p:sp>
      <p:sp>
        <p:nvSpPr>
          <p:cNvPr id="54274"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a:p>
        </p:txBody>
      </p:sp>
      <p:sp>
        <p:nvSpPr>
          <p:cNvPr id="52227"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0A79E4FC-69A7-4527-B94D-8EC8607E2F7D}" type="slidenum">
              <a:rPr lang="en-US" altLang="zh-CN"/>
              <a:t>8</a:t>
            </a:fld>
            <a:endParaRPr lang="en-US" altLang="zh-CN"/>
          </a:p>
        </p:txBody>
      </p:sp>
    </p:spTree>
    <p:extLst>
      <p:ext uri="{BB962C8B-B14F-4D97-AF65-F5344CB8AC3E}">
        <p14:creationId xmlns:p14="http://schemas.microsoft.com/office/powerpoint/2010/main" val="23630612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幻灯片图像占位符 1"/>
          <p:cNvSpPr>
            <a:spLocks noGrp="1" noRot="1" noChangeAspect="1"/>
          </p:cNvSpPr>
          <p:nvPr>
            <p:ph type="sldImg"/>
          </p:nvPr>
        </p:nvSpPr>
        <p:spPr bwMode="auto">
          <a:noFill/>
          <a:ln>
            <a:solidFill>
              <a:srgbClr val="000000"/>
            </a:solidFill>
            <a:miter lim="800000"/>
          </a:ln>
        </p:spPr>
      </p:sp>
      <p:sp>
        <p:nvSpPr>
          <p:cNvPr id="56322"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a:p>
        </p:txBody>
      </p:sp>
      <p:sp>
        <p:nvSpPr>
          <p:cNvPr id="46083"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A5D4033A-0B2F-46C7-9F25-5B233CBA11D9}" type="slidenum">
              <a:rPr lang="en-US" altLang="zh-CN"/>
              <a:t>9</a:t>
            </a:fld>
            <a:endParaRPr lang="en-US" altLang="zh-CN"/>
          </a:p>
        </p:txBody>
      </p:sp>
    </p:spTree>
    <p:extLst>
      <p:ext uri="{BB962C8B-B14F-4D97-AF65-F5344CB8AC3E}">
        <p14:creationId xmlns:p14="http://schemas.microsoft.com/office/powerpoint/2010/main" val="5308909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幻灯片图像占位符 1"/>
          <p:cNvSpPr>
            <a:spLocks noGrp="1" noRot="1" noChangeAspect="1" noTextEdit="1"/>
          </p:cNvSpPr>
          <p:nvPr>
            <p:ph type="sldImg"/>
          </p:nvPr>
        </p:nvSpPr>
        <p:spPr bwMode="auto">
          <a:noFill/>
          <a:ln>
            <a:solidFill>
              <a:srgbClr val="000000"/>
            </a:solidFill>
            <a:miter lim="800000"/>
          </a:ln>
        </p:spPr>
      </p:sp>
      <p:sp>
        <p:nvSpPr>
          <p:cNvPr id="80898"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a:p>
        </p:txBody>
      </p:sp>
      <p:sp>
        <p:nvSpPr>
          <p:cNvPr id="46083" name="灯片编号占位符 3"/>
          <p:cNvSpPr txBox="1">
            <a:spLocks noGrp="1"/>
          </p:cNvSpPr>
          <p:nvPr/>
        </p:nvSpPr>
        <p:spPr bwMode="auto">
          <a:xfrm>
            <a:off x="3884613" y="8685213"/>
            <a:ext cx="2971800" cy="458787"/>
          </a:xfrm>
          <a:prstGeom prst="rect">
            <a:avLst/>
          </a:prstGeom>
          <a:noFill/>
          <a:ln>
            <a:miter lim="800000"/>
          </a:ln>
        </p:spPr>
        <p:txBody>
          <a:bodyPr anchor="b"/>
          <a:lstStyle/>
          <a:p>
            <a:pPr algn="r">
              <a:defRPr/>
            </a:pPr>
            <a:fld id="{7F284954-170E-4817-B246-3E3D7898F34C}" type="slidenum">
              <a:rPr lang="en-US" altLang="zh-CN" sz="1200">
                <a:latin typeface="+mn-lt"/>
                <a:ea typeface="+mn-ea"/>
              </a:rPr>
              <a:t>11</a:t>
            </a:fld>
            <a:endParaRPr lang="en-US" altLang="zh-CN" sz="1200">
              <a:latin typeface="+mn-lt"/>
              <a:ea typeface="+mn-ea"/>
            </a:endParaRPr>
          </a:p>
        </p:txBody>
      </p:sp>
    </p:spTree>
    <p:extLst>
      <p:ext uri="{BB962C8B-B14F-4D97-AF65-F5344CB8AC3E}">
        <p14:creationId xmlns:p14="http://schemas.microsoft.com/office/powerpoint/2010/main" val="6910990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幻灯片图像占位符 1"/>
          <p:cNvSpPr>
            <a:spLocks noGrp="1" noRot="1" noChangeAspect="1" noTextEdit="1"/>
          </p:cNvSpPr>
          <p:nvPr>
            <p:ph type="sldImg"/>
          </p:nvPr>
        </p:nvSpPr>
        <p:spPr bwMode="auto">
          <a:noFill/>
          <a:ln>
            <a:solidFill>
              <a:srgbClr val="000000"/>
            </a:solidFill>
            <a:miter lim="800000"/>
          </a:ln>
        </p:spPr>
      </p:sp>
      <p:sp>
        <p:nvSpPr>
          <p:cNvPr id="86018" name="备注占位符 2"/>
          <p:cNvSpPr>
            <a:spLocks noGrp="1"/>
          </p:cNvSpPr>
          <p:nvPr>
            <p:ph type="body" idx="1"/>
          </p:nvPr>
        </p:nvSpPr>
        <p:spPr bwMode="auto">
          <a:noFill/>
        </p:spPr>
        <p:txBody>
          <a:bodyPr wrap="square" numCol="1" anchor="t" anchorCtr="0" compatLnSpc="1"/>
          <a:lstStyle/>
          <a:p>
            <a:pPr eaLnBrk="1" hangingPunct="1">
              <a:spcBef>
                <a:spcPct val="0"/>
              </a:spcBef>
            </a:pPr>
            <a:r>
              <a:rPr lang="en-US" altLang="zh-CN" dirty="0" smtClean="0"/>
              <a:t>https://www.ypppt.com/</a:t>
            </a:r>
            <a:endParaRPr lang="zh-CN" altLang="en-US" dirty="0"/>
          </a:p>
        </p:txBody>
      </p:sp>
      <p:sp>
        <p:nvSpPr>
          <p:cNvPr id="46083" name="灯片编号占位符 3"/>
          <p:cNvSpPr txBox="1">
            <a:spLocks noGrp="1"/>
          </p:cNvSpPr>
          <p:nvPr/>
        </p:nvSpPr>
        <p:spPr bwMode="auto">
          <a:xfrm>
            <a:off x="3884613" y="8685213"/>
            <a:ext cx="2971800" cy="458787"/>
          </a:xfrm>
          <a:prstGeom prst="rect">
            <a:avLst/>
          </a:prstGeom>
          <a:noFill/>
          <a:ln>
            <a:miter lim="800000"/>
          </a:ln>
        </p:spPr>
        <p:txBody>
          <a:bodyPr anchor="b"/>
          <a:lstStyle/>
          <a:p>
            <a:pPr algn="r">
              <a:defRPr/>
            </a:pPr>
            <a:fld id="{B766A5A8-7FA7-4379-961C-0267245653FF}" type="slidenum">
              <a:rPr lang="en-US" altLang="zh-CN" sz="1200">
                <a:latin typeface="+mn-lt"/>
                <a:ea typeface="+mn-ea"/>
              </a:rPr>
              <a:t>12</a:t>
            </a:fld>
            <a:endParaRPr lang="en-US" altLang="zh-CN" sz="1200">
              <a:latin typeface="+mn-lt"/>
              <a:ea typeface="+mn-ea"/>
            </a:endParaRPr>
          </a:p>
        </p:txBody>
      </p:sp>
    </p:spTree>
    <p:extLst>
      <p:ext uri="{BB962C8B-B14F-4D97-AF65-F5344CB8AC3E}">
        <p14:creationId xmlns:p14="http://schemas.microsoft.com/office/powerpoint/2010/main" val="4105095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幻灯片图像占位符 1"/>
          <p:cNvSpPr>
            <a:spLocks noGrp="1" noRot="1" noChangeAspect="1" noTextEdit="1"/>
          </p:cNvSpPr>
          <p:nvPr>
            <p:ph type="sldImg"/>
          </p:nvPr>
        </p:nvSpPr>
        <p:spPr bwMode="auto">
          <a:noFill/>
          <a:ln>
            <a:solidFill>
              <a:srgbClr val="000000"/>
            </a:solidFill>
            <a:miter lim="800000"/>
          </a:ln>
        </p:spPr>
      </p:sp>
      <p:sp>
        <p:nvSpPr>
          <p:cNvPr id="109570"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a:p>
        </p:txBody>
      </p:sp>
      <p:sp>
        <p:nvSpPr>
          <p:cNvPr id="70659" name="灯片编号占位符 3"/>
          <p:cNvSpPr txBox="1">
            <a:spLocks noGrp="1"/>
          </p:cNvSpPr>
          <p:nvPr/>
        </p:nvSpPr>
        <p:spPr bwMode="auto">
          <a:xfrm>
            <a:off x="3884613" y="8685213"/>
            <a:ext cx="2971800" cy="458787"/>
          </a:xfrm>
          <a:prstGeom prst="rect">
            <a:avLst/>
          </a:prstGeom>
          <a:noFill/>
          <a:ln>
            <a:miter lim="800000"/>
          </a:ln>
        </p:spPr>
        <p:txBody>
          <a:bodyPr anchor="b"/>
          <a:lstStyle/>
          <a:p>
            <a:pPr algn="r">
              <a:defRPr/>
            </a:pPr>
            <a:fld id="{85EF7CEF-9B19-4635-AF34-645735479810}" type="slidenum">
              <a:rPr lang="en-US" altLang="zh-CN" sz="1200">
                <a:latin typeface="+mn-lt"/>
                <a:ea typeface="+mn-ea"/>
              </a:rPr>
              <a:t>17</a:t>
            </a:fld>
            <a:endParaRPr lang="en-US" altLang="zh-CN" sz="1200">
              <a:latin typeface="+mn-lt"/>
              <a:ea typeface="+mn-ea"/>
            </a:endParaRPr>
          </a:p>
        </p:txBody>
      </p:sp>
    </p:spTree>
    <p:extLst>
      <p:ext uri="{BB962C8B-B14F-4D97-AF65-F5344CB8AC3E}">
        <p14:creationId xmlns:p14="http://schemas.microsoft.com/office/powerpoint/2010/main" val="26380589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幻灯片图像占位符 1"/>
          <p:cNvSpPr>
            <a:spLocks noGrp="1" noRot="1" noChangeAspect="1" noTextEdit="1"/>
          </p:cNvSpPr>
          <p:nvPr>
            <p:ph type="sldImg"/>
          </p:nvPr>
        </p:nvSpPr>
        <p:spPr bwMode="auto">
          <a:noFill/>
          <a:ln>
            <a:solidFill>
              <a:srgbClr val="000000"/>
            </a:solidFill>
            <a:miter lim="800000"/>
          </a:ln>
        </p:spPr>
      </p:sp>
      <p:sp>
        <p:nvSpPr>
          <p:cNvPr id="116738"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a:p>
        </p:txBody>
      </p:sp>
      <p:sp>
        <p:nvSpPr>
          <p:cNvPr id="80899" name="灯片编号占位符 3"/>
          <p:cNvSpPr txBox="1">
            <a:spLocks noGrp="1"/>
          </p:cNvSpPr>
          <p:nvPr/>
        </p:nvSpPr>
        <p:spPr bwMode="auto">
          <a:xfrm>
            <a:off x="3884613" y="8685213"/>
            <a:ext cx="2971800" cy="458787"/>
          </a:xfrm>
          <a:prstGeom prst="rect">
            <a:avLst/>
          </a:prstGeom>
          <a:noFill/>
          <a:ln>
            <a:miter lim="800000"/>
          </a:ln>
        </p:spPr>
        <p:txBody>
          <a:bodyPr anchor="b"/>
          <a:lstStyle/>
          <a:p>
            <a:pPr algn="r">
              <a:defRPr/>
            </a:pPr>
            <a:fld id="{A8AC9967-6F6C-43B8-B818-5E9910D01C49}" type="slidenum">
              <a:rPr lang="en-US" altLang="zh-CN" sz="1200">
                <a:latin typeface="+mn-lt"/>
                <a:ea typeface="+mn-ea"/>
              </a:rPr>
              <a:t>19</a:t>
            </a:fld>
            <a:endParaRPr lang="en-US" altLang="zh-CN" sz="1200">
              <a:latin typeface="+mn-lt"/>
              <a:ea typeface="+mn-ea"/>
            </a:endParaRPr>
          </a:p>
        </p:txBody>
      </p:sp>
    </p:spTree>
    <p:extLst>
      <p:ext uri="{BB962C8B-B14F-4D97-AF65-F5344CB8AC3E}">
        <p14:creationId xmlns:p14="http://schemas.microsoft.com/office/powerpoint/2010/main" val="23036412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24</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740442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6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7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281155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811550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117076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591079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299056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17618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554609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571170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609481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201786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23934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fld id="{5128BA2D-8C33-4FE3-83CE-2263B87BCA2E}" type="datetimeFigureOut">
              <a:rPr lang="zh-CN" altLang="en-US" smtClean="0"/>
              <a:t>2023/3/21</a:t>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EFFEE654-CEA6-4C26-95DF-3192DBD8FD4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4_标题和内容">
    <p:spTree>
      <p:nvGrpSpPr>
        <p:cNvPr id="1" name=""/>
        <p:cNvGrpSpPr/>
        <p:nvPr/>
      </p:nvGrpSpPr>
      <p:grpSpPr>
        <a:xfrm>
          <a:off x="0" y="0"/>
          <a:ext cx="0" cy="0"/>
          <a:chOff x="0" y="0"/>
          <a:chExt cx="0" cy="0"/>
        </a:xfrm>
      </p:grpSpPr>
      <p:sp>
        <p:nvSpPr>
          <p:cNvPr id="3" name="标题 2"/>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比较">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5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file:///D:\qq&#25991;&#20214;\712321467\Image\C2C\Image2\%7b75232B38-A165-1FB7-499C-2E1C792CACB5%7d.png" TargetMode="Externa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tretch>
            <a:fillRect/>
          </a:stretch>
        </a:blipFill>
        <a:effectLst/>
      </p:bgPr>
    </p:bg>
    <p:spTree>
      <p:nvGrpSpPr>
        <p:cNvPr id="1" name=""/>
        <p:cNvGrpSpPr/>
        <p:nvPr/>
      </p:nvGrpSpPr>
      <p:grpSpPr>
        <a:xfrm>
          <a:off x="0" y="0"/>
          <a:ext cx="0" cy="0"/>
          <a:chOff x="0" y="0"/>
          <a:chExt cx="0" cy="0"/>
        </a:xfrm>
      </p:grpSpPr>
      <p:pic>
        <p:nvPicPr>
          <p:cNvPr id="3" name="图片 2"/>
          <p:cNvPicPr>
            <a:picLocks noChangeAspect="1"/>
          </p:cNvPicPr>
          <p:nvPr userDrawn="1"/>
        </p:nvPicPr>
        <p:blipFill>
          <a:blip r:embed="rId16" cstate="email">
            <a:extLst>
              <a:ext uri="{28A0092B-C50C-407E-A947-70E740481C1C}">
                <a14:useLocalDpi xmlns:a14="http://schemas.microsoft.com/office/drawing/2010/main"/>
              </a:ext>
            </a:extLst>
          </a:blip>
          <a:stretch>
            <a:fillRect/>
          </a:stretch>
        </p:blipFill>
        <p:spPr>
          <a:xfrm>
            <a:off x="0" y="-1"/>
            <a:ext cx="12192000" cy="6981371"/>
          </a:xfrm>
          <a:prstGeom prst="rect">
            <a:avLst/>
          </a:prstGeom>
        </p:spPr>
      </p:pic>
      <p:sp>
        <p:nvSpPr>
          <p:cNvPr id="10" name="矩形: 圆角 9"/>
          <p:cNvSpPr/>
          <p:nvPr userDrawn="1"/>
        </p:nvSpPr>
        <p:spPr>
          <a:xfrm>
            <a:off x="582508" y="527555"/>
            <a:ext cx="11026985" cy="5802891"/>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pic>
        <p:nvPicPr>
          <p:cNvPr id="11" name="图片 1073743875" descr="学科网 zxxk.com"/>
          <p:cNvPicPr>
            <a:picLocks noChangeAspect="1"/>
          </p:cNvPicPr>
          <p:nvPr/>
        </p:nvPicPr>
        <p:blipFill>
          <a:blip r:link="rId17"/>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2023/3/21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0787455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7.xml"/><Relationship Id="rId1" Type="http://schemas.openxmlformats.org/officeDocument/2006/relationships/slideLayout" Target="../slideLayouts/slideLayout20.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tretch>
            <a:fillRect/>
          </a:stretch>
        </a:blipFill>
        <a:effectLst/>
      </p:bgPr>
    </p:bg>
    <p:spTree>
      <p:nvGrpSpPr>
        <p:cNvPr id="1" name=""/>
        <p:cNvGrpSpPr/>
        <p:nvPr/>
      </p:nvGrpSpPr>
      <p:grpSpPr>
        <a:xfrm>
          <a:off x="0" y="0"/>
          <a:ext cx="0" cy="0"/>
          <a:chOff x="0" y="0"/>
          <a:chExt cx="0" cy="0"/>
        </a:xfrm>
      </p:grpSpPr>
      <p:pic>
        <p:nvPicPr>
          <p:cNvPr id="6" name="图片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1"/>
            <a:ext cx="12192000" cy="6858001"/>
          </a:xfrm>
          <a:prstGeom prst="rect">
            <a:avLst/>
          </a:prstGeom>
        </p:spPr>
      </p:pic>
      <p:pic>
        <p:nvPicPr>
          <p:cNvPr id="43" name="图片 4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79400" y="256357"/>
            <a:ext cx="2794000" cy="2451100"/>
          </a:xfrm>
          <a:prstGeom prst="rect">
            <a:avLst/>
          </a:prstGeom>
        </p:spPr>
      </p:pic>
      <p:pic>
        <p:nvPicPr>
          <p:cNvPr id="8" name="图片 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3590925"/>
            <a:ext cx="12192000" cy="3267075"/>
          </a:xfrm>
          <a:prstGeom prst="rect">
            <a:avLst/>
          </a:prstGeom>
        </p:spPr>
      </p:pic>
      <p:sp>
        <p:nvSpPr>
          <p:cNvPr id="19" name="文本框 18"/>
          <p:cNvSpPr txBox="1"/>
          <p:nvPr/>
        </p:nvSpPr>
        <p:spPr>
          <a:xfrm>
            <a:off x="2568838" y="2175865"/>
            <a:ext cx="7462832" cy="1323439"/>
          </a:xfrm>
          <a:prstGeom prst="rect">
            <a:avLst/>
          </a:prstGeom>
          <a:noFill/>
        </p:spPr>
        <p:txBody>
          <a:bodyPr wrap="square" rtlCol="0">
            <a:spAutoFit/>
          </a:bodyPr>
          <a:lstStyle/>
          <a:p>
            <a:pPr algn="dist"/>
            <a:r>
              <a:rPr lang="zh-CN" altLang="en-US" sz="8000" b="1" dirty="0">
                <a:solidFill>
                  <a:schemeClr val="accent4">
                    <a:lumMod val="20000"/>
                    <a:lumOff val="80000"/>
                  </a:schemeClr>
                </a:solidFill>
                <a:latin typeface="微软雅黑" pitchFamily="34" charset="-122"/>
                <a:ea typeface="微软雅黑" pitchFamily="34" charset="-122"/>
                <a:cs typeface="+mn-ea"/>
                <a:sym typeface="+mn-lt"/>
              </a:rPr>
              <a:t>弘扬爱国精神</a:t>
            </a:r>
          </a:p>
        </p:txBody>
      </p:sp>
      <p:sp>
        <p:nvSpPr>
          <p:cNvPr id="2" name="文本框 1"/>
          <p:cNvSpPr txBox="1"/>
          <p:nvPr/>
        </p:nvSpPr>
        <p:spPr>
          <a:xfrm>
            <a:off x="3200844" y="6228489"/>
            <a:ext cx="6198820" cy="338554"/>
          </a:xfrm>
          <a:prstGeom prst="rect">
            <a:avLst/>
          </a:prstGeom>
          <a:noFill/>
        </p:spPr>
        <p:txBody>
          <a:bodyPr wrap="square" rtlCol="0">
            <a:spAutoFit/>
          </a:bodyPr>
          <a:lstStyle/>
          <a:p>
            <a:pPr algn="dist"/>
            <a:r>
              <a:rPr lang="en-US" altLang="zh-CN" sz="1600" dirty="0">
                <a:solidFill>
                  <a:schemeClr val="accent4">
                    <a:lumMod val="20000"/>
                    <a:lumOff val="80000"/>
                  </a:schemeClr>
                </a:solidFill>
                <a:cs typeface="+mn-ea"/>
                <a:sym typeface="+mn-lt"/>
              </a:rPr>
              <a:t>--</a:t>
            </a:r>
            <a:r>
              <a:rPr lang="zh-CN" altLang="en-US" sz="1600" dirty="0">
                <a:solidFill>
                  <a:schemeClr val="accent4">
                    <a:lumMod val="20000"/>
                    <a:lumOff val="80000"/>
                  </a:schemeClr>
                </a:solidFill>
                <a:cs typeface="+mn-ea"/>
                <a:sym typeface="+mn-lt"/>
              </a:rPr>
              <a:t>探索新时代爱国主义的教育路径，增强爱国的动能与实效</a:t>
            </a:r>
            <a:r>
              <a:rPr lang="en-US" altLang="zh-CN" sz="1600" dirty="0">
                <a:solidFill>
                  <a:schemeClr val="accent4">
                    <a:lumMod val="20000"/>
                    <a:lumOff val="80000"/>
                  </a:schemeClr>
                </a:solidFill>
                <a:cs typeface="+mn-ea"/>
                <a:sym typeface="+mn-lt"/>
              </a:rPr>
              <a:t>--</a:t>
            </a:r>
            <a:endParaRPr lang="zh-CN" altLang="en-US" sz="1600" dirty="0">
              <a:solidFill>
                <a:schemeClr val="accent4">
                  <a:lumMod val="20000"/>
                  <a:lumOff val="80000"/>
                </a:schemeClr>
              </a:solidFill>
              <a:cs typeface="+mn-ea"/>
              <a:sym typeface="+mn-lt"/>
            </a:endParaRPr>
          </a:p>
        </p:txBody>
      </p:sp>
      <p:grpSp>
        <p:nvGrpSpPr>
          <p:cNvPr id="4" name="组合 3"/>
          <p:cNvGrpSpPr/>
          <p:nvPr/>
        </p:nvGrpSpPr>
        <p:grpSpPr>
          <a:xfrm>
            <a:off x="4332940" y="4124375"/>
            <a:ext cx="3934628" cy="510479"/>
            <a:chOff x="3371850" y="2611015"/>
            <a:chExt cx="2950971" cy="382859"/>
          </a:xfrm>
        </p:grpSpPr>
        <p:sp>
          <p:nvSpPr>
            <p:cNvPr id="3" name="矩形: 圆角 2"/>
            <p:cNvSpPr/>
            <p:nvPr/>
          </p:nvSpPr>
          <p:spPr>
            <a:xfrm>
              <a:off x="3371850" y="2611015"/>
              <a:ext cx="2950971" cy="382859"/>
            </a:xfrm>
            <a:prstGeom prst="roundRect">
              <a:avLst>
                <a:gd name="adj" fmla="val 50000"/>
              </a:avLst>
            </a:prstGeom>
            <a:solidFill>
              <a:schemeClr val="accent4">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13" name="文本框 12"/>
            <p:cNvSpPr txBox="1"/>
            <p:nvPr/>
          </p:nvSpPr>
          <p:spPr>
            <a:xfrm>
              <a:off x="3528482" y="2664056"/>
              <a:ext cx="2687313" cy="276999"/>
            </a:xfrm>
            <a:prstGeom prst="rect">
              <a:avLst/>
            </a:prstGeom>
            <a:noFill/>
          </p:spPr>
          <p:txBody>
            <a:bodyPr wrap="square" rtlCol="0">
              <a:spAutoFit/>
            </a:bodyPr>
            <a:lstStyle/>
            <a:p>
              <a:pPr algn="dist"/>
              <a:r>
                <a:rPr lang="zh-CN" altLang="en-US" b="1" dirty="0">
                  <a:solidFill>
                    <a:srgbClr val="C00000"/>
                  </a:solidFill>
                  <a:cs typeface="+mn-ea"/>
                  <a:sym typeface="+mn-lt"/>
                </a:rPr>
                <a:t>社会主义核心价值观之“爱国”        </a:t>
              </a:r>
            </a:p>
          </p:txBody>
        </p:sp>
      </p:grpSp>
      <p:grpSp>
        <p:nvGrpSpPr>
          <p:cNvPr id="41" name="组合 40"/>
          <p:cNvGrpSpPr/>
          <p:nvPr/>
        </p:nvGrpSpPr>
        <p:grpSpPr>
          <a:xfrm>
            <a:off x="4142260" y="1492355"/>
            <a:ext cx="4020886" cy="369332"/>
            <a:chOff x="4239194" y="1342029"/>
            <a:chExt cx="4020886" cy="369332"/>
          </a:xfrm>
        </p:grpSpPr>
        <p:sp>
          <p:nvSpPr>
            <p:cNvPr id="36" name="文本框 35"/>
            <p:cNvSpPr txBox="1"/>
            <p:nvPr/>
          </p:nvSpPr>
          <p:spPr>
            <a:xfrm>
              <a:off x="4716383" y="1342029"/>
              <a:ext cx="3106783" cy="369332"/>
            </a:xfrm>
            <a:prstGeom prst="rect">
              <a:avLst/>
            </a:prstGeom>
            <a:noFill/>
          </p:spPr>
          <p:txBody>
            <a:bodyPr wrap="square" rtlCol="0">
              <a:spAutoFit/>
            </a:bodyPr>
            <a:lstStyle/>
            <a:p>
              <a:pPr algn="dist"/>
              <a:r>
                <a:rPr kumimoji="1" lang="zh-CN" altLang="en-US" dirty="0">
                  <a:solidFill>
                    <a:schemeClr val="accent4">
                      <a:lumMod val="20000"/>
                      <a:lumOff val="80000"/>
                    </a:schemeClr>
                  </a:solidFill>
                  <a:cs typeface="+mn-ea"/>
                  <a:sym typeface="+mn-lt"/>
                </a:rPr>
                <a:t>爱国敬业 诚信友善</a:t>
              </a:r>
            </a:p>
          </p:txBody>
        </p:sp>
        <p:sp>
          <p:nvSpPr>
            <p:cNvPr id="39" name="五角星 38"/>
            <p:cNvSpPr/>
            <p:nvPr/>
          </p:nvSpPr>
          <p:spPr>
            <a:xfrm>
              <a:off x="7964979" y="1379145"/>
              <a:ext cx="295101" cy="295101"/>
            </a:xfrm>
            <a:prstGeom prst="star5">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40" name="五角星 39"/>
            <p:cNvSpPr/>
            <p:nvPr/>
          </p:nvSpPr>
          <p:spPr>
            <a:xfrm>
              <a:off x="4239194" y="1379145"/>
              <a:ext cx="295101" cy="295101"/>
            </a:xfrm>
            <a:prstGeom prst="star5">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grpSp>
    </p:spTree>
  </p:cSld>
  <p:clrMapOvr>
    <a:masterClrMapping/>
  </p:clrMapOvr>
  <mc:AlternateContent xmlns:mc="http://schemas.openxmlformats.org/markup-compatibility/2006" xmlns:p14="http://schemas.microsoft.com/office/powerpoint/2010/main">
    <mc:Choice Requires="p14">
      <p:transition spd="slow" p14:dur="1500" advTm="3000">
        <p:split orient="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split orient="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par>
                                <p:cTn id="8" presetID="3" presetClass="entr" presetSubtype="1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500"/>
                                        <p:tgtEl>
                                          <p:spTgt spid="4"/>
                                        </p:tgtEl>
                                      </p:cBhvr>
                                    </p:animEffect>
                                  </p:childTnLst>
                                </p:cTn>
                              </p:par>
                              <p:par>
                                <p:cTn id="11" presetID="3" presetClass="entr" presetSubtype="10" fill="hold" nodeType="withEffect">
                                  <p:stCondLst>
                                    <p:cond delay="0"/>
                                  </p:stCondLst>
                                  <p:childTnLst>
                                    <p:set>
                                      <p:cBhvr>
                                        <p:cTn id="12" dur="1" fill="hold">
                                          <p:stCondLst>
                                            <p:cond delay="0"/>
                                          </p:stCondLst>
                                        </p:cTn>
                                        <p:tgtEl>
                                          <p:spTgt spid="41"/>
                                        </p:tgtEl>
                                        <p:attrNameLst>
                                          <p:attrName>style.visibility</p:attrName>
                                        </p:attrNameLst>
                                      </p:cBhvr>
                                      <p:to>
                                        <p:strVal val="visible"/>
                                      </p:to>
                                    </p:set>
                                    <p:animEffect transition="in" filter="blinds(horizontal)">
                                      <p:cBhvr>
                                        <p:cTn id="13" dur="500"/>
                                        <p:tgtEl>
                                          <p:spTgt spid="41"/>
                                        </p:tgtEl>
                                      </p:cBhvr>
                                    </p:animEffect>
                                  </p:childTnLst>
                                </p:cTn>
                              </p:par>
                            </p:childTnLst>
                          </p:cTn>
                        </p:par>
                      </p:childTnLst>
                    </p:cTn>
                  </p:par>
                  <p:par>
                    <p:cTn id="14" fill="hold" nodeType="clickPar">
                      <p:stCondLst>
                        <p:cond delay="indefinite"/>
                      </p:stCondLst>
                      <p:childTnLst>
                        <p:par>
                          <p:cTn id="15" fill="hold" nodeType="afterGroup">
                            <p:stCondLst>
                              <p:cond delay="0"/>
                            </p:stCondLst>
                            <p:childTnLst>
                              <p:par>
                                <p:cTn id="16" presetID="3" presetClass="entr" presetSubtype="10" fill="hold" nodeType="clickEffect">
                                  <p:stCondLst>
                                    <p:cond delay="0"/>
                                  </p:stCondLst>
                                  <p:childTnLst>
                                    <p:set>
                                      <p:cBhvr>
                                        <p:cTn id="17" dur="1" fill="hold">
                                          <p:stCondLst>
                                            <p:cond delay="0"/>
                                          </p:stCondLst>
                                        </p:cTn>
                                        <p:tgtEl>
                                          <p:spTgt spid="43"/>
                                        </p:tgtEl>
                                        <p:attrNameLst>
                                          <p:attrName>style.visibility</p:attrName>
                                        </p:attrNameLst>
                                      </p:cBhvr>
                                      <p:to>
                                        <p:strVal val="visible"/>
                                      </p:to>
                                    </p:set>
                                    <p:animEffect transition="in" filter="blinds(horizontal)">
                                      <p:cBhvr>
                                        <p:cTn id="18" dur="500"/>
                                        <p:tgtEl>
                                          <p:spTgt spid="43"/>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blinds(horizontal)">
                                      <p:cBhvr>
                                        <p:cTn id="2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extBox 9"/>
          <p:cNvSpPr txBox="1">
            <a:spLocks noChangeArrowheads="1"/>
          </p:cNvSpPr>
          <p:nvPr/>
        </p:nvSpPr>
        <p:spPr bwMode="auto">
          <a:xfrm>
            <a:off x="1014823" y="1708794"/>
            <a:ext cx="9979353" cy="373026"/>
          </a:xfrm>
          <a:prstGeom prst="rect">
            <a:avLst/>
          </a:prstGeom>
          <a:noFill/>
          <a:ln w="9525">
            <a:noFill/>
            <a:miter lim="800000"/>
          </a:ln>
        </p:spPr>
        <p:txBody>
          <a:bodyPr wrap="square" lIns="95097" tIns="47549" rIns="95097" bIns="47549">
            <a:spAutoFit/>
          </a:bodyPr>
          <a:lstStyle/>
          <a:p>
            <a:pPr algn="ctr" defTabSz="713105"/>
            <a:r>
              <a:rPr lang="zh-CN" altLang="en-US">
                <a:solidFill>
                  <a:schemeClr val="tx1">
                    <a:lumMod val="85000"/>
                    <a:lumOff val="15000"/>
                  </a:schemeClr>
                </a:solidFill>
                <a:cs typeface="+mn-ea"/>
                <a:sym typeface="+mn-lt"/>
              </a:rPr>
              <a:t>中国为世界文明古国，有五千多年的悠久文化与文明史。中国位于亚洲东部，太平洋西岸</a:t>
            </a:r>
            <a:endParaRPr lang="en-US" altLang="zh-CN">
              <a:solidFill>
                <a:schemeClr val="tx1">
                  <a:lumMod val="85000"/>
                  <a:lumOff val="15000"/>
                </a:schemeClr>
              </a:solidFill>
              <a:cs typeface="+mn-ea"/>
              <a:sym typeface="+mn-lt"/>
            </a:endParaRPr>
          </a:p>
        </p:txBody>
      </p:sp>
      <p:grpSp>
        <p:nvGrpSpPr>
          <p:cNvPr id="29" name="组合 28"/>
          <p:cNvGrpSpPr/>
          <p:nvPr/>
        </p:nvGrpSpPr>
        <p:grpSpPr>
          <a:xfrm>
            <a:off x="865304" y="2604302"/>
            <a:ext cx="10674283" cy="1364343"/>
            <a:chOff x="673768" y="1743146"/>
            <a:chExt cx="10674283" cy="1364343"/>
          </a:xfrm>
        </p:grpSpPr>
        <p:grpSp>
          <p:nvGrpSpPr>
            <p:cNvPr id="30" name="组合 29"/>
            <p:cNvGrpSpPr/>
            <p:nvPr/>
          </p:nvGrpSpPr>
          <p:grpSpPr>
            <a:xfrm>
              <a:off x="673768" y="1743146"/>
              <a:ext cx="4983346" cy="1364343"/>
              <a:chOff x="629294" y="1785257"/>
              <a:chExt cx="4983346" cy="1364343"/>
            </a:xfrm>
          </p:grpSpPr>
          <p:sp>
            <p:nvSpPr>
              <p:cNvPr id="44" name="矩形: 圆角 43"/>
              <p:cNvSpPr/>
              <p:nvPr/>
            </p:nvSpPr>
            <p:spPr>
              <a:xfrm>
                <a:off x="629294" y="1785257"/>
                <a:ext cx="4983346" cy="1364343"/>
              </a:xfrm>
              <a:prstGeom prst="roundRect">
                <a:avLst>
                  <a:gd name="adj" fmla="val 50000"/>
                </a:avLst>
              </a:prstGeom>
              <a:solidFill>
                <a:srgbClr val="9C00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45" name="组合 44"/>
              <p:cNvGrpSpPr/>
              <p:nvPr/>
            </p:nvGrpSpPr>
            <p:grpSpPr>
              <a:xfrm>
                <a:off x="778814" y="1926336"/>
                <a:ext cx="1090820" cy="1090820"/>
                <a:chOff x="778814" y="1926336"/>
                <a:chExt cx="1090820" cy="1090820"/>
              </a:xfrm>
            </p:grpSpPr>
            <p:sp>
              <p:nvSpPr>
                <p:cNvPr id="49" name="椭圆 48"/>
                <p:cNvSpPr/>
                <p:nvPr/>
              </p:nvSpPr>
              <p:spPr>
                <a:xfrm>
                  <a:off x="778814" y="1926336"/>
                  <a:ext cx="1090820" cy="109082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0" name="文本框 49"/>
                <p:cNvSpPr txBox="1"/>
                <p:nvPr/>
              </p:nvSpPr>
              <p:spPr>
                <a:xfrm>
                  <a:off x="987674" y="2082707"/>
                  <a:ext cx="673100" cy="769441"/>
                </a:xfrm>
                <a:prstGeom prst="rect">
                  <a:avLst/>
                </a:prstGeom>
                <a:noFill/>
              </p:spPr>
              <p:txBody>
                <a:bodyPr wrap="square" rtlCol="0">
                  <a:spAutoFit/>
                </a:bodyPr>
                <a:lstStyle/>
                <a:p>
                  <a:pPr algn="ctr"/>
                  <a:r>
                    <a:rPr lang="zh-CN" altLang="en-US" sz="4400">
                      <a:solidFill>
                        <a:srgbClr val="9C000D"/>
                      </a:solidFill>
                      <a:cs typeface="+mn-ea"/>
                      <a:sym typeface="+mn-lt"/>
                    </a:rPr>
                    <a:t>壹</a:t>
                  </a:r>
                </a:p>
              </p:txBody>
            </p:sp>
          </p:grpSp>
          <p:sp>
            <p:nvSpPr>
              <p:cNvPr id="48" name="文本框 47"/>
              <p:cNvSpPr txBox="1"/>
              <p:nvPr/>
            </p:nvSpPr>
            <p:spPr>
              <a:xfrm>
                <a:off x="1981697" y="2108341"/>
                <a:ext cx="3262945" cy="700576"/>
              </a:xfrm>
              <a:prstGeom prst="rect">
                <a:avLst/>
              </a:prstGeom>
              <a:noFill/>
            </p:spPr>
            <p:txBody>
              <a:bodyPr wrap="square" rtlCol="0">
                <a:spAutoFit/>
              </a:bodyPr>
              <a:lstStyle/>
              <a:p>
                <a:pPr>
                  <a:lnSpc>
                    <a:spcPct val="150000"/>
                  </a:lnSpc>
                </a:pPr>
                <a:r>
                  <a:rPr lang="zh-CN" altLang="en-US" sz="1400">
                    <a:solidFill>
                      <a:schemeClr val="bg1"/>
                    </a:solidFill>
                    <a:cs typeface="+mn-ea"/>
                    <a:sym typeface="+mn-lt"/>
                  </a:rPr>
                  <a:t>陆地面积约</a:t>
                </a:r>
                <a:r>
                  <a:rPr lang="en-US" altLang="zh-CN" sz="1400">
                    <a:solidFill>
                      <a:schemeClr val="bg1"/>
                    </a:solidFill>
                    <a:cs typeface="+mn-ea"/>
                    <a:sym typeface="+mn-lt"/>
                  </a:rPr>
                  <a:t>960</a:t>
                </a:r>
                <a:r>
                  <a:rPr lang="zh-CN" altLang="en-US" sz="1400">
                    <a:solidFill>
                      <a:schemeClr val="bg1"/>
                    </a:solidFill>
                    <a:cs typeface="+mn-ea"/>
                    <a:sym typeface="+mn-lt"/>
                  </a:rPr>
                  <a:t>万平方千米，东部和南部大陆海岸线</a:t>
                </a:r>
                <a:r>
                  <a:rPr lang="en-US" altLang="zh-CN" sz="1400">
                    <a:solidFill>
                      <a:schemeClr val="bg1"/>
                    </a:solidFill>
                    <a:cs typeface="+mn-ea"/>
                    <a:sym typeface="+mn-lt"/>
                  </a:rPr>
                  <a:t>1.8</a:t>
                </a:r>
                <a:r>
                  <a:rPr lang="zh-CN" altLang="en-US" sz="1400">
                    <a:solidFill>
                      <a:schemeClr val="bg1"/>
                    </a:solidFill>
                    <a:cs typeface="+mn-ea"/>
                    <a:sym typeface="+mn-lt"/>
                  </a:rPr>
                  <a:t>万多千米</a:t>
                </a:r>
                <a:endParaRPr lang="en-US" altLang="zh-CN" sz="1400">
                  <a:solidFill>
                    <a:schemeClr val="bg1"/>
                  </a:solidFill>
                  <a:cs typeface="+mn-ea"/>
                  <a:sym typeface="+mn-lt"/>
                </a:endParaRPr>
              </a:p>
            </p:txBody>
          </p:sp>
        </p:grpSp>
        <p:grpSp>
          <p:nvGrpSpPr>
            <p:cNvPr id="36" name="组合 35"/>
            <p:cNvGrpSpPr/>
            <p:nvPr/>
          </p:nvGrpSpPr>
          <p:grpSpPr>
            <a:xfrm>
              <a:off x="6364705" y="1743146"/>
              <a:ext cx="4983346" cy="1364343"/>
              <a:chOff x="629294" y="1785257"/>
              <a:chExt cx="4983346" cy="1364343"/>
            </a:xfrm>
          </p:grpSpPr>
          <p:sp>
            <p:nvSpPr>
              <p:cNvPr id="37" name="矩形: 圆角 36"/>
              <p:cNvSpPr/>
              <p:nvPr/>
            </p:nvSpPr>
            <p:spPr>
              <a:xfrm>
                <a:off x="629294" y="1785257"/>
                <a:ext cx="4983346" cy="1364343"/>
              </a:xfrm>
              <a:prstGeom prst="roundRect">
                <a:avLst>
                  <a:gd name="adj" fmla="val 50000"/>
                </a:avLst>
              </a:prstGeom>
              <a:solidFill>
                <a:srgbClr val="9C00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38" name="组合 37"/>
              <p:cNvGrpSpPr/>
              <p:nvPr/>
            </p:nvGrpSpPr>
            <p:grpSpPr>
              <a:xfrm>
                <a:off x="778814" y="1926336"/>
                <a:ext cx="1090820" cy="1090820"/>
                <a:chOff x="778814" y="1926336"/>
                <a:chExt cx="1090820" cy="1090820"/>
              </a:xfrm>
            </p:grpSpPr>
            <p:sp>
              <p:nvSpPr>
                <p:cNvPr id="42" name="椭圆 41"/>
                <p:cNvSpPr/>
                <p:nvPr/>
              </p:nvSpPr>
              <p:spPr>
                <a:xfrm>
                  <a:off x="778814" y="1926336"/>
                  <a:ext cx="1090820" cy="109082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3" name="文本框 42"/>
                <p:cNvSpPr txBox="1"/>
                <p:nvPr/>
              </p:nvSpPr>
              <p:spPr>
                <a:xfrm>
                  <a:off x="987674" y="2082707"/>
                  <a:ext cx="673100" cy="769441"/>
                </a:xfrm>
                <a:prstGeom prst="rect">
                  <a:avLst/>
                </a:prstGeom>
                <a:noFill/>
              </p:spPr>
              <p:txBody>
                <a:bodyPr wrap="square" rtlCol="0">
                  <a:spAutoFit/>
                </a:bodyPr>
                <a:lstStyle/>
                <a:p>
                  <a:pPr algn="ctr"/>
                  <a:r>
                    <a:rPr lang="zh-CN" altLang="en-US" sz="4400">
                      <a:solidFill>
                        <a:srgbClr val="9C000D"/>
                      </a:solidFill>
                      <a:cs typeface="+mn-ea"/>
                      <a:sym typeface="+mn-lt"/>
                    </a:rPr>
                    <a:t>贰</a:t>
                  </a:r>
                </a:p>
              </p:txBody>
            </p:sp>
          </p:grpSp>
          <p:sp>
            <p:nvSpPr>
              <p:cNvPr id="41" name="文本框 40"/>
              <p:cNvSpPr txBox="1"/>
              <p:nvPr/>
            </p:nvSpPr>
            <p:spPr>
              <a:xfrm>
                <a:off x="2043074" y="2076061"/>
                <a:ext cx="3262945" cy="700576"/>
              </a:xfrm>
              <a:prstGeom prst="rect">
                <a:avLst/>
              </a:prstGeom>
              <a:noFill/>
            </p:spPr>
            <p:txBody>
              <a:bodyPr wrap="square" rtlCol="0">
                <a:spAutoFit/>
              </a:bodyPr>
              <a:lstStyle/>
              <a:p>
                <a:pPr>
                  <a:lnSpc>
                    <a:spcPct val="150000"/>
                  </a:lnSpc>
                </a:pPr>
                <a:r>
                  <a:rPr lang="zh-CN" altLang="en-US" sz="1400">
                    <a:solidFill>
                      <a:schemeClr val="bg1"/>
                    </a:solidFill>
                    <a:cs typeface="+mn-ea"/>
                    <a:sym typeface="+mn-lt"/>
                  </a:rPr>
                  <a:t>内海和边海的水域面积约</a:t>
                </a:r>
                <a:r>
                  <a:rPr lang="en-US" altLang="zh-CN" sz="1400">
                    <a:solidFill>
                      <a:schemeClr val="bg1"/>
                    </a:solidFill>
                    <a:cs typeface="+mn-ea"/>
                    <a:sym typeface="+mn-lt"/>
                  </a:rPr>
                  <a:t>470</a:t>
                </a:r>
                <a:r>
                  <a:rPr lang="zh-CN" altLang="en-US" sz="1400">
                    <a:solidFill>
                      <a:schemeClr val="bg1"/>
                    </a:solidFill>
                    <a:cs typeface="+mn-ea"/>
                    <a:sym typeface="+mn-lt"/>
                  </a:rPr>
                  <a:t>多万平方千米。海域分布有大小岛屿</a:t>
                </a:r>
                <a:r>
                  <a:rPr lang="en-US" altLang="zh-CN" sz="1400">
                    <a:solidFill>
                      <a:schemeClr val="bg1"/>
                    </a:solidFill>
                    <a:cs typeface="+mn-ea"/>
                    <a:sym typeface="+mn-lt"/>
                  </a:rPr>
                  <a:t>7600</a:t>
                </a:r>
                <a:r>
                  <a:rPr lang="zh-CN" altLang="en-US" sz="1400">
                    <a:solidFill>
                      <a:schemeClr val="bg1"/>
                    </a:solidFill>
                    <a:cs typeface="+mn-ea"/>
                    <a:sym typeface="+mn-lt"/>
                  </a:rPr>
                  <a:t>多个</a:t>
                </a:r>
                <a:endParaRPr lang="en-US" altLang="zh-CN" sz="1400">
                  <a:solidFill>
                    <a:schemeClr val="bg1"/>
                  </a:solidFill>
                  <a:cs typeface="+mn-ea"/>
                  <a:sym typeface="+mn-lt"/>
                </a:endParaRPr>
              </a:p>
            </p:txBody>
          </p:sp>
        </p:grpSp>
      </p:grpSp>
      <p:grpSp>
        <p:nvGrpSpPr>
          <p:cNvPr id="51" name="组合 50"/>
          <p:cNvGrpSpPr/>
          <p:nvPr/>
        </p:nvGrpSpPr>
        <p:grpSpPr>
          <a:xfrm>
            <a:off x="865303" y="4637639"/>
            <a:ext cx="10674283" cy="1364343"/>
            <a:chOff x="673768" y="1743146"/>
            <a:chExt cx="10674283" cy="1364343"/>
          </a:xfrm>
        </p:grpSpPr>
        <p:grpSp>
          <p:nvGrpSpPr>
            <p:cNvPr id="52" name="组合 51"/>
            <p:cNvGrpSpPr/>
            <p:nvPr/>
          </p:nvGrpSpPr>
          <p:grpSpPr>
            <a:xfrm>
              <a:off x="673768" y="1743146"/>
              <a:ext cx="4983346" cy="1364343"/>
              <a:chOff x="629294" y="1785257"/>
              <a:chExt cx="4983346" cy="1364343"/>
            </a:xfrm>
          </p:grpSpPr>
          <p:sp>
            <p:nvSpPr>
              <p:cNvPr id="61" name="矩形: 圆角 60"/>
              <p:cNvSpPr/>
              <p:nvPr/>
            </p:nvSpPr>
            <p:spPr>
              <a:xfrm>
                <a:off x="629294" y="1785257"/>
                <a:ext cx="4983346" cy="1364343"/>
              </a:xfrm>
              <a:prstGeom prst="roundRect">
                <a:avLst>
                  <a:gd name="adj" fmla="val 50000"/>
                </a:avLst>
              </a:prstGeom>
              <a:solidFill>
                <a:srgbClr val="9C00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62" name="组合 61"/>
              <p:cNvGrpSpPr/>
              <p:nvPr/>
            </p:nvGrpSpPr>
            <p:grpSpPr>
              <a:xfrm>
                <a:off x="778814" y="1926336"/>
                <a:ext cx="1090820" cy="1090820"/>
                <a:chOff x="778814" y="1926336"/>
                <a:chExt cx="1090820" cy="1090820"/>
              </a:xfrm>
            </p:grpSpPr>
            <p:sp>
              <p:nvSpPr>
                <p:cNvPr id="66" name="椭圆 65"/>
                <p:cNvSpPr/>
                <p:nvPr/>
              </p:nvSpPr>
              <p:spPr>
                <a:xfrm>
                  <a:off x="778814" y="1926336"/>
                  <a:ext cx="1090820" cy="109082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7" name="文本框 66"/>
                <p:cNvSpPr txBox="1"/>
                <p:nvPr/>
              </p:nvSpPr>
              <p:spPr>
                <a:xfrm>
                  <a:off x="987674" y="2082707"/>
                  <a:ext cx="673100" cy="769441"/>
                </a:xfrm>
                <a:prstGeom prst="rect">
                  <a:avLst/>
                </a:prstGeom>
                <a:noFill/>
              </p:spPr>
              <p:txBody>
                <a:bodyPr wrap="square" rtlCol="0">
                  <a:spAutoFit/>
                </a:bodyPr>
                <a:lstStyle/>
                <a:p>
                  <a:pPr algn="ctr"/>
                  <a:r>
                    <a:rPr lang="zh-CN" altLang="en-US" sz="4400">
                      <a:solidFill>
                        <a:srgbClr val="9C000D"/>
                      </a:solidFill>
                      <a:cs typeface="+mn-ea"/>
                      <a:sym typeface="+mn-lt"/>
                    </a:rPr>
                    <a:t>叁</a:t>
                  </a:r>
                </a:p>
              </p:txBody>
            </p:sp>
          </p:grpSp>
          <p:sp>
            <p:nvSpPr>
              <p:cNvPr id="65" name="文本框 64"/>
              <p:cNvSpPr txBox="1"/>
              <p:nvPr/>
            </p:nvSpPr>
            <p:spPr>
              <a:xfrm>
                <a:off x="2018267" y="2254862"/>
                <a:ext cx="3262945" cy="307777"/>
              </a:xfrm>
              <a:prstGeom prst="rect">
                <a:avLst/>
              </a:prstGeom>
              <a:noFill/>
            </p:spPr>
            <p:txBody>
              <a:bodyPr wrap="square" rtlCol="0">
                <a:spAutoFit/>
              </a:bodyPr>
              <a:lstStyle/>
              <a:p>
                <a:r>
                  <a:rPr lang="zh-CN" altLang="en-US" sz="1400">
                    <a:solidFill>
                      <a:schemeClr val="bg1"/>
                    </a:solidFill>
                    <a:cs typeface="+mn-ea"/>
                    <a:sym typeface="+mn-lt"/>
                  </a:rPr>
                  <a:t>中国同</a:t>
                </a:r>
                <a:r>
                  <a:rPr lang="en-US" altLang="zh-CN" sz="1400">
                    <a:solidFill>
                      <a:schemeClr val="bg1"/>
                    </a:solidFill>
                    <a:cs typeface="+mn-ea"/>
                    <a:sym typeface="+mn-lt"/>
                  </a:rPr>
                  <a:t>14</a:t>
                </a:r>
                <a:r>
                  <a:rPr lang="zh-CN" altLang="en-US" sz="1400">
                    <a:solidFill>
                      <a:schemeClr val="bg1"/>
                    </a:solidFill>
                    <a:cs typeface="+mn-ea"/>
                    <a:sym typeface="+mn-lt"/>
                  </a:rPr>
                  <a:t>国接壤，与</a:t>
                </a:r>
                <a:r>
                  <a:rPr lang="en-US" altLang="zh-CN" sz="1400">
                    <a:solidFill>
                      <a:schemeClr val="bg1"/>
                    </a:solidFill>
                    <a:cs typeface="+mn-ea"/>
                    <a:sym typeface="+mn-lt"/>
                  </a:rPr>
                  <a:t>8</a:t>
                </a:r>
                <a:r>
                  <a:rPr lang="zh-CN" altLang="en-US" sz="1400">
                    <a:solidFill>
                      <a:schemeClr val="bg1"/>
                    </a:solidFill>
                    <a:cs typeface="+mn-ea"/>
                    <a:sym typeface="+mn-lt"/>
                  </a:rPr>
                  <a:t>国海上相邻</a:t>
                </a:r>
              </a:p>
            </p:txBody>
          </p:sp>
        </p:grpSp>
        <p:grpSp>
          <p:nvGrpSpPr>
            <p:cNvPr id="53" name="组合 52"/>
            <p:cNvGrpSpPr/>
            <p:nvPr/>
          </p:nvGrpSpPr>
          <p:grpSpPr>
            <a:xfrm>
              <a:off x="6364705" y="1743146"/>
              <a:ext cx="4983346" cy="1364343"/>
              <a:chOff x="629294" y="1785257"/>
              <a:chExt cx="4983346" cy="1364343"/>
            </a:xfrm>
          </p:grpSpPr>
          <p:sp>
            <p:nvSpPr>
              <p:cNvPr id="54" name="矩形: 圆角 53"/>
              <p:cNvSpPr/>
              <p:nvPr/>
            </p:nvSpPr>
            <p:spPr>
              <a:xfrm>
                <a:off x="629294" y="1785257"/>
                <a:ext cx="4983346" cy="1364343"/>
              </a:xfrm>
              <a:prstGeom prst="roundRect">
                <a:avLst>
                  <a:gd name="adj" fmla="val 50000"/>
                </a:avLst>
              </a:prstGeom>
              <a:solidFill>
                <a:srgbClr val="9C00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55" name="组合 54"/>
              <p:cNvGrpSpPr/>
              <p:nvPr/>
            </p:nvGrpSpPr>
            <p:grpSpPr>
              <a:xfrm>
                <a:off x="778814" y="1926336"/>
                <a:ext cx="1090820" cy="1090820"/>
                <a:chOff x="778814" y="1926336"/>
                <a:chExt cx="1090820" cy="1090820"/>
              </a:xfrm>
            </p:grpSpPr>
            <p:sp>
              <p:nvSpPr>
                <p:cNvPr id="59" name="椭圆 58"/>
                <p:cNvSpPr/>
                <p:nvPr/>
              </p:nvSpPr>
              <p:spPr>
                <a:xfrm>
                  <a:off x="778814" y="1926336"/>
                  <a:ext cx="1090820" cy="109082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0" name="文本框 59"/>
                <p:cNvSpPr txBox="1"/>
                <p:nvPr/>
              </p:nvSpPr>
              <p:spPr>
                <a:xfrm>
                  <a:off x="987674" y="2082707"/>
                  <a:ext cx="673100" cy="769441"/>
                </a:xfrm>
                <a:prstGeom prst="rect">
                  <a:avLst/>
                </a:prstGeom>
                <a:noFill/>
              </p:spPr>
              <p:txBody>
                <a:bodyPr wrap="square" rtlCol="0">
                  <a:spAutoFit/>
                </a:bodyPr>
                <a:lstStyle/>
                <a:p>
                  <a:pPr algn="ctr"/>
                  <a:r>
                    <a:rPr lang="zh-CN" altLang="en-US" sz="4400">
                      <a:solidFill>
                        <a:srgbClr val="9C000D"/>
                      </a:solidFill>
                      <a:cs typeface="+mn-ea"/>
                      <a:sym typeface="+mn-lt"/>
                    </a:rPr>
                    <a:t>肆</a:t>
                  </a:r>
                </a:p>
              </p:txBody>
            </p:sp>
          </p:grpSp>
          <p:sp>
            <p:nvSpPr>
              <p:cNvPr id="58" name="文本框 57"/>
              <p:cNvSpPr txBox="1"/>
              <p:nvPr/>
            </p:nvSpPr>
            <p:spPr>
              <a:xfrm>
                <a:off x="2078494" y="2080329"/>
                <a:ext cx="3262945" cy="708464"/>
              </a:xfrm>
              <a:prstGeom prst="rect">
                <a:avLst/>
              </a:prstGeom>
              <a:noFill/>
            </p:spPr>
            <p:txBody>
              <a:bodyPr wrap="square" rtlCol="0">
                <a:spAutoFit/>
              </a:bodyPr>
              <a:lstStyle/>
              <a:p>
                <a:pPr>
                  <a:lnSpc>
                    <a:spcPct val="150000"/>
                  </a:lnSpc>
                </a:pPr>
                <a:r>
                  <a:rPr lang="zh-CN" altLang="en-US" sz="1400">
                    <a:solidFill>
                      <a:schemeClr val="bg1"/>
                    </a:solidFill>
                    <a:cs typeface="+mn-ea"/>
                    <a:sym typeface="+mn-lt"/>
                  </a:rPr>
                  <a:t>省级行政区划为</a:t>
                </a:r>
                <a:r>
                  <a:rPr lang="en-US" altLang="zh-CN" sz="1400">
                    <a:solidFill>
                      <a:schemeClr val="bg1"/>
                    </a:solidFill>
                    <a:cs typeface="+mn-ea"/>
                    <a:sym typeface="+mn-lt"/>
                  </a:rPr>
                  <a:t>4</a:t>
                </a:r>
                <a:r>
                  <a:rPr lang="zh-CN" altLang="en-US" sz="1400">
                    <a:solidFill>
                      <a:schemeClr val="bg1"/>
                    </a:solidFill>
                    <a:cs typeface="+mn-ea"/>
                    <a:sym typeface="+mn-lt"/>
                  </a:rPr>
                  <a:t>个直辖市，</a:t>
                </a:r>
                <a:r>
                  <a:rPr lang="en-US" altLang="zh-CN" sz="1400">
                    <a:solidFill>
                      <a:schemeClr val="bg1"/>
                    </a:solidFill>
                    <a:cs typeface="+mn-ea"/>
                    <a:sym typeface="+mn-lt"/>
                  </a:rPr>
                  <a:t>23</a:t>
                </a:r>
                <a:r>
                  <a:rPr lang="zh-CN" altLang="en-US" sz="1400">
                    <a:solidFill>
                      <a:schemeClr val="bg1"/>
                    </a:solidFill>
                    <a:cs typeface="+mn-ea"/>
                    <a:sym typeface="+mn-lt"/>
                  </a:rPr>
                  <a:t>个省，</a:t>
                </a:r>
                <a:r>
                  <a:rPr lang="en-US" altLang="zh-CN" sz="1400">
                    <a:solidFill>
                      <a:schemeClr val="bg1"/>
                    </a:solidFill>
                    <a:cs typeface="+mn-ea"/>
                    <a:sym typeface="+mn-lt"/>
                  </a:rPr>
                  <a:t>5</a:t>
                </a:r>
                <a:r>
                  <a:rPr lang="zh-CN" altLang="en-US" sz="1400">
                    <a:solidFill>
                      <a:schemeClr val="bg1"/>
                    </a:solidFill>
                    <a:cs typeface="+mn-ea"/>
                    <a:sym typeface="+mn-lt"/>
                  </a:rPr>
                  <a:t>个自治区，</a:t>
                </a:r>
                <a:r>
                  <a:rPr lang="en-US" altLang="zh-CN" sz="1400">
                    <a:solidFill>
                      <a:schemeClr val="bg1"/>
                    </a:solidFill>
                    <a:cs typeface="+mn-ea"/>
                    <a:sym typeface="+mn-lt"/>
                  </a:rPr>
                  <a:t>2</a:t>
                </a:r>
                <a:r>
                  <a:rPr lang="zh-CN" altLang="en-US" sz="1400">
                    <a:solidFill>
                      <a:schemeClr val="bg1"/>
                    </a:solidFill>
                    <a:cs typeface="+mn-ea"/>
                    <a:sym typeface="+mn-lt"/>
                  </a:rPr>
                  <a:t>个特别行政区</a:t>
                </a:r>
                <a:endParaRPr lang="en-US" altLang="zh-CN" sz="1400">
                  <a:solidFill>
                    <a:schemeClr val="bg1"/>
                  </a:solidFill>
                  <a:cs typeface="+mn-ea"/>
                  <a:sym typeface="+mn-lt"/>
                </a:endParaRPr>
              </a:p>
            </p:txBody>
          </p:sp>
        </p:grpSp>
      </p:grpSp>
      <p:sp>
        <p:nvSpPr>
          <p:cNvPr id="31" name="文本框 30"/>
          <p:cNvSpPr txBox="1"/>
          <p:nvPr/>
        </p:nvSpPr>
        <p:spPr>
          <a:xfrm>
            <a:off x="724469" y="628183"/>
            <a:ext cx="2666567" cy="461665"/>
          </a:xfrm>
          <a:prstGeom prst="rect">
            <a:avLst/>
          </a:prstGeom>
          <a:noFill/>
        </p:spPr>
        <p:txBody>
          <a:bodyPr wrap="square" rtlCol="0">
            <a:spAutoFit/>
          </a:bodyPr>
          <a:lstStyle/>
          <a:p>
            <a:pPr marL="342900" indent="-342900" algn="dist">
              <a:buFont typeface="Arial" panose="020B0604020202020204" pitchFamily="34" charset="0"/>
              <a:buChar char="•"/>
            </a:pPr>
            <a:r>
              <a:rPr lang="zh-CN" altLang="en-US" sz="2400" b="1">
                <a:solidFill>
                  <a:srgbClr val="C00000"/>
                </a:solidFill>
                <a:cs typeface="+mn-ea"/>
                <a:sym typeface="+mn-lt"/>
              </a:rPr>
              <a:t>爱国的内涵</a:t>
            </a:r>
          </a:p>
        </p:txBody>
      </p:sp>
    </p:spTree>
  </p:cSld>
  <p:clrMapOvr>
    <a:masterClrMapping/>
  </p:clrMapOvr>
  <p:transition spd="slow" advTm="3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7345"/>
                                        </p:tgtEl>
                                        <p:attrNameLst>
                                          <p:attrName>style.visibility</p:attrName>
                                        </p:attrNameLst>
                                      </p:cBhvr>
                                      <p:to>
                                        <p:strVal val="visible"/>
                                      </p:to>
                                    </p:set>
                                    <p:animEffect transition="in" filter="wipe(up)">
                                      <p:cBhvr>
                                        <p:cTn id="7" dur="500"/>
                                        <p:tgtEl>
                                          <p:spTgt spid="5734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6" presetClass="entr" presetSubtype="37" fill="hold"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barn(outVertical)">
                                      <p:cBhvr>
                                        <p:cTn id="12" dur="500"/>
                                        <p:tgtEl>
                                          <p:spTgt spid="29"/>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6" presetClass="entr" presetSubtype="37" fill="hold" nodeType="clickEffect">
                                  <p:stCondLst>
                                    <p:cond delay="0"/>
                                  </p:stCondLst>
                                  <p:childTnLst>
                                    <p:set>
                                      <p:cBhvr>
                                        <p:cTn id="16" dur="1" fill="hold">
                                          <p:stCondLst>
                                            <p:cond delay="0"/>
                                          </p:stCondLst>
                                        </p:cTn>
                                        <p:tgtEl>
                                          <p:spTgt spid="51"/>
                                        </p:tgtEl>
                                        <p:attrNameLst>
                                          <p:attrName>style.visibility</p:attrName>
                                        </p:attrNameLst>
                                      </p:cBhvr>
                                      <p:to>
                                        <p:strVal val="visible"/>
                                      </p:to>
                                    </p:set>
                                    <p:animEffect transition="in" filter="barn(outVertical)">
                                      <p:cBhvr>
                                        <p:cTn id="17"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6"/>
          <p:cNvSpPr>
            <a:spLocks noChangeArrowheads="1"/>
          </p:cNvSpPr>
          <p:nvPr/>
        </p:nvSpPr>
        <p:spPr bwMode="auto">
          <a:xfrm>
            <a:off x="1286990" y="1762886"/>
            <a:ext cx="4733115" cy="1526187"/>
          </a:xfrm>
          <a:prstGeom prst="rect">
            <a:avLst/>
          </a:prstGeom>
          <a:noFill/>
          <a:ln w="9525">
            <a:solidFill>
              <a:srgbClr val="C00000"/>
            </a:solidFill>
            <a:miter lim="800000"/>
          </a:ln>
        </p:spPr>
        <p:txBody>
          <a:bodyPr wrap="square" lIns="91440" tIns="45720" rIns="91440" bIns="45720">
            <a:spAutoFit/>
          </a:bodyPr>
          <a:lstStyle/>
          <a:p>
            <a:pPr defTabSz="1216025">
              <a:lnSpc>
                <a:spcPct val="150000"/>
              </a:lnSpc>
              <a:spcBef>
                <a:spcPct val="20000"/>
              </a:spcBef>
            </a:pPr>
            <a:r>
              <a:rPr lang="zh-CN" altLang="en-US" sz="1600">
                <a:solidFill>
                  <a:schemeClr val="tx1">
                    <a:lumMod val="85000"/>
                    <a:lumOff val="15000"/>
                  </a:schemeClr>
                </a:solidFill>
                <a:cs typeface="+mn-ea"/>
                <a:sym typeface="+mn-lt"/>
              </a:rPr>
              <a:t>    朝代会变迁、历史会发展、时代会前行、制度会改变，但是在潮起潮落中始终不断流的文化，才是一个民族经久不衰、生生不息的根本保障，也是一个国家独具特色、屹立世界的精魂所在。 </a:t>
            </a:r>
            <a:endParaRPr lang="en-US" altLang="zh-CN" sz="1600">
              <a:solidFill>
                <a:schemeClr val="tx1">
                  <a:lumMod val="85000"/>
                  <a:lumOff val="15000"/>
                </a:schemeClr>
              </a:solidFill>
              <a:cs typeface="+mn-ea"/>
              <a:sym typeface="+mn-lt"/>
            </a:endParaRPr>
          </a:p>
        </p:txBody>
      </p:sp>
      <p:sp>
        <p:nvSpPr>
          <p:cNvPr id="19" name="矩形 8"/>
          <p:cNvSpPr>
            <a:spLocks noChangeArrowheads="1"/>
          </p:cNvSpPr>
          <p:nvPr/>
        </p:nvSpPr>
        <p:spPr bwMode="auto">
          <a:xfrm>
            <a:off x="1286991" y="3568927"/>
            <a:ext cx="4733114" cy="2260491"/>
          </a:xfrm>
          <a:prstGeom prst="rect">
            <a:avLst/>
          </a:prstGeom>
          <a:noFill/>
          <a:ln w="9525">
            <a:solidFill>
              <a:srgbClr val="C00000"/>
            </a:solidFill>
            <a:miter lim="800000"/>
          </a:ln>
        </p:spPr>
        <p:txBody>
          <a:bodyPr wrap="square" lIns="91440" tIns="45720" rIns="91440" bIns="45720">
            <a:spAutoFit/>
          </a:bodyPr>
          <a:lstStyle/>
          <a:p>
            <a:pPr defTabSz="1216025">
              <a:lnSpc>
                <a:spcPct val="150000"/>
              </a:lnSpc>
            </a:pPr>
            <a:r>
              <a:rPr lang="zh-CN" altLang="en-US" sz="1600">
                <a:solidFill>
                  <a:schemeClr val="tx1">
                    <a:lumMod val="85000"/>
                    <a:lumOff val="15000"/>
                  </a:schemeClr>
                </a:solidFill>
                <a:cs typeface="+mn-ea"/>
                <a:sym typeface="+mn-lt"/>
              </a:rPr>
              <a:t>      我们今天要做的，就是成为一个具有中国传统文化修养的现代公民：</a:t>
            </a:r>
            <a:r>
              <a:rPr lang="zh-CN" altLang="zh-CN" sz="1600">
                <a:solidFill>
                  <a:schemeClr val="tx1">
                    <a:lumMod val="85000"/>
                    <a:lumOff val="15000"/>
                  </a:schemeClr>
                </a:solidFill>
                <a:cs typeface="+mn-ea"/>
                <a:sym typeface="+mn-lt"/>
              </a:rPr>
              <a:t>立足当代，不忘过去，传承昨天，面向明天，多元文化并存而独具中国特色</a:t>
            </a:r>
            <a:r>
              <a:rPr lang="en-US" altLang="zh-CN" sz="1600">
                <a:solidFill>
                  <a:schemeClr val="tx1">
                    <a:lumMod val="85000"/>
                    <a:lumOff val="15000"/>
                  </a:schemeClr>
                </a:solidFill>
                <a:cs typeface="+mn-ea"/>
                <a:sym typeface="+mn-lt"/>
              </a:rPr>
              <a:t>——</a:t>
            </a:r>
            <a:r>
              <a:rPr lang="zh-CN" altLang="en-US" sz="1600">
                <a:solidFill>
                  <a:schemeClr val="tx1">
                    <a:lumMod val="85000"/>
                    <a:lumOff val="15000"/>
                  </a:schemeClr>
                </a:solidFill>
                <a:cs typeface="+mn-ea"/>
                <a:sym typeface="+mn-lt"/>
              </a:rPr>
              <a:t>这就是我们每个人的一份“守土有责”，守文化的根基不断、守精神的土壤不灭，用我们个体的文化修养，构筑中国文化这道万里长城的绵延不绝。</a:t>
            </a:r>
            <a:endParaRPr lang="en-US" altLang="zh-CN" sz="1600">
              <a:solidFill>
                <a:schemeClr val="tx1">
                  <a:lumMod val="85000"/>
                  <a:lumOff val="15000"/>
                </a:schemeClr>
              </a:solidFill>
              <a:cs typeface="+mn-ea"/>
              <a:sym typeface="+mn-lt"/>
            </a:endParaRPr>
          </a:p>
        </p:txBody>
      </p:sp>
      <p:sp>
        <p:nvSpPr>
          <p:cNvPr id="8" name="文本框 7"/>
          <p:cNvSpPr txBox="1"/>
          <p:nvPr/>
        </p:nvSpPr>
        <p:spPr>
          <a:xfrm>
            <a:off x="724469" y="628183"/>
            <a:ext cx="2666567" cy="461665"/>
          </a:xfrm>
          <a:prstGeom prst="rect">
            <a:avLst/>
          </a:prstGeom>
          <a:noFill/>
        </p:spPr>
        <p:txBody>
          <a:bodyPr wrap="square" rtlCol="0">
            <a:spAutoFit/>
          </a:bodyPr>
          <a:lstStyle/>
          <a:p>
            <a:pPr marL="342900" indent="-342900" algn="dist">
              <a:buFont typeface="Arial" panose="020B0604020202020204" pitchFamily="34" charset="0"/>
              <a:buChar char="•"/>
            </a:pPr>
            <a:r>
              <a:rPr lang="zh-CN" altLang="en-US" sz="2400" b="1">
                <a:solidFill>
                  <a:srgbClr val="C00000"/>
                </a:solidFill>
                <a:cs typeface="+mn-ea"/>
                <a:sym typeface="+mn-lt"/>
              </a:rPr>
              <a:t>爱国的内涵</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0-#ppt_w/2"/>
                                          </p:val>
                                        </p:tav>
                                        <p:tav tm="100000">
                                          <p:val>
                                            <p:strVal val="#ppt_x"/>
                                          </p:val>
                                        </p:tav>
                                      </p:tavLst>
                                    </p:anim>
                                    <p:anim calcmode="lin" valueType="num">
                                      <p:cBhvr additive="base">
                                        <p:cTn id="8" dur="500" fill="hold"/>
                                        <p:tgtEl>
                                          <p:spTgt spid="18"/>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500" fill="hold"/>
                                        <p:tgtEl>
                                          <p:spTgt spid="19"/>
                                        </p:tgtEl>
                                        <p:attrNameLst>
                                          <p:attrName>ppt_x</p:attrName>
                                        </p:attrNameLst>
                                      </p:cBhvr>
                                      <p:tavLst>
                                        <p:tav tm="0">
                                          <p:val>
                                            <p:strVal val="0-#ppt_w/2"/>
                                          </p:val>
                                        </p:tav>
                                        <p:tav tm="100000">
                                          <p:val>
                                            <p:strVal val="#ppt_x"/>
                                          </p:val>
                                        </p:tav>
                                      </p:tavLst>
                                    </p:anim>
                                    <p:anim calcmode="lin" valueType="num">
                                      <p:cBhvr additive="base">
                                        <p:cTn id="12"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文本框 20"/>
          <p:cNvSpPr txBox="1"/>
          <p:nvPr/>
        </p:nvSpPr>
        <p:spPr>
          <a:xfrm>
            <a:off x="5811476" y="1755979"/>
            <a:ext cx="5318847" cy="1530868"/>
          </a:xfrm>
          <a:prstGeom prst="rect">
            <a:avLst/>
          </a:prstGeom>
          <a:noFill/>
        </p:spPr>
        <p:txBody>
          <a:bodyPr wrap="square" rtlCol="0">
            <a:spAutoFit/>
          </a:bodyPr>
          <a:lstStyle/>
          <a:p>
            <a:pPr>
              <a:lnSpc>
                <a:spcPct val="150000"/>
              </a:lnSpc>
            </a:pPr>
            <a:r>
              <a:rPr lang="zh-CN" altLang="en-US" sz="1600" dirty="0">
                <a:solidFill>
                  <a:schemeClr val="tx1">
                    <a:lumMod val="85000"/>
                    <a:lumOff val="15000"/>
                  </a:schemeClr>
                </a:solidFill>
                <a:cs typeface="+mn-ea"/>
                <a:sym typeface="+mn-lt"/>
              </a:rPr>
              <a:t>朝代会变迁、历史会发展、时代会前行、制度会改变，但是在潮起潮落中始终不断流的文化，才是一个民族经久不衰、生生不息的根本保障，也是一个国家独具特色、屹立世界的精魂所在。</a:t>
            </a:r>
            <a:endParaRPr lang="zh-CN" altLang="en-US" sz="1600" spc="400" dirty="0">
              <a:solidFill>
                <a:schemeClr val="tx1">
                  <a:lumMod val="85000"/>
                  <a:lumOff val="15000"/>
                </a:schemeClr>
              </a:solidFill>
              <a:cs typeface="+mn-ea"/>
              <a:sym typeface="+mn-lt"/>
            </a:endParaRPr>
          </a:p>
        </p:txBody>
      </p:sp>
      <p:sp>
        <p:nvSpPr>
          <p:cNvPr id="24" name="文本框 23"/>
          <p:cNvSpPr txBox="1"/>
          <p:nvPr/>
        </p:nvSpPr>
        <p:spPr>
          <a:xfrm>
            <a:off x="5811476" y="3584380"/>
            <a:ext cx="4985369" cy="2269532"/>
          </a:xfrm>
          <a:prstGeom prst="rect">
            <a:avLst/>
          </a:prstGeom>
          <a:noFill/>
        </p:spPr>
        <p:txBody>
          <a:bodyPr wrap="square" rtlCol="0">
            <a:spAutoFit/>
          </a:bodyPr>
          <a:lstStyle/>
          <a:p>
            <a:pPr>
              <a:lnSpc>
                <a:spcPct val="150000"/>
              </a:lnSpc>
            </a:pPr>
            <a:r>
              <a:rPr lang="zh-CN" altLang="en-US" sz="1600">
                <a:solidFill>
                  <a:schemeClr val="tx1">
                    <a:lumMod val="85000"/>
                    <a:lumOff val="15000"/>
                  </a:schemeClr>
                </a:solidFill>
                <a:cs typeface="+mn-ea"/>
                <a:sym typeface="+mn-lt"/>
              </a:rPr>
              <a:t> 我们今天要做的，就是成为一个具有中国传统文化修养的现代公民：</a:t>
            </a:r>
            <a:r>
              <a:rPr lang="zh-CN" altLang="zh-CN" sz="1600">
                <a:solidFill>
                  <a:schemeClr val="tx1">
                    <a:lumMod val="85000"/>
                    <a:lumOff val="15000"/>
                  </a:schemeClr>
                </a:solidFill>
                <a:cs typeface="+mn-ea"/>
                <a:sym typeface="+mn-lt"/>
              </a:rPr>
              <a:t>立足当代，不忘过去，传承昨天，面向明天，多元文化并存而独具中国特色</a:t>
            </a:r>
            <a:r>
              <a:rPr lang="en-US" altLang="zh-CN" sz="1600">
                <a:solidFill>
                  <a:schemeClr val="tx1">
                    <a:lumMod val="85000"/>
                    <a:lumOff val="15000"/>
                  </a:schemeClr>
                </a:solidFill>
                <a:cs typeface="+mn-ea"/>
                <a:sym typeface="+mn-lt"/>
              </a:rPr>
              <a:t>——</a:t>
            </a:r>
            <a:r>
              <a:rPr lang="zh-CN" altLang="en-US" sz="1600">
                <a:solidFill>
                  <a:schemeClr val="tx1">
                    <a:lumMod val="85000"/>
                    <a:lumOff val="15000"/>
                  </a:schemeClr>
                </a:solidFill>
                <a:cs typeface="+mn-ea"/>
                <a:sym typeface="+mn-lt"/>
              </a:rPr>
              <a:t>这就是我们每个人的一份“守土有责”，守文化的根基不断、守精神的土壤不灭，用我们个体的文化修养，构筑中国文化这道万里长城的绵延不绝。</a:t>
            </a:r>
            <a:endParaRPr lang="zh-CN" altLang="en-US" sz="1600" spc="400">
              <a:solidFill>
                <a:schemeClr val="tx1">
                  <a:lumMod val="85000"/>
                  <a:lumOff val="15000"/>
                </a:schemeClr>
              </a:solidFill>
              <a:cs typeface="+mn-ea"/>
              <a:sym typeface="+mn-lt"/>
            </a:endParaRPr>
          </a:p>
        </p:txBody>
      </p:sp>
      <p:cxnSp>
        <p:nvCxnSpPr>
          <p:cNvPr id="25" name="直接连接符 24"/>
          <p:cNvCxnSpPr/>
          <p:nvPr/>
        </p:nvCxnSpPr>
        <p:spPr>
          <a:xfrm>
            <a:off x="5918486" y="3461651"/>
            <a:ext cx="4985369" cy="0"/>
          </a:xfrm>
          <a:prstGeom prst="line">
            <a:avLst/>
          </a:prstGeom>
          <a:ln w="12700">
            <a:solidFill>
              <a:srgbClr val="9C000D"/>
            </a:solidFill>
            <a:prstDash val="dashDot"/>
          </a:ln>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724469" y="628183"/>
            <a:ext cx="2666567" cy="461665"/>
          </a:xfrm>
          <a:prstGeom prst="rect">
            <a:avLst/>
          </a:prstGeom>
          <a:noFill/>
        </p:spPr>
        <p:txBody>
          <a:bodyPr wrap="square" rtlCol="0">
            <a:spAutoFit/>
          </a:bodyPr>
          <a:lstStyle/>
          <a:p>
            <a:pPr marL="342900" indent="-342900" algn="dist">
              <a:buFont typeface="Arial" panose="020B0604020202020204" pitchFamily="34" charset="0"/>
              <a:buChar char="•"/>
            </a:pPr>
            <a:r>
              <a:rPr lang="zh-CN" altLang="en-US" sz="2400" b="1">
                <a:solidFill>
                  <a:srgbClr val="C00000"/>
                </a:solidFill>
                <a:cs typeface="+mn-ea"/>
                <a:sym typeface="+mn-lt"/>
              </a:rPr>
              <a:t>爱国的内涵</a:t>
            </a:r>
          </a:p>
        </p:txBody>
      </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68680" y="1755979"/>
            <a:ext cx="4571999" cy="457199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1000"/>
                                        <p:tgtEl>
                                          <p:spTgt spid="21"/>
                                        </p:tgtEl>
                                      </p:cBhvr>
                                    </p:animEffect>
                                    <p:anim calcmode="lin" valueType="num">
                                      <p:cBhvr>
                                        <p:cTn id="8" dur="1000" fill="hold"/>
                                        <p:tgtEl>
                                          <p:spTgt spid="21"/>
                                        </p:tgtEl>
                                        <p:attrNameLst>
                                          <p:attrName>ppt_x</p:attrName>
                                        </p:attrNameLst>
                                      </p:cBhvr>
                                      <p:tavLst>
                                        <p:tav tm="0">
                                          <p:val>
                                            <p:strVal val="#ppt_x"/>
                                          </p:val>
                                        </p:tav>
                                        <p:tav tm="100000">
                                          <p:val>
                                            <p:strVal val="#ppt_x"/>
                                          </p:val>
                                        </p:tav>
                                      </p:tavLst>
                                    </p:anim>
                                    <p:anim calcmode="lin" valueType="num">
                                      <p:cBhvr>
                                        <p:cTn id="9"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25"/>
                                        </p:tgtEl>
                                        <p:attrNameLst>
                                          <p:attrName>style.visibility</p:attrName>
                                        </p:attrNameLst>
                                      </p:cBhvr>
                                      <p:to>
                                        <p:strVal val="visible"/>
                                      </p:to>
                                    </p:set>
                                    <p:animEffect transition="in" filter="wipe(left)">
                                      <p:cBhvr>
                                        <p:cTn id="14" dur="500"/>
                                        <p:tgtEl>
                                          <p:spTgt spid="25"/>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fade">
                                      <p:cBhvr>
                                        <p:cTn id="19" dur="1000"/>
                                        <p:tgtEl>
                                          <p:spTgt spid="24"/>
                                        </p:tgtEl>
                                      </p:cBhvr>
                                    </p:animEffect>
                                    <p:anim calcmode="lin" valueType="num">
                                      <p:cBhvr>
                                        <p:cTn id="20" dur="1000" fill="hold"/>
                                        <p:tgtEl>
                                          <p:spTgt spid="24"/>
                                        </p:tgtEl>
                                        <p:attrNameLst>
                                          <p:attrName>ppt_x</p:attrName>
                                        </p:attrNameLst>
                                      </p:cBhvr>
                                      <p:tavLst>
                                        <p:tav tm="0">
                                          <p:val>
                                            <p:strVal val="#ppt_x"/>
                                          </p:val>
                                        </p:tav>
                                        <p:tav tm="100000">
                                          <p:val>
                                            <p:strVal val="#ppt_x"/>
                                          </p:val>
                                        </p:tav>
                                      </p:tavLst>
                                    </p:anim>
                                    <p:anim calcmode="lin" valueType="num">
                                      <p:cBhvr>
                                        <p:cTn id="21"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1079457" y="2438411"/>
            <a:ext cx="9434668" cy="733830"/>
          </a:xfrm>
          <a:prstGeom prst="rect">
            <a:avLst/>
          </a:prstGeom>
          <a:solidFill>
            <a:schemeClr val="bg1"/>
          </a:solidFill>
          <a:ln>
            <a:solidFill>
              <a:srgbClr val="FF0000"/>
            </a:solidFill>
          </a:ln>
        </p:spPr>
        <p:txBody>
          <a:bodyPr wrap="square">
            <a:spAutoFit/>
          </a:bodyPr>
          <a:lstStyle/>
          <a:p>
            <a:pPr lvl="0">
              <a:lnSpc>
                <a:spcPts val="2600"/>
              </a:lnSpc>
              <a:defRPr/>
            </a:pPr>
            <a:r>
              <a:rPr lang="zh-CN" altLang="en-US">
                <a:cs typeface="+mn-ea"/>
                <a:sym typeface="+mn-lt"/>
              </a:rPr>
              <a:t>远古神话、</a:t>
            </a:r>
            <a:r>
              <a:rPr lang="en-US" altLang="zh-CN">
                <a:cs typeface="+mn-ea"/>
                <a:sym typeface="+mn-lt"/>
              </a:rPr>
              <a:t>《</a:t>
            </a:r>
            <a:r>
              <a:rPr lang="zh-CN" altLang="en-US">
                <a:cs typeface="+mn-ea"/>
                <a:sym typeface="+mn-lt"/>
              </a:rPr>
              <a:t>诗经</a:t>
            </a:r>
            <a:r>
              <a:rPr lang="en-US" altLang="zh-CN">
                <a:cs typeface="+mn-ea"/>
                <a:sym typeface="+mn-lt"/>
              </a:rPr>
              <a:t>》</a:t>
            </a:r>
            <a:r>
              <a:rPr lang="zh-CN" altLang="en-US">
                <a:cs typeface="+mn-ea"/>
                <a:sym typeface="+mn-lt"/>
              </a:rPr>
              <a:t>、汉乐府、南北朝民歌、楚辞、孙子兵法、三十六计、先秦诗歌、汉赋、唐诗、宋词、元曲，明清小说、 四大名著等</a:t>
            </a:r>
            <a:endParaRPr kumimoji="0" lang="zh-CN" altLang="en-US" sz="2000" u="none" strike="noStrike" kern="1200" cap="none" spc="0" normalizeH="0" baseline="0" noProof="0">
              <a:ln>
                <a:noFill/>
              </a:ln>
              <a:solidFill>
                <a:schemeClr val="tx1">
                  <a:lumMod val="95000"/>
                  <a:lumOff val="5000"/>
                </a:schemeClr>
              </a:solidFill>
              <a:effectLst/>
              <a:uLnTx/>
              <a:uFillTx/>
              <a:cs typeface="+mn-ea"/>
              <a:sym typeface="+mn-lt"/>
            </a:endParaRPr>
          </a:p>
        </p:txBody>
      </p:sp>
      <p:sp>
        <p:nvSpPr>
          <p:cNvPr id="11" name="Aitds11"/>
          <p:cNvSpPr/>
          <p:nvPr/>
        </p:nvSpPr>
        <p:spPr bwMode="auto">
          <a:xfrm>
            <a:off x="1079457" y="1901438"/>
            <a:ext cx="80931" cy="472678"/>
          </a:xfrm>
          <a:custGeom>
            <a:avLst/>
            <a:gdLst>
              <a:gd name="T0" fmla="*/ 139 w 139"/>
              <a:gd name="T1" fmla="*/ 0 h 806"/>
              <a:gd name="T2" fmla="*/ 0 w 139"/>
              <a:gd name="T3" fmla="*/ 110 h 806"/>
              <a:gd name="T4" fmla="*/ 0 w 139"/>
              <a:gd name="T5" fmla="*/ 806 h 806"/>
              <a:gd name="T6" fmla="*/ 139 w 139"/>
              <a:gd name="T7" fmla="*/ 696 h 806"/>
              <a:gd name="T8" fmla="*/ 139 w 139"/>
              <a:gd name="T9" fmla="*/ 0 h 806"/>
            </a:gdLst>
            <a:ahLst/>
            <a:cxnLst>
              <a:cxn ang="0">
                <a:pos x="T0" y="T1"/>
              </a:cxn>
              <a:cxn ang="0">
                <a:pos x="T2" y="T3"/>
              </a:cxn>
              <a:cxn ang="0">
                <a:pos x="T4" y="T5"/>
              </a:cxn>
              <a:cxn ang="0">
                <a:pos x="T6" y="T7"/>
              </a:cxn>
              <a:cxn ang="0">
                <a:pos x="T8" y="T9"/>
              </a:cxn>
            </a:cxnLst>
            <a:rect l="0" t="0" r="r" b="b"/>
            <a:pathLst>
              <a:path w="139" h="805">
                <a:moveTo>
                  <a:pt x="139" y="0"/>
                </a:moveTo>
                <a:lnTo>
                  <a:pt x="0" y="110"/>
                </a:lnTo>
                <a:lnTo>
                  <a:pt x="0" y="806"/>
                </a:lnTo>
                <a:lnTo>
                  <a:pt x="139" y="696"/>
                </a:lnTo>
                <a:lnTo>
                  <a:pt x="139" y="0"/>
                </a:lnTo>
                <a:close/>
              </a:path>
            </a:pathLst>
          </a:custGeom>
          <a:solidFill>
            <a:sysClr val="windowText" lastClr="000000">
              <a:lumMod val="85000"/>
              <a:lumOff val="15000"/>
            </a:sysClr>
          </a:solidFill>
          <a:ln>
            <a:noFill/>
          </a:ln>
        </p:spPr>
        <p:txBody>
          <a:bodyPr vert="horz" wrap="square" lIns="68562" tIns="34281" rIns="68562" bIns="34281"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u="none" strike="noStrike" kern="0" cap="none" spc="0" normalizeH="0" baseline="0" noProof="0">
              <a:ln>
                <a:noFill/>
              </a:ln>
              <a:solidFill>
                <a:prstClr val="black"/>
              </a:solidFill>
              <a:effectLst/>
              <a:uLnTx/>
              <a:uFillTx/>
              <a:cs typeface="+mn-ea"/>
              <a:sym typeface="+mn-lt"/>
            </a:endParaRPr>
          </a:p>
        </p:txBody>
      </p:sp>
      <p:sp>
        <p:nvSpPr>
          <p:cNvPr id="12" name="Aitds12"/>
          <p:cNvSpPr/>
          <p:nvPr/>
        </p:nvSpPr>
        <p:spPr bwMode="auto">
          <a:xfrm>
            <a:off x="1079457" y="1965732"/>
            <a:ext cx="1623371" cy="408384"/>
          </a:xfrm>
          <a:custGeom>
            <a:avLst/>
            <a:gdLst>
              <a:gd name="T0" fmla="*/ 3591 w 3591"/>
              <a:gd name="T1" fmla="*/ 0 h 696"/>
              <a:gd name="T2" fmla="*/ 0 w 3591"/>
              <a:gd name="T3" fmla="*/ 0 h 696"/>
              <a:gd name="T4" fmla="*/ 0 w 3591"/>
              <a:gd name="T5" fmla="*/ 696 h 696"/>
              <a:gd name="T6" fmla="*/ 3591 w 3591"/>
              <a:gd name="T7" fmla="*/ 696 h 696"/>
              <a:gd name="T8" fmla="*/ 3383 w 3591"/>
              <a:gd name="T9" fmla="*/ 353 h 696"/>
              <a:gd name="T10" fmla="*/ 3591 w 3591"/>
              <a:gd name="T11" fmla="*/ 0 h 696"/>
            </a:gdLst>
            <a:ahLst/>
            <a:cxnLst>
              <a:cxn ang="0">
                <a:pos x="T0" y="T1"/>
              </a:cxn>
              <a:cxn ang="0">
                <a:pos x="T2" y="T3"/>
              </a:cxn>
              <a:cxn ang="0">
                <a:pos x="T4" y="T5"/>
              </a:cxn>
              <a:cxn ang="0">
                <a:pos x="T6" y="T7"/>
              </a:cxn>
              <a:cxn ang="0">
                <a:pos x="T8" y="T9"/>
              </a:cxn>
              <a:cxn ang="0">
                <a:pos x="T10" y="T11"/>
              </a:cxn>
            </a:cxnLst>
            <a:rect l="0" t="0" r="r" b="b"/>
            <a:pathLst>
              <a:path w="3591" h="696">
                <a:moveTo>
                  <a:pt x="3591" y="0"/>
                </a:moveTo>
                <a:lnTo>
                  <a:pt x="0" y="0"/>
                </a:lnTo>
                <a:lnTo>
                  <a:pt x="0" y="696"/>
                </a:lnTo>
                <a:lnTo>
                  <a:pt x="3591" y="696"/>
                </a:lnTo>
                <a:lnTo>
                  <a:pt x="3383" y="353"/>
                </a:lnTo>
                <a:lnTo>
                  <a:pt x="3591" y="0"/>
                </a:lnTo>
                <a:close/>
              </a:path>
            </a:pathLst>
          </a:custGeom>
          <a:solidFill>
            <a:srgbClr val="C00000"/>
          </a:solidFill>
          <a:ln>
            <a:noFill/>
          </a:ln>
        </p:spPr>
        <p:txBody>
          <a:bodyPr vert="horz" wrap="square" lIns="68562" tIns="34281" rIns="68562" bIns="34281"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u="none" strike="noStrike" kern="1200" cap="none" spc="0" normalizeH="0" baseline="0" noProof="0">
              <a:ln>
                <a:noFill/>
              </a:ln>
              <a:solidFill>
                <a:prstClr val="black"/>
              </a:solidFill>
              <a:effectLst/>
              <a:uLnTx/>
              <a:uFillTx/>
              <a:cs typeface="+mn-ea"/>
              <a:sym typeface="+mn-lt"/>
            </a:endParaRPr>
          </a:p>
        </p:txBody>
      </p:sp>
      <p:sp>
        <p:nvSpPr>
          <p:cNvPr id="13" name="Aitds13"/>
          <p:cNvSpPr txBox="1"/>
          <p:nvPr/>
        </p:nvSpPr>
        <p:spPr>
          <a:xfrm>
            <a:off x="1160388" y="1985258"/>
            <a:ext cx="1349529" cy="369332"/>
          </a:xfrm>
          <a:prstGeom prst="rect">
            <a:avLst/>
          </a:prstGeom>
          <a:noFill/>
        </p:spPr>
        <p:txBody>
          <a:bodyPr wrap="square" lIns="68562" tIns="34281" rIns="68562" bIns="34281" rtlCol="0" anchor="ctr">
            <a:spAutoFit/>
          </a:bodyPr>
          <a:lstStyle/>
          <a:p>
            <a:pPr lvl="0" algn="ctr">
              <a:defRPr/>
            </a:pPr>
            <a:r>
              <a:rPr lang="zh-CN" altLang="en-US" sz="1900">
                <a:solidFill>
                  <a:prstClr val="white"/>
                </a:solidFill>
                <a:cs typeface="+mn-ea"/>
                <a:sym typeface="+mn-lt"/>
              </a:rPr>
              <a:t>传统文学</a:t>
            </a:r>
          </a:p>
        </p:txBody>
      </p:sp>
      <p:sp>
        <p:nvSpPr>
          <p:cNvPr id="14" name="矩形 13"/>
          <p:cNvSpPr/>
          <p:nvPr/>
        </p:nvSpPr>
        <p:spPr>
          <a:xfrm>
            <a:off x="1079457" y="4052685"/>
            <a:ext cx="9434668" cy="392480"/>
          </a:xfrm>
          <a:prstGeom prst="rect">
            <a:avLst/>
          </a:prstGeom>
          <a:solidFill>
            <a:schemeClr val="bg1"/>
          </a:solidFill>
          <a:ln>
            <a:solidFill>
              <a:srgbClr val="FF0000"/>
            </a:solidFill>
          </a:ln>
        </p:spPr>
        <p:txBody>
          <a:bodyPr wrap="square">
            <a:spAutoFit/>
          </a:bodyPr>
          <a:lstStyle/>
          <a:p>
            <a:pPr lvl="0">
              <a:lnSpc>
                <a:spcPts val="2600"/>
              </a:lnSpc>
              <a:defRPr/>
            </a:pPr>
            <a:r>
              <a:rPr lang="zh-CN" altLang="en-US">
                <a:cs typeface="+mn-ea"/>
                <a:sym typeface="+mn-lt"/>
              </a:rPr>
              <a:t>道家思想、儒家思想、佛家思想、兵家思想等</a:t>
            </a:r>
          </a:p>
        </p:txBody>
      </p:sp>
      <p:sp>
        <p:nvSpPr>
          <p:cNvPr id="15" name="Aitds11"/>
          <p:cNvSpPr/>
          <p:nvPr/>
        </p:nvSpPr>
        <p:spPr bwMode="auto">
          <a:xfrm>
            <a:off x="1079457" y="3515712"/>
            <a:ext cx="80931" cy="472678"/>
          </a:xfrm>
          <a:custGeom>
            <a:avLst/>
            <a:gdLst>
              <a:gd name="T0" fmla="*/ 139 w 139"/>
              <a:gd name="T1" fmla="*/ 0 h 806"/>
              <a:gd name="T2" fmla="*/ 0 w 139"/>
              <a:gd name="T3" fmla="*/ 110 h 806"/>
              <a:gd name="T4" fmla="*/ 0 w 139"/>
              <a:gd name="T5" fmla="*/ 806 h 806"/>
              <a:gd name="T6" fmla="*/ 139 w 139"/>
              <a:gd name="T7" fmla="*/ 696 h 806"/>
              <a:gd name="T8" fmla="*/ 139 w 139"/>
              <a:gd name="T9" fmla="*/ 0 h 806"/>
            </a:gdLst>
            <a:ahLst/>
            <a:cxnLst>
              <a:cxn ang="0">
                <a:pos x="T0" y="T1"/>
              </a:cxn>
              <a:cxn ang="0">
                <a:pos x="T2" y="T3"/>
              </a:cxn>
              <a:cxn ang="0">
                <a:pos x="T4" y="T5"/>
              </a:cxn>
              <a:cxn ang="0">
                <a:pos x="T6" y="T7"/>
              </a:cxn>
              <a:cxn ang="0">
                <a:pos x="T8" y="T9"/>
              </a:cxn>
            </a:cxnLst>
            <a:rect l="0" t="0" r="r" b="b"/>
            <a:pathLst>
              <a:path w="139" h="805">
                <a:moveTo>
                  <a:pt x="139" y="0"/>
                </a:moveTo>
                <a:lnTo>
                  <a:pt x="0" y="110"/>
                </a:lnTo>
                <a:lnTo>
                  <a:pt x="0" y="806"/>
                </a:lnTo>
                <a:lnTo>
                  <a:pt x="139" y="696"/>
                </a:lnTo>
                <a:lnTo>
                  <a:pt x="139" y="0"/>
                </a:lnTo>
                <a:close/>
              </a:path>
            </a:pathLst>
          </a:custGeom>
          <a:solidFill>
            <a:sysClr val="windowText" lastClr="000000">
              <a:lumMod val="85000"/>
              <a:lumOff val="15000"/>
            </a:sysClr>
          </a:solidFill>
          <a:ln>
            <a:noFill/>
          </a:ln>
        </p:spPr>
        <p:txBody>
          <a:bodyPr vert="horz" wrap="square" lIns="68562" tIns="34281" rIns="68562" bIns="34281"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u="none" strike="noStrike" kern="0" cap="none" spc="0" normalizeH="0" baseline="0" noProof="0">
              <a:ln>
                <a:noFill/>
              </a:ln>
              <a:solidFill>
                <a:prstClr val="black"/>
              </a:solidFill>
              <a:effectLst/>
              <a:uLnTx/>
              <a:uFillTx/>
              <a:cs typeface="+mn-ea"/>
              <a:sym typeface="+mn-lt"/>
            </a:endParaRPr>
          </a:p>
        </p:txBody>
      </p:sp>
      <p:sp>
        <p:nvSpPr>
          <p:cNvPr id="16" name="Aitds12"/>
          <p:cNvSpPr/>
          <p:nvPr/>
        </p:nvSpPr>
        <p:spPr bwMode="auto">
          <a:xfrm>
            <a:off x="1079457" y="3580006"/>
            <a:ext cx="1623371" cy="408384"/>
          </a:xfrm>
          <a:custGeom>
            <a:avLst/>
            <a:gdLst>
              <a:gd name="T0" fmla="*/ 3591 w 3591"/>
              <a:gd name="T1" fmla="*/ 0 h 696"/>
              <a:gd name="T2" fmla="*/ 0 w 3591"/>
              <a:gd name="T3" fmla="*/ 0 h 696"/>
              <a:gd name="T4" fmla="*/ 0 w 3591"/>
              <a:gd name="T5" fmla="*/ 696 h 696"/>
              <a:gd name="T6" fmla="*/ 3591 w 3591"/>
              <a:gd name="T7" fmla="*/ 696 h 696"/>
              <a:gd name="T8" fmla="*/ 3383 w 3591"/>
              <a:gd name="T9" fmla="*/ 353 h 696"/>
              <a:gd name="T10" fmla="*/ 3591 w 3591"/>
              <a:gd name="T11" fmla="*/ 0 h 696"/>
            </a:gdLst>
            <a:ahLst/>
            <a:cxnLst>
              <a:cxn ang="0">
                <a:pos x="T0" y="T1"/>
              </a:cxn>
              <a:cxn ang="0">
                <a:pos x="T2" y="T3"/>
              </a:cxn>
              <a:cxn ang="0">
                <a:pos x="T4" y="T5"/>
              </a:cxn>
              <a:cxn ang="0">
                <a:pos x="T6" y="T7"/>
              </a:cxn>
              <a:cxn ang="0">
                <a:pos x="T8" y="T9"/>
              </a:cxn>
              <a:cxn ang="0">
                <a:pos x="T10" y="T11"/>
              </a:cxn>
            </a:cxnLst>
            <a:rect l="0" t="0" r="r" b="b"/>
            <a:pathLst>
              <a:path w="3591" h="696">
                <a:moveTo>
                  <a:pt x="3591" y="0"/>
                </a:moveTo>
                <a:lnTo>
                  <a:pt x="0" y="0"/>
                </a:lnTo>
                <a:lnTo>
                  <a:pt x="0" y="696"/>
                </a:lnTo>
                <a:lnTo>
                  <a:pt x="3591" y="696"/>
                </a:lnTo>
                <a:lnTo>
                  <a:pt x="3383" y="353"/>
                </a:lnTo>
                <a:lnTo>
                  <a:pt x="3591" y="0"/>
                </a:lnTo>
                <a:close/>
              </a:path>
            </a:pathLst>
          </a:custGeom>
          <a:solidFill>
            <a:srgbClr val="C00000"/>
          </a:solidFill>
          <a:ln>
            <a:noFill/>
          </a:ln>
        </p:spPr>
        <p:txBody>
          <a:bodyPr vert="horz" wrap="square" lIns="68562" tIns="34281" rIns="68562" bIns="34281"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u="none" strike="noStrike" kern="1200" cap="none" spc="0" normalizeH="0" baseline="0" noProof="0">
              <a:ln>
                <a:noFill/>
              </a:ln>
              <a:solidFill>
                <a:prstClr val="black"/>
              </a:solidFill>
              <a:effectLst/>
              <a:uLnTx/>
              <a:uFillTx/>
              <a:cs typeface="+mn-ea"/>
              <a:sym typeface="+mn-lt"/>
            </a:endParaRPr>
          </a:p>
        </p:txBody>
      </p:sp>
      <p:sp>
        <p:nvSpPr>
          <p:cNvPr id="17" name="Aitds13"/>
          <p:cNvSpPr txBox="1"/>
          <p:nvPr/>
        </p:nvSpPr>
        <p:spPr>
          <a:xfrm>
            <a:off x="1160388" y="3599532"/>
            <a:ext cx="1349529" cy="369332"/>
          </a:xfrm>
          <a:prstGeom prst="rect">
            <a:avLst/>
          </a:prstGeom>
          <a:noFill/>
        </p:spPr>
        <p:txBody>
          <a:bodyPr wrap="square" lIns="68562" tIns="34281" rIns="68562" bIns="34281" rtlCol="0" anchor="ctr">
            <a:spAutoFit/>
          </a:bodyPr>
          <a:lstStyle/>
          <a:p>
            <a:pPr lvl="0" algn="ctr">
              <a:defRPr/>
            </a:pPr>
            <a:r>
              <a:rPr lang="zh-CN" altLang="en-US" sz="1900">
                <a:solidFill>
                  <a:prstClr val="white"/>
                </a:solidFill>
                <a:cs typeface="+mn-ea"/>
                <a:sym typeface="+mn-lt"/>
              </a:rPr>
              <a:t>传统思想</a:t>
            </a:r>
          </a:p>
        </p:txBody>
      </p:sp>
      <p:sp>
        <p:nvSpPr>
          <p:cNvPr id="18" name="矩形 17"/>
          <p:cNvSpPr/>
          <p:nvPr/>
        </p:nvSpPr>
        <p:spPr>
          <a:xfrm>
            <a:off x="1079457" y="5131805"/>
            <a:ext cx="9434668" cy="738536"/>
          </a:xfrm>
          <a:prstGeom prst="rect">
            <a:avLst/>
          </a:prstGeom>
          <a:solidFill>
            <a:schemeClr val="bg1"/>
          </a:solidFill>
          <a:ln>
            <a:solidFill>
              <a:srgbClr val="FF0000"/>
            </a:solidFill>
          </a:ln>
        </p:spPr>
        <p:txBody>
          <a:bodyPr wrap="square">
            <a:spAutoFit/>
          </a:bodyPr>
          <a:lstStyle/>
          <a:p>
            <a:pPr lvl="0">
              <a:lnSpc>
                <a:spcPts val="2600"/>
              </a:lnSpc>
              <a:defRPr/>
            </a:pPr>
            <a:r>
              <a:rPr lang="zh-CN" altLang="en-US">
                <a:cs typeface="+mn-ea"/>
                <a:sym typeface="+mn-lt"/>
              </a:rPr>
              <a:t>元宵节、寒食节、清明节、端午节（粽子、赛龙舟、屈原）、中秋节、重阳节、腊八节（大年三十、红包、守岁、团圆饭）、除夕、春节（元日）为代表等</a:t>
            </a:r>
          </a:p>
        </p:txBody>
      </p:sp>
      <p:sp>
        <p:nvSpPr>
          <p:cNvPr id="19" name="Aitds11"/>
          <p:cNvSpPr/>
          <p:nvPr/>
        </p:nvSpPr>
        <p:spPr bwMode="auto">
          <a:xfrm>
            <a:off x="1079457" y="4594832"/>
            <a:ext cx="80931" cy="472678"/>
          </a:xfrm>
          <a:custGeom>
            <a:avLst/>
            <a:gdLst>
              <a:gd name="T0" fmla="*/ 139 w 139"/>
              <a:gd name="T1" fmla="*/ 0 h 806"/>
              <a:gd name="T2" fmla="*/ 0 w 139"/>
              <a:gd name="T3" fmla="*/ 110 h 806"/>
              <a:gd name="T4" fmla="*/ 0 w 139"/>
              <a:gd name="T5" fmla="*/ 806 h 806"/>
              <a:gd name="T6" fmla="*/ 139 w 139"/>
              <a:gd name="T7" fmla="*/ 696 h 806"/>
              <a:gd name="T8" fmla="*/ 139 w 139"/>
              <a:gd name="T9" fmla="*/ 0 h 806"/>
            </a:gdLst>
            <a:ahLst/>
            <a:cxnLst>
              <a:cxn ang="0">
                <a:pos x="T0" y="T1"/>
              </a:cxn>
              <a:cxn ang="0">
                <a:pos x="T2" y="T3"/>
              </a:cxn>
              <a:cxn ang="0">
                <a:pos x="T4" y="T5"/>
              </a:cxn>
              <a:cxn ang="0">
                <a:pos x="T6" y="T7"/>
              </a:cxn>
              <a:cxn ang="0">
                <a:pos x="T8" y="T9"/>
              </a:cxn>
            </a:cxnLst>
            <a:rect l="0" t="0" r="r" b="b"/>
            <a:pathLst>
              <a:path w="139" h="805">
                <a:moveTo>
                  <a:pt x="139" y="0"/>
                </a:moveTo>
                <a:lnTo>
                  <a:pt x="0" y="110"/>
                </a:lnTo>
                <a:lnTo>
                  <a:pt x="0" y="806"/>
                </a:lnTo>
                <a:lnTo>
                  <a:pt x="139" y="696"/>
                </a:lnTo>
                <a:lnTo>
                  <a:pt x="139" y="0"/>
                </a:lnTo>
                <a:close/>
              </a:path>
            </a:pathLst>
          </a:custGeom>
          <a:solidFill>
            <a:sysClr val="windowText" lastClr="000000">
              <a:lumMod val="85000"/>
              <a:lumOff val="15000"/>
            </a:sysClr>
          </a:solidFill>
          <a:ln>
            <a:noFill/>
          </a:ln>
        </p:spPr>
        <p:txBody>
          <a:bodyPr vert="horz" wrap="square" lIns="68562" tIns="34281" rIns="68562" bIns="34281"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u="none" strike="noStrike" kern="0" cap="none" spc="0" normalizeH="0" baseline="0" noProof="0">
              <a:ln>
                <a:noFill/>
              </a:ln>
              <a:solidFill>
                <a:prstClr val="black"/>
              </a:solidFill>
              <a:effectLst/>
              <a:uLnTx/>
              <a:uFillTx/>
              <a:cs typeface="+mn-ea"/>
              <a:sym typeface="+mn-lt"/>
            </a:endParaRPr>
          </a:p>
        </p:txBody>
      </p:sp>
      <p:sp>
        <p:nvSpPr>
          <p:cNvPr id="20" name="Aitds12"/>
          <p:cNvSpPr/>
          <p:nvPr/>
        </p:nvSpPr>
        <p:spPr bwMode="auto">
          <a:xfrm>
            <a:off x="1079457" y="4659126"/>
            <a:ext cx="1623371" cy="408384"/>
          </a:xfrm>
          <a:custGeom>
            <a:avLst/>
            <a:gdLst>
              <a:gd name="T0" fmla="*/ 3591 w 3591"/>
              <a:gd name="T1" fmla="*/ 0 h 696"/>
              <a:gd name="T2" fmla="*/ 0 w 3591"/>
              <a:gd name="T3" fmla="*/ 0 h 696"/>
              <a:gd name="T4" fmla="*/ 0 w 3591"/>
              <a:gd name="T5" fmla="*/ 696 h 696"/>
              <a:gd name="T6" fmla="*/ 3591 w 3591"/>
              <a:gd name="T7" fmla="*/ 696 h 696"/>
              <a:gd name="T8" fmla="*/ 3383 w 3591"/>
              <a:gd name="T9" fmla="*/ 353 h 696"/>
              <a:gd name="T10" fmla="*/ 3591 w 3591"/>
              <a:gd name="T11" fmla="*/ 0 h 696"/>
            </a:gdLst>
            <a:ahLst/>
            <a:cxnLst>
              <a:cxn ang="0">
                <a:pos x="T0" y="T1"/>
              </a:cxn>
              <a:cxn ang="0">
                <a:pos x="T2" y="T3"/>
              </a:cxn>
              <a:cxn ang="0">
                <a:pos x="T4" y="T5"/>
              </a:cxn>
              <a:cxn ang="0">
                <a:pos x="T6" y="T7"/>
              </a:cxn>
              <a:cxn ang="0">
                <a:pos x="T8" y="T9"/>
              </a:cxn>
              <a:cxn ang="0">
                <a:pos x="T10" y="T11"/>
              </a:cxn>
            </a:cxnLst>
            <a:rect l="0" t="0" r="r" b="b"/>
            <a:pathLst>
              <a:path w="3591" h="696">
                <a:moveTo>
                  <a:pt x="3591" y="0"/>
                </a:moveTo>
                <a:lnTo>
                  <a:pt x="0" y="0"/>
                </a:lnTo>
                <a:lnTo>
                  <a:pt x="0" y="696"/>
                </a:lnTo>
                <a:lnTo>
                  <a:pt x="3591" y="696"/>
                </a:lnTo>
                <a:lnTo>
                  <a:pt x="3383" y="353"/>
                </a:lnTo>
                <a:lnTo>
                  <a:pt x="3591" y="0"/>
                </a:lnTo>
                <a:close/>
              </a:path>
            </a:pathLst>
          </a:custGeom>
          <a:solidFill>
            <a:srgbClr val="C00000"/>
          </a:solidFill>
          <a:ln>
            <a:noFill/>
          </a:ln>
        </p:spPr>
        <p:txBody>
          <a:bodyPr vert="horz" wrap="square" lIns="68562" tIns="34281" rIns="68562" bIns="34281"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u="none" strike="noStrike" kern="1200" cap="none" spc="0" normalizeH="0" baseline="0" noProof="0">
              <a:ln>
                <a:noFill/>
              </a:ln>
              <a:solidFill>
                <a:prstClr val="black"/>
              </a:solidFill>
              <a:effectLst/>
              <a:uLnTx/>
              <a:uFillTx/>
              <a:cs typeface="+mn-ea"/>
              <a:sym typeface="+mn-lt"/>
            </a:endParaRPr>
          </a:p>
        </p:txBody>
      </p:sp>
      <p:sp>
        <p:nvSpPr>
          <p:cNvPr id="21" name="Aitds13"/>
          <p:cNvSpPr txBox="1"/>
          <p:nvPr/>
        </p:nvSpPr>
        <p:spPr>
          <a:xfrm>
            <a:off x="1160388" y="4678652"/>
            <a:ext cx="1349529" cy="369332"/>
          </a:xfrm>
          <a:prstGeom prst="rect">
            <a:avLst/>
          </a:prstGeom>
          <a:noFill/>
        </p:spPr>
        <p:txBody>
          <a:bodyPr wrap="square" lIns="68562" tIns="34281" rIns="68562" bIns="34281" rtlCol="0" anchor="ctr">
            <a:spAutoFit/>
          </a:bodyPr>
          <a:lstStyle/>
          <a:p>
            <a:pPr lvl="0" algn="ctr">
              <a:defRPr/>
            </a:pPr>
            <a:r>
              <a:rPr lang="zh-CN" altLang="en-US" sz="1900">
                <a:solidFill>
                  <a:prstClr val="white"/>
                </a:solidFill>
                <a:cs typeface="+mn-ea"/>
                <a:sym typeface="+mn-lt"/>
              </a:rPr>
              <a:t>传统节日</a:t>
            </a:r>
          </a:p>
        </p:txBody>
      </p:sp>
      <p:sp>
        <p:nvSpPr>
          <p:cNvPr id="26" name="文本框 25"/>
          <p:cNvSpPr txBox="1"/>
          <p:nvPr/>
        </p:nvSpPr>
        <p:spPr>
          <a:xfrm>
            <a:off x="724469" y="628183"/>
            <a:ext cx="2666567" cy="461665"/>
          </a:xfrm>
          <a:prstGeom prst="rect">
            <a:avLst/>
          </a:prstGeom>
          <a:noFill/>
        </p:spPr>
        <p:txBody>
          <a:bodyPr wrap="square" rtlCol="0">
            <a:spAutoFit/>
          </a:bodyPr>
          <a:lstStyle/>
          <a:p>
            <a:pPr marL="342900" indent="-342900" algn="dist">
              <a:buFont typeface="Arial" panose="020B0604020202020204" pitchFamily="34" charset="0"/>
              <a:buChar char="•"/>
            </a:pPr>
            <a:r>
              <a:rPr lang="zh-CN" altLang="en-US" sz="2400" b="1">
                <a:solidFill>
                  <a:srgbClr val="C00000"/>
                </a:solidFill>
                <a:cs typeface="+mn-ea"/>
                <a:sym typeface="+mn-lt"/>
              </a:rPr>
              <a:t>爱国的内涵</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300"/>
                                        <p:tgtEl>
                                          <p:spTgt spid="11"/>
                                        </p:tgtEl>
                                      </p:cBhvr>
                                    </p:animEffect>
                                  </p:childTnLst>
                                </p:cTn>
                              </p:par>
                            </p:childTnLst>
                          </p:cTn>
                        </p:par>
                        <p:par>
                          <p:cTn id="8" fill="hold" nodeType="afterGroup">
                            <p:stCondLst>
                              <p:cond delay="300"/>
                            </p:stCondLst>
                            <p:childTnLst>
                              <p:par>
                                <p:cTn id="9" presetID="22" presetClass="entr" presetSubtype="8"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500"/>
                                        <p:tgtEl>
                                          <p:spTgt spid="12"/>
                                        </p:tgtEl>
                                      </p:cBhvr>
                                    </p:animEffect>
                                  </p:childTnLst>
                                </p:cTn>
                              </p:par>
                            </p:childTnLst>
                          </p:cTn>
                        </p:par>
                        <p:par>
                          <p:cTn id="12" fill="hold" nodeType="afterGroup">
                            <p:stCondLst>
                              <p:cond delay="800"/>
                            </p:stCondLst>
                            <p:childTnLst>
                              <p:par>
                                <p:cTn id="13" presetID="56" presetClass="entr" presetSubtype="0" fill="hold" grpId="0" nodeType="afterEffect">
                                  <p:stCondLst>
                                    <p:cond delay="0"/>
                                  </p:stCondLst>
                                  <p:iterate type="lt">
                                    <p:tmPct val="10000"/>
                                  </p:iterate>
                                  <p:childTnLst>
                                    <p:set>
                                      <p:cBhvr>
                                        <p:cTn id="14" dur="1" fill="hold">
                                          <p:stCondLst>
                                            <p:cond delay="0"/>
                                          </p:stCondLst>
                                        </p:cTn>
                                        <p:tgtEl>
                                          <p:spTgt spid="13"/>
                                        </p:tgtEl>
                                        <p:attrNameLst>
                                          <p:attrName>style.visibility</p:attrName>
                                        </p:attrNameLst>
                                      </p:cBhvr>
                                      <p:to>
                                        <p:strVal val="visible"/>
                                      </p:to>
                                    </p:set>
                                    <p:anim by="(-#ppt_w*2)" calcmode="lin" valueType="num">
                                      <p:cBhvr rctx="PPT">
                                        <p:cTn id="15" dur="250" autoRev="1" fill="hold">
                                          <p:stCondLst>
                                            <p:cond delay="0"/>
                                          </p:stCondLst>
                                        </p:cTn>
                                        <p:tgtEl>
                                          <p:spTgt spid="13"/>
                                        </p:tgtEl>
                                        <p:attrNameLst>
                                          <p:attrName>ppt_w</p:attrName>
                                        </p:attrNameLst>
                                      </p:cBhvr>
                                    </p:anim>
                                    <p:anim by="(#ppt_w*0.50)" calcmode="lin" valueType="num">
                                      <p:cBhvr>
                                        <p:cTn id="16" dur="250" decel="50000" autoRev="1" fill="hold">
                                          <p:stCondLst>
                                            <p:cond delay="0"/>
                                          </p:stCondLst>
                                        </p:cTn>
                                        <p:tgtEl>
                                          <p:spTgt spid="13"/>
                                        </p:tgtEl>
                                        <p:attrNameLst>
                                          <p:attrName>ppt_x</p:attrName>
                                        </p:attrNameLst>
                                      </p:cBhvr>
                                    </p:anim>
                                    <p:anim from="(-#ppt_h/2)" to="(#ppt_y)" calcmode="lin" valueType="num">
                                      <p:cBhvr>
                                        <p:cTn id="17" dur="500" fill="hold">
                                          <p:stCondLst>
                                            <p:cond delay="0"/>
                                          </p:stCondLst>
                                        </p:cTn>
                                        <p:tgtEl>
                                          <p:spTgt spid="13"/>
                                        </p:tgtEl>
                                        <p:attrNameLst>
                                          <p:attrName>ppt_y</p:attrName>
                                        </p:attrNameLst>
                                      </p:cBhvr>
                                    </p:anim>
                                    <p:animRot by="21600000">
                                      <p:cBhvr>
                                        <p:cTn id="18" dur="500" fill="hold">
                                          <p:stCondLst>
                                            <p:cond delay="0"/>
                                          </p:stCondLst>
                                        </p:cTn>
                                        <p:tgtEl>
                                          <p:spTgt spid="13"/>
                                        </p:tgtEl>
                                        <p:attrNameLst>
                                          <p:attrName>r</p:attrName>
                                        </p:attrNameLst>
                                      </p:cBhvr>
                                    </p:animRot>
                                  </p:childTnLst>
                                </p:cTn>
                              </p:par>
                            </p:childTnLst>
                          </p:cTn>
                        </p:par>
                        <p:par>
                          <p:cTn id="19" fill="hold" nodeType="afterGroup">
                            <p:stCondLst>
                              <p:cond delay="1300"/>
                            </p:stCondLst>
                            <p:childTnLst>
                              <p:par>
                                <p:cTn id="20" presetID="22" presetClass="entr" presetSubtype="2" fill="hold" grpId="0" nodeType="after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right)">
                                      <p:cBhvr>
                                        <p:cTn id="22" dur="500"/>
                                        <p:tgtEl>
                                          <p:spTgt spid="10"/>
                                        </p:tgtEl>
                                      </p:cBhvr>
                                    </p:animEffect>
                                  </p:childTnLst>
                                </p:cTn>
                              </p:par>
                            </p:childTnLst>
                          </p:cTn>
                        </p:par>
                        <p:par>
                          <p:cTn id="23" fill="hold" nodeType="afterGroup">
                            <p:stCondLst>
                              <p:cond delay="1800"/>
                            </p:stCondLst>
                            <p:childTnLst>
                              <p:par>
                                <p:cTn id="24" presetID="22" presetClass="entr" presetSubtype="2" fill="hold" grpId="0" nodeType="after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wipe(right)">
                                      <p:cBhvr>
                                        <p:cTn id="26" dur="300"/>
                                        <p:tgtEl>
                                          <p:spTgt spid="15"/>
                                        </p:tgtEl>
                                      </p:cBhvr>
                                    </p:animEffect>
                                  </p:childTnLst>
                                </p:cTn>
                              </p:par>
                            </p:childTnLst>
                          </p:cTn>
                        </p:par>
                        <p:par>
                          <p:cTn id="27" fill="hold" nodeType="afterGroup">
                            <p:stCondLst>
                              <p:cond delay="2100"/>
                            </p:stCondLst>
                            <p:childTnLst>
                              <p:par>
                                <p:cTn id="28" presetID="22" presetClass="entr" presetSubtype="8" fill="hold" grpId="0"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wipe(left)">
                                      <p:cBhvr>
                                        <p:cTn id="30" dur="500"/>
                                        <p:tgtEl>
                                          <p:spTgt spid="16"/>
                                        </p:tgtEl>
                                      </p:cBhvr>
                                    </p:animEffect>
                                  </p:childTnLst>
                                </p:cTn>
                              </p:par>
                            </p:childTnLst>
                          </p:cTn>
                        </p:par>
                        <p:par>
                          <p:cTn id="31" fill="hold" nodeType="afterGroup">
                            <p:stCondLst>
                              <p:cond delay="2600"/>
                            </p:stCondLst>
                            <p:childTnLst>
                              <p:par>
                                <p:cTn id="32" presetID="56" presetClass="entr" presetSubtype="0" fill="hold" grpId="0" nodeType="afterEffect">
                                  <p:stCondLst>
                                    <p:cond delay="0"/>
                                  </p:stCondLst>
                                  <p:iterate type="lt">
                                    <p:tmPct val="10000"/>
                                  </p:iterate>
                                  <p:childTnLst>
                                    <p:set>
                                      <p:cBhvr>
                                        <p:cTn id="33" dur="1" fill="hold">
                                          <p:stCondLst>
                                            <p:cond delay="0"/>
                                          </p:stCondLst>
                                        </p:cTn>
                                        <p:tgtEl>
                                          <p:spTgt spid="17"/>
                                        </p:tgtEl>
                                        <p:attrNameLst>
                                          <p:attrName>style.visibility</p:attrName>
                                        </p:attrNameLst>
                                      </p:cBhvr>
                                      <p:to>
                                        <p:strVal val="visible"/>
                                      </p:to>
                                    </p:set>
                                    <p:anim by="(-#ppt_w*2)" calcmode="lin" valueType="num">
                                      <p:cBhvr rctx="PPT">
                                        <p:cTn id="34" dur="250" autoRev="1" fill="hold">
                                          <p:stCondLst>
                                            <p:cond delay="0"/>
                                          </p:stCondLst>
                                        </p:cTn>
                                        <p:tgtEl>
                                          <p:spTgt spid="17"/>
                                        </p:tgtEl>
                                        <p:attrNameLst>
                                          <p:attrName>ppt_w</p:attrName>
                                        </p:attrNameLst>
                                      </p:cBhvr>
                                    </p:anim>
                                    <p:anim by="(#ppt_w*0.50)" calcmode="lin" valueType="num">
                                      <p:cBhvr>
                                        <p:cTn id="35" dur="250" decel="50000" autoRev="1" fill="hold">
                                          <p:stCondLst>
                                            <p:cond delay="0"/>
                                          </p:stCondLst>
                                        </p:cTn>
                                        <p:tgtEl>
                                          <p:spTgt spid="17"/>
                                        </p:tgtEl>
                                        <p:attrNameLst>
                                          <p:attrName>ppt_x</p:attrName>
                                        </p:attrNameLst>
                                      </p:cBhvr>
                                    </p:anim>
                                    <p:anim from="(-#ppt_h/2)" to="(#ppt_y)" calcmode="lin" valueType="num">
                                      <p:cBhvr>
                                        <p:cTn id="36" dur="500" fill="hold">
                                          <p:stCondLst>
                                            <p:cond delay="0"/>
                                          </p:stCondLst>
                                        </p:cTn>
                                        <p:tgtEl>
                                          <p:spTgt spid="17"/>
                                        </p:tgtEl>
                                        <p:attrNameLst>
                                          <p:attrName>ppt_y</p:attrName>
                                        </p:attrNameLst>
                                      </p:cBhvr>
                                    </p:anim>
                                    <p:animRot by="21600000">
                                      <p:cBhvr>
                                        <p:cTn id="37" dur="500" fill="hold">
                                          <p:stCondLst>
                                            <p:cond delay="0"/>
                                          </p:stCondLst>
                                        </p:cTn>
                                        <p:tgtEl>
                                          <p:spTgt spid="17"/>
                                        </p:tgtEl>
                                        <p:attrNameLst>
                                          <p:attrName>r</p:attrName>
                                        </p:attrNameLst>
                                      </p:cBhvr>
                                    </p:animRot>
                                  </p:childTnLst>
                                </p:cTn>
                              </p:par>
                            </p:childTnLst>
                          </p:cTn>
                        </p:par>
                        <p:par>
                          <p:cTn id="38" fill="hold" nodeType="afterGroup">
                            <p:stCondLst>
                              <p:cond delay="3100"/>
                            </p:stCondLst>
                            <p:childTnLst>
                              <p:par>
                                <p:cTn id="39" presetID="22" presetClass="entr" presetSubtype="2" fill="hold" grpId="0" nodeType="after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wipe(right)">
                                      <p:cBhvr>
                                        <p:cTn id="41" dur="500"/>
                                        <p:tgtEl>
                                          <p:spTgt spid="14"/>
                                        </p:tgtEl>
                                      </p:cBhvr>
                                    </p:animEffect>
                                  </p:childTnLst>
                                </p:cTn>
                              </p:par>
                            </p:childTnLst>
                          </p:cTn>
                        </p:par>
                        <p:par>
                          <p:cTn id="42" fill="hold" nodeType="afterGroup">
                            <p:stCondLst>
                              <p:cond delay="3600"/>
                            </p:stCondLst>
                            <p:childTnLst>
                              <p:par>
                                <p:cTn id="43" presetID="22" presetClass="entr" presetSubtype="2" fill="hold" grpId="0" nodeType="after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wipe(right)">
                                      <p:cBhvr>
                                        <p:cTn id="45" dur="300"/>
                                        <p:tgtEl>
                                          <p:spTgt spid="19"/>
                                        </p:tgtEl>
                                      </p:cBhvr>
                                    </p:animEffect>
                                  </p:childTnLst>
                                </p:cTn>
                              </p:par>
                            </p:childTnLst>
                          </p:cTn>
                        </p:par>
                        <p:par>
                          <p:cTn id="46" fill="hold" nodeType="afterGroup">
                            <p:stCondLst>
                              <p:cond delay="3900"/>
                            </p:stCondLst>
                            <p:childTnLst>
                              <p:par>
                                <p:cTn id="47" presetID="22" presetClass="entr" presetSubtype="8" fill="hold" grpId="0" nodeType="after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wipe(left)">
                                      <p:cBhvr>
                                        <p:cTn id="49" dur="500"/>
                                        <p:tgtEl>
                                          <p:spTgt spid="20"/>
                                        </p:tgtEl>
                                      </p:cBhvr>
                                    </p:animEffect>
                                  </p:childTnLst>
                                </p:cTn>
                              </p:par>
                            </p:childTnLst>
                          </p:cTn>
                        </p:par>
                        <p:par>
                          <p:cTn id="50" fill="hold" nodeType="afterGroup">
                            <p:stCondLst>
                              <p:cond delay="4400"/>
                            </p:stCondLst>
                            <p:childTnLst>
                              <p:par>
                                <p:cTn id="51" presetID="56" presetClass="entr" presetSubtype="0" fill="hold" grpId="0" nodeType="afterEffect">
                                  <p:stCondLst>
                                    <p:cond delay="0"/>
                                  </p:stCondLst>
                                  <p:iterate type="lt">
                                    <p:tmPct val="10000"/>
                                  </p:iterate>
                                  <p:childTnLst>
                                    <p:set>
                                      <p:cBhvr>
                                        <p:cTn id="52" dur="1" fill="hold">
                                          <p:stCondLst>
                                            <p:cond delay="0"/>
                                          </p:stCondLst>
                                        </p:cTn>
                                        <p:tgtEl>
                                          <p:spTgt spid="21"/>
                                        </p:tgtEl>
                                        <p:attrNameLst>
                                          <p:attrName>style.visibility</p:attrName>
                                        </p:attrNameLst>
                                      </p:cBhvr>
                                      <p:to>
                                        <p:strVal val="visible"/>
                                      </p:to>
                                    </p:set>
                                    <p:anim by="(-#ppt_w*2)" calcmode="lin" valueType="num">
                                      <p:cBhvr rctx="PPT">
                                        <p:cTn id="53" dur="250" autoRev="1" fill="hold">
                                          <p:stCondLst>
                                            <p:cond delay="0"/>
                                          </p:stCondLst>
                                        </p:cTn>
                                        <p:tgtEl>
                                          <p:spTgt spid="21"/>
                                        </p:tgtEl>
                                        <p:attrNameLst>
                                          <p:attrName>ppt_w</p:attrName>
                                        </p:attrNameLst>
                                      </p:cBhvr>
                                    </p:anim>
                                    <p:anim by="(#ppt_w*0.50)" calcmode="lin" valueType="num">
                                      <p:cBhvr>
                                        <p:cTn id="54" dur="250" decel="50000" autoRev="1" fill="hold">
                                          <p:stCondLst>
                                            <p:cond delay="0"/>
                                          </p:stCondLst>
                                        </p:cTn>
                                        <p:tgtEl>
                                          <p:spTgt spid="21"/>
                                        </p:tgtEl>
                                        <p:attrNameLst>
                                          <p:attrName>ppt_x</p:attrName>
                                        </p:attrNameLst>
                                      </p:cBhvr>
                                    </p:anim>
                                    <p:anim from="(-#ppt_h/2)" to="(#ppt_y)" calcmode="lin" valueType="num">
                                      <p:cBhvr>
                                        <p:cTn id="55" dur="500" fill="hold">
                                          <p:stCondLst>
                                            <p:cond delay="0"/>
                                          </p:stCondLst>
                                        </p:cTn>
                                        <p:tgtEl>
                                          <p:spTgt spid="21"/>
                                        </p:tgtEl>
                                        <p:attrNameLst>
                                          <p:attrName>ppt_y</p:attrName>
                                        </p:attrNameLst>
                                      </p:cBhvr>
                                    </p:anim>
                                    <p:animRot by="21600000">
                                      <p:cBhvr>
                                        <p:cTn id="56" dur="500" fill="hold">
                                          <p:stCondLst>
                                            <p:cond delay="0"/>
                                          </p:stCondLst>
                                        </p:cTn>
                                        <p:tgtEl>
                                          <p:spTgt spid="21"/>
                                        </p:tgtEl>
                                        <p:attrNameLst>
                                          <p:attrName>r</p:attrName>
                                        </p:attrNameLst>
                                      </p:cBhvr>
                                    </p:animRot>
                                  </p:childTnLst>
                                </p:cTn>
                              </p:par>
                            </p:childTnLst>
                          </p:cTn>
                        </p:par>
                        <p:par>
                          <p:cTn id="57" fill="hold" nodeType="afterGroup">
                            <p:stCondLst>
                              <p:cond delay="4900"/>
                            </p:stCondLst>
                            <p:childTnLst>
                              <p:par>
                                <p:cTn id="58" presetID="22" presetClass="entr" presetSubtype="2" fill="hold" grpId="0" nodeType="afterEffect">
                                  <p:stCondLst>
                                    <p:cond delay="0"/>
                                  </p:stCondLst>
                                  <p:childTnLst>
                                    <p:set>
                                      <p:cBhvr>
                                        <p:cTn id="59" dur="1" fill="hold">
                                          <p:stCondLst>
                                            <p:cond delay="0"/>
                                          </p:stCondLst>
                                        </p:cTn>
                                        <p:tgtEl>
                                          <p:spTgt spid="18"/>
                                        </p:tgtEl>
                                        <p:attrNameLst>
                                          <p:attrName>style.visibility</p:attrName>
                                        </p:attrNameLst>
                                      </p:cBhvr>
                                      <p:to>
                                        <p:strVal val="visible"/>
                                      </p:to>
                                    </p:set>
                                    <p:animEffect transition="in" filter="wipe(right)">
                                      <p:cBhvr>
                                        <p:cTn id="6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p:bldP spid="14" grpId="0" animBg="1"/>
      <p:bldP spid="15" grpId="0" animBg="1"/>
      <p:bldP spid="16" grpId="0" animBg="1"/>
      <p:bldP spid="17" grpId="0"/>
      <p:bldP spid="18" grpId="0" animBg="1"/>
      <p:bldP spid="19" grpId="0" animBg="1"/>
      <p:bldP spid="20" grpId="0" animBg="1"/>
      <p:bldP spid="2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矩形 16"/>
          <p:cNvSpPr/>
          <p:nvPr/>
        </p:nvSpPr>
        <p:spPr>
          <a:xfrm>
            <a:off x="1290035" y="2506291"/>
            <a:ext cx="5649089" cy="736035"/>
          </a:xfrm>
          <a:prstGeom prst="rect">
            <a:avLst/>
          </a:prstGeom>
          <a:solidFill>
            <a:schemeClr val="bg1"/>
          </a:solidFill>
          <a:ln>
            <a:solidFill>
              <a:srgbClr val="C00000"/>
            </a:solidFill>
          </a:ln>
        </p:spPr>
        <p:txBody>
          <a:bodyPr wrap="square">
            <a:spAutoFit/>
          </a:bodyPr>
          <a:lstStyle/>
          <a:p>
            <a:pPr lvl="0">
              <a:lnSpc>
                <a:spcPts val="2600"/>
              </a:lnSpc>
              <a:defRPr/>
            </a:pPr>
            <a:r>
              <a:rPr lang="zh-CN" altLang="en-US">
                <a:cs typeface="+mn-ea"/>
                <a:sym typeface="+mn-lt"/>
              </a:rPr>
              <a:t> 昆曲、豫剧、湘剧、京剧、皮影戏、越剧、川剧、黄梅戏、京戏脸谱、地方戏等</a:t>
            </a:r>
            <a:endParaRPr lang="zh-CN" altLang="en-US" sz="2000">
              <a:solidFill>
                <a:schemeClr val="accent2">
                  <a:lumMod val="50000"/>
                </a:schemeClr>
              </a:solidFill>
              <a:cs typeface="+mn-ea"/>
              <a:sym typeface="+mn-lt"/>
            </a:endParaRPr>
          </a:p>
        </p:txBody>
      </p:sp>
      <p:sp>
        <p:nvSpPr>
          <p:cNvPr id="18" name="Aitds11"/>
          <p:cNvSpPr/>
          <p:nvPr/>
        </p:nvSpPr>
        <p:spPr bwMode="auto">
          <a:xfrm>
            <a:off x="1360366" y="1864010"/>
            <a:ext cx="80931" cy="472678"/>
          </a:xfrm>
          <a:custGeom>
            <a:avLst/>
            <a:gdLst>
              <a:gd name="T0" fmla="*/ 139 w 139"/>
              <a:gd name="T1" fmla="*/ 0 h 806"/>
              <a:gd name="T2" fmla="*/ 0 w 139"/>
              <a:gd name="T3" fmla="*/ 110 h 806"/>
              <a:gd name="T4" fmla="*/ 0 w 139"/>
              <a:gd name="T5" fmla="*/ 806 h 806"/>
              <a:gd name="T6" fmla="*/ 139 w 139"/>
              <a:gd name="T7" fmla="*/ 696 h 806"/>
              <a:gd name="T8" fmla="*/ 139 w 139"/>
              <a:gd name="T9" fmla="*/ 0 h 806"/>
            </a:gdLst>
            <a:ahLst/>
            <a:cxnLst>
              <a:cxn ang="0">
                <a:pos x="T0" y="T1"/>
              </a:cxn>
              <a:cxn ang="0">
                <a:pos x="T2" y="T3"/>
              </a:cxn>
              <a:cxn ang="0">
                <a:pos x="T4" y="T5"/>
              </a:cxn>
              <a:cxn ang="0">
                <a:pos x="T6" y="T7"/>
              </a:cxn>
              <a:cxn ang="0">
                <a:pos x="T8" y="T9"/>
              </a:cxn>
            </a:cxnLst>
            <a:rect l="0" t="0" r="r" b="b"/>
            <a:pathLst>
              <a:path w="139" h="805">
                <a:moveTo>
                  <a:pt x="139" y="0"/>
                </a:moveTo>
                <a:lnTo>
                  <a:pt x="0" y="110"/>
                </a:lnTo>
                <a:lnTo>
                  <a:pt x="0" y="806"/>
                </a:lnTo>
                <a:lnTo>
                  <a:pt x="139" y="696"/>
                </a:lnTo>
                <a:lnTo>
                  <a:pt x="139" y="0"/>
                </a:lnTo>
                <a:close/>
              </a:path>
            </a:pathLst>
          </a:custGeom>
          <a:solidFill>
            <a:sysClr val="windowText" lastClr="000000">
              <a:lumMod val="85000"/>
              <a:lumOff val="15000"/>
            </a:sysClr>
          </a:solidFill>
          <a:ln>
            <a:noFill/>
          </a:ln>
        </p:spPr>
        <p:txBody>
          <a:bodyPr vert="horz" wrap="square" lIns="68562" tIns="34281" rIns="68562" bIns="34281"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u="none" strike="noStrike" kern="0" cap="none" spc="0" normalizeH="0" baseline="0" noProof="0">
              <a:ln>
                <a:noFill/>
              </a:ln>
              <a:solidFill>
                <a:prstClr val="black"/>
              </a:solidFill>
              <a:effectLst/>
              <a:uLnTx/>
              <a:uFillTx/>
              <a:cs typeface="+mn-ea"/>
              <a:sym typeface="+mn-lt"/>
            </a:endParaRPr>
          </a:p>
        </p:txBody>
      </p:sp>
      <p:sp>
        <p:nvSpPr>
          <p:cNvPr id="19" name="Aitds12"/>
          <p:cNvSpPr/>
          <p:nvPr/>
        </p:nvSpPr>
        <p:spPr bwMode="auto">
          <a:xfrm>
            <a:off x="1360366" y="1928304"/>
            <a:ext cx="1623371" cy="408384"/>
          </a:xfrm>
          <a:custGeom>
            <a:avLst/>
            <a:gdLst>
              <a:gd name="T0" fmla="*/ 3591 w 3591"/>
              <a:gd name="T1" fmla="*/ 0 h 696"/>
              <a:gd name="T2" fmla="*/ 0 w 3591"/>
              <a:gd name="T3" fmla="*/ 0 h 696"/>
              <a:gd name="T4" fmla="*/ 0 w 3591"/>
              <a:gd name="T5" fmla="*/ 696 h 696"/>
              <a:gd name="T6" fmla="*/ 3591 w 3591"/>
              <a:gd name="T7" fmla="*/ 696 h 696"/>
              <a:gd name="T8" fmla="*/ 3383 w 3591"/>
              <a:gd name="T9" fmla="*/ 353 h 696"/>
              <a:gd name="T10" fmla="*/ 3591 w 3591"/>
              <a:gd name="T11" fmla="*/ 0 h 696"/>
            </a:gdLst>
            <a:ahLst/>
            <a:cxnLst>
              <a:cxn ang="0">
                <a:pos x="T0" y="T1"/>
              </a:cxn>
              <a:cxn ang="0">
                <a:pos x="T2" y="T3"/>
              </a:cxn>
              <a:cxn ang="0">
                <a:pos x="T4" y="T5"/>
              </a:cxn>
              <a:cxn ang="0">
                <a:pos x="T6" y="T7"/>
              </a:cxn>
              <a:cxn ang="0">
                <a:pos x="T8" y="T9"/>
              </a:cxn>
              <a:cxn ang="0">
                <a:pos x="T10" y="T11"/>
              </a:cxn>
            </a:cxnLst>
            <a:rect l="0" t="0" r="r" b="b"/>
            <a:pathLst>
              <a:path w="3591" h="696">
                <a:moveTo>
                  <a:pt x="3591" y="0"/>
                </a:moveTo>
                <a:lnTo>
                  <a:pt x="0" y="0"/>
                </a:lnTo>
                <a:lnTo>
                  <a:pt x="0" y="696"/>
                </a:lnTo>
                <a:lnTo>
                  <a:pt x="3591" y="696"/>
                </a:lnTo>
                <a:lnTo>
                  <a:pt x="3383" y="353"/>
                </a:lnTo>
                <a:lnTo>
                  <a:pt x="3591" y="0"/>
                </a:lnTo>
                <a:close/>
              </a:path>
            </a:pathLst>
          </a:custGeom>
          <a:solidFill>
            <a:srgbClr val="C00000"/>
          </a:solidFill>
          <a:ln>
            <a:noFill/>
          </a:ln>
        </p:spPr>
        <p:txBody>
          <a:bodyPr vert="horz" wrap="square" lIns="68562" tIns="34281" rIns="68562" bIns="34281"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u="none" strike="noStrike" kern="1200" cap="none" spc="0" normalizeH="0" baseline="0" noProof="0">
              <a:ln>
                <a:noFill/>
              </a:ln>
              <a:solidFill>
                <a:prstClr val="black"/>
              </a:solidFill>
              <a:effectLst/>
              <a:uLnTx/>
              <a:uFillTx/>
              <a:cs typeface="+mn-ea"/>
              <a:sym typeface="+mn-lt"/>
            </a:endParaRPr>
          </a:p>
        </p:txBody>
      </p:sp>
      <p:sp>
        <p:nvSpPr>
          <p:cNvPr id="20" name="Aitds13"/>
          <p:cNvSpPr txBox="1"/>
          <p:nvPr/>
        </p:nvSpPr>
        <p:spPr>
          <a:xfrm>
            <a:off x="1441297" y="1947830"/>
            <a:ext cx="1349529" cy="369332"/>
          </a:xfrm>
          <a:prstGeom prst="rect">
            <a:avLst/>
          </a:prstGeom>
          <a:noFill/>
        </p:spPr>
        <p:txBody>
          <a:bodyPr wrap="square" lIns="68562" tIns="34281" rIns="68562" bIns="34281" rtlCol="0" anchor="ctr">
            <a:spAutoFit/>
          </a:bodyPr>
          <a:lstStyle/>
          <a:p>
            <a:pPr lvl="0" algn="ctr">
              <a:defRPr/>
            </a:pPr>
            <a:r>
              <a:rPr lang="zh-CN" altLang="en-US" sz="1900">
                <a:solidFill>
                  <a:prstClr val="white"/>
                </a:solidFill>
                <a:cs typeface="+mn-ea"/>
                <a:sym typeface="+mn-lt"/>
              </a:rPr>
              <a:t>中国戏剧</a:t>
            </a:r>
          </a:p>
        </p:txBody>
      </p:sp>
      <p:sp>
        <p:nvSpPr>
          <p:cNvPr id="25" name="矩形 24"/>
          <p:cNvSpPr/>
          <p:nvPr/>
        </p:nvSpPr>
        <p:spPr>
          <a:xfrm>
            <a:off x="5438334" y="4499708"/>
            <a:ext cx="5649089" cy="1069460"/>
          </a:xfrm>
          <a:prstGeom prst="rect">
            <a:avLst/>
          </a:prstGeom>
          <a:solidFill>
            <a:schemeClr val="bg1"/>
          </a:solidFill>
          <a:ln>
            <a:solidFill>
              <a:srgbClr val="C00000"/>
            </a:solidFill>
          </a:ln>
        </p:spPr>
        <p:txBody>
          <a:bodyPr wrap="square">
            <a:spAutoFit/>
          </a:bodyPr>
          <a:lstStyle/>
          <a:p>
            <a:pPr lvl="0">
              <a:lnSpc>
                <a:spcPts val="2600"/>
              </a:lnSpc>
              <a:defRPr/>
            </a:pPr>
            <a:r>
              <a:rPr lang="zh-CN" altLang="en-US">
                <a:cs typeface="+mn-ea"/>
                <a:sym typeface="+mn-lt"/>
              </a:rPr>
              <a:t>剪纸、风筝、中国织绣（刺绣等）、中国结、泥人面塑、龙凤纹样（饕餮纹、如意纹、雷纹、回纹、巴纹）、祥云图案、凤眼、千层底、檐、鹫等</a:t>
            </a:r>
            <a:endParaRPr lang="zh-CN" altLang="en-US" sz="2000">
              <a:solidFill>
                <a:schemeClr val="accent2">
                  <a:lumMod val="50000"/>
                </a:schemeClr>
              </a:solidFill>
              <a:cs typeface="+mn-ea"/>
              <a:sym typeface="+mn-lt"/>
            </a:endParaRPr>
          </a:p>
        </p:txBody>
      </p:sp>
      <p:sp>
        <p:nvSpPr>
          <p:cNvPr id="26" name="Aitds11"/>
          <p:cNvSpPr/>
          <p:nvPr/>
        </p:nvSpPr>
        <p:spPr bwMode="auto">
          <a:xfrm>
            <a:off x="5508664" y="3857427"/>
            <a:ext cx="80931" cy="472678"/>
          </a:xfrm>
          <a:custGeom>
            <a:avLst/>
            <a:gdLst>
              <a:gd name="T0" fmla="*/ 139 w 139"/>
              <a:gd name="T1" fmla="*/ 0 h 806"/>
              <a:gd name="T2" fmla="*/ 0 w 139"/>
              <a:gd name="T3" fmla="*/ 110 h 806"/>
              <a:gd name="T4" fmla="*/ 0 w 139"/>
              <a:gd name="T5" fmla="*/ 806 h 806"/>
              <a:gd name="T6" fmla="*/ 139 w 139"/>
              <a:gd name="T7" fmla="*/ 696 h 806"/>
              <a:gd name="T8" fmla="*/ 139 w 139"/>
              <a:gd name="T9" fmla="*/ 0 h 806"/>
            </a:gdLst>
            <a:ahLst/>
            <a:cxnLst>
              <a:cxn ang="0">
                <a:pos x="T0" y="T1"/>
              </a:cxn>
              <a:cxn ang="0">
                <a:pos x="T2" y="T3"/>
              </a:cxn>
              <a:cxn ang="0">
                <a:pos x="T4" y="T5"/>
              </a:cxn>
              <a:cxn ang="0">
                <a:pos x="T6" y="T7"/>
              </a:cxn>
              <a:cxn ang="0">
                <a:pos x="T8" y="T9"/>
              </a:cxn>
            </a:cxnLst>
            <a:rect l="0" t="0" r="r" b="b"/>
            <a:pathLst>
              <a:path w="139" h="805">
                <a:moveTo>
                  <a:pt x="139" y="0"/>
                </a:moveTo>
                <a:lnTo>
                  <a:pt x="0" y="110"/>
                </a:lnTo>
                <a:lnTo>
                  <a:pt x="0" y="806"/>
                </a:lnTo>
                <a:lnTo>
                  <a:pt x="139" y="696"/>
                </a:lnTo>
                <a:lnTo>
                  <a:pt x="139" y="0"/>
                </a:lnTo>
                <a:close/>
              </a:path>
            </a:pathLst>
          </a:custGeom>
          <a:solidFill>
            <a:sysClr val="windowText" lastClr="000000">
              <a:lumMod val="85000"/>
              <a:lumOff val="15000"/>
            </a:sysClr>
          </a:solidFill>
          <a:ln>
            <a:noFill/>
          </a:ln>
        </p:spPr>
        <p:txBody>
          <a:bodyPr vert="horz" wrap="square" lIns="68562" tIns="34281" rIns="68562" bIns="34281"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u="none" strike="noStrike" kern="0" cap="none" spc="0" normalizeH="0" baseline="0" noProof="0">
              <a:ln>
                <a:noFill/>
              </a:ln>
              <a:solidFill>
                <a:prstClr val="black"/>
              </a:solidFill>
              <a:effectLst/>
              <a:uLnTx/>
              <a:uFillTx/>
              <a:cs typeface="+mn-ea"/>
              <a:sym typeface="+mn-lt"/>
            </a:endParaRPr>
          </a:p>
        </p:txBody>
      </p:sp>
      <p:sp>
        <p:nvSpPr>
          <p:cNvPr id="27" name="Aitds12"/>
          <p:cNvSpPr/>
          <p:nvPr/>
        </p:nvSpPr>
        <p:spPr bwMode="auto">
          <a:xfrm>
            <a:off x="5508664" y="3921721"/>
            <a:ext cx="1623371" cy="408384"/>
          </a:xfrm>
          <a:custGeom>
            <a:avLst/>
            <a:gdLst>
              <a:gd name="T0" fmla="*/ 3591 w 3591"/>
              <a:gd name="T1" fmla="*/ 0 h 696"/>
              <a:gd name="T2" fmla="*/ 0 w 3591"/>
              <a:gd name="T3" fmla="*/ 0 h 696"/>
              <a:gd name="T4" fmla="*/ 0 w 3591"/>
              <a:gd name="T5" fmla="*/ 696 h 696"/>
              <a:gd name="T6" fmla="*/ 3591 w 3591"/>
              <a:gd name="T7" fmla="*/ 696 h 696"/>
              <a:gd name="T8" fmla="*/ 3383 w 3591"/>
              <a:gd name="T9" fmla="*/ 353 h 696"/>
              <a:gd name="T10" fmla="*/ 3591 w 3591"/>
              <a:gd name="T11" fmla="*/ 0 h 696"/>
            </a:gdLst>
            <a:ahLst/>
            <a:cxnLst>
              <a:cxn ang="0">
                <a:pos x="T0" y="T1"/>
              </a:cxn>
              <a:cxn ang="0">
                <a:pos x="T2" y="T3"/>
              </a:cxn>
              <a:cxn ang="0">
                <a:pos x="T4" y="T5"/>
              </a:cxn>
              <a:cxn ang="0">
                <a:pos x="T6" y="T7"/>
              </a:cxn>
              <a:cxn ang="0">
                <a:pos x="T8" y="T9"/>
              </a:cxn>
              <a:cxn ang="0">
                <a:pos x="T10" y="T11"/>
              </a:cxn>
            </a:cxnLst>
            <a:rect l="0" t="0" r="r" b="b"/>
            <a:pathLst>
              <a:path w="3591" h="696">
                <a:moveTo>
                  <a:pt x="3591" y="0"/>
                </a:moveTo>
                <a:lnTo>
                  <a:pt x="0" y="0"/>
                </a:lnTo>
                <a:lnTo>
                  <a:pt x="0" y="696"/>
                </a:lnTo>
                <a:lnTo>
                  <a:pt x="3591" y="696"/>
                </a:lnTo>
                <a:lnTo>
                  <a:pt x="3383" y="353"/>
                </a:lnTo>
                <a:lnTo>
                  <a:pt x="3591" y="0"/>
                </a:lnTo>
                <a:close/>
              </a:path>
            </a:pathLst>
          </a:custGeom>
          <a:solidFill>
            <a:srgbClr val="C00000"/>
          </a:solidFill>
          <a:ln>
            <a:noFill/>
          </a:ln>
        </p:spPr>
        <p:txBody>
          <a:bodyPr vert="horz" wrap="square" lIns="68562" tIns="34281" rIns="68562" bIns="34281"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u="none" strike="noStrike" kern="1200" cap="none" spc="0" normalizeH="0" baseline="0" noProof="0">
              <a:ln>
                <a:noFill/>
              </a:ln>
              <a:solidFill>
                <a:prstClr val="black"/>
              </a:solidFill>
              <a:effectLst/>
              <a:uLnTx/>
              <a:uFillTx/>
              <a:cs typeface="+mn-ea"/>
              <a:sym typeface="+mn-lt"/>
            </a:endParaRPr>
          </a:p>
        </p:txBody>
      </p:sp>
      <p:sp>
        <p:nvSpPr>
          <p:cNvPr id="28" name="Aitds13"/>
          <p:cNvSpPr txBox="1"/>
          <p:nvPr/>
        </p:nvSpPr>
        <p:spPr>
          <a:xfrm>
            <a:off x="5589595" y="3941247"/>
            <a:ext cx="1349529" cy="369332"/>
          </a:xfrm>
          <a:prstGeom prst="rect">
            <a:avLst/>
          </a:prstGeom>
          <a:noFill/>
        </p:spPr>
        <p:txBody>
          <a:bodyPr wrap="square" lIns="68562" tIns="34281" rIns="68562" bIns="34281" rtlCol="0" anchor="ctr">
            <a:spAutoFit/>
          </a:bodyPr>
          <a:lstStyle/>
          <a:p>
            <a:pPr lvl="0" algn="ctr">
              <a:defRPr/>
            </a:pPr>
            <a:r>
              <a:rPr lang="zh-CN" altLang="en-US" sz="1900">
                <a:solidFill>
                  <a:prstClr val="white"/>
                </a:solidFill>
                <a:cs typeface="+mn-ea"/>
                <a:sym typeface="+mn-lt"/>
              </a:rPr>
              <a:t>民间工艺</a:t>
            </a:r>
          </a:p>
        </p:txBody>
      </p:sp>
      <p:sp>
        <p:nvSpPr>
          <p:cNvPr id="12" name="文本框 11"/>
          <p:cNvSpPr txBox="1"/>
          <p:nvPr/>
        </p:nvSpPr>
        <p:spPr>
          <a:xfrm>
            <a:off x="724469" y="628183"/>
            <a:ext cx="2666567" cy="461665"/>
          </a:xfrm>
          <a:prstGeom prst="rect">
            <a:avLst/>
          </a:prstGeom>
          <a:noFill/>
        </p:spPr>
        <p:txBody>
          <a:bodyPr wrap="square" rtlCol="0">
            <a:spAutoFit/>
          </a:bodyPr>
          <a:lstStyle/>
          <a:p>
            <a:pPr marL="342900" indent="-342900" algn="dist">
              <a:buFont typeface="Arial" panose="020B0604020202020204" pitchFamily="34" charset="0"/>
              <a:buChar char="•"/>
            </a:pPr>
            <a:r>
              <a:rPr lang="zh-CN" altLang="en-US" sz="2400" b="1">
                <a:solidFill>
                  <a:srgbClr val="C00000"/>
                </a:solidFill>
                <a:cs typeface="+mn-ea"/>
                <a:sym typeface="+mn-lt"/>
              </a:rPr>
              <a:t>爱国的内涵</a:t>
            </a:r>
          </a:p>
        </p:txBody>
      </p:sp>
      <p:pic>
        <p:nvPicPr>
          <p:cNvPr id="7" name="图片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91707" y="2787654"/>
            <a:ext cx="4184825" cy="344607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right)">
                                      <p:cBhvr>
                                        <p:cTn id="7" dur="300"/>
                                        <p:tgtEl>
                                          <p:spTgt spid="18"/>
                                        </p:tgtEl>
                                      </p:cBhvr>
                                    </p:animEffect>
                                  </p:childTnLst>
                                </p:cTn>
                              </p:par>
                            </p:childTnLst>
                          </p:cTn>
                        </p:par>
                        <p:par>
                          <p:cTn id="8" fill="hold" nodeType="afterGroup">
                            <p:stCondLst>
                              <p:cond delay="300"/>
                            </p:stCondLst>
                            <p:childTnLst>
                              <p:par>
                                <p:cTn id="9" presetID="22" presetClass="entr" presetSubtype="8"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left)">
                                      <p:cBhvr>
                                        <p:cTn id="11" dur="500"/>
                                        <p:tgtEl>
                                          <p:spTgt spid="19"/>
                                        </p:tgtEl>
                                      </p:cBhvr>
                                    </p:animEffect>
                                  </p:childTnLst>
                                </p:cTn>
                              </p:par>
                            </p:childTnLst>
                          </p:cTn>
                        </p:par>
                        <p:par>
                          <p:cTn id="12" fill="hold" nodeType="afterGroup">
                            <p:stCondLst>
                              <p:cond delay="800"/>
                            </p:stCondLst>
                            <p:childTnLst>
                              <p:par>
                                <p:cTn id="13" presetID="56" presetClass="entr" presetSubtype="0" fill="hold" grpId="0" nodeType="afterEffect">
                                  <p:stCondLst>
                                    <p:cond delay="0"/>
                                  </p:stCondLst>
                                  <p:iterate type="lt">
                                    <p:tmPct val="10000"/>
                                  </p:iterate>
                                  <p:childTnLst>
                                    <p:set>
                                      <p:cBhvr>
                                        <p:cTn id="14" dur="1" fill="hold">
                                          <p:stCondLst>
                                            <p:cond delay="0"/>
                                          </p:stCondLst>
                                        </p:cTn>
                                        <p:tgtEl>
                                          <p:spTgt spid="20"/>
                                        </p:tgtEl>
                                        <p:attrNameLst>
                                          <p:attrName>style.visibility</p:attrName>
                                        </p:attrNameLst>
                                      </p:cBhvr>
                                      <p:to>
                                        <p:strVal val="visible"/>
                                      </p:to>
                                    </p:set>
                                    <p:anim by="(-#ppt_w*2)" calcmode="lin" valueType="num">
                                      <p:cBhvr rctx="PPT">
                                        <p:cTn id="15" dur="250" autoRev="1" fill="hold">
                                          <p:stCondLst>
                                            <p:cond delay="0"/>
                                          </p:stCondLst>
                                        </p:cTn>
                                        <p:tgtEl>
                                          <p:spTgt spid="20"/>
                                        </p:tgtEl>
                                        <p:attrNameLst>
                                          <p:attrName>ppt_w</p:attrName>
                                        </p:attrNameLst>
                                      </p:cBhvr>
                                    </p:anim>
                                    <p:anim by="(#ppt_w*0.50)" calcmode="lin" valueType="num">
                                      <p:cBhvr>
                                        <p:cTn id="16" dur="250" decel="50000" autoRev="1" fill="hold">
                                          <p:stCondLst>
                                            <p:cond delay="0"/>
                                          </p:stCondLst>
                                        </p:cTn>
                                        <p:tgtEl>
                                          <p:spTgt spid="20"/>
                                        </p:tgtEl>
                                        <p:attrNameLst>
                                          <p:attrName>ppt_x</p:attrName>
                                        </p:attrNameLst>
                                      </p:cBhvr>
                                    </p:anim>
                                    <p:anim from="(-#ppt_h/2)" to="(#ppt_y)" calcmode="lin" valueType="num">
                                      <p:cBhvr>
                                        <p:cTn id="17" dur="500" fill="hold">
                                          <p:stCondLst>
                                            <p:cond delay="0"/>
                                          </p:stCondLst>
                                        </p:cTn>
                                        <p:tgtEl>
                                          <p:spTgt spid="20"/>
                                        </p:tgtEl>
                                        <p:attrNameLst>
                                          <p:attrName>ppt_y</p:attrName>
                                        </p:attrNameLst>
                                      </p:cBhvr>
                                    </p:anim>
                                    <p:animRot by="21600000">
                                      <p:cBhvr>
                                        <p:cTn id="18" dur="500" fill="hold">
                                          <p:stCondLst>
                                            <p:cond delay="0"/>
                                          </p:stCondLst>
                                        </p:cTn>
                                        <p:tgtEl>
                                          <p:spTgt spid="20"/>
                                        </p:tgtEl>
                                        <p:attrNameLst>
                                          <p:attrName>r</p:attrName>
                                        </p:attrNameLst>
                                      </p:cBhvr>
                                    </p:animRot>
                                  </p:childTnLst>
                                </p:cTn>
                              </p:par>
                            </p:childTnLst>
                          </p:cTn>
                        </p:par>
                        <p:par>
                          <p:cTn id="19" fill="hold" nodeType="afterGroup">
                            <p:stCondLst>
                              <p:cond delay="1300"/>
                            </p:stCondLst>
                            <p:childTnLst>
                              <p:par>
                                <p:cTn id="20" presetID="22" presetClass="entr" presetSubtype="2" fill="hold" grpId="0" nodeType="after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right)">
                                      <p:cBhvr>
                                        <p:cTn id="22" dur="500"/>
                                        <p:tgtEl>
                                          <p:spTgt spid="17"/>
                                        </p:tgtEl>
                                      </p:cBhvr>
                                    </p:animEffect>
                                  </p:childTnLst>
                                </p:cTn>
                              </p:par>
                            </p:childTnLst>
                          </p:cTn>
                        </p:par>
                        <p:par>
                          <p:cTn id="23" fill="hold" nodeType="afterGroup">
                            <p:stCondLst>
                              <p:cond delay="1800"/>
                            </p:stCondLst>
                            <p:childTnLst>
                              <p:par>
                                <p:cTn id="24" presetID="22" presetClass="entr" presetSubtype="2" fill="hold" grpId="0" nodeType="afterEffect">
                                  <p:stCondLst>
                                    <p:cond delay="0"/>
                                  </p:stCondLst>
                                  <p:childTnLst>
                                    <p:set>
                                      <p:cBhvr>
                                        <p:cTn id="25" dur="1" fill="hold">
                                          <p:stCondLst>
                                            <p:cond delay="0"/>
                                          </p:stCondLst>
                                        </p:cTn>
                                        <p:tgtEl>
                                          <p:spTgt spid="26"/>
                                        </p:tgtEl>
                                        <p:attrNameLst>
                                          <p:attrName>style.visibility</p:attrName>
                                        </p:attrNameLst>
                                      </p:cBhvr>
                                      <p:to>
                                        <p:strVal val="visible"/>
                                      </p:to>
                                    </p:set>
                                    <p:animEffect transition="in" filter="wipe(right)">
                                      <p:cBhvr>
                                        <p:cTn id="26" dur="300"/>
                                        <p:tgtEl>
                                          <p:spTgt spid="26"/>
                                        </p:tgtEl>
                                      </p:cBhvr>
                                    </p:animEffect>
                                  </p:childTnLst>
                                </p:cTn>
                              </p:par>
                            </p:childTnLst>
                          </p:cTn>
                        </p:par>
                        <p:par>
                          <p:cTn id="27" fill="hold" nodeType="afterGroup">
                            <p:stCondLst>
                              <p:cond delay="2100"/>
                            </p:stCondLst>
                            <p:childTnLst>
                              <p:par>
                                <p:cTn id="28" presetID="22" presetClass="entr" presetSubtype="8" fill="hold" grpId="0" nodeType="afterEffect">
                                  <p:stCondLst>
                                    <p:cond delay="0"/>
                                  </p:stCondLst>
                                  <p:childTnLst>
                                    <p:set>
                                      <p:cBhvr>
                                        <p:cTn id="29" dur="1" fill="hold">
                                          <p:stCondLst>
                                            <p:cond delay="0"/>
                                          </p:stCondLst>
                                        </p:cTn>
                                        <p:tgtEl>
                                          <p:spTgt spid="27"/>
                                        </p:tgtEl>
                                        <p:attrNameLst>
                                          <p:attrName>style.visibility</p:attrName>
                                        </p:attrNameLst>
                                      </p:cBhvr>
                                      <p:to>
                                        <p:strVal val="visible"/>
                                      </p:to>
                                    </p:set>
                                    <p:animEffect transition="in" filter="wipe(left)">
                                      <p:cBhvr>
                                        <p:cTn id="30" dur="500"/>
                                        <p:tgtEl>
                                          <p:spTgt spid="27"/>
                                        </p:tgtEl>
                                      </p:cBhvr>
                                    </p:animEffect>
                                  </p:childTnLst>
                                </p:cTn>
                              </p:par>
                            </p:childTnLst>
                          </p:cTn>
                        </p:par>
                        <p:par>
                          <p:cTn id="31" fill="hold" nodeType="afterGroup">
                            <p:stCondLst>
                              <p:cond delay="2600"/>
                            </p:stCondLst>
                            <p:childTnLst>
                              <p:par>
                                <p:cTn id="32" presetID="56" presetClass="entr" presetSubtype="0" fill="hold" grpId="0" nodeType="afterEffect">
                                  <p:stCondLst>
                                    <p:cond delay="0"/>
                                  </p:stCondLst>
                                  <p:iterate type="lt">
                                    <p:tmPct val="10000"/>
                                  </p:iterate>
                                  <p:childTnLst>
                                    <p:set>
                                      <p:cBhvr>
                                        <p:cTn id="33" dur="1" fill="hold">
                                          <p:stCondLst>
                                            <p:cond delay="0"/>
                                          </p:stCondLst>
                                        </p:cTn>
                                        <p:tgtEl>
                                          <p:spTgt spid="28"/>
                                        </p:tgtEl>
                                        <p:attrNameLst>
                                          <p:attrName>style.visibility</p:attrName>
                                        </p:attrNameLst>
                                      </p:cBhvr>
                                      <p:to>
                                        <p:strVal val="visible"/>
                                      </p:to>
                                    </p:set>
                                    <p:anim by="(-#ppt_w*2)" calcmode="lin" valueType="num">
                                      <p:cBhvr rctx="PPT">
                                        <p:cTn id="34" dur="250" autoRev="1" fill="hold">
                                          <p:stCondLst>
                                            <p:cond delay="0"/>
                                          </p:stCondLst>
                                        </p:cTn>
                                        <p:tgtEl>
                                          <p:spTgt spid="28"/>
                                        </p:tgtEl>
                                        <p:attrNameLst>
                                          <p:attrName>ppt_w</p:attrName>
                                        </p:attrNameLst>
                                      </p:cBhvr>
                                    </p:anim>
                                    <p:anim by="(#ppt_w*0.50)" calcmode="lin" valueType="num">
                                      <p:cBhvr>
                                        <p:cTn id="35" dur="250" decel="50000" autoRev="1" fill="hold">
                                          <p:stCondLst>
                                            <p:cond delay="0"/>
                                          </p:stCondLst>
                                        </p:cTn>
                                        <p:tgtEl>
                                          <p:spTgt spid="28"/>
                                        </p:tgtEl>
                                        <p:attrNameLst>
                                          <p:attrName>ppt_x</p:attrName>
                                        </p:attrNameLst>
                                      </p:cBhvr>
                                    </p:anim>
                                    <p:anim from="(-#ppt_h/2)" to="(#ppt_y)" calcmode="lin" valueType="num">
                                      <p:cBhvr>
                                        <p:cTn id="36" dur="500" fill="hold">
                                          <p:stCondLst>
                                            <p:cond delay="0"/>
                                          </p:stCondLst>
                                        </p:cTn>
                                        <p:tgtEl>
                                          <p:spTgt spid="28"/>
                                        </p:tgtEl>
                                        <p:attrNameLst>
                                          <p:attrName>ppt_y</p:attrName>
                                        </p:attrNameLst>
                                      </p:cBhvr>
                                    </p:anim>
                                    <p:animRot by="21600000">
                                      <p:cBhvr>
                                        <p:cTn id="37" dur="500" fill="hold">
                                          <p:stCondLst>
                                            <p:cond delay="0"/>
                                          </p:stCondLst>
                                        </p:cTn>
                                        <p:tgtEl>
                                          <p:spTgt spid="28"/>
                                        </p:tgtEl>
                                        <p:attrNameLst>
                                          <p:attrName>r</p:attrName>
                                        </p:attrNameLst>
                                      </p:cBhvr>
                                    </p:animRot>
                                  </p:childTnLst>
                                </p:cTn>
                              </p:par>
                            </p:childTnLst>
                          </p:cTn>
                        </p:par>
                        <p:par>
                          <p:cTn id="38" fill="hold" nodeType="afterGroup">
                            <p:stCondLst>
                              <p:cond delay="3100"/>
                            </p:stCondLst>
                            <p:childTnLst>
                              <p:par>
                                <p:cTn id="39" presetID="22" presetClass="entr" presetSubtype="2" fill="hold" grpId="0" nodeType="after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wipe(right)">
                                      <p:cBhvr>
                                        <p:cTn id="41"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p:bldP spid="25" grpId="0" animBg="1"/>
      <p:bldP spid="26" grpId="0" animBg="1"/>
      <p:bldP spid="27" grpId="0" animBg="1"/>
      <p:bldP spid="2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1012400" y="2814777"/>
            <a:ext cx="4179893" cy="392480"/>
          </a:xfrm>
          <a:prstGeom prst="rect">
            <a:avLst/>
          </a:prstGeom>
          <a:solidFill>
            <a:schemeClr val="bg1"/>
          </a:solidFill>
          <a:ln>
            <a:solidFill>
              <a:srgbClr val="FF0000"/>
            </a:solidFill>
          </a:ln>
        </p:spPr>
        <p:txBody>
          <a:bodyPr wrap="square">
            <a:spAutoFit/>
          </a:bodyPr>
          <a:lstStyle/>
          <a:p>
            <a:pPr lvl="0">
              <a:lnSpc>
                <a:spcPts val="2600"/>
              </a:lnSpc>
              <a:defRPr/>
            </a:pPr>
            <a:r>
              <a:rPr lang="zh-CN" altLang="en-US">
                <a:cs typeface="+mn-ea"/>
                <a:sym typeface="+mn-lt"/>
              </a:rPr>
              <a:t>火药、指南针、造纸术、活字印刷术</a:t>
            </a:r>
          </a:p>
        </p:txBody>
      </p:sp>
      <p:sp>
        <p:nvSpPr>
          <p:cNvPr id="20" name="Aitds11"/>
          <p:cNvSpPr/>
          <p:nvPr/>
        </p:nvSpPr>
        <p:spPr bwMode="auto">
          <a:xfrm>
            <a:off x="1012400" y="2200183"/>
            <a:ext cx="80931" cy="472678"/>
          </a:xfrm>
          <a:custGeom>
            <a:avLst/>
            <a:gdLst>
              <a:gd name="T0" fmla="*/ 139 w 139"/>
              <a:gd name="T1" fmla="*/ 0 h 806"/>
              <a:gd name="T2" fmla="*/ 0 w 139"/>
              <a:gd name="T3" fmla="*/ 110 h 806"/>
              <a:gd name="T4" fmla="*/ 0 w 139"/>
              <a:gd name="T5" fmla="*/ 806 h 806"/>
              <a:gd name="T6" fmla="*/ 139 w 139"/>
              <a:gd name="T7" fmla="*/ 696 h 806"/>
              <a:gd name="T8" fmla="*/ 139 w 139"/>
              <a:gd name="T9" fmla="*/ 0 h 806"/>
            </a:gdLst>
            <a:ahLst/>
            <a:cxnLst>
              <a:cxn ang="0">
                <a:pos x="T0" y="T1"/>
              </a:cxn>
              <a:cxn ang="0">
                <a:pos x="T2" y="T3"/>
              </a:cxn>
              <a:cxn ang="0">
                <a:pos x="T4" y="T5"/>
              </a:cxn>
              <a:cxn ang="0">
                <a:pos x="T6" y="T7"/>
              </a:cxn>
              <a:cxn ang="0">
                <a:pos x="T8" y="T9"/>
              </a:cxn>
            </a:cxnLst>
            <a:rect l="0" t="0" r="r" b="b"/>
            <a:pathLst>
              <a:path w="139" h="805">
                <a:moveTo>
                  <a:pt x="139" y="0"/>
                </a:moveTo>
                <a:lnTo>
                  <a:pt x="0" y="110"/>
                </a:lnTo>
                <a:lnTo>
                  <a:pt x="0" y="806"/>
                </a:lnTo>
                <a:lnTo>
                  <a:pt x="139" y="696"/>
                </a:lnTo>
                <a:lnTo>
                  <a:pt x="139" y="0"/>
                </a:lnTo>
                <a:close/>
              </a:path>
            </a:pathLst>
          </a:custGeom>
          <a:solidFill>
            <a:sysClr val="windowText" lastClr="000000">
              <a:lumMod val="85000"/>
              <a:lumOff val="15000"/>
            </a:sysClr>
          </a:solidFill>
          <a:ln>
            <a:noFill/>
          </a:ln>
        </p:spPr>
        <p:txBody>
          <a:bodyPr vert="horz" wrap="square" lIns="68562" tIns="34281" rIns="68562" bIns="34281"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u="none" strike="noStrike" kern="0" cap="none" spc="0" normalizeH="0" baseline="0" noProof="0">
              <a:ln>
                <a:noFill/>
              </a:ln>
              <a:solidFill>
                <a:prstClr val="black"/>
              </a:solidFill>
              <a:effectLst/>
              <a:uLnTx/>
              <a:uFillTx/>
              <a:cs typeface="+mn-ea"/>
              <a:sym typeface="+mn-lt"/>
            </a:endParaRPr>
          </a:p>
        </p:txBody>
      </p:sp>
      <p:sp>
        <p:nvSpPr>
          <p:cNvPr id="21" name="Aitds12"/>
          <p:cNvSpPr/>
          <p:nvPr/>
        </p:nvSpPr>
        <p:spPr bwMode="auto">
          <a:xfrm>
            <a:off x="1012400" y="2264477"/>
            <a:ext cx="1623371" cy="408384"/>
          </a:xfrm>
          <a:custGeom>
            <a:avLst/>
            <a:gdLst>
              <a:gd name="T0" fmla="*/ 3591 w 3591"/>
              <a:gd name="T1" fmla="*/ 0 h 696"/>
              <a:gd name="T2" fmla="*/ 0 w 3591"/>
              <a:gd name="T3" fmla="*/ 0 h 696"/>
              <a:gd name="T4" fmla="*/ 0 w 3591"/>
              <a:gd name="T5" fmla="*/ 696 h 696"/>
              <a:gd name="T6" fmla="*/ 3591 w 3591"/>
              <a:gd name="T7" fmla="*/ 696 h 696"/>
              <a:gd name="T8" fmla="*/ 3383 w 3591"/>
              <a:gd name="T9" fmla="*/ 353 h 696"/>
              <a:gd name="T10" fmla="*/ 3591 w 3591"/>
              <a:gd name="T11" fmla="*/ 0 h 696"/>
            </a:gdLst>
            <a:ahLst/>
            <a:cxnLst>
              <a:cxn ang="0">
                <a:pos x="T0" y="T1"/>
              </a:cxn>
              <a:cxn ang="0">
                <a:pos x="T2" y="T3"/>
              </a:cxn>
              <a:cxn ang="0">
                <a:pos x="T4" y="T5"/>
              </a:cxn>
              <a:cxn ang="0">
                <a:pos x="T6" y="T7"/>
              </a:cxn>
              <a:cxn ang="0">
                <a:pos x="T8" y="T9"/>
              </a:cxn>
              <a:cxn ang="0">
                <a:pos x="T10" y="T11"/>
              </a:cxn>
            </a:cxnLst>
            <a:rect l="0" t="0" r="r" b="b"/>
            <a:pathLst>
              <a:path w="3591" h="696">
                <a:moveTo>
                  <a:pt x="3591" y="0"/>
                </a:moveTo>
                <a:lnTo>
                  <a:pt x="0" y="0"/>
                </a:lnTo>
                <a:lnTo>
                  <a:pt x="0" y="696"/>
                </a:lnTo>
                <a:lnTo>
                  <a:pt x="3591" y="696"/>
                </a:lnTo>
                <a:lnTo>
                  <a:pt x="3383" y="353"/>
                </a:lnTo>
                <a:lnTo>
                  <a:pt x="3591" y="0"/>
                </a:lnTo>
                <a:close/>
              </a:path>
            </a:pathLst>
          </a:custGeom>
          <a:solidFill>
            <a:srgbClr val="C00000"/>
          </a:solidFill>
          <a:ln>
            <a:noFill/>
          </a:ln>
        </p:spPr>
        <p:txBody>
          <a:bodyPr vert="horz" wrap="square" lIns="68562" tIns="34281" rIns="68562" bIns="34281"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u="none" strike="noStrike" kern="1200" cap="none" spc="0" normalizeH="0" baseline="0" noProof="0">
              <a:ln>
                <a:noFill/>
              </a:ln>
              <a:solidFill>
                <a:prstClr val="black"/>
              </a:solidFill>
              <a:effectLst/>
              <a:uLnTx/>
              <a:uFillTx/>
              <a:cs typeface="+mn-ea"/>
              <a:sym typeface="+mn-lt"/>
            </a:endParaRPr>
          </a:p>
        </p:txBody>
      </p:sp>
      <p:sp>
        <p:nvSpPr>
          <p:cNvPr id="22" name="Aitds13"/>
          <p:cNvSpPr txBox="1"/>
          <p:nvPr/>
        </p:nvSpPr>
        <p:spPr>
          <a:xfrm>
            <a:off x="1093331" y="2284003"/>
            <a:ext cx="1349529" cy="369332"/>
          </a:xfrm>
          <a:prstGeom prst="rect">
            <a:avLst/>
          </a:prstGeom>
          <a:noFill/>
        </p:spPr>
        <p:txBody>
          <a:bodyPr wrap="square" lIns="68562" tIns="34281" rIns="68562" bIns="34281" rtlCol="0" anchor="ctr">
            <a:spAutoFit/>
          </a:bodyPr>
          <a:lstStyle/>
          <a:p>
            <a:pPr lvl="0" algn="ctr">
              <a:defRPr/>
            </a:pPr>
            <a:r>
              <a:rPr lang="zh-CN" altLang="en-US" sz="1900">
                <a:solidFill>
                  <a:prstClr val="white"/>
                </a:solidFill>
                <a:cs typeface="+mn-ea"/>
                <a:sym typeface="+mn-lt"/>
              </a:rPr>
              <a:t>四大发明</a:t>
            </a:r>
          </a:p>
        </p:txBody>
      </p:sp>
      <p:sp>
        <p:nvSpPr>
          <p:cNvPr id="23" name="矩形 22"/>
          <p:cNvSpPr/>
          <p:nvPr/>
        </p:nvSpPr>
        <p:spPr>
          <a:xfrm>
            <a:off x="6303338" y="2814778"/>
            <a:ext cx="4950173" cy="392480"/>
          </a:xfrm>
          <a:prstGeom prst="rect">
            <a:avLst/>
          </a:prstGeom>
          <a:solidFill>
            <a:schemeClr val="bg1"/>
          </a:solidFill>
          <a:ln>
            <a:solidFill>
              <a:srgbClr val="FF0000"/>
            </a:solidFill>
          </a:ln>
        </p:spPr>
        <p:txBody>
          <a:bodyPr wrap="square">
            <a:spAutoFit/>
          </a:bodyPr>
          <a:lstStyle/>
          <a:p>
            <a:pPr lvl="0">
              <a:lnSpc>
                <a:spcPts val="2600"/>
              </a:lnSpc>
              <a:defRPr/>
            </a:pPr>
            <a:r>
              <a:rPr lang="zh-CN" altLang="en-US">
                <a:cs typeface="+mn-ea"/>
                <a:sym typeface="+mn-lt"/>
              </a:rPr>
              <a:t>孝敬父母、诚实守信、尊师重教、岁寒三友等</a:t>
            </a:r>
          </a:p>
        </p:txBody>
      </p:sp>
      <p:sp>
        <p:nvSpPr>
          <p:cNvPr id="24" name="Aitds11"/>
          <p:cNvSpPr/>
          <p:nvPr/>
        </p:nvSpPr>
        <p:spPr bwMode="auto">
          <a:xfrm>
            <a:off x="6303338" y="2200183"/>
            <a:ext cx="80931" cy="472678"/>
          </a:xfrm>
          <a:custGeom>
            <a:avLst/>
            <a:gdLst>
              <a:gd name="T0" fmla="*/ 139 w 139"/>
              <a:gd name="T1" fmla="*/ 0 h 806"/>
              <a:gd name="T2" fmla="*/ 0 w 139"/>
              <a:gd name="T3" fmla="*/ 110 h 806"/>
              <a:gd name="T4" fmla="*/ 0 w 139"/>
              <a:gd name="T5" fmla="*/ 806 h 806"/>
              <a:gd name="T6" fmla="*/ 139 w 139"/>
              <a:gd name="T7" fmla="*/ 696 h 806"/>
              <a:gd name="T8" fmla="*/ 139 w 139"/>
              <a:gd name="T9" fmla="*/ 0 h 806"/>
            </a:gdLst>
            <a:ahLst/>
            <a:cxnLst>
              <a:cxn ang="0">
                <a:pos x="T0" y="T1"/>
              </a:cxn>
              <a:cxn ang="0">
                <a:pos x="T2" y="T3"/>
              </a:cxn>
              <a:cxn ang="0">
                <a:pos x="T4" y="T5"/>
              </a:cxn>
              <a:cxn ang="0">
                <a:pos x="T6" y="T7"/>
              </a:cxn>
              <a:cxn ang="0">
                <a:pos x="T8" y="T9"/>
              </a:cxn>
            </a:cxnLst>
            <a:rect l="0" t="0" r="r" b="b"/>
            <a:pathLst>
              <a:path w="139" h="805">
                <a:moveTo>
                  <a:pt x="139" y="0"/>
                </a:moveTo>
                <a:lnTo>
                  <a:pt x="0" y="110"/>
                </a:lnTo>
                <a:lnTo>
                  <a:pt x="0" y="806"/>
                </a:lnTo>
                <a:lnTo>
                  <a:pt x="139" y="696"/>
                </a:lnTo>
                <a:lnTo>
                  <a:pt x="139" y="0"/>
                </a:lnTo>
                <a:close/>
              </a:path>
            </a:pathLst>
          </a:custGeom>
          <a:solidFill>
            <a:sysClr val="windowText" lastClr="000000">
              <a:lumMod val="85000"/>
              <a:lumOff val="15000"/>
            </a:sysClr>
          </a:solidFill>
          <a:ln>
            <a:noFill/>
          </a:ln>
        </p:spPr>
        <p:txBody>
          <a:bodyPr vert="horz" wrap="square" lIns="68562" tIns="34281" rIns="68562" bIns="34281"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u="none" strike="noStrike" kern="0" cap="none" spc="0" normalizeH="0" baseline="0" noProof="0">
              <a:ln>
                <a:noFill/>
              </a:ln>
              <a:solidFill>
                <a:prstClr val="black"/>
              </a:solidFill>
              <a:effectLst/>
              <a:uLnTx/>
              <a:uFillTx/>
              <a:cs typeface="+mn-ea"/>
              <a:sym typeface="+mn-lt"/>
            </a:endParaRPr>
          </a:p>
        </p:txBody>
      </p:sp>
      <p:sp>
        <p:nvSpPr>
          <p:cNvPr id="25" name="Aitds12"/>
          <p:cNvSpPr/>
          <p:nvPr/>
        </p:nvSpPr>
        <p:spPr bwMode="auto">
          <a:xfrm>
            <a:off x="6303338" y="2264477"/>
            <a:ext cx="1623371" cy="408384"/>
          </a:xfrm>
          <a:custGeom>
            <a:avLst/>
            <a:gdLst>
              <a:gd name="T0" fmla="*/ 3591 w 3591"/>
              <a:gd name="T1" fmla="*/ 0 h 696"/>
              <a:gd name="T2" fmla="*/ 0 w 3591"/>
              <a:gd name="T3" fmla="*/ 0 h 696"/>
              <a:gd name="T4" fmla="*/ 0 w 3591"/>
              <a:gd name="T5" fmla="*/ 696 h 696"/>
              <a:gd name="T6" fmla="*/ 3591 w 3591"/>
              <a:gd name="T7" fmla="*/ 696 h 696"/>
              <a:gd name="T8" fmla="*/ 3383 w 3591"/>
              <a:gd name="T9" fmla="*/ 353 h 696"/>
              <a:gd name="T10" fmla="*/ 3591 w 3591"/>
              <a:gd name="T11" fmla="*/ 0 h 696"/>
            </a:gdLst>
            <a:ahLst/>
            <a:cxnLst>
              <a:cxn ang="0">
                <a:pos x="T0" y="T1"/>
              </a:cxn>
              <a:cxn ang="0">
                <a:pos x="T2" y="T3"/>
              </a:cxn>
              <a:cxn ang="0">
                <a:pos x="T4" y="T5"/>
              </a:cxn>
              <a:cxn ang="0">
                <a:pos x="T6" y="T7"/>
              </a:cxn>
              <a:cxn ang="0">
                <a:pos x="T8" y="T9"/>
              </a:cxn>
              <a:cxn ang="0">
                <a:pos x="T10" y="T11"/>
              </a:cxn>
            </a:cxnLst>
            <a:rect l="0" t="0" r="r" b="b"/>
            <a:pathLst>
              <a:path w="3591" h="696">
                <a:moveTo>
                  <a:pt x="3591" y="0"/>
                </a:moveTo>
                <a:lnTo>
                  <a:pt x="0" y="0"/>
                </a:lnTo>
                <a:lnTo>
                  <a:pt x="0" y="696"/>
                </a:lnTo>
                <a:lnTo>
                  <a:pt x="3591" y="696"/>
                </a:lnTo>
                <a:lnTo>
                  <a:pt x="3383" y="353"/>
                </a:lnTo>
                <a:lnTo>
                  <a:pt x="3591" y="0"/>
                </a:lnTo>
                <a:close/>
              </a:path>
            </a:pathLst>
          </a:custGeom>
          <a:solidFill>
            <a:srgbClr val="C00000"/>
          </a:solidFill>
          <a:ln>
            <a:noFill/>
          </a:ln>
        </p:spPr>
        <p:txBody>
          <a:bodyPr vert="horz" wrap="square" lIns="68562" tIns="34281" rIns="68562" bIns="34281"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u="none" strike="noStrike" kern="1200" cap="none" spc="0" normalizeH="0" baseline="0" noProof="0">
              <a:ln>
                <a:noFill/>
              </a:ln>
              <a:solidFill>
                <a:prstClr val="black"/>
              </a:solidFill>
              <a:effectLst/>
              <a:uLnTx/>
              <a:uFillTx/>
              <a:cs typeface="+mn-ea"/>
              <a:sym typeface="+mn-lt"/>
            </a:endParaRPr>
          </a:p>
        </p:txBody>
      </p:sp>
      <p:sp>
        <p:nvSpPr>
          <p:cNvPr id="26" name="Aitds13"/>
          <p:cNvSpPr txBox="1"/>
          <p:nvPr/>
        </p:nvSpPr>
        <p:spPr>
          <a:xfrm>
            <a:off x="6384269" y="2284003"/>
            <a:ext cx="1349529" cy="369332"/>
          </a:xfrm>
          <a:prstGeom prst="rect">
            <a:avLst/>
          </a:prstGeom>
          <a:noFill/>
        </p:spPr>
        <p:txBody>
          <a:bodyPr wrap="square" lIns="68562" tIns="34281" rIns="68562" bIns="34281" rtlCol="0" anchor="ctr">
            <a:spAutoFit/>
          </a:bodyPr>
          <a:lstStyle/>
          <a:p>
            <a:pPr lvl="0" algn="ctr">
              <a:defRPr/>
            </a:pPr>
            <a:r>
              <a:rPr lang="zh-CN" altLang="en-US" sz="1900">
                <a:solidFill>
                  <a:prstClr val="white"/>
                </a:solidFill>
                <a:cs typeface="+mn-ea"/>
                <a:sym typeface="+mn-lt"/>
              </a:rPr>
              <a:t>传统美德</a:t>
            </a:r>
          </a:p>
        </p:txBody>
      </p:sp>
      <p:sp>
        <p:nvSpPr>
          <p:cNvPr id="31" name="矩形 30"/>
          <p:cNvSpPr/>
          <p:nvPr/>
        </p:nvSpPr>
        <p:spPr>
          <a:xfrm>
            <a:off x="1012400" y="4245320"/>
            <a:ext cx="10241111" cy="736035"/>
          </a:xfrm>
          <a:prstGeom prst="rect">
            <a:avLst/>
          </a:prstGeom>
          <a:solidFill>
            <a:schemeClr val="bg1"/>
          </a:solidFill>
          <a:ln>
            <a:solidFill>
              <a:srgbClr val="FF0000"/>
            </a:solidFill>
          </a:ln>
        </p:spPr>
        <p:txBody>
          <a:bodyPr wrap="square">
            <a:spAutoFit/>
          </a:bodyPr>
          <a:lstStyle/>
          <a:p>
            <a:pPr lvl="0">
              <a:lnSpc>
                <a:spcPts val="2600"/>
              </a:lnSpc>
              <a:defRPr/>
            </a:pPr>
            <a:r>
              <a:rPr lang="zh-CN" altLang="en-US">
                <a:cs typeface="+mn-ea"/>
                <a:sym typeface="+mn-lt"/>
              </a:rPr>
              <a:t>出门七件事：柴，米，油，盐，酱，醋，茶；酒、茶道；吃文化、中国菜、八大菜系（鲁、 川、 粤、 闽、 苏、 浙、湘、徽）、饺子、团圆饭、年夜饭、年糕、中秋月饼、筷子；鱼翅、熊掌等</a:t>
            </a:r>
            <a:endParaRPr lang="zh-CN" altLang="en-US">
              <a:solidFill>
                <a:schemeClr val="tx1">
                  <a:lumMod val="95000"/>
                  <a:lumOff val="5000"/>
                </a:schemeClr>
              </a:solidFill>
              <a:cs typeface="+mn-ea"/>
              <a:sym typeface="+mn-lt"/>
            </a:endParaRPr>
          </a:p>
        </p:txBody>
      </p:sp>
      <p:sp>
        <p:nvSpPr>
          <p:cNvPr id="32" name="Aitds11"/>
          <p:cNvSpPr/>
          <p:nvPr/>
        </p:nvSpPr>
        <p:spPr bwMode="auto">
          <a:xfrm>
            <a:off x="1012400" y="3630726"/>
            <a:ext cx="80931" cy="472678"/>
          </a:xfrm>
          <a:custGeom>
            <a:avLst/>
            <a:gdLst>
              <a:gd name="T0" fmla="*/ 139 w 139"/>
              <a:gd name="T1" fmla="*/ 0 h 806"/>
              <a:gd name="T2" fmla="*/ 0 w 139"/>
              <a:gd name="T3" fmla="*/ 110 h 806"/>
              <a:gd name="T4" fmla="*/ 0 w 139"/>
              <a:gd name="T5" fmla="*/ 806 h 806"/>
              <a:gd name="T6" fmla="*/ 139 w 139"/>
              <a:gd name="T7" fmla="*/ 696 h 806"/>
              <a:gd name="T8" fmla="*/ 139 w 139"/>
              <a:gd name="T9" fmla="*/ 0 h 806"/>
            </a:gdLst>
            <a:ahLst/>
            <a:cxnLst>
              <a:cxn ang="0">
                <a:pos x="T0" y="T1"/>
              </a:cxn>
              <a:cxn ang="0">
                <a:pos x="T2" y="T3"/>
              </a:cxn>
              <a:cxn ang="0">
                <a:pos x="T4" y="T5"/>
              </a:cxn>
              <a:cxn ang="0">
                <a:pos x="T6" y="T7"/>
              </a:cxn>
              <a:cxn ang="0">
                <a:pos x="T8" y="T9"/>
              </a:cxn>
            </a:cxnLst>
            <a:rect l="0" t="0" r="r" b="b"/>
            <a:pathLst>
              <a:path w="139" h="805">
                <a:moveTo>
                  <a:pt x="139" y="0"/>
                </a:moveTo>
                <a:lnTo>
                  <a:pt x="0" y="110"/>
                </a:lnTo>
                <a:lnTo>
                  <a:pt x="0" y="806"/>
                </a:lnTo>
                <a:lnTo>
                  <a:pt x="139" y="696"/>
                </a:lnTo>
                <a:lnTo>
                  <a:pt x="139" y="0"/>
                </a:lnTo>
                <a:close/>
              </a:path>
            </a:pathLst>
          </a:custGeom>
          <a:solidFill>
            <a:sysClr val="windowText" lastClr="000000">
              <a:lumMod val="85000"/>
              <a:lumOff val="15000"/>
            </a:sysClr>
          </a:solidFill>
          <a:ln>
            <a:noFill/>
          </a:ln>
        </p:spPr>
        <p:txBody>
          <a:bodyPr vert="horz" wrap="square" lIns="68562" tIns="34281" rIns="68562" bIns="34281"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u="none" strike="noStrike" kern="0" cap="none" spc="0" normalizeH="0" baseline="0" noProof="0">
              <a:ln>
                <a:noFill/>
              </a:ln>
              <a:solidFill>
                <a:prstClr val="black"/>
              </a:solidFill>
              <a:effectLst/>
              <a:uLnTx/>
              <a:uFillTx/>
              <a:cs typeface="+mn-ea"/>
              <a:sym typeface="+mn-lt"/>
            </a:endParaRPr>
          </a:p>
        </p:txBody>
      </p:sp>
      <p:sp>
        <p:nvSpPr>
          <p:cNvPr id="33" name="Aitds12"/>
          <p:cNvSpPr/>
          <p:nvPr/>
        </p:nvSpPr>
        <p:spPr bwMode="auto">
          <a:xfrm>
            <a:off x="1012400" y="3695020"/>
            <a:ext cx="1623371" cy="408384"/>
          </a:xfrm>
          <a:custGeom>
            <a:avLst/>
            <a:gdLst>
              <a:gd name="T0" fmla="*/ 3591 w 3591"/>
              <a:gd name="T1" fmla="*/ 0 h 696"/>
              <a:gd name="T2" fmla="*/ 0 w 3591"/>
              <a:gd name="T3" fmla="*/ 0 h 696"/>
              <a:gd name="T4" fmla="*/ 0 w 3591"/>
              <a:gd name="T5" fmla="*/ 696 h 696"/>
              <a:gd name="T6" fmla="*/ 3591 w 3591"/>
              <a:gd name="T7" fmla="*/ 696 h 696"/>
              <a:gd name="T8" fmla="*/ 3383 w 3591"/>
              <a:gd name="T9" fmla="*/ 353 h 696"/>
              <a:gd name="T10" fmla="*/ 3591 w 3591"/>
              <a:gd name="T11" fmla="*/ 0 h 696"/>
            </a:gdLst>
            <a:ahLst/>
            <a:cxnLst>
              <a:cxn ang="0">
                <a:pos x="T0" y="T1"/>
              </a:cxn>
              <a:cxn ang="0">
                <a:pos x="T2" y="T3"/>
              </a:cxn>
              <a:cxn ang="0">
                <a:pos x="T4" y="T5"/>
              </a:cxn>
              <a:cxn ang="0">
                <a:pos x="T6" y="T7"/>
              </a:cxn>
              <a:cxn ang="0">
                <a:pos x="T8" y="T9"/>
              </a:cxn>
              <a:cxn ang="0">
                <a:pos x="T10" y="T11"/>
              </a:cxn>
            </a:cxnLst>
            <a:rect l="0" t="0" r="r" b="b"/>
            <a:pathLst>
              <a:path w="3591" h="696">
                <a:moveTo>
                  <a:pt x="3591" y="0"/>
                </a:moveTo>
                <a:lnTo>
                  <a:pt x="0" y="0"/>
                </a:lnTo>
                <a:lnTo>
                  <a:pt x="0" y="696"/>
                </a:lnTo>
                <a:lnTo>
                  <a:pt x="3591" y="696"/>
                </a:lnTo>
                <a:lnTo>
                  <a:pt x="3383" y="353"/>
                </a:lnTo>
                <a:lnTo>
                  <a:pt x="3591" y="0"/>
                </a:lnTo>
                <a:close/>
              </a:path>
            </a:pathLst>
          </a:custGeom>
          <a:solidFill>
            <a:srgbClr val="C00000"/>
          </a:solidFill>
          <a:ln>
            <a:noFill/>
          </a:ln>
        </p:spPr>
        <p:txBody>
          <a:bodyPr vert="horz" wrap="square" lIns="68562" tIns="34281" rIns="68562" bIns="34281"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u="none" strike="noStrike" kern="1200" cap="none" spc="0" normalizeH="0" baseline="0" noProof="0">
              <a:ln>
                <a:noFill/>
              </a:ln>
              <a:solidFill>
                <a:prstClr val="black"/>
              </a:solidFill>
              <a:effectLst/>
              <a:uLnTx/>
              <a:uFillTx/>
              <a:cs typeface="+mn-ea"/>
              <a:sym typeface="+mn-lt"/>
            </a:endParaRPr>
          </a:p>
        </p:txBody>
      </p:sp>
      <p:sp>
        <p:nvSpPr>
          <p:cNvPr id="34" name="Aitds13"/>
          <p:cNvSpPr txBox="1"/>
          <p:nvPr/>
        </p:nvSpPr>
        <p:spPr>
          <a:xfrm>
            <a:off x="1093331" y="3714546"/>
            <a:ext cx="1349529" cy="369332"/>
          </a:xfrm>
          <a:prstGeom prst="rect">
            <a:avLst/>
          </a:prstGeom>
          <a:noFill/>
        </p:spPr>
        <p:txBody>
          <a:bodyPr wrap="square" lIns="68562" tIns="34281" rIns="68562" bIns="34281" rtlCol="0" anchor="ctr">
            <a:spAutoFit/>
          </a:bodyPr>
          <a:lstStyle/>
          <a:p>
            <a:pPr lvl="0" algn="ctr">
              <a:defRPr/>
            </a:pPr>
            <a:r>
              <a:rPr lang="zh-CN" altLang="en-US" sz="1900">
                <a:solidFill>
                  <a:prstClr val="white"/>
                </a:solidFill>
                <a:cs typeface="+mn-ea"/>
                <a:sym typeface="+mn-lt"/>
              </a:rPr>
              <a:t>饮食厨艺</a:t>
            </a:r>
          </a:p>
        </p:txBody>
      </p:sp>
      <p:sp>
        <p:nvSpPr>
          <p:cNvPr id="18" name="文本框 17"/>
          <p:cNvSpPr txBox="1"/>
          <p:nvPr/>
        </p:nvSpPr>
        <p:spPr>
          <a:xfrm>
            <a:off x="724469" y="628183"/>
            <a:ext cx="2666567" cy="461665"/>
          </a:xfrm>
          <a:prstGeom prst="rect">
            <a:avLst/>
          </a:prstGeom>
          <a:noFill/>
        </p:spPr>
        <p:txBody>
          <a:bodyPr wrap="square" rtlCol="0">
            <a:spAutoFit/>
          </a:bodyPr>
          <a:lstStyle/>
          <a:p>
            <a:pPr marL="342900" indent="-342900" algn="dist">
              <a:buFont typeface="Arial" panose="020B0604020202020204" pitchFamily="34" charset="0"/>
              <a:buChar char="•"/>
            </a:pPr>
            <a:r>
              <a:rPr lang="zh-CN" altLang="en-US" sz="2400" b="1">
                <a:solidFill>
                  <a:srgbClr val="C00000"/>
                </a:solidFill>
                <a:cs typeface="+mn-ea"/>
                <a:sym typeface="+mn-lt"/>
              </a:rPr>
              <a:t>爱国的内涵</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right)">
                                      <p:cBhvr>
                                        <p:cTn id="7" dur="300"/>
                                        <p:tgtEl>
                                          <p:spTgt spid="20"/>
                                        </p:tgtEl>
                                      </p:cBhvr>
                                    </p:animEffect>
                                  </p:childTnLst>
                                </p:cTn>
                              </p:par>
                            </p:childTnLst>
                          </p:cTn>
                        </p:par>
                        <p:par>
                          <p:cTn id="8" fill="hold" nodeType="afterGroup">
                            <p:stCondLst>
                              <p:cond delay="300"/>
                            </p:stCondLst>
                            <p:childTnLst>
                              <p:par>
                                <p:cTn id="9" presetID="22" presetClass="entr" presetSubtype="8"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left)">
                                      <p:cBhvr>
                                        <p:cTn id="11" dur="500"/>
                                        <p:tgtEl>
                                          <p:spTgt spid="21"/>
                                        </p:tgtEl>
                                      </p:cBhvr>
                                    </p:animEffect>
                                  </p:childTnLst>
                                </p:cTn>
                              </p:par>
                            </p:childTnLst>
                          </p:cTn>
                        </p:par>
                        <p:par>
                          <p:cTn id="12" fill="hold" nodeType="afterGroup">
                            <p:stCondLst>
                              <p:cond delay="800"/>
                            </p:stCondLst>
                            <p:childTnLst>
                              <p:par>
                                <p:cTn id="13" presetID="56" presetClass="entr" presetSubtype="0" fill="hold" grpId="0" nodeType="afterEffect">
                                  <p:stCondLst>
                                    <p:cond delay="0"/>
                                  </p:stCondLst>
                                  <p:iterate type="lt">
                                    <p:tmPct val="10000"/>
                                  </p:iterate>
                                  <p:childTnLst>
                                    <p:set>
                                      <p:cBhvr>
                                        <p:cTn id="14" dur="1" fill="hold">
                                          <p:stCondLst>
                                            <p:cond delay="0"/>
                                          </p:stCondLst>
                                        </p:cTn>
                                        <p:tgtEl>
                                          <p:spTgt spid="22"/>
                                        </p:tgtEl>
                                        <p:attrNameLst>
                                          <p:attrName>style.visibility</p:attrName>
                                        </p:attrNameLst>
                                      </p:cBhvr>
                                      <p:to>
                                        <p:strVal val="visible"/>
                                      </p:to>
                                    </p:set>
                                    <p:anim by="(-#ppt_w*2)" calcmode="lin" valueType="num">
                                      <p:cBhvr rctx="PPT">
                                        <p:cTn id="15" dur="250" autoRev="1" fill="hold">
                                          <p:stCondLst>
                                            <p:cond delay="0"/>
                                          </p:stCondLst>
                                        </p:cTn>
                                        <p:tgtEl>
                                          <p:spTgt spid="22"/>
                                        </p:tgtEl>
                                        <p:attrNameLst>
                                          <p:attrName>ppt_w</p:attrName>
                                        </p:attrNameLst>
                                      </p:cBhvr>
                                    </p:anim>
                                    <p:anim by="(#ppt_w*0.50)" calcmode="lin" valueType="num">
                                      <p:cBhvr>
                                        <p:cTn id="16" dur="250" decel="50000" autoRev="1" fill="hold">
                                          <p:stCondLst>
                                            <p:cond delay="0"/>
                                          </p:stCondLst>
                                        </p:cTn>
                                        <p:tgtEl>
                                          <p:spTgt spid="22"/>
                                        </p:tgtEl>
                                        <p:attrNameLst>
                                          <p:attrName>ppt_x</p:attrName>
                                        </p:attrNameLst>
                                      </p:cBhvr>
                                    </p:anim>
                                    <p:anim from="(-#ppt_h/2)" to="(#ppt_y)" calcmode="lin" valueType="num">
                                      <p:cBhvr>
                                        <p:cTn id="17" dur="500" fill="hold">
                                          <p:stCondLst>
                                            <p:cond delay="0"/>
                                          </p:stCondLst>
                                        </p:cTn>
                                        <p:tgtEl>
                                          <p:spTgt spid="22"/>
                                        </p:tgtEl>
                                        <p:attrNameLst>
                                          <p:attrName>ppt_y</p:attrName>
                                        </p:attrNameLst>
                                      </p:cBhvr>
                                    </p:anim>
                                    <p:animRot by="21600000">
                                      <p:cBhvr>
                                        <p:cTn id="18" dur="500" fill="hold">
                                          <p:stCondLst>
                                            <p:cond delay="0"/>
                                          </p:stCondLst>
                                        </p:cTn>
                                        <p:tgtEl>
                                          <p:spTgt spid="22"/>
                                        </p:tgtEl>
                                        <p:attrNameLst>
                                          <p:attrName>r</p:attrName>
                                        </p:attrNameLst>
                                      </p:cBhvr>
                                    </p:animRot>
                                  </p:childTnLst>
                                </p:cTn>
                              </p:par>
                            </p:childTnLst>
                          </p:cTn>
                        </p:par>
                        <p:par>
                          <p:cTn id="19" fill="hold" nodeType="afterGroup">
                            <p:stCondLst>
                              <p:cond delay="1300"/>
                            </p:stCondLst>
                            <p:childTnLst>
                              <p:par>
                                <p:cTn id="20" presetID="22" presetClass="entr" presetSubtype="2"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right)">
                                      <p:cBhvr>
                                        <p:cTn id="22" dur="500"/>
                                        <p:tgtEl>
                                          <p:spTgt spid="19"/>
                                        </p:tgtEl>
                                      </p:cBhvr>
                                    </p:animEffect>
                                  </p:childTnLst>
                                </p:cTn>
                              </p:par>
                            </p:childTnLst>
                          </p:cTn>
                        </p:par>
                        <p:par>
                          <p:cTn id="23" fill="hold" nodeType="afterGroup">
                            <p:stCondLst>
                              <p:cond delay="1800"/>
                            </p:stCondLst>
                            <p:childTnLst>
                              <p:par>
                                <p:cTn id="24" presetID="22" presetClass="entr" presetSubtype="2" fill="hold" grpId="0" nodeType="afterEffect">
                                  <p:stCondLst>
                                    <p:cond delay="0"/>
                                  </p:stCondLst>
                                  <p:childTnLst>
                                    <p:set>
                                      <p:cBhvr>
                                        <p:cTn id="25" dur="1" fill="hold">
                                          <p:stCondLst>
                                            <p:cond delay="0"/>
                                          </p:stCondLst>
                                        </p:cTn>
                                        <p:tgtEl>
                                          <p:spTgt spid="24"/>
                                        </p:tgtEl>
                                        <p:attrNameLst>
                                          <p:attrName>style.visibility</p:attrName>
                                        </p:attrNameLst>
                                      </p:cBhvr>
                                      <p:to>
                                        <p:strVal val="visible"/>
                                      </p:to>
                                    </p:set>
                                    <p:animEffect transition="in" filter="wipe(right)">
                                      <p:cBhvr>
                                        <p:cTn id="26" dur="300"/>
                                        <p:tgtEl>
                                          <p:spTgt spid="24"/>
                                        </p:tgtEl>
                                      </p:cBhvr>
                                    </p:animEffect>
                                  </p:childTnLst>
                                </p:cTn>
                              </p:par>
                            </p:childTnLst>
                          </p:cTn>
                        </p:par>
                        <p:par>
                          <p:cTn id="27" fill="hold" nodeType="afterGroup">
                            <p:stCondLst>
                              <p:cond delay="2100"/>
                            </p:stCondLst>
                            <p:childTnLst>
                              <p:par>
                                <p:cTn id="28" presetID="22" presetClass="entr" presetSubtype="8"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wipe(left)">
                                      <p:cBhvr>
                                        <p:cTn id="30" dur="500"/>
                                        <p:tgtEl>
                                          <p:spTgt spid="25"/>
                                        </p:tgtEl>
                                      </p:cBhvr>
                                    </p:animEffect>
                                  </p:childTnLst>
                                </p:cTn>
                              </p:par>
                            </p:childTnLst>
                          </p:cTn>
                        </p:par>
                        <p:par>
                          <p:cTn id="31" fill="hold" nodeType="afterGroup">
                            <p:stCondLst>
                              <p:cond delay="2600"/>
                            </p:stCondLst>
                            <p:childTnLst>
                              <p:par>
                                <p:cTn id="32" presetID="56" presetClass="entr" presetSubtype="0" fill="hold" grpId="0" nodeType="afterEffect">
                                  <p:stCondLst>
                                    <p:cond delay="0"/>
                                  </p:stCondLst>
                                  <p:iterate type="lt">
                                    <p:tmPct val="10000"/>
                                  </p:iterate>
                                  <p:childTnLst>
                                    <p:set>
                                      <p:cBhvr>
                                        <p:cTn id="33" dur="1" fill="hold">
                                          <p:stCondLst>
                                            <p:cond delay="0"/>
                                          </p:stCondLst>
                                        </p:cTn>
                                        <p:tgtEl>
                                          <p:spTgt spid="26"/>
                                        </p:tgtEl>
                                        <p:attrNameLst>
                                          <p:attrName>style.visibility</p:attrName>
                                        </p:attrNameLst>
                                      </p:cBhvr>
                                      <p:to>
                                        <p:strVal val="visible"/>
                                      </p:to>
                                    </p:set>
                                    <p:anim by="(-#ppt_w*2)" calcmode="lin" valueType="num">
                                      <p:cBhvr rctx="PPT">
                                        <p:cTn id="34" dur="250" autoRev="1" fill="hold">
                                          <p:stCondLst>
                                            <p:cond delay="0"/>
                                          </p:stCondLst>
                                        </p:cTn>
                                        <p:tgtEl>
                                          <p:spTgt spid="26"/>
                                        </p:tgtEl>
                                        <p:attrNameLst>
                                          <p:attrName>ppt_w</p:attrName>
                                        </p:attrNameLst>
                                      </p:cBhvr>
                                    </p:anim>
                                    <p:anim by="(#ppt_w*0.50)" calcmode="lin" valueType="num">
                                      <p:cBhvr>
                                        <p:cTn id="35" dur="250" decel="50000" autoRev="1" fill="hold">
                                          <p:stCondLst>
                                            <p:cond delay="0"/>
                                          </p:stCondLst>
                                        </p:cTn>
                                        <p:tgtEl>
                                          <p:spTgt spid="26"/>
                                        </p:tgtEl>
                                        <p:attrNameLst>
                                          <p:attrName>ppt_x</p:attrName>
                                        </p:attrNameLst>
                                      </p:cBhvr>
                                    </p:anim>
                                    <p:anim from="(-#ppt_h/2)" to="(#ppt_y)" calcmode="lin" valueType="num">
                                      <p:cBhvr>
                                        <p:cTn id="36" dur="500" fill="hold">
                                          <p:stCondLst>
                                            <p:cond delay="0"/>
                                          </p:stCondLst>
                                        </p:cTn>
                                        <p:tgtEl>
                                          <p:spTgt spid="26"/>
                                        </p:tgtEl>
                                        <p:attrNameLst>
                                          <p:attrName>ppt_y</p:attrName>
                                        </p:attrNameLst>
                                      </p:cBhvr>
                                    </p:anim>
                                    <p:animRot by="21600000">
                                      <p:cBhvr>
                                        <p:cTn id="37" dur="500" fill="hold">
                                          <p:stCondLst>
                                            <p:cond delay="0"/>
                                          </p:stCondLst>
                                        </p:cTn>
                                        <p:tgtEl>
                                          <p:spTgt spid="26"/>
                                        </p:tgtEl>
                                        <p:attrNameLst>
                                          <p:attrName>r</p:attrName>
                                        </p:attrNameLst>
                                      </p:cBhvr>
                                    </p:animRot>
                                  </p:childTnLst>
                                </p:cTn>
                              </p:par>
                            </p:childTnLst>
                          </p:cTn>
                        </p:par>
                        <p:par>
                          <p:cTn id="38" fill="hold" nodeType="afterGroup">
                            <p:stCondLst>
                              <p:cond delay="3100"/>
                            </p:stCondLst>
                            <p:childTnLst>
                              <p:par>
                                <p:cTn id="39" presetID="22" presetClass="entr" presetSubtype="2" fill="hold" grpId="0" nodeType="afterEffect">
                                  <p:stCondLst>
                                    <p:cond delay="0"/>
                                  </p:stCondLst>
                                  <p:childTnLst>
                                    <p:set>
                                      <p:cBhvr>
                                        <p:cTn id="40" dur="1" fill="hold">
                                          <p:stCondLst>
                                            <p:cond delay="0"/>
                                          </p:stCondLst>
                                        </p:cTn>
                                        <p:tgtEl>
                                          <p:spTgt spid="23"/>
                                        </p:tgtEl>
                                        <p:attrNameLst>
                                          <p:attrName>style.visibility</p:attrName>
                                        </p:attrNameLst>
                                      </p:cBhvr>
                                      <p:to>
                                        <p:strVal val="visible"/>
                                      </p:to>
                                    </p:set>
                                    <p:animEffect transition="in" filter="wipe(right)">
                                      <p:cBhvr>
                                        <p:cTn id="41" dur="500"/>
                                        <p:tgtEl>
                                          <p:spTgt spid="23"/>
                                        </p:tgtEl>
                                      </p:cBhvr>
                                    </p:animEffect>
                                  </p:childTnLst>
                                </p:cTn>
                              </p:par>
                            </p:childTnLst>
                          </p:cTn>
                        </p:par>
                        <p:par>
                          <p:cTn id="42" fill="hold" nodeType="afterGroup">
                            <p:stCondLst>
                              <p:cond delay="3600"/>
                            </p:stCondLst>
                            <p:childTnLst>
                              <p:par>
                                <p:cTn id="43" presetID="22" presetClass="entr" presetSubtype="2"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right)">
                                      <p:cBhvr>
                                        <p:cTn id="45" dur="300"/>
                                        <p:tgtEl>
                                          <p:spTgt spid="32"/>
                                        </p:tgtEl>
                                      </p:cBhvr>
                                    </p:animEffect>
                                  </p:childTnLst>
                                </p:cTn>
                              </p:par>
                            </p:childTnLst>
                          </p:cTn>
                        </p:par>
                        <p:par>
                          <p:cTn id="46" fill="hold" nodeType="afterGroup">
                            <p:stCondLst>
                              <p:cond delay="3900"/>
                            </p:stCondLst>
                            <p:childTnLst>
                              <p:par>
                                <p:cTn id="47" presetID="22" presetClass="entr" presetSubtype="8" fill="hold" grpId="0" nodeType="afterEffect">
                                  <p:stCondLst>
                                    <p:cond delay="0"/>
                                  </p:stCondLst>
                                  <p:childTnLst>
                                    <p:set>
                                      <p:cBhvr>
                                        <p:cTn id="48" dur="1" fill="hold">
                                          <p:stCondLst>
                                            <p:cond delay="0"/>
                                          </p:stCondLst>
                                        </p:cTn>
                                        <p:tgtEl>
                                          <p:spTgt spid="33"/>
                                        </p:tgtEl>
                                        <p:attrNameLst>
                                          <p:attrName>style.visibility</p:attrName>
                                        </p:attrNameLst>
                                      </p:cBhvr>
                                      <p:to>
                                        <p:strVal val="visible"/>
                                      </p:to>
                                    </p:set>
                                    <p:animEffect transition="in" filter="wipe(left)">
                                      <p:cBhvr>
                                        <p:cTn id="49" dur="500"/>
                                        <p:tgtEl>
                                          <p:spTgt spid="33"/>
                                        </p:tgtEl>
                                      </p:cBhvr>
                                    </p:animEffect>
                                  </p:childTnLst>
                                </p:cTn>
                              </p:par>
                            </p:childTnLst>
                          </p:cTn>
                        </p:par>
                        <p:par>
                          <p:cTn id="50" fill="hold" nodeType="afterGroup">
                            <p:stCondLst>
                              <p:cond delay="4400"/>
                            </p:stCondLst>
                            <p:childTnLst>
                              <p:par>
                                <p:cTn id="51" presetID="56" presetClass="entr" presetSubtype="0" fill="hold" grpId="0" nodeType="afterEffect">
                                  <p:stCondLst>
                                    <p:cond delay="0"/>
                                  </p:stCondLst>
                                  <p:iterate type="lt">
                                    <p:tmPct val="10000"/>
                                  </p:iterate>
                                  <p:childTnLst>
                                    <p:set>
                                      <p:cBhvr>
                                        <p:cTn id="52" dur="1" fill="hold">
                                          <p:stCondLst>
                                            <p:cond delay="0"/>
                                          </p:stCondLst>
                                        </p:cTn>
                                        <p:tgtEl>
                                          <p:spTgt spid="34"/>
                                        </p:tgtEl>
                                        <p:attrNameLst>
                                          <p:attrName>style.visibility</p:attrName>
                                        </p:attrNameLst>
                                      </p:cBhvr>
                                      <p:to>
                                        <p:strVal val="visible"/>
                                      </p:to>
                                    </p:set>
                                    <p:anim by="(-#ppt_w*2)" calcmode="lin" valueType="num">
                                      <p:cBhvr rctx="PPT">
                                        <p:cTn id="53" dur="250" autoRev="1" fill="hold">
                                          <p:stCondLst>
                                            <p:cond delay="0"/>
                                          </p:stCondLst>
                                        </p:cTn>
                                        <p:tgtEl>
                                          <p:spTgt spid="34"/>
                                        </p:tgtEl>
                                        <p:attrNameLst>
                                          <p:attrName>ppt_w</p:attrName>
                                        </p:attrNameLst>
                                      </p:cBhvr>
                                    </p:anim>
                                    <p:anim by="(#ppt_w*0.50)" calcmode="lin" valueType="num">
                                      <p:cBhvr>
                                        <p:cTn id="54" dur="250" decel="50000" autoRev="1" fill="hold">
                                          <p:stCondLst>
                                            <p:cond delay="0"/>
                                          </p:stCondLst>
                                        </p:cTn>
                                        <p:tgtEl>
                                          <p:spTgt spid="34"/>
                                        </p:tgtEl>
                                        <p:attrNameLst>
                                          <p:attrName>ppt_x</p:attrName>
                                        </p:attrNameLst>
                                      </p:cBhvr>
                                    </p:anim>
                                    <p:anim from="(-#ppt_h/2)" to="(#ppt_y)" calcmode="lin" valueType="num">
                                      <p:cBhvr>
                                        <p:cTn id="55" dur="500" fill="hold">
                                          <p:stCondLst>
                                            <p:cond delay="0"/>
                                          </p:stCondLst>
                                        </p:cTn>
                                        <p:tgtEl>
                                          <p:spTgt spid="34"/>
                                        </p:tgtEl>
                                        <p:attrNameLst>
                                          <p:attrName>ppt_y</p:attrName>
                                        </p:attrNameLst>
                                      </p:cBhvr>
                                    </p:anim>
                                    <p:animRot by="21600000">
                                      <p:cBhvr>
                                        <p:cTn id="56" dur="500" fill="hold">
                                          <p:stCondLst>
                                            <p:cond delay="0"/>
                                          </p:stCondLst>
                                        </p:cTn>
                                        <p:tgtEl>
                                          <p:spTgt spid="34"/>
                                        </p:tgtEl>
                                        <p:attrNameLst>
                                          <p:attrName>r</p:attrName>
                                        </p:attrNameLst>
                                      </p:cBhvr>
                                    </p:animRot>
                                  </p:childTnLst>
                                </p:cTn>
                              </p:par>
                            </p:childTnLst>
                          </p:cTn>
                        </p:par>
                        <p:par>
                          <p:cTn id="57" fill="hold" nodeType="afterGroup">
                            <p:stCondLst>
                              <p:cond delay="4900"/>
                            </p:stCondLst>
                            <p:childTnLst>
                              <p:par>
                                <p:cTn id="58" presetID="22" presetClass="entr" presetSubtype="2" fill="hold" grpId="0" nodeType="afterEffect">
                                  <p:stCondLst>
                                    <p:cond delay="0"/>
                                  </p:stCondLst>
                                  <p:childTnLst>
                                    <p:set>
                                      <p:cBhvr>
                                        <p:cTn id="59" dur="1" fill="hold">
                                          <p:stCondLst>
                                            <p:cond delay="0"/>
                                          </p:stCondLst>
                                        </p:cTn>
                                        <p:tgtEl>
                                          <p:spTgt spid="31"/>
                                        </p:tgtEl>
                                        <p:attrNameLst>
                                          <p:attrName>style.visibility</p:attrName>
                                        </p:attrNameLst>
                                      </p:cBhvr>
                                      <p:to>
                                        <p:strVal val="visible"/>
                                      </p:to>
                                    </p:set>
                                    <p:animEffect transition="in" filter="wipe(right)">
                                      <p:cBhvr>
                                        <p:cTn id="60"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22" grpId="0"/>
      <p:bldP spid="23" grpId="0" animBg="1"/>
      <p:bldP spid="24" grpId="0" animBg="1"/>
      <p:bldP spid="25" grpId="0" animBg="1"/>
      <p:bldP spid="26" grpId="0"/>
      <p:bldP spid="31" grpId="0" animBg="1"/>
      <p:bldP spid="32" grpId="0" animBg="1"/>
      <p:bldP spid="33" grpId="0" animBg="1"/>
      <p:bldP spid="34"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图片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1"/>
            <a:ext cx="12192000" cy="6981371"/>
          </a:xfrm>
          <a:prstGeom prst="rect">
            <a:avLst/>
          </a:prstGeom>
        </p:spPr>
      </p:pic>
      <p:sp>
        <p:nvSpPr>
          <p:cNvPr id="2" name="文本框 1"/>
          <p:cNvSpPr txBox="1"/>
          <p:nvPr/>
        </p:nvSpPr>
        <p:spPr>
          <a:xfrm>
            <a:off x="3323075" y="2533471"/>
            <a:ext cx="5698249" cy="1200329"/>
          </a:xfrm>
          <a:prstGeom prst="rect">
            <a:avLst/>
          </a:prstGeom>
          <a:noFill/>
        </p:spPr>
        <p:txBody>
          <a:bodyPr wrap="square" rtlCol="0">
            <a:spAutoFit/>
          </a:bodyPr>
          <a:lstStyle/>
          <a:p>
            <a:pPr algn="dist"/>
            <a:r>
              <a:rPr lang="zh-CN" altLang="en-US" sz="7200" b="1">
                <a:solidFill>
                  <a:schemeClr val="accent4">
                    <a:lumMod val="20000"/>
                    <a:lumOff val="80000"/>
                  </a:schemeClr>
                </a:solidFill>
                <a:cs typeface="+mn-ea"/>
                <a:sym typeface="+mn-lt"/>
              </a:rPr>
              <a:t>缘何爱国</a:t>
            </a:r>
          </a:p>
        </p:txBody>
      </p:sp>
      <p:sp>
        <p:nvSpPr>
          <p:cNvPr id="9" name="文本框 8"/>
          <p:cNvSpPr txBox="1"/>
          <p:nvPr/>
        </p:nvSpPr>
        <p:spPr>
          <a:xfrm>
            <a:off x="3017521" y="3733800"/>
            <a:ext cx="6385559" cy="568810"/>
          </a:xfrm>
          <a:prstGeom prst="rect">
            <a:avLst/>
          </a:prstGeom>
          <a:noFill/>
        </p:spPr>
        <p:txBody>
          <a:bodyPr wrap="square" rtlCol="0">
            <a:spAutoFit/>
          </a:bodyPr>
          <a:lstStyle/>
          <a:p>
            <a:pPr algn="ctr">
              <a:lnSpc>
                <a:spcPct val="150000"/>
              </a:lnSpc>
            </a:pPr>
            <a:r>
              <a:rPr lang="en-GB" altLang="zh-CN" sz="1100">
                <a:solidFill>
                  <a:schemeClr val="accent4">
                    <a:lumMod val="20000"/>
                    <a:lumOff val="80000"/>
                  </a:schemeClr>
                </a:solidFill>
                <a:cs typeface="+mn-ea"/>
                <a:sym typeface="+mn-lt"/>
              </a:rPr>
              <a:t>your content is entered here, or by copying your text, select paste in this box and choose to retain only text. your content is typed here, or by copying your text, select paste in this box.</a:t>
            </a:r>
          </a:p>
        </p:txBody>
      </p:sp>
      <p:sp>
        <p:nvSpPr>
          <p:cNvPr id="18" name="文本框 17"/>
          <p:cNvSpPr txBox="1"/>
          <p:nvPr/>
        </p:nvSpPr>
        <p:spPr>
          <a:xfrm>
            <a:off x="5464313" y="1976459"/>
            <a:ext cx="1422184" cy="461665"/>
          </a:xfrm>
          <a:prstGeom prst="rect">
            <a:avLst/>
          </a:prstGeom>
          <a:noFill/>
        </p:spPr>
        <p:txBody>
          <a:bodyPr wrap="none" rtlCol="0">
            <a:spAutoFit/>
          </a:bodyPr>
          <a:lstStyle/>
          <a:p>
            <a:r>
              <a:rPr kumimoji="1" lang="zh-CN" altLang="en-US" sz="2400" b="1">
                <a:solidFill>
                  <a:schemeClr val="accent4">
                    <a:lumMod val="20000"/>
                    <a:lumOff val="80000"/>
                  </a:schemeClr>
                </a:solidFill>
                <a:cs typeface="+mn-ea"/>
                <a:sym typeface="+mn-lt"/>
              </a:rPr>
              <a:t>第二部分</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blinds(horizontal)">
                                      <p:cBhvr>
                                        <p:cTn id="1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1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组合 19"/>
          <p:cNvGrpSpPr/>
          <p:nvPr/>
        </p:nvGrpSpPr>
        <p:grpSpPr>
          <a:xfrm>
            <a:off x="6621449" y="1946484"/>
            <a:ext cx="4606085" cy="563937"/>
            <a:chOff x="3537284" y="2029907"/>
            <a:chExt cx="4606085" cy="563937"/>
          </a:xfrm>
        </p:grpSpPr>
        <p:sp>
          <p:nvSpPr>
            <p:cNvPr id="21" name="箭头: 五边形 20"/>
            <p:cNvSpPr/>
            <p:nvPr/>
          </p:nvSpPr>
          <p:spPr>
            <a:xfrm>
              <a:off x="3537284" y="2029907"/>
              <a:ext cx="4606085" cy="563937"/>
            </a:xfrm>
            <a:prstGeom prst="homePlate">
              <a:avLst/>
            </a:prstGeom>
            <a:solidFill>
              <a:srgbClr val="C00000"/>
            </a:solidFill>
            <a:ln w="25400">
              <a:noFill/>
            </a:ln>
            <a:effectLst>
              <a:outerShdw blurRad="215900" algn="c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2" name="文本框 21"/>
            <p:cNvSpPr txBox="1"/>
            <p:nvPr/>
          </p:nvSpPr>
          <p:spPr>
            <a:xfrm>
              <a:off x="3836725" y="2053256"/>
              <a:ext cx="2419777" cy="461665"/>
            </a:xfrm>
            <a:prstGeom prst="rect">
              <a:avLst/>
            </a:prstGeom>
            <a:noFill/>
          </p:spPr>
          <p:txBody>
            <a:bodyPr wrap="square" rtlCol="0">
              <a:spAutoFit/>
            </a:bodyPr>
            <a:lstStyle/>
            <a:p>
              <a:pPr algn="dist"/>
              <a:r>
                <a:rPr lang="zh-CN" altLang="en-US" sz="2400">
                  <a:solidFill>
                    <a:schemeClr val="bg1"/>
                  </a:solidFill>
                  <a:effectLst>
                    <a:outerShdw blurRad="38100" dist="38100" dir="2700000" algn="tl">
                      <a:srgbClr val="000000">
                        <a:alpha val="43137"/>
                      </a:srgbClr>
                    </a:outerShdw>
                  </a:effectLst>
                  <a:cs typeface="+mn-ea"/>
                  <a:sym typeface="+mn-lt"/>
                </a:rPr>
                <a:t>爱国是一种理性</a:t>
              </a:r>
            </a:p>
          </p:txBody>
        </p:sp>
      </p:grpSp>
      <p:grpSp>
        <p:nvGrpSpPr>
          <p:cNvPr id="23" name="组合 22"/>
          <p:cNvGrpSpPr/>
          <p:nvPr/>
        </p:nvGrpSpPr>
        <p:grpSpPr>
          <a:xfrm>
            <a:off x="5699745" y="1856273"/>
            <a:ext cx="745958" cy="3585882"/>
            <a:chOff x="1672390" y="1662845"/>
            <a:chExt cx="745958" cy="3585882"/>
          </a:xfrm>
        </p:grpSpPr>
        <p:cxnSp>
          <p:nvCxnSpPr>
            <p:cNvPr id="24" name="直接连接符 23"/>
            <p:cNvCxnSpPr>
              <a:stCxn id="25" idx="4"/>
              <a:endCxn id="27" idx="0"/>
            </p:cNvCxnSpPr>
            <p:nvPr/>
          </p:nvCxnSpPr>
          <p:spPr>
            <a:xfrm flipH="1">
              <a:off x="2045369" y="2408803"/>
              <a:ext cx="0" cy="2093966"/>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椭圆 24"/>
            <p:cNvSpPr/>
            <p:nvPr/>
          </p:nvSpPr>
          <p:spPr>
            <a:xfrm>
              <a:off x="1672390" y="1662845"/>
              <a:ext cx="745958" cy="745958"/>
            </a:xfrm>
            <a:prstGeom prst="ellipse">
              <a:avLst/>
            </a:prstGeom>
            <a:solidFill>
              <a:srgbClr val="C00000"/>
            </a:solidFill>
            <a:ln>
              <a:noFill/>
            </a:ln>
            <a:effectLst>
              <a:outerShdw blurRad="215900" algn="c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effectLst>
                    <a:outerShdw blurRad="38100" dist="38100" dir="2700000" algn="tl">
                      <a:srgbClr val="000000">
                        <a:alpha val="43137"/>
                      </a:srgbClr>
                    </a:outerShdw>
                  </a:effectLst>
                  <a:cs typeface="+mn-ea"/>
                  <a:sym typeface="+mn-lt"/>
                </a:rPr>
                <a:t>01</a:t>
              </a:r>
              <a:endParaRPr lang="zh-CN" altLang="en-US" sz="2000">
                <a:effectLst>
                  <a:outerShdw blurRad="38100" dist="38100" dir="2700000" algn="tl">
                    <a:srgbClr val="000000">
                      <a:alpha val="43137"/>
                    </a:srgbClr>
                  </a:outerShdw>
                </a:effectLst>
                <a:cs typeface="+mn-ea"/>
                <a:sym typeface="+mn-lt"/>
              </a:endParaRPr>
            </a:p>
          </p:txBody>
        </p:sp>
        <p:sp>
          <p:nvSpPr>
            <p:cNvPr id="26" name="椭圆 25"/>
            <p:cNvSpPr/>
            <p:nvPr/>
          </p:nvSpPr>
          <p:spPr>
            <a:xfrm>
              <a:off x="1672390" y="3082807"/>
              <a:ext cx="745958" cy="745958"/>
            </a:xfrm>
            <a:prstGeom prst="ellipse">
              <a:avLst/>
            </a:prstGeom>
            <a:solidFill>
              <a:srgbClr val="C00000"/>
            </a:solidFill>
            <a:ln>
              <a:noFill/>
            </a:ln>
            <a:effectLst>
              <a:outerShdw blurRad="215900" algn="c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effectLst>
                    <a:outerShdw blurRad="38100" dist="38100" dir="2700000" algn="tl">
                      <a:srgbClr val="000000">
                        <a:alpha val="43137"/>
                      </a:srgbClr>
                    </a:outerShdw>
                  </a:effectLst>
                  <a:cs typeface="+mn-ea"/>
                  <a:sym typeface="+mn-lt"/>
                </a:rPr>
                <a:t>02</a:t>
              </a:r>
              <a:endParaRPr lang="zh-CN" altLang="en-US" sz="2000">
                <a:effectLst>
                  <a:outerShdw blurRad="38100" dist="38100" dir="2700000" algn="tl">
                    <a:srgbClr val="000000">
                      <a:alpha val="43137"/>
                    </a:srgbClr>
                  </a:outerShdw>
                </a:effectLst>
                <a:cs typeface="+mn-ea"/>
                <a:sym typeface="+mn-lt"/>
              </a:endParaRPr>
            </a:p>
          </p:txBody>
        </p:sp>
        <p:sp>
          <p:nvSpPr>
            <p:cNvPr id="27" name="椭圆 26"/>
            <p:cNvSpPr/>
            <p:nvPr/>
          </p:nvSpPr>
          <p:spPr>
            <a:xfrm>
              <a:off x="1672390" y="4502769"/>
              <a:ext cx="745958" cy="745958"/>
            </a:xfrm>
            <a:prstGeom prst="ellipse">
              <a:avLst/>
            </a:prstGeom>
            <a:solidFill>
              <a:srgbClr val="C00000"/>
            </a:solidFill>
            <a:ln>
              <a:noFill/>
            </a:ln>
            <a:effectLst>
              <a:outerShdw blurRad="215900" algn="c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effectLst>
                    <a:outerShdw blurRad="38100" dist="38100" dir="2700000" algn="tl">
                      <a:srgbClr val="000000">
                        <a:alpha val="43137"/>
                      </a:srgbClr>
                    </a:outerShdw>
                  </a:effectLst>
                  <a:cs typeface="+mn-ea"/>
                  <a:sym typeface="+mn-lt"/>
                </a:rPr>
                <a:t>03</a:t>
              </a:r>
              <a:endParaRPr lang="zh-CN" altLang="en-US" sz="2000">
                <a:effectLst>
                  <a:outerShdw blurRad="38100" dist="38100" dir="2700000" algn="tl">
                    <a:srgbClr val="000000">
                      <a:alpha val="43137"/>
                    </a:srgbClr>
                  </a:outerShdw>
                </a:effectLst>
                <a:cs typeface="+mn-ea"/>
                <a:sym typeface="+mn-lt"/>
              </a:endParaRPr>
            </a:p>
          </p:txBody>
        </p:sp>
      </p:grpSp>
      <p:grpSp>
        <p:nvGrpSpPr>
          <p:cNvPr id="28" name="组合 27"/>
          <p:cNvGrpSpPr/>
          <p:nvPr/>
        </p:nvGrpSpPr>
        <p:grpSpPr>
          <a:xfrm>
            <a:off x="6621449" y="3357463"/>
            <a:ext cx="4606085" cy="563937"/>
            <a:chOff x="3537284" y="2029907"/>
            <a:chExt cx="4606085" cy="563937"/>
          </a:xfrm>
        </p:grpSpPr>
        <p:sp>
          <p:nvSpPr>
            <p:cNvPr id="29" name="箭头: 五边形 28"/>
            <p:cNvSpPr/>
            <p:nvPr/>
          </p:nvSpPr>
          <p:spPr>
            <a:xfrm>
              <a:off x="3537284" y="2029907"/>
              <a:ext cx="4606085" cy="563937"/>
            </a:xfrm>
            <a:prstGeom prst="homePlate">
              <a:avLst/>
            </a:prstGeom>
            <a:solidFill>
              <a:srgbClr val="C00000"/>
            </a:solidFill>
            <a:ln w="25400">
              <a:noFill/>
            </a:ln>
            <a:effectLst>
              <a:outerShdw blurRad="215900" algn="c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0" name="文本框 29"/>
            <p:cNvSpPr txBox="1"/>
            <p:nvPr/>
          </p:nvSpPr>
          <p:spPr>
            <a:xfrm>
              <a:off x="3676222" y="2051546"/>
              <a:ext cx="2785589" cy="461665"/>
            </a:xfrm>
            <a:prstGeom prst="rect">
              <a:avLst/>
            </a:prstGeom>
            <a:noFill/>
          </p:spPr>
          <p:txBody>
            <a:bodyPr wrap="square" rtlCol="0">
              <a:spAutoFit/>
            </a:bodyPr>
            <a:lstStyle/>
            <a:p>
              <a:pPr algn="dist"/>
              <a:r>
                <a:rPr lang="zh-CN" altLang="en-US" sz="2400">
                  <a:solidFill>
                    <a:schemeClr val="bg1"/>
                  </a:solidFill>
                  <a:effectLst>
                    <a:outerShdw blurRad="38100" dist="38100" dir="2700000" algn="tl">
                      <a:srgbClr val="000000">
                        <a:alpha val="43137"/>
                      </a:srgbClr>
                    </a:outerShdw>
                  </a:effectLst>
                  <a:cs typeface="+mn-ea"/>
                  <a:sym typeface="+mn-lt"/>
                </a:rPr>
                <a:t> 爱国是一种情怀</a:t>
              </a:r>
            </a:p>
          </p:txBody>
        </p:sp>
      </p:grpSp>
      <p:grpSp>
        <p:nvGrpSpPr>
          <p:cNvPr id="31" name="组合 30"/>
          <p:cNvGrpSpPr/>
          <p:nvPr/>
        </p:nvGrpSpPr>
        <p:grpSpPr>
          <a:xfrm>
            <a:off x="6621449" y="4768442"/>
            <a:ext cx="4606085" cy="563937"/>
            <a:chOff x="3537284" y="2029907"/>
            <a:chExt cx="4606085" cy="563937"/>
          </a:xfrm>
        </p:grpSpPr>
        <p:sp>
          <p:nvSpPr>
            <p:cNvPr id="32" name="箭头: 五边形 31"/>
            <p:cNvSpPr/>
            <p:nvPr/>
          </p:nvSpPr>
          <p:spPr>
            <a:xfrm>
              <a:off x="3537284" y="2029907"/>
              <a:ext cx="4606085" cy="563937"/>
            </a:xfrm>
            <a:prstGeom prst="homePlate">
              <a:avLst/>
            </a:prstGeom>
            <a:solidFill>
              <a:srgbClr val="C00000"/>
            </a:solidFill>
            <a:ln w="25400">
              <a:noFill/>
            </a:ln>
            <a:effectLst>
              <a:outerShdw blurRad="215900" algn="c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3" name="文本框 32"/>
            <p:cNvSpPr txBox="1"/>
            <p:nvPr/>
          </p:nvSpPr>
          <p:spPr>
            <a:xfrm>
              <a:off x="3676222" y="2081043"/>
              <a:ext cx="2785596" cy="461665"/>
            </a:xfrm>
            <a:prstGeom prst="rect">
              <a:avLst/>
            </a:prstGeom>
            <a:noFill/>
          </p:spPr>
          <p:txBody>
            <a:bodyPr wrap="square" rtlCol="0">
              <a:spAutoFit/>
            </a:bodyPr>
            <a:lstStyle/>
            <a:p>
              <a:pPr algn="dist"/>
              <a:r>
                <a:rPr lang="zh-CN" altLang="en-US" sz="2400">
                  <a:solidFill>
                    <a:schemeClr val="bg1"/>
                  </a:solidFill>
                  <a:effectLst>
                    <a:outerShdw blurRad="38100" dist="38100" dir="2700000" algn="tl">
                      <a:srgbClr val="000000">
                        <a:alpha val="43137"/>
                      </a:srgbClr>
                    </a:outerShdw>
                  </a:effectLst>
                  <a:cs typeface="+mn-ea"/>
                  <a:sym typeface="+mn-lt"/>
                </a:rPr>
                <a:t> 爱国是一种追求</a:t>
              </a:r>
            </a:p>
          </p:txBody>
        </p:sp>
      </p:grpSp>
      <p:sp>
        <p:nvSpPr>
          <p:cNvPr id="17" name="文本框 16"/>
          <p:cNvSpPr txBox="1"/>
          <p:nvPr/>
        </p:nvSpPr>
        <p:spPr>
          <a:xfrm>
            <a:off x="724469" y="628183"/>
            <a:ext cx="2666567" cy="461665"/>
          </a:xfrm>
          <a:prstGeom prst="rect">
            <a:avLst/>
          </a:prstGeom>
          <a:noFill/>
        </p:spPr>
        <p:txBody>
          <a:bodyPr wrap="square" rtlCol="0">
            <a:spAutoFit/>
          </a:bodyPr>
          <a:lstStyle/>
          <a:p>
            <a:pPr marL="342900" indent="-342900" algn="dist">
              <a:buFont typeface="Arial" panose="020B0604020202020204" pitchFamily="34" charset="0"/>
              <a:buChar char="•"/>
            </a:pPr>
            <a:r>
              <a:rPr lang="zh-CN" altLang="en-US" sz="2400" b="1">
                <a:solidFill>
                  <a:srgbClr val="C00000"/>
                </a:solidFill>
                <a:cs typeface="+mn-ea"/>
                <a:sym typeface="+mn-lt"/>
              </a:rPr>
              <a:t>缘何爱国</a:t>
            </a:r>
          </a:p>
        </p:txBody>
      </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93678" y="1511611"/>
            <a:ext cx="4819578" cy="481957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42"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outHorizontal)">
                                      <p:cBhvr>
                                        <p:cTn id="7" dur="500"/>
                                        <p:tgtEl>
                                          <p:spTgt spid="2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2" presetClass="entr" presetSubtype="8"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 calcmode="lin" valueType="num">
                                      <p:cBhvr additive="base">
                                        <p:cTn id="12" dur="500"/>
                                        <p:tgtEl>
                                          <p:spTgt spid="20"/>
                                        </p:tgtEl>
                                        <p:attrNameLst>
                                          <p:attrName>ppt_x</p:attrName>
                                        </p:attrNameLst>
                                      </p:cBhvr>
                                      <p:tavLst>
                                        <p:tav tm="0">
                                          <p:val>
                                            <p:strVal val="#ppt_x-#ppt_w*1.125000"/>
                                          </p:val>
                                        </p:tav>
                                        <p:tav tm="100000">
                                          <p:val>
                                            <p:strVal val="#ppt_x"/>
                                          </p:val>
                                        </p:tav>
                                      </p:tavLst>
                                    </p:anim>
                                    <p:animEffect transition="in" filter="wipe(right)">
                                      <p:cBhvr>
                                        <p:cTn id="13" dur="500"/>
                                        <p:tgtEl>
                                          <p:spTgt spid="20"/>
                                        </p:tgtEl>
                                      </p:cBhvr>
                                    </p:animEffect>
                                  </p:childTnLst>
                                </p:cTn>
                              </p:par>
                              <p:par>
                                <p:cTn id="14" presetID="12" presetClass="entr" presetSubtype="8" fill="hold" nodeType="withEffect">
                                  <p:stCondLst>
                                    <p:cond delay="0"/>
                                  </p:stCondLst>
                                  <p:childTnLst>
                                    <p:set>
                                      <p:cBhvr>
                                        <p:cTn id="15" dur="1" fill="hold">
                                          <p:stCondLst>
                                            <p:cond delay="0"/>
                                          </p:stCondLst>
                                        </p:cTn>
                                        <p:tgtEl>
                                          <p:spTgt spid="28"/>
                                        </p:tgtEl>
                                        <p:attrNameLst>
                                          <p:attrName>style.visibility</p:attrName>
                                        </p:attrNameLst>
                                      </p:cBhvr>
                                      <p:to>
                                        <p:strVal val="visible"/>
                                      </p:to>
                                    </p:set>
                                    <p:anim calcmode="lin" valueType="num">
                                      <p:cBhvr additive="base">
                                        <p:cTn id="16" dur="500"/>
                                        <p:tgtEl>
                                          <p:spTgt spid="28"/>
                                        </p:tgtEl>
                                        <p:attrNameLst>
                                          <p:attrName>ppt_x</p:attrName>
                                        </p:attrNameLst>
                                      </p:cBhvr>
                                      <p:tavLst>
                                        <p:tav tm="0">
                                          <p:val>
                                            <p:strVal val="#ppt_x-#ppt_w*1.125000"/>
                                          </p:val>
                                        </p:tav>
                                        <p:tav tm="100000">
                                          <p:val>
                                            <p:strVal val="#ppt_x"/>
                                          </p:val>
                                        </p:tav>
                                      </p:tavLst>
                                    </p:anim>
                                    <p:animEffect transition="in" filter="wipe(right)">
                                      <p:cBhvr>
                                        <p:cTn id="17" dur="500"/>
                                        <p:tgtEl>
                                          <p:spTgt spid="28"/>
                                        </p:tgtEl>
                                      </p:cBhvr>
                                    </p:animEffect>
                                  </p:childTnLst>
                                </p:cTn>
                              </p:par>
                              <p:par>
                                <p:cTn id="18" presetID="12" presetClass="entr" presetSubtype="8" fill="hold" nodeType="withEffect">
                                  <p:stCondLst>
                                    <p:cond delay="0"/>
                                  </p:stCondLst>
                                  <p:childTnLst>
                                    <p:set>
                                      <p:cBhvr>
                                        <p:cTn id="19" dur="1" fill="hold">
                                          <p:stCondLst>
                                            <p:cond delay="0"/>
                                          </p:stCondLst>
                                        </p:cTn>
                                        <p:tgtEl>
                                          <p:spTgt spid="31"/>
                                        </p:tgtEl>
                                        <p:attrNameLst>
                                          <p:attrName>style.visibility</p:attrName>
                                        </p:attrNameLst>
                                      </p:cBhvr>
                                      <p:to>
                                        <p:strVal val="visible"/>
                                      </p:to>
                                    </p:set>
                                    <p:anim calcmode="lin" valueType="num">
                                      <p:cBhvr additive="base">
                                        <p:cTn id="20" dur="500"/>
                                        <p:tgtEl>
                                          <p:spTgt spid="31"/>
                                        </p:tgtEl>
                                        <p:attrNameLst>
                                          <p:attrName>ppt_x</p:attrName>
                                        </p:attrNameLst>
                                      </p:cBhvr>
                                      <p:tavLst>
                                        <p:tav tm="0">
                                          <p:val>
                                            <p:strVal val="#ppt_x-#ppt_w*1.125000"/>
                                          </p:val>
                                        </p:tav>
                                        <p:tav tm="100000">
                                          <p:val>
                                            <p:strVal val="#ppt_x"/>
                                          </p:val>
                                        </p:tav>
                                      </p:tavLst>
                                    </p:anim>
                                    <p:animEffect transition="in" filter="wipe(right)">
                                      <p:cBhvr>
                                        <p:cTn id="21"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图片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1"/>
            <a:ext cx="12192000" cy="6981371"/>
          </a:xfrm>
          <a:prstGeom prst="rect">
            <a:avLst/>
          </a:prstGeom>
        </p:spPr>
      </p:pic>
      <p:sp>
        <p:nvSpPr>
          <p:cNvPr id="2" name="文本框 1"/>
          <p:cNvSpPr txBox="1"/>
          <p:nvPr/>
        </p:nvSpPr>
        <p:spPr>
          <a:xfrm>
            <a:off x="2438401" y="2533471"/>
            <a:ext cx="7543800" cy="1200329"/>
          </a:xfrm>
          <a:prstGeom prst="rect">
            <a:avLst/>
          </a:prstGeom>
          <a:noFill/>
        </p:spPr>
        <p:txBody>
          <a:bodyPr wrap="square" rtlCol="0">
            <a:spAutoFit/>
          </a:bodyPr>
          <a:lstStyle/>
          <a:p>
            <a:pPr algn="dist"/>
            <a:r>
              <a:rPr lang="zh-CN" altLang="en-US" sz="7200" b="1">
                <a:solidFill>
                  <a:schemeClr val="accent4">
                    <a:lumMod val="20000"/>
                    <a:lumOff val="80000"/>
                  </a:schemeClr>
                </a:solidFill>
                <a:cs typeface="+mn-ea"/>
                <a:sym typeface="+mn-lt"/>
              </a:rPr>
              <a:t>我们应该如何爱国</a:t>
            </a:r>
          </a:p>
        </p:txBody>
      </p:sp>
      <p:sp>
        <p:nvSpPr>
          <p:cNvPr id="9" name="文本框 8"/>
          <p:cNvSpPr txBox="1"/>
          <p:nvPr/>
        </p:nvSpPr>
        <p:spPr>
          <a:xfrm>
            <a:off x="3017521" y="3733800"/>
            <a:ext cx="6385559" cy="568810"/>
          </a:xfrm>
          <a:prstGeom prst="rect">
            <a:avLst/>
          </a:prstGeom>
          <a:noFill/>
        </p:spPr>
        <p:txBody>
          <a:bodyPr wrap="square" rtlCol="0">
            <a:spAutoFit/>
          </a:bodyPr>
          <a:lstStyle/>
          <a:p>
            <a:pPr algn="ctr">
              <a:lnSpc>
                <a:spcPct val="150000"/>
              </a:lnSpc>
            </a:pPr>
            <a:r>
              <a:rPr lang="en-GB" altLang="zh-CN" sz="1100">
                <a:solidFill>
                  <a:schemeClr val="accent4">
                    <a:lumMod val="20000"/>
                    <a:lumOff val="80000"/>
                  </a:schemeClr>
                </a:solidFill>
                <a:cs typeface="+mn-ea"/>
                <a:sym typeface="+mn-lt"/>
              </a:rPr>
              <a:t>your content is entered here, or by copying your text, select paste in this box and choose to retain only text. your content is typed here, or by copying your text, select paste in this box.</a:t>
            </a:r>
          </a:p>
        </p:txBody>
      </p:sp>
      <p:sp>
        <p:nvSpPr>
          <p:cNvPr id="18" name="文本框 17"/>
          <p:cNvSpPr txBox="1"/>
          <p:nvPr/>
        </p:nvSpPr>
        <p:spPr>
          <a:xfrm>
            <a:off x="5464313" y="1976459"/>
            <a:ext cx="1415772" cy="461665"/>
          </a:xfrm>
          <a:prstGeom prst="rect">
            <a:avLst/>
          </a:prstGeom>
          <a:noFill/>
        </p:spPr>
        <p:txBody>
          <a:bodyPr wrap="none" rtlCol="0">
            <a:spAutoFit/>
          </a:bodyPr>
          <a:lstStyle/>
          <a:p>
            <a:r>
              <a:rPr kumimoji="1" lang="zh-CN" altLang="en-US" sz="2400" b="1">
                <a:solidFill>
                  <a:schemeClr val="accent4">
                    <a:lumMod val="20000"/>
                    <a:lumOff val="80000"/>
                  </a:schemeClr>
                </a:solidFill>
                <a:cs typeface="+mn-ea"/>
                <a:sym typeface="+mn-lt"/>
              </a:rPr>
              <a:t>第三部分</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blinds(horizontal)">
                                      <p:cBhvr>
                                        <p:cTn id="1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1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箭头: V 形 39"/>
          <p:cNvSpPr/>
          <p:nvPr/>
        </p:nvSpPr>
        <p:spPr>
          <a:xfrm>
            <a:off x="3895091" y="2724501"/>
            <a:ext cx="472621" cy="584775"/>
          </a:xfrm>
          <a:prstGeom prst="chevron">
            <a:avLst/>
          </a:prstGeom>
          <a:solidFill>
            <a:srgbClr val="C00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41" name="箭头: V 形 40"/>
          <p:cNvSpPr/>
          <p:nvPr/>
        </p:nvSpPr>
        <p:spPr>
          <a:xfrm>
            <a:off x="7330441" y="2679412"/>
            <a:ext cx="472621" cy="584775"/>
          </a:xfrm>
          <a:prstGeom prst="chevron">
            <a:avLst/>
          </a:prstGeom>
          <a:solidFill>
            <a:srgbClr val="C00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grpSp>
        <p:nvGrpSpPr>
          <p:cNvPr id="42" name="组合 41"/>
          <p:cNvGrpSpPr/>
          <p:nvPr/>
        </p:nvGrpSpPr>
        <p:grpSpPr>
          <a:xfrm>
            <a:off x="1469391" y="2076450"/>
            <a:ext cx="1968500" cy="1790700"/>
            <a:chOff x="1676400" y="2147208"/>
            <a:chExt cx="1968500" cy="1790700"/>
          </a:xfrm>
        </p:grpSpPr>
        <p:sp>
          <p:nvSpPr>
            <p:cNvPr id="43" name="矩形: 圆角 42"/>
            <p:cNvSpPr/>
            <p:nvPr/>
          </p:nvSpPr>
          <p:spPr>
            <a:xfrm>
              <a:off x="1676400" y="2147208"/>
              <a:ext cx="1968500" cy="1790700"/>
            </a:xfrm>
            <a:prstGeom prst="roundRect">
              <a:avLst>
                <a:gd name="adj" fmla="val 9575"/>
              </a:avLst>
            </a:prstGeom>
            <a:solidFill>
              <a:srgbClr val="C00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4" name="文本框 43"/>
            <p:cNvSpPr txBox="1"/>
            <p:nvPr/>
          </p:nvSpPr>
          <p:spPr>
            <a:xfrm>
              <a:off x="1855107" y="2442394"/>
              <a:ext cx="1611086" cy="1200329"/>
            </a:xfrm>
            <a:prstGeom prst="rect">
              <a:avLst/>
            </a:prstGeom>
            <a:noFill/>
          </p:spPr>
          <p:txBody>
            <a:bodyPr wrap="square" rtlCol="0">
              <a:spAutoFit/>
            </a:bodyPr>
            <a:lstStyle/>
            <a:p>
              <a:pPr algn="ctr"/>
              <a:r>
                <a:rPr lang="zh-CN" altLang="en-US" sz="3600">
                  <a:solidFill>
                    <a:schemeClr val="bg1"/>
                  </a:solidFill>
                  <a:effectLst>
                    <a:outerShdw blurRad="38100" dist="38100" dir="2700000" algn="tl">
                      <a:srgbClr val="000000">
                        <a:alpha val="43137"/>
                      </a:srgbClr>
                    </a:outerShdw>
                  </a:effectLst>
                  <a:cs typeface="+mn-ea"/>
                  <a:sym typeface="+mn-lt"/>
                </a:rPr>
                <a:t>维护祖国统一</a:t>
              </a:r>
            </a:p>
          </p:txBody>
        </p:sp>
      </p:grpSp>
      <p:sp>
        <p:nvSpPr>
          <p:cNvPr id="45" name="文本框 44"/>
          <p:cNvSpPr txBox="1"/>
          <p:nvPr/>
        </p:nvSpPr>
        <p:spPr>
          <a:xfrm>
            <a:off x="1219405" y="4001352"/>
            <a:ext cx="3118498" cy="1993238"/>
          </a:xfrm>
          <a:prstGeom prst="rect">
            <a:avLst/>
          </a:prstGeom>
          <a:noFill/>
        </p:spPr>
        <p:txBody>
          <a:bodyPr wrap="square" rtlCol="0">
            <a:spAutoFit/>
          </a:bodyPr>
          <a:lstStyle/>
          <a:p>
            <a:pPr>
              <a:lnSpc>
                <a:spcPct val="150000"/>
              </a:lnSpc>
            </a:pPr>
            <a:r>
              <a:rPr lang="zh-CN" altLang="en-US" sz="1400">
                <a:solidFill>
                  <a:schemeClr val="tx1">
                    <a:lumMod val="85000"/>
                    <a:lumOff val="15000"/>
                  </a:schemeClr>
                </a:solidFill>
                <a:cs typeface="+mn-ea"/>
                <a:sym typeface="+mn-lt"/>
              </a:rPr>
              <a:t>维护和推进祖国统一，是中华民族走向伟大复兴的历史必然。保持香港、澳门长期繁荣稳定大好形势，解决台湾问题，实现祖国完全统一，是不可阻挡的历史进程，也是中华儿女的共同心愿。</a:t>
            </a:r>
          </a:p>
        </p:txBody>
      </p:sp>
      <p:grpSp>
        <p:nvGrpSpPr>
          <p:cNvPr id="46" name="组合 45"/>
          <p:cNvGrpSpPr/>
          <p:nvPr/>
        </p:nvGrpSpPr>
        <p:grpSpPr>
          <a:xfrm>
            <a:off x="4904741" y="2076450"/>
            <a:ext cx="1968500" cy="1790700"/>
            <a:chOff x="5111750" y="2147208"/>
            <a:chExt cx="1968500" cy="1790700"/>
          </a:xfrm>
        </p:grpSpPr>
        <p:sp>
          <p:nvSpPr>
            <p:cNvPr id="47" name="矩形: 圆角 46"/>
            <p:cNvSpPr/>
            <p:nvPr/>
          </p:nvSpPr>
          <p:spPr>
            <a:xfrm>
              <a:off x="5111750" y="2147208"/>
              <a:ext cx="1968500" cy="1790700"/>
            </a:xfrm>
            <a:prstGeom prst="roundRect">
              <a:avLst>
                <a:gd name="adj" fmla="val 9575"/>
              </a:avLst>
            </a:prstGeom>
            <a:solidFill>
              <a:srgbClr val="C00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8" name="文本框 47"/>
            <p:cNvSpPr txBox="1"/>
            <p:nvPr/>
          </p:nvSpPr>
          <p:spPr>
            <a:xfrm>
              <a:off x="5290457" y="2442394"/>
              <a:ext cx="1611086" cy="1200329"/>
            </a:xfrm>
            <a:prstGeom prst="rect">
              <a:avLst/>
            </a:prstGeom>
            <a:noFill/>
          </p:spPr>
          <p:txBody>
            <a:bodyPr wrap="square" rtlCol="0">
              <a:spAutoFit/>
            </a:bodyPr>
            <a:lstStyle/>
            <a:p>
              <a:pPr algn="ctr"/>
              <a:r>
                <a:rPr lang="zh-CN" altLang="en-US" sz="3600">
                  <a:solidFill>
                    <a:schemeClr val="bg1"/>
                  </a:solidFill>
                  <a:effectLst>
                    <a:outerShdw blurRad="38100" dist="38100" dir="2700000" algn="tl">
                      <a:srgbClr val="000000">
                        <a:alpha val="43137"/>
                      </a:srgbClr>
                    </a:outerShdw>
                  </a:effectLst>
                  <a:cs typeface="+mn-ea"/>
                  <a:sym typeface="+mn-lt"/>
                </a:rPr>
                <a:t>促进民族团结</a:t>
              </a:r>
            </a:p>
          </p:txBody>
        </p:sp>
      </p:grpSp>
      <p:grpSp>
        <p:nvGrpSpPr>
          <p:cNvPr id="49" name="组合 48"/>
          <p:cNvGrpSpPr/>
          <p:nvPr/>
        </p:nvGrpSpPr>
        <p:grpSpPr>
          <a:xfrm>
            <a:off x="8340091" y="2076450"/>
            <a:ext cx="1968500" cy="1790700"/>
            <a:chOff x="8547100" y="2147208"/>
            <a:chExt cx="1968500" cy="1790700"/>
          </a:xfrm>
        </p:grpSpPr>
        <p:sp>
          <p:nvSpPr>
            <p:cNvPr id="50" name="矩形: 圆角 49"/>
            <p:cNvSpPr/>
            <p:nvPr/>
          </p:nvSpPr>
          <p:spPr>
            <a:xfrm>
              <a:off x="8547100" y="2147208"/>
              <a:ext cx="1968500" cy="1790700"/>
            </a:xfrm>
            <a:prstGeom prst="roundRect">
              <a:avLst>
                <a:gd name="adj" fmla="val 9575"/>
              </a:avLst>
            </a:prstGeom>
            <a:solidFill>
              <a:srgbClr val="C00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1" name="文本框 50"/>
            <p:cNvSpPr txBox="1"/>
            <p:nvPr/>
          </p:nvSpPr>
          <p:spPr>
            <a:xfrm>
              <a:off x="8725807" y="2442394"/>
              <a:ext cx="1611086" cy="1200329"/>
            </a:xfrm>
            <a:prstGeom prst="rect">
              <a:avLst/>
            </a:prstGeom>
            <a:noFill/>
          </p:spPr>
          <p:txBody>
            <a:bodyPr wrap="square" rtlCol="0">
              <a:spAutoFit/>
            </a:bodyPr>
            <a:lstStyle/>
            <a:p>
              <a:pPr algn="ctr"/>
              <a:r>
                <a:rPr lang="zh-CN" altLang="en-US" sz="3600">
                  <a:solidFill>
                    <a:schemeClr val="bg1"/>
                  </a:solidFill>
                  <a:effectLst>
                    <a:outerShdw blurRad="38100" dist="38100" dir="2700000" algn="tl">
                      <a:srgbClr val="000000">
                        <a:alpha val="43137"/>
                      </a:srgbClr>
                    </a:outerShdw>
                  </a:effectLst>
                  <a:cs typeface="+mn-ea"/>
                  <a:sym typeface="+mn-lt"/>
                </a:rPr>
                <a:t>自觉报效祖国</a:t>
              </a:r>
            </a:p>
          </p:txBody>
        </p:sp>
      </p:grpSp>
      <p:sp>
        <p:nvSpPr>
          <p:cNvPr id="52" name="文本框 51"/>
          <p:cNvSpPr txBox="1"/>
          <p:nvPr/>
        </p:nvSpPr>
        <p:spPr>
          <a:xfrm>
            <a:off x="4848884" y="4001352"/>
            <a:ext cx="2481557" cy="1993238"/>
          </a:xfrm>
          <a:prstGeom prst="rect">
            <a:avLst/>
          </a:prstGeom>
          <a:noFill/>
        </p:spPr>
        <p:txBody>
          <a:bodyPr wrap="square" rtlCol="0">
            <a:spAutoFit/>
          </a:bodyPr>
          <a:lstStyle/>
          <a:p>
            <a:pPr>
              <a:lnSpc>
                <a:spcPct val="150000"/>
              </a:lnSpc>
            </a:pPr>
            <a:r>
              <a:rPr lang="zh-CN" altLang="en-US" sz="1400">
                <a:solidFill>
                  <a:schemeClr val="tx1">
                    <a:lumMod val="85000"/>
                    <a:lumOff val="15000"/>
                  </a:schemeClr>
                </a:solidFill>
                <a:cs typeface="+mn-ea"/>
                <a:sym typeface="+mn-lt"/>
              </a:rPr>
              <a:t>处理好民族问题、促进民族团结，是关系祖国统一和边疆巩固的大事，是关系民族团结和社会稳定的大事，是关系国家长治久安和中华民族繁荣昌盛的大事。</a:t>
            </a:r>
          </a:p>
        </p:txBody>
      </p:sp>
      <p:sp>
        <p:nvSpPr>
          <p:cNvPr id="53" name="文本框 52"/>
          <p:cNvSpPr txBox="1"/>
          <p:nvPr/>
        </p:nvSpPr>
        <p:spPr>
          <a:xfrm>
            <a:off x="8340091" y="4010788"/>
            <a:ext cx="2481557" cy="1670073"/>
          </a:xfrm>
          <a:prstGeom prst="rect">
            <a:avLst/>
          </a:prstGeom>
          <a:noFill/>
        </p:spPr>
        <p:txBody>
          <a:bodyPr wrap="square" rtlCol="0">
            <a:spAutoFit/>
          </a:bodyPr>
          <a:lstStyle/>
          <a:p>
            <a:pPr>
              <a:lnSpc>
                <a:spcPct val="150000"/>
              </a:lnSpc>
            </a:pPr>
            <a:r>
              <a:rPr lang="zh-CN" altLang="en-US" sz="1400">
                <a:solidFill>
                  <a:schemeClr val="tx1">
                    <a:lumMod val="85000"/>
                    <a:lumOff val="15000"/>
                  </a:schemeClr>
                </a:solidFill>
                <a:cs typeface="+mn-ea"/>
                <a:sym typeface="+mn-lt"/>
              </a:rPr>
              <a:t>大学生是祖国的未来和希望，对于大学生来说，今天最重要的任务就是以刻苦学习、增强本领的实际行动报效祖国。</a:t>
            </a:r>
          </a:p>
        </p:txBody>
      </p:sp>
      <p:sp>
        <p:nvSpPr>
          <p:cNvPr id="16" name="文本框 15"/>
          <p:cNvSpPr txBox="1"/>
          <p:nvPr/>
        </p:nvSpPr>
        <p:spPr>
          <a:xfrm>
            <a:off x="724469" y="628183"/>
            <a:ext cx="3170622" cy="461665"/>
          </a:xfrm>
          <a:prstGeom prst="rect">
            <a:avLst/>
          </a:prstGeom>
          <a:noFill/>
        </p:spPr>
        <p:txBody>
          <a:bodyPr wrap="square" rtlCol="0">
            <a:spAutoFit/>
          </a:bodyPr>
          <a:lstStyle/>
          <a:p>
            <a:pPr marL="342900" indent="-342900" algn="dist">
              <a:buFont typeface="Arial" panose="020B0604020202020204" pitchFamily="34" charset="0"/>
              <a:buChar char="•"/>
            </a:pPr>
            <a:r>
              <a:rPr lang="zh-CN" altLang="en-US" sz="2400" b="1">
                <a:solidFill>
                  <a:srgbClr val="C00000"/>
                </a:solidFill>
                <a:cs typeface="+mn-ea"/>
                <a:sym typeface="+mn-lt"/>
              </a:rPr>
              <a:t>我们应该如何爱国</a:t>
            </a:r>
          </a:p>
        </p:txBody>
      </p:sp>
    </p:spTree>
  </p:cSld>
  <p:clrMapOvr>
    <a:masterClrMapping/>
  </p:clrMapOvr>
  <p:transition spd="slow" advTm="3000">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 calcmode="lin" valueType="num">
                                      <p:cBhvr>
                                        <p:cTn id="7" dur="500" fill="hold"/>
                                        <p:tgtEl>
                                          <p:spTgt spid="42"/>
                                        </p:tgtEl>
                                        <p:attrNameLst>
                                          <p:attrName>ppt_w</p:attrName>
                                        </p:attrNameLst>
                                      </p:cBhvr>
                                      <p:tavLst>
                                        <p:tav tm="0">
                                          <p:val>
                                            <p:fltVal val="0"/>
                                          </p:val>
                                        </p:tav>
                                        <p:tav tm="100000">
                                          <p:val>
                                            <p:strVal val="#ppt_w"/>
                                          </p:val>
                                        </p:tav>
                                      </p:tavLst>
                                    </p:anim>
                                    <p:anim calcmode="lin" valueType="num">
                                      <p:cBhvr>
                                        <p:cTn id="8" dur="500" fill="hold"/>
                                        <p:tgtEl>
                                          <p:spTgt spid="42"/>
                                        </p:tgtEl>
                                        <p:attrNameLst>
                                          <p:attrName>ppt_h</p:attrName>
                                        </p:attrNameLst>
                                      </p:cBhvr>
                                      <p:tavLst>
                                        <p:tav tm="0">
                                          <p:val>
                                            <p:fltVal val="0"/>
                                          </p:val>
                                        </p:tav>
                                        <p:tav tm="100000">
                                          <p:val>
                                            <p:strVal val="#ppt_h"/>
                                          </p:val>
                                        </p:tav>
                                      </p:tavLst>
                                    </p:anim>
                                    <p:animEffect transition="in" filter="fade">
                                      <p:cBhvr>
                                        <p:cTn id="9" dur="500"/>
                                        <p:tgtEl>
                                          <p:spTgt spid="42"/>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5"/>
                                        </p:tgtEl>
                                        <p:attrNameLst>
                                          <p:attrName>style.visibility</p:attrName>
                                        </p:attrNameLst>
                                      </p:cBhvr>
                                      <p:to>
                                        <p:strVal val="visible"/>
                                      </p:to>
                                    </p:set>
                                    <p:animEffect transition="in" filter="fade">
                                      <p:cBhvr>
                                        <p:cTn id="14" dur="1000"/>
                                        <p:tgtEl>
                                          <p:spTgt spid="45"/>
                                        </p:tgtEl>
                                      </p:cBhvr>
                                    </p:animEffect>
                                    <p:anim calcmode="lin" valueType="num">
                                      <p:cBhvr>
                                        <p:cTn id="15" dur="1000" fill="hold"/>
                                        <p:tgtEl>
                                          <p:spTgt spid="45"/>
                                        </p:tgtEl>
                                        <p:attrNameLst>
                                          <p:attrName>ppt_x</p:attrName>
                                        </p:attrNameLst>
                                      </p:cBhvr>
                                      <p:tavLst>
                                        <p:tav tm="0">
                                          <p:val>
                                            <p:strVal val="#ppt_x"/>
                                          </p:val>
                                        </p:tav>
                                        <p:tav tm="100000">
                                          <p:val>
                                            <p:strVal val="#ppt_x"/>
                                          </p:val>
                                        </p:tav>
                                      </p:tavLst>
                                    </p:anim>
                                    <p:anim calcmode="lin" valueType="num">
                                      <p:cBhvr>
                                        <p:cTn id="16"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12" presetClass="entr" presetSubtype="8" fill="hold" grpId="0" nodeType="clickEffect">
                                  <p:stCondLst>
                                    <p:cond delay="0"/>
                                  </p:stCondLst>
                                  <p:childTnLst>
                                    <p:set>
                                      <p:cBhvr>
                                        <p:cTn id="20" dur="1" fill="hold">
                                          <p:stCondLst>
                                            <p:cond delay="0"/>
                                          </p:stCondLst>
                                        </p:cTn>
                                        <p:tgtEl>
                                          <p:spTgt spid="40"/>
                                        </p:tgtEl>
                                        <p:attrNameLst>
                                          <p:attrName>style.visibility</p:attrName>
                                        </p:attrNameLst>
                                      </p:cBhvr>
                                      <p:to>
                                        <p:strVal val="visible"/>
                                      </p:to>
                                    </p:set>
                                    <p:anim calcmode="lin" valueType="num">
                                      <p:cBhvr additive="base">
                                        <p:cTn id="21" dur="500"/>
                                        <p:tgtEl>
                                          <p:spTgt spid="40"/>
                                        </p:tgtEl>
                                        <p:attrNameLst>
                                          <p:attrName>ppt_x</p:attrName>
                                        </p:attrNameLst>
                                      </p:cBhvr>
                                      <p:tavLst>
                                        <p:tav tm="0">
                                          <p:val>
                                            <p:strVal val="#ppt_x-#ppt_w*1.125000"/>
                                          </p:val>
                                        </p:tav>
                                        <p:tav tm="100000">
                                          <p:val>
                                            <p:strVal val="#ppt_x"/>
                                          </p:val>
                                        </p:tav>
                                      </p:tavLst>
                                    </p:anim>
                                    <p:animEffect transition="in" filter="wipe(right)">
                                      <p:cBhvr>
                                        <p:cTn id="22" dur="500"/>
                                        <p:tgtEl>
                                          <p:spTgt spid="40"/>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53" presetClass="entr" presetSubtype="0" fill="hold" nodeType="clickEffect">
                                  <p:stCondLst>
                                    <p:cond delay="0"/>
                                  </p:stCondLst>
                                  <p:childTnLst>
                                    <p:set>
                                      <p:cBhvr>
                                        <p:cTn id="26" dur="1" fill="hold">
                                          <p:stCondLst>
                                            <p:cond delay="0"/>
                                          </p:stCondLst>
                                        </p:cTn>
                                        <p:tgtEl>
                                          <p:spTgt spid="46"/>
                                        </p:tgtEl>
                                        <p:attrNameLst>
                                          <p:attrName>style.visibility</p:attrName>
                                        </p:attrNameLst>
                                      </p:cBhvr>
                                      <p:to>
                                        <p:strVal val="visible"/>
                                      </p:to>
                                    </p:set>
                                    <p:anim calcmode="lin" valueType="num">
                                      <p:cBhvr>
                                        <p:cTn id="27" dur="500" fill="hold"/>
                                        <p:tgtEl>
                                          <p:spTgt spid="46"/>
                                        </p:tgtEl>
                                        <p:attrNameLst>
                                          <p:attrName>ppt_w</p:attrName>
                                        </p:attrNameLst>
                                      </p:cBhvr>
                                      <p:tavLst>
                                        <p:tav tm="0">
                                          <p:val>
                                            <p:fltVal val="0"/>
                                          </p:val>
                                        </p:tav>
                                        <p:tav tm="100000">
                                          <p:val>
                                            <p:strVal val="#ppt_w"/>
                                          </p:val>
                                        </p:tav>
                                      </p:tavLst>
                                    </p:anim>
                                    <p:anim calcmode="lin" valueType="num">
                                      <p:cBhvr>
                                        <p:cTn id="28" dur="500" fill="hold"/>
                                        <p:tgtEl>
                                          <p:spTgt spid="46"/>
                                        </p:tgtEl>
                                        <p:attrNameLst>
                                          <p:attrName>ppt_h</p:attrName>
                                        </p:attrNameLst>
                                      </p:cBhvr>
                                      <p:tavLst>
                                        <p:tav tm="0">
                                          <p:val>
                                            <p:fltVal val="0"/>
                                          </p:val>
                                        </p:tav>
                                        <p:tav tm="100000">
                                          <p:val>
                                            <p:strVal val="#ppt_h"/>
                                          </p:val>
                                        </p:tav>
                                      </p:tavLst>
                                    </p:anim>
                                    <p:animEffect transition="in" filter="fade">
                                      <p:cBhvr>
                                        <p:cTn id="29" dur="500"/>
                                        <p:tgtEl>
                                          <p:spTgt spid="46"/>
                                        </p:tgtEl>
                                      </p:cBhvr>
                                    </p:animEffect>
                                  </p:childTnLst>
                                </p:cTn>
                              </p:par>
                            </p:childTnLst>
                          </p:cTn>
                        </p:par>
                      </p:childTnLst>
                    </p:cTn>
                  </p:par>
                  <p:par>
                    <p:cTn id="30" fill="hold" nodeType="clickPar">
                      <p:stCondLst>
                        <p:cond delay="indefinite"/>
                      </p:stCondLst>
                      <p:childTnLst>
                        <p:par>
                          <p:cTn id="31" fill="hold" nodeType="afterGroup">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52"/>
                                        </p:tgtEl>
                                        <p:attrNameLst>
                                          <p:attrName>style.visibility</p:attrName>
                                        </p:attrNameLst>
                                      </p:cBhvr>
                                      <p:to>
                                        <p:strVal val="visible"/>
                                      </p:to>
                                    </p:set>
                                    <p:animEffect transition="in" filter="fade">
                                      <p:cBhvr>
                                        <p:cTn id="34" dur="1000"/>
                                        <p:tgtEl>
                                          <p:spTgt spid="52"/>
                                        </p:tgtEl>
                                      </p:cBhvr>
                                    </p:animEffect>
                                    <p:anim calcmode="lin" valueType="num">
                                      <p:cBhvr>
                                        <p:cTn id="35" dur="1000" fill="hold"/>
                                        <p:tgtEl>
                                          <p:spTgt spid="52"/>
                                        </p:tgtEl>
                                        <p:attrNameLst>
                                          <p:attrName>ppt_x</p:attrName>
                                        </p:attrNameLst>
                                      </p:cBhvr>
                                      <p:tavLst>
                                        <p:tav tm="0">
                                          <p:val>
                                            <p:strVal val="#ppt_x"/>
                                          </p:val>
                                        </p:tav>
                                        <p:tav tm="100000">
                                          <p:val>
                                            <p:strVal val="#ppt_x"/>
                                          </p:val>
                                        </p:tav>
                                      </p:tavLst>
                                    </p:anim>
                                    <p:anim calcmode="lin" valueType="num">
                                      <p:cBhvr>
                                        <p:cTn id="36"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par>
                    <p:cTn id="37" fill="hold" nodeType="clickPar">
                      <p:stCondLst>
                        <p:cond delay="indefinite"/>
                      </p:stCondLst>
                      <p:childTnLst>
                        <p:par>
                          <p:cTn id="38" fill="hold" nodeType="afterGroup">
                            <p:stCondLst>
                              <p:cond delay="0"/>
                            </p:stCondLst>
                            <p:childTnLst>
                              <p:par>
                                <p:cTn id="39" presetID="12" presetClass="entr" presetSubtype="8" fill="hold" grpId="0" nodeType="click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additive="base">
                                        <p:cTn id="41" dur="500"/>
                                        <p:tgtEl>
                                          <p:spTgt spid="41"/>
                                        </p:tgtEl>
                                        <p:attrNameLst>
                                          <p:attrName>ppt_x</p:attrName>
                                        </p:attrNameLst>
                                      </p:cBhvr>
                                      <p:tavLst>
                                        <p:tav tm="0">
                                          <p:val>
                                            <p:strVal val="#ppt_x-#ppt_w*1.125000"/>
                                          </p:val>
                                        </p:tav>
                                        <p:tav tm="100000">
                                          <p:val>
                                            <p:strVal val="#ppt_x"/>
                                          </p:val>
                                        </p:tav>
                                      </p:tavLst>
                                    </p:anim>
                                    <p:animEffect transition="in" filter="wipe(right)">
                                      <p:cBhvr>
                                        <p:cTn id="42" dur="500"/>
                                        <p:tgtEl>
                                          <p:spTgt spid="41"/>
                                        </p:tgtEl>
                                      </p:cBhvr>
                                    </p:animEffect>
                                  </p:childTnLst>
                                </p:cTn>
                              </p:par>
                            </p:childTnLst>
                          </p:cTn>
                        </p:par>
                      </p:childTnLst>
                    </p:cTn>
                  </p:par>
                  <p:par>
                    <p:cTn id="43" fill="hold" nodeType="clickPar">
                      <p:stCondLst>
                        <p:cond delay="indefinite"/>
                      </p:stCondLst>
                      <p:childTnLst>
                        <p:par>
                          <p:cTn id="44" fill="hold" nodeType="afterGroup">
                            <p:stCondLst>
                              <p:cond delay="0"/>
                            </p:stCondLst>
                            <p:childTnLst>
                              <p:par>
                                <p:cTn id="45" presetID="53" presetClass="entr" presetSubtype="0" fill="hold" nodeType="clickEffect">
                                  <p:stCondLst>
                                    <p:cond delay="0"/>
                                  </p:stCondLst>
                                  <p:childTnLst>
                                    <p:set>
                                      <p:cBhvr>
                                        <p:cTn id="46" dur="1" fill="hold">
                                          <p:stCondLst>
                                            <p:cond delay="0"/>
                                          </p:stCondLst>
                                        </p:cTn>
                                        <p:tgtEl>
                                          <p:spTgt spid="49"/>
                                        </p:tgtEl>
                                        <p:attrNameLst>
                                          <p:attrName>style.visibility</p:attrName>
                                        </p:attrNameLst>
                                      </p:cBhvr>
                                      <p:to>
                                        <p:strVal val="visible"/>
                                      </p:to>
                                    </p:set>
                                    <p:anim calcmode="lin" valueType="num">
                                      <p:cBhvr>
                                        <p:cTn id="47" dur="500" fill="hold"/>
                                        <p:tgtEl>
                                          <p:spTgt spid="49"/>
                                        </p:tgtEl>
                                        <p:attrNameLst>
                                          <p:attrName>ppt_w</p:attrName>
                                        </p:attrNameLst>
                                      </p:cBhvr>
                                      <p:tavLst>
                                        <p:tav tm="0">
                                          <p:val>
                                            <p:fltVal val="0"/>
                                          </p:val>
                                        </p:tav>
                                        <p:tav tm="100000">
                                          <p:val>
                                            <p:strVal val="#ppt_w"/>
                                          </p:val>
                                        </p:tav>
                                      </p:tavLst>
                                    </p:anim>
                                    <p:anim calcmode="lin" valueType="num">
                                      <p:cBhvr>
                                        <p:cTn id="48" dur="500" fill="hold"/>
                                        <p:tgtEl>
                                          <p:spTgt spid="49"/>
                                        </p:tgtEl>
                                        <p:attrNameLst>
                                          <p:attrName>ppt_h</p:attrName>
                                        </p:attrNameLst>
                                      </p:cBhvr>
                                      <p:tavLst>
                                        <p:tav tm="0">
                                          <p:val>
                                            <p:fltVal val="0"/>
                                          </p:val>
                                        </p:tav>
                                        <p:tav tm="100000">
                                          <p:val>
                                            <p:strVal val="#ppt_h"/>
                                          </p:val>
                                        </p:tav>
                                      </p:tavLst>
                                    </p:anim>
                                    <p:animEffect transition="in" filter="fade">
                                      <p:cBhvr>
                                        <p:cTn id="49" dur="500"/>
                                        <p:tgtEl>
                                          <p:spTgt spid="49"/>
                                        </p:tgtEl>
                                      </p:cBhvr>
                                    </p:animEffect>
                                  </p:childTnLst>
                                </p:cTn>
                              </p:par>
                            </p:childTnLst>
                          </p:cTn>
                        </p:par>
                      </p:childTnLst>
                    </p:cTn>
                  </p:par>
                  <p:par>
                    <p:cTn id="50" fill="hold" nodeType="clickPar">
                      <p:stCondLst>
                        <p:cond delay="indefinite"/>
                      </p:stCondLst>
                      <p:childTnLst>
                        <p:par>
                          <p:cTn id="51" fill="hold" nodeType="afterGroup">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P spid="45" grpId="0"/>
      <p:bldP spid="52" grpId="0"/>
      <p:bldP spid="53"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7" name="图片 1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1"/>
            <a:ext cx="12192000" cy="6981371"/>
          </a:xfrm>
          <a:prstGeom prst="rect">
            <a:avLst/>
          </a:prstGeom>
        </p:spPr>
      </p:pic>
      <p:grpSp>
        <p:nvGrpSpPr>
          <p:cNvPr id="23" name="组合 22"/>
          <p:cNvGrpSpPr/>
          <p:nvPr/>
        </p:nvGrpSpPr>
        <p:grpSpPr>
          <a:xfrm>
            <a:off x="1252685" y="3043891"/>
            <a:ext cx="2772718" cy="753523"/>
            <a:chOff x="757735" y="3872484"/>
            <a:chExt cx="2833136" cy="565142"/>
          </a:xfrm>
        </p:grpSpPr>
        <p:sp>
          <p:nvSpPr>
            <p:cNvPr id="24" name="文本框 23"/>
            <p:cNvSpPr txBox="1"/>
            <p:nvPr/>
          </p:nvSpPr>
          <p:spPr>
            <a:xfrm>
              <a:off x="1088158" y="3872484"/>
              <a:ext cx="2186251" cy="392415"/>
            </a:xfrm>
            <a:prstGeom prst="rect">
              <a:avLst/>
            </a:prstGeom>
            <a:noFill/>
          </p:spPr>
          <p:txBody>
            <a:bodyPr wrap="square" rtlCol="0">
              <a:spAutoFit/>
            </a:bodyPr>
            <a:lstStyle/>
            <a:p>
              <a:pPr algn="dist"/>
              <a:r>
                <a:rPr lang="zh-CN" altLang="en-US" sz="2800" b="1">
                  <a:solidFill>
                    <a:schemeClr val="accent4">
                      <a:lumMod val="20000"/>
                      <a:lumOff val="80000"/>
                    </a:schemeClr>
                  </a:solidFill>
                  <a:cs typeface="+mn-ea"/>
                  <a:sym typeface="+mn-lt"/>
                </a:rPr>
                <a:t>爱国的内涵</a:t>
              </a:r>
            </a:p>
          </p:txBody>
        </p:sp>
        <p:sp>
          <p:nvSpPr>
            <p:cNvPr id="25" name="文本框 24"/>
            <p:cNvSpPr txBox="1"/>
            <p:nvPr/>
          </p:nvSpPr>
          <p:spPr>
            <a:xfrm>
              <a:off x="757735" y="4214536"/>
              <a:ext cx="2833136" cy="223090"/>
            </a:xfrm>
            <a:prstGeom prst="rect">
              <a:avLst/>
            </a:prstGeom>
            <a:noFill/>
          </p:spPr>
          <p:txBody>
            <a:bodyPr wrap="square" rtlCol="0">
              <a:spAutoFit/>
            </a:bodyPr>
            <a:lstStyle/>
            <a:p>
              <a:pPr algn="dist"/>
              <a:r>
                <a:rPr lang="en-US" altLang="zh-CN" sz="1335">
                  <a:solidFill>
                    <a:schemeClr val="accent4">
                      <a:lumMod val="20000"/>
                      <a:lumOff val="80000"/>
                    </a:schemeClr>
                  </a:solidFill>
                  <a:cs typeface="+mn-ea"/>
                  <a:sym typeface="+mn-lt"/>
                </a:rPr>
                <a:t>The connotation of patriotism</a:t>
              </a:r>
              <a:endParaRPr lang="zh-CN" altLang="en-US" sz="1335">
                <a:solidFill>
                  <a:schemeClr val="accent4">
                    <a:lumMod val="20000"/>
                    <a:lumOff val="80000"/>
                  </a:schemeClr>
                </a:solidFill>
                <a:cs typeface="+mn-ea"/>
                <a:sym typeface="+mn-lt"/>
              </a:endParaRPr>
            </a:p>
          </p:txBody>
        </p:sp>
      </p:grpSp>
      <p:grpSp>
        <p:nvGrpSpPr>
          <p:cNvPr id="41" name="组合 40"/>
          <p:cNvGrpSpPr/>
          <p:nvPr/>
        </p:nvGrpSpPr>
        <p:grpSpPr>
          <a:xfrm>
            <a:off x="5026186" y="3043891"/>
            <a:ext cx="2139628" cy="727246"/>
            <a:chOff x="1347105" y="3893386"/>
            <a:chExt cx="2186252" cy="545435"/>
          </a:xfrm>
        </p:grpSpPr>
        <p:sp>
          <p:nvSpPr>
            <p:cNvPr id="42" name="文本框 41"/>
            <p:cNvSpPr txBox="1"/>
            <p:nvPr/>
          </p:nvSpPr>
          <p:spPr>
            <a:xfrm>
              <a:off x="1347105" y="3893386"/>
              <a:ext cx="2186252" cy="392415"/>
            </a:xfrm>
            <a:prstGeom prst="rect">
              <a:avLst/>
            </a:prstGeom>
            <a:noFill/>
          </p:spPr>
          <p:txBody>
            <a:bodyPr wrap="square" rtlCol="0">
              <a:spAutoFit/>
            </a:bodyPr>
            <a:lstStyle/>
            <a:p>
              <a:pPr algn="dist"/>
              <a:r>
                <a:rPr lang="zh-CN" altLang="en-US" sz="2800" b="1">
                  <a:solidFill>
                    <a:schemeClr val="accent4">
                      <a:lumMod val="20000"/>
                      <a:lumOff val="80000"/>
                    </a:schemeClr>
                  </a:solidFill>
                  <a:cs typeface="+mn-ea"/>
                  <a:sym typeface="+mn-lt"/>
                </a:rPr>
                <a:t>缘何爱国</a:t>
              </a:r>
            </a:p>
          </p:txBody>
        </p:sp>
        <p:sp>
          <p:nvSpPr>
            <p:cNvPr id="43" name="文本框 42"/>
            <p:cNvSpPr txBox="1"/>
            <p:nvPr/>
          </p:nvSpPr>
          <p:spPr>
            <a:xfrm>
              <a:off x="1383147" y="4215730"/>
              <a:ext cx="2031257" cy="223091"/>
            </a:xfrm>
            <a:prstGeom prst="rect">
              <a:avLst/>
            </a:prstGeom>
            <a:noFill/>
          </p:spPr>
          <p:txBody>
            <a:bodyPr wrap="square" rtlCol="0">
              <a:spAutoFit/>
            </a:bodyPr>
            <a:lstStyle/>
            <a:p>
              <a:pPr algn="dist"/>
              <a:r>
                <a:rPr lang="en-US" altLang="zh-CN" sz="1335">
                  <a:solidFill>
                    <a:schemeClr val="accent4">
                      <a:lumMod val="20000"/>
                      <a:lumOff val="80000"/>
                    </a:schemeClr>
                  </a:solidFill>
                  <a:cs typeface="+mn-ea"/>
                  <a:sym typeface="+mn-lt"/>
                </a:rPr>
                <a:t>Why patriotic</a:t>
              </a:r>
              <a:endParaRPr lang="zh-CN" altLang="en-US" sz="1335">
                <a:solidFill>
                  <a:schemeClr val="accent4">
                    <a:lumMod val="20000"/>
                    <a:lumOff val="80000"/>
                  </a:schemeClr>
                </a:solidFill>
                <a:cs typeface="+mn-ea"/>
                <a:sym typeface="+mn-lt"/>
              </a:endParaRPr>
            </a:p>
          </p:txBody>
        </p:sp>
      </p:grpSp>
      <p:grpSp>
        <p:nvGrpSpPr>
          <p:cNvPr id="47" name="组合 46"/>
          <p:cNvGrpSpPr/>
          <p:nvPr/>
        </p:nvGrpSpPr>
        <p:grpSpPr>
          <a:xfrm>
            <a:off x="7941370" y="3043891"/>
            <a:ext cx="3046670" cy="770217"/>
            <a:chOff x="1198868" y="3800496"/>
            <a:chExt cx="2253228" cy="577663"/>
          </a:xfrm>
        </p:grpSpPr>
        <p:sp>
          <p:nvSpPr>
            <p:cNvPr id="48" name="文本框 47"/>
            <p:cNvSpPr txBox="1"/>
            <p:nvPr/>
          </p:nvSpPr>
          <p:spPr>
            <a:xfrm>
              <a:off x="1198868" y="3800496"/>
              <a:ext cx="2253228" cy="392415"/>
            </a:xfrm>
            <a:prstGeom prst="rect">
              <a:avLst/>
            </a:prstGeom>
            <a:noFill/>
          </p:spPr>
          <p:txBody>
            <a:bodyPr wrap="square" rtlCol="0">
              <a:spAutoFit/>
            </a:bodyPr>
            <a:lstStyle/>
            <a:p>
              <a:pPr algn="dist"/>
              <a:r>
                <a:rPr lang="zh-CN" altLang="en-US" sz="2800" b="1">
                  <a:solidFill>
                    <a:schemeClr val="accent4">
                      <a:lumMod val="20000"/>
                      <a:lumOff val="80000"/>
                    </a:schemeClr>
                  </a:solidFill>
                  <a:cs typeface="+mn-ea"/>
                  <a:sym typeface="+mn-lt"/>
                </a:rPr>
                <a:t>我们应该如何爱国</a:t>
              </a:r>
            </a:p>
          </p:txBody>
        </p:sp>
        <p:sp>
          <p:nvSpPr>
            <p:cNvPr id="49" name="文本框 48"/>
            <p:cNvSpPr txBox="1"/>
            <p:nvPr/>
          </p:nvSpPr>
          <p:spPr>
            <a:xfrm>
              <a:off x="1279341" y="4155068"/>
              <a:ext cx="2031257" cy="223091"/>
            </a:xfrm>
            <a:prstGeom prst="rect">
              <a:avLst/>
            </a:prstGeom>
            <a:noFill/>
          </p:spPr>
          <p:txBody>
            <a:bodyPr wrap="square" rtlCol="0">
              <a:spAutoFit/>
            </a:bodyPr>
            <a:lstStyle/>
            <a:p>
              <a:pPr algn="dist"/>
              <a:r>
                <a:rPr lang="en-US" altLang="zh-CN" sz="1335">
                  <a:solidFill>
                    <a:schemeClr val="accent4">
                      <a:lumMod val="20000"/>
                      <a:lumOff val="80000"/>
                    </a:schemeClr>
                  </a:solidFill>
                  <a:cs typeface="+mn-ea"/>
                  <a:sym typeface="+mn-lt"/>
                </a:rPr>
                <a:t>How should we be patriotic</a:t>
              </a:r>
              <a:endParaRPr lang="zh-CN" altLang="en-US" sz="1335">
                <a:solidFill>
                  <a:schemeClr val="accent4">
                    <a:lumMod val="20000"/>
                    <a:lumOff val="80000"/>
                  </a:schemeClr>
                </a:solidFill>
                <a:cs typeface="+mn-ea"/>
                <a:sym typeface="+mn-lt"/>
              </a:endParaRPr>
            </a:p>
          </p:txBody>
        </p:sp>
      </p:grpSp>
      <p:sp>
        <p:nvSpPr>
          <p:cNvPr id="50" name="文本框 49"/>
          <p:cNvSpPr txBox="1"/>
          <p:nvPr/>
        </p:nvSpPr>
        <p:spPr>
          <a:xfrm>
            <a:off x="3108871" y="5433328"/>
            <a:ext cx="6263323" cy="307777"/>
          </a:xfrm>
          <a:prstGeom prst="rect">
            <a:avLst/>
          </a:prstGeom>
          <a:noFill/>
        </p:spPr>
        <p:txBody>
          <a:bodyPr wrap="square" rtlCol="0">
            <a:spAutoFit/>
          </a:bodyPr>
          <a:lstStyle/>
          <a:p>
            <a:pPr algn="dist"/>
            <a:r>
              <a:rPr lang="en-US" altLang="zh-CN" sz="1400">
                <a:solidFill>
                  <a:schemeClr val="accent4">
                    <a:lumMod val="20000"/>
                    <a:lumOff val="80000"/>
                  </a:schemeClr>
                </a:solidFill>
                <a:cs typeface="+mn-ea"/>
                <a:sym typeface="+mn-lt"/>
              </a:rPr>
              <a:t>--</a:t>
            </a:r>
            <a:r>
              <a:rPr lang="zh-CN" altLang="en-US" sz="1400">
                <a:solidFill>
                  <a:schemeClr val="accent4">
                    <a:lumMod val="20000"/>
                    <a:lumOff val="80000"/>
                  </a:schemeClr>
                </a:solidFill>
                <a:cs typeface="+mn-ea"/>
                <a:sym typeface="+mn-lt"/>
              </a:rPr>
              <a:t>探索新时代爱国主义的教育路径，增强爱国的动能与实效</a:t>
            </a:r>
            <a:r>
              <a:rPr lang="en-US" altLang="zh-CN" sz="1400">
                <a:solidFill>
                  <a:schemeClr val="accent4">
                    <a:lumMod val="20000"/>
                    <a:lumOff val="80000"/>
                  </a:schemeClr>
                </a:solidFill>
                <a:cs typeface="+mn-ea"/>
                <a:sym typeface="+mn-lt"/>
              </a:rPr>
              <a:t>--</a:t>
            </a:r>
            <a:endParaRPr lang="zh-CN" altLang="en-US" sz="1400">
              <a:solidFill>
                <a:schemeClr val="accent4">
                  <a:lumMod val="20000"/>
                  <a:lumOff val="80000"/>
                </a:schemeClr>
              </a:solidFill>
              <a:cs typeface="+mn-ea"/>
              <a:sym typeface="+mn-lt"/>
            </a:endParaRPr>
          </a:p>
        </p:txBody>
      </p:sp>
      <p:sp>
        <p:nvSpPr>
          <p:cNvPr id="2" name="文本框 1"/>
          <p:cNvSpPr txBox="1"/>
          <p:nvPr/>
        </p:nvSpPr>
        <p:spPr>
          <a:xfrm>
            <a:off x="5061459" y="381000"/>
            <a:ext cx="1920240" cy="1015663"/>
          </a:xfrm>
          <a:prstGeom prst="rect">
            <a:avLst/>
          </a:prstGeom>
          <a:noFill/>
        </p:spPr>
        <p:txBody>
          <a:bodyPr wrap="square" rtlCol="0">
            <a:spAutoFit/>
          </a:bodyPr>
          <a:lstStyle/>
          <a:p>
            <a:pPr algn="dist"/>
            <a:r>
              <a:rPr kumimoji="1" lang="zh-CN" altLang="en-US" sz="6000" b="1">
                <a:solidFill>
                  <a:schemeClr val="accent4">
                    <a:lumMod val="20000"/>
                    <a:lumOff val="80000"/>
                  </a:schemeClr>
                </a:solidFill>
                <a:cs typeface="+mn-ea"/>
                <a:sym typeface="+mn-lt"/>
              </a:rPr>
              <a:t>目录</a:t>
            </a:r>
          </a:p>
        </p:txBody>
      </p:sp>
      <p:sp>
        <p:nvSpPr>
          <p:cNvPr id="4" name="文本框 3"/>
          <p:cNvSpPr txBox="1"/>
          <p:nvPr/>
        </p:nvSpPr>
        <p:spPr>
          <a:xfrm>
            <a:off x="4985614" y="1383900"/>
            <a:ext cx="2139628" cy="369332"/>
          </a:xfrm>
          <a:prstGeom prst="rect">
            <a:avLst/>
          </a:prstGeom>
          <a:noFill/>
        </p:spPr>
        <p:txBody>
          <a:bodyPr wrap="square" rtlCol="0">
            <a:spAutoFit/>
          </a:bodyPr>
          <a:lstStyle/>
          <a:p>
            <a:pPr algn="dist"/>
            <a:r>
              <a:rPr kumimoji="1" lang="en-US" altLang="zh-CN">
                <a:solidFill>
                  <a:schemeClr val="accent4">
                    <a:lumMod val="20000"/>
                    <a:lumOff val="80000"/>
                  </a:schemeClr>
                </a:solidFill>
                <a:cs typeface="+mn-ea"/>
                <a:sym typeface="+mn-lt"/>
              </a:rPr>
              <a:t>CONTENTS</a:t>
            </a:r>
            <a:endParaRPr kumimoji="1" lang="zh-CN" altLang="en-US">
              <a:solidFill>
                <a:schemeClr val="accent4">
                  <a:lumMod val="20000"/>
                  <a:lumOff val="80000"/>
                </a:schemeClr>
              </a:solidFill>
              <a:cs typeface="+mn-ea"/>
              <a:sym typeface="+mn-lt"/>
            </a:endParaRPr>
          </a:p>
        </p:txBody>
      </p:sp>
      <p:sp>
        <p:nvSpPr>
          <p:cNvPr id="8" name="文本框 7"/>
          <p:cNvSpPr txBox="1"/>
          <p:nvPr/>
        </p:nvSpPr>
        <p:spPr>
          <a:xfrm>
            <a:off x="1996066" y="2513574"/>
            <a:ext cx="1116524" cy="369332"/>
          </a:xfrm>
          <a:prstGeom prst="rect">
            <a:avLst/>
          </a:prstGeom>
          <a:noFill/>
        </p:spPr>
        <p:txBody>
          <a:bodyPr wrap="none" rtlCol="0">
            <a:spAutoFit/>
          </a:bodyPr>
          <a:lstStyle/>
          <a:p>
            <a:r>
              <a:rPr kumimoji="1" lang="en-US" altLang="zh-CN" b="1">
                <a:solidFill>
                  <a:schemeClr val="accent4">
                    <a:lumMod val="20000"/>
                    <a:lumOff val="80000"/>
                  </a:schemeClr>
                </a:solidFill>
                <a:cs typeface="+mn-ea"/>
                <a:sym typeface="+mn-lt"/>
              </a:rPr>
              <a:t>PART</a:t>
            </a:r>
            <a:r>
              <a:rPr kumimoji="1" lang="zh-CN" altLang="en-US" b="1">
                <a:solidFill>
                  <a:schemeClr val="accent4">
                    <a:lumMod val="20000"/>
                    <a:lumOff val="80000"/>
                  </a:schemeClr>
                </a:solidFill>
                <a:cs typeface="+mn-ea"/>
                <a:sym typeface="+mn-lt"/>
              </a:rPr>
              <a:t> </a:t>
            </a:r>
            <a:r>
              <a:rPr kumimoji="1" lang="en-US" altLang="zh-CN" b="1">
                <a:solidFill>
                  <a:schemeClr val="accent4">
                    <a:lumMod val="20000"/>
                    <a:lumOff val="80000"/>
                  </a:schemeClr>
                </a:solidFill>
                <a:cs typeface="+mn-ea"/>
                <a:sym typeface="+mn-lt"/>
              </a:rPr>
              <a:t>01</a:t>
            </a:r>
            <a:endParaRPr kumimoji="1" lang="zh-CN" altLang="en-US" b="1">
              <a:solidFill>
                <a:schemeClr val="accent4">
                  <a:lumMod val="20000"/>
                  <a:lumOff val="80000"/>
                </a:schemeClr>
              </a:solidFill>
              <a:cs typeface="+mn-ea"/>
              <a:sym typeface="+mn-lt"/>
            </a:endParaRPr>
          </a:p>
        </p:txBody>
      </p:sp>
      <p:sp>
        <p:nvSpPr>
          <p:cNvPr id="34" name="文本框 33"/>
          <p:cNvSpPr txBox="1"/>
          <p:nvPr/>
        </p:nvSpPr>
        <p:spPr>
          <a:xfrm>
            <a:off x="5539597" y="2513574"/>
            <a:ext cx="1116524" cy="369332"/>
          </a:xfrm>
          <a:prstGeom prst="rect">
            <a:avLst/>
          </a:prstGeom>
          <a:noFill/>
        </p:spPr>
        <p:txBody>
          <a:bodyPr wrap="none" rtlCol="0">
            <a:spAutoFit/>
          </a:bodyPr>
          <a:lstStyle/>
          <a:p>
            <a:r>
              <a:rPr kumimoji="1" lang="en-US" altLang="zh-CN" b="1">
                <a:solidFill>
                  <a:schemeClr val="accent4">
                    <a:lumMod val="20000"/>
                    <a:lumOff val="80000"/>
                  </a:schemeClr>
                </a:solidFill>
                <a:cs typeface="+mn-ea"/>
                <a:sym typeface="+mn-lt"/>
              </a:rPr>
              <a:t>PART</a:t>
            </a:r>
            <a:r>
              <a:rPr kumimoji="1" lang="zh-CN" altLang="en-US" b="1">
                <a:solidFill>
                  <a:schemeClr val="accent4">
                    <a:lumMod val="20000"/>
                    <a:lumOff val="80000"/>
                  </a:schemeClr>
                </a:solidFill>
                <a:cs typeface="+mn-ea"/>
                <a:sym typeface="+mn-lt"/>
              </a:rPr>
              <a:t> </a:t>
            </a:r>
            <a:r>
              <a:rPr kumimoji="1" lang="en-US" altLang="zh-CN" b="1">
                <a:solidFill>
                  <a:schemeClr val="accent4">
                    <a:lumMod val="20000"/>
                    <a:lumOff val="80000"/>
                  </a:schemeClr>
                </a:solidFill>
                <a:cs typeface="+mn-ea"/>
                <a:sym typeface="+mn-lt"/>
              </a:rPr>
              <a:t>02</a:t>
            </a:r>
            <a:endParaRPr kumimoji="1" lang="zh-CN" altLang="en-US" b="1">
              <a:solidFill>
                <a:schemeClr val="accent4">
                  <a:lumMod val="20000"/>
                  <a:lumOff val="80000"/>
                </a:schemeClr>
              </a:solidFill>
              <a:cs typeface="+mn-ea"/>
              <a:sym typeface="+mn-lt"/>
            </a:endParaRPr>
          </a:p>
        </p:txBody>
      </p:sp>
      <p:sp>
        <p:nvSpPr>
          <p:cNvPr id="35" name="文本框 34"/>
          <p:cNvSpPr txBox="1"/>
          <p:nvPr/>
        </p:nvSpPr>
        <p:spPr>
          <a:xfrm>
            <a:off x="8867045" y="2513574"/>
            <a:ext cx="1116524" cy="369332"/>
          </a:xfrm>
          <a:prstGeom prst="rect">
            <a:avLst/>
          </a:prstGeom>
          <a:noFill/>
        </p:spPr>
        <p:txBody>
          <a:bodyPr wrap="none" rtlCol="0">
            <a:spAutoFit/>
          </a:bodyPr>
          <a:lstStyle/>
          <a:p>
            <a:r>
              <a:rPr kumimoji="1" lang="en-US" altLang="zh-CN" b="1">
                <a:solidFill>
                  <a:schemeClr val="accent4">
                    <a:lumMod val="20000"/>
                    <a:lumOff val="80000"/>
                  </a:schemeClr>
                </a:solidFill>
                <a:cs typeface="+mn-ea"/>
                <a:sym typeface="+mn-lt"/>
              </a:rPr>
              <a:t>PART</a:t>
            </a:r>
            <a:r>
              <a:rPr kumimoji="1" lang="zh-CN" altLang="en-US" b="1">
                <a:solidFill>
                  <a:schemeClr val="accent4">
                    <a:lumMod val="20000"/>
                    <a:lumOff val="80000"/>
                  </a:schemeClr>
                </a:solidFill>
                <a:cs typeface="+mn-ea"/>
                <a:sym typeface="+mn-lt"/>
              </a:rPr>
              <a:t> </a:t>
            </a:r>
            <a:r>
              <a:rPr kumimoji="1" lang="en-US" altLang="zh-CN" b="1">
                <a:solidFill>
                  <a:schemeClr val="accent4">
                    <a:lumMod val="20000"/>
                    <a:lumOff val="80000"/>
                  </a:schemeClr>
                </a:solidFill>
                <a:cs typeface="+mn-ea"/>
                <a:sym typeface="+mn-lt"/>
              </a:rPr>
              <a:t>03</a:t>
            </a:r>
            <a:endParaRPr kumimoji="1" lang="zh-CN" altLang="en-US" b="1">
              <a:solidFill>
                <a:schemeClr val="accent4">
                  <a:lumMod val="20000"/>
                  <a:lumOff val="80000"/>
                </a:schemeClr>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linds(horizontal)">
                                      <p:cBhvr>
                                        <p:cTn id="7" dur="500"/>
                                        <p:tgtEl>
                                          <p:spTgt spid="23"/>
                                        </p:tgtEl>
                                      </p:cBhvr>
                                    </p:animEffect>
                                  </p:childTnLst>
                                </p:cTn>
                              </p:par>
                              <p:par>
                                <p:cTn id="8" presetID="3" presetClass="entr" presetSubtype="10" fill="hold" nodeType="withEffect">
                                  <p:stCondLst>
                                    <p:cond delay="0"/>
                                  </p:stCondLst>
                                  <p:childTnLst>
                                    <p:set>
                                      <p:cBhvr>
                                        <p:cTn id="9" dur="1" fill="hold">
                                          <p:stCondLst>
                                            <p:cond delay="0"/>
                                          </p:stCondLst>
                                        </p:cTn>
                                        <p:tgtEl>
                                          <p:spTgt spid="41"/>
                                        </p:tgtEl>
                                        <p:attrNameLst>
                                          <p:attrName>style.visibility</p:attrName>
                                        </p:attrNameLst>
                                      </p:cBhvr>
                                      <p:to>
                                        <p:strVal val="visible"/>
                                      </p:to>
                                    </p:set>
                                    <p:animEffect transition="in" filter="blinds(horizontal)">
                                      <p:cBhvr>
                                        <p:cTn id="10" dur="500"/>
                                        <p:tgtEl>
                                          <p:spTgt spid="41"/>
                                        </p:tgtEl>
                                      </p:cBhvr>
                                    </p:animEffect>
                                  </p:childTnLst>
                                </p:cTn>
                              </p:par>
                              <p:par>
                                <p:cTn id="11" presetID="3" presetClass="entr" presetSubtype="10" fill="hold" nodeType="withEffect">
                                  <p:stCondLst>
                                    <p:cond delay="0"/>
                                  </p:stCondLst>
                                  <p:childTnLst>
                                    <p:set>
                                      <p:cBhvr>
                                        <p:cTn id="12" dur="1" fill="hold">
                                          <p:stCondLst>
                                            <p:cond delay="0"/>
                                          </p:stCondLst>
                                        </p:cTn>
                                        <p:tgtEl>
                                          <p:spTgt spid="47"/>
                                        </p:tgtEl>
                                        <p:attrNameLst>
                                          <p:attrName>style.visibility</p:attrName>
                                        </p:attrNameLst>
                                      </p:cBhvr>
                                      <p:to>
                                        <p:strVal val="visible"/>
                                      </p:to>
                                    </p:set>
                                    <p:animEffect transition="in" filter="blinds(horizontal)">
                                      <p:cBhvr>
                                        <p:cTn id="13" dur="500"/>
                                        <p:tgtEl>
                                          <p:spTgt spid="47"/>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linds(horizontal)">
                                      <p:cBhvr>
                                        <p:cTn id="16" dur="500"/>
                                        <p:tgtEl>
                                          <p:spTgt spid="8"/>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4"/>
                                        </p:tgtEl>
                                        <p:attrNameLst>
                                          <p:attrName>style.visibility</p:attrName>
                                        </p:attrNameLst>
                                      </p:cBhvr>
                                      <p:to>
                                        <p:strVal val="visible"/>
                                      </p:to>
                                    </p:set>
                                    <p:animEffect transition="in" filter="blinds(horizontal)">
                                      <p:cBhvr>
                                        <p:cTn id="19" dur="500"/>
                                        <p:tgtEl>
                                          <p:spTgt spid="34"/>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35"/>
                                        </p:tgtEl>
                                        <p:attrNameLst>
                                          <p:attrName>style.visibility</p:attrName>
                                        </p:attrNameLst>
                                      </p:cBhvr>
                                      <p:to>
                                        <p:strVal val="visible"/>
                                      </p:to>
                                    </p:set>
                                    <p:animEffect transition="in" filter="blinds(horizontal)">
                                      <p:cBhvr>
                                        <p:cTn id="22"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4" grpId="0"/>
      <p:bldP spid="3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1193377" y="1822674"/>
            <a:ext cx="4771572" cy="461665"/>
          </a:xfrm>
          <a:prstGeom prst="rect">
            <a:avLst/>
          </a:prstGeom>
          <a:noFill/>
        </p:spPr>
        <p:txBody>
          <a:bodyPr wrap="square" rtlCol="0">
            <a:spAutoFit/>
          </a:bodyPr>
          <a:lstStyle/>
          <a:p>
            <a:pPr>
              <a:buFont typeface="Arial" panose="020B0604020202020204" pitchFamily="34" charset="0"/>
              <a:buNone/>
            </a:pPr>
            <a:r>
              <a:rPr lang="en-US" altLang="zh-CN" sz="2400">
                <a:solidFill>
                  <a:srgbClr val="C00000"/>
                </a:solidFill>
                <a:cs typeface="+mn-ea"/>
                <a:sym typeface="+mn-lt"/>
              </a:rPr>
              <a:t>1997</a:t>
            </a:r>
            <a:r>
              <a:rPr lang="zh-CN" altLang="en-US" sz="2400">
                <a:solidFill>
                  <a:srgbClr val="C00000"/>
                </a:solidFill>
                <a:cs typeface="+mn-ea"/>
                <a:sym typeface="+mn-lt"/>
              </a:rPr>
              <a:t>年</a:t>
            </a:r>
            <a:r>
              <a:rPr lang="en-US" altLang="zh-CN" sz="2400">
                <a:solidFill>
                  <a:srgbClr val="C00000"/>
                </a:solidFill>
                <a:cs typeface="+mn-ea"/>
                <a:sym typeface="+mn-lt"/>
              </a:rPr>
              <a:t>7</a:t>
            </a:r>
            <a:r>
              <a:rPr lang="zh-CN" altLang="en-US" sz="2400">
                <a:solidFill>
                  <a:srgbClr val="C00000"/>
                </a:solidFill>
                <a:cs typeface="+mn-ea"/>
                <a:sym typeface="+mn-lt"/>
              </a:rPr>
              <a:t>月</a:t>
            </a:r>
            <a:r>
              <a:rPr lang="en-US" altLang="zh-CN" sz="2400">
                <a:solidFill>
                  <a:srgbClr val="C00000"/>
                </a:solidFill>
                <a:cs typeface="+mn-ea"/>
                <a:sym typeface="+mn-lt"/>
              </a:rPr>
              <a:t>1</a:t>
            </a:r>
            <a:r>
              <a:rPr lang="zh-CN" altLang="en-US" sz="2400">
                <a:solidFill>
                  <a:srgbClr val="C00000"/>
                </a:solidFill>
                <a:cs typeface="+mn-ea"/>
                <a:sym typeface="+mn-lt"/>
              </a:rPr>
              <a:t>日，香港回归祖国。</a:t>
            </a:r>
          </a:p>
        </p:txBody>
      </p:sp>
      <p:grpSp>
        <p:nvGrpSpPr>
          <p:cNvPr id="9" name="组合 8"/>
          <p:cNvGrpSpPr/>
          <p:nvPr/>
        </p:nvGrpSpPr>
        <p:grpSpPr>
          <a:xfrm>
            <a:off x="1223313" y="2441117"/>
            <a:ext cx="4387850" cy="757882"/>
            <a:chOff x="1270000" y="3139448"/>
            <a:chExt cx="4387850" cy="757882"/>
          </a:xfrm>
        </p:grpSpPr>
        <p:sp>
          <p:nvSpPr>
            <p:cNvPr id="10" name="矩形: 圆角 9"/>
            <p:cNvSpPr/>
            <p:nvPr/>
          </p:nvSpPr>
          <p:spPr>
            <a:xfrm>
              <a:off x="1270000" y="3139448"/>
              <a:ext cx="4387850" cy="757882"/>
            </a:xfrm>
            <a:prstGeom prst="roundRect">
              <a:avLst>
                <a:gd name="adj" fmla="val 10643"/>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文本框 12"/>
            <p:cNvSpPr txBox="1"/>
            <p:nvPr/>
          </p:nvSpPr>
          <p:spPr>
            <a:xfrm>
              <a:off x="1270000" y="3287556"/>
              <a:ext cx="3181350" cy="461665"/>
            </a:xfrm>
            <a:prstGeom prst="rect">
              <a:avLst/>
            </a:prstGeom>
            <a:noFill/>
          </p:spPr>
          <p:txBody>
            <a:bodyPr wrap="square" rtlCol="0">
              <a:spAutoFit/>
            </a:bodyPr>
            <a:lstStyle/>
            <a:p>
              <a:pPr algn="ctr">
                <a:buFont typeface="Arial" panose="020B0604020202020204" pitchFamily="34" charset="0"/>
                <a:buNone/>
              </a:pPr>
              <a:r>
                <a:rPr lang="zh-CN" altLang="en-US" sz="2400">
                  <a:solidFill>
                    <a:schemeClr val="bg1"/>
                  </a:solidFill>
                  <a:cs typeface="+mn-ea"/>
                  <a:sym typeface="+mn-lt"/>
                </a:rPr>
                <a:t>中、英政权交接仪式</a:t>
              </a:r>
            </a:p>
          </p:txBody>
        </p:sp>
      </p:grpSp>
      <p:sp>
        <p:nvSpPr>
          <p:cNvPr id="18" name="文本框 17"/>
          <p:cNvSpPr txBox="1"/>
          <p:nvPr/>
        </p:nvSpPr>
        <p:spPr>
          <a:xfrm>
            <a:off x="6309360" y="4375374"/>
            <a:ext cx="4771572" cy="461665"/>
          </a:xfrm>
          <a:prstGeom prst="rect">
            <a:avLst/>
          </a:prstGeom>
          <a:noFill/>
        </p:spPr>
        <p:txBody>
          <a:bodyPr wrap="square" rtlCol="0">
            <a:spAutoFit/>
          </a:bodyPr>
          <a:lstStyle/>
          <a:p>
            <a:pPr>
              <a:buFont typeface="Arial" panose="020B0604020202020204" pitchFamily="34" charset="0"/>
              <a:buNone/>
            </a:pPr>
            <a:r>
              <a:rPr lang="en-US" altLang="zh-CN" sz="2400">
                <a:solidFill>
                  <a:srgbClr val="C00000"/>
                </a:solidFill>
                <a:cs typeface="+mn-ea"/>
                <a:sym typeface="+mn-lt"/>
              </a:rPr>
              <a:t>1999</a:t>
            </a:r>
            <a:r>
              <a:rPr lang="zh-CN" altLang="en-US" sz="2400">
                <a:solidFill>
                  <a:srgbClr val="C00000"/>
                </a:solidFill>
                <a:cs typeface="+mn-ea"/>
                <a:sym typeface="+mn-lt"/>
              </a:rPr>
              <a:t>年</a:t>
            </a:r>
            <a:r>
              <a:rPr lang="en-US" altLang="zh-CN" sz="2400">
                <a:solidFill>
                  <a:srgbClr val="C00000"/>
                </a:solidFill>
                <a:cs typeface="+mn-ea"/>
                <a:sym typeface="+mn-lt"/>
              </a:rPr>
              <a:t>12</a:t>
            </a:r>
            <a:r>
              <a:rPr lang="zh-CN" altLang="en-US" sz="2400">
                <a:solidFill>
                  <a:srgbClr val="C00000"/>
                </a:solidFill>
                <a:cs typeface="+mn-ea"/>
                <a:sym typeface="+mn-lt"/>
              </a:rPr>
              <a:t>月</a:t>
            </a:r>
            <a:r>
              <a:rPr lang="en-US" altLang="zh-CN" sz="2400">
                <a:solidFill>
                  <a:srgbClr val="C00000"/>
                </a:solidFill>
                <a:cs typeface="+mn-ea"/>
                <a:sym typeface="+mn-lt"/>
              </a:rPr>
              <a:t>20</a:t>
            </a:r>
            <a:r>
              <a:rPr lang="zh-CN" altLang="en-US" sz="2400">
                <a:solidFill>
                  <a:srgbClr val="C00000"/>
                </a:solidFill>
                <a:cs typeface="+mn-ea"/>
                <a:sym typeface="+mn-lt"/>
              </a:rPr>
              <a:t>日，澳门回归祖国。</a:t>
            </a:r>
          </a:p>
        </p:txBody>
      </p:sp>
      <p:grpSp>
        <p:nvGrpSpPr>
          <p:cNvPr id="19" name="组合 18"/>
          <p:cNvGrpSpPr/>
          <p:nvPr/>
        </p:nvGrpSpPr>
        <p:grpSpPr>
          <a:xfrm>
            <a:off x="6339296" y="4993817"/>
            <a:ext cx="4387850" cy="757882"/>
            <a:chOff x="1270000" y="3139448"/>
            <a:chExt cx="4387850" cy="757882"/>
          </a:xfrm>
        </p:grpSpPr>
        <p:sp>
          <p:nvSpPr>
            <p:cNvPr id="20" name="矩形: 圆角 19"/>
            <p:cNvSpPr/>
            <p:nvPr/>
          </p:nvSpPr>
          <p:spPr>
            <a:xfrm>
              <a:off x="1270000" y="3139448"/>
              <a:ext cx="4387850" cy="757882"/>
            </a:xfrm>
            <a:prstGeom prst="roundRect">
              <a:avLst>
                <a:gd name="adj" fmla="val 10643"/>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文本框 20"/>
            <p:cNvSpPr txBox="1"/>
            <p:nvPr/>
          </p:nvSpPr>
          <p:spPr>
            <a:xfrm>
              <a:off x="1270000" y="3287556"/>
              <a:ext cx="3181350" cy="461665"/>
            </a:xfrm>
            <a:prstGeom prst="rect">
              <a:avLst/>
            </a:prstGeom>
            <a:noFill/>
          </p:spPr>
          <p:txBody>
            <a:bodyPr wrap="square" rtlCol="0">
              <a:spAutoFit/>
            </a:bodyPr>
            <a:lstStyle/>
            <a:p>
              <a:pPr algn="ctr">
                <a:buFont typeface="Arial" panose="020B0604020202020204" pitchFamily="34" charset="0"/>
                <a:buNone/>
              </a:pPr>
              <a:r>
                <a:rPr lang="zh-CN" altLang="en-US" sz="2400">
                  <a:solidFill>
                    <a:schemeClr val="bg1"/>
                  </a:solidFill>
                  <a:cs typeface="+mn-ea"/>
                  <a:sym typeface="+mn-lt"/>
                </a:rPr>
                <a:t>中、葡政权交接仪式</a:t>
              </a:r>
            </a:p>
          </p:txBody>
        </p:sp>
      </p:grpSp>
      <p:sp>
        <p:nvSpPr>
          <p:cNvPr id="12" name="文本框 11"/>
          <p:cNvSpPr txBox="1"/>
          <p:nvPr/>
        </p:nvSpPr>
        <p:spPr>
          <a:xfrm>
            <a:off x="724469" y="628183"/>
            <a:ext cx="3170622" cy="461665"/>
          </a:xfrm>
          <a:prstGeom prst="rect">
            <a:avLst/>
          </a:prstGeom>
          <a:noFill/>
        </p:spPr>
        <p:txBody>
          <a:bodyPr wrap="square" rtlCol="0">
            <a:spAutoFit/>
          </a:bodyPr>
          <a:lstStyle/>
          <a:p>
            <a:pPr marL="342900" indent="-342900" algn="dist">
              <a:buFont typeface="Arial" panose="020B0604020202020204" pitchFamily="34" charset="0"/>
              <a:buChar char="•"/>
            </a:pPr>
            <a:r>
              <a:rPr lang="zh-CN" altLang="en-US" sz="2400" b="1">
                <a:solidFill>
                  <a:srgbClr val="C00000"/>
                </a:solidFill>
                <a:cs typeface="+mn-ea"/>
                <a:sym typeface="+mn-lt"/>
              </a:rPr>
              <a:t>我们应该如何爱国</a:t>
            </a:r>
          </a:p>
        </p:txBody>
      </p:sp>
      <p:pic>
        <p:nvPicPr>
          <p:cNvPr id="3" name="图片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461770" y="2916621"/>
            <a:ext cx="3840835" cy="3840835"/>
          </a:xfrm>
          <a:prstGeom prst="rect">
            <a:avLst/>
          </a:prstGeom>
        </p:spPr>
      </p:pic>
      <p:pic>
        <p:nvPicPr>
          <p:cNvPr id="5" name="图片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685475" y="417606"/>
            <a:ext cx="5782056" cy="41300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left)">
                                      <p:cBhvr>
                                        <p:cTn id="17" dur="500"/>
                                        <p:tgtEl>
                                          <p:spTgt spid="18"/>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left)">
                                      <p:cBhvr>
                                        <p:cTn id="2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本框 11"/>
          <p:cNvSpPr txBox="1"/>
          <p:nvPr/>
        </p:nvSpPr>
        <p:spPr>
          <a:xfrm>
            <a:off x="1150138" y="3667044"/>
            <a:ext cx="5585942" cy="1853150"/>
          </a:xfrm>
          <a:prstGeom prst="rect">
            <a:avLst/>
          </a:prstGeom>
          <a:noFill/>
          <a:ln w="9525">
            <a:noFill/>
          </a:ln>
        </p:spPr>
        <p:txBody>
          <a:bodyPr wrap="square" lIns="91440" tIns="45720" rIns="91440" bIns="45720" anchor="t">
            <a:spAutoFit/>
          </a:bodyPr>
          <a:lstStyle/>
          <a:p>
            <a:pPr>
              <a:spcBef>
                <a:spcPct val="50000"/>
              </a:spcBef>
            </a:pPr>
            <a:r>
              <a:rPr lang="zh-CN" altLang="en-US" sz="2800">
                <a:solidFill>
                  <a:srgbClr val="C00000"/>
                </a:solidFill>
                <a:cs typeface="+mn-ea"/>
                <a:sym typeface="+mn-lt"/>
              </a:rPr>
              <a:t>红色象征革命，代表中华人民共和国是无数革命先烈用鲜血和生命换来的；黄色象征光明，也代表我们黄皮肤的中华民族 。</a:t>
            </a:r>
          </a:p>
        </p:txBody>
      </p:sp>
      <p:sp>
        <p:nvSpPr>
          <p:cNvPr id="13" name="文本框 12"/>
          <p:cNvSpPr txBox="1"/>
          <p:nvPr/>
        </p:nvSpPr>
        <p:spPr>
          <a:xfrm>
            <a:off x="1150137" y="2228671"/>
            <a:ext cx="5585942" cy="1200329"/>
          </a:xfrm>
          <a:prstGeom prst="rect">
            <a:avLst/>
          </a:prstGeom>
          <a:noFill/>
          <a:ln w="9525">
            <a:noFill/>
          </a:ln>
        </p:spPr>
        <p:txBody>
          <a:bodyPr wrap="square" lIns="91440" tIns="45720" rIns="91440" bIns="45720" anchor="t">
            <a:spAutoFit/>
          </a:bodyPr>
          <a:lstStyle/>
          <a:p>
            <a:pPr>
              <a:spcBef>
                <a:spcPct val="50000"/>
              </a:spcBef>
            </a:pPr>
            <a:r>
              <a:rPr lang="zh-CN" altLang="en-US" sz="2400">
                <a:cs typeface="+mn-ea"/>
                <a:sym typeface="+mn-lt"/>
              </a:rPr>
              <a:t>中间一颗大星星，代表中国共产党；四颗小星星围绕着大星星，表示全国各族人民紧紧围绕在党的周围。</a:t>
            </a:r>
          </a:p>
        </p:txBody>
      </p:sp>
      <p:sp>
        <p:nvSpPr>
          <p:cNvPr id="14" name="文本框 13"/>
          <p:cNvSpPr txBox="1"/>
          <p:nvPr/>
        </p:nvSpPr>
        <p:spPr>
          <a:xfrm>
            <a:off x="724469" y="628183"/>
            <a:ext cx="3170622" cy="461665"/>
          </a:xfrm>
          <a:prstGeom prst="rect">
            <a:avLst/>
          </a:prstGeom>
          <a:noFill/>
        </p:spPr>
        <p:txBody>
          <a:bodyPr wrap="square" rtlCol="0">
            <a:spAutoFit/>
          </a:bodyPr>
          <a:lstStyle/>
          <a:p>
            <a:pPr marL="342900" indent="-342900" algn="dist">
              <a:buFont typeface="Arial" panose="020B0604020202020204" pitchFamily="34" charset="0"/>
              <a:buChar char="•"/>
            </a:pPr>
            <a:r>
              <a:rPr lang="zh-CN" altLang="en-US" sz="2400" b="1">
                <a:solidFill>
                  <a:srgbClr val="C00000"/>
                </a:solidFill>
                <a:cs typeface="+mn-ea"/>
                <a:sym typeface="+mn-lt"/>
              </a:rPr>
              <a:t>我们应该如何爱国</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3"/>
                                        </p:tgtEl>
                                        <p:attrNameLst>
                                          <p:attrName>style.visibility</p:attrName>
                                        </p:attrNameLst>
                                      </p:cBhvr>
                                      <p:to>
                                        <p:strVal val="visible"/>
                                      </p:to>
                                    </p:set>
                                    <p:anim calcmode="discrete" valueType="clr">
                                      <p:cBhvr override="childStyle">
                                        <p:cTn id="7" dur="80"/>
                                        <p:tgtEl>
                                          <p:spTgt spid="13"/>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3"/>
                                        </p:tgtEl>
                                        <p:attrNameLst>
                                          <p:attrName>fillcolor</p:attrName>
                                        </p:attrNameLst>
                                      </p:cBhvr>
                                      <p:tavLst>
                                        <p:tav tm="0">
                                          <p:val>
                                            <p:clrVal>
                                              <a:schemeClr val="accent2"/>
                                            </p:clrVal>
                                          </p:val>
                                        </p:tav>
                                        <p:tav tm="50000">
                                          <p:val>
                                            <p:clrVal>
                                              <a:schemeClr val="hlink"/>
                                            </p:clrVal>
                                          </p:val>
                                        </p:tav>
                                      </p:tavLst>
                                    </p:anim>
                                    <p:set>
                                      <p:cBhvr>
                                        <p:cTn id="9" dur="80"/>
                                        <p:tgtEl>
                                          <p:spTgt spid="13"/>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after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12"/>
                                        </p:tgtEl>
                                        <p:attrNameLst>
                                          <p:attrName>style.visibility</p:attrName>
                                        </p:attrNameLst>
                                      </p:cBhvr>
                                      <p:to>
                                        <p:strVal val="visible"/>
                                      </p:to>
                                    </p:set>
                                    <p:anim calcmode="discrete" valueType="clr">
                                      <p:cBhvr override="childStyle">
                                        <p:cTn id="14" dur="80"/>
                                        <p:tgtEl>
                                          <p:spTgt spid="12"/>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2"/>
                                        </p:tgtEl>
                                        <p:attrNameLst>
                                          <p:attrName>fillcolor</p:attrName>
                                        </p:attrNameLst>
                                      </p:cBhvr>
                                      <p:tavLst>
                                        <p:tav tm="0">
                                          <p:val>
                                            <p:clrVal>
                                              <a:schemeClr val="accent2"/>
                                            </p:clrVal>
                                          </p:val>
                                        </p:tav>
                                        <p:tav tm="50000">
                                          <p:val>
                                            <p:clrVal>
                                              <a:schemeClr val="hlink"/>
                                            </p:clrVal>
                                          </p:val>
                                        </p:tav>
                                      </p:tavLst>
                                    </p:anim>
                                    <p:set>
                                      <p:cBhvr>
                                        <p:cTn id="16" dur="80"/>
                                        <p:tgtEl>
                                          <p:spTgt spid="1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
          <p:cNvSpPr txBox="1"/>
          <p:nvPr/>
        </p:nvSpPr>
        <p:spPr>
          <a:xfrm>
            <a:off x="5676263" y="3068143"/>
            <a:ext cx="5562731" cy="2284907"/>
          </a:xfrm>
          <a:prstGeom prst="rect">
            <a:avLst/>
          </a:prstGeom>
        </p:spPr>
        <p:txBody>
          <a:bodyPr>
            <a:noAutofit/>
          </a:bodyPr>
          <a:lstStyle>
            <a:lvl1pPr algn="l" defTabSz="1219200" rtl="0" eaLnBrk="1" latinLnBrk="0" hangingPunct="1">
              <a:spcBef>
                <a:spcPct val="0"/>
              </a:spcBef>
              <a:buNone/>
              <a:defRPr sz="2000" b="1" kern="1200">
                <a:blipFill dpi="0" rotWithShape="1">
                  <a:blip r:embed="rId2">
                    <a:extLst>
                      <a:ext uri="{28A0092B-C50C-407E-A947-70E740481C1C}">
                        <a14:useLocalDpi xmlns:a14="http://schemas.microsoft.com/office/drawing/2010/main" val="0"/>
                      </a:ext>
                    </a:extLst>
                  </a:blip>
                  <a:stretch>
                    <a:fillRect/>
                  </a:stretch>
                </a:blipFill>
                <a:effectLst>
                  <a:glow rad="101600">
                    <a:schemeClr val="bg1">
                      <a:alpha val="60000"/>
                    </a:schemeClr>
                  </a:glow>
                </a:effectLst>
                <a:latin typeface="微软雅黑" panose="020B0503020204020204" charset="-122"/>
                <a:ea typeface="微软雅黑" panose="020B0503020204020204" charset="-122"/>
                <a:cs typeface="+mj-cs"/>
              </a:defRPr>
            </a:lvl1pPr>
          </a:lstStyle>
          <a:p>
            <a:pPr lvl="0" algn="ctr">
              <a:lnSpc>
                <a:spcPct val="200000"/>
              </a:lnSpc>
              <a:defRPr/>
            </a:pPr>
            <a:r>
              <a:rPr lang="zh-CN" altLang="en-US" sz="2400" b="0">
                <a:solidFill>
                  <a:schemeClr val="tx1"/>
                </a:solidFill>
                <a:effectLst/>
                <a:latin typeface="+mn-lt"/>
                <a:ea typeface="+mn-ea"/>
                <a:cs typeface="+mn-ea"/>
                <a:sym typeface="+mn-lt"/>
              </a:rPr>
              <a:t> 正中的天安门，代表首都北京，天安门上的五星红旗，象征民族大团结；四周是麦穗和齿轮，表示工农联盟。 </a:t>
            </a:r>
          </a:p>
        </p:txBody>
      </p:sp>
      <p:sp>
        <p:nvSpPr>
          <p:cNvPr id="6" name="文本框 5"/>
          <p:cNvSpPr txBox="1"/>
          <p:nvPr/>
        </p:nvSpPr>
        <p:spPr>
          <a:xfrm>
            <a:off x="6571861" y="2193944"/>
            <a:ext cx="3545442" cy="584775"/>
          </a:xfrm>
          <a:prstGeom prst="rect">
            <a:avLst/>
          </a:prstGeom>
          <a:solidFill>
            <a:srgbClr val="DE0000"/>
          </a:solidFill>
        </p:spPr>
        <p:txBody>
          <a:bodyPr wrap="square" rtlCol="0">
            <a:spAutoFit/>
          </a:bodyPr>
          <a:lstStyle/>
          <a:p>
            <a:pPr algn="ctr" defTabSz="457200"/>
            <a:r>
              <a:rPr lang="zh-CN" altLang="en-US" sz="3200">
                <a:solidFill>
                  <a:schemeClr val="bg1"/>
                </a:solidFill>
                <a:cs typeface="+mn-ea"/>
                <a:sym typeface="+mn-lt"/>
              </a:rPr>
              <a:t>国徽</a:t>
            </a:r>
          </a:p>
        </p:txBody>
      </p:sp>
      <p:sp>
        <p:nvSpPr>
          <p:cNvPr id="7" name="文本框 6"/>
          <p:cNvSpPr txBox="1"/>
          <p:nvPr/>
        </p:nvSpPr>
        <p:spPr>
          <a:xfrm>
            <a:off x="724469" y="628183"/>
            <a:ext cx="3170622" cy="461665"/>
          </a:xfrm>
          <a:prstGeom prst="rect">
            <a:avLst/>
          </a:prstGeom>
          <a:noFill/>
        </p:spPr>
        <p:txBody>
          <a:bodyPr wrap="square" rtlCol="0">
            <a:spAutoFit/>
          </a:bodyPr>
          <a:lstStyle/>
          <a:p>
            <a:pPr marL="342900" indent="-342900" algn="dist">
              <a:buFont typeface="Arial" panose="020B0604020202020204" pitchFamily="34" charset="0"/>
              <a:buChar char="•"/>
            </a:pPr>
            <a:r>
              <a:rPr lang="zh-CN" altLang="en-US" sz="2400" b="1">
                <a:solidFill>
                  <a:srgbClr val="C00000"/>
                </a:solidFill>
                <a:cs typeface="+mn-ea"/>
                <a:sym typeface="+mn-lt"/>
              </a:rPr>
              <a:t>我们应该如何爱国</a:t>
            </a:r>
          </a:p>
        </p:txBody>
      </p:sp>
    </p:spTree>
  </p:cSld>
  <p:clrMapOvr>
    <a:masterClrMapping/>
  </p:clrMapOvr>
  <p:transition spd="slow" advTm="3000">
    <p:wip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6"/>
                                        </p:tgtEl>
                                        <p:attrNameLst>
                                          <p:attrName>ppt_y</p:attrName>
                                        </p:attrNameLst>
                                      </p:cBhvr>
                                      <p:tavLst>
                                        <p:tav tm="0">
                                          <p:val>
                                            <p:strVal val="#ppt_y"/>
                                          </p:val>
                                        </p:tav>
                                        <p:tav tm="100000">
                                          <p:val>
                                            <p:strVal val="#ppt_y"/>
                                          </p:val>
                                        </p:tav>
                                      </p:tavLst>
                                    </p:anim>
                                    <p:anim calcmode="lin" valueType="num">
                                      <p:cBhvr>
                                        <p:cTn id="9"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6"/>
                                        </p:tgtEl>
                                      </p:cBhvr>
                                    </p:animEffect>
                                  </p:childTnLst>
                                </p:cTn>
                              </p:par>
                            </p:childTnLst>
                          </p:cTn>
                        </p:par>
                        <p:par>
                          <p:cTn id="12" fill="hold" nodeType="afterGroup">
                            <p:stCondLst>
                              <p:cond delay="500"/>
                            </p:stCondLst>
                            <p:childTnLst>
                              <p:par>
                                <p:cTn id="13" presetID="23" presetClass="entr" presetSubtype="16" fill="hold" grpId="0" nodeType="afterEffect">
                                  <p:stCondLst>
                                    <p:cond delay="0"/>
                                  </p:stCondLst>
                                  <p:iterate type="lt">
                                    <p:tmPct val="10000"/>
                                  </p:iterate>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ppt_w</p:attrName>
                                        </p:attrNameLst>
                                      </p:cBhvr>
                                      <p:tavLst>
                                        <p:tav tm="0">
                                          <p:val>
                                            <p:fltVal val="0"/>
                                          </p:val>
                                        </p:tav>
                                        <p:tav tm="100000">
                                          <p:val>
                                            <p:strVal val="#ppt_w"/>
                                          </p:val>
                                        </p:tav>
                                      </p:tavLst>
                                    </p:anim>
                                    <p:anim calcmode="lin" valueType="num">
                                      <p:cBhvr>
                                        <p:cTn id="16"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22"/>
          <p:cNvSpPr txBox="1"/>
          <p:nvPr/>
        </p:nvSpPr>
        <p:spPr>
          <a:xfrm>
            <a:off x="1501974" y="2188200"/>
            <a:ext cx="3545442" cy="523220"/>
          </a:xfrm>
          <a:prstGeom prst="rect">
            <a:avLst/>
          </a:prstGeom>
          <a:solidFill>
            <a:srgbClr val="C00000"/>
          </a:solidFill>
        </p:spPr>
        <p:txBody>
          <a:bodyPr wrap="square" rtlCol="0">
            <a:spAutoFit/>
          </a:bodyPr>
          <a:lstStyle/>
          <a:p>
            <a:pPr algn="ctr" defTabSz="457200"/>
            <a:r>
              <a:rPr lang="zh-CN" altLang="en-US" sz="2800">
                <a:solidFill>
                  <a:schemeClr val="bg1"/>
                </a:solidFill>
                <a:cs typeface="+mn-ea"/>
                <a:sym typeface="+mn-lt"/>
              </a:rPr>
              <a:t>中国中心主义论</a:t>
            </a:r>
          </a:p>
        </p:txBody>
      </p:sp>
      <p:sp>
        <p:nvSpPr>
          <p:cNvPr id="24" name="文本框 23"/>
          <p:cNvSpPr txBox="1"/>
          <p:nvPr/>
        </p:nvSpPr>
        <p:spPr>
          <a:xfrm>
            <a:off x="1501974" y="3690610"/>
            <a:ext cx="3545442" cy="523220"/>
          </a:xfrm>
          <a:prstGeom prst="rect">
            <a:avLst/>
          </a:prstGeom>
          <a:solidFill>
            <a:srgbClr val="C00000"/>
          </a:solidFill>
        </p:spPr>
        <p:txBody>
          <a:bodyPr wrap="square" rtlCol="0">
            <a:spAutoFit/>
          </a:bodyPr>
          <a:lstStyle/>
          <a:p>
            <a:pPr algn="ctr" defTabSz="457200"/>
            <a:r>
              <a:rPr lang="zh-CN" altLang="en-US" sz="2800">
                <a:solidFill>
                  <a:schemeClr val="bg1"/>
                </a:solidFill>
                <a:cs typeface="+mn-ea"/>
                <a:sym typeface="+mn-lt"/>
              </a:rPr>
              <a:t>爱国主义过时论</a:t>
            </a:r>
          </a:p>
        </p:txBody>
      </p:sp>
      <p:sp>
        <p:nvSpPr>
          <p:cNvPr id="25" name="文本框 24"/>
          <p:cNvSpPr txBox="1"/>
          <p:nvPr/>
        </p:nvSpPr>
        <p:spPr>
          <a:xfrm>
            <a:off x="1501974" y="5190566"/>
            <a:ext cx="3545442" cy="523220"/>
          </a:xfrm>
          <a:prstGeom prst="rect">
            <a:avLst/>
          </a:prstGeom>
          <a:solidFill>
            <a:srgbClr val="C00000"/>
          </a:solidFill>
        </p:spPr>
        <p:txBody>
          <a:bodyPr wrap="square" rtlCol="0">
            <a:spAutoFit/>
          </a:bodyPr>
          <a:lstStyle/>
          <a:p>
            <a:pPr algn="ctr" defTabSz="457200"/>
            <a:r>
              <a:rPr lang="zh-CN" altLang="en-US" sz="2800">
                <a:solidFill>
                  <a:schemeClr val="bg1"/>
                </a:solidFill>
                <a:cs typeface="+mn-ea"/>
                <a:sym typeface="+mn-lt"/>
              </a:rPr>
              <a:t>强势爱国论</a:t>
            </a:r>
          </a:p>
        </p:txBody>
      </p:sp>
      <p:sp>
        <p:nvSpPr>
          <p:cNvPr id="26" name="文本框 25"/>
          <p:cNvSpPr txBox="1"/>
          <p:nvPr/>
        </p:nvSpPr>
        <p:spPr>
          <a:xfrm>
            <a:off x="6533316" y="2188200"/>
            <a:ext cx="3545442" cy="523220"/>
          </a:xfrm>
          <a:prstGeom prst="rect">
            <a:avLst/>
          </a:prstGeom>
          <a:solidFill>
            <a:srgbClr val="C00000"/>
          </a:solidFill>
        </p:spPr>
        <p:txBody>
          <a:bodyPr wrap="square" rtlCol="0">
            <a:spAutoFit/>
          </a:bodyPr>
          <a:lstStyle/>
          <a:p>
            <a:pPr algn="ctr" defTabSz="457200"/>
            <a:r>
              <a:rPr lang="zh-CN" altLang="en-US" sz="2800">
                <a:solidFill>
                  <a:schemeClr val="bg1"/>
                </a:solidFill>
                <a:cs typeface="+mn-ea"/>
                <a:sym typeface="+mn-lt"/>
              </a:rPr>
              <a:t>经济爱国主义论</a:t>
            </a:r>
          </a:p>
        </p:txBody>
      </p:sp>
      <p:sp>
        <p:nvSpPr>
          <p:cNvPr id="27" name="文本框 26"/>
          <p:cNvSpPr txBox="1"/>
          <p:nvPr/>
        </p:nvSpPr>
        <p:spPr>
          <a:xfrm>
            <a:off x="6533316" y="3690610"/>
            <a:ext cx="3894654" cy="523220"/>
          </a:xfrm>
          <a:prstGeom prst="rect">
            <a:avLst/>
          </a:prstGeom>
          <a:solidFill>
            <a:srgbClr val="C00000"/>
          </a:solidFill>
        </p:spPr>
        <p:txBody>
          <a:bodyPr wrap="square" rtlCol="0">
            <a:spAutoFit/>
          </a:bodyPr>
          <a:lstStyle/>
          <a:p>
            <a:pPr algn="ctr" defTabSz="457200"/>
            <a:r>
              <a:rPr lang="zh-CN" altLang="en-US" sz="2800">
                <a:solidFill>
                  <a:schemeClr val="bg1"/>
                </a:solidFill>
                <a:cs typeface="+mn-ea"/>
                <a:sym typeface="+mn-lt"/>
              </a:rPr>
              <a:t>爱国但不认同社会主义</a:t>
            </a:r>
          </a:p>
        </p:txBody>
      </p:sp>
      <p:sp>
        <p:nvSpPr>
          <p:cNvPr id="13" name="文本框 12"/>
          <p:cNvSpPr txBox="1"/>
          <p:nvPr/>
        </p:nvSpPr>
        <p:spPr>
          <a:xfrm>
            <a:off x="724469" y="628183"/>
            <a:ext cx="3170622" cy="461665"/>
          </a:xfrm>
          <a:prstGeom prst="rect">
            <a:avLst/>
          </a:prstGeom>
          <a:noFill/>
        </p:spPr>
        <p:txBody>
          <a:bodyPr wrap="square" rtlCol="0">
            <a:spAutoFit/>
          </a:bodyPr>
          <a:lstStyle/>
          <a:p>
            <a:pPr marL="342900" indent="-342900" algn="dist">
              <a:buFont typeface="Arial" panose="020B0604020202020204" pitchFamily="34" charset="0"/>
              <a:buChar char="•"/>
            </a:pPr>
            <a:r>
              <a:rPr lang="zh-CN" altLang="en-US" sz="2400" b="1">
                <a:solidFill>
                  <a:srgbClr val="C00000"/>
                </a:solidFill>
                <a:cs typeface="+mn-ea"/>
                <a:sym typeface="+mn-lt"/>
              </a:rPr>
              <a:t>我们应该如何爱国</a:t>
            </a:r>
          </a:p>
        </p:txBody>
      </p:sp>
      <p:pic>
        <p:nvPicPr>
          <p:cNvPr id="28" name="New picture"/>
          <p:cNvPicPr/>
          <p:nvPr/>
        </p:nvPicPr>
        <p:blipFill>
          <a:blip r:embed="rId2"/>
          <a:stretch>
            <a:fillRect/>
          </a:stretch>
        </p:blipFill>
        <p:spPr>
          <a:xfrm>
            <a:off x="12166600" y="11061700"/>
            <a:ext cx="342900" cy="241300"/>
          </a:xfrm>
          <a:prstGeom prst="cube">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split orient="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split orient="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3"/>
                                        </p:tgtEl>
                                        <p:attrNameLst>
                                          <p:attrName>style.visibility</p:attrName>
                                        </p:attrNameLst>
                                      </p:cBhvr>
                                      <p:to>
                                        <p:strVal val="visible"/>
                                      </p:to>
                                    </p:set>
                                    <p:anim calcmode="lin" valueType="num">
                                      <p:cBhvr>
                                        <p:cTn id="7" dur="500" fill="hold"/>
                                        <p:tgtEl>
                                          <p:spTgt spid="23"/>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3"/>
                                        </p:tgtEl>
                                        <p:attrNameLst>
                                          <p:attrName>ppt_y</p:attrName>
                                        </p:attrNameLst>
                                      </p:cBhvr>
                                      <p:tavLst>
                                        <p:tav tm="0">
                                          <p:val>
                                            <p:strVal val="#ppt_y"/>
                                          </p:val>
                                        </p:tav>
                                        <p:tav tm="100000">
                                          <p:val>
                                            <p:strVal val="#ppt_y"/>
                                          </p:val>
                                        </p:tav>
                                      </p:tavLst>
                                    </p:anim>
                                    <p:anim calcmode="lin" valueType="num">
                                      <p:cBhvr>
                                        <p:cTn id="9" dur="500" fill="hold"/>
                                        <p:tgtEl>
                                          <p:spTgt spid="23"/>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3"/>
                                        </p:tgtEl>
                                      </p:cBhvr>
                                    </p:animEffect>
                                  </p:childTnLst>
                                </p:cTn>
                              </p:par>
                              <p:par>
                                <p:cTn id="12" presetID="41" presetClass="entr" presetSubtype="0" fill="hold" grpId="0" nodeType="withEffect">
                                  <p:stCondLst>
                                    <p:cond delay="0"/>
                                  </p:stCondLst>
                                  <p:iterate type="lt">
                                    <p:tmPct val="10000"/>
                                  </p:iterate>
                                  <p:childTnLst>
                                    <p:set>
                                      <p:cBhvr>
                                        <p:cTn id="13" dur="1" fill="hold">
                                          <p:stCondLst>
                                            <p:cond delay="0"/>
                                          </p:stCondLst>
                                        </p:cTn>
                                        <p:tgtEl>
                                          <p:spTgt spid="24"/>
                                        </p:tgtEl>
                                        <p:attrNameLst>
                                          <p:attrName>style.visibility</p:attrName>
                                        </p:attrNameLst>
                                      </p:cBhvr>
                                      <p:to>
                                        <p:strVal val="visible"/>
                                      </p:to>
                                    </p:set>
                                    <p:anim calcmode="lin" valueType="num">
                                      <p:cBhvr>
                                        <p:cTn id="14" dur="500" fill="hold"/>
                                        <p:tgtEl>
                                          <p:spTgt spid="24"/>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24"/>
                                        </p:tgtEl>
                                        <p:attrNameLst>
                                          <p:attrName>ppt_y</p:attrName>
                                        </p:attrNameLst>
                                      </p:cBhvr>
                                      <p:tavLst>
                                        <p:tav tm="0">
                                          <p:val>
                                            <p:strVal val="#ppt_y"/>
                                          </p:val>
                                        </p:tav>
                                        <p:tav tm="100000">
                                          <p:val>
                                            <p:strVal val="#ppt_y"/>
                                          </p:val>
                                        </p:tav>
                                      </p:tavLst>
                                    </p:anim>
                                    <p:anim calcmode="lin" valueType="num">
                                      <p:cBhvr>
                                        <p:cTn id="16" dur="500" fill="hold"/>
                                        <p:tgtEl>
                                          <p:spTgt spid="24"/>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24"/>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24"/>
                                        </p:tgtEl>
                                      </p:cBhvr>
                                    </p:animEffect>
                                  </p:childTnLst>
                                </p:cTn>
                              </p:par>
                              <p:par>
                                <p:cTn id="19" presetID="41" presetClass="entr" presetSubtype="0" fill="hold" grpId="0" nodeType="withEffect">
                                  <p:stCondLst>
                                    <p:cond delay="0"/>
                                  </p:stCondLst>
                                  <p:iterate type="lt">
                                    <p:tmPct val="10000"/>
                                  </p:iterate>
                                  <p:childTnLst>
                                    <p:set>
                                      <p:cBhvr>
                                        <p:cTn id="20" dur="1" fill="hold">
                                          <p:stCondLst>
                                            <p:cond delay="0"/>
                                          </p:stCondLst>
                                        </p:cTn>
                                        <p:tgtEl>
                                          <p:spTgt spid="25"/>
                                        </p:tgtEl>
                                        <p:attrNameLst>
                                          <p:attrName>style.visibility</p:attrName>
                                        </p:attrNameLst>
                                      </p:cBhvr>
                                      <p:to>
                                        <p:strVal val="visible"/>
                                      </p:to>
                                    </p:set>
                                    <p:anim calcmode="lin" valueType="num">
                                      <p:cBhvr>
                                        <p:cTn id="21" dur="500" fill="hold"/>
                                        <p:tgtEl>
                                          <p:spTgt spid="25"/>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25"/>
                                        </p:tgtEl>
                                        <p:attrNameLst>
                                          <p:attrName>ppt_y</p:attrName>
                                        </p:attrNameLst>
                                      </p:cBhvr>
                                      <p:tavLst>
                                        <p:tav tm="0">
                                          <p:val>
                                            <p:strVal val="#ppt_y"/>
                                          </p:val>
                                        </p:tav>
                                        <p:tav tm="100000">
                                          <p:val>
                                            <p:strVal val="#ppt_y"/>
                                          </p:val>
                                        </p:tav>
                                      </p:tavLst>
                                    </p:anim>
                                    <p:anim calcmode="lin" valueType="num">
                                      <p:cBhvr>
                                        <p:cTn id="23" dur="500" fill="hold"/>
                                        <p:tgtEl>
                                          <p:spTgt spid="25"/>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25"/>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25"/>
                                        </p:tgtEl>
                                      </p:cBhvr>
                                    </p:animEffect>
                                  </p:childTnLst>
                                </p:cTn>
                              </p:par>
                              <p:par>
                                <p:cTn id="26" presetID="41" presetClass="entr" presetSubtype="0" fill="hold" grpId="0" nodeType="withEffect">
                                  <p:stCondLst>
                                    <p:cond delay="0"/>
                                  </p:stCondLst>
                                  <p:iterate type="lt">
                                    <p:tmPct val="10000"/>
                                  </p:iterate>
                                  <p:childTnLst>
                                    <p:set>
                                      <p:cBhvr>
                                        <p:cTn id="27" dur="1" fill="hold">
                                          <p:stCondLst>
                                            <p:cond delay="0"/>
                                          </p:stCondLst>
                                        </p:cTn>
                                        <p:tgtEl>
                                          <p:spTgt spid="26"/>
                                        </p:tgtEl>
                                        <p:attrNameLst>
                                          <p:attrName>style.visibility</p:attrName>
                                        </p:attrNameLst>
                                      </p:cBhvr>
                                      <p:to>
                                        <p:strVal val="visible"/>
                                      </p:to>
                                    </p:set>
                                    <p:anim calcmode="lin" valueType="num">
                                      <p:cBhvr>
                                        <p:cTn id="28" dur="500" fill="hold"/>
                                        <p:tgtEl>
                                          <p:spTgt spid="26"/>
                                        </p:tgtEl>
                                        <p:attrNameLst>
                                          <p:attrName>ppt_x</p:attrName>
                                        </p:attrNameLst>
                                      </p:cBhvr>
                                      <p:tavLst>
                                        <p:tav tm="0">
                                          <p:val>
                                            <p:strVal val="#ppt_x"/>
                                          </p:val>
                                        </p:tav>
                                        <p:tav tm="50000">
                                          <p:val>
                                            <p:strVal val="#ppt_x+.1"/>
                                          </p:val>
                                        </p:tav>
                                        <p:tav tm="100000">
                                          <p:val>
                                            <p:strVal val="#ppt_x"/>
                                          </p:val>
                                        </p:tav>
                                      </p:tavLst>
                                    </p:anim>
                                    <p:anim calcmode="lin" valueType="num">
                                      <p:cBhvr>
                                        <p:cTn id="29" dur="500" fill="hold"/>
                                        <p:tgtEl>
                                          <p:spTgt spid="26"/>
                                        </p:tgtEl>
                                        <p:attrNameLst>
                                          <p:attrName>ppt_y</p:attrName>
                                        </p:attrNameLst>
                                      </p:cBhvr>
                                      <p:tavLst>
                                        <p:tav tm="0">
                                          <p:val>
                                            <p:strVal val="#ppt_y"/>
                                          </p:val>
                                        </p:tav>
                                        <p:tav tm="100000">
                                          <p:val>
                                            <p:strVal val="#ppt_y"/>
                                          </p:val>
                                        </p:tav>
                                      </p:tavLst>
                                    </p:anim>
                                    <p:anim calcmode="lin" valueType="num">
                                      <p:cBhvr>
                                        <p:cTn id="30" dur="500" fill="hold"/>
                                        <p:tgtEl>
                                          <p:spTgt spid="26"/>
                                        </p:tgtEl>
                                        <p:attrNameLst>
                                          <p:attrName>ppt_h</p:attrName>
                                        </p:attrNameLst>
                                      </p:cBhvr>
                                      <p:tavLst>
                                        <p:tav tm="0">
                                          <p:val>
                                            <p:strVal val="#ppt_h/10"/>
                                          </p:val>
                                        </p:tav>
                                        <p:tav tm="50000">
                                          <p:val>
                                            <p:strVal val="#ppt_h+.01"/>
                                          </p:val>
                                        </p:tav>
                                        <p:tav tm="100000">
                                          <p:val>
                                            <p:strVal val="#ppt_h"/>
                                          </p:val>
                                        </p:tav>
                                      </p:tavLst>
                                    </p:anim>
                                    <p:anim calcmode="lin" valueType="num">
                                      <p:cBhvr>
                                        <p:cTn id="31" dur="500" fill="hold"/>
                                        <p:tgtEl>
                                          <p:spTgt spid="26"/>
                                        </p:tgtEl>
                                        <p:attrNameLst>
                                          <p:attrName>ppt_w</p:attrName>
                                        </p:attrNameLst>
                                      </p:cBhvr>
                                      <p:tavLst>
                                        <p:tav tm="0">
                                          <p:val>
                                            <p:strVal val="#ppt_w/10"/>
                                          </p:val>
                                        </p:tav>
                                        <p:tav tm="50000">
                                          <p:val>
                                            <p:strVal val="#ppt_w+.01"/>
                                          </p:val>
                                        </p:tav>
                                        <p:tav tm="100000">
                                          <p:val>
                                            <p:strVal val="#ppt_w"/>
                                          </p:val>
                                        </p:tav>
                                      </p:tavLst>
                                    </p:anim>
                                    <p:animEffect transition="in" filter="fade">
                                      <p:cBhvr>
                                        <p:cTn id="32" dur="500" tmFilter="0,0; .5, 1; 1, 1"/>
                                        <p:tgtEl>
                                          <p:spTgt spid="26"/>
                                        </p:tgtEl>
                                      </p:cBhvr>
                                    </p:animEffect>
                                  </p:childTnLst>
                                </p:cTn>
                              </p:par>
                              <p:par>
                                <p:cTn id="33" presetID="41" presetClass="entr" presetSubtype="0" fill="hold" grpId="0" nodeType="withEffect">
                                  <p:stCondLst>
                                    <p:cond delay="0"/>
                                  </p:stCondLst>
                                  <p:iterate type="lt">
                                    <p:tmPct val="10000"/>
                                  </p:iterate>
                                  <p:childTnLst>
                                    <p:set>
                                      <p:cBhvr>
                                        <p:cTn id="34" dur="1" fill="hold">
                                          <p:stCondLst>
                                            <p:cond delay="0"/>
                                          </p:stCondLst>
                                        </p:cTn>
                                        <p:tgtEl>
                                          <p:spTgt spid="27"/>
                                        </p:tgtEl>
                                        <p:attrNameLst>
                                          <p:attrName>style.visibility</p:attrName>
                                        </p:attrNameLst>
                                      </p:cBhvr>
                                      <p:to>
                                        <p:strVal val="visible"/>
                                      </p:to>
                                    </p:set>
                                    <p:anim calcmode="lin" valueType="num">
                                      <p:cBhvr>
                                        <p:cTn id="35" dur="500" fill="hold"/>
                                        <p:tgtEl>
                                          <p:spTgt spid="27"/>
                                        </p:tgtEl>
                                        <p:attrNameLst>
                                          <p:attrName>ppt_x</p:attrName>
                                        </p:attrNameLst>
                                      </p:cBhvr>
                                      <p:tavLst>
                                        <p:tav tm="0">
                                          <p:val>
                                            <p:strVal val="#ppt_x"/>
                                          </p:val>
                                        </p:tav>
                                        <p:tav tm="50000">
                                          <p:val>
                                            <p:strVal val="#ppt_x+.1"/>
                                          </p:val>
                                        </p:tav>
                                        <p:tav tm="100000">
                                          <p:val>
                                            <p:strVal val="#ppt_x"/>
                                          </p:val>
                                        </p:tav>
                                      </p:tavLst>
                                    </p:anim>
                                    <p:anim calcmode="lin" valueType="num">
                                      <p:cBhvr>
                                        <p:cTn id="36" dur="500" fill="hold"/>
                                        <p:tgtEl>
                                          <p:spTgt spid="27"/>
                                        </p:tgtEl>
                                        <p:attrNameLst>
                                          <p:attrName>ppt_y</p:attrName>
                                        </p:attrNameLst>
                                      </p:cBhvr>
                                      <p:tavLst>
                                        <p:tav tm="0">
                                          <p:val>
                                            <p:strVal val="#ppt_y"/>
                                          </p:val>
                                        </p:tav>
                                        <p:tav tm="100000">
                                          <p:val>
                                            <p:strVal val="#ppt_y"/>
                                          </p:val>
                                        </p:tav>
                                      </p:tavLst>
                                    </p:anim>
                                    <p:anim calcmode="lin" valueType="num">
                                      <p:cBhvr>
                                        <p:cTn id="37" dur="500" fill="hold"/>
                                        <p:tgtEl>
                                          <p:spTgt spid="27"/>
                                        </p:tgtEl>
                                        <p:attrNameLst>
                                          <p:attrName>ppt_h</p:attrName>
                                        </p:attrNameLst>
                                      </p:cBhvr>
                                      <p:tavLst>
                                        <p:tav tm="0">
                                          <p:val>
                                            <p:strVal val="#ppt_h/10"/>
                                          </p:val>
                                        </p:tav>
                                        <p:tav tm="50000">
                                          <p:val>
                                            <p:strVal val="#ppt_h+.01"/>
                                          </p:val>
                                        </p:tav>
                                        <p:tav tm="100000">
                                          <p:val>
                                            <p:strVal val="#ppt_h"/>
                                          </p:val>
                                        </p:tav>
                                      </p:tavLst>
                                    </p:anim>
                                    <p:anim calcmode="lin" valueType="num">
                                      <p:cBhvr>
                                        <p:cTn id="38" dur="500" fill="hold"/>
                                        <p:tgtEl>
                                          <p:spTgt spid="27"/>
                                        </p:tgtEl>
                                        <p:attrNameLst>
                                          <p:attrName>ppt_w</p:attrName>
                                        </p:attrNameLst>
                                      </p:cBhvr>
                                      <p:tavLst>
                                        <p:tav tm="0">
                                          <p:val>
                                            <p:strVal val="#ppt_w/10"/>
                                          </p:val>
                                        </p:tav>
                                        <p:tav tm="50000">
                                          <p:val>
                                            <p:strVal val="#ppt_w+.01"/>
                                          </p:val>
                                        </p:tav>
                                        <p:tav tm="100000">
                                          <p:val>
                                            <p:strVal val="#ppt_w"/>
                                          </p:val>
                                        </p:tav>
                                      </p:tavLst>
                                    </p:anim>
                                    <p:animEffect transition="in" filter="fade">
                                      <p:cBhvr>
                                        <p:cTn id="39" dur="500" tmFilter="0,0; .5, 1; 1, 1"/>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26" grpId="0" animBg="1"/>
      <p:bldP spid="2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9234373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图片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1"/>
            <a:ext cx="12192000" cy="6981371"/>
          </a:xfrm>
          <a:prstGeom prst="rect">
            <a:avLst/>
          </a:prstGeom>
        </p:spPr>
      </p:pic>
      <p:sp>
        <p:nvSpPr>
          <p:cNvPr id="2" name="文本框 1"/>
          <p:cNvSpPr txBox="1"/>
          <p:nvPr/>
        </p:nvSpPr>
        <p:spPr>
          <a:xfrm>
            <a:off x="3323075" y="2533471"/>
            <a:ext cx="5698249" cy="1200329"/>
          </a:xfrm>
          <a:prstGeom prst="rect">
            <a:avLst/>
          </a:prstGeom>
          <a:noFill/>
        </p:spPr>
        <p:txBody>
          <a:bodyPr wrap="square" rtlCol="0">
            <a:spAutoFit/>
          </a:bodyPr>
          <a:lstStyle/>
          <a:p>
            <a:pPr algn="dist"/>
            <a:r>
              <a:rPr lang="zh-CN" altLang="en-US" sz="7200" b="1" dirty="0">
                <a:solidFill>
                  <a:schemeClr val="accent4">
                    <a:lumMod val="20000"/>
                    <a:lumOff val="80000"/>
                  </a:schemeClr>
                </a:solidFill>
                <a:cs typeface="+mn-ea"/>
                <a:sym typeface="+mn-lt"/>
              </a:rPr>
              <a:t>爱国的内涵</a:t>
            </a:r>
          </a:p>
        </p:txBody>
      </p:sp>
      <p:sp>
        <p:nvSpPr>
          <p:cNvPr id="9" name="文本框 8"/>
          <p:cNvSpPr txBox="1"/>
          <p:nvPr/>
        </p:nvSpPr>
        <p:spPr>
          <a:xfrm>
            <a:off x="3017521" y="3733800"/>
            <a:ext cx="6385559" cy="568810"/>
          </a:xfrm>
          <a:prstGeom prst="rect">
            <a:avLst/>
          </a:prstGeom>
          <a:noFill/>
        </p:spPr>
        <p:txBody>
          <a:bodyPr wrap="square" rtlCol="0">
            <a:spAutoFit/>
          </a:bodyPr>
          <a:lstStyle/>
          <a:p>
            <a:pPr algn="ctr">
              <a:lnSpc>
                <a:spcPct val="150000"/>
              </a:lnSpc>
            </a:pPr>
            <a:r>
              <a:rPr lang="en-GB" altLang="zh-CN" sz="1100">
                <a:solidFill>
                  <a:schemeClr val="accent4">
                    <a:lumMod val="20000"/>
                    <a:lumOff val="80000"/>
                  </a:schemeClr>
                </a:solidFill>
                <a:cs typeface="+mn-ea"/>
                <a:sym typeface="+mn-lt"/>
              </a:rPr>
              <a:t>your content is entered here, or by copying your text, select paste in this box and choose to retain only text. your content is typed here, or by copying your text, select paste in this box.</a:t>
            </a:r>
          </a:p>
        </p:txBody>
      </p:sp>
      <p:sp>
        <p:nvSpPr>
          <p:cNvPr id="18" name="文本框 17"/>
          <p:cNvSpPr txBox="1"/>
          <p:nvPr/>
        </p:nvSpPr>
        <p:spPr>
          <a:xfrm>
            <a:off x="5464313" y="1976459"/>
            <a:ext cx="1415772" cy="461665"/>
          </a:xfrm>
          <a:prstGeom prst="rect">
            <a:avLst/>
          </a:prstGeom>
          <a:noFill/>
        </p:spPr>
        <p:txBody>
          <a:bodyPr wrap="none" rtlCol="0">
            <a:spAutoFit/>
          </a:bodyPr>
          <a:lstStyle/>
          <a:p>
            <a:r>
              <a:rPr kumimoji="1" lang="zh-CN" altLang="en-US" sz="2400" b="1">
                <a:solidFill>
                  <a:schemeClr val="accent4">
                    <a:lumMod val="20000"/>
                    <a:lumOff val="80000"/>
                  </a:schemeClr>
                </a:solidFill>
                <a:cs typeface="+mn-ea"/>
                <a:sym typeface="+mn-lt"/>
              </a:rPr>
              <a:t>第一部分</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blinds(horizontal)">
                                      <p:cBhvr>
                                        <p:cTn id="1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组合 33"/>
          <p:cNvGrpSpPr/>
          <p:nvPr/>
        </p:nvGrpSpPr>
        <p:grpSpPr>
          <a:xfrm>
            <a:off x="1245746" y="1710332"/>
            <a:ext cx="9855828" cy="4167959"/>
            <a:chOff x="952500" y="1695514"/>
            <a:chExt cx="8448571" cy="4167959"/>
          </a:xfrm>
        </p:grpSpPr>
        <p:sp>
          <p:nvSpPr>
            <p:cNvPr id="35" name="矩形 34"/>
            <p:cNvSpPr/>
            <p:nvPr/>
          </p:nvSpPr>
          <p:spPr>
            <a:xfrm>
              <a:off x="952500" y="1695514"/>
              <a:ext cx="2485706" cy="84448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6" name="矩形 35"/>
            <p:cNvSpPr/>
            <p:nvPr/>
          </p:nvSpPr>
          <p:spPr>
            <a:xfrm>
              <a:off x="3721100" y="1695514"/>
              <a:ext cx="5613400" cy="844486"/>
            </a:xfrm>
            <a:prstGeom prst="rect">
              <a:avLst/>
            </a:prstGeom>
            <a:noFill/>
            <a:ln>
              <a:solidFill>
                <a:srgbClr val="9C000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cxnSp>
          <p:nvCxnSpPr>
            <p:cNvPr id="37" name="直接连接符 36"/>
            <p:cNvCxnSpPr>
              <a:endCxn id="36" idx="1"/>
            </p:cNvCxnSpPr>
            <p:nvPr/>
          </p:nvCxnSpPr>
          <p:spPr>
            <a:xfrm>
              <a:off x="3438206" y="2117757"/>
              <a:ext cx="282894" cy="0"/>
            </a:xfrm>
            <a:prstGeom prst="line">
              <a:avLst/>
            </a:prstGeom>
            <a:ln>
              <a:solidFill>
                <a:srgbClr val="9C000D"/>
              </a:solidFill>
            </a:ln>
          </p:spPr>
          <p:style>
            <a:lnRef idx="1">
              <a:schemeClr val="accent1"/>
            </a:lnRef>
            <a:fillRef idx="0">
              <a:schemeClr val="accent1"/>
            </a:fillRef>
            <a:effectRef idx="0">
              <a:schemeClr val="accent1"/>
            </a:effectRef>
            <a:fontRef idx="minor">
              <a:schemeClr val="tx1"/>
            </a:fontRef>
          </p:style>
        </p:cxnSp>
        <p:sp>
          <p:nvSpPr>
            <p:cNvPr id="38" name="文本框 37"/>
            <p:cNvSpPr txBox="1"/>
            <p:nvPr/>
          </p:nvSpPr>
          <p:spPr>
            <a:xfrm>
              <a:off x="3911600" y="1886924"/>
              <a:ext cx="2616200" cy="461665"/>
            </a:xfrm>
            <a:prstGeom prst="rect">
              <a:avLst/>
            </a:prstGeom>
            <a:noFill/>
          </p:spPr>
          <p:txBody>
            <a:bodyPr wrap="square" rtlCol="0">
              <a:spAutoFit/>
            </a:bodyPr>
            <a:lstStyle/>
            <a:p>
              <a:r>
                <a:rPr lang="zh-CN" altLang="en-US" sz="2400">
                  <a:cs typeface="+mn-ea"/>
                  <a:sym typeface="+mn-lt"/>
                </a:rPr>
                <a:t>爱自己的祖国</a:t>
              </a:r>
              <a:endParaRPr lang="en-US" altLang="zh-CN" sz="2400">
                <a:cs typeface="+mn-ea"/>
                <a:sym typeface="+mn-lt"/>
              </a:endParaRPr>
            </a:p>
          </p:txBody>
        </p:sp>
        <p:sp>
          <p:nvSpPr>
            <p:cNvPr id="39" name="文本框 38"/>
            <p:cNvSpPr txBox="1"/>
            <p:nvPr/>
          </p:nvSpPr>
          <p:spPr>
            <a:xfrm>
              <a:off x="1442462" y="1886925"/>
              <a:ext cx="1505782" cy="461665"/>
            </a:xfrm>
            <a:prstGeom prst="rect">
              <a:avLst/>
            </a:prstGeom>
            <a:noFill/>
          </p:spPr>
          <p:txBody>
            <a:bodyPr wrap="square" rtlCol="0">
              <a:spAutoFit/>
            </a:bodyPr>
            <a:lstStyle/>
            <a:p>
              <a:pPr algn="dist"/>
              <a:r>
                <a:rPr lang="zh-CN" altLang="en-US" sz="2400">
                  <a:solidFill>
                    <a:schemeClr val="bg1"/>
                  </a:solidFill>
                  <a:effectLst>
                    <a:outerShdw blurRad="38100" dist="38100" dir="2700000" algn="tl">
                      <a:srgbClr val="000000">
                        <a:alpha val="43137"/>
                      </a:srgbClr>
                    </a:outerShdw>
                  </a:effectLst>
                  <a:cs typeface="+mn-ea"/>
                  <a:sym typeface="+mn-lt"/>
                </a:rPr>
                <a:t>字面义：</a:t>
              </a:r>
            </a:p>
          </p:txBody>
        </p:sp>
        <p:sp>
          <p:nvSpPr>
            <p:cNvPr id="40" name="文本框 39"/>
            <p:cNvSpPr txBox="1"/>
            <p:nvPr/>
          </p:nvSpPr>
          <p:spPr>
            <a:xfrm>
              <a:off x="952500" y="2539999"/>
              <a:ext cx="8448571" cy="3323474"/>
            </a:xfrm>
            <a:prstGeom prst="rect">
              <a:avLst/>
            </a:prstGeom>
            <a:noFill/>
          </p:spPr>
          <p:txBody>
            <a:bodyPr wrap="square" rtlCol="0">
              <a:spAutoFit/>
            </a:bodyPr>
            <a:lstStyle/>
            <a:p>
              <a:pPr>
                <a:lnSpc>
                  <a:spcPct val="200000"/>
                </a:lnSpc>
              </a:pPr>
              <a:r>
                <a:rPr lang="zh-CN" altLang="en-US" sz="2800" dirty="0">
                  <a:solidFill>
                    <a:srgbClr val="C00000"/>
                  </a:solidFill>
                  <a:cs typeface="+mn-ea"/>
                  <a:sym typeface="+mn-lt"/>
                </a:rPr>
                <a:t>详细释义</a:t>
              </a:r>
              <a:r>
                <a:rPr lang="zh-CN" altLang="en-US" sz="2800" dirty="0">
                  <a:cs typeface="+mn-ea"/>
                  <a:sym typeface="+mn-lt"/>
                </a:rPr>
                <a:t>：</a:t>
              </a:r>
              <a:endParaRPr lang="en-US" altLang="zh-CN" sz="2800" dirty="0">
                <a:cs typeface="+mn-ea"/>
                <a:sym typeface="+mn-lt"/>
              </a:endParaRPr>
            </a:p>
            <a:p>
              <a:pPr>
                <a:lnSpc>
                  <a:spcPct val="200000"/>
                </a:lnSpc>
              </a:pPr>
              <a:r>
                <a:rPr lang="zh-CN" altLang="en-US" sz="2000" dirty="0">
                  <a:cs typeface="+mn-ea"/>
                  <a:sym typeface="+mn-lt"/>
                </a:rPr>
                <a:t>爱国体现了人们对自己国家的深厚感情，反映了个人对祖国的依存关系，是人们对自己的家园、民族和文化的归属感、认同感、尊严感与荣誉感的统一。</a:t>
              </a:r>
              <a:endParaRPr lang="en-US" altLang="zh-CN" sz="2000" dirty="0">
                <a:cs typeface="+mn-ea"/>
                <a:sym typeface="+mn-lt"/>
              </a:endParaRPr>
            </a:p>
            <a:p>
              <a:pPr>
                <a:lnSpc>
                  <a:spcPct val="200000"/>
                </a:lnSpc>
              </a:pPr>
              <a:r>
                <a:rPr lang="zh-CN" altLang="en-US" sz="2000" dirty="0">
                  <a:cs typeface="+mn-ea"/>
                  <a:sym typeface="+mn-lt"/>
                </a:rPr>
                <a:t>国家是属于每一个人的，爱自己就是爱国。公民爱国，实际上就是爱自己国家的人民，捍卫公民自己的根本利益。</a:t>
              </a:r>
            </a:p>
          </p:txBody>
        </p:sp>
      </p:grpSp>
      <p:sp>
        <p:nvSpPr>
          <p:cNvPr id="2" name="文本框 1"/>
          <p:cNvSpPr txBox="1"/>
          <p:nvPr/>
        </p:nvSpPr>
        <p:spPr>
          <a:xfrm>
            <a:off x="724469" y="628183"/>
            <a:ext cx="2666567" cy="461665"/>
          </a:xfrm>
          <a:prstGeom prst="rect">
            <a:avLst/>
          </a:prstGeom>
          <a:noFill/>
        </p:spPr>
        <p:txBody>
          <a:bodyPr wrap="square" rtlCol="0">
            <a:spAutoFit/>
          </a:bodyPr>
          <a:lstStyle/>
          <a:p>
            <a:pPr marL="342900" indent="-342900" algn="dist">
              <a:buFont typeface="Arial" panose="020B0604020202020204" pitchFamily="34" charset="0"/>
              <a:buChar char="•"/>
            </a:pPr>
            <a:r>
              <a:rPr lang="zh-CN" altLang="en-US" sz="2400" b="1">
                <a:solidFill>
                  <a:srgbClr val="C00000"/>
                </a:solidFill>
                <a:cs typeface="+mn-ea"/>
                <a:sym typeface="+mn-lt"/>
              </a:rPr>
              <a:t>爱国的内涵</a:t>
            </a:r>
          </a:p>
        </p:txBody>
      </p:sp>
      <p:sp>
        <p:nvSpPr>
          <p:cNvPr id="3" name="文本框 2"/>
          <p:cNvSpPr txBox="1"/>
          <p:nvPr/>
        </p:nvSpPr>
        <p:spPr>
          <a:xfrm>
            <a:off x="4305670" y="932155"/>
            <a:ext cx="1562470" cy="230832"/>
          </a:xfrm>
          <a:prstGeom prst="rect">
            <a:avLst/>
          </a:prstGeom>
          <a:noFill/>
        </p:spPr>
        <p:txBody>
          <a:bodyPr wrap="square" rtlCol="0">
            <a:spAutoFit/>
          </a:bodyPr>
          <a:lstStyle/>
          <a:p>
            <a:r>
              <a:rPr lang="en-US" altLang="zh-CN" sz="900" dirty="0">
                <a:solidFill>
                  <a:srgbClr val="FFFFFF"/>
                </a:solidFill>
              </a:rPr>
              <a:t>https://www.ypppt.com/</a:t>
            </a:r>
            <a:endParaRPr lang="zh-CN" altLang="en-US" sz="900" dirty="0">
              <a:solidFill>
                <a:srgbClr val="FFFFFF"/>
              </a:solidFill>
            </a:endParaRPr>
          </a:p>
        </p:txBody>
      </p:sp>
    </p:spTree>
  </p:cSld>
  <p:clrMapOvr>
    <a:masterClrMapping/>
  </p:clrMapOvr>
  <p:transition spd="slow" advTm="3000">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1034792" y="1929263"/>
            <a:ext cx="9778168" cy="844486"/>
            <a:chOff x="952500" y="1695514"/>
            <a:chExt cx="8382000" cy="844486"/>
          </a:xfrm>
        </p:grpSpPr>
        <p:sp>
          <p:nvSpPr>
            <p:cNvPr id="9" name="矩形 8"/>
            <p:cNvSpPr/>
            <p:nvPr/>
          </p:nvSpPr>
          <p:spPr>
            <a:xfrm>
              <a:off x="952500" y="1695514"/>
              <a:ext cx="2485706" cy="84448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矩形 9"/>
            <p:cNvSpPr/>
            <p:nvPr/>
          </p:nvSpPr>
          <p:spPr>
            <a:xfrm>
              <a:off x="3721100" y="1695514"/>
              <a:ext cx="5613400" cy="844486"/>
            </a:xfrm>
            <a:prstGeom prst="rect">
              <a:avLst/>
            </a:prstGeom>
            <a:noFill/>
            <a:ln>
              <a:solidFill>
                <a:srgbClr val="9C000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cxnSp>
          <p:nvCxnSpPr>
            <p:cNvPr id="11" name="直接连接符 10"/>
            <p:cNvCxnSpPr>
              <a:endCxn id="10" idx="1"/>
            </p:cNvCxnSpPr>
            <p:nvPr/>
          </p:nvCxnSpPr>
          <p:spPr>
            <a:xfrm>
              <a:off x="3438206" y="2117757"/>
              <a:ext cx="282894" cy="0"/>
            </a:xfrm>
            <a:prstGeom prst="line">
              <a:avLst/>
            </a:prstGeom>
            <a:ln>
              <a:solidFill>
                <a:srgbClr val="9C000D"/>
              </a:solidFill>
            </a:ln>
          </p:spPr>
          <p:style>
            <a:lnRef idx="1">
              <a:schemeClr val="accent1"/>
            </a:lnRef>
            <a:fillRef idx="0">
              <a:schemeClr val="accent1"/>
            </a:fillRef>
            <a:effectRef idx="0">
              <a:schemeClr val="accent1"/>
            </a:effectRef>
            <a:fontRef idx="minor">
              <a:schemeClr val="tx1"/>
            </a:fontRef>
          </p:style>
        </p:cxnSp>
        <p:sp>
          <p:nvSpPr>
            <p:cNvPr id="12" name="文本框 11"/>
            <p:cNvSpPr txBox="1"/>
            <p:nvPr/>
          </p:nvSpPr>
          <p:spPr>
            <a:xfrm>
              <a:off x="3816350" y="1789712"/>
              <a:ext cx="5422900" cy="646331"/>
            </a:xfrm>
            <a:prstGeom prst="rect">
              <a:avLst/>
            </a:prstGeom>
            <a:noFill/>
          </p:spPr>
          <p:txBody>
            <a:bodyPr wrap="square" rtlCol="0">
              <a:spAutoFit/>
            </a:bodyPr>
            <a:lstStyle/>
            <a:p>
              <a:r>
                <a:rPr lang="zh-CN" altLang="en-US" dirty="0">
                  <a:cs typeface="+mn-ea"/>
                  <a:sym typeface="+mn-lt"/>
                </a:rPr>
                <a:t>是指个人或集体对祖国的一种积极和支持的态度，是个人所应该具有的公民道德之一</a:t>
              </a:r>
              <a:endParaRPr lang="en-US" altLang="zh-CN" dirty="0">
                <a:cs typeface="+mn-ea"/>
                <a:sym typeface="+mn-lt"/>
              </a:endParaRPr>
            </a:p>
          </p:txBody>
        </p:sp>
        <p:sp>
          <p:nvSpPr>
            <p:cNvPr id="13" name="文本框 12"/>
            <p:cNvSpPr txBox="1"/>
            <p:nvPr/>
          </p:nvSpPr>
          <p:spPr>
            <a:xfrm>
              <a:off x="1367178" y="1886924"/>
              <a:ext cx="1505782" cy="461665"/>
            </a:xfrm>
            <a:prstGeom prst="rect">
              <a:avLst/>
            </a:prstGeom>
            <a:noFill/>
          </p:spPr>
          <p:txBody>
            <a:bodyPr wrap="square" rtlCol="0">
              <a:spAutoFit/>
            </a:bodyPr>
            <a:lstStyle/>
            <a:p>
              <a:pPr algn="dist"/>
              <a:r>
                <a:rPr lang="zh-CN" altLang="en-US" sz="2400" dirty="0">
                  <a:solidFill>
                    <a:schemeClr val="bg1"/>
                  </a:solidFill>
                  <a:effectLst>
                    <a:outerShdw blurRad="38100" dist="38100" dir="2700000" algn="tl">
                      <a:srgbClr val="000000">
                        <a:alpha val="43137"/>
                      </a:srgbClr>
                    </a:outerShdw>
                  </a:effectLst>
                  <a:cs typeface="+mn-ea"/>
                  <a:sym typeface="+mn-lt"/>
                </a:rPr>
                <a:t>爱国主义</a:t>
              </a:r>
            </a:p>
          </p:txBody>
        </p:sp>
      </p:grpSp>
      <p:grpSp>
        <p:nvGrpSpPr>
          <p:cNvPr id="15" name="组合 14"/>
          <p:cNvGrpSpPr/>
          <p:nvPr/>
        </p:nvGrpSpPr>
        <p:grpSpPr>
          <a:xfrm>
            <a:off x="1041448" y="3260340"/>
            <a:ext cx="9778168" cy="844486"/>
            <a:chOff x="952500" y="1695514"/>
            <a:chExt cx="8382000" cy="844486"/>
          </a:xfrm>
        </p:grpSpPr>
        <p:sp>
          <p:nvSpPr>
            <p:cNvPr id="16" name="矩形 15"/>
            <p:cNvSpPr/>
            <p:nvPr/>
          </p:nvSpPr>
          <p:spPr>
            <a:xfrm>
              <a:off x="952500" y="1695514"/>
              <a:ext cx="2485706" cy="84448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矩形 16"/>
            <p:cNvSpPr/>
            <p:nvPr/>
          </p:nvSpPr>
          <p:spPr>
            <a:xfrm>
              <a:off x="3721100" y="1695514"/>
              <a:ext cx="5613400" cy="844486"/>
            </a:xfrm>
            <a:prstGeom prst="rect">
              <a:avLst/>
            </a:prstGeom>
            <a:noFill/>
            <a:ln>
              <a:solidFill>
                <a:srgbClr val="9C000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cxnSp>
          <p:nvCxnSpPr>
            <p:cNvPr id="18" name="直接连接符 17"/>
            <p:cNvCxnSpPr>
              <a:endCxn id="17" idx="1"/>
            </p:cNvCxnSpPr>
            <p:nvPr/>
          </p:nvCxnSpPr>
          <p:spPr>
            <a:xfrm>
              <a:off x="3438206" y="2117757"/>
              <a:ext cx="282894" cy="0"/>
            </a:xfrm>
            <a:prstGeom prst="line">
              <a:avLst/>
            </a:prstGeom>
            <a:ln>
              <a:solidFill>
                <a:srgbClr val="9C000D"/>
              </a:solidFill>
            </a:ln>
          </p:spPr>
          <p:style>
            <a:lnRef idx="1">
              <a:schemeClr val="accent1"/>
            </a:lnRef>
            <a:fillRef idx="0">
              <a:schemeClr val="accent1"/>
            </a:fillRef>
            <a:effectRef idx="0">
              <a:schemeClr val="accent1"/>
            </a:effectRef>
            <a:fontRef idx="minor">
              <a:schemeClr val="tx1"/>
            </a:fontRef>
          </p:style>
        </p:cxnSp>
        <p:sp>
          <p:nvSpPr>
            <p:cNvPr id="19" name="文本框 18"/>
            <p:cNvSpPr txBox="1"/>
            <p:nvPr/>
          </p:nvSpPr>
          <p:spPr>
            <a:xfrm>
              <a:off x="3816350" y="1797282"/>
              <a:ext cx="5422900" cy="646331"/>
            </a:xfrm>
            <a:prstGeom prst="rect">
              <a:avLst/>
            </a:prstGeom>
            <a:noFill/>
          </p:spPr>
          <p:txBody>
            <a:bodyPr wrap="square" rtlCol="0">
              <a:spAutoFit/>
            </a:bodyPr>
            <a:lstStyle/>
            <a:p>
              <a:r>
                <a:rPr lang="zh-CN" altLang="en-US" dirty="0">
                  <a:cs typeface="+mn-ea"/>
                  <a:sym typeface="+mn-lt"/>
                </a:rPr>
                <a:t>在当代中国，热爱祖国，最根本的就是要热爱中国共产党，热爱社会主义制度</a:t>
              </a:r>
              <a:endParaRPr lang="en-US" altLang="zh-CN" dirty="0">
                <a:cs typeface="+mn-ea"/>
                <a:sym typeface="+mn-lt"/>
              </a:endParaRPr>
            </a:p>
          </p:txBody>
        </p:sp>
        <p:sp>
          <p:nvSpPr>
            <p:cNvPr id="20" name="文本框 19"/>
            <p:cNvSpPr txBox="1"/>
            <p:nvPr/>
          </p:nvSpPr>
          <p:spPr>
            <a:xfrm>
              <a:off x="1367178" y="1886924"/>
              <a:ext cx="1505782" cy="461665"/>
            </a:xfrm>
            <a:prstGeom prst="rect">
              <a:avLst/>
            </a:prstGeom>
            <a:noFill/>
          </p:spPr>
          <p:txBody>
            <a:bodyPr wrap="square" rtlCol="0">
              <a:spAutoFit/>
            </a:bodyPr>
            <a:lstStyle/>
            <a:p>
              <a:pPr algn="dist"/>
              <a:r>
                <a:rPr lang="zh-CN" altLang="en-US" sz="2400" dirty="0">
                  <a:solidFill>
                    <a:schemeClr val="bg1"/>
                  </a:solidFill>
                  <a:effectLst>
                    <a:outerShdw blurRad="38100" dist="38100" dir="2700000" algn="tl">
                      <a:srgbClr val="000000">
                        <a:alpha val="43137"/>
                      </a:srgbClr>
                    </a:outerShdw>
                  </a:effectLst>
                  <a:cs typeface="+mn-ea"/>
                  <a:sym typeface="+mn-lt"/>
                </a:rPr>
                <a:t>爱国的根本</a:t>
              </a:r>
            </a:p>
          </p:txBody>
        </p:sp>
      </p:grpSp>
      <p:grpSp>
        <p:nvGrpSpPr>
          <p:cNvPr id="21" name="组合 20"/>
          <p:cNvGrpSpPr/>
          <p:nvPr/>
        </p:nvGrpSpPr>
        <p:grpSpPr>
          <a:xfrm>
            <a:off x="1041448" y="4674135"/>
            <a:ext cx="9778168" cy="844486"/>
            <a:chOff x="952500" y="1695514"/>
            <a:chExt cx="8382000" cy="844486"/>
          </a:xfrm>
        </p:grpSpPr>
        <p:sp>
          <p:nvSpPr>
            <p:cNvPr id="22" name="矩形 21"/>
            <p:cNvSpPr/>
            <p:nvPr/>
          </p:nvSpPr>
          <p:spPr>
            <a:xfrm>
              <a:off x="952500" y="1695514"/>
              <a:ext cx="2485706" cy="84448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3" name="矩形 22"/>
            <p:cNvSpPr/>
            <p:nvPr/>
          </p:nvSpPr>
          <p:spPr>
            <a:xfrm>
              <a:off x="3721100" y="1695514"/>
              <a:ext cx="5613400" cy="844486"/>
            </a:xfrm>
            <a:prstGeom prst="rect">
              <a:avLst/>
            </a:prstGeom>
            <a:noFill/>
            <a:ln>
              <a:solidFill>
                <a:srgbClr val="9C000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cxnSp>
          <p:nvCxnSpPr>
            <p:cNvPr id="24" name="直接连接符 23"/>
            <p:cNvCxnSpPr>
              <a:endCxn id="23" idx="1"/>
            </p:cNvCxnSpPr>
            <p:nvPr/>
          </p:nvCxnSpPr>
          <p:spPr>
            <a:xfrm>
              <a:off x="3438206" y="2117757"/>
              <a:ext cx="282894" cy="0"/>
            </a:xfrm>
            <a:prstGeom prst="line">
              <a:avLst/>
            </a:prstGeom>
            <a:ln>
              <a:solidFill>
                <a:srgbClr val="9C000D"/>
              </a:solidFill>
            </a:ln>
          </p:spPr>
          <p:style>
            <a:lnRef idx="1">
              <a:schemeClr val="accent1"/>
            </a:lnRef>
            <a:fillRef idx="0">
              <a:schemeClr val="accent1"/>
            </a:fillRef>
            <a:effectRef idx="0">
              <a:schemeClr val="accent1"/>
            </a:effectRef>
            <a:fontRef idx="minor">
              <a:schemeClr val="tx1"/>
            </a:fontRef>
          </p:style>
        </p:cxnSp>
        <p:sp>
          <p:nvSpPr>
            <p:cNvPr id="25" name="文本框 24"/>
            <p:cNvSpPr txBox="1"/>
            <p:nvPr/>
          </p:nvSpPr>
          <p:spPr>
            <a:xfrm>
              <a:off x="3895823" y="1794591"/>
              <a:ext cx="5252542" cy="646330"/>
            </a:xfrm>
            <a:prstGeom prst="rect">
              <a:avLst/>
            </a:prstGeom>
            <a:noFill/>
          </p:spPr>
          <p:txBody>
            <a:bodyPr wrap="square" rtlCol="0">
              <a:spAutoFit/>
            </a:bodyPr>
            <a:lstStyle/>
            <a:p>
              <a:r>
                <a:rPr lang="zh-CN" altLang="en-US" dirty="0">
                  <a:cs typeface="+mn-ea"/>
                  <a:sym typeface="+mn-lt"/>
                </a:rPr>
                <a:t>在几千年的发展中，中华民族形成了以爱国主义为核心，团结统一、爱好和平、勤劳勇敢、自强不息的伟大民族精神。</a:t>
              </a:r>
            </a:p>
          </p:txBody>
        </p:sp>
        <p:sp>
          <p:nvSpPr>
            <p:cNvPr id="26" name="文本框 25"/>
            <p:cNvSpPr txBox="1"/>
            <p:nvPr/>
          </p:nvSpPr>
          <p:spPr>
            <a:xfrm>
              <a:off x="1269048" y="1886924"/>
              <a:ext cx="1852612" cy="461665"/>
            </a:xfrm>
            <a:prstGeom prst="rect">
              <a:avLst/>
            </a:prstGeom>
            <a:noFill/>
          </p:spPr>
          <p:txBody>
            <a:bodyPr wrap="square" rtlCol="0">
              <a:spAutoFit/>
            </a:bodyPr>
            <a:lstStyle/>
            <a:p>
              <a:pPr algn="dist"/>
              <a:r>
                <a:rPr lang="zh-CN" altLang="en-US" sz="2400" dirty="0">
                  <a:solidFill>
                    <a:schemeClr val="bg1"/>
                  </a:solidFill>
                  <a:effectLst>
                    <a:outerShdw blurRad="38100" dist="38100" dir="2700000" algn="tl">
                      <a:srgbClr val="000000">
                        <a:alpha val="43137"/>
                      </a:srgbClr>
                    </a:outerShdw>
                  </a:effectLst>
                  <a:cs typeface="+mn-ea"/>
                  <a:sym typeface="+mn-lt"/>
                </a:rPr>
                <a:t>爱国主义精神</a:t>
              </a:r>
            </a:p>
          </p:txBody>
        </p:sp>
      </p:grpSp>
      <p:sp>
        <p:nvSpPr>
          <p:cNvPr id="27" name="文本框 26"/>
          <p:cNvSpPr txBox="1"/>
          <p:nvPr/>
        </p:nvSpPr>
        <p:spPr>
          <a:xfrm>
            <a:off x="724469" y="628183"/>
            <a:ext cx="2666567" cy="461665"/>
          </a:xfrm>
          <a:prstGeom prst="rect">
            <a:avLst/>
          </a:prstGeom>
          <a:noFill/>
        </p:spPr>
        <p:txBody>
          <a:bodyPr wrap="square" rtlCol="0">
            <a:spAutoFit/>
          </a:bodyPr>
          <a:lstStyle/>
          <a:p>
            <a:pPr marL="342900" indent="-342900" algn="dist">
              <a:buFont typeface="Arial" panose="020B0604020202020204" pitchFamily="34" charset="0"/>
              <a:buChar char="•"/>
            </a:pPr>
            <a:r>
              <a:rPr lang="zh-CN" altLang="en-US" sz="2400" b="1">
                <a:solidFill>
                  <a:srgbClr val="C00000"/>
                </a:solidFill>
                <a:cs typeface="+mn-ea"/>
                <a:sym typeface="+mn-lt"/>
              </a:rPr>
              <a:t>爱国的内涵</a:t>
            </a:r>
          </a:p>
        </p:txBody>
      </p:sp>
    </p:spTree>
  </p:cSld>
  <p:clrMapOvr>
    <a:masterClrMapping/>
  </p:clrMapOvr>
  <p:transition spd="slow" advTm="3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left)">
                                      <p:cBhvr>
                                        <p:cTn id="12" dur="500"/>
                                        <p:tgtEl>
                                          <p:spTgt spid="15"/>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wipe(left)">
                                      <p:cBhvr>
                                        <p:cTn id="1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文本框 16"/>
          <p:cNvSpPr txBox="1"/>
          <p:nvPr/>
        </p:nvSpPr>
        <p:spPr>
          <a:xfrm>
            <a:off x="1540963" y="1902591"/>
            <a:ext cx="9538517" cy="2128660"/>
          </a:xfrm>
          <a:prstGeom prst="rect">
            <a:avLst/>
          </a:prstGeom>
          <a:noFill/>
        </p:spPr>
        <p:txBody>
          <a:bodyPr wrap="square" rtlCol="0">
            <a:spAutoFit/>
          </a:bodyPr>
          <a:lstStyle/>
          <a:p>
            <a:pPr algn="ctr">
              <a:lnSpc>
                <a:spcPct val="150000"/>
              </a:lnSpc>
            </a:pPr>
            <a:r>
              <a:rPr lang="zh-CN" altLang="en-US" dirty="0">
                <a:solidFill>
                  <a:schemeClr val="tx1">
                    <a:lumMod val="75000"/>
                    <a:lumOff val="25000"/>
                  </a:schemeClr>
                </a:solidFill>
                <a:cs typeface="+mn-ea"/>
                <a:sym typeface="+mn-lt"/>
              </a:rPr>
              <a:t>爱国是一个公民应有的道德，也是中华民族的优良传统。爱国一定程度上是保证人的生存自由权利的需要。在社会主义制度下，爱国的内涵与以往有了质的变化。封建时代执政者强调人们爱国，但本质是维护皇权，人民生活在国中，但国不属于人民。社会主义制度下，实行人民民主专政，国家属于人民，人民是国家的主人。这样，公民爱国，实际上就是爱自己国家的人民，捍卫公民自己的根本利益。</a:t>
            </a:r>
            <a:endParaRPr lang="zh-CN" altLang="en-US" spc="400" dirty="0">
              <a:solidFill>
                <a:schemeClr val="tx1">
                  <a:lumMod val="75000"/>
                  <a:lumOff val="25000"/>
                </a:schemeClr>
              </a:solidFill>
              <a:cs typeface="+mn-ea"/>
              <a:sym typeface="+mn-lt"/>
            </a:endParaRPr>
          </a:p>
        </p:txBody>
      </p:sp>
      <p:sp>
        <p:nvSpPr>
          <p:cNvPr id="12" name="文本框 11"/>
          <p:cNvSpPr txBox="1"/>
          <p:nvPr/>
        </p:nvSpPr>
        <p:spPr>
          <a:xfrm>
            <a:off x="724469" y="628183"/>
            <a:ext cx="2666567" cy="461665"/>
          </a:xfrm>
          <a:prstGeom prst="rect">
            <a:avLst/>
          </a:prstGeom>
          <a:noFill/>
        </p:spPr>
        <p:txBody>
          <a:bodyPr wrap="square" rtlCol="0">
            <a:spAutoFit/>
          </a:bodyPr>
          <a:lstStyle/>
          <a:p>
            <a:pPr marL="342900" indent="-342900" algn="dist">
              <a:buFont typeface="Arial" panose="020B0604020202020204" pitchFamily="34" charset="0"/>
              <a:buChar char="•"/>
            </a:pPr>
            <a:r>
              <a:rPr lang="zh-CN" altLang="en-US" sz="2400" b="1">
                <a:solidFill>
                  <a:srgbClr val="C00000"/>
                </a:solidFill>
                <a:cs typeface="+mn-ea"/>
                <a:sym typeface="+mn-lt"/>
              </a:rPr>
              <a:t>爱国的内涵</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anim calcmode="lin" valueType="num">
                                      <p:cBhvr>
                                        <p:cTn id="8" dur="1000" fill="hold"/>
                                        <p:tgtEl>
                                          <p:spTgt spid="17"/>
                                        </p:tgtEl>
                                        <p:attrNameLst>
                                          <p:attrName>ppt_x</p:attrName>
                                        </p:attrNameLst>
                                      </p:cBhvr>
                                      <p:tavLst>
                                        <p:tav tm="0">
                                          <p:val>
                                            <p:strVal val="#ppt_x"/>
                                          </p:val>
                                        </p:tav>
                                        <p:tav tm="100000">
                                          <p:val>
                                            <p:strVal val="#ppt_x"/>
                                          </p:val>
                                        </p:tav>
                                      </p:tavLst>
                                    </p:anim>
                                    <p:anim calcmode="lin" valueType="num">
                                      <p:cBhvr>
                                        <p:cTn id="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组合 17"/>
          <p:cNvGrpSpPr/>
          <p:nvPr/>
        </p:nvGrpSpPr>
        <p:grpSpPr>
          <a:xfrm>
            <a:off x="794040" y="1563586"/>
            <a:ext cx="5188968" cy="882723"/>
            <a:chOff x="555783" y="1415332"/>
            <a:chExt cx="5188968" cy="882723"/>
          </a:xfrm>
        </p:grpSpPr>
        <p:sp>
          <p:nvSpPr>
            <p:cNvPr id="23" name="ïšlîḋê"/>
            <p:cNvSpPr/>
            <p:nvPr/>
          </p:nvSpPr>
          <p:spPr>
            <a:xfrm>
              <a:off x="555783" y="1415332"/>
              <a:ext cx="883842" cy="882723"/>
            </a:xfrm>
            <a:prstGeom prst="diamond">
              <a:avLst/>
            </a:prstGeom>
            <a:solidFill>
              <a:srgbClr val="C00000"/>
            </a:solidFill>
            <a:ln w="12700" cap="flat" cmpd="sng" algn="ctr">
              <a:noFill/>
              <a:prstDash val="solid"/>
              <a:miter lim="800000"/>
            </a:ln>
            <a:effectLst/>
          </p:spPr>
          <p:txBody>
            <a:bodyPr lIns="0" tIns="0" rIns="0" bIns="0" anchor="ctr"/>
            <a:lstStyle/>
            <a:p>
              <a:pPr algn="ctr" defTabSz="913765">
                <a:defRPr/>
              </a:pPr>
              <a:r>
                <a:rPr lang="en-US" altLang="zh-CN" sz="2400" kern="0">
                  <a:solidFill>
                    <a:prstClr val="white"/>
                  </a:solidFill>
                  <a:effectLst>
                    <a:outerShdw blurRad="38100" dist="38100" dir="2700000" algn="tl">
                      <a:srgbClr val="000000">
                        <a:alpha val="43137"/>
                      </a:srgbClr>
                    </a:outerShdw>
                  </a:effectLst>
                  <a:cs typeface="+mn-ea"/>
                  <a:sym typeface="+mn-lt"/>
                </a:rPr>
                <a:t>01</a:t>
              </a:r>
              <a:endParaRPr lang="zh-CN" altLang="en-US" sz="2400" kern="0">
                <a:solidFill>
                  <a:prstClr val="white"/>
                </a:solidFill>
                <a:effectLst>
                  <a:outerShdw blurRad="38100" dist="38100" dir="2700000" algn="tl">
                    <a:srgbClr val="000000">
                      <a:alpha val="43137"/>
                    </a:srgbClr>
                  </a:outerShdw>
                </a:effectLst>
                <a:cs typeface="+mn-ea"/>
                <a:sym typeface="+mn-lt"/>
              </a:endParaRPr>
            </a:p>
          </p:txBody>
        </p:sp>
        <p:sp>
          <p:nvSpPr>
            <p:cNvPr id="26" name="圆角矩形 3"/>
            <p:cNvSpPr/>
            <p:nvPr/>
          </p:nvSpPr>
          <p:spPr>
            <a:xfrm>
              <a:off x="1668644" y="1476614"/>
              <a:ext cx="3979855" cy="760159"/>
            </a:xfrm>
            <a:prstGeom prst="roundRect">
              <a:avLst/>
            </a:prstGeom>
            <a:noFill/>
            <a:ln>
              <a:solidFill>
                <a:srgbClr val="9C000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a:cs typeface="+mn-ea"/>
                <a:sym typeface="+mn-lt"/>
              </a:endParaRPr>
            </a:p>
          </p:txBody>
        </p:sp>
        <p:sp>
          <p:nvSpPr>
            <p:cNvPr id="27" name="Aitds11"/>
            <p:cNvSpPr/>
            <p:nvPr/>
          </p:nvSpPr>
          <p:spPr>
            <a:xfrm>
              <a:off x="1764897" y="1678999"/>
              <a:ext cx="3979854" cy="383598"/>
            </a:xfrm>
            <a:prstGeom prst="rect">
              <a:avLst/>
            </a:prstGeom>
          </p:spPr>
          <p:txBody>
            <a:bodyPr wrap="square" lIns="105571" tIns="52784" rIns="105571" bIns="52784">
              <a:spAutoFit/>
            </a:bodyPr>
            <a:lstStyle/>
            <a:p>
              <a:r>
                <a:rPr lang="zh-CN" altLang="en-US">
                  <a:cs typeface="+mn-ea"/>
                  <a:sym typeface="+mn-lt"/>
                </a:rPr>
                <a:t>爱国是中华民族继往开来的精神支柱</a:t>
              </a:r>
            </a:p>
          </p:txBody>
        </p:sp>
      </p:grpSp>
      <p:grpSp>
        <p:nvGrpSpPr>
          <p:cNvPr id="28" name="组合 27"/>
          <p:cNvGrpSpPr/>
          <p:nvPr/>
        </p:nvGrpSpPr>
        <p:grpSpPr>
          <a:xfrm>
            <a:off x="794040" y="2697644"/>
            <a:ext cx="5188968" cy="882723"/>
            <a:chOff x="555783" y="1415332"/>
            <a:chExt cx="5188968" cy="882723"/>
          </a:xfrm>
        </p:grpSpPr>
        <p:sp>
          <p:nvSpPr>
            <p:cNvPr id="30" name="ïšlîḋê"/>
            <p:cNvSpPr/>
            <p:nvPr/>
          </p:nvSpPr>
          <p:spPr>
            <a:xfrm>
              <a:off x="555783" y="1415332"/>
              <a:ext cx="883842" cy="882723"/>
            </a:xfrm>
            <a:prstGeom prst="diamond">
              <a:avLst/>
            </a:prstGeom>
            <a:solidFill>
              <a:srgbClr val="C00000"/>
            </a:solidFill>
            <a:ln w="12700" cap="flat" cmpd="sng" algn="ctr">
              <a:noFill/>
              <a:prstDash val="solid"/>
              <a:miter lim="800000"/>
            </a:ln>
            <a:effectLst/>
          </p:spPr>
          <p:txBody>
            <a:bodyPr lIns="0" tIns="0" rIns="0" bIns="0" anchor="ctr"/>
            <a:lstStyle/>
            <a:p>
              <a:pPr algn="ctr" defTabSz="913765">
                <a:defRPr/>
              </a:pPr>
              <a:r>
                <a:rPr lang="en-US" altLang="zh-CN" sz="2400" kern="0">
                  <a:solidFill>
                    <a:prstClr val="white"/>
                  </a:solidFill>
                  <a:effectLst>
                    <a:outerShdw blurRad="38100" dist="38100" dir="2700000" algn="tl">
                      <a:srgbClr val="000000">
                        <a:alpha val="43137"/>
                      </a:srgbClr>
                    </a:outerShdw>
                  </a:effectLst>
                  <a:cs typeface="+mn-ea"/>
                  <a:sym typeface="+mn-lt"/>
                </a:rPr>
                <a:t>02</a:t>
              </a:r>
              <a:endParaRPr lang="zh-CN" altLang="en-US" sz="2400" kern="0">
                <a:solidFill>
                  <a:prstClr val="white"/>
                </a:solidFill>
                <a:effectLst>
                  <a:outerShdw blurRad="38100" dist="38100" dir="2700000" algn="tl">
                    <a:srgbClr val="000000">
                      <a:alpha val="43137"/>
                    </a:srgbClr>
                  </a:outerShdw>
                </a:effectLst>
                <a:cs typeface="+mn-ea"/>
                <a:sym typeface="+mn-lt"/>
              </a:endParaRPr>
            </a:p>
          </p:txBody>
        </p:sp>
        <p:sp>
          <p:nvSpPr>
            <p:cNvPr id="31" name="圆角矩形 3"/>
            <p:cNvSpPr/>
            <p:nvPr/>
          </p:nvSpPr>
          <p:spPr>
            <a:xfrm>
              <a:off x="1668644" y="1476614"/>
              <a:ext cx="3979855" cy="760159"/>
            </a:xfrm>
            <a:prstGeom prst="roundRect">
              <a:avLst/>
            </a:prstGeom>
            <a:noFill/>
            <a:ln>
              <a:solidFill>
                <a:srgbClr val="9C000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a:cs typeface="+mn-ea"/>
                <a:sym typeface="+mn-lt"/>
              </a:endParaRPr>
            </a:p>
          </p:txBody>
        </p:sp>
        <p:sp>
          <p:nvSpPr>
            <p:cNvPr id="32" name="Aitds11"/>
            <p:cNvSpPr/>
            <p:nvPr/>
          </p:nvSpPr>
          <p:spPr>
            <a:xfrm>
              <a:off x="1764897" y="1537506"/>
              <a:ext cx="3979854" cy="660597"/>
            </a:xfrm>
            <a:prstGeom prst="rect">
              <a:avLst/>
            </a:prstGeom>
          </p:spPr>
          <p:txBody>
            <a:bodyPr wrap="square" lIns="105571" tIns="52784" rIns="105571" bIns="52784">
              <a:spAutoFit/>
            </a:bodyPr>
            <a:lstStyle/>
            <a:p>
              <a:r>
                <a:rPr lang="zh-CN" altLang="en-US">
                  <a:cs typeface="+mn-ea"/>
                  <a:sym typeface="+mn-lt"/>
                </a:rPr>
                <a:t>爱国是维护祖国统一和民族团结的精神纽带</a:t>
              </a:r>
            </a:p>
          </p:txBody>
        </p:sp>
      </p:grpSp>
      <p:grpSp>
        <p:nvGrpSpPr>
          <p:cNvPr id="33" name="组合 32"/>
          <p:cNvGrpSpPr/>
          <p:nvPr/>
        </p:nvGrpSpPr>
        <p:grpSpPr>
          <a:xfrm>
            <a:off x="6120957" y="1560059"/>
            <a:ext cx="5188968" cy="882723"/>
            <a:chOff x="555783" y="1415332"/>
            <a:chExt cx="5188968" cy="882723"/>
          </a:xfrm>
        </p:grpSpPr>
        <p:sp>
          <p:nvSpPr>
            <p:cNvPr id="34" name="ïšlîḋê"/>
            <p:cNvSpPr/>
            <p:nvPr/>
          </p:nvSpPr>
          <p:spPr>
            <a:xfrm>
              <a:off x="555783" y="1415332"/>
              <a:ext cx="883842" cy="882723"/>
            </a:xfrm>
            <a:prstGeom prst="diamond">
              <a:avLst/>
            </a:prstGeom>
            <a:solidFill>
              <a:srgbClr val="C00000"/>
            </a:solidFill>
            <a:ln w="12700" cap="flat" cmpd="sng" algn="ctr">
              <a:noFill/>
              <a:prstDash val="solid"/>
              <a:miter lim="800000"/>
            </a:ln>
            <a:effectLst/>
          </p:spPr>
          <p:txBody>
            <a:bodyPr lIns="0" tIns="0" rIns="0" bIns="0" anchor="ctr"/>
            <a:lstStyle/>
            <a:p>
              <a:pPr algn="ctr" defTabSz="913765">
                <a:defRPr/>
              </a:pPr>
              <a:r>
                <a:rPr lang="en-US" altLang="zh-CN" sz="2400" kern="0">
                  <a:solidFill>
                    <a:prstClr val="white"/>
                  </a:solidFill>
                  <a:effectLst>
                    <a:outerShdw blurRad="38100" dist="38100" dir="2700000" algn="tl">
                      <a:srgbClr val="000000">
                        <a:alpha val="43137"/>
                      </a:srgbClr>
                    </a:outerShdw>
                  </a:effectLst>
                  <a:cs typeface="+mn-ea"/>
                  <a:sym typeface="+mn-lt"/>
                </a:rPr>
                <a:t>03</a:t>
              </a:r>
              <a:endParaRPr lang="zh-CN" altLang="en-US" sz="2400" kern="0">
                <a:solidFill>
                  <a:prstClr val="white"/>
                </a:solidFill>
                <a:effectLst>
                  <a:outerShdw blurRad="38100" dist="38100" dir="2700000" algn="tl">
                    <a:srgbClr val="000000">
                      <a:alpha val="43137"/>
                    </a:srgbClr>
                  </a:outerShdw>
                </a:effectLst>
                <a:cs typeface="+mn-ea"/>
                <a:sym typeface="+mn-lt"/>
              </a:endParaRPr>
            </a:p>
          </p:txBody>
        </p:sp>
        <p:sp>
          <p:nvSpPr>
            <p:cNvPr id="35" name="圆角矩形 3"/>
            <p:cNvSpPr/>
            <p:nvPr/>
          </p:nvSpPr>
          <p:spPr>
            <a:xfrm>
              <a:off x="1668644" y="1476614"/>
              <a:ext cx="3979855" cy="760159"/>
            </a:xfrm>
            <a:prstGeom prst="roundRect">
              <a:avLst/>
            </a:prstGeom>
            <a:noFill/>
            <a:ln>
              <a:solidFill>
                <a:srgbClr val="9C000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a:cs typeface="+mn-ea"/>
                <a:sym typeface="+mn-lt"/>
              </a:endParaRPr>
            </a:p>
          </p:txBody>
        </p:sp>
        <p:sp>
          <p:nvSpPr>
            <p:cNvPr id="36" name="Aitds11"/>
            <p:cNvSpPr/>
            <p:nvPr/>
          </p:nvSpPr>
          <p:spPr>
            <a:xfrm>
              <a:off x="1764897" y="1537506"/>
              <a:ext cx="3979854" cy="660597"/>
            </a:xfrm>
            <a:prstGeom prst="rect">
              <a:avLst/>
            </a:prstGeom>
          </p:spPr>
          <p:txBody>
            <a:bodyPr wrap="square" lIns="105571" tIns="52784" rIns="105571" bIns="52784">
              <a:spAutoFit/>
            </a:bodyPr>
            <a:lstStyle/>
            <a:p>
              <a:r>
                <a:rPr lang="zh-CN" altLang="en-US">
                  <a:cs typeface="+mn-ea"/>
                  <a:sym typeface="+mn-lt"/>
                </a:rPr>
                <a:t>爱国是实现中华民族伟大复兴的中国梦的动力</a:t>
              </a:r>
            </a:p>
          </p:txBody>
        </p:sp>
      </p:grpSp>
      <p:grpSp>
        <p:nvGrpSpPr>
          <p:cNvPr id="37" name="组合 36"/>
          <p:cNvGrpSpPr/>
          <p:nvPr/>
        </p:nvGrpSpPr>
        <p:grpSpPr>
          <a:xfrm>
            <a:off x="6147759" y="2676145"/>
            <a:ext cx="5277501" cy="882723"/>
            <a:chOff x="555783" y="1415332"/>
            <a:chExt cx="5277501" cy="882723"/>
          </a:xfrm>
        </p:grpSpPr>
        <p:sp>
          <p:nvSpPr>
            <p:cNvPr id="38" name="ïšlîḋê"/>
            <p:cNvSpPr/>
            <p:nvPr/>
          </p:nvSpPr>
          <p:spPr>
            <a:xfrm>
              <a:off x="555783" y="1415332"/>
              <a:ext cx="883842" cy="882723"/>
            </a:xfrm>
            <a:prstGeom prst="diamond">
              <a:avLst/>
            </a:prstGeom>
            <a:solidFill>
              <a:srgbClr val="C00000"/>
            </a:solidFill>
            <a:ln w="12700" cap="flat" cmpd="sng" algn="ctr">
              <a:noFill/>
              <a:prstDash val="solid"/>
              <a:miter lim="800000"/>
            </a:ln>
            <a:effectLst/>
          </p:spPr>
          <p:txBody>
            <a:bodyPr lIns="0" tIns="0" rIns="0" bIns="0" anchor="ctr"/>
            <a:lstStyle/>
            <a:p>
              <a:pPr algn="ctr" defTabSz="913765">
                <a:defRPr/>
              </a:pPr>
              <a:r>
                <a:rPr lang="en-US" altLang="zh-CN" sz="2400" kern="0">
                  <a:solidFill>
                    <a:prstClr val="white"/>
                  </a:solidFill>
                  <a:effectLst>
                    <a:outerShdw blurRad="38100" dist="38100" dir="2700000" algn="tl">
                      <a:srgbClr val="000000">
                        <a:alpha val="43137"/>
                      </a:srgbClr>
                    </a:outerShdw>
                  </a:effectLst>
                  <a:cs typeface="+mn-ea"/>
                  <a:sym typeface="+mn-lt"/>
                </a:rPr>
                <a:t>04</a:t>
              </a:r>
              <a:endParaRPr lang="zh-CN" altLang="en-US" sz="2400" kern="0">
                <a:solidFill>
                  <a:prstClr val="white"/>
                </a:solidFill>
                <a:effectLst>
                  <a:outerShdw blurRad="38100" dist="38100" dir="2700000" algn="tl">
                    <a:srgbClr val="000000">
                      <a:alpha val="43137"/>
                    </a:srgbClr>
                  </a:outerShdw>
                </a:effectLst>
                <a:cs typeface="+mn-ea"/>
                <a:sym typeface="+mn-lt"/>
              </a:endParaRPr>
            </a:p>
          </p:txBody>
        </p:sp>
        <p:sp>
          <p:nvSpPr>
            <p:cNvPr id="39" name="圆角矩形 3"/>
            <p:cNvSpPr/>
            <p:nvPr/>
          </p:nvSpPr>
          <p:spPr>
            <a:xfrm>
              <a:off x="1668644" y="1476614"/>
              <a:ext cx="3979855" cy="760159"/>
            </a:xfrm>
            <a:prstGeom prst="roundRect">
              <a:avLst/>
            </a:prstGeom>
            <a:noFill/>
            <a:ln>
              <a:solidFill>
                <a:srgbClr val="9C000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a:cs typeface="+mn-ea"/>
                <a:sym typeface="+mn-lt"/>
              </a:endParaRPr>
            </a:p>
          </p:txBody>
        </p:sp>
        <p:sp>
          <p:nvSpPr>
            <p:cNvPr id="40" name="Aitds11"/>
            <p:cNvSpPr/>
            <p:nvPr/>
          </p:nvSpPr>
          <p:spPr>
            <a:xfrm>
              <a:off x="1853430" y="1689396"/>
              <a:ext cx="3979854" cy="383598"/>
            </a:xfrm>
            <a:prstGeom prst="rect">
              <a:avLst/>
            </a:prstGeom>
          </p:spPr>
          <p:txBody>
            <a:bodyPr wrap="square" lIns="105571" tIns="52784" rIns="105571" bIns="52784">
              <a:spAutoFit/>
            </a:bodyPr>
            <a:lstStyle/>
            <a:p>
              <a:r>
                <a:rPr lang="zh-CN" altLang="en-US">
                  <a:cs typeface="+mn-ea"/>
                  <a:sym typeface="+mn-lt"/>
                </a:rPr>
                <a:t>爱国是实现人生价值的力量源泉</a:t>
              </a:r>
            </a:p>
          </p:txBody>
        </p:sp>
      </p:grpSp>
      <p:sp>
        <p:nvSpPr>
          <p:cNvPr id="41" name="Rectangle 3"/>
          <p:cNvSpPr txBox="1">
            <a:spLocks noChangeArrowheads="1"/>
          </p:cNvSpPr>
          <p:nvPr/>
        </p:nvSpPr>
        <p:spPr bwMode="auto">
          <a:xfrm>
            <a:off x="735962" y="3831702"/>
            <a:ext cx="10573963" cy="2238898"/>
          </a:xfrm>
          <a:prstGeom prst="rect">
            <a:avLst/>
          </a:prstGeom>
          <a:noFill/>
          <a:ln>
            <a:miter lim="800000"/>
          </a:ln>
        </p:spPr>
        <p:txBody>
          <a:bodyPr vert="horz" wrap="square" lIns="121920" tIns="60960" rIns="121920" bIns="60960" numCol="1" rtlCol="0" anchor="t" anchorCtr="0" compatLnSpc="1">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210000"/>
              </a:lnSpc>
              <a:buFont typeface="Arial" panose="020B0604020202020204" pitchFamily="34" charset="0"/>
              <a:buNone/>
            </a:pPr>
            <a:r>
              <a:rPr lang="zh-CN" altLang="en-US" sz="1800" dirty="0">
                <a:cs typeface="+mn-ea"/>
                <a:sym typeface="+mn-lt"/>
              </a:rPr>
              <a:t>          </a:t>
            </a:r>
            <a:r>
              <a:rPr lang="zh-CN" altLang="en-US" sz="2000" dirty="0">
                <a:solidFill>
                  <a:srgbClr val="000000"/>
                </a:solidFill>
                <a:cs typeface="+mn-ea"/>
                <a:sym typeface="+mn-lt"/>
              </a:rPr>
              <a:t>我们每一个人，从小就受到爱国主义的教育，但是什么是“爱国”？ </a:t>
            </a:r>
            <a:r>
              <a:rPr lang="zh-CN" altLang="en-US" sz="2000" dirty="0">
                <a:solidFill>
                  <a:srgbClr val="FF0000"/>
                </a:solidFill>
                <a:cs typeface="+mn-ea"/>
                <a:sym typeface="+mn-lt"/>
              </a:rPr>
              <a:t>“爱国”究竟体现为哪些方面、该怎样去做才是爱国</a:t>
            </a:r>
            <a:r>
              <a:rPr lang="zh-CN" altLang="en-US" sz="2000" dirty="0">
                <a:solidFill>
                  <a:srgbClr val="000000"/>
                </a:solidFill>
                <a:cs typeface="+mn-ea"/>
                <a:sym typeface="+mn-lt"/>
              </a:rPr>
              <a:t>，却往往让人说不清楚。</a:t>
            </a:r>
            <a:r>
              <a:rPr lang="zh-CN" altLang="en-US" sz="2000" dirty="0">
                <a:solidFill>
                  <a:srgbClr val="FF0000"/>
                </a:solidFill>
                <a:cs typeface="+mn-ea"/>
                <a:sym typeface="+mn-lt"/>
              </a:rPr>
              <a:t>如果具体谈到爱父母、爱朋友，比较容易让人理解和践行</a:t>
            </a:r>
            <a:r>
              <a:rPr lang="zh-CN" altLang="en-US" sz="2000" dirty="0">
                <a:solidFill>
                  <a:srgbClr val="000000"/>
                </a:solidFill>
                <a:cs typeface="+mn-ea"/>
                <a:sym typeface="+mn-lt"/>
              </a:rPr>
              <a:t>，而那些宏大的词汇，比如说热爱祖国、热爱人民，就使人失去了清晰的目标感，心中的这份爱，缺少着一个为之负责的具体对象。</a:t>
            </a:r>
          </a:p>
        </p:txBody>
      </p:sp>
      <p:sp>
        <p:nvSpPr>
          <p:cNvPr id="22" name="文本框 21"/>
          <p:cNvSpPr txBox="1"/>
          <p:nvPr/>
        </p:nvSpPr>
        <p:spPr>
          <a:xfrm>
            <a:off x="724469" y="628183"/>
            <a:ext cx="2666567" cy="461665"/>
          </a:xfrm>
          <a:prstGeom prst="rect">
            <a:avLst/>
          </a:prstGeom>
          <a:noFill/>
        </p:spPr>
        <p:txBody>
          <a:bodyPr wrap="square" rtlCol="0">
            <a:spAutoFit/>
          </a:bodyPr>
          <a:lstStyle/>
          <a:p>
            <a:pPr marL="342900" indent="-342900" algn="dist">
              <a:buFont typeface="Arial" panose="020B0604020202020204" pitchFamily="34" charset="0"/>
              <a:buChar char="•"/>
            </a:pPr>
            <a:r>
              <a:rPr lang="zh-CN" altLang="en-US" sz="2400" b="1">
                <a:solidFill>
                  <a:srgbClr val="C00000"/>
                </a:solidFill>
                <a:cs typeface="+mn-ea"/>
                <a:sym typeface="+mn-lt"/>
              </a:rPr>
              <a:t>爱国的内涵</a:t>
            </a:r>
          </a:p>
        </p:txBody>
      </p:sp>
    </p:spTree>
  </p:cSld>
  <p:clrMapOvr>
    <a:masterClrMapping/>
  </p:clrMapOvr>
  <p:transition spd="slow" advTm="3000">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8"/>
                                        </p:tgtEl>
                                        <p:attrNameLst>
                                          <p:attrName>style.visibility</p:attrName>
                                        </p:attrNameLst>
                                      </p:cBhvr>
                                      <p:to>
                                        <p:strVal val="visible"/>
                                      </p:to>
                                    </p:set>
                                    <p:anim calcmode="lin" valueType="num">
                                      <p:cBhvr additive="base">
                                        <p:cTn id="13" dur="500" fill="hold"/>
                                        <p:tgtEl>
                                          <p:spTgt spid="28"/>
                                        </p:tgtEl>
                                        <p:attrNameLst>
                                          <p:attrName>ppt_x</p:attrName>
                                        </p:attrNameLst>
                                      </p:cBhvr>
                                      <p:tavLst>
                                        <p:tav tm="0">
                                          <p:val>
                                            <p:strVal val="#ppt_x"/>
                                          </p:val>
                                        </p:tav>
                                        <p:tav tm="100000">
                                          <p:val>
                                            <p:strVal val="#ppt_x"/>
                                          </p:val>
                                        </p:tav>
                                      </p:tavLst>
                                    </p:anim>
                                    <p:anim calcmode="lin" valueType="num">
                                      <p:cBhvr additive="base">
                                        <p:cTn id="1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3"/>
                                        </p:tgtEl>
                                        <p:attrNameLst>
                                          <p:attrName>style.visibility</p:attrName>
                                        </p:attrNameLst>
                                      </p:cBhvr>
                                      <p:to>
                                        <p:strVal val="visible"/>
                                      </p:to>
                                    </p:set>
                                    <p:anim calcmode="lin" valueType="num">
                                      <p:cBhvr additive="base">
                                        <p:cTn id="19" dur="500" fill="hold"/>
                                        <p:tgtEl>
                                          <p:spTgt spid="33"/>
                                        </p:tgtEl>
                                        <p:attrNameLst>
                                          <p:attrName>ppt_x</p:attrName>
                                        </p:attrNameLst>
                                      </p:cBhvr>
                                      <p:tavLst>
                                        <p:tav tm="0">
                                          <p:val>
                                            <p:strVal val="#ppt_x"/>
                                          </p:val>
                                        </p:tav>
                                        <p:tav tm="100000">
                                          <p:val>
                                            <p:strVal val="#ppt_x"/>
                                          </p:val>
                                        </p:tav>
                                      </p:tavLst>
                                    </p:anim>
                                    <p:anim calcmode="lin" valueType="num">
                                      <p:cBhvr additive="base">
                                        <p:cTn id="20"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after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7"/>
                                        </p:tgtEl>
                                        <p:attrNameLst>
                                          <p:attrName>style.visibility</p:attrName>
                                        </p:attrNameLst>
                                      </p:cBhvr>
                                      <p:to>
                                        <p:strVal val="visible"/>
                                      </p:to>
                                    </p:set>
                                    <p:anim calcmode="lin" valueType="num">
                                      <p:cBhvr additive="base">
                                        <p:cTn id="25" dur="500" fill="hold"/>
                                        <p:tgtEl>
                                          <p:spTgt spid="37"/>
                                        </p:tgtEl>
                                        <p:attrNameLst>
                                          <p:attrName>ppt_x</p:attrName>
                                        </p:attrNameLst>
                                      </p:cBhvr>
                                      <p:tavLst>
                                        <p:tav tm="0">
                                          <p:val>
                                            <p:strVal val="#ppt_x"/>
                                          </p:val>
                                        </p:tav>
                                        <p:tav tm="100000">
                                          <p:val>
                                            <p:strVal val="#ppt_x"/>
                                          </p:val>
                                        </p:tav>
                                      </p:tavLst>
                                    </p:anim>
                                    <p:anim calcmode="lin" valueType="num">
                                      <p:cBhvr additive="base">
                                        <p:cTn id="26"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afterGroup">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41"/>
                                        </p:tgtEl>
                                        <p:attrNameLst>
                                          <p:attrName>style.visibility</p:attrName>
                                        </p:attrNameLst>
                                      </p:cBhvr>
                                      <p:to>
                                        <p:strVal val="visible"/>
                                      </p:to>
                                    </p:set>
                                    <p:animEffect transition="in" filter="wipe(up)">
                                      <p:cBhvr>
                                        <p:cTn id="31"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3"/>
          <p:cNvSpPr txBox="1">
            <a:spLocks noChangeArrowheads="1"/>
          </p:cNvSpPr>
          <p:nvPr/>
        </p:nvSpPr>
        <p:spPr bwMode="auto">
          <a:xfrm>
            <a:off x="1112946" y="5403751"/>
            <a:ext cx="9966108" cy="835971"/>
          </a:xfrm>
          <a:prstGeom prst="rect">
            <a:avLst/>
          </a:prstGeom>
          <a:noFill/>
          <a:ln>
            <a:miter lim="800000"/>
          </a:ln>
        </p:spPr>
        <p:txBody>
          <a:bodyPr vert="horz" wrap="square" lIns="121920" tIns="60960" rIns="121920" bIns="60960" numCol="1" rtlCol="0" anchor="t" anchorCtr="0" compatLnSpc="1">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dist">
              <a:lnSpc>
                <a:spcPct val="100000"/>
              </a:lnSpc>
              <a:buFont typeface="Arial" panose="020B0604020202020204" pitchFamily="34" charset="0"/>
              <a:buNone/>
            </a:pPr>
            <a:r>
              <a:rPr lang="zh-CN" altLang="en-US" sz="1600">
                <a:solidFill>
                  <a:srgbClr val="000000"/>
                </a:solidFill>
                <a:cs typeface="+mn-ea"/>
                <a:sym typeface="+mn-lt"/>
              </a:rPr>
              <a:t>每个人都有拳拳爱国之情，但一腔热情该用到何处</a:t>
            </a:r>
            <a:r>
              <a:rPr lang="en-US" altLang="zh-CN" sz="1600">
                <a:solidFill>
                  <a:srgbClr val="000000"/>
                </a:solidFill>
                <a:cs typeface="+mn-ea"/>
                <a:sym typeface="+mn-lt"/>
              </a:rPr>
              <a:t>?</a:t>
            </a:r>
            <a:r>
              <a:rPr lang="zh-CN" altLang="en-US" sz="1600">
                <a:solidFill>
                  <a:srgbClr val="000000"/>
                </a:solidFill>
                <a:cs typeface="+mn-ea"/>
                <a:sym typeface="+mn-lt"/>
              </a:rPr>
              <a:t>其实对祖国的热爱，从有形到无形，可以分为</a:t>
            </a:r>
            <a:r>
              <a:rPr lang="zh-CN" altLang="en-US" sz="1600">
                <a:solidFill>
                  <a:srgbClr val="C00000"/>
                </a:solidFill>
                <a:cs typeface="+mn-ea"/>
                <a:sym typeface="+mn-lt"/>
              </a:rPr>
              <a:t>三个层面</a:t>
            </a:r>
          </a:p>
        </p:txBody>
      </p:sp>
      <p:grpSp>
        <p:nvGrpSpPr>
          <p:cNvPr id="25" name="组合 24"/>
          <p:cNvGrpSpPr/>
          <p:nvPr/>
        </p:nvGrpSpPr>
        <p:grpSpPr>
          <a:xfrm>
            <a:off x="1112946" y="1872301"/>
            <a:ext cx="2853730" cy="3077855"/>
            <a:chOff x="584476" y="1747612"/>
            <a:chExt cx="2853730" cy="3077855"/>
          </a:xfrm>
        </p:grpSpPr>
        <p:grpSp>
          <p:nvGrpSpPr>
            <p:cNvPr id="26" name="组合 25"/>
            <p:cNvGrpSpPr/>
            <p:nvPr/>
          </p:nvGrpSpPr>
          <p:grpSpPr>
            <a:xfrm>
              <a:off x="584476" y="1747612"/>
              <a:ext cx="2853730" cy="3077855"/>
              <a:chOff x="584476" y="1747612"/>
              <a:chExt cx="2853730" cy="3077855"/>
            </a:xfrm>
          </p:grpSpPr>
          <p:sp>
            <p:nvSpPr>
              <p:cNvPr id="30" name="椭圆 29"/>
              <p:cNvSpPr/>
              <p:nvPr/>
            </p:nvSpPr>
            <p:spPr>
              <a:xfrm>
                <a:off x="673768" y="2061029"/>
                <a:ext cx="2764438" cy="2764438"/>
              </a:xfrm>
              <a:prstGeom prst="ellipse">
                <a:avLst/>
              </a:prstGeom>
              <a:noFill/>
              <a:ln>
                <a:solidFill>
                  <a:srgbClr val="9C000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1" name="椭圆 30"/>
              <p:cNvSpPr/>
              <p:nvPr/>
            </p:nvSpPr>
            <p:spPr>
              <a:xfrm>
                <a:off x="584476" y="1903524"/>
                <a:ext cx="2764438" cy="2764438"/>
              </a:xfrm>
              <a:prstGeom prst="ellipse">
                <a:avLst/>
              </a:prstGeom>
              <a:noFill/>
              <a:ln>
                <a:solidFill>
                  <a:schemeClr val="bg1">
                    <a:lumMod val="50000"/>
                    <a:alpha val="24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椭圆 31"/>
              <p:cNvSpPr/>
              <p:nvPr/>
            </p:nvSpPr>
            <p:spPr>
              <a:xfrm>
                <a:off x="1642330" y="1747612"/>
                <a:ext cx="827314" cy="827314"/>
              </a:xfrm>
              <a:prstGeom prst="ellipse">
                <a:avLst/>
              </a:prstGeom>
              <a:solidFill>
                <a:srgbClr val="9C00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effectLst>
                      <a:outerShdw blurRad="38100" dist="38100" dir="2700000" algn="tl">
                        <a:srgbClr val="000000">
                          <a:alpha val="43137"/>
                        </a:srgbClr>
                      </a:outerShdw>
                    </a:effectLst>
                    <a:cs typeface="+mn-ea"/>
                    <a:sym typeface="+mn-lt"/>
                  </a:rPr>
                  <a:t>01</a:t>
                </a:r>
                <a:endParaRPr lang="zh-CN" altLang="en-US" sz="2400">
                  <a:effectLst>
                    <a:outerShdw blurRad="38100" dist="38100" dir="2700000" algn="tl">
                      <a:srgbClr val="000000">
                        <a:alpha val="43137"/>
                      </a:srgbClr>
                    </a:outerShdw>
                  </a:effectLst>
                  <a:cs typeface="+mn-ea"/>
                  <a:sym typeface="+mn-lt"/>
                </a:endParaRPr>
              </a:p>
            </p:txBody>
          </p:sp>
        </p:grpSp>
        <p:sp>
          <p:nvSpPr>
            <p:cNvPr id="28" name="文本框 27"/>
            <p:cNvSpPr txBox="1"/>
            <p:nvPr/>
          </p:nvSpPr>
          <p:spPr>
            <a:xfrm>
              <a:off x="1344036" y="3051768"/>
              <a:ext cx="1505782" cy="830997"/>
            </a:xfrm>
            <a:prstGeom prst="rect">
              <a:avLst/>
            </a:prstGeom>
            <a:noFill/>
          </p:spPr>
          <p:txBody>
            <a:bodyPr wrap="square" rtlCol="0">
              <a:spAutoFit/>
            </a:bodyPr>
            <a:lstStyle/>
            <a:p>
              <a:r>
                <a:rPr lang="zh-CN" altLang="en-US" sz="4800">
                  <a:solidFill>
                    <a:srgbClr val="C00000"/>
                  </a:solidFill>
                  <a:cs typeface="+mn-ea"/>
                  <a:sym typeface="+mn-lt"/>
                </a:rPr>
                <a:t>疆土</a:t>
              </a:r>
            </a:p>
          </p:txBody>
        </p:sp>
      </p:grpSp>
      <p:grpSp>
        <p:nvGrpSpPr>
          <p:cNvPr id="33" name="组合 32"/>
          <p:cNvGrpSpPr/>
          <p:nvPr/>
        </p:nvGrpSpPr>
        <p:grpSpPr>
          <a:xfrm>
            <a:off x="4669135" y="1890072"/>
            <a:ext cx="2853730" cy="3077855"/>
            <a:chOff x="584476" y="1747612"/>
            <a:chExt cx="2853730" cy="3077855"/>
          </a:xfrm>
        </p:grpSpPr>
        <p:grpSp>
          <p:nvGrpSpPr>
            <p:cNvPr id="34" name="组合 33"/>
            <p:cNvGrpSpPr/>
            <p:nvPr/>
          </p:nvGrpSpPr>
          <p:grpSpPr>
            <a:xfrm>
              <a:off x="584476" y="1747612"/>
              <a:ext cx="2853730" cy="3077855"/>
              <a:chOff x="584476" y="1747612"/>
              <a:chExt cx="2853730" cy="3077855"/>
            </a:xfrm>
          </p:grpSpPr>
          <p:sp>
            <p:nvSpPr>
              <p:cNvPr id="38" name="椭圆 37"/>
              <p:cNvSpPr/>
              <p:nvPr/>
            </p:nvSpPr>
            <p:spPr>
              <a:xfrm>
                <a:off x="673768" y="2061029"/>
                <a:ext cx="2764438" cy="2764438"/>
              </a:xfrm>
              <a:prstGeom prst="ellipse">
                <a:avLst/>
              </a:prstGeom>
              <a:noFill/>
              <a:ln>
                <a:solidFill>
                  <a:srgbClr val="9C000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9" name="椭圆 38"/>
              <p:cNvSpPr/>
              <p:nvPr/>
            </p:nvSpPr>
            <p:spPr>
              <a:xfrm>
                <a:off x="584476" y="1903524"/>
                <a:ext cx="2764438" cy="2764438"/>
              </a:xfrm>
              <a:prstGeom prst="ellipse">
                <a:avLst/>
              </a:prstGeom>
              <a:noFill/>
              <a:ln>
                <a:solidFill>
                  <a:schemeClr val="bg1">
                    <a:lumMod val="50000"/>
                    <a:alpha val="24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0" name="椭圆 39"/>
              <p:cNvSpPr/>
              <p:nvPr/>
            </p:nvSpPr>
            <p:spPr>
              <a:xfrm>
                <a:off x="1642330" y="1747612"/>
                <a:ext cx="827314" cy="827314"/>
              </a:xfrm>
              <a:prstGeom prst="ellipse">
                <a:avLst/>
              </a:prstGeom>
              <a:solidFill>
                <a:srgbClr val="9C00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effectLst>
                      <a:outerShdw blurRad="38100" dist="38100" dir="2700000" algn="tl">
                        <a:srgbClr val="000000">
                          <a:alpha val="43137"/>
                        </a:srgbClr>
                      </a:outerShdw>
                    </a:effectLst>
                    <a:cs typeface="+mn-ea"/>
                    <a:sym typeface="+mn-lt"/>
                  </a:rPr>
                  <a:t>02</a:t>
                </a:r>
                <a:endParaRPr lang="zh-CN" altLang="en-US" sz="2400">
                  <a:effectLst>
                    <a:outerShdw blurRad="38100" dist="38100" dir="2700000" algn="tl">
                      <a:srgbClr val="000000">
                        <a:alpha val="43137"/>
                      </a:srgbClr>
                    </a:outerShdw>
                  </a:effectLst>
                  <a:cs typeface="+mn-ea"/>
                  <a:sym typeface="+mn-lt"/>
                </a:endParaRPr>
              </a:p>
            </p:txBody>
          </p:sp>
        </p:grpSp>
        <p:sp>
          <p:nvSpPr>
            <p:cNvPr id="36" name="文本框 35"/>
            <p:cNvSpPr txBox="1"/>
            <p:nvPr/>
          </p:nvSpPr>
          <p:spPr>
            <a:xfrm>
              <a:off x="1267609" y="3038830"/>
              <a:ext cx="1505782" cy="830997"/>
            </a:xfrm>
            <a:prstGeom prst="rect">
              <a:avLst/>
            </a:prstGeom>
            <a:noFill/>
          </p:spPr>
          <p:txBody>
            <a:bodyPr wrap="square" rtlCol="0">
              <a:spAutoFit/>
            </a:bodyPr>
            <a:lstStyle/>
            <a:p>
              <a:r>
                <a:rPr lang="zh-CN" altLang="en-US" sz="4800">
                  <a:solidFill>
                    <a:srgbClr val="C00000"/>
                  </a:solidFill>
                  <a:cs typeface="+mn-ea"/>
                  <a:sym typeface="+mn-lt"/>
                </a:rPr>
                <a:t>人民</a:t>
              </a:r>
            </a:p>
          </p:txBody>
        </p:sp>
      </p:grpSp>
      <p:grpSp>
        <p:nvGrpSpPr>
          <p:cNvPr id="41" name="组合 40"/>
          <p:cNvGrpSpPr/>
          <p:nvPr/>
        </p:nvGrpSpPr>
        <p:grpSpPr>
          <a:xfrm>
            <a:off x="8225324" y="1872301"/>
            <a:ext cx="2853730" cy="3077855"/>
            <a:chOff x="584476" y="1747612"/>
            <a:chExt cx="2853730" cy="3077855"/>
          </a:xfrm>
        </p:grpSpPr>
        <p:grpSp>
          <p:nvGrpSpPr>
            <p:cNvPr id="42" name="组合 41"/>
            <p:cNvGrpSpPr/>
            <p:nvPr/>
          </p:nvGrpSpPr>
          <p:grpSpPr>
            <a:xfrm>
              <a:off x="584476" y="1747612"/>
              <a:ext cx="2853730" cy="3077855"/>
              <a:chOff x="584476" y="1747612"/>
              <a:chExt cx="2853730" cy="3077855"/>
            </a:xfrm>
          </p:grpSpPr>
          <p:sp>
            <p:nvSpPr>
              <p:cNvPr id="46" name="椭圆 45"/>
              <p:cNvSpPr/>
              <p:nvPr/>
            </p:nvSpPr>
            <p:spPr>
              <a:xfrm>
                <a:off x="673768" y="2061029"/>
                <a:ext cx="2764438" cy="2764438"/>
              </a:xfrm>
              <a:prstGeom prst="ellipse">
                <a:avLst/>
              </a:prstGeom>
              <a:noFill/>
              <a:ln>
                <a:solidFill>
                  <a:srgbClr val="9C000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7" name="椭圆 46"/>
              <p:cNvSpPr/>
              <p:nvPr/>
            </p:nvSpPr>
            <p:spPr>
              <a:xfrm>
                <a:off x="584476" y="1903524"/>
                <a:ext cx="2764438" cy="2764438"/>
              </a:xfrm>
              <a:prstGeom prst="ellipse">
                <a:avLst/>
              </a:prstGeom>
              <a:noFill/>
              <a:ln>
                <a:solidFill>
                  <a:schemeClr val="bg1">
                    <a:lumMod val="50000"/>
                    <a:alpha val="24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8" name="椭圆 47"/>
              <p:cNvSpPr/>
              <p:nvPr/>
            </p:nvSpPr>
            <p:spPr>
              <a:xfrm>
                <a:off x="1642330" y="1747612"/>
                <a:ext cx="827314" cy="827314"/>
              </a:xfrm>
              <a:prstGeom prst="ellipse">
                <a:avLst/>
              </a:prstGeom>
              <a:solidFill>
                <a:srgbClr val="9C00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effectLst>
                      <a:outerShdw blurRad="38100" dist="38100" dir="2700000" algn="tl">
                        <a:srgbClr val="000000">
                          <a:alpha val="43137"/>
                        </a:srgbClr>
                      </a:outerShdw>
                    </a:effectLst>
                    <a:cs typeface="+mn-ea"/>
                    <a:sym typeface="+mn-lt"/>
                  </a:rPr>
                  <a:t>03</a:t>
                </a:r>
                <a:endParaRPr lang="zh-CN" altLang="en-US" sz="2400">
                  <a:effectLst>
                    <a:outerShdw blurRad="38100" dist="38100" dir="2700000" algn="tl">
                      <a:srgbClr val="000000">
                        <a:alpha val="43137"/>
                      </a:srgbClr>
                    </a:outerShdw>
                  </a:effectLst>
                  <a:cs typeface="+mn-ea"/>
                  <a:sym typeface="+mn-lt"/>
                </a:endParaRPr>
              </a:p>
            </p:txBody>
          </p:sp>
        </p:grpSp>
        <p:sp>
          <p:nvSpPr>
            <p:cNvPr id="44" name="文本框 43"/>
            <p:cNvSpPr txBox="1"/>
            <p:nvPr/>
          </p:nvSpPr>
          <p:spPr>
            <a:xfrm>
              <a:off x="1348417" y="3072344"/>
              <a:ext cx="1505782" cy="830997"/>
            </a:xfrm>
            <a:prstGeom prst="rect">
              <a:avLst/>
            </a:prstGeom>
            <a:noFill/>
          </p:spPr>
          <p:txBody>
            <a:bodyPr wrap="square" rtlCol="0">
              <a:spAutoFit/>
            </a:bodyPr>
            <a:lstStyle/>
            <a:p>
              <a:r>
                <a:rPr lang="zh-CN" altLang="en-US" sz="4800">
                  <a:solidFill>
                    <a:srgbClr val="C00000"/>
                  </a:solidFill>
                  <a:cs typeface="+mn-ea"/>
                  <a:sym typeface="+mn-lt"/>
                </a:rPr>
                <a:t>文化</a:t>
              </a:r>
            </a:p>
          </p:txBody>
        </p:sp>
      </p:grpSp>
      <p:sp>
        <p:nvSpPr>
          <p:cNvPr id="21" name="文本框 20"/>
          <p:cNvSpPr txBox="1"/>
          <p:nvPr/>
        </p:nvSpPr>
        <p:spPr>
          <a:xfrm>
            <a:off x="724469" y="628183"/>
            <a:ext cx="2666567" cy="461665"/>
          </a:xfrm>
          <a:prstGeom prst="rect">
            <a:avLst/>
          </a:prstGeom>
          <a:noFill/>
        </p:spPr>
        <p:txBody>
          <a:bodyPr wrap="square" rtlCol="0">
            <a:spAutoFit/>
          </a:bodyPr>
          <a:lstStyle/>
          <a:p>
            <a:pPr marL="342900" indent="-342900" algn="dist">
              <a:buFont typeface="Arial" panose="020B0604020202020204" pitchFamily="34" charset="0"/>
              <a:buChar char="•"/>
            </a:pPr>
            <a:r>
              <a:rPr lang="zh-CN" altLang="en-US" sz="2400" b="1">
                <a:solidFill>
                  <a:srgbClr val="C00000"/>
                </a:solidFill>
                <a:cs typeface="+mn-ea"/>
                <a:sym typeface="+mn-lt"/>
              </a:rPr>
              <a:t>爱国的内涵</a:t>
            </a:r>
          </a:p>
        </p:txBody>
      </p:sp>
    </p:spTree>
  </p:cSld>
  <p:clrMapOvr>
    <a:masterClrMapping/>
  </p:clrMapOvr>
  <p:transition spd="slow" advTm="3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1000"/>
                                        <p:tgtEl>
                                          <p:spTgt spid="24"/>
                                        </p:tgtEl>
                                      </p:cBhvr>
                                    </p:animEffect>
                                    <p:anim calcmode="lin" valueType="num">
                                      <p:cBhvr>
                                        <p:cTn id="8" dur="1000" fill="hold"/>
                                        <p:tgtEl>
                                          <p:spTgt spid="24"/>
                                        </p:tgtEl>
                                        <p:attrNameLst>
                                          <p:attrName>ppt_x</p:attrName>
                                        </p:attrNameLst>
                                      </p:cBhvr>
                                      <p:tavLst>
                                        <p:tav tm="0">
                                          <p:val>
                                            <p:strVal val="#ppt_x"/>
                                          </p:val>
                                        </p:tav>
                                        <p:tav tm="100000">
                                          <p:val>
                                            <p:strVal val="#ppt_x"/>
                                          </p:val>
                                        </p:tav>
                                      </p:tavLst>
                                    </p:anim>
                                    <p:anim calcmode="lin" valueType="num">
                                      <p:cBhvr>
                                        <p:cTn id="9" dur="1000" fill="hold"/>
                                        <p:tgtEl>
                                          <p:spTgt spid="24"/>
                                        </p:tgtEl>
                                        <p:attrNameLst>
                                          <p:attrName>ppt_y</p:attrName>
                                        </p:attrNameLst>
                                      </p:cBhvr>
                                      <p:tavLst>
                                        <p:tav tm="0">
                                          <p:val>
                                            <p:strVal val="#ppt_y+.1"/>
                                          </p:val>
                                        </p:tav>
                                        <p:tav tm="100000">
                                          <p:val>
                                            <p:strVal val="#ppt_y"/>
                                          </p:val>
                                        </p:tav>
                                      </p:tavLst>
                                    </p:anim>
                                  </p:childTnLst>
                                </p:cTn>
                              </p:par>
                              <p:par>
                                <p:cTn id="10" presetID="53" presetClass="entr" presetSubtype="0" fill="hold" nodeType="withEffect">
                                  <p:stCondLst>
                                    <p:cond delay="0"/>
                                  </p:stCondLst>
                                  <p:childTnLst>
                                    <p:set>
                                      <p:cBhvr>
                                        <p:cTn id="11" dur="1" fill="hold">
                                          <p:stCondLst>
                                            <p:cond delay="0"/>
                                          </p:stCondLst>
                                        </p:cTn>
                                        <p:tgtEl>
                                          <p:spTgt spid="25"/>
                                        </p:tgtEl>
                                        <p:attrNameLst>
                                          <p:attrName>style.visibility</p:attrName>
                                        </p:attrNameLst>
                                      </p:cBhvr>
                                      <p:to>
                                        <p:strVal val="visible"/>
                                      </p:to>
                                    </p:set>
                                    <p:anim calcmode="lin" valueType="num">
                                      <p:cBhvr>
                                        <p:cTn id="12" dur="500" fill="hold"/>
                                        <p:tgtEl>
                                          <p:spTgt spid="25"/>
                                        </p:tgtEl>
                                        <p:attrNameLst>
                                          <p:attrName>ppt_w</p:attrName>
                                        </p:attrNameLst>
                                      </p:cBhvr>
                                      <p:tavLst>
                                        <p:tav tm="0">
                                          <p:val>
                                            <p:fltVal val="0"/>
                                          </p:val>
                                        </p:tav>
                                        <p:tav tm="100000">
                                          <p:val>
                                            <p:strVal val="#ppt_w"/>
                                          </p:val>
                                        </p:tav>
                                      </p:tavLst>
                                    </p:anim>
                                    <p:anim calcmode="lin" valueType="num">
                                      <p:cBhvr>
                                        <p:cTn id="13" dur="500" fill="hold"/>
                                        <p:tgtEl>
                                          <p:spTgt spid="25"/>
                                        </p:tgtEl>
                                        <p:attrNameLst>
                                          <p:attrName>ppt_h</p:attrName>
                                        </p:attrNameLst>
                                      </p:cBhvr>
                                      <p:tavLst>
                                        <p:tav tm="0">
                                          <p:val>
                                            <p:fltVal val="0"/>
                                          </p:val>
                                        </p:tav>
                                        <p:tav tm="100000">
                                          <p:val>
                                            <p:strVal val="#ppt_h"/>
                                          </p:val>
                                        </p:tav>
                                      </p:tavLst>
                                    </p:anim>
                                    <p:animEffect transition="in" filter="fade">
                                      <p:cBhvr>
                                        <p:cTn id="14" dur="500"/>
                                        <p:tgtEl>
                                          <p:spTgt spid="25"/>
                                        </p:tgtEl>
                                      </p:cBhvr>
                                    </p:animEffect>
                                  </p:childTnLst>
                                </p:cTn>
                              </p:par>
                              <p:par>
                                <p:cTn id="15" presetID="53" presetClass="entr" presetSubtype="0" fill="hold" nodeType="withEffect">
                                  <p:stCondLst>
                                    <p:cond delay="0"/>
                                  </p:stCondLst>
                                  <p:childTnLst>
                                    <p:set>
                                      <p:cBhvr>
                                        <p:cTn id="16" dur="1" fill="hold">
                                          <p:stCondLst>
                                            <p:cond delay="0"/>
                                          </p:stCondLst>
                                        </p:cTn>
                                        <p:tgtEl>
                                          <p:spTgt spid="33"/>
                                        </p:tgtEl>
                                        <p:attrNameLst>
                                          <p:attrName>style.visibility</p:attrName>
                                        </p:attrNameLst>
                                      </p:cBhvr>
                                      <p:to>
                                        <p:strVal val="visible"/>
                                      </p:to>
                                    </p:set>
                                    <p:anim calcmode="lin" valueType="num">
                                      <p:cBhvr>
                                        <p:cTn id="17" dur="500" fill="hold"/>
                                        <p:tgtEl>
                                          <p:spTgt spid="33"/>
                                        </p:tgtEl>
                                        <p:attrNameLst>
                                          <p:attrName>ppt_w</p:attrName>
                                        </p:attrNameLst>
                                      </p:cBhvr>
                                      <p:tavLst>
                                        <p:tav tm="0">
                                          <p:val>
                                            <p:fltVal val="0"/>
                                          </p:val>
                                        </p:tav>
                                        <p:tav tm="100000">
                                          <p:val>
                                            <p:strVal val="#ppt_w"/>
                                          </p:val>
                                        </p:tav>
                                      </p:tavLst>
                                    </p:anim>
                                    <p:anim calcmode="lin" valueType="num">
                                      <p:cBhvr>
                                        <p:cTn id="18" dur="500" fill="hold"/>
                                        <p:tgtEl>
                                          <p:spTgt spid="33"/>
                                        </p:tgtEl>
                                        <p:attrNameLst>
                                          <p:attrName>ppt_h</p:attrName>
                                        </p:attrNameLst>
                                      </p:cBhvr>
                                      <p:tavLst>
                                        <p:tav tm="0">
                                          <p:val>
                                            <p:fltVal val="0"/>
                                          </p:val>
                                        </p:tav>
                                        <p:tav tm="100000">
                                          <p:val>
                                            <p:strVal val="#ppt_h"/>
                                          </p:val>
                                        </p:tav>
                                      </p:tavLst>
                                    </p:anim>
                                    <p:animEffect transition="in" filter="fade">
                                      <p:cBhvr>
                                        <p:cTn id="19" dur="500"/>
                                        <p:tgtEl>
                                          <p:spTgt spid="33"/>
                                        </p:tgtEl>
                                      </p:cBhvr>
                                    </p:animEffect>
                                  </p:childTnLst>
                                </p:cTn>
                              </p:par>
                              <p:par>
                                <p:cTn id="20" presetID="53" presetClass="entr" presetSubtype="0" fill="hold" nodeType="withEffect">
                                  <p:stCondLst>
                                    <p:cond delay="0"/>
                                  </p:stCondLst>
                                  <p:childTnLst>
                                    <p:set>
                                      <p:cBhvr>
                                        <p:cTn id="21" dur="1" fill="hold">
                                          <p:stCondLst>
                                            <p:cond delay="0"/>
                                          </p:stCondLst>
                                        </p:cTn>
                                        <p:tgtEl>
                                          <p:spTgt spid="41"/>
                                        </p:tgtEl>
                                        <p:attrNameLst>
                                          <p:attrName>style.visibility</p:attrName>
                                        </p:attrNameLst>
                                      </p:cBhvr>
                                      <p:to>
                                        <p:strVal val="visible"/>
                                      </p:to>
                                    </p:set>
                                    <p:anim calcmode="lin" valueType="num">
                                      <p:cBhvr>
                                        <p:cTn id="22" dur="500" fill="hold"/>
                                        <p:tgtEl>
                                          <p:spTgt spid="41"/>
                                        </p:tgtEl>
                                        <p:attrNameLst>
                                          <p:attrName>ppt_w</p:attrName>
                                        </p:attrNameLst>
                                      </p:cBhvr>
                                      <p:tavLst>
                                        <p:tav tm="0">
                                          <p:val>
                                            <p:fltVal val="0"/>
                                          </p:val>
                                        </p:tav>
                                        <p:tav tm="100000">
                                          <p:val>
                                            <p:strVal val="#ppt_w"/>
                                          </p:val>
                                        </p:tav>
                                      </p:tavLst>
                                    </p:anim>
                                    <p:anim calcmode="lin" valueType="num">
                                      <p:cBhvr>
                                        <p:cTn id="23" dur="500" fill="hold"/>
                                        <p:tgtEl>
                                          <p:spTgt spid="41"/>
                                        </p:tgtEl>
                                        <p:attrNameLst>
                                          <p:attrName>ppt_h</p:attrName>
                                        </p:attrNameLst>
                                      </p:cBhvr>
                                      <p:tavLst>
                                        <p:tav tm="0">
                                          <p:val>
                                            <p:fltVal val="0"/>
                                          </p:val>
                                        </p:tav>
                                        <p:tav tm="100000">
                                          <p:val>
                                            <p:strVal val="#ppt_h"/>
                                          </p:val>
                                        </p:tav>
                                      </p:tavLst>
                                    </p:anim>
                                    <p:animEffect transition="in" filter="fade">
                                      <p:cBhvr>
                                        <p:cTn id="24"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6"/>
          <p:cNvSpPr>
            <a:spLocks noChangeArrowheads="1"/>
          </p:cNvSpPr>
          <p:nvPr/>
        </p:nvSpPr>
        <p:spPr bwMode="auto">
          <a:xfrm>
            <a:off x="1034792" y="1890694"/>
            <a:ext cx="4804833" cy="1538306"/>
          </a:xfrm>
          <a:prstGeom prst="rect">
            <a:avLst/>
          </a:prstGeom>
          <a:noFill/>
          <a:ln w="9525">
            <a:noFill/>
            <a:miter lim="800000"/>
          </a:ln>
        </p:spPr>
        <p:txBody>
          <a:bodyPr wrap="square" lIns="91440" tIns="45720" rIns="91440" bIns="45720">
            <a:spAutoFit/>
          </a:bodyPr>
          <a:lstStyle/>
          <a:p>
            <a:pPr defTabSz="1216025">
              <a:lnSpc>
                <a:spcPct val="120000"/>
              </a:lnSpc>
              <a:spcBef>
                <a:spcPct val="20000"/>
              </a:spcBef>
            </a:pPr>
            <a:r>
              <a:rPr lang="zh-CN" altLang="en-US" sz="2000" dirty="0">
                <a:solidFill>
                  <a:srgbClr val="C00000"/>
                </a:solidFill>
                <a:cs typeface="+mn-ea"/>
                <a:sym typeface="+mn-lt"/>
              </a:rPr>
              <a:t>“爱国”</a:t>
            </a:r>
            <a:r>
              <a:rPr lang="zh-CN" altLang="en-US" sz="2000" dirty="0">
                <a:solidFill>
                  <a:srgbClr val="000000"/>
                </a:solidFill>
                <a:cs typeface="+mn-ea"/>
                <a:sym typeface="+mn-lt"/>
              </a:rPr>
              <a:t>体现为对一国疆土的热爱。国土构成民族家园，疆域是国家存在的基础，维护领土权益必然是一国公民爱国的最直接反应。 </a:t>
            </a:r>
          </a:p>
        </p:txBody>
      </p:sp>
      <p:sp>
        <p:nvSpPr>
          <p:cNvPr id="11" name="矩形 8"/>
          <p:cNvSpPr>
            <a:spLocks noChangeArrowheads="1"/>
          </p:cNvSpPr>
          <p:nvPr/>
        </p:nvSpPr>
        <p:spPr bwMode="auto">
          <a:xfrm>
            <a:off x="1034792" y="3855572"/>
            <a:ext cx="10280908" cy="1893275"/>
          </a:xfrm>
          <a:prstGeom prst="rect">
            <a:avLst/>
          </a:prstGeom>
          <a:noFill/>
          <a:ln w="9525">
            <a:noFill/>
            <a:miter lim="800000"/>
          </a:ln>
        </p:spPr>
        <p:txBody>
          <a:bodyPr wrap="square" lIns="91440" tIns="45720" rIns="91440" bIns="45720">
            <a:spAutoFit/>
          </a:bodyPr>
          <a:lstStyle/>
          <a:p>
            <a:pPr defTabSz="1216025">
              <a:lnSpc>
                <a:spcPct val="150000"/>
              </a:lnSpc>
            </a:pPr>
            <a:r>
              <a:rPr lang="zh-CN" altLang="zh-CN" sz="2000" dirty="0">
                <a:solidFill>
                  <a:srgbClr val="000000"/>
                </a:solidFill>
                <a:cs typeface="+mn-ea"/>
                <a:sym typeface="+mn-lt"/>
              </a:rPr>
              <a:t>如果说爱国就从爱脚下的国土开始，那么亡国就从丢掉疆域的寸土开始，千里之堤溃于蚁穴，往往一块砖瓦的丧失，就是大厦将倾、土崩瓦解的前奏。</a:t>
            </a:r>
          </a:p>
          <a:p>
            <a:pPr defTabSz="1216025">
              <a:lnSpc>
                <a:spcPct val="150000"/>
              </a:lnSpc>
            </a:pPr>
            <a:endParaRPr lang="en-US" altLang="zh-CN" sz="2000" dirty="0">
              <a:solidFill>
                <a:srgbClr val="000000"/>
              </a:solidFill>
              <a:cs typeface="+mn-ea"/>
              <a:sym typeface="+mn-lt"/>
            </a:endParaRPr>
          </a:p>
          <a:p>
            <a:pPr defTabSz="1216025">
              <a:lnSpc>
                <a:spcPct val="150000"/>
              </a:lnSpc>
            </a:pPr>
            <a:r>
              <a:rPr lang="zh-CN" altLang="zh-CN" sz="2000" dirty="0">
                <a:solidFill>
                  <a:srgbClr val="000000"/>
                </a:solidFill>
                <a:cs typeface="+mn-ea"/>
                <a:sym typeface="+mn-lt"/>
              </a:rPr>
              <a:t>因此，爱国之心首先就根植在本土的大地上，寸土必争，因为我们，守土有责。</a:t>
            </a:r>
          </a:p>
        </p:txBody>
      </p:sp>
      <p:sp>
        <p:nvSpPr>
          <p:cNvPr id="8" name="文本框 7"/>
          <p:cNvSpPr txBox="1"/>
          <p:nvPr/>
        </p:nvSpPr>
        <p:spPr>
          <a:xfrm>
            <a:off x="724469" y="628183"/>
            <a:ext cx="2666567" cy="461665"/>
          </a:xfrm>
          <a:prstGeom prst="rect">
            <a:avLst/>
          </a:prstGeom>
          <a:noFill/>
        </p:spPr>
        <p:txBody>
          <a:bodyPr wrap="square" rtlCol="0">
            <a:spAutoFit/>
          </a:bodyPr>
          <a:lstStyle/>
          <a:p>
            <a:pPr marL="342900" indent="-342900" algn="dist">
              <a:buFont typeface="Arial" panose="020B0604020202020204" pitchFamily="34" charset="0"/>
              <a:buChar char="•"/>
            </a:pPr>
            <a:r>
              <a:rPr lang="zh-CN" altLang="en-US" sz="2400" b="1">
                <a:solidFill>
                  <a:srgbClr val="C00000"/>
                </a:solidFill>
                <a:cs typeface="+mn-ea"/>
                <a:sym typeface="+mn-lt"/>
              </a:rPr>
              <a:t>爱国的内涵</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NWQ3NDg3NDY4NTliZWNlMmVmYzk2MjI4YzYyMWYyMzkifQ=="/>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5xoqp0j">
      <a:majorFont>
        <a:latin typeface="Arial"/>
        <a:ea typeface="黑体"/>
        <a:cs typeface="Arial"/>
      </a:majorFont>
      <a:minorFont>
        <a:latin typeface="Arial"/>
        <a:ea typeface="黑体"/>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1792</Words>
  <Application>Microsoft Office PowerPoint</Application>
  <PresentationFormat>宽屏</PresentationFormat>
  <Paragraphs>146</Paragraphs>
  <Slides>24</Slides>
  <Notes>7</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24</vt:i4>
      </vt:variant>
    </vt:vector>
  </HeadingPairs>
  <TitlesOfParts>
    <vt:vector size="34" baseType="lpstr">
      <vt:lpstr>Meiryo</vt:lpstr>
      <vt:lpstr>等线</vt:lpstr>
      <vt:lpstr>黑体</vt:lpstr>
      <vt:lpstr>宋体</vt:lpstr>
      <vt:lpstr>微软雅黑</vt:lpstr>
      <vt:lpstr>Arial</vt:lpstr>
      <vt:lpstr>Calibri</vt:lpstr>
      <vt:lpstr>Calibri Light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2022-07-27T21:28:40Z</cp:lastPrinted>
  <dcterms:created xsi:type="dcterms:W3CDTF">2022-07-27T21:28:40Z</dcterms:created>
  <dcterms:modified xsi:type="dcterms:W3CDTF">2023-03-21T02:49:30Z</dcterms:modified>
</cp:coreProperties>
</file>