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1"/>
  </p:notesMasterIdLst>
  <p:sldIdLst>
    <p:sldId id="256" r:id="rId3"/>
    <p:sldId id="257" r:id="rId4"/>
    <p:sldId id="260" r:id="rId5"/>
    <p:sldId id="258" r:id="rId6"/>
    <p:sldId id="265" r:id="rId7"/>
    <p:sldId id="266" r:id="rId8"/>
    <p:sldId id="267" r:id="rId9"/>
    <p:sldId id="268" r:id="rId10"/>
    <p:sldId id="269" r:id="rId11"/>
    <p:sldId id="261" r:id="rId12"/>
    <p:sldId id="271" r:id="rId13"/>
    <p:sldId id="270" r:id="rId14"/>
    <p:sldId id="272" r:id="rId15"/>
    <p:sldId id="273" r:id="rId16"/>
    <p:sldId id="274" r:id="rId17"/>
    <p:sldId id="275" r:id="rId18"/>
    <p:sldId id="276" r:id="rId19"/>
    <p:sldId id="262" r:id="rId20"/>
    <p:sldId id="277" r:id="rId21"/>
    <p:sldId id="278" r:id="rId22"/>
    <p:sldId id="263" r:id="rId23"/>
    <p:sldId id="279" r:id="rId24"/>
    <p:sldId id="280" r:id="rId25"/>
    <p:sldId id="281" r:id="rId26"/>
    <p:sldId id="282" r:id="rId27"/>
    <p:sldId id="283" r:id="rId28"/>
    <p:sldId id="284" r:id="rId29"/>
    <p:sldId id="285" r:id="rId30"/>
  </p:sldIdLst>
  <p:sldSz cx="12192000" cy="6858000"/>
  <p:notesSz cx="6858000" cy="9144000"/>
  <p:custDataLst>
    <p:tags r:id="rId32"/>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756" y="114"/>
      </p:cViewPr>
      <p:guideLst>
        <p:guide orient="horz" pos="2160"/>
        <p:guide pos="3840"/>
      </p:guideLst>
    </p:cSldViewPr>
  </p:slideViewPr>
  <p:notesTextViewPr>
    <p:cViewPr>
      <p:scale>
        <a:sx n="100" d="100"/>
        <a:sy n="100" d="100"/>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gs" Target="tags/tag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E195D5-94E6-4DD8-B4E3-C72F8DAE8CF5}" type="datetimeFigureOut">
              <a:rPr lang="zh-CN" altLang="en-US" smtClean="0"/>
              <a:t>2023/3/22</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86D571-4918-4E62-A518-6B6357D78CA0}" type="slidenum">
              <a:rPr lang="zh-CN" altLang="en-US" smtClean="0"/>
              <a:t>‹#›</a:t>
            </a:fld>
            <a:endParaRPr lang="zh-CN" altLang="en-US"/>
          </a:p>
        </p:txBody>
      </p:sp>
    </p:spTree>
    <p:extLst>
      <p:ext uri="{BB962C8B-B14F-4D97-AF65-F5344CB8AC3E}">
        <p14:creationId xmlns:p14="http://schemas.microsoft.com/office/powerpoint/2010/main" val="32194780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5686D571-4918-4E62-A518-6B6357D78CA0}" type="slidenum">
              <a:rPr lang="zh-CN" altLang="en-US" smtClean="0"/>
              <a:t>13</a:t>
            </a:fld>
            <a:endParaRPr lang="zh-CN" altLang="en-US"/>
          </a:p>
        </p:txBody>
      </p:sp>
    </p:spTree>
    <p:extLst>
      <p:ext uri="{BB962C8B-B14F-4D97-AF65-F5344CB8AC3E}">
        <p14:creationId xmlns:p14="http://schemas.microsoft.com/office/powerpoint/2010/main" val="14972889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28</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11564288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8"/>
            <a:ext cx="10363200" cy="1470025"/>
          </a:xfrm>
        </p:spPr>
        <p:txBody>
          <a:bodyPr/>
          <a:lstStyle/>
          <a:p>
            <a:r>
              <a:rPr lang="zh-CN" altLang="en-US"/>
              <a:t>单击此处编辑母版标题样式</a:t>
            </a:r>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2023/3/22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2023/3/22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41"/>
            <a:ext cx="27432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274641"/>
            <a:ext cx="80264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2023/3/22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1047739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2438220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8914355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1412805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2023/3/22</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90557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2023/3/22</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5550735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2023/3/22</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281795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184981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2023/3/22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1995305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7254898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38734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3"/>
            <a:ext cx="103632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2023/3/22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2023/3/22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2023/3/22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530820CF-B880-4189-942D-D702A7CBA730}" type="datetimeFigureOut">
              <a:rPr lang="zh-CN" altLang="en-US" smtClean="0"/>
              <a:t>2023/3/22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2023/3/22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2" y="273050"/>
            <a:ext cx="4011084"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2023/3/22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2023/3/22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file:///D:\qq&#25991;&#20214;\712321467\Image\C2C\Image2\%7b75232B38-A165-1FB7-499C-2E1C792CACB5%7d.png"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2023/3/22</a:t>
            </a:fld>
            <a:endParaRPr lang="zh-CN" altLang="en-US"/>
          </a:p>
        </p:txBody>
      </p:sp>
      <p:sp>
        <p:nvSpPr>
          <p:cNvPr id="5" name="页脚占位符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pic>
        <p:nvPicPr>
          <p:cNvPr id="7" name="图片 1073743875" descr="学科网 zxxk.com"/>
          <p:cNvPicPr>
            <a:picLocks noChangeAspect="1"/>
          </p:cNvPicPr>
          <p:nvPr/>
        </p:nvPicPr>
        <p:blipFill>
          <a:blip r:link="rId13"/>
          <a:stretch>
            <a:fillRect/>
          </a:stretch>
        </p:blipFill>
        <p:spPr>
          <a:xfrm>
            <a:off x="838200" y="365127"/>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2023/3/22</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8191233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13.gif"/><Relationship Id="rId5" Type="http://schemas.openxmlformats.org/officeDocument/2006/relationships/image" Target="../media/image5.jpe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14.pn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13.gif"/><Relationship Id="rId5" Type="http://schemas.openxmlformats.org/officeDocument/2006/relationships/image" Target="../media/image5.jpe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image" Target="../media/image2.jpeg"/><Relationship Id="rId7" Type="http://schemas.openxmlformats.org/officeDocument/2006/relationships/image" Target="../media/image9.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15.pn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11.jpeg"/><Relationship Id="rId5" Type="http://schemas.openxmlformats.org/officeDocument/2006/relationships/image" Target="../media/image5.jpeg"/><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16.pn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11.jpeg"/><Relationship Id="rId5" Type="http://schemas.openxmlformats.org/officeDocument/2006/relationships/image" Target="../media/image5.jpeg"/><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17.jpeg"/><Relationship Id="rId5" Type="http://schemas.openxmlformats.org/officeDocument/2006/relationships/image" Target="../media/image5.jpeg"/><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18.png"/><Relationship Id="rId5" Type="http://schemas.openxmlformats.org/officeDocument/2006/relationships/image" Target="../media/image5.jpe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20.pn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19.png"/><Relationship Id="rId5" Type="http://schemas.openxmlformats.org/officeDocument/2006/relationships/image" Target="../media/image5.jpeg"/><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21.pn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18.png"/><Relationship Id="rId5" Type="http://schemas.openxmlformats.org/officeDocument/2006/relationships/image" Target="../media/image5.jpeg"/><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image" Target="../media/image3.png"/><Relationship Id="rId7" Type="http://schemas.openxmlformats.org/officeDocument/2006/relationships/image" Target="../media/image21.pn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18.png"/><Relationship Id="rId5" Type="http://schemas.openxmlformats.org/officeDocument/2006/relationships/image" Target="../media/image5.jpeg"/><Relationship Id="rId4" Type="http://schemas.openxmlformats.org/officeDocument/2006/relationships/image" Target="../media/image4.png"/></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11.jpe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22.jpeg"/><Relationship Id="rId5" Type="http://schemas.openxmlformats.org/officeDocument/2006/relationships/image" Target="../media/image5.jpeg"/><Relationship Id="rId4" Type="http://schemas.openxmlformats.org/officeDocument/2006/relationships/image" Target="../media/image4.png"/></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11.jpe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22.jpeg"/><Relationship Id="rId5" Type="http://schemas.openxmlformats.org/officeDocument/2006/relationships/image" Target="../media/image5.jpeg"/><Relationship Id="rId4" Type="http://schemas.openxmlformats.org/officeDocument/2006/relationships/image" Target="../media/image4.png"/></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23.png"/><Relationship Id="rId5" Type="http://schemas.openxmlformats.org/officeDocument/2006/relationships/image" Target="../media/image5.jpeg"/><Relationship Id="rId4" Type="http://schemas.openxmlformats.org/officeDocument/2006/relationships/image" Target="../media/image4.png"/></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xml"/><Relationship Id="rId1" Type="http://schemas.openxmlformats.org/officeDocument/2006/relationships/slideLayout" Target="../slideLayouts/slideLayout18.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5.jpe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8.jpeg"/><Relationship Id="rId5" Type="http://schemas.openxmlformats.org/officeDocument/2006/relationships/image" Target="../media/image5.jpe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image" Target="../media/image3.png"/><Relationship Id="rId7" Type="http://schemas.openxmlformats.org/officeDocument/2006/relationships/image" Target="../media/image10.jpe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9.jpeg"/><Relationship Id="rId5" Type="http://schemas.openxmlformats.org/officeDocument/2006/relationships/image" Target="../media/image5.jpe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12.jpeg"/><Relationship Id="rId5" Type="http://schemas.openxmlformats.org/officeDocument/2006/relationships/image" Target="../media/image5.jpe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9.jpe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7B31516-4D68-43B0-954D-340E715BECAF}"/>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346" y="2"/>
            <a:ext cx="12191655" cy="6858001"/>
          </a:xfrm>
          <a:prstGeom prst="rect">
            <a:avLst/>
          </a:prstGeom>
        </p:spPr>
      </p:pic>
      <p:sp>
        <p:nvSpPr>
          <p:cNvPr id="9" name="文本框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7199F5C-4331-4B5C-9A27-10E49318BF88}"/>
              </a:ext>
            </a:extLst>
          </p:cNvPr>
          <p:cNvSpPr txBox="1"/>
          <p:nvPr/>
        </p:nvSpPr>
        <p:spPr>
          <a:xfrm>
            <a:off x="4151784" y="3445014"/>
            <a:ext cx="4104456" cy="1015663"/>
          </a:xfrm>
          <a:prstGeom prst="rect">
            <a:avLst/>
          </a:prstGeom>
          <a:noFill/>
        </p:spPr>
        <p:txBody>
          <a:bodyPr wrap="square" rtlCol="0">
            <a:spAutoFit/>
          </a:bodyPr>
          <a:lstStyle/>
          <a:p>
            <a:r>
              <a:rPr lang="zh-CN" altLang="en-US" sz="6000" b="1" dirty="0">
                <a:solidFill>
                  <a:srgbClr val="FF0000"/>
                </a:solidFill>
                <a:latin typeface="微软雅黑" panose="020B0503020204020204" pitchFamily="34" charset="-122"/>
                <a:ea typeface="微软雅黑" panose="020B0503020204020204" pitchFamily="34" charset="-122"/>
              </a:rPr>
              <a:t>血战长津湖</a:t>
            </a:r>
          </a:p>
        </p:txBody>
      </p:sp>
      <p:grpSp>
        <p:nvGrpSpPr>
          <p:cNvPr id="2" name="组合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3BF29A8-454E-41CF-A11B-1EAC2F04AC6A}"/>
              </a:ext>
            </a:extLst>
          </p:cNvPr>
          <p:cNvGrpSpPr/>
          <p:nvPr/>
        </p:nvGrpSpPr>
        <p:grpSpPr>
          <a:xfrm>
            <a:off x="2927648" y="1735519"/>
            <a:ext cx="6552728" cy="1440160"/>
            <a:chOff x="3161547" y="1735519"/>
            <a:chExt cx="6552728" cy="1440160"/>
          </a:xfrm>
        </p:grpSpPr>
        <p:sp>
          <p:nvSpPr>
            <p:cNvPr id="10" name="矩形: 圆角 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803B805-B04D-4767-90FE-52006ACAB63E}"/>
                </a:ext>
              </a:extLst>
            </p:cNvPr>
            <p:cNvSpPr/>
            <p:nvPr/>
          </p:nvSpPr>
          <p:spPr>
            <a:xfrm>
              <a:off x="3161547" y="1735519"/>
              <a:ext cx="6552728" cy="1440160"/>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123404B-F71A-4826-89DA-80455F7AE68D}"/>
                </a:ext>
              </a:extLst>
            </p:cNvPr>
            <p:cNvSpPr txBox="1"/>
            <p:nvPr/>
          </p:nvSpPr>
          <p:spPr>
            <a:xfrm>
              <a:off x="3359696" y="1947768"/>
              <a:ext cx="6336704" cy="1015663"/>
            </a:xfrm>
            <a:prstGeom prst="rect">
              <a:avLst/>
            </a:prstGeom>
            <a:noFill/>
          </p:spPr>
          <p:txBody>
            <a:bodyPr wrap="square" rtlCol="0">
              <a:spAutoFit/>
            </a:bodyPr>
            <a:lstStyle/>
            <a:p>
              <a:r>
                <a:rPr lang="zh-CN" altLang="en-US" sz="6000" b="1" dirty="0">
                  <a:solidFill>
                    <a:schemeClr val="bg1"/>
                  </a:solidFill>
                  <a:latin typeface="微软雅黑" panose="020B0503020204020204" pitchFamily="34" charset="-122"/>
                  <a:ea typeface="微软雅黑" panose="020B0503020204020204" pitchFamily="34" charset="-122"/>
                </a:rPr>
                <a:t>爱国主义思想教育</a:t>
              </a:r>
            </a:p>
          </p:txBody>
        </p:sp>
      </p:grpSp>
    </p:spTree>
    <p:extLst>
      <p:ext uri="{BB962C8B-B14F-4D97-AF65-F5344CB8AC3E}">
        <p14:creationId xmlns:p14="http://schemas.microsoft.com/office/powerpoint/2010/main" val="289953047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1" presetClass="entr" presetSubtype="1"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nodeType="clickPar">
                      <p:stCondLst>
                        <p:cond delay="indefinite"/>
                        <p:cond evt="onBegin" delay="0">
                          <p:tn val="7"/>
                        </p:cond>
                      </p:stCondLst>
                      <p:childTnLst>
                        <p:par>
                          <p:cTn id="9" fill="hold" nodeType="afterGroup">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circle(in)">
                                      <p:cBhvr>
                                        <p:cTn id="12"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图片 1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750A33F-D5DB-4D32-BBCB-DD6B688FC861}"/>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16353" y="-1"/>
            <a:ext cx="12191655" cy="6858001"/>
          </a:xfrm>
          <a:prstGeom prst="rect">
            <a:avLst/>
          </a:prstGeom>
        </p:spPr>
      </p:pic>
      <p:grpSp>
        <p:nvGrpSpPr>
          <p:cNvPr id="2" name="组合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24D6AA2-A478-4A9B-AC13-681D6BAB4D74}"/>
              </a:ext>
            </a:extLst>
          </p:cNvPr>
          <p:cNvGrpSpPr/>
          <p:nvPr/>
        </p:nvGrpSpPr>
        <p:grpSpPr>
          <a:xfrm>
            <a:off x="4871866" y="1988840"/>
            <a:ext cx="3105383" cy="769441"/>
            <a:chOff x="4943872" y="1506472"/>
            <a:chExt cx="3105383" cy="768483"/>
          </a:xfrm>
        </p:grpSpPr>
        <p:sp>
          <p:nvSpPr>
            <p:cNvPr id="15" name="矩形: 圆角 1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E888CEB-3157-4726-AFA5-390F1B000C9D}"/>
                </a:ext>
              </a:extLst>
            </p:cNvPr>
            <p:cNvSpPr/>
            <p:nvPr/>
          </p:nvSpPr>
          <p:spPr>
            <a:xfrm>
              <a:off x="4943872" y="1528516"/>
              <a:ext cx="2783633" cy="725354"/>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文本框 1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30E748C-F4A8-4FEE-A61B-F0F2EF46BB17}"/>
                </a:ext>
              </a:extLst>
            </p:cNvPr>
            <p:cNvSpPr txBox="1"/>
            <p:nvPr/>
          </p:nvSpPr>
          <p:spPr>
            <a:xfrm>
              <a:off x="5152075" y="1506472"/>
              <a:ext cx="2897180" cy="768483"/>
            </a:xfrm>
            <a:prstGeom prst="rect">
              <a:avLst/>
            </a:prstGeom>
            <a:noFill/>
          </p:spPr>
          <p:txBody>
            <a:bodyPr wrap="square" rtlCol="0">
              <a:spAutoFit/>
            </a:bodyPr>
            <a:lstStyle/>
            <a:p>
              <a:r>
                <a:rPr lang="zh-CN" altLang="en-US" sz="4400" b="1">
                  <a:solidFill>
                    <a:schemeClr val="bg1"/>
                  </a:solidFill>
                  <a:latin typeface="微软雅黑" panose="020B0503020204020204" pitchFamily="34" charset="-122"/>
                  <a:ea typeface="微软雅黑" panose="020B0503020204020204" pitchFamily="34" charset="-122"/>
                </a:rPr>
                <a:t>第二部分</a:t>
              </a:r>
            </a:p>
          </p:txBody>
        </p:sp>
      </p:grpSp>
      <p:grpSp>
        <p:nvGrpSpPr>
          <p:cNvPr id="4" name="组合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6071101-6CAE-4AA1-95A1-E17432EACF32}"/>
              </a:ext>
            </a:extLst>
          </p:cNvPr>
          <p:cNvGrpSpPr/>
          <p:nvPr/>
        </p:nvGrpSpPr>
        <p:grpSpPr>
          <a:xfrm>
            <a:off x="3645525" y="1945429"/>
            <a:ext cx="5295401" cy="2196745"/>
            <a:chOff x="3645524" y="1945428"/>
            <a:chExt cx="5295401" cy="2196745"/>
          </a:xfrm>
        </p:grpSpPr>
        <p:sp>
          <p:nvSpPr>
            <p:cNvPr id="23" name="文本框 2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BE7557A-D4D9-423E-9F17-537766E9D2B6}"/>
                </a:ext>
              </a:extLst>
            </p:cNvPr>
            <p:cNvSpPr txBox="1"/>
            <p:nvPr/>
          </p:nvSpPr>
          <p:spPr>
            <a:xfrm>
              <a:off x="4116389" y="3218843"/>
              <a:ext cx="4824536" cy="923330"/>
            </a:xfrm>
            <a:prstGeom prst="rect">
              <a:avLst/>
            </a:prstGeom>
            <a:noFill/>
          </p:spPr>
          <p:txBody>
            <a:bodyPr wrap="square" rtlCol="0">
              <a:spAutoFit/>
            </a:bodyPr>
            <a:lstStyle/>
            <a:p>
              <a:r>
                <a:rPr lang="zh-CN" altLang="en-US" sz="5400" b="1" dirty="0">
                  <a:latin typeface="微软雅黑" panose="020B0503020204020204" pitchFamily="34" charset="-122"/>
                  <a:ea typeface="微软雅黑" panose="020B0503020204020204" pitchFamily="34" charset="-122"/>
                </a:rPr>
                <a:t>惨烈的长津湖</a:t>
              </a:r>
            </a:p>
          </p:txBody>
        </p:sp>
        <p:sp>
          <p:nvSpPr>
            <p:cNvPr id="3" name="星形: 五角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7E873AC-7593-4478-8C11-956B3A5DA990}"/>
                </a:ext>
              </a:extLst>
            </p:cNvPr>
            <p:cNvSpPr/>
            <p:nvPr/>
          </p:nvSpPr>
          <p:spPr>
            <a:xfrm>
              <a:off x="3645524" y="1945428"/>
              <a:ext cx="864096" cy="770400"/>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星形: 五角 2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BC9C0BE-ACA3-43EC-B553-355FF716629F}"/>
                </a:ext>
              </a:extLst>
            </p:cNvPr>
            <p:cNvSpPr/>
            <p:nvPr/>
          </p:nvSpPr>
          <p:spPr>
            <a:xfrm>
              <a:off x="8013074" y="1945428"/>
              <a:ext cx="864096" cy="770400"/>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extLst>
      <p:ext uri="{BB962C8B-B14F-4D97-AF65-F5344CB8AC3E}">
        <p14:creationId xmlns:p14="http://schemas.microsoft.com/office/powerpoint/2010/main" val="374266651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1"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500"/>
                            </p:stCondLst>
                            <p:childTnLst>
                              <p:par>
                                <p:cTn id="10" presetID="6" presetClass="entr" presetSubtype="16" fill="hold" nodeType="after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图片 3" descr="禅定之道中国风禅意创意海报">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DEADD3D-739C-425B-A995-A3D8CA2077E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9349" y="-9525"/>
            <a:ext cx="12211051" cy="6877050"/>
          </a:xfrm>
          <a:prstGeom prst="rect">
            <a:avLst/>
          </a:prstGeom>
          <a:noFill/>
          <a:ln w="9525">
            <a:noFill/>
          </a:ln>
        </p:spPr>
      </p:pic>
      <p:sp>
        <p:nvSpPr>
          <p:cNvPr id="16" name="文本框 1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C28E8FB-FE20-44BE-8026-A8D924AE10AE}"/>
              </a:ext>
            </a:extLst>
          </p:cNvPr>
          <p:cNvSpPr txBox="1"/>
          <p:nvPr/>
        </p:nvSpPr>
        <p:spPr>
          <a:xfrm>
            <a:off x="4885853" y="290540"/>
            <a:ext cx="2808312" cy="707886"/>
          </a:xfrm>
          <a:prstGeom prst="rect">
            <a:avLst/>
          </a:prstGeom>
          <a:noFill/>
        </p:spPr>
        <p:txBody>
          <a:bodyPr wrap="square" rtlCol="0">
            <a:spAutoFit/>
          </a:bodyPr>
          <a:lstStyle/>
          <a:p>
            <a:r>
              <a:rPr lang="zh-CN" altLang="en-US" sz="4000">
                <a:latin typeface="黑体" panose="02010609060101010101" pitchFamily="49" charset="-122"/>
                <a:ea typeface="黑体" panose="02010609060101010101" pitchFamily="49" charset="-122"/>
              </a:rPr>
              <a:t>长津湖战役</a:t>
            </a:r>
          </a:p>
        </p:txBody>
      </p:sp>
      <p:pic>
        <p:nvPicPr>
          <p:cNvPr id="18" name="图片 1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8EB3A95-68AC-4DA0-B1E0-49838A9E24DD}"/>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44626" y="-658"/>
            <a:ext cx="1165492" cy="1402164"/>
          </a:xfrm>
          <a:prstGeom prst="rect">
            <a:avLst/>
          </a:prstGeom>
        </p:spPr>
      </p:pic>
      <p:pic>
        <p:nvPicPr>
          <p:cNvPr id="22" name="图片 2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931E0DB-7CA0-4E3B-AB39-885FE03FA2D4}"/>
              </a:ext>
            </a:extLst>
          </p:cNvPr>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1263505" y="64977"/>
            <a:ext cx="375595" cy="451866"/>
          </a:xfrm>
          <a:prstGeom prst="rect">
            <a:avLst/>
          </a:prstGeom>
        </p:spPr>
      </p:pic>
      <p:pic>
        <p:nvPicPr>
          <p:cNvPr id="50" name="图片 4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89BC435-EECC-409F-94F5-F821EC8EDB9B}"/>
              </a:ext>
            </a:extLst>
          </p:cNvPr>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10060290" y="-19050"/>
            <a:ext cx="2126741" cy="1491134"/>
          </a:xfrm>
          <a:prstGeom prst="rect">
            <a:avLst/>
          </a:prstGeom>
        </p:spPr>
      </p:pic>
      <p:cxnSp>
        <p:nvCxnSpPr>
          <p:cNvPr id="6" name="直接连接符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52BD91E-FAD4-4D3B-97D9-0CA8C514C217}"/>
              </a:ext>
            </a:extLst>
          </p:cNvPr>
          <p:cNvCxnSpPr/>
          <p:nvPr/>
        </p:nvCxnSpPr>
        <p:spPr>
          <a:xfrm>
            <a:off x="1375750" y="1085866"/>
            <a:ext cx="8983231" cy="1"/>
          </a:xfrm>
          <a:prstGeom prst="curvedConnector3">
            <a:avLst>
              <a:gd name="adj1" fmla="val 50000"/>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矩形: 圆角 1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DE79D58-722C-442D-99C7-A15C5159CD11}"/>
              </a:ext>
            </a:extLst>
          </p:cNvPr>
          <p:cNvSpPr/>
          <p:nvPr/>
        </p:nvSpPr>
        <p:spPr>
          <a:xfrm>
            <a:off x="3963029" y="1311588"/>
            <a:ext cx="4077188" cy="723047"/>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文本框 1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BB0B389-DEE5-46C3-B66C-8379634ED1BC}"/>
              </a:ext>
            </a:extLst>
          </p:cNvPr>
          <p:cNvSpPr txBox="1"/>
          <p:nvPr/>
        </p:nvSpPr>
        <p:spPr>
          <a:xfrm>
            <a:off x="4020573" y="1397006"/>
            <a:ext cx="4019644" cy="523220"/>
          </a:xfrm>
          <a:prstGeom prst="rect">
            <a:avLst/>
          </a:prstGeom>
          <a:noFill/>
        </p:spPr>
        <p:txBody>
          <a:bodyPr wrap="square" rtlCol="0">
            <a:spAutoFit/>
          </a:bodyPr>
          <a:lstStyle/>
          <a:p>
            <a:r>
              <a:rPr lang="zh-CN" altLang="en-US" sz="2800" b="1">
                <a:solidFill>
                  <a:schemeClr val="bg1"/>
                </a:solidFill>
                <a:latin typeface="黑体" panose="02010609060101010101" pitchFamily="49" charset="-122"/>
                <a:ea typeface="黑体" panose="02010609060101010101" pitchFamily="49" charset="-122"/>
              </a:rPr>
              <a:t>让世界震惊的“冰雕连”</a:t>
            </a:r>
          </a:p>
        </p:txBody>
      </p:sp>
      <p:grpSp>
        <p:nvGrpSpPr>
          <p:cNvPr id="3" name="组合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CE9D2FD-F3C6-4ADB-BDC4-95B435223528}"/>
              </a:ext>
            </a:extLst>
          </p:cNvPr>
          <p:cNvGrpSpPr/>
          <p:nvPr/>
        </p:nvGrpSpPr>
        <p:grpSpPr>
          <a:xfrm>
            <a:off x="737805" y="2291127"/>
            <a:ext cx="11262851" cy="3796852"/>
            <a:chOff x="737805" y="2291127"/>
            <a:chExt cx="11262851" cy="3796852"/>
          </a:xfrm>
        </p:grpSpPr>
        <p:sp>
          <p:nvSpPr>
            <p:cNvPr id="2" name="矩形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0D6E282-E5B6-4587-8E1D-F589CD7A37F5}"/>
                </a:ext>
              </a:extLst>
            </p:cNvPr>
            <p:cNvSpPr/>
            <p:nvPr/>
          </p:nvSpPr>
          <p:spPr>
            <a:xfrm>
              <a:off x="780212" y="2499436"/>
              <a:ext cx="6480719" cy="3416320"/>
            </a:xfrm>
            <a:prstGeom prst="rect">
              <a:avLst/>
            </a:prstGeom>
          </p:spPr>
          <p:txBody>
            <a:bodyPr wrap="square">
              <a:spAutoFit/>
            </a:bodyPr>
            <a:lstStyle/>
            <a:p>
              <a:r>
                <a:rPr lang="zh-CN" altLang="en-US" sz="2400" dirty="0"/>
                <a:t>        </a:t>
              </a:r>
              <a:r>
                <a:rPr lang="en-US" altLang="zh-CN" sz="2400" dirty="0"/>
                <a:t>1950</a:t>
              </a:r>
              <a:r>
                <a:rPr lang="zh-CN" altLang="en-US" sz="2400" dirty="0"/>
                <a:t>年</a:t>
              </a:r>
              <a:r>
                <a:rPr lang="en-US" altLang="zh-CN" sz="2400" dirty="0"/>
                <a:t>11</a:t>
              </a:r>
              <a:r>
                <a:rPr lang="zh-CN" altLang="en-US" sz="2400" dirty="0"/>
                <a:t>月下旬，朝鲜战场长津湖战役中美军南逃沿途被这样的情景震惊</a:t>
              </a:r>
              <a:r>
                <a:rPr lang="en-US" altLang="zh-CN" sz="2400" dirty="0"/>
                <a:t>:</a:t>
              </a:r>
              <a:r>
                <a:rPr lang="zh-CN" altLang="en-US" sz="2400" dirty="0"/>
                <a:t>一排排志愿军战士俯卧在零下</a:t>
              </a:r>
              <a:r>
                <a:rPr lang="en-US" altLang="zh-CN" sz="2400" dirty="0"/>
                <a:t>40</a:t>
              </a:r>
              <a:r>
                <a:rPr lang="zh-CN" altLang="en-US" sz="2400" dirty="0"/>
                <a:t>摄氏度的阵地上，手握钢枪、手榴弹，保持着整齐的战斗队形和战斗姿态，仿佛是跃然而起的“冰雕”群像。这是中国人民志愿军</a:t>
              </a:r>
              <a:r>
                <a:rPr lang="en-US" altLang="zh-CN" sz="2400" dirty="0"/>
                <a:t>20</a:t>
              </a:r>
              <a:r>
                <a:rPr lang="zh-CN" altLang="en-US" sz="2400" dirty="0"/>
                <a:t>军</a:t>
              </a:r>
              <a:r>
                <a:rPr lang="en-US" altLang="zh-CN" sz="2400" dirty="0"/>
                <a:t>59</a:t>
              </a:r>
              <a:r>
                <a:rPr lang="zh-CN" altLang="en-US" sz="2400" dirty="0"/>
                <a:t>师</a:t>
              </a:r>
              <a:r>
                <a:rPr lang="en-US" altLang="zh-CN" sz="2400" dirty="0"/>
                <a:t>177</a:t>
              </a:r>
              <a:r>
                <a:rPr lang="zh-CN" altLang="en-US" sz="2400" dirty="0"/>
                <a:t>团</a:t>
              </a:r>
              <a:r>
                <a:rPr lang="en-US" altLang="zh-CN" sz="2400" dirty="0"/>
                <a:t>6</a:t>
              </a:r>
              <a:r>
                <a:rPr lang="zh-CN" altLang="en-US" sz="2400" dirty="0"/>
                <a:t>连</a:t>
              </a:r>
              <a:r>
                <a:rPr lang="en-US" altLang="zh-CN" sz="2400" dirty="0"/>
                <a:t>60</a:t>
              </a:r>
              <a:r>
                <a:rPr lang="zh-CN" altLang="en-US" sz="2400" dirty="0"/>
                <a:t>师</a:t>
              </a:r>
              <a:r>
                <a:rPr lang="en-US" altLang="zh-CN" sz="2400" dirty="0"/>
                <a:t>180</a:t>
              </a:r>
              <a:r>
                <a:rPr lang="zh-CN" altLang="en-US" sz="2400" dirty="0"/>
                <a:t>团</a:t>
              </a:r>
              <a:r>
                <a:rPr lang="en-US" altLang="zh-CN" sz="2400" dirty="0"/>
                <a:t>2</a:t>
              </a:r>
              <a:r>
                <a:rPr lang="zh-CN" altLang="en-US" sz="2400" dirty="0"/>
                <a:t>连，</a:t>
              </a:r>
              <a:r>
                <a:rPr lang="en-US" altLang="zh-CN" sz="2400" dirty="0"/>
                <a:t>27</a:t>
              </a:r>
              <a:r>
                <a:rPr lang="zh-CN" altLang="en-US" sz="2400" dirty="0"/>
                <a:t>军</a:t>
              </a:r>
              <a:r>
                <a:rPr lang="en-US" altLang="zh-CN" sz="2400" dirty="0"/>
                <a:t>80</a:t>
              </a:r>
              <a:r>
                <a:rPr lang="zh-CN" altLang="en-US" sz="2400" dirty="0"/>
                <a:t>师</a:t>
              </a:r>
              <a:r>
                <a:rPr lang="en-US" altLang="zh-CN" sz="2400" dirty="0"/>
                <a:t>242</a:t>
              </a:r>
              <a:r>
                <a:rPr lang="zh-CN" altLang="en-US" sz="2400" dirty="0"/>
                <a:t>团</a:t>
              </a:r>
              <a:r>
                <a:rPr lang="en-US" altLang="zh-CN" sz="2400" dirty="0"/>
                <a:t>5</a:t>
              </a:r>
              <a:r>
                <a:rPr lang="zh-CN" altLang="en-US" sz="2400" dirty="0"/>
                <a:t>连除一名掉队战和一名通信员成建制被冻死的壮烈场面。从此，“冰雕连”成为</a:t>
              </a:r>
              <a:r>
                <a:rPr lang="zh-CN" altLang="en-US" sz="2400" dirty="0">
                  <a:solidFill>
                    <a:srgbClr val="FF0000"/>
                  </a:solidFill>
                </a:rPr>
                <a:t>一座精神丰碑</a:t>
              </a:r>
              <a:r>
                <a:rPr lang="zh-CN" altLang="en-US" sz="2400" dirty="0"/>
                <a:t>、</a:t>
              </a:r>
              <a:r>
                <a:rPr lang="zh-CN" altLang="en-US" sz="2400" dirty="0">
                  <a:solidFill>
                    <a:srgbClr val="FF0000"/>
                  </a:solidFill>
                </a:rPr>
                <a:t>一种文化符号</a:t>
              </a:r>
              <a:r>
                <a:rPr lang="zh-CN" altLang="en-US" sz="2400" dirty="0"/>
                <a:t>，被载入军史</a:t>
              </a:r>
              <a:r>
                <a:rPr lang="en-US" altLang="zh-CN" sz="2400" dirty="0"/>
                <a:t>!</a:t>
              </a:r>
              <a:r>
                <a:rPr lang="zh-CN" altLang="en-US" sz="2400" dirty="0"/>
                <a:t>。</a:t>
              </a:r>
            </a:p>
          </p:txBody>
        </p:sp>
        <p:sp>
          <p:nvSpPr>
            <p:cNvPr id="7" name="矩形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7197DEB-EEC4-478C-90E7-3C01DEA2A223}"/>
                </a:ext>
              </a:extLst>
            </p:cNvPr>
            <p:cNvSpPr/>
            <p:nvPr/>
          </p:nvSpPr>
          <p:spPr>
            <a:xfrm>
              <a:off x="737805" y="2291127"/>
              <a:ext cx="11262851" cy="3796852"/>
            </a:xfrm>
            <a:prstGeom prst="rect">
              <a:avLst/>
            </a:prstGeom>
            <a:noFill/>
            <a:ln w="381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4" name="图片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2F243C1-984B-4A3A-9BFA-AB1FED50FF75}"/>
              </a:ext>
            </a:extLst>
          </p:cNvPr>
          <p:cNvPicPr>
            <a:picLocks noChangeAspect="1"/>
          </p:cNvPicPr>
          <p:nvPr/>
        </p:nvPicPr>
        <p:blipFill>
          <a:blip r:embed="rId6">
            <a:extLst>
              <a:ext uri="{28A0092B-C50C-407E-A947-70E740481C1C}">
                <a14:useLocalDpi xmlns:a14="http://schemas.microsoft.com/office/drawing/2010/main"/>
              </a:ext>
            </a:extLst>
          </a:blip>
          <a:stretch>
            <a:fillRect/>
          </a:stretch>
        </p:blipFill>
        <p:spPr>
          <a:xfrm>
            <a:off x="7536161" y="2538627"/>
            <a:ext cx="4077187" cy="3377131"/>
          </a:xfrm>
          <a:prstGeom prst="rect">
            <a:avLst/>
          </a:prstGeom>
        </p:spPr>
      </p:pic>
    </p:spTree>
    <p:extLst>
      <p:ext uri="{BB962C8B-B14F-4D97-AF65-F5344CB8AC3E}">
        <p14:creationId xmlns:p14="http://schemas.microsoft.com/office/powerpoint/2010/main" val="354019134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1" presetClass="entr" presetSubtype="3"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3)">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图片 3" descr="禅定之道中国风禅意创意海报">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DEADD3D-739C-425B-A995-A3D8CA2077E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9526" y="-19050"/>
            <a:ext cx="12211051" cy="6877050"/>
          </a:xfrm>
          <a:prstGeom prst="rect">
            <a:avLst/>
          </a:prstGeom>
          <a:noFill/>
          <a:ln w="9525">
            <a:noFill/>
          </a:ln>
        </p:spPr>
      </p:pic>
      <p:sp>
        <p:nvSpPr>
          <p:cNvPr id="16" name="文本框 1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C28E8FB-FE20-44BE-8026-A8D924AE10AE}"/>
              </a:ext>
            </a:extLst>
          </p:cNvPr>
          <p:cNvSpPr txBox="1"/>
          <p:nvPr/>
        </p:nvSpPr>
        <p:spPr>
          <a:xfrm>
            <a:off x="4885853" y="290540"/>
            <a:ext cx="2808312" cy="707886"/>
          </a:xfrm>
          <a:prstGeom prst="rect">
            <a:avLst/>
          </a:prstGeom>
          <a:noFill/>
        </p:spPr>
        <p:txBody>
          <a:bodyPr wrap="square" rtlCol="0">
            <a:spAutoFit/>
          </a:bodyPr>
          <a:lstStyle/>
          <a:p>
            <a:r>
              <a:rPr lang="zh-CN" altLang="en-US" sz="4000">
                <a:latin typeface="黑体" panose="02010609060101010101" pitchFamily="49" charset="-122"/>
                <a:ea typeface="黑体" panose="02010609060101010101" pitchFamily="49" charset="-122"/>
              </a:rPr>
              <a:t>长津湖战役</a:t>
            </a:r>
          </a:p>
        </p:txBody>
      </p:sp>
      <p:pic>
        <p:nvPicPr>
          <p:cNvPr id="18" name="图片 1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8EB3A95-68AC-4DA0-B1E0-49838A9E24DD}"/>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44626" y="-658"/>
            <a:ext cx="1165492" cy="1402164"/>
          </a:xfrm>
          <a:prstGeom prst="rect">
            <a:avLst/>
          </a:prstGeom>
        </p:spPr>
      </p:pic>
      <p:pic>
        <p:nvPicPr>
          <p:cNvPr id="22" name="图片 2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931E0DB-7CA0-4E3B-AB39-885FE03FA2D4}"/>
              </a:ext>
            </a:extLst>
          </p:cNvPr>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1263505" y="64977"/>
            <a:ext cx="375595" cy="451866"/>
          </a:xfrm>
          <a:prstGeom prst="rect">
            <a:avLst/>
          </a:prstGeom>
        </p:spPr>
      </p:pic>
      <p:pic>
        <p:nvPicPr>
          <p:cNvPr id="50" name="图片 4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89BC435-EECC-409F-94F5-F821EC8EDB9B}"/>
              </a:ext>
            </a:extLst>
          </p:cNvPr>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10060290" y="-19050"/>
            <a:ext cx="2126741" cy="1491134"/>
          </a:xfrm>
          <a:prstGeom prst="rect">
            <a:avLst/>
          </a:prstGeom>
        </p:spPr>
      </p:pic>
      <p:cxnSp>
        <p:nvCxnSpPr>
          <p:cNvPr id="6" name="直接连接符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52BD91E-FAD4-4D3B-97D9-0CA8C514C217}"/>
              </a:ext>
            </a:extLst>
          </p:cNvPr>
          <p:cNvCxnSpPr/>
          <p:nvPr/>
        </p:nvCxnSpPr>
        <p:spPr>
          <a:xfrm>
            <a:off x="1375750" y="1085866"/>
            <a:ext cx="8983231" cy="1"/>
          </a:xfrm>
          <a:prstGeom prst="curvedConnector3">
            <a:avLst>
              <a:gd name="adj1" fmla="val 50000"/>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矩形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74BA54B-EA12-467D-9E06-60BE2433C55B}"/>
              </a:ext>
            </a:extLst>
          </p:cNvPr>
          <p:cNvSpPr/>
          <p:nvPr/>
        </p:nvSpPr>
        <p:spPr>
          <a:xfrm>
            <a:off x="5401643" y="2517650"/>
            <a:ext cx="5571884" cy="3046988"/>
          </a:xfrm>
          <a:prstGeom prst="rect">
            <a:avLst/>
          </a:prstGeom>
        </p:spPr>
        <p:txBody>
          <a:bodyPr wrap="square">
            <a:spAutoFit/>
          </a:bodyPr>
          <a:lstStyle/>
          <a:p>
            <a:r>
              <a:rPr lang="zh-CN" altLang="en-US" sz="2400" dirty="0"/>
              <a:t>冰雕连一位战士留下的绝命诗，向我们诉说英雄的战斗意志和战斗情怀，为我们提供了令人信服的答案：</a:t>
            </a:r>
            <a:endParaRPr lang="en-US" altLang="zh-CN" sz="2400" dirty="0"/>
          </a:p>
          <a:p>
            <a:r>
              <a:rPr lang="zh-CN" altLang="en-US" sz="2400" b="1" dirty="0">
                <a:solidFill>
                  <a:srgbClr val="FF0000"/>
                </a:solidFill>
              </a:rPr>
              <a:t>我爱亲人和祖国，更爱我的荣誉，我是一名光荣的志愿军战士。</a:t>
            </a:r>
            <a:endParaRPr lang="en-US" altLang="zh-CN" sz="2400" b="1" dirty="0">
              <a:solidFill>
                <a:srgbClr val="FF0000"/>
              </a:solidFill>
            </a:endParaRPr>
          </a:p>
          <a:p>
            <a:r>
              <a:rPr lang="zh-CN" altLang="en-US" sz="2400" b="1" dirty="0">
                <a:solidFill>
                  <a:srgbClr val="FF0000"/>
                </a:solidFill>
              </a:rPr>
              <a:t>冰雪啊 ！我决不屈服于你！</a:t>
            </a:r>
            <a:endParaRPr lang="en-US" altLang="zh-CN" sz="2400" b="1" dirty="0">
              <a:solidFill>
                <a:srgbClr val="FF0000"/>
              </a:solidFill>
            </a:endParaRPr>
          </a:p>
          <a:p>
            <a:r>
              <a:rPr lang="zh-CN" altLang="en-US" sz="2400" b="1" dirty="0">
                <a:solidFill>
                  <a:srgbClr val="FF0000"/>
                </a:solidFill>
              </a:rPr>
              <a:t>哪怕是冻死，我也要高傲地耸立在我的阵地上！</a:t>
            </a:r>
          </a:p>
        </p:txBody>
      </p:sp>
      <p:sp>
        <p:nvSpPr>
          <p:cNvPr id="15" name="矩形: 圆角 1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DE79D58-722C-442D-99C7-A15C5159CD11}"/>
              </a:ext>
            </a:extLst>
          </p:cNvPr>
          <p:cNvSpPr/>
          <p:nvPr/>
        </p:nvSpPr>
        <p:spPr>
          <a:xfrm>
            <a:off x="3813684" y="1293364"/>
            <a:ext cx="3808672" cy="723047"/>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文本框 1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BB0B389-DEE5-46C3-B66C-8379634ED1BC}"/>
              </a:ext>
            </a:extLst>
          </p:cNvPr>
          <p:cNvSpPr txBox="1"/>
          <p:nvPr/>
        </p:nvSpPr>
        <p:spPr>
          <a:xfrm>
            <a:off x="4011025" y="1335301"/>
            <a:ext cx="3428583" cy="584775"/>
          </a:xfrm>
          <a:prstGeom prst="rect">
            <a:avLst/>
          </a:prstGeom>
          <a:noFill/>
        </p:spPr>
        <p:txBody>
          <a:bodyPr wrap="square" rtlCol="0">
            <a:spAutoFit/>
          </a:bodyPr>
          <a:lstStyle/>
          <a:p>
            <a:r>
              <a:rPr lang="zh-CN" altLang="en-US" sz="3200" b="1">
                <a:solidFill>
                  <a:schemeClr val="bg1"/>
                </a:solidFill>
                <a:latin typeface="黑体" panose="02010609060101010101" pitchFamily="49" charset="-122"/>
                <a:ea typeface="黑体" panose="02010609060101010101" pitchFamily="49" charset="-122"/>
              </a:rPr>
              <a:t>“冰雕连”精神</a:t>
            </a:r>
          </a:p>
        </p:txBody>
      </p:sp>
      <p:sp>
        <p:nvSpPr>
          <p:cNvPr id="19" name="矩形 1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AAA76C1-3A47-4B3C-86F6-0FE786ACCEAF}"/>
              </a:ext>
            </a:extLst>
          </p:cNvPr>
          <p:cNvSpPr/>
          <p:nvPr/>
        </p:nvSpPr>
        <p:spPr>
          <a:xfrm>
            <a:off x="911426" y="2181255"/>
            <a:ext cx="10081119" cy="3840028"/>
          </a:xfrm>
          <a:prstGeom prst="rect">
            <a:avLst/>
          </a:prstGeom>
          <a:noFill/>
          <a:ln w="381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0" name="图片 1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5F2B452-6FC7-4C14-87F7-9284276093BF}"/>
              </a:ext>
            </a:extLst>
          </p:cNvPr>
          <p:cNvPicPr>
            <a:picLocks noChangeAspect="1"/>
          </p:cNvPicPr>
          <p:nvPr/>
        </p:nvPicPr>
        <p:blipFill>
          <a:blip r:embed="rId6">
            <a:extLst>
              <a:ext uri="{28A0092B-C50C-407E-A947-70E740481C1C}">
                <a14:useLocalDpi xmlns:a14="http://schemas.microsoft.com/office/drawing/2010/main"/>
              </a:ext>
            </a:extLst>
          </a:blip>
          <a:stretch>
            <a:fillRect/>
          </a:stretch>
        </p:blipFill>
        <p:spPr>
          <a:xfrm>
            <a:off x="1117941" y="2375051"/>
            <a:ext cx="4077187" cy="3377131"/>
          </a:xfrm>
          <a:prstGeom prst="rect">
            <a:avLst/>
          </a:prstGeom>
        </p:spPr>
      </p:pic>
      <p:pic>
        <p:nvPicPr>
          <p:cNvPr id="51" name="New picture"/>
          <p:cNvPicPr/>
          <p:nvPr/>
        </p:nvPicPr>
        <p:blipFill>
          <a:blip r:embed="rId7"/>
          <a:stretch>
            <a:fillRect/>
          </a:stretch>
        </p:blipFill>
        <p:spPr>
          <a:xfrm>
            <a:off x="11074401" y="10693400"/>
            <a:ext cx="317500" cy="228600"/>
          </a:xfrm>
          <a:prstGeom prst="cube">
            <a:avLst/>
          </a:prstGeom>
        </p:spPr>
      </p:pic>
    </p:spTree>
    <p:extLst>
      <p:ext uri="{BB962C8B-B14F-4D97-AF65-F5344CB8AC3E}">
        <p14:creationId xmlns:p14="http://schemas.microsoft.com/office/powerpoint/2010/main" val="1257824281"/>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图片 3" descr="禅定之道中国风禅意创意海报">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DEADD3D-739C-425B-A995-A3D8CA2077E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526" y="0"/>
            <a:ext cx="12211051" cy="6877050"/>
          </a:xfrm>
          <a:prstGeom prst="rect">
            <a:avLst/>
          </a:prstGeom>
          <a:noFill/>
          <a:ln w="9525">
            <a:noFill/>
          </a:ln>
        </p:spPr>
      </p:pic>
      <p:sp>
        <p:nvSpPr>
          <p:cNvPr id="16" name="文本框 1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C28E8FB-FE20-44BE-8026-A8D924AE10AE}"/>
              </a:ext>
            </a:extLst>
          </p:cNvPr>
          <p:cNvSpPr txBox="1"/>
          <p:nvPr/>
        </p:nvSpPr>
        <p:spPr>
          <a:xfrm>
            <a:off x="4885853" y="290540"/>
            <a:ext cx="2808312" cy="707886"/>
          </a:xfrm>
          <a:prstGeom prst="rect">
            <a:avLst/>
          </a:prstGeom>
          <a:noFill/>
        </p:spPr>
        <p:txBody>
          <a:bodyPr wrap="square" rtlCol="0">
            <a:spAutoFit/>
          </a:bodyPr>
          <a:lstStyle/>
          <a:p>
            <a:r>
              <a:rPr lang="zh-CN" altLang="en-US" sz="4000">
                <a:latin typeface="黑体" panose="02010609060101010101" pitchFamily="49" charset="-122"/>
                <a:ea typeface="黑体" panose="02010609060101010101" pitchFamily="49" charset="-122"/>
              </a:rPr>
              <a:t>长津湖战役</a:t>
            </a:r>
          </a:p>
        </p:txBody>
      </p:sp>
      <p:pic>
        <p:nvPicPr>
          <p:cNvPr id="18" name="图片 1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8EB3A95-68AC-4DA0-B1E0-49838A9E24DD}"/>
              </a:ext>
            </a:extLst>
          </p:cNvPr>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44626" y="-658"/>
            <a:ext cx="1165492" cy="1402164"/>
          </a:xfrm>
          <a:prstGeom prst="rect">
            <a:avLst/>
          </a:prstGeom>
        </p:spPr>
      </p:pic>
      <p:pic>
        <p:nvPicPr>
          <p:cNvPr id="22" name="图片 2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931E0DB-7CA0-4E3B-AB39-885FE03FA2D4}"/>
              </a:ext>
            </a:extLst>
          </p:cNvPr>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1263505" y="64977"/>
            <a:ext cx="375595" cy="451866"/>
          </a:xfrm>
          <a:prstGeom prst="rect">
            <a:avLst/>
          </a:prstGeom>
        </p:spPr>
      </p:pic>
      <p:pic>
        <p:nvPicPr>
          <p:cNvPr id="50" name="图片 4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89BC435-EECC-409F-94F5-F821EC8EDB9B}"/>
              </a:ext>
            </a:extLst>
          </p:cNvPr>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10060290" y="-19050"/>
            <a:ext cx="2126741" cy="1491134"/>
          </a:xfrm>
          <a:prstGeom prst="rect">
            <a:avLst/>
          </a:prstGeom>
        </p:spPr>
      </p:pic>
      <p:cxnSp>
        <p:nvCxnSpPr>
          <p:cNvPr id="6" name="直接连接符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52BD91E-FAD4-4D3B-97D9-0CA8C514C217}"/>
              </a:ext>
            </a:extLst>
          </p:cNvPr>
          <p:cNvCxnSpPr/>
          <p:nvPr/>
        </p:nvCxnSpPr>
        <p:spPr>
          <a:xfrm>
            <a:off x="1375750" y="1085866"/>
            <a:ext cx="8983231" cy="1"/>
          </a:xfrm>
          <a:prstGeom prst="curvedConnector3">
            <a:avLst>
              <a:gd name="adj1" fmla="val 50000"/>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矩形: 圆角 1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DE79D58-722C-442D-99C7-A15C5159CD11}"/>
              </a:ext>
            </a:extLst>
          </p:cNvPr>
          <p:cNvSpPr/>
          <p:nvPr/>
        </p:nvSpPr>
        <p:spPr>
          <a:xfrm>
            <a:off x="3813684" y="1293364"/>
            <a:ext cx="3808672" cy="723047"/>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文本框 1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BB0B389-DEE5-46C3-B66C-8379634ED1BC}"/>
              </a:ext>
            </a:extLst>
          </p:cNvPr>
          <p:cNvSpPr txBox="1"/>
          <p:nvPr/>
        </p:nvSpPr>
        <p:spPr>
          <a:xfrm>
            <a:off x="4511826" y="1298819"/>
            <a:ext cx="3428583" cy="584775"/>
          </a:xfrm>
          <a:prstGeom prst="rect">
            <a:avLst/>
          </a:prstGeom>
          <a:noFill/>
        </p:spPr>
        <p:txBody>
          <a:bodyPr wrap="square" rtlCol="0">
            <a:spAutoFit/>
          </a:bodyPr>
          <a:lstStyle/>
          <a:p>
            <a:r>
              <a:rPr lang="zh-CN" altLang="en-US" sz="3200" b="1">
                <a:solidFill>
                  <a:schemeClr val="bg1"/>
                </a:solidFill>
                <a:latin typeface="黑体" panose="02010609060101010101" pitchFamily="49" charset="-122"/>
                <a:ea typeface="黑体" panose="02010609060101010101" pitchFamily="49" charset="-122"/>
              </a:rPr>
              <a:t>粉碎北极熊团</a:t>
            </a:r>
          </a:p>
        </p:txBody>
      </p:sp>
      <p:grpSp>
        <p:nvGrpSpPr>
          <p:cNvPr id="7" name="组合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E40803B-A5CB-46BD-A37F-35AEAC65B441}"/>
              </a:ext>
            </a:extLst>
          </p:cNvPr>
          <p:cNvGrpSpPr/>
          <p:nvPr/>
        </p:nvGrpSpPr>
        <p:grpSpPr>
          <a:xfrm>
            <a:off x="1625659" y="2256498"/>
            <a:ext cx="2880076" cy="522667"/>
            <a:chOff x="1639099" y="2456876"/>
            <a:chExt cx="2880076" cy="522667"/>
          </a:xfrm>
        </p:grpSpPr>
        <p:sp>
          <p:nvSpPr>
            <p:cNvPr id="24" name="星形: 五角 2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C188F18-F60F-41F0-AA18-D3634731B7B3}"/>
                </a:ext>
              </a:extLst>
            </p:cNvPr>
            <p:cNvSpPr/>
            <p:nvPr/>
          </p:nvSpPr>
          <p:spPr>
            <a:xfrm>
              <a:off x="1639099" y="2456876"/>
              <a:ext cx="504056" cy="516402"/>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星形: 五角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0DB4D9A-9FAA-471E-8847-A91B9112D17E}"/>
                </a:ext>
              </a:extLst>
            </p:cNvPr>
            <p:cNvSpPr/>
            <p:nvPr/>
          </p:nvSpPr>
          <p:spPr>
            <a:xfrm>
              <a:off x="2438782" y="2456876"/>
              <a:ext cx="504056" cy="516402"/>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星形: 五角 2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F09CF5B-956D-4DCF-9BD4-76E1C41A517F}"/>
                </a:ext>
              </a:extLst>
            </p:cNvPr>
            <p:cNvSpPr/>
            <p:nvPr/>
          </p:nvSpPr>
          <p:spPr>
            <a:xfrm>
              <a:off x="3238465" y="2463141"/>
              <a:ext cx="504056" cy="516402"/>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星形: 五角 2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C643DF3-ABD3-4CA7-9829-834D48F5C1A8}"/>
                </a:ext>
              </a:extLst>
            </p:cNvPr>
            <p:cNvSpPr/>
            <p:nvPr/>
          </p:nvSpPr>
          <p:spPr>
            <a:xfrm>
              <a:off x="4015119" y="2456876"/>
              <a:ext cx="504056" cy="516402"/>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8" name="组合 2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B9ED776-97E8-42C9-853E-90C34DFE5571}"/>
              </a:ext>
            </a:extLst>
          </p:cNvPr>
          <p:cNvGrpSpPr/>
          <p:nvPr/>
        </p:nvGrpSpPr>
        <p:grpSpPr>
          <a:xfrm>
            <a:off x="7370041" y="2265003"/>
            <a:ext cx="2880076" cy="522667"/>
            <a:chOff x="1639099" y="2456876"/>
            <a:chExt cx="2880076" cy="522667"/>
          </a:xfrm>
        </p:grpSpPr>
        <p:sp>
          <p:nvSpPr>
            <p:cNvPr id="29" name="星形: 五角 2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2AF8E75-4193-41C3-949D-A6D5F374E14B}"/>
                </a:ext>
              </a:extLst>
            </p:cNvPr>
            <p:cNvSpPr/>
            <p:nvPr/>
          </p:nvSpPr>
          <p:spPr>
            <a:xfrm>
              <a:off x="1639099" y="2456876"/>
              <a:ext cx="504056" cy="516402"/>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星形: 五角 2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F7DCF68-7634-41EA-9F6E-795E9DBF894D}"/>
                </a:ext>
              </a:extLst>
            </p:cNvPr>
            <p:cNvSpPr/>
            <p:nvPr/>
          </p:nvSpPr>
          <p:spPr>
            <a:xfrm>
              <a:off x="2438782" y="2456876"/>
              <a:ext cx="504056" cy="516402"/>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星形: 五角 3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A493E36-E109-45DA-A4E8-A9D62D83C9BF}"/>
                </a:ext>
              </a:extLst>
            </p:cNvPr>
            <p:cNvSpPr/>
            <p:nvPr/>
          </p:nvSpPr>
          <p:spPr>
            <a:xfrm>
              <a:off x="3238465" y="2463141"/>
              <a:ext cx="504056" cy="516402"/>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星形: 五角 3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497A35D-F164-4A27-9EC7-3A3364F5E0C1}"/>
                </a:ext>
              </a:extLst>
            </p:cNvPr>
            <p:cNvSpPr/>
            <p:nvPr/>
          </p:nvSpPr>
          <p:spPr>
            <a:xfrm>
              <a:off x="4015119" y="2456876"/>
              <a:ext cx="504056" cy="516402"/>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35" name="图片 3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0B3207D-30BD-450D-8693-C6014DFB3607}"/>
              </a:ext>
            </a:extLst>
          </p:cNvPr>
          <p:cNvPicPr>
            <a:picLocks noChangeAspect="1"/>
          </p:cNvPicPr>
          <p:nvPr/>
        </p:nvPicPr>
        <p:blipFill>
          <a:blip r:embed="rId7" cstate="email">
            <a:extLst>
              <a:ext uri="{28A0092B-C50C-407E-A947-70E740481C1C}">
                <a14:useLocalDpi xmlns:a14="http://schemas.microsoft.com/office/drawing/2010/main"/>
              </a:ext>
            </a:extLst>
          </a:blip>
          <a:srcRect/>
          <a:stretch>
            <a:fillRect/>
          </a:stretch>
        </p:blipFill>
        <p:spPr>
          <a:xfrm rot="10800000">
            <a:off x="3065698" y="5419979"/>
            <a:ext cx="1728191" cy="712330"/>
          </a:xfrm>
          <a:prstGeom prst="rect">
            <a:avLst/>
          </a:prstGeom>
        </p:spPr>
      </p:pic>
      <p:pic>
        <p:nvPicPr>
          <p:cNvPr id="36" name="图片 3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65FA4CD-38C1-416A-B098-1BB2AC827E71}"/>
              </a:ext>
            </a:extLst>
          </p:cNvPr>
          <p:cNvPicPr>
            <a:picLocks noChangeAspect="1"/>
          </p:cNvPicPr>
          <p:nvPr/>
        </p:nvPicPr>
        <p:blipFill>
          <a:blip r:embed="rId8" cstate="email">
            <a:extLst>
              <a:ext uri="{28A0092B-C50C-407E-A947-70E740481C1C}">
                <a14:useLocalDpi xmlns:a14="http://schemas.microsoft.com/office/drawing/2010/main"/>
              </a:ext>
            </a:extLst>
          </a:blip>
          <a:srcRect/>
          <a:stretch>
            <a:fillRect/>
          </a:stretch>
        </p:blipFill>
        <p:spPr>
          <a:xfrm>
            <a:off x="7666312" y="5713861"/>
            <a:ext cx="2379661" cy="693492"/>
          </a:xfrm>
          <a:prstGeom prst="rect">
            <a:avLst/>
          </a:prstGeom>
        </p:spPr>
      </p:pic>
      <p:grpSp>
        <p:nvGrpSpPr>
          <p:cNvPr id="2" name="组合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5EDAB6D-A833-42F4-A3D8-A4A186AEA6A8}"/>
              </a:ext>
            </a:extLst>
          </p:cNvPr>
          <p:cNvGrpSpPr/>
          <p:nvPr/>
        </p:nvGrpSpPr>
        <p:grpSpPr>
          <a:xfrm>
            <a:off x="813825" y="2927021"/>
            <a:ext cx="4503744" cy="3482402"/>
            <a:chOff x="813825" y="2927021"/>
            <a:chExt cx="4503744" cy="3482402"/>
          </a:xfrm>
        </p:grpSpPr>
        <p:sp>
          <p:nvSpPr>
            <p:cNvPr id="5" name="矩形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74BA54B-EA12-467D-9E06-60BE2433C55B}"/>
                </a:ext>
              </a:extLst>
            </p:cNvPr>
            <p:cNvSpPr/>
            <p:nvPr/>
          </p:nvSpPr>
          <p:spPr>
            <a:xfrm>
              <a:off x="914888" y="3081269"/>
              <a:ext cx="4204163" cy="2677656"/>
            </a:xfrm>
            <a:prstGeom prst="rect">
              <a:avLst/>
            </a:prstGeom>
          </p:spPr>
          <p:txBody>
            <a:bodyPr wrap="square">
              <a:spAutoFit/>
            </a:bodyPr>
            <a:lstStyle/>
            <a:p>
              <a:r>
                <a:rPr lang="zh-CN" altLang="en-US" sz="2400" dirty="0"/>
                <a:t>在新兴里战斗中，志愿军第</a:t>
              </a:r>
              <a:r>
                <a:rPr lang="en-US" altLang="zh-CN" sz="2400" dirty="0"/>
                <a:t>27</a:t>
              </a:r>
              <a:r>
                <a:rPr lang="zh-CN" altLang="en-US" sz="2400" dirty="0"/>
                <a:t>军</a:t>
              </a:r>
              <a:r>
                <a:rPr lang="en-US" altLang="zh-CN" sz="2400" dirty="0"/>
                <a:t>80</a:t>
              </a:r>
              <a:r>
                <a:rPr lang="zh-CN" altLang="en-US" sz="2400" dirty="0"/>
                <a:t>师</a:t>
              </a:r>
              <a:r>
                <a:rPr lang="en-US" altLang="zh-CN" sz="2400" dirty="0"/>
                <a:t>239</a:t>
              </a:r>
              <a:r>
                <a:rPr lang="zh-CN" altLang="en-US" sz="2400" dirty="0"/>
                <a:t>团</a:t>
              </a:r>
              <a:r>
                <a:rPr lang="en-US" altLang="zh-CN" sz="2400" dirty="0"/>
                <a:t>4</a:t>
              </a:r>
              <a:r>
                <a:rPr lang="zh-CN" altLang="en-US" sz="2400" dirty="0"/>
                <a:t>连，共击毙了敌</a:t>
              </a:r>
              <a:r>
                <a:rPr lang="en-US" altLang="zh-CN" sz="2400" dirty="0"/>
                <a:t>300</a:t>
              </a:r>
              <a:r>
                <a:rPr lang="zh-CN" altLang="en-US" sz="2400" dirty="0"/>
                <a:t>余人缴获榴弹炮</a:t>
              </a:r>
              <a:r>
                <a:rPr lang="en-US" altLang="zh-CN" sz="2400" dirty="0"/>
                <a:t>12</a:t>
              </a:r>
              <a:r>
                <a:rPr lang="zh-CN" altLang="en-US" sz="2400" dirty="0"/>
                <a:t>门，控制了长</a:t>
              </a:r>
              <a:r>
                <a:rPr lang="en-US" altLang="zh-CN" sz="2400" dirty="0"/>
                <a:t>300</a:t>
              </a:r>
              <a:r>
                <a:rPr lang="zh-CN" altLang="en-US" sz="2400" dirty="0"/>
                <a:t>米、宽</a:t>
              </a:r>
              <a:r>
                <a:rPr lang="en-US" altLang="zh-CN" sz="2400" dirty="0"/>
                <a:t>100</a:t>
              </a:r>
              <a:r>
                <a:rPr lang="zh-CN" altLang="en-US" sz="2400" dirty="0"/>
                <a:t>米的阵地，“北极能团”团旗落下了“新兴里战斗模范连”的战旗永远地飘扬起来了。</a:t>
              </a:r>
              <a:endParaRPr lang="zh-CN" altLang="en-US" sz="2400" b="1" dirty="0">
                <a:solidFill>
                  <a:srgbClr val="FF0000"/>
                </a:solidFill>
              </a:endParaRPr>
            </a:p>
          </p:txBody>
        </p:sp>
        <p:sp>
          <p:nvSpPr>
            <p:cNvPr id="10" name="矩形 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1317F3B-D206-41CE-B40A-354693C7D9E1}"/>
                </a:ext>
              </a:extLst>
            </p:cNvPr>
            <p:cNvSpPr/>
            <p:nvPr/>
          </p:nvSpPr>
          <p:spPr>
            <a:xfrm>
              <a:off x="813825" y="2927021"/>
              <a:ext cx="4503744" cy="3482402"/>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 name="组合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E6265F7-2939-4337-89F5-E444B63154AC}"/>
              </a:ext>
            </a:extLst>
          </p:cNvPr>
          <p:cNvGrpSpPr/>
          <p:nvPr/>
        </p:nvGrpSpPr>
        <p:grpSpPr>
          <a:xfrm>
            <a:off x="6290010" y="2923862"/>
            <a:ext cx="4891023" cy="3482402"/>
            <a:chOff x="6290009" y="2923862"/>
            <a:chExt cx="4891022" cy="3482402"/>
          </a:xfrm>
        </p:grpSpPr>
        <p:sp>
          <p:nvSpPr>
            <p:cNvPr id="14" name="矩形 1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3D327BF-AEBC-4E08-8D00-92ABC438C8AC}"/>
                </a:ext>
              </a:extLst>
            </p:cNvPr>
            <p:cNvSpPr/>
            <p:nvPr/>
          </p:nvSpPr>
          <p:spPr>
            <a:xfrm>
              <a:off x="6386089" y="3082454"/>
              <a:ext cx="4627161" cy="2677656"/>
            </a:xfrm>
            <a:prstGeom prst="rect">
              <a:avLst/>
            </a:prstGeom>
          </p:spPr>
          <p:txBody>
            <a:bodyPr wrap="square">
              <a:spAutoFit/>
            </a:bodyPr>
            <a:lstStyle/>
            <a:p>
              <a:r>
                <a:rPr lang="zh-CN" altLang="en-US" sz="2400"/>
                <a:t>在新兴美国王牌部队“北极熊团”志得意满，想要快速击败中国人民志愿军。但是志愿军面对“武装到牙齿”的敌人毫无惧色迎头痛击，粉碎了“北极能团”不可战胜的神话，长津湖一役创造了第一次全歼美军一个团的战绩。</a:t>
              </a:r>
              <a:endParaRPr lang="zh-CN" altLang="en-US" sz="2400" b="1">
                <a:solidFill>
                  <a:srgbClr val="FF0000"/>
                </a:solidFill>
              </a:endParaRPr>
            </a:p>
          </p:txBody>
        </p:sp>
        <p:sp>
          <p:nvSpPr>
            <p:cNvPr id="37" name="矩形 3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1D5BE5D-D6F9-4375-88B2-402FC48CCF47}"/>
                </a:ext>
              </a:extLst>
            </p:cNvPr>
            <p:cNvSpPr/>
            <p:nvPr/>
          </p:nvSpPr>
          <p:spPr>
            <a:xfrm>
              <a:off x="6290009" y="2923862"/>
              <a:ext cx="4891022" cy="3482402"/>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extLst>
      <p:ext uri="{BB962C8B-B14F-4D97-AF65-F5344CB8AC3E}">
        <p14:creationId xmlns:p14="http://schemas.microsoft.com/office/powerpoint/2010/main" val="425762758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21" presetClass="entr" presetSubtype="1" fill="hold" nodeType="afterEffect">
                                  <p:stCondLst>
                                    <p:cond delay="0"/>
                                  </p:stCondLst>
                                  <p:childTnLst>
                                    <p:set>
                                      <p:cBhvr>
                                        <p:cTn id="12" dur="1" fill="hold">
                                          <p:stCondLst>
                                            <p:cond delay="0"/>
                                          </p:stCondLst>
                                        </p:cTn>
                                        <p:tgtEl>
                                          <p:spTgt spid="35"/>
                                        </p:tgtEl>
                                        <p:attrNameLst>
                                          <p:attrName>style.visibility</p:attrName>
                                        </p:attrNameLst>
                                      </p:cBhvr>
                                      <p:to>
                                        <p:strVal val="visible"/>
                                      </p:to>
                                    </p:set>
                                    <p:animEffect transition="in" filter="wheel(1)">
                                      <p:cBhvr>
                                        <p:cTn id="13" dur="2000"/>
                                        <p:tgtEl>
                                          <p:spTgt spid="35"/>
                                        </p:tgtEl>
                                      </p:cBhvr>
                                    </p:animEffect>
                                  </p:childTnLst>
                                </p:cTn>
                              </p:par>
                            </p:childTnLst>
                          </p:cTn>
                        </p:par>
                        <p:par>
                          <p:cTn id="14" fill="hold" nodeType="afterGroup">
                            <p:stCondLst>
                              <p:cond delay="3000"/>
                            </p:stCondLst>
                            <p:childTnLst>
                              <p:par>
                                <p:cTn id="15" presetID="6" presetClass="entr" presetSubtype="16" fill="hold" nodeType="after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ircle(in)">
                                      <p:cBhvr>
                                        <p:cTn id="17" dur="2000"/>
                                        <p:tgtEl>
                                          <p:spTgt spid="7"/>
                                        </p:tgtEl>
                                      </p:cBhvr>
                                    </p:animEffect>
                                  </p:childTnLst>
                                </p:cTn>
                              </p:par>
                            </p:childTnLst>
                          </p:cTn>
                        </p:par>
                      </p:childTnLst>
                    </p:cTn>
                  </p:par>
                  <p:par>
                    <p:cTn id="18" fill="hold" nodeType="clickPar">
                      <p:stCondLst>
                        <p:cond delay="indefinite"/>
                        <p:cond evt="onBegin" delay="0">
                          <p:tn val="17"/>
                        </p:cond>
                      </p:stCondLst>
                      <p:childTnLst>
                        <p:par>
                          <p:cTn id="19" fill="hold" nodeType="afterGroup">
                            <p:stCondLst>
                              <p:cond delay="0"/>
                            </p:stCondLst>
                            <p:childTnLst>
                              <p:par>
                                <p:cTn id="20" presetID="42" presetClass="entr" presetSubtype="0"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fade">
                                      <p:cBhvr>
                                        <p:cTn id="22" dur="1000"/>
                                        <p:tgtEl>
                                          <p:spTgt spid="3"/>
                                        </p:tgtEl>
                                      </p:cBhvr>
                                    </p:animEffect>
                                    <p:anim calcmode="lin" valueType="num">
                                      <p:cBhvr>
                                        <p:cTn id="23" dur="1000" fill="hold"/>
                                        <p:tgtEl>
                                          <p:spTgt spid="3"/>
                                        </p:tgtEl>
                                        <p:attrNameLst>
                                          <p:attrName>ppt_x</p:attrName>
                                        </p:attrNameLst>
                                      </p:cBhvr>
                                      <p:tavLst>
                                        <p:tav tm="0">
                                          <p:val>
                                            <p:strVal val="#ppt_x"/>
                                          </p:val>
                                        </p:tav>
                                        <p:tav tm="100000">
                                          <p:val>
                                            <p:strVal val="#ppt_x"/>
                                          </p:val>
                                        </p:tav>
                                      </p:tavLst>
                                    </p:anim>
                                    <p:anim calcmode="lin" valueType="num">
                                      <p:cBhvr>
                                        <p:cTn id="24" dur="1000" fill="hold"/>
                                        <p:tgtEl>
                                          <p:spTgt spid="3"/>
                                        </p:tgtEl>
                                        <p:attrNameLst>
                                          <p:attrName>ppt_y</p:attrName>
                                        </p:attrNameLst>
                                      </p:cBhvr>
                                      <p:tavLst>
                                        <p:tav tm="0">
                                          <p:val>
                                            <p:strVal val="#ppt_y+.1"/>
                                          </p:val>
                                        </p:tav>
                                        <p:tav tm="100000">
                                          <p:val>
                                            <p:strVal val="#ppt_y"/>
                                          </p:val>
                                        </p:tav>
                                      </p:tavLst>
                                    </p:anim>
                                  </p:childTnLst>
                                </p:cTn>
                              </p:par>
                            </p:childTnLst>
                          </p:cTn>
                        </p:par>
                        <p:par>
                          <p:cTn id="25" fill="hold" nodeType="afterGroup">
                            <p:stCondLst>
                              <p:cond delay="1000"/>
                            </p:stCondLst>
                            <p:childTnLst>
                              <p:par>
                                <p:cTn id="26" presetID="21" presetClass="entr" presetSubtype="1" fill="hold" nodeType="afterEffect">
                                  <p:stCondLst>
                                    <p:cond delay="0"/>
                                  </p:stCondLst>
                                  <p:childTnLst>
                                    <p:set>
                                      <p:cBhvr>
                                        <p:cTn id="27" dur="1" fill="hold">
                                          <p:stCondLst>
                                            <p:cond delay="0"/>
                                          </p:stCondLst>
                                        </p:cTn>
                                        <p:tgtEl>
                                          <p:spTgt spid="36"/>
                                        </p:tgtEl>
                                        <p:attrNameLst>
                                          <p:attrName>style.visibility</p:attrName>
                                        </p:attrNameLst>
                                      </p:cBhvr>
                                      <p:to>
                                        <p:strVal val="visible"/>
                                      </p:to>
                                    </p:set>
                                    <p:animEffect transition="in" filter="wheel(1)">
                                      <p:cBhvr>
                                        <p:cTn id="28" dur="2000"/>
                                        <p:tgtEl>
                                          <p:spTgt spid="36"/>
                                        </p:tgtEl>
                                      </p:cBhvr>
                                    </p:animEffect>
                                  </p:childTnLst>
                                </p:cTn>
                              </p:par>
                            </p:childTnLst>
                          </p:cTn>
                        </p:par>
                        <p:par>
                          <p:cTn id="29" fill="hold" nodeType="afterGroup">
                            <p:stCondLst>
                              <p:cond delay="3000"/>
                            </p:stCondLst>
                            <p:childTnLst>
                              <p:par>
                                <p:cTn id="30" presetID="6" presetClass="entr" presetSubtype="16" fill="hold" nodeType="afterEffect">
                                  <p:stCondLst>
                                    <p:cond delay="0"/>
                                  </p:stCondLst>
                                  <p:childTnLst>
                                    <p:set>
                                      <p:cBhvr>
                                        <p:cTn id="31" dur="1" fill="hold">
                                          <p:stCondLst>
                                            <p:cond delay="0"/>
                                          </p:stCondLst>
                                        </p:cTn>
                                        <p:tgtEl>
                                          <p:spTgt spid="28"/>
                                        </p:tgtEl>
                                        <p:attrNameLst>
                                          <p:attrName>style.visibility</p:attrName>
                                        </p:attrNameLst>
                                      </p:cBhvr>
                                      <p:to>
                                        <p:strVal val="visible"/>
                                      </p:to>
                                    </p:set>
                                    <p:animEffect transition="in" filter="circle(in)">
                                      <p:cBhvr>
                                        <p:cTn id="32" dur="20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图片 3" descr="禅定之道中国风禅意创意海报">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DEADD3D-739C-425B-A995-A3D8CA2077E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175" y="-19050"/>
            <a:ext cx="12211051" cy="6877050"/>
          </a:xfrm>
          <a:prstGeom prst="rect">
            <a:avLst/>
          </a:prstGeom>
          <a:noFill/>
          <a:ln w="9525">
            <a:noFill/>
          </a:ln>
        </p:spPr>
      </p:pic>
      <p:sp>
        <p:nvSpPr>
          <p:cNvPr id="16" name="文本框 1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C28E8FB-FE20-44BE-8026-A8D924AE10AE}"/>
              </a:ext>
            </a:extLst>
          </p:cNvPr>
          <p:cNvSpPr txBox="1"/>
          <p:nvPr/>
        </p:nvSpPr>
        <p:spPr>
          <a:xfrm>
            <a:off x="4885853" y="290540"/>
            <a:ext cx="2808312" cy="707886"/>
          </a:xfrm>
          <a:prstGeom prst="rect">
            <a:avLst/>
          </a:prstGeom>
          <a:noFill/>
        </p:spPr>
        <p:txBody>
          <a:bodyPr wrap="square" rtlCol="0">
            <a:spAutoFit/>
          </a:bodyPr>
          <a:lstStyle/>
          <a:p>
            <a:r>
              <a:rPr lang="zh-CN" altLang="en-US" sz="4000">
                <a:latin typeface="黑体" panose="02010609060101010101" pitchFamily="49" charset="-122"/>
                <a:ea typeface="黑体" panose="02010609060101010101" pitchFamily="49" charset="-122"/>
              </a:rPr>
              <a:t>长津湖战役</a:t>
            </a:r>
          </a:p>
        </p:txBody>
      </p:sp>
      <p:pic>
        <p:nvPicPr>
          <p:cNvPr id="18" name="图片 1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8EB3A95-68AC-4DA0-B1E0-49838A9E24DD}"/>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44626" y="-658"/>
            <a:ext cx="1165492" cy="1402164"/>
          </a:xfrm>
          <a:prstGeom prst="rect">
            <a:avLst/>
          </a:prstGeom>
        </p:spPr>
      </p:pic>
      <p:pic>
        <p:nvPicPr>
          <p:cNvPr id="22" name="图片 2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931E0DB-7CA0-4E3B-AB39-885FE03FA2D4}"/>
              </a:ext>
            </a:extLst>
          </p:cNvPr>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1263505" y="64977"/>
            <a:ext cx="375595" cy="451866"/>
          </a:xfrm>
          <a:prstGeom prst="rect">
            <a:avLst/>
          </a:prstGeom>
        </p:spPr>
      </p:pic>
      <p:pic>
        <p:nvPicPr>
          <p:cNvPr id="50" name="图片 4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89BC435-EECC-409F-94F5-F821EC8EDB9B}"/>
              </a:ext>
            </a:extLst>
          </p:cNvPr>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10060290" y="-19050"/>
            <a:ext cx="2126741" cy="1491134"/>
          </a:xfrm>
          <a:prstGeom prst="rect">
            <a:avLst/>
          </a:prstGeom>
        </p:spPr>
      </p:pic>
      <p:cxnSp>
        <p:nvCxnSpPr>
          <p:cNvPr id="6" name="直接连接符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52BD91E-FAD4-4D3B-97D9-0CA8C514C217}"/>
              </a:ext>
            </a:extLst>
          </p:cNvPr>
          <p:cNvCxnSpPr/>
          <p:nvPr/>
        </p:nvCxnSpPr>
        <p:spPr>
          <a:xfrm>
            <a:off x="1375750" y="1085866"/>
            <a:ext cx="8983231" cy="1"/>
          </a:xfrm>
          <a:prstGeom prst="curvedConnector3">
            <a:avLst>
              <a:gd name="adj1" fmla="val 50000"/>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矩形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74BA54B-EA12-467D-9E06-60BE2433C55B}"/>
              </a:ext>
            </a:extLst>
          </p:cNvPr>
          <p:cNvSpPr/>
          <p:nvPr/>
        </p:nvSpPr>
        <p:spPr>
          <a:xfrm>
            <a:off x="1161285" y="2930624"/>
            <a:ext cx="6278259" cy="3046988"/>
          </a:xfrm>
          <a:prstGeom prst="rect">
            <a:avLst/>
          </a:prstGeom>
        </p:spPr>
        <p:txBody>
          <a:bodyPr wrap="square">
            <a:spAutoFit/>
          </a:bodyPr>
          <a:lstStyle/>
          <a:p>
            <a:r>
              <a:rPr lang="zh-CN" altLang="en-US" sz="2400"/>
              <a:t>史料记载，有冻土豆吃已经算是比较不错的条件了。由于部队的补给往往只适合带</a:t>
            </a:r>
            <a:r>
              <a:rPr lang="en-US" altLang="zh-CN" sz="2400"/>
              <a:t>7</a:t>
            </a:r>
            <a:r>
              <a:rPr lang="zh-CN" altLang="en-US" sz="2400"/>
              <a:t>天左右的干粮。在长期的潜伏之后，志愿军战士连冻土豆都没得吃，只能去扒树皮吃。在树皮都吃完之后，他们就去刨被美军轰炸掉的树根充饥。就是在这样艰苦的条件下，志愿军战士硬生生把美军从靠近鸭绿江一路推到了三八线。</a:t>
            </a:r>
            <a:endParaRPr lang="zh-CN" altLang="en-US" sz="2400" b="1">
              <a:solidFill>
                <a:srgbClr val="FF0000"/>
              </a:solidFill>
            </a:endParaRPr>
          </a:p>
        </p:txBody>
      </p:sp>
      <p:sp>
        <p:nvSpPr>
          <p:cNvPr id="15" name="矩形: 圆角 1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DE79D58-722C-442D-99C7-A15C5159CD11}"/>
              </a:ext>
            </a:extLst>
          </p:cNvPr>
          <p:cNvSpPr/>
          <p:nvPr/>
        </p:nvSpPr>
        <p:spPr>
          <a:xfrm>
            <a:off x="3813684" y="1293364"/>
            <a:ext cx="3808672" cy="723047"/>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文本框 1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BB0B389-DEE5-46C3-B66C-8379634ED1BC}"/>
              </a:ext>
            </a:extLst>
          </p:cNvPr>
          <p:cNvSpPr txBox="1"/>
          <p:nvPr/>
        </p:nvSpPr>
        <p:spPr>
          <a:xfrm>
            <a:off x="4005557" y="1322391"/>
            <a:ext cx="3743585" cy="584775"/>
          </a:xfrm>
          <a:prstGeom prst="rect">
            <a:avLst/>
          </a:prstGeom>
          <a:noFill/>
        </p:spPr>
        <p:txBody>
          <a:bodyPr wrap="square" rtlCol="0">
            <a:spAutoFit/>
          </a:bodyPr>
          <a:lstStyle/>
          <a:p>
            <a:r>
              <a:rPr lang="zh-CN" altLang="en-US" sz="3200" b="1">
                <a:solidFill>
                  <a:schemeClr val="bg1"/>
                </a:solidFill>
                <a:latin typeface="黑体" panose="02010609060101010101" pitchFamily="49" charset="-122"/>
                <a:ea typeface="黑体" panose="02010609060101010101" pitchFamily="49" charset="-122"/>
              </a:rPr>
              <a:t>志愿军冻土豆充饥</a:t>
            </a:r>
          </a:p>
        </p:txBody>
      </p:sp>
      <p:grpSp>
        <p:nvGrpSpPr>
          <p:cNvPr id="7" name="组合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E40803B-A5CB-46BD-A37F-35AEAC65B441}"/>
              </a:ext>
            </a:extLst>
          </p:cNvPr>
          <p:cNvGrpSpPr/>
          <p:nvPr/>
        </p:nvGrpSpPr>
        <p:grpSpPr>
          <a:xfrm>
            <a:off x="4849971" y="2394810"/>
            <a:ext cx="2880076" cy="522667"/>
            <a:chOff x="1639099" y="2456876"/>
            <a:chExt cx="2880076" cy="522667"/>
          </a:xfrm>
        </p:grpSpPr>
        <p:sp>
          <p:nvSpPr>
            <p:cNvPr id="24" name="星形: 五角 2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C188F18-F60F-41F0-AA18-D3634731B7B3}"/>
                </a:ext>
              </a:extLst>
            </p:cNvPr>
            <p:cNvSpPr/>
            <p:nvPr/>
          </p:nvSpPr>
          <p:spPr>
            <a:xfrm>
              <a:off x="1639099" y="2456876"/>
              <a:ext cx="504056" cy="516402"/>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星形: 五角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0DB4D9A-9FAA-471E-8847-A91B9112D17E}"/>
                </a:ext>
              </a:extLst>
            </p:cNvPr>
            <p:cNvSpPr/>
            <p:nvPr/>
          </p:nvSpPr>
          <p:spPr>
            <a:xfrm>
              <a:off x="2438782" y="2456876"/>
              <a:ext cx="504056" cy="516402"/>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星形: 五角 2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F09CF5B-956D-4DCF-9BD4-76E1C41A517F}"/>
                </a:ext>
              </a:extLst>
            </p:cNvPr>
            <p:cNvSpPr/>
            <p:nvPr/>
          </p:nvSpPr>
          <p:spPr>
            <a:xfrm>
              <a:off x="3238465" y="2463141"/>
              <a:ext cx="504056" cy="516402"/>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星形: 五角 2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C643DF3-ABD3-4CA7-9829-834D48F5C1A8}"/>
                </a:ext>
              </a:extLst>
            </p:cNvPr>
            <p:cNvSpPr/>
            <p:nvPr/>
          </p:nvSpPr>
          <p:spPr>
            <a:xfrm>
              <a:off x="4015119" y="2456876"/>
              <a:ext cx="504056" cy="516402"/>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36" name="图片 3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65FA4CD-38C1-416A-B098-1BB2AC827E71}"/>
              </a:ext>
            </a:extLst>
          </p:cNvPr>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3657015" y="5564638"/>
            <a:ext cx="2379661" cy="693492"/>
          </a:xfrm>
          <a:prstGeom prst="rect">
            <a:avLst/>
          </a:prstGeom>
        </p:spPr>
      </p:pic>
      <p:sp>
        <p:nvSpPr>
          <p:cNvPr id="10" name="矩形 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1317F3B-D206-41CE-B40A-354693C7D9E1}"/>
              </a:ext>
            </a:extLst>
          </p:cNvPr>
          <p:cNvSpPr/>
          <p:nvPr/>
        </p:nvSpPr>
        <p:spPr>
          <a:xfrm>
            <a:off x="1058346" y="2333766"/>
            <a:ext cx="10106711" cy="398841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 name="图片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D6FA6E9-BD86-4681-9F97-650CFD95DE34}"/>
              </a:ext>
            </a:extLst>
          </p:cNvPr>
          <p:cNvPicPr>
            <a:picLocks noChangeAspect="1"/>
          </p:cNvPicPr>
          <p:nvPr/>
        </p:nvPicPr>
        <p:blipFill>
          <a:blip r:embed="rId7">
            <a:extLst>
              <a:ext uri="{28A0092B-C50C-407E-A947-70E740481C1C}">
                <a14:useLocalDpi xmlns:a14="http://schemas.microsoft.com/office/drawing/2010/main"/>
              </a:ext>
            </a:extLst>
          </a:blip>
          <a:stretch>
            <a:fillRect/>
          </a:stretch>
        </p:blipFill>
        <p:spPr>
          <a:xfrm>
            <a:off x="7217443" y="3523043"/>
            <a:ext cx="3810532" cy="2639272"/>
          </a:xfrm>
          <a:prstGeom prst="rect">
            <a:avLst/>
          </a:prstGeom>
        </p:spPr>
      </p:pic>
    </p:spTree>
    <p:extLst>
      <p:ext uri="{BB962C8B-B14F-4D97-AF65-F5344CB8AC3E}">
        <p14:creationId xmlns:p14="http://schemas.microsoft.com/office/powerpoint/2010/main" val="195666644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1" presetClass="entr" presetSubtype="3"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heel(3)">
                                      <p:cBhvr>
                                        <p:cTn id="7" dur="2000"/>
                                        <p:tgtEl>
                                          <p:spTgt spid="10"/>
                                        </p:tgtEl>
                                      </p:cBhvr>
                                    </p:animEffect>
                                  </p:childTnLst>
                                </p:cTn>
                              </p:par>
                              <p:par>
                                <p:cTn id="8" presetID="21" presetClass="entr" presetSubtype="3"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heel(3)">
                                      <p:cBhvr>
                                        <p:cTn id="10" dur="2000"/>
                                        <p:tgtEl>
                                          <p:spTgt spid="7"/>
                                        </p:tgtEl>
                                      </p:cBhvr>
                                    </p:animEffect>
                                  </p:childTnLst>
                                </p:cTn>
                              </p:par>
                              <p:par>
                                <p:cTn id="11" presetID="21" presetClass="entr" presetSubtype="3" fill="hold" nodeType="withEffect">
                                  <p:stCondLst>
                                    <p:cond delay="0"/>
                                  </p:stCondLst>
                                  <p:childTnLst>
                                    <p:set>
                                      <p:cBhvr>
                                        <p:cTn id="12" dur="1" fill="hold">
                                          <p:stCondLst>
                                            <p:cond delay="0"/>
                                          </p:stCondLst>
                                        </p:cTn>
                                        <p:tgtEl>
                                          <p:spTgt spid="36"/>
                                        </p:tgtEl>
                                        <p:attrNameLst>
                                          <p:attrName>style.visibility</p:attrName>
                                        </p:attrNameLst>
                                      </p:cBhvr>
                                      <p:to>
                                        <p:strVal val="visible"/>
                                      </p:to>
                                    </p:set>
                                    <p:animEffect transition="in" filter="wheel(3)">
                                      <p:cBhvr>
                                        <p:cTn id="13" dur="20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图片 3" descr="禅定之道中国风禅意创意海报">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DEADD3D-739C-425B-A995-A3D8CA2077E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1066" y="18296"/>
            <a:ext cx="12211051" cy="6877050"/>
          </a:xfrm>
          <a:prstGeom prst="rect">
            <a:avLst/>
          </a:prstGeom>
          <a:noFill/>
          <a:ln w="9525">
            <a:noFill/>
          </a:ln>
        </p:spPr>
      </p:pic>
      <p:sp>
        <p:nvSpPr>
          <p:cNvPr id="16" name="文本框 1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C28E8FB-FE20-44BE-8026-A8D924AE10AE}"/>
              </a:ext>
            </a:extLst>
          </p:cNvPr>
          <p:cNvSpPr txBox="1"/>
          <p:nvPr/>
        </p:nvSpPr>
        <p:spPr>
          <a:xfrm>
            <a:off x="4885853" y="290540"/>
            <a:ext cx="2808312" cy="707886"/>
          </a:xfrm>
          <a:prstGeom prst="rect">
            <a:avLst/>
          </a:prstGeom>
          <a:noFill/>
        </p:spPr>
        <p:txBody>
          <a:bodyPr wrap="square" rtlCol="0">
            <a:spAutoFit/>
          </a:bodyPr>
          <a:lstStyle/>
          <a:p>
            <a:r>
              <a:rPr lang="zh-CN" altLang="en-US" sz="4000">
                <a:latin typeface="黑体" panose="02010609060101010101" pitchFamily="49" charset="-122"/>
                <a:ea typeface="黑体" panose="02010609060101010101" pitchFamily="49" charset="-122"/>
              </a:rPr>
              <a:t>长津湖战役</a:t>
            </a:r>
          </a:p>
        </p:txBody>
      </p:sp>
      <p:pic>
        <p:nvPicPr>
          <p:cNvPr id="18" name="图片 1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8EB3A95-68AC-4DA0-B1E0-49838A9E24DD}"/>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44626" y="-658"/>
            <a:ext cx="1165492" cy="1402164"/>
          </a:xfrm>
          <a:prstGeom prst="rect">
            <a:avLst/>
          </a:prstGeom>
        </p:spPr>
      </p:pic>
      <p:pic>
        <p:nvPicPr>
          <p:cNvPr id="22" name="图片 2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931E0DB-7CA0-4E3B-AB39-885FE03FA2D4}"/>
              </a:ext>
            </a:extLst>
          </p:cNvPr>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1263505" y="64977"/>
            <a:ext cx="375595" cy="451866"/>
          </a:xfrm>
          <a:prstGeom prst="rect">
            <a:avLst/>
          </a:prstGeom>
        </p:spPr>
      </p:pic>
      <p:pic>
        <p:nvPicPr>
          <p:cNvPr id="50" name="图片 4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89BC435-EECC-409F-94F5-F821EC8EDB9B}"/>
              </a:ext>
            </a:extLst>
          </p:cNvPr>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10060290" y="-19050"/>
            <a:ext cx="2126741" cy="1491134"/>
          </a:xfrm>
          <a:prstGeom prst="rect">
            <a:avLst/>
          </a:prstGeom>
        </p:spPr>
      </p:pic>
      <p:cxnSp>
        <p:nvCxnSpPr>
          <p:cNvPr id="6" name="直接连接符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52BD91E-FAD4-4D3B-97D9-0CA8C514C217}"/>
              </a:ext>
            </a:extLst>
          </p:cNvPr>
          <p:cNvCxnSpPr/>
          <p:nvPr/>
        </p:nvCxnSpPr>
        <p:spPr>
          <a:xfrm>
            <a:off x="1375750" y="1085866"/>
            <a:ext cx="8983231" cy="1"/>
          </a:xfrm>
          <a:prstGeom prst="curvedConnector3">
            <a:avLst>
              <a:gd name="adj1" fmla="val 50000"/>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矩形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74BA54B-EA12-467D-9E06-60BE2433C55B}"/>
              </a:ext>
            </a:extLst>
          </p:cNvPr>
          <p:cNvSpPr/>
          <p:nvPr/>
        </p:nvSpPr>
        <p:spPr>
          <a:xfrm>
            <a:off x="1278793" y="3157856"/>
            <a:ext cx="5622369" cy="2308324"/>
          </a:xfrm>
          <a:prstGeom prst="rect">
            <a:avLst/>
          </a:prstGeom>
        </p:spPr>
        <p:txBody>
          <a:bodyPr wrap="square">
            <a:spAutoFit/>
          </a:bodyPr>
          <a:lstStyle/>
          <a:p>
            <a:r>
              <a:rPr lang="zh-CN" altLang="en-US" sz="2400"/>
              <a:t>数据显示，志愿军第</a:t>
            </a:r>
            <a:r>
              <a:rPr lang="en-US" altLang="zh-CN" sz="2400"/>
              <a:t>9</a:t>
            </a:r>
            <a:r>
              <a:rPr lang="zh-CN" altLang="en-US" sz="2400"/>
              <a:t>兵团有</a:t>
            </a:r>
            <a:r>
              <a:rPr lang="en-US" altLang="zh-CN" sz="2400"/>
              <a:t>3</a:t>
            </a:r>
            <a:r>
              <a:rPr lang="zh-CN" altLang="en-US" sz="2400"/>
              <a:t>个军</a:t>
            </a:r>
            <a:r>
              <a:rPr lang="en-US" altLang="zh-CN" sz="2400"/>
              <a:t>12</a:t>
            </a:r>
            <a:r>
              <a:rPr lang="zh-CN" altLang="en-US" sz="2400"/>
              <a:t>个师共计</a:t>
            </a:r>
            <a:r>
              <a:rPr lang="en-US" altLang="zh-CN" sz="2400"/>
              <a:t>15</a:t>
            </a:r>
            <a:r>
              <a:rPr lang="zh-CN" altLang="en-US" sz="2400"/>
              <a:t>万人参加长津湖战役，战斗伤亡</a:t>
            </a:r>
            <a:r>
              <a:rPr lang="en-US" altLang="zh-CN" sz="2400"/>
              <a:t>19202</a:t>
            </a:r>
            <a:r>
              <a:rPr lang="zh-CN" altLang="en-US" sz="2400"/>
              <a:t>人，冻伤</a:t>
            </a:r>
            <a:r>
              <a:rPr lang="en-US" altLang="zh-CN" sz="2400"/>
              <a:t>28954</a:t>
            </a:r>
            <a:r>
              <a:rPr lang="zh-CN" altLang="en-US" sz="2400"/>
              <a:t>人，冻死</a:t>
            </a:r>
            <a:r>
              <a:rPr lang="en-US" altLang="zh-CN" sz="2400"/>
              <a:t>4000</a:t>
            </a:r>
            <a:r>
              <a:rPr lang="zh-CN" altLang="en-US" sz="2400"/>
              <a:t>余人，伤亡总数达到了</a:t>
            </a:r>
            <a:r>
              <a:rPr lang="en-US" altLang="zh-CN" sz="2400"/>
              <a:t>5.2</a:t>
            </a:r>
            <a:r>
              <a:rPr lang="zh-CN" altLang="en-US" sz="2400"/>
              <a:t>万余人。这就是说，志愿军第</a:t>
            </a:r>
            <a:r>
              <a:rPr lang="en-US" altLang="zh-CN" sz="2400"/>
              <a:t>9</a:t>
            </a:r>
            <a:r>
              <a:rPr lang="zh-CN" altLang="en-US" sz="2400"/>
              <a:t>兵团的伤亡率超过了三分之一，堪称伤筋动骨。</a:t>
            </a:r>
            <a:endParaRPr lang="zh-CN" altLang="en-US" sz="2400" b="1">
              <a:solidFill>
                <a:srgbClr val="FF0000"/>
              </a:solidFill>
            </a:endParaRPr>
          </a:p>
        </p:txBody>
      </p:sp>
      <p:sp>
        <p:nvSpPr>
          <p:cNvPr id="15" name="矩形: 圆角 1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DE79D58-722C-442D-99C7-A15C5159CD11}"/>
              </a:ext>
            </a:extLst>
          </p:cNvPr>
          <p:cNvSpPr/>
          <p:nvPr/>
        </p:nvSpPr>
        <p:spPr>
          <a:xfrm>
            <a:off x="3813685" y="1293364"/>
            <a:ext cx="5330804" cy="723047"/>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文本框 1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BB0B389-DEE5-46C3-B66C-8379634ED1BC}"/>
              </a:ext>
            </a:extLst>
          </p:cNvPr>
          <p:cNvSpPr txBox="1"/>
          <p:nvPr/>
        </p:nvSpPr>
        <p:spPr>
          <a:xfrm>
            <a:off x="3875328" y="1333047"/>
            <a:ext cx="5330805" cy="584775"/>
          </a:xfrm>
          <a:prstGeom prst="rect">
            <a:avLst/>
          </a:prstGeom>
          <a:noFill/>
        </p:spPr>
        <p:txBody>
          <a:bodyPr wrap="square" rtlCol="0">
            <a:spAutoFit/>
          </a:bodyPr>
          <a:lstStyle/>
          <a:p>
            <a:r>
              <a:rPr lang="zh-CN" altLang="en-US" sz="3200" b="1">
                <a:solidFill>
                  <a:schemeClr val="bg1"/>
                </a:solidFill>
                <a:latin typeface="黑体" panose="02010609060101010101" pitchFamily="49" charset="-122"/>
                <a:ea typeface="黑体" panose="02010609060101010101" pitchFamily="49" charset="-122"/>
              </a:rPr>
              <a:t>土豆加雪球打败飞机加大炮</a:t>
            </a:r>
          </a:p>
        </p:txBody>
      </p:sp>
      <p:grpSp>
        <p:nvGrpSpPr>
          <p:cNvPr id="7" name="组合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E40803B-A5CB-46BD-A37F-35AEAC65B441}"/>
              </a:ext>
            </a:extLst>
          </p:cNvPr>
          <p:cNvGrpSpPr/>
          <p:nvPr/>
        </p:nvGrpSpPr>
        <p:grpSpPr>
          <a:xfrm>
            <a:off x="4654422" y="2508025"/>
            <a:ext cx="2880076" cy="522667"/>
            <a:chOff x="1639099" y="2456876"/>
            <a:chExt cx="2880076" cy="522667"/>
          </a:xfrm>
        </p:grpSpPr>
        <p:sp>
          <p:nvSpPr>
            <p:cNvPr id="24" name="星形: 五角 2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C188F18-F60F-41F0-AA18-D3634731B7B3}"/>
                </a:ext>
              </a:extLst>
            </p:cNvPr>
            <p:cNvSpPr/>
            <p:nvPr/>
          </p:nvSpPr>
          <p:spPr>
            <a:xfrm>
              <a:off x="1639099" y="2456876"/>
              <a:ext cx="504056" cy="516402"/>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星形: 五角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0DB4D9A-9FAA-471E-8847-A91B9112D17E}"/>
                </a:ext>
              </a:extLst>
            </p:cNvPr>
            <p:cNvSpPr/>
            <p:nvPr/>
          </p:nvSpPr>
          <p:spPr>
            <a:xfrm>
              <a:off x="2438782" y="2456876"/>
              <a:ext cx="504056" cy="516402"/>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星形: 五角 2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F09CF5B-956D-4DCF-9BD4-76E1C41A517F}"/>
                </a:ext>
              </a:extLst>
            </p:cNvPr>
            <p:cNvSpPr/>
            <p:nvPr/>
          </p:nvSpPr>
          <p:spPr>
            <a:xfrm>
              <a:off x="3238465" y="2463141"/>
              <a:ext cx="504056" cy="516402"/>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星形: 五角 2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C643DF3-ABD3-4CA7-9829-834D48F5C1A8}"/>
                </a:ext>
              </a:extLst>
            </p:cNvPr>
            <p:cNvSpPr/>
            <p:nvPr/>
          </p:nvSpPr>
          <p:spPr>
            <a:xfrm>
              <a:off x="4015119" y="2456876"/>
              <a:ext cx="504056" cy="516402"/>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36" name="图片 3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65FA4CD-38C1-416A-B098-1BB2AC827E71}"/>
              </a:ext>
            </a:extLst>
          </p:cNvPr>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4333476" y="5102681"/>
            <a:ext cx="2379661" cy="693492"/>
          </a:xfrm>
          <a:prstGeom prst="rect">
            <a:avLst/>
          </a:prstGeom>
        </p:spPr>
      </p:pic>
      <p:sp>
        <p:nvSpPr>
          <p:cNvPr id="10" name="矩形 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1317F3B-D206-41CE-B40A-354693C7D9E1}"/>
              </a:ext>
            </a:extLst>
          </p:cNvPr>
          <p:cNvSpPr/>
          <p:nvPr/>
        </p:nvSpPr>
        <p:spPr>
          <a:xfrm>
            <a:off x="1041106" y="2434937"/>
            <a:ext cx="10106711" cy="3482402"/>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 name="图片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41C9D4A-C696-49D8-8B31-EA66770D2C4C}"/>
              </a:ext>
            </a:extLst>
          </p:cNvPr>
          <p:cNvPicPr>
            <a:picLocks noChangeAspect="1"/>
          </p:cNvPicPr>
          <p:nvPr/>
        </p:nvPicPr>
        <p:blipFill>
          <a:blip r:embed="rId7">
            <a:extLst>
              <a:ext uri="{28A0092B-C50C-407E-A947-70E740481C1C}">
                <a14:useLocalDpi xmlns:a14="http://schemas.microsoft.com/office/drawing/2010/main"/>
              </a:ext>
            </a:extLst>
          </a:blip>
          <a:stretch>
            <a:fillRect/>
          </a:stretch>
        </p:blipFill>
        <p:spPr>
          <a:xfrm>
            <a:off x="7239223" y="3157856"/>
            <a:ext cx="3810532" cy="2651184"/>
          </a:xfrm>
          <a:prstGeom prst="rect">
            <a:avLst/>
          </a:prstGeom>
        </p:spPr>
      </p:pic>
    </p:spTree>
    <p:extLst>
      <p:ext uri="{BB962C8B-B14F-4D97-AF65-F5344CB8AC3E}">
        <p14:creationId xmlns:p14="http://schemas.microsoft.com/office/powerpoint/2010/main" val="29446439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1" presetClass="entr" presetSubtype="2"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heel(2)">
                                      <p:cBhvr>
                                        <p:cTn id="7" dur="2000"/>
                                        <p:tgtEl>
                                          <p:spTgt spid="10"/>
                                        </p:tgtEl>
                                      </p:cBhvr>
                                    </p:animEffect>
                                  </p:childTnLst>
                                </p:cTn>
                              </p:par>
                              <p:par>
                                <p:cTn id="8" presetID="21" presetClass="entr" presetSubtype="2"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heel(2)">
                                      <p:cBhvr>
                                        <p:cTn id="10" dur="2000"/>
                                        <p:tgtEl>
                                          <p:spTgt spid="7"/>
                                        </p:tgtEl>
                                      </p:cBhvr>
                                    </p:animEffect>
                                  </p:childTnLst>
                                </p:cTn>
                              </p:par>
                              <p:par>
                                <p:cTn id="11" presetID="21" presetClass="entr" presetSubtype="2" fill="hold" nodeType="withEffect">
                                  <p:stCondLst>
                                    <p:cond delay="0"/>
                                  </p:stCondLst>
                                  <p:childTnLst>
                                    <p:set>
                                      <p:cBhvr>
                                        <p:cTn id="12" dur="1" fill="hold">
                                          <p:stCondLst>
                                            <p:cond delay="0"/>
                                          </p:stCondLst>
                                        </p:cTn>
                                        <p:tgtEl>
                                          <p:spTgt spid="36"/>
                                        </p:tgtEl>
                                        <p:attrNameLst>
                                          <p:attrName>style.visibility</p:attrName>
                                        </p:attrNameLst>
                                      </p:cBhvr>
                                      <p:to>
                                        <p:strVal val="visible"/>
                                      </p:to>
                                    </p:set>
                                    <p:animEffect transition="in" filter="wheel(2)">
                                      <p:cBhvr>
                                        <p:cTn id="13" dur="20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图片 3" descr="禅定之道中国风禅意创意海报">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DEADD3D-739C-425B-A995-A3D8CA2077E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945" y="-9525"/>
            <a:ext cx="12211051" cy="6877050"/>
          </a:xfrm>
          <a:prstGeom prst="rect">
            <a:avLst/>
          </a:prstGeom>
          <a:noFill/>
          <a:ln w="9525">
            <a:noFill/>
          </a:ln>
        </p:spPr>
      </p:pic>
      <p:sp>
        <p:nvSpPr>
          <p:cNvPr id="16" name="文本框 1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C28E8FB-FE20-44BE-8026-A8D924AE10AE}"/>
              </a:ext>
            </a:extLst>
          </p:cNvPr>
          <p:cNvSpPr txBox="1"/>
          <p:nvPr/>
        </p:nvSpPr>
        <p:spPr>
          <a:xfrm>
            <a:off x="4885853" y="290540"/>
            <a:ext cx="2808312" cy="707886"/>
          </a:xfrm>
          <a:prstGeom prst="rect">
            <a:avLst/>
          </a:prstGeom>
          <a:noFill/>
        </p:spPr>
        <p:txBody>
          <a:bodyPr wrap="square" rtlCol="0">
            <a:spAutoFit/>
          </a:bodyPr>
          <a:lstStyle/>
          <a:p>
            <a:r>
              <a:rPr lang="zh-CN" altLang="en-US" sz="4000">
                <a:latin typeface="黑体" panose="02010609060101010101" pitchFamily="49" charset="-122"/>
                <a:ea typeface="黑体" panose="02010609060101010101" pitchFamily="49" charset="-122"/>
              </a:rPr>
              <a:t>长津湖战役</a:t>
            </a:r>
          </a:p>
        </p:txBody>
      </p:sp>
      <p:pic>
        <p:nvPicPr>
          <p:cNvPr id="18" name="图片 1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8EB3A95-68AC-4DA0-B1E0-49838A9E24DD}"/>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44626" y="-658"/>
            <a:ext cx="1165492" cy="1402164"/>
          </a:xfrm>
          <a:prstGeom prst="rect">
            <a:avLst/>
          </a:prstGeom>
        </p:spPr>
      </p:pic>
      <p:pic>
        <p:nvPicPr>
          <p:cNvPr id="22" name="图片 2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931E0DB-7CA0-4E3B-AB39-885FE03FA2D4}"/>
              </a:ext>
            </a:extLst>
          </p:cNvPr>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1263505" y="64977"/>
            <a:ext cx="375595" cy="451866"/>
          </a:xfrm>
          <a:prstGeom prst="rect">
            <a:avLst/>
          </a:prstGeom>
        </p:spPr>
      </p:pic>
      <p:pic>
        <p:nvPicPr>
          <p:cNvPr id="50" name="图片 4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89BC435-EECC-409F-94F5-F821EC8EDB9B}"/>
              </a:ext>
            </a:extLst>
          </p:cNvPr>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10060290" y="-19050"/>
            <a:ext cx="2126741" cy="1491134"/>
          </a:xfrm>
          <a:prstGeom prst="rect">
            <a:avLst/>
          </a:prstGeom>
        </p:spPr>
      </p:pic>
      <p:cxnSp>
        <p:nvCxnSpPr>
          <p:cNvPr id="6" name="直接连接符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52BD91E-FAD4-4D3B-97D9-0CA8C514C217}"/>
              </a:ext>
            </a:extLst>
          </p:cNvPr>
          <p:cNvCxnSpPr/>
          <p:nvPr/>
        </p:nvCxnSpPr>
        <p:spPr>
          <a:xfrm>
            <a:off x="1375750" y="1085866"/>
            <a:ext cx="8983231" cy="1"/>
          </a:xfrm>
          <a:prstGeom prst="curvedConnector3">
            <a:avLst>
              <a:gd name="adj1" fmla="val 50000"/>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矩形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74BA54B-EA12-467D-9E06-60BE2433C55B}"/>
              </a:ext>
            </a:extLst>
          </p:cNvPr>
          <p:cNvSpPr/>
          <p:nvPr/>
        </p:nvSpPr>
        <p:spPr>
          <a:xfrm>
            <a:off x="941143" y="2384955"/>
            <a:ext cx="5571884" cy="4154984"/>
          </a:xfrm>
          <a:prstGeom prst="rect">
            <a:avLst/>
          </a:prstGeom>
        </p:spPr>
        <p:txBody>
          <a:bodyPr wrap="square">
            <a:spAutoFit/>
          </a:bodyPr>
          <a:lstStyle/>
          <a:p>
            <a:r>
              <a:rPr lang="zh-CN" altLang="en-US" sz="2400"/>
              <a:t>为了接应陆战</a:t>
            </a:r>
            <a:r>
              <a:rPr lang="en-US" altLang="zh-CN" sz="2400"/>
              <a:t>1</a:t>
            </a:r>
            <a:r>
              <a:rPr lang="zh-CN" altLang="en-US" sz="2400"/>
              <a:t>师南逃，美军调集</a:t>
            </a:r>
            <a:r>
              <a:rPr lang="en-US" altLang="zh-CN" sz="2400"/>
              <a:t>300</a:t>
            </a:r>
            <a:r>
              <a:rPr lang="zh-CN" altLang="en-US" sz="2400"/>
              <a:t>多艘舰船到兴南港，还调集了前所未有的航空军，对我军进行了史无前例的狂轰滥炸。而我军官兵则穿着单薄棉衣，饿着肚子，和敌人的飞机大炮做着殊死的对决。很多志愿军战士是在极度饥饿、疲乏、被冻得神志不清的情况下，仍拖着冻坏的腿顽强迫击着机械化的美军。战场上甚至出现了只剩</a:t>
            </a:r>
            <a:r>
              <a:rPr lang="en-US" altLang="zh-CN" sz="2400"/>
              <a:t>10</a:t>
            </a:r>
            <a:r>
              <a:rPr lang="zh-CN" altLang="en-US" sz="2400"/>
              <a:t>多人的志愿军步兵，却狂追有坦克和汽车的上千美军跑路的奇观。</a:t>
            </a:r>
            <a:endParaRPr lang="zh-CN" altLang="en-US" sz="2400" b="1">
              <a:solidFill>
                <a:srgbClr val="FF0000"/>
              </a:solidFill>
            </a:endParaRPr>
          </a:p>
        </p:txBody>
      </p:sp>
      <p:sp>
        <p:nvSpPr>
          <p:cNvPr id="15" name="矩形: 圆角 1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DE79D58-722C-442D-99C7-A15C5159CD11}"/>
              </a:ext>
            </a:extLst>
          </p:cNvPr>
          <p:cNvSpPr/>
          <p:nvPr/>
        </p:nvSpPr>
        <p:spPr>
          <a:xfrm>
            <a:off x="3813684" y="1293364"/>
            <a:ext cx="3808672" cy="723047"/>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文本框 1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BB0B389-DEE5-46C3-B66C-8379634ED1BC}"/>
              </a:ext>
            </a:extLst>
          </p:cNvPr>
          <p:cNvSpPr txBox="1"/>
          <p:nvPr/>
        </p:nvSpPr>
        <p:spPr>
          <a:xfrm>
            <a:off x="3727088" y="1341173"/>
            <a:ext cx="4245217" cy="584775"/>
          </a:xfrm>
          <a:prstGeom prst="rect">
            <a:avLst/>
          </a:prstGeom>
          <a:noFill/>
        </p:spPr>
        <p:txBody>
          <a:bodyPr wrap="square" rtlCol="0">
            <a:spAutoFit/>
          </a:bodyPr>
          <a:lstStyle/>
          <a:p>
            <a:r>
              <a:rPr lang="zh-CN" altLang="en-US" sz="3200" b="1">
                <a:solidFill>
                  <a:schemeClr val="bg1"/>
                </a:solidFill>
                <a:latin typeface="黑体" panose="02010609060101010101" pitchFamily="49" charset="-122"/>
                <a:ea typeface="黑体" panose="02010609060101010101" pitchFamily="49" charset="-122"/>
              </a:rPr>
              <a:t>“铁脚板”追车轮子</a:t>
            </a:r>
          </a:p>
        </p:txBody>
      </p:sp>
      <p:sp>
        <p:nvSpPr>
          <p:cNvPr id="19" name="矩形 1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AAA76C1-3A47-4B3C-86F6-0FE786ACCEAF}"/>
              </a:ext>
            </a:extLst>
          </p:cNvPr>
          <p:cNvSpPr/>
          <p:nvPr/>
        </p:nvSpPr>
        <p:spPr>
          <a:xfrm>
            <a:off x="712285" y="2241967"/>
            <a:ext cx="5760639" cy="4295720"/>
          </a:xfrm>
          <a:prstGeom prst="rect">
            <a:avLst/>
          </a:prstGeom>
          <a:noFill/>
          <a:ln w="381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 name="图片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8925537-BBA1-446C-AF5F-8D5DDDF4CE89}"/>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6944499" y="2567473"/>
            <a:ext cx="4948808" cy="3300816"/>
          </a:xfrm>
          <a:prstGeom prst="rect">
            <a:avLst/>
          </a:prstGeom>
        </p:spPr>
      </p:pic>
    </p:spTree>
    <p:extLst>
      <p:ext uri="{BB962C8B-B14F-4D97-AF65-F5344CB8AC3E}">
        <p14:creationId xmlns:p14="http://schemas.microsoft.com/office/powerpoint/2010/main" val="20438916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2000"/>
                                        <p:tgtEl>
                                          <p:spTgt spid="5"/>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box(in)">
                                      <p:cBhvr>
                                        <p:cTn id="10" dur="2000"/>
                                        <p:tgtEl>
                                          <p:spTgt spid="19"/>
                                        </p:tgtEl>
                                      </p:cBhvr>
                                    </p:animEffect>
                                  </p:childTnLst>
                                </p:cTn>
                              </p:par>
                            </p:childTnLst>
                          </p:cTn>
                        </p:par>
                        <p:par>
                          <p:cTn id="11" fill="hold" nodeType="afterGroup">
                            <p:stCondLst>
                              <p:cond delay="2000"/>
                            </p:stCondLst>
                            <p:childTnLst>
                              <p:par>
                                <p:cTn id="12" presetID="16" presetClass="entr" presetSubtype="21" fill="hold" nodeType="after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barn(inVertical)">
                                      <p:cBhvr>
                                        <p:cTn id="1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图片 3" descr="禅定之道中国风禅意创意海报">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DEADD3D-739C-425B-A995-A3D8CA2077E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4020" y="-36678"/>
            <a:ext cx="12211051" cy="6877050"/>
          </a:xfrm>
          <a:prstGeom prst="rect">
            <a:avLst/>
          </a:prstGeom>
          <a:noFill/>
          <a:ln w="9525">
            <a:noFill/>
          </a:ln>
        </p:spPr>
      </p:pic>
      <p:sp>
        <p:nvSpPr>
          <p:cNvPr id="16" name="文本框 1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C28E8FB-FE20-44BE-8026-A8D924AE10AE}"/>
              </a:ext>
            </a:extLst>
          </p:cNvPr>
          <p:cNvSpPr txBox="1"/>
          <p:nvPr/>
        </p:nvSpPr>
        <p:spPr>
          <a:xfrm>
            <a:off x="4885853" y="290540"/>
            <a:ext cx="2808312" cy="707886"/>
          </a:xfrm>
          <a:prstGeom prst="rect">
            <a:avLst/>
          </a:prstGeom>
          <a:noFill/>
        </p:spPr>
        <p:txBody>
          <a:bodyPr wrap="square" rtlCol="0">
            <a:spAutoFit/>
          </a:bodyPr>
          <a:lstStyle/>
          <a:p>
            <a:r>
              <a:rPr lang="zh-CN" altLang="en-US" sz="4000">
                <a:latin typeface="黑体" panose="02010609060101010101" pitchFamily="49" charset="-122"/>
                <a:ea typeface="黑体" panose="02010609060101010101" pitchFamily="49" charset="-122"/>
              </a:rPr>
              <a:t>长津湖战役</a:t>
            </a:r>
          </a:p>
        </p:txBody>
      </p:sp>
      <p:pic>
        <p:nvPicPr>
          <p:cNvPr id="18" name="图片 1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8EB3A95-68AC-4DA0-B1E0-49838A9E24DD}"/>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44626" y="-658"/>
            <a:ext cx="1165492" cy="1402164"/>
          </a:xfrm>
          <a:prstGeom prst="rect">
            <a:avLst/>
          </a:prstGeom>
        </p:spPr>
      </p:pic>
      <p:pic>
        <p:nvPicPr>
          <p:cNvPr id="22" name="图片 2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931E0DB-7CA0-4E3B-AB39-885FE03FA2D4}"/>
              </a:ext>
            </a:extLst>
          </p:cNvPr>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1263505" y="64977"/>
            <a:ext cx="375595" cy="451866"/>
          </a:xfrm>
          <a:prstGeom prst="rect">
            <a:avLst/>
          </a:prstGeom>
        </p:spPr>
      </p:pic>
      <p:pic>
        <p:nvPicPr>
          <p:cNvPr id="50" name="图片 4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89BC435-EECC-409F-94F5-F821EC8EDB9B}"/>
              </a:ext>
            </a:extLst>
          </p:cNvPr>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10060290" y="-19050"/>
            <a:ext cx="2126741" cy="1491134"/>
          </a:xfrm>
          <a:prstGeom prst="rect">
            <a:avLst/>
          </a:prstGeom>
        </p:spPr>
      </p:pic>
      <p:cxnSp>
        <p:nvCxnSpPr>
          <p:cNvPr id="6" name="直接连接符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52BD91E-FAD4-4D3B-97D9-0CA8C514C217}"/>
              </a:ext>
            </a:extLst>
          </p:cNvPr>
          <p:cNvCxnSpPr/>
          <p:nvPr/>
        </p:nvCxnSpPr>
        <p:spPr>
          <a:xfrm>
            <a:off x="1375750" y="1085866"/>
            <a:ext cx="8983231" cy="1"/>
          </a:xfrm>
          <a:prstGeom prst="curvedConnector3">
            <a:avLst>
              <a:gd name="adj1" fmla="val 50000"/>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矩形: 圆角 1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DE79D58-722C-442D-99C7-A15C5159CD11}"/>
              </a:ext>
            </a:extLst>
          </p:cNvPr>
          <p:cNvSpPr/>
          <p:nvPr/>
        </p:nvSpPr>
        <p:spPr>
          <a:xfrm>
            <a:off x="3813685" y="1293364"/>
            <a:ext cx="4586572" cy="723047"/>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文本框 1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BB0B389-DEE5-46C3-B66C-8379634ED1BC}"/>
              </a:ext>
            </a:extLst>
          </p:cNvPr>
          <p:cNvSpPr txBox="1"/>
          <p:nvPr/>
        </p:nvSpPr>
        <p:spPr>
          <a:xfrm>
            <a:off x="3727085" y="1354200"/>
            <a:ext cx="4745179" cy="584775"/>
          </a:xfrm>
          <a:prstGeom prst="rect">
            <a:avLst/>
          </a:prstGeom>
          <a:noFill/>
        </p:spPr>
        <p:txBody>
          <a:bodyPr wrap="square" rtlCol="0">
            <a:spAutoFit/>
          </a:bodyPr>
          <a:lstStyle/>
          <a:p>
            <a:r>
              <a:rPr lang="zh-CN" altLang="en-US" sz="3200" b="1">
                <a:solidFill>
                  <a:schemeClr val="bg1"/>
                </a:solidFill>
                <a:latin typeface="黑体" panose="02010609060101010101" pitchFamily="49" charset="-122"/>
                <a:ea typeface="黑体" panose="02010609060101010101" pitchFamily="49" charset="-122"/>
              </a:rPr>
              <a:t>“气多”战胜了“钢多”</a:t>
            </a:r>
          </a:p>
        </p:txBody>
      </p:sp>
      <p:grpSp>
        <p:nvGrpSpPr>
          <p:cNvPr id="8" name="组合 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D6934F0-06BF-4434-9269-C9E1813FFF75}"/>
              </a:ext>
            </a:extLst>
          </p:cNvPr>
          <p:cNvGrpSpPr/>
          <p:nvPr/>
        </p:nvGrpSpPr>
        <p:grpSpPr>
          <a:xfrm>
            <a:off x="953299" y="3358829"/>
            <a:ext cx="10161519" cy="2212653"/>
            <a:chOff x="953299" y="3358828"/>
            <a:chExt cx="10161518" cy="2212653"/>
          </a:xfrm>
        </p:grpSpPr>
        <p:sp>
          <p:nvSpPr>
            <p:cNvPr id="5" name="矩形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74BA54B-EA12-467D-9E06-60BE2433C55B}"/>
                </a:ext>
              </a:extLst>
            </p:cNvPr>
            <p:cNvSpPr/>
            <p:nvPr/>
          </p:nvSpPr>
          <p:spPr>
            <a:xfrm>
              <a:off x="953299" y="3471422"/>
              <a:ext cx="10161518" cy="1938992"/>
            </a:xfrm>
            <a:prstGeom prst="rect">
              <a:avLst/>
            </a:prstGeom>
          </p:spPr>
          <p:txBody>
            <a:bodyPr wrap="square">
              <a:spAutoFit/>
            </a:bodyPr>
            <a:lstStyle/>
            <a:p>
              <a:r>
                <a:rPr lang="en-US" altLang="zh-CN" sz="2400" dirty="0"/>
                <a:t>1 </a:t>
              </a:r>
              <a:r>
                <a:rPr lang="zh-CN" altLang="en-US" sz="2400" dirty="0"/>
                <a:t>美一个陆军师就有</a:t>
              </a:r>
              <a:r>
                <a:rPr lang="en-US" altLang="zh-CN" sz="2400" dirty="0"/>
                <a:t>432</a:t>
              </a:r>
              <a:r>
                <a:rPr lang="zh-CN" altLang="en-US" sz="2400" dirty="0"/>
                <a:t>门榴弹炮和加农炮，我军一个师仅有</a:t>
              </a:r>
              <a:r>
                <a:rPr lang="en-US" altLang="zh-CN" sz="2400" dirty="0"/>
                <a:t>12</a:t>
              </a:r>
              <a:r>
                <a:rPr lang="zh-CN" altLang="en-US" sz="2400" dirty="0"/>
                <a:t>门山炮。</a:t>
              </a:r>
              <a:endParaRPr lang="en-US" altLang="zh-CN" sz="2400" dirty="0"/>
            </a:p>
            <a:p>
              <a:r>
                <a:rPr lang="en-US" altLang="zh-CN" sz="2400" dirty="0"/>
                <a:t>2.</a:t>
              </a:r>
              <a:r>
                <a:rPr lang="zh-CN" altLang="en-US" sz="2400" dirty="0"/>
                <a:t>美师拥有电台</a:t>
              </a:r>
              <a:r>
                <a:rPr lang="en-US" altLang="zh-CN" sz="2400" dirty="0"/>
                <a:t>1600</a:t>
              </a:r>
              <a:r>
                <a:rPr lang="zh-CN" altLang="en-US" sz="2400" dirty="0"/>
                <a:t>部，我一个军才有数十部电台</a:t>
              </a:r>
              <a:r>
                <a:rPr lang="en-US" altLang="zh-CN" sz="2400" dirty="0"/>
                <a:t>;</a:t>
              </a:r>
            </a:p>
            <a:p>
              <a:r>
                <a:rPr lang="en-US" altLang="zh-CN" sz="2400" dirty="0"/>
                <a:t>3.</a:t>
              </a:r>
              <a:r>
                <a:rPr lang="zh-CN" altLang="en-US" sz="2400" dirty="0"/>
                <a:t>美一个军拥有汽车</a:t>
              </a:r>
              <a:r>
                <a:rPr lang="en-US" altLang="zh-CN" sz="2400" dirty="0"/>
                <a:t>7000</a:t>
              </a:r>
              <a:r>
                <a:rPr lang="zh-CN" altLang="en-US" sz="2400" dirty="0"/>
                <a:t>辆，而</a:t>
              </a:r>
              <a:r>
                <a:rPr lang="en-US" altLang="zh-CN" sz="2400" dirty="0"/>
                <a:t>27</a:t>
              </a:r>
              <a:r>
                <a:rPr lang="zh-CN" altLang="en-US" sz="2400" dirty="0"/>
                <a:t>军入朝时只有</a:t>
              </a:r>
              <a:r>
                <a:rPr lang="en-US" altLang="zh-CN" sz="2400" dirty="0"/>
                <a:t>45</a:t>
              </a:r>
              <a:r>
                <a:rPr lang="zh-CN" altLang="en-US" sz="2400" dirty="0"/>
                <a:t>辆汽车。</a:t>
              </a:r>
              <a:endParaRPr lang="en-US" altLang="zh-CN" sz="2400" dirty="0"/>
            </a:p>
            <a:p>
              <a:r>
                <a:rPr lang="en-US" altLang="zh-CN" sz="2400" dirty="0"/>
                <a:t>4.</a:t>
              </a:r>
              <a:r>
                <a:rPr lang="zh-CN" altLang="en-US" sz="2400" dirty="0"/>
                <a:t>美军对志愿军的手榴弹心有余悸，其实，手榴弹是很多志愿军仅有的重武器，寒冷使得炮管收缩，</a:t>
              </a:r>
              <a:r>
                <a:rPr lang="en-US" altLang="zh-CN" sz="2400" dirty="0"/>
                <a:t>70%</a:t>
              </a:r>
              <a:r>
                <a:rPr lang="zh-CN" altLang="en-US" sz="2400" dirty="0"/>
                <a:t>的炮弹打不响。</a:t>
              </a:r>
              <a:endParaRPr lang="zh-CN" altLang="en-US" sz="2400" b="1" dirty="0">
                <a:solidFill>
                  <a:srgbClr val="FF0000"/>
                </a:solidFill>
              </a:endParaRPr>
            </a:p>
          </p:txBody>
        </p:sp>
        <p:sp>
          <p:nvSpPr>
            <p:cNvPr id="19" name="矩形 1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AAA76C1-3A47-4B3C-86F6-0FE786ACCEAF}"/>
                </a:ext>
              </a:extLst>
            </p:cNvPr>
            <p:cNvSpPr/>
            <p:nvPr/>
          </p:nvSpPr>
          <p:spPr>
            <a:xfrm>
              <a:off x="953299" y="3358828"/>
              <a:ext cx="10161518" cy="2212653"/>
            </a:xfrm>
            <a:prstGeom prst="rect">
              <a:avLst/>
            </a:prstGeom>
            <a:noFill/>
            <a:ln w="381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 name="组合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F86D36E-5EC3-48FB-A513-FA1ABF0E7940}"/>
              </a:ext>
            </a:extLst>
          </p:cNvPr>
          <p:cNvGrpSpPr/>
          <p:nvPr/>
        </p:nvGrpSpPr>
        <p:grpSpPr>
          <a:xfrm>
            <a:off x="953299" y="2348881"/>
            <a:ext cx="10170360" cy="946895"/>
            <a:chOff x="953299" y="2348879"/>
            <a:chExt cx="10170360" cy="946895"/>
          </a:xfrm>
        </p:grpSpPr>
        <p:sp>
          <p:nvSpPr>
            <p:cNvPr id="2" name="矩形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777E487-9133-4F3F-989C-B7B72375A898}"/>
                </a:ext>
              </a:extLst>
            </p:cNvPr>
            <p:cNvSpPr/>
            <p:nvPr/>
          </p:nvSpPr>
          <p:spPr>
            <a:xfrm>
              <a:off x="962141" y="2348879"/>
              <a:ext cx="10161518" cy="94689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40A9353-9144-49D7-9BA4-6D70A9C47B41}"/>
                </a:ext>
              </a:extLst>
            </p:cNvPr>
            <p:cNvSpPr/>
            <p:nvPr/>
          </p:nvSpPr>
          <p:spPr>
            <a:xfrm>
              <a:off x="953299" y="2411933"/>
              <a:ext cx="10170359" cy="830997"/>
            </a:xfrm>
            <a:prstGeom prst="rect">
              <a:avLst/>
            </a:prstGeom>
          </p:spPr>
          <p:txBody>
            <a:bodyPr wrap="square">
              <a:spAutoFit/>
            </a:bodyPr>
            <a:lstStyle/>
            <a:p>
              <a:pPr algn="ctr"/>
              <a:r>
                <a:rPr lang="en-US" altLang="zh-CN" sz="2400" b="1">
                  <a:solidFill>
                    <a:schemeClr val="bg1"/>
                  </a:solidFill>
                  <a:latin typeface="黑体" panose="02010609060101010101" pitchFamily="49" charset="-122"/>
                  <a:ea typeface="黑体" panose="02010609060101010101" pitchFamily="49" charset="-122"/>
                </a:rPr>
                <a:t>1950</a:t>
              </a:r>
              <a:r>
                <a:rPr lang="zh-CN" altLang="en-US" sz="2400" b="1">
                  <a:solidFill>
                    <a:schemeClr val="bg1"/>
                  </a:solidFill>
                  <a:latin typeface="黑体" panose="02010609060101010101" pitchFamily="49" charset="-122"/>
                  <a:ea typeface="黑体" panose="02010609060101010101" pitchFamily="49" charset="-122"/>
                </a:rPr>
                <a:t>年是朝鲜有记录以来最冷的一个冬天，战士们在水门桥旁高地埋伏的那一夜，温度低至零下</a:t>
              </a:r>
              <a:r>
                <a:rPr lang="en-US" altLang="zh-CN" sz="2400" b="1">
                  <a:solidFill>
                    <a:schemeClr val="bg1"/>
                  </a:solidFill>
                  <a:latin typeface="黑体" panose="02010609060101010101" pitchFamily="49" charset="-122"/>
                  <a:ea typeface="黑体" panose="02010609060101010101" pitchFamily="49" charset="-122"/>
                </a:rPr>
                <a:t>54</a:t>
              </a:r>
              <a:r>
                <a:rPr lang="zh-CN" altLang="en-US" sz="2400" b="1">
                  <a:solidFill>
                    <a:schemeClr val="bg1"/>
                  </a:solidFill>
                  <a:latin typeface="黑体" panose="02010609060101010101" pitchFamily="49" charset="-122"/>
                  <a:ea typeface="黑体" panose="02010609060101010101" pitchFamily="49" charset="-122"/>
                </a:rPr>
                <a:t>摄氏度</a:t>
              </a:r>
              <a:r>
                <a:rPr lang="en-US" altLang="zh-CN" sz="2400" b="1">
                  <a:solidFill>
                    <a:schemeClr val="bg1"/>
                  </a:solidFill>
                  <a:latin typeface="黑体" panose="02010609060101010101" pitchFamily="49" charset="-122"/>
                  <a:ea typeface="黑体" panose="02010609060101010101" pitchFamily="49" charset="-122"/>
                </a:rPr>
                <a:t>;</a:t>
              </a:r>
              <a:r>
                <a:rPr lang="zh-CN" altLang="en-US" sz="2400" b="1">
                  <a:solidFill>
                    <a:schemeClr val="bg1"/>
                  </a:solidFill>
                  <a:latin typeface="黑体" panose="02010609060101010101" pitchFamily="49" charset="-122"/>
                  <a:ea typeface="黑体" panose="02010609060101010101" pitchFamily="49" charset="-122"/>
                </a:rPr>
                <a:t>交战双方火力上的天差地别</a:t>
              </a:r>
              <a:r>
                <a:rPr lang="en-US" altLang="zh-CN" sz="2400" b="1">
                  <a:solidFill>
                    <a:schemeClr val="bg1"/>
                  </a:solidFill>
                  <a:latin typeface="黑体" panose="02010609060101010101" pitchFamily="49" charset="-122"/>
                  <a:ea typeface="黑体" panose="02010609060101010101" pitchFamily="49" charset="-122"/>
                </a:rPr>
                <a:t>:</a:t>
              </a:r>
              <a:endParaRPr lang="zh-CN" altLang="en-US" sz="2400" b="1">
                <a:solidFill>
                  <a:schemeClr val="bg1"/>
                </a:solidFill>
                <a:latin typeface="黑体" panose="02010609060101010101" pitchFamily="49" charset="-122"/>
                <a:ea typeface="黑体" panose="02010609060101010101" pitchFamily="49" charset="-122"/>
              </a:endParaRPr>
            </a:p>
          </p:txBody>
        </p:sp>
      </p:grpSp>
      <p:sp>
        <p:nvSpPr>
          <p:cNvPr id="7" name="矩形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61C8334-71A7-4F2D-8BB8-7A842963D472}"/>
              </a:ext>
            </a:extLst>
          </p:cNvPr>
          <p:cNvSpPr/>
          <p:nvPr/>
        </p:nvSpPr>
        <p:spPr>
          <a:xfrm>
            <a:off x="1671044" y="5709896"/>
            <a:ext cx="9237931" cy="830997"/>
          </a:xfrm>
          <a:prstGeom prst="rect">
            <a:avLst/>
          </a:prstGeom>
        </p:spPr>
        <p:txBody>
          <a:bodyPr wrap="square">
            <a:spAutoFit/>
          </a:bodyPr>
          <a:lstStyle/>
          <a:p>
            <a:r>
              <a:rPr lang="zh-CN" altLang="en-US" sz="2400" b="1">
                <a:solidFill>
                  <a:srgbClr val="FF0000"/>
                </a:solidFill>
                <a:latin typeface="黑体" panose="02010609060101010101" pitchFamily="49" charset="-122"/>
                <a:ea typeface="黑体" panose="02010609060101010101" pitchFamily="49" charset="-122"/>
              </a:rPr>
              <a:t>在这种差距下赢得战争，放眼全世界，都难以找到类似的“战例”。总结长津湖血战时，有一个说法，叫做“气多”战胜了“钢多”。</a:t>
            </a:r>
          </a:p>
        </p:txBody>
      </p:sp>
    </p:spTree>
    <p:extLst>
      <p:ext uri="{BB962C8B-B14F-4D97-AF65-F5344CB8AC3E}">
        <p14:creationId xmlns:p14="http://schemas.microsoft.com/office/powerpoint/2010/main" val="373101954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42"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outHorizontal)">
                                      <p:cBhvr>
                                        <p:cTn id="7" dur="500"/>
                                        <p:tgtEl>
                                          <p:spTgt spid="3"/>
                                        </p:tgtEl>
                                      </p:cBhvr>
                                    </p:animEffect>
                                  </p:childTnLst>
                                </p:cTn>
                              </p:par>
                            </p:childTnLst>
                          </p:cTn>
                        </p:par>
                        <p:par>
                          <p:cTn id="8" fill="hold" nodeType="afterGroup">
                            <p:stCondLst>
                              <p:cond delay="500"/>
                            </p:stCondLst>
                            <p:childTnLst>
                              <p:par>
                                <p:cTn id="9" presetID="22" presetClass="entr" presetSubtype="4"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down)">
                                      <p:cBhvr>
                                        <p:cTn id="11" dur="500"/>
                                        <p:tgtEl>
                                          <p:spTgt spid="8"/>
                                        </p:tgtEl>
                                      </p:cBhvr>
                                    </p:animEffect>
                                  </p:childTnLst>
                                </p:cTn>
                              </p:par>
                            </p:childTnLst>
                          </p:cTn>
                        </p:par>
                      </p:childTnLst>
                    </p:cTn>
                  </p:par>
                  <p:par>
                    <p:cTn id="12" fill="hold" nodeType="clickPar">
                      <p:stCondLst>
                        <p:cond delay="indefinite"/>
                      </p:stCondLst>
                      <p:childTnLst>
                        <p:par>
                          <p:cTn id="13" fill="hold" nodeType="afterGroup">
                            <p:stCondLst>
                              <p:cond delay="0"/>
                            </p:stCondLst>
                            <p:childTnLst>
                              <p:par>
                                <p:cTn id="14" presetID="2" presetClass="entr" presetSubtype="2"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anim calcmode="lin" valueType="num">
                                      <p:cBhvr additive="base">
                                        <p:cTn id="16" dur="500" fill="hold"/>
                                        <p:tgtEl>
                                          <p:spTgt spid="7"/>
                                        </p:tgtEl>
                                        <p:attrNameLst>
                                          <p:attrName>ppt_x</p:attrName>
                                        </p:attrNameLst>
                                      </p:cBhvr>
                                      <p:tavLst>
                                        <p:tav tm="0">
                                          <p:val>
                                            <p:strVal val="1+#ppt_w/2"/>
                                          </p:val>
                                        </p:tav>
                                        <p:tav tm="100000">
                                          <p:val>
                                            <p:strVal val="#ppt_x"/>
                                          </p:val>
                                        </p:tav>
                                      </p:tavLst>
                                    </p:anim>
                                    <p:anim calcmode="lin" valueType="num">
                                      <p:cBhvr additive="base">
                                        <p:cTn id="17"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图片 1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750A33F-D5DB-4D32-BBCB-DD6B688FC861}"/>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16353" y="-1"/>
            <a:ext cx="12191655" cy="6858001"/>
          </a:xfrm>
          <a:prstGeom prst="rect">
            <a:avLst/>
          </a:prstGeom>
        </p:spPr>
      </p:pic>
      <p:grpSp>
        <p:nvGrpSpPr>
          <p:cNvPr id="2" name="组合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24D6AA2-A478-4A9B-AC13-681D6BAB4D74}"/>
              </a:ext>
            </a:extLst>
          </p:cNvPr>
          <p:cNvGrpSpPr/>
          <p:nvPr/>
        </p:nvGrpSpPr>
        <p:grpSpPr>
          <a:xfrm>
            <a:off x="4871866" y="1988840"/>
            <a:ext cx="3105383" cy="769441"/>
            <a:chOff x="4943872" y="1506472"/>
            <a:chExt cx="3105383" cy="768483"/>
          </a:xfrm>
        </p:grpSpPr>
        <p:sp>
          <p:nvSpPr>
            <p:cNvPr id="15" name="矩形: 圆角 1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E888CEB-3157-4726-AFA5-390F1B000C9D}"/>
                </a:ext>
              </a:extLst>
            </p:cNvPr>
            <p:cNvSpPr/>
            <p:nvPr/>
          </p:nvSpPr>
          <p:spPr>
            <a:xfrm>
              <a:off x="4943872" y="1528516"/>
              <a:ext cx="2783633" cy="725354"/>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文本框 1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30E748C-F4A8-4FEE-A61B-F0F2EF46BB17}"/>
                </a:ext>
              </a:extLst>
            </p:cNvPr>
            <p:cNvSpPr txBox="1"/>
            <p:nvPr/>
          </p:nvSpPr>
          <p:spPr>
            <a:xfrm>
              <a:off x="5152075" y="1506472"/>
              <a:ext cx="2897180" cy="768483"/>
            </a:xfrm>
            <a:prstGeom prst="rect">
              <a:avLst/>
            </a:prstGeom>
            <a:noFill/>
          </p:spPr>
          <p:txBody>
            <a:bodyPr wrap="square" rtlCol="0">
              <a:spAutoFit/>
            </a:bodyPr>
            <a:lstStyle/>
            <a:p>
              <a:r>
                <a:rPr lang="zh-CN" altLang="en-US" sz="4400" b="1">
                  <a:solidFill>
                    <a:schemeClr val="bg1"/>
                  </a:solidFill>
                  <a:latin typeface="微软雅黑" panose="020B0503020204020204" pitchFamily="34" charset="-122"/>
                  <a:ea typeface="微软雅黑" panose="020B0503020204020204" pitchFamily="34" charset="-122"/>
                </a:rPr>
                <a:t>第三部分</a:t>
              </a:r>
            </a:p>
          </p:txBody>
        </p:sp>
      </p:grpSp>
      <p:grpSp>
        <p:nvGrpSpPr>
          <p:cNvPr id="4" name="组合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642D9CC-C691-4D64-9E0F-13596640336A}"/>
              </a:ext>
            </a:extLst>
          </p:cNvPr>
          <p:cNvGrpSpPr/>
          <p:nvPr/>
        </p:nvGrpSpPr>
        <p:grpSpPr>
          <a:xfrm>
            <a:off x="3645525" y="1945428"/>
            <a:ext cx="5231647" cy="2175404"/>
            <a:chOff x="3645524" y="1945428"/>
            <a:chExt cx="5231646" cy="2175404"/>
          </a:xfrm>
        </p:grpSpPr>
        <p:sp>
          <p:nvSpPr>
            <p:cNvPr id="23" name="文本框 2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BE7557A-D4D9-423E-9F17-537766E9D2B6}"/>
                </a:ext>
              </a:extLst>
            </p:cNvPr>
            <p:cNvSpPr txBox="1"/>
            <p:nvPr/>
          </p:nvSpPr>
          <p:spPr>
            <a:xfrm>
              <a:off x="4259023" y="3197502"/>
              <a:ext cx="4608511" cy="923330"/>
            </a:xfrm>
            <a:prstGeom prst="rect">
              <a:avLst/>
            </a:prstGeom>
            <a:noFill/>
          </p:spPr>
          <p:txBody>
            <a:bodyPr wrap="square" rtlCol="0">
              <a:spAutoFit/>
            </a:bodyPr>
            <a:lstStyle/>
            <a:p>
              <a:r>
                <a:rPr lang="zh-CN" altLang="en-US" sz="5400" b="1" dirty="0">
                  <a:latin typeface="微软雅黑" panose="020B0503020204020204" pitchFamily="34" charset="-122"/>
                  <a:ea typeface="微软雅黑" panose="020B0503020204020204" pitchFamily="34" charset="-122"/>
                </a:rPr>
                <a:t>传承红色基因</a:t>
              </a:r>
            </a:p>
          </p:txBody>
        </p:sp>
        <p:sp>
          <p:nvSpPr>
            <p:cNvPr id="3" name="星形: 五角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7E873AC-7593-4478-8C11-956B3A5DA990}"/>
                </a:ext>
              </a:extLst>
            </p:cNvPr>
            <p:cNvSpPr/>
            <p:nvPr/>
          </p:nvSpPr>
          <p:spPr>
            <a:xfrm>
              <a:off x="3645524" y="1945428"/>
              <a:ext cx="864096" cy="770400"/>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星形: 五角 2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BC9C0BE-ACA3-43EC-B553-355FF716629F}"/>
                </a:ext>
              </a:extLst>
            </p:cNvPr>
            <p:cNvSpPr/>
            <p:nvPr/>
          </p:nvSpPr>
          <p:spPr>
            <a:xfrm>
              <a:off x="8013074" y="1945428"/>
              <a:ext cx="864096" cy="770400"/>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extLst>
      <p:ext uri="{BB962C8B-B14F-4D97-AF65-F5344CB8AC3E}">
        <p14:creationId xmlns:p14="http://schemas.microsoft.com/office/powerpoint/2010/main" val="237593335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1"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500"/>
                            </p:stCondLst>
                            <p:childTnLst>
                              <p:par>
                                <p:cTn id="10" presetID="8" presetClass="entr" presetSubtype="16" fill="hold" nodeType="after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amond(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图片 3" descr="禅定之道中国风禅意创意海报">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DEADD3D-739C-425B-A995-A3D8CA2077E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19050"/>
            <a:ext cx="12211051" cy="6877050"/>
          </a:xfrm>
          <a:prstGeom prst="rect">
            <a:avLst/>
          </a:prstGeom>
          <a:noFill/>
          <a:ln w="9525">
            <a:noFill/>
          </a:ln>
        </p:spPr>
      </p:pic>
      <p:sp>
        <p:nvSpPr>
          <p:cNvPr id="16" name="文本框 1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C28E8FB-FE20-44BE-8026-A8D924AE10AE}"/>
              </a:ext>
            </a:extLst>
          </p:cNvPr>
          <p:cNvSpPr txBox="1"/>
          <p:nvPr/>
        </p:nvSpPr>
        <p:spPr>
          <a:xfrm>
            <a:off x="4256199" y="217147"/>
            <a:ext cx="3586411" cy="707886"/>
          </a:xfrm>
          <a:prstGeom prst="rect">
            <a:avLst/>
          </a:prstGeom>
          <a:noFill/>
        </p:spPr>
        <p:txBody>
          <a:bodyPr wrap="square" rtlCol="0">
            <a:spAutoFit/>
          </a:bodyPr>
          <a:lstStyle/>
          <a:p>
            <a:r>
              <a:rPr lang="zh-CN" altLang="en-US" sz="4000">
                <a:latin typeface="黑体" panose="02010609060101010101" pitchFamily="49" charset="-122"/>
                <a:ea typeface="黑体" panose="02010609060101010101" pitchFamily="49" charset="-122"/>
              </a:rPr>
              <a:t>传承红色基因</a:t>
            </a:r>
          </a:p>
        </p:txBody>
      </p:sp>
      <p:pic>
        <p:nvPicPr>
          <p:cNvPr id="18" name="图片 1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8EB3A95-68AC-4DA0-B1E0-49838A9E24DD}"/>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44626" y="-658"/>
            <a:ext cx="1165492" cy="1402164"/>
          </a:xfrm>
          <a:prstGeom prst="rect">
            <a:avLst/>
          </a:prstGeom>
        </p:spPr>
      </p:pic>
      <p:pic>
        <p:nvPicPr>
          <p:cNvPr id="22" name="图片 2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931E0DB-7CA0-4E3B-AB39-885FE03FA2D4}"/>
              </a:ext>
            </a:extLst>
          </p:cNvPr>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1263505" y="64977"/>
            <a:ext cx="375595" cy="451866"/>
          </a:xfrm>
          <a:prstGeom prst="rect">
            <a:avLst/>
          </a:prstGeom>
        </p:spPr>
      </p:pic>
      <p:pic>
        <p:nvPicPr>
          <p:cNvPr id="50" name="图片 4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89BC435-EECC-409F-94F5-F821EC8EDB9B}"/>
              </a:ext>
            </a:extLst>
          </p:cNvPr>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10060290" y="-19050"/>
            <a:ext cx="2126741" cy="1491134"/>
          </a:xfrm>
          <a:prstGeom prst="rect">
            <a:avLst/>
          </a:prstGeom>
        </p:spPr>
      </p:pic>
      <p:cxnSp>
        <p:nvCxnSpPr>
          <p:cNvPr id="6" name="直接连接符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52BD91E-FAD4-4D3B-97D9-0CA8C514C217}"/>
              </a:ext>
            </a:extLst>
          </p:cNvPr>
          <p:cNvCxnSpPr/>
          <p:nvPr/>
        </p:nvCxnSpPr>
        <p:spPr>
          <a:xfrm>
            <a:off x="1375750" y="1085866"/>
            <a:ext cx="8983231" cy="1"/>
          </a:xfrm>
          <a:prstGeom prst="curvedConnector3">
            <a:avLst>
              <a:gd name="adj1" fmla="val 50000"/>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4" name="组合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9ABE80E-B63C-4FDA-BB22-1E993EBBFD22}"/>
              </a:ext>
            </a:extLst>
          </p:cNvPr>
          <p:cNvGrpSpPr/>
          <p:nvPr/>
        </p:nvGrpSpPr>
        <p:grpSpPr>
          <a:xfrm>
            <a:off x="5530248" y="1606708"/>
            <a:ext cx="5957467" cy="648863"/>
            <a:chOff x="5530248" y="1606707"/>
            <a:chExt cx="5957466" cy="648863"/>
          </a:xfrm>
        </p:grpSpPr>
        <p:sp>
          <p:nvSpPr>
            <p:cNvPr id="3" name="矩形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3CA2158-E19B-4A76-A08E-7DC55E8FC0B4}"/>
                </a:ext>
              </a:extLst>
            </p:cNvPr>
            <p:cNvSpPr/>
            <p:nvPr/>
          </p:nvSpPr>
          <p:spPr>
            <a:xfrm>
              <a:off x="5530248" y="1606707"/>
              <a:ext cx="5957466" cy="64886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文本框 1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BB0B389-DEE5-46C3-B66C-8379634ED1BC}"/>
                </a:ext>
              </a:extLst>
            </p:cNvPr>
            <p:cNvSpPr txBox="1"/>
            <p:nvPr/>
          </p:nvSpPr>
          <p:spPr>
            <a:xfrm>
              <a:off x="5691252" y="1653518"/>
              <a:ext cx="5563699" cy="523220"/>
            </a:xfrm>
            <a:prstGeom prst="rect">
              <a:avLst/>
            </a:prstGeom>
            <a:noFill/>
          </p:spPr>
          <p:txBody>
            <a:bodyPr wrap="square" rtlCol="0">
              <a:spAutoFit/>
            </a:bodyPr>
            <a:lstStyle/>
            <a:p>
              <a:r>
                <a:rPr lang="zh-CN" altLang="en-US" sz="2800" b="1" dirty="0">
                  <a:solidFill>
                    <a:schemeClr val="bg1"/>
                  </a:solidFill>
                  <a:latin typeface="黑体" panose="02010609060101010101" pitchFamily="49" charset="-122"/>
                  <a:ea typeface="黑体" panose="02010609060101010101" pitchFamily="49" charset="-122"/>
                </a:rPr>
                <a:t>长津湖战役惊醒了我们当代年轻人</a:t>
              </a:r>
            </a:p>
          </p:txBody>
        </p:sp>
      </p:grpSp>
      <p:grpSp>
        <p:nvGrpSpPr>
          <p:cNvPr id="2" name="组合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DFDA0DB-3ACB-4170-BB6C-58C1D4717543}"/>
              </a:ext>
            </a:extLst>
          </p:cNvPr>
          <p:cNvGrpSpPr/>
          <p:nvPr/>
        </p:nvGrpSpPr>
        <p:grpSpPr>
          <a:xfrm>
            <a:off x="4394469" y="2346293"/>
            <a:ext cx="7093247" cy="1611238"/>
            <a:chOff x="4394468" y="2346293"/>
            <a:chExt cx="7093246" cy="1611238"/>
          </a:xfrm>
        </p:grpSpPr>
        <p:sp>
          <p:nvSpPr>
            <p:cNvPr id="20" name="矩形 1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9BBCEDE-EA05-4492-8698-52A92E14DB68}"/>
                </a:ext>
              </a:extLst>
            </p:cNvPr>
            <p:cNvSpPr/>
            <p:nvPr/>
          </p:nvSpPr>
          <p:spPr>
            <a:xfrm>
              <a:off x="4394468" y="2346293"/>
              <a:ext cx="7093246" cy="1594818"/>
            </a:xfrm>
            <a:prstGeom prst="rect">
              <a:avLst/>
            </a:prstGeom>
            <a:noFill/>
            <a:ln w="381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74BA54B-EA12-467D-9E06-60BE2433C55B}"/>
                </a:ext>
              </a:extLst>
            </p:cNvPr>
            <p:cNvSpPr/>
            <p:nvPr/>
          </p:nvSpPr>
          <p:spPr>
            <a:xfrm>
              <a:off x="4428967" y="2387871"/>
              <a:ext cx="7012725" cy="1569660"/>
            </a:xfrm>
            <a:prstGeom prst="rect">
              <a:avLst/>
            </a:prstGeom>
          </p:spPr>
          <p:txBody>
            <a:bodyPr wrap="square">
              <a:spAutoFit/>
            </a:bodyPr>
            <a:lstStyle/>
            <a:p>
              <a:r>
                <a:rPr lang="zh-CN" altLang="en-US" sz="2400" dirty="0"/>
                <a:t>需要磨砺意志，才能更好的报答先烈们用鲜血换来的幸福生活，看似一场战役，但是却非常具有代表性，体现我们历史长河中从没有过的爱国情怀和坚定的意志力。</a:t>
              </a:r>
              <a:endParaRPr lang="zh-CN" altLang="en-US" sz="2400" b="1" dirty="0">
                <a:solidFill>
                  <a:srgbClr val="FF0000"/>
                </a:solidFill>
              </a:endParaRPr>
            </a:p>
          </p:txBody>
        </p:sp>
      </p:grpSp>
      <p:grpSp>
        <p:nvGrpSpPr>
          <p:cNvPr id="9" name="组合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F85F60F-F62F-4B9F-8EC2-537884C1959E}"/>
              </a:ext>
            </a:extLst>
          </p:cNvPr>
          <p:cNvGrpSpPr/>
          <p:nvPr/>
        </p:nvGrpSpPr>
        <p:grpSpPr>
          <a:xfrm>
            <a:off x="5530249" y="4065401"/>
            <a:ext cx="5941119" cy="613899"/>
            <a:chOff x="5530248" y="4065399"/>
            <a:chExt cx="5941118" cy="613899"/>
          </a:xfrm>
        </p:grpSpPr>
        <p:sp>
          <p:nvSpPr>
            <p:cNvPr id="21" name="矩形 2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18D1A40-D603-44D7-B17E-36866BFF8ABB}"/>
                </a:ext>
              </a:extLst>
            </p:cNvPr>
            <p:cNvSpPr/>
            <p:nvPr/>
          </p:nvSpPr>
          <p:spPr>
            <a:xfrm>
              <a:off x="5530248" y="4065399"/>
              <a:ext cx="5941118" cy="61389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文本框 2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14133F5-9D97-4BC6-8641-A7980A825FB4}"/>
                </a:ext>
              </a:extLst>
            </p:cNvPr>
            <p:cNvSpPr txBox="1"/>
            <p:nvPr/>
          </p:nvSpPr>
          <p:spPr>
            <a:xfrm>
              <a:off x="5775427" y="4106295"/>
              <a:ext cx="5666265" cy="523220"/>
            </a:xfrm>
            <a:prstGeom prst="rect">
              <a:avLst/>
            </a:prstGeom>
            <a:noFill/>
          </p:spPr>
          <p:txBody>
            <a:bodyPr wrap="square" rtlCol="0">
              <a:spAutoFit/>
            </a:bodyPr>
            <a:lstStyle/>
            <a:p>
              <a:r>
                <a:rPr lang="zh-CN" altLang="en-US" sz="2800" b="1">
                  <a:solidFill>
                    <a:schemeClr val="bg1"/>
                  </a:solidFill>
                  <a:latin typeface="黑体" panose="02010609060101010101" pitchFamily="49" charset="-122"/>
                  <a:ea typeface="黑体" panose="02010609060101010101" pitchFamily="49" charset="-122"/>
                </a:rPr>
                <a:t>长津湖战役唤醒了我们当代年轻人</a:t>
              </a:r>
            </a:p>
          </p:txBody>
        </p:sp>
      </p:grpSp>
      <p:grpSp>
        <p:nvGrpSpPr>
          <p:cNvPr id="7" name="组合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09715CF-BB23-4339-9788-7F1949059FE8}"/>
              </a:ext>
            </a:extLst>
          </p:cNvPr>
          <p:cNvGrpSpPr/>
          <p:nvPr/>
        </p:nvGrpSpPr>
        <p:grpSpPr>
          <a:xfrm>
            <a:off x="4394469" y="4778282"/>
            <a:ext cx="7115059" cy="1387023"/>
            <a:chOff x="4394468" y="4778280"/>
            <a:chExt cx="7115059" cy="1387023"/>
          </a:xfrm>
        </p:grpSpPr>
        <p:sp>
          <p:nvSpPr>
            <p:cNvPr id="24" name="矩形 2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201BC8A-5235-490E-9A15-727808F3910D}"/>
                </a:ext>
              </a:extLst>
            </p:cNvPr>
            <p:cNvSpPr/>
            <p:nvPr/>
          </p:nvSpPr>
          <p:spPr>
            <a:xfrm>
              <a:off x="4394468" y="4778280"/>
              <a:ext cx="7081724" cy="1387023"/>
            </a:xfrm>
            <a:prstGeom prst="rect">
              <a:avLst/>
            </a:prstGeom>
            <a:noFill/>
            <a:ln w="381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矩形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BFD4509-4126-45F6-9174-6099375996BE}"/>
                </a:ext>
              </a:extLst>
            </p:cNvPr>
            <p:cNvSpPr/>
            <p:nvPr/>
          </p:nvSpPr>
          <p:spPr>
            <a:xfrm>
              <a:off x="4496803" y="4871626"/>
              <a:ext cx="7012724" cy="1200329"/>
            </a:xfrm>
            <a:prstGeom prst="rect">
              <a:avLst/>
            </a:prstGeom>
          </p:spPr>
          <p:txBody>
            <a:bodyPr wrap="square">
              <a:spAutoFit/>
            </a:bodyPr>
            <a:lstStyle/>
            <a:p>
              <a:r>
                <a:rPr lang="zh-CN" altLang="en-US" sz="2400" dirty="0"/>
                <a:t>不忘缅怀革命烈士，不忘学习坚毅的意志力，不忘学习艰苦奋斗的学习工作作风，做新一代的社会主义接班人</a:t>
              </a:r>
              <a:r>
                <a:rPr lang="en-US" altLang="zh-CN" sz="2400" dirty="0"/>
                <a:t>!</a:t>
              </a:r>
              <a:endParaRPr lang="zh-CN" altLang="en-US" sz="2400" b="1" dirty="0">
                <a:solidFill>
                  <a:srgbClr val="FF0000"/>
                </a:solidFill>
              </a:endParaRPr>
            </a:p>
          </p:txBody>
        </p:sp>
      </p:grpSp>
      <p:pic>
        <p:nvPicPr>
          <p:cNvPr id="8" name="图片 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0AC5437-F506-4DA2-8CEB-F4F569902DED}"/>
              </a:ext>
            </a:extLst>
          </p:cNvPr>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311441" y="2782577"/>
            <a:ext cx="3960439" cy="2424287"/>
          </a:xfrm>
          <a:prstGeom prst="rect">
            <a:avLst/>
          </a:prstGeom>
        </p:spPr>
      </p:pic>
    </p:spTree>
    <p:extLst>
      <p:ext uri="{BB962C8B-B14F-4D97-AF65-F5344CB8AC3E}">
        <p14:creationId xmlns:p14="http://schemas.microsoft.com/office/powerpoint/2010/main" val="420004965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2"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cond evt="onBegin" delay="0">
                          <p:tn val="8"/>
                        </p:cond>
                      </p:stCondLst>
                      <p:childTnLst>
                        <p:par>
                          <p:cTn id="10" fill="hold" nodeType="afterGroup">
                            <p:stCondLst>
                              <p:cond delay="0"/>
                            </p:stCondLst>
                            <p:childTnLst>
                              <p:par>
                                <p:cTn id="11" presetID="2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down)">
                                      <p:cBhvr>
                                        <p:cTn id="13" dur="500"/>
                                        <p:tgtEl>
                                          <p:spTgt spid="4"/>
                                        </p:tgtEl>
                                      </p:cBhvr>
                                    </p:animEffect>
                                  </p:childTnLst>
                                </p:cTn>
                              </p:par>
                            </p:childTnLst>
                          </p:cTn>
                        </p:par>
                        <p:par>
                          <p:cTn id="14" fill="hold" nodeType="afterGroup">
                            <p:stCondLst>
                              <p:cond delay="500"/>
                            </p:stCondLst>
                            <p:childTnLst>
                              <p:par>
                                <p:cTn id="15" presetID="2" presetClass="entr" presetSubtype="8" fill="hold" nodeType="after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fill="hold"/>
                                        <p:tgtEl>
                                          <p:spTgt spid="8"/>
                                        </p:tgtEl>
                                        <p:attrNameLst>
                                          <p:attrName>ppt_x</p:attrName>
                                        </p:attrNameLst>
                                      </p:cBhvr>
                                      <p:tavLst>
                                        <p:tav tm="0">
                                          <p:val>
                                            <p:strVal val="0-#ppt_w/2"/>
                                          </p:val>
                                        </p:tav>
                                        <p:tav tm="100000">
                                          <p:val>
                                            <p:strVal val="#ppt_x"/>
                                          </p:val>
                                        </p:tav>
                                      </p:tavLst>
                                    </p:anim>
                                    <p:anim calcmode="lin" valueType="num">
                                      <p:cBhvr additive="base">
                                        <p:cTn id="18"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cond evt="onBegin" delay="0">
                          <p:tn val="18"/>
                        </p:cond>
                      </p:stCondLst>
                      <p:childTnLst>
                        <p:par>
                          <p:cTn id="20" fill="hold" nodeType="afterGroup">
                            <p:stCondLst>
                              <p:cond delay="0"/>
                            </p:stCondLst>
                            <p:childTnLst>
                              <p:par>
                                <p:cTn id="21" presetID="2" presetClass="entr" presetSubtype="2"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1+#ppt_w/2"/>
                                          </p:val>
                                        </p:tav>
                                        <p:tav tm="100000">
                                          <p:val>
                                            <p:strVal val="#ppt_x"/>
                                          </p:val>
                                        </p:tav>
                                      </p:tavLst>
                                    </p:anim>
                                    <p:anim calcmode="lin" valueType="num">
                                      <p:cBhvr additive="base">
                                        <p:cTn id="24" dur="500" fill="hold"/>
                                        <p:tgtEl>
                                          <p:spTgt spid="7"/>
                                        </p:tgtEl>
                                        <p:attrNameLst>
                                          <p:attrName>ppt_y</p:attrName>
                                        </p:attrNameLst>
                                      </p:cBhvr>
                                      <p:tavLst>
                                        <p:tav tm="0">
                                          <p:val>
                                            <p:strVal val="#ppt_y"/>
                                          </p:val>
                                        </p:tav>
                                        <p:tav tm="100000">
                                          <p:val>
                                            <p:strVal val="#ppt_y"/>
                                          </p:val>
                                        </p:tav>
                                      </p:tavLst>
                                    </p:anim>
                                  </p:childTnLst>
                                </p:cTn>
                              </p:par>
                            </p:childTnLst>
                          </p:cTn>
                        </p:par>
                        <p:par>
                          <p:cTn id="25" fill="hold" nodeType="afterGroup">
                            <p:stCondLst>
                              <p:cond delay="500"/>
                            </p:stCondLst>
                            <p:childTnLst>
                              <p:par>
                                <p:cTn id="26" presetID="16" presetClass="entr" presetSubtype="21" fill="hold" nodeType="after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barn(inVertical)">
                                      <p:cBhvr>
                                        <p:cTn id="2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图片 1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750A33F-D5DB-4D32-BBCB-DD6B688FC861}"/>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346" y="2"/>
            <a:ext cx="12191655" cy="6858001"/>
          </a:xfrm>
          <a:prstGeom prst="rect">
            <a:avLst/>
          </a:prstGeom>
        </p:spPr>
      </p:pic>
      <p:sp>
        <p:nvSpPr>
          <p:cNvPr id="14" name="文本框 1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18469F2-FDE6-45A5-BCE1-681AD6DBEFAF}"/>
              </a:ext>
            </a:extLst>
          </p:cNvPr>
          <p:cNvSpPr txBox="1"/>
          <p:nvPr/>
        </p:nvSpPr>
        <p:spPr>
          <a:xfrm>
            <a:off x="1660843" y="2404806"/>
            <a:ext cx="1224136" cy="2308324"/>
          </a:xfrm>
          <a:prstGeom prst="rect">
            <a:avLst/>
          </a:prstGeom>
          <a:noFill/>
        </p:spPr>
        <p:txBody>
          <a:bodyPr wrap="square" rtlCol="0">
            <a:spAutoFit/>
          </a:bodyPr>
          <a:lstStyle/>
          <a:p>
            <a:r>
              <a:rPr lang="zh-CN" altLang="en-US" sz="4800" b="1">
                <a:solidFill>
                  <a:srgbClr val="FF0000"/>
                </a:solidFill>
                <a:latin typeface="微软雅黑" panose="020B0503020204020204" pitchFamily="34" charset="-122"/>
                <a:ea typeface="微软雅黑" panose="020B0503020204020204" pitchFamily="34" charset="-122"/>
              </a:rPr>
              <a:t> 目 </a:t>
            </a:r>
            <a:endParaRPr lang="en-US" altLang="zh-CN" sz="4800" b="1">
              <a:solidFill>
                <a:srgbClr val="FF0000"/>
              </a:solidFill>
              <a:latin typeface="微软雅黑" panose="020B0503020204020204" pitchFamily="34" charset="-122"/>
              <a:ea typeface="微软雅黑" panose="020B0503020204020204" pitchFamily="34" charset="-122"/>
            </a:endParaRPr>
          </a:p>
          <a:p>
            <a:r>
              <a:rPr lang="zh-CN" altLang="en-US" sz="4800" b="1">
                <a:solidFill>
                  <a:srgbClr val="FF0000"/>
                </a:solidFill>
                <a:latin typeface="微软雅黑" panose="020B0503020204020204" pitchFamily="34" charset="-122"/>
                <a:ea typeface="微软雅黑" panose="020B0503020204020204" pitchFamily="34" charset="-122"/>
              </a:rPr>
              <a:t>  </a:t>
            </a:r>
            <a:endParaRPr lang="en-US" altLang="zh-CN" sz="4800" b="1">
              <a:solidFill>
                <a:srgbClr val="FF0000"/>
              </a:solidFill>
              <a:latin typeface="微软雅黑" panose="020B0503020204020204" pitchFamily="34" charset="-122"/>
              <a:ea typeface="微软雅黑" panose="020B0503020204020204" pitchFamily="34" charset="-122"/>
            </a:endParaRPr>
          </a:p>
          <a:p>
            <a:r>
              <a:rPr lang="zh-CN" altLang="en-US" sz="4800" b="1">
                <a:solidFill>
                  <a:srgbClr val="FF0000"/>
                </a:solidFill>
                <a:latin typeface="微软雅黑" panose="020B0503020204020204" pitchFamily="34" charset="-122"/>
                <a:ea typeface="微软雅黑" panose="020B0503020204020204" pitchFamily="34" charset="-122"/>
              </a:rPr>
              <a:t> 录</a:t>
            </a:r>
            <a:endParaRPr lang="en-US" altLang="zh-CN" sz="4800" b="1">
              <a:solidFill>
                <a:srgbClr val="FF0000"/>
              </a:solidFill>
              <a:latin typeface="微软雅黑" panose="020B0503020204020204" pitchFamily="34" charset="-122"/>
              <a:ea typeface="微软雅黑" panose="020B0503020204020204" pitchFamily="34" charset="-122"/>
            </a:endParaRPr>
          </a:p>
        </p:txBody>
      </p:sp>
      <p:grpSp>
        <p:nvGrpSpPr>
          <p:cNvPr id="7" name="组合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F83C985-02E6-4163-A5DE-EA05BC6F7B14}"/>
              </a:ext>
            </a:extLst>
          </p:cNvPr>
          <p:cNvGrpSpPr/>
          <p:nvPr/>
        </p:nvGrpSpPr>
        <p:grpSpPr>
          <a:xfrm>
            <a:off x="3575719" y="1274080"/>
            <a:ext cx="2066004" cy="4230823"/>
            <a:chOff x="3575719" y="1274078"/>
            <a:chExt cx="2066004" cy="4230823"/>
          </a:xfrm>
        </p:grpSpPr>
        <p:grpSp>
          <p:nvGrpSpPr>
            <p:cNvPr id="2" name="组合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8EB513A-1293-4F91-80C9-FFB8904332C8}"/>
                </a:ext>
              </a:extLst>
            </p:cNvPr>
            <p:cNvGrpSpPr/>
            <p:nvPr/>
          </p:nvGrpSpPr>
          <p:grpSpPr>
            <a:xfrm>
              <a:off x="3575719" y="1274078"/>
              <a:ext cx="1901917" cy="725354"/>
              <a:chOff x="3575719" y="1274078"/>
              <a:chExt cx="1901917" cy="725354"/>
            </a:xfrm>
          </p:grpSpPr>
          <p:sp>
            <p:nvSpPr>
              <p:cNvPr id="15" name="矩形: 圆角 1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E888CEB-3157-4726-AFA5-390F1B000C9D}"/>
                  </a:ext>
                </a:extLst>
              </p:cNvPr>
              <p:cNvSpPr/>
              <p:nvPr/>
            </p:nvSpPr>
            <p:spPr>
              <a:xfrm>
                <a:off x="3575719" y="1274078"/>
                <a:ext cx="1872209" cy="725354"/>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文本框 1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30E748C-F4A8-4FEE-A61B-F0F2EF46BB17}"/>
                  </a:ext>
                </a:extLst>
              </p:cNvPr>
              <p:cNvSpPr txBox="1"/>
              <p:nvPr/>
            </p:nvSpPr>
            <p:spPr>
              <a:xfrm>
                <a:off x="3624572" y="1335634"/>
                <a:ext cx="1853064" cy="584775"/>
              </a:xfrm>
              <a:prstGeom prst="rect">
                <a:avLst/>
              </a:prstGeom>
              <a:noFill/>
            </p:spPr>
            <p:txBody>
              <a:bodyPr wrap="square" rtlCol="0">
                <a:spAutoFit/>
              </a:bodyPr>
              <a:lstStyle/>
              <a:p>
                <a:r>
                  <a:rPr lang="zh-CN" altLang="en-US" sz="3200">
                    <a:solidFill>
                      <a:schemeClr val="bg1"/>
                    </a:solidFill>
                    <a:latin typeface="微软雅黑" panose="020B0503020204020204" pitchFamily="34" charset="-122"/>
                    <a:ea typeface="微软雅黑" panose="020B0503020204020204" pitchFamily="34" charset="-122"/>
                  </a:rPr>
                  <a:t>第一部分</a:t>
                </a:r>
              </a:p>
            </p:txBody>
          </p:sp>
        </p:grpSp>
        <p:grpSp>
          <p:nvGrpSpPr>
            <p:cNvPr id="6" name="组合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1D73687-6759-4103-B6EF-02DF1171DDDA}"/>
                </a:ext>
              </a:extLst>
            </p:cNvPr>
            <p:cNvGrpSpPr/>
            <p:nvPr/>
          </p:nvGrpSpPr>
          <p:grpSpPr>
            <a:xfrm>
              <a:off x="3594865" y="4839239"/>
              <a:ext cx="1882771" cy="665662"/>
              <a:chOff x="3594865" y="4839239"/>
              <a:chExt cx="1882771" cy="665662"/>
            </a:xfrm>
          </p:grpSpPr>
          <p:sp>
            <p:nvSpPr>
              <p:cNvPr id="18" name="矩形: 圆角 1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B668ADA-7DDA-40A6-89C9-DDAB051591E0}"/>
                  </a:ext>
                </a:extLst>
              </p:cNvPr>
              <p:cNvSpPr/>
              <p:nvPr/>
            </p:nvSpPr>
            <p:spPr>
              <a:xfrm>
                <a:off x="3594865" y="4839239"/>
                <a:ext cx="1872209" cy="665662"/>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文本框 1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58A55D7-1608-4BAE-9668-C755286F3BBB}"/>
                  </a:ext>
                </a:extLst>
              </p:cNvPr>
              <p:cNvSpPr txBox="1"/>
              <p:nvPr/>
            </p:nvSpPr>
            <p:spPr>
              <a:xfrm>
                <a:off x="3624572" y="4889347"/>
                <a:ext cx="1853064" cy="584775"/>
              </a:xfrm>
              <a:prstGeom prst="rect">
                <a:avLst/>
              </a:prstGeom>
              <a:noFill/>
            </p:spPr>
            <p:txBody>
              <a:bodyPr wrap="square" rtlCol="0">
                <a:spAutoFit/>
              </a:bodyPr>
              <a:lstStyle/>
              <a:p>
                <a:r>
                  <a:rPr lang="zh-CN" altLang="en-US" sz="3200">
                    <a:solidFill>
                      <a:schemeClr val="bg1"/>
                    </a:solidFill>
                    <a:latin typeface="微软雅黑" panose="020B0503020204020204" pitchFamily="34" charset="-122"/>
                    <a:ea typeface="微软雅黑" panose="020B0503020204020204" pitchFamily="34" charset="-122"/>
                  </a:rPr>
                  <a:t>第四部分</a:t>
                </a:r>
              </a:p>
            </p:txBody>
          </p:sp>
        </p:grpSp>
        <p:grpSp>
          <p:nvGrpSpPr>
            <p:cNvPr id="5" name="组合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BF4AEB6-5594-47CC-8E45-13A659DF1F86}"/>
                </a:ext>
              </a:extLst>
            </p:cNvPr>
            <p:cNvGrpSpPr/>
            <p:nvPr/>
          </p:nvGrpSpPr>
          <p:grpSpPr>
            <a:xfrm>
              <a:off x="3575719" y="3650851"/>
              <a:ext cx="1882408" cy="744685"/>
              <a:chOff x="3575719" y="3650851"/>
              <a:chExt cx="1882408" cy="744685"/>
            </a:xfrm>
          </p:grpSpPr>
          <p:sp>
            <p:nvSpPr>
              <p:cNvPr id="17" name="矩形: 圆角 1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52AAA12-05F8-4FDC-B0B2-D5C7E056983E}"/>
                  </a:ext>
                </a:extLst>
              </p:cNvPr>
              <p:cNvSpPr/>
              <p:nvPr/>
            </p:nvSpPr>
            <p:spPr>
              <a:xfrm>
                <a:off x="3575719" y="3650851"/>
                <a:ext cx="1872209" cy="744685"/>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文本框 2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BF2FF58-7F77-4727-9859-8AC4560D285B}"/>
                  </a:ext>
                </a:extLst>
              </p:cNvPr>
              <p:cNvSpPr txBox="1"/>
              <p:nvPr/>
            </p:nvSpPr>
            <p:spPr>
              <a:xfrm>
                <a:off x="3605063" y="3721578"/>
                <a:ext cx="1853064" cy="584775"/>
              </a:xfrm>
              <a:prstGeom prst="rect">
                <a:avLst/>
              </a:prstGeom>
              <a:noFill/>
            </p:spPr>
            <p:txBody>
              <a:bodyPr wrap="square" rtlCol="0">
                <a:spAutoFit/>
              </a:bodyPr>
              <a:lstStyle/>
              <a:p>
                <a:r>
                  <a:rPr lang="zh-CN" altLang="en-US" sz="3200">
                    <a:solidFill>
                      <a:schemeClr val="bg1"/>
                    </a:solidFill>
                    <a:latin typeface="微软雅黑" panose="020B0503020204020204" pitchFamily="34" charset="-122"/>
                    <a:ea typeface="微软雅黑" panose="020B0503020204020204" pitchFamily="34" charset="-122"/>
                  </a:rPr>
                  <a:t>第三部分</a:t>
                </a:r>
              </a:p>
            </p:txBody>
          </p:sp>
        </p:grpSp>
        <p:grpSp>
          <p:nvGrpSpPr>
            <p:cNvPr id="3" name="组合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85DA22F-61B6-4E5F-B662-D0FA48971F05}"/>
                </a:ext>
              </a:extLst>
            </p:cNvPr>
            <p:cNvGrpSpPr/>
            <p:nvPr/>
          </p:nvGrpSpPr>
          <p:grpSpPr>
            <a:xfrm>
              <a:off x="3575719" y="2462464"/>
              <a:ext cx="2066004" cy="744685"/>
              <a:chOff x="3575719" y="2462464"/>
              <a:chExt cx="2066004" cy="744685"/>
            </a:xfrm>
          </p:grpSpPr>
          <p:sp>
            <p:nvSpPr>
              <p:cNvPr id="16" name="矩形: 圆角 1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873CF84-B050-46CD-B916-D2A96AAE7E13}"/>
                  </a:ext>
                </a:extLst>
              </p:cNvPr>
              <p:cNvSpPr/>
              <p:nvPr/>
            </p:nvSpPr>
            <p:spPr>
              <a:xfrm>
                <a:off x="3575719" y="2462464"/>
                <a:ext cx="1872209" cy="744685"/>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文本框 2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1F3F4A5-AE6C-4DDD-A3EE-B7EBDAD8C84F}"/>
                  </a:ext>
                </a:extLst>
              </p:cNvPr>
              <p:cNvSpPr txBox="1"/>
              <p:nvPr/>
            </p:nvSpPr>
            <p:spPr>
              <a:xfrm>
                <a:off x="3605063" y="2551647"/>
                <a:ext cx="2036660" cy="584775"/>
              </a:xfrm>
              <a:prstGeom prst="rect">
                <a:avLst/>
              </a:prstGeom>
              <a:noFill/>
            </p:spPr>
            <p:txBody>
              <a:bodyPr wrap="square" rtlCol="0">
                <a:spAutoFit/>
              </a:bodyPr>
              <a:lstStyle/>
              <a:p>
                <a:r>
                  <a:rPr lang="zh-CN" altLang="en-US" sz="3200">
                    <a:solidFill>
                      <a:schemeClr val="bg1"/>
                    </a:solidFill>
                    <a:latin typeface="微软雅黑" panose="020B0503020204020204" pitchFamily="34" charset="-122"/>
                    <a:ea typeface="微软雅黑" panose="020B0503020204020204" pitchFamily="34" charset="-122"/>
                  </a:rPr>
                  <a:t>第二部分</a:t>
                </a:r>
              </a:p>
            </p:txBody>
          </p:sp>
        </p:grpSp>
      </p:grpSp>
      <p:sp>
        <p:nvSpPr>
          <p:cNvPr id="23" name="文本框 2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BE7557A-D4D9-423E-9F17-537766E9D2B6}"/>
              </a:ext>
            </a:extLst>
          </p:cNvPr>
          <p:cNvSpPr txBox="1"/>
          <p:nvPr/>
        </p:nvSpPr>
        <p:spPr>
          <a:xfrm>
            <a:off x="6082535" y="1274080"/>
            <a:ext cx="3528392" cy="646331"/>
          </a:xfrm>
          <a:prstGeom prst="rect">
            <a:avLst/>
          </a:prstGeom>
          <a:noFill/>
        </p:spPr>
        <p:txBody>
          <a:bodyPr wrap="square" rtlCol="0">
            <a:spAutoFit/>
          </a:bodyPr>
          <a:lstStyle/>
          <a:p>
            <a:r>
              <a:rPr lang="zh-CN" altLang="en-US" sz="3600" b="1">
                <a:latin typeface="微软雅黑" panose="020B0503020204020204" pitchFamily="34" charset="-122"/>
                <a:ea typeface="微软雅黑" panose="020B0503020204020204" pitchFamily="34" charset="-122"/>
              </a:rPr>
              <a:t>长津湖战役</a:t>
            </a:r>
          </a:p>
        </p:txBody>
      </p:sp>
      <p:sp>
        <p:nvSpPr>
          <p:cNvPr id="24" name="文本框 2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1BA5FCB-FB42-4EAA-A299-CD1413D3F737}"/>
              </a:ext>
            </a:extLst>
          </p:cNvPr>
          <p:cNvSpPr txBox="1"/>
          <p:nvPr/>
        </p:nvSpPr>
        <p:spPr>
          <a:xfrm>
            <a:off x="6096000" y="2450047"/>
            <a:ext cx="3528392" cy="646331"/>
          </a:xfrm>
          <a:prstGeom prst="rect">
            <a:avLst/>
          </a:prstGeom>
          <a:noFill/>
        </p:spPr>
        <p:txBody>
          <a:bodyPr wrap="square" rtlCol="0">
            <a:spAutoFit/>
          </a:bodyPr>
          <a:lstStyle/>
          <a:p>
            <a:r>
              <a:rPr lang="zh-CN" altLang="en-US" sz="3600" b="1">
                <a:latin typeface="微软雅黑" panose="020B0503020204020204" pitchFamily="34" charset="-122"/>
                <a:ea typeface="微软雅黑" panose="020B0503020204020204" pitchFamily="34" charset="-122"/>
              </a:rPr>
              <a:t>惨烈的长津湖</a:t>
            </a:r>
          </a:p>
        </p:txBody>
      </p:sp>
      <p:sp>
        <p:nvSpPr>
          <p:cNvPr id="25" name="文本框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373B6CE-2B36-408D-A1C2-7DEBEC651CEE}"/>
              </a:ext>
            </a:extLst>
          </p:cNvPr>
          <p:cNvSpPr txBox="1"/>
          <p:nvPr/>
        </p:nvSpPr>
        <p:spPr>
          <a:xfrm>
            <a:off x="6168008" y="3645597"/>
            <a:ext cx="3528392" cy="646331"/>
          </a:xfrm>
          <a:prstGeom prst="rect">
            <a:avLst/>
          </a:prstGeom>
          <a:noFill/>
        </p:spPr>
        <p:txBody>
          <a:bodyPr wrap="square" rtlCol="0">
            <a:spAutoFit/>
          </a:bodyPr>
          <a:lstStyle/>
          <a:p>
            <a:r>
              <a:rPr lang="zh-CN" altLang="en-US" sz="3600" b="1">
                <a:latin typeface="微软雅黑" panose="020B0503020204020204" pitchFamily="34" charset="-122"/>
                <a:ea typeface="微软雅黑" panose="020B0503020204020204" pitchFamily="34" charset="-122"/>
              </a:rPr>
              <a:t>传承红色基因</a:t>
            </a:r>
          </a:p>
        </p:txBody>
      </p:sp>
      <p:sp>
        <p:nvSpPr>
          <p:cNvPr id="26" name="文本框 2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664BD3F-1855-4385-B01E-EC2E427BCBD0}"/>
              </a:ext>
            </a:extLst>
          </p:cNvPr>
          <p:cNvSpPr txBox="1"/>
          <p:nvPr/>
        </p:nvSpPr>
        <p:spPr>
          <a:xfrm>
            <a:off x="5951984" y="4858572"/>
            <a:ext cx="4456112" cy="646331"/>
          </a:xfrm>
          <a:prstGeom prst="rect">
            <a:avLst/>
          </a:prstGeom>
          <a:noFill/>
        </p:spPr>
        <p:txBody>
          <a:bodyPr wrap="square" rtlCol="0">
            <a:spAutoFit/>
          </a:bodyPr>
          <a:lstStyle/>
          <a:p>
            <a:r>
              <a:rPr lang="en-US" altLang="zh-CN" sz="3600" b="1">
                <a:latin typeface="微软雅黑" panose="020B0503020204020204" pitchFamily="34" charset="-122"/>
                <a:ea typeface="微软雅黑" panose="020B0503020204020204" pitchFamily="34" charset="-122"/>
              </a:rPr>
              <a:t>《</a:t>
            </a:r>
            <a:r>
              <a:rPr lang="zh-CN" altLang="en-US" sz="3600" b="1">
                <a:latin typeface="微软雅黑" panose="020B0503020204020204" pitchFamily="34" charset="-122"/>
                <a:ea typeface="微软雅黑" panose="020B0503020204020204" pitchFamily="34" charset="-122"/>
              </a:rPr>
              <a:t>长津湖</a:t>
            </a:r>
            <a:r>
              <a:rPr lang="en-US" altLang="zh-CN" sz="3600" b="1">
                <a:latin typeface="微软雅黑" panose="020B0503020204020204" pitchFamily="34" charset="-122"/>
                <a:ea typeface="微软雅黑" panose="020B0503020204020204" pitchFamily="34" charset="-122"/>
              </a:rPr>
              <a:t>》</a:t>
            </a:r>
            <a:r>
              <a:rPr lang="zh-CN" altLang="en-US" sz="3600" b="1">
                <a:latin typeface="微软雅黑" panose="020B0503020204020204" pitchFamily="34" charset="-122"/>
                <a:ea typeface="微软雅黑" panose="020B0503020204020204" pitchFamily="34" charset="-122"/>
              </a:rPr>
              <a:t>观后感</a:t>
            </a:r>
          </a:p>
        </p:txBody>
      </p:sp>
    </p:spTree>
    <p:extLst>
      <p:ext uri="{BB962C8B-B14F-4D97-AF65-F5344CB8AC3E}">
        <p14:creationId xmlns:p14="http://schemas.microsoft.com/office/powerpoint/2010/main" val="77744498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1" presetClass="entr" presetSubtype="8"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heel(8)">
                                      <p:cBhvr>
                                        <p:cTn id="7" dur="2000"/>
                                        <p:tgtEl>
                                          <p:spTgt spid="7"/>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5" presetClass="entr" presetSubtype="0"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 calcmode="lin" valueType="num">
                                      <p:cBhvr>
                                        <p:cTn id="12" dur="500" decel="50000" fill="hold">
                                          <p:stCondLst>
                                            <p:cond delay="0"/>
                                          </p:stCondLst>
                                        </p:cTn>
                                        <p:tgtEl>
                                          <p:spTgt spid="23"/>
                                        </p:tgtEl>
                                        <p:attrNameLst>
                                          <p:attrName>style.rotation</p:attrName>
                                        </p:attrNameLst>
                                      </p:cBhvr>
                                      <p:tavLst>
                                        <p:tav tm="0">
                                          <p:val>
                                            <p:fltVal val="-90"/>
                                          </p:val>
                                        </p:tav>
                                        <p:tav tm="100000">
                                          <p:val>
                                            <p:fltVal val="0"/>
                                          </p:val>
                                        </p:tav>
                                      </p:tavLst>
                                    </p:anim>
                                    <p:anim calcmode="lin" valueType="num">
                                      <p:cBhvr>
                                        <p:cTn id="13" dur="500" decel="50000" fill="hold">
                                          <p:stCondLst>
                                            <p:cond delay="0"/>
                                          </p:stCondLst>
                                        </p:cTn>
                                        <p:tgtEl>
                                          <p:spTgt spid="23"/>
                                        </p:tgtEl>
                                        <p:attrNameLst>
                                          <p:attrName>ppt_w</p:attrName>
                                        </p:attrNameLst>
                                      </p:cBhvr>
                                      <p:tavLst>
                                        <p:tav tm="0">
                                          <p:val>
                                            <p:strVal val="#ppt_w"/>
                                          </p:val>
                                        </p:tav>
                                        <p:tav tm="100000">
                                          <p:val>
                                            <p:strVal val="#ppt_w*.05"/>
                                          </p:val>
                                        </p:tav>
                                      </p:tavLst>
                                    </p:anim>
                                    <p:anim calcmode="lin" valueType="num">
                                      <p:cBhvr>
                                        <p:cTn id="14" dur="500" accel="50000" fill="hold">
                                          <p:stCondLst>
                                            <p:cond delay="500"/>
                                          </p:stCondLst>
                                        </p:cTn>
                                        <p:tgtEl>
                                          <p:spTgt spid="23"/>
                                        </p:tgtEl>
                                        <p:attrNameLst>
                                          <p:attrName>ppt_w</p:attrName>
                                        </p:attrNameLst>
                                      </p:cBhvr>
                                      <p:tavLst>
                                        <p:tav tm="0">
                                          <p:val>
                                            <p:strVal val="#ppt_w*.05"/>
                                          </p:val>
                                        </p:tav>
                                        <p:tav tm="100000">
                                          <p:val>
                                            <p:strVal val="#ppt_w"/>
                                          </p:val>
                                        </p:tav>
                                      </p:tavLst>
                                    </p:anim>
                                    <p:anim calcmode="lin" valueType="num">
                                      <p:cBhvr>
                                        <p:cTn id="15" dur="1000" fill="hold"/>
                                        <p:tgtEl>
                                          <p:spTgt spid="23"/>
                                        </p:tgtEl>
                                        <p:attrNameLst>
                                          <p:attrName>ppt_h</p:attrName>
                                        </p:attrNameLst>
                                      </p:cBhvr>
                                      <p:tavLst>
                                        <p:tav tm="0">
                                          <p:val>
                                            <p:strVal val="#ppt_h"/>
                                          </p:val>
                                        </p:tav>
                                        <p:tav tm="100000">
                                          <p:val>
                                            <p:strVal val="#ppt_h"/>
                                          </p:val>
                                        </p:tav>
                                      </p:tavLst>
                                    </p:anim>
                                    <p:anim calcmode="lin" valueType="num">
                                      <p:cBhvr>
                                        <p:cTn id="16" dur="500" decel="50000" fill="hold">
                                          <p:stCondLst>
                                            <p:cond delay="0"/>
                                          </p:stCondLst>
                                        </p:cTn>
                                        <p:tgtEl>
                                          <p:spTgt spid="23"/>
                                        </p:tgtEl>
                                        <p:attrNameLst>
                                          <p:attrName>ppt_x</p:attrName>
                                        </p:attrNameLst>
                                      </p:cBhvr>
                                      <p:tavLst>
                                        <p:tav tm="0">
                                          <p:val>
                                            <p:strVal val="#ppt_x+.4"/>
                                          </p:val>
                                        </p:tav>
                                        <p:tav tm="100000">
                                          <p:val>
                                            <p:strVal val="#ppt_x"/>
                                          </p:val>
                                        </p:tav>
                                      </p:tavLst>
                                    </p:anim>
                                    <p:anim calcmode="lin" valueType="num">
                                      <p:cBhvr>
                                        <p:cTn id="17" dur="500" decel="50000" fill="hold">
                                          <p:stCondLst>
                                            <p:cond delay="0"/>
                                          </p:stCondLst>
                                        </p:cTn>
                                        <p:tgtEl>
                                          <p:spTgt spid="23"/>
                                        </p:tgtEl>
                                        <p:attrNameLst>
                                          <p:attrName>ppt_y</p:attrName>
                                        </p:attrNameLst>
                                      </p:cBhvr>
                                      <p:tavLst>
                                        <p:tav tm="0">
                                          <p:val>
                                            <p:strVal val="#ppt_y-.2"/>
                                          </p:val>
                                        </p:tav>
                                        <p:tav tm="100000">
                                          <p:val>
                                            <p:strVal val="#ppt_y+.1"/>
                                          </p:val>
                                        </p:tav>
                                      </p:tavLst>
                                    </p:anim>
                                    <p:anim calcmode="lin" valueType="num">
                                      <p:cBhvr>
                                        <p:cTn id="18" dur="500" accel="50000" fill="hold">
                                          <p:stCondLst>
                                            <p:cond delay="500"/>
                                          </p:stCondLst>
                                        </p:cTn>
                                        <p:tgtEl>
                                          <p:spTgt spid="23"/>
                                        </p:tgtEl>
                                        <p:attrNameLst>
                                          <p:attrName>ppt_y</p:attrName>
                                        </p:attrNameLst>
                                      </p:cBhvr>
                                      <p:tavLst>
                                        <p:tav tm="0">
                                          <p:val>
                                            <p:strVal val="#ppt_y+.1"/>
                                          </p:val>
                                        </p:tav>
                                        <p:tav tm="100000">
                                          <p:val>
                                            <p:strVal val="#ppt_y"/>
                                          </p:val>
                                        </p:tav>
                                      </p:tavLst>
                                    </p:anim>
                                    <p:animEffect transition="in" filter="fade">
                                      <p:cBhvr>
                                        <p:cTn id="19" dur="1000" decel="50000">
                                          <p:stCondLst>
                                            <p:cond delay="0"/>
                                          </p:stCondLst>
                                        </p:cTn>
                                        <p:tgtEl>
                                          <p:spTgt spid="23"/>
                                        </p:tgtEl>
                                      </p:cBhvr>
                                    </p:animEffect>
                                  </p:childTnLst>
                                </p:cTn>
                              </p:par>
                            </p:childTnLst>
                          </p:cTn>
                        </p:par>
                        <p:par>
                          <p:cTn id="20" fill="hold" nodeType="afterGroup">
                            <p:stCondLst>
                              <p:cond delay="1000"/>
                            </p:stCondLst>
                            <p:childTnLst>
                              <p:par>
                                <p:cTn id="21" presetID="25" presetClass="entr" presetSubtype="0" fill="hold" grpId="0" nodeType="afterEffect">
                                  <p:stCondLst>
                                    <p:cond delay="0"/>
                                  </p:stCondLst>
                                  <p:childTnLst>
                                    <p:set>
                                      <p:cBhvr>
                                        <p:cTn id="22" dur="1" fill="hold">
                                          <p:stCondLst>
                                            <p:cond delay="0"/>
                                          </p:stCondLst>
                                        </p:cTn>
                                        <p:tgtEl>
                                          <p:spTgt spid="24"/>
                                        </p:tgtEl>
                                        <p:attrNameLst>
                                          <p:attrName>style.visibility</p:attrName>
                                        </p:attrNameLst>
                                      </p:cBhvr>
                                      <p:to>
                                        <p:strVal val="visible"/>
                                      </p:to>
                                    </p:set>
                                    <p:anim calcmode="lin" valueType="num">
                                      <p:cBhvr>
                                        <p:cTn id="23" dur="500" decel="50000" fill="hold">
                                          <p:stCondLst>
                                            <p:cond delay="0"/>
                                          </p:stCondLst>
                                        </p:cTn>
                                        <p:tgtEl>
                                          <p:spTgt spid="24"/>
                                        </p:tgtEl>
                                        <p:attrNameLst>
                                          <p:attrName>style.rotation</p:attrName>
                                        </p:attrNameLst>
                                      </p:cBhvr>
                                      <p:tavLst>
                                        <p:tav tm="0">
                                          <p:val>
                                            <p:fltVal val="-90"/>
                                          </p:val>
                                        </p:tav>
                                        <p:tav tm="100000">
                                          <p:val>
                                            <p:fltVal val="0"/>
                                          </p:val>
                                        </p:tav>
                                      </p:tavLst>
                                    </p:anim>
                                    <p:anim calcmode="lin" valueType="num">
                                      <p:cBhvr>
                                        <p:cTn id="24" dur="500" decel="50000" fill="hold">
                                          <p:stCondLst>
                                            <p:cond delay="0"/>
                                          </p:stCondLst>
                                        </p:cTn>
                                        <p:tgtEl>
                                          <p:spTgt spid="24"/>
                                        </p:tgtEl>
                                        <p:attrNameLst>
                                          <p:attrName>ppt_w</p:attrName>
                                        </p:attrNameLst>
                                      </p:cBhvr>
                                      <p:tavLst>
                                        <p:tav tm="0">
                                          <p:val>
                                            <p:strVal val="#ppt_w"/>
                                          </p:val>
                                        </p:tav>
                                        <p:tav tm="100000">
                                          <p:val>
                                            <p:strVal val="#ppt_w*.05"/>
                                          </p:val>
                                        </p:tav>
                                      </p:tavLst>
                                    </p:anim>
                                    <p:anim calcmode="lin" valueType="num">
                                      <p:cBhvr>
                                        <p:cTn id="25" dur="500" accel="50000" fill="hold">
                                          <p:stCondLst>
                                            <p:cond delay="500"/>
                                          </p:stCondLst>
                                        </p:cTn>
                                        <p:tgtEl>
                                          <p:spTgt spid="24"/>
                                        </p:tgtEl>
                                        <p:attrNameLst>
                                          <p:attrName>ppt_w</p:attrName>
                                        </p:attrNameLst>
                                      </p:cBhvr>
                                      <p:tavLst>
                                        <p:tav tm="0">
                                          <p:val>
                                            <p:strVal val="#ppt_w*.05"/>
                                          </p:val>
                                        </p:tav>
                                        <p:tav tm="100000">
                                          <p:val>
                                            <p:strVal val="#ppt_w"/>
                                          </p:val>
                                        </p:tav>
                                      </p:tavLst>
                                    </p:anim>
                                    <p:anim calcmode="lin" valueType="num">
                                      <p:cBhvr>
                                        <p:cTn id="26" dur="1000" fill="hold"/>
                                        <p:tgtEl>
                                          <p:spTgt spid="24"/>
                                        </p:tgtEl>
                                        <p:attrNameLst>
                                          <p:attrName>ppt_h</p:attrName>
                                        </p:attrNameLst>
                                      </p:cBhvr>
                                      <p:tavLst>
                                        <p:tav tm="0">
                                          <p:val>
                                            <p:strVal val="#ppt_h"/>
                                          </p:val>
                                        </p:tav>
                                        <p:tav tm="100000">
                                          <p:val>
                                            <p:strVal val="#ppt_h"/>
                                          </p:val>
                                        </p:tav>
                                      </p:tavLst>
                                    </p:anim>
                                    <p:anim calcmode="lin" valueType="num">
                                      <p:cBhvr>
                                        <p:cTn id="27" dur="500" decel="50000" fill="hold">
                                          <p:stCondLst>
                                            <p:cond delay="0"/>
                                          </p:stCondLst>
                                        </p:cTn>
                                        <p:tgtEl>
                                          <p:spTgt spid="24"/>
                                        </p:tgtEl>
                                        <p:attrNameLst>
                                          <p:attrName>ppt_x</p:attrName>
                                        </p:attrNameLst>
                                      </p:cBhvr>
                                      <p:tavLst>
                                        <p:tav tm="0">
                                          <p:val>
                                            <p:strVal val="#ppt_x+.4"/>
                                          </p:val>
                                        </p:tav>
                                        <p:tav tm="100000">
                                          <p:val>
                                            <p:strVal val="#ppt_x"/>
                                          </p:val>
                                        </p:tav>
                                      </p:tavLst>
                                    </p:anim>
                                    <p:anim calcmode="lin" valueType="num">
                                      <p:cBhvr>
                                        <p:cTn id="28" dur="500" decel="50000" fill="hold">
                                          <p:stCondLst>
                                            <p:cond delay="0"/>
                                          </p:stCondLst>
                                        </p:cTn>
                                        <p:tgtEl>
                                          <p:spTgt spid="24"/>
                                        </p:tgtEl>
                                        <p:attrNameLst>
                                          <p:attrName>ppt_y</p:attrName>
                                        </p:attrNameLst>
                                      </p:cBhvr>
                                      <p:tavLst>
                                        <p:tav tm="0">
                                          <p:val>
                                            <p:strVal val="#ppt_y-.2"/>
                                          </p:val>
                                        </p:tav>
                                        <p:tav tm="100000">
                                          <p:val>
                                            <p:strVal val="#ppt_y+.1"/>
                                          </p:val>
                                        </p:tav>
                                      </p:tavLst>
                                    </p:anim>
                                    <p:anim calcmode="lin" valueType="num">
                                      <p:cBhvr>
                                        <p:cTn id="29" dur="500" accel="50000" fill="hold">
                                          <p:stCondLst>
                                            <p:cond delay="500"/>
                                          </p:stCondLst>
                                        </p:cTn>
                                        <p:tgtEl>
                                          <p:spTgt spid="24"/>
                                        </p:tgtEl>
                                        <p:attrNameLst>
                                          <p:attrName>ppt_y</p:attrName>
                                        </p:attrNameLst>
                                      </p:cBhvr>
                                      <p:tavLst>
                                        <p:tav tm="0">
                                          <p:val>
                                            <p:strVal val="#ppt_y+.1"/>
                                          </p:val>
                                        </p:tav>
                                        <p:tav tm="100000">
                                          <p:val>
                                            <p:strVal val="#ppt_y"/>
                                          </p:val>
                                        </p:tav>
                                      </p:tavLst>
                                    </p:anim>
                                    <p:animEffect transition="in" filter="fade">
                                      <p:cBhvr>
                                        <p:cTn id="30" dur="1000" decel="50000">
                                          <p:stCondLst>
                                            <p:cond delay="0"/>
                                          </p:stCondLst>
                                        </p:cTn>
                                        <p:tgtEl>
                                          <p:spTgt spid="24"/>
                                        </p:tgtEl>
                                      </p:cBhvr>
                                    </p:animEffect>
                                  </p:childTnLst>
                                </p:cTn>
                              </p:par>
                            </p:childTnLst>
                          </p:cTn>
                        </p:par>
                        <p:par>
                          <p:cTn id="31" fill="hold" nodeType="afterGroup">
                            <p:stCondLst>
                              <p:cond delay="2000"/>
                            </p:stCondLst>
                            <p:childTnLst>
                              <p:par>
                                <p:cTn id="32" presetID="25" presetClass="entr" presetSubtype="0" fill="hold" grpId="0" nodeType="afterEffect">
                                  <p:stCondLst>
                                    <p:cond delay="0"/>
                                  </p:stCondLst>
                                  <p:childTnLst>
                                    <p:set>
                                      <p:cBhvr>
                                        <p:cTn id="33" dur="1" fill="hold">
                                          <p:stCondLst>
                                            <p:cond delay="0"/>
                                          </p:stCondLst>
                                        </p:cTn>
                                        <p:tgtEl>
                                          <p:spTgt spid="25"/>
                                        </p:tgtEl>
                                        <p:attrNameLst>
                                          <p:attrName>style.visibility</p:attrName>
                                        </p:attrNameLst>
                                      </p:cBhvr>
                                      <p:to>
                                        <p:strVal val="visible"/>
                                      </p:to>
                                    </p:set>
                                    <p:anim calcmode="lin" valueType="num">
                                      <p:cBhvr>
                                        <p:cTn id="34" dur="500" decel="50000" fill="hold">
                                          <p:stCondLst>
                                            <p:cond delay="0"/>
                                          </p:stCondLst>
                                        </p:cTn>
                                        <p:tgtEl>
                                          <p:spTgt spid="25"/>
                                        </p:tgtEl>
                                        <p:attrNameLst>
                                          <p:attrName>style.rotation</p:attrName>
                                        </p:attrNameLst>
                                      </p:cBhvr>
                                      <p:tavLst>
                                        <p:tav tm="0">
                                          <p:val>
                                            <p:fltVal val="-90"/>
                                          </p:val>
                                        </p:tav>
                                        <p:tav tm="100000">
                                          <p:val>
                                            <p:fltVal val="0"/>
                                          </p:val>
                                        </p:tav>
                                      </p:tavLst>
                                    </p:anim>
                                    <p:anim calcmode="lin" valueType="num">
                                      <p:cBhvr>
                                        <p:cTn id="35" dur="500" decel="50000" fill="hold">
                                          <p:stCondLst>
                                            <p:cond delay="0"/>
                                          </p:stCondLst>
                                        </p:cTn>
                                        <p:tgtEl>
                                          <p:spTgt spid="25"/>
                                        </p:tgtEl>
                                        <p:attrNameLst>
                                          <p:attrName>ppt_w</p:attrName>
                                        </p:attrNameLst>
                                      </p:cBhvr>
                                      <p:tavLst>
                                        <p:tav tm="0">
                                          <p:val>
                                            <p:strVal val="#ppt_w"/>
                                          </p:val>
                                        </p:tav>
                                        <p:tav tm="100000">
                                          <p:val>
                                            <p:strVal val="#ppt_w*.05"/>
                                          </p:val>
                                        </p:tav>
                                      </p:tavLst>
                                    </p:anim>
                                    <p:anim calcmode="lin" valueType="num">
                                      <p:cBhvr>
                                        <p:cTn id="36" dur="500" accel="50000" fill="hold">
                                          <p:stCondLst>
                                            <p:cond delay="500"/>
                                          </p:stCondLst>
                                        </p:cTn>
                                        <p:tgtEl>
                                          <p:spTgt spid="25"/>
                                        </p:tgtEl>
                                        <p:attrNameLst>
                                          <p:attrName>ppt_w</p:attrName>
                                        </p:attrNameLst>
                                      </p:cBhvr>
                                      <p:tavLst>
                                        <p:tav tm="0">
                                          <p:val>
                                            <p:strVal val="#ppt_w*.05"/>
                                          </p:val>
                                        </p:tav>
                                        <p:tav tm="100000">
                                          <p:val>
                                            <p:strVal val="#ppt_w"/>
                                          </p:val>
                                        </p:tav>
                                      </p:tavLst>
                                    </p:anim>
                                    <p:anim calcmode="lin" valueType="num">
                                      <p:cBhvr>
                                        <p:cTn id="37" dur="1000" fill="hold"/>
                                        <p:tgtEl>
                                          <p:spTgt spid="25"/>
                                        </p:tgtEl>
                                        <p:attrNameLst>
                                          <p:attrName>ppt_h</p:attrName>
                                        </p:attrNameLst>
                                      </p:cBhvr>
                                      <p:tavLst>
                                        <p:tav tm="0">
                                          <p:val>
                                            <p:strVal val="#ppt_h"/>
                                          </p:val>
                                        </p:tav>
                                        <p:tav tm="100000">
                                          <p:val>
                                            <p:strVal val="#ppt_h"/>
                                          </p:val>
                                        </p:tav>
                                      </p:tavLst>
                                    </p:anim>
                                    <p:anim calcmode="lin" valueType="num">
                                      <p:cBhvr>
                                        <p:cTn id="38" dur="500" decel="50000" fill="hold">
                                          <p:stCondLst>
                                            <p:cond delay="0"/>
                                          </p:stCondLst>
                                        </p:cTn>
                                        <p:tgtEl>
                                          <p:spTgt spid="25"/>
                                        </p:tgtEl>
                                        <p:attrNameLst>
                                          <p:attrName>ppt_x</p:attrName>
                                        </p:attrNameLst>
                                      </p:cBhvr>
                                      <p:tavLst>
                                        <p:tav tm="0">
                                          <p:val>
                                            <p:strVal val="#ppt_x+.4"/>
                                          </p:val>
                                        </p:tav>
                                        <p:tav tm="100000">
                                          <p:val>
                                            <p:strVal val="#ppt_x"/>
                                          </p:val>
                                        </p:tav>
                                      </p:tavLst>
                                    </p:anim>
                                    <p:anim calcmode="lin" valueType="num">
                                      <p:cBhvr>
                                        <p:cTn id="39" dur="500" decel="50000" fill="hold">
                                          <p:stCondLst>
                                            <p:cond delay="0"/>
                                          </p:stCondLst>
                                        </p:cTn>
                                        <p:tgtEl>
                                          <p:spTgt spid="25"/>
                                        </p:tgtEl>
                                        <p:attrNameLst>
                                          <p:attrName>ppt_y</p:attrName>
                                        </p:attrNameLst>
                                      </p:cBhvr>
                                      <p:tavLst>
                                        <p:tav tm="0">
                                          <p:val>
                                            <p:strVal val="#ppt_y-.2"/>
                                          </p:val>
                                        </p:tav>
                                        <p:tav tm="100000">
                                          <p:val>
                                            <p:strVal val="#ppt_y+.1"/>
                                          </p:val>
                                        </p:tav>
                                      </p:tavLst>
                                    </p:anim>
                                    <p:anim calcmode="lin" valueType="num">
                                      <p:cBhvr>
                                        <p:cTn id="40" dur="500" accel="50000" fill="hold">
                                          <p:stCondLst>
                                            <p:cond delay="500"/>
                                          </p:stCondLst>
                                        </p:cTn>
                                        <p:tgtEl>
                                          <p:spTgt spid="25"/>
                                        </p:tgtEl>
                                        <p:attrNameLst>
                                          <p:attrName>ppt_y</p:attrName>
                                        </p:attrNameLst>
                                      </p:cBhvr>
                                      <p:tavLst>
                                        <p:tav tm="0">
                                          <p:val>
                                            <p:strVal val="#ppt_y+.1"/>
                                          </p:val>
                                        </p:tav>
                                        <p:tav tm="100000">
                                          <p:val>
                                            <p:strVal val="#ppt_y"/>
                                          </p:val>
                                        </p:tav>
                                      </p:tavLst>
                                    </p:anim>
                                    <p:animEffect transition="in" filter="fade">
                                      <p:cBhvr>
                                        <p:cTn id="41" dur="1000" decel="50000">
                                          <p:stCondLst>
                                            <p:cond delay="0"/>
                                          </p:stCondLst>
                                        </p:cTn>
                                        <p:tgtEl>
                                          <p:spTgt spid="25"/>
                                        </p:tgtEl>
                                      </p:cBhvr>
                                    </p:animEffect>
                                  </p:childTnLst>
                                </p:cTn>
                              </p:par>
                            </p:childTnLst>
                          </p:cTn>
                        </p:par>
                        <p:par>
                          <p:cTn id="42" fill="hold" nodeType="afterGroup">
                            <p:stCondLst>
                              <p:cond delay="3000"/>
                            </p:stCondLst>
                            <p:childTnLst>
                              <p:par>
                                <p:cTn id="43" presetID="25" presetClass="entr" presetSubtype="0" fill="hold" grpId="0" nodeType="afterEffect">
                                  <p:stCondLst>
                                    <p:cond delay="0"/>
                                  </p:stCondLst>
                                  <p:childTnLst>
                                    <p:set>
                                      <p:cBhvr>
                                        <p:cTn id="44" dur="1" fill="hold">
                                          <p:stCondLst>
                                            <p:cond delay="0"/>
                                          </p:stCondLst>
                                        </p:cTn>
                                        <p:tgtEl>
                                          <p:spTgt spid="26"/>
                                        </p:tgtEl>
                                        <p:attrNameLst>
                                          <p:attrName>style.visibility</p:attrName>
                                        </p:attrNameLst>
                                      </p:cBhvr>
                                      <p:to>
                                        <p:strVal val="visible"/>
                                      </p:to>
                                    </p:set>
                                    <p:anim calcmode="lin" valueType="num">
                                      <p:cBhvr>
                                        <p:cTn id="45" dur="500" decel="50000" fill="hold">
                                          <p:stCondLst>
                                            <p:cond delay="0"/>
                                          </p:stCondLst>
                                        </p:cTn>
                                        <p:tgtEl>
                                          <p:spTgt spid="26"/>
                                        </p:tgtEl>
                                        <p:attrNameLst>
                                          <p:attrName>style.rotation</p:attrName>
                                        </p:attrNameLst>
                                      </p:cBhvr>
                                      <p:tavLst>
                                        <p:tav tm="0">
                                          <p:val>
                                            <p:fltVal val="-90"/>
                                          </p:val>
                                        </p:tav>
                                        <p:tav tm="100000">
                                          <p:val>
                                            <p:fltVal val="0"/>
                                          </p:val>
                                        </p:tav>
                                      </p:tavLst>
                                    </p:anim>
                                    <p:anim calcmode="lin" valueType="num">
                                      <p:cBhvr>
                                        <p:cTn id="46" dur="500" decel="50000" fill="hold">
                                          <p:stCondLst>
                                            <p:cond delay="0"/>
                                          </p:stCondLst>
                                        </p:cTn>
                                        <p:tgtEl>
                                          <p:spTgt spid="26"/>
                                        </p:tgtEl>
                                        <p:attrNameLst>
                                          <p:attrName>ppt_w</p:attrName>
                                        </p:attrNameLst>
                                      </p:cBhvr>
                                      <p:tavLst>
                                        <p:tav tm="0">
                                          <p:val>
                                            <p:strVal val="#ppt_w"/>
                                          </p:val>
                                        </p:tav>
                                        <p:tav tm="100000">
                                          <p:val>
                                            <p:strVal val="#ppt_w*.05"/>
                                          </p:val>
                                        </p:tav>
                                      </p:tavLst>
                                    </p:anim>
                                    <p:anim calcmode="lin" valueType="num">
                                      <p:cBhvr>
                                        <p:cTn id="47" dur="500" accel="50000" fill="hold">
                                          <p:stCondLst>
                                            <p:cond delay="500"/>
                                          </p:stCondLst>
                                        </p:cTn>
                                        <p:tgtEl>
                                          <p:spTgt spid="26"/>
                                        </p:tgtEl>
                                        <p:attrNameLst>
                                          <p:attrName>ppt_w</p:attrName>
                                        </p:attrNameLst>
                                      </p:cBhvr>
                                      <p:tavLst>
                                        <p:tav tm="0">
                                          <p:val>
                                            <p:strVal val="#ppt_w*.05"/>
                                          </p:val>
                                        </p:tav>
                                        <p:tav tm="100000">
                                          <p:val>
                                            <p:strVal val="#ppt_w"/>
                                          </p:val>
                                        </p:tav>
                                      </p:tavLst>
                                    </p:anim>
                                    <p:anim calcmode="lin" valueType="num">
                                      <p:cBhvr>
                                        <p:cTn id="48" dur="1000" fill="hold"/>
                                        <p:tgtEl>
                                          <p:spTgt spid="26"/>
                                        </p:tgtEl>
                                        <p:attrNameLst>
                                          <p:attrName>ppt_h</p:attrName>
                                        </p:attrNameLst>
                                      </p:cBhvr>
                                      <p:tavLst>
                                        <p:tav tm="0">
                                          <p:val>
                                            <p:strVal val="#ppt_h"/>
                                          </p:val>
                                        </p:tav>
                                        <p:tav tm="100000">
                                          <p:val>
                                            <p:strVal val="#ppt_h"/>
                                          </p:val>
                                        </p:tav>
                                      </p:tavLst>
                                    </p:anim>
                                    <p:anim calcmode="lin" valueType="num">
                                      <p:cBhvr>
                                        <p:cTn id="49" dur="500" decel="50000" fill="hold">
                                          <p:stCondLst>
                                            <p:cond delay="0"/>
                                          </p:stCondLst>
                                        </p:cTn>
                                        <p:tgtEl>
                                          <p:spTgt spid="26"/>
                                        </p:tgtEl>
                                        <p:attrNameLst>
                                          <p:attrName>ppt_x</p:attrName>
                                        </p:attrNameLst>
                                      </p:cBhvr>
                                      <p:tavLst>
                                        <p:tav tm="0">
                                          <p:val>
                                            <p:strVal val="#ppt_x+.4"/>
                                          </p:val>
                                        </p:tav>
                                        <p:tav tm="100000">
                                          <p:val>
                                            <p:strVal val="#ppt_x"/>
                                          </p:val>
                                        </p:tav>
                                      </p:tavLst>
                                    </p:anim>
                                    <p:anim calcmode="lin" valueType="num">
                                      <p:cBhvr>
                                        <p:cTn id="50" dur="500" decel="50000" fill="hold">
                                          <p:stCondLst>
                                            <p:cond delay="0"/>
                                          </p:stCondLst>
                                        </p:cTn>
                                        <p:tgtEl>
                                          <p:spTgt spid="26"/>
                                        </p:tgtEl>
                                        <p:attrNameLst>
                                          <p:attrName>ppt_y</p:attrName>
                                        </p:attrNameLst>
                                      </p:cBhvr>
                                      <p:tavLst>
                                        <p:tav tm="0">
                                          <p:val>
                                            <p:strVal val="#ppt_y-.2"/>
                                          </p:val>
                                        </p:tav>
                                        <p:tav tm="100000">
                                          <p:val>
                                            <p:strVal val="#ppt_y+.1"/>
                                          </p:val>
                                        </p:tav>
                                      </p:tavLst>
                                    </p:anim>
                                    <p:anim calcmode="lin" valueType="num">
                                      <p:cBhvr>
                                        <p:cTn id="51" dur="500" accel="50000" fill="hold">
                                          <p:stCondLst>
                                            <p:cond delay="500"/>
                                          </p:stCondLst>
                                        </p:cTn>
                                        <p:tgtEl>
                                          <p:spTgt spid="26"/>
                                        </p:tgtEl>
                                        <p:attrNameLst>
                                          <p:attrName>ppt_y</p:attrName>
                                        </p:attrNameLst>
                                      </p:cBhvr>
                                      <p:tavLst>
                                        <p:tav tm="0">
                                          <p:val>
                                            <p:strVal val="#ppt_y+.1"/>
                                          </p:val>
                                        </p:tav>
                                        <p:tav tm="100000">
                                          <p:val>
                                            <p:strVal val="#ppt_y"/>
                                          </p:val>
                                        </p:tav>
                                      </p:tavLst>
                                    </p:anim>
                                    <p:animEffect transition="in" filter="fade">
                                      <p:cBhvr>
                                        <p:cTn id="52" dur="1000" decel="50000">
                                          <p:stCondLst>
                                            <p:cond delay="0"/>
                                          </p:stCondLst>
                                        </p:cTn>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25" grpId="0"/>
      <p:bldP spid="2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图片 3" descr="禅定之道中国风禅意创意海报">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DEADD3D-739C-425B-A995-A3D8CA2077E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9051" y="-84027"/>
            <a:ext cx="12211051" cy="6877050"/>
          </a:xfrm>
          <a:prstGeom prst="rect">
            <a:avLst/>
          </a:prstGeom>
          <a:noFill/>
          <a:ln w="9525">
            <a:noFill/>
          </a:ln>
        </p:spPr>
      </p:pic>
      <p:sp>
        <p:nvSpPr>
          <p:cNvPr id="16" name="文本框 1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C28E8FB-FE20-44BE-8026-A8D924AE10AE}"/>
              </a:ext>
            </a:extLst>
          </p:cNvPr>
          <p:cNvSpPr txBox="1"/>
          <p:nvPr/>
        </p:nvSpPr>
        <p:spPr>
          <a:xfrm>
            <a:off x="4074159" y="194744"/>
            <a:ext cx="3586411" cy="707886"/>
          </a:xfrm>
          <a:prstGeom prst="rect">
            <a:avLst/>
          </a:prstGeom>
          <a:noFill/>
        </p:spPr>
        <p:txBody>
          <a:bodyPr wrap="square" rtlCol="0">
            <a:spAutoFit/>
          </a:bodyPr>
          <a:lstStyle/>
          <a:p>
            <a:r>
              <a:rPr lang="zh-CN" altLang="en-US" sz="4000">
                <a:latin typeface="黑体" panose="02010609060101010101" pitchFamily="49" charset="-122"/>
                <a:ea typeface="黑体" panose="02010609060101010101" pitchFamily="49" charset="-122"/>
              </a:rPr>
              <a:t>传承红色基因</a:t>
            </a:r>
          </a:p>
        </p:txBody>
      </p:sp>
      <p:pic>
        <p:nvPicPr>
          <p:cNvPr id="18" name="图片 1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8EB3A95-68AC-4DA0-B1E0-49838A9E24DD}"/>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44626" y="-658"/>
            <a:ext cx="1165492" cy="1402164"/>
          </a:xfrm>
          <a:prstGeom prst="rect">
            <a:avLst/>
          </a:prstGeom>
        </p:spPr>
      </p:pic>
      <p:pic>
        <p:nvPicPr>
          <p:cNvPr id="22" name="图片 2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931E0DB-7CA0-4E3B-AB39-885FE03FA2D4}"/>
              </a:ext>
            </a:extLst>
          </p:cNvPr>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1263505" y="64977"/>
            <a:ext cx="375595" cy="451866"/>
          </a:xfrm>
          <a:prstGeom prst="rect">
            <a:avLst/>
          </a:prstGeom>
        </p:spPr>
      </p:pic>
      <p:pic>
        <p:nvPicPr>
          <p:cNvPr id="50" name="图片 4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89BC435-EECC-409F-94F5-F821EC8EDB9B}"/>
              </a:ext>
            </a:extLst>
          </p:cNvPr>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10060290" y="-19050"/>
            <a:ext cx="2126741" cy="1491134"/>
          </a:xfrm>
          <a:prstGeom prst="rect">
            <a:avLst/>
          </a:prstGeom>
        </p:spPr>
      </p:pic>
      <p:cxnSp>
        <p:nvCxnSpPr>
          <p:cNvPr id="6" name="直接连接符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52BD91E-FAD4-4D3B-97D9-0CA8C514C217}"/>
              </a:ext>
            </a:extLst>
          </p:cNvPr>
          <p:cNvCxnSpPr/>
          <p:nvPr/>
        </p:nvCxnSpPr>
        <p:spPr>
          <a:xfrm>
            <a:off x="1375750" y="1085866"/>
            <a:ext cx="8983231" cy="1"/>
          </a:xfrm>
          <a:prstGeom prst="curvedConnector3">
            <a:avLst>
              <a:gd name="adj1" fmla="val 50000"/>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0" name="矩形 1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9BBCEDE-EA05-4492-8698-52A92E14DB68}"/>
              </a:ext>
            </a:extLst>
          </p:cNvPr>
          <p:cNvSpPr/>
          <p:nvPr/>
        </p:nvSpPr>
        <p:spPr>
          <a:xfrm>
            <a:off x="479376" y="1507909"/>
            <a:ext cx="10801200" cy="4801407"/>
          </a:xfrm>
          <a:prstGeom prst="rect">
            <a:avLst/>
          </a:prstGeom>
          <a:noFill/>
          <a:ln w="381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8" name="组合 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7ED2D4F-2814-47C7-B4BF-DAAA532DD0E6}"/>
              </a:ext>
            </a:extLst>
          </p:cNvPr>
          <p:cNvGrpSpPr/>
          <p:nvPr/>
        </p:nvGrpSpPr>
        <p:grpSpPr>
          <a:xfrm>
            <a:off x="2988141" y="1654888"/>
            <a:ext cx="6096000" cy="1471773"/>
            <a:chOff x="2988141" y="1654886"/>
            <a:chExt cx="6096000" cy="1471773"/>
          </a:xfrm>
        </p:grpSpPr>
        <p:grpSp>
          <p:nvGrpSpPr>
            <p:cNvPr id="2" name="组合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BC9ED13-863A-4C9B-94EF-D5592A6B212C}"/>
                </a:ext>
              </a:extLst>
            </p:cNvPr>
            <p:cNvGrpSpPr/>
            <p:nvPr/>
          </p:nvGrpSpPr>
          <p:grpSpPr>
            <a:xfrm>
              <a:off x="3989069" y="1654886"/>
              <a:ext cx="4094144" cy="648863"/>
              <a:chOff x="5530248" y="1606707"/>
              <a:chExt cx="4094144" cy="648863"/>
            </a:xfrm>
          </p:grpSpPr>
          <p:sp>
            <p:nvSpPr>
              <p:cNvPr id="3" name="矩形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3CA2158-E19B-4A76-A08E-7DC55E8FC0B4}"/>
                  </a:ext>
                </a:extLst>
              </p:cNvPr>
              <p:cNvSpPr/>
              <p:nvPr/>
            </p:nvSpPr>
            <p:spPr>
              <a:xfrm>
                <a:off x="5530248" y="1606707"/>
                <a:ext cx="4094144" cy="64886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文本框 1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BB0B389-DEE5-46C3-B66C-8379634ED1BC}"/>
                  </a:ext>
                </a:extLst>
              </p:cNvPr>
              <p:cNvSpPr txBox="1"/>
              <p:nvPr/>
            </p:nvSpPr>
            <p:spPr>
              <a:xfrm>
                <a:off x="5691252" y="1653518"/>
                <a:ext cx="3933140" cy="523220"/>
              </a:xfrm>
              <a:prstGeom prst="rect">
                <a:avLst/>
              </a:prstGeom>
              <a:noFill/>
            </p:spPr>
            <p:txBody>
              <a:bodyPr wrap="square" rtlCol="0">
                <a:spAutoFit/>
              </a:bodyPr>
              <a:lstStyle/>
              <a:p>
                <a:r>
                  <a:rPr lang="zh-CN" altLang="en-US" sz="2800" b="1">
                    <a:solidFill>
                      <a:schemeClr val="bg1"/>
                    </a:solidFill>
                    <a:latin typeface="黑体" panose="02010609060101010101" pitchFamily="49" charset="-122"/>
                    <a:ea typeface="黑体" panose="02010609060101010101" pitchFamily="49" charset="-122"/>
                  </a:rPr>
                  <a:t>抗美援朝战争伟大胜利</a:t>
                </a:r>
              </a:p>
            </p:txBody>
          </p:sp>
        </p:grpSp>
        <p:sp>
          <p:nvSpPr>
            <p:cNvPr id="7" name="矩形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ED89484-24E8-4CDA-A368-EE8E4F1DC55C}"/>
                </a:ext>
              </a:extLst>
            </p:cNvPr>
            <p:cNvSpPr/>
            <p:nvPr/>
          </p:nvSpPr>
          <p:spPr>
            <a:xfrm>
              <a:off x="2988141" y="2295662"/>
              <a:ext cx="6096000" cy="830997"/>
            </a:xfrm>
            <a:prstGeom prst="rect">
              <a:avLst/>
            </a:prstGeom>
          </p:spPr>
          <p:txBody>
            <a:bodyPr>
              <a:spAutoFit/>
            </a:bodyPr>
            <a:lstStyle/>
            <a:p>
              <a:r>
                <a:rPr lang="zh-CN" altLang="en-US" sz="2400" b="1">
                  <a:solidFill>
                    <a:srgbClr val="FF0000"/>
                  </a:solidFill>
                </a:rPr>
                <a:t>是中国人民站起来后屹立于世界东方的宣言书</a:t>
              </a:r>
              <a:r>
                <a:rPr lang="en-US" altLang="zh-CN" sz="2400" b="1">
                  <a:solidFill>
                    <a:srgbClr val="FF0000"/>
                  </a:solidFill>
                </a:rPr>
                <a:t>,</a:t>
              </a:r>
              <a:r>
                <a:rPr lang="zh-CN" altLang="en-US" sz="2400" b="1">
                  <a:solidFill>
                    <a:srgbClr val="FF0000"/>
                  </a:solidFill>
                </a:rPr>
                <a:t>是中华民族走向伟大复兴的重要里程碑</a:t>
              </a:r>
              <a:r>
                <a:rPr lang="en-US" altLang="zh-CN" sz="2400" b="1">
                  <a:solidFill>
                    <a:srgbClr val="FF0000"/>
                  </a:solidFill>
                </a:rPr>
                <a:t>.</a:t>
              </a:r>
              <a:endParaRPr lang="zh-CN" altLang="en-US" sz="2400" b="1">
                <a:solidFill>
                  <a:srgbClr val="FF0000"/>
                </a:solidFill>
              </a:endParaRPr>
            </a:p>
          </p:txBody>
        </p:sp>
      </p:grpSp>
      <p:grpSp>
        <p:nvGrpSpPr>
          <p:cNvPr id="5" name="组合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C6420FF-EED2-4A15-BF38-8D9E340E30F7}"/>
              </a:ext>
            </a:extLst>
          </p:cNvPr>
          <p:cNvGrpSpPr/>
          <p:nvPr/>
        </p:nvGrpSpPr>
        <p:grpSpPr>
          <a:xfrm>
            <a:off x="521637" y="5233147"/>
            <a:ext cx="10758939" cy="1111990"/>
            <a:chOff x="521637" y="5233147"/>
            <a:chExt cx="10758939" cy="1111990"/>
          </a:xfrm>
        </p:grpSpPr>
        <p:pic>
          <p:nvPicPr>
            <p:cNvPr id="15" name="图片 1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D9098E3-545B-4ADB-8753-C50FCA55EEA5}"/>
                </a:ext>
              </a:extLst>
            </p:cNvPr>
            <p:cNvPicPr>
              <a:picLocks noChangeAspect="1"/>
            </p:cNvPicPr>
            <p:nvPr/>
          </p:nvPicPr>
          <p:blipFill>
            <a:blip r:embed="rId6"/>
            <a:stretch>
              <a:fillRect/>
            </a:stretch>
          </p:blipFill>
          <p:spPr>
            <a:xfrm>
              <a:off x="7619429" y="5233147"/>
              <a:ext cx="3661147" cy="1101590"/>
            </a:xfrm>
            <a:prstGeom prst="rect">
              <a:avLst/>
            </a:prstGeom>
          </p:spPr>
        </p:pic>
        <p:pic>
          <p:nvPicPr>
            <p:cNvPr id="26" name="图片 2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8653A6E-A7C4-4288-A12E-0862C434FA84}"/>
                </a:ext>
              </a:extLst>
            </p:cNvPr>
            <p:cNvPicPr>
              <a:picLocks noChangeAspect="1"/>
            </p:cNvPicPr>
            <p:nvPr/>
          </p:nvPicPr>
          <p:blipFill>
            <a:blip r:embed="rId6"/>
            <a:stretch>
              <a:fillRect/>
            </a:stretch>
          </p:blipFill>
          <p:spPr>
            <a:xfrm>
              <a:off x="4115300" y="5233820"/>
              <a:ext cx="3504129" cy="1101590"/>
            </a:xfrm>
            <a:prstGeom prst="rect">
              <a:avLst/>
            </a:prstGeom>
          </p:spPr>
        </p:pic>
        <p:pic>
          <p:nvPicPr>
            <p:cNvPr id="27" name="图片 2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E4762E2-1528-4788-9B1E-F92CB9A77157}"/>
                </a:ext>
              </a:extLst>
            </p:cNvPr>
            <p:cNvPicPr>
              <a:picLocks noChangeAspect="1"/>
            </p:cNvPicPr>
            <p:nvPr/>
          </p:nvPicPr>
          <p:blipFill>
            <a:blip r:embed="rId6"/>
            <a:stretch>
              <a:fillRect/>
            </a:stretch>
          </p:blipFill>
          <p:spPr>
            <a:xfrm>
              <a:off x="521637" y="5243547"/>
              <a:ext cx="3630360" cy="1101590"/>
            </a:xfrm>
            <a:prstGeom prst="rect">
              <a:avLst/>
            </a:prstGeom>
          </p:spPr>
        </p:pic>
      </p:grpSp>
      <p:sp>
        <p:nvSpPr>
          <p:cNvPr id="4" name="矩形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BC4E623-912F-4D4B-9A54-0E5EC4BC34C6}"/>
              </a:ext>
            </a:extLst>
          </p:cNvPr>
          <p:cNvSpPr/>
          <p:nvPr/>
        </p:nvSpPr>
        <p:spPr>
          <a:xfrm>
            <a:off x="679878" y="3209706"/>
            <a:ext cx="10400197" cy="2308324"/>
          </a:xfrm>
          <a:prstGeom prst="rect">
            <a:avLst/>
          </a:prstGeom>
        </p:spPr>
        <p:txBody>
          <a:bodyPr wrap="square">
            <a:spAutoFit/>
          </a:bodyPr>
          <a:lstStyle/>
          <a:p>
            <a:r>
              <a:rPr lang="zh-CN" altLang="en-US" sz="2400"/>
              <a:t>在波澜壮阔的抗美援朝战争中，英雄的中国人民志愿军始终发扬祖国和人民利益高于一切、为了祖国和民族的尊严而奋不顾身的爱国主义精神，英勇顽强、舍生忘死的革命英雄主义精神，不畏艰难困苦、始终保持高昂士气的革命乐观主义精神，为完成祖国和人民赋予的使命、慷慨奉献自己一切的革命忠诚精神，为了人类和平与正义事业而奋斗的国际主义精神，锻造了伟大抗美援朝精神。</a:t>
            </a:r>
          </a:p>
        </p:txBody>
      </p:sp>
      <p:pic>
        <p:nvPicPr>
          <p:cNvPr id="28" name="图片 2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A716B28-3B2A-4FBD-B3EF-B30EC65A81DE}"/>
              </a:ext>
            </a:extLst>
          </p:cNvPr>
          <p:cNvPicPr>
            <a:picLocks noChangeAspect="1"/>
          </p:cNvPicPr>
          <p:nvPr/>
        </p:nvPicPr>
        <p:blipFill>
          <a:blip r:embed="rId7" cstate="email">
            <a:extLst>
              <a:ext uri="{28A0092B-C50C-407E-A947-70E740481C1C}">
                <a14:useLocalDpi xmlns:a14="http://schemas.microsoft.com/office/drawing/2010/main"/>
              </a:ext>
            </a:extLst>
          </a:blip>
          <a:srcRect/>
          <a:stretch>
            <a:fillRect/>
          </a:stretch>
        </p:blipFill>
        <p:spPr>
          <a:xfrm>
            <a:off x="9250935" y="1578485"/>
            <a:ext cx="1956855" cy="1071058"/>
          </a:xfrm>
          <a:prstGeom prst="rect">
            <a:avLst/>
          </a:prstGeom>
        </p:spPr>
      </p:pic>
    </p:spTree>
    <p:extLst>
      <p:ext uri="{BB962C8B-B14F-4D97-AF65-F5344CB8AC3E}">
        <p14:creationId xmlns:p14="http://schemas.microsoft.com/office/powerpoint/2010/main" val="422676100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outVertical)">
                                      <p:cBhvr>
                                        <p:cTn id="7" dur="500"/>
                                        <p:tgtEl>
                                          <p:spTgt spid="4"/>
                                        </p:tgtEl>
                                      </p:cBhvr>
                                    </p:animEffect>
                                  </p:childTnLst>
                                </p:cTn>
                              </p:par>
                            </p:childTnLst>
                          </p:cTn>
                        </p:par>
                        <p:par>
                          <p:cTn id="8" fill="hold" nodeType="afterGroup">
                            <p:stCondLst>
                              <p:cond delay="500"/>
                            </p:stCondLst>
                            <p:childTnLst>
                              <p:par>
                                <p:cTn id="9" presetID="42" presetClass="entr" presetSubtype="0"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1000"/>
                                        <p:tgtEl>
                                          <p:spTgt spid="5"/>
                                        </p:tgtEl>
                                      </p:cBhvr>
                                    </p:animEffect>
                                    <p:anim calcmode="lin" valueType="num">
                                      <p:cBhvr>
                                        <p:cTn id="12" dur="1000" fill="hold"/>
                                        <p:tgtEl>
                                          <p:spTgt spid="5"/>
                                        </p:tgtEl>
                                        <p:attrNameLst>
                                          <p:attrName>ppt_x</p:attrName>
                                        </p:attrNameLst>
                                      </p:cBhvr>
                                      <p:tavLst>
                                        <p:tav tm="0">
                                          <p:val>
                                            <p:strVal val="#ppt_x"/>
                                          </p:val>
                                        </p:tav>
                                        <p:tav tm="100000">
                                          <p:val>
                                            <p:strVal val="#ppt_x"/>
                                          </p:val>
                                        </p:tav>
                                      </p:tavLst>
                                    </p:anim>
                                    <p:anim calcmode="lin" valueType="num">
                                      <p:cBhvr>
                                        <p:cTn id="13" dur="1000" fill="hold"/>
                                        <p:tgtEl>
                                          <p:spTgt spid="5"/>
                                        </p:tgtEl>
                                        <p:attrNameLst>
                                          <p:attrName>ppt_y</p:attrName>
                                        </p:attrNameLst>
                                      </p:cBhvr>
                                      <p:tavLst>
                                        <p:tav tm="0">
                                          <p:val>
                                            <p:strVal val="#ppt_y+.1"/>
                                          </p:val>
                                        </p:tav>
                                        <p:tav tm="100000">
                                          <p:val>
                                            <p:strVal val="#ppt_y"/>
                                          </p:val>
                                        </p:tav>
                                      </p:tavLst>
                                    </p:anim>
                                  </p:childTnLst>
                                </p:cTn>
                              </p:par>
                            </p:childTnLst>
                          </p:cTn>
                        </p:par>
                        <p:par>
                          <p:cTn id="14" fill="hold" nodeType="afterGroup">
                            <p:stCondLst>
                              <p:cond delay="1500"/>
                            </p:stCondLst>
                            <p:childTnLst>
                              <p:par>
                                <p:cTn id="15" presetID="21" presetClass="entr" presetSubtype="1" fill="hold" grpId="0" nodeType="after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wheel(1)">
                                      <p:cBhvr>
                                        <p:cTn id="17" dur="2000"/>
                                        <p:tgtEl>
                                          <p:spTgt spid="20"/>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53" presetClass="entr" presetSubtype="0"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p:cTn id="22" dur="500" fill="hold"/>
                                        <p:tgtEl>
                                          <p:spTgt spid="8"/>
                                        </p:tgtEl>
                                        <p:attrNameLst>
                                          <p:attrName>ppt_w</p:attrName>
                                        </p:attrNameLst>
                                      </p:cBhvr>
                                      <p:tavLst>
                                        <p:tav tm="0">
                                          <p:val>
                                            <p:fltVal val="0"/>
                                          </p:val>
                                        </p:tav>
                                        <p:tav tm="100000">
                                          <p:val>
                                            <p:strVal val="#ppt_w"/>
                                          </p:val>
                                        </p:tav>
                                      </p:tavLst>
                                    </p:anim>
                                    <p:anim calcmode="lin" valueType="num">
                                      <p:cBhvr>
                                        <p:cTn id="23" dur="500" fill="hold"/>
                                        <p:tgtEl>
                                          <p:spTgt spid="8"/>
                                        </p:tgtEl>
                                        <p:attrNameLst>
                                          <p:attrName>ppt_h</p:attrName>
                                        </p:attrNameLst>
                                      </p:cBhvr>
                                      <p:tavLst>
                                        <p:tav tm="0">
                                          <p:val>
                                            <p:fltVal val="0"/>
                                          </p:val>
                                        </p:tav>
                                        <p:tav tm="100000">
                                          <p:val>
                                            <p:strVal val="#ppt_h"/>
                                          </p:val>
                                        </p:tav>
                                      </p:tavLst>
                                    </p:anim>
                                    <p:animEffect transition="in" filter="fade">
                                      <p:cBhvr>
                                        <p:cTn id="24" dur="500"/>
                                        <p:tgtEl>
                                          <p:spTgt spid="8"/>
                                        </p:tgtEl>
                                      </p:cBhvr>
                                    </p:animEffect>
                                  </p:childTnLst>
                                </p:cTn>
                              </p:par>
                            </p:childTnLst>
                          </p:cTn>
                        </p:par>
                        <p:par>
                          <p:cTn id="25" fill="hold" nodeType="afterGroup">
                            <p:stCondLst>
                              <p:cond delay="500"/>
                            </p:stCondLst>
                            <p:childTnLst>
                              <p:par>
                                <p:cTn id="26" presetID="14" presetClass="entr" presetSubtype="10" fill="hold" nodeType="afterEffect">
                                  <p:stCondLst>
                                    <p:cond delay="0"/>
                                  </p:stCondLst>
                                  <p:childTnLst>
                                    <p:set>
                                      <p:cBhvr>
                                        <p:cTn id="27" dur="1" fill="hold">
                                          <p:stCondLst>
                                            <p:cond delay="0"/>
                                          </p:stCondLst>
                                        </p:cTn>
                                        <p:tgtEl>
                                          <p:spTgt spid="28"/>
                                        </p:tgtEl>
                                        <p:attrNameLst>
                                          <p:attrName>style.visibility</p:attrName>
                                        </p:attrNameLst>
                                      </p:cBhvr>
                                      <p:to>
                                        <p:strVal val="visible"/>
                                      </p:to>
                                    </p:set>
                                    <p:animEffect transition="in" filter="randombar(horizontal)">
                                      <p:cBhvr>
                                        <p:cTn id="28"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图片 1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750A33F-D5DB-4D32-BBCB-DD6B688FC861}"/>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16353" y="-1"/>
            <a:ext cx="12191655" cy="6858001"/>
          </a:xfrm>
          <a:prstGeom prst="rect">
            <a:avLst/>
          </a:prstGeom>
        </p:spPr>
      </p:pic>
      <p:grpSp>
        <p:nvGrpSpPr>
          <p:cNvPr id="2" name="组合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24D6AA2-A478-4A9B-AC13-681D6BAB4D74}"/>
              </a:ext>
            </a:extLst>
          </p:cNvPr>
          <p:cNvGrpSpPr/>
          <p:nvPr/>
        </p:nvGrpSpPr>
        <p:grpSpPr>
          <a:xfrm>
            <a:off x="4871866" y="1988840"/>
            <a:ext cx="3105383" cy="769441"/>
            <a:chOff x="4943872" y="1506472"/>
            <a:chExt cx="3105383" cy="768483"/>
          </a:xfrm>
        </p:grpSpPr>
        <p:sp>
          <p:nvSpPr>
            <p:cNvPr id="15" name="矩形: 圆角 1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E888CEB-3157-4726-AFA5-390F1B000C9D}"/>
                </a:ext>
              </a:extLst>
            </p:cNvPr>
            <p:cNvSpPr/>
            <p:nvPr/>
          </p:nvSpPr>
          <p:spPr>
            <a:xfrm>
              <a:off x="4943872" y="1528516"/>
              <a:ext cx="2783633" cy="725354"/>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文本框 1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30E748C-F4A8-4FEE-A61B-F0F2EF46BB17}"/>
                </a:ext>
              </a:extLst>
            </p:cNvPr>
            <p:cNvSpPr txBox="1"/>
            <p:nvPr/>
          </p:nvSpPr>
          <p:spPr>
            <a:xfrm>
              <a:off x="5152075" y="1506472"/>
              <a:ext cx="2897180" cy="768483"/>
            </a:xfrm>
            <a:prstGeom prst="rect">
              <a:avLst/>
            </a:prstGeom>
            <a:noFill/>
          </p:spPr>
          <p:txBody>
            <a:bodyPr wrap="square" rtlCol="0">
              <a:spAutoFit/>
            </a:bodyPr>
            <a:lstStyle/>
            <a:p>
              <a:r>
                <a:rPr lang="zh-CN" altLang="en-US" sz="4400" b="1">
                  <a:solidFill>
                    <a:schemeClr val="bg1"/>
                  </a:solidFill>
                  <a:latin typeface="微软雅黑" panose="020B0503020204020204" pitchFamily="34" charset="-122"/>
                  <a:ea typeface="微软雅黑" panose="020B0503020204020204" pitchFamily="34" charset="-122"/>
                </a:rPr>
                <a:t>第四部分</a:t>
              </a:r>
            </a:p>
          </p:txBody>
        </p:sp>
      </p:grpSp>
      <p:grpSp>
        <p:nvGrpSpPr>
          <p:cNvPr id="4" name="组合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99DB37D-8FE6-4B71-8234-F869A16C2249}"/>
              </a:ext>
            </a:extLst>
          </p:cNvPr>
          <p:cNvGrpSpPr/>
          <p:nvPr/>
        </p:nvGrpSpPr>
        <p:grpSpPr>
          <a:xfrm>
            <a:off x="3287688" y="1945430"/>
            <a:ext cx="6192688" cy="2358115"/>
            <a:chOff x="3287688" y="1945428"/>
            <a:chExt cx="6192688" cy="2358115"/>
          </a:xfrm>
        </p:grpSpPr>
        <p:sp>
          <p:nvSpPr>
            <p:cNvPr id="23" name="文本框 2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BE7557A-D4D9-423E-9F17-537766E9D2B6}"/>
                </a:ext>
              </a:extLst>
            </p:cNvPr>
            <p:cNvSpPr txBox="1"/>
            <p:nvPr/>
          </p:nvSpPr>
          <p:spPr>
            <a:xfrm>
              <a:off x="3287688" y="3380213"/>
              <a:ext cx="6192688" cy="923330"/>
            </a:xfrm>
            <a:prstGeom prst="rect">
              <a:avLst/>
            </a:prstGeom>
            <a:noFill/>
          </p:spPr>
          <p:txBody>
            <a:bodyPr wrap="square" rtlCol="0">
              <a:spAutoFit/>
            </a:bodyPr>
            <a:lstStyle/>
            <a:p>
              <a:r>
                <a:rPr lang="en-US" altLang="zh-CN" sz="5400" b="1">
                  <a:latin typeface="微软雅黑" panose="020B0503020204020204" pitchFamily="34" charset="-122"/>
                  <a:ea typeface="微软雅黑" panose="020B0503020204020204" pitchFamily="34" charset="-122"/>
                </a:rPr>
                <a:t>《</a:t>
              </a:r>
              <a:r>
                <a:rPr lang="zh-CN" altLang="en-US" sz="5400" b="1">
                  <a:latin typeface="微软雅黑" panose="020B0503020204020204" pitchFamily="34" charset="-122"/>
                  <a:ea typeface="微软雅黑" panose="020B0503020204020204" pitchFamily="34" charset="-122"/>
                </a:rPr>
                <a:t>长津湖</a:t>
              </a:r>
              <a:r>
                <a:rPr lang="en-US" altLang="zh-CN" sz="5400" b="1">
                  <a:latin typeface="微软雅黑" panose="020B0503020204020204" pitchFamily="34" charset="-122"/>
                  <a:ea typeface="微软雅黑" panose="020B0503020204020204" pitchFamily="34" charset="-122"/>
                </a:rPr>
                <a:t>》</a:t>
              </a:r>
              <a:r>
                <a:rPr lang="zh-CN" altLang="en-US" sz="5400" b="1">
                  <a:latin typeface="微软雅黑" panose="020B0503020204020204" pitchFamily="34" charset="-122"/>
                  <a:ea typeface="微软雅黑" panose="020B0503020204020204" pitchFamily="34" charset="-122"/>
                </a:rPr>
                <a:t>观后感</a:t>
              </a:r>
            </a:p>
          </p:txBody>
        </p:sp>
        <p:sp>
          <p:nvSpPr>
            <p:cNvPr id="3" name="星形: 五角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7E873AC-7593-4478-8C11-956B3A5DA990}"/>
                </a:ext>
              </a:extLst>
            </p:cNvPr>
            <p:cNvSpPr/>
            <p:nvPr/>
          </p:nvSpPr>
          <p:spPr>
            <a:xfrm>
              <a:off x="3645524" y="1945428"/>
              <a:ext cx="864096" cy="770400"/>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星形: 五角 2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BC9C0BE-ACA3-43EC-B553-355FF716629F}"/>
                </a:ext>
              </a:extLst>
            </p:cNvPr>
            <p:cNvSpPr/>
            <p:nvPr/>
          </p:nvSpPr>
          <p:spPr>
            <a:xfrm>
              <a:off x="8013074" y="1945428"/>
              <a:ext cx="864096" cy="770400"/>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extLst>
      <p:ext uri="{BB962C8B-B14F-4D97-AF65-F5344CB8AC3E}">
        <p14:creationId xmlns:p14="http://schemas.microsoft.com/office/powerpoint/2010/main" val="188153039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1"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500"/>
                            </p:stCondLst>
                            <p:childTnLst>
                              <p:par>
                                <p:cTn id="10" presetID="8" presetClass="entr" presetSubtype="16" fill="hold" nodeType="after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amond(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图片 3" descr="禅定之道中国风禅意创意海报">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DEADD3D-739C-425B-A995-A3D8CA2077E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9527" y="14954"/>
            <a:ext cx="12211051" cy="6877050"/>
          </a:xfrm>
          <a:prstGeom prst="rect">
            <a:avLst/>
          </a:prstGeom>
          <a:noFill/>
          <a:ln w="9525">
            <a:noFill/>
          </a:ln>
        </p:spPr>
      </p:pic>
      <p:sp>
        <p:nvSpPr>
          <p:cNvPr id="16" name="文本框 1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C28E8FB-FE20-44BE-8026-A8D924AE10AE}"/>
              </a:ext>
            </a:extLst>
          </p:cNvPr>
          <p:cNvSpPr txBox="1"/>
          <p:nvPr/>
        </p:nvSpPr>
        <p:spPr>
          <a:xfrm>
            <a:off x="3856242" y="237595"/>
            <a:ext cx="4479517" cy="707886"/>
          </a:xfrm>
          <a:prstGeom prst="rect">
            <a:avLst/>
          </a:prstGeom>
          <a:noFill/>
        </p:spPr>
        <p:txBody>
          <a:bodyPr wrap="square" rtlCol="0">
            <a:spAutoFit/>
          </a:bodyPr>
          <a:lstStyle/>
          <a:p>
            <a:r>
              <a:rPr lang="en-US" altLang="zh-CN" sz="4000">
                <a:latin typeface="黑体" panose="02010609060101010101" pitchFamily="49" charset="-122"/>
                <a:ea typeface="黑体" panose="02010609060101010101" pitchFamily="49" charset="-122"/>
              </a:rPr>
              <a:t>《</a:t>
            </a:r>
            <a:r>
              <a:rPr lang="zh-CN" altLang="en-US" sz="4000">
                <a:latin typeface="黑体" panose="02010609060101010101" pitchFamily="49" charset="-122"/>
                <a:ea typeface="黑体" panose="02010609060101010101" pitchFamily="49" charset="-122"/>
              </a:rPr>
              <a:t>长津湖</a:t>
            </a:r>
            <a:r>
              <a:rPr lang="en-US" altLang="zh-CN" sz="4000">
                <a:latin typeface="黑体" panose="02010609060101010101" pitchFamily="49" charset="-122"/>
                <a:ea typeface="黑体" panose="02010609060101010101" pitchFamily="49" charset="-122"/>
              </a:rPr>
              <a:t>》</a:t>
            </a:r>
            <a:r>
              <a:rPr lang="zh-CN" altLang="en-US" sz="4000">
                <a:latin typeface="黑体" panose="02010609060101010101" pitchFamily="49" charset="-122"/>
                <a:ea typeface="黑体" panose="02010609060101010101" pitchFamily="49" charset="-122"/>
              </a:rPr>
              <a:t>观后感</a:t>
            </a:r>
          </a:p>
        </p:txBody>
      </p:sp>
      <p:pic>
        <p:nvPicPr>
          <p:cNvPr id="18" name="图片 1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8EB3A95-68AC-4DA0-B1E0-49838A9E24DD}"/>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44626" y="-658"/>
            <a:ext cx="1165492" cy="1402164"/>
          </a:xfrm>
          <a:prstGeom prst="rect">
            <a:avLst/>
          </a:prstGeom>
        </p:spPr>
      </p:pic>
      <p:pic>
        <p:nvPicPr>
          <p:cNvPr id="22" name="图片 2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931E0DB-7CA0-4E3B-AB39-885FE03FA2D4}"/>
              </a:ext>
            </a:extLst>
          </p:cNvPr>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1263505" y="64977"/>
            <a:ext cx="375595" cy="451866"/>
          </a:xfrm>
          <a:prstGeom prst="rect">
            <a:avLst/>
          </a:prstGeom>
        </p:spPr>
      </p:pic>
      <p:pic>
        <p:nvPicPr>
          <p:cNvPr id="50" name="图片 4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89BC435-EECC-409F-94F5-F821EC8EDB9B}"/>
              </a:ext>
            </a:extLst>
          </p:cNvPr>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10060290" y="-19050"/>
            <a:ext cx="2126741" cy="1491134"/>
          </a:xfrm>
          <a:prstGeom prst="rect">
            <a:avLst/>
          </a:prstGeom>
        </p:spPr>
      </p:pic>
      <p:cxnSp>
        <p:nvCxnSpPr>
          <p:cNvPr id="6" name="直接连接符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52BD91E-FAD4-4D3B-97D9-0CA8C514C217}"/>
              </a:ext>
            </a:extLst>
          </p:cNvPr>
          <p:cNvCxnSpPr/>
          <p:nvPr/>
        </p:nvCxnSpPr>
        <p:spPr>
          <a:xfrm>
            <a:off x="1375750" y="1085866"/>
            <a:ext cx="8983231" cy="1"/>
          </a:xfrm>
          <a:prstGeom prst="curvedConnector3">
            <a:avLst>
              <a:gd name="adj1" fmla="val 50000"/>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0" name="矩形 1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9BBCEDE-EA05-4492-8698-52A92E14DB68}"/>
              </a:ext>
            </a:extLst>
          </p:cNvPr>
          <p:cNvSpPr/>
          <p:nvPr/>
        </p:nvSpPr>
        <p:spPr>
          <a:xfrm>
            <a:off x="1441375" y="1659462"/>
            <a:ext cx="9583904" cy="2113976"/>
          </a:xfrm>
          <a:prstGeom prst="rect">
            <a:avLst/>
          </a:prstGeom>
          <a:noFill/>
          <a:ln w="381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74BA54B-EA12-467D-9E06-60BE2433C55B}"/>
              </a:ext>
            </a:extLst>
          </p:cNvPr>
          <p:cNvSpPr/>
          <p:nvPr/>
        </p:nvSpPr>
        <p:spPr>
          <a:xfrm>
            <a:off x="1561015" y="1771374"/>
            <a:ext cx="9332848" cy="1938992"/>
          </a:xfrm>
          <a:prstGeom prst="rect">
            <a:avLst/>
          </a:prstGeom>
        </p:spPr>
        <p:txBody>
          <a:bodyPr wrap="square">
            <a:spAutoFit/>
          </a:bodyPr>
          <a:lstStyle/>
          <a:p>
            <a:r>
              <a:rPr lang="zh-CN" altLang="en-US" sz="2400"/>
              <a:t>那时候的他们，想的是只要他们打完仗，他们的亲人和朋友就不用打仗。是的，我们今天祖国的大好河山，繁荣昌盛都是无数革命先烈用自己的鲜血和生命换来的。毛爷爷说</a:t>
            </a:r>
            <a:r>
              <a:rPr lang="en-US" altLang="zh-CN" sz="2400"/>
              <a:t>:“</a:t>
            </a:r>
            <a:r>
              <a:rPr lang="zh-CN" altLang="en-US" sz="2400"/>
              <a:t>从现在来看，我们不能打，物资匮乏，从长远来看，必须打。”“打一拳，省百拳。</a:t>
            </a:r>
            <a:r>
              <a:rPr lang="en-US" altLang="zh-CN" sz="2400"/>
              <a:t>”“</a:t>
            </a:r>
            <a:r>
              <a:rPr lang="zh-CN" altLang="en-US" sz="2400"/>
              <a:t>如果我们不打，我们的后代就得打。”英明的决策，铺就了今天的幸福生活。</a:t>
            </a:r>
            <a:endParaRPr lang="zh-CN" altLang="en-US" sz="2400" b="1">
              <a:solidFill>
                <a:srgbClr val="FF0000"/>
              </a:solidFill>
            </a:endParaRPr>
          </a:p>
        </p:txBody>
      </p:sp>
      <p:pic>
        <p:nvPicPr>
          <p:cNvPr id="8" name="图片 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0AC5437-F506-4DA2-8CEB-F4F569902DED}"/>
              </a:ext>
            </a:extLst>
          </p:cNvPr>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1424450" y="5152403"/>
            <a:ext cx="3087375" cy="1713009"/>
          </a:xfrm>
          <a:prstGeom prst="rect">
            <a:avLst/>
          </a:prstGeom>
        </p:spPr>
      </p:pic>
      <p:grpSp>
        <p:nvGrpSpPr>
          <p:cNvPr id="2" name="组合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559B078-42DF-4DAA-B95A-EA705075E2E4}"/>
              </a:ext>
            </a:extLst>
          </p:cNvPr>
          <p:cNvGrpSpPr/>
          <p:nvPr/>
        </p:nvGrpSpPr>
        <p:grpSpPr>
          <a:xfrm>
            <a:off x="4511824" y="4341535"/>
            <a:ext cx="7446445" cy="1068219"/>
            <a:chOff x="4511824" y="4341533"/>
            <a:chExt cx="7446445" cy="1068219"/>
          </a:xfrm>
        </p:grpSpPr>
        <p:sp>
          <p:nvSpPr>
            <p:cNvPr id="19" name="矩形: 圆角 1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B5130C9-015D-4473-9FB4-72C041E7370A}"/>
                </a:ext>
              </a:extLst>
            </p:cNvPr>
            <p:cNvSpPr/>
            <p:nvPr/>
          </p:nvSpPr>
          <p:spPr>
            <a:xfrm>
              <a:off x="4640916" y="4341533"/>
              <a:ext cx="7317353" cy="1068219"/>
            </a:xfrm>
            <a:prstGeom prst="roundRect">
              <a:avLst/>
            </a:prstGeom>
            <a:solidFill>
              <a:srgbClr val="FF0000"/>
            </a:solidFill>
            <a:ln w="38100">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文本框 2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14133F5-9D97-4BC6-8641-A7980A825FB4}"/>
                </a:ext>
              </a:extLst>
            </p:cNvPr>
            <p:cNvSpPr txBox="1"/>
            <p:nvPr/>
          </p:nvSpPr>
          <p:spPr>
            <a:xfrm>
              <a:off x="4511824" y="4341533"/>
              <a:ext cx="7218110" cy="954107"/>
            </a:xfrm>
            <a:prstGeom prst="rect">
              <a:avLst/>
            </a:prstGeom>
            <a:noFill/>
          </p:spPr>
          <p:txBody>
            <a:bodyPr wrap="square" rtlCol="0">
              <a:spAutoFit/>
            </a:bodyPr>
            <a:lstStyle/>
            <a:p>
              <a:r>
                <a:rPr lang="zh-CN" altLang="en-US" sz="2800">
                  <a:solidFill>
                    <a:schemeClr val="bg1"/>
                  </a:solidFill>
                  <a:latin typeface="黑体" panose="02010609060101010101" pitchFamily="49" charset="-122"/>
                  <a:ea typeface="黑体" panose="02010609060101010101" pitchFamily="49" charset="-122"/>
                </a:rPr>
                <a:t>“我也想去打仗！”</a:t>
              </a:r>
              <a:endParaRPr lang="en-US" altLang="zh-CN" sz="2800">
                <a:solidFill>
                  <a:schemeClr val="bg1"/>
                </a:solidFill>
                <a:latin typeface="黑体" panose="02010609060101010101" pitchFamily="49" charset="-122"/>
                <a:ea typeface="黑体" panose="02010609060101010101" pitchFamily="49" charset="-122"/>
              </a:endParaRPr>
            </a:p>
            <a:p>
              <a:r>
                <a:rPr lang="zh-CN" altLang="en-US" sz="2800">
                  <a:solidFill>
                    <a:schemeClr val="bg1"/>
                  </a:solidFill>
                  <a:latin typeface="黑体" panose="02010609060101010101" pitchFamily="49" charset="-122"/>
                  <a:ea typeface="黑体" panose="02010609060101010101" pitchFamily="49" charset="-122"/>
                </a:rPr>
                <a:t>“你去干嘛</a:t>
              </a:r>
              <a:r>
                <a:rPr lang="en-US" altLang="zh-CN" sz="2800">
                  <a:solidFill>
                    <a:schemeClr val="bg1"/>
                  </a:solidFill>
                  <a:latin typeface="黑体" panose="02010609060101010101" pitchFamily="49" charset="-122"/>
                  <a:ea typeface="黑体" panose="02010609060101010101" pitchFamily="49" charset="-122"/>
                </a:rPr>
                <a:t>?</a:t>
              </a:r>
              <a:r>
                <a:rPr lang="zh-CN" altLang="en-US" sz="2800">
                  <a:solidFill>
                    <a:schemeClr val="bg1"/>
                  </a:solidFill>
                  <a:latin typeface="黑体" panose="02010609060101010101" pitchFamily="49" charset="-122"/>
                  <a:ea typeface="黑体" panose="02010609060101010101" pitchFamily="49" charset="-122"/>
                </a:rPr>
                <a:t>我和大哥都把该打的仗打完了！”</a:t>
              </a:r>
            </a:p>
          </p:txBody>
        </p:sp>
      </p:grpSp>
      <p:pic>
        <p:nvPicPr>
          <p:cNvPr id="11" name="图片 1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65609F8-75E4-4310-9A3A-113CAEE5B4DA}"/>
              </a:ext>
            </a:extLst>
          </p:cNvPr>
          <p:cNvPicPr>
            <a:picLocks noChangeAspect="1"/>
          </p:cNvPicPr>
          <p:nvPr/>
        </p:nvPicPr>
        <p:blipFill>
          <a:blip r:embed="rId7" cstate="email">
            <a:extLst>
              <a:ext uri="{28A0092B-C50C-407E-A947-70E740481C1C}">
                <a14:useLocalDpi xmlns:a14="http://schemas.microsoft.com/office/drawing/2010/main"/>
              </a:ext>
            </a:extLst>
          </a:blip>
          <a:srcRect/>
          <a:stretch>
            <a:fillRect/>
          </a:stretch>
        </p:blipFill>
        <p:spPr>
          <a:xfrm>
            <a:off x="12221" y="2921796"/>
            <a:ext cx="2011993" cy="3936204"/>
          </a:xfrm>
          <a:prstGeom prst="rect">
            <a:avLst/>
          </a:prstGeom>
        </p:spPr>
      </p:pic>
    </p:spTree>
    <p:extLst>
      <p:ext uri="{BB962C8B-B14F-4D97-AF65-F5344CB8AC3E}">
        <p14:creationId xmlns:p14="http://schemas.microsoft.com/office/powerpoint/2010/main" val="40130712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heel(1)">
                                      <p:cBhvr>
                                        <p:cTn id="7" dur="2000"/>
                                        <p:tgtEl>
                                          <p:spTgt spid="20"/>
                                        </p:tgtEl>
                                      </p:cBhvr>
                                    </p:animEffect>
                                  </p:childTnLst>
                                </p:cTn>
                              </p:par>
                            </p:childTnLst>
                          </p:cTn>
                        </p:par>
                        <p:par>
                          <p:cTn id="8" fill="hold" nodeType="afterGroup">
                            <p:stCondLst>
                              <p:cond delay="2000"/>
                            </p:stCondLst>
                            <p:childTnLst>
                              <p:par>
                                <p:cTn id="9" presetID="16" presetClass="entr" presetSubtype="21"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barn(inVertical)">
                                      <p:cBhvr>
                                        <p:cTn id="11" dur="500"/>
                                        <p:tgtEl>
                                          <p:spTgt spid="11"/>
                                        </p:tgtEl>
                                      </p:cBhvr>
                                    </p:animEffect>
                                  </p:childTnLst>
                                </p:cTn>
                              </p:par>
                            </p:childTnLst>
                          </p:cTn>
                        </p:par>
                        <p:par>
                          <p:cTn id="12" fill="hold" nodeType="afterGroup">
                            <p:stCondLst>
                              <p:cond delay="2500"/>
                            </p:stCondLst>
                            <p:childTnLst>
                              <p:par>
                                <p:cTn id="13" presetID="16" presetClass="entr" presetSubtype="21" fill="hold"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childTnLst>
                          </p:cTn>
                        </p:par>
                        <p:par>
                          <p:cTn id="16" fill="hold" nodeType="afterGroup">
                            <p:stCondLst>
                              <p:cond delay="3000"/>
                            </p:stCondLst>
                            <p:childTnLst>
                              <p:par>
                                <p:cTn id="17" presetID="6" presetClass="entr" presetSubtype="16" fill="hold"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circle(in)">
                                      <p:cBhvr>
                                        <p:cTn id="19"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图片 3" descr="禅定之道中国风禅意创意海报">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DEADD3D-739C-425B-A995-A3D8CA2077E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9527" y="-43420"/>
            <a:ext cx="12211051" cy="6877050"/>
          </a:xfrm>
          <a:prstGeom prst="rect">
            <a:avLst/>
          </a:prstGeom>
          <a:noFill/>
          <a:ln w="9525">
            <a:noFill/>
          </a:ln>
        </p:spPr>
      </p:pic>
      <p:sp>
        <p:nvSpPr>
          <p:cNvPr id="16" name="文本框 1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C28E8FB-FE20-44BE-8026-A8D924AE10AE}"/>
              </a:ext>
            </a:extLst>
          </p:cNvPr>
          <p:cNvSpPr txBox="1"/>
          <p:nvPr/>
        </p:nvSpPr>
        <p:spPr>
          <a:xfrm>
            <a:off x="3856242" y="237595"/>
            <a:ext cx="4479517" cy="707886"/>
          </a:xfrm>
          <a:prstGeom prst="rect">
            <a:avLst/>
          </a:prstGeom>
          <a:noFill/>
        </p:spPr>
        <p:txBody>
          <a:bodyPr wrap="square" rtlCol="0">
            <a:spAutoFit/>
          </a:bodyPr>
          <a:lstStyle/>
          <a:p>
            <a:r>
              <a:rPr lang="en-US" altLang="zh-CN" sz="4000">
                <a:latin typeface="黑体" panose="02010609060101010101" pitchFamily="49" charset="-122"/>
                <a:ea typeface="黑体" panose="02010609060101010101" pitchFamily="49" charset="-122"/>
              </a:rPr>
              <a:t>《</a:t>
            </a:r>
            <a:r>
              <a:rPr lang="zh-CN" altLang="en-US" sz="4000">
                <a:latin typeface="黑体" panose="02010609060101010101" pitchFamily="49" charset="-122"/>
                <a:ea typeface="黑体" panose="02010609060101010101" pitchFamily="49" charset="-122"/>
              </a:rPr>
              <a:t>长津湖</a:t>
            </a:r>
            <a:r>
              <a:rPr lang="en-US" altLang="zh-CN" sz="4000">
                <a:latin typeface="黑体" panose="02010609060101010101" pitchFamily="49" charset="-122"/>
                <a:ea typeface="黑体" panose="02010609060101010101" pitchFamily="49" charset="-122"/>
              </a:rPr>
              <a:t>》</a:t>
            </a:r>
            <a:r>
              <a:rPr lang="zh-CN" altLang="en-US" sz="4000">
                <a:latin typeface="黑体" panose="02010609060101010101" pitchFamily="49" charset="-122"/>
                <a:ea typeface="黑体" panose="02010609060101010101" pitchFamily="49" charset="-122"/>
              </a:rPr>
              <a:t>观后感</a:t>
            </a:r>
          </a:p>
        </p:txBody>
      </p:sp>
      <p:pic>
        <p:nvPicPr>
          <p:cNvPr id="18" name="图片 1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8EB3A95-68AC-4DA0-B1E0-49838A9E24DD}"/>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44626" y="-658"/>
            <a:ext cx="1165492" cy="1402164"/>
          </a:xfrm>
          <a:prstGeom prst="rect">
            <a:avLst/>
          </a:prstGeom>
        </p:spPr>
      </p:pic>
      <p:pic>
        <p:nvPicPr>
          <p:cNvPr id="22" name="图片 2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931E0DB-7CA0-4E3B-AB39-885FE03FA2D4}"/>
              </a:ext>
            </a:extLst>
          </p:cNvPr>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1263505" y="64977"/>
            <a:ext cx="375595" cy="451866"/>
          </a:xfrm>
          <a:prstGeom prst="rect">
            <a:avLst/>
          </a:prstGeom>
        </p:spPr>
      </p:pic>
      <p:pic>
        <p:nvPicPr>
          <p:cNvPr id="50" name="图片 4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89BC435-EECC-409F-94F5-F821EC8EDB9B}"/>
              </a:ext>
            </a:extLst>
          </p:cNvPr>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10060290" y="-19050"/>
            <a:ext cx="2126741" cy="1491134"/>
          </a:xfrm>
          <a:prstGeom prst="rect">
            <a:avLst/>
          </a:prstGeom>
        </p:spPr>
      </p:pic>
      <p:cxnSp>
        <p:nvCxnSpPr>
          <p:cNvPr id="6" name="直接连接符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52BD91E-FAD4-4D3B-97D9-0CA8C514C217}"/>
              </a:ext>
            </a:extLst>
          </p:cNvPr>
          <p:cNvCxnSpPr/>
          <p:nvPr/>
        </p:nvCxnSpPr>
        <p:spPr>
          <a:xfrm>
            <a:off x="1375750" y="1085866"/>
            <a:ext cx="8983231" cy="1"/>
          </a:xfrm>
          <a:prstGeom prst="curvedConnector3">
            <a:avLst>
              <a:gd name="adj1" fmla="val 50000"/>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0" name="矩形 1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9BBCEDE-EA05-4492-8698-52A92E14DB68}"/>
              </a:ext>
            </a:extLst>
          </p:cNvPr>
          <p:cNvSpPr/>
          <p:nvPr/>
        </p:nvSpPr>
        <p:spPr>
          <a:xfrm>
            <a:off x="2816521" y="2420894"/>
            <a:ext cx="8135531" cy="2501682"/>
          </a:xfrm>
          <a:prstGeom prst="rect">
            <a:avLst/>
          </a:prstGeom>
          <a:noFill/>
          <a:ln w="381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74BA54B-EA12-467D-9E06-60BE2433C55B}"/>
              </a:ext>
            </a:extLst>
          </p:cNvPr>
          <p:cNvSpPr/>
          <p:nvPr/>
        </p:nvSpPr>
        <p:spPr>
          <a:xfrm>
            <a:off x="2919436" y="2601368"/>
            <a:ext cx="8032615" cy="1938992"/>
          </a:xfrm>
          <a:prstGeom prst="rect">
            <a:avLst/>
          </a:prstGeom>
        </p:spPr>
        <p:txBody>
          <a:bodyPr wrap="square">
            <a:spAutoFit/>
          </a:bodyPr>
          <a:lstStyle/>
          <a:p>
            <a:r>
              <a:rPr lang="zh-CN" altLang="en-US" sz="2400"/>
              <a:t>他们的愿望实现了，我们之所以能幸福生活，因为他们曾经的负重前行</a:t>
            </a:r>
            <a:r>
              <a:rPr lang="en-US" altLang="zh-CN" sz="2400"/>
              <a:t>!</a:t>
            </a:r>
            <a:r>
              <a:rPr lang="zh-CN" altLang="en-US" sz="2400"/>
              <a:t>如他们的愿，我们生在了一个和平的国家，我们的幸福生活，是老一辈革命先烈用鲜血和生命赋予的，感恩那些先烈，他们用鲜血和生命赋予了我们一个幸福伟大的国家</a:t>
            </a:r>
            <a:r>
              <a:rPr lang="en-US" altLang="zh-CN" sz="2400"/>
              <a:t>!</a:t>
            </a:r>
            <a:endParaRPr lang="zh-CN" altLang="en-US" sz="2400" b="1">
              <a:solidFill>
                <a:srgbClr val="FF0000"/>
              </a:solidFill>
            </a:endParaRPr>
          </a:p>
        </p:txBody>
      </p:sp>
      <p:pic>
        <p:nvPicPr>
          <p:cNvPr id="8" name="图片 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0AC5437-F506-4DA2-8CEB-F4F569902DED}"/>
              </a:ext>
            </a:extLst>
          </p:cNvPr>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1375751" y="5150474"/>
            <a:ext cx="3087375" cy="1642551"/>
          </a:xfrm>
          <a:prstGeom prst="rect">
            <a:avLst/>
          </a:prstGeom>
        </p:spPr>
      </p:pic>
      <p:sp>
        <p:nvSpPr>
          <p:cNvPr id="23" name="文本框 2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14133F5-9D97-4BC6-8641-A7980A825FB4}"/>
              </a:ext>
            </a:extLst>
          </p:cNvPr>
          <p:cNvSpPr txBox="1"/>
          <p:nvPr/>
        </p:nvSpPr>
        <p:spPr>
          <a:xfrm>
            <a:off x="1639099" y="1412204"/>
            <a:ext cx="6264696" cy="523220"/>
          </a:xfrm>
          <a:prstGeom prst="rect">
            <a:avLst/>
          </a:prstGeom>
          <a:noFill/>
        </p:spPr>
        <p:txBody>
          <a:bodyPr wrap="square" rtlCol="0">
            <a:spAutoFit/>
          </a:bodyPr>
          <a:lstStyle/>
          <a:p>
            <a:r>
              <a:rPr lang="zh-CN" altLang="en-US" sz="2800" b="1">
                <a:solidFill>
                  <a:srgbClr val="FF0000"/>
                </a:solidFill>
                <a:latin typeface="黑体" panose="02010609060101010101" pitchFamily="49" charset="-122"/>
                <a:ea typeface="黑体" panose="02010609060101010101" pitchFamily="49" charset="-122"/>
              </a:rPr>
              <a:t>“愿我们的后代都生活在和平年代！”</a:t>
            </a:r>
          </a:p>
        </p:txBody>
      </p:sp>
      <p:pic>
        <p:nvPicPr>
          <p:cNvPr id="11" name="图片 1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65609F8-75E4-4310-9A3A-113CAEE5B4DA}"/>
              </a:ext>
            </a:extLst>
          </p:cNvPr>
          <p:cNvPicPr>
            <a:picLocks noChangeAspect="1"/>
          </p:cNvPicPr>
          <p:nvPr/>
        </p:nvPicPr>
        <p:blipFill>
          <a:blip r:embed="rId7" cstate="email">
            <a:extLst>
              <a:ext uri="{28A0092B-C50C-407E-A947-70E740481C1C}">
                <a14:useLocalDpi xmlns:a14="http://schemas.microsoft.com/office/drawing/2010/main"/>
              </a:ext>
            </a:extLst>
          </a:blip>
          <a:srcRect/>
          <a:stretch>
            <a:fillRect/>
          </a:stretch>
        </p:blipFill>
        <p:spPr>
          <a:xfrm>
            <a:off x="-12682" y="2856819"/>
            <a:ext cx="2011993" cy="3936204"/>
          </a:xfrm>
          <a:prstGeom prst="rect">
            <a:avLst/>
          </a:prstGeom>
        </p:spPr>
      </p:pic>
      <p:pic>
        <p:nvPicPr>
          <p:cNvPr id="14" name="图片 1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88453A2-AC36-4287-ACA6-CC80641CCC35}"/>
              </a:ext>
            </a:extLst>
          </p:cNvPr>
          <p:cNvPicPr>
            <a:picLocks noChangeAspect="1"/>
          </p:cNvPicPr>
          <p:nvPr/>
        </p:nvPicPr>
        <p:blipFill>
          <a:blip r:embed="rId8" cstate="email">
            <a:extLst>
              <a:ext uri="{28A0092B-C50C-407E-A947-70E740481C1C}">
                <a14:useLocalDpi xmlns:a14="http://schemas.microsoft.com/office/drawing/2010/main"/>
              </a:ext>
            </a:extLst>
          </a:blip>
          <a:srcRect/>
          <a:stretch>
            <a:fillRect/>
          </a:stretch>
        </p:blipFill>
        <p:spPr>
          <a:xfrm>
            <a:off x="8115622" y="4159947"/>
            <a:ext cx="2379661" cy="693492"/>
          </a:xfrm>
          <a:prstGeom prst="rect">
            <a:avLst/>
          </a:prstGeom>
        </p:spPr>
      </p:pic>
    </p:spTree>
    <p:extLst>
      <p:ext uri="{BB962C8B-B14F-4D97-AF65-F5344CB8AC3E}">
        <p14:creationId xmlns:p14="http://schemas.microsoft.com/office/powerpoint/2010/main" val="384539274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1" presetClass="entr" presetSubtype="1"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heel(1)">
                                      <p:cBhvr>
                                        <p:cTn id="7" dur="2000"/>
                                        <p:tgtEl>
                                          <p:spTgt spid="14"/>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wheel(1)">
                                      <p:cBhvr>
                                        <p:cTn id="10" dur="2000"/>
                                        <p:tgtEl>
                                          <p:spTgt spid="20"/>
                                        </p:tgtEl>
                                      </p:cBhvr>
                                    </p:animEffect>
                                  </p:childTnLst>
                                </p:cTn>
                              </p:par>
                            </p:childTnLst>
                          </p:cTn>
                        </p:par>
                        <p:par>
                          <p:cTn id="11" fill="hold" nodeType="afterGroup">
                            <p:stCondLst>
                              <p:cond delay="2000"/>
                            </p:stCondLst>
                            <p:childTnLst>
                              <p:par>
                                <p:cTn id="12" presetID="42" presetClass="entr" presetSubtype="0" fill="hold" nodeType="after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fade">
                                      <p:cBhvr>
                                        <p:cTn id="14" dur="1000"/>
                                        <p:tgtEl>
                                          <p:spTgt spid="11"/>
                                        </p:tgtEl>
                                      </p:cBhvr>
                                    </p:animEffect>
                                    <p:anim calcmode="lin" valueType="num">
                                      <p:cBhvr>
                                        <p:cTn id="15" dur="1000" fill="hold"/>
                                        <p:tgtEl>
                                          <p:spTgt spid="11"/>
                                        </p:tgtEl>
                                        <p:attrNameLst>
                                          <p:attrName>ppt_x</p:attrName>
                                        </p:attrNameLst>
                                      </p:cBhvr>
                                      <p:tavLst>
                                        <p:tav tm="0">
                                          <p:val>
                                            <p:strVal val="#ppt_x"/>
                                          </p:val>
                                        </p:tav>
                                        <p:tav tm="100000">
                                          <p:val>
                                            <p:strVal val="#ppt_x"/>
                                          </p:val>
                                        </p:tav>
                                      </p:tavLst>
                                    </p:anim>
                                    <p:anim calcmode="lin" valueType="num">
                                      <p:cBhvr>
                                        <p:cTn id="16" dur="1000" fill="hold"/>
                                        <p:tgtEl>
                                          <p:spTgt spid="11"/>
                                        </p:tgtEl>
                                        <p:attrNameLst>
                                          <p:attrName>ppt_y</p:attrName>
                                        </p:attrNameLst>
                                      </p:cBhvr>
                                      <p:tavLst>
                                        <p:tav tm="0">
                                          <p:val>
                                            <p:strVal val="#ppt_y+.1"/>
                                          </p:val>
                                        </p:tav>
                                        <p:tav tm="100000">
                                          <p:val>
                                            <p:strVal val="#ppt_y"/>
                                          </p:val>
                                        </p:tav>
                                      </p:tavLst>
                                    </p:anim>
                                  </p:childTnLst>
                                </p:cTn>
                              </p:par>
                            </p:childTnLst>
                          </p:cTn>
                        </p:par>
                        <p:par>
                          <p:cTn id="17" fill="hold" nodeType="afterGroup">
                            <p:stCondLst>
                              <p:cond delay="3000"/>
                            </p:stCondLst>
                            <p:childTnLst>
                              <p:par>
                                <p:cTn id="18" presetID="16" presetClass="entr" presetSubtype="21" fill="hold" nodeType="after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barn(inVertical)">
                                      <p:cBhvr>
                                        <p:cTn id="2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图片 3" descr="禅定之道中国风禅意创意海报">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DEADD3D-739C-425B-A995-A3D8CA2077E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775" y="-22918"/>
            <a:ext cx="12211051" cy="6877050"/>
          </a:xfrm>
          <a:prstGeom prst="rect">
            <a:avLst/>
          </a:prstGeom>
          <a:noFill/>
          <a:ln w="9525">
            <a:noFill/>
          </a:ln>
        </p:spPr>
      </p:pic>
      <p:sp>
        <p:nvSpPr>
          <p:cNvPr id="16" name="文本框 1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C28E8FB-FE20-44BE-8026-A8D924AE10AE}"/>
              </a:ext>
            </a:extLst>
          </p:cNvPr>
          <p:cNvSpPr txBox="1"/>
          <p:nvPr/>
        </p:nvSpPr>
        <p:spPr>
          <a:xfrm>
            <a:off x="3856242" y="237595"/>
            <a:ext cx="4479517" cy="707886"/>
          </a:xfrm>
          <a:prstGeom prst="rect">
            <a:avLst/>
          </a:prstGeom>
          <a:noFill/>
        </p:spPr>
        <p:txBody>
          <a:bodyPr wrap="square" rtlCol="0">
            <a:spAutoFit/>
          </a:bodyPr>
          <a:lstStyle/>
          <a:p>
            <a:r>
              <a:rPr lang="en-US" altLang="zh-CN" sz="4000">
                <a:latin typeface="黑体" panose="02010609060101010101" pitchFamily="49" charset="-122"/>
                <a:ea typeface="黑体" panose="02010609060101010101" pitchFamily="49" charset="-122"/>
              </a:rPr>
              <a:t>《</a:t>
            </a:r>
            <a:r>
              <a:rPr lang="zh-CN" altLang="en-US" sz="4000">
                <a:latin typeface="黑体" panose="02010609060101010101" pitchFamily="49" charset="-122"/>
                <a:ea typeface="黑体" panose="02010609060101010101" pitchFamily="49" charset="-122"/>
              </a:rPr>
              <a:t>长津湖</a:t>
            </a:r>
            <a:r>
              <a:rPr lang="en-US" altLang="zh-CN" sz="4000">
                <a:latin typeface="黑体" panose="02010609060101010101" pitchFamily="49" charset="-122"/>
                <a:ea typeface="黑体" panose="02010609060101010101" pitchFamily="49" charset="-122"/>
              </a:rPr>
              <a:t>》</a:t>
            </a:r>
            <a:r>
              <a:rPr lang="zh-CN" altLang="en-US" sz="4000">
                <a:latin typeface="黑体" panose="02010609060101010101" pitchFamily="49" charset="-122"/>
                <a:ea typeface="黑体" panose="02010609060101010101" pitchFamily="49" charset="-122"/>
              </a:rPr>
              <a:t>观后感</a:t>
            </a:r>
          </a:p>
        </p:txBody>
      </p:sp>
      <p:pic>
        <p:nvPicPr>
          <p:cNvPr id="18" name="图片 1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8EB3A95-68AC-4DA0-B1E0-49838A9E24DD}"/>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44626" y="-658"/>
            <a:ext cx="1165492" cy="1402164"/>
          </a:xfrm>
          <a:prstGeom prst="rect">
            <a:avLst/>
          </a:prstGeom>
        </p:spPr>
      </p:pic>
      <p:pic>
        <p:nvPicPr>
          <p:cNvPr id="22" name="图片 2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931E0DB-7CA0-4E3B-AB39-885FE03FA2D4}"/>
              </a:ext>
            </a:extLst>
          </p:cNvPr>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1263505" y="64977"/>
            <a:ext cx="375595" cy="451866"/>
          </a:xfrm>
          <a:prstGeom prst="rect">
            <a:avLst/>
          </a:prstGeom>
        </p:spPr>
      </p:pic>
      <p:pic>
        <p:nvPicPr>
          <p:cNvPr id="50" name="图片 4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89BC435-EECC-409F-94F5-F821EC8EDB9B}"/>
              </a:ext>
            </a:extLst>
          </p:cNvPr>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10060290" y="-19050"/>
            <a:ext cx="2126741" cy="1491134"/>
          </a:xfrm>
          <a:prstGeom prst="rect">
            <a:avLst/>
          </a:prstGeom>
        </p:spPr>
      </p:pic>
      <p:cxnSp>
        <p:nvCxnSpPr>
          <p:cNvPr id="6" name="直接连接符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52BD91E-FAD4-4D3B-97D9-0CA8C514C217}"/>
              </a:ext>
            </a:extLst>
          </p:cNvPr>
          <p:cNvCxnSpPr/>
          <p:nvPr/>
        </p:nvCxnSpPr>
        <p:spPr>
          <a:xfrm>
            <a:off x="1375750" y="1085866"/>
            <a:ext cx="8983231" cy="1"/>
          </a:xfrm>
          <a:prstGeom prst="curvedConnector3">
            <a:avLst>
              <a:gd name="adj1" fmla="val 50000"/>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pic>
        <p:nvPicPr>
          <p:cNvPr id="15" name="图片 1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4D632ED-7185-4D8D-91C9-325421395D7A}"/>
              </a:ext>
            </a:extLst>
          </p:cNvPr>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448189" y="1673472"/>
            <a:ext cx="4063635" cy="4099934"/>
          </a:xfrm>
          <a:prstGeom prst="rect">
            <a:avLst/>
          </a:prstGeom>
        </p:spPr>
      </p:pic>
      <p:pic>
        <p:nvPicPr>
          <p:cNvPr id="14" name="图片 1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88453A2-AC36-4287-ACA6-CC80641CCC35}"/>
              </a:ext>
            </a:extLst>
          </p:cNvPr>
          <p:cNvPicPr>
            <a:picLocks noChangeAspect="1"/>
          </p:cNvPicPr>
          <p:nvPr/>
        </p:nvPicPr>
        <p:blipFill>
          <a:blip r:embed="rId7" cstate="email">
            <a:extLst>
              <a:ext uri="{28A0092B-C50C-407E-A947-70E740481C1C}">
                <a14:useLocalDpi xmlns:a14="http://schemas.microsoft.com/office/drawing/2010/main"/>
              </a:ext>
            </a:extLst>
          </a:blip>
          <a:srcRect/>
          <a:stretch>
            <a:fillRect/>
          </a:stretch>
        </p:blipFill>
        <p:spPr>
          <a:xfrm>
            <a:off x="2192019" y="2267646"/>
            <a:ext cx="2379661" cy="693492"/>
          </a:xfrm>
          <a:prstGeom prst="rect">
            <a:avLst/>
          </a:prstGeom>
        </p:spPr>
      </p:pic>
      <p:sp>
        <p:nvSpPr>
          <p:cNvPr id="20" name="矩形 1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9BBCEDE-EA05-4492-8698-52A92E14DB68}"/>
              </a:ext>
            </a:extLst>
          </p:cNvPr>
          <p:cNvSpPr/>
          <p:nvPr/>
        </p:nvSpPr>
        <p:spPr>
          <a:xfrm>
            <a:off x="5087888" y="1870407"/>
            <a:ext cx="5688632" cy="1625399"/>
          </a:xfrm>
          <a:prstGeom prst="rect">
            <a:avLst/>
          </a:prstGeom>
          <a:noFill/>
          <a:ln w="381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74BA54B-EA12-467D-9E06-60BE2433C55B}"/>
              </a:ext>
            </a:extLst>
          </p:cNvPr>
          <p:cNvSpPr/>
          <p:nvPr/>
        </p:nvSpPr>
        <p:spPr>
          <a:xfrm>
            <a:off x="5207599" y="1926144"/>
            <a:ext cx="5449211" cy="1569660"/>
          </a:xfrm>
          <a:prstGeom prst="rect">
            <a:avLst/>
          </a:prstGeom>
        </p:spPr>
        <p:txBody>
          <a:bodyPr wrap="square">
            <a:spAutoFit/>
          </a:bodyPr>
          <a:lstStyle/>
          <a:p>
            <a:r>
              <a:rPr lang="zh-CN" altLang="en-US" sz="2400"/>
              <a:t>朝鲜半岛的青山绿水无疑是承载了许多不幸的，但是它也是幸运的，因为我们的志愿军战士的正义之血，终将开出最艳丽的花朵。</a:t>
            </a:r>
            <a:endParaRPr lang="en-US" altLang="zh-CN" sz="2400"/>
          </a:p>
        </p:txBody>
      </p:sp>
      <p:sp>
        <p:nvSpPr>
          <p:cNvPr id="17" name="矩形 1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7987225-FB10-4BDC-9FF8-9AA4B649C702}"/>
              </a:ext>
            </a:extLst>
          </p:cNvPr>
          <p:cNvSpPr/>
          <p:nvPr/>
        </p:nvSpPr>
        <p:spPr>
          <a:xfrm>
            <a:off x="4511824" y="3896863"/>
            <a:ext cx="7064704" cy="1569660"/>
          </a:xfrm>
          <a:prstGeom prst="rect">
            <a:avLst/>
          </a:prstGeom>
        </p:spPr>
        <p:txBody>
          <a:bodyPr wrap="square">
            <a:spAutoFit/>
          </a:bodyPr>
          <a:lstStyle/>
          <a:p>
            <a:r>
              <a:rPr lang="zh-CN" altLang="en-US" sz="2400" b="1">
                <a:solidFill>
                  <a:srgbClr val="FF0000"/>
                </a:solidFill>
              </a:rPr>
              <a:t>和平，在今天看来是一件平常事，我们生活在没有硝烟的时代，我们无法切实地感受坚船利炮，我们也无法想象当轰炸机盘旋在头顶上时是勇气先来还是恐惧先行。</a:t>
            </a:r>
          </a:p>
        </p:txBody>
      </p:sp>
    </p:spTree>
    <p:extLst>
      <p:ext uri="{BB962C8B-B14F-4D97-AF65-F5344CB8AC3E}">
        <p14:creationId xmlns:p14="http://schemas.microsoft.com/office/powerpoint/2010/main" val="376914318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1" presetClass="entr" presetSubtype="1"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heel(1)">
                                      <p:cBhvr>
                                        <p:cTn id="7" dur="2000"/>
                                        <p:tgtEl>
                                          <p:spTgt spid="14"/>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wheel(1)">
                                      <p:cBhvr>
                                        <p:cTn id="10" dur="2000"/>
                                        <p:tgtEl>
                                          <p:spTgt spid="20"/>
                                        </p:tgtEl>
                                      </p:cBhvr>
                                    </p:animEffect>
                                  </p:childTnLst>
                                </p:cTn>
                              </p:par>
                            </p:childTnLst>
                          </p:cTn>
                        </p:par>
                        <p:par>
                          <p:cTn id="11" fill="hold" nodeType="afterGroup">
                            <p:stCondLst>
                              <p:cond delay="2000"/>
                            </p:stCondLst>
                            <p:childTnLst>
                              <p:par>
                                <p:cTn id="12" presetID="42" presetClass="entr" presetSubtype="0" fill="hold" nodeType="afterEffect">
                                  <p:stCondLst>
                                    <p:cond delay="0"/>
                                  </p:stCondLst>
                                  <p:childTnLst>
                                    <p:set>
                                      <p:cBhvr>
                                        <p:cTn id="13" dur="1" fill="hold">
                                          <p:stCondLst>
                                            <p:cond delay="0"/>
                                          </p:stCondLst>
                                        </p:cTn>
                                        <p:tgtEl>
                                          <p:spTgt spid="15"/>
                                        </p:tgtEl>
                                        <p:attrNameLst>
                                          <p:attrName>style.visibility</p:attrName>
                                        </p:attrNameLst>
                                      </p:cBhvr>
                                      <p:to>
                                        <p:strVal val="visible"/>
                                      </p:to>
                                    </p:set>
                                    <p:animEffect transition="in" filter="fade">
                                      <p:cBhvr>
                                        <p:cTn id="14" dur="1000"/>
                                        <p:tgtEl>
                                          <p:spTgt spid="15"/>
                                        </p:tgtEl>
                                      </p:cBhvr>
                                    </p:animEffect>
                                    <p:anim calcmode="lin" valueType="num">
                                      <p:cBhvr>
                                        <p:cTn id="15" dur="1000" fill="hold"/>
                                        <p:tgtEl>
                                          <p:spTgt spid="15"/>
                                        </p:tgtEl>
                                        <p:attrNameLst>
                                          <p:attrName>ppt_x</p:attrName>
                                        </p:attrNameLst>
                                      </p:cBhvr>
                                      <p:tavLst>
                                        <p:tav tm="0">
                                          <p:val>
                                            <p:strVal val="#ppt_x"/>
                                          </p:val>
                                        </p:tav>
                                        <p:tav tm="100000">
                                          <p:val>
                                            <p:strVal val="#ppt_x"/>
                                          </p:val>
                                        </p:tav>
                                      </p:tavLst>
                                    </p:anim>
                                    <p:anim calcmode="lin" valueType="num">
                                      <p:cBhvr>
                                        <p:cTn id="16"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afterGroup">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wipe(down)">
                                      <p:cBhvr>
                                        <p:cTn id="21"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1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图片 3" descr="禅定之道中国风禅意创意海报">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DEADD3D-739C-425B-A995-A3D8CA2077E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9051" y="-19050"/>
            <a:ext cx="12211051" cy="6877050"/>
          </a:xfrm>
          <a:prstGeom prst="rect">
            <a:avLst/>
          </a:prstGeom>
          <a:noFill/>
          <a:ln w="9525">
            <a:noFill/>
          </a:ln>
        </p:spPr>
      </p:pic>
      <p:sp>
        <p:nvSpPr>
          <p:cNvPr id="16" name="文本框 1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C28E8FB-FE20-44BE-8026-A8D924AE10AE}"/>
              </a:ext>
            </a:extLst>
          </p:cNvPr>
          <p:cNvSpPr txBox="1"/>
          <p:nvPr/>
        </p:nvSpPr>
        <p:spPr>
          <a:xfrm>
            <a:off x="3856242" y="237595"/>
            <a:ext cx="4479517" cy="707886"/>
          </a:xfrm>
          <a:prstGeom prst="rect">
            <a:avLst/>
          </a:prstGeom>
          <a:noFill/>
        </p:spPr>
        <p:txBody>
          <a:bodyPr wrap="square" rtlCol="0">
            <a:spAutoFit/>
          </a:bodyPr>
          <a:lstStyle/>
          <a:p>
            <a:r>
              <a:rPr lang="en-US" altLang="zh-CN" sz="4000">
                <a:latin typeface="黑体" panose="02010609060101010101" pitchFamily="49" charset="-122"/>
                <a:ea typeface="黑体" panose="02010609060101010101" pitchFamily="49" charset="-122"/>
              </a:rPr>
              <a:t>《</a:t>
            </a:r>
            <a:r>
              <a:rPr lang="zh-CN" altLang="en-US" sz="4000">
                <a:latin typeface="黑体" panose="02010609060101010101" pitchFamily="49" charset="-122"/>
                <a:ea typeface="黑体" panose="02010609060101010101" pitchFamily="49" charset="-122"/>
              </a:rPr>
              <a:t>长津湖</a:t>
            </a:r>
            <a:r>
              <a:rPr lang="en-US" altLang="zh-CN" sz="4000">
                <a:latin typeface="黑体" panose="02010609060101010101" pitchFamily="49" charset="-122"/>
                <a:ea typeface="黑体" panose="02010609060101010101" pitchFamily="49" charset="-122"/>
              </a:rPr>
              <a:t>》</a:t>
            </a:r>
            <a:r>
              <a:rPr lang="zh-CN" altLang="en-US" sz="4000">
                <a:latin typeface="黑体" panose="02010609060101010101" pitchFamily="49" charset="-122"/>
                <a:ea typeface="黑体" panose="02010609060101010101" pitchFamily="49" charset="-122"/>
              </a:rPr>
              <a:t>观后感</a:t>
            </a:r>
          </a:p>
        </p:txBody>
      </p:sp>
      <p:pic>
        <p:nvPicPr>
          <p:cNvPr id="18" name="图片 1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8EB3A95-68AC-4DA0-B1E0-49838A9E24DD}"/>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44626" y="-658"/>
            <a:ext cx="1165492" cy="1402164"/>
          </a:xfrm>
          <a:prstGeom prst="rect">
            <a:avLst/>
          </a:prstGeom>
        </p:spPr>
      </p:pic>
      <p:pic>
        <p:nvPicPr>
          <p:cNvPr id="22" name="图片 2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931E0DB-7CA0-4E3B-AB39-885FE03FA2D4}"/>
              </a:ext>
            </a:extLst>
          </p:cNvPr>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1263505" y="64977"/>
            <a:ext cx="375595" cy="451866"/>
          </a:xfrm>
          <a:prstGeom prst="rect">
            <a:avLst/>
          </a:prstGeom>
        </p:spPr>
      </p:pic>
      <p:pic>
        <p:nvPicPr>
          <p:cNvPr id="50" name="图片 4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89BC435-EECC-409F-94F5-F821EC8EDB9B}"/>
              </a:ext>
            </a:extLst>
          </p:cNvPr>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10060290" y="-19050"/>
            <a:ext cx="2126741" cy="1491134"/>
          </a:xfrm>
          <a:prstGeom prst="rect">
            <a:avLst/>
          </a:prstGeom>
        </p:spPr>
      </p:pic>
      <p:cxnSp>
        <p:nvCxnSpPr>
          <p:cNvPr id="6" name="直接连接符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52BD91E-FAD4-4D3B-97D9-0CA8C514C217}"/>
              </a:ext>
            </a:extLst>
          </p:cNvPr>
          <p:cNvCxnSpPr/>
          <p:nvPr/>
        </p:nvCxnSpPr>
        <p:spPr>
          <a:xfrm>
            <a:off x="1375750" y="1085866"/>
            <a:ext cx="8983231" cy="1"/>
          </a:xfrm>
          <a:prstGeom prst="curvedConnector3">
            <a:avLst>
              <a:gd name="adj1" fmla="val 50000"/>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pic>
        <p:nvPicPr>
          <p:cNvPr id="15" name="图片 1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4D632ED-7185-4D8D-91C9-325421395D7A}"/>
              </a:ext>
            </a:extLst>
          </p:cNvPr>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444651" y="1688240"/>
            <a:ext cx="4063635" cy="4099934"/>
          </a:xfrm>
          <a:prstGeom prst="rect">
            <a:avLst/>
          </a:prstGeom>
        </p:spPr>
      </p:pic>
      <p:sp>
        <p:nvSpPr>
          <p:cNvPr id="5" name="矩形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74BA54B-EA12-467D-9E06-60BE2433C55B}"/>
              </a:ext>
            </a:extLst>
          </p:cNvPr>
          <p:cNvSpPr/>
          <p:nvPr/>
        </p:nvSpPr>
        <p:spPr>
          <a:xfrm>
            <a:off x="4862028" y="2446165"/>
            <a:ext cx="6310317" cy="2554545"/>
          </a:xfrm>
          <a:prstGeom prst="rect">
            <a:avLst/>
          </a:prstGeom>
        </p:spPr>
        <p:txBody>
          <a:bodyPr wrap="square">
            <a:spAutoFit/>
          </a:bodyPr>
          <a:lstStyle/>
          <a:p>
            <a:pPr marL="342900" indent="-342900">
              <a:buFont typeface="Wingdings" panose="05000000000000000000" pitchFamily="2" charset="2"/>
              <a:buChar char="Ø"/>
            </a:pPr>
            <a:r>
              <a:rPr lang="zh-CN" altLang="en-US" sz="2000"/>
              <a:t>每一次夜战，战士们制在用自己的坚守盼来一个又一个日出天亮。</a:t>
            </a:r>
            <a:endParaRPr lang="en-US" altLang="zh-CN" sz="2000"/>
          </a:p>
          <a:p>
            <a:pPr marL="342900" indent="-342900">
              <a:buFont typeface="Wingdings" panose="05000000000000000000" pitchFamily="2" charset="2"/>
              <a:buChar char="Ø"/>
            </a:pPr>
            <a:endParaRPr lang="en-US" altLang="zh-CN" sz="2000"/>
          </a:p>
          <a:p>
            <a:pPr marL="342900" indent="-342900">
              <a:buFont typeface="Wingdings" panose="05000000000000000000" pitchFamily="2" charset="2"/>
              <a:buChar char="Ø"/>
            </a:pPr>
            <a:r>
              <a:rPr lang="zh-CN" altLang="en-US" sz="2000"/>
              <a:t>每一次硒牲，只为能给兄弟们争取更多宝贵的时间，打败更多的敌军，更好的保家卫国。</a:t>
            </a:r>
            <a:endParaRPr lang="en-US" altLang="zh-CN" sz="2000"/>
          </a:p>
          <a:p>
            <a:pPr marL="342900" indent="-342900">
              <a:buFont typeface="Wingdings" panose="05000000000000000000" pitchFamily="2" charset="2"/>
              <a:buChar char="Ø"/>
            </a:pPr>
            <a:endParaRPr lang="en-US" altLang="zh-CN" sz="2000"/>
          </a:p>
          <a:p>
            <a:pPr marL="342900" indent="-342900">
              <a:buFont typeface="Wingdings" panose="05000000000000000000" pitchFamily="2" charset="2"/>
              <a:buChar char="Ø"/>
            </a:pPr>
            <a:r>
              <a:rPr lang="zh-CN" altLang="en-US" sz="2000"/>
              <a:t>每一次战斗都在用自己的出生入死为下一代换来一个不再充满硝烟的年代</a:t>
            </a:r>
            <a:r>
              <a:rPr lang="en-US" altLang="zh-CN" sz="2000"/>
              <a:t>!</a:t>
            </a:r>
          </a:p>
        </p:txBody>
      </p:sp>
      <p:grpSp>
        <p:nvGrpSpPr>
          <p:cNvPr id="2" name="组合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FE9BA79-68A6-4F31-8993-BA10338C14EF}"/>
              </a:ext>
            </a:extLst>
          </p:cNvPr>
          <p:cNvGrpSpPr/>
          <p:nvPr/>
        </p:nvGrpSpPr>
        <p:grpSpPr>
          <a:xfrm>
            <a:off x="2158204" y="2371656"/>
            <a:ext cx="9124472" cy="2703565"/>
            <a:chOff x="2158204" y="2371656"/>
            <a:chExt cx="9124472" cy="2703565"/>
          </a:xfrm>
        </p:grpSpPr>
        <p:pic>
          <p:nvPicPr>
            <p:cNvPr id="14" name="图片 1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88453A2-AC36-4287-ACA6-CC80641CCC35}"/>
                </a:ext>
              </a:extLst>
            </p:cNvPr>
            <p:cNvPicPr>
              <a:picLocks noChangeAspect="1"/>
            </p:cNvPicPr>
            <p:nvPr/>
          </p:nvPicPr>
          <p:blipFill>
            <a:blip r:embed="rId7" cstate="email">
              <a:extLst>
                <a:ext uri="{28A0092B-C50C-407E-A947-70E740481C1C}">
                  <a14:useLocalDpi xmlns:a14="http://schemas.microsoft.com/office/drawing/2010/main"/>
                </a:ext>
              </a:extLst>
            </a:blip>
            <a:srcRect/>
            <a:stretch>
              <a:fillRect/>
            </a:stretch>
          </p:blipFill>
          <p:spPr>
            <a:xfrm>
              <a:off x="2158204" y="2449828"/>
              <a:ext cx="2379661" cy="693492"/>
            </a:xfrm>
            <a:prstGeom prst="rect">
              <a:avLst/>
            </a:prstGeom>
          </p:spPr>
        </p:pic>
        <p:sp>
          <p:nvSpPr>
            <p:cNvPr id="19" name="矩形 1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9E989C7-8B06-40F7-9D48-6E2AFBBB07BC}"/>
                </a:ext>
              </a:extLst>
            </p:cNvPr>
            <p:cNvSpPr/>
            <p:nvPr/>
          </p:nvSpPr>
          <p:spPr>
            <a:xfrm>
              <a:off x="4770388" y="2371656"/>
              <a:ext cx="6512288" cy="2703565"/>
            </a:xfrm>
            <a:prstGeom prst="rect">
              <a:avLst/>
            </a:prstGeom>
            <a:noFill/>
            <a:ln w="381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1" name="矩形: 圆角 2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41C2493-2D77-40D6-96B5-493357F82EA6}"/>
              </a:ext>
            </a:extLst>
          </p:cNvPr>
          <p:cNvSpPr/>
          <p:nvPr/>
        </p:nvSpPr>
        <p:spPr>
          <a:xfrm>
            <a:off x="1621148" y="1540043"/>
            <a:ext cx="9875453" cy="562066"/>
          </a:xfrm>
          <a:prstGeom prst="roundRect">
            <a:avLst/>
          </a:prstGeom>
          <a:solidFill>
            <a:srgbClr val="FF0000"/>
          </a:solidFill>
          <a:ln w="38100">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7987225-FB10-4BDC-9FF8-9AA4B649C702}"/>
              </a:ext>
            </a:extLst>
          </p:cNvPr>
          <p:cNvSpPr/>
          <p:nvPr/>
        </p:nvSpPr>
        <p:spPr>
          <a:xfrm>
            <a:off x="1639099" y="1557454"/>
            <a:ext cx="10019727" cy="461665"/>
          </a:xfrm>
          <a:prstGeom prst="rect">
            <a:avLst/>
          </a:prstGeom>
        </p:spPr>
        <p:txBody>
          <a:bodyPr wrap="square">
            <a:spAutoFit/>
          </a:bodyPr>
          <a:lstStyle/>
          <a:p>
            <a:r>
              <a:rPr lang="zh-CN" altLang="en-US" sz="2400" b="1">
                <a:solidFill>
                  <a:schemeClr val="bg1"/>
                </a:solidFill>
                <a:latin typeface="黑体" panose="02010609060101010101" pitchFamily="49" charset="-122"/>
                <a:ea typeface="黑体" panose="02010609060101010101" pitchFamily="49" charset="-122"/>
              </a:rPr>
              <a:t>看了这部电影</a:t>
            </a:r>
            <a:r>
              <a:rPr lang="en-US" altLang="zh-CN" sz="2400" b="1">
                <a:solidFill>
                  <a:schemeClr val="bg1"/>
                </a:solidFill>
                <a:latin typeface="黑体" panose="02010609060101010101" pitchFamily="49" charset="-122"/>
                <a:ea typeface="黑体" panose="02010609060101010101" pitchFamily="49" charset="-122"/>
              </a:rPr>
              <a:t>,</a:t>
            </a:r>
            <a:r>
              <a:rPr lang="zh-CN" altLang="en-US" sz="2400" b="1">
                <a:solidFill>
                  <a:schemeClr val="bg1"/>
                </a:solidFill>
                <a:latin typeface="黑体" panose="02010609060101010101" pitchFamily="49" charset="-122"/>
                <a:ea typeface="黑体" panose="02010609060101010101" pitchFamily="49" charset="-122"/>
              </a:rPr>
              <a:t>让我们知道“保家卫国”这几个字</a:t>
            </a:r>
            <a:r>
              <a:rPr lang="en-US" altLang="zh-CN" sz="2400" b="1">
                <a:solidFill>
                  <a:schemeClr val="bg1"/>
                </a:solidFill>
                <a:latin typeface="黑体" panose="02010609060101010101" pitchFamily="49" charset="-122"/>
                <a:ea typeface="黑体" panose="02010609060101010101" pitchFamily="49" charset="-122"/>
              </a:rPr>
              <a:t>,</a:t>
            </a:r>
            <a:r>
              <a:rPr lang="zh-CN" altLang="en-US" sz="2400" b="1">
                <a:solidFill>
                  <a:schemeClr val="bg1"/>
                </a:solidFill>
                <a:latin typeface="黑体" panose="02010609060101010101" pitchFamily="49" charset="-122"/>
                <a:ea typeface="黑体" panose="02010609060101010101" pitchFamily="49" charset="-122"/>
              </a:rPr>
              <a:t>并非看起来那么容易。</a:t>
            </a:r>
          </a:p>
        </p:txBody>
      </p:sp>
      <p:sp>
        <p:nvSpPr>
          <p:cNvPr id="3" name="矩形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92535CB-EC79-40F0-B5D7-795A5B7FC584}"/>
              </a:ext>
            </a:extLst>
          </p:cNvPr>
          <p:cNvSpPr/>
          <p:nvPr/>
        </p:nvSpPr>
        <p:spPr>
          <a:xfrm>
            <a:off x="1847528" y="5936371"/>
            <a:ext cx="9023624" cy="523220"/>
          </a:xfrm>
          <a:prstGeom prst="rect">
            <a:avLst/>
          </a:prstGeom>
        </p:spPr>
        <p:txBody>
          <a:bodyPr wrap="none">
            <a:spAutoFit/>
          </a:bodyPr>
          <a:lstStyle/>
          <a:p>
            <a:r>
              <a:rPr lang="zh-CN" altLang="en-US" sz="2800" b="1">
                <a:solidFill>
                  <a:srgbClr val="FF0000"/>
                </a:solidFill>
                <a:latin typeface="黑体" panose="02010609060101010101" pitchFamily="49" charset="-122"/>
                <a:ea typeface="黑体" panose="02010609060101010101" pitchFamily="49" charset="-122"/>
              </a:rPr>
              <a:t>这就是伟大的中国人民志愿军</a:t>
            </a:r>
            <a:r>
              <a:rPr lang="en-US" altLang="zh-CN" sz="2800" b="1">
                <a:solidFill>
                  <a:srgbClr val="FF0000"/>
                </a:solidFill>
                <a:latin typeface="黑体" panose="02010609060101010101" pitchFamily="49" charset="-122"/>
                <a:ea typeface="黑体" panose="02010609060101010101" pitchFamily="49" charset="-122"/>
              </a:rPr>
              <a:t>!</a:t>
            </a:r>
            <a:r>
              <a:rPr lang="zh-CN" altLang="en-US" sz="2800" b="1">
                <a:solidFill>
                  <a:srgbClr val="FF0000"/>
                </a:solidFill>
                <a:latin typeface="黑体" panose="02010609060101010101" pitchFamily="49" charset="-122"/>
                <a:ea typeface="黑体" panose="02010609060101010101" pitchFamily="49" charset="-122"/>
              </a:rPr>
              <a:t>山词已无恙</a:t>
            </a:r>
            <a:r>
              <a:rPr lang="en-US" altLang="zh-CN" sz="2800" b="1">
                <a:solidFill>
                  <a:srgbClr val="FF0000"/>
                </a:solidFill>
                <a:latin typeface="黑体" panose="02010609060101010101" pitchFamily="49" charset="-122"/>
                <a:ea typeface="黑体" panose="02010609060101010101" pitchFamily="49" charset="-122"/>
              </a:rPr>
              <a:t>,</a:t>
            </a:r>
            <a:r>
              <a:rPr lang="zh-CN" altLang="en-US" sz="2800" b="1">
                <a:solidFill>
                  <a:srgbClr val="FF0000"/>
                </a:solidFill>
                <a:latin typeface="黑体" panose="02010609060101010101" pitchFamily="49" charset="-122"/>
                <a:ea typeface="黑体" panose="02010609060101010101" pitchFamily="49" charset="-122"/>
              </a:rPr>
              <a:t>吾辈当自强</a:t>
            </a:r>
            <a:r>
              <a:rPr lang="en-US" altLang="zh-CN" sz="2800" b="1">
                <a:solidFill>
                  <a:srgbClr val="FF0000"/>
                </a:solidFill>
                <a:latin typeface="黑体" panose="02010609060101010101" pitchFamily="49" charset="-122"/>
                <a:ea typeface="黑体" panose="02010609060101010101" pitchFamily="49" charset="-122"/>
              </a:rPr>
              <a:t>!</a:t>
            </a:r>
            <a:endParaRPr lang="zh-CN" altLang="en-US" sz="2800" b="1">
              <a:solidFill>
                <a:srgbClr val="FF0000"/>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1524746071"/>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1"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par>
                          <p:cTn id="8" fill="hold" nodeType="afterGroup">
                            <p:stCondLst>
                              <p:cond delay="2000"/>
                            </p:stCondLst>
                            <p:childTnLst>
                              <p:par>
                                <p:cTn id="9" presetID="42" presetClass="entr" presetSubtype="0" fill="hold"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fade">
                                      <p:cBhvr>
                                        <p:cTn id="11" dur="1000"/>
                                        <p:tgtEl>
                                          <p:spTgt spid="15"/>
                                        </p:tgtEl>
                                      </p:cBhvr>
                                    </p:animEffect>
                                    <p:anim calcmode="lin" valueType="num">
                                      <p:cBhvr>
                                        <p:cTn id="12" dur="1000" fill="hold"/>
                                        <p:tgtEl>
                                          <p:spTgt spid="15"/>
                                        </p:tgtEl>
                                        <p:attrNameLst>
                                          <p:attrName>ppt_x</p:attrName>
                                        </p:attrNameLst>
                                      </p:cBhvr>
                                      <p:tavLst>
                                        <p:tav tm="0">
                                          <p:val>
                                            <p:strVal val="#ppt_x"/>
                                          </p:val>
                                        </p:tav>
                                        <p:tav tm="100000">
                                          <p:val>
                                            <p:strVal val="#ppt_x"/>
                                          </p:val>
                                        </p:tav>
                                      </p:tavLst>
                                    </p:anim>
                                    <p:anim calcmode="lin" valueType="num">
                                      <p:cBhvr>
                                        <p:cTn id="13"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4" fill="hold" nodeType="clickPar">
                      <p:stCondLst>
                        <p:cond delay="indefinite"/>
                      </p:stCondLst>
                      <p:childTnLst>
                        <p:par>
                          <p:cTn id="15" fill="hold" nodeType="afterGroup">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circle(in)">
                                      <p:cBhvr>
                                        <p:cTn id="18"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图片 3" descr="禅定之道中国风禅意创意海报">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DEADD3D-739C-425B-A995-A3D8CA2077E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9051" y="-19050"/>
            <a:ext cx="12211051" cy="6877050"/>
          </a:xfrm>
          <a:prstGeom prst="rect">
            <a:avLst/>
          </a:prstGeom>
          <a:noFill/>
          <a:ln w="9525">
            <a:noFill/>
          </a:ln>
        </p:spPr>
      </p:pic>
      <p:sp>
        <p:nvSpPr>
          <p:cNvPr id="16" name="文本框 1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C28E8FB-FE20-44BE-8026-A8D924AE10AE}"/>
              </a:ext>
            </a:extLst>
          </p:cNvPr>
          <p:cNvSpPr txBox="1"/>
          <p:nvPr/>
        </p:nvSpPr>
        <p:spPr>
          <a:xfrm>
            <a:off x="3856242" y="237595"/>
            <a:ext cx="4479517" cy="707886"/>
          </a:xfrm>
          <a:prstGeom prst="rect">
            <a:avLst/>
          </a:prstGeom>
          <a:noFill/>
        </p:spPr>
        <p:txBody>
          <a:bodyPr wrap="square" rtlCol="0">
            <a:spAutoFit/>
          </a:bodyPr>
          <a:lstStyle/>
          <a:p>
            <a:r>
              <a:rPr lang="en-US" altLang="zh-CN" sz="4000">
                <a:latin typeface="黑体" panose="02010609060101010101" pitchFamily="49" charset="-122"/>
                <a:ea typeface="黑体" panose="02010609060101010101" pitchFamily="49" charset="-122"/>
              </a:rPr>
              <a:t>《</a:t>
            </a:r>
            <a:r>
              <a:rPr lang="zh-CN" altLang="en-US" sz="4000">
                <a:latin typeface="黑体" panose="02010609060101010101" pitchFamily="49" charset="-122"/>
                <a:ea typeface="黑体" panose="02010609060101010101" pitchFamily="49" charset="-122"/>
              </a:rPr>
              <a:t>长津湖</a:t>
            </a:r>
            <a:r>
              <a:rPr lang="en-US" altLang="zh-CN" sz="4000">
                <a:latin typeface="黑体" panose="02010609060101010101" pitchFamily="49" charset="-122"/>
                <a:ea typeface="黑体" panose="02010609060101010101" pitchFamily="49" charset="-122"/>
              </a:rPr>
              <a:t>》</a:t>
            </a:r>
            <a:r>
              <a:rPr lang="zh-CN" altLang="en-US" sz="4000">
                <a:latin typeface="黑体" panose="02010609060101010101" pitchFamily="49" charset="-122"/>
                <a:ea typeface="黑体" panose="02010609060101010101" pitchFamily="49" charset="-122"/>
              </a:rPr>
              <a:t>观后感</a:t>
            </a:r>
          </a:p>
        </p:txBody>
      </p:sp>
      <p:pic>
        <p:nvPicPr>
          <p:cNvPr id="18" name="图片 1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8EB3A95-68AC-4DA0-B1E0-49838A9E24DD}"/>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44626" y="-658"/>
            <a:ext cx="1165492" cy="1402164"/>
          </a:xfrm>
          <a:prstGeom prst="rect">
            <a:avLst/>
          </a:prstGeom>
        </p:spPr>
      </p:pic>
      <p:pic>
        <p:nvPicPr>
          <p:cNvPr id="22" name="图片 2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931E0DB-7CA0-4E3B-AB39-885FE03FA2D4}"/>
              </a:ext>
            </a:extLst>
          </p:cNvPr>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1263505" y="64977"/>
            <a:ext cx="375595" cy="451866"/>
          </a:xfrm>
          <a:prstGeom prst="rect">
            <a:avLst/>
          </a:prstGeom>
        </p:spPr>
      </p:pic>
      <p:pic>
        <p:nvPicPr>
          <p:cNvPr id="50" name="图片 4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89BC435-EECC-409F-94F5-F821EC8EDB9B}"/>
              </a:ext>
            </a:extLst>
          </p:cNvPr>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10060290" y="-19050"/>
            <a:ext cx="2126741" cy="1491134"/>
          </a:xfrm>
          <a:prstGeom prst="rect">
            <a:avLst/>
          </a:prstGeom>
        </p:spPr>
      </p:pic>
      <p:cxnSp>
        <p:nvCxnSpPr>
          <p:cNvPr id="6" name="直接连接符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52BD91E-FAD4-4D3B-97D9-0CA8C514C217}"/>
              </a:ext>
            </a:extLst>
          </p:cNvPr>
          <p:cNvCxnSpPr/>
          <p:nvPr/>
        </p:nvCxnSpPr>
        <p:spPr>
          <a:xfrm>
            <a:off x="1375750" y="1085866"/>
            <a:ext cx="8983231" cy="1"/>
          </a:xfrm>
          <a:prstGeom prst="curvedConnector3">
            <a:avLst>
              <a:gd name="adj1" fmla="val 50000"/>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1" name="矩形: 圆角 2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41C2493-2D77-40D6-96B5-493357F82EA6}"/>
              </a:ext>
            </a:extLst>
          </p:cNvPr>
          <p:cNvSpPr/>
          <p:nvPr/>
        </p:nvSpPr>
        <p:spPr>
          <a:xfrm>
            <a:off x="2336880" y="1540044"/>
            <a:ext cx="7499189" cy="562066"/>
          </a:xfrm>
          <a:prstGeom prst="roundRect">
            <a:avLst/>
          </a:prstGeom>
          <a:solidFill>
            <a:srgbClr val="FF0000"/>
          </a:solidFill>
          <a:ln w="38100">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7987225-FB10-4BDC-9FF8-9AA4B649C702}"/>
              </a:ext>
            </a:extLst>
          </p:cNvPr>
          <p:cNvSpPr/>
          <p:nvPr/>
        </p:nvSpPr>
        <p:spPr>
          <a:xfrm>
            <a:off x="2369000" y="1555000"/>
            <a:ext cx="7549997" cy="461665"/>
          </a:xfrm>
          <a:prstGeom prst="rect">
            <a:avLst/>
          </a:prstGeom>
        </p:spPr>
        <p:txBody>
          <a:bodyPr wrap="square">
            <a:spAutoFit/>
          </a:bodyPr>
          <a:lstStyle/>
          <a:p>
            <a:r>
              <a:rPr lang="zh-CN" altLang="en-US" sz="2400" b="1">
                <a:solidFill>
                  <a:schemeClr val="bg1"/>
                </a:solidFill>
                <a:latin typeface="黑体" panose="02010609060101010101" pitchFamily="49" charset="-122"/>
                <a:ea typeface="黑体" panose="02010609060101010101" pitchFamily="49" charset="-122"/>
              </a:rPr>
              <a:t>吾辈当自强，勿忘国耻</a:t>
            </a:r>
            <a:r>
              <a:rPr lang="en-US" altLang="zh-CN" sz="2400" b="1">
                <a:solidFill>
                  <a:schemeClr val="bg1"/>
                </a:solidFill>
                <a:latin typeface="黑体" panose="02010609060101010101" pitchFamily="49" charset="-122"/>
                <a:ea typeface="黑体" panose="02010609060101010101" pitchFamily="49" charset="-122"/>
              </a:rPr>
              <a:t>……</a:t>
            </a:r>
            <a:r>
              <a:rPr lang="zh-CN" altLang="en-US" sz="2400" b="1">
                <a:solidFill>
                  <a:schemeClr val="bg1"/>
                </a:solidFill>
                <a:latin typeface="黑体" panose="02010609060101010101" pitchFamily="49" charset="-122"/>
                <a:ea typeface="黑体" panose="02010609060101010101" pitchFamily="49" charset="-122"/>
              </a:rPr>
              <a:t>雪山埋忠骨，战绩铭古今。</a:t>
            </a:r>
          </a:p>
        </p:txBody>
      </p:sp>
      <p:sp>
        <p:nvSpPr>
          <p:cNvPr id="3" name="矩形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92535CB-EC79-40F0-B5D7-795A5B7FC584}"/>
              </a:ext>
            </a:extLst>
          </p:cNvPr>
          <p:cNvSpPr/>
          <p:nvPr/>
        </p:nvSpPr>
        <p:spPr>
          <a:xfrm>
            <a:off x="6143999" y="2831822"/>
            <a:ext cx="3275256" cy="2554545"/>
          </a:xfrm>
          <a:prstGeom prst="rect">
            <a:avLst/>
          </a:prstGeom>
        </p:spPr>
        <p:txBody>
          <a:bodyPr wrap="none">
            <a:spAutoFit/>
          </a:bodyPr>
          <a:lstStyle/>
          <a:p>
            <a:r>
              <a:rPr lang="zh-CN" altLang="en-US" sz="3200" b="1">
                <a:solidFill>
                  <a:srgbClr val="FF0000"/>
                </a:solidFill>
                <a:latin typeface="黑体" panose="02010609060101010101" pitchFamily="49" charset="-122"/>
                <a:ea typeface="黑体" panose="02010609060101010101" pitchFamily="49" charset="-122"/>
              </a:rPr>
              <a:t>历史，需要缅怀</a:t>
            </a:r>
            <a:r>
              <a:rPr lang="en-US" altLang="zh-CN" sz="3200" b="1">
                <a:solidFill>
                  <a:srgbClr val="FF0000"/>
                </a:solidFill>
                <a:latin typeface="黑体" panose="02010609060101010101" pitchFamily="49" charset="-122"/>
                <a:ea typeface="黑体" panose="02010609060101010101" pitchFamily="49" charset="-122"/>
              </a:rPr>
              <a:t>!</a:t>
            </a:r>
          </a:p>
          <a:p>
            <a:endParaRPr lang="en-US" altLang="zh-CN" sz="3200" b="1">
              <a:solidFill>
                <a:srgbClr val="FF0000"/>
              </a:solidFill>
              <a:latin typeface="黑体" panose="02010609060101010101" pitchFamily="49" charset="-122"/>
              <a:ea typeface="黑体" panose="02010609060101010101" pitchFamily="49" charset="-122"/>
            </a:endParaRPr>
          </a:p>
          <a:p>
            <a:r>
              <a:rPr lang="zh-CN" altLang="en-US" sz="3200" b="1">
                <a:solidFill>
                  <a:srgbClr val="FF0000"/>
                </a:solidFill>
                <a:latin typeface="黑体" panose="02010609060101010101" pitchFamily="49" charset="-122"/>
                <a:ea typeface="黑体" panose="02010609060101010101" pitchFamily="49" charset="-122"/>
              </a:rPr>
              <a:t>英烈，需要铭记</a:t>
            </a:r>
            <a:r>
              <a:rPr lang="en-US" altLang="zh-CN" sz="3200" b="1">
                <a:solidFill>
                  <a:srgbClr val="FF0000"/>
                </a:solidFill>
                <a:latin typeface="黑体" panose="02010609060101010101" pitchFamily="49" charset="-122"/>
                <a:ea typeface="黑体" panose="02010609060101010101" pitchFamily="49" charset="-122"/>
              </a:rPr>
              <a:t>!</a:t>
            </a:r>
          </a:p>
          <a:p>
            <a:endParaRPr lang="en-US" altLang="zh-CN" sz="3200" b="1">
              <a:solidFill>
                <a:srgbClr val="FF0000"/>
              </a:solidFill>
              <a:latin typeface="黑体" panose="02010609060101010101" pitchFamily="49" charset="-122"/>
              <a:ea typeface="黑体" panose="02010609060101010101" pitchFamily="49" charset="-122"/>
            </a:endParaRPr>
          </a:p>
          <a:p>
            <a:r>
              <a:rPr lang="zh-CN" altLang="en-US" sz="3200" b="1">
                <a:solidFill>
                  <a:srgbClr val="FF0000"/>
                </a:solidFill>
                <a:latin typeface="黑体" panose="02010609060101010101" pitchFamily="49" charset="-122"/>
                <a:ea typeface="黑体" panose="02010609060101010101" pitchFamily="49" charset="-122"/>
              </a:rPr>
              <a:t>和平，需要珍惜</a:t>
            </a:r>
            <a:r>
              <a:rPr lang="en-US" altLang="zh-CN" sz="3200" b="1">
                <a:solidFill>
                  <a:srgbClr val="FF0000"/>
                </a:solidFill>
                <a:latin typeface="黑体" panose="02010609060101010101" pitchFamily="49" charset="-122"/>
                <a:ea typeface="黑体" panose="02010609060101010101" pitchFamily="49" charset="-122"/>
              </a:rPr>
              <a:t>!</a:t>
            </a:r>
            <a:endParaRPr lang="zh-CN" altLang="en-US" sz="3200" b="1">
              <a:solidFill>
                <a:srgbClr val="FF0000"/>
              </a:solidFill>
              <a:latin typeface="黑体" panose="02010609060101010101" pitchFamily="49" charset="-122"/>
              <a:ea typeface="黑体" panose="02010609060101010101" pitchFamily="49" charset="-122"/>
            </a:endParaRPr>
          </a:p>
        </p:txBody>
      </p:sp>
      <p:pic>
        <p:nvPicPr>
          <p:cNvPr id="2" name="图片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098307F-E40F-44BA-832C-BC3E5CE90DBA}"/>
              </a:ext>
            </a:extLst>
          </p:cNvPr>
          <p:cNvPicPr>
            <a:picLocks noChangeAspect="1"/>
          </p:cNvPicPr>
          <p:nvPr/>
        </p:nvPicPr>
        <p:blipFill>
          <a:blip r:embed="rId6"/>
          <a:stretch>
            <a:fillRect/>
          </a:stretch>
        </p:blipFill>
        <p:spPr>
          <a:xfrm>
            <a:off x="1462367" y="2917548"/>
            <a:ext cx="3825175" cy="2383093"/>
          </a:xfrm>
          <a:prstGeom prst="rect">
            <a:avLst/>
          </a:prstGeom>
        </p:spPr>
      </p:pic>
    </p:spTree>
    <p:extLst>
      <p:ext uri="{BB962C8B-B14F-4D97-AF65-F5344CB8AC3E}">
        <p14:creationId xmlns:p14="http://schemas.microsoft.com/office/powerpoint/2010/main" val="305795010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21" presetClass="entr" presetSubtype="4"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heel(4)">
                                      <p:cBhvr>
                                        <p:cTn id="14"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7B31516-4D68-43B0-954D-340E715BECAF}"/>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346" y="2"/>
            <a:ext cx="12191655" cy="6858001"/>
          </a:xfrm>
          <a:prstGeom prst="rect">
            <a:avLst/>
          </a:prstGeom>
        </p:spPr>
      </p:pic>
      <p:sp>
        <p:nvSpPr>
          <p:cNvPr id="9" name="文本框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7199F5C-4331-4B5C-9A27-10E49318BF88}"/>
              </a:ext>
            </a:extLst>
          </p:cNvPr>
          <p:cNvSpPr txBox="1"/>
          <p:nvPr/>
        </p:nvSpPr>
        <p:spPr>
          <a:xfrm>
            <a:off x="4511825" y="2289771"/>
            <a:ext cx="3420380" cy="1015663"/>
          </a:xfrm>
          <a:prstGeom prst="rect">
            <a:avLst/>
          </a:prstGeom>
          <a:noFill/>
        </p:spPr>
        <p:txBody>
          <a:bodyPr wrap="square" rtlCol="0">
            <a:spAutoFit/>
          </a:bodyPr>
          <a:lstStyle/>
          <a:p>
            <a:r>
              <a:rPr lang="zh-CN" altLang="en-US" sz="6000" b="1">
                <a:solidFill>
                  <a:srgbClr val="FF0000"/>
                </a:solidFill>
                <a:latin typeface="微软雅黑" panose="020B0503020204020204" pitchFamily="34" charset="-122"/>
                <a:ea typeface="微软雅黑" panose="020B0503020204020204" pitchFamily="34" charset="-122"/>
              </a:rPr>
              <a:t>谢谢观看</a:t>
            </a:r>
          </a:p>
        </p:txBody>
      </p:sp>
      <p:grpSp>
        <p:nvGrpSpPr>
          <p:cNvPr id="2" name="组合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69B1EAF-999A-4A46-8A89-FB37C89D8584}"/>
              </a:ext>
            </a:extLst>
          </p:cNvPr>
          <p:cNvGrpSpPr/>
          <p:nvPr/>
        </p:nvGrpSpPr>
        <p:grpSpPr>
          <a:xfrm>
            <a:off x="1950204" y="3812787"/>
            <a:ext cx="8618621" cy="785277"/>
            <a:chOff x="1950204" y="3812785"/>
            <a:chExt cx="8618621" cy="785277"/>
          </a:xfrm>
        </p:grpSpPr>
        <p:sp>
          <p:nvSpPr>
            <p:cNvPr id="6" name="星形: 五角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47748D8-1CE5-4EC7-8608-5C1A8C37A060}"/>
                </a:ext>
              </a:extLst>
            </p:cNvPr>
            <p:cNvSpPr/>
            <p:nvPr/>
          </p:nvSpPr>
          <p:spPr>
            <a:xfrm>
              <a:off x="1950204" y="3827662"/>
              <a:ext cx="864096" cy="770400"/>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星形: 五角 1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0BEF9D8-E8CF-4F0D-A44A-7209311F351D}"/>
                </a:ext>
              </a:extLst>
            </p:cNvPr>
            <p:cNvSpPr/>
            <p:nvPr/>
          </p:nvSpPr>
          <p:spPr>
            <a:xfrm>
              <a:off x="9704729" y="3812785"/>
              <a:ext cx="864096" cy="770400"/>
            </a:xfrm>
            <a:prstGeom prst="star5">
              <a:avLst>
                <a:gd name="adj" fmla="val 19098"/>
                <a:gd name="hf" fmla="val 105146"/>
                <a:gd name="vf" fmla="val 110557"/>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350E231-0DA0-48D8-99D5-F91E7EAD5F38}"/>
                </a:ext>
              </a:extLst>
            </p:cNvPr>
            <p:cNvSpPr txBox="1"/>
            <p:nvPr/>
          </p:nvSpPr>
          <p:spPr>
            <a:xfrm>
              <a:off x="2828075" y="3813744"/>
              <a:ext cx="6981674" cy="769441"/>
            </a:xfrm>
            <a:prstGeom prst="rect">
              <a:avLst/>
            </a:prstGeom>
            <a:noFill/>
          </p:spPr>
          <p:txBody>
            <a:bodyPr wrap="square" rtlCol="0">
              <a:spAutoFit/>
            </a:bodyPr>
            <a:lstStyle/>
            <a:p>
              <a:r>
                <a:rPr lang="zh-CN" altLang="en-US" sz="4400">
                  <a:latin typeface="微软雅黑" panose="020B0503020204020204" pitchFamily="34" charset="-122"/>
                  <a:ea typeface="微软雅黑" panose="020B0503020204020204" pitchFamily="34" charset="-122"/>
                </a:rPr>
                <a:t>铭记伟大胜利捍卫和平正义</a:t>
              </a:r>
            </a:p>
          </p:txBody>
        </p:sp>
      </p:grpSp>
    </p:spTree>
    <p:extLst>
      <p:ext uri="{BB962C8B-B14F-4D97-AF65-F5344CB8AC3E}">
        <p14:creationId xmlns:p14="http://schemas.microsoft.com/office/powerpoint/2010/main" val="120347885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blinds dir="vert"/>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500"/>
                            </p:stCondLst>
                            <p:childTnLst>
                              <p:par>
                                <p:cTn id="10" presetID="6" presetClass="entr" presetSubtype="16" fill="hold" nodeType="after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ircle(in)">
                                      <p:cBhvr>
                                        <p:cTn id="12"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4597263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图片 1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750A33F-D5DB-4D32-BBCB-DD6B688FC861}"/>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16353" y="-1"/>
            <a:ext cx="12191655" cy="6858001"/>
          </a:xfrm>
          <a:prstGeom prst="rect">
            <a:avLst/>
          </a:prstGeom>
        </p:spPr>
      </p:pic>
      <p:grpSp>
        <p:nvGrpSpPr>
          <p:cNvPr id="2" name="组合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24D6AA2-A478-4A9B-AC13-681D6BAB4D74}"/>
              </a:ext>
            </a:extLst>
          </p:cNvPr>
          <p:cNvGrpSpPr/>
          <p:nvPr/>
        </p:nvGrpSpPr>
        <p:grpSpPr>
          <a:xfrm>
            <a:off x="4871866" y="1988840"/>
            <a:ext cx="3105383" cy="769441"/>
            <a:chOff x="4943872" y="1506472"/>
            <a:chExt cx="3105383" cy="768483"/>
          </a:xfrm>
        </p:grpSpPr>
        <p:sp>
          <p:nvSpPr>
            <p:cNvPr id="15" name="矩形: 圆角 1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E888CEB-3157-4726-AFA5-390F1B000C9D}"/>
                </a:ext>
              </a:extLst>
            </p:cNvPr>
            <p:cNvSpPr/>
            <p:nvPr/>
          </p:nvSpPr>
          <p:spPr>
            <a:xfrm>
              <a:off x="4943872" y="1528516"/>
              <a:ext cx="2783633" cy="725354"/>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文本框 1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30E748C-F4A8-4FEE-A61B-F0F2EF46BB17}"/>
                </a:ext>
              </a:extLst>
            </p:cNvPr>
            <p:cNvSpPr txBox="1"/>
            <p:nvPr/>
          </p:nvSpPr>
          <p:spPr>
            <a:xfrm>
              <a:off x="5152075" y="1506472"/>
              <a:ext cx="2897180" cy="768483"/>
            </a:xfrm>
            <a:prstGeom prst="rect">
              <a:avLst/>
            </a:prstGeom>
            <a:noFill/>
          </p:spPr>
          <p:txBody>
            <a:bodyPr wrap="square" rtlCol="0">
              <a:spAutoFit/>
            </a:bodyPr>
            <a:lstStyle/>
            <a:p>
              <a:r>
                <a:rPr lang="zh-CN" altLang="en-US" sz="4400" b="1">
                  <a:solidFill>
                    <a:schemeClr val="bg1"/>
                  </a:solidFill>
                  <a:latin typeface="微软雅黑" panose="020B0503020204020204" pitchFamily="34" charset="-122"/>
                  <a:ea typeface="微软雅黑" panose="020B0503020204020204" pitchFamily="34" charset="-122"/>
                </a:rPr>
                <a:t>第一部分</a:t>
              </a:r>
            </a:p>
          </p:txBody>
        </p:sp>
      </p:grpSp>
      <p:grpSp>
        <p:nvGrpSpPr>
          <p:cNvPr id="4" name="组合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4CBFC2D-6C36-4A25-9A01-8640DCD9C7ED}"/>
              </a:ext>
            </a:extLst>
          </p:cNvPr>
          <p:cNvGrpSpPr/>
          <p:nvPr/>
        </p:nvGrpSpPr>
        <p:grpSpPr>
          <a:xfrm>
            <a:off x="3645525" y="1945428"/>
            <a:ext cx="5231647" cy="2200012"/>
            <a:chOff x="3645524" y="1945428"/>
            <a:chExt cx="5231646" cy="2200012"/>
          </a:xfrm>
        </p:grpSpPr>
        <p:sp>
          <p:nvSpPr>
            <p:cNvPr id="23" name="文本框 2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BE7557A-D4D9-423E-9F17-537766E9D2B6}"/>
                </a:ext>
              </a:extLst>
            </p:cNvPr>
            <p:cNvSpPr txBox="1"/>
            <p:nvPr/>
          </p:nvSpPr>
          <p:spPr>
            <a:xfrm>
              <a:off x="4509620" y="3222110"/>
              <a:ext cx="3744416" cy="923330"/>
            </a:xfrm>
            <a:prstGeom prst="rect">
              <a:avLst/>
            </a:prstGeom>
            <a:noFill/>
          </p:spPr>
          <p:txBody>
            <a:bodyPr wrap="square" rtlCol="0">
              <a:spAutoFit/>
            </a:bodyPr>
            <a:lstStyle/>
            <a:p>
              <a:r>
                <a:rPr lang="zh-CN" altLang="en-US" sz="5400" b="1" dirty="0">
                  <a:latin typeface="微软雅黑" panose="020B0503020204020204" pitchFamily="34" charset="-122"/>
                  <a:ea typeface="微软雅黑" panose="020B0503020204020204" pitchFamily="34" charset="-122"/>
                </a:rPr>
                <a:t>长津湖战役</a:t>
              </a:r>
            </a:p>
          </p:txBody>
        </p:sp>
        <p:sp>
          <p:nvSpPr>
            <p:cNvPr id="3" name="星形: 五角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7E873AC-7593-4478-8C11-956B3A5DA990}"/>
                </a:ext>
              </a:extLst>
            </p:cNvPr>
            <p:cNvSpPr/>
            <p:nvPr/>
          </p:nvSpPr>
          <p:spPr>
            <a:xfrm>
              <a:off x="3645524" y="1945428"/>
              <a:ext cx="864096" cy="770400"/>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星形: 五角 2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BC9C0BE-ACA3-43EC-B553-355FF716629F}"/>
                </a:ext>
              </a:extLst>
            </p:cNvPr>
            <p:cNvSpPr/>
            <p:nvPr/>
          </p:nvSpPr>
          <p:spPr>
            <a:xfrm>
              <a:off x="8013074" y="1945428"/>
              <a:ext cx="864096" cy="770400"/>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extLst>
      <p:ext uri="{BB962C8B-B14F-4D97-AF65-F5344CB8AC3E}">
        <p14:creationId xmlns:p14="http://schemas.microsoft.com/office/powerpoint/2010/main" val="229299057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par>
                          <p:cTn id="8" fill="hold" nodeType="afterGroup">
                            <p:stCondLst>
                              <p:cond delay="500"/>
                            </p:stCondLst>
                            <p:childTnLst>
                              <p:par>
                                <p:cTn id="9" presetID="2" presetClass="entr" presetSubtype="4"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图片 3" descr="禅定之道中国风禅意创意海报">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DEADD3D-739C-425B-A995-A3D8CA2077E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19050"/>
            <a:ext cx="12211051" cy="6877050"/>
          </a:xfrm>
          <a:prstGeom prst="rect">
            <a:avLst/>
          </a:prstGeom>
          <a:noFill/>
          <a:ln w="9525">
            <a:noFill/>
          </a:ln>
        </p:spPr>
      </p:pic>
      <p:sp>
        <p:nvSpPr>
          <p:cNvPr id="16" name="文本框 1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C28E8FB-FE20-44BE-8026-A8D924AE10AE}"/>
              </a:ext>
            </a:extLst>
          </p:cNvPr>
          <p:cNvSpPr txBox="1"/>
          <p:nvPr/>
        </p:nvSpPr>
        <p:spPr>
          <a:xfrm>
            <a:off x="4885853" y="290540"/>
            <a:ext cx="2808312" cy="707886"/>
          </a:xfrm>
          <a:prstGeom prst="rect">
            <a:avLst/>
          </a:prstGeom>
          <a:noFill/>
        </p:spPr>
        <p:txBody>
          <a:bodyPr wrap="square" rtlCol="0">
            <a:spAutoFit/>
          </a:bodyPr>
          <a:lstStyle/>
          <a:p>
            <a:r>
              <a:rPr lang="zh-CN" altLang="en-US" sz="4000">
                <a:latin typeface="黑体" panose="02010609060101010101" pitchFamily="49" charset="-122"/>
                <a:ea typeface="黑体" panose="02010609060101010101" pitchFamily="49" charset="-122"/>
              </a:rPr>
              <a:t>长津湖战役</a:t>
            </a:r>
          </a:p>
        </p:txBody>
      </p:sp>
      <p:pic>
        <p:nvPicPr>
          <p:cNvPr id="18" name="图片 1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8EB3A95-68AC-4DA0-B1E0-49838A9E24DD}"/>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44626" y="-658"/>
            <a:ext cx="1165492" cy="1402164"/>
          </a:xfrm>
          <a:prstGeom prst="rect">
            <a:avLst/>
          </a:prstGeom>
        </p:spPr>
      </p:pic>
      <p:pic>
        <p:nvPicPr>
          <p:cNvPr id="22" name="图片 2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931E0DB-7CA0-4E3B-AB39-885FE03FA2D4}"/>
              </a:ext>
            </a:extLst>
          </p:cNvPr>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1263505" y="64977"/>
            <a:ext cx="375595" cy="451866"/>
          </a:xfrm>
          <a:prstGeom prst="rect">
            <a:avLst/>
          </a:prstGeom>
        </p:spPr>
      </p:pic>
      <p:sp>
        <p:nvSpPr>
          <p:cNvPr id="37" name="矩形 3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8F1BE29-882B-4A8D-9421-CC0BE9F500B4}"/>
              </a:ext>
            </a:extLst>
          </p:cNvPr>
          <p:cNvSpPr/>
          <p:nvPr/>
        </p:nvSpPr>
        <p:spPr>
          <a:xfrm>
            <a:off x="4659107" y="2423879"/>
            <a:ext cx="6096000" cy="3046988"/>
          </a:xfrm>
          <a:prstGeom prst="rect">
            <a:avLst/>
          </a:prstGeom>
        </p:spPr>
        <p:txBody>
          <a:bodyPr>
            <a:spAutoFit/>
          </a:bodyPr>
          <a:lstStyle/>
          <a:p>
            <a:r>
              <a:rPr lang="zh-CN" altLang="en-US" sz="3200" dirty="0"/>
              <a:t>在战争史上，长津湖战役被称为“</a:t>
            </a:r>
            <a:r>
              <a:rPr lang="zh-CN" altLang="en-US" sz="3200" dirty="0">
                <a:solidFill>
                  <a:srgbClr val="FF0000"/>
                </a:solidFill>
              </a:rPr>
              <a:t>立国之战</a:t>
            </a:r>
            <a:r>
              <a:rPr lang="zh-CN" altLang="en-US" sz="3200" dirty="0"/>
              <a:t>”，它是为改变战争进程而在酷寒之地进行的厮杀，是“</a:t>
            </a:r>
            <a:r>
              <a:rPr lang="zh-CN" altLang="en-US" sz="3200" dirty="0">
                <a:solidFill>
                  <a:srgbClr val="FF0000"/>
                </a:solidFill>
              </a:rPr>
              <a:t>钢铁人</a:t>
            </a:r>
            <a:r>
              <a:rPr lang="zh-CN" altLang="en-US" sz="3200" dirty="0"/>
              <a:t>”与“钢铁部队”的较量，创造了中方全歼美军一个团的纪录。</a:t>
            </a:r>
          </a:p>
        </p:txBody>
      </p:sp>
      <p:pic>
        <p:nvPicPr>
          <p:cNvPr id="50" name="图片 4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89BC435-EECC-409F-94F5-F821EC8EDB9B}"/>
              </a:ext>
            </a:extLst>
          </p:cNvPr>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10060290" y="-19050"/>
            <a:ext cx="2126741" cy="1491134"/>
          </a:xfrm>
          <a:prstGeom prst="rect">
            <a:avLst/>
          </a:prstGeom>
        </p:spPr>
      </p:pic>
      <p:cxnSp>
        <p:nvCxnSpPr>
          <p:cNvPr id="6" name="直接连接符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52BD91E-FAD4-4D3B-97D9-0CA8C514C217}"/>
              </a:ext>
            </a:extLst>
          </p:cNvPr>
          <p:cNvCxnSpPr/>
          <p:nvPr/>
        </p:nvCxnSpPr>
        <p:spPr>
          <a:xfrm>
            <a:off x="1375750" y="1085866"/>
            <a:ext cx="8983231" cy="1"/>
          </a:xfrm>
          <a:prstGeom prst="curvedConnector3">
            <a:avLst>
              <a:gd name="adj1" fmla="val 50000"/>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2" name="组合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5984D32-794F-4ACA-8241-D68BC1DCF1E0}"/>
              </a:ext>
            </a:extLst>
          </p:cNvPr>
          <p:cNvGrpSpPr/>
          <p:nvPr/>
        </p:nvGrpSpPr>
        <p:grpSpPr>
          <a:xfrm>
            <a:off x="953725" y="1799998"/>
            <a:ext cx="10020219" cy="4538571"/>
            <a:chOff x="953725" y="1799996"/>
            <a:chExt cx="10020219" cy="4538571"/>
          </a:xfrm>
        </p:grpSpPr>
        <p:pic>
          <p:nvPicPr>
            <p:cNvPr id="31" name="图片 3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25D9469-622D-4AB6-AEAB-D064E41EFEB3}"/>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1055684" y="2188192"/>
              <a:ext cx="3501464" cy="4150375"/>
            </a:xfrm>
            <a:prstGeom prst="rect">
              <a:avLst/>
            </a:prstGeom>
          </p:spPr>
        </p:pic>
        <p:sp>
          <p:nvSpPr>
            <p:cNvPr id="52" name="矩形: 圆角 5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5B287FA-AF13-4A6F-8731-2265E90CC5AF}"/>
                </a:ext>
              </a:extLst>
            </p:cNvPr>
            <p:cNvSpPr/>
            <p:nvPr/>
          </p:nvSpPr>
          <p:spPr>
            <a:xfrm>
              <a:off x="953725" y="1799996"/>
              <a:ext cx="10020219" cy="4169340"/>
            </a:xfrm>
            <a:prstGeom prst="roundRect">
              <a:avLst/>
            </a:prstGeom>
            <a:noFill/>
            <a:ln w="381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extLst>
      <p:ext uri="{BB962C8B-B14F-4D97-AF65-F5344CB8AC3E}">
        <p14:creationId xmlns:p14="http://schemas.microsoft.com/office/powerpoint/2010/main" val="1622384329"/>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1" presetClass="entr" presetSubtype="1"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nodeType="clickPar">
                      <p:stCondLst>
                        <p:cond delay="indefinite"/>
                        <p:cond evt="onBegin" delay="0">
                          <p:tn val="7"/>
                        </p:cond>
                      </p:stCondLst>
                      <p:childTnLst>
                        <p:par>
                          <p:cTn id="9" fill="hold" nodeType="afterGroup">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7"/>
                                        </p:tgtEl>
                                        <p:attrNameLst>
                                          <p:attrName>style.visibility</p:attrName>
                                        </p:attrNameLst>
                                      </p:cBhvr>
                                      <p:to>
                                        <p:strVal val="visible"/>
                                      </p:to>
                                    </p:set>
                                    <p:animEffect transition="in" filter="circle(in)">
                                      <p:cBhvr>
                                        <p:cTn id="12" dur="20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图片 3" descr="禅定之道中国风禅意创意海报">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DEADD3D-739C-425B-A995-A3D8CA2077E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4020" y="28505"/>
            <a:ext cx="12211051" cy="6877050"/>
          </a:xfrm>
          <a:prstGeom prst="rect">
            <a:avLst/>
          </a:prstGeom>
          <a:noFill/>
          <a:ln w="9525">
            <a:noFill/>
          </a:ln>
        </p:spPr>
      </p:pic>
      <p:sp>
        <p:nvSpPr>
          <p:cNvPr id="16" name="文本框 1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C28E8FB-FE20-44BE-8026-A8D924AE10AE}"/>
              </a:ext>
            </a:extLst>
          </p:cNvPr>
          <p:cNvSpPr txBox="1"/>
          <p:nvPr/>
        </p:nvSpPr>
        <p:spPr>
          <a:xfrm>
            <a:off x="4885853" y="290540"/>
            <a:ext cx="2808312" cy="707886"/>
          </a:xfrm>
          <a:prstGeom prst="rect">
            <a:avLst/>
          </a:prstGeom>
          <a:noFill/>
        </p:spPr>
        <p:txBody>
          <a:bodyPr wrap="square" rtlCol="0">
            <a:spAutoFit/>
          </a:bodyPr>
          <a:lstStyle/>
          <a:p>
            <a:r>
              <a:rPr lang="zh-CN" altLang="en-US" sz="4000">
                <a:latin typeface="黑体" panose="02010609060101010101" pitchFamily="49" charset="-122"/>
                <a:ea typeface="黑体" panose="02010609060101010101" pitchFamily="49" charset="-122"/>
              </a:rPr>
              <a:t>长津湖战役</a:t>
            </a:r>
          </a:p>
        </p:txBody>
      </p:sp>
      <p:pic>
        <p:nvPicPr>
          <p:cNvPr id="18" name="图片 1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8EB3A95-68AC-4DA0-B1E0-49838A9E24DD}"/>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44626" y="-658"/>
            <a:ext cx="1165492" cy="1402164"/>
          </a:xfrm>
          <a:prstGeom prst="rect">
            <a:avLst/>
          </a:prstGeom>
        </p:spPr>
      </p:pic>
      <p:pic>
        <p:nvPicPr>
          <p:cNvPr id="22" name="图片 2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931E0DB-7CA0-4E3B-AB39-885FE03FA2D4}"/>
              </a:ext>
            </a:extLst>
          </p:cNvPr>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1263505" y="64977"/>
            <a:ext cx="375595" cy="451866"/>
          </a:xfrm>
          <a:prstGeom prst="rect">
            <a:avLst/>
          </a:prstGeom>
        </p:spPr>
      </p:pic>
      <p:pic>
        <p:nvPicPr>
          <p:cNvPr id="50" name="图片 4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89BC435-EECC-409F-94F5-F821EC8EDB9B}"/>
              </a:ext>
            </a:extLst>
          </p:cNvPr>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10060290" y="-19050"/>
            <a:ext cx="2126741" cy="1491134"/>
          </a:xfrm>
          <a:prstGeom prst="rect">
            <a:avLst/>
          </a:prstGeom>
        </p:spPr>
      </p:pic>
      <p:cxnSp>
        <p:nvCxnSpPr>
          <p:cNvPr id="6" name="直接连接符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52BD91E-FAD4-4D3B-97D9-0CA8C514C217}"/>
              </a:ext>
            </a:extLst>
          </p:cNvPr>
          <p:cNvCxnSpPr/>
          <p:nvPr/>
        </p:nvCxnSpPr>
        <p:spPr>
          <a:xfrm>
            <a:off x="1375750" y="1085866"/>
            <a:ext cx="8983231" cy="1"/>
          </a:xfrm>
          <a:prstGeom prst="curvedConnector3">
            <a:avLst>
              <a:gd name="adj1" fmla="val 50000"/>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0D6E282-E5B6-4587-8E1D-F589CD7A37F5}"/>
              </a:ext>
            </a:extLst>
          </p:cNvPr>
          <p:cNvSpPr/>
          <p:nvPr/>
        </p:nvSpPr>
        <p:spPr>
          <a:xfrm>
            <a:off x="1210117" y="2324903"/>
            <a:ext cx="5821987" cy="2677656"/>
          </a:xfrm>
          <a:prstGeom prst="rect">
            <a:avLst/>
          </a:prstGeom>
        </p:spPr>
        <p:txBody>
          <a:bodyPr wrap="square">
            <a:spAutoFit/>
          </a:bodyPr>
          <a:lstStyle/>
          <a:p>
            <a:r>
              <a:rPr lang="zh-CN" altLang="en-US" sz="2400" dirty="0"/>
              <a:t>中国人民志愿军第</a:t>
            </a:r>
            <a:r>
              <a:rPr lang="en-US" altLang="zh-CN" sz="2400" dirty="0"/>
              <a:t>9</a:t>
            </a:r>
            <a:r>
              <a:rPr lang="zh-CN" altLang="en-US" sz="2400" dirty="0"/>
              <a:t>兵团</a:t>
            </a:r>
            <a:r>
              <a:rPr lang="en-US" altLang="zh-CN" sz="2400" dirty="0"/>
              <a:t>3</a:t>
            </a:r>
            <a:r>
              <a:rPr lang="zh-CN" altLang="en-US" sz="2400" dirty="0"/>
              <a:t>个军，在艰难困苦的条件下，与武器装备世界一流、战功显赫的美军第</a:t>
            </a:r>
            <a:r>
              <a:rPr lang="en-US" altLang="zh-CN" sz="2400" dirty="0"/>
              <a:t>10</a:t>
            </a:r>
            <a:r>
              <a:rPr lang="zh-CN" altLang="en-US" sz="2400" dirty="0"/>
              <a:t>军于</a:t>
            </a:r>
            <a:r>
              <a:rPr lang="en-US" altLang="zh-CN" sz="2400" dirty="0"/>
              <a:t>1950</a:t>
            </a:r>
            <a:r>
              <a:rPr lang="zh-CN" altLang="en-US" sz="2400" dirty="0"/>
              <a:t>年</a:t>
            </a:r>
            <a:r>
              <a:rPr lang="en-US" altLang="zh-CN" sz="2400" dirty="0"/>
              <a:t>11</a:t>
            </a:r>
            <a:r>
              <a:rPr lang="zh-CN" altLang="en-US" sz="2400" dirty="0"/>
              <a:t>月</a:t>
            </a:r>
            <a:r>
              <a:rPr lang="en-US" altLang="zh-CN" sz="2400" dirty="0"/>
              <a:t>27</a:t>
            </a:r>
            <a:r>
              <a:rPr lang="zh-CN" altLang="en-US" sz="2400" dirty="0"/>
              <a:t>日至</a:t>
            </a:r>
            <a:r>
              <a:rPr lang="en-US" altLang="zh-CN" sz="2400" dirty="0"/>
              <a:t>12</a:t>
            </a:r>
            <a:r>
              <a:rPr lang="zh-CN" altLang="en-US" sz="2400" dirty="0"/>
              <a:t>月</a:t>
            </a:r>
            <a:r>
              <a:rPr lang="en-US" altLang="zh-CN" sz="2400" dirty="0"/>
              <a:t>24</a:t>
            </a:r>
            <a:r>
              <a:rPr lang="zh-CN" altLang="en-US" sz="2400" dirty="0"/>
              <a:t>日在朝鲜长津湖地区进行了直接较量创造了抗美援朝战争中全歼美军一个整团的纪录，迫使美军王牌部队经历了有史以来“路程最长的退却”。</a:t>
            </a:r>
          </a:p>
        </p:txBody>
      </p:sp>
      <p:sp>
        <p:nvSpPr>
          <p:cNvPr id="4" name="矩形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E4B7BAA-1F7E-4ADD-9E2D-1776D645E640}"/>
              </a:ext>
            </a:extLst>
          </p:cNvPr>
          <p:cNvSpPr/>
          <p:nvPr/>
        </p:nvSpPr>
        <p:spPr>
          <a:xfrm>
            <a:off x="1771371" y="5291890"/>
            <a:ext cx="9037275" cy="1200329"/>
          </a:xfrm>
          <a:prstGeom prst="rect">
            <a:avLst/>
          </a:prstGeom>
        </p:spPr>
        <p:txBody>
          <a:bodyPr wrap="square">
            <a:spAutoFit/>
          </a:bodyPr>
          <a:lstStyle/>
          <a:p>
            <a:r>
              <a:rPr lang="zh-CN" altLang="en-US" sz="2400" dirty="0">
                <a:solidFill>
                  <a:srgbClr val="FF0000"/>
                </a:solidFill>
                <a:latin typeface="黑体" panose="02010609060101010101" pitchFamily="49" charset="-122"/>
                <a:ea typeface="黑体" panose="02010609060101010101" pitchFamily="49" charset="-122"/>
              </a:rPr>
              <a:t>这次战役，收复了三八线以北的东部广大地区。志愿军在东西两线同时大捷，一举扭转了战场态势，成为朝鲜战争的拐点，为最终到来的停战谈判奠定了胜利基础。</a:t>
            </a:r>
          </a:p>
        </p:txBody>
      </p:sp>
      <p:grpSp>
        <p:nvGrpSpPr>
          <p:cNvPr id="5" name="组合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E591BF9-48B6-45AF-89B7-D0C179A71930}"/>
              </a:ext>
            </a:extLst>
          </p:cNvPr>
          <p:cNvGrpSpPr/>
          <p:nvPr/>
        </p:nvGrpSpPr>
        <p:grpSpPr>
          <a:xfrm>
            <a:off x="972326" y="1959649"/>
            <a:ext cx="9428823" cy="3244795"/>
            <a:chOff x="972325" y="1959649"/>
            <a:chExt cx="9428823" cy="3244795"/>
          </a:xfrm>
        </p:grpSpPr>
        <p:sp>
          <p:nvSpPr>
            <p:cNvPr id="3" name="矩形: 圆角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ECB5EFA-3315-46BB-88E2-B1A00F0D261C}"/>
                </a:ext>
              </a:extLst>
            </p:cNvPr>
            <p:cNvSpPr/>
            <p:nvPr/>
          </p:nvSpPr>
          <p:spPr>
            <a:xfrm>
              <a:off x="972325" y="2202971"/>
              <a:ext cx="6203609" cy="2843099"/>
            </a:xfrm>
            <a:prstGeom prst="roundRect">
              <a:avLst/>
            </a:prstGeom>
            <a:noFill/>
            <a:ln w="381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8" name="图片 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E5D212F-C052-4041-9877-DE516FAD1791}"/>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7554405" y="1959649"/>
              <a:ext cx="2846743" cy="3244795"/>
            </a:xfrm>
            <a:prstGeom prst="rect">
              <a:avLst/>
            </a:prstGeom>
          </p:spPr>
        </p:pic>
      </p:grpSp>
      <p:sp>
        <p:nvSpPr>
          <p:cNvPr id="17" name="文本框 1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BB0B389-DEE5-46C3-B66C-8379634ED1BC}"/>
              </a:ext>
            </a:extLst>
          </p:cNvPr>
          <p:cNvSpPr txBox="1"/>
          <p:nvPr/>
        </p:nvSpPr>
        <p:spPr>
          <a:xfrm>
            <a:off x="2474514" y="1357822"/>
            <a:ext cx="3815495" cy="707886"/>
          </a:xfrm>
          <a:prstGeom prst="rect">
            <a:avLst/>
          </a:prstGeom>
          <a:noFill/>
        </p:spPr>
        <p:txBody>
          <a:bodyPr wrap="square" rtlCol="0">
            <a:spAutoFit/>
          </a:bodyPr>
          <a:lstStyle/>
          <a:p>
            <a:r>
              <a:rPr lang="zh-CN" altLang="en-US" sz="4000">
                <a:latin typeface="黑体" panose="02010609060101010101" pitchFamily="49" charset="-122"/>
                <a:ea typeface="黑体" panose="02010609060101010101" pitchFamily="49" charset="-122"/>
              </a:rPr>
              <a:t>长津湖战役中</a:t>
            </a:r>
          </a:p>
        </p:txBody>
      </p:sp>
    </p:spTree>
    <p:extLst>
      <p:ext uri="{BB962C8B-B14F-4D97-AF65-F5344CB8AC3E}">
        <p14:creationId xmlns:p14="http://schemas.microsoft.com/office/powerpoint/2010/main" val="2319757844"/>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1" presetClass="entr" presetSubtype="1"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par>
                          <p:cTn id="8" fill="hold" nodeType="afterGroup">
                            <p:stCondLst>
                              <p:cond delay="2000"/>
                            </p:stCondLst>
                            <p:childTnLst>
                              <p:par>
                                <p:cTn id="9" presetID="22" presetClass="entr" presetSubtype="4"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down)">
                                      <p:cBhvr>
                                        <p:cTn id="11" dur="500"/>
                                        <p:tgtEl>
                                          <p:spTgt spid="2"/>
                                        </p:tgtEl>
                                      </p:cBhvr>
                                    </p:animEffect>
                                  </p:childTnLst>
                                </p:cTn>
                              </p:par>
                            </p:childTnLst>
                          </p:cTn>
                        </p:par>
                      </p:childTnLst>
                    </p:cTn>
                  </p:par>
                  <p:par>
                    <p:cTn id="12" fill="hold" nodeType="clickPar">
                      <p:stCondLst>
                        <p:cond delay="indefinite"/>
                        <p:cond evt="onBegin" delay="0">
                          <p:tn val="11"/>
                        </p:cond>
                      </p:stCondLst>
                      <p:childTnLst>
                        <p:par>
                          <p:cTn id="13" fill="hold" nodeType="afterGroup">
                            <p:stCondLst>
                              <p:cond delay="0"/>
                            </p:stCondLst>
                            <p:childTnLst>
                              <p:par>
                                <p:cTn id="14" presetID="22" presetClass="entr" presetSubtype="4" fill="hold" grpId="0"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wipe(down)">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图片 3" descr="禅定之道中国风禅意创意海报">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DEADD3D-739C-425B-A995-A3D8CA2077E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4020" y="0"/>
            <a:ext cx="12211051" cy="6877050"/>
          </a:xfrm>
          <a:prstGeom prst="rect">
            <a:avLst/>
          </a:prstGeom>
          <a:noFill/>
          <a:ln w="9525">
            <a:noFill/>
          </a:ln>
        </p:spPr>
      </p:pic>
      <p:sp>
        <p:nvSpPr>
          <p:cNvPr id="16" name="文本框 1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C28E8FB-FE20-44BE-8026-A8D924AE10AE}"/>
              </a:ext>
            </a:extLst>
          </p:cNvPr>
          <p:cNvSpPr txBox="1"/>
          <p:nvPr/>
        </p:nvSpPr>
        <p:spPr>
          <a:xfrm>
            <a:off x="4885853" y="290540"/>
            <a:ext cx="2808312" cy="707886"/>
          </a:xfrm>
          <a:prstGeom prst="rect">
            <a:avLst/>
          </a:prstGeom>
          <a:noFill/>
        </p:spPr>
        <p:txBody>
          <a:bodyPr wrap="square" rtlCol="0">
            <a:spAutoFit/>
          </a:bodyPr>
          <a:lstStyle/>
          <a:p>
            <a:r>
              <a:rPr lang="zh-CN" altLang="en-US" sz="4000">
                <a:latin typeface="黑体" panose="02010609060101010101" pitchFamily="49" charset="-122"/>
                <a:ea typeface="黑体" panose="02010609060101010101" pitchFamily="49" charset="-122"/>
              </a:rPr>
              <a:t>长津湖战役</a:t>
            </a:r>
          </a:p>
        </p:txBody>
      </p:sp>
      <p:pic>
        <p:nvPicPr>
          <p:cNvPr id="18" name="图片 1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8EB3A95-68AC-4DA0-B1E0-49838A9E24DD}"/>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44626" y="-658"/>
            <a:ext cx="1165492" cy="1402164"/>
          </a:xfrm>
          <a:prstGeom prst="rect">
            <a:avLst/>
          </a:prstGeom>
        </p:spPr>
      </p:pic>
      <p:pic>
        <p:nvPicPr>
          <p:cNvPr id="22" name="图片 2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931E0DB-7CA0-4E3B-AB39-885FE03FA2D4}"/>
              </a:ext>
            </a:extLst>
          </p:cNvPr>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1263505" y="64977"/>
            <a:ext cx="375595" cy="451866"/>
          </a:xfrm>
          <a:prstGeom prst="rect">
            <a:avLst/>
          </a:prstGeom>
        </p:spPr>
      </p:pic>
      <p:pic>
        <p:nvPicPr>
          <p:cNvPr id="50" name="图片 4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89BC435-EECC-409F-94F5-F821EC8EDB9B}"/>
              </a:ext>
            </a:extLst>
          </p:cNvPr>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10060290" y="-19050"/>
            <a:ext cx="2126741" cy="1491134"/>
          </a:xfrm>
          <a:prstGeom prst="rect">
            <a:avLst/>
          </a:prstGeom>
        </p:spPr>
      </p:pic>
      <p:cxnSp>
        <p:nvCxnSpPr>
          <p:cNvPr id="6" name="直接连接符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52BD91E-FAD4-4D3B-97D9-0CA8C514C217}"/>
              </a:ext>
            </a:extLst>
          </p:cNvPr>
          <p:cNvCxnSpPr/>
          <p:nvPr/>
        </p:nvCxnSpPr>
        <p:spPr>
          <a:xfrm>
            <a:off x="1375750" y="1085866"/>
            <a:ext cx="8983231" cy="1"/>
          </a:xfrm>
          <a:prstGeom prst="curvedConnector3">
            <a:avLst>
              <a:gd name="adj1" fmla="val 50000"/>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矩形: 圆角 1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7239156-1297-4681-8557-541D1B6AE321}"/>
              </a:ext>
            </a:extLst>
          </p:cNvPr>
          <p:cNvSpPr/>
          <p:nvPr/>
        </p:nvSpPr>
        <p:spPr>
          <a:xfrm>
            <a:off x="4482423" y="1240954"/>
            <a:ext cx="3227155" cy="723047"/>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文本框 1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96C95C2-6F4B-4A00-8FB8-ABC69E0461EE}"/>
              </a:ext>
            </a:extLst>
          </p:cNvPr>
          <p:cNvSpPr txBox="1"/>
          <p:nvPr/>
        </p:nvSpPr>
        <p:spPr>
          <a:xfrm>
            <a:off x="4622741" y="1279310"/>
            <a:ext cx="2946515" cy="646331"/>
          </a:xfrm>
          <a:prstGeom prst="rect">
            <a:avLst/>
          </a:prstGeom>
          <a:noFill/>
        </p:spPr>
        <p:txBody>
          <a:bodyPr wrap="square" rtlCol="0">
            <a:spAutoFit/>
          </a:bodyPr>
          <a:lstStyle/>
          <a:p>
            <a:r>
              <a:rPr lang="zh-CN" altLang="en-US" sz="3600" b="1">
                <a:solidFill>
                  <a:schemeClr val="bg1"/>
                </a:solidFill>
                <a:latin typeface="微软雅黑" panose="020B0503020204020204" pitchFamily="34" charset="-122"/>
                <a:ea typeface="微软雅黑" panose="020B0503020204020204" pitchFamily="34" charset="-122"/>
              </a:rPr>
              <a:t>双方参战部队</a:t>
            </a:r>
          </a:p>
        </p:txBody>
      </p:sp>
      <p:sp>
        <p:nvSpPr>
          <p:cNvPr id="10" name="矩形 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A22BF7F-7A80-477B-891B-38E78879C886}"/>
              </a:ext>
            </a:extLst>
          </p:cNvPr>
          <p:cNvSpPr/>
          <p:nvPr/>
        </p:nvSpPr>
        <p:spPr>
          <a:xfrm>
            <a:off x="5098899" y="4096821"/>
            <a:ext cx="7221136" cy="369332"/>
          </a:xfrm>
          <a:prstGeom prst="rect">
            <a:avLst/>
          </a:prstGeom>
        </p:spPr>
        <p:txBody>
          <a:bodyPr wrap="square">
            <a:spAutoFit/>
          </a:bodyPr>
          <a:lstStyle/>
          <a:p>
            <a:endParaRPr lang="zh-CN" altLang="en-US"/>
          </a:p>
        </p:txBody>
      </p:sp>
      <p:sp>
        <p:nvSpPr>
          <p:cNvPr id="11" name="矩形 1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D15E383-B9CE-4120-9586-16EE44FA117D}"/>
              </a:ext>
            </a:extLst>
          </p:cNvPr>
          <p:cNvSpPr/>
          <p:nvPr/>
        </p:nvSpPr>
        <p:spPr>
          <a:xfrm>
            <a:off x="4929053" y="5168140"/>
            <a:ext cx="184731" cy="369332"/>
          </a:xfrm>
          <a:prstGeom prst="rect">
            <a:avLst/>
          </a:prstGeom>
        </p:spPr>
        <p:txBody>
          <a:bodyPr wrap="none">
            <a:spAutoFit/>
          </a:bodyPr>
          <a:lstStyle/>
          <a:p>
            <a:endParaRPr lang="zh-CN" altLang="en-US"/>
          </a:p>
        </p:txBody>
      </p:sp>
      <p:grpSp>
        <p:nvGrpSpPr>
          <p:cNvPr id="3" name="组合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B2AACC9-1BDD-40DA-8DDA-B7E00DE8B411}"/>
              </a:ext>
            </a:extLst>
          </p:cNvPr>
          <p:cNvGrpSpPr/>
          <p:nvPr/>
        </p:nvGrpSpPr>
        <p:grpSpPr>
          <a:xfrm>
            <a:off x="1426706" y="2099302"/>
            <a:ext cx="9526383" cy="770181"/>
            <a:chOff x="1426704" y="2099301"/>
            <a:chExt cx="9526383" cy="770181"/>
          </a:xfrm>
        </p:grpSpPr>
        <p:grpSp>
          <p:nvGrpSpPr>
            <p:cNvPr id="5" name="组合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4405872-EB35-41E0-8D53-07E142A77FC0}"/>
                </a:ext>
              </a:extLst>
            </p:cNvPr>
            <p:cNvGrpSpPr/>
            <p:nvPr/>
          </p:nvGrpSpPr>
          <p:grpSpPr>
            <a:xfrm>
              <a:off x="1426704" y="2143224"/>
              <a:ext cx="3287087" cy="726258"/>
              <a:chOff x="1203571" y="2408222"/>
              <a:chExt cx="3287087" cy="726258"/>
            </a:xfrm>
          </p:grpSpPr>
          <p:sp>
            <p:nvSpPr>
              <p:cNvPr id="21" name="矩形: 圆角 2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17C4617-E829-4BFF-BA0F-08EB55DAF7FD}"/>
                  </a:ext>
                </a:extLst>
              </p:cNvPr>
              <p:cNvSpPr/>
              <p:nvPr/>
            </p:nvSpPr>
            <p:spPr>
              <a:xfrm>
                <a:off x="1203571" y="2408222"/>
                <a:ext cx="3237939" cy="726258"/>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0D6E282-E5B6-4587-8E1D-F589CD7A37F5}"/>
                  </a:ext>
                </a:extLst>
              </p:cNvPr>
              <p:cNvSpPr/>
              <p:nvPr/>
            </p:nvSpPr>
            <p:spPr>
              <a:xfrm>
                <a:off x="1263504" y="2478963"/>
                <a:ext cx="3227154" cy="584775"/>
              </a:xfrm>
              <a:prstGeom prst="rect">
                <a:avLst/>
              </a:prstGeom>
            </p:spPr>
            <p:txBody>
              <a:bodyPr wrap="square">
                <a:spAutoFit/>
              </a:bodyPr>
              <a:lstStyle/>
              <a:p>
                <a:r>
                  <a:rPr lang="zh-CN" altLang="en-US" sz="3200" b="1">
                    <a:solidFill>
                      <a:schemeClr val="bg1"/>
                    </a:solidFill>
                    <a:latin typeface="黑体" panose="02010609060101010101" pitchFamily="49" charset="-122"/>
                    <a:ea typeface="黑体" panose="02010609060101010101" pitchFamily="49" charset="-122"/>
                  </a:rPr>
                  <a:t>中国人民志愿军</a:t>
                </a:r>
              </a:p>
            </p:txBody>
          </p:sp>
        </p:grpSp>
        <p:sp>
          <p:nvSpPr>
            <p:cNvPr id="25" name="矩形: 圆角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55D399F-45D7-4E24-AB9B-F893F83C1758}"/>
                </a:ext>
              </a:extLst>
            </p:cNvPr>
            <p:cNvSpPr/>
            <p:nvPr/>
          </p:nvSpPr>
          <p:spPr>
            <a:xfrm>
              <a:off x="7478211" y="2099301"/>
              <a:ext cx="3237939" cy="726258"/>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矩形 2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B1B1B2E-9BA9-4FD4-987B-D8A3DD69E029}"/>
                </a:ext>
              </a:extLst>
            </p:cNvPr>
            <p:cNvSpPr/>
            <p:nvPr/>
          </p:nvSpPr>
          <p:spPr>
            <a:xfrm>
              <a:off x="7725934" y="2143224"/>
              <a:ext cx="3227153" cy="584775"/>
            </a:xfrm>
            <a:prstGeom prst="rect">
              <a:avLst/>
            </a:prstGeom>
          </p:spPr>
          <p:txBody>
            <a:bodyPr wrap="square">
              <a:spAutoFit/>
            </a:bodyPr>
            <a:lstStyle/>
            <a:p>
              <a:r>
                <a:rPr lang="zh-CN" altLang="en-US" sz="3200" b="1">
                  <a:solidFill>
                    <a:schemeClr val="bg1"/>
                  </a:solidFill>
                  <a:latin typeface="黑体" panose="02010609060101010101" pitchFamily="49" charset="-122"/>
                  <a:ea typeface="黑体" panose="02010609060101010101" pitchFamily="49" charset="-122"/>
                </a:rPr>
                <a:t>美军参战部队</a:t>
              </a:r>
            </a:p>
          </p:txBody>
        </p:sp>
      </p:grpSp>
      <p:pic>
        <p:nvPicPr>
          <p:cNvPr id="29" name="图片 2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17200EC-4F0C-44B0-B587-30EBCEC5F6A4}"/>
              </a:ext>
            </a:extLst>
          </p:cNvPr>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4924497" y="2286624"/>
            <a:ext cx="2381743" cy="3177685"/>
          </a:xfrm>
          <a:prstGeom prst="ellipse">
            <a:avLst/>
          </a:prstGeom>
          <a:ln>
            <a:noFill/>
          </a:ln>
          <a:effectLst>
            <a:softEdge rad="112500"/>
          </a:effectLst>
        </p:spPr>
      </p:pic>
      <p:grpSp>
        <p:nvGrpSpPr>
          <p:cNvPr id="4" name="组合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08E2E80-D2F4-4A48-8D35-7A91788ED7FE}"/>
              </a:ext>
            </a:extLst>
          </p:cNvPr>
          <p:cNvGrpSpPr/>
          <p:nvPr/>
        </p:nvGrpSpPr>
        <p:grpSpPr>
          <a:xfrm>
            <a:off x="767409" y="3533974"/>
            <a:ext cx="10271961" cy="1815882"/>
            <a:chOff x="767408" y="3533974"/>
            <a:chExt cx="10271961" cy="1815882"/>
          </a:xfrm>
        </p:grpSpPr>
        <p:sp>
          <p:nvSpPr>
            <p:cNvPr id="7" name="矩形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0927890-E551-4FEC-A4AB-9CD652955BD6}"/>
                </a:ext>
              </a:extLst>
            </p:cNvPr>
            <p:cNvSpPr/>
            <p:nvPr/>
          </p:nvSpPr>
          <p:spPr>
            <a:xfrm>
              <a:off x="767408" y="3533974"/>
              <a:ext cx="4832496" cy="1384995"/>
            </a:xfrm>
            <a:prstGeom prst="rect">
              <a:avLst/>
            </a:prstGeom>
          </p:spPr>
          <p:txBody>
            <a:bodyPr wrap="square">
              <a:spAutoFit/>
            </a:bodyPr>
            <a:lstStyle/>
            <a:p>
              <a:pPr marL="457200" indent="-457200">
                <a:buFont typeface="Wingdings" panose="05000000000000000000" pitchFamily="2" charset="2"/>
                <a:buChar char="Ø"/>
              </a:pPr>
              <a:r>
                <a:rPr lang="zh-CN" altLang="en-US" sz="2800" b="1">
                  <a:solidFill>
                    <a:srgbClr val="C00000"/>
                  </a:solidFill>
                </a:rPr>
                <a:t>志愿军第</a:t>
              </a:r>
              <a:r>
                <a:rPr lang="en-US" altLang="zh-CN" sz="2800" b="1">
                  <a:solidFill>
                    <a:srgbClr val="C00000"/>
                  </a:solidFill>
                </a:rPr>
                <a:t>9</a:t>
              </a:r>
              <a:r>
                <a:rPr lang="zh-CN" altLang="en-US" sz="2800" b="1">
                  <a:solidFill>
                    <a:srgbClr val="C00000"/>
                  </a:solidFill>
                </a:rPr>
                <a:t>兵团；</a:t>
              </a:r>
              <a:endParaRPr lang="en-US" altLang="zh-CN" sz="2800" b="1">
                <a:solidFill>
                  <a:srgbClr val="C00000"/>
                </a:solidFill>
              </a:endParaRPr>
            </a:p>
            <a:p>
              <a:pPr marL="457200" indent="-457200">
                <a:buFont typeface="Wingdings" panose="05000000000000000000" pitchFamily="2" charset="2"/>
                <a:buChar char="Ø"/>
              </a:pPr>
              <a:r>
                <a:rPr lang="zh-CN" altLang="en-US" sz="2800" b="1">
                  <a:solidFill>
                    <a:srgbClr val="C00000"/>
                  </a:solidFill>
                </a:rPr>
                <a:t>由</a:t>
              </a:r>
              <a:r>
                <a:rPr lang="en-US" altLang="zh-CN" sz="2800" b="1">
                  <a:solidFill>
                    <a:srgbClr val="C00000"/>
                  </a:solidFill>
                </a:rPr>
                <a:t>20</a:t>
              </a:r>
              <a:r>
                <a:rPr lang="zh-CN" altLang="en-US" sz="2800" b="1">
                  <a:solidFill>
                    <a:srgbClr val="C00000"/>
                  </a:solidFill>
                </a:rPr>
                <a:t>军、</a:t>
              </a:r>
              <a:r>
                <a:rPr lang="en-US" altLang="zh-CN" sz="2800" b="1">
                  <a:solidFill>
                    <a:srgbClr val="C00000"/>
                  </a:solidFill>
                </a:rPr>
                <a:t>26</a:t>
              </a:r>
              <a:r>
                <a:rPr lang="zh-CN" altLang="en-US" sz="2800" b="1">
                  <a:solidFill>
                    <a:srgbClr val="C00000"/>
                  </a:solidFill>
                </a:rPr>
                <a:t>军和</a:t>
              </a:r>
              <a:r>
                <a:rPr lang="en-US" altLang="zh-CN" sz="2800" b="1">
                  <a:solidFill>
                    <a:srgbClr val="C00000"/>
                  </a:solidFill>
                </a:rPr>
                <a:t>27</a:t>
              </a:r>
              <a:r>
                <a:rPr lang="zh-CN" altLang="en-US" sz="2800" b="1">
                  <a:solidFill>
                    <a:srgbClr val="C00000"/>
                  </a:solidFill>
                </a:rPr>
                <a:t>军组成；</a:t>
              </a:r>
              <a:endParaRPr lang="en-US" altLang="zh-CN" sz="2800" b="1">
                <a:solidFill>
                  <a:srgbClr val="C00000"/>
                </a:solidFill>
              </a:endParaRPr>
            </a:p>
            <a:p>
              <a:pPr marL="457200" indent="-457200">
                <a:buFont typeface="Wingdings" panose="05000000000000000000" pitchFamily="2" charset="2"/>
                <a:buChar char="Ø"/>
              </a:pPr>
              <a:r>
                <a:rPr lang="zh-CN" altLang="en-US" sz="2800" b="1">
                  <a:solidFill>
                    <a:srgbClr val="C00000"/>
                  </a:solidFill>
                </a:rPr>
                <a:t>近</a:t>
              </a:r>
              <a:r>
                <a:rPr lang="en-US" altLang="zh-CN" sz="2800" b="1">
                  <a:solidFill>
                    <a:srgbClr val="C00000"/>
                  </a:solidFill>
                </a:rPr>
                <a:t>15</a:t>
              </a:r>
              <a:r>
                <a:rPr lang="zh-CN" altLang="en-US" sz="2800" b="1">
                  <a:solidFill>
                    <a:srgbClr val="C00000"/>
                  </a:solidFill>
                </a:rPr>
                <a:t>万人。 </a:t>
              </a:r>
            </a:p>
          </p:txBody>
        </p:sp>
        <p:sp>
          <p:nvSpPr>
            <p:cNvPr id="9" name="矩形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C3E97D9-D559-4DE1-B64F-F4025431F04E}"/>
                </a:ext>
              </a:extLst>
            </p:cNvPr>
            <p:cNvSpPr/>
            <p:nvPr/>
          </p:nvSpPr>
          <p:spPr>
            <a:xfrm>
              <a:off x="7378080" y="3533974"/>
              <a:ext cx="3661289" cy="1815882"/>
            </a:xfrm>
            <a:prstGeom prst="rect">
              <a:avLst/>
            </a:prstGeom>
          </p:spPr>
          <p:txBody>
            <a:bodyPr wrap="square">
              <a:spAutoFit/>
            </a:bodyPr>
            <a:lstStyle/>
            <a:p>
              <a:pPr marL="457200" indent="-457200">
                <a:buFont typeface="Wingdings" panose="05000000000000000000" pitchFamily="2" charset="2"/>
                <a:buChar char="ü"/>
              </a:pPr>
              <a:r>
                <a:rPr lang="zh-CN" altLang="en-US" sz="2800" b="1">
                  <a:solidFill>
                    <a:srgbClr val="0070C0"/>
                  </a:solidFill>
                </a:rPr>
                <a:t>海军陆战队第</a:t>
              </a:r>
              <a:r>
                <a:rPr lang="en-US" altLang="zh-CN" sz="2800" b="1">
                  <a:solidFill>
                    <a:srgbClr val="0070C0"/>
                  </a:solidFill>
                </a:rPr>
                <a:t>1</a:t>
              </a:r>
              <a:r>
                <a:rPr lang="zh-CN" altLang="en-US" sz="2800" b="1">
                  <a:solidFill>
                    <a:srgbClr val="0070C0"/>
                  </a:solidFill>
                </a:rPr>
                <a:t>师； </a:t>
              </a:r>
              <a:endParaRPr lang="en-US" altLang="zh-CN" sz="2800" b="1">
                <a:solidFill>
                  <a:srgbClr val="0070C0"/>
                </a:solidFill>
              </a:endParaRPr>
            </a:p>
            <a:p>
              <a:pPr marL="457200" indent="-457200">
                <a:buFont typeface="Wingdings" panose="05000000000000000000" pitchFamily="2" charset="2"/>
                <a:buChar char="ü"/>
              </a:pPr>
              <a:r>
                <a:rPr lang="zh-CN" altLang="en-US" sz="2800" b="1">
                  <a:solidFill>
                    <a:srgbClr val="0070C0"/>
                  </a:solidFill>
                </a:rPr>
                <a:t>第</a:t>
              </a:r>
              <a:r>
                <a:rPr lang="en-US" altLang="zh-CN" sz="2800" b="1">
                  <a:solidFill>
                    <a:srgbClr val="0070C0"/>
                  </a:solidFill>
                </a:rPr>
                <a:t>3</a:t>
              </a:r>
              <a:r>
                <a:rPr lang="zh-CN" altLang="en-US" sz="2800" b="1">
                  <a:solidFill>
                    <a:srgbClr val="0070C0"/>
                  </a:solidFill>
                </a:rPr>
                <a:t>、第</a:t>
              </a:r>
              <a:r>
                <a:rPr lang="en-US" altLang="zh-CN" sz="2800" b="1">
                  <a:solidFill>
                    <a:srgbClr val="0070C0"/>
                  </a:solidFill>
                </a:rPr>
                <a:t>7</a:t>
              </a:r>
              <a:r>
                <a:rPr lang="zh-CN" altLang="en-US" sz="2800" b="1">
                  <a:solidFill>
                    <a:srgbClr val="0070C0"/>
                  </a:solidFill>
                </a:rPr>
                <a:t>步兵师；</a:t>
              </a:r>
              <a:endParaRPr lang="en-US" altLang="zh-CN" sz="2800" b="1">
                <a:solidFill>
                  <a:srgbClr val="0070C0"/>
                </a:solidFill>
              </a:endParaRPr>
            </a:p>
            <a:p>
              <a:pPr marL="457200" indent="-457200">
                <a:buFont typeface="Wingdings" panose="05000000000000000000" pitchFamily="2" charset="2"/>
                <a:buChar char="ü"/>
              </a:pPr>
              <a:r>
                <a:rPr lang="zh-CN" altLang="en-US" sz="2800" b="1">
                  <a:solidFill>
                    <a:srgbClr val="0070C0"/>
                  </a:solidFill>
                </a:rPr>
                <a:t>韩国第</a:t>
              </a:r>
              <a:r>
                <a:rPr lang="en-US" altLang="zh-CN" sz="2800" b="1">
                  <a:solidFill>
                    <a:srgbClr val="0070C0"/>
                  </a:solidFill>
                </a:rPr>
                <a:t>1</a:t>
              </a:r>
              <a:r>
                <a:rPr lang="zh-CN" altLang="en-US" sz="2800" b="1">
                  <a:solidFill>
                    <a:srgbClr val="0070C0"/>
                  </a:solidFill>
                </a:rPr>
                <a:t>军团 ；</a:t>
              </a:r>
              <a:endParaRPr lang="en-US" altLang="zh-CN" sz="2800" b="1">
                <a:solidFill>
                  <a:srgbClr val="0070C0"/>
                </a:solidFill>
              </a:endParaRPr>
            </a:p>
            <a:p>
              <a:pPr marL="457200" indent="-457200">
                <a:buFont typeface="Wingdings" panose="05000000000000000000" pitchFamily="2" charset="2"/>
                <a:buChar char="ü"/>
              </a:pPr>
              <a:r>
                <a:rPr lang="zh-CN" altLang="en-US" sz="2800" b="1">
                  <a:solidFill>
                    <a:srgbClr val="0070C0"/>
                  </a:solidFill>
                </a:rPr>
                <a:t>约</a:t>
              </a:r>
              <a:r>
                <a:rPr lang="en-US" altLang="zh-CN" sz="2800" b="1">
                  <a:solidFill>
                    <a:srgbClr val="0070C0"/>
                  </a:solidFill>
                </a:rPr>
                <a:t>10</a:t>
              </a:r>
              <a:r>
                <a:rPr lang="zh-CN" altLang="en-US" sz="2800" b="1">
                  <a:solidFill>
                    <a:srgbClr val="0070C0"/>
                  </a:solidFill>
                </a:rPr>
                <a:t>万人。</a:t>
              </a:r>
            </a:p>
          </p:txBody>
        </p:sp>
      </p:grpSp>
    </p:spTree>
    <p:extLst>
      <p:ext uri="{BB962C8B-B14F-4D97-AF65-F5344CB8AC3E}">
        <p14:creationId xmlns:p14="http://schemas.microsoft.com/office/powerpoint/2010/main" val="651760569"/>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par>
                          <p:cTn id="8" fill="hold" nodeType="afterGroup">
                            <p:stCondLst>
                              <p:cond delay="500"/>
                            </p:stCondLst>
                            <p:childTnLst>
                              <p:par>
                                <p:cTn id="9" presetID="31"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1000" fill="hold"/>
                                        <p:tgtEl>
                                          <p:spTgt spid="4"/>
                                        </p:tgtEl>
                                        <p:attrNameLst>
                                          <p:attrName>ppt_w</p:attrName>
                                        </p:attrNameLst>
                                      </p:cBhvr>
                                      <p:tavLst>
                                        <p:tav tm="0">
                                          <p:val>
                                            <p:fltVal val="0"/>
                                          </p:val>
                                        </p:tav>
                                        <p:tav tm="100000">
                                          <p:val>
                                            <p:strVal val="#ppt_w"/>
                                          </p:val>
                                        </p:tav>
                                      </p:tavLst>
                                    </p:anim>
                                    <p:anim calcmode="lin" valueType="num">
                                      <p:cBhvr>
                                        <p:cTn id="12" dur="1000" fill="hold"/>
                                        <p:tgtEl>
                                          <p:spTgt spid="4"/>
                                        </p:tgtEl>
                                        <p:attrNameLst>
                                          <p:attrName>ppt_h</p:attrName>
                                        </p:attrNameLst>
                                      </p:cBhvr>
                                      <p:tavLst>
                                        <p:tav tm="0">
                                          <p:val>
                                            <p:fltVal val="0"/>
                                          </p:val>
                                        </p:tav>
                                        <p:tav tm="100000">
                                          <p:val>
                                            <p:strVal val="#ppt_h"/>
                                          </p:val>
                                        </p:tav>
                                      </p:tavLst>
                                    </p:anim>
                                    <p:anim calcmode="lin" valueType="num">
                                      <p:cBhvr>
                                        <p:cTn id="13" dur="1000" fill="hold"/>
                                        <p:tgtEl>
                                          <p:spTgt spid="4"/>
                                        </p:tgtEl>
                                        <p:attrNameLst>
                                          <p:attrName>style.rotation</p:attrName>
                                        </p:attrNameLst>
                                      </p:cBhvr>
                                      <p:tavLst>
                                        <p:tav tm="0">
                                          <p:val>
                                            <p:fltVal val="90"/>
                                          </p:val>
                                        </p:tav>
                                        <p:tav tm="100000">
                                          <p:val>
                                            <p:fltVal val="0"/>
                                          </p:val>
                                        </p:tav>
                                      </p:tavLst>
                                    </p:anim>
                                    <p:animEffect transition="in" filter="fade">
                                      <p:cBhvr>
                                        <p:cTn id="14" dur="1000"/>
                                        <p:tgtEl>
                                          <p:spTgt spid="4"/>
                                        </p:tgtEl>
                                      </p:cBhvr>
                                    </p:animEffect>
                                  </p:childTnLst>
                                </p:cTn>
                              </p:par>
                            </p:childTnLst>
                          </p:cTn>
                        </p:par>
                        <p:par>
                          <p:cTn id="15" fill="hold" nodeType="afterGroup">
                            <p:stCondLst>
                              <p:cond delay="1500"/>
                            </p:stCondLst>
                            <p:childTnLst>
                              <p:par>
                                <p:cTn id="16" presetID="13" presetClass="entr" presetSubtype="16" fill="hold" nodeType="afterEffect">
                                  <p:stCondLst>
                                    <p:cond delay="0"/>
                                  </p:stCondLst>
                                  <p:childTnLst>
                                    <p:set>
                                      <p:cBhvr>
                                        <p:cTn id="17" dur="1" fill="hold">
                                          <p:stCondLst>
                                            <p:cond delay="0"/>
                                          </p:stCondLst>
                                        </p:cTn>
                                        <p:tgtEl>
                                          <p:spTgt spid="29"/>
                                        </p:tgtEl>
                                        <p:attrNameLst>
                                          <p:attrName>style.visibility</p:attrName>
                                        </p:attrNameLst>
                                      </p:cBhvr>
                                      <p:to>
                                        <p:strVal val="visible"/>
                                      </p:to>
                                    </p:set>
                                    <p:animEffect transition="in" filter="plus(in)">
                                      <p:cBhvr>
                                        <p:cTn id="18" dur="20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图片 3" descr="禅定之道中国风禅意创意海报">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DEADD3D-739C-425B-A995-A3D8CA2077E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4020" y="28505"/>
            <a:ext cx="12211051" cy="6877050"/>
          </a:xfrm>
          <a:prstGeom prst="rect">
            <a:avLst/>
          </a:prstGeom>
          <a:noFill/>
          <a:ln w="9525">
            <a:noFill/>
          </a:ln>
        </p:spPr>
      </p:pic>
      <p:sp>
        <p:nvSpPr>
          <p:cNvPr id="16" name="文本框 1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C28E8FB-FE20-44BE-8026-A8D924AE10AE}"/>
              </a:ext>
            </a:extLst>
          </p:cNvPr>
          <p:cNvSpPr txBox="1"/>
          <p:nvPr/>
        </p:nvSpPr>
        <p:spPr>
          <a:xfrm>
            <a:off x="4885853" y="290540"/>
            <a:ext cx="2808312" cy="707886"/>
          </a:xfrm>
          <a:prstGeom prst="rect">
            <a:avLst/>
          </a:prstGeom>
          <a:noFill/>
        </p:spPr>
        <p:txBody>
          <a:bodyPr wrap="square" rtlCol="0">
            <a:spAutoFit/>
          </a:bodyPr>
          <a:lstStyle/>
          <a:p>
            <a:r>
              <a:rPr lang="zh-CN" altLang="en-US" sz="4000">
                <a:latin typeface="黑体" panose="02010609060101010101" pitchFamily="49" charset="-122"/>
                <a:ea typeface="黑体" panose="02010609060101010101" pitchFamily="49" charset="-122"/>
              </a:rPr>
              <a:t>长津湖战役</a:t>
            </a:r>
          </a:p>
        </p:txBody>
      </p:sp>
      <p:pic>
        <p:nvPicPr>
          <p:cNvPr id="18" name="图片 1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8EB3A95-68AC-4DA0-B1E0-49838A9E24DD}"/>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44626" y="-658"/>
            <a:ext cx="1165492" cy="1402164"/>
          </a:xfrm>
          <a:prstGeom prst="rect">
            <a:avLst/>
          </a:prstGeom>
        </p:spPr>
      </p:pic>
      <p:pic>
        <p:nvPicPr>
          <p:cNvPr id="22" name="图片 2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931E0DB-7CA0-4E3B-AB39-885FE03FA2D4}"/>
              </a:ext>
            </a:extLst>
          </p:cNvPr>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1263505" y="64977"/>
            <a:ext cx="375595" cy="451866"/>
          </a:xfrm>
          <a:prstGeom prst="rect">
            <a:avLst/>
          </a:prstGeom>
        </p:spPr>
      </p:pic>
      <p:pic>
        <p:nvPicPr>
          <p:cNvPr id="50" name="图片 4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89BC435-EECC-409F-94F5-F821EC8EDB9B}"/>
              </a:ext>
            </a:extLst>
          </p:cNvPr>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10060290" y="-19050"/>
            <a:ext cx="2126741" cy="1491134"/>
          </a:xfrm>
          <a:prstGeom prst="rect">
            <a:avLst/>
          </a:prstGeom>
        </p:spPr>
      </p:pic>
      <p:cxnSp>
        <p:nvCxnSpPr>
          <p:cNvPr id="6" name="直接连接符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52BD91E-FAD4-4D3B-97D9-0CA8C514C217}"/>
              </a:ext>
            </a:extLst>
          </p:cNvPr>
          <p:cNvCxnSpPr/>
          <p:nvPr/>
        </p:nvCxnSpPr>
        <p:spPr>
          <a:xfrm>
            <a:off x="1375750" y="1085866"/>
            <a:ext cx="8983231" cy="1"/>
          </a:xfrm>
          <a:prstGeom prst="curvedConnector3">
            <a:avLst>
              <a:gd name="adj1" fmla="val 50000"/>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9" name="文本框 1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96C95C2-6F4B-4A00-8FB8-ABC69E0461EE}"/>
              </a:ext>
            </a:extLst>
          </p:cNvPr>
          <p:cNvSpPr txBox="1"/>
          <p:nvPr/>
        </p:nvSpPr>
        <p:spPr>
          <a:xfrm>
            <a:off x="4845310" y="1672531"/>
            <a:ext cx="1925103" cy="584775"/>
          </a:xfrm>
          <a:prstGeom prst="rect">
            <a:avLst/>
          </a:prstGeom>
          <a:noFill/>
        </p:spPr>
        <p:txBody>
          <a:bodyPr wrap="square" rtlCol="0">
            <a:spAutoFit/>
          </a:bodyPr>
          <a:lstStyle/>
          <a:p>
            <a:r>
              <a:rPr lang="zh-CN" altLang="en-US" sz="3200">
                <a:solidFill>
                  <a:srgbClr val="FF0000"/>
                </a:solidFill>
                <a:latin typeface="+mn-ea"/>
              </a:rPr>
              <a:t>战役简介</a:t>
            </a:r>
          </a:p>
        </p:txBody>
      </p:sp>
      <p:sp>
        <p:nvSpPr>
          <p:cNvPr id="10" name="矩形 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A22BF7F-7A80-477B-891B-38E78879C886}"/>
              </a:ext>
            </a:extLst>
          </p:cNvPr>
          <p:cNvSpPr/>
          <p:nvPr/>
        </p:nvSpPr>
        <p:spPr>
          <a:xfrm>
            <a:off x="5098899" y="4096821"/>
            <a:ext cx="7221136" cy="369332"/>
          </a:xfrm>
          <a:prstGeom prst="rect">
            <a:avLst/>
          </a:prstGeom>
        </p:spPr>
        <p:txBody>
          <a:bodyPr wrap="square">
            <a:spAutoFit/>
          </a:bodyPr>
          <a:lstStyle/>
          <a:p>
            <a:endParaRPr lang="zh-CN" altLang="en-US"/>
          </a:p>
        </p:txBody>
      </p:sp>
      <p:sp>
        <p:nvSpPr>
          <p:cNvPr id="11" name="矩形 1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D15E383-B9CE-4120-9586-16EE44FA117D}"/>
              </a:ext>
            </a:extLst>
          </p:cNvPr>
          <p:cNvSpPr/>
          <p:nvPr/>
        </p:nvSpPr>
        <p:spPr>
          <a:xfrm>
            <a:off x="4929053" y="5168140"/>
            <a:ext cx="184731" cy="369332"/>
          </a:xfrm>
          <a:prstGeom prst="rect">
            <a:avLst/>
          </a:prstGeom>
        </p:spPr>
        <p:txBody>
          <a:bodyPr wrap="none">
            <a:spAutoFit/>
          </a:bodyPr>
          <a:lstStyle/>
          <a:p>
            <a:endParaRPr lang="zh-CN" altLang="en-US"/>
          </a:p>
        </p:txBody>
      </p:sp>
      <p:cxnSp>
        <p:nvCxnSpPr>
          <p:cNvPr id="23" name="直接连接符 2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47694A6-A4EF-4BEE-94A8-ADBCBE0698A5}"/>
              </a:ext>
            </a:extLst>
          </p:cNvPr>
          <p:cNvCxnSpPr/>
          <p:nvPr/>
        </p:nvCxnSpPr>
        <p:spPr>
          <a:xfrm flipV="1">
            <a:off x="2621271" y="1612074"/>
            <a:ext cx="6088197" cy="185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pic>
        <p:nvPicPr>
          <p:cNvPr id="41" name="图片 4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DA50D55-1B67-4994-977B-0893F5407015}"/>
              </a:ext>
            </a:extLst>
          </p:cNvPr>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rot="10800000">
            <a:off x="893081" y="1434755"/>
            <a:ext cx="1728191" cy="712330"/>
          </a:xfrm>
          <a:prstGeom prst="rect">
            <a:avLst/>
          </a:prstGeom>
        </p:spPr>
      </p:pic>
      <p:pic>
        <p:nvPicPr>
          <p:cNvPr id="49" name="图片 4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79C29E9-85A6-47B1-978F-989A841EC1AF}"/>
              </a:ext>
            </a:extLst>
          </p:cNvPr>
          <p:cNvPicPr>
            <a:picLocks noChangeAspect="1"/>
          </p:cNvPicPr>
          <p:nvPr/>
        </p:nvPicPr>
        <p:blipFill>
          <a:blip r:embed="rId7" cstate="email">
            <a:extLst>
              <a:ext uri="{28A0092B-C50C-407E-A947-70E740481C1C}">
                <a14:useLocalDpi xmlns:a14="http://schemas.microsoft.com/office/drawing/2010/main"/>
              </a:ext>
            </a:extLst>
          </a:blip>
          <a:srcRect/>
          <a:stretch>
            <a:fillRect/>
          </a:stretch>
        </p:blipFill>
        <p:spPr>
          <a:xfrm>
            <a:off x="-4155" y="5129381"/>
            <a:ext cx="2428545" cy="1776174"/>
          </a:xfrm>
          <a:prstGeom prst="ellipse">
            <a:avLst/>
          </a:prstGeom>
          <a:ln>
            <a:noFill/>
          </a:ln>
          <a:effectLst>
            <a:softEdge rad="112500"/>
          </a:effectLst>
        </p:spPr>
      </p:pic>
      <p:pic>
        <p:nvPicPr>
          <p:cNvPr id="43" name="图片 4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E6873E9-053F-4444-87AF-7BFE10FE36BD}"/>
              </a:ext>
            </a:extLst>
          </p:cNvPr>
          <p:cNvPicPr>
            <a:picLocks noChangeAspect="1"/>
          </p:cNvPicPr>
          <p:nvPr/>
        </p:nvPicPr>
        <p:blipFill>
          <a:blip r:embed="rId8" cstate="email">
            <a:extLst>
              <a:ext uri="{28A0092B-C50C-407E-A947-70E740481C1C}">
                <a14:useLocalDpi xmlns:a14="http://schemas.microsoft.com/office/drawing/2010/main"/>
              </a:ext>
            </a:extLst>
          </a:blip>
          <a:srcRect/>
          <a:stretch>
            <a:fillRect/>
          </a:stretch>
        </p:blipFill>
        <p:spPr>
          <a:xfrm>
            <a:off x="8684042" y="1628630"/>
            <a:ext cx="2379661" cy="693492"/>
          </a:xfrm>
          <a:prstGeom prst="rect">
            <a:avLst/>
          </a:prstGeom>
        </p:spPr>
      </p:pic>
      <p:sp>
        <p:nvSpPr>
          <p:cNvPr id="36" name="矩形 3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8AA7451-4CE4-432D-915F-96DE864C5392}"/>
              </a:ext>
            </a:extLst>
          </p:cNvPr>
          <p:cNvSpPr/>
          <p:nvPr/>
        </p:nvSpPr>
        <p:spPr>
          <a:xfrm>
            <a:off x="1192168" y="2375556"/>
            <a:ext cx="9561307" cy="3416320"/>
          </a:xfrm>
          <a:prstGeom prst="rect">
            <a:avLst/>
          </a:prstGeom>
        </p:spPr>
        <p:txBody>
          <a:bodyPr wrap="square">
            <a:spAutoFit/>
          </a:bodyPr>
          <a:lstStyle/>
          <a:p>
            <a:r>
              <a:rPr lang="zh-CN" altLang="en-US" sz="2400" dirty="0"/>
              <a:t>         抗美援朝第一次战役后，“联合国军”稍事调整后兵分两路继续向北进犯，直逼朝鲜政府临时所在地</a:t>
            </a:r>
            <a:r>
              <a:rPr lang="en-US" altLang="zh-CN" sz="2400" dirty="0"/>
              <a:t>--</a:t>
            </a:r>
            <a:r>
              <a:rPr lang="zh-CN" altLang="en-US" sz="2400" dirty="0"/>
              <a:t>江界。为遏制其攻势，中国共产党中央委员会和中国人民志愿军急调第</a:t>
            </a:r>
            <a:r>
              <a:rPr lang="en-US" altLang="zh-CN" sz="2400" dirty="0"/>
              <a:t>9</a:t>
            </a:r>
            <a:r>
              <a:rPr lang="zh-CN" altLang="en-US" sz="2400" dirty="0"/>
              <a:t>兵团入朝，担负东线作战任务。</a:t>
            </a:r>
            <a:endParaRPr lang="en-US" altLang="zh-CN" sz="2400" dirty="0"/>
          </a:p>
          <a:p>
            <a:r>
              <a:rPr lang="zh-CN" altLang="en-US" sz="2400" dirty="0"/>
              <a:t>        第</a:t>
            </a:r>
            <a:r>
              <a:rPr lang="en-US" altLang="zh-CN" sz="2400" dirty="0"/>
              <a:t>9</a:t>
            </a:r>
            <a:r>
              <a:rPr lang="zh-CN" altLang="en-US" sz="2400" dirty="0"/>
              <a:t>兵团于</a:t>
            </a:r>
            <a:r>
              <a:rPr lang="en-US" altLang="zh-CN" sz="2400" dirty="0"/>
              <a:t>1950</a:t>
            </a:r>
            <a:r>
              <a:rPr lang="zh-CN" altLang="en-US" sz="2400" dirty="0"/>
              <a:t>年</a:t>
            </a:r>
            <a:r>
              <a:rPr lang="en-US" altLang="zh-CN" sz="2400" dirty="0"/>
              <a:t>11</a:t>
            </a:r>
            <a:r>
              <a:rPr lang="zh-CN" altLang="en-US" sz="2400" dirty="0"/>
              <a:t>月初入朝后，决心采取“迂回切断、包围歼击”的战法。为达成战役的突然性，</a:t>
            </a:r>
            <a:r>
              <a:rPr lang="en-US" altLang="zh-CN" sz="2400" dirty="0"/>
              <a:t>10</a:t>
            </a:r>
            <a:r>
              <a:rPr lang="zh-CN" altLang="en-US" sz="2400" dirty="0"/>
              <a:t>余万志愿军翻山越岭，隐蔽接敌。衣着单薄的志愿军昼伏夜行，严密伪装，忍受着酷寒、饥饿和疲劳在覆盖着厚厚积雪的山脉和树林中连续行军，以惊人的毅力克服干难万险，悄无声息地抵达了预设战场，并通过大范围的穿插迂回包抄，成功将美军陆战第</a:t>
            </a:r>
            <a:r>
              <a:rPr lang="en-US" altLang="zh-CN" sz="2400" dirty="0"/>
              <a:t>1</a:t>
            </a:r>
            <a:r>
              <a:rPr lang="zh-CN" altLang="en-US" sz="2400" dirty="0"/>
              <a:t>师和步兵第</a:t>
            </a:r>
            <a:r>
              <a:rPr lang="en-US" altLang="zh-CN" sz="2400" dirty="0"/>
              <a:t>7</a:t>
            </a:r>
            <a:r>
              <a:rPr lang="zh-CN" altLang="en-US" sz="2400" dirty="0"/>
              <a:t>师截为</a:t>
            </a:r>
            <a:r>
              <a:rPr lang="en-US" altLang="zh-CN" sz="2400" dirty="0"/>
              <a:t>5</a:t>
            </a:r>
            <a:r>
              <a:rPr lang="zh-CN" altLang="en-US" sz="2400" dirty="0"/>
              <a:t>段，形成了分割围歼的有利态势。</a:t>
            </a:r>
          </a:p>
        </p:txBody>
      </p:sp>
      <p:pic>
        <p:nvPicPr>
          <p:cNvPr id="54" name="图片 5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538B9AD-2BEB-47E5-BDC6-D18989F5CF87}"/>
              </a:ext>
            </a:extLst>
          </p:cNvPr>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rot="10800000">
            <a:off x="9335513" y="5688370"/>
            <a:ext cx="1728191" cy="712330"/>
          </a:xfrm>
          <a:prstGeom prst="rect">
            <a:avLst/>
          </a:prstGeom>
        </p:spPr>
      </p:pic>
      <p:grpSp>
        <p:nvGrpSpPr>
          <p:cNvPr id="2" name="组合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FE72773-8054-4B0A-BBBF-012DA3DDB5C0}"/>
              </a:ext>
            </a:extLst>
          </p:cNvPr>
          <p:cNvGrpSpPr/>
          <p:nvPr/>
        </p:nvGrpSpPr>
        <p:grpSpPr>
          <a:xfrm>
            <a:off x="893079" y="2142413"/>
            <a:ext cx="10141141" cy="4206302"/>
            <a:chOff x="893078" y="2142413"/>
            <a:chExt cx="10141141" cy="4206302"/>
          </a:xfrm>
        </p:grpSpPr>
        <p:cxnSp>
          <p:nvCxnSpPr>
            <p:cNvPr id="30" name="直接连接符 2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ABEAF66-697A-4D55-B0B7-394CECAD079B}"/>
                </a:ext>
              </a:extLst>
            </p:cNvPr>
            <p:cNvCxnSpPr/>
            <p:nvPr/>
          </p:nvCxnSpPr>
          <p:spPr>
            <a:xfrm flipH="1">
              <a:off x="10999833" y="2344781"/>
              <a:ext cx="34386" cy="3343589"/>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直接连接符 3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D37F2FE-4BA4-48FA-8A82-3BA63BAD7F68}"/>
                </a:ext>
              </a:extLst>
            </p:cNvPr>
            <p:cNvCxnSpPr/>
            <p:nvPr/>
          </p:nvCxnSpPr>
          <p:spPr>
            <a:xfrm flipH="1">
              <a:off x="893078" y="2142413"/>
              <a:ext cx="18346" cy="291090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 name="直接连接符 3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F4366DC-99F1-43AE-93B9-C0AE9F5E2D68}"/>
                </a:ext>
              </a:extLst>
            </p:cNvPr>
            <p:cNvCxnSpPr/>
            <p:nvPr/>
          </p:nvCxnSpPr>
          <p:spPr>
            <a:xfrm>
              <a:off x="1639099" y="6348714"/>
              <a:ext cx="7660981" cy="1"/>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59" name="星形: 五角 5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3ADD116-BD5B-4FF1-B8EB-CA76F5EBF48F}"/>
              </a:ext>
            </a:extLst>
          </p:cNvPr>
          <p:cNvSpPr/>
          <p:nvPr/>
        </p:nvSpPr>
        <p:spPr>
          <a:xfrm>
            <a:off x="4068182" y="1700970"/>
            <a:ext cx="568375" cy="527894"/>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星形: 五角 5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A57EB54-5413-446A-8E61-037AB50F2B2F}"/>
              </a:ext>
            </a:extLst>
          </p:cNvPr>
          <p:cNvSpPr/>
          <p:nvPr/>
        </p:nvSpPr>
        <p:spPr>
          <a:xfrm>
            <a:off x="6860596" y="1700972"/>
            <a:ext cx="700117" cy="584775"/>
          </a:xfrm>
          <a:prstGeom prst="star5">
            <a:avLst>
              <a:gd name="adj" fmla="val 14975"/>
              <a:gd name="hf" fmla="val 105146"/>
              <a:gd name="vf" fmla="val 110557"/>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775316055"/>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cBhvr additive="base">
                                        <p:cTn id="7" dur="500" fill="hold"/>
                                        <p:tgtEl>
                                          <p:spTgt spid="36"/>
                                        </p:tgtEl>
                                        <p:attrNameLst>
                                          <p:attrName>ppt_x</p:attrName>
                                        </p:attrNameLst>
                                      </p:cBhvr>
                                      <p:tavLst>
                                        <p:tav tm="0">
                                          <p:val>
                                            <p:strVal val="#ppt_x"/>
                                          </p:val>
                                        </p:tav>
                                        <p:tav tm="100000">
                                          <p:val>
                                            <p:strVal val="#ppt_x"/>
                                          </p:val>
                                        </p:tav>
                                      </p:tavLst>
                                    </p:anim>
                                    <p:anim calcmode="lin" valueType="num">
                                      <p:cBhvr additive="base">
                                        <p:cTn id="8" dur="500" fill="hold"/>
                                        <p:tgtEl>
                                          <p:spTgt spid="36"/>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42" presetClass="entr" presetSubtype="0" fill="hold" nodeType="after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par>
                          <p:cTn id="15" fill="hold" nodeType="afterGroup">
                            <p:stCondLst>
                              <p:cond delay="1500"/>
                            </p:stCondLst>
                            <p:childTnLst>
                              <p:par>
                                <p:cTn id="16" presetID="16" presetClass="entr" presetSubtype="21" fill="hold" nodeType="afterEffect">
                                  <p:stCondLst>
                                    <p:cond delay="0"/>
                                  </p:stCondLst>
                                  <p:childTnLst>
                                    <p:set>
                                      <p:cBhvr>
                                        <p:cTn id="17" dur="1" fill="hold">
                                          <p:stCondLst>
                                            <p:cond delay="0"/>
                                          </p:stCondLst>
                                        </p:cTn>
                                        <p:tgtEl>
                                          <p:spTgt spid="49"/>
                                        </p:tgtEl>
                                        <p:attrNameLst>
                                          <p:attrName>style.visibility</p:attrName>
                                        </p:attrNameLst>
                                      </p:cBhvr>
                                      <p:to>
                                        <p:strVal val="visible"/>
                                      </p:to>
                                    </p:set>
                                    <p:animEffect transition="in" filter="barn(inVertical)">
                                      <p:cBhvr>
                                        <p:cTn id="18" dur="500"/>
                                        <p:tgtEl>
                                          <p:spTgt spid="49"/>
                                        </p:tgtEl>
                                      </p:cBhvr>
                                    </p:animEffect>
                                  </p:childTnLst>
                                </p:cTn>
                              </p:par>
                            </p:childTnLst>
                          </p:cTn>
                        </p:par>
                        <p:par>
                          <p:cTn id="19" fill="hold" nodeType="afterGroup">
                            <p:stCondLst>
                              <p:cond delay="2000"/>
                            </p:stCondLst>
                            <p:childTnLst>
                              <p:par>
                                <p:cTn id="20" presetID="16" presetClass="entr" presetSubtype="21" fill="hold" nodeType="afterEffect">
                                  <p:stCondLst>
                                    <p:cond delay="0"/>
                                  </p:stCondLst>
                                  <p:childTnLst>
                                    <p:set>
                                      <p:cBhvr>
                                        <p:cTn id="21" dur="1" fill="hold">
                                          <p:stCondLst>
                                            <p:cond delay="0"/>
                                          </p:stCondLst>
                                        </p:cTn>
                                        <p:tgtEl>
                                          <p:spTgt spid="54"/>
                                        </p:tgtEl>
                                        <p:attrNameLst>
                                          <p:attrName>style.visibility</p:attrName>
                                        </p:attrNameLst>
                                      </p:cBhvr>
                                      <p:to>
                                        <p:strVal val="visible"/>
                                      </p:to>
                                    </p:set>
                                    <p:animEffect transition="in" filter="barn(inVertical)">
                                      <p:cBhvr>
                                        <p:cTn id="22"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图片 3" descr="禅定之道中国风禅意创意海报">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DEADD3D-739C-425B-A995-A3D8CA2077E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90" y="-9525"/>
            <a:ext cx="12211051" cy="6877050"/>
          </a:xfrm>
          <a:prstGeom prst="rect">
            <a:avLst/>
          </a:prstGeom>
          <a:noFill/>
          <a:ln w="9525">
            <a:noFill/>
          </a:ln>
        </p:spPr>
      </p:pic>
      <p:sp>
        <p:nvSpPr>
          <p:cNvPr id="16" name="文本框 1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C28E8FB-FE20-44BE-8026-A8D924AE10AE}"/>
              </a:ext>
            </a:extLst>
          </p:cNvPr>
          <p:cNvSpPr txBox="1"/>
          <p:nvPr/>
        </p:nvSpPr>
        <p:spPr>
          <a:xfrm>
            <a:off x="4885853" y="290540"/>
            <a:ext cx="2808312" cy="707886"/>
          </a:xfrm>
          <a:prstGeom prst="rect">
            <a:avLst/>
          </a:prstGeom>
          <a:noFill/>
        </p:spPr>
        <p:txBody>
          <a:bodyPr wrap="square" rtlCol="0">
            <a:spAutoFit/>
          </a:bodyPr>
          <a:lstStyle/>
          <a:p>
            <a:r>
              <a:rPr lang="zh-CN" altLang="en-US" sz="4000">
                <a:latin typeface="黑体" panose="02010609060101010101" pitchFamily="49" charset="-122"/>
                <a:ea typeface="黑体" panose="02010609060101010101" pitchFamily="49" charset="-122"/>
              </a:rPr>
              <a:t>长津湖战役</a:t>
            </a:r>
          </a:p>
        </p:txBody>
      </p:sp>
      <p:pic>
        <p:nvPicPr>
          <p:cNvPr id="18" name="图片 1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8EB3A95-68AC-4DA0-B1E0-49838A9E24DD}"/>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44626" y="-658"/>
            <a:ext cx="1165492" cy="1402164"/>
          </a:xfrm>
          <a:prstGeom prst="rect">
            <a:avLst/>
          </a:prstGeom>
        </p:spPr>
      </p:pic>
      <p:pic>
        <p:nvPicPr>
          <p:cNvPr id="22" name="图片 2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931E0DB-7CA0-4E3B-AB39-885FE03FA2D4}"/>
              </a:ext>
            </a:extLst>
          </p:cNvPr>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1263505" y="64977"/>
            <a:ext cx="375595" cy="451866"/>
          </a:xfrm>
          <a:prstGeom prst="rect">
            <a:avLst/>
          </a:prstGeom>
        </p:spPr>
      </p:pic>
      <p:pic>
        <p:nvPicPr>
          <p:cNvPr id="50" name="图片 4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89BC435-EECC-409F-94F5-F821EC8EDB9B}"/>
              </a:ext>
            </a:extLst>
          </p:cNvPr>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10060290" y="-19050"/>
            <a:ext cx="2126741" cy="1491134"/>
          </a:xfrm>
          <a:prstGeom prst="rect">
            <a:avLst/>
          </a:prstGeom>
        </p:spPr>
      </p:pic>
      <p:cxnSp>
        <p:nvCxnSpPr>
          <p:cNvPr id="6" name="直接连接符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52BD91E-FAD4-4D3B-97D9-0CA8C514C217}"/>
              </a:ext>
            </a:extLst>
          </p:cNvPr>
          <p:cNvCxnSpPr/>
          <p:nvPr/>
        </p:nvCxnSpPr>
        <p:spPr>
          <a:xfrm>
            <a:off x="1375750" y="1085866"/>
            <a:ext cx="8983231" cy="1"/>
          </a:xfrm>
          <a:prstGeom prst="curvedConnector3">
            <a:avLst>
              <a:gd name="adj1" fmla="val 50000"/>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矩形: 圆角 1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DE79D58-722C-442D-99C7-A15C5159CD11}"/>
              </a:ext>
            </a:extLst>
          </p:cNvPr>
          <p:cNvSpPr/>
          <p:nvPr/>
        </p:nvSpPr>
        <p:spPr>
          <a:xfrm>
            <a:off x="826078" y="1249187"/>
            <a:ext cx="10927863" cy="723047"/>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文本框 1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BB0B389-DEE5-46C3-B66C-8379634ED1BC}"/>
              </a:ext>
            </a:extLst>
          </p:cNvPr>
          <p:cNvSpPr txBox="1"/>
          <p:nvPr/>
        </p:nvSpPr>
        <p:spPr>
          <a:xfrm>
            <a:off x="779863" y="1373059"/>
            <a:ext cx="10927863" cy="461665"/>
          </a:xfrm>
          <a:prstGeom prst="rect">
            <a:avLst/>
          </a:prstGeom>
          <a:noFill/>
        </p:spPr>
        <p:txBody>
          <a:bodyPr wrap="square" rtlCol="0">
            <a:spAutoFit/>
          </a:bodyPr>
          <a:lstStyle/>
          <a:p>
            <a:r>
              <a:rPr lang="en-US" altLang="zh-CN" sz="2400" b="1">
                <a:solidFill>
                  <a:schemeClr val="bg1"/>
                </a:solidFill>
                <a:latin typeface="黑体" panose="02010609060101010101" pitchFamily="49" charset="-122"/>
                <a:ea typeface="黑体" panose="02010609060101010101" pitchFamily="49" charset="-122"/>
              </a:rPr>
              <a:t>1950</a:t>
            </a:r>
            <a:r>
              <a:rPr lang="zh-CN" altLang="en-US" sz="2400" b="1">
                <a:solidFill>
                  <a:schemeClr val="bg1"/>
                </a:solidFill>
                <a:latin typeface="黑体" panose="02010609060101010101" pitchFamily="49" charset="-122"/>
                <a:ea typeface="黑体" panose="02010609060101010101" pitchFamily="49" charset="-122"/>
              </a:rPr>
              <a:t>年</a:t>
            </a:r>
            <a:r>
              <a:rPr lang="en-US" altLang="zh-CN" sz="2400" b="1">
                <a:solidFill>
                  <a:schemeClr val="bg1"/>
                </a:solidFill>
                <a:latin typeface="黑体" panose="02010609060101010101" pitchFamily="49" charset="-122"/>
                <a:ea typeface="黑体" panose="02010609060101010101" pitchFamily="49" charset="-122"/>
              </a:rPr>
              <a:t>11</a:t>
            </a:r>
            <a:r>
              <a:rPr lang="zh-CN" altLang="en-US" sz="2400" b="1">
                <a:solidFill>
                  <a:schemeClr val="bg1"/>
                </a:solidFill>
                <a:latin typeface="黑体" panose="02010609060101010101" pitchFamily="49" charset="-122"/>
                <a:ea typeface="黑体" panose="02010609060101010101" pitchFamily="49" charset="-122"/>
              </a:rPr>
              <a:t>月</a:t>
            </a:r>
            <a:r>
              <a:rPr lang="en-US" altLang="zh-CN" sz="2400" b="1">
                <a:solidFill>
                  <a:schemeClr val="bg1"/>
                </a:solidFill>
                <a:latin typeface="黑体" panose="02010609060101010101" pitchFamily="49" charset="-122"/>
                <a:ea typeface="黑体" panose="02010609060101010101" pitchFamily="49" charset="-122"/>
              </a:rPr>
              <a:t>27</a:t>
            </a:r>
            <a:r>
              <a:rPr lang="zh-CN" altLang="en-US" sz="2400" b="1">
                <a:solidFill>
                  <a:schemeClr val="bg1"/>
                </a:solidFill>
                <a:latin typeface="黑体" panose="02010609060101010101" pitchFamily="49" charset="-122"/>
                <a:ea typeface="黑体" panose="02010609060101010101" pitchFamily="49" charset="-122"/>
              </a:rPr>
              <a:t>日至</a:t>
            </a:r>
            <a:r>
              <a:rPr lang="en-US" altLang="zh-CN" sz="2400" b="1">
                <a:solidFill>
                  <a:schemeClr val="bg1"/>
                </a:solidFill>
                <a:latin typeface="黑体" panose="02010609060101010101" pitchFamily="49" charset="-122"/>
                <a:ea typeface="黑体" panose="02010609060101010101" pitchFamily="49" charset="-122"/>
              </a:rPr>
              <a:t>12</a:t>
            </a:r>
            <a:r>
              <a:rPr lang="zh-CN" altLang="en-US" sz="2400" b="1">
                <a:solidFill>
                  <a:schemeClr val="bg1"/>
                </a:solidFill>
                <a:latin typeface="黑体" panose="02010609060101010101" pitchFamily="49" charset="-122"/>
                <a:ea typeface="黑体" panose="02010609060101010101" pitchFamily="49" charset="-122"/>
              </a:rPr>
              <a:t>月</a:t>
            </a:r>
            <a:r>
              <a:rPr lang="en-US" altLang="zh-CN" sz="2400" b="1">
                <a:solidFill>
                  <a:schemeClr val="bg1"/>
                </a:solidFill>
                <a:latin typeface="黑体" panose="02010609060101010101" pitchFamily="49" charset="-122"/>
                <a:ea typeface="黑体" panose="02010609060101010101" pitchFamily="49" charset="-122"/>
              </a:rPr>
              <a:t>24</a:t>
            </a:r>
            <a:r>
              <a:rPr lang="zh-CN" altLang="en-US" sz="2400" b="1">
                <a:solidFill>
                  <a:schemeClr val="bg1"/>
                </a:solidFill>
                <a:latin typeface="黑体" panose="02010609060101010101" pitchFamily="49" charset="-122"/>
                <a:ea typeface="黑体" panose="02010609060101010101" pitchFamily="49" charset="-122"/>
              </a:rPr>
              <a:t>日，中美两支王牌军在朝鲜长津湖地区展开了一场激战。</a:t>
            </a:r>
          </a:p>
        </p:txBody>
      </p:sp>
      <p:grpSp>
        <p:nvGrpSpPr>
          <p:cNvPr id="4" name="组合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0296AEE-7788-4B35-9332-EE8D86C7D98D}"/>
              </a:ext>
            </a:extLst>
          </p:cNvPr>
          <p:cNvGrpSpPr/>
          <p:nvPr/>
        </p:nvGrpSpPr>
        <p:grpSpPr>
          <a:xfrm>
            <a:off x="3863753" y="2158249"/>
            <a:ext cx="7890188" cy="3754788"/>
            <a:chOff x="3863752" y="2158249"/>
            <a:chExt cx="7890188" cy="3754788"/>
          </a:xfrm>
        </p:grpSpPr>
        <p:sp>
          <p:nvSpPr>
            <p:cNvPr id="5" name="矩形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74BA54B-EA12-467D-9E06-60BE2433C55B}"/>
                </a:ext>
              </a:extLst>
            </p:cNvPr>
            <p:cNvSpPr/>
            <p:nvPr/>
          </p:nvSpPr>
          <p:spPr>
            <a:xfrm>
              <a:off x="4208445" y="4503375"/>
              <a:ext cx="7200800" cy="1323439"/>
            </a:xfrm>
            <a:prstGeom prst="rect">
              <a:avLst/>
            </a:prstGeom>
          </p:spPr>
          <p:txBody>
            <a:bodyPr wrap="square">
              <a:spAutoFit/>
            </a:bodyPr>
            <a:lstStyle/>
            <a:p>
              <a:r>
                <a:rPr lang="zh-CN" altLang="en-US" sz="2000"/>
                <a:t>由于从东南沿海紧急入朝，未能配备御寒冬装，志愿军第</a:t>
              </a:r>
              <a:r>
                <a:rPr lang="en-US" altLang="zh-CN" sz="2000"/>
                <a:t>9</a:t>
              </a:r>
              <a:r>
                <a:rPr lang="zh-CN" altLang="en-US" sz="2000"/>
                <a:t>兵团此役战斗伤亡</a:t>
              </a:r>
              <a:r>
                <a:rPr lang="en-US" altLang="zh-CN" sz="2000"/>
                <a:t>19202</a:t>
              </a:r>
              <a:r>
                <a:rPr lang="zh-CN" altLang="en-US" sz="2000"/>
                <a:t>人冻伤</a:t>
              </a:r>
              <a:r>
                <a:rPr lang="en-US" altLang="zh-CN" sz="2000"/>
                <a:t>28954</a:t>
              </a:r>
              <a:r>
                <a:rPr lang="zh-CN" altLang="en-US" sz="2000"/>
                <a:t>人，冻死</a:t>
              </a:r>
              <a:r>
                <a:rPr lang="en-US" altLang="zh-CN" sz="2000"/>
                <a:t>4000</a:t>
              </a:r>
              <a:r>
                <a:rPr lang="zh-CN" altLang="en-US" sz="2000"/>
                <a:t>余人。据当时在</a:t>
              </a:r>
              <a:r>
                <a:rPr lang="en-US" altLang="zh-CN" sz="2000"/>
                <a:t>27</a:t>
              </a:r>
              <a:r>
                <a:rPr lang="zh-CN" altLang="en-US" sz="2000"/>
                <a:t>军任营教导员的迟浩田</a:t>
              </a:r>
              <a:r>
                <a:rPr lang="en-US" altLang="zh-CN" sz="2000"/>
                <a:t>(1988</a:t>
              </a:r>
              <a:r>
                <a:rPr lang="zh-CN" altLang="en-US" sz="2000"/>
                <a:t>年授上将军</a:t>
              </a:r>
              <a:r>
                <a:rPr lang="en-US" altLang="zh-CN" sz="2000"/>
                <a:t>I</a:t>
              </a:r>
              <a:r>
                <a:rPr lang="zh-CN" altLang="en-US" sz="2000"/>
                <a:t>衔</a:t>
              </a:r>
              <a:r>
                <a:rPr lang="en-US" altLang="zh-CN" sz="2000"/>
                <a:t>)</a:t>
              </a:r>
              <a:r>
                <a:rPr lang="zh-CN" altLang="en-US" sz="2000"/>
                <a:t>称，他是全营唯一没冻伤的。美军陆战一师也冻伤</a:t>
              </a:r>
              <a:r>
                <a:rPr lang="en-US" altLang="zh-CN" sz="2000"/>
                <a:t>7000</a:t>
              </a:r>
              <a:r>
                <a:rPr lang="zh-CN" altLang="en-US" sz="2000"/>
                <a:t>余人，冻死数百人。</a:t>
              </a:r>
            </a:p>
          </p:txBody>
        </p:sp>
        <p:grpSp>
          <p:nvGrpSpPr>
            <p:cNvPr id="3" name="组合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E9D1C79-CA5E-44D1-A7BA-7A6BC9F94610}"/>
                </a:ext>
              </a:extLst>
            </p:cNvPr>
            <p:cNvGrpSpPr/>
            <p:nvPr/>
          </p:nvGrpSpPr>
          <p:grpSpPr>
            <a:xfrm>
              <a:off x="3863752" y="2158249"/>
              <a:ext cx="7890188" cy="1734414"/>
              <a:chOff x="3863752" y="2158249"/>
              <a:chExt cx="7890188" cy="1734414"/>
            </a:xfrm>
          </p:grpSpPr>
          <p:sp>
            <p:nvSpPr>
              <p:cNvPr id="2" name="矩形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0D6E282-E5B6-4587-8E1D-F589CD7A37F5}"/>
                  </a:ext>
                </a:extLst>
              </p:cNvPr>
              <p:cNvSpPr/>
              <p:nvPr/>
            </p:nvSpPr>
            <p:spPr>
              <a:xfrm>
                <a:off x="3932700" y="2261446"/>
                <a:ext cx="7775024" cy="1631216"/>
              </a:xfrm>
              <a:prstGeom prst="rect">
                <a:avLst/>
              </a:prstGeom>
            </p:spPr>
            <p:txBody>
              <a:bodyPr wrap="square">
                <a:spAutoFit/>
              </a:bodyPr>
              <a:lstStyle/>
              <a:p>
                <a:r>
                  <a:rPr lang="zh-CN" altLang="en-US" sz="2000"/>
                  <a:t>美军包括海军陆战队第</a:t>
                </a:r>
                <a:r>
                  <a:rPr lang="en-US" altLang="zh-CN" sz="2000"/>
                  <a:t>1</a:t>
                </a:r>
                <a:r>
                  <a:rPr lang="zh-CN" altLang="en-US" sz="2000"/>
                  <a:t>师</a:t>
                </a:r>
                <a:r>
                  <a:rPr lang="en-US" altLang="zh-CN" sz="2000"/>
                  <a:t>(</a:t>
                </a:r>
                <a:r>
                  <a:rPr lang="zh-CN" altLang="en-US" sz="2000"/>
                  <a:t>简称陆战一师</a:t>
                </a:r>
                <a:r>
                  <a:rPr lang="en-US" altLang="zh-CN" sz="2000"/>
                  <a:t>)</a:t>
                </a:r>
                <a:r>
                  <a:rPr lang="zh-CN" altLang="en-US" sz="2000"/>
                  <a:t>和第</a:t>
                </a:r>
                <a:r>
                  <a:rPr lang="en-US" altLang="zh-CN" sz="2000"/>
                  <a:t>3</a:t>
                </a:r>
                <a:r>
                  <a:rPr lang="zh-CN" altLang="en-US" sz="2000"/>
                  <a:t>、第</a:t>
                </a:r>
                <a:r>
                  <a:rPr lang="en-US" altLang="zh-CN" sz="2000"/>
                  <a:t>7</a:t>
                </a:r>
                <a:r>
                  <a:rPr lang="zh-CN" altLang="en-US" sz="2000"/>
                  <a:t>步兵师，以及韩国第</a:t>
                </a:r>
                <a:r>
                  <a:rPr lang="en-US" altLang="zh-CN" sz="2000"/>
                  <a:t>1</a:t>
                </a:r>
                <a:r>
                  <a:rPr lang="zh-CN" altLang="en-US" sz="2000"/>
                  <a:t>军团，约</a:t>
                </a:r>
                <a:r>
                  <a:rPr lang="en-US" altLang="zh-CN" sz="2000"/>
                  <a:t>10</a:t>
                </a:r>
                <a:r>
                  <a:rPr lang="zh-CN" altLang="en-US" sz="2000"/>
                  <a:t>万人</a:t>
                </a:r>
                <a:r>
                  <a:rPr lang="en-US" altLang="zh-CN" sz="2000"/>
                  <a:t>;</a:t>
                </a:r>
                <a:r>
                  <a:rPr lang="zh-CN" altLang="en-US" sz="2000"/>
                  <a:t>攻击这支部队的是志愿军第</a:t>
                </a:r>
                <a:r>
                  <a:rPr lang="en-US" altLang="zh-CN" sz="2000"/>
                  <a:t>9</a:t>
                </a:r>
                <a:r>
                  <a:rPr lang="zh-CN" altLang="en-US" sz="2000"/>
                  <a:t>兵团，由</a:t>
                </a:r>
                <a:r>
                  <a:rPr lang="en-US" altLang="zh-CN" sz="2000"/>
                  <a:t>20</a:t>
                </a:r>
                <a:r>
                  <a:rPr lang="zh-CN" altLang="en-US" sz="2000"/>
                  <a:t>军、</a:t>
                </a:r>
                <a:r>
                  <a:rPr lang="en-US" altLang="zh-CN" sz="2000"/>
                  <a:t>26</a:t>
                </a:r>
                <a:r>
                  <a:rPr lang="zh-CN" altLang="en-US" sz="2000"/>
                  <a:t>军和</a:t>
                </a:r>
                <a:r>
                  <a:rPr lang="en-US" altLang="zh-CN" sz="2000"/>
                  <a:t>27</a:t>
                </a:r>
                <a:r>
                  <a:rPr lang="zh-CN" altLang="en-US" sz="2000"/>
                  <a:t>军组成，近</a:t>
                </a:r>
                <a:r>
                  <a:rPr lang="en-US" altLang="zh-CN" sz="2000"/>
                  <a:t>15</a:t>
                </a:r>
                <a:r>
                  <a:rPr lang="zh-CN" altLang="en-US" sz="2000"/>
                  <a:t>万人。在零下</a:t>
                </a:r>
                <a:r>
                  <a:rPr lang="en-US" altLang="zh-CN" sz="2000"/>
                  <a:t>30-40</a:t>
                </a:r>
                <a:r>
                  <a:rPr lang="zh-CN" altLang="en-US" sz="2000"/>
                  <a:t>摄氏度的严寒中苦斗</a:t>
                </a:r>
                <a:r>
                  <a:rPr lang="en-US" altLang="zh-CN" sz="2000"/>
                  <a:t>20</a:t>
                </a:r>
                <a:r>
                  <a:rPr lang="zh-CN" altLang="en-US" sz="2000"/>
                  <a:t>天之后，美军残部在</a:t>
                </a:r>
                <a:r>
                  <a:rPr lang="en-US" altLang="zh-CN" sz="2000"/>
                  <a:t>7</a:t>
                </a:r>
                <a:r>
                  <a:rPr lang="zh-CN" altLang="en-US" sz="2000"/>
                  <a:t>艘航空母舰的掩护下，利用海路脱离战场，这也意味着“联合国军”全部被逐出朝鲜东北部。</a:t>
                </a:r>
              </a:p>
            </p:txBody>
          </p:sp>
          <p:sp>
            <p:nvSpPr>
              <p:cNvPr id="7" name="矩形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7197DEB-EEC4-478C-90E7-3C01DEA2A223}"/>
                  </a:ext>
                </a:extLst>
              </p:cNvPr>
              <p:cNvSpPr/>
              <p:nvPr/>
            </p:nvSpPr>
            <p:spPr>
              <a:xfrm>
                <a:off x="3863752" y="2158249"/>
                <a:ext cx="7890188" cy="1734414"/>
              </a:xfrm>
              <a:prstGeom prst="rect">
                <a:avLst/>
              </a:prstGeom>
              <a:noFill/>
              <a:ln w="381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9" name="矩形 1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AAA76C1-3A47-4B3C-86F6-0FE786ACCEAF}"/>
                </a:ext>
              </a:extLst>
            </p:cNvPr>
            <p:cNvSpPr/>
            <p:nvPr/>
          </p:nvSpPr>
          <p:spPr>
            <a:xfrm>
              <a:off x="4136455" y="4417154"/>
              <a:ext cx="7344781" cy="1495883"/>
            </a:xfrm>
            <a:prstGeom prst="rect">
              <a:avLst/>
            </a:prstGeom>
            <a:noFill/>
            <a:ln w="381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10" name="图片 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7585C72-9EF6-439A-9DD4-182F87B2F1B2}"/>
              </a:ext>
            </a:extLst>
          </p:cNvPr>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70400" y="3230942"/>
            <a:ext cx="3747136" cy="2703176"/>
          </a:xfrm>
          <a:prstGeom prst="rect">
            <a:avLst/>
          </a:prstGeom>
        </p:spPr>
      </p:pic>
    </p:spTree>
    <p:extLst>
      <p:ext uri="{BB962C8B-B14F-4D97-AF65-F5344CB8AC3E}">
        <p14:creationId xmlns:p14="http://schemas.microsoft.com/office/powerpoint/2010/main" val="1021917789"/>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1" presetClass="entr" presetSubtype="3" fill="hold" nodeType="after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heel(3)">
                                      <p:cBhvr>
                                        <p:cTn id="12"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图片 3" descr="禅定之道中国风禅意创意海报">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DEADD3D-739C-425B-A995-A3D8CA2077E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19050"/>
            <a:ext cx="12211051" cy="6877050"/>
          </a:xfrm>
          <a:prstGeom prst="rect">
            <a:avLst/>
          </a:prstGeom>
          <a:noFill/>
          <a:ln w="9525">
            <a:noFill/>
          </a:ln>
        </p:spPr>
      </p:pic>
      <p:sp>
        <p:nvSpPr>
          <p:cNvPr id="16" name="文本框 1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C28E8FB-FE20-44BE-8026-A8D924AE10AE}"/>
              </a:ext>
            </a:extLst>
          </p:cNvPr>
          <p:cNvSpPr txBox="1"/>
          <p:nvPr/>
        </p:nvSpPr>
        <p:spPr>
          <a:xfrm>
            <a:off x="4885853" y="290540"/>
            <a:ext cx="2808312" cy="707886"/>
          </a:xfrm>
          <a:prstGeom prst="rect">
            <a:avLst/>
          </a:prstGeom>
          <a:noFill/>
        </p:spPr>
        <p:txBody>
          <a:bodyPr wrap="square" rtlCol="0">
            <a:spAutoFit/>
          </a:bodyPr>
          <a:lstStyle/>
          <a:p>
            <a:r>
              <a:rPr lang="zh-CN" altLang="en-US" sz="4000">
                <a:latin typeface="黑体" panose="02010609060101010101" pitchFamily="49" charset="-122"/>
                <a:ea typeface="黑体" panose="02010609060101010101" pitchFamily="49" charset="-122"/>
              </a:rPr>
              <a:t>长津湖战役</a:t>
            </a:r>
          </a:p>
        </p:txBody>
      </p:sp>
      <p:pic>
        <p:nvPicPr>
          <p:cNvPr id="18" name="图片 1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8EB3A95-68AC-4DA0-B1E0-49838A9E24DD}"/>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44626" y="-658"/>
            <a:ext cx="1165492" cy="1402164"/>
          </a:xfrm>
          <a:prstGeom prst="rect">
            <a:avLst/>
          </a:prstGeom>
        </p:spPr>
      </p:pic>
      <p:pic>
        <p:nvPicPr>
          <p:cNvPr id="22" name="图片 2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931E0DB-7CA0-4E3B-AB39-885FE03FA2D4}"/>
              </a:ext>
            </a:extLst>
          </p:cNvPr>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1263505" y="64977"/>
            <a:ext cx="375595" cy="451866"/>
          </a:xfrm>
          <a:prstGeom prst="rect">
            <a:avLst/>
          </a:prstGeom>
        </p:spPr>
      </p:pic>
      <p:pic>
        <p:nvPicPr>
          <p:cNvPr id="50" name="图片 4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89BC435-EECC-409F-94F5-F821EC8EDB9B}"/>
              </a:ext>
            </a:extLst>
          </p:cNvPr>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10060290" y="-19050"/>
            <a:ext cx="2126741" cy="1491134"/>
          </a:xfrm>
          <a:prstGeom prst="rect">
            <a:avLst/>
          </a:prstGeom>
        </p:spPr>
      </p:pic>
      <p:cxnSp>
        <p:nvCxnSpPr>
          <p:cNvPr id="6" name="直接连接符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52BD91E-FAD4-4D3B-97D9-0CA8C514C217}"/>
              </a:ext>
            </a:extLst>
          </p:cNvPr>
          <p:cNvCxnSpPr/>
          <p:nvPr/>
        </p:nvCxnSpPr>
        <p:spPr>
          <a:xfrm>
            <a:off x="1375750" y="1085866"/>
            <a:ext cx="8983231" cy="1"/>
          </a:xfrm>
          <a:prstGeom prst="curvedConnector3">
            <a:avLst>
              <a:gd name="adj1" fmla="val 50000"/>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3" name="组合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488B3C9-C0B6-4ED7-9447-D87B5D73AFE1}"/>
              </a:ext>
            </a:extLst>
          </p:cNvPr>
          <p:cNvGrpSpPr/>
          <p:nvPr/>
        </p:nvGrpSpPr>
        <p:grpSpPr>
          <a:xfrm>
            <a:off x="3947849" y="1943682"/>
            <a:ext cx="6778427" cy="3674336"/>
            <a:chOff x="3947848" y="1943682"/>
            <a:chExt cx="6778427" cy="3674336"/>
          </a:xfrm>
        </p:grpSpPr>
        <p:sp>
          <p:nvSpPr>
            <p:cNvPr id="11" name="矩形 1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192C7CF-419D-4FC4-A24F-61823CFDAFE2}"/>
                </a:ext>
              </a:extLst>
            </p:cNvPr>
            <p:cNvSpPr/>
            <p:nvPr/>
          </p:nvSpPr>
          <p:spPr>
            <a:xfrm>
              <a:off x="3947848" y="2571030"/>
              <a:ext cx="6778427" cy="3046988"/>
            </a:xfrm>
            <a:prstGeom prst="rect">
              <a:avLst/>
            </a:prstGeom>
          </p:spPr>
          <p:txBody>
            <a:bodyPr wrap="square">
              <a:spAutoFit/>
            </a:bodyPr>
            <a:lstStyle/>
            <a:p>
              <a:r>
                <a:rPr lang="en-US" altLang="zh-CN" sz="2400"/>
                <a:t>1.</a:t>
              </a:r>
              <a:r>
                <a:rPr lang="zh-CN" altLang="en-US" sz="2400"/>
                <a:t>在这次战役中，中国人民志愿军凭着钢铁意志和英勇无畏的战斗精神，征服了极度恶劣的环境，打退了美军最精锐的王牌部队，收复了“三八线”以北的东部广大地区，彻底粉碎了麦克阿瑟圣诞节前占领整个朝鲜的美梦，扭转了战场态势。这场战役也就此成为朝鲜战争的拐点。</a:t>
              </a:r>
              <a:endParaRPr lang="en-US" altLang="zh-CN" sz="2400"/>
            </a:p>
            <a:p>
              <a:r>
                <a:rPr lang="en-US" altLang="zh-CN" sz="2400"/>
                <a:t>2.</a:t>
              </a:r>
              <a:r>
                <a:rPr lang="zh-CN" altLang="en-US" sz="2400"/>
                <a:t>毛泽东评价说，志愿军第九兵团此次在东线作战，在极困难的条件下，完成了巨大的战略任务。</a:t>
              </a:r>
            </a:p>
          </p:txBody>
        </p:sp>
        <p:sp>
          <p:nvSpPr>
            <p:cNvPr id="12" name="文本框 1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77690A4-922D-4B6F-8C79-CBB62006B679}"/>
                </a:ext>
              </a:extLst>
            </p:cNvPr>
            <p:cNvSpPr txBox="1"/>
            <p:nvPr/>
          </p:nvSpPr>
          <p:spPr>
            <a:xfrm>
              <a:off x="6593336" y="1943682"/>
              <a:ext cx="1925101" cy="584775"/>
            </a:xfrm>
            <a:prstGeom prst="rect">
              <a:avLst/>
            </a:prstGeom>
            <a:noFill/>
          </p:spPr>
          <p:txBody>
            <a:bodyPr wrap="square" rtlCol="0">
              <a:spAutoFit/>
            </a:bodyPr>
            <a:lstStyle/>
            <a:p>
              <a:r>
                <a:rPr lang="zh-CN" altLang="en-US" sz="3200">
                  <a:solidFill>
                    <a:srgbClr val="FF0000"/>
                  </a:solidFill>
                  <a:latin typeface="+mn-ea"/>
                </a:rPr>
                <a:t>历史意义</a:t>
              </a:r>
            </a:p>
          </p:txBody>
        </p:sp>
      </p:grpSp>
      <p:grpSp>
        <p:nvGrpSpPr>
          <p:cNvPr id="2" name="组合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AB10910-84A0-44E1-A090-B55F18862E01}"/>
              </a:ext>
            </a:extLst>
          </p:cNvPr>
          <p:cNvGrpSpPr/>
          <p:nvPr/>
        </p:nvGrpSpPr>
        <p:grpSpPr>
          <a:xfrm>
            <a:off x="199090" y="1601110"/>
            <a:ext cx="10665709" cy="4171026"/>
            <a:chOff x="199089" y="1601110"/>
            <a:chExt cx="10665709" cy="4171026"/>
          </a:xfrm>
        </p:grpSpPr>
        <p:pic>
          <p:nvPicPr>
            <p:cNvPr id="31" name="图片 3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25D9469-622D-4AB6-AEAB-D064E41EFEB3}"/>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199089" y="1601110"/>
              <a:ext cx="3501464" cy="4150375"/>
            </a:xfrm>
            <a:prstGeom prst="rect">
              <a:avLst/>
            </a:prstGeom>
          </p:spPr>
        </p:pic>
        <p:pic>
          <p:nvPicPr>
            <p:cNvPr id="14" name="图片 1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FBB2811-9A97-401E-8AFC-110B970B2016}"/>
                </a:ext>
              </a:extLst>
            </p:cNvPr>
            <p:cNvPicPr>
              <a:picLocks noChangeAspect="1"/>
            </p:cNvPicPr>
            <p:nvPr/>
          </p:nvPicPr>
          <p:blipFill>
            <a:blip r:embed="rId7" cstate="email">
              <a:extLst>
                <a:ext uri="{28A0092B-C50C-407E-A947-70E740481C1C}">
                  <a14:useLocalDpi xmlns:a14="http://schemas.microsoft.com/office/drawing/2010/main"/>
                </a:ext>
              </a:extLst>
            </a:blip>
            <a:srcRect/>
            <a:stretch>
              <a:fillRect/>
            </a:stretch>
          </p:blipFill>
          <p:spPr>
            <a:xfrm rot="10800000">
              <a:off x="4758534" y="1911153"/>
              <a:ext cx="1728191" cy="712330"/>
            </a:xfrm>
            <a:prstGeom prst="rect">
              <a:avLst/>
            </a:prstGeom>
          </p:spPr>
        </p:pic>
        <p:sp>
          <p:nvSpPr>
            <p:cNvPr id="15" name="矩形: 圆角 1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B377C81-57C5-4DD6-BC59-219E835D89DD}"/>
                </a:ext>
              </a:extLst>
            </p:cNvPr>
            <p:cNvSpPr/>
            <p:nvPr/>
          </p:nvSpPr>
          <p:spPr>
            <a:xfrm>
              <a:off x="3805857" y="1843088"/>
              <a:ext cx="7058941" cy="3929048"/>
            </a:xfrm>
            <a:prstGeom prst="roundRect">
              <a:avLst/>
            </a:prstGeom>
            <a:noFill/>
            <a:ln w="381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extLst>
      <p:ext uri="{BB962C8B-B14F-4D97-AF65-F5344CB8AC3E}">
        <p14:creationId xmlns:p14="http://schemas.microsoft.com/office/powerpoint/2010/main" val="2940199864"/>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1" presetClass="entr" presetSubtype="4"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par>
                    <p:cTn id="8" fill="hold" nodeType="clickPar">
                      <p:stCondLst>
                        <p:cond delay="indefinite"/>
                        <p:cond evt="onBegin" delay="0">
                          <p:tn val="7"/>
                        </p:cond>
                      </p:stCondLst>
                      <p:childTnLst>
                        <p:par>
                          <p:cTn id="9" fill="hold" nodeType="afterGroup">
                            <p:stCondLst>
                              <p:cond delay="0"/>
                            </p:stCondLst>
                            <p:childTnLst>
                              <p:par>
                                <p:cTn id="10" presetID="6" presetClass="entr" presetSubtype="16"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Lst>
</file>

<file path=ppt/theme/theme1.xml><?xml version="1.0" encoding="utf-8"?>
<a:theme xmlns:a="http://schemas.openxmlformats.org/drawingml/2006/main" name="第一PPT模板网-WWW.1PPT.COM">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2277</Words>
  <Application>Microsoft Office PowerPoint</Application>
  <PresentationFormat>宽屏</PresentationFormat>
  <Paragraphs>127</Paragraphs>
  <Slides>28</Slides>
  <Notes>2</Notes>
  <HiddenSlides>0</HiddenSlides>
  <MMClips>0</MMClips>
  <ScaleCrop>false</ScaleCrop>
  <HeadingPairs>
    <vt:vector size="6" baseType="variant">
      <vt:variant>
        <vt:lpstr>已用的字体</vt:lpstr>
      </vt:variant>
      <vt:variant>
        <vt:i4>8</vt:i4>
      </vt:variant>
      <vt:variant>
        <vt:lpstr>主题</vt:lpstr>
      </vt:variant>
      <vt:variant>
        <vt:i4>2</vt:i4>
      </vt:variant>
      <vt:variant>
        <vt:lpstr>幻灯片标题</vt:lpstr>
      </vt:variant>
      <vt:variant>
        <vt:i4>28</vt:i4>
      </vt:variant>
    </vt:vector>
  </HeadingPairs>
  <TitlesOfParts>
    <vt:vector size="38" baseType="lpstr">
      <vt:lpstr>Meiryo</vt:lpstr>
      <vt:lpstr>黑体</vt:lpstr>
      <vt:lpstr>宋体</vt:lpstr>
      <vt:lpstr>微软雅黑</vt:lpstr>
      <vt:lpstr>Arial</vt:lpstr>
      <vt:lpstr>Calibri</vt:lpstr>
      <vt:lpstr>Calibri Light</vt:lpstr>
      <vt:lpstr>Wingdings</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4</cp:revision>
  <cp:lastPrinted>2022-07-21T16:03:51Z</cp:lastPrinted>
  <dcterms:created xsi:type="dcterms:W3CDTF">2022-07-21T16:03:51Z</dcterms:created>
  <dcterms:modified xsi:type="dcterms:W3CDTF">2023-03-22T03:18:12Z</dcterms:modified>
</cp:coreProperties>
</file>