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  <p:sldMasterId id="2147483666" r:id="rId3"/>
  </p:sldMasterIdLst>
  <p:notesMasterIdLst>
    <p:notesMasterId r:id="rId29"/>
  </p:notesMasterIdLst>
  <p:handoutMasterIdLst>
    <p:handoutMasterId r:id="rId30"/>
  </p:handoutMasterIdLst>
  <p:sldIdLst>
    <p:sldId id="290" r:id="rId4"/>
    <p:sldId id="291" r:id="rId5"/>
    <p:sldId id="292" r:id="rId6"/>
    <p:sldId id="394" r:id="rId7"/>
    <p:sldId id="375" r:id="rId8"/>
    <p:sldId id="369" r:id="rId9"/>
    <p:sldId id="395" r:id="rId10"/>
    <p:sldId id="396" r:id="rId11"/>
    <p:sldId id="370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371" r:id="rId21"/>
    <p:sldId id="405" r:id="rId22"/>
    <p:sldId id="406" r:id="rId23"/>
    <p:sldId id="407" r:id="rId24"/>
    <p:sldId id="372" r:id="rId25"/>
    <p:sldId id="408" r:id="rId26"/>
    <p:sldId id="409" r:id="rId27"/>
    <p:sldId id="410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思源黑体 CN Normal" panose="020B0400000000000000" charset="-122"/>
              </a:rPr>
              <a:t>2023/3/24</a:t>
            </a:fld>
            <a:endParaRPr lang="zh-CN" altLang="en-US">
              <a:cs typeface="思源黑体 CN Normal" panose="020B04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思源黑体 CN Normal" panose="020B0400000000000000" charset="-122"/>
              </a:rPr>
              <a:t>‹#›</a:t>
            </a:fld>
            <a:endParaRPr lang="zh-CN" altLang="en-US">
              <a:cs typeface="思源黑体 CN Normal" panose="020B04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5143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Normal"/>
                <a:ea typeface="思源黑体 CN Normal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Normal"/>
                <a:ea typeface="思源黑体 CN Normal"/>
                <a:cs typeface="思源黑体 CN Normal" panose="020B04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Normal"/>
                <a:ea typeface="思源黑体 CN Normal"/>
                <a:cs typeface="思源黑体 CN Normal" panose="020B04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Normal"/>
                <a:ea typeface="思源黑体 CN Normal"/>
                <a:cs typeface="思源黑体 CN Normal" panose="020B04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26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Normal"/>
        <a:ea typeface="思源黑体 CN Normal"/>
        <a:cs typeface="思源黑体 CN Normal" panose="020B04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Normal"/>
        <a:ea typeface="思源黑体 CN Normal"/>
        <a:cs typeface="思源黑体 CN Normal" panose="020B04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Normal"/>
        <a:ea typeface="思源黑体 CN Normal"/>
        <a:cs typeface="思源黑体 CN Normal" panose="020B04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Normal"/>
        <a:ea typeface="思源黑体 CN Normal"/>
        <a:cs typeface="思源黑体 CN Normal" panose="020B04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Normal"/>
        <a:ea typeface="思源黑体 CN Normal"/>
        <a:cs typeface="思源黑体 CN Normal" panose="020B04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05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918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gradFill>
          <a:gsLst>
            <a:gs pos="0">
              <a:srgbClr val="FFE8C3">
                <a:alpha val="100000"/>
              </a:srgbClr>
            </a:gs>
            <a:gs pos="100000">
              <a:srgbClr val="FFF4E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4378" y="437564"/>
            <a:ext cx="10367683" cy="5802831"/>
          </a:xfrm>
          <a:prstGeom prst="rect">
            <a:avLst/>
          </a:prstGeom>
          <a:effectLst/>
        </p:spPr>
      </p:pic>
      <p:pic>
        <p:nvPicPr>
          <p:cNvPr id="7" name="图片 6" descr="2"/>
          <p:cNvPicPr>
            <a:picLocks noChangeAspect="1"/>
          </p:cNvPicPr>
          <p:nvPr userDrawn="1"/>
        </p:nvPicPr>
        <p:blipFill>
          <a:blip r:embed="rId3" cstate="email">
            <a:lum bright="12000" contrast="-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558540"/>
            <a:ext cx="12192000" cy="3299460"/>
          </a:xfrm>
          <a:prstGeom prst="rect">
            <a:avLst/>
          </a:prstGeom>
        </p:spPr>
      </p:pic>
      <p:pic>
        <p:nvPicPr>
          <p:cNvPr id="8" name="图片 7" descr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7780" y="4399915"/>
            <a:ext cx="3452495" cy="2458085"/>
          </a:xfrm>
          <a:prstGeom prst="rect">
            <a:avLst/>
          </a:prstGeom>
        </p:spPr>
      </p:pic>
      <p:pic>
        <p:nvPicPr>
          <p:cNvPr id="9" name="图片 8" descr="51miz-E1245834-1A162A4F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5605" y="4747260"/>
            <a:ext cx="2813685" cy="21107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499794" cy="645160"/>
            <a:chOff x="594678" y="547604"/>
            <a:chExt cx="34997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29260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校园霸凌概述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1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校园霸凌的特点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校园霸凌的种类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3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校园霸凌的预防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4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5785794" cy="645160"/>
            <a:chOff x="594678" y="547604"/>
            <a:chExt cx="57857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52120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遭受霸凌时应如何应对？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5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3D5514D-78F8-41B1-8BF9-AEC55D30B712}" type="datetimeFigureOut">
              <a:rPr lang="zh-CN" altLang="en-US" smtClean="0"/>
              <a:t>2023/3/24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B2C0639-9374-489C-875E-A95D2C2015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42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32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5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499794" cy="645160"/>
            <a:chOff x="594678" y="547604"/>
            <a:chExt cx="34997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29260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校园霸凌概述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1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17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27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95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35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78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1312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392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3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校园霸凌的特点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校园霸凌的种类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3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3956994" cy="645160"/>
            <a:chOff x="594678" y="547604"/>
            <a:chExt cx="39569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33832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校园霸凌的预防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4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967876" y="848050"/>
            <a:ext cx="5785794" cy="645160"/>
            <a:chOff x="594678" y="547604"/>
            <a:chExt cx="5785794" cy="645160"/>
          </a:xfrm>
        </p:grpSpPr>
        <p:sp>
          <p:nvSpPr>
            <p:cNvPr id="13" name="矩形 12"/>
            <p:cNvSpPr/>
            <p:nvPr/>
          </p:nvSpPr>
          <p:spPr>
            <a:xfrm>
              <a:off x="1168392" y="547604"/>
              <a:ext cx="5212080" cy="645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3600" dirty="0">
                  <a:solidFill>
                    <a:srgbClr val="F36235"/>
                  </a:solidFill>
                  <a:latin typeface="印品灵秀体" panose="02000500000000000000" pitchFamily="2" charset="-122"/>
                  <a:ea typeface="印品灵秀体" panose="02000500000000000000" pitchFamily="2" charset="-122"/>
                  <a:cs typeface="印品灵秀体（非商用）" panose="02000000000000000000" charset="-122"/>
                </a:rPr>
                <a:t>遭受霸凌时应如何应对？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594678" y="569194"/>
              <a:ext cx="522914" cy="522914"/>
            </a:xfrm>
            <a:prstGeom prst="ellipse">
              <a:avLst/>
            </a:prstGeom>
            <a:solidFill>
              <a:srgbClr val="F36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>
                  <a:latin typeface="Aa棉花糖拼音 (非商业使用)" panose="02010600010101010101" charset="-122"/>
                  <a:ea typeface="Aa棉花糖拼音 (非商业使用)" panose="02010600010101010101" charset="-122"/>
                  <a:cs typeface="思源黑体 CN Normal" panose="020B0400000000000000" charset="-122"/>
                </a:rPr>
                <a:t>5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422910" y="331470"/>
            <a:ext cx="11345545" cy="6194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3D5514D-78F8-41B1-8BF9-AEC55D30B712}" type="datetimeFigureOut">
              <a:rPr lang="zh-CN" altLang="en-US" smtClean="0"/>
              <a:t>2023/3/24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B2C0639-9374-489C-875E-A95D2C2015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gradFill>
          <a:gsLst>
            <a:gs pos="0">
              <a:srgbClr val="FFE8C3">
                <a:alpha val="100000"/>
              </a:srgbClr>
            </a:gs>
            <a:gs pos="100000">
              <a:srgbClr val="FFF4E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4378" y="437564"/>
            <a:ext cx="10367683" cy="5802831"/>
          </a:xfrm>
          <a:prstGeom prst="rect">
            <a:avLst/>
          </a:prstGeom>
          <a:effectLst/>
        </p:spPr>
      </p:pic>
      <p:pic>
        <p:nvPicPr>
          <p:cNvPr id="7" name="图片 6" descr="2"/>
          <p:cNvPicPr>
            <a:picLocks noChangeAspect="1"/>
          </p:cNvPicPr>
          <p:nvPr userDrawn="1"/>
        </p:nvPicPr>
        <p:blipFill>
          <a:blip r:embed="rId3" cstate="email">
            <a:lum bright="12000" contrast="-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558540"/>
            <a:ext cx="12192000" cy="3299460"/>
          </a:xfrm>
          <a:prstGeom prst="rect">
            <a:avLst/>
          </a:prstGeom>
        </p:spPr>
      </p:pic>
      <p:pic>
        <p:nvPicPr>
          <p:cNvPr id="8" name="图片 7" descr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7780" y="4399915"/>
            <a:ext cx="3452495" cy="2458085"/>
          </a:xfrm>
          <a:prstGeom prst="rect">
            <a:avLst/>
          </a:prstGeom>
        </p:spPr>
      </p:pic>
      <p:pic>
        <p:nvPicPr>
          <p:cNvPr id="9" name="图片 8" descr="51miz-E1245834-1A162A4F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5605" y="4747260"/>
            <a:ext cx="2813685" cy="21107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</p:sldLayoutIdLst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4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569527" y="2209463"/>
            <a:ext cx="7052310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800" dirty="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拒绝校园霸凌</a:t>
            </a:r>
          </a:p>
        </p:txBody>
      </p:sp>
      <p:sp>
        <p:nvSpPr>
          <p:cNvPr id="25" name="矩形 24"/>
          <p:cNvSpPr/>
          <p:nvPr/>
        </p:nvSpPr>
        <p:spPr>
          <a:xfrm>
            <a:off x="3963035" y="1706245"/>
            <a:ext cx="426656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sz="2000" dirty="0" err="1">
                <a:solidFill>
                  <a:srgbClr val="F36235"/>
                </a:solidFill>
                <a:latin typeface="Aa粉嘟嘟 (非商业使用)" panose="02010600010101010101" charset="-122"/>
                <a:ea typeface="Aa粉嘟嘟 (非商业使用)" panose="02010600010101010101" charset="-122"/>
                <a:cs typeface="有爱魔兽圆体 CN Medium" panose="020B0602040504020204" charset="-122"/>
              </a:rPr>
              <a:t>拒绝校园欺凌珍惜同学情谊</a:t>
            </a:r>
            <a:endParaRPr sz="2000" dirty="0">
              <a:solidFill>
                <a:srgbClr val="F36235"/>
              </a:solidFill>
              <a:latin typeface="Aa粉嘟嘟 (非商业使用)" panose="02010600010101010101" charset="-122"/>
              <a:ea typeface="Aa粉嘟嘟 (非商业使用)" panose="02010600010101010101" charset="-122"/>
              <a:cs typeface="有爱魔兽圆体 CN Medium" panose="020B060204050402020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3463925" y="3724910"/>
            <a:ext cx="5263515" cy="44196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000" dirty="0" smtClean="0">
                <a:solidFill>
                  <a:schemeClr val="bg1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20XX</a:t>
            </a:r>
            <a:r>
              <a:rPr lang="zh-CN" altLang="en-US" sz="2000" dirty="0" smtClean="0">
                <a:solidFill>
                  <a:schemeClr val="bg1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年</a:t>
            </a:r>
            <a:r>
              <a:rPr lang="zh-CN" altLang="en-US" sz="2000" dirty="0">
                <a:solidFill>
                  <a:schemeClr val="bg1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中小学生预防校园凌辱主题班会</a:t>
            </a: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740410"/>
            <a:ext cx="1856105" cy="15525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96695" y="3002915"/>
            <a:ext cx="932180" cy="7219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09995" y="5105400"/>
            <a:ext cx="593725" cy="63627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1575" y="292735"/>
            <a:ext cx="1809115" cy="18091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4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2058035" y="3354705"/>
            <a:ext cx="314579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sz="16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</a:t>
            </a:r>
            <a:r>
              <a:rPr sz="1600" dirty="0" err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通常是透过说服同侪排挤某人，使弱势同侪被排拒在团体之外，或藉此切断他们的社会连结，让他们觉得被排挤</a:t>
            </a:r>
            <a:r>
              <a:rPr sz="1600" dirty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。</a:t>
            </a: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2185035" y="2601595"/>
            <a:ext cx="227965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一、关系霸凌</a:t>
            </a:r>
          </a:p>
        </p:txBody>
      </p:sp>
      <p:sp>
        <p:nvSpPr>
          <p:cNvPr id="18" name="TextBox 17"/>
          <p:cNvSpPr>
            <a:spLocks noChangeArrowheads="1"/>
          </p:cNvSpPr>
          <p:nvPr/>
        </p:nvSpPr>
        <p:spPr bwMode="auto">
          <a:xfrm>
            <a:off x="2174240" y="354965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-01-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4465320" y="2660015"/>
            <a:ext cx="30289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 dirty="0" err="1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常见，但容易被忽视</a:t>
            </a:r>
            <a:endParaRPr lang="en-US" altLang="zh-CN" sz="2400" dirty="0">
              <a:solidFill>
                <a:srgbClr val="F36235"/>
              </a:solidFill>
              <a:latin typeface="汉仪书魂体简" panose="02010600000101010101" charset="-122"/>
              <a:ea typeface="汉仪书魂体简" panose="02010600000101010101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307965" y="3354705"/>
            <a:ext cx="278892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这一类型的霸凌往往牵涉到言语的霸凌，常会牵涉散播不实的谣言，或是排挤、</a:t>
            </a:r>
            <a:r>
              <a:rPr lang="en-US" sz="1600" err="1" smtClean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离间小团体的成员</a:t>
            </a:r>
            <a:endParaRPr lang="en-US" sz="1600">
              <a:latin typeface="思源黑体 CN Normal"/>
              <a:ea typeface="思源黑体 CN Normal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5" name="TextBox 17"/>
          <p:cNvSpPr>
            <a:spLocks noChangeArrowheads="1"/>
          </p:cNvSpPr>
          <p:nvPr/>
        </p:nvSpPr>
        <p:spPr bwMode="auto">
          <a:xfrm>
            <a:off x="5428615" y="354965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-02-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246745" y="3354705"/>
            <a:ext cx="1821082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伴随而来的人际疏离感，经常让受害者觉得无助、沮丧。</a:t>
            </a:r>
          </a:p>
        </p:txBody>
      </p:sp>
      <p:sp>
        <p:nvSpPr>
          <p:cNvPr id="9" name="TextBox 17"/>
          <p:cNvSpPr>
            <a:spLocks noChangeArrowheads="1"/>
          </p:cNvSpPr>
          <p:nvPr/>
        </p:nvSpPr>
        <p:spPr bwMode="auto">
          <a:xfrm>
            <a:off x="8362950" y="354965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-03-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 animBg="1"/>
      <p:bldP spid="4" grpId="0"/>
      <p:bldP spid="5" grpId="0" animBg="1"/>
      <p:bldP spid="8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2058035" y="3354705"/>
            <a:ext cx="314579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</a:t>
            </a:r>
            <a:r>
              <a:rPr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此类霸凌亦相当常见，主要是透过语言来来伤害对方。其中包括取绰号、用言语刺伤、嘲笑弱势同侪、恐吓威胁等。</a:t>
            </a: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2185035" y="2601595"/>
            <a:ext cx="227965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二、言语霸凌</a:t>
            </a:r>
          </a:p>
        </p:txBody>
      </p:sp>
      <p:sp>
        <p:nvSpPr>
          <p:cNvPr id="18" name="TextBox 17"/>
          <p:cNvSpPr>
            <a:spLocks noChangeArrowheads="1"/>
          </p:cNvSpPr>
          <p:nvPr/>
        </p:nvSpPr>
        <p:spPr bwMode="auto">
          <a:xfrm>
            <a:off x="2174240" y="354965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-01-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4465320" y="2660015"/>
            <a:ext cx="4979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肉眼看不到伤口，心理伤害大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227954" y="3354705"/>
            <a:ext cx="4717323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这种方式很容易使人心理受伤，既快又刺中要害，虽然肉眼看不到伤口，但它所造成的心理伤害有时比身体上的攻击来得更严重，而且言语上的欺负与嘲笑很可能是肢体霸凌的前奏曲。</a:t>
            </a:r>
          </a:p>
        </p:txBody>
      </p:sp>
      <p:sp>
        <p:nvSpPr>
          <p:cNvPr id="5" name="TextBox 17"/>
          <p:cNvSpPr>
            <a:spLocks noChangeArrowheads="1"/>
          </p:cNvSpPr>
          <p:nvPr/>
        </p:nvSpPr>
        <p:spPr bwMode="auto">
          <a:xfrm>
            <a:off x="5348605" y="354965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-02-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 animBg="1"/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388745" y="3401695"/>
            <a:ext cx="3907155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</a:t>
            </a:r>
            <a:r>
              <a:rPr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这是所有霸凌中最容易辨认的一种型态，它有着相当具体的行为表现，通常也会在受害者</a:t>
            </a:r>
            <a:r>
              <a:rPr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身上留下明显的伤痕</a:t>
            </a:r>
            <a:r>
              <a:rPr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，包括踢打弱势同侪、抢夺他们的东西等。</a:t>
            </a: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1515745" y="2648585"/>
            <a:ext cx="227965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三、肢体霸凌</a:t>
            </a:r>
          </a:p>
        </p:txBody>
      </p:sp>
      <p:sp>
        <p:nvSpPr>
          <p:cNvPr id="18" name="TextBox 17"/>
          <p:cNvSpPr>
            <a:spLocks noChangeArrowheads="1"/>
          </p:cNvSpPr>
          <p:nvPr/>
        </p:nvSpPr>
        <p:spPr bwMode="auto">
          <a:xfrm>
            <a:off x="1504950" y="359664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-01-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3796030" y="2707005"/>
            <a:ext cx="4979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最令孩子恐惧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313045" y="3401695"/>
            <a:ext cx="284480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另外，霸凌者通常是全校都认识的学生，他们对别人霸凌的行为也会随着他们年纪的增长而变本加厉。</a:t>
            </a:r>
          </a:p>
        </p:txBody>
      </p:sp>
      <p:sp>
        <p:nvSpPr>
          <p:cNvPr id="5" name="TextBox 17"/>
          <p:cNvSpPr>
            <a:spLocks noChangeArrowheads="1"/>
          </p:cNvSpPr>
          <p:nvPr/>
        </p:nvSpPr>
        <p:spPr bwMode="auto">
          <a:xfrm>
            <a:off x="5433695" y="359664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-02-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7330" y="2132330"/>
            <a:ext cx="3762375" cy="3762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 animBg="1"/>
      <p:bldP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123315" y="3016885"/>
            <a:ext cx="10175875" cy="5835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dist" fontAlgn="auto">
              <a:lnSpc>
                <a:spcPct val="200000"/>
              </a:lnSpc>
              <a:buClrTx/>
              <a:buSzTx/>
              <a:buFontTx/>
            </a:pPr>
            <a:r>
              <a:rPr sz="1600" err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类似</a:t>
            </a:r>
            <a:r>
              <a:rPr sz="1600" b="1" err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性骚扰、性暴力，以身体、性别、性取向、性征作取笑或评论的行为</a:t>
            </a:r>
            <a:r>
              <a:rPr sz="1600" err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；</a:t>
            </a:r>
            <a:r>
              <a:rPr sz="1600" err="1" smtClean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或是以性的方式施以身体上的侵犯</a:t>
            </a:r>
            <a:endParaRPr sz="1600">
              <a:latin typeface="思源黑体 CN Normal"/>
              <a:ea typeface="思源黑体 CN Normal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1250315" y="2389505"/>
            <a:ext cx="227965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四、性霸凌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3530600" y="2447925"/>
            <a:ext cx="4979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校园里大开黄腔</a:t>
            </a:r>
          </a:p>
        </p:txBody>
      </p:sp>
      <p:sp>
        <p:nvSpPr>
          <p:cNvPr id="2" name="圆角矩形 1"/>
          <p:cNvSpPr/>
          <p:nvPr/>
        </p:nvSpPr>
        <p:spPr bwMode="auto">
          <a:xfrm>
            <a:off x="1250315" y="3789680"/>
            <a:ext cx="3596005" cy="400050"/>
          </a:xfrm>
          <a:prstGeom prst="roundRect">
            <a:avLst>
              <a:gd name="adj" fmla="val 21111"/>
            </a:avLst>
          </a:prstGeom>
          <a:noFill/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rgbClr val="F36235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「性霸凌」的具体表现行为如下：</a:t>
            </a:r>
          </a:p>
        </p:txBody>
      </p:sp>
      <p:sp>
        <p:nvSpPr>
          <p:cNvPr id="3" name="矩形 2"/>
          <p:cNvSpPr/>
          <p:nvPr/>
        </p:nvSpPr>
        <p:spPr>
          <a:xfrm>
            <a:off x="1123315" y="4224020"/>
            <a:ext cx="1046480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altLang="zh-CN" sz="1600">
                <a:solidFill>
                  <a:schemeClr val="tx1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1.有关性或身体部位的有害玩笑、评论或讥笑：如黄色笑话、波霸、飞机场、矮冬瓜等。</a:t>
            </a:r>
          </a:p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altLang="zh-CN" sz="1600">
                <a:solidFill>
                  <a:schemeClr val="tx1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2.对性取向的讥笑或是对性行为的嘲讽：男人婆、娘娘腔、同性恋都是常见对性取向、性行为的嘲笑。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 bwMode="auto">
          <a:xfrm>
            <a:off x="1510030" y="2612390"/>
            <a:ext cx="8963660" cy="400050"/>
          </a:xfrm>
          <a:prstGeom prst="roundRect">
            <a:avLst>
              <a:gd name="adj" fmla="val 21111"/>
            </a:avLst>
          </a:prstGeom>
          <a:noFill/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rgbClr val="F36235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「性霸凌」的具体表现行为如下：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376680" y="3091815"/>
            <a:ext cx="300736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sz="1600">
                <a:solidFill>
                  <a:schemeClr val="tx1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3.传递与性有关令人讨厌的纸条或谣言：孩子之间会流传关于性的谣言，如谁和谁在厕所接吻，或是谁和谁发生性关系。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384040" y="3091815"/>
            <a:ext cx="625094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solidFill>
                  <a:schemeClr val="tx1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4.身体上侵犯的行为：以性的方式摩擦或抓某人的身体，或是迫使某人涉入非自愿的性行为中；除严重的性侵害外，举凡触碰下体、屁股、胸部、脱裤子、 掀裙子、 偷看上厕所、偷看换衣服，或是学童间流行的游戏俗称「阿鲁巴」、「爆内裤」、「千年杀」</a:t>
            </a:r>
            <a:r>
              <a:rPr lang="en-US" sz="1600" err="1" smtClean="0">
                <a:solidFill>
                  <a:schemeClr val="tx1"/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皆属此类</a:t>
            </a:r>
            <a:endParaRPr lang="en-US" sz="1600">
              <a:solidFill>
                <a:schemeClr val="tx1"/>
              </a:solidFill>
              <a:latin typeface="思源黑体 CN Normal"/>
              <a:ea typeface="思源黑体 CN Normal"/>
              <a:cs typeface="思源黑体 CN Normal" panose="020B0400000000000000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630680" y="3297555"/>
            <a:ext cx="5481955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</a:t>
            </a:r>
            <a:r>
              <a:rPr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这是受凌儿童长期遭受欺压之后的反击行为。通常面对霸凌时他们生理上会自然的予以回击；有的时候被害者则是为了报复，对着曾霸凌他的人口出威胁。也有部分受凌儿童会去欺负比他更弱势的人，这都属于反击型的霸凌。</a:t>
            </a: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1757680" y="2555875"/>
            <a:ext cx="250952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五、反击型霸凌</a:t>
            </a:r>
          </a:p>
        </p:txBody>
      </p:sp>
      <p:sp>
        <p:nvSpPr>
          <p:cNvPr id="18" name="TextBox 17"/>
          <p:cNvSpPr>
            <a:spLocks noChangeArrowheads="1"/>
          </p:cNvSpPr>
          <p:nvPr/>
        </p:nvSpPr>
        <p:spPr bwMode="auto">
          <a:xfrm>
            <a:off x="1746885" y="349250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-01-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4267200" y="2614295"/>
            <a:ext cx="475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受害者与加害者一线之隔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109460" y="3297555"/>
            <a:ext cx="302895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必须注意的是，有时此类霸凌的结果相当可怕，在美国甚至有孩子因受不了长期欺凌而携枪至学校射杀同学与老师。</a:t>
            </a:r>
          </a:p>
        </p:txBody>
      </p:sp>
      <p:sp>
        <p:nvSpPr>
          <p:cNvPr id="5" name="TextBox 17"/>
          <p:cNvSpPr>
            <a:spLocks noChangeArrowheads="1"/>
          </p:cNvSpPr>
          <p:nvPr/>
        </p:nvSpPr>
        <p:spPr bwMode="auto">
          <a:xfrm>
            <a:off x="7230110" y="3492500"/>
            <a:ext cx="870585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-02-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 animBg="1"/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101090" y="3128010"/>
            <a:ext cx="4880610" cy="25533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随着网络世界的发展，另一种新兴的霸凌方式－网络霸凌（cyber bully）也开始出现；孩子身处信息爆炸的环境，能以快速、多元且便利的管道来交友、聊天、玩游戏，而在网络的世界里，由于隐匿性高、传播范围无远弗届，孩子很容易成为网络世界的霸凌者。</a:t>
            </a:r>
          </a:p>
        </p:txBody>
      </p:sp>
      <p:sp>
        <p:nvSpPr>
          <p:cNvPr id="27651" name="文本框 13"/>
          <p:cNvSpPr>
            <a:spLocks noChangeArrowheads="1"/>
          </p:cNvSpPr>
          <p:nvPr/>
        </p:nvSpPr>
        <p:spPr bwMode="auto">
          <a:xfrm>
            <a:off x="1228090" y="2477770"/>
            <a:ext cx="2509520" cy="552450"/>
          </a:xfrm>
          <a:prstGeom prst="roundRect">
            <a:avLst>
              <a:gd name="adj" fmla="val 18620"/>
            </a:avLst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六、网络霸凌</a:t>
            </a:r>
          </a:p>
        </p:txBody>
      </p:sp>
      <p:sp>
        <p:nvSpPr>
          <p:cNvPr id="27671" name="TextBox 24"/>
          <p:cNvSpPr txBox="1">
            <a:spLocks noChangeArrowheads="1"/>
          </p:cNvSpPr>
          <p:nvPr/>
        </p:nvSpPr>
        <p:spPr bwMode="auto">
          <a:xfrm>
            <a:off x="3737610" y="2536190"/>
            <a:ext cx="475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速度快、管道多、杀伤力大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010275" y="3128010"/>
            <a:ext cx="2626995" cy="25533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>
              <a:lnSpc>
                <a:spcPct val="200000"/>
              </a:lnSpc>
              <a:buClrTx/>
              <a:buSzTx/>
              <a:buFontTx/>
            </a:pPr>
            <a:r>
              <a:rPr 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                                 孩子使用网络散布谣言、留下辱骂或嘲笑的字眼等，倘若孩子经常从事这些行为，就是网络世界的霸凌者。</a:t>
            </a:r>
          </a:p>
        </p:txBody>
      </p:sp>
      <p:sp>
        <p:nvSpPr>
          <p:cNvPr id="3" name="TextBox 17"/>
          <p:cNvSpPr>
            <a:spLocks noChangeArrowheads="1"/>
          </p:cNvSpPr>
          <p:nvPr/>
        </p:nvSpPr>
        <p:spPr bwMode="auto">
          <a:xfrm>
            <a:off x="6130925" y="3322955"/>
            <a:ext cx="2348230" cy="336550"/>
          </a:xfrm>
          <a:prstGeom prst="roundRect">
            <a:avLst>
              <a:gd name="adj" fmla="val 50000"/>
            </a:avLst>
          </a:prstGeom>
          <a:solidFill>
            <a:srgbClr val="F36235"/>
          </a:solidFill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latin typeface="汉仪劲楷简" panose="00020600040101010101" charset="-122"/>
                <a:ea typeface="汉仪劲楷简" panose="00020600040101010101" charset="-122"/>
                <a:sym typeface="+mn-ea"/>
              </a:rPr>
              <a:t>网路霸凌行为包括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8475" y="2696845"/>
            <a:ext cx="3913505" cy="39135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23407" y="2937955"/>
            <a:ext cx="2348647" cy="2869580"/>
            <a:chOff x="7770" y="3754"/>
            <a:chExt cx="2865" cy="4238"/>
          </a:xfrm>
        </p:grpSpPr>
        <p:sp>
          <p:nvSpPr>
            <p:cNvPr id="6" name="文本框 5"/>
            <p:cNvSpPr txBox="1"/>
            <p:nvPr/>
          </p:nvSpPr>
          <p:spPr>
            <a:xfrm>
              <a:off x="7856" y="3916"/>
              <a:ext cx="2710" cy="3044"/>
            </a:xfrm>
            <a:prstGeom prst="rect">
              <a:avLst/>
            </a:prstGeom>
            <a:noFill/>
          </p:spPr>
          <p:txBody>
            <a:bodyPr vert="horz" wrap="square" rtlCol="0" anchor="t">
              <a:spAutoFit/>
            </a:bodyPr>
            <a:lstStyle/>
            <a:p>
              <a:pPr algn="just" fontAlgn="auto">
                <a:lnSpc>
                  <a:spcPct val="200000"/>
                </a:lnSpc>
              </a:pPr>
              <a:endPara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</a:endParaRPr>
            </a:p>
            <a:p>
              <a:pPr algn="just" fontAlgn="auto">
                <a:lnSpc>
                  <a:spcPct val="200000"/>
                </a:lnSpc>
              </a:pPr>
              <a:r>
                <a:rPr lang="zh-CN" altLang="en-US" sz="1600">
                  <a:latin typeface="思源黑体 CN Normal"/>
                  <a:ea typeface="思源黑体 CN Normal"/>
                  <a:cs typeface="思源黑体 CN Normal" panose="020B0400000000000000" charset="-122"/>
                </a:rPr>
                <a:t>已经做出一些会对别人造成伤害的玩笑举动，但自己可能毫无自觉。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7770" y="3754"/>
              <a:ext cx="2865" cy="4238"/>
              <a:chOff x="7515" y="3718"/>
              <a:chExt cx="2865" cy="4238"/>
            </a:xfrm>
          </p:grpSpPr>
          <p:sp>
            <p:nvSpPr>
              <p:cNvPr id="7" name="矩形: 圆角 9"/>
              <p:cNvSpPr/>
              <p:nvPr/>
            </p:nvSpPr>
            <p:spPr>
              <a:xfrm>
                <a:off x="7515" y="3718"/>
                <a:ext cx="2865" cy="4238"/>
              </a:xfrm>
              <a:prstGeom prst="roundRect">
                <a:avLst>
                  <a:gd name="adj" fmla="val 3404"/>
                </a:avLst>
              </a:prstGeom>
              <a:noFill/>
              <a:ln w="12700" cmpd="sng">
                <a:solidFill>
                  <a:srgbClr val="F36235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思源黑体 CN Normal" panose="020B0400000000000000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8016" y="4056"/>
                <a:ext cx="1863" cy="552"/>
              </a:xfrm>
              <a:prstGeom prst="roundRect">
                <a:avLst/>
              </a:prstGeom>
              <a:solidFill>
                <a:srgbClr val="F36235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有爱魔兽圆体 CN Medium" panose="020B0602040504020204" charset="-122"/>
                    <a:ea typeface="有爱魔兽圆体 CN Medium" panose="020B0602040504020204" charset="-122"/>
                    <a:cs typeface="有爱魔兽圆体 CN Medium" panose="020B0602040504020204" charset="-122"/>
                    <a:sym typeface="+mn-ea"/>
                  </a:rPr>
                  <a:t>1.网络小捣蛋</a:t>
                </a:r>
              </a:p>
            </p:txBody>
          </p:sp>
        </p:grpSp>
      </p:grpSp>
      <p:sp>
        <p:nvSpPr>
          <p:cNvPr id="2" name="文本框 1"/>
          <p:cNvSpPr txBox="1"/>
          <p:nvPr/>
        </p:nvSpPr>
        <p:spPr bwMode="auto">
          <a:xfrm>
            <a:off x="1086485" y="2203450"/>
            <a:ext cx="50596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  <a:sym typeface="+mn-ea"/>
              </a:rPr>
              <a:t>依霸凌程度可分为下列三种：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856752" y="2937955"/>
            <a:ext cx="3238100" cy="2869580"/>
            <a:chOff x="7770" y="3754"/>
            <a:chExt cx="3950" cy="4238"/>
          </a:xfrm>
        </p:grpSpPr>
        <p:sp>
          <p:nvSpPr>
            <p:cNvPr id="4" name="文本框 3"/>
            <p:cNvSpPr txBox="1"/>
            <p:nvPr/>
          </p:nvSpPr>
          <p:spPr>
            <a:xfrm>
              <a:off x="7870" y="3916"/>
              <a:ext cx="3751" cy="3916"/>
            </a:xfrm>
            <a:prstGeom prst="rect">
              <a:avLst/>
            </a:prstGeom>
            <a:noFill/>
          </p:spPr>
          <p:txBody>
            <a:bodyPr vert="horz" wrap="square" rtlCol="0" anchor="t">
              <a:spAutoFit/>
            </a:bodyPr>
            <a:lstStyle/>
            <a:p>
              <a:pPr algn="just" fontAlgn="auto">
                <a:lnSpc>
                  <a:spcPct val="200000"/>
                </a:lnSpc>
              </a:pPr>
              <a:endPara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</a:endParaRPr>
            </a:p>
            <a:p>
              <a:pPr algn="just" fontAlgn="auto">
                <a:lnSpc>
                  <a:spcPct val="168000"/>
                </a:lnSpc>
              </a:pPr>
              <a:r>
                <a:rPr lang="zh-CN" altLang="en-US" sz="1600">
                  <a:latin typeface="思源黑体 CN Normal"/>
                  <a:ea typeface="思源黑体 CN Normal"/>
                  <a:cs typeface="思源黑体 CN Normal" panose="020B0400000000000000" charset="-122"/>
                </a:rPr>
                <a:t>经常做一些危险、错误且应该受管教和约束的行为。比方说未经别人同意之下，就张贴别人的照片，或公布别人的秘密，或匿名威胁别人等的「网络小混混」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7770" y="3754"/>
              <a:ext cx="3950" cy="4238"/>
              <a:chOff x="7515" y="3718"/>
              <a:chExt cx="3950" cy="4238"/>
            </a:xfrm>
          </p:grpSpPr>
          <p:sp>
            <p:nvSpPr>
              <p:cNvPr id="22" name="矩形: 圆角 9"/>
              <p:cNvSpPr/>
              <p:nvPr/>
            </p:nvSpPr>
            <p:spPr>
              <a:xfrm>
                <a:off x="7515" y="3718"/>
                <a:ext cx="3950" cy="4238"/>
              </a:xfrm>
              <a:prstGeom prst="roundRect">
                <a:avLst>
                  <a:gd name="adj" fmla="val 3404"/>
                </a:avLst>
              </a:prstGeom>
              <a:noFill/>
              <a:ln w="12700" cmpd="sng">
                <a:solidFill>
                  <a:srgbClr val="F36235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思源黑体 CN Normal" panose="020B0400000000000000" charset="-122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8559" y="4056"/>
                <a:ext cx="1863" cy="552"/>
              </a:xfrm>
              <a:prstGeom prst="roundRect">
                <a:avLst/>
              </a:prstGeom>
              <a:solidFill>
                <a:srgbClr val="F36235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有爱魔兽圆体 CN Medium" panose="020B0602040504020204" charset="-122"/>
                    <a:ea typeface="有爱魔兽圆体 CN Medium" panose="020B0602040504020204" charset="-122"/>
                    <a:cs typeface="有爱魔兽圆体 CN Medium" panose="020B0602040504020204" charset="-122"/>
                    <a:sym typeface="+mn-ea"/>
                  </a:rPr>
                  <a:t>2.网络小混混</a:t>
                </a: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7379732" y="2937955"/>
            <a:ext cx="3618474" cy="2869580"/>
            <a:chOff x="7770" y="3754"/>
            <a:chExt cx="4414" cy="4238"/>
          </a:xfrm>
        </p:grpSpPr>
        <p:sp>
          <p:nvSpPr>
            <p:cNvPr id="25" name="文本框 24"/>
            <p:cNvSpPr txBox="1"/>
            <p:nvPr/>
          </p:nvSpPr>
          <p:spPr>
            <a:xfrm>
              <a:off x="7870" y="3916"/>
              <a:ext cx="4263" cy="3916"/>
            </a:xfrm>
            <a:prstGeom prst="rect">
              <a:avLst/>
            </a:prstGeom>
            <a:noFill/>
          </p:spPr>
          <p:txBody>
            <a:bodyPr vert="horz" wrap="square" rtlCol="0" anchor="t">
              <a:spAutoFit/>
            </a:bodyPr>
            <a:lstStyle/>
            <a:p>
              <a:pPr algn="just" fontAlgn="auto">
                <a:lnSpc>
                  <a:spcPct val="200000"/>
                </a:lnSpc>
              </a:pPr>
              <a:endPara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</a:endParaRPr>
            </a:p>
            <a:p>
              <a:pPr algn="just" fontAlgn="auto">
                <a:lnSpc>
                  <a:spcPct val="168000"/>
                </a:lnSpc>
              </a:pPr>
              <a:r>
                <a:rPr lang="zh-CN" altLang="en-US" sz="1600">
                  <a:latin typeface="思源黑体 CN Normal"/>
                  <a:ea typeface="思源黑体 CN Normal"/>
                  <a:cs typeface="思源黑体 CN Normal" panose="020B0400000000000000" charset="-122"/>
                </a:rPr>
                <a:t>重复且多次在网络上做出各种伤害人的举动，而且已有犯罪之虞。比方说寄色情或恐怖的电子信件给别人、如黑客般侵入别人的计算机，或故意寄病毒给别人…等濒临犯罪边缘的</a:t>
              </a: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7770" y="3754"/>
              <a:ext cx="4414" cy="4238"/>
              <a:chOff x="7515" y="3718"/>
              <a:chExt cx="4414" cy="4238"/>
            </a:xfrm>
          </p:grpSpPr>
          <p:sp>
            <p:nvSpPr>
              <p:cNvPr id="27" name="矩形: 圆角 9"/>
              <p:cNvSpPr/>
              <p:nvPr/>
            </p:nvSpPr>
            <p:spPr>
              <a:xfrm>
                <a:off x="7515" y="3718"/>
                <a:ext cx="4414" cy="4238"/>
              </a:xfrm>
              <a:prstGeom prst="roundRect">
                <a:avLst>
                  <a:gd name="adj" fmla="val 3404"/>
                </a:avLst>
              </a:prstGeom>
              <a:noFill/>
              <a:ln w="12700" cmpd="sng">
                <a:solidFill>
                  <a:srgbClr val="F36235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思源黑体 CN Normal" panose="020B0400000000000000" charset="-122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8791" y="4056"/>
                <a:ext cx="1863" cy="552"/>
              </a:xfrm>
              <a:prstGeom prst="roundRect">
                <a:avLst/>
              </a:prstGeom>
              <a:solidFill>
                <a:srgbClr val="F36235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有爱魔兽圆体 CN Medium" panose="020B0602040504020204" charset="-122"/>
                    <a:ea typeface="有爱魔兽圆体 CN Medium" panose="020B0602040504020204" charset="-122"/>
                    <a:cs typeface="有爱魔兽圆体 CN Medium" panose="020B0602040504020204" charset="-122"/>
                    <a:sym typeface="+mn-ea"/>
                  </a:rPr>
                  <a:t>3.网络小霸王</a:t>
                </a:r>
              </a:p>
            </p:txBody>
          </p:sp>
        </p:grp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2563" y="4915322"/>
            <a:ext cx="892213" cy="8922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921635" y="3075305"/>
            <a:ext cx="666940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20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校园霸凌的预防</a:t>
            </a:r>
          </a:p>
        </p:txBody>
      </p:sp>
      <p:sp>
        <p:nvSpPr>
          <p:cNvPr id="25" name="矩形 24"/>
          <p:cNvSpPr/>
          <p:nvPr/>
        </p:nvSpPr>
        <p:spPr>
          <a:xfrm>
            <a:off x="4384675" y="4274185"/>
            <a:ext cx="374142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</a:rPr>
              <a:t>拒绝校园欺凌珍惜同学情谊</a:t>
            </a:r>
          </a:p>
        </p:txBody>
      </p:sp>
      <p:sp>
        <p:nvSpPr>
          <p:cNvPr id="23" name="椭圆 22"/>
          <p:cNvSpPr/>
          <p:nvPr/>
        </p:nvSpPr>
        <p:spPr>
          <a:xfrm>
            <a:off x="5721767" y="1708455"/>
            <a:ext cx="1068853" cy="1068853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>
                <a:latin typeface="思源黑体 CN Normal"/>
                <a:ea typeface="思源黑体 CN Normal"/>
                <a:cs typeface="思源黑体 CN Normal" panose="020B0400000000000000" charset="-122"/>
              </a:rPr>
              <a:t>4</a:t>
            </a:r>
            <a:endParaRPr lang="zh-CN" altLang="en-US" sz="6600" b="1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535940"/>
            <a:ext cx="1856105" cy="15525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22500" y="1203325"/>
            <a:ext cx="937895" cy="1005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2093595" y="3211195"/>
            <a:ext cx="2340000" cy="23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rtlCol="0" anchor="ctr" anchorCtr="0">
            <a:noAutofit/>
          </a:bodyPr>
          <a:lstStyle/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不做受害者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926355" y="3211195"/>
            <a:ext cx="2339975" cy="23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rtlCol="0" anchor="ctr" anchorCtr="0">
            <a:noAutofit/>
          </a:bodyPr>
          <a:lstStyle/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不做欺凌者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7759090" y="3211195"/>
            <a:ext cx="2339975" cy="23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rtlCol="0" anchor="ctr" anchorCtr="0">
            <a:noAutofit/>
          </a:bodyPr>
          <a:lstStyle/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不做附和</a:t>
            </a:r>
          </a:p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者或冷眼</a:t>
            </a:r>
          </a:p>
          <a:p>
            <a:pPr lvl="0"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旁观者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66738" y="2285844"/>
            <a:ext cx="505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预防“校园霸凌”，应做到“三不”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312345" y="2335107"/>
            <a:ext cx="1102147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目录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131945" y="2125345"/>
            <a:ext cx="2595880" cy="4781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0" algn="l">
              <a:buClrTx/>
              <a:buSzTx/>
              <a:buNone/>
            </a:pPr>
            <a:r>
              <a:rPr lang="zh-CN" altLang="en-US" b="1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校园霸凌概述</a:t>
            </a:r>
          </a:p>
        </p:txBody>
      </p:sp>
      <p:sp>
        <p:nvSpPr>
          <p:cNvPr id="2" name="椭圆 1"/>
          <p:cNvSpPr/>
          <p:nvPr/>
        </p:nvSpPr>
        <p:spPr>
          <a:xfrm>
            <a:off x="3593465" y="2088515"/>
            <a:ext cx="470535" cy="470535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</a:rPr>
              <a:t>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131310" y="3088640"/>
            <a:ext cx="2768600" cy="4781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0" algn="l">
              <a:buClrTx/>
              <a:buSzTx/>
              <a:buNone/>
            </a:pPr>
            <a:r>
              <a:rPr lang="zh-CN" altLang="en-US" b="1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校园霸凌的特点</a:t>
            </a:r>
          </a:p>
        </p:txBody>
      </p:sp>
      <p:sp>
        <p:nvSpPr>
          <p:cNvPr id="30" name="椭圆 29"/>
          <p:cNvSpPr/>
          <p:nvPr/>
        </p:nvSpPr>
        <p:spPr>
          <a:xfrm>
            <a:off x="3593465" y="3069590"/>
            <a:ext cx="470535" cy="470535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</a:rPr>
              <a:t>2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445375" y="2118360"/>
            <a:ext cx="2767965" cy="4781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l">
              <a:buNone/>
            </a:pPr>
            <a:r>
              <a:rPr lang="zh-CN" altLang="en-US" b="1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</a:rPr>
              <a:t>校园霸凌的种类</a:t>
            </a:r>
          </a:p>
        </p:txBody>
      </p:sp>
      <p:sp>
        <p:nvSpPr>
          <p:cNvPr id="31" name="椭圆 30"/>
          <p:cNvSpPr/>
          <p:nvPr/>
        </p:nvSpPr>
        <p:spPr>
          <a:xfrm>
            <a:off x="6906895" y="2091690"/>
            <a:ext cx="470535" cy="470535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</a:rPr>
              <a:t>3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445375" y="3085465"/>
            <a:ext cx="2847975" cy="4781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0" algn="l">
              <a:buClrTx/>
              <a:buSzTx/>
              <a:buNone/>
            </a:pPr>
            <a:r>
              <a:rPr lang="zh-CN" altLang="en-US" b="1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校园霸凌的预防</a:t>
            </a:r>
          </a:p>
        </p:txBody>
      </p:sp>
      <p:sp>
        <p:nvSpPr>
          <p:cNvPr id="32" name="椭圆 31"/>
          <p:cNvSpPr/>
          <p:nvPr/>
        </p:nvSpPr>
        <p:spPr>
          <a:xfrm>
            <a:off x="6906260" y="3062605"/>
            <a:ext cx="470535" cy="469900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</a:rPr>
              <a:t>4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131945" y="4051935"/>
            <a:ext cx="4370705" cy="4781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0" algn="dist">
              <a:buClrTx/>
              <a:buSzTx/>
              <a:buNone/>
            </a:pPr>
            <a:r>
              <a:rPr lang="zh-CN" altLang="en-US" b="1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遭受霸凌时应如何应对？</a:t>
            </a:r>
          </a:p>
        </p:txBody>
      </p:sp>
      <p:sp>
        <p:nvSpPr>
          <p:cNvPr id="7" name="椭圆 6"/>
          <p:cNvSpPr/>
          <p:nvPr/>
        </p:nvSpPr>
        <p:spPr>
          <a:xfrm>
            <a:off x="3592830" y="4029075"/>
            <a:ext cx="470535" cy="469900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有爱魔兽圆体 CN Medium" panose="020B0602040504020204" charset="-122"/>
                <a:ea typeface="有爱魔兽圆体 CN Medium" panose="020B0602040504020204" charset="-122"/>
                <a:cs typeface="思源黑体 CN Normal" panose="020B0400000000000000" charset="-122"/>
              </a:rPr>
              <a:t>4</a:t>
            </a: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535940"/>
            <a:ext cx="1856105" cy="15525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66670" y="1203325"/>
            <a:ext cx="593725" cy="63627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43883" y="319596"/>
            <a:ext cx="137603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EAC9"/>
                </a:solidFill>
              </a:rPr>
              <a:t>https://www.ypppt.com/</a:t>
            </a:r>
            <a:endParaRPr lang="zh-CN" altLang="en-US" sz="600" dirty="0">
              <a:solidFill>
                <a:srgbClr val="FFEAC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/>
          <p:nvPr/>
        </p:nvSpPr>
        <p:spPr bwMode="auto">
          <a:xfrm>
            <a:off x="1628775" y="3408045"/>
            <a:ext cx="540000" cy="5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01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84730" y="3115945"/>
            <a:ext cx="3039745" cy="9772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1.</a:t>
            </a:r>
            <a:r>
              <a:rPr lang="zh-CN" altLang="en-US"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不携带</a:t>
            </a: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较多的钱和手机等贵重物品，</a:t>
            </a:r>
            <a:r>
              <a:rPr lang="zh-CN" altLang="en-US"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不公开</a:t>
            </a: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显露自己的财物。</a:t>
            </a:r>
          </a:p>
        </p:txBody>
      </p:sp>
      <p:sp>
        <p:nvSpPr>
          <p:cNvPr id="2" name="TextBox 11"/>
          <p:cNvSpPr/>
          <p:nvPr/>
        </p:nvSpPr>
        <p:spPr bwMode="auto">
          <a:xfrm>
            <a:off x="5904230" y="3408045"/>
            <a:ext cx="540000" cy="5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0</a:t>
            </a:r>
            <a:r>
              <a:rPr lang="en-US" altLang="zh-CN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2</a:t>
            </a:r>
          </a:p>
        </p:txBody>
      </p:sp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6560185" y="3115945"/>
            <a:ext cx="3686810" cy="9772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2.前往厕所、楼道拐角或者学校附近巷子等校园欺凌多发地时尽量 </a:t>
            </a:r>
            <a:r>
              <a:rPr lang="zh-CN" altLang="en-US"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结伴而行</a:t>
            </a: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。</a:t>
            </a:r>
          </a:p>
        </p:txBody>
      </p:sp>
      <p:sp>
        <p:nvSpPr>
          <p:cNvPr id="4" name="TextBox 11"/>
          <p:cNvSpPr/>
          <p:nvPr/>
        </p:nvSpPr>
        <p:spPr bwMode="auto">
          <a:xfrm>
            <a:off x="1628775" y="4613910"/>
            <a:ext cx="540000" cy="5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0</a:t>
            </a:r>
            <a:r>
              <a:rPr lang="en-US" altLang="zh-CN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3</a:t>
            </a: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2284730" y="4321810"/>
            <a:ext cx="3190875" cy="9772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3.与同学友好相处，宽容、理性、平和解决矛盾， </a:t>
            </a:r>
            <a:r>
              <a:rPr lang="zh-CN" altLang="en-US"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不采用过激方式</a:t>
            </a: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。</a:t>
            </a:r>
          </a:p>
        </p:txBody>
      </p:sp>
      <p:sp>
        <p:nvSpPr>
          <p:cNvPr id="7" name="TextBox 11"/>
          <p:cNvSpPr/>
          <p:nvPr/>
        </p:nvSpPr>
        <p:spPr bwMode="auto">
          <a:xfrm>
            <a:off x="5904230" y="4613910"/>
            <a:ext cx="540000" cy="540000"/>
          </a:xfrm>
          <a:prstGeom prst="ellipse">
            <a:avLst/>
          </a:prstGeom>
          <a:solidFill>
            <a:srgbClr val="F36235"/>
          </a:solidFill>
        </p:spPr>
        <p:txBody>
          <a:bodyPr wrap="square" lIns="0" tIns="71755" rIns="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0</a:t>
            </a:r>
            <a:r>
              <a:rPr lang="en-US" altLang="zh-CN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4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6560185" y="4321810"/>
            <a:ext cx="4147820" cy="9772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8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4. </a:t>
            </a:r>
            <a:r>
              <a:rPr lang="zh-CN" altLang="en-US" sz="1600" b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提升自我防护意识和防护能力</a:t>
            </a: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，平时加强身体素质训练，以便在危险的时刻进行自保。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65910" y="2437765"/>
            <a:ext cx="3329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避免成为霸凌者的目标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5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60500" y="3163570"/>
            <a:ext cx="3742690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故意殴打他人、暴力侮辱他人、暴力索取他人财物、故意非法伤害他人的行为有可能构成我国刑法中的寻衅滋事罪、强制侮辱罪、抢劫罪、故意伤害罪等。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94790" y="2703195"/>
            <a:ext cx="2440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拒绝成为欺凌者</a:t>
            </a: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5401310" y="3163570"/>
            <a:ext cx="5752465" cy="20612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1.拒绝煽风点火，拒绝成为欺凌者的“帮凶”。</a:t>
            </a:r>
          </a:p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2.拒绝当事不关己的旁观者，适当对被欺凌者表达同情和关心。</a:t>
            </a:r>
          </a:p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3.在能力范围内施以援手，帮助被欺凌者。</a:t>
            </a:r>
          </a:p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160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4.及时向老师、家长报告，甚至报警。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35600" y="2703195"/>
            <a:ext cx="42875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buClrTx/>
              <a:buSzTx/>
              <a:buFontTx/>
            </a:pPr>
            <a:r>
              <a:rPr lang="en-US" altLang="zh-CN" sz="24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  <a:sym typeface="+mn-ea"/>
              </a:rPr>
              <a:t>拒绝成为附和者或冷眼旁观者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6075" y="4052570"/>
            <a:ext cx="1408430" cy="1408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01365" y="2915285"/>
            <a:ext cx="590867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720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遭受霸凌时</a:t>
            </a:r>
          </a:p>
          <a:p>
            <a:pPr algn="ctr"/>
            <a:r>
              <a:rPr lang="zh-CN" altLang="en-US" sz="720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应如何应对</a:t>
            </a:r>
          </a:p>
        </p:txBody>
      </p:sp>
      <p:sp>
        <p:nvSpPr>
          <p:cNvPr id="23" name="椭圆 22"/>
          <p:cNvSpPr/>
          <p:nvPr/>
        </p:nvSpPr>
        <p:spPr>
          <a:xfrm>
            <a:off x="5721767" y="1548435"/>
            <a:ext cx="1068853" cy="1068853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>
                <a:latin typeface="思源黑体 CN Normal"/>
                <a:ea typeface="思源黑体 CN Normal"/>
                <a:cs typeface="思源黑体 CN Normal" panose="020B0400000000000000" charset="-122"/>
              </a:rPr>
              <a:t>5</a:t>
            </a:r>
            <a:endParaRPr lang="zh-CN" altLang="en-US" sz="6600" b="1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535940"/>
            <a:ext cx="1856105" cy="15525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22500" y="1203325"/>
            <a:ext cx="937895" cy="1005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7"/>
          <p:cNvSpPr/>
          <p:nvPr/>
        </p:nvSpPr>
        <p:spPr>
          <a:xfrm>
            <a:off x="1644650" y="2754630"/>
            <a:ext cx="2924175" cy="480060"/>
          </a:xfrm>
          <a:prstGeom prst="round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</a:rPr>
              <a:t>1.机智选择应对方式</a:t>
            </a:r>
          </a:p>
        </p:txBody>
      </p:sp>
      <p:sp>
        <p:nvSpPr>
          <p:cNvPr id="2" name="矩形 1"/>
          <p:cNvSpPr/>
          <p:nvPr/>
        </p:nvSpPr>
        <p:spPr>
          <a:xfrm>
            <a:off x="1520825" y="3298190"/>
            <a:ext cx="5718810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lnSpc>
                <a:spcPct val="200000"/>
              </a:lnSpc>
              <a:buClrTx/>
              <a:buSzTx/>
              <a:buFont typeface="+mj-lt"/>
              <a:buAutoNum type="alphaLcParenR"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如果与对方能力相当，要明确冷静告诉对方停止欺凌行为。</a:t>
            </a:r>
          </a:p>
          <a:p>
            <a:pPr marL="342900" lvl="0" indent="-342900" algn="just" fontAlgn="auto">
              <a:lnSpc>
                <a:spcPct val="200000"/>
              </a:lnSpc>
              <a:buClrTx/>
              <a:buSzTx/>
              <a:buFont typeface="+mj-lt"/>
              <a:buAutoNum type="alphaLcParenR"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一味忍让或者紧张不安，只会助长欺凌者嚣张气焰。</a:t>
            </a:r>
          </a:p>
          <a:p>
            <a:pPr marL="342900" lvl="0" indent="-342900" algn="just" fontAlgn="auto">
              <a:lnSpc>
                <a:spcPct val="200000"/>
              </a:lnSpc>
              <a:buClrTx/>
              <a:buSzTx/>
              <a:buFont typeface="+mj-lt"/>
              <a:buAutoNum type="alphaLcParenR"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如果对方人多，实力悬殊，要看准时机，迅速离开；</a:t>
            </a:r>
          </a:p>
          <a:p>
            <a:pPr marL="342900" lvl="0" indent="-342900" algn="just" fontAlgn="auto">
              <a:lnSpc>
                <a:spcPct val="200000"/>
              </a:lnSpc>
              <a:buClrTx/>
              <a:buSzTx/>
              <a:buFont typeface="+mj-lt"/>
              <a:buAutoNum type="alphaLcParenR"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跑不掉时可以拖延时间再求助，生命安全第一。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635" y="2449830"/>
            <a:ext cx="4084320" cy="3063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5248910" y="2653030"/>
            <a:ext cx="1851025" cy="353060"/>
          </a:xfrm>
          <a:prstGeom prst="round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</a:rPr>
              <a:t>2.及时求助</a:t>
            </a:r>
          </a:p>
        </p:txBody>
      </p:sp>
      <p:sp>
        <p:nvSpPr>
          <p:cNvPr id="6" name="矩形 5"/>
          <p:cNvSpPr/>
          <p:nvPr/>
        </p:nvSpPr>
        <p:spPr>
          <a:xfrm>
            <a:off x="5143500" y="2458720"/>
            <a:ext cx="5313045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0" algn="just" fontAlgn="auto">
              <a:lnSpc>
                <a:spcPct val="200000"/>
              </a:lnSpc>
              <a:buClrTx/>
              <a:buSzTx/>
              <a:buFont typeface="+mj-lt"/>
              <a:buNone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                      校园欺凌具有反复性、长期性的特点，不及时处理很有可能导致更持久、更严重的欺凌。因此，第一次被欺凌后一定要及时向老师、家长求助，不管遭遇了怎样的恐吓，不要自己承受身体和心理上的创伤。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5248910" y="4742815"/>
            <a:ext cx="2320925" cy="353060"/>
          </a:xfrm>
          <a:prstGeom prst="round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</a:rPr>
              <a:t>3.不要责备自己</a:t>
            </a:r>
          </a:p>
        </p:txBody>
      </p:sp>
      <p:sp>
        <p:nvSpPr>
          <p:cNvPr id="5" name="矩形 4"/>
          <p:cNvSpPr/>
          <p:nvPr/>
        </p:nvSpPr>
        <p:spPr>
          <a:xfrm>
            <a:off x="5142230" y="4547235"/>
            <a:ext cx="5314315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0" algn="just" fontAlgn="auto">
              <a:lnSpc>
                <a:spcPct val="200000"/>
              </a:lnSpc>
              <a:buClrTx/>
              <a:buSzTx/>
              <a:buFont typeface="+mj-lt"/>
              <a:buNone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                                                       被欺凌不是你的过错。发现自己的闪光点，树立信心，多交一些好朋友。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1270" y="2181860"/>
            <a:ext cx="3579495" cy="3579495"/>
          </a:xfrm>
          <a:prstGeom prst="rect">
            <a:avLst/>
          </a:prstGeom>
        </p:spPr>
      </p:pic>
      <p:pic>
        <p:nvPicPr>
          <p:cNvPr id="13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010900" y="10693400"/>
            <a:ext cx="368300" cy="2667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4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89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01365" y="3075305"/>
            <a:ext cx="590867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200" dirty="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校园霸凌概述</a:t>
            </a:r>
          </a:p>
        </p:txBody>
      </p:sp>
      <p:sp>
        <p:nvSpPr>
          <p:cNvPr id="25" name="矩形 24"/>
          <p:cNvSpPr/>
          <p:nvPr/>
        </p:nvSpPr>
        <p:spPr>
          <a:xfrm>
            <a:off x="4384675" y="4274185"/>
            <a:ext cx="374142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</a:rPr>
              <a:t>拒绝校园欺凌珍惜同学情谊</a:t>
            </a:r>
          </a:p>
        </p:txBody>
      </p:sp>
      <p:sp>
        <p:nvSpPr>
          <p:cNvPr id="23" name="椭圆 22"/>
          <p:cNvSpPr/>
          <p:nvPr/>
        </p:nvSpPr>
        <p:spPr>
          <a:xfrm>
            <a:off x="5721767" y="1708455"/>
            <a:ext cx="1068853" cy="1068853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>
                <a:latin typeface="思源黑体 CN Normal"/>
                <a:ea typeface="思源黑体 CN Normal"/>
                <a:cs typeface="思源黑体 CN Normal" panose="020B0400000000000000" charset="-122"/>
              </a:rPr>
              <a:t>1</a:t>
            </a:r>
            <a:endParaRPr lang="zh-CN" altLang="en-US" sz="6600" b="1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535940"/>
            <a:ext cx="1856105" cy="1552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22500" y="1203325"/>
            <a:ext cx="937895" cy="1005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7"/>
          <p:cNvSpPr/>
          <p:nvPr/>
        </p:nvSpPr>
        <p:spPr>
          <a:xfrm>
            <a:off x="2286635" y="2755265"/>
            <a:ext cx="2279650" cy="480060"/>
          </a:xfrm>
          <a:prstGeom prst="round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</a:rPr>
              <a:t>何谓校园霸凌？</a:t>
            </a:r>
          </a:p>
        </p:txBody>
      </p:sp>
      <p:sp>
        <p:nvSpPr>
          <p:cNvPr id="4" name="矩形 3"/>
          <p:cNvSpPr/>
          <p:nvPr/>
        </p:nvSpPr>
        <p:spPr>
          <a:xfrm>
            <a:off x="2145665" y="3316605"/>
            <a:ext cx="790003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一个学生长时间、重复地暴露在一个或多个学生主导的欺负或骚扰行为之中。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566285" y="2799715"/>
            <a:ext cx="38017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校园霸凌：school bullying</a:t>
            </a:r>
          </a:p>
        </p:txBody>
      </p:sp>
      <p:sp>
        <p:nvSpPr>
          <p:cNvPr id="2" name="矩形 1"/>
          <p:cNvSpPr/>
          <p:nvPr/>
        </p:nvSpPr>
        <p:spPr>
          <a:xfrm>
            <a:off x="2145665" y="3904615"/>
            <a:ext cx="790003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200000"/>
              </a:lnSpc>
              <a:buClrTx/>
              <a:buSzTx/>
              <a:buFontTx/>
            </a:pPr>
            <a:r>
              <a:rPr lang="en-US" altLang="zh-CN" sz="2400" dirty="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专业定义：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系指一个学生长期重复的被一个或多个学生欺负或骚扰，或是学生被锁定为霸凌对象而成为受凌虐学生，导致其身心受到严重伤害的情形。 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8030" y="2446655"/>
            <a:ext cx="1073785" cy="1073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1953191" y="3385056"/>
            <a:ext cx="1944000" cy="1080000"/>
          </a:xfrm>
          <a:prstGeom prst="ellipse">
            <a:avLst/>
          </a:prstGeom>
          <a:solidFill>
            <a:srgbClr val="F36235"/>
          </a:solidFill>
        </p:spPr>
        <p:txBody>
          <a:bodyPr wrap="square" lIns="91440" tIns="71755" rIns="91440" bIns="45720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学校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065466" y="3385056"/>
            <a:ext cx="1943735" cy="1080000"/>
          </a:xfrm>
          <a:prstGeom prst="ellipse">
            <a:avLst/>
          </a:prstGeom>
          <a:solidFill>
            <a:srgbClr val="F36235"/>
          </a:solidFill>
        </p:spPr>
        <p:txBody>
          <a:bodyPr wrap="square" lIns="91440" tIns="71755" rIns="91440" bIns="45720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家庭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177476" y="3385056"/>
            <a:ext cx="1943735" cy="1080000"/>
          </a:xfrm>
          <a:prstGeom prst="ellipse">
            <a:avLst/>
          </a:prstGeom>
          <a:solidFill>
            <a:srgbClr val="F36235"/>
          </a:solidFill>
        </p:spPr>
        <p:txBody>
          <a:bodyPr wrap="square" lIns="91440" tIns="71755" rIns="91440" bIns="45720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工作</a:t>
            </a:r>
          </a:p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场所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8289486" y="3385056"/>
            <a:ext cx="1943735" cy="1080000"/>
          </a:xfrm>
          <a:prstGeom prst="ellipse">
            <a:avLst/>
          </a:prstGeom>
          <a:solidFill>
            <a:srgbClr val="F36235"/>
          </a:solidFill>
        </p:spPr>
        <p:txBody>
          <a:bodyPr wrap="square" lIns="91440" tIns="71755" rIns="91440" bIns="45720" rtlCol="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社区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21423" y="2344264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>
                <a:solidFill>
                  <a:srgbClr val="F36235"/>
                </a:solidFill>
                <a:latin typeface="汉仪书魂体简" panose="02010600000101010101" charset="-122"/>
                <a:ea typeface="汉仪书魂体简" panose="02010600000101010101" charset="-122"/>
                <a:cs typeface="思源黑体 CN Normal" panose="020B0400000000000000" charset="-122"/>
                <a:sym typeface="+mn-ea"/>
              </a:rPr>
              <a:t>霸凌会在哪里发生？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3086735" y="4831715"/>
            <a:ext cx="6109970" cy="68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36235"/>
                </a:solidFill>
              </a14:hiddenFill>
            </a:ext>
          </a:extLst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rgbClr val="F36235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霸凌可以发生在任何人际互动的场所中。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954655" y="3075305"/>
            <a:ext cx="660082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200" dirty="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校园霸凌的特点</a:t>
            </a:r>
          </a:p>
        </p:txBody>
      </p:sp>
      <p:sp>
        <p:nvSpPr>
          <p:cNvPr id="25" name="矩形 24"/>
          <p:cNvSpPr/>
          <p:nvPr/>
        </p:nvSpPr>
        <p:spPr>
          <a:xfrm>
            <a:off x="4384675" y="4274185"/>
            <a:ext cx="374142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</a:rPr>
              <a:t>拒绝校园欺凌珍惜同学情谊</a:t>
            </a:r>
          </a:p>
        </p:txBody>
      </p:sp>
      <p:sp>
        <p:nvSpPr>
          <p:cNvPr id="23" name="椭圆 22"/>
          <p:cNvSpPr/>
          <p:nvPr/>
        </p:nvSpPr>
        <p:spPr>
          <a:xfrm>
            <a:off x="5721767" y="1708455"/>
            <a:ext cx="1068853" cy="1068853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>
                <a:latin typeface="思源黑体 CN Normal"/>
                <a:ea typeface="思源黑体 CN Normal"/>
                <a:cs typeface="思源黑体 CN Normal" panose="020B0400000000000000" charset="-122"/>
              </a:rPr>
              <a:t>2</a:t>
            </a:r>
            <a:endParaRPr lang="zh-CN" altLang="en-US" sz="6600" b="1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"/>
          <a:stretch>
            <a:fillRect/>
          </a:stretch>
        </p:blipFill>
        <p:spPr>
          <a:xfrm>
            <a:off x="9475470" y="535940"/>
            <a:ext cx="1856105" cy="15525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22500" y="1203325"/>
            <a:ext cx="937895" cy="1005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1233170" y="2395220"/>
            <a:ext cx="1872615" cy="464185"/>
          </a:xfrm>
          <a:prstGeom prst="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霸凌特点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1115695" y="2927985"/>
            <a:ext cx="4403725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1. </a:t>
            </a:r>
            <a:r>
              <a:rPr sz="1600" dirty="0" err="1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霸凌具有欺侮行为</a:t>
            </a: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2. </a:t>
            </a:r>
            <a:r>
              <a:rPr sz="1600" dirty="0" err="1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霸凌具有故意伤害的意图</a:t>
            </a: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3.被霸凌的时间长了，会有心理障碍。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4. </a:t>
            </a:r>
            <a:r>
              <a:rPr sz="1600" dirty="0" err="1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造成双方势力（地位）不对等</a:t>
            </a: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5.男孩与女孩同样地都会有霸凌行为。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4935855" y="2395220"/>
            <a:ext cx="1872615" cy="464185"/>
          </a:xfrm>
          <a:prstGeom prst="rect">
            <a:avLst/>
          </a:prstGeom>
          <a:solidFill>
            <a:srgbClr val="F36235"/>
          </a:solidFill>
        </p:spPr>
        <p:txBody>
          <a:bodyPr wrap="square" tIns="71755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chemeClr val="bg1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霸凌特点</a:t>
            </a:r>
          </a:p>
        </p:txBody>
      </p:sp>
      <p:sp>
        <p:nvSpPr>
          <p:cNvPr id="5" name="矩形 4"/>
          <p:cNvSpPr/>
          <p:nvPr/>
        </p:nvSpPr>
        <p:spPr>
          <a:xfrm>
            <a:off x="4829810" y="2927985"/>
            <a:ext cx="720725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6.从学生的自我报告研究中发现，男孩比较会进行霸凌行为。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7.一般而言，男孩大多只会被男孩霸凌。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lang="en-US"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8.</a:t>
            </a: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女孩会被男孩及女孩霸凌。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lang="en-US"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9</a:t>
            </a: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.言语霸凌是最常见的霸凌方式。</a:t>
            </a:r>
          </a:p>
          <a:p>
            <a:pPr indent="0" fontAlgn="auto">
              <a:lnSpc>
                <a:spcPct val="200000"/>
              </a:lnSpc>
              <a:buNone/>
            </a:pPr>
            <a:r>
              <a:rPr sz="1600" dirty="0" smtClean="0">
                <a:latin typeface="思源黑体 CN Normal"/>
                <a:ea typeface="思源黑体 CN Normal"/>
                <a:cs typeface="思源黑体 CN Normal" panose="020B0400000000000000" charset="-122"/>
              </a:rPr>
              <a:t>10.男孩比较会使用行为霸凌，女孩则是以散播谣言、社交霸凌为主。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860" y="3286760"/>
            <a:ext cx="1904365" cy="19043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5010785" y="2131695"/>
            <a:ext cx="5506720" cy="102108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68000"/>
              </a:lnSpc>
              <a:buClrTx/>
              <a:buSzTx/>
              <a:buFontTx/>
            </a:pPr>
            <a:r>
              <a:rPr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一个在学校或团体中不停地对其他同侪或某些特定对象进行伤害、恐吓、威胁或刻意排挤的儿童。</a:t>
            </a:r>
          </a:p>
        </p:txBody>
      </p:sp>
      <p:sp>
        <p:nvSpPr>
          <p:cNvPr id="18" name="TextBox 17"/>
          <p:cNvSpPr>
            <a:spLocks noChangeArrowheads="1"/>
          </p:cNvSpPr>
          <p:nvPr/>
        </p:nvSpPr>
        <p:spPr bwMode="auto">
          <a:xfrm>
            <a:off x="1952625" y="2362200"/>
            <a:ext cx="2891155" cy="671195"/>
          </a:xfrm>
          <a:prstGeom prst="roundRect">
            <a:avLst>
              <a:gd name="adj" fmla="val 50000"/>
            </a:avLst>
          </a:prstGeom>
          <a:noFill/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rgbClr val="F36235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霸凌儿童(胖虎型) 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010785" y="3401695"/>
            <a:ext cx="5507990" cy="102108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68000"/>
              </a:lnSpc>
              <a:buClrTx/>
              <a:buSzTx/>
              <a:buFontTx/>
            </a:pPr>
            <a:r>
              <a:rPr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被霸凌的对象，其中有些甚至是长期被霸凌，对身心健康与发展造成深远的负向影响。</a:t>
            </a:r>
          </a:p>
        </p:txBody>
      </p:sp>
      <p:sp>
        <p:nvSpPr>
          <p:cNvPr id="3" name="TextBox 17"/>
          <p:cNvSpPr>
            <a:spLocks noChangeArrowheads="1"/>
          </p:cNvSpPr>
          <p:nvPr/>
        </p:nvSpPr>
        <p:spPr bwMode="auto">
          <a:xfrm>
            <a:off x="1952625" y="3632200"/>
            <a:ext cx="2891155" cy="671195"/>
          </a:xfrm>
          <a:prstGeom prst="roundRect">
            <a:avLst>
              <a:gd name="adj" fmla="val 50000"/>
            </a:avLst>
          </a:prstGeom>
          <a:noFill/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rgbClr val="F36235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受凌儿童(大雄型)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010785" y="4671695"/>
            <a:ext cx="5507355" cy="96763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lvl="0" algn="just" fontAlgn="auto">
              <a:lnSpc>
                <a:spcPct val="168000"/>
              </a:lnSpc>
              <a:buClrTx/>
              <a:buSzTx/>
              <a:buFontTx/>
            </a:pPr>
            <a:r>
              <a:rPr err="1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是任何一位知道霸凌正在发生的人，旁观者「看热闹」的心态，会鼓励、</a:t>
            </a:r>
            <a:r>
              <a:rPr err="1" smtClean="0">
                <a:latin typeface="思源黑体 CN Normal"/>
                <a:ea typeface="思源黑体 CN Normal"/>
                <a:cs typeface="思源黑体 CN Normal" panose="020B0400000000000000" charset="-122"/>
                <a:sym typeface="+mn-ea"/>
              </a:rPr>
              <a:t>协助霸凌儿童进行伤害性的行为</a:t>
            </a:r>
            <a:endParaRPr>
              <a:latin typeface="思源黑体 CN Normal"/>
              <a:ea typeface="思源黑体 CN Normal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5" name="TextBox 17"/>
          <p:cNvSpPr>
            <a:spLocks noChangeArrowheads="1"/>
          </p:cNvSpPr>
          <p:nvPr/>
        </p:nvSpPr>
        <p:spPr bwMode="auto">
          <a:xfrm>
            <a:off x="1952625" y="4902200"/>
            <a:ext cx="2891155" cy="671195"/>
          </a:xfrm>
          <a:prstGeom prst="roundRect">
            <a:avLst>
              <a:gd name="adj" fmla="val 50000"/>
            </a:avLst>
          </a:prstGeom>
          <a:noFill/>
          <a:ln>
            <a:solidFill>
              <a:srgbClr val="F36235"/>
            </a:solidFill>
          </a:ln>
        </p:spPr>
        <p:txBody>
          <a:bodyPr wrap="square" lIns="91440" tIns="71755" rIns="91440" bIns="45720" anchor="ctr" anchorCtr="0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 dirty="0">
                <a:solidFill>
                  <a:srgbClr val="F36235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sym typeface="+mn-ea"/>
              </a:rPr>
              <a:t>旁观者(小夫型)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 animBg="1"/>
      <p:bldP spid="2" grpId="0"/>
      <p:bldP spid="3" grpId="0" animBg="1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875280" y="3075305"/>
            <a:ext cx="676275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200" dirty="0">
                <a:solidFill>
                  <a:srgbClr val="F36235"/>
                </a:solidFill>
                <a:latin typeface="印品囧囧体（非商用）" panose="02000500000000000000" charset="-122"/>
                <a:ea typeface="印品囧囧体（非商用）" panose="02000500000000000000" charset="-122"/>
                <a:cs typeface="思源黑体 CN Normal" panose="020B0400000000000000" charset="-122"/>
              </a:rPr>
              <a:t>校园霸凌的种类</a:t>
            </a:r>
          </a:p>
        </p:txBody>
      </p:sp>
      <p:sp>
        <p:nvSpPr>
          <p:cNvPr id="25" name="矩形 24"/>
          <p:cNvSpPr/>
          <p:nvPr/>
        </p:nvSpPr>
        <p:spPr>
          <a:xfrm>
            <a:off x="4384675" y="4274185"/>
            <a:ext cx="374142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000">
                <a:solidFill>
                  <a:srgbClr val="F36235"/>
                </a:solidFill>
                <a:latin typeface="有爱魔兽圆体 CN Medium" panose="020B0602040504020204" charset="-122"/>
                <a:ea typeface="有爱魔兽圆体 CN Medium" panose="020B0602040504020204" charset="-122"/>
                <a:cs typeface="有爱魔兽圆体 CN Medium" panose="020B0602040504020204" charset="-122"/>
              </a:rPr>
              <a:t>拒绝校园欺凌珍惜同学情谊</a:t>
            </a:r>
          </a:p>
        </p:txBody>
      </p:sp>
      <p:sp>
        <p:nvSpPr>
          <p:cNvPr id="23" name="椭圆 22"/>
          <p:cNvSpPr/>
          <p:nvPr/>
        </p:nvSpPr>
        <p:spPr>
          <a:xfrm>
            <a:off x="5721767" y="1708455"/>
            <a:ext cx="1068853" cy="1068853"/>
          </a:xfrm>
          <a:prstGeom prst="ellipse">
            <a:avLst/>
          </a:prstGeom>
          <a:solidFill>
            <a:srgbClr val="F36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>
                <a:latin typeface="思源黑体 CN Normal"/>
                <a:ea typeface="思源黑体 CN Normal"/>
                <a:cs typeface="思源黑体 CN Normal" panose="020B0400000000000000" charset="-122"/>
              </a:rPr>
              <a:t>3</a:t>
            </a:r>
            <a:endParaRPr lang="zh-CN" altLang="en-US" sz="6600" b="1">
              <a:latin typeface="思源黑体 CN Normal"/>
              <a:ea typeface="思源黑体 CN Normal"/>
              <a:cs typeface="思源黑体 CN Normal" panose="020B04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">
        <p:wedg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TU2NDY0Mzg2NGY2ZGIwNmM2NGY3ODE5NjVlNzU1ZjIifQ==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阿里巴巴普惠体 Medium"/>
        <a:ea typeface="阿里巴巴普惠体 Medium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阿里巴巴普惠体 Medium"/>
        <a:ea typeface="阿里巴巴普惠体 Medium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Normal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Normal"/>
        <a:ea typeface="Arial"/>
        <a:cs typeface="Arial"/>
        <a:font script="Jpan" typeface="ＭＳ Ｐゴシック"/>
        <a:font script="Hang" typeface="맑은 고딕"/>
        <a:font script="Hans" typeface="思源黑体 CN Normal"/>
        <a:font script="Hant" typeface="新細明體"/>
        <a:font script="Arab" typeface="思源黑体 CN Normal"/>
        <a:font script="Hebr" typeface="思源黑体 CN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963</Words>
  <Application>Microsoft Office PowerPoint</Application>
  <PresentationFormat>宽屏</PresentationFormat>
  <Paragraphs>151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Aa粉嘟嘟 (非商业使用)</vt:lpstr>
      <vt:lpstr>Aa棉花糖拼音 (非商业使用)</vt:lpstr>
      <vt:lpstr>Meiryo</vt:lpstr>
      <vt:lpstr>汉仪劲楷简</vt:lpstr>
      <vt:lpstr>汉仪书魂体简</vt:lpstr>
      <vt:lpstr>思源黑体</vt:lpstr>
      <vt:lpstr>思源黑体 CN Normal</vt:lpstr>
      <vt:lpstr>宋体</vt:lpstr>
      <vt:lpstr>微软雅黑</vt:lpstr>
      <vt:lpstr>印品囧囧体（非商用）</vt:lpstr>
      <vt:lpstr>印品灵秀体</vt:lpstr>
      <vt:lpstr>印品灵秀体（非商用）</vt:lpstr>
      <vt:lpstr>有爱魔兽圆体 CN Medium</vt:lpstr>
      <vt:lpstr>Arial</vt:lpstr>
      <vt:lpstr>Calibri</vt:lpstr>
      <vt:lpstr>Calibri Light</vt:lpstr>
      <vt:lpstr>第一PPT模板网-WWW.1PPT.COM​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2022-06-11T16:29:50Z</cp:lastPrinted>
  <dcterms:created xsi:type="dcterms:W3CDTF">2022-06-11T16:29:50Z</dcterms:created>
  <dcterms:modified xsi:type="dcterms:W3CDTF">2023-03-24T07:45:27Z</dcterms:modified>
</cp:coreProperties>
</file>