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notesMasterIdLst>
    <p:notesMasterId r:id="rId33"/>
  </p:notesMasterIdLst>
  <p:sldIdLst>
    <p:sldId id="256" r:id="rId3"/>
    <p:sldId id="257" r:id="rId4"/>
    <p:sldId id="259" r:id="rId5"/>
    <p:sldId id="266" r:id="rId6"/>
    <p:sldId id="293" r:id="rId7"/>
    <p:sldId id="267" r:id="rId8"/>
    <p:sldId id="268" r:id="rId9"/>
    <p:sldId id="270" r:id="rId10"/>
    <p:sldId id="294" r:id="rId11"/>
    <p:sldId id="269" r:id="rId12"/>
    <p:sldId id="271" r:id="rId13"/>
    <p:sldId id="272" r:id="rId14"/>
    <p:sldId id="274" r:id="rId15"/>
    <p:sldId id="295" r:id="rId16"/>
    <p:sldId id="276" r:id="rId17"/>
    <p:sldId id="275" r:id="rId18"/>
    <p:sldId id="296" r:id="rId19"/>
    <p:sldId id="277" r:id="rId20"/>
    <p:sldId id="297" r:id="rId21"/>
    <p:sldId id="278" r:id="rId22"/>
    <p:sldId id="279" r:id="rId23"/>
    <p:sldId id="282" r:id="rId24"/>
    <p:sldId id="298" r:id="rId25"/>
    <p:sldId id="280" r:id="rId26"/>
    <p:sldId id="299" r:id="rId27"/>
    <p:sldId id="281" r:id="rId28"/>
    <p:sldId id="283" r:id="rId29"/>
    <p:sldId id="285" r:id="rId30"/>
    <p:sldId id="286" r:id="rId31"/>
    <p:sldId id="300" r:id="rId32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3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314" autoAdjust="0"/>
  </p:normalViewPr>
  <p:slideViewPr>
    <p:cSldViewPr snapToGrid="0" snapToObjects="1" showGuides="1">
      <p:cViewPr varScale="1">
        <p:scale>
          <a:sx n="107" d="100"/>
          <a:sy n="107" d="100"/>
        </p:scale>
        <p:origin x="672" y="114"/>
      </p:cViewPr>
      <p:guideLst>
        <p:guide orient="horz" pos="2115"/>
        <p:guide pos="3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141C9-AA74-4587-9D52-9F16A874C8BC}" type="datetimeFigureOut">
              <a:rPr lang="zh-CN" altLang="en-US" smtClean="0"/>
              <a:t>2023/3/25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286B1-9805-4396-8247-01D1E2DA60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040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4874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594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232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5238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637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665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983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57419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1170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862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08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1745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5773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57305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9334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0555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1302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70303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6824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56262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5137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962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6344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281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257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161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955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577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375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286B1-9805-4396-8247-01D1E2DA60C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5597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688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208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178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48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111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73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086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35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865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88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5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形状 5"/>
          <p:cNvSpPr/>
          <p:nvPr userDrawn="1"/>
        </p:nvSpPr>
        <p:spPr>
          <a:xfrm>
            <a:off x="-653384" y="-546122"/>
            <a:ext cx="12845384" cy="2112304"/>
          </a:xfrm>
          <a:custGeom>
            <a:avLst/>
            <a:gdLst>
              <a:gd name="connsiteX0" fmla="*/ 604389 w 12845384"/>
              <a:gd name="connsiteY0" fmla="*/ 0 h 2112304"/>
              <a:gd name="connsiteX1" fmla="*/ 12845384 w 12845384"/>
              <a:gd name="connsiteY1" fmla="*/ 0 h 2112304"/>
              <a:gd name="connsiteX2" fmla="*/ 12845384 w 12845384"/>
              <a:gd name="connsiteY2" fmla="*/ 853368 h 2112304"/>
              <a:gd name="connsiteX3" fmla="*/ 12788453 w 12845384"/>
              <a:gd name="connsiteY3" fmla="*/ 860289 h 2112304"/>
              <a:gd name="connsiteX4" fmla="*/ 12472532 w 12845384"/>
              <a:gd name="connsiteY4" fmla="*/ 799785 h 2112304"/>
              <a:gd name="connsiteX5" fmla="*/ 12032113 w 12845384"/>
              <a:gd name="connsiteY5" fmla="*/ 1125008 h 2112304"/>
              <a:gd name="connsiteX6" fmla="*/ 11442858 w 12845384"/>
              <a:gd name="connsiteY6" fmla="*/ 984529 h 2112304"/>
              <a:gd name="connsiteX7" fmla="*/ 11421308 w 12845384"/>
              <a:gd name="connsiteY7" fmla="*/ 963081 h 2112304"/>
              <a:gd name="connsiteX8" fmla="*/ 11375138 w 12845384"/>
              <a:gd name="connsiteY8" fmla="*/ 1013761 h 2112304"/>
              <a:gd name="connsiteX9" fmla="*/ 10991290 w 12845384"/>
              <a:gd name="connsiteY9" fmla="*/ 1181678 h 2112304"/>
              <a:gd name="connsiteX10" fmla="*/ 10810275 w 12845384"/>
              <a:gd name="connsiteY10" fmla="*/ 1486533 h 2112304"/>
              <a:gd name="connsiteX11" fmla="*/ 10193976 w 12845384"/>
              <a:gd name="connsiteY11" fmla="*/ 1523444 h 2112304"/>
              <a:gd name="connsiteX12" fmla="*/ 9753556 w 12845384"/>
              <a:gd name="connsiteY12" fmla="*/ 1848667 h 2112304"/>
              <a:gd name="connsiteX13" fmla="*/ 9105991 w 12845384"/>
              <a:gd name="connsiteY13" fmla="*/ 1650152 h 2112304"/>
              <a:gd name="connsiteX14" fmla="*/ 8144060 w 12845384"/>
              <a:gd name="connsiteY14" fmla="*/ 1454015 h 2112304"/>
              <a:gd name="connsiteX15" fmla="*/ 7881265 w 12845384"/>
              <a:gd name="connsiteY15" fmla="*/ 1405195 h 2112304"/>
              <a:gd name="connsiteX16" fmla="*/ 7846018 w 12845384"/>
              <a:gd name="connsiteY16" fmla="*/ 1383398 h 2112304"/>
              <a:gd name="connsiteX17" fmla="*/ 7801502 w 12845384"/>
              <a:gd name="connsiteY17" fmla="*/ 1377862 h 2112304"/>
              <a:gd name="connsiteX18" fmla="*/ 7647833 w 12845384"/>
              <a:gd name="connsiteY18" fmla="*/ 1327499 h 2112304"/>
              <a:gd name="connsiteX19" fmla="*/ 7207414 w 12845384"/>
              <a:gd name="connsiteY19" fmla="*/ 1652722 h 2112304"/>
              <a:gd name="connsiteX20" fmla="*/ 6559849 w 12845384"/>
              <a:gd name="connsiteY20" fmla="*/ 1454207 h 2112304"/>
              <a:gd name="connsiteX21" fmla="*/ 5597918 w 12845384"/>
              <a:gd name="connsiteY21" fmla="*/ 1258070 h 2112304"/>
              <a:gd name="connsiteX22" fmla="*/ 5174978 w 12845384"/>
              <a:gd name="connsiteY22" fmla="*/ 1039808 h 2112304"/>
              <a:gd name="connsiteX23" fmla="*/ 5159373 w 12845384"/>
              <a:gd name="connsiteY23" fmla="*/ 961096 h 2112304"/>
              <a:gd name="connsiteX24" fmla="*/ 5169272 w 12845384"/>
              <a:gd name="connsiteY24" fmla="*/ 888660 h 2112304"/>
              <a:gd name="connsiteX25" fmla="*/ 5101691 w 12845384"/>
              <a:gd name="connsiteY25" fmla="*/ 861391 h 2112304"/>
              <a:gd name="connsiteX26" fmla="*/ 4661270 w 12845384"/>
              <a:gd name="connsiteY26" fmla="*/ 1186614 h 2112304"/>
              <a:gd name="connsiteX27" fmla="*/ 4215519 w 12845384"/>
              <a:gd name="connsiteY27" fmla="*/ 1136022 h 2112304"/>
              <a:gd name="connsiteX28" fmla="*/ 4197677 w 12845384"/>
              <a:gd name="connsiteY28" fmla="*/ 1126498 h 2112304"/>
              <a:gd name="connsiteX29" fmla="*/ 4153683 w 12845384"/>
              <a:gd name="connsiteY29" fmla="*/ 1174790 h 2112304"/>
              <a:gd name="connsiteX30" fmla="*/ 3729344 w 12845384"/>
              <a:gd name="connsiteY30" fmla="*/ 1360421 h 2112304"/>
              <a:gd name="connsiteX31" fmla="*/ 3529233 w 12845384"/>
              <a:gd name="connsiteY31" fmla="*/ 1697434 h 2112304"/>
              <a:gd name="connsiteX32" fmla="*/ 2847921 w 12845384"/>
              <a:gd name="connsiteY32" fmla="*/ 1738239 h 2112304"/>
              <a:gd name="connsiteX33" fmla="*/ 2361043 w 12845384"/>
              <a:gd name="connsiteY33" fmla="*/ 2097769 h 2112304"/>
              <a:gd name="connsiteX34" fmla="*/ 1645167 w 12845384"/>
              <a:gd name="connsiteY34" fmla="*/ 1878313 h 2112304"/>
              <a:gd name="connsiteX35" fmla="*/ 581763 w 12845384"/>
              <a:gd name="connsiteY35" fmla="*/ 1661487 h 2112304"/>
              <a:gd name="connsiteX36" fmla="*/ 114207 w 12845384"/>
              <a:gd name="connsiteY36" fmla="*/ 1420200 h 2112304"/>
              <a:gd name="connsiteX37" fmla="*/ 214113 w 12845384"/>
              <a:gd name="connsiteY37" fmla="*/ 1094503 h 2112304"/>
              <a:gd name="connsiteX38" fmla="*/ 3146 w 12845384"/>
              <a:gd name="connsiteY38" fmla="*/ 760347 h 2112304"/>
              <a:gd name="connsiteX39" fmla="*/ 388426 w 12845384"/>
              <a:gd name="connsiteY39" fmla="*/ 463340 h 2112304"/>
              <a:gd name="connsiteX40" fmla="*/ 392111 w 12845384"/>
              <a:gd name="connsiteY40" fmla="*/ 455510 h 2112304"/>
              <a:gd name="connsiteX41" fmla="*/ 563734 w 12845384"/>
              <a:gd name="connsiteY41" fmla="*/ 29000 h 211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845384" h="2112304">
                <a:moveTo>
                  <a:pt x="604389" y="0"/>
                </a:moveTo>
                <a:lnTo>
                  <a:pt x="12845384" y="0"/>
                </a:lnTo>
                <a:lnTo>
                  <a:pt x="12845384" y="853368"/>
                </a:lnTo>
                <a:lnTo>
                  <a:pt x="12788453" y="860289"/>
                </a:lnTo>
                <a:cubicBezTo>
                  <a:pt x="12680195" y="866771"/>
                  <a:pt x="12569347" y="846932"/>
                  <a:pt x="12472532" y="799785"/>
                </a:cubicBezTo>
                <a:cubicBezTo>
                  <a:pt x="12409912" y="961750"/>
                  <a:pt x="12242231" y="1085563"/>
                  <a:pt x="12032113" y="1125008"/>
                </a:cubicBezTo>
                <a:cubicBezTo>
                  <a:pt x="11815462" y="1165673"/>
                  <a:pt x="11590533" y="1110120"/>
                  <a:pt x="11442858" y="984529"/>
                </a:cubicBezTo>
                <a:lnTo>
                  <a:pt x="11421308" y="963081"/>
                </a:lnTo>
                <a:lnTo>
                  <a:pt x="11375138" y="1013761"/>
                </a:lnTo>
                <a:cubicBezTo>
                  <a:pt x="11280279" y="1103205"/>
                  <a:pt x="11144689" y="1164554"/>
                  <a:pt x="10991290" y="1181678"/>
                </a:cubicBezTo>
                <a:cubicBezTo>
                  <a:pt x="10990119" y="1298874"/>
                  <a:pt x="10924074" y="1410022"/>
                  <a:pt x="10810275" y="1486533"/>
                </a:cubicBezTo>
                <a:cubicBezTo>
                  <a:pt x="10637369" y="1602798"/>
                  <a:pt x="10387605" y="1617738"/>
                  <a:pt x="10193976" y="1523444"/>
                </a:cubicBezTo>
                <a:cubicBezTo>
                  <a:pt x="10131354" y="1685409"/>
                  <a:pt x="9963674" y="1809222"/>
                  <a:pt x="9753556" y="1848667"/>
                </a:cubicBezTo>
                <a:cubicBezTo>
                  <a:pt x="9505955" y="1895142"/>
                  <a:pt x="9247542" y="1815943"/>
                  <a:pt x="9105991" y="1650152"/>
                </a:cubicBezTo>
                <a:cubicBezTo>
                  <a:pt x="8771892" y="1807516"/>
                  <a:pt x="8337960" y="1719064"/>
                  <a:pt x="8144060" y="1454015"/>
                </a:cubicBezTo>
                <a:cubicBezTo>
                  <a:pt x="8048822" y="1462726"/>
                  <a:pt x="7956490" y="1444012"/>
                  <a:pt x="7881265" y="1405195"/>
                </a:cubicBezTo>
                <a:lnTo>
                  <a:pt x="7846018" y="1383398"/>
                </a:lnTo>
                <a:lnTo>
                  <a:pt x="7801502" y="1377862"/>
                </a:lnTo>
                <a:cubicBezTo>
                  <a:pt x="7748156" y="1367819"/>
                  <a:pt x="7696240" y="1351073"/>
                  <a:pt x="7647833" y="1327499"/>
                </a:cubicBezTo>
                <a:cubicBezTo>
                  <a:pt x="7585212" y="1489464"/>
                  <a:pt x="7417531" y="1613277"/>
                  <a:pt x="7207414" y="1652722"/>
                </a:cubicBezTo>
                <a:cubicBezTo>
                  <a:pt x="6959813" y="1699197"/>
                  <a:pt x="6701400" y="1619998"/>
                  <a:pt x="6559849" y="1454207"/>
                </a:cubicBezTo>
                <a:cubicBezTo>
                  <a:pt x="6225750" y="1611571"/>
                  <a:pt x="5791818" y="1523119"/>
                  <a:pt x="5597918" y="1258070"/>
                </a:cubicBezTo>
                <a:cubicBezTo>
                  <a:pt x="5407442" y="1275492"/>
                  <a:pt x="5228589" y="1183214"/>
                  <a:pt x="5174978" y="1039808"/>
                </a:cubicBezTo>
                <a:cubicBezTo>
                  <a:pt x="5165268" y="1013869"/>
                  <a:pt x="5160132" y="987417"/>
                  <a:pt x="5159373" y="961096"/>
                </a:cubicBezTo>
                <a:lnTo>
                  <a:pt x="5169272" y="888660"/>
                </a:lnTo>
                <a:lnTo>
                  <a:pt x="5101691" y="861391"/>
                </a:lnTo>
                <a:cubicBezTo>
                  <a:pt x="5039070" y="1023356"/>
                  <a:pt x="4871388" y="1147169"/>
                  <a:pt x="4661270" y="1186614"/>
                </a:cubicBezTo>
                <a:cubicBezTo>
                  <a:pt x="4506520" y="1215661"/>
                  <a:pt x="4347546" y="1195616"/>
                  <a:pt x="4215519" y="1136022"/>
                </a:cubicBezTo>
                <a:lnTo>
                  <a:pt x="4197677" y="1126498"/>
                </a:lnTo>
                <a:lnTo>
                  <a:pt x="4153683" y="1174790"/>
                </a:lnTo>
                <a:cubicBezTo>
                  <a:pt x="4048817" y="1273669"/>
                  <a:pt x="3898924" y="1341490"/>
                  <a:pt x="3729344" y="1360421"/>
                </a:cubicBezTo>
                <a:cubicBezTo>
                  <a:pt x="3728049" y="1489980"/>
                  <a:pt x="3655037" y="1612852"/>
                  <a:pt x="3529233" y="1697434"/>
                </a:cubicBezTo>
                <a:cubicBezTo>
                  <a:pt x="3338087" y="1825964"/>
                  <a:pt x="3061977" y="1842481"/>
                  <a:pt x="2847921" y="1738239"/>
                </a:cubicBezTo>
                <a:cubicBezTo>
                  <a:pt x="2778694" y="1917290"/>
                  <a:pt x="2593326" y="2054164"/>
                  <a:pt x="2361043" y="2097769"/>
                </a:cubicBezTo>
                <a:cubicBezTo>
                  <a:pt x="2087322" y="2149147"/>
                  <a:pt x="1801649" y="2061593"/>
                  <a:pt x="1645167" y="1878313"/>
                </a:cubicBezTo>
                <a:cubicBezTo>
                  <a:pt x="1275824" y="2052278"/>
                  <a:pt x="796117" y="1954494"/>
                  <a:pt x="581763" y="1661487"/>
                </a:cubicBezTo>
                <a:cubicBezTo>
                  <a:pt x="371193" y="1680746"/>
                  <a:pt x="173474" y="1578734"/>
                  <a:pt x="114207" y="1420200"/>
                </a:cubicBezTo>
                <a:cubicBezTo>
                  <a:pt x="71277" y="1305500"/>
                  <a:pt x="109227" y="1181713"/>
                  <a:pt x="214113" y="1094503"/>
                </a:cubicBezTo>
                <a:cubicBezTo>
                  <a:pt x="65300" y="1026094"/>
                  <a:pt x="-17573" y="894821"/>
                  <a:pt x="3146" y="760347"/>
                </a:cubicBezTo>
                <a:cubicBezTo>
                  <a:pt x="27450" y="602899"/>
                  <a:pt x="187418" y="479570"/>
                  <a:pt x="388426" y="463340"/>
                </a:cubicBezTo>
                <a:cubicBezTo>
                  <a:pt x="389621" y="460711"/>
                  <a:pt x="390915" y="458139"/>
                  <a:pt x="392111" y="455510"/>
                </a:cubicBezTo>
                <a:cubicBezTo>
                  <a:pt x="365117" y="300463"/>
                  <a:pt x="428069" y="144100"/>
                  <a:pt x="563734" y="2900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3" name="图片 2" descr="562b1e01a16e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52170" y="4453890"/>
            <a:ext cx="13489939" cy="29991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6AF4E-4C6E-364C-8FB2-E1990F75F874}" type="datetimeFigureOut">
              <a:rPr kumimoji="1" lang="zh-CN" altLang="en-US" smtClean="0"/>
              <a:t>2023/3/25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3A3A3-FC5B-FE48-9742-532BC517BDF8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02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if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tiff"/><Relationship Id="rId4" Type="http://schemas.openxmlformats.org/officeDocument/2006/relationships/image" Target="../media/image44.tif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0 (7)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5" y="2148205"/>
            <a:ext cx="6854190" cy="3906520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321" y="4239526"/>
            <a:ext cx="1480358" cy="148035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20225">
            <a:off x="9489440" y="170180"/>
            <a:ext cx="2209165" cy="2209165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5525" y="3755752"/>
            <a:ext cx="2298700" cy="2298700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9562" y="2515147"/>
            <a:ext cx="1480358" cy="148035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01321" y="1127400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000" smtClean="0">
                <a:ln>
                  <a:solidFill>
                    <a:schemeClr val="bg1">
                      <a:alpha val="61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思源黑体 CN Heavy" panose="020B0A00000000000000" charset="-122"/>
              </a:rPr>
              <a:t>消防教育主题班会</a:t>
            </a:r>
            <a:endParaRPr kumimoji="1" lang="zh-CN" altLang="en-US" sz="6000" dirty="0">
              <a:ln>
                <a:solidFill>
                  <a:schemeClr val="bg1">
                    <a:alpha val="61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思源黑体 CN Heavy" panose="020B0A00000000000000" charset="-122"/>
            </a:endParaRPr>
          </a:p>
        </p:txBody>
      </p:sp>
      <p:pic>
        <p:nvPicPr>
          <p:cNvPr id="58" name="图片 5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0623" y="2674458"/>
            <a:ext cx="1050654" cy="1050654"/>
          </a:xfrm>
          <a:prstGeom prst="rect">
            <a:avLst/>
          </a:prstGeom>
        </p:spPr>
      </p:pic>
      <p:pic>
        <p:nvPicPr>
          <p:cNvPr id="3" name="图片 2" descr="0d998bf9dc09ae2e2338c56f92a57df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3673" y="975445"/>
            <a:ext cx="6841490" cy="60401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27411" y="1777949"/>
            <a:ext cx="3003178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>
                <a:latin typeface="HappyZcool-2016" charset="-122"/>
                <a:ea typeface="HappyZcool-2016" charset="-122"/>
                <a:cs typeface="HappyZcool-2016" charset="-122"/>
              </a:rPr>
              <a:t>【灭火器】</a:t>
            </a:r>
          </a:p>
          <a:p>
            <a:pPr algn="ctr"/>
            <a:endParaRPr lang="zh-CN" altLang="en-US" dirty="0"/>
          </a:p>
          <a:p>
            <a:pPr algn="ctr"/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一般是放在走廊上</a:t>
            </a:r>
          </a:p>
          <a:p>
            <a:pPr algn="ctr"/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红红的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高个子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小鸭嘴巴</a:t>
            </a:r>
          </a:p>
          <a:p>
            <a:pPr algn="ctr">
              <a:lnSpc>
                <a:spcPct val="130000"/>
              </a:lnSpc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长鼻子</a:t>
            </a:r>
          </a:p>
        </p:txBody>
      </p:sp>
      <p:grpSp>
        <p:nvGrpSpPr>
          <p:cNvPr id="5" name="组 4"/>
          <p:cNvGrpSpPr/>
          <p:nvPr/>
        </p:nvGrpSpPr>
        <p:grpSpPr>
          <a:xfrm>
            <a:off x="5581688" y="1186670"/>
            <a:ext cx="6364022" cy="5041392"/>
            <a:chOff x="5581688" y="1186670"/>
            <a:chExt cx="6364022" cy="5041392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38159" y="1186670"/>
              <a:ext cx="5041392" cy="5041392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92355" y="1885329"/>
              <a:ext cx="3253355" cy="3253355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81688" y="2775474"/>
              <a:ext cx="2083397" cy="2083397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250576" y="1885329"/>
            <a:ext cx="3321424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>
                <a:latin typeface="HappyZcool-2016" charset="-122"/>
                <a:ea typeface="HappyZcool-2016" charset="-122"/>
                <a:cs typeface="HappyZcool-2016" charset="-122"/>
              </a:rPr>
              <a:t>【消火栓】</a:t>
            </a:r>
          </a:p>
          <a:p>
            <a:pPr algn="ctr"/>
            <a:endParaRPr lang="zh-CN" altLang="en-US"/>
          </a:p>
          <a:p>
            <a:pPr algn="ctr"/>
            <a:r>
              <a:rPr lang="zh-CN" altLang="en-US" sz="2400"/>
              <a:t>一般放在走廊上</a:t>
            </a:r>
          </a:p>
          <a:p>
            <a:pPr algn="ctr"/>
            <a:endParaRPr lang="zh-CN" altLang="en-US" sz="2400"/>
          </a:p>
          <a:p>
            <a:pPr algn="ctr">
              <a:lnSpc>
                <a:spcPct val="130000"/>
              </a:lnSpc>
            </a:pPr>
            <a:r>
              <a:rPr lang="zh-CN" altLang="en-US" sz="2400"/>
              <a:t>有水袋</a:t>
            </a:r>
          </a:p>
          <a:p>
            <a:pPr algn="ctr">
              <a:lnSpc>
                <a:spcPct val="130000"/>
              </a:lnSpc>
            </a:pPr>
            <a:r>
              <a:rPr lang="zh-CN" altLang="en-US" sz="2400"/>
              <a:t>有水枪</a:t>
            </a:r>
          </a:p>
          <a:p>
            <a:pPr algn="ctr">
              <a:lnSpc>
                <a:spcPct val="130000"/>
              </a:lnSpc>
            </a:pPr>
            <a:r>
              <a:rPr lang="zh-CN" altLang="en-US" sz="2400"/>
              <a:t>消防叔叔保安全</a:t>
            </a:r>
          </a:p>
          <a:p>
            <a:pPr algn="ctr">
              <a:lnSpc>
                <a:spcPct val="130000"/>
              </a:lnSpc>
            </a:pPr>
            <a:r>
              <a:rPr lang="zh-CN" altLang="en-US" sz="2400"/>
              <a:t>消灭火灾全靠它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3679" y="1466236"/>
            <a:ext cx="1925731" cy="392552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1364" y="3569726"/>
            <a:ext cx="2581835" cy="2151529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044851" y="572125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>
                <a:latin typeface="HappyZcool-2016" charset="-122"/>
                <a:ea typeface="HappyZcool-2016" charset="-122"/>
                <a:cs typeface="HappyZcool-2016" charset="-122"/>
              </a:rPr>
              <a:t>水枪和水带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20906" y="1893838"/>
            <a:ext cx="3814482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>
                <a:latin typeface="HappyZcool-2016" charset="-122"/>
                <a:ea typeface="HappyZcool-2016" charset="-122"/>
                <a:cs typeface="HappyZcool-2016" charset="-122"/>
              </a:rPr>
              <a:t>【疏散指示标志】</a:t>
            </a:r>
          </a:p>
          <a:p>
            <a:pPr algn="ctr"/>
            <a:endParaRPr lang="zh-CN" altLang="en-US"/>
          </a:p>
          <a:p>
            <a:pPr algn="ctr"/>
            <a:r>
              <a:rPr lang="zh-CN" altLang="en-US" sz="2400"/>
              <a:t>一般放在走廊和门口</a:t>
            </a:r>
          </a:p>
          <a:p>
            <a:pPr algn="ctr"/>
            <a:endParaRPr lang="zh-CN" altLang="en-US" sz="2400"/>
          </a:p>
          <a:p>
            <a:pPr algn="ctr">
              <a:lnSpc>
                <a:spcPct val="130000"/>
              </a:lnSpc>
            </a:pPr>
            <a:r>
              <a:rPr lang="zh-CN" altLang="en-US" sz="2400"/>
              <a:t>绿绿的</a:t>
            </a:r>
          </a:p>
          <a:p>
            <a:pPr algn="ctr">
              <a:lnSpc>
                <a:spcPct val="130000"/>
              </a:lnSpc>
            </a:pPr>
            <a:r>
              <a:rPr lang="zh-CN" altLang="en-US" sz="2400"/>
              <a:t>方方的</a:t>
            </a:r>
          </a:p>
          <a:p>
            <a:pPr algn="ctr">
              <a:lnSpc>
                <a:spcPct val="130000"/>
              </a:lnSpc>
            </a:pPr>
            <a:r>
              <a:rPr lang="zh-CN" altLang="en-US" sz="2400"/>
              <a:t>仔细看好方向标</a:t>
            </a:r>
          </a:p>
          <a:p>
            <a:pPr algn="ctr">
              <a:lnSpc>
                <a:spcPct val="130000"/>
              </a:lnSpc>
            </a:pPr>
            <a:r>
              <a:rPr lang="zh-CN" altLang="en-US" sz="2400"/>
              <a:t>火灾发生跟它走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96000" y="2887777"/>
            <a:ext cx="4528846" cy="21503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37129" y="2068650"/>
            <a:ext cx="3711388" cy="373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zh-CN" sz="4000">
                <a:latin typeface="HappyZcool-2016" charset="-122"/>
                <a:ea typeface="HappyZcool-2016" charset="-122"/>
                <a:cs typeface="HappyZcool-2016" charset="-122"/>
              </a:rPr>
              <a:t>【应急照明灯】</a:t>
            </a:r>
          </a:p>
          <a:p>
            <a:pPr algn="ctr">
              <a:spcBef>
                <a:spcPct val="0"/>
              </a:spcBef>
            </a:pPr>
            <a:endParaRPr lang="zh-CN" altLang="zh-CN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ctr">
              <a:spcBef>
                <a:spcPct val="0"/>
              </a:spcBef>
            </a:pPr>
            <a:r>
              <a:rPr lang="zh-CN" altLang="zh-CN" sz="2400">
                <a:latin typeface="Arial" panose="020B0604020202020204" pitchFamily="34" charset="0"/>
                <a:ea typeface="微软雅黑" panose="020B0503020204020204" charset="-122"/>
              </a:rPr>
              <a:t>一般放在走廊上</a:t>
            </a:r>
          </a:p>
          <a:p>
            <a:pPr algn="ctr">
              <a:spcBef>
                <a:spcPct val="0"/>
              </a:spcBef>
            </a:pPr>
            <a:endParaRPr lang="zh-CN" altLang="zh-CN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方脑袋</a:t>
            </a: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大眼睛</a:t>
            </a: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黑漆漆</a:t>
            </a: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你照亮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4988" y="1837018"/>
            <a:ext cx="4823012" cy="40068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Administrator\Desktop\图层 4.png图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69554" y="1322070"/>
            <a:ext cx="3362960" cy="3429000"/>
          </a:xfrm>
          <a:prstGeom prst="rect">
            <a:avLst/>
          </a:prstGeom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160" y="3056890"/>
            <a:ext cx="6510020" cy="212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660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  <a:sym typeface="+mn-ea"/>
              </a:rPr>
              <a:t>一些常见的消防标识</a:t>
            </a:r>
            <a:endParaRPr lang="zh-CN" altLang="zh-CN" sz="6600">
              <a:solidFill>
                <a:schemeClr val="tx1">
                  <a:lumMod val="75000"/>
                  <a:lumOff val="25000"/>
                </a:schemeClr>
              </a:solidFill>
              <a:latin typeface="HappyZcool-2016" charset="-122"/>
              <a:ea typeface="HappyZcool-2016" charset="-122"/>
              <a:cs typeface="HappyZcool-2016" charset="-122"/>
            </a:endParaRPr>
          </a:p>
        </p:txBody>
      </p:sp>
      <p:grpSp>
        <p:nvGrpSpPr>
          <p:cNvPr id="2" name="组 1"/>
          <p:cNvGrpSpPr/>
          <p:nvPr/>
        </p:nvGrpSpPr>
        <p:grpSpPr>
          <a:xfrm>
            <a:off x="962803" y="-69594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30772" y="3715871"/>
            <a:ext cx="8330455" cy="21513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30772" y="1556577"/>
            <a:ext cx="8330455" cy="20165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21225" y="2109006"/>
            <a:ext cx="2096850" cy="20842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33869" y="1851449"/>
            <a:ext cx="2187882" cy="245172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19668" y="1961327"/>
            <a:ext cx="2299478" cy="223197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061764" y="451821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/>
              <a:t>禁止锁闭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61521" y="451821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/>
              <a:t>禁止烟火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619924" y="451821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/>
              <a:t>禁止吸烟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Administrator\Desktop\图层 4.png图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69554" y="1322070"/>
            <a:ext cx="3362960" cy="3429000"/>
          </a:xfrm>
          <a:prstGeom prst="rect">
            <a:avLst/>
          </a:prstGeom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160" y="3056890"/>
            <a:ext cx="5990590" cy="212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660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  <a:sym typeface="+mn-ea"/>
              </a:rPr>
              <a:t>需要注意的易燃品</a:t>
            </a:r>
            <a:endParaRPr lang="zh-CN" altLang="zh-CN" sz="6600">
              <a:solidFill>
                <a:schemeClr val="tx1">
                  <a:lumMod val="75000"/>
                  <a:lumOff val="25000"/>
                </a:schemeClr>
              </a:solidFill>
              <a:latin typeface="HappyZcool-2016" charset="-122"/>
              <a:ea typeface="HappyZcool-2016" charset="-122"/>
              <a:cs typeface="HappyZcool-2016" charset="-122"/>
            </a:endParaRPr>
          </a:p>
        </p:txBody>
      </p:sp>
      <p:grpSp>
        <p:nvGrpSpPr>
          <p:cNvPr id="2" name="组 1"/>
          <p:cNvGrpSpPr/>
          <p:nvPr/>
        </p:nvGrpSpPr>
        <p:grpSpPr>
          <a:xfrm>
            <a:off x="962803" y="-69594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426dba172434619fa47a84cf02d4c36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7712" y="1509992"/>
            <a:ext cx="1974850" cy="1974850"/>
          </a:xfrm>
          <a:prstGeom prst="ellipse">
            <a:avLst/>
          </a:prstGeom>
          <a:noFill/>
          <a:ln w="31750">
            <a:solidFill>
              <a:srgbClr val="FFC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4" descr="af75ad216ec25d965d96462dd237b0a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7"/>
          <a:stretch>
            <a:fillRect/>
          </a:stretch>
        </p:blipFill>
        <p:spPr bwMode="auto">
          <a:xfrm>
            <a:off x="4695451" y="1560420"/>
            <a:ext cx="2041749" cy="1974850"/>
          </a:xfrm>
          <a:prstGeom prst="ellipse">
            <a:avLst/>
          </a:prstGeom>
          <a:noFill/>
          <a:ln w="31750">
            <a:solidFill>
              <a:srgbClr val="FFC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5" descr="637114582b26e38aa16cdbc819e4cef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9576" y="3968656"/>
            <a:ext cx="2057623" cy="2057623"/>
          </a:xfrm>
          <a:prstGeom prst="ellipse">
            <a:avLst/>
          </a:prstGeom>
          <a:noFill/>
          <a:ln w="31750">
            <a:solidFill>
              <a:srgbClr val="FFC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6" descr="d094f123668f53a5547e6ee44215de0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5528" y="3968655"/>
            <a:ext cx="2057623" cy="2057623"/>
          </a:xfrm>
          <a:prstGeom prst="ellipse">
            <a:avLst/>
          </a:prstGeom>
          <a:noFill/>
          <a:ln w="31750">
            <a:solidFill>
              <a:srgbClr val="FFC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1565" y="2738181"/>
            <a:ext cx="3810000" cy="45902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Administrator\Desktop\图层 4.png图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69554" y="1322070"/>
            <a:ext cx="3362960" cy="3429000"/>
          </a:xfrm>
          <a:prstGeom prst="rect">
            <a:avLst/>
          </a:prstGeom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160" y="3056890"/>
            <a:ext cx="5990590" cy="212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660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  <a:sym typeface="+mn-ea"/>
              </a:rPr>
              <a:t>教育小朋友如何逃生</a:t>
            </a:r>
            <a:endParaRPr lang="zh-CN" altLang="zh-CN" sz="6600">
              <a:solidFill>
                <a:schemeClr val="tx1">
                  <a:lumMod val="75000"/>
                  <a:lumOff val="25000"/>
                </a:schemeClr>
              </a:solidFill>
              <a:latin typeface="HappyZcool-2016" charset="-122"/>
              <a:ea typeface="HappyZcool-2016" charset="-122"/>
              <a:cs typeface="HappyZcool-2016" charset="-122"/>
            </a:endParaRPr>
          </a:p>
        </p:txBody>
      </p:sp>
      <p:grpSp>
        <p:nvGrpSpPr>
          <p:cNvPr id="2" name="组 1"/>
          <p:cNvGrpSpPr/>
          <p:nvPr/>
        </p:nvGrpSpPr>
        <p:grpSpPr>
          <a:xfrm>
            <a:off x="962803" y="-69594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2889469" y="1597390"/>
            <a:ext cx="27072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什么是火灾？</a:t>
            </a:r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2889470" y="3407042"/>
            <a:ext cx="32752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认识日常生活中的消防器材</a:t>
            </a:r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215448" y="2502216"/>
            <a:ext cx="31718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黑体" panose="02010609060101010101" charset="-122"/>
              </a:rPr>
              <a:t>教育小朋友如何逃生</a:t>
            </a:r>
            <a:endParaRPr lang="zh-CN" altLang="zh-CN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2889469" y="2502216"/>
            <a:ext cx="30888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报火警</a:t>
            </a: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8215448" y="3407042"/>
            <a:ext cx="31206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黑体" panose="02010609060101010101" charset="-122"/>
              </a:rPr>
              <a:t>火灾要注意的事项</a:t>
            </a:r>
            <a:endParaRPr lang="zh-CN" altLang="zh-CN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2889469" y="4311867"/>
            <a:ext cx="35447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一些常见的消防标识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8215448" y="1597390"/>
            <a:ext cx="26146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需要注意的易燃品</a:t>
            </a: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8215448" y="4311867"/>
            <a:ext cx="16145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黑体" panose="02010609060101010101" charset="-122"/>
              </a:rPr>
              <a:t>小儿歌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87520" y="3216877"/>
            <a:ext cx="830493" cy="8908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98523" y="4107702"/>
            <a:ext cx="695185" cy="77766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59841" y="2207240"/>
            <a:ext cx="1085850" cy="84532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4421" y="2207240"/>
            <a:ext cx="659572" cy="103047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4421" y="3984129"/>
            <a:ext cx="713168" cy="90123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84231" y="1108731"/>
            <a:ext cx="1009477" cy="97731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4421" y="3152959"/>
            <a:ext cx="747243" cy="87749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4421" y="1213726"/>
            <a:ext cx="745950" cy="87232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42112" y="331389"/>
            <a:ext cx="1706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sz="6000">
                <a:ln>
                  <a:solidFill>
                    <a:schemeClr val="bg1">
                      <a:alpha val="61000"/>
                    </a:schemeClr>
                  </a:solidFill>
                </a:ln>
                <a:solidFill>
                  <a:srgbClr val="D70000"/>
                </a:solidFill>
                <a:latin typeface="思源黑体 CN Heavy" panose="020B0A00000000000000" charset="-122"/>
                <a:ea typeface="思源黑体 CN Heavy" panose="020B0A00000000000000" charset="-122"/>
                <a:cs typeface="思源黑体 CN Heavy" panose="020B0A00000000000000" charset="-122"/>
              </a:rPr>
              <a:t>目录</a:t>
            </a:r>
          </a:p>
        </p:txBody>
      </p:sp>
      <p:pic>
        <p:nvPicPr>
          <p:cNvPr id="12" name="图片 11" descr="0d998bf9dc09ae2e2338c56f92a57df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8540" y="3848100"/>
            <a:ext cx="3707130" cy="327342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514165" y="457200"/>
            <a:ext cx="16046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C000"/>
                </a:solidFill>
              </a:rPr>
              <a:t>https://www.ypppt.com/</a:t>
            </a:r>
            <a:endParaRPr lang="zh-CN" altLang="en-US" sz="9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19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2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87756" y="1325217"/>
            <a:ext cx="6798366" cy="442284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64179" y="2315856"/>
            <a:ext cx="471543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/>
              <a:t>首先我们不要慌张，然后尽量找块小手绢弄湿捂住嘴巴鼻子。千万不要慌张，要对自己说我们都是小勇士，要好好听老师的指挥逃离火灾现场。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3128" y="4517136"/>
            <a:ext cx="2429256" cy="23408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352708">
            <a:off x="1015867" y="3873354"/>
            <a:ext cx="1591957" cy="1530497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chemeClr val="accent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667477">
            <a:off x="3885509" y="1740415"/>
            <a:ext cx="2116007" cy="2000417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chemeClr val="accent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216764">
            <a:off x="6637463" y="4131366"/>
            <a:ext cx="1751429" cy="1663396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chemeClr val="accent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文本框 4"/>
          <p:cNvSpPr txBox="1"/>
          <p:nvPr/>
        </p:nvSpPr>
        <p:spPr>
          <a:xfrm>
            <a:off x="3042991" y="430435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>
                <a:latin typeface="HappyZcool-2016" charset="-122"/>
                <a:ea typeface="HappyZcool-2016" charset="-122"/>
                <a:cs typeface="HappyZcool-2016" charset="-122"/>
              </a:rPr>
              <a:t>毛巾捂鼻法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56845" y="205394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>
                <a:latin typeface="HappyZcool-2016" charset="-122"/>
                <a:ea typeface="HappyZcool-2016" charset="-122"/>
                <a:cs typeface="HappyZcool-2016" charset="-122"/>
              </a:rPr>
              <a:t>空间避难法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40571" y="450227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>
                <a:latin typeface="HappyZcool-2016" charset="-122"/>
                <a:ea typeface="HappyZcool-2016" charset="-122"/>
                <a:cs typeface="HappyZcool-2016" charset="-122"/>
              </a:rPr>
              <a:t>匍匐前进法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46044" y="4686941"/>
            <a:ext cx="2058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/>
              <a:t>用折叠多层湿毛巾捂住口鼻，课有效降低火焰烟气，过滤多数毒气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56845" y="2423279"/>
            <a:ext cx="2146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/>
              <a:t>在暂时无法向外疏散时，可选择卫生间，厨房等空间小且有水源的地方和新鲜空气的地方暂且避难，等待救援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840571" y="4871607"/>
            <a:ext cx="195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/>
              <a:t>逃生过程中应尽量将身体贴近地面匍匐活着弯腰低姿前行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2739218" y="1618898"/>
            <a:ext cx="7771540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FC000"/>
                </a:solidFill>
                <a:latin typeface="Arial" panose="020B0604020202020204" pitchFamily="34" charset="0"/>
                <a:ea typeface="微软雅黑" panose="020B0503020204020204" charset="-122"/>
              </a:rPr>
              <a:t>Q</a:t>
            </a:r>
            <a:r>
              <a:rPr lang="zh-CN" altLang="zh-CN" sz="1800" b="1">
                <a:latin typeface="Arial" panose="020B0604020202020204" pitchFamily="34" charset="0"/>
                <a:ea typeface="微软雅黑" panose="020B0503020204020204" charset="-122"/>
              </a:rPr>
              <a:t>：知道为什么要用湿毛巾捂着嘴巴鼻子么？</a:t>
            </a:r>
          </a:p>
        </p:txBody>
      </p:sp>
      <p:sp>
        <p:nvSpPr>
          <p:cNvPr id="12" name="矩形 11"/>
          <p:cNvSpPr/>
          <p:nvPr/>
        </p:nvSpPr>
        <p:spPr>
          <a:xfrm>
            <a:off x="1042940" y="3273584"/>
            <a:ext cx="6096000" cy="4370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zh-CN" sz="2800" b="1">
                <a:solidFill>
                  <a:srgbClr val="FFC000"/>
                </a:solidFill>
                <a:latin typeface="Arial" panose="020B0604020202020204" pitchFamily="34" charset="0"/>
                <a:ea typeface="微软雅黑" panose="020B0503020204020204" charset="-122"/>
              </a:rPr>
              <a:t>Q</a:t>
            </a:r>
            <a:r>
              <a:rPr lang="zh-CN" altLang="zh-CN" b="1">
                <a:latin typeface="Arial" panose="020B0604020202020204" pitchFamily="34" charset="0"/>
                <a:ea typeface="微软雅黑" panose="020B0503020204020204" charset="-122"/>
              </a:rPr>
              <a:t>：那为什么要弯着腰走呢？</a:t>
            </a:r>
          </a:p>
        </p:txBody>
      </p:sp>
      <p:sp>
        <p:nvSpPr>
          <p:cNvPr id="13" name="矩形 12"/>
          <p:cNvSpPr/>
          <p:nvPr/>
        </p:nvSpPr>
        <p:spPr>
          <a:xfrm>
            <a:off x="3825897" y="4749756"/>
            <a:ext cx="3101009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0"/>
              </a:spcBef>
            </a:pPr>
            <a:r>
              <a:rPr lang="en-US" altLang="zh-CN" sz="2800" b="1">
                <a:solidFill>
                  <a:srgbClr val="FFC000"/>
                </a:solidFill>
                <a:latin typeface="Arial" panose="020B0604020202020204" pitchFamily="34" charset="0"/>
                <a:ea typeface="微软雅黑" panose="020B0503020204020204" charset="-122"/>
              </a:rPr>
              <a:t>Q</a:t>
            </a:r>
            <a:r>
              <a:rPr lang="zh-CN" altLang="zh-CN" b="1">
                <a:latin typeface="Arial" panose="020B0604020202020204" pitchFamily="34" charset="0"/>
                <a:ea typeface="微软雅黑" panose="020B0503020204020204" charset="-122"/>
              </a:rPr>
              <a:t>：为什么要靠着墙走？</a:t>
            </a:r>
            <a:endParaRPr lang="en-US" altLang="zh-CN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890757" y="2039753"/>
            <a:ext cx="7620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A</a:t>
            </a:r>
            <a:r>
              <a:rPr lang="zh-CN" altLang="en-US" sz="1600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：那是为了不让小朋友吸到有毒的烟哦。大部分火灾都会产生很多的烟气，有的</a:t>
            </a:r>
          </a:p>
        </p:txBody>
      </p:sp>
      <p:sp>
        <p:nvSpPr>
          <p:cNvPr id="15" name="矩形 14"/>
          <p:cNvSpPr/>
          <p:nvPr/>
        </p:nvSpPr>
        <p:spPr>
          <a:xfrm>
            <a:off x="1042940" y="3710627"/>
            <a:ext cx="6271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2800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A</a:t>
            </a:r>
            <a:r>
              <a:rPr lang="zh-CN" altLang="zh-CN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：</a:t>
            </a:r>
            <a:r>
              <a:rPr lang="en-US" altLang="zh-CN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·</a:t>
            </a:r>
            <a:r>
              <a:rPr lang="zh-CN" altLang="zh-CN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因为烟都是飘在空气的上方，弯着腰的话烟会少一点。</a:t>
            </a:r>
          </a:p>
        </p:txBody>
      </p:sp>
      <p:sp>
        <p:nvSpPr>
          <p:cNvPr id="16" name="矩形 15"/>
          <p:cNvSpPr/>
          <p:nvPr/>
        </p:nvSpPr>
        <p:spPr>
          <a:xfrm>
            <a:off x="3825897" y="5290196"/>
            <a:ext cx="3655168" cy="367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0"/>
              </a:spcBef>
            </a:pPr>
            <a:r>
              <a:rPr lang="en-US" altLang="zh-CN" sz="2800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A</a:t>
            </a:r>
            <a:r>
              <a:rPr lang="zh-CN" altLang="zh-CN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：因为靠着墙走不容易迷路哦！</a:t>
            </a:r>
          </a:p>
        </p:txBody>
      </p:sp>
      <p:sp>
        <p:nvSpPr>
          <p:cNvPr id="17" name="矩形 16"/>
          <p:cNvSpPr/>
          <p:nvPr/>
        </p:nvSpPr>
        <p:spPr>
          <a:xfrm>
            <a:off x="3312714" y="2533823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>
                <a:solidFill>
                  <a:srgbClr val="37778C"/>
                </a:solidFill>
                <a:latin typeface="Arial" panose="020B0604020202020204" pitchFamily="34" charset="0"/>
                <a:ea typeface="微软雅黑" panose="020B0503020204020204" charset="-122"/>
              </a:rPr>
              <a:t>烟还有毒呢。</a:t>
            </a: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8622" y="2992378"/>
            <a:ext cx="2512952" cy="3865622"/>
          </a:xfrm>
          <a:prstGeom prst="rect">
            <a:avLst/>
          </a:prstGeom>
        </p:spPr>
      </p:pic>
      <p:pic>
        <p:nvPicPr>
          <p:cNvPr id="19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341100" y="12077700"/>
            <a:ext cx="304800" cy="2286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Administrator\Desktop\图层 4.png图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69554" y="1322070"/>
            <a:ext cx="3362960" cy="3429000"/>
          </a:xfrm>
          <a:prstGeom prst="rect">
            <a:avLst/>
          </a:prstGeom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160" y="3056890"/>
            <a:ext cx="5990590" cy="212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660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  <a:sym typeface="+mn-ea"/>
              </a:rPr>
              <a:t>火灾要注意的事项</a:t>
            </a:r>
            <a:endParaRPr lang="zh-CN" altLang="zh-CN" sz="6600">
              <a:solidFill>
                <a:schemeClr val="tx1">
                  <a:lumMod val="75000"/>
                  <a:lumOff val="25000"/>
                </a:schemeClr>
              </a:solidFill>
              <a:latin typeface="HappyZcool-2016" charset="-122"/>
              <a:ea typeface="HappyZcool-2016" charset="-122"/>
              <a:cs typeface="HappyZcool-2016" charset="-122"/>
            </a:endParaRPr>
          </a:p>
        </p:txBody>
      </p:sp>
      <p:grpSp>
        <p:nvGrpSpPr>
          <p:cNvPr id="2" name="组 1"/>
          <p:cNvGrpSpPr/>
          <p:nvPr/>
        </p:nvGrpSpPr>
        <p:grpSpPr>
          <a:xfrm>
            <a:off x="962803" y="-69594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910004" y="3374903"/>
            <a:ext cx="6932734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1800">
                <a:latin typeface="Arial" panose="020B0604020202020204" pitchFamily="34" charset="0"/>
                <a:ea typeface="微软雅黑" panose="020B0503020204020204" charset="-122"/>
              </a:rPr>
              <a:t>首先，要往起火地方的下面跑，因为火是往上面烧的，如果你在二楼，千万别往三楼跑哦。</a:t>
            </a:r>
          </a:p>
        </p:txBody>
      </p:sp>
      <p:sp>
        <p:nvSpPr>
          <p:cNvPr id="5" name="矩形 4"/>
          <p:cNvSpPr/>
          <p:nvPr/>
        </p:nvSpPr>
        <p:spPr>
          <a:xfrm>
            <a:off x="910004" y="1836792"/>
            <a:ext cx="7108581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sz="2800">
                <a:latin typeface="HappyZcool-2016" charset="-122"/>
                <a:ea typeface="HappyZcool-2016" charset="-122"/>
                <a:cs typeface="HappyZcool-2016" charset="-122"/>
              </a:rPr>
              <a:t>小朋友，万一你的身边发生了火灾，你知道要怎么远离危险么？</a:t>
            </a:r>
          </a:p>
        </p:txBody>
      </p:sp>
      <p:sp>
        <p:nvSpPr>
          <p:cNvPr id="6" name="矩形 5"/>
          <p:cNvSpPr/>
          <p:nvPr/>
        </p:nvSpPr>
        <p:spPr>
          <a:xfrm>
            <a:off x="910004" y="4512904"/>
            <a:ext cx="6932734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>
                <a:latin typeface="Arial" panose="020B0604020202020204" pitchFamily="34" charset="0"/>
                <a:ea typeface="微软雅黑" panose="020B0503020204020204" charset="-122"/>
              </a:rPr>
              <a:t>其次，要快速的往出口跑，不要躲在别人找不到你的地方。万一身上被火烧着了，要在地上打滚把火压灭。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40598">
            <a:off x="7799448" y="3611253"/>
            <a:ext cx="3392488" cy="33924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8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Administrator\Desktop\图层 4.png图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69554" y="1322070"/>
            <a:ext cx="3362960" cy="3429000"/>
          </a:xfrm>
          <a:prstGeom prst="rect">
            <a:avLst/>
          </a:prstGeom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61595" y="3056890"/>
            <a:ext cx="5990590" cy="110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60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  <a:sym typeface="+mn-ea"/>
              </a:rPr>
              <a:t>小儿歌</a:t>
            </a:r>
            <a:endParaRPr lang="zh-CN" altLang="zh-CN" sz="6600">
              <a:solidFill>
                <a:schemeClr val="tx1">
                  <a:lumMod val="75000"/>
                  <a:lumOff val="25000"/>
                </a:schemeClr>
              </a:solidFill>
              <a:latin typeface="HappyZcool-2016" charset="-122"/>
              <a:ea typeface="HappyZcool-2016" charset="-122"/>
              <a:cs typeface="HappyZcool-2016" charset="-122"/>
            </a:endParaRPr>
          </a:p>
        </p:txBody>
      </p:sp>
      <p:grpSp>
        <p:nvGrpSpPr>
          <p:cNvPr id="2" name="组 1"/>
          <p:cNvGrpSpPr/>
          <p:nvPr/>
        </p:nvGrpSpPr>
        <p:grpSpPr>
          <a:xfrm>
            <a:off x="962803" y="-69594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3"/>
          <p:cNvSpPr txBox="1">
            <a:spLocks noChangeArrowheads="1"/>
          </p:cNvSpPr>
          <p:nvPr/>
        </p:nvSpPr>
        <p:spPr bwMode="auto">
          <a:xfrm>
            <a:off x="2209045" y="2215883"/>
            <a:ext cx="3286125" cy="2878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小朋友们请牢记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别拿火烛玩游戏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小心火灾随时起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火灾逃生要牢记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进入公共场所里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逃生方向看仔细</a:t>
            </a:r>
          </a:p>
        </p:txBody>
      </p:sp>
      <p:sp>
        <p:nvSpPr>
          <p:cNvPr id="4" name="矩形 3"/>
          <p:cNvSpPr/>
          <p:nvPr/>
        </p:nvSpPr>
        <p:spPr>
          <a:xfrm>
            <a:off x="6324600" y="2215883"/>
            <a:ext cx="3821723" cy="2878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万一火灾燃烧起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看到浓烟别着急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先拿湿巾捂口鼻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快快趴下向前移          记住别回火场里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zh-CN" altLang="en-US" sz="2800">
                <a:solidFill>
                  <a:srgbClr val="37778C"/>
                </a:solidFill>
                <a:latin typeface="HappyZcool-2016" charset="-122"/>
                <a:ea typeface="HappyZcool-2016" charset="-122"/>
                <a:cs typeface="HappyZcool-2016" charset="-122"/>
              </a:rPr>
              <a:t>生命安全为第一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188" y="4918515"/>
            <a:ext cx="2299115" cy="17636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/>
        </p:nvSpPr>
        <p:spPr bwMode="auto">
          <a:xfrm>
            <a:off x="4791174" y="1171383"/>
            <a:ext cx="2925763" cy="4494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小朋友们携起手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消防意识要加强。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自己在家不玩火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发现烟雾快帮忙。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紧急电话119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不要靠近火堆旁。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发现火情不慌忙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我是消防小健将。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188" y="4918515"/>
            <a:ext cx="2299115" cy="17636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/>
          <p:cNvSpPr>
            <a:spLocks noChangeArrowheads="1"/>
          </p:cNvSpPr>
          <p:nvPr/>
        </p:nvSpPr>
        <p:spPr bwMode="auto">
          <a:xfrm>
            <a:off x="2265829" y="3828074"/>
            <a:ext cx="8223250" cy="1200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FFC000"/>
            </a:solidFill>
            <a:rou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HappyZcool-2016" charset="-122"/>
              <a:ea typeface="HappyZcool-2016" charset="-122"/>
              <a:cs typeface="HappyZcool-2016" charset="-122"/>
              <a:sym typeface="宋体" panose="02010600030101010101" pitchFamily="2" charset="-122"/>
            </a:endParaRP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2265829" y="1836555"/>
            <a:ext cx="8223250" cy="1200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9BCAE8"/>
            </a:solidFill>
            <a:rou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HappyZcool-2016" charset="-122"/>
              <a:ea typeface="HappyZcool-2016" charset="-122"/>
              <a:cs typeface="HappyZcool-2016" charset="-122"/>
              <a:sym typeface="宋体" panose="02010600030101010101" pitchFamily="2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333379" y="1836555"/>
            <a:ext cx="111125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354729" y="3828074"/>
            <a:ext cx="1122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33"/>
          <p:cNvSpPr>
            <a:spLocks noChangeArrowheads="1"/>
          </p:cNvSpPr>
          <p:nvPr/>
        </p:nvSpPr>
        <p:spPr bwMode="auto">
          <a:xfrm>
            <a:off x="2799229" y="2192155"/>
            <a:ext cx="546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rgbClr val="D70000"/>
                </a:solidFill>
                <a:latin typeface="HappyZcool-2016" charset="-122"/>
                <a:ea typeface="HappyZcool-2016" charset="-122"/>
                <a:cs typeface="HappyZcool-2016" charset="-122"/>
              </a:rPr>
              <a:t>提问：消防器材的颜色是什么呢？</a:t>
            </a:r>
          </a:p>
        </p:txBody>
      </p:sp>
      <p:sp>
        <p:nvSpPr>
          <p:cNvPr id="15" name="TextBox 35"/>
          <p:cNvSpPr>
            <a:spLocks noChangeArrowheads="1"/>
          </p:cNvSpPr>
          <p:nvPr/>
        </p:nvSpPr>
        <p:spPr bwMode="auto">
          <a:xfrm>
            <a:off x="5366217" y="4210662"/>
            <a:ext cx="546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</a:rPr>
              <a:t>提问：火警电话是多少？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1" animBg="1"/>
      <p:bldP spid="13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7"/>
          <p:cNvSpPr>
            <a:spLocks noChangeArrowheads="1"/>
          </p:cNvSpPr>
          <p:nvPr/>
        </p:nvSpPr>
        <p:spPr bwMode="auto">
          <a:xfrm>
            <a:off x="2300998" y="2006600"/>
            <a:ext cx="8223250" cy="1200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FFC000"/>
            </a:solidFill>
            <a:rou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HappyZcool-2016" charset="-122"/>
              <a:ea typeface="HappyZcool-2016" charset="-122"/>
              <a:cs typeface="HappyZcool-2016" charset="-122"/>
              <a:sym typeface="宋体" panose="02010600030101010101" pitchFamily="2" charset="-122"/>
            </a:endParaRPr>
          </a:p>
        </p:txBody>
      </p:sp>
      <p:sp>
        <p:nvSpPr>
          <p:cNvPr id="10" name="Rounded Rectangle 8"/>
          <p:cNvSpPr>
            <a:spLocks noChangeArrowheads="1"/>
          </p:cNvSpPr>
          <p:nvPr/>
        </p:nvSpPr>
        <p:spPr bwMode="auto">
          <a:xfrm>
            <a:off x="2300998" y="3948235"/>
            <a:ext cx="8223250" cy="1200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9BCAE8"/>
            </a:solidFill>
            <a:rou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HappyZcool-2016" charset="-122"/>
              <a:ea typeface="HappyZcool-2016" charset="-122"/>
              <a:cs typeface="HappyZcool-2016" charset="-122"/>
              <a:sym typeface="宋体" panose="02010600030101010101" pitchFamily="2" charset="-122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389898" y="3948235"/>
            <a:ext cx="111125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401886" y="2006600"/>
            <a:ext cx="11223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4"/>
          <p:cNvSpPr>
            <a:spLocks noChangeArrowheads="1"/>
          </p:cNvSpPr>
          <p:nvPr/>
        </p:nvSpPr>
        <p:spPr bwMode="auto">
          <a:xfrm>
            <a:off x="2834398" y="2406650"/>
            <a:ext cx="546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chemeClr val="accent6">
                    <a:lumMod val="7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</a:rPr>
              <a:t>提问：说出几个容易燃烧的物品。</a:t>
            </a:r>
          </a:p>
        </p:txBody>
      </p:sp>
      <p:sp>
        <p:nvSpPr>
          <p:cNvPr id="16" name="TextBox 36"/>
          <p:cNvSpPr>
            <a:spLocks noChangeArrowheads="1"/>
          </p:cNvSpPr>
          <p:nvPr/>
        </p:nvSpPr>
        <p:spPr bwMode="auto">
          <a:xfrm>
            <a:off x="5355348" y="4348285"/>
            <a:ext cx="546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chemeClr val="folHlink"/>
                </a:solidFill>
                <a:latin typeface="HappyZcool-2016" charset="-122"/>
                <a:ea typeface="HappyZcool-2016" charset="-122"/>
                <a:cs typeface="HappyZcool-2016" charset="-122"/>
              </a:rPr>
              <a:t>提问：碰上火灾的时候要怎么办？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Administrator\Desktop\图层 4.png图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69554" y="1322070"/>
            <a:ext cx="3362960" cy="3429000"/>
          </a:xfrm>
          <a:prstGeom prst="rect">
            <a:avLst/>
          </a:prstGeom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304" y="3056696"/>
            <a:ext cx="465881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</a:rPr>
              <a:t>什么是火灾？</a:t>
            </a:r>
          </a:p>
        </p:txBody>
      </p:sp>
      <p:grpSp>
        <p:nvGrpSpPr>
          <p:cNvPr id="2" name="组 1"/>
          <p:cNvGrpSpPr/>
          <p:nvPr/>
        </p:nvGrpSpPr>
        <p:grpSpPr>
          <a:xfrm>
            <a:off x="962803" y="-69594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68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/>
        </p:nvSpPr>
        <p:spPr bwMode="auto">
          <a:xfrm>
            <a:off x="834443" y="2176933"/>
            <a:ext cx="6096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000" dirty="0">
                <a:latin typeface="Arial" panose="020B0604020202020204" pitchFamily="34" charset="0"/>
                <a:ea typeface="微软雅黑" panose="020B0503020204020204" charset="-122"/>
              </a:rPr>
              <a:t>当</a:t>
            </a:r>
            <a:r>
              <a:rPr lang="zh-CN" altLang="zh-CN" sz="2000" dirty="0">
                <a:latin typeface="Arial" panose="020B0604020202020204" pitchFamily="34" charset="0"/>
                <a:ea typeface="微软雅黑" panose="020B0503020204020204" charset="-122"/>
              </a:rPr>
              <a:t>火变的更大，危害到大家的时候，它就变成了</a:t>
            </a:r>
            <a:r>
              <a:rPr lang="zh-CN" altLang="zh-CN" sz="2000" dirty="0">
                <a:solidFill>
                  <a:srgbClr val="D70000"/>
                </a:solidFill>
                <a:latin typeface="Arial" panose="020B0604020202020204" pitchFamily="34" charset="0"/>
                <a:ea typeface="微软雅黑" panose="020B0503020204020204" charset="-122"/>
              </a:rPr>
              <a:t>火灾</a:t>
            </a:r>
            <a:r>
              <a:rPr lang="zh-CN" altLang="zh-CN" sz="2000" dirty="0">
                <a:latin typeface="Arial" panose="020B0604020202020204" pitchFamily="34" charset="0"/>
                <a:ea typeface="微软雅黑" panose="020B0503020204020204" charset="-122"/>
              </a:rPr>
              <a:t>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4539" y="1789195"/>
            <a:ext cx="4454174" cy="522790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834443" y="3069980"/>
            <a:ext cx="65438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sz="2000" dirty="0">
                <a:latin typeface="Arial" panose="020B0604020202020204" pitchFamily="34" charset="0"/>
                <a:ea typeface="微软雅黑" panose="020B0503020204020204" charset="-122"/>
              </a:rPr>
              <a:t>火灾是很危险的，当小朋友碰上的时候，一定不要惊慌。我们要想一些办法离火灾远一点。</a:t>
            </a:r>
          </a:p>
        </p:txBody>
      </p:sp>
      <p:sp>
        <p:nvSpPr>
          <p:cNvPr id="9" name="矩形 8"/>
          <p:cNvSpPr/>
          <p:nvPr/>
        </p:nvSpPr>
        <p:spPr>
          <a:xfrm>
            <a:off x="834443" y="4363136"/>
            <a:ext cx="63600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sz="2000" dirty="0">
                <a:latin typeface="Arial" panose="020B0604020202020204" pitchFamily="34" charset="0"/>
                <a:ea typeface="微软雅黑" panose="020B0503020204020204" charset="-122"/>
              </a:rPr>
              <a:t>今天我就要给大家讲讲碰上火灾的时候我们要怎么办，平时我们又要怎么远离火灾的发生。</a:t>
            </a:r>
          </a:p>
        </p:txBody>
      </p:sp>
      <p:sp>
        <p:nvSpPr>
          <p:cNvPr id="10" name="文本框 9"/>
          <p:cNvSpPr txBox="1"/>
          <p:nvPr/>
        </p:nvSpPr>
        <p:spPr>
          <a:xfrm rot="2051242">
            <a:off x="9395012" y="275591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4400">
                <a:latin typeface="HappyZcool-2016" charset="-122"/>
                <a:ea typeface="HappyZcool-2016" charset="-122"/>
                <a:cs typeface="HappyZcool-2016" charset="-122"/>
              </a:rPr>
              <a:t>概念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Administrator\Desktop\图层 4.png图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69554" y="1322070"/>
            <a:ext cx="3362960" cy="3429000"/>
          </a:xfrm>
          <a:prstGeom prst="rect">
            <a:avLst/>
          </a:prstGeom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304" y="3056696"/>
            <a:ext cx="4658813" cy="110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  <a:sym typeface="+mn-ea"/>
              </a:rPr>
              <a:t>怎么报火警</a:t>
            </a:r>
            <a:r>
              <a:rPr lang="zh-CN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  <a:sym typeface="+mn-ea"/>
              </a:rPr>
              <a:t>？</a:t>
            </a:r>
            <a:endParaRPr lang="zh-CN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HappyZcool-2016" charset="-122"/>
              <a:ea typeface="HappyZcool-2016" charset="-122"/>
              <a:cs typeface="HappyZcool-2016" charset="-122"/>
            </a:endParaRPr>
          </a:p>
        </p:txBody>
      </p:sp>
      <p:grpSp>
        <p:nvGrpSpPr>
          <p:cNvPr id="2" name="组 1"/>
          <p:cNvGrpSpPr/>
          <p:nvPr/>
        </p:nvGrpSpPr>
        <p:grpSpPr>
          <a:xfrm>
            <a:off x="962803" y="-69594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899304" y="3056696"/>
            <a:ext cx="465881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660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</a:rPr>
              <a:t>火警电话是</a:t>
            </a:r>
            <a:endParaRPr lang="zh-CN" altLang="zh-CN" sz="6600">
              <a:solidFill>
                <a:schemeClr val="tx1">
                  <a:lumMod val="75000"/>
                  <a:lumOff val="25000"/>
                </a:schemeClr>
              </a:solidFill>
              <a:latin typeface="HappyZcool-2016" charset="-122"/>
              <a:ea typeface="HappyZcool-2016" charset="-122"/>
              <a:cs typeface="HappyZcool-2016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09130" y="1408813"/>
            <a:ext cx="4984376" cy="40403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5065227" y="1968636"/>
            <a:ext cx="6086867" cy="1005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</a:rPr>
              <a:t>大家已经知道火警电话是119，那么大家知道关于119的故事么？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06506" y="2327224"/>
            <a:ext cx="5168154" cy="516815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056094" y="3252797"/>
            <a:ext cx="6096000" cy="22529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原来119指的是每年的11月9日消防日哦。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因为11月的天气最容易发生火灾了，所以大家在那个时候要更加的小心。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另外，119的发音又像是“要要救”。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大家可以试试。念念看是不是这样子。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06506" y="2327224"/>
            <a:ext cx="5168154" cy="5168154"/>
          </a:xfrm>
          <a:prstGeom prst="rect">
            <a:avLst/>
          </a:prstGeom>
        </p:spPr>
      </p:pic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5166753" y="2442933"/>
            <a:ext cx="6379788" cy="246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2000" dirty="0">
                <a:latin typeface="Arial" panose="020B0604020202020204" pitchFamily="34" charset="0"/>
                <a:ea typeface="微软雅黑" panose="020B0503020204020204" charset="-122"/>
              </a:rPr>
              <a:t>小朋友，报火警的时候不要着急，要把地址说清楚哦。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2000" dirty="0">
                <a:latin typeface="Arial" panose="020B0604020202020204" pitchFamily="34" charset="0"/>
                <a:ea typeface="微软雅黑" panose="020B0503020204020204" charset="-122"/>
              </a:rPr>
              <a:t>如果不懂的可以提醒身边的大人去打电话。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20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2000" dirty="0">
                <a:latin typeface="Arial" panose="020B0604020202020204" pitchFamily="34" charset="0"/>
                <a:ea typeface="微软雅黑" panose="020B0503020204020204" charset="-122"/>
              </a:rPr>
              <a:t>因为要及时的救火是很重要的，烧着的时间越久就越危险，所以要第一时间记得拨打电话报火警。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Administrator\Desktop\图层 4.png图层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69554" y="1322070"/>
            <a:ext cx="3362960" cy="3429000"/>
          </a:xfrm>
          <a:prstGeom prst="rect">
            <a:avLst/>
          </a:prstGeom>
        </p:spPr>
      </p:pic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899160" y="3056890"/>
            <a:ext cx="6510020" cy="212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>
                <a:latin typeface="Arial" panose="020B0604020202020204" pitchFamily="34" charset="0"/>
                <a:ea typeface="黑体" panose="02010609060101010101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6600">
                <a:solidFill>
                  <a:schemeClr val="tx1">
                    <a:lumMod val="75000"/>
                    <a:lumOff val="25000"/>
                  </a:schemeClr>
                </a:solidFill>
                <a:latin typeface="HappyZcool-2016" charset="-122"/>
                <a:ea typeface="HappyZcool-2016" charset="-122"/>
                <a:cs typeface="HappyZcool-2016" charset="-122"/>
                <a:sym typeface="+mn-ea"/>
              </a:rPr>
              <a:t>认识日常生活中的消防器材</a:t>
            </a:r>
            <a:endParaRPr lang="zh-CN" altLang="zh-CN" sz="6600">
              <a:solidFill>
                <a:schemeClr val="tx1">
                  <a:lumMod val="75000"/>
                  <a:lumOff val="25000"/>
                </a:schemeClr>
              </a:solidFill>
              <a:latin typeface="HappyZcool-2016" charset="-122"/>
              <a:ea typeface="HappyZcool-2016" charset="-122"/>
              <a:cs typeface="HappyZcool-2016" charset="-122"/>
            </a:endParaRPr>
          </a:p>
        </p:txBody>
      </p:sp>
      <p:grpSp>
        <p:nvGrpSpPr>
          <p:cNvPr id="2" name="组 1"/>
          <p:cNvGrpSpPr/>
          <p:nvPr/>
        </p:nvGrpSpPr>
        <p:grpSpPr>
          <a:xfrm>
            <a:off x="962803" y="-69594"/>
            <a:ext cx="4405899" cy="3071792"/>
            <a:chOff x="240808" y="4375406"/>
            <a:chExt cx="4405899" cy="307179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159" y="4375406"/>
              <a:ext cx="2864263" cy="286426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0808" y="5510259"/>
              <a:ext cx="1752483" cy="175248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51137" y="4961025"/>
              <a:ext cx="2486173" cy="24861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4224" y="5543162"/>
              <a:ext cx="1752483" cy="175248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WQ2MDVlYmQ2OTUzODI0MmFmZDQ3ZDA4NjA4MjgxZGQifQ=="/>
  <p:tag name="ISPRING_PRESENTATION_TITLE" val="www.33ppt.com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Arial"/>
        <a:cs typeface="Arial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Arial"/>
        <a:cs typeface="Arial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869</Words>
  <Application>Microsoft Office PowerPoint</Application>
  <PresentationFormat>宽屏</PresentationFormat>
  <Paragraphs>149</Paragraphs>
  <Slides>30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44" baseType="lpstr">
      <vt:lpstr>HappyZcool-2016</vt:lpstr>
      <vt:lpstr>Meiryo</vt:lpstr>
      <vt:lpstr>DengXian</vt:lpstr>
      <vt:lpstr>DengXian</vt:lpstr>
      <vt:lpstr>DengXian Light</vt:lpstr>
      <vt:lpstr>黑体</vt:lpstr>
      <vt:lpstr>思源黑体 CN Heavy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</cp:revision>
  <cp:lastPrinted>2022-06-18T16:08:05Z</cp:lastPrinted>
  <dcterms:created xsi:type="dcterms:W3CDTF">2022-06-18T16:08:05Z</dcterms:created>
  <dcterms:modified xsi:type="dcterms:W3CDTF">2023-03-25T01:57:52Z</dcterms:modified>
</cp:coreProperties>
</file>