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31"/>
  </p:notesMasterIdLst>
  <p:sldIdLst>
    <p:sldId id="291" r:id="rId3"/>
    <p:sldId id="292" r:id="rId4"/>
    <p:sldId id="304" r:id="rId5"/>
    <p:sldId id="332" r:id="rId6"/>
    <p:sldId id="334" r:id="rId7"/>
    <p:sldId id="336" r:id="rId8"/>
    <p:sldId id="338" r:id="rId9"/>
    <p:sldId id="337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50" r:id="rId21"/>
    <p:sldId id="351" r:id="rId22"/>
    <p:sldId id="352" r:id="rId23"/>
    <p:sldId id="353" r:id="rId24"/>
    <p:sldId id="354" r:id="rId25"/>
    <p:sldId id="356" r:id="rId26"/>
    <p:sldId id="355" r:id="rId27"/>
    <p:sldId id="357" r:id="rId28"/>
    <p:sldId id="358" r:id="rId29"/>
    <p:sldId id="359" r:id="rId30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D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A0174-8ED0-4269-B6EA-9605E661EE23}" type="datetimeFigureOut">
              <a:rPr lang="zh-CN" altLang="en-US" smtClean="0"/>
              <a:t>2023/3/26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B23A1-E21D-46FD-A552-B27C93ACEA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661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B23A1-E21D-46FD-A552-B27C93ACEA6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287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4335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defPPr/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882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273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1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534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01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352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87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16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65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20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02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defPPr/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defPPr/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defPPr/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defPPr/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defPPr/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defPPr/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defPPr/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2023/3/26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4"/>
          <a:stretch>
            <a:fillRect/>
          </a:stretch>
        </p:blipFill>
        <p:spPr>
          <a:xfrm>
            <a:off x="838200" y="365127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dir="in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0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79785" y="233018"/>
            <a:ext cx="5369171" cy="329130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家庭防火</a:t>
            </a:r>
            <a:r>
              <a:rPr lang="en-US" altLang="zh-CN" sz="8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/>
            </a:r>
            <a:br>
              <a:rPr lang="en-US" altLang="zh-CN" sz="8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</a:br>
            <a:r>
              <a:rPr lang="zh-CN" altLang="en-US" sz="8800" b="1" spc="12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安全教育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473569" y="902678"/>
            <a:ext cx="5131931" cy="787735"/>
            <a:chOff x="3895" y="1422"/>
            <a:chExt cx="8082" cy="124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0626" y="1422"/>
              <a:ext cx="1351" cy="1240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95" y="1422"/>
              <a:ext cx="1351" cy="1240"/>
            </a:xfrm>
            <a:prstGeom prst="rect">
              <a:avLst/>
            </a:prstGeom>
          </p:spPr>
        </p:pic>
      </p:grpSp>
      <p:sp>
        <p:nvSpPr>
          <p:cNvPr id="7" name="文本框 6"/>
          <p:cNvSpPr txBox="1"/>
          <p:nvPr/>
        </p:nvSpPr>
        <p:spPr>
          <a:xfrm>
            <a:off x="2244776" y="5202180"/>
            <a:ext cx="563880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500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—</a:t>
            </a:r>
            <a:r>
              <a:rPr lang="zh-CN" altLang="en-US" sz="1500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强化安全意识，共建平安家庭</a:t>
            </a:r>
            <a:r>
              <a:rPr lang="en-US" altLang="zh-CN" sz="1500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—</a:t>
            </a:r>
            <a:endParaRPr lang="zh-CN" altLang="en-US" sz="1500">
              <a:solidFill>
                <a:srgbClr val="9A252E"/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787" y="160629"/>
            <a:ext cx="808892" cy="323165"/>
          </a:xfrm>
          <a:prstGeom prst="rect">
            <a:avLst/>
          </a:prstGeom>
          <a:solidFill>
            <a:srgbClr val="9A252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500">
                <a:solidFill>
                  <a:schemeClr val="bg1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LOGO</a:t>
            </a:r>
            <a:endParaRPr lang="zh-CN" altLang="en-US" sz="1500">
              <a:solidFill>
                <a:schemeClr val="bg1"/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  <p:sp>
        <p:nvSpPr>
          <p:cNvPr id="2" name="矩形 1"/>
          <p:cNvSpPr/>
          <p:nvPr/>
        </p:nvSpPr>
        <p:spPr>
          <a:xfrm>
            <a:off x="1059817" y="1577341"/>
            <a:ext cx="734695" cy="44386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4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4" name="矩形 3"/>
          <p:cNvSpPr/>
          <p:nvPr/>
        </p:nvSpPr>
        <p:spPr>
          <a:xfrm>
            <a:off x="1059817" y="2320290"/>
            <a:ext cx="5931535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明火照明时不离人，不要用明火照明寻找物品</a:t>
            </a:r>
            <a:r>
              <a:rPr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815" y="3188335"/>
            <a:ext cx="3117851" cy="230759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8189" y="3188335"/>
            <a:ext cx="3117851" cy="230759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6565" y="3188335"/>
            <a:ext cx="3117851" cy="230759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2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  <p:sp>
        <p:nvSpPr>
          <p:cNvPr id="2" name="矩形 1"/>
          <p:cNvSpPr/>
          <p:nvPr/>
        </p:nvSpPr>
        <p:spPr>
          <a:xfrm>
            <a:off x="6513831" y="1638935"/>
            <a:ext cx="734695" cy="443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5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4" name="矩形 3"/>
          <p:cNvSpPr/>
          <p:nvPr/>
        </p:nvSpPr>
        <p:spPr>
          <a:xfrm>
            <a:off x="6513830" y="2421256"/>
            <a:ext cx="3658871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照明电灯路线不能超负荷使用，不用铁丝、铜丝代替家庭保险丝</a:t>
            </a:r>
            <a:r>
              <a:rPr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319656" y="1521462"/>
            <a:ext cx="3585845" cy="20783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522086" y="3705862"/>
            <a:ext cx="3577591" cy="207835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844042" y="3964307"/>
            <a:ext cx="734695" cy="44386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6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9" name="矩形 8"/>
          <p:cNvSpPr/>
          <p:nvPr/>
        </p:nvSpPr>
        <p:spPr>
          <a:xfrm>
            <a:off x="1844040" y="4757421"/>
            <a:ext cx="3708400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不乱接乱拉电线，电路熔断，切勿用铜、铁丝代替</a:t>
            </a:r>
            <a:r>
              <a:rPr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844041" y="1522095"/>
            <a:ext cx="225425" cy="2077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0372726" y="3706495"/>
            <a:ext cx="225425" cy="207772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  <p:cond evt="onBegin" delay="0">
                          <p:tn val="44"/>
                        </p:cond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  <p:cond evt="onBegin" delay="0">
                          <p:tn val="51"/>
                        </p:cond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  <p:cond evt="onBegin" delay="0">
                          <p:tn val="56"/>
                        </p:cond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  <p:cond evt="onBegin" delay="0">
                          <p:tn val="61"/>
                        </p:cond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2" grpId="0" animBg="1"/>
      <p:bldP spid="4" grpId="0"/>
      <p:bldP spid="5" grpId="0" animBg="1"/>
      <p:bldP spid="9" grpId="0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6531" y="1273175"/>
            <a:ext cx="2829560" cy="2000250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4649471" y="1273177"/>
            <a:ext cx="734695" cy="443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7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15" name="矩形 14"/>
          <p:cNvSpPr/>
          <p:nvPr/>
        </p:nvSpPr>
        <p:spPr>
          <a:xfrm>
            <a:off x="4652011" y="1891030"/>
            <a:ext cx="3585845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家电出现故障，应立即切断电源。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85537" y="2967357"/>
            <a:ext cx="734695" cy="44386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8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20" name="矩形 19"/>
          <p:cNvSpPr/>
          <p:nvPr/>
        </p:nvSpPr>
        <p:spPr>
          <a:xfrm>
            <a:off x="6188075" y="3585210"/>
            <a:ext cx="4302760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发现电线的绝缘皮老化，要及时更新。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6531" y="4100830"/>
            <a:ext cx="2829560" cy="18859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3526" y="2555877"/>
            <a:ext cx="2983231" cy="1994535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4649471" y="4764407"/>
            <a:ext cx="734695" cy="443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9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23" name="矩形 22"/>
          <p:cNvSpPr/>
          <p:nvPr/>
        </p:nvSpPr>
        <p:spPr>
          <a:xfrm>
            <a:off x="4649471" y="5389245"/>
            <a:ext cx="6299835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打雷时，应停止使用电视机、组合音响并拔掉电源插头。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  <p:cond evt="onBegin" delay="0">
                          <p:tn val="31"/>
                        </p:cond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  <p:cond evt="onBegin" delay="0">
                          <p:tn val="36"/>
                        </p:cond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  <p:cond evt="onBegin" delay="0">
                          <p:tn val="43"/>
                        </p:cond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  <p:cond evt="onBegin" delay="0">
                          <p:tn val="55"/>
                        </p:cond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  <p:cond evt="onBegin" delay="0">
                          <p:tn val="60"/>
                        </p:cond>
                      </p:stCondLst>
                      <p:childTnLst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14" grpId="0" animBg="1"/>
      <p:bldP spid="15" grpId="0"/>
      <p:bldP spid="19" grpId="0" animBg="1"/>
      <p:bldP spid="20" grpId="0"/>
      <p:bldP spid="22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  <p:sp>
        <p:nvSpPr>
          <p:cNvPr id="2" name="矩形 1"/>
          <p:cNvSpPr/>
          <p:nvPr/>
        </p:nvSpPr>
        <p:spPr>
          <a:xfrm>
            <a:off x="932817" y="1368427"/>
            <a:ext cx="734695" cy="44386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10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3" name="矩形 2"/>
          <p:cNvSpPr/>
          <p:nvPr/>
        </p:nvSpPr>
        <p:spPr>
          <a:xfrm>
            <a:off x="1788796" y="1368425"/>
            <a:ext cx="4774565" cy="4508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家用电器要防潮。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2817" y="1935482"/>
            <a:ext cx="734695" cy="443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11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5" name="矩形 4"/>
          <p:cNvSpPr/>
          <p:nvPr/>
        </p:nvSpPr>
        <p:spPr>
          <a:xfrm>
            <a:off x="1788796" y="1935480"/>
            <a:ext cx="4774565" cy="4508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不乱丢烟头，不躺在床上吸烟。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32817" y="2502537"/>
            <a:ext cx="734695" cy="44386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12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11" name="矩形 10"/>
          <p:cNvSpPr/>
          <p:nvPr/>
        </p:nvSpPr>
        <p:spPr>
          <a:xfrm>
            <a:off x="1788796" y="2502535"/>
            <a:ext cx="4774565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不要同时开启多种家用电器，做到不超负荷</a:t>
            </a:r>
            <a:r>
              <a:rPr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32817" y="3069592"/>
            <a:ext cx="734695" cy="443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13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16" name="矩形 15"/>
          <p:cNvSpPr/>
          <p:nvPr/>
        </p:nvSpPr>
        <p:spPr>
          <a:xfrm>
            <a:off x="1788795" y="3069590"/>
            <a:ext cx="9578340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使用电炉、电熨斗、电吹风等用具时，要垫上金属架、砖块等，停用时，等到完全冷却后收藏。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1385" y="3751580"/>
            <a:ext cx="3190875" cy="230759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19295" y="3751582"/>
            <a:ext cx="3322320" cy="2308225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9285" y="3750945"/>
            <a:ext cx="3117851" cy="230759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  <p:cond evt="onBegin" delay="0">
                          <p:tn val="44"/>
                        </p:cond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  <p:cond evt="onBegin" delay="0">
                          <p:tn val="49"/>
                        </p:cond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  <p:cond evt="onBegin" delay="0">
                          <p:tn val="56"/>
                        </p:cond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  <p:cond evt="onBegin" delay="0">
                          <p:tn val="61"/>
                        </p:cond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  <p:cond evt="onBegin" delay="0">
                          <p:tn val="68"/>
                        </p:cond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2" grpId="0" animBg="1"/>
      <p:bldP spid="3" grpId="0"/>
      <p:bldP spid="4" grpId="0" animBg="1"/>
      <p:bldP spid="5" grpId="0"/>
      <p:bldP spid="9" grpId="0" animBg="1"/>
      <p:bldP spid="11" grpId="0"/>
      <p:bldP spid="12" grpId="0" animBg="1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  <p:sp>
        <p:nvSpPr>
          <p:cNvPr id="13" name="矩形 12"/>
          <p:cNvSpPr/>
          <p:nvPr/>
        </p:nvSpPr>
        <p:spPr>
          <a:xfrm>
            <a:off x="1530986" y="1778001"/>
            <a:ext cx="734695" cy="44386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14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14" name="矩形 13"/>
          <p:cNvSpPr/>
          <p:nvPr/>
        </p:nvSpPr>
        <p:spPr>
          <a:xfrm>
            <a:off x="1530986" y="2485391"/>
            <a:ext cx="4774565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切勿在走廊、楼梯口等处堆放杂物，要保证通道和安全出口的畅通。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3456" y="1671955"/>
            <a:ext cx="3190875" cy="185801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0985" y="3867150"/>
            <a:ext cx="3312160" cy="190119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66386" y="3867152"/>
            <a:ext cx="3126740" cy="1900555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10288906" y="3867785"/>
            <a:ext cx="225425" cy="1899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9688197" y="3868420"/>
            <a:ext cx="225425" cy="189992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9017001" y="3868420"/>
            <a:ext cx="225425" cy="1899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13" grpId="0" animBg="1"/>
      <p:bldP spid="14" grpId="0"/>
      <p:bldP spid="21" grpId="0" animBg="1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  <p:sp>
        <p:nvSpPr>
          <p:cNvPr id="4" name="矩形 3"/>
          <p:cNvSpPr/>
          <p:nvPr/>
        </p:nvSpPr>
        <p:spPr>
          <a:xfrm>
            <a:off x="5102861" y="1586865"/>
            <a:ext cx="734695" cy="443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15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5" name="矩形 4"/>
          <p:cNvSpPr/>
          <p:nvPr/>
        </p:nvSpPr>
        <p:spPr>
          <a:xfrm>
            <a:off x="1593215" y="2201546"/>
            <a:ext cx="4244340" cy="1172629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r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发现燃气泄漏，要迅速关闭气源</a:t>
            </a:r>
          </a:p>
          <a:p>
            <a:pPr algn="r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阀门，打开门窗通风，切勿触动电器开关和使用明火，并迅速通知专业维修。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270626" y="1586865"/>
            <a:ext cx="734695" cy="44386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16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3" name="矩形 2"/>
          <p:cNvSpPr/>
          <p:nvPr/>
        </p:nvSpPr>
        <p:spPr>
          <a:xfrm>
            <a:off x="6271260" y="2381251"/>
            <a:ext cx="3950971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燃气罐着火，要用浸湿的被褥、衣物等捂盖灭火，并迅速关闭阀门。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6271" y="3542667"/>
            <a:ext cx="3931285" cy="21748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0626" y="3542032"/>
            <a:ext cx="3951605" cy="217487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  <p:cond evt="onBegin" delay="0">
                          <p:tn val="49"/>
                        </p:cond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4" grpId="0" animBg="1"/>
      <p:bldP spid="5" grpId="0"/>
      <p:bldP spid="2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  <p:sp>
        <p:nvSpPr>
          <p:cNvPr id="4" name="矩形 3"/>
          <p:cNvSpPr/>
          <p:nvPr/>
        </p:nvSpPr>
        <p:spPr>
          <a:xfrm>
            <a:off x="1978026" y="1648460"/>
            <a:ext cx="734695" cy="443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17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5" name="矩形 4"/>
          <p:cNvSpPr/>
          <p:nvPr/>
        </p:nvSpPr>
        <p:spPr>
          <a:xfrm>
            <a:off x="1900555" y="2262506"/>
            <a:ext cx="3732531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电冰箱内不能存放汽油、气雾喷罐等易燃易爆危险物品。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609082" y="3984627"/>
            <a:ext cx="734695" cy="44386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18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3" name="矩形 2"/>
          <p:cNvSpPr/>
          <p:nvPr/>
        </p:nvSpPr>
        <p:spPr>
          <a:xfrm>
            <a:off x="6609080" y="4657091"/>
            <a:ext cx="3950971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家中不可存放超过0.5公升的汽油、酒精、香蕉水等易燃易爆物品。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3271" y="3749040"/>
            <a:ext cx="3467100" cy="208153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09082" y="1316990"/>
            <a:ext cx="3437255" cy="208153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  <p:cond evt="onBegin" delay="0">
                          <p:tn val="47"/>
                        </p:cond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4" grpId="0" animBg="1"/>
      <p:bldP spid="5" grpId="0"/>
      <p:bldP spid="2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lum bright="-42000" contras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1117" y="1411606"/>
            <a:ext cx="4045585" cy="133413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517" y="1988187"/>
            <a:ext cx="1892935" cy="4535805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3714117" y="3013077"/>
            <a:ext cx="6839585" cy="2872105"/>
          </a:xfrm>
          <a:prstGeom prst="roundRect">
            <a:avLst/>
          </a:prstGeom>
          <a:noFill/>
          <a:ln>
            <a:solidFill>
              <a:srgbClr val="9A25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057017" y="3703321"/>
            <a:ext cx="6153785" cy="1492716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 fontAlgn="auto">
              <a:lnSpc>
                <a:spcPct val="130000"/>
              </a:lnSpc>
            </a:pPr>
            <a:r>
              <a:rPr lang="zh-CN" sz="3500" b="1">
                <a:solidFill>
                  <a:srgbClr val="9A252E"/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当火灾降临我们身边的时候，我们应该怎么办？</a:t>
            </a:r>
            <a:endParaRPr lang="zh-CN" sz="3500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5" grpId="0" animBg="1"/>
      <p:bldP spid="9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50575" y="422883"/>
            <a:ext cx="5369171" cy="3291308"/>
          </a:xfrm>
        </p:spPr>
        <p:txBody>
          <a:bodyPr>
            <a:noAutofit/>
          </a:bodyPr>
          <a:lstStyle>
            <a:defPPr/>
          </a:lstStyle>
          <a:p>
            <a:pPr>
              <a:lnSpc>
                <a:spcPct val="120000"/>
              </a:lnSpc>
            </a:pPr>
            <a:r>
              <a:rPr lang="zh-CN" altLang="en-US" sz="66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火场</a:t>
            </a:r>
            <a:r>
              <a:rPr lang="en-US" altLang="zh-CN" sz="88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/>
            </a:r>
            <a:br>
              <a:rPr lang="en-US" altLang="zh-CN" sz="88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</a:br>
            <a:r>
              <a:rPr lang="zh-CN" altLang="en-US" sz="8800" b="1" spc="12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逃生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444115" y="1092835"/>
            <a:ext cx="5152391" cy="787400"/>
            <a:chOff x="3895" y="1422"/>
            <a:chExt cx="8114" cy="124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0658" y="1422"/>
              <a:ext cx="1351" cy="1240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95" y="1422"/>
              <a:ext cx="1351" cy="1240"/>
            </a:xfrm>
            <a:prstGeom prst="rect">
              <a:avLst/>
            </a:prstGeom>
          </p:spPr>
        </p:pic>
      </p:grpSp>
      <p:sp>
        <p:nvSpPr>
          <p:cNvPr id="8" name="文本框 7"/>
          <p:cNvSpPr txBox="1"/>
          <p:nvPr/>
        </p:nvSpPr>
        <p:spPr>
          <a:xfrm>
            <a:off x="93787" y="160629"/>
            <a:ext cx="808892" cy="323165"/>
          </a:xfrm>
          <a:prstGeom prst="rect">
            <a:avLst/>
          </a:prstGeom>
          <a:solidFill>
            <a:srgbClr val="9A252E"/>
          </a:solidFill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zh-CN" sz="1500">
                <a:solidFill>
                  <a:schemeClr val="bg1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LOGO</a:t>
            </a:r>
            <a:endParaRPr lang="zh-CN" altLang="en-US" sz="1500">
              <a:solidFill>
                <a:schemeClr val="bg1"/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44115" y="5352415"/>
            <a:ext cx="5123180" cy="41021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dist"/>
            <a:r>
              <a:rPr lang="en-US" altLang="zh-CN" sz="150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—</a:t>
            </a:r>
            <a:r>
              <a:rPr lang="zh-CN" altLang="en-US" sz="150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强化安全意识，共建平安家庭</a:t>
            </a:r>
            <a:r>
              <a:rPr lang="en-US" altLang="zh-CN" sz="150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—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The fire escape</a:t>
            </a:r>
          </a:p>
        </p:txBody>
      </p:sp>
      <p:sp>
        <p:nvSpPr>
          <p:cNvPr id="3" name="椭圆 2"/>
          <p:cNvSpPr/>
          <p:nvPr/>
        </p:nvSpPr>
        <p:spPr>
          <a:xfrm>
            <a:off x="1202691" y="1826895"/>
            <a:ext cx="1301115" cy="128016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spc="300">
                <a:solidFill>
                  <a:schemeClr val="bg1"/>
                </a:solidFill>
                <a:uFillTx/>
              </a:rPr>
              <a:t>调查</a:t>
            </a:r>
          </a:p>
        </p:txBody>
      </p:sp>
      <p:sp>
        <p:nvSpPr>
          <p:cNvPr id="11" name="矩形 10"/>
          <p:cNvSpPr/>
          <p:nvPr/>
        </p:nvSpPr>
        <p:spPr>
          <a:xfrm>
            <a:off x="2719071" y="1882141"/>
            <a:ext cx="4829175" cy="1172629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 根据重大火灾现场调查，死亡人员中，</a:t>
            </a:r>
            <a:r>
              <a:rPr b="1">
                <a:solidFill>
                  <a:srgbClr val="9A252E"/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真正是被火烧死的只占少数</a:t>
            </a: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，多数是中毒、窒息死亡，还有一些是慌不择路跳楼摔死或挤踏而亡。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6061" y="1538605"/>
            <a:ext cx="3070225" cy="185801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6061" y="3796665"/>
            <a:ext cx="3069591" cy="1858010"/>
          </a:xfrm>
          <a:prstGeom prst="rect">
            <a:avLst/>
          </a:prstGeom>
        </p:spPr>
      </p:pic>
      <p:sp>
        <p:nvSpPr>
          <p:cNvPr id="13" name="椭圆 12"/>
          <p:cNvSpPr/>
          <p:nvPr/>
        </p:nvSpPr>
        <p:spPr>
          <a:xfrm>
            <a:off x="1202691" y="4084955"/>
            <a:ext cx="1301115" cy="1280160"/>
          </a:xfrm>
          <a:prstGeom prst="ellipse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spc="300">
                <a:solidFill>
                  <a:schemeClr val="bg1"/>
                </a:solidFill>
                <a:uFillTx/>
              </a:rPr>
              <a:t>告诫</a:t>
            </a:r>
          </a:p>
        </p:txBody>
      </p:sp>
      <p:sp>
        <p:nvSpPr>
          <p:cNvPr id="14" name="矩形 13"/>
          <p:cNvSpPr/>
          <p:nvPr/>
        </p:nvSpPr>
        <p:spPr>
          <a:xfrm>
            <a:off x="2719071" y="4140202"/>
            <a:ext cx="4829175" cy="1172629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生命和血的代价一再告诫我们：“水火无情”，我们在加强防火的同时，</a:t>
            </a:r>
            <a:r>
              <a:rPr b="1">
                <a:solidFill>
                  <a:srgbClr val="9A252E"/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掌握一些火场逃生的方法</a:t>
            </a: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尤为重要。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  <p:cond evt="onBegin" delay="0">
                          <p:tn val="49"/>
                        </p:cond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3" grpId="0" animBg="1"/>
      <p:bldP spid="11" grpId="0"/>
      <p:bldP spid="13" grpId="0" animBg="1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49706" y="456566"/>
            <a:ext cx="9293225" cy="216982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en-US" altLang="zh-CN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2020</a:t>
            </a: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年发生居民住宅火灾</a:t>
            </a:r>
            <a:r>
              <a:rPr lang="en-US" altLang="zh-CN" sz="3000" b="1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10.9</a:t>
            </a:r>
            <a:r>
              <a:rPr lang="zh-CN" altLang="en-US" sz="3000" b="1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万起</a:t>
            </a: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，占火灾总数的</a:t>
            </a:r>
            <a:r>
              <a:rPr lang="en-US" altLang="zh-CN" sz="3000" b="1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43.4%</a:t>
            </a: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，造成</a:t>
            </a:r>
            <a:r>
              <a:rPr lang="en-US" altLang="zh-CN" sz="3000" b="1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917</a:t>
            </a:r>
            <a:r>
              <a:rPr lang="zh-CN" altLang="en-US" sz="3000" b="1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人</a:t>
            </a: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死亡，占总数的</a:t>
            </a:r>
            <a:r>
              <a:rPr lang="en-US" altLang="zh-CN" sz="3000" b="1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77.5%</a:t>
            </a: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，其中全国</a:t>
            </a:r>
            <a:r>
              <a:rPr lang="en-US" altLang="zh-CN" sz="3000" b="1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65</a:t>
            </a:r>
            <a:r>
              <a:rPr lang="zh-CN" altLang="en-US" sz="3000" b="1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起</a:t>
            </a: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较大火灾中，</a:t>
            </a:r>
            <a:r>
              <a:rPr lang="zh-CN" altLang="en-US" sz="3000" b="1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超过一半</a:t>
            </a: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都发生在</a:t>
            </a:r>
            <a:r>
              <a:rPr lang="zh-CN" altLang="en-US" sz="2500" b="1" u="sng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居民住宅楼</a:t>
            </a: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</a:p>
        </p:txBody>
      </p:sp>
      <p:sp>
        <p:nvSpPr>
          <p:cNvPr id="3" name="矩形 2"/>
          <p:cNvSpPr/>
          <p:nvPr/>
        </p:nvSpPr>
        <p:spPr>
          <a:xfrm>
            <a:off x="1449706" y="4799332"/>
            <a:ext cx="9293225" cy="1361911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因此，我们要</a:t>
            </a:r>
            <a:r>
              <a:rPr lang="zh-CN" altLang="en-US" sz="3000" b="1" u="sng">
                <a:solidFill>
                  <a:srgbClr val="9A252E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增强消防意识，学习消防知识</a:t>
            </a:r>
            <a:r>
              <a:rPr lang="zh-CN" altLang="en-US" sz="2500" b="1" u="sng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，</a:t>
            </a: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预防家庭火灾的发生，确保我们的家庭平安、幸福。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95635" y="159798"/>
            <a:ext cx="16157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E6DDDE"/>
                </a:solidFill>
              </a:rPr>
              <a:t>https://www.ypppt.com/</a:t>
            </a:r>
            <a:endParaRPr lang="zh-CN" altLang="en-US" sz="1000" dirty="0">
              <a:solidFill>
                <a:srgbClr val="E6DDDE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The fire escape</a:t>
            </a:r>
          </a:p>
        </p:txBody>
      </p:sp>
      <p:sp>
        <p:nvSpPr>
          <p:cNvPr id="2" name="矩形 1"/>
          <p:cNvSpPr/>
          <p:nvPr/>
        </p:nvSpPr>
        <p:spPr>
          <a:xfrm>
            <a:off x="1387475" y="1615440"/>
            <a:ext cx="2453640" cy="4343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如何正确拨打</a:t>
            </a:r>
            <a:r>
              <a:rPr lang="en-US" altLang="zh-CN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119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7475" y="2750503"/>
            <a:ext cx="4237991" cy="238379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079491" y="2997835"/>
            <a:ext cx="4829175" cy="1892826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发生火灾时，大家都知道要拨打“119”。根据我国《消防法》第四十九条规定，公安消防队、专职消防对扑救火灾，</a:t>
            </a:r>
            <a:r>
              <a:rPr b="1">
                <a:solidFill>
                  <a:srgbClr val="9A252E"/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应急救援不得收取任何费用。不仅消防灭火不收费，拨打火警电话119也是免费的。</a:t>
            </a:r>
            <a:endParaRPr lang="zh-CN" altLang="en-US" b="1">
              <a:solidFill>
                <a:srgbClr val="9A252E"/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2" grpId="0" animBg="1"/>
      <p:bldP spid="5" grpId="0"/>
      <p:bldP spid="5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The fire escape</a:t>
            </a:r>
          </a:p>
        </p:txBody>
      </p:sp>
      <p:sp>
        <p:nvSpPr>
          <p:cNvPr id="2" name="矩形 1"/>
          <p:cNvSpPr/>
          <p:nvPr/>
        </p:nvSpPr>
        <p:spPr>
          <a:xfrm>
            <a:off x="1387475" y="1615440"/>
            <a:ext cx="2453640" cy="4343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如何正确拨打</a:t>
            </a:r>
            <a:r>
              <a:rPr lang="en-US" altLang="zh-CN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119</a:t>
            </a:r>
          </a:p>
        </p:txBody>
      </p:sp>
      <p:sp>
        <p:nvSpPr>
          <p:cNvPr id="3" name="矩形 2"/>
          <p:cNvSpPr/>
          <p:nvPr/>
        </p:nvSpPr>
        <p:spPr>
          <a:xfrm>
            <a:off x="2637156" y="2433956"/>
            <a:ext cx="8189595" cy="81253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首先一点，119这个特殊号码，不能随便打。但是一旦发生、发现火灾，却要及时拨打报警，这是我们每一个公民的责任和义务。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9711" y="2351405"/>
            <a:ext cx="995045" cy="368363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754506" y="2593340"/>
            <a:ext cx="629285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01</a:t>
            </a:r>
          </a:p>
        </p:txBody>
      </p:sp>
      <p:sp>
        <p:nvSpPr>
          <p:cNvPr id="12" name="矩形 11"/>
          <p:cNvSpPr/>
          <p:nvPr/>
        </p:nvSpPr>
        <p:spPr>
          <a:xfrm>
            <a:off x="2637156" y="3357880"/>
            <a:ext cx="8189595" cy="81026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打电话报警一定要想法先让自己冷静镇定，以免慌慌张张，说话前言不搭后语，延长时间。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754506" y="3517265"/>
            <a:ext cx="629285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02</a:t>
            </a:r>
          </a:p>
        </p:txBody>
      </p:sp>
      <p:sp>
        <p:nvSpPr>
          <p:cNvPr id="14" name="矩形 13"/>
          <p:cNvSpPr/>
          <p:nvPr/>
        </p:nvSpPr>
        <p:spPr>
          <a:xfrm>
            <a:off x="2637156" y="4369435"/>
            <a:ext cx="8189595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火警电话打通后，应讲清楚着火单位，所在区县、街道、门牌号码等详细地址。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754506" y="4369435"/>
            <a:ext cx="629285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03</a:t>
            </a:r>
          </a:p>
        </p:txBody>
      </p:sp>
      <p:sp>
        <p:nvSpPr>
          <p:cNvPr id="16" name="矩形 15"/>
          <p:cNvSpPr/>
          <p:nvPr/>
        </p:nvSpPr>
        <p:spPr>
          <a:xfrm>
            <a:off x="2637156" y="5134610"/>
            <a:ext cx="8189595" cy="81026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为了消防人员能提前了解情况，做出正确判断，提早制定措施，报警人员最好说清楚是什么着火了，火势怎样。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754506" y="5293995"/>
            <a:ext cx="629285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The fire escape</a:t>
            </a:r>
          </a:p>
        </p:txBody>
      </p:sp>
      <p:sp>
        <p:nvSpPr>
          <p:cNvPr id="2" name="矩形 1"/>
          <p:cNvSpPr/>
          <p:nvPr/>
        </p:nvSpPr>
        <p:spPr>
          <a:xfrm>
            <a:off x="1223645" y="1256030"/>
            <a:ext cx="2453640" cy="4343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如何正确</a:t>
            </a:r>
            <a:r>
              <a:rPr lang="zh-CN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3660" y="1936115"/>
            <a:ext cx="3764280" cy="376428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107940" y="2454910"/>
            <a:ext cx="2453640" cy="43434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受到火势威胁时</a:t>
            </a:r>
          </a:p>
        </p:txBody>
      </p:sp>
      <p:sp>
        <p:nvSpPr>
          <p:cNvPr id="9" name="矩形 8"/>
          <p:cNvSpPr/>
          <p:nvPr/>
        </p:nvSpPr>
        <p:spPr>
          <a:xfrm>
            <a:off x="5107941" y="3509010"/>
            <a:ext cx="5565140" cy="81026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受到火势威胁时，要当机立断披上打湿的衣物、被褥等向安全出口方向冲。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2" grpId="0" animBg="1"/>
      <p:bldP spid="5" grpId="0" animBg="1"/>
      <p:bldP spid="5" grpId="1" animBg="1"/>
      <p:bldP spid="9" grpId="0"/>
      <p:bldP spid="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The fire escape</a:t>
            </a:r>
          </a:p>
        </p:txBody>
      </p:sp>
      <p:sp>
        <p:nvSpPr>
          <p:cNvPr id="2" name="矩形 1"/>
          <p:cNvSpPr/>
          <p:nvPr/>
        </p:nvSpPr>
        <p:spPr>
          <a:xfrm>
            <a:off x="1223645" y="1256030"/>
            <a:ext cx="2453640" cy="4343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如何正确</a:t>
            </a:r>
            <a:r>
              <a:rPr lang="zh-CN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3979" y="1936115"/>
            <a:ext cx="3763645" cy="376428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107940" y="2454910"/>
            <a:ext cx="2453640" cy="43434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穿过浓烟逃生时</a:t>
            </a:r>
          </a:p>
        </p:txBody>
      </p:sp>
      <p:sp>
        <p:nvSpPr>
          <p:cNvPr id="9" name="矩形 8"/>
          <p:cNvSpPr/>
          <p:nvPr/>
        </p:nvSpPr>
        <p:spPr>
          <a:xfrm>
            <a:off x="5107941" y="3539490"/>
            <a:ext cx="5565140" cy="81026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穿过浓烟逃生时，要尽量使身体贴近地面，并用湿毛巾捂住口鼻。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/>
      <p:bldP spid="9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The fire escape</a:t>
            </a:r>
          </a:p>
        </p:txBody>
      </p:sp>
      <p:sp>
        <p:nvSpPr>
          <p:cNvPr id="2" name="矩形 1"/>
          <p:cNvSpPr/>
          <p:nvPr/>
        </p:nvSpPr>
        <p:spPr>
          <a:xfrm>
            <a:off x="1223645" y="1256030"/>
            <a:ext cx="2453640" cy="4343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如何正确</a:t>
            </a:r>
            <a:r>
              <a:rPr lang="zh-CN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3646" y="1925322"/>
            <a:ext cx="3649345" cy="364934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107940" y="2454910"/>
            <a:ext cx="2453640" cy="43434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身上着火</a:t>
            </a:r>
            <a:r>
              <a:rPr lang="zh-CN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时</a:t>
            </a:r>
          </a:p>
        </p:txBody>
      </p:sp>
      <p:sp>
        <p:nvSpPr>
          <p:cNvPr id="9" name="矩形 8"/>
          <p:cNvSpPr/>
          <p:nvPr/>
        </p:nvSpPr>
        <p:spPr>
          <a:xfrm>
            <a:off x="5107941" y="3519170"/>
            <a:ext cx="5565140" cy="81026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身上着火，千万不要奔跑，可就地找滚或用厚重的衣物压灭火苗。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/>
      <p:bldP spid="9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The fire escape</a:t>
            </a:r>
          </a:p>
        </p:txBody>
      </p:sp>
      <p:sp>
        <p:nvSpPr>
          <p:cNvPr id="2" name="矩形 1"/>
          <p:cNvSpPr/>
          <p:nvPr/>
        </p:nvSpPr>
        <p:spPr>
          <a:xfrm>
            <a:off x="1223645" y="1256030"/>
            <a:ext cx="2453640" cy="4343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如何正确</a:t>
            </a:r>
            <a:r>
              <a:rPr lang="zh-CN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3646" y="1925322"/>
            <a:ext cx="3649345" cy="364934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107940" y="2454910"/>
            <a:ext cx="2453640" cy="43434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不可乘坐电梯</a:t>
            </a:r>
          </a:p>
        </p:txBody>
      </p:sp>
      <p:sp>
        <p:nvSpPr>
          <p:cNvPr id="9" name="矩形 8"/>
          <p:cNvSpPr/>
          <p:nvPr/>
        </p:nvSpPr>
        <p:spPr>
          <a:xfrm>
            <a:off x="5107941" y="3613785"/>
            <a:ext cx="5565140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遇火灾不可乘坐电梯，要向安全出口方向逃生。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/>
      <p:bldP spid="9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The fire escape</a:t>
            </a:r>
          </a:p>
        </p:txBody>
      </p:sp>
      <p:sp>
        <p:nvSpPr>
          <p:cNvPr id="2" name="矩形 1"/>
          <p:cNvSpPr/>
          <p:nvPr/>
        </p:nvSpPr>
        <p:spPr>
          <a:xfrm>
            <a:off x="1223645" y="1256030"/>
            <a:ext cx="2453640" cy="4343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如何正确</a:t>
            </a:r>
            <a:r>
              <a:rPr lang="zh-CN"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火场逃生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3646" y="1925322"/>
            <a:ext cx="3649345" cy="364934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118100" y="2342515"/>
            <a:ext cx="2453640" cy="43434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sz="20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千万不要盲目跳楼</a:t>
            </a:r>
          </a:p>
        </p:txBody>
      </p:sp>
      <p:sp>
        <p:nvSpPr>
          <p:cNvPr id="9" name="矩形 8"/>
          <p:cNvSpPr/>
          <p:nvPr/>
        </p:nvSpPr>
        <p:spPr>
          <a:xfrm>
            <a:off x="5118101" y="3061335"/>
            <a:ext cx="5565140" cy="1892826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l" fontAlgn="auto">
              <a:lnSpc>
                <a:spcPct val="130000"/>
              </a:lnSpc>
            </a:pPr>
            <a:r>
              <a:rPr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千万不要盲目跳楼，可利用疏散楼梯、阳台，落水管等逃生自救。也可用绳子可把床单、被套撕成条状成连成绳索，紧栓在窗框、暖气管、铁栏杆等固定物上，用毛巾、布条等保护手心，顺绳滑下，或下到未着火的楼层脱离险境。</a:t>
            </a:r>
            <a:endParaRPr lang="zh-CN" altLang="en-US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160" y="567055"/>
            <a:ext cx="2578735" cy="617918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822066" y="1757680"/>
            <a:ext cx="7014845" cy="299212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 fontAlgn="auto">
              <a:lnSpc>
                <a:spcPct val="130000"/>
              </a:lnSpc>
            </a:pPr>
            <a:r>
              <a:rPr lang="zh-CN" sz="5500" b="1">
                <a:solidFill>
                  <a:srgbClr val="9A252E"/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总结回顾：</a:t>
            </a:r>
          </a:p>
          <a:p>
            <a:pPr algn="ctr" fontAlgn="auto">
              <a:lnSpc>
                <a:spcPct val="130000"/>
              </a:lnSpc>
            </a:pPr>
            <a:r>
              <a:rPr lang="zh-CN" sz="4500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通过今天的学习，</a:t>
            </a:r>
          </a:p>
          <a:p>
            <a:pPr algn="ctr" fontAlgn="auto">
              <a:lnSpc>
                <a:spcPct val="130000"/>
              </a:lnSpc>
            </a:pPr>
            <a:r>
              <a:rPr lang="zh-CN" sz="4500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你有什么收获？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5866" y="111762"/>
            <a:ext cx="1736725" cy="173672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595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4381501" y="88267"/>
            <a:ext cx="3830955" cy="1459865"/>
          </a:xfrm>
        </p:spPr>
        <p:txBody>
          <a:bodyPr>
            <a:noAutofit/>
          </a:bodyPr>
          <a:lstStyle>
            <a:defPPr/>
          </a:lstStyle>
          <a:p>
            <a:pPr>
              <a:lnSpc>
                <a:spcPct val="120000"/>
              </a:lnSpc>
            </a:pPr>
            <a:r>
              <a:rPr lang="zh-CN" altLang="en-US" sz="8800" b="1" spc="12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目</a:t>
            </a:r>
            <a:r>
              <a:rPr lang="en-US" altLang="zh-CN" sz="8800" b="1" spc="12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  </a:t>
            </a:r>
            <a:r>
              <a:rPr lang="zh-CN" altLang="en-US" sz="8800" b="1" spc="120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录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956176" y="1610362"/>
            <a:ext cx="2280285" cy="321945"/>
          </a:xfrm>
          <a:prstGeom prst="rect">
            <a:avLst/>
          </a:prstGeom>
          <a:solidFill>
            <a:srgbClr val="9A252E"/>
          </a:solidFill>
        </p:spPr>
        <p:txBody>
          <a:bodyPr wrap="square" rtlCol="0">
            <a:spAutoFit/>
          </a:bodyPr>
          <a:lstStyle>
            <a:defPPr/>
          </a:lstStyle>
          <a:p>
            <a:pPr algn="dist"/>
            <a:r>
              <a:rPr lang="en-US" sz="1500">
                <a:solidFill>
                  <a:schemeClr val="bg1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CONTENTS</a:t>
            </a:r>
          </a:p>
        </p:txBody>
      </p:sp>
      <p:sp>
        <p:nvSpPr>
          <p:cNvPr id="8" name="矩形 7"/>
          <p:cNvSpPr/>
          <p:nvPr/>
        </p:nvSpPr>
        <p:spPr>
          <a:xfrm>
            <a:off x="1773555" y="3969387"/>
            <a:ext cx="1042671" cy="78930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en-US" altLang="zh-CN" sz="3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01</a:t>
            </a:r>
          </a:p>
        </p:txBody>
      </p:sp>
      <p:sp>
        <p:nvSpPr>
          <p:cNvPr id="9" name="矩形 8"/>
          <p:cNvSpPr/>
          <p:nvPr/>
        </p:nvSpPr>
        <p:spPr>
          <a:xfrm>
            <a:off x="953136" y="5126991"/>
            <a:ext cx="2922905" cy="66941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家庭常见火灾隐患</a:t>
            </a:r>
          </a:p>
        </p:txBody>
      </p:sp>
      <p:sp>
        <p:nvSpPr>
          <p:cNvPr id="10" name="矩形 9"/>
          <p:cNvSpPr/>
          <p:nvPr/>
        </p:nvSpPr>
        <p:spPr>
          <a:xfrm>
            <a:off x="5575301" y="3969387"/>
            <a:ext cx="1042671" cy="78930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en-US" altLang="zh-CN" sz="3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02</a:t>
            </a:r>
          </a:p>
        </p:txBody>
      </p:sp>
      <p:sp>
        <p:nvSpPr>
          <p:cNvPr id="11" name="矩形 10"/>
          <p:cNvSpPr/>
          <p:nvPr/>
        </p:nvSpPr>
        <p:spPr>
          <a:xfrm>
            <a:off x="4634232" y="5127626"/>
            <a:ext cx="2922905" cy="66941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 fontAlgn="auto">
              <a:lnSpc>
                <a:spcPct val="150000"/>
              </a:lnSpc>
            </a:pP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怎样做好家庭防火</a:t>
            </a:r>
          </a:p>
        </p:txBody>
      </p:sp>
      <p:sp>
        <p:nvSpPr>
          <p:cNvPr id="12" name="矩形 11"/>
          <p:cNvSpPr/>
          <p:nvPr/>
        </p:nvSpPr>
        <p:spPr>
          <a:xfrm>
            <a:off x="9204961" y="3969387"/>
            <a:ext cx="1042671" cy="78930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en-US" altLang="zh-CN" sz="3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03</a:t>
            </a:r>
          </a:p>
        </p:txBody>
      </p:sp>
      <p:sp>
        <p:nvSpPr>
          <p:cNvPr id="13" name="矩形 12"/>
          <p:cNvSpPr/>
          <p:nvPr/>
        </p:nvSpPr>
        <p:spPr>
          <a:xfrm>
            <a:off x="9052561" y="5126991"/>
            <a:ext cx="1800225" cy="66941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zh-CN" altLang="en-US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火场逃生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  <p:cond evt="onBegin" delay="0">
                          <p:tn val="24"/>
                        </p:cond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  <p:cond evt="onBegin" delay="0">
                          <p:tn val="29"/>
                        </p:cond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  <p:cond evt="onBegin" delay="0">
                          <p:tn val="36"/>
                        </p:cond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  <p:cond evt="onBegin" delay="0">
                          <p:tn val="41"/>
                        </p:cond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50575" y="422883"/>
            <a:ext cx="5369171" cy="3291308"/>
          </a:xfrm>
        </p:spPr>
        <p:txBody>
          <a:bodyPr>
            <a:noAutofit/>
          </a:bodyPr>
          <a:lstStyle>
            <a:defPPr/>
          </a:lstStyle>
          <a:p>
            <a:pPr>
              <a:lnSpc>
                <a:spcPct val="120000"/>
              </a:lnSpc>
            </a:pPr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家庭常见</a:t>
            </a:r>
            <a:r>
              <a:rPr lang="en-US" altLang="zh-CN" sz="8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/>
            </a:r>
            <a:br>
              <a:rPr lang="en-US" altLang="zh-CN" sz="8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</a:br>
            <a:r>
              <a:rPr lang="zh-CN" altLang="en-US" sz="8800" b="1" spc="12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火灾隐患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444115" y="1092835"/>
            <a:ext cx="5152391" cy="787400"/>
            <a:chOff x="3895" y="1422"/>
            <a:chExt cx="8114" cy="124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0658" y="1422"/>
              <a:ext cx="1351" cy="1240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95" y="1422"/>
              <a:ext cx="1351" cy="1240"/>
            </a:xfrm>
            <a:prstGeom prst="rect">
              <a:avLst/>
            </a:prstGeom>
          </p:spPr>
        </p:pic>
      </p:grpSp>
      <p:sp>
        <p:nvSpPr>
          <p:cNvPr id="8" name="文本框 7"/>
          <p:cNvSpPr txBox="1"/>
          <p:nvPr/>
        </p:nvSpPr>
        <p:spPr>
          <a:xfrm>
            <a:off x="93787" y="160629"/>
            <a:ext cx="808892" cy="323165"/>
          </a:xfrm>
          <a:prstGeom prst="rect">
            <a:avLst/>
          </a:prstGeom>
          <a:solidFill>
            <a:srgbClr val="9A252E"/>
          </a:solidFill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zh-CN" sz="1500">
                <a:solidFill>
                  <a:schemeClr val="bg1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LOGO</a:t>
            </a:r>
            <a:endParaRPr lang="zh-CN" altLang="en-US" sz="1500">
              <a:solidFill>
                <a:schemeClr val="bg1"/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44115" y="5352415"/>
            <a:ext cx="5123180" cy="41021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dist"/>
            <a:r>
              <a:rPr lang="en-US" altLang="zh-CN" sz="150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—</a:t>
            </a:r>
            <a:r>
              <a:rPr lang="zh-CN" altLang="en-US" sz="150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强化安全意识，共建平安家庭</a:t>
            </a:r>
            <a:r>
              <a:rPr lang="en-US" altLang="zh-CN" sz="150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—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家庭常见火灾隐患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8921" y="1660208"/>
            <a:ext cx="9206865" cy="18986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678305" y="2239646"/>
            <a:ext cx="701675" cy="66941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en-US" altLang="zh-CN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01</a:t>
            </a:r>
          </a:p>
        </p:txBody>
      </p:sp>
      <p:sp>
        <p:nvSpPr>
          <p:cNvPr id="2" name="矩形 1"/>
          <p:cNvSpPr/>
          <p:nvPr/>
        </p:nvSpPr>
        <p:spPr>
          <a:xfrm>
            <a:off x="1307466" y="3677287"/>
            <a:ext cx="1254125" cy="1172629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电器超负荷，温度过高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</a:p>
        </p:txBody>
      </p:sp>
      <p:sp>
        <p:nvSpPr>
          <p:cNvPr id="3" name="矩形 2"/>
          <p:cNvSpPr/>
          <p:nvPr/>
        </p:nvSpPr>
        <p:spPr>
          <a:xfrm>
            <a:off x="3328036" y="2239646"/>
            <a:ext cx="701675" cy="66941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en-US" altLang="zh-CN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02</a:t>
            </a:r>
          </a:p>
        </p:txBody>
      </p:sp>
      <p:sp>
        <p:nvSpPr>
          <p:cNvPr id="4" name="矩形 3"/>
          <p:cNvSpPr/>
          <p:nvPr/>
        </p:nvSpPr>
        <p:spPr>
          <a:xfrm>
            <a:off x="2929256" y="3677287"/>
            <a:ext cx="1254125" cy="1172629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插头损坏，不及时更换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</a:p>
        </p:txBody>
      </p:sp>
      <p:sp>
        <p:nvSpPr>
          <p:cNvPr id="11" name="矩形 10"/>
          <p:cNvSpPr/>
          <p:nvPr/>
        </p:nvSpPr>
        <p:spPr>
          <a:xfrm>
            <a:off x="4977765" y="2239646"/>
            <a:ext cx="701675" cy="66941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en-US" altLang="zh-CN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03</a:t>
            </a:r>
          </a:p>
        </p:txBody>
      </p:sp>
      <p:sp>
        <p:nvSpPr>
          <p:cNvPr id="12" name="矩形 11"/>
          <p:cNvSpPr/>
          <p:nvPr/>
        </p:nvSpPr>
        <p:spPr>
          <a:xfrm>
            <a:off x="4551046" y="3677287"/>
            <a:ext cx="1353820" cy="1532727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用裸线头代替插头使用，造成短路或发生火花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</a:p>
        </p:txBody>
      </p:sp>
      <p:sp>
        <p:nvSpPr>
          <p:cNvPr id="13" name="矩形 12"/>
          <p:cNvSpPr/>
          <p:nvPr/>
        </p:nvSpPr>
        <p:spPr>
          <a:xfrm>
            <a:off x="6627496" y="2239646"/>
            <a:ext cx="701675" cy="66941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en-US" altLang="zh-CN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04</a:t>
            </a:r>
          </a:p>
        </p:txBody>
      </p:sp>
      <p:sp>
        <p:nvSpPr>
          <p:cNvPr id="14" name="矩形 13"/>
          <p:cNvSpPr/>
          <p:nvPr/>
        </p:nvSpPr>
        <p:spPr>
          <a:xfrm>
            <a:off x="6272531" y="3677285"/>
            <a:ext cx="1389380" cy="1892826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保险丝熔断时，灼热的金属颗粒掉落到下面的可燃物上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</a:p>
        </p:txBody>
      </p:sp>
      <p:sp>
        <p:nvSpPr>
          <p:cNvPr id="15" name="矩形 14"/>
          <p:cNvSpPr/>
          <p:nvPr/>
        </p:nvSpPr>
        <p:spPr>
          <a:xfrm>
            <a:off x="8277225" y="2239646"/>
            <a:ext cx="701675" cy="66941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en-US" altLang="zh-CN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05</a:t>
            </a:r>
          </a:p>
        </p:txBody>
      </p:sp>
      <p:sp>
        <p:nvSpPr>
          <p:cNvPr id="16" name="矩形 15"/>
          <p:cNvSpPr/>
          <p:nvPr/>
        </p:nvSpPr>
        <p:spPr>
          <a:xfrm>
            <a:off x="7894321" y="3677285"/>
            <a:ext cx="1389380" cy="225292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煤气、天然气泄漏，与空气混合达到爆炸极限时，打开电器开关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</a:p>
        </p:txBody>
      </p:sp>
      <p:sp>
        <p:nvSpPr>
          <p:cNvPr id="17" name="矩形 16"/>
          <p:cNvSpPr/>
          <p:nvPr/>
        </p:nvSpPr>
        <p:spPr>
          <a:xfrm>
            <a:off x="9926956" y="2239646"/>
            <a:ext cx="701675" cy="669414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50000"/>
              </a:lnSpc>
            </a:pPr>
            <a:r>
              <a:rPr lang="en-US" altLang="zh-CN" sz="2500" b="1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06</a:t>
            </a:r>
          </a:p>
        </p:txBody>
      </p:sp>
      <p:sp>
        <p:nvSpPr>
          <p:cNvPr id="18" name="矩形 17"/>
          <p:cNvSpPr/>
          <p:nvPr/>
        </p:nvSpPr>
        <p:spPr>
          <a:xfrm>
            <a:off x="9516111" y="3677286"/>
            <a:ext cx="1389380" cy="1892826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在楼道里堆放木制品、棉质品、纸制品等可燃物</a:t>
            </a: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</a:p>
        </p:txBody>
      </p:sp>
      <p:sp>
        <p:nvSpPr>
          <p:cNvPr id="19" name="矩形 18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Common fire hazards in homes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  <p:cond evt="onBegin" delay="0">
                          <p:tn val="39"/>
                        </p:cond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  <p:cond evt="onBegin" delay="0">
                          <p:tn val="46"/>
                        </p:cond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  <p:cond evt="onBegin" delay="0">
                          <p:tn val="53"/>
                        </p:cond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  <p:cond evt="onBegin" delay="0">
                          <p:tn val="60"/>
                        </p:cond>
                      </p:stCondLst>
                      <p:childTnLst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  <p:cond evt="onBegin" delay="0">
                          <p:tn val="67"/>
                        </p:cond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  <p:cond evt="onBegin" delay="0">
                          <p:tn val="74"/>
                        </p:cond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  <p:cond evt="onBegin" delay="0">
                          <p:tn val="81"/>
                        </p:cond>
                      </p:stCondLst>
                      <p:childTnLst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  <p:cond evt="onBegin" delay="0">
                          <p:tn val="88"/>
                        </p:cond>
                      </p:stCondLst>
                      <p:childTnLst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  <p:cond evt="onBegin" delay="0">
                          <p:tn val="95"/>
                        </p:cond>
                      </p:stCondLst>
                      <p:childTnLst>
                        <p:par>
                          <p:cTn id="9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  <p:cond evt="onBegin" delay="0">
                          <p:tn val="102"/>
                        </p:cond>
                      </p:stCondLst>
                      <p:childTnLst>
                        <p:par>
                          <p:cTn id="10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9" grpId="0"/>
      <p:bldP spid="2" grpId="0"/>
      <p:bldP spid="3" grpId="0"/>
      <p:bldP spid="4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家庭常见火灾隐患</a:t>
            </a: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1145" y="2510473"/>
            <a:ext cx="2604771" cy="2604770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1059817" y="1520825"/>
            <a:ext cx="3818255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2000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导致家庭火患的原因都有哪些？</a:t>
            </a:r>
          </a:p>
        </p:txBody>
      </p:sp>
      <p:sp>
        <p:nvSpPr>
          <p:cNvPr id="21" name="圆角矩形 20"/>
          <p:cNvSpPr/>
          <p:nvPr/>
        </p:nvSpPr>
        <p:spPr>
          <a:xfrm>
            <a:off x="5250182" y="2510157"/>
            <a:ext cx="734695" cy="443865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22" name="矩形 21"/>
          <p:cNvSpPr/>
          <p:nvPr/>
        </p:nvSpPr>
        <p:spPr>
          <a:xfrm>
            <a:off x="5225417" y="3148965"/>
            <a:ext cx="3065145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出门时忘记关闭电器开关</a:t>
            </a:r>
            <a:r>
              <a:rPr lang="zh-CN" altLang="en-US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</a:p>
        </p:txBody>
      </p:sp>
      <p:sp>
        <p:nvSpPr>
          <p:cNvPr id="23" name="圆角矩形 22"/>
          <p:cNvSpPr/>
          <p:nvPr/>
        </p:nvSpPr>
        <p:spPr>
          <a:xfrm>
            <a:off x="5250815" y="3891915"/>
            <a:ext cx="734060" cy="453390"/>
          </a:xfrm>
          <a:prstGeom prst="round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2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24" name="矩形 23"/>
          <p:cNvSpPr/>
          <p:nvPr/>
        </p:nvSpPr>
        <p:spPr>
          <a:xfrm>
            <a:off x="5225417" y="4530725"/>
            <a:ext cx="3065145" cy="4508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电器停用时插头不拔。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Common fire hazards in homes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  <p:cond evt="onBegin" delay="0">
                          <p:tn val="35"/>
                        </p:cond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  <p:cond evt="onBegin" delay="0">
                          <p:tn val="47"/>
                        </p:cond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0" grpId="0"/>
      <p:bldP spid="21" grpId="0" animBg="1"/>
      <p:bldP spid="22" grpId="0"/>
      <p:bldP spid="23" grpId="0" animBg="1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50575" y="422883"/>
            <a:ext cx="5369171" cy="3291308"/>
          </a:xfrm>
        </p:spPr>
        <p:txBody>
          <a:bodyPr>
            <a:noAutofit/>
          </a:bodyPr>
          <a:lstStyle>
            <a:defPPr/>
          </a:lstStyle>
          <a:p>
            <a:pPr>
              <a:lnSpc>
                <a:spcPct val="120000"/>
              </a:lnSpc>
            </a:pPr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怎样做好</a:t>
            </a:r>
            <a:r>
              <a:rPr lang="en-US" altLang="zh-CN" sz="8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/>
            </a:r>
            <a:br>
              <a:rPr lang="en-US" altLang="zh-CN" sz="8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</a:br>
            <a:r>
              <a:rPr lang="zh-CN" altLang="en-US" sz="8800" b="1" spc="1200" dirty="0">
                <a:solidFill>
                  <a:schemeClr val="tx1">
                    <a:lumMod val="75000"/>
                    <a:lumOff val="25000"/>
                  </a:schemeClr>
                </a:solidFill>
                <a:latin typeface="阿里巴巴普惠体 Heavy" panose="00020600040101010101" pitchFamily="18" charset="-122"/>
                <a:ea typeface="阿里巴巴普惠体 Heavy" panose="00020600040101010101" pitchFamily="18" charset="-122"/>
                <a:cs typeface="阿里巴巴普惠体 Heavy" panose="00020600040101010101" pitchFamily="18" charset="-122"/>
              </a:rPr>
              <a:t>家庭防火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444115" y="1092835"/>
            <a:ext cx="5152391" cy="787400"/>
            <a:chOff x="3895" y="1422"/>
            <a:chExt cx="8114" cy="124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0658" y="1422"/>
              <a:ext cx="1351" cy="1240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95" y="1422"/>
              <a:ext cx="1351" cy="1240"/>
            </a:xfrm>
            <a:prstGeom prst="rect">
              <a:avLst/>
            </a:prstGeom>
          </p:spPr>
        </p:pic>
      </p:grpSp>
      <p:sp>
        <p:nvSpPr>
          <p:cNvPr id="8" name="文本框 7"/>
          <p:cNvSpPr txBox="1"/>
          <p:nvPr/>
        </p:nvSpPr>
        <p:spPr>
          <a:xfrm>
            <a:off x="93787" y="160629"/>
            <a:ext cx="808892" cy="323165"/>
          </a:xfrm>
          <a:prstGeom prst="rect">
            <a:avLst/>
          </a:prstGeom>
          <a:solidFill>
            <a:srgbClr val="9A252E"/>
          </a:solidFill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en-US" altLang="zh-CN" sz="1500">
                <a:solidFill>
                  <a:schemeClr val="bg1"/>
                </a:solidFill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LOGO</a:t>
            </a:r>
            <a:endParaRPr lang="zh-CN" altLang="en-US" sz="1500">
              <a:solidFill>
                <a:schemeClr val="bg1"/>
              </a:solidFill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44115" y="5352415"/>
            <a:ext cx="5123180" cy="41021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dist"/>
            <a:r>
              <a:rPr lang="en-US" altLang="zh-CN" sz="150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—</a:t>
            </a:r>
            <a:r>
              <a:rPr lang="zh-CN" altLang="en-US" sz="150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强化安全意识，共建平安家庭</a:t>
            </a:r>
            <a:r>
              <a:rPr lang="en-US" altLang="zh-CN" sz="1500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—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lum bright="-42000" contrast="6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1117" y="1411606"/>
            <a:ext cx="4045585" cy="133413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517" y="1988187"/>
            <a:ext cx="1892935" cy="4535805"/>
          </a:xfrm>
          <a:prstGeom prst="rect">
            <a:avLst/>
          </a:prstGeom>
        </p:spPr>
      </p:pic>
      <p:sp>
        <p:nvSpPr>
          <p:cNvPr id="5" name="圆角矩形 4"/>
          <p:cNvSpPr/>
          <p:nvPr/>
        </p:nvSpPr>
        <p:spPr>
          <a:xfrm>
            <a:off x="3714117" y="3013077"/>
            <a:ext cx="6839585" cy="2872105"/>
          </a:xfrm>
          <a:prstGeom prst="roundRect">
            <a:avLst/>
          </a:prstGeom>
          <a:noFill/>
          <a:ln>
            <a:solidFill>
              <a:srgbClr val="9A25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057017" y="3510281"/>
            <a:ext cx="6153785" cy="1492716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 fontAlgn="auto">
              <a:lnSpc>
                <a:spcPct val="130000"/>
              </a:lnSpc>
            </a:pPr>
            <a:r>
              <a:rPr lang="zh-CN" sz="3500" b="1">
                <a:solidFill>
                  <a:srgbClr val="9A252E"/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讨论：</a:t>
            </a:r>
            <a:endParaRPr lang="zh-CN" sz="3500" b="1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  <a:p>
            <a:pPr algn="ctr" fontAlgn="auto">
              <a:lnSpc>
                <a:spcPct val="130000"/>
              </a:lnSpc>
            </a:pPr>
            <a:r>
              <a:rPr lang="zh-CN" sz="3500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我们应该怎样做好</a:t>
            </a:r>
            <a:r>
              <a:rPr lang="zh-CN" sz="3500" b="1" u="sng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家庭防火</a:t>
            </a:r>
            <a:r>
              <a:rPr lang="zh-CN" sz="3500" b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？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5" grpId="0" animBg="1"/>
      <p:bldP spid="9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64516" y="941707"/>
            <a:ext cx="11115675" cy="55619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6725285"/>
            <a:ext cx="12192000" cy="203200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592" y="312420"/>
            <a:ext cx="443865" cy="4076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59815" y="258446"/>
            <a:ext cx="2781300" cy="51625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2500" b="1">
                <a:latin typeface="阿里巴巴普惠体" panose="00020600040101010101" pitchFamily="18" charset="-122"/>
                <a:ea typeface="阿里巴巴普惠体" panose="00020600040101010101" pitchFamily="18" charset="-122"/>
              </a:rPr>
              <a:t>怎样做好家庭防火</a:t>
            </a:r>
          </a:p>
        </p:txBody>
      </p:sp>
      <p:sp>
        <p:nvSpPr>
          <p:cNvPr id="25" name="矩形 24"/>
          <p:cNvSpPr/>
          <p:nvPr/>
        </p:nvSpPr>
        <p:spPr>
          <a:xfrm>
            <a:off x="3927476" y="463550"/>
            <a:ext cx="3231515" cy="311150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lang="en-US" altLang="zh-CN" sz="110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How to do family fire prevention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815" y="2012952"/>
            <a:ext cx="4667251" cy="3104515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6069966" y="1987552"/>
            <a:ext cx="734695" cy="443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1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22" name="矩形 21"/>
          <p:cNvSpPr/>
          <p:nvPr/>
        </p:nvSpPr>
        <p:spPr>
          <a:xfrm>
            <a:off x="6069966" y="2513965"/>
            <a:ext cx="3618231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炉灶附近不放置可燃易燃物品</a:t>
            </a:r>
            <a:r>
              <a:rPr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069966" y="3047367"/>
            <a:ext cx="734695" cy="443865"/>
          </a:xfrm>
          <a:prstGeom prst="rect">
            <a:avLst/>
          </a:prstGeom>
          <a:solidFill>
            <a:srgbClr val="9A25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2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12" name="矩形 11"/>
          <p:cNvSpPr/>
          <p:nvPr/>
        </p:nvSpPr>
        <p:spPr>
          <a:xfrm>
            <a:off x="6069966" y="3573780"/>
            <a:ext cx="3883660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不能用汽油、煤油等作引火物点火</a:t>
            </a:r>
            <a:r>
              <a:rPr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069966" y="4107182"/>
            <a:ext cx="734695" cy="4438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（</a:t>
            </a:r>
            <a:r>
              <a:rPr lang="en-US" altLang="zh-CN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3</a:t>
            </a:r>
            <a:r>
              <a:rPr lang="zh-CN" altLang="en-US" b="1"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）</a:t>
            </a:r>
          </a:p>
        </p:txBody>
      </p:sp>
      <p:sp>
        <p:nvSpPr>
          <p:cNvPr id="14" name="矩形 13"/>
          <p:cNvSpPr/>
          <p:nvPr/>
        </p:nvSpPr>
        <p:spPr>
          <a:xfrm>
            <a:off x="6069966" y="4633595"/>
            <a:ext cx="3883660" cy="452432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fontAlgn="auto">
              <a:lnSpc>
                <a:spcPct val="130000"/>
              </a:lnSpc>
            </a:pPr>
            <a:r>
              <a:rPr b="1" dirty="0" err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未熄灭的炉灰等要倒在安全的地方</a:t>
            </a:r>
            <a:r>
              <a:rPr b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阿里巴巴普惠体" panose="00020600040101010101" pitchFamily="18" charset="-122"/>
                <a:ea typeface="阿里巴巴普惠体" panose="00020600040101010101" pitchFamily="18" charset="-122"/>
                <a:cs typeface="阿里巴巴普惠体" panose="00020600040101010101" pitchFamily="18" charset="-122"/>
              </a:rPr>
              <a:t>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uFillTx/>
              <a:latin typeface="阿里巴巴普惠体" panose="00020600040101010101" pitchFamily="18" charset="-122"/>
              <a:ea typeface="阿里巴巴普惠体" panose="00020600040101010101" pitchFamily="18" charset="-122"/>
              <a:cs typeface="阿里巴巴普惠体" panose="00020600040101010101" pitchFamily="18" charset="-122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  <p:cond evt="onBegin" delay="0">
                          <p:tn val="25"/>
                        </p:cond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  <p:cond evt="onBegin" delay="0">
                          <p:tn val="30"/>
                        </p:cond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  <p:cond evt="onBegin" delay="0">
                          <p:tn val="37"/>
                        </p:cond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  <p:cond evt="onBegin" delay="0">
                          <p:tn val="49"/>
                        </p:cond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  <p:cond evt="onBegin" delay="0">
                          <p:tn val="54"/>
                        </p:cond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25" grpId="0"/>
      <p:bldP spid="21" grpId="0" animBg="1"/>
      <p:bldP spid="22" grpId="0"/>
      <p:bldP spid="11" grpId="0" animBg="1"/>
      <p:bldP spid="12" grpId="0"/>
      <p:bldP spid="13" grpId="0" animBg="1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792</Words>
  <Application>Microsoft Office PowerPoint</Application>
  <PresentationFormat>宽屏</PresentationFormat>
  <Paragraphs>164</Paragraphs>
  <Slides>28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8" baseType="lpstr">
      <vt:lpstr>Meiryo</vt:lpstr>
      <vt:lpstr>阿里巴巴普惠体</vt:lpstr>
      <vt:lpstr>阿里巴巴普惠体 Heavy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家庭防火 安全教育</vt:lpstr>
      <vt:lpstr>PowerPoint 演示文稿</vt:lpstr>
      <vt:lpstr>目  录</vt:lpstr>
      <vt:lpstr>家庭常见 火灾隐患</vt:lpstr>
      <vt:lpstr>PowerPoint 演示文稿</vt:lpstr>
      <vt:lpstr>PowerPoint 演示文稿</vt:lpstr>
      <vt:lpstr>怎样做好 家庭防火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火场 逃生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30</cp:revision>
  <dcterms:created xsi:type="dcterms:W3CDTF">2021-03-24T01:28:00Z</dcterms:created>
  <dcterms:modified xsi:type="dcterms:W3CDTF">2023-03-26T00:59:15Z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AB981AA8DB6244A8A6CD00FC367975B5</vt:lpwstr>
  </property>
  <property fmtid="{D5CDD505-2E9C-101B-9397-08002B2CF9AE}" pid="3" name="KSOProductBuildVer">
    <vt:lpwstr>2052-11.1.0.10446</vt:lpwstr>
  </property>
</Properties>
</file>