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7"/>
  </p:notesMasterIdLst>
  <p:sldIdLst>
    <p:sldId id="256" r:id="rId3"/>
    <p:sldId id="257" r:id="rId4"/>
    <p:sldId id="258" r:id="rId5"/>
    <p:sldId id="259" r:id="rId6"/>
    <p:sldId id="296" r:id="rId7"/>
    <p:sldId id="297" r:id="rId8"/>
    <p:sldId id="337" r:id="rId9"/>
    <p:sldId id="299" r:id="rId10"/>
    <p:sldId id="300" r:id="rId11"/>
    <p:sldId id="301" r:id="rId12"/>
    <p:sldId id="302" r:id="rId13"/>
    <p:sldId id="303" r:id="rId14"/>
    <p:sldId id="304" r:id="rId15"/>
    <p:sldId id="305" r:id="rId16"/>
    <p:sldId id="338"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39" r:id="rId32"/>
    <p:sldId id="322" r:id="rId33"/>
    <p:sldId id="323" r:id="rId34"/>
    <p:sldId id="324" r:id="rId35"/>
    <p:sldId id="325" r:id="rId36"/>
    <p:sldId id="326" r:id="rId37"/>
    <p:sldId id="327" r:id="rId38"/>
    <p:sldId id="328" r:id="rId39"/>
    <p:sldId id="340" r:id="rId40"/>
    <p:sldId id="330" r:id="rId41"/>
    <p:sldId id="331" r:id="rId42"/>
    <p:sldId id="332" r:id="rId43"/>
    <p:sldId id="333" r:id="rId44"/>
    <p:sldId id="334" r:id="rId45"/>
    <p:sldId id="341" r:id="rId46"/>
  </p:sldIdLst>
  <p:sldSz cx="12192000" cy="6858000"/>
  <p:notesSz cx="6858000" cy="9144000"/>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0" autoAdjust="0"/>
    <p:restoredTop sz="95050" autoAdjust="0"/>
  </p:normalViewPr>
  <p:slideViewPr>
    <p:cSldViewPr snapToGrid="0" showGuides="1">
      <p:cViewPr varScale="1">
        <p:scale>
          <a:sx n="107" d="100"/>
          <a:sy n="107" d="100"/>
        </p:scale>
        <p:origin x="702" y="102"/>
      </p:cViewPr>
      <p:guideLst>
        <p:guide pos="3840"/>
        <p:guide orient="horz" pos="2160"/>
      </p:guideLst>
    </p:cSldViewPr>
  </p:slideViewPr>
  <p:notesTextViewPr>
    <p:cViewPr>
      <p:scale>
        <a:sx n="1" d="1"/>
        <a:sy n="1" d="1"/>
      </p:scale>
      <p:origin x="0" y="0"/>
    </p:cViewPr>
  </p:notesTextViewPr>
  <p:notesViewPr>
    <p:cSldViewPr snapToGrid="0" showGuides="1">
      <p:cViewPr varScale="1">
        <p:scale>
          <a:sx n="85" d="100"/>
          <a:sy n="85" d="100"/>
        </p:scale>
        <p:origin x="232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BFF25B-B2B9-4EC2-806C-87DB359E360F}" type="datetimeFigureOut">
              <a:rPr lang="zh-CN" altLang="en-US" smtClean="0"/>
              <a:t>2023/3/26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44BF52-27C0-43BC-88D6-5EF3118E551C}" type="slidenum">
              <a:rPr lang="zh-CN" altLang="en-US" smtClean="0"/>
              <a:t>‹#›</a:t>
            </a:fld>
            <a:endParaRPr lang="zh-CN" altLang="en-US"/>
          </a:p>
        </p:txBody>
      </p:sp>
    </p:spTree>
    <p:extLst>
      <p:ext uri="{BB962C8B-B14F-4D97-AF65-F5344CB8AC3E}">
        <p14:creationId xmlns:p14="http://schemas.microsoft.com/office/powerpoint/2010/main" val="3857309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044BF52-27C0-43BC-88D6-5EF3118E551C}" type="slidenum">
              <a:rPr lang="zh-CN" altLang="en-US" smtClean="0"/>
              <a:t>8</a:t>
            </a:fld>
            <a:endParaRPr lang="zh-CN" altLang="en-US"/>
          </a:p>
        </p:txBody>
      </p:sp>
    </p:spTree>
    <p:extLst>
      <p:ext uri="{BB962C8B-B14F-4D97-AF65-F5344CB8AC3E}">
        <p14:creationId xmlns:p14="http://schemas.microsoft.com/office/powerpoint/2010/main" val="1642777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8044BF52-27C0-43BC-88D6-5EF3118E551C}" type="slidenum">
              <a:rPr lang="zh-CN" altLang="en-US" smtClean="0"/>
              <a:t>21</a:t>
            </a:fld>
            <a:endParaRPr lang="zh-CN" altLang="en-US"/>
          </a:p>
        </p:txBody>
      </p:sp>
    </p:spTree>
    <p:extLst>
      <p:ext uri="{BB962C8B-B14F-4D97-AF65-F5344CB8AC3E}">
        <p14:creationId xmlns:p14="http://schemas.microsoft.com/office/powerpoint/2010/main" val="975041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44</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760882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035288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6B934B7-8F43-4910-9179-FC5332B7E530}" type="datetimeFigureOut">
              <a:rPr lang="zh-CN" altLang="en-US" smtClean="0"/>
              <a:t>2023/3/26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4C3849E-FD4B-4FD0-830A-20E1394A3A98}" type="slidenum">
              <a:rPr lang="zh-CN" altLang="en-US" smtClean="0"/>
              <a:t>‹#›</a:t>
            </a:fld>
            <a:endParaRPr lang="zh-CN" altLang="en-US"/>
          </a:p>
        </p:txBody>
      </p:sp>
    </p:spTree>
    <p:extLst>
      <p:ext uri="{BB962C8B-B14F-4D97-AF65-F5344CB8AC3E}">
        <p14:creationId xmlns:p14="http://schemas.microsoft.com/office/powerpoint/2010/main" val="238996598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6B934B7-8F43-4910-9179-FC5332B7E530}" type="datetimeFigureOut">
              <a:rPr lang="zh-CN" altLang="en-US" smtClean="0"/>
              <a:t>2023/3/26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4C3849E-FD4B-4FD0-830A-20E1394A3A98}" type="slidenum">
              <a:rPr lang="zh-CN" altLang="en-US" smtClean="0"/>
              <a:t>‹#›</a:t>
            </a:fld>
            <a:endParaRPr lang="zh-CN" altLang="en-US"/>
          </a:p>
        </p:txBody>
      </p:sp>
    </p:spTree>
    <p:extLst>
      <p:ext uri="{BB962C8B-B14F-4D97-AF65-F5344CB8AC3E}">
        <p14:creationId xmlns:p14="http://schemas.microsoft.com/office/powerpoint/2010/main" val="380096921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6B934B7-8F43-4910-9179-FC5332B7E530}" type="datetimeFigureOut">
              <a:rPr lang="zh-CN" altLang="en-US" smtClean="0"/>
              <a:t>2023/3/26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4C3849E-FD4B-4FD0-830A-20E1394A3A98}" type="slidenum">
              <a:rPr lang="zh-CN" altLang="en-US" smtClean="0"/>
              <a:t>‹#›</a:t>
            </a:fld>
            <a:endParaRPr lang="zh-CN" altLang="en-US"/>
          </a:p>
        </p:txBody>
      </p:sp>
    </p:spTree>
    <p:extLst>
      <p:ext uri="{BB962C8B-B14F-4D97-AF65-F5344CB8AC3E}">
        <p14:creationId xmlns:p14="http://schemas.microsoft.com/office/powerpoint/2010/main" val="171225479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83468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60168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7733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78788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95520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15506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50977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7881439"/>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51188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1057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77880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7414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3" name="图片 2"/>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圆角矩形 11"/>
          <p:cNvSpPr/>
          <p:nvPr userDrawn="1"/>
        </p:nvSpPr>
        <p:spPr>
          <a:xfrm>
            <a:off x="1596000" y="1269000"/>
            <a:ext cx="9000000" cy="4320000"/>
          </a:xfrm>
          <a:prstGeom prst="roundRect">
            <a:avLst/>
          </a:prstGeom>
          <a:solidFill>
            <a:schemeClr val="bg1"/>
          </a:solidFill>
          <a:ln w="28575">
            <a:solidFill>
              <a:srgbClr val="65CFE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userDrawn="1"/>
        </p:nvSpPr>
        <p:spPr>
          <a:xfrm>
            <a:off x="1760669" y="1370255"/>
            <a:ext cx="8670663" cy="4117490"/>
          </a:xfrm>
          <a:prstGeom prst="roundRect">
            <a:avLst/>
          </a:prstGeom>
          <a:solidFill>
            <a:schemeClr val="bg1"/>
          </a:solidFill>
          <a:ln w="38100">
            <a:solidFill>
              <a:srgbClr val="AFF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3139" y="288455"/>
            <a:ext cx="2945007" cy="2425849"/>
          </a:xfrm>
          <a:prstGeom prst="rect">
            <a:avLst/>
          </a:prstGeom>
        </p:spPr>
      </p:pic>
      <p:pic>
        <p:nvPicPr>
          <p:cNvPr id="11" name="图片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17993" y="287628"/>
            <a:ext cx="3000869" cy="2426400"/>
          </a:xfrm>
          <a:prstGeom prst="rect">
            <a:avLst/>
          </a:prstGeom>
        </p:spPr>
      </p:pic>
      <p:pic>
        <p:nvPicPr>
          <p:cNvPr id="8" name="图片 7"/>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 y="4275506"/>
            <a:ext cx="12192001" cy="2582494"/>
          </a:xfrm>
          <a:prstGeom prst="rect">
            <a:avLst/>
          </a:prstGeom>
        </p:spPr>
      </p:pic>
    </p:spTree>
    <p:extLst>
      <p:ext uri="{BB962C8B-B14F-4D97-AF65-F5344CB8AC3E}">
        <p14:creationId xmlns:p14="http://schemas.microsoft.com/office/powerpoint/2010/main" val="26544341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pic>
        <p:nvPicPr>
          <p:cNvPr id="3" name="图片 2"/>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圆角矩形 6"/>
          <p:cNvSpPr/>
          <p:nvPr userDrawn="1"/>
        </p:nvSpPr>
        <p:spPr>
          <a:xfrm>
            <a:off x="459502" y="1268058"/>
            <a:ext cx="11272997" cy="4799255"/>
          </a:xfrm>
          <a:prstGeom prst="roundRect">
            <a:avLst/>
          </a:prstGeom>
          <a:solidFill>
            <a:schemeClr val="bg1"/>
          </a:solidFill>
          <a:ln w="57150">
            <a:solidFill>
              <a:srgbClr val="65C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4275506"/>
            <a:ext cx="12192001" cy="2582494"/>
          </a:xfrm>
          <a:prstGeom prst="rect">
            <a:avLst/>
          </a:prstGeom>
        </p:spPr>
      </p:pic>
      <p:pic>
        <p:nvPicPr>
          <p:cNvPr id="10" name="图片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73139" y="256181"/>
            <a:ext cx="2945007" cy="2425849"/>
          </a:xfrm>
          <a:prstGeom prst="rect">
            <a:avLst/>
          </a:prstGeom>
        </p:spPr>
      </p:pic>
      <p:pic>
        <p:nvPicPr>
          <p:cNvPr id="11" name="图片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017993" y="255354"/>
            <a:ext cx="3000869" cy="2426400"/>
          </a:xfrm>
          <a:prstGeom prst="rect">
            <a:avLst/>
          </a:prstGeom>
        </p:spPr>
      </p:pic>
    </p:spTree>
    <p:extLst>
      <p:ext uri="{BB962C8B-B14F-4D97-AF65-F5344CB8AC3E}">
        <p14:creationId xmlns:p14="http://schemas.microsoft.com/office/powerpoint/2010/main" val="37982769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图片 10"/>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圆角矩形 12"/>
          <p:cNvSpPr/>
          <p:nvPr userDrawn="1"/>
        </p:nvSpPr>
        <p:spPr>
          <a:xfrm>
            <a:off x="440635" y="243509"/>
            <a:ext cx="11310730" cy="63709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p:nvPr userDrawn="1"/>
        </p:nvPicPr>
        <p:blipFill>
          <a:blip r:embed="rId4" cstate="email">
            <a:extLst>
              <a:ext uri="{28A0092B-C50C-407E-A947-70E740481C1C}">
                <a14:useLocalDpi xmlns:a14="http://schemas.microsoft.com/office/drawing/2010/main"/>
              </a:ext>
            </a:extLst>
          </a:blip>
          <a:stretch>
            <a:fillRect/>
          </a:stretch>
        </p:blipFill>
        <p:spPr>
          <a:xfrm>
            <a:off x="0" y="834886"/>
            <a:ext cx="12192000" cy="6023113"/>
          </a:xfrm>
          <a:prstGeom prst="rect">
            <a:avLst/>
          </a:prstGeom>
        </p:spPr>
      </p:pic>
    </p:spTree>
    <p:extLst>
      <p:ext uri="{BB962C8B-B14F-4D97-AF65-F5344CB8AC3E}">
        <p14:creationId xmlns:p14="http://schemas.microsoft.com/office/powerpoint/2010/main" val="365815440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pic>
        <p:nvPicPr>
          <p:cNvPr id="10" name="图片 9"/>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图片 10"/>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圆角矩形 12"/>
          <p:cNvSpPr/>
          <p:nvPr userDrawn="1"/>
        </p:nvSpPr>
        <p:spPr>
          <a:xfrm>
            <a:off x="440635" y="243509"/>
            <a:ext cx="11310730" cy="63709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969398" y="3400022"/>
            <a:ext cx="5811161" cy="3457977"/>
          </a:xfrm>
          <a:prstGeom prst="rect">
            <a:avLst/>
          </a:prstGeom>
        </p:spPr>
      </p:pic>
      <p:pic>
        <p:nvPicPr>
          <p:cNvPr id="3" name="图片 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36304" y="3021372"/>
            <a:ext cx="6138603" cy="3836627"/>
          </a:xfrm>
          <a:prstGeom prst="rect">
            <a:avLst/>
          </a:prstGeom>
        </p:spPr>
      </p:pic>
    </p:spTree>
    <p:extLst>
      <p:ext uri="{BB962C8B-B14F-4D97-AF65-F5344CB8AC3E}">
        <p14:creationId xmlns:p14="http://schemas.microsoft.com/office/powerpoint/2010/main" val="417735794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F6B934B7-8F43-4910-9179-FC5332B7E530}" type="datetimeFigureOut">
              <a:rPr lang="zh-CN" altLang="en-US" smtClean="0"/>
              <a:t>2023/3/26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64C3849E-FD4B-4FD0-830A-20E1394A3A98}" type="slidenum">
              <a:rPr lang="zh-CN" altLang="en-US" smtClean="0"/>
              <a:t>‹#›</a:t>
            </a:fld>
            <a:endParaRPr lang="zh-CN" altLang="en-US"/>
          </a:p>
        </p:txBody>
      </p:sp>
    </p:spTree>
    <p:extLst>
      <p:ext uri="{BB962C8B-B14F-4D97-AF65-F5344CB8AC3E}">
        <p14:creationId xmlns:p14="http://schemas.microsoft.com/office/powerpoint/2010/main" val="399516313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F6B934B7-8F43-4910-9179-FC5332B7E530}" type="datetimeFigureOut">
              <a:rPr lang="zh-CN" altLang="en-US" smtClean="0"/>
              <a:t>2023/3/26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64C3849E-FD4B-4FD0-830A-20E1394A3A98}" type="slidenum">
              <a:rPr lang="zh-CN" altLang="en-US" smtClean="0"/>
              <a:t>‹#›</a:t>
            </a:fld>
            <a:endParaRPr lang="zh-CN" altLang="en-US"/>
          </a:p>
        </p:txBody>
      </p:sp>
    </p:spTree>
    <p:extLst>
      <p:ext uri="{BB962C8B-B14F-4D97-AF65-F5344CB8AC3E}">
        <p14:creationId xmlns:p14="http://schemas.microsoft.com/office/powerpoint/2010/main" val="337295518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6B934B7-8F43-4910-9179-FC5332B7E530}" type="datetimeFigureOut">
              <a:rPr lang="zh-CN" altLang="en-US" smtClean="0"/>
              <a:t>2023/3/26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4C3849E-FD4B-4FD0-830A-20E1394A3A98}" type="slidenum">
              <a:rPr lang="zh-CN" altLang="en-US" smtClean="0"/>
              <a:t>‹#›</a:t>
            </a:fld>
            <a:endParaRPr lang="zh-CN" altLang="en-US"/>
          </a:p>
        </p:txBody>
      </p:sp>
    </p:spTree>
    <p:extLst>
      <p:ext uri="{BB962C8B-B14F-4D97-AF65-F5344CB8AC3E}">
        <p14:creationId xmlns:p14="http://schemas.microsoft.com/office/powerpoint/2010/main" val="166919330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D:\qq&#25991;&#20214;\712321467\Image\C2C\Image2\%7b75232B38-A165-1FB7-499C-2E1C792CACB5%7d.pn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073743875" descr="学科网 zxxk.com"/>
          <p:cNvPicPr>
            <a:picLocks noChangeAspect="1"/>
          </p:cNvPicPr>
          <p:nvPr/>
        </p:nvPicPr>
        <p:blipFill>
          <a:blip r:link="rId14"/>
          <a:stretch>
            <a:fillRect/>
          </a:stretch>
        </p:blipFill>
        <p:spPr>
          <a:xfrm>
            <a:off x="838200" y="365125"/>
            <a:ext cx="9525" cy="9525"/>
          </a:xfrm>
          <a:prstGeom prst="rect">
            <a:avLst/>
          </a:prstGeom>
          <a:noFill/>
          <a:ln>
            <a:noFill/>
            <a:miter lim="800000"/>
          </a:ln>
        </p:spPr>
      </p:pic>
    </p:spTree>
    <p:extLst>
      <p:ext uri="{BB962C8B-B14F-4D97-AF65-F5344CB8AC3E}">
        <p14:creationId xmlns:p14="http://schemas.microsoft.com/office/powerpoint/2010/main" val="3860570669"/>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61"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2023/3/26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9188653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000876" y="2154294"/>
            <a:ext cx="8190245" cy="2092881"/>
          </a:xfrm>
          <a:prstGeom prst="rect">
            <a:avLst/>
          </a:prstGeom>
          <a:noFill/>
        </p:spPr>
        <p:txBody>
          <a:bodyPr wrap="square" rtlCol="0" anchor="ctr">
            <a:spAutoFit/>
          </a:bodyPr>
          <a:lstStyle/>
          <a:p>
            <a:pPr algn="ctr"/>
            <a:r>
              <a:rPr lang="zh-CN" altLang="en-US" sz="13000" kern="2500" dirty="0">
                <a:solidFill>
                  <a:srgbClr val="FFA337"/>
                </a:solidFill>
                <a:latin typeface="优设标题黑" panose="00000500000000000000" pitchFamily="2" charset="-122"/>
                <a:ea typeface="优设标题黑" panose="00000500000000000000" pitchFamily="2" charset="-122"/>
              </a:rPr>
              <a:t>禁毒教育</a:t>
            </a:r>
          </a:p>
        </p:txBody>
      </p:sp>
      <p:pic>
        <p:nvPicPr>
          <p:cNvPr id="3" name="图片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835" y="3797449"/>
            <a:ext cx="4441905" cy="3060551"/>
          </a:xfrm>
          <a:prstGeom prst="rect">
            <a:avLst/>
          </a:prstGeom>
        </p:spPr>
      </p:pic>
    </p:spTree>
    <p:extLst>
      <p:ext uri="{BB962C8B-B14F-4D97-AF65-F5344CB8AC3E}">
        <p14:creationId xmlns:p14="http://schemas.microsoft.com/office/powerpoint/2010/main" val="17922381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3" presetClass="entr" presetSubtype="52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ppt_x</p:attrName>
                                        </p:attrNameLst>
                                      </p:cBhvr>
                                      <p:tavLst>
                                        <p:tav tm="0">
                                          <p:val>
                                            <p:fltVal val="0.5"/>
                                          </p:val>
                                        </p:tav>
                                        <p:tav tm="100000">
                                          <p:val>
                                            <p:strVal val="#ppt_x"/>
                                          </p:val>
                                        </p:tav>
                                      </p:tavLst>
                                    </p:anim>
                                    <p:anim calcmode="lin" valueType="num">
                                      <p:cBhvr>
                                        <p:cTn id="16"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33253" y="2498344"/>
            <a:ext cx="3127418" cy="3127418"/>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099199"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02</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新型毒品的种类及危害</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1574865" y="2498344"/>
            <a:ext cx="6130345" cy="3600986"/>
          </a:xfrm>
          <a:prstGeom prst="rect">
            <a:avLst/>
          </a:prstGeom>
          <a:noFill/>
        </p:spPr>
        <p:txBody>
          <a:bodyPr wrap="square" rtlCol="0">
            <a:spAutoFit/>
          </a:bodyPr>
          <a:lstStyle/>
          <a:p>
            <a:pPr>
              <a:lnSpc>
                <a:spcPct val="200000"/>
              </a:lnSpc>
              <a:buClr>
                <a:schemeClr val="accent4">
                  <a:lumMod val="60000"/>
                  <a:lumOff val="40000"/>
                </a:schemeClr>
              </a:buClr>
            </a:pPr>
            <a:r>
              <a:rPr lang="en-US" altLang="zh-CN" b="1" dirty="0">
                <a:solidFill>
                  <a:srgbClr val="FF0000"/>
                </a:solidFill>
                <a:latin typeface="思源黑体" panose="020B0500000000000000" pitchFamily="34" charset="-122"/>
                <a:ea typeface="思源黑体" panose="020B0500000000000000" pitchFamily="34" charset="-122"/>
              </a:rPr>
              <a:t>2</a:t>
            </a:r>
            <a:r>
              <a:rPr lang="zh-CN" altLang="en-US" b="1" dirty="0">
                <a:solidFill>
                  <a:srgbClr val="FF0000"/>
                </a:solidFill>
                <a:latin typeface="思源黑体" panose="020B0500000000000000" pitchFamily="34" charset="-122"/>
                <a:ea typeface="思源黑体" panose="020B0500000000000000" pitchFamily="34" charset="-122"/>
              </a:rPr>
              <a:t>、摇头丸 冰毒的衍生物。</a:t>
            </a:r>
            <a:endParaRPr lang="en-US" altLang="zh-CN" b="1" dirty="0">
              <a:solidFill>
                <a:srgbClr val="FF0000"/>
              </a:solidFill>
              <a:latin typeface="思源黑体" panose="020B0500000000000000" pitchFamily="34" charset="-122"/>
              <a:ea typeface="思源黑体" panose="020B0500000000000000" pitchFamily="34" charset="-122"/>
            </a:endParaRPr>
          </a:p>
          <a:p>
            <a:pPr>
              <a:lnSpc>
                <a:spcPct val="200000"/>
              </a:lnSpc>
              <a:buClr>
                <a:schemeClr val="accent4">
                  <a:lumMod val="60000"/>
                  <a:lumOff val="40000"/>
                </a:schemeClr>
              </a:buClr>
            </a:pPr>
            <a:r>
              <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rPr>
              <a:t>他的主要成分是冰毒，摇头丸常被制成颜色、形状各异的片剂。片剂上图案也有很多样式。摇头丸具有强烈的中枢神经兴奋作用，服用后兴奋异常、自我约束力下降，特别是听到音乐后摇头不止，并有迷幻感觉和暴力倾向。目前在社会上流传，吸食摇头丸不会成瘾，这里我告诫大家摇头丸也可成瘾，而且扬州去年一名陪侍女过量吸食后当场死亡。 </a:t>
            </a:r>
          </a:p>
        </p:txBody>
      </p:sp>
      <p:grpSp>
        <p:nvGrpSpPr>
          <p:cNvPr id="10" name="组合 9"/>
          <p:cNvGrpSpPr/>
          <p:nvPr/>
        </p:nvGrpSpPr>
        <p:grpSpPr>
          <a:xfrm>
            <a:off x="914400" y="1433551"/>
            <a:ext cx="3948121" cy="627466"/>
            <a:chOff x="3074118" y="1143000"/>
            <a:chExt cx="3948121" cy="627466"/>
          </a:xfrm>
        </p:grpSpPr>
        <p:sp>
          <p:nvSpPr>
            <p:cNvPr id="12" name="圆角矩形 11"/>
            <p:cNvSpPr/>
            <p:nvPr/>
          </p:nvSpPr>
          <p:spPr>
            <a:xfrm>
              <a:off x="3074118" y="1143000"/>
              <a:ext cx="3948121"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5B1B9D-25A9-4B35-8EEA-519729010208}"/>
                </a:ext>
              </a:extLst>
            </p:cNvPr>
            <p:cNvSpPr txBox="1"/>
            <p:nvPr/>
          </p:nvSpPr>
          <p:spPr>
            <a:xfrm>
              <a:off x="3074118" y="1244367"/>
              <a:ext cx="3639028" cy="424732"/>
            </a:xfrm>
            <a:prstGeom prst="rect">
              <a:avLst/>
            </a:prstGeom>
            <a:noFill/>
          </p:spPr>
          <p:txBody>
            <a:bodyPr wrap="square">
              <a:spAutoFit/>
            </a:bodyPr>
            <a:lstStyle/>
            <a:p>
              <a:pPr lvl="0">
                <a:lnSpc>
                  <a:spcPct val="90000"/>
                </a:lnSpc>
                <a:spcBef>
                  <a:spcPts val="1000"/>
                </a:spcBef>
                <a:defRPr/>
              </a:pPr>
              <a:r>
                <a:rPr lang="zh-CN" altLang="en-US" sz="2400" b="1">
                  <a:solidFill>
                    <a:schemeClr val="bg1"/>
                  </a:solidFill>
                  <a:latin typeface="思源黑体" panose="020B0500000000000000" pitchFamily="34" charset="-122"/>
                  <a:ea typeface="思源黑体" panose="020B0500000000000000" pitchFamily="34" charset="-122"/>
                </a:rPr>
                <a:t>常见新型毒品种类</a:t>
              </a:r>
            </a:p>
          </p:txBody>
        </p:sp>
      </p:grpSp>
    </p:spTree>
    <p:extLst>
      <p:ext uri="{BB962C8B-B14F-4D97-AF65-F5344CB8AC3E}">
        <p14:creationId xmlns:p14="http://schemas.microsoft.com/office/powerpoint/2010/main" val="32805968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8" presetClass="entr" presetSubtype="3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out)">
                                      <p:cBhvr>
                                        <p:cTn id="21" dur="2000"/>
                                        <p:tgtEl>
                                          <p:spTgt spid="7"/>
                                        </p:tgtEl>
                                      </p:cBhvr>
                                    </p:animEffect>
                                  </p:childTnLst>
                                </p:cTn>
                              </p:par>
                            </p:childTnLst>
                          </p:cTn>
                        </p:par>
                        <p:par>
                          <p:cTn id="22" fill="hold" nodeType="afterGroup">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2185" y="2533035"/>
            <a:ext cx="2940336" cy="2940336"/>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099199"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02</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新型毒品的种类及危害</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5123133" y="2857270"/>
            <a:ext cx="5064478" cy="2616101"/>
          </a:xfrm>
          <a:prstGeom prst="rect">
            <a:avLst/>
          </a:prstGeom>
          <a:noFill/>
        </p:spPr>
        <p:txBody>
          <a:bodyPr wrap="square" rtlCol="0">
            <a:spAutoFit/>
          </a:bodyPr>
          <a:lstStyle/>
          <a:p>
            <a:pPr>
              <a:lnSpc>
                <a:spcPct val="200000"/>
              </a:lnSpc>
              <a:buClr>
                <a:schemeClr val="accent4">
                  <a:lumMod val="60000"/>
                  <a:lumOff val="40000"/>
                </a:schemeClr>
              </a:buClr>
            </a:pPr>
            <a:r>
              <a:rPr lang="en-US" altLang="zh-CN" b="1" dirty="0">
                <a:solidFill>
                  <a:srgbClr val="FF0000"/>
                </a:solidFill>
                <a:latin typeface="思源黑体" panose="020B0500000000000000" pitchFamily="34" charset="-122"/>
                <a:ea typeface="思源黑体" panose="020B0500000000000000" pitchFamily="34" charset="-122"/>
              </a:rPr>
              <a:t>3</a:t>
            </a:r>
            <a:r>
              <a:rPr lang="zh-CN" altLang="en-US" b="1" dirty="0">
                <a:solidFill>
                  <a:srgbClr val="FF0000"/>
                </a:solidFill>
                <a:latin typeface="思源黑体" panose="020B0500000000000000" pitchFamily="34" charset="-122"/>
                <a:ea typeface="思源黑体" panose="020B0500000000000000" pitchFamily="34" charset="-122"/>
              </a:rPr>
              <a:t>、</a:t>
            </a:r>
            <a:r>
              <a:rPr lang="en-US" altLang="zh-CN" b="1" dirty="0">
                <a:solidFill>
                  <a:srgbClr val="FF0000"/>
                </a:solidFill>
                <a:latin typeface="思源黑体" panose="020B0500000000000000" pitchFamily="34" charset="-122"/>
                <a:ea typeface="思源黑体" panose="020B0500000000000000" pitchFamily="34" charset="-122"/>
              </a:rPr>
              <a:t>K</a:t>
            </a:r>
            <a:r>
              <a:rPr lang="zh-CN" altLang="en-US" b="1" dirty="0">
                <a:solidFill>
                  <a:srgbClr val="FF0000"/>
                </a:solidFill>
                <a:latin typeface="思源黑体" panose="020B0500000000000000" pitchFamily="34" charset="-122"/>
                <a:ea typeface="思源黑体" panose="020B0500000000000000" pitchFamily="34" charset="-122"/>
              </a:rPr>
              <a:t>粉 即“氯胺酮”，静脉全麻药。</a:t>
            </a:r>
            <a:endParaRPr lang="en-US" altLang="zh-CN" b="1" dirty="0">
              <a:solidFill>
                <a:srgbClr val="FF0000"/>
              </a:solidFill>
              <a:latin typeface="思源黑体" panose="020B0500000000000000" pitchFamily="34" charset="-122"/>
              <a:ea typeface="思源黑体" panose="020B0500000000000000" pitchFamily="34" charset="-122"/>
            </a:endParaRPr>
          </a:p>
          <a:p>
            <a:pPr>
              <a:lnSpc>
                <a:spcPct val="200000"/>
              </a:lnSpc>
              <a:buClr>
                <a:schemeClr val="accent4">
                  <a:lumMod val="60000"/>
                  <a:lumOff val="40000"/>
                </a:schemeClr>
              </a:buClr>
            </a:pPr>
            <a:r>
              <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rPr>
              <a:t>有时也可用作兽用麻醉药。白色结晶粉末，无臭，易溶于水，通常在娱乐场所滥用。会导致神经中毒反应、精神分裂症状，出现幻听、幻觉、幻视等，对记忆和思维能力造成严重的损害。</a:t>
            </a:r>
          </a:p>
        </p:txBody>
      </p:sp>
      <p:grpSp>
        <p:nvGrpSpPr>
          <p:cNvPr id="10" name="组合 9"/>
          <p:cNvGrpSpPr/>
          <p:nvPr/>
        </p:nvGrpSpPr>
        <p:grpSpPr>
          <a:xfrm>
            <a:off x="914400" y="1433551"/>
            <a:ext cx="3948121" cy="627466"/>
            <a:chOff x="3074118" y="1143000"/>
            <a:chExt cx="3948121" cy="627466"/>
          </a:xfrm>
        </p:grpSpPr>
        <p:sp>
          <p:nvSpPr>
            <p:cNvPr id="12" name="圆角矩形 11"/>
            <p:cNvSpPr/>
            <p:nvPr/>
          </p:nvSpPr>
          <p:spPr>
            <a:xfrm>
              <a:off x="3074118" y="1143000"/>
              <a:ext cx="3948121"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5B1B9D-25A9-4B35-8EEA-519729010208}"/>
                </a:ext>
              </a:extLst>
            </p:cNvPr>
            <p:cNvSpPr txBox="1"/>
            <p:nvPr/>
          </p:nvSpPr>
          <p:spPr>
            <a:xfrm>
              <a:off x="3074118" y="1244367"/>
              <a:ext cx="3639028" cy="424732"/>
            </a:xfrm>
            <a:prstGeom prst="rect">
              <a:avLst/>
            </a:prstGeom>
            <a:noFill/>
          </p:spPr>
          <p:txBody>
            <a:bodyPr wrap="square">
              <a:spAutoFit/>
            </a:bodyPr>
            <a:lstStyle/>
            <a:p>
              <a:pPr lvl="0">
                <a:lnSpc>
                  <a:spcPct val="90000"/>
                </a:lnSpc>
                <a:spcBef>
                  <a:spcPts val="1000"/>
                </a:spcBef>
                <a:defRPr/>
              </a:pPr>
              <a:r>
                <a:rPr lang="zh-CN" altLang="en-US" sz="2400" b="1">
                  <a:solidFill>
                    <a:schemeClr val="bg1"/>
                  </a:solidFill>
                  <a:latin typeface="思源黑体" panose="020B0500000000000000" pitchFamily="34" charset="-122"/>
                  <a:ea typeface="思源黑体" panose="020B0500000000000000" pitchFamily="34" charset="-122"/>
                </a:rPr>
                <a:t>常见新型毒品种类</a:t>
              </a:r>
            </a:p>
          </p:txBody>
        </p:sp>
      </p:grpSp>
    </p:spTree>
    <p:extLst>
      <p:ext uri="{BB962C8B-B14F-4D97-AF65-F5344CB8AC3E}">
        <p14:creationId xmlns:p14="http://schemas.microsoft.com/office/powerpoint/2010/main" val="26574808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1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plus(in)">
                                      <p:cBhvr>
                                        <p:cTn id="21" dur="2000"/>
                                        <p:tgtEl>
                                          <p:spTgt spid="7"/>
                                        </p:tgtEl>
                                      </p:cBhvr>
                                    </p:animEffect>
                                  </p:childTnLst>
                                </p:cTn>
                              </p:par>
                            </p:childTnLst>
                          </p:cTn>
                        </p:par>
                        <p:par>
                          <p:cTn id="22" fill="hold" nodeType="afterGroup">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6344" y="2302877"/>
            <a:ext cx="3664131" cy="3664131"/>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099199"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02</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新型毒品的种类及危害</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1752600" y="2580672"/>
            <a:ext cx="5183744" cy="3108543"/>
          </a:xfrm>
          <a:prstGeom prst="rect">
            <a:avLst/>
          </a:prstGeom>
          <a:noFill/>
        </p:spPr>
        <p:txBody>
          <a:bodyPr wrap="square" rtlCol="0">
            <a:spAutoFit/>
          </a:bodyPr>
          <a:lstStyle/>
          <a:p>
            <a:pPr>
              <a:lnSpc>
                <a:spcPct val="200000"/>
              </a:lnSpc>
              <a:buClr>
                <a:schemeClr val="accent4">
                  <a:lumMod val="60000"/>
                  <a:lumOff val="40000"/>
                </a:schemeClr>
              </a:buClr>
            </a:pPr>
            <a:r>
              <a:rPr lang="en-US" altLang="zh-CN" b="1" dirty="0">
                <a:solidFill>
                  <a:srgbClr val="FF0000"/>
                </a:solidFill>
                <a:latin typeface="思源黑体" panose="020B0500000000000000" pitchFamily="34" charset="-122"/>
                <a:ea typeface="思源黑体" panose="020B0500000000000000" pitchFamily="34" charset="-122"/>
              </a:rPr>
              <a:t>4</a:t>
            </a:r>
            <a:r>
              <a:rPr lang="zh-CN" altLang="en-US" b="1" dirty="0">
                <a:solidFill>
                  <a:srgbClr val="FF0000"/>
                </a:solidFill>
                <a:latin typeface="思源黑体" panose="020B0500000000000000" pitchFamily="34" charset="-122"/>
                <a:ea typeface="思源黑体" panose="020B0500000000000000" pitchFamily="34" charset="-122"/>
              </a:rPr>
              <a:t>、咖啡因。</a:t>
            </a:r>
            <a:endParaRPr lang="en-US" altLang="zh-CN" b="1" dirty="0">
              <a:solidFill>
                <a:srgbClr val="FF0000"/>
              </a:solidFill>
              <a:latin typeface="思源黑体" panose="020B0500000000000000" pitchFamily="34" charset="-122"/>
              <a:ea typeface="思源黑体" panose="020B0500000000000000" pitchFamily="34" charset="-122"/>
            </a:endParaRPr>
          </a:p>
          <a:p>
            <a:pPr>
              <a:lnSpc>
                <a:spcPct val="200000"/>
              </a:lnSpc>
              <a:buClr>
                <a:schemeClr val="accent4">
                  <a:lumMod val="60000"/>
                  <a:lumOff val="40000"/>
                </a:schemeClr>
              </a:buClr>
            </a:pPr>
            <a:r>
              <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rPr>
              <a:t>是化学合成或从茶叶、咖啡果中提炼出来的一种生物碱。大剂量长期使用会对人体造成损害，引起惊厥、心律失常，并可加重或诱发消化性肠道溃疡，甚至导致吸食者下一代智能低下、肢体畸形，同时具有成瘾性，停用会出现戒断症状。</a:t>
            </a:r>
          </a:p>
        </p:txBody>
      </p:sp>
      <p:grpSp>
        <p:nvGrpSpPr>
          <p:cNvPr id="10" name="组合 9"/>
          <p:cNvGrpSpPr/>
          <p:nvPr/>
        </p:nvGrpSpPr>
        <p:grpSpPr>
          <a:xfrm>
            <a:off x="914400" y="1433551"/>
            <a:ext cx="3948121" cy="627466"/>
            <a:chOff x="3074118" y="1143000"/>
            <a:chExt cx="3948121" cy="627466"/>
          </a:xfrm>
        </p:grpSpPr>
        <p:sp>
          <p:nvSpPr>
            <p:cNvPr id="12" name="圆角矩形 11"/>
            <p:cNvSpPr/>
            <p:nvPr/>
          </p:nvSpPr>
          <p:spPr>
            <a:xfrm>
              <a:off x="3074118" y="1143000"/>
              <a:ext cx="3948121"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5B1B9D-25A9-4B35-8EEA-519729010208}"/>
                </a:ext>
              </a:extLst>
            </p:cNvPr>
            <p:cNvSpPr txBox="1"/>
            <p:nvPr/>
          </p:nvSpPr>
          <p:spPr>
            <a:xfrm>
              <a:off x="3074118" y="1244367"/>
              <a:ext cx="3639028" cy="424732"/>
            </a:xfrm>
            <a:prstGeom prst="rect">
              <a:avLst/>
            </a:prstGeom>
            <a:noFill/>
          </p:spPr>
          <p:txBody>
            <a:bodyPr wrap="square">
              <a:spAutoFit/>
            </a:bodyPr>
            <a:lstStyle/>
            <a:p>
              <a:pPr lvl="0">
                <a:lnSpc>
                  <a:spcPct val="90000"/>
                </a:lnSpc>
                <a:spcBef>
                  <a:spcPts val="1000"/>
                </a:spcBef>
                <a:defRPr/>
              </a:pPr>
              <a:r>
                <a:rPr lang="zh-CN" altLang="en-US" sz="2400" b="1">
                  <a:solidFill>
                    <a:schemeClr val="bg1"/>
                  </a:solidFill>
                  <a:latin typeface="思源黑体" panose="020B0500000000000000" pitchFamily="34" charset="-122"/>
                  <a:ea typeface="思源黑体" panose="020B0500000000000000" pitchFamily="34" charset="-122"/>
                </a:rPr>
                <a:t>常见新型毒品种类</a:t>
              </a:r>
            </a:p>
          </p:txBody>
        </p:sp>
      </p:grpSp>
    </p:spTree>
    <p:extLst>
      <p:ext uri="{BB962C8B-B14F-4D97-AF65-F5344CB8AC3E}">
        <p14:creationId xmlns:p14="http://schemas.microsoft.com/office/powerpoint/2010/main" val="1463389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4" presetClass="entr" presetSubtype="3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out)">
                                      <p:cBhvr>
                                        <p:cTn id="21" dur="2000"/>
                                        <p:tgtEl>
                                          <p:spTgt spid="7"/>
                                        </p:tgtEl>
                                      </p:cBhvr>
                                    </p:animEffect>
                                  </p:childTnLst>
                                </p:cTn>
                              </p:par>
                            </p:childTnLst>
                          </p:cTn>
                        </p:par>
                        <p:par>
                          <p:cTn id="22" fill="hold" nodeType="afterGroup">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0" y="2431466"/>
            <a:ext cx="4533560" cy="3400170"/>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099199"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02</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新型毒品的种类及危害</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5411366" y="1433551"/>
            <a:ext cx="5322893" cy="3108543"/>
          </a:xfrm>
          <a:prstGeom prst="rect">
            <a:avLst/>
          </a:prstGeom>
          <a:noFill/>
        </p:spPr>
        <p:txBody>
          <a:bodyPr wrap="square" rtlCol="0">
            <a:spAutoFit/>
          </a:bodyPr>
          <a:lstStyle/>
          <a:p>
            <a:pPr>
              <a:lnSpc>
                <a:spcPct val="200000"/>
              </a:lnSpc>
              <a:buClr>
                <a:schemeClr val="accent4">
                  <a:lumMod val="60000"/>
                  <a:lumOff val="40000"/>
                </a:schemeClr>
              </a:buClr>
            </a:pPr>
            <a:r>
              <a:rPr lang="zh-CN" altLang="en-US" b="1">
                <a:solidFill>
                  <a:srgbClr val="FF0000"/>
                </a:solidFill>
                <a:latin typeface="思源黑体" panose="020B0500000000000000" pitchFamily="34" charset="-122"/>
                <a:ea typeface="思源黑体" panose="020B0500000000000000" pitchFamily="34" charset="-122"/>
              </a:rPr>
              <a:t> </a:t>
            </a:r>
            <a:r>
              <a:rPr lang="en-US" altLang="zh-CN" b="1">
                <a:solidFill>
                  <a:srgbClr val="FF0000"/>
                </a:solidFill>
                <a:latin typeface="思源黑体" panose="020B0500000000000000" pitchFamily="34" charset="-122"/>
                <a:ea typeface="思源黑体" panose="020B0500000000000000" pitchFamily="34" charset="-122"/>
              </a:rPr>
              <a:t>5</a:t>
            </a:r>
            <a:r>
              <a:rPr lang="zh-CN" altLang="en-US" b="1">
                <a:solidFill>
                  <a:srgbClr val="FF0000"/>
                </a:solidFill>
                <a:latin typeface="思源黑体" panose="020B0500000000000000" pitchFamily="34" charset="-122"/>
                <a:ea typeface="思源黑体" panose="020B0500000000000000" pitchFamily="34" charset="-122"/>
              </a:rPr>
              <a:t>、 “麻古”。</a:t>
            </a:r>
            <a:endParaRPr lang="en-US" altLang="zh-CN" b="1">
              <a:solidFill>
                <a:srgbClr val="FF0000"/>
              </a:solidFill>
              <a:latin typeface="思源黑体" panose="020B0500000000000000" pitchFamily="34" charset="-122"/>
              <a:ea typeface="思源黑体" panose="020B0500000000000000" pitchFamily="34" charset="-122"/>
            </a:endParaRPr>
          </a:p>
          <a:p>
            <a:pPr>
              <a:lnSpc>
                <a:spcPct val="200000"/>
              </a:lnSpc>
              <a:buClr>
                <a:schemeClr val="accent4">
                  <a:lumMod val="60000"/>
                  <a:lumOff val="40000"/>
                </a:schemeClr>
              </a:buClr>
            </a:pPr>
            <a:r>
              <a:rPr lang="zh-CN" altLang="en-US" sz="1600">
                <a:solidFill>
                  <a:schemeClr val="tx1">
                    <a:lumMod val="65000"/>
                    <a:lumOff val="35000"/>
                  </a:schemeClr>
                </a:solidFill>
                <a:latin typeface="思源黑体" panose="020B0500000000000000" pitchFamily="34" charset="-122"/>
                <a:ea typeface="思源黑体" panose="020B0500000000000000" pitchFamily="34" charset="-122"/>
              </a:rPr>
              <a:t>系泰语的音译，其主要成分是冰毒，是一种加工后的冰毒片剂，外观与摇头丸相似，具有很强的成瘾性。服用后会使人中枢神经系统、血液系统极度兴奋，能大量耗尽人的体力和免疫功能。长期服用会导致情绪低落及疲倦、精神失常，损害心脏、肾和肝，严重者甚至导致死亡。</a:t>
            </a:r>
          </a:p>
        </p:txBody>
      </p:sp>
      <p:grpSp>
        <p:nvGrpSpPr>
          <p:cNvPr id="10" name="组合 9"/>
          <p:cNvGrpSpPr/>
          <p:nvPr/>
        </p:nvGrpSpPr>
        <p:grpSpPr>
          <a:xfrm>
            <a:off x="914400" y="1433551"/>
            <a:ext cx="3948121" cy="627466"/>
            <a:chOff x="3074118" y="1143000"/>
            <a:chExt cx="3948121" cy="627466"/>
          </a:xfrm>
        </p:grpSpPr>
        <p:sp>
          <p:nvSpPr>
            <p:cNvPr id="12" name="圆角矩形 11"/>
            <p:cNvSpPr/>
            <p:nvPr/>
          </p:nvSpPr>
          <p:spPr>
            <a:xfrm>
              <a:off x="3074118" y="1143000"/>
              <a:ext cx="3948121"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5B1B9D-25A9-4B35-8EEA-519729010208}"/>
                </a:ext>
              </a:extLst>
            </p:cNvPr>
            <p:cNvSpPr txBox="1"/>
            <p:nvPr/>
          </p:nvSpPr>
          <p:spPr>
            <a:xfrm>
              <a:off x="3074118" y="1244367"/>
              <a:ext cx="3639028" cy="424732"/>
            </a:xfrm>
            <a:prstGeom prst="rect">
              <a:avLst/>
            </a:prstGeom>
            <a:noFill/>
          </p:spPr>
          <p:txBody>
            <a:bodyPr wrap="square">
              <a:spAutoFit/>
            </a:bodyPr>
            <a:lstStyle/>
            <a:p>
              <a:pPr lvl="0">
                <a:lnSpc>
                  <a:spcPct val="90000"/>
                </a:lnSpc>
                <a:spcBef>
                  <a:spcPts val="1000"/>
                </a:spcBef>
                <a:defRPr/>
              </a:pPr>
              <a:r>
                <a:rPr lang="zh-CN" altLang="en-US" sz="2400" b="1">
                  <a:solidFill>
                    <a:schemeClr val="bg1"/>
                  </a:solidFill>
                  <a:latin typeface="思源黑体" panose="020B0500000000000000" pitchFamily="34" charset="-122"/>
                  <a:ea typeface="思源黑体" panose="020B0500000000000000" pitchFamily="34" charset="-122"/>
                </a:rPr>
                <a:t>常见新型毒品种类</a:t>
              </a:r>
            </a:p>
          </p:txBody>
        </p:sp>
      </p:grpSp>
      <p:sp>
        <p:nvSpPr>
          <p:cNvPr id="14" name="文本框 13"/>
          <p:cNvSpPr txBox="1"/>
          <p:nvPr/>
        </p:nvSpPr>
        <p:spPr>
          <a:xfrm>
            <a:off x="5411366" y="4810451"/>
            <a:ext cx="5322893" cy="1200329"/>
          </a:xfrm>
          <a:prstGeom prst="rect">
            <a:avLst/>
          </a:prstGeom>
          <a:noFill/>
        </p:spPr>
        <p:txBody>
          <a:bodyPr wrap="square" rtlCol="0">
            <a:spAutoFit/>
          </a:bodyPr>
          <a:lstStyle/>
          <a:p>
            <a:pPr>
              <a:lnSpc>
                <a:spcPct val="150000"/>
              </a:lnSpc>
              <a:buClr>
                <a:schemeClr val="accent4">
                  <a:lumMod val="60000"/>
                  <a:lumOff val="40000"/>
                </a:schemeClr>
              </a:buClr>
            </a:pPr>
            <a:r>
              <a:rPr lang="zh-CN" altLang="en-US" sz="1600">
                <a:solidFill>
                  <a:srgbClr val="FFA337"/>
                </a:solidFill>
                <a:latin typeface="思源黑体" panose="020B0500000000000000" pitchFamily="34" charset="-122"/>
                <a:ea typeface="思源黑体" panose="020B0500000000000000" pitchFamily="34" charset="-122"/>
              </a:rPr>
              <a:t>公安部检验报告显示：“麻古”毒品均为圆形、片剂，黄连素药片大小，呈玫瑰红、橘红、苹果绿等色，上面印有“</a:t>
            </a:r>
            <a:r>
              <a:rPr lang="en-US" altLang="zh-CN" sz="1600">
                <a:solidFill>
                  <a:srgbClr val="FFA337"/>
                </a:solidFill>
                <a:latin typeface="思源黑体" panose="020B0500000000000000" pitchFamily="34" charset="-122"/>
                <a:ea typeface="思源黑体" panose="020B0500000000000000" pitchFamily="34" charset="-122"/>
              </a:rPr>
              <a:t>R”</a:t>
            </a:r>
            <a:r>
              <a:rPr lang="zh-CN" altLang="en-US" sz="1600">
                <a:solidFill>
                  <a:srgbClr val="FFA337"/>
                </a:solidFill>
                <a:latin typeface="思源黑体" panose="020B0500000000000000" pitchFamily="34" charset="-122"/>
                <a:ea typeface="思源黑体" panose="020B0500000000000000" pitchFamily="34" charset="-122"/>
              </a:rPr>
              <a:t>、“</a:t>
            </a:r>
            <a:r>
              <a:rPr lang="en-US" altLang="zh-CN" sz="1600">
                <a:solidFill>
                  <a:srgbClr val="FFA337"/>
                </a:solidFill>
                <a:latin typeface="思源黑体" panose="020B0500000000000000" pitchFamily="34" charset="-122"/>
                <a:ea typeface="思源黑体" panose="020B0500000000000000" pitchFamily="34" charset="-122"/>
              </a:rPr>
              <a:t>WY”</a:t>
            </a:r>
            <a:r>
              <a:rPr lang="zh-CN" altLang="en-US" sz="1600">
                <a:solidFill>
                  <a:srgbClr val="FFA337"/>
                </a:solidFill>
                <a:latin typeface="思源黑体" panose="020B0500000000000000" pitchFamily="34" charset="-122"/>
                <a:ea typeface="思源黑体" panose="020B0500000000000000" pitchFamily="34" charset="-122"/>
              </a:rPr>
              <a:t>、“</a:t>
            </a:r>
            <a:r>
              <a:rPr lang="en-US" altLang="zh-CN" sz="1600">
                <a:solidFill>
                  <a:srgbClr val="FFA337"/>
                </a:solidFill>
                <a:latin typeface="思源黑体" panose="020B0500000000000000" pitchFamily="34" charset="-122"/>
                <a:ea typeface="思源黑体" panose="020B0500000000000000" pitchFamily="34" charset="-122"/>
              </a:rPr>
              <a:t>66”</a:t>
            </a:r>
            <a:r>
              <a:rPr lang="zh-CN" altLang="en-US" sz="1600">
                <a:solidFill>
                  <a:srgbClr val="FFA337"/>
                </a:solidFill>
                <a:latin typeface="思源黑体" panose="020B0500000000000000" pitchFamily="34" charset="-122"/>
                <a:ea typeface="思源黑体" panose="020B0500000000000000" pitchFamily="34" charset="-122"/>
              </a:rPr>
              <a:t>、“</a:t>
            </a:r>
            <a:r>
              <a:rPr lang="en-US" altLang="zh-CN" sz="1600">
                <a:solidFill>
                  <a:srgbClr val="FFA337"/>
                </a:solidFill>
                <a:latin typeface="思源黑体" panose="020B0500000000000000" pitchFamily="34" charset="-122"/>
                <a:ea typeface="思源黑体" panose="020B0500000000000000" pitchFamily="34" charset="-122"/>
              </a:rPr>
              <a:t>888”</a:t>
            </a:r>
            <a:r>
              <a:rPr lang="zh-CN" altLang="en-US" sz="1600">
                <a:solidFill>
                  <a:srgbClr val="FFA337"/>
                </a:solidFill>
                <a:latin typeface="思源黑体" panose="020B0500000000000000" pitchFamily="34" charset="-122"/>
                <a:ea typeface="思源黑体" panose="020B0500000000000000" pitchFamily="34" charset="-122"/>
              </a:rPr>
              <a:t>等标记。</a:t>
            </a:r>
          </a:p>
        </p:txBody>
      </p:sp>
    </p:spTree>
    <p:extLst>
      <p:ext uri="{BB962C8B-B14F-4D97-AF65-F5344CB8AC3E}">
        <p14:creationId xmlns:p14="http://schemas.microsoft.com/office/powerpoint/2010/main" val="21457148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8"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in)">
                                      <p:cBhvr>
                                        <p:cTn id="21" dur="2000"/>
                                        <p:tgtEl>
                                          <p:spTgt spid="7"/>
                                        </p:tgtEl>
                                      </p:cBhvr>
                                    </p:animEffect>
                                  </p:childTnLst>
                                </p:cTn>
                              </p:par>
                            </p:childTnLst>
                          </p:cTn>
                        </p:par>
                        <p:par>
                          <p:cTn id="22" fill="hold" nodeType="afterGroup">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par>
                          <p:cTn id="32" fill="hold" nodeType="afterGroup">
                            <p:stCondLst>
                              <p:cond delay="5500"/>
                            </p:stCondLst>
                            <p:childTnLst>
                              <p:par>
                                <p:cTn id="33" presetID="22" presetClass="entr" presetSubtype="4"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02835" y="2461372"/>
            <a:ext cx="4746327" cy="3559745"/>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099199"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02</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新型毒品的种类及危害</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1828800" y="2981027"/>
            <a:ext cx="5183744" cy="2123658"/>
          </a:xfrm>
          <a:prstGeom prst="rect">
            <a:avLst/>
          </a:prstGeom>
          <a:noFill/>
        </p:spPr>
        <p:txBody>
          <a:bodyPr wrap="square" rtlCol="0">
            <a:spAutoFit/>
          </a:bodyPr>
          <a:lstStyle/>
          <a:p>
            <a:pPr>
              <a:lnSpc>
                <a:spcPct val="200000"/>
              </a:lnSpc>
              <a:buClr>
                <a:schemeClr val="accent4">
                  <a:lumMod val="60000"/>
                  <a:lumOff val="40000"/>
                </a:schemeClr>
              </a:buClr>
            </a:pPr>
            <a:r>
              <a:rPr lang="en-US" altLang="zh-CN" b="1">
                <a:solidFill>
                  <a:srgbClr val="FF0000"/>
                </a:solidFill>
                <a:latin typeface="思源黑体" panose="020B0500000000000000" pitchFamily="34" charset="-122"/>
                <a:ea typeface="思源黑体" panose="020B0500000000000000" pitchFamily="34" charset="-122"/>
              </a:rPr>
              <a:t>6</a:t>
            </a:r>
            <a:r>
              <a:rPr lang="zh-CN" altLang="en-US" b="1">
                <a:solidFill>
                  <a:srgbClr val="FF0000"/>
                </a:solidFill>
                <a:latin typeface="思源黑体" panose="020B0500000000000000" pitchFamily="34" charset="-122"/>
                <a:ea typeface="思源黑体" panose="020B0500000000000000" pitchFamily="34" charset="-122"/>
              </a:rPr>
              <a:t>、三唑仑 又名海乐神，淡蓝色片。</a:t>
            </a:r>
            <a:endParaRPr lang="en-US" altLang="zh-CN" b="1">
              <a:solidFill>
                <a:srgbClr val="FF0000"/>
              </a:solidFill>
              <a:latin typeface="思源黑体" panose="020B0500000000000000" pitchFamily="34" charset="-122"/>
              <a:ea typeface="思源黑体" panose="020B0500000000000000" pitchFamily="34" charset="-122"/>
            </a:endParaRPr>
          </a:p>
          <a:p>
            <a:pPr>
              <a:lnSpc>
                <a:spcPct val="200000"/>
              </a:lnSpc>
              <a:buClr>
                <a:schemeClr val="accent4">
                  <a:lumMod val="60000"/>
                  <a:lumOff val="40000"/>
                </a:schemeClr>
              </a:buClr>
            </a:pPr>
            <a:r>
              <a:rPr lang="zh-CN" altLang="en-US" sz="1600">
                <a:solidFill>
                  <a:schemeClr val="tx1">
                    <a:lumMod val="65000"/>
                    <a:lumOff val="35000"/>
                  </a:schemeClr>
                </a:solidFill>
                <a:latin typeface="思源黑体" panose="020B0500000000000000" pitchFamily="34" charset="-122"/>
                <a:ea typeface="思源黑体" panose="020B0500000000000000" pitchFamily="34" charset="-122"/>
              </a:rPr>
              <a:t>是一种强烈的麻醉药品，口服后可以迅速使人昏迷晕倒，故俗称迷药、蒙汗药、迷魂药。另外，纯度在</a:t>
            </a:r>
            <a:r>
              <a:rPr lang="en-US" altLang="zh-CN" sz="1600">
                <a:solidFill>
                  <a:schemeClr val="tx1">
                    <a:lumMod val="65000"/>
                    <a:lumOff val="35000"/>
                  </a:schemeClr>
                </a:solidFill>
                <a:latin typeface="思源黑体" panose="020B0500000000000000" pitchFamily="34" charset="-122"/>
                <a:ea typeface="思源黑体" panose="020B0500000000000000" pitchFamily="34" charset="-122"/>
              </a:rPr>
              <a:t>99%</a:t>
            </a:r>
            <a:r>
              <a:rPr lang="zh-CN" altLang="en-US" sz="1600">
                <a:solidFill>
                  <a:schemeClr val="tx1">
                    <a:lumMod val="65000"/>
                    <a:lumOff val="35000"/>
                  </a:schemeClr>
                </a:solidFill>
                <a:latin typeface="思源黑体" panose="020B0500000000000000" pitchFamily="34" charset="-122"/>
                <a:ea typeface="思源黑体" panose="020B0500000000000000" pitchFamily="34" charset="-122"/>
              </a:rPr>
              <a:t>以上的毒品被称为“美金。” </a:t>
            </a:r>
          </a:p>
        </p:txBody>
      </p:sp>
      <p:grpSp>
        <p:nvGrpSpPr>
          <p:cNvPr id="10" name="组合 9"/>
          <p:cNvGrpSpPr/>
          <p:nvPr/>
        </p:nvGrpSpPr>
        <p:grpSpPr>
          <a:xfrm>
            <a:off x="914400" y="1433551"/>
            <a:ext cx="3948121" cy="627466"/>
            <a:chOff x="3074118" y="1143000"/>
            <a:chExt cx="3948121" cy="627466"/>
          </a:xfrm>
        </p:grpSpPr>
        <p:sp>
          <p:nvSpPr>
            <p:cNvPr id="12" name="圆角矩形 11"/>
            <p:cNvSpPr/>
            <p:nvPr/>
          </p:nvSpPr>
          <p:spPr>
            <a:xfrm>
              <a:off x="3074118" y="1143000"/>
              <a:ext cx="3948121"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5B1B9D-25A9-4B35-8EEA-519729010208}"/>
                </a:ext>
              </a:extLst>
            </p:cNvPr>
            <p:cNvSpPr txBox="1"/>
            <p:nvPr/>
          </p:nvSpPr>
          <p:spPr>
            <a:xfrm>
              <a:off x="3074118" y="1244367"/>
              <a:ext cx="3639028" cy="424732"/>
            </a:xfrm>
            <a:prstGeom prst="rect">
              <a:avLst/>
            </a:prstGeom>
            <a:noFill/>
          </p:spPr>
          <p:txBody>
            <a:bodyPr wrap="square">
              <a:spAutoFit/>
            </a:bodyPr>
            <a:lstStyle/>
            <a:p>
              <a:pPr lvl="0">
                <a:lnSpc>
                  <a:spcPct val="90000"/>
                </a:lnSpc>
                <a:spcBef>
                  <a:spcPts val="1000"/>
                </a:spcBef>
                <a:defRPr/>
              </a:pPr>
              <a:r>
                <a:rPr lang="zh-CN" altLang="en-US" sz="2400" b="1">
                  <a:solidFill>
                    <a:schemeClr val="bg1"/>
                  </a:solidFill>
                  <a:latin typeface="思源黑体" panose="020B0500000000000000" pitchFamily="34" charset="-122"/>
                  <a:ea typeface="思源黑体" panose="020B0500000000000000" pitchFamily="34" charset="-122"/>
                </a:rPr>
                <a:t>常见新型毒品种类</a:t>
              </a:r>
            </a:p>
          </p:txBody>
        </p:sp>
      </p:grpSp>
    </p:spTree>
    <p:extLst>
      <p:ext uri="{BB962C8B-B14F-4D97-AF65-F5344CB8AC3E}">
        <p14:creationId xmlns:p14="http://schemas.microsoft.com/office/powerpoint/2010/main" val="23952837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6" presetClass="entr" presetSubtype="3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out)">
                                      <p:cBhvr>
                                        <p:cTn id="21" dur="2000"/>
                                        <p:tgtEl>
                                          <p:spTgt spid="7"/>
                                        </p:tgtEl>
                                      </p:cBhvr>
                                    </p:animEffect>
                                  </p:childTnLst>
                                </p:cTn>
                              </p:par>
                            </p:childTnLst>
                          </p:cTn>
                        </p:par>
                        <p:par>
                          <p:cTn id="22" fill="hold" nodeType="afterGroup">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19969" y="2994602"/>
            <a:ext cx="11352063" cy="1200329"/>
          </a:xfrm>
          <a:prstGeom prst="rect">
            <a:avLst/>
          </a:prstGeom>
          <a:noFill/>
        </p:spPr>
        <p:txBody>
          <a:bodyPr wrap="square" rtlCol="0" anchor="ctr">
            <a:spAutoFit/>
          </a:bodyPr>
          <a:lstStyle/>
          <a:p>
            <a:pPr algn="ctr"/>
            <a:r>
              <a:rPr lang="zh-CN" altLang="en-US" sz="7200" kern="2500" dirty="0">
                <a:solidFill>
                  <a:srgbClr val="FFA337"/>
                </a:solidFill>
                <a:latin typeface="优设标题黑" panose="00000500000000000000" pitchFamily="2" charset="-122"/>
                <a:ea typeface="优设标题黑" panose="00000500000000000000" pitchFamily="2" charset="-122"/>
              </a:rPr>
              <a:t>涉毒违法犯罪的法律责任</a:t>
            </a:r>
          </a:p>
        </p:txBody>
      </p:sp>
      <p:sp>
        <p:nvSpPr>
          <p:cNvPr id="7" name="矩形 6"/>
          <p:cNvSpPr/>
          <p:nvPr/>
        </p:nvSpPr>
        <p:spPr>
          <a:xfrm>
            <a:off x="3050146" y="4448846"/>
            <a:ext cx="6091707" cy="884473"/>
          </a:xfrm>
          <a:prstGeom prst="rect">
            <a:avLst/>
          </a:prstGeom>
        </p:spPr>
        <p:txBody>
          <a:bodyPr wrap="square" anchor="ctr">
            <a:spAutoFit/>
          </a:bodyPr>
          <a:lstStyle/>
          <a:p>
            <a:pPr algn="ctr">
              <a:lnSpc>
                <a:spcPct val="150000"/>
              </a:lnSpc>
            </a:pPr>
            <a:r>
              <a:rPr lang="zh-CN" altLang="en-US">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rPr>
              <a:t>吸毒者在自我毁灭的同时也破坏了自己的家庭，使家庭陷入经济破产、亲属离散甚至家破人亡的困境之地。</a:t>
            </a:r>
            <a:endParaRPr lang="zh-CN" altLang="en-US">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0" name="文本框 9"/>
          <p:cNvSpPr txBox="1"/>
          <p:nvPr/>
        </p:nvSpPr>
        <p:spPr>
          <a:xfrm>
            <a:off x="5513147" y="1461970"/>
            <a:ext cx="1165704" cy="1092607"/>
          </a:xfrm>
          <a:prstGeom prst="rect">
            <a:avLst/>
          </a:prstGeom>
          <a:noFill/>
        </p:spPr>
        <p:txBody>
          <a:bodyPr wrap="none" rtlCol="0">
            <a:spAutoFit/>
          </a:bodyPr>
          <a:lstStyle/>
          <a:p>
            <a:pPr algn="ctr"/>
            <a:r>
              <a:rPr lang="en-US" altLang="zh-CN" sz="6500" b="1">
                <a:solidFill>
                  <a:schemeClr val="tx1">
                    <a:lumMod val="65000"/>
                    <a:lumOff val="35000"/>
                  </a:schemeClr>
                </a:solidFill>
                <a:latin typeface="思源黑体" panose="020B0500000000000000" pitchFamily="34" charset="-122"/>
                <a:ea typeface="思源黑体" panose="020B0500000000000000" pitchFamily="34" charset="-122"/>
              </a:rPr>
              <a:t>03</a:t>
            </a:r>
            <a:endParaRPr lang="zh-CN" altLang="en-US" sz="6500" b="1">
              <a:solidFill>
                <a:schemeClr val="tx1">
                  <a:lumMod val="65000"/>
                  <a:lumOff val="35000"/>
                </a:schemeClr>
              </a:solidFill>
              <a:latin typeface="思源黑体" panose="020B0500000000000000" pitchFamily="34" charset="-122"/>
              <a:ea typeface="思源黑体" panose="020B0500000000000000" pitchFamily="34" charset="-122"/>
            </a:endParaRPr>
          </a:p>
        </p:txBody>
      </p:sp>
    </p:spTree>
    <p:extLst>
      <p:ext uri="{BB962C8B-B14F-4D97-AF65-F5344CB8AC3E}">
        <p14:creationId xmlns:p14="http://schemas.microsoft.com/office/powerpoint/2010/main" val="2465243184"/>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nodeType="afterGroup">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ppt_x</p:attrName>
                                        </p:attrNameLst>
                                      </p:cBhvr>
                                      <p:tavLst>
                                        <p:tav tm="0">
                                          <p:val>
                                            <p:fltVal val="0.5"/>
                                          </p:val>
                                        </p:tav>
                                        <p:tav tm="100000">
                                          <p:val>
                                            <p:strVal val="#ppt_x"/>
                                          </p:val>
                                        </p:tav>
                                      </p:tavLst>
                                    </p:anim>
                                    <p:anim calcmode="lin" valueType="num">
                                      <p:cBhvr>
                                        <p:cTn id="16" dur="500" fill="hold"/>
                                        <p:tgtEl>
                                          <p:spTgt spid="6"/>
                                        </p:tgtEl>
                                        <p:attrNameLst>
                                          <p:attrName>ppt_y</p:attrName>
                                        </p:attrNameLst>
                                      </p:cBhvr>
                                      <p:tavLst>
                                        <p:tav tm="0">
                                          <p:val>
                                            <p:fltVal val="0.5"/>
                                          </p:val>
                                        </p:tav>
                                        <p:tav tm="100000">
                                          <p:val>
                                            <p:strVal val="#ppt_y"/>
                                          </p:val>
                                        </p:tav>
                                      </p:tavLst>
                                    </p:anim>
                                  </p:childTnLst>
                                </p:cTn>
                              </p:par>
                            </p:childTnLst>
                          </p:cTn>
                        </p:par>
                        <p:par>
                          <p:cTn id="17" fill="hold" nodeType="afterGroup">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2600" y="2373310"/>
            <a:ext cx="3712984" cy="3712984"/>
          </a:xfrm>
          <a:prstGeom prst="rect">
            <a:avLst/>
          </a:prstGeom>
        </p:spPr>
      </p:pic>
      <p:grpSp>
        <p:nvGrpSpPr>
          <p:cNvPr id="3" name="组合 2"/>
          <p:cNvGrpSpPr/>
          <p:nvPr/>
        </p:nvGrpSpPr>
        <p:grpSpPr>
          <a:xfrm>
            <a:off x="2653748" y="1389520"/>
            <a:ext cx="6884504" cy="627466"/>
            <a:chOff x="3074118" y="1143000"/>
            <a:chExt cx="6884504" cy="627466"/>
          </a:xfrm>
        </p:grpSpPr>
        <p:sp>
          <p:nvSpPr>
            <p:cNvPr id="2" name="圆角矩形 1"/>
            <p:cNvSpPr/>
            <p:nvPr/>
          </p:nvSpPr>
          <p:spPr>
            <a:xfrm>
              <a:off x="3074118" y="1143000"/>
              <a:ext cx="6884504"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5B1B9D-25A9-4B35-8EEA-519729010208}"/>
                </a:ext>
              </a:extLst>
            </p:cNvPr>
            <p:cNvSpPr txBox="1"/>
            <p:nvPr/>
          </p:nvSpPr>
          <p:spPr>
            <a:xfrm>
              <a:off x="3512075" y="1244367"/>
              <a:ext cx="6008591" cy="424732"/>
            </a:xfrm>
            <a:prstGeom prst="rect">
              <a:avLst/>
            </a:prstGeom>
            <a:noFill/>
          </p:spPr>
          <p:txBody>
            <a:bodyPr wrap="square">
              <a:spAutoFit/>
            </a:bodyPr>
            <a:lstStyle/>
            <a:p>
              <a:pPr lvl="0" algn="ctr">
                <a:lnSpc>
                  <a:spcPct val="90000"/>
                </a:lnSpc>
                <a:spcBef>
                  <a:spcPts val="1000"/>
                </a:spcBef>
                <a:defRPr/>
              </a:pPr>
              <a:r>
                <a:rPr lang="zh-CN" altLang="en-US" sz="2400" b="1">
                  <a:solidFill>
                    <a:schemeClr val="bg1"/>
                  </a:solidFill>
                  <a:latin typeface="思源黑体" panose="020B0500000000000000" pitchFamily="34" charset="-122"/>
                  <a:ea typeface="思源黑体" panose="020B0500000000000000" pitchFamily="34" charset="-122"/>
                </a:rPr>
                <a:t>（一）</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娱乐场所管理条例</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基本知识</a:t>
              </a:r>
            </a:p>
          </p:txBody>
        </p:sp>
      </p:grpSp>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50000"/>
                    <a:lumOff val="50000"/>
                  </a:schemeClr>
                </a:solidFill>
                <a:latin typeface="思源黑体" panose="020B0500000000000000" pitchFamily="34" charset="-122"/>
                <a:ea typeface="思源黑体" panose="020B0500000000000000" pitchFamily="34" charset="-122"/>
              </a:rPr>
              <a:t>03</a:t>
            </a:r>
            <a:r>
              <a:rPr lang="en-US" altLang="zh-CN" sz="2800">
                <a:solidFill>
                  <a:srgbClr val="FFA337"/>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涉毒违法犯罪的法律责任</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5850608" y="2914057"/>
            <a:ext cx="4556137" cy="2631490"/>
          </a:xfrm>
          <a:prstGeom prst="rect">
            <a:avLst/>
          </a:prstGeom>
          <a:noFill/>
        </p:spPr>
        <p:txBody>
          <a:bodyPr wrap="square" rtlCol="0">
            <a:spAutoFit/>
          </a:bodyPr>
          <a:lstStyle/>
          <a:p>
            <a:pPr>
              <a:lnSpc>
                <a:spcPct val="150000"/>
              </a:lnSpc>
            </a:pPr>
            <a:r>
              <a:rPr lang="en-US" altLang="zh-CN">
                <a:solidFill>
                  <a:srgbClr val="FF0000"/>
                </a:solidFill>
                <a:latin typeface="思源黑体" panose="020B0500000000000000" pitchFamily="34" charset="-122"/>
                <a:ea typeface="思源黑体" panose="020B0500000000000000" pitchFamily="34" charset="-122"/>
              </a:rPr>
              <a:t>1</a:t>
            </a:r>
            <a:r>
              <a:rPr lang="zh-CN" altLang="en-US">
                <a:solidFill>
                  <a:srgbClr val="FF0000"/>
                </a:solidFill>
                <a:latin typeface="思源黑体" panose="020B0500000000000000" pitchFamily="34" charset="-122"/>
                <a:ea typeface="思源黑体" panose="020B0500000000000000" pitchFamily="34" charset="-122"/>
              </a:rPr>
              <a:t>、娱乐场所含义的界定：</a:t>
            </a:r>
            <a:endParaRPr lang="en-US" altLang="zh-CN">
              <a:solidFill>
                <a:srgbClr val="FF0000"/>
              </a:solidFill>
              <a:latin typeface="思源黑体" panose="020B0500000000000000" pitchFamily="34" charset="-122"/>
              <a:ea typeface="思源黑体" panose="020B0500000000000000" pitchFamily="34" charset="-122"/>
            </a:endParaRPr>
          </a:p>
          <a:p>
            <a:pPr>
              <a:lnSpc>
                <a:spcPct val="150000"/>
              </a:lnSpc>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主要指以营利为目的，向社会开放，消费者自娱自乐的场所，大致包括两类，一是以人际交谊为主的歌厅、舞厅、卡拉</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OK</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场所等；二是依靠游艺器械的经营场所，如电子游戏厅、游艺厅、台球厅等。</a:t>
            </a:r>
          </a:p>
        </p:txBody>
      </p:sp>
    </p:spTree>
    <p:extLst>
      <p:ext uri="{BB962C8B-B14F-4D97-AF65-F5344CB8AC3E}">
        <p14:creationId xmlns:p14="http://schemas.microsoft.com/office/powerpoint/2010/main" val="9139663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3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800" decel="100000"/>
                                        <p:tgtEl>
                                          <p:spTgt spid="7"/>
                                        </p:tgtEl>
                                      </p:cBhvr>
                                    </p:animEffect>
                                    <p:anim calcmode="lin" valueType="num">
                                      <p:cBhvr>
                                        <p:cTn id="22" dur="800" decel="100000" fill="hold"/>
                                        <p:tgtEl>
                                          <p:spTgt spid="7"/>
                                        </p:tgtEl>
                                        <p:attrNameLst>
                                          <p:attrName>style.rotation</p:attrName>
                                        </p:attrNameLst>
                                      </p:cBhvr>
                                      <p:tavLst>
                                        <p:tav tm="0">
                                          <p:val>
                                            <p:fltVal val="-90"/>
                                          </p:val>
                                        </p:tav>
                                        <p:tav tm="100000">
                                          <p:val>
                                            <p:fltVal val="0"/>
                                          </p:val>
                                        </p:tav>
                                      </p:tavLst>
                                    </p:anim>
                                    <p:anim calcmode="lin" valueType="num">
                                      <p:cBhvr>
                                        <p:cTn id="23" dur="800" decel="100000" fill="hold"/>
                                        <p:tgtEl>
                                          <p:spTgt spid="7"/>
                                        </p:tgtEl>
                                        <p:attrNameLst>
                                          <p:attrName>ppt_x</p:attrName>
                                        </p:attrNameLst>
                                      </p:cBhvr>
                                      <p:tavLst>
                                        <p:tav tm="0">
                                          <p:val>
                                            <p:strVal val="#ppt_x+0.4"/>
                                          </p:val>
                                        </p:tav>
                                        <p:tav tm="100000">
                                          <p:val>
                                            <p:strVal val="#ppt_x-0.05"/>
                                          </p:val>
                                        </p:tav>
                                      </p:tavLst>
                                    </p:anim>
                                    <p:anim calcmode="lin" valueType="num">
                                      <p:cBhvr>
                                        <p:cTn id="24" dur="800" decel="100000" fill="hold"/>
                                        <p:tgtEl>
                                          <p:spTgt spid="7"/>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27" fill="hold" nodeType="afterGroup">
                            <p:stCondLst>
                              <p:cond delay="3000"/>
                            </p:stCondLst>
                            <p:childTnLst>
                              <p:par>
                                <p:cTn id="28" presetID="16" presetClass="entr" presetSubtype="21"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par>
                          <p:cTn id="31" fill="hold" nodeType="afterGroup">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28452" y="2380674"/>
            <a:ext cx="3712984" cy="3712984"/>
          </a:xfrm>
          <a:prstGeom prst="rect">
            <a:avLst/>
          </a:prstGeom>
        </p:spPr>
      </p:pic>
      <p:grpSp>
        <p:nvGrpSpPr>
          <p:cNvPr id="3" name="组合 2"/>
          <p:cNvGrpSpPr/>
          <p:nvPr/>
        </p:nvGrpSpPr>
        <p:grpSpPr>
          <a:xfrm>
            <a:off x="2653748" y="1389520"/>
            <a:ext cx="6884504" cy="627466"/>
            <a:chOff x="3074118" y="1143000"/>
            <a:chExt cx="6884504" cy="627466"/>
          </a:xfrm>
        </p:grpSpPr>
        <p:sp>
          <p:nvSpPr>
            <p:cNvPr id="2" name="圆角矩形 1"/>
            <p:cNvSpPr/>
            <p:nvPr/>
          </p:nvSpPr>
          <p:spPr>
            <a:xfrm>
              <a:off x="3074118" y="1143000"/>
              <a:ext cx="6884504"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5B1B9D-25A9-4B35-8EEA-519729010208}"/>
                </a:ext>
              </a:extLst>
            </p:cNvPr>
            <p:cNvSpPr txBox="1"/>
            <p:nvPr/>
          </p:nvSpPr>
          <p:spPr>
            <a:xfrm>
              <a:off x="3512075" y="1244367"/>
              <a:ext cx="6008591" cy="424732"/>
            </a:xfrm>
            <a:prstGeom prst="rect">
              <a:avLst/>
            </a:prstGeom>
            <a:noFill/>
          </p:spPr>
          <p:txBody>
            <a:bodyPr wrap="square">
              <a:spAutoFit/>
            </a:bodyPr>
            <a:lstStyle/>
            <a:p>
              <a:pPr lvl="0" algn="ctr">
                <a:lnSpc>
                  <a:spcPct val="90000"/>
                </a:lnSpc>
                <a:spcBef>
                  <a:spcPts val="1000"/>
                </a:spcBef>
                <a:defRPr/>
              </a:pPr>
              <a:r>
                <a:rPr lang="zh-CN" altLang="en-US" sz="2400" b="1">
                  <a:solidFill>
                    <a:schemeClr val="bg1"/>
                  </a:solidFill>
                  <a:latin typeface="思源黑体" panose="020B0500000000000000" pitchFamily="34" charset="-122"/>
                  <a:ea typeface="思源黑体" panose="020B0500000000000000" pitchFamily="34" charset="-122"/>
                </a:rPr>
                <a:t>（一）</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娱乐场所管理条例</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基本知识</a:t>
              </a:r>
            </a:p>
          </p:txBody>
        </p:sp>
      </p:grpSp>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50000"/>
                    <a:lumOff val="50000"/>
                  </a:schemeClr>
                </a:solidFill>
                <a:latin typeface="思源黑体" panose="020B0500000000000000" pitchFamily="34" charset="-122"/>
                <a:ea typeface="思源黑体" panose="020B0500000000000000" pitchFamily="34" charset="-122"/>
              </a:rPr>
              <a:t>03</a:t>
            </a:r>
            <a:r>
              <a:rPr lang="en-US" altLang="zh-CN" sz="2800">
                <a:solidFill>
                  <a:srgbClr val="FFA337"/>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涉毒违法犯罪的法律责任</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1354770" y="3092837"/>
            <a:ext cx="5768274" cy="3000821"/>
          </a:xfrm>
          <a:prstGeom prst="rect">
            <a:avLst/>
          </a:prstGeom>
          <a:noFill/>
        </p:spPr>
        <p:txBody>
          <a:bodyPr wrap="square" rtlCol="0">
            <a:spAutoFit/>
          </a:bodyPr>
          <a:lstStyle/>
          <a:p>
            <a:pPr>
              <a:lnSpc>
                <a:spcPct val="150000"/>
              </a:lnSpc>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1</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）曾犯有组织、强迫、引诱、容留、介绍卖淫罪、制作、贩卖、传播淫秽物品罪、走私、贩卖、运输、制造毒品罪、强奸罪、强制猥亵、侮辱妇女罪、赌博罪、洗钱罪，组织、领导、参加黑社会性质组织罪的</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 </a:t>
            </a:r>
          </a:p>
          <a:p>
            <a:pPr>
              <a:lnSpc>
                <a:spcPct val="150000"/>
              </a:lnSpc>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2</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）因犯罪曾被剥夺政治权利的；</a:t>
            </a:r>
          </a:p>
          <a:p>
            <a:pPr>
              <a:lnSpc>
                <a:spcPct val="150000"/>
              </a:lnSpc>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3</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）因吸食、注射毒品曾被强制戒毒的</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a:t>
            </a:r>
          </a:p>
          <a:p>
            <a:pPr>
              <a:lnSpc>
                <a:spcPct val="150000"/>
              </a:lnSpc>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4</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 因卖淫、嫖娼曾被处以行政拘留的。</a:t>
            </a:r>
          </a:p>
        </p:txBody>
      </p:sp>
      <p:sp>
        <p:nvSpPr>
          <p:cNvPr id="10" name="文本框 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8138767-F956-46C7-A565-5EEE6C9D5E10}"/>
              </a:ext>
            </a:extLst>
          </p:cNvPr>
          <p:cNvSpPr txBox="1"/>
          <p:nvPr/>
        </p:nvSpPr>
        <p:spPr>
          <a:xfrm>
            <a:off x="1354770" y="2677538"/>
            <a:ext cx="6096000" cy="313932"/>
          </a:xfrm>
          <a:prstGeom prst="rect">
            <a:avLst/>
          </a:prstGeom>
          <a:noFill/>
        </p:spPr>
        <p:txBody>
          <a:bodyPr wrap="square">
            <a:spAutoFit/>
          </a:bodyPr>
          <a:lstStyle/>
          <a:p>
            <a:pPr>
              <a:lnSpc>
                <a:spcPct val="80000"/>
              </a:lnSpc>
              <a:defRPr/>
            </a:pPr>
            <a:r>
              <a:rPr lang="en-US" altLang="zh-CN">
                <a:solidFill>
                  <a:srgbClr val="FF0000"/>
                </a:solidFill>
                <a:latin typeface="思源黑体" panose="020B0500000000000000" pitchFamily="34" charset="-122"/>
                <a:ea typeface="思源黑体" panose="020B0500000000000000" pitchFamily="34" charset="-122"/>
              </a:rPr>
              <a:t>2</a:t>
            </a:r>
            <a:r>
              <a:rPr lang="zh-CN" altLang="en-US">
                <a:solidFill>
                  <a:srgbClr val="FF0000"/>
                </a:solidFill>
                <a:latin typeface="思源黑体" panose="020B0500000000000000" pitchFamily="34" charset="-122"/>
                <a:ea typeface="思源黑体" panose="020B0500000000000000" pitchFamily="34" charset="-122"/>
              </a:rPr>
              <a:t>、四种情形人员不得开办娱乐场所或在娱乐场所从业。</a:t>
            </a:r>
          </a:p>
        </p:txBody>
      </p:sp>
    </p:spTree>
    <p:extLst>
      <p:ext uri="{BB962C8B-B14F-4D97-AF65-F5344CB8AC3E}">
        <p14:creationId xmlns:p14="http://schemas.microsoft.com/office/powerpoint/2010/main" val="30483835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1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plus(in)">
                                      <p:cBhvr>
                                        <p:cTn id="21" dur="2000"/>
                                        <p:tgtEl>
                                          <p:spTgt spid="7"/>
                                        </p:tgtEl>
                                      </p:cBhvr>
                                    </p:animEffect>
                                  </p:childTnLst>
                                </p:cTn>
                              </p:par>
                            </p:childTnLst>
                          </p:cTn>
                        </p:par>
                        <p:par>
                          <p:cTn id="22" fill="hold" nodeType="afterGroup">
                            <p:stCondLst>
                              <p:cond delay="4000"/>
                            </p:stCondLst>
                            <p:childTnLst>
                              <p:par>
                                <p:cTn id="23" presetID="16" presetClass="entr" presetSubtype="2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par>
                          <p:cTn id="26" fill="hold" nodeType="afterGroup">
                            <p:stCondLst>
                              <p:cond delay="4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nodeType="afterGroup">
                            <p:stCondLst>
                              <p:cond delay="5000"/>
                            </p:stCondLst>
                            <p:childTnLst>
                              <p:par>
                                <p:cTn id="31" presetID="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2600" y="2837433"/>
            <a:ext cx="3712984" cy="2784738"/>
          </a:xfrm>
          <a:prstGeom prst="rect">
            <a:avLst/>
          </a:prstGeom>
          <a:ln>
            <a:solidFill>
              <a:schemeClr val="bg1">
                <a:lumMod val="95000"/>
              </a:schemeClr>
            </a:solidFill>
          </a:ln>
        </p:spPr>
      </p:pic>
      <p:grpSp>
        <p:nvGrpSpPr>
          <p:cNvPr id="3" name="组合 2"/>
          <p:cNvGrpSpPr/>
          <p:nvPr/>
        </p:nvGrpSpPr>
        <p:grpSpPr>
          <a:xfrm>
            <a:off x="2653748" y="1389520"/>
            <a:ext cx="6884504" cy="627466"/>
            <a:chOff x="3074118" y="1143000"/>
            <a:chExt cx="6884504" cy="627466"/>
          </a:xfrm>
        </p:grpSpPr>
        <p:sp>
          <p:nvSpPr>
            <p:cNvPr id="2" name="圆角矩形 1"/>
            <p:cNvSpPr/>
            <p:nvPr/>
          </p:nvSpPr>
          <p:spPr>
            <a:xfrm>
              <a:off x="3074118" y="1143000"/>
              <a:ext cx="6884504"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5B1B9D-25A9-4B35-8EEA-519729010208}"/>
                </a:ext>
              </a:extLst>
            </p:cNvPr>
            <p:cNvSpPr txBox="1"/>
            <p:nvPr/>
          </p:nvSpPr>
          <p:spPr>
            <a:xfrm>
              <a:off x="3512075" y="1244367"/>
              <a:ext cx="6008591" cy="424732"/>
            </a:xfrm>
            <a:prstGeom prst="rect">
              <a:avLst/>
            </a:prstGeom>
            <a:noFill/>
          </p:spPr>
          <p:txBody>
            <a:bodyPr wrap="square">
              <a:spAutoFit/>
            </a:bodyPr>
            <a:lstStyle/>
            <a:p>
              <a:pPr lvl="0" algn="ctr">
                <a:lnSpc>
                  <a:spcPct val="90000"/>
                </a:lnSpc>
                <a:spcBef>
                  <a:spcPts val="1000"/>
                </a:spcBef>
                <a:defRPr/>
              </a:pPr>
              <a:r>
                <a:rPr lang="zh-CN" altLang="en-US" sz="2400" b="1">
                  <a:solidFill>
                    <a:schemeClr val="bg1"/>
                  </a:solidFill>
                  <a:latin typeface="思源黑体" panose="020B0500000000000000" pitchFamily="34" charset="-122"/>
                  <a:ea typeface="思源黑体" panose="020B0500000000000000" pitchFamily="34" charset="-122"/>
                </a:rPr>
                <a:t>（一）</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娱乐场所管理条例</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基本知识</a:t>
              </a:r>
            </a:p>
          </p:txBody>
        </p:sp>
      </p:grpSp>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50000"/>
                    <a:lumOff val="50000"/>
                  </a:schemeClr>
                </a:solidFill>
                <a:latin typeface="思源黑体" panose="020B0500000000000000" pitchFamily="34" charset="-122"/>
                <a:ea typeface="思源黑体" panose="020B0500000000000000" pitchFamily="34" charset="-122"/>
              </a:rPr>
              <a:t>03</a:t>
            </a:r>
            <a:r>
              <a:rPr lang="en-US" altLang="zh-CN" sz="2800">
                <a:solidFill>
                  <a:srgbClr val="FFA337"/>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涉毒违法犯罪的法律责任</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5850608" y="2914057"/>
            <a:ext cx="4556137" cy="2585323"/>
          </a:xfrm>
          <a:prstGeom prst="rect">
            <a:avLst/>
          </a:prstGeom>
          <a:noFill/>
        </p:spPr>
        <p:txBody>
          <a:bodyPr wrap="square" rtlCol="0">
            <a:spAutoFit/>
          </a:bodyPr>
          <a:lstStyle/>
          <a:p>
            <a:pPr>
              <a:lnSpc>
                <a:spcPct val="150000"/>
              </a:lnSpc>
            </a:pPr>
            <a:r>
              <a:rPr lang="en-US" altLang="zh-CN">
                <a:solidFill>
                  <a:srgbClr val="FF0000"/>
                </a:solidFill>
                <a:latin typeface="思源黑体" panose="020B0500000000000000" pitchFamily="34" charset="-122"/>
                <a:ea typeface="思源黑体" panose="020B0500000000000000" pitchFamily="34" charset="-122"/>
              </a:rPr>
              <a:t>3</a:t>
            </a:r>
            <a:r>
              <a:rPr lang="zh-CN" altLang="en-US">
                <a:solidFill>
                  <a:srgbClr val="FF0000"/>
                </a:solidFill>
                <a:latin typeface="思源黑体" panose="020B0500000000000000" pitchFamily="34" charset="-122"/>
                <a:ea typeface="思源黑体" panose="020B0500000000000000" pitchFamily="34" charset="-122"/>
              </a:rPr>
              <a:t>、显著位置悬挂警示标志。</a:t>
            </a:r>
            <a:endParaRPr lang="en-US" altLang="zh-CN">
              <a:solidFill>
                <a:srgbClr val="FF0000"/>
              </a:solidFill>
              <a:latin typeface="思源黑体" panose="020B0500000000000000" pitchFamily="34" charset="-122"/>
              <a:ea typeface="思源黑体" panose="020B0500000000000000" pitchFamily="34" charset="-122"/>
            </a:endParaRPr>
          </a:p>
          <a:p>
            <a:pPr>
              <a:lnSpc>
                <a:spcPct val="150000"/>
              </a:lnSpc>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娱乐场所应当在营业场所的大厅、包厢、包间内的显著位置悬挂含有禁毒、禁赌、禁止卖淫嫖娼等内容的警示标志、未成年人禁入或者限入标志，标志应当注明公安部门、文化主管部门的举报电话。</a:t>
            </a:r>
          </a:p>
        </p:txBody>
      </p:sp>
    </p:spTree>
    <p:extLst>
      <p:ext uri="{BB962C8B-B14F-4D97-AF65-F5344CB8AC3E}">
        <p14:creationId xmlns:p14="http://schemas.microsoft.com/office/powerpoint/2010/main" val="18032027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3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800" decel="100000"/>
                                        <p:tgtEl>
                                          <p:spTgt spid="7"/>
                                        </p:tgtEl>
                                      </p:cBhvr>
                                    </p:animEffect>
                                    <p:anim calcmode="lin" valueType="num">
                                      <p:cBhvr>
                                        <p:cTn id="22" dur="800" decel="100000" fill="hold"/>
                                        <p:tgtEl>
                                          <p:spTgt spid="7"/>
                                        </p:tgtEl>
                                        <p:attrNameLst>
                                          <p:attrName>style.rotation</p:attrName>
                                        </p:attrNameLst>
                                      </p:cBhvr>
                                      <p:tavLst>
                                        <p:tav tm="0">
                                          <p:val>
                                            <p:fltVal val="-90"/>
                                          </p:val>
                                        </p:tav>
                                        <p:tav tm="100000">
                                          <p:val>
                                            <p:fltVal val="0"/>
                                          </p:val>
                                        </p:tav>
                                      </p:tavLst>
                                    </p:anim>
                                    <p:anim calcmode="lin" valueType="num">
                                      <p:cBhvr>
                                        <p:cTn id="23" dur="800" decel="100000" fill="hold"/>
                                        <p:tgtEl>
                                          <p:spTgt spid="7"/>
                                        </p:tgtEl>
                                        <p:attrNameLst>
                                          <p:attrName>ppt_x</p:attrName>
                                        </p:attrNameLst>
                                      </p:cBhvr>
                                      <p:tavLst>
                                        <p:tav tm="0">
                                          <p:val>
                                            <p:strVal val="#ppt_x+0.4"/>
                                          </p:val>
                                        </p:tav>
                                        <p:tav tm="100000">
                                          <p:val>
                                            <p:strVal val="#ppt_x-0.05"/>
                                          </p:val>
                                        </p:tav>
                                      </p:tavLst>
                                    </p:anim>
                                    <p:anim calcmode="lin" valueType="num">
                                      <p:cBhvr>
                                        <p:cTn id="24" dur="800" decel="100000" fill="hold"/>
                                        <p:tgtEl>
                                          <p:spTgt spid="7"/>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27" fill="hold" nodeType="afterGroup">
                            <p:stCondLst>
                              <p:cond delay="3000"/>
                            </p:stCondLst>
                            <p:childTnLst>
                              <p:par>
                                <p:cTn id="28" presetID="16" presetClass="entr" presetSubtype="21"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par>
                          <p:cTn id="31" fill="hold" nodeType="afterGroup">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653748" y="1389520"/>
            <a:ext cx="6884504" cy="627466"/>
            <a:chOff x="3074118" y="1143000"/>
            <a:chExt cx="6884504" cy="627466"/>
          </a:xfrm>
        </p:grpSpPr>
        <p:sp>
          <p:nvSpPr>
            <p:cNvPr id="2" name="圆角矩形 1"/>
            <p:cNvSpPr/>
            <p:nvPr/>
          </p:nvSpPr>
          <p:spPr>
            <a:xfrm>
              <a:off x="3074118" y="1143000"/>
              <a:ext cx="6884504"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5B1B9D-25A9-4B35-8EEA-519729010208}"/>
                </a:ext>
              </a:extLst>
            </p:cNvPr>
            <p:cNvSpPr txBox="1"/>
            <p:nvPr/>
          </p:nvSpPr>
          <p:spPr>
            <a:xfrm>
              <a:off x="3512075" y="1244367"/>
              <a:ext cx="6008591" cy="424732"/>
            </a:xfrm>
            <a:prstGeom prst="rect">
              <a:avLst/>
            </a:prstGeom>
            <a:noFill/>
          </p:spPr>
          <p:txBody>
            <a:bodyPr wrap="square">
              <a:spAutoFit/>
            </a:bodyPr>
            <a:lstStyle/>
            <a:p>
              <a:pPr lvl="0" algn="ctr">
                <a:lnSpc>
                  <a:spcPct val="90000"/>
                </a:lnSpc>
                <a:spcBef>
                  <a:spcPts val="1000"/>
                </a:spcBef>
                <a:defRPr/>
              </a:pP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条例</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中法律责任的相关规定</a:t>
              </a:r>
            </a:p>
          </p:txBody>
        </p:sp>
      </p:grpSp>
      <p:pic>
        <p:nvPicPr>
          <p:cNvPr id="5" name="图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50000"/>
                    <a:lumOff val="50000"/>
                  </a:schemeClr>
                </a:solidFill>
                <a:latin typeface="思源黑体" panose="020B0500000000000000" pitchFamily="34" charset="-122"/>
                <a:ea typeface="思源黑体" panose="020B0500000000000000" pitchFamily="34" charset="-122"/>
              </a:rPr>
              <a:t>03</a:t>
            </a:r>
            <a:r>
              <a:rPr lang="en-US" altLang="zh-CN" sz="2800">
                <a:solidFill>
                  <a:srgbClr val="FFA337"/>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涉毒违法犯罪的法律责任</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5081944" y="2466667"/>
            <a:ext cx="5768274" cy="3367525"/>
          </a:xfrm>
          <a:prstGeom prst="rect">
            <a:avLst/>
          </a:prstGeom>
          <a:noFill/>
        </p:spPr>
        <p:txBody>
          <a:bodyPr wrap="square" rtlCol="0">
            <a:spAutoFit/>
          </a:bodyPr>
          <a:lstStyle/>
          <a:p>
            <a:pPr>
              <a:lnSpc>
                <a:spcPct val="150000"/>
              </a:lnSpc>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1</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）贩卖、提供毒品、或者组织、强迫、教唆、强诱、欺骗、容留他人吸食、注射毒品； </a:t>
            </a:r>
          </a:p>
          <a:p>
            <a:pPr>
              <a:lnSpc>
                <a:spcPct val="150000"/>
              </a:lnSpc>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2</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）组织、强迫、引诱、容留、介绍他人卖淫、嫖娼；</a:t>
            </a:r>
            <a:br>
              <a:rPr lang="zh-CN" altLang="en-US">
                <a:solidFill>
                  <a:schemeClr val="tx1">
                    <a:lumMod val="65000"/>
                    <a:lumOff val="35000"/>
                  </a:schemeClr>
                </a:solidFill>
                <a:latin typeface="思源黑体" panose="020B0500000000000000" pitchFamily="34" charset="-122"/>
                <a:ea typeface="思源黑体" panose="020B0500000000000000" pitchFamily="34" charset="-122"/>
              </a:rPr>
            </a:b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3</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）制作、贩卖、传播淫秽物品；</a:t>
            </a:r>
            <a:br>
              <a:rPr lang="zh-CN" altLang="en-US">
                <a:solidFill>
                  <a:schemeClr val="tx1">
                    <a:lumMod val="65000"/>
                    <a:lumOff val="35000"/>
                  </a:schemeClr>
                </a:solidFill>
                <a:latin typeface="思源黑体" panose="020B0500000000000000" pitchFamily="34" charset="-122"/>
                <a:ea typeface="思源黑体" panose="020B0500000000000000" pitchFamily="34" charset="-122"/>
              </a:rPr>
            </a:b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4</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）提供或者从事以营利为目的的陪侍；</a:t>
            </a:r>
          </a:p>
          <a:p>
            <a:pPr>
              <a:lnSpc>
                <a:spcPct val="150000"/>
              </a:lnSpc>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5</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）赌博；</a:t>
            </a:r>
            <a:br>
              <a:rPr lang="zh-CN" altLang="en-US">
                <a:solidFill>
                  <a:schemeClr val="tx1">
                    <a:lumMod val="65000"/>
                    <a:lumOff val="35000"/>
                  </a:schemeClr>
                </a:solidFill>
                <a:latin typeface="思源黑体" panose="020B0500000000000000" pitchFamily="34" charset="-122"/>
                <a:ea typeface="思源黑体" panose="020B0500000000000000" pitchFamily="34" charset="-122"/>
              </a:rPr>
            </a:b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6</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）从事邪教、迷信活动；</a:t>
            </a:r>
            <a:br>
              <a:rPr lang="zh-CN" altLang="en-US">
                <a:solidFill>
                  <a:schemeClr val="tx1">
                    <a:lumMod val="65000"/>
                    <a:lumOff val="35000"/>
                  </a:schemeClr>
                </a:solidFill>
                <a:latin typeface="思源黑体" panose="020B0500000000000000" pitchFamily="34" charset="-122"/>
                <a:ea typeface="思源黑体" panose="020B0500000000000000" pitchFamily="34" charset="-122"/>
              </a:rPr>
            </a:b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7</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）其他违法犯罪行为</a:t>
            </a:r>
          </a:p>
        </p:txBody>
      </p:sp>
      <p:sp>
        <p:nvSpPr>
          <p:cNvPr id="10" name="文本框 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8138767-F956-46C7-A565-5EEE6C9D5E10}"/>
              </a:ext>
            </a:extLst>
          </p:cNvPr>
          <p:cNvSpPr txBox="1"/>
          <p:nvPr/>
        </p:nvSpPr>
        <p:spPr>
          <a:xfrm>
            <a:off x="1442637" y="2462467"/>
            <a:ext cx="3477039" cy="3477875"/>
          </a:xfrm>
          <a:prstGeom prst="rect">
            <a:avLst/>
          </a:prstGeom>
          <a:noFill/>
        </p:spPr>
        <p:txBody>
          <a:bodyPr wrap="square">
            <a:spAutoFit/>
          </a:bodyPr>
          <a:lstStyle/>
          <a:p>
            <a:pPr>
              <a:lnSpc>
                <a:spcPct val="200000"/>
              </a:lnSpc>
              <a:defRPr/>
            </a:pPr>
            <a:r>
              <a:rPr lang="en-US" altLang="zh-CN" sz="2200">
                <a:solidFill>
                  <a:srgbClr val="FFA337"/>
                </a:solidFill>
                <a:latin typeface="思源黑体" panose="020B0500000000000000" pitchFamily="34" charset="-122"/>
                <a:ea typeface="思源黑体" panose="020B0500000000000000" pitchFamily="34" charset="-122"/>
              </a:rPr>
              <a:t>《</a:t>
            </a:r>
            <a:r>
              <a:rPr lang="zh-CN" altLang="en-US" sz="2200">
                <a:solidFill>
                  <a:srgbClr val="FFA337"/>
                </a:solidFill>
                <a:latin typeface="思源黑体" panose="020B0500000000000000" pitchFamily="34" charset="-122"/>
                <a:ea typeface="思源黑体" panose="020B0500000000000000" pitchFamily="34" charset="-122"/>
              </a:rPr>
              <a:t>条例</a:t>
            </a:r>
            <a:r>
              <a:rPr lang="en-US" altLang="zh-CN" sz="2200">
                <a:solidFill>
                  <a:srgbClr val="FFA337"/>
                </a:solidFill>
                <a:latin typeface="思源黑体" panose="020B0500000000000000" pitchFamily="34" charset="-122"/>
                <a:ea typeface="思源黑体" panose="020B0500000000000000" pitchFamily="34" charset="-122"/>
              </a:rPr>
              <a:t>》</a:t>
            </a:r>
            <a:r>
              <a:rPr lang="zh-CN" altLang="en-US" sz="2200">
                <a:solidFill>
                  <a:srgbClr val="FFA337"/>
                </a:solidFill>
                <a:latin typeface="思源黑体" panose="020B0500000000000000" pitchFamily="34" charset="-122"/>
                <a:ea typeface="思源黑体" panose="020B0500000000000000" pitchFamily="34" charset="-122"/>
              </a:rPr>
              <a:t>第十四条规定：娱乐场所及其从业人员不得实施下列行为，不得为进入娱乐场所的人员实施下列行为提供条件：</a:t>
            </a:r>
          </a:p>
        </p:txBody>
      </p:sp>
    </p:spTree>
    <p:extLst>
      <p:ext uri="{BB962C8B-B14F-4D97-AF65-F5344CB8AC3E}">
        <p14:creationId xmlns:p14="http://schemas.microsoft.com/office/powerpoint/2010/main" val="1451792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16" presetClass="entr" presetSubtype="21"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par>
                          <p:cTn id="22" fill="hold" nodeType="afterGroup">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cond evt="onBegin" delay="0">
                          <p:tn val="26"/>
                        </p:cond>
                      </p:stCondLst>
                      <p:childTnLst>
                        <p:par>
                          <p:cTn id="28" fill="hold" nodeType="after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4B381B5-F238-452E-8EAA-EB9F73C9A92A}"/>
              </a:ext>
            </a:extLst>
          </p:cNvPr>
          <p:cNvSpPr>
            <a:spLocks noGrp="1" noChangeArrowheads="1"/>
          </p:cNvSpPr>
          <p:nvPr>
            <p:ph idx="4294967295"/>
          </p:nvPr>
        </p:nvSpPr>
        <p:spPr>
          <a:xfrm>
            <a:off x="1939925" y="2373311"/>
            <a:ext cx="8312150" cy="4246430"/>
          </a:xfrm>
          <a:prstGeom prst="rect">
            <a:avLst/>
          </a:prstGeom>
        </p:spPr>
        <p:txBody>
          <a:bodyPr>
            <a:noAutofit/>
          </a:bodyPr>
          <a:lstStyle/>
          <a:p>
            <a:pPr marL="0" indent="0">
              <a:lnSpc>
                <a:spcPct val="200000"/>
              </a:lnSpc>
              <a:spcBef>
                <a:spcPct val="0"/>
              </a:spcBef>
              <a:buNone/>
              <a:defRPr/>
            </a:pPr>
            <a:r>
              <a:rPr lang="en-US" altLang="zh-CN" sz="1800" dirty="0">
                <a:solidFill>
                  <a:schemeClr val="tx1">
                    <a:lumMod val="65000"/>
                    <a:lumOff val="35000"/>
                  </a:schemeClr>
                </a:solidFill>
                <a:latin typeface="思源黑体" panose="020B0500000000000000" pitchFamily="34" charset="-122"/>
                <a:ea typeface="思源黑体" panose="020B0500000000000000" pitchFamily="34" charset="-122"/>
              </a:rPr>
              <a:t>1</a:t>
            </a:r>
            <a:r>
              <a:rPr lang="zh-CN" altLang="en-US" sz="1800" dirty="0">
                <a:solidFill>
                  <a:schemeClr val="tx1">
                    <a:lumMod val="65000"/>
                    <a:lumOff val="35000"/>
                  </a:schemeClr>
                </a:solidFill>
                <a:latin typeface="思源黑体" panose="020B0500000000000000" pitchFamily="34" charset="-122"/>
                <a:ea typeface="思源黑体" panose="020B0500000000000000" pitchFamily="34" charset="-122"/>
              </a:rPr>
              <a:t>、全世界毒品的蔓延已涉及</a:t>
            </a:r>
            <a:r>
              <a:rPr lang="en-US" altLang="zh-CN" sz="1800" dirty="0">
                <a:solidFill>
                  <a:schemeClr val="tx1">
                    <a:lumMod val="65000"/>
                    <a:lumOff val="35000"/>
                  </a:schemeClr>
                </a:solidFill>
                <a:latin typeface="思源黑体" panose="020B0500000000000000" pitchFamily="34" charset="-122"/>
                <a:ea typeface="思源黑体" panose="020B0500000000000000" pitchFamily="34" charset="-122"/>
              </a:rPr>
              <a:t>200</a:t>
            </a:r>
            <a:r>
              <a:rPr lang="zh-CN" altLang="en-US" sz="1800" dirty="0">
                <a:solidFill>
                  <a:schemeClr val="tx1">
                    <a:lumMod val="65000"/>
                    <a:lumOff val="35000"/>
                  </a:schemeClr>
                </a:solidFill>
                <a:latin typeface="思源黑体" panose="020B0500000000000000" pitchFamily="34" charset="-122"/>
                <a:ea typeface="思源黑体" panose="020B0500000000000000" pitchFamily="34" charset="-122"/>
              </a:rPr>
              <a:t>多个国家和地区；</a:t>
            </a:r>
          </a:p>
          <a:p>
            <a:pPr marL="0" indent="0">
              <a:lnSpc>
                <a:spcPct val="200000"/>
              </a:lnSpc>
              <a:spcBef>
                <a:spcPct val="0"/>
              </a:spcBef>
              <a:buNone/>
              <a:defRPr/>
            </a:pPr>
            <a:r>
              <a:rPr lang="en-US" altLang="zh-CN" sz="1800" dirty="0">
                <a:solidFill>
                  <a:schemeClr val="tx1">
                    <a:lumMod val="65000"/>
                    <a:lumOff val="35000"/>
                  </a:schemeClr>
                </a:solidFill>
                <a:latin typeface="思源黑体" panose="020B0500000000000000" pitchFamily="34" charset="-122"/>
                <a:ea typeface="思源黑体" panose="020B0500000000000000" pitchFamily="34" charset="-122"/>
              </a:rPr>
              <a:t>2</a:t>
            </a:r>
            <a:r>
              <a:rPr lang="zh-CN" altLang="en-US" sz="1800" dirty="0">
                <a:solidFill>
                  <a:schemeClr val="tx1">
                    <a:lumMod val="65000"/>
                    <a:lumOff val="35000"/>
                  </a:schemeClr>
                </a:solidFill>
                <a:latin typeface="思源黑体" panose="020B0500000000000000" pitchFamily="34" charset="-122"/>
                <a:ea typeface="思源黑体" panose="020B0500000000000000" pitchFamily="34" charset="-122"/>
              </a:rPr>
              <a:t>、每年全球毒品交易额达</a:t>
            </a:r>
            <a:r>
              <a:rPr lang="en-US" altLang="zh-CN" sz="1800" dirty="0">
                <a:solidFill>
                  <a:schemeClr val="tx1">
                    <a:lumMod val="65000"/>
                    <a:lumOff val="35000"/>
                  </a:schemeClr>
                </a:solidFill>
                <a:latin typeface="思源黑体" panose="020B0500000000000000" pitchFamily="34" charset="-122"/>
                <a:ea typeface="思源黑体" panose="020B0500000000000000" pitchFamily="34" charset="-122"/>
              </a:rPr>
              <a:t>8000</a:t>
            </a:r>
            <a:r>
              <a:rPr lang="zh-CN" altLang="en-US" sz="1800" dirty="0">
                <a:solidFill>
                  <a:schemeClr val="tx1">
                    <a:lumMod val="65000"/>
                    <a:lumOff val="35000"/>
                  </a:schemeClr>
                </a:solidFill>
                <a:latin typeface="思源黑体" panose="020B0500000000000000" pitchFamily="34" charset="-122"/>
                <a:ea typeface="思源黑体" panose="020B0500000000000000" pitchFamily="34" charset="-122"/>
              </a:rPr>
              <a:t>亿至</a:t>
            </a:r>
            <a:r>
              <a:rPr lang="en-US" altLang="zh-CN" sz="1800" dirty="0">
                <a:solidFill>
                  <a:schemeClr val="tx1">
                    <a:lumMod val="65000"/>
                    <a:lumOff val="35000"/>
                  </a:schemeClr>
                </a:solidFill>
                <a:latin typeface="思源黑体" panose="020B0500000000000000" pitchFamily="34" charset="-122"/>
                <a:ea typeface="思源黑体" panose="020B0500000000000000" pitchFamily="34" charset="-122"/>
              </a:rPr>
              <a:t>1</a:t>
            </a:r>
            <a:r>
              <a:rPr lang="zh-CN" altLang="en-US" sz="1800" dirty="0">
                <a:solidFill>
                  <a:schemeClr val="tx1">
                    <a:lumMod val="65000"/>
                    <a:lumOff val="35000"/>
                  </a:schemeClr>
                </a:solidFill>
                <a:latin typeface="思源黑体" panose="020B0500000000000000" pitchFamily="34" charset="-122"/>
                <a:ea typeface="思源黑体" panose="020B0500000000000000" pitchFamily="34" charset="-122"/>
              </a:rPr>
              <a:t>万亿美元；</a:t>
            </a:r>
          </a:p>
          <a:p>
            <a:pPr marL="0" indent="0">
              <a:lnSpc>
                <a:spcPct val="200000"/>
              </a:lnSpc>
              <a:spcBef>
                <a:spcPct val="0"/>
              </a:spcBef>
              <a:buNone/>
              <a:defRPr/>
            </a:pPr>
            <a:r>
              <a:rPr lang="en-US" altLang="zh-CN" sz="1800" dirty="0">
                <a:solidFill>
                  <a:schemeClr val="tx1">
                    <a:lumMod val="65000"/>
                    <a:lumOff val="35000"/>
                  </a:schemeClr>
                </a:solidFill>
                <a:latin typeface="思源黑体" panose="020B0500000000000000" pitchFamily="34" charset="-122"/>
                <a:ea typeface="思源黑体" panose="020B0500000000000000" pitchFamily="34" charset="-122"/>
              </a:rPr>
              <a:t>3</a:t>
            </a:r>
            <a:r>
              <a:rPr lang="zh-CN" altLang="en-US" sz="1800" dirty="0">
                <a:solidFill>
                  <a:schemeClr val="tx1">
                    <a:lumMod val="65000"/>
                    <a:lumOff val="35000"/>
                  </a:schemeClr>
                </a:solidFill>
                <a:latin typeface="思源黑体" panose="020B0500000000000000" pitchFamily="34" charset="-122"/>
                <a:ea typeface="思源黑体" panose="020B0500000000000000" pitchFamily="34" charset="-122"/>
              </a:rPr>
              <a:t>、全球约有</a:t>
            </a:r>
            <a:r>
              <a:rPr lang="en-US" altLang="zh-CN" sz="1800" dirty="0">
                <a:solidFill>
                  <a:schemeClr val="tx1">
                    <a:lumMod val="65000"/>
                    <a:lumOff val="35000"/>
                  </a:schemeClr>
                </a:solidFill>
                <a:latin typeface="思源黑体" panose="020B0500000000000000" pitchFamily="34" charset="-122"/>
                <a:ea typeface="思源黑体" panose="020B0500000000000000" pitchFamily="34" charset="-122"/>
              </a:rPr>
              <a:t>2</a:t>
            </a:r>
            <a:r>
              <a:rPr lang="zh-CN" altLang="en-US" sz="1800" dirty="0">
                <a:solidFill>
                  <a:schemeClr val="tx1">
                    <a:lumMod val="65000"/>
                    <a:lumOff val="35000"/>
                  </a:schemeClr>
                </a:solidFill>
                <a:latin typeface="思源黑体" panose="020B0500000000000000" pitchFamily="34" charset="-122"/>
                <a:ea typeface="思源黑体" panose="020B0500000000000000" pitchFamily="34" charset="-122"/>
              </a:rPr>
              <a:t>亿人在使用毒品；</a:t>
            </a:r>
          </a:p>
          <a:p>
            <a:pPr marL="0" indent="0">
              <a:lnSpc>
                <a:spcPct val="200000"/>
              </a:lnSpc>
              <a:spcBef>
                <a:spcPct val="0"/>
              </a:spcBef>
              <a:buNone/>
              <a:defRPr/>
            </a:pPr>
            <a:r>
              <a:rPr lang="en-US" altLang="zh-CN" sz="1800" dirty="0">
                <a:solidFill>
                  <a:schemeClr val="tx1">
                    <a:lumMod val="65000"/>
                    <a:lumOff val="35000"/>
                  </a:schemeClr>
                </a:solidFill>
                <a:latin typeface="思源黑体" panose="020B0500000000000000" pitchFamily="34" charset="-122"/>
                <a:ea typeface="思源黑体" panose="020B0500000000000000" pitchFamily="34" charset="-122"/>
              </a:rPr>
              <a:t>4</a:t>
            </a:r>
            <a:r>
              <a:rPr lang="zh-CN" altLang="en-US" sz="1800" dirty="0">
                <a:solidFill>
                  <a:schemeClr val="tx1">
                    <a:lumMod val="65000"/>
                    <a:lumOff val="35000"/>
                  </a:schemeClr>
                </a:solidFill>
                <a:latin typeface="思源黑体" panose="020B0500000000000000" pitchFamily="34" charset="-122"/>
                <a:ea typeface="思源黑体" panose="020B0500000000000000" pitchFamily="34" charset="-122"/>
              </a:rPr>
              <a:t>、每年全球因滥用毒品致死的人数达</a:t>
            </a:r>
            <a:r>
              <a:rPr lang="en-US" altLang="zh-CN" sz="1800" dirty="0">
                <a:solidFill>
                  <a:schemeClr val="tx1">
                    <a:lumMod val="65000"/>
                    <a:lumOff val="35000"/>
                  </a:schemeClr>
                </a:solidFill>
                <a:latin typeface="思源黑体" panose="020B0500000000000000" pitchFamily="34" charset="-122"/>
                <a:ea typeface="思源黑体" panose="020B0500000000000000" pitchFamily="34" charset="-122"/>
              </a:rPr>
              <a:t>20</a:t>
            </a:r>
            <a:r>
              <a:rPr lang="zh-CN" altLang="en-US" sz="1800" dirty="0">
                <a:solidFill>
                  <a:schemeClr val="tx1">
                    <a:lumMod val="65000"/>
                    <a:lumOff val="35000"/>
                  </a:schemeClr>
                </a:solidFill>
                <a:latin typeface="思源黑体" panose="020B0500000000000000" pitchFamily="34" charset="-122"/>
                <a:ea typeface="思源黑体" panose="020B0500000000000000" pitchFamily="34" charset="-122"/>
              </a:rPr>
              <a:t>万。</a:t>
            </a:r>
          </a:p>
          <a:p>
            <a:pPr marL="0" indent="0">
              <a:lnSpc>
                <a:spcPct val="200000"/>
              </a:lnSpc>
              <a:spcBef>
                <a:spcPct val="0"/>
              </a:spcBef>
              <a:buNone/>
              <a:defRPr/>
            </a:pPr>
            <a:r>
              <a:rPr lang="en-US" altLang="zh-CN" sz="1800" dirty="0">
                <a:solidFill>
                  <a:schemeClr val="tx1">
                    <a:lumMod val="65000"/>
                    <a:lumOff val="35000"/>
                  </a:schemeClr>
                </a:solidFill>
                <a:latin typeface="思源黑体" panose="020B0500000000000000" pitchFamily="34" charset="-122"/>
                <a:ea typeface="思源黑体" panose="020B0500000000000000" pitchFamily="34" charset="-122"/>
              </a:rPr>
              <a:t>5</a:t>
            </a:r>
            <a:r>
              <a:rPr lang="zh-CN" altLang="en-US" sz="1800" dirty="0">
                <a:solidFill>
                  <a:schemeClr val="tx1">
                    <a:lumMod val="65000"/>
                    <a:lumOff val="35000"/>
                  </a:schemeClr>
                </a:solidFill>
                <a:latin typeface="思源黑体" panose="020B0500000000000000" pitchFamily="34" charset="-122"/>
                <a:ea typeface="思源黑体" panose="020B0500000000000000" pitchFamily="34" charset="-122"/>
              </a:rPr>
              <a:t>、 </a:t>
            </a:r>
            <a:r>
              <a:rPr lang="en-US" altLang="zh-CN" sz="1800" dirty="0">
                <a:solidFill>
                  <a:schemeClr val="tx1">
                    <a:lumMod val="65000"/>
                    <a:lumOff val="35000"/>
                  </a:schemeClr>
                </a:solidFill>
                <a:latin typeface="思源黑体" panose="020B0500000000000000" pitchFamily="34" charset="-122"/>
                <a:ea typeface="思源黑体" panose="020B0500000000000000" pitchFamily="34" charset="-122"/>
              </a:rPr>
              <a:t>2004</a:t>
            </a:r>
            <a:r>
              <a:rPr lang="zh-CN" altLang="en-US" sz="1800" dirty="0">
                <a:solidFill>
                  <a:schemeClr val="tx1">
                    <a:lumMod val="65000"/>
                    <a:lumOff val="35000"/>
                  </a:schemeClr>
                </a:solidFill>
                <a:latin typeface="思源黑体" panose="020B0500000000000000" pitchFamily="34" charset="-122"/>
                <a:ea typeface="思源黑体" panose="020B0500000000000000" pitchFamily="34" charset="-122"/>
              </a:rPr>
              <a:t>年全国登记在册吸毒人员达</a:t>
            </a:r>
            <a:r>
              <a:rPr lang="en-US" altLang="zh-CN" sz="1800" dirty="0">
                <a:solidFill>
                  <a:schemeClr val="tx1">
                    <a:lumMod val="65000"/>
                    <a:lumOff val="35000"/>
                  </a:schemeClr>
                </a:solidFill>
                <a:latin typeface="思源黑体" panose="020B0500000000000000" pitchFamily="34" charset="-122"/>
                <a:ea typeface="思源黑体" panose="020B0500000000000000" pitchFamily="34" charset="-122"/>
              </a:rPr>
              <a:t>110</a:t>
            </a:r>
            <a:r>
              <a:rPr lang="zh-CN" altLang="en-US" sz="1800" dirty="0">
                <a:solidFill>
                  <a:schemeClr val="tx1">
                    <a:lumMod val="65000"/>
                    <a:lumOff val="35000"/>
                  </a:schemeClr>
                </a:solidFill>
                <a:latin typeface="思源黑体" panose="020B0500000000000000" pitchFamily="34" charset="-122"/>
                <a:ea typeface="思源黑体" panose="020B0500000000000000" pitchFamily="34" charset="-122"/>
              </a:rPr>
              <a:t>万。毒品形势不容乐观，可以说毒品就在我们身边。较为突出的两个涉毒问题是公共娱乐场所吸食新型毒品摇头丸、</a:t>
            </a:r>
            <a:r>
              <a:rPr lang="en-US" altLang="zh-CN" sz="1800" dirty="0">
                <a:solidFill>
                  <a:schemeClr val="tx1">
                    <a:lumMod val="65000"/>
                    <a:lumOff val="35000"/>
                  </a:schemeClr>
                </a:solidFill>
                <a:latin typeface="思源黑体" panose="020B0500000000000000" pitchFamily="34" charset="-122"/>
                <a:ea typeface="思源黑体" panose="020B0500000000000000" pitchFamily="34" charset="-122"/>
              </a:rPr>
              <a:t>K</a:t>
            </a:r>
            <a:r>
              <a:rPr lang="zh-CN" altLang="en-US" sz="1800" dirty="0">
                <a:solidFill>
                  <a:schemeClr val="tx1">
                    <a:lumMod val="65000"/>
                    <a:lumOff val="35000"/>
                  </a:schemeClr>
                </a:solidFill>
                <a:latin typeface="思源黑体" panose="020B0500000000000000" pitchFamily="34" charset="-122"/>
                <a:ea typeface="思源黑体" panose="020B0500000000000000" pitchFamily="34" charset="-122"/>
              </a:rPr>
              <a:t>粉问题和农村种植毒品原植物罂粟问题。</a:t>
            </a:r>
          </a:p>
        </p:txBody>
      </p:sp>
      <p:grpSp>
        <p:nvGrpSpPr>
          <p:cNvPr id="3" name="组合 2"/>
          <p:cNvGrpSpPr/>
          <p:nvPr/>
        </p:nvGrpSpPr>
        <p:grpSpPr>
          <a:xfrm>
            <a:off x="3173896" y="1389520"/>
            <a:ext cx="5844208" cy="627466"/>
            <a:chOff x="3074118" y="1143000"/>
            <a:chExt cx="5844208" cy="627466"/>
          </a:xfrm>
        </p:grpSpPr>
        <p:sp>
          <p:nvSpPr>
            <p:cNvPr id="2" name="圆角矩形 1"/>
            <p:cNvSpPr/>
            <p:nvPr/>
          </p:nvSpPr>
          <p:spPr>
            <a:xfrm>
              <a:off x="3074118" y="1143000"/>
              <a:ext cx="5844208"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5B1B9D-25A9-4B35-8EEA-519729010208}"/>
                </a:ext>
              </a:extLst>
            </p:cNvPr>
            <p:cNvSpPr txBox="1"/>
            <p:nvPr/>
          </p:nvSpPr>
          <p:spPr>
            <a:xfrm>
              <a:off x="3572344" y="1244367"/>
              <a:ext cx="4847756" cy="424732"/>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ct val="0"/>
                </a:spcAft>
                <a:buClrTx/>
                <a:buSzTx/>
                <a:defRPr/>
              </a:pPr>
              <a:r>
                <a:rPr kumimoji="0" lang="zh-CN" altLang="en-US" sz="2400" b="1" i="0" u="none" strike="noStrike" kern="1200" cap="none" spc="0" normalizeH="0" baseline="0" noProof="0">
                  <a:ln>
                    <a:noFill/>
                  </a:ln>
                  <a:solidFill>
                    <a:schemeClr val="bg1"/>
                  </a:solidFill>
                  <a:effectLst/>
                  <a:uLnTx/>
                  <a:uFillTx/>
                  <a:latin typeface="思源黑体" panose="020B0500000000000000" pitchFamily="34" charset="-122"/>
                  <a:ea typeface="思源黑体" panose="020B0500000000000000" pitchFamily="34" charset="-122"/>
                </a:rPr>
                <a:t>我们先来看一组数据</a:t>
              </a:r>
              <a:r>
                <a:rPr lang="zh-CN" altLang="en-US" sz="2400" b="1">
                  <a:solidFill>
                    <a:schemeClr val="bg1"/>
                  </a:solidFill>
                  <a:latin typeface="思源黑体" panose="020B0500000000000000" pitchFamily="34" charset="-122"/>
                  <a:ea typeface="思源黑体" panose="020B0500000000000000" pitchFamily="34" charset="-122"/>
                </a:rPr>
                <a:t>，</a:t>
              </a:r>
              <a:r>
                <a:rPr kumimoji="0" lang="zh-CN" altLang="en-US" sz="2400" b="1" i="0" u="none" strike="noStrike" kern="1200" cap="none" spc="0" normalizeH="0" baseline="0" noProof="0">
                  <a:ln>
                    <a:noFill/>
                  </a:ln>
                  <a:solidFill>
                    <a:schemeClr val="bg1"/>
                  </a:solidFill>
                  <a:effectLst/>
                  <a:uLnTx/>
                  <a:uFillTx/>
                  <a:latin typeface="思源黑体" panose="020B0500000000000000" pitchFamily="34" charset="-122"/>
                  <a:ea typeface="思源黑体" panose="020B0500000000000000" pitchFamily="34" charset="-122"/>
                </a:rPr>
                <a:t>据统计：</a:t>
              </a:r>
            </a:p>
          </p:txBody>
        </p:sp>
      </p:grpSp>
      <p:pic>
        <p:nvPicPr>
          <p:cNvPr id="5" name="图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1059906" cy="523220"/>
          </a:xfrm>
          <a:prstGeom prst="rect">
            <a:avLst/>
          </a:prstGeom>
          <a:noFill/>
        </p:spPr>
        <p:txBody>
          <a:bodyPr wrap="none" rtlCol="0">
            <a:spAutoFit/>
          </a:bodyPr>
          <a:lstStyle/>
          <a:p>
            <a:r>
              <a:rPr lang="zh-CN" altLang="en-US" sz="2800">
                <a:solidFill>
                  <a:srgbClr val="FFA337"/>
                </a:solidFill>
                <a:latin typeface="优设标题黑" panose="00000500000000000000" pitchFamily="2" charset="-122"/>
                <a:ea typeface="优设标题黑" panose="00000500000000000000" pitchFamily="2" charset="-122"/>
              </a:rPr>
              <a:t>引 言</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pic>
        <p:nvPicPr>
          <p:cNvPr id="7" name="图片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6524" y="2347250"/>
            <a:ext cx="3143398" cy="2357548"/>
          </a:xfrm>
          <a:prstGeom prst="rect">
            <a:avLst/>
          </a:prstGeom>
        </p:spPr>
      </p:pic>
      <p:sp>
        <p:nvSpPr>
          <p:cNvPr id="9" name="文本框 8"/>
          <p:cNvSpPr txBox="1"/>
          <p:nvPr/>
        </p:nvSpPr>
        <p:spPr>
          <a:xfrm>
            <a:off x="4142232" y="640080"/>
            <a:ext cx="1389888" cy="215444"/>
          </a:xfrm>
          <a:prstGeom prst="rect">
            <a:avLst/>
          </a:prstGeom>
          <a:noFill/>
        </p:spPr>
        <p:txBody>
          <a:bodyPr wrap="square" rtlCol="0">
            <a:spAutoFit/>
          </a:bodyPr>
          <a:lstStyle/>
          <a:p>
            <a:r>
              <a:rPr lang="en-US" altLang="zh-CN" sz="800" dirty="0">
                <a:solidFill>
                  <a:srgbClr val="FFFFFF"/>
                </a:solidFill>
              </a:rPr>
              <a:t>https://www.ypppt.com/</a:t>
            </a:r>
            <a:endParaRPr lang="zh-CN" altLang="en-US" sz="800" dirty="0">
              <a:solidFill>
                <a:srgbClr val="FFFFFF"/>
              </a:solidFill>
            </a:endParaRPr>
          </a:p>
        </p:txBody>
      </p:sp>
    </p:spTree>
    <p:extLst>
      <p:ext uri="{BB962C8B-B14F-4D97-AF65-F5344CB8AC3E}">
        <p14:creationId xmlns:p14="http://schemas.microsoft.com/office/powerpoint/2010/main" val="32458347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6" presetClass="entr" presetSubtype="3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out)">
                                      <p:cBhvr>
                                        <p:cTn id="21" dur="2000"/>
                                        <p:tgtEl>
                                          <p:spTgt spid="7"/>
                                        </p:tgtEl>
                                      </p:cBhvr>
                                    </p:animEffect>
                                  </p:childTnLst>
                                </p:cTn>
                              </p:par>
                            </p:childTnLst>
                          </p:cTn>
                        </p:par>
                        <p:par>
                          <p:cTn id="22" fill="hold" nodeType="afterGroup">
                            <p:stCondLst>
                              <p:cond delay="4000"/>
                            </p:stCondLst>
                            <p:childTnLst>
                              <p:par>
                                <p:cTn id="23" presetID="16" presetClass="entr" presetSubtype="2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par>
                          <p:cTn id="26" fill="hold" nodeType="afterGroup">
                            <p:stCondLst>
                              <p:cond delay="4500"/>
                            </p:stCondLst>
                            <p:childTnLst>
                              <p:par>
                                <p:cTn id="27" presetID="2" presetClass="entr" presetSubtype="4" fill="hold" grpId="0" nodeType="afterEffect">
                                  <p:stCondLst>
                                    <p:cond delay="0"/>
                                  </p:stCondLst>
                                  <p:childTnLst>
                                    <p:set>
                                      <p:cBhvr>
                                        <p:cTn id="28" dur="1" fill="hold">
                                          <p:stCondLst>
                                            <p:cond delay="0"/>
                                          </p:stCondLst>
                                        </p:cTn>
                                        <p:tgtEl>
                                          <p:spTgt spid="52227"/>
                                        </p:tgtEl>
                                        <p:attrNameLst>
                                          <p:attrName>style.visibility</p:attrName>
                                        </p:attrNameLst>
                                      </p:cBhvr>
                                      <p:to>
                                        <p:strVal val="visible"/>
                                      </p:to>
                                    </p:set>
                                    <p:anim calcmode="lin" valueType="num">
                                      <p:cBhvr additive="base">
                                        <p:cTn id="29" dur="500" fill="hold"/>
                                        <p:tgtEl>
                                          <p:spTgt spid="52227"/>
                                        </p:tgtEl>
                                        <p:attrNameLst>
                                          <p:attrName>ppt_x</p:attrName>
                                        </p:attrNameLst>
                                      </p:cBhvr>
                                      <p:tavLst>
                                        <p:tav tm="0">
                                          <p:val>
                                            <p:strVal val="#ppt_x"/>
                                          </p:val>
                                        </p:tav>
                                        <p:tav tm="100000">
                                          <p:val>
                                            <p:strVal val="#ppt_x"/>
                                          </p:val>
                                        </p:tav>
                                      </p:tavLst>
                                    </p:anim>
                                    <p:anim calcmode="lin" valueType="num">
                                      <p:cBhvr additive="base">
                                        <p:cTn id="30" dur="500" fill="hold"/>
                                        <p:tgtEl>
                                          <p:spTgt spid="522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86598" y="2221647"/>
            <a:ext cx="3925019" cy="3925019"/>
          </a:xfrm>
          <a:prstGeom prst="rect">
            <a:avLst/>
          </a:prstGeom>
        </p:spPr>
      </p:pic>
      <p:grpSp>
        <p:nvGrpSpPr>
          <p:cNvPr id="3" name="组合 2"/>
          <p:cNvGrpSpPr/>
          <p:nvPr/>
        </p:nvGrpSpPr>
        <p:grpSpPr>
          <a:xfrm>
            <a:off x="2653748" y="1389520"/>
            <a:ext cx="6884504" cy="627466"/>
            <a:chOff x="3074118" y="1143000"/>
            <a:chExt cx="6884504" cy="627466"/>
          </a:xfrm>
        </p:grpSpPr>
        <p:sp>
          <p:nvSpPr>
            <p:cNvPr id="2" name="圆角矩形 1"/>
            <p:cNvSpPr/>
            <p:nvPr/>
          </p:nvSpPr>
          <p:spPr>
            <a:xfrm>
              <a:off x="3074118" y="1143000"/>
              <a:ext cx="6884504"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5B1B9D-25A9-4B35-8EEA-519729010208}"/>
                </a:ext>
              </a:extLst>
            </p:cNvPr>
            <p:cNvSpPr txBox="1"/>
            <p:nvPr/>
          </p:nvSpPr>
          <p:spPr>
            <a:xfrm>
              <a:off x="3512075" y="1244367"/>
              <a:ext cx="6008591" cy="424732"/>
            </a:xfrm>
            <a:prstGeom prst="rect">
              <a:avLst/>
            </a:prstGeom>
            <a:noFill/>
          </p:spPr>
          <p:txBody>
            <a:bodyPr wrap="square">
              <a:spAutoFit/>
            </a:bodyPr>
            <a:lstStyle/>
            <a:p>
              <a:pPr lvl="0" algn="ctr">
                <a:lnSpc>
                  <a:spcPct val="90000"/>
                </a:lnSpc>
                <a:spcBef>
                  <a:spcPts val="1000"/>
                </a:spcBef>
                <a:defRPr/>
              </a:pP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条例</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中法律责任的相关规定</a:t>
              </a:r>
            </a:p>
          </p:txBody>
        </p:sp>
      </p:grpSp>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50000"/>
                    <a:lumOff val="50000"/>
                  </a:schemeClr>
                </a:solidFill>
                <a:latin typeface="思源黑体" panose="020B0500000000000000" pitchFamily="34" charset="-122"/>
                <a:ea typeface="思源黑体" panose="020B0500000000000000" pitchFamily="34" charset="-122"/>
              </a:rPr>
              <a:t>03</a:t>
            </a:r>
            <a:r>
              <a:rPr lang="en-US" altLang="zh-CN" sz="2800">
                <a:solidFill>
                  <a:srgbClr val="FFA337"/>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涉毒违法犯罪的法律责任</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1750749" y="4017172"/>
            <a:ext cx="5768274" cy="1705532"/>
          </a:xfrm>
          <a:prstGeom prst="rect">
            <a:avLst/>
          </a:prstGeom>
          <a:noFill/>
        </p:spPr>
        <p:txBody>
          <a:bodyPr wrap="square" rtlCol="0">
            <a:spAutoFit/>
          </a:bodyPr>
          <a:lstStyle/>
          <a:p>
            <a:pPr>
              <a:lnSpc>
                <a:spcPct val="150000"/>
              </a:lnSpc>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违反上述规定的，由县级公安部门没收违法所得和非法财物，责令停业整顿</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3</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个月至</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6</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个月</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情节严重的</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由原发证机关吊销娱乐经营许可证</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对直接负责的主管人员和其他直接责任人员处</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1</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万元以上</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2</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万元以下的罚款。</a:t>
            </a:r>
          </a:p>
        </p:txBody>
      </p:sp>
      <p:sp>
        <p:nvSpPr>
          <p:cNvPr id="10" name="文本框 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8138767-F956-46C7-A565-5EEE6C9D5E10}"/>
              </a:ext>
            </a:extLst>
          </p:cNvPr>
          <p:cNvSpPr txBox="1"/>
          <p:nvPr/>
        </p:nvSpPr>
        <p:spPr>
          <a:xfrm>
            <a:off x="1750749" y="2530986"/>
            <a:ext cx="5574389" cy="1338828"/>
          </a:xfrm>
          <a:prstGeom prst="rect">
            <a:avLst/>
          </a:prstGeom>
          <a:noFill/>
        </p:spPr>
        <p:txBody>
          <a:bodyPr wrap="square">
            <a:spAutoFit/>
          </a:bodyPr>
          <a:lstStyle/>
          <a:p>
            <a:pPr>
              <a:lnSpc>
                <a:spcPct val="150000"/>
              </a:lnSpc>
              <a:defRPr/>
            </a:pPr>
            <a:r>
              <a:rPr lang="zh-CN" altLang="en-US">
                <a:solidFill>
                  <a:srgbClr val="FF0000"/>
                </a:solidFill>
                <a:latin typeface="思源黑体" panose="020B0500000000000000" pitchFamily="34" charset="-122"/>
                <a:ea typeface="思源黑体" panose="020B0500000000000000" pitchFamily="34" charset="-122"/>
              </a:rPr>
              <a:t>娱乐场所</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的从业人员不得吸食、注射毒品，不得卖淫、嫖娼；娱乐场所及其从业人员不得为进入娱乐场所的人员实施上述行为提供条件。 </a:t>
            </a:r>
          </a:p>
        </p:txBody>
      </p:sp>
    </p:spTree>
    <p:extLst>
      <p:ext uri="{BB962C8B-B14F-4D97-AF65-F5344CB8AC3E}">
        <p14:creationId xmlns:p14="http://schemas.microsoft.com/office/powerpoint/2010/main" val="13873214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8" presetClass="entr" presetSubtype="16"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amond(in)">
                                      <p:cBhvr>
                                        <p:cTn id="21" dur="2000"/>
                                        <p:tgtEl>
                                          <p:spTgt spid="12"/>
                                        </p:tgtEl>
                                      </p:cBhvr>
                                    </p:animEffect>
                                  </p:childTnLst>
                                </p:cTn>
                              </p:par>
                            </p:childTnLst>
                          </p:cTn>
                        </p:par>
                        <p:par>
                          <p:cTn id="22" fill="hold" nodeType="afterGroup">
                            <p:stCondLst>
                              <p:cond delay="4000"/>
                            </p:stCondLst>
                            <p:childTnLst>
                              <p:par>
                                <p:cTn id="23" presetID="16" presetClass="entr" presetSubtype="2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par>
                          <p:cTn id="26" fill="hold" nodeType="afterGroup">
                            <p:stCondLst>
                              <p:cond delay="4500"/>
                            </p:stCondLst>
                            <p:childTnLst>
                              <p:par>
                                <p:cTn id="27" presetID="2" presetClass="entr" presetSubtype="4"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5000"/>
                            </p:stCondLst>
                            <p:childTnLst>
                              <p:par>
                                <p:cTn id="32" presetID="2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502" y="3491299"/>
            <a:ext cx="3119231" cy="3119231"/>
          </a:xfrm>
          <a:prstGeom prst="rect">
            <a:avLst/>
          </a:prstGeom>
        </p:spPr>
      </p:pic>
      <p:grpSp>
        <p:nvGrpSpPr>
          <p:cNvPr id="3" name="组合 2"/>
          <p:cNvGrpSpPr/>
          <p:nvPr/>
        </p:nvGrpSpPr>
        <p:grpSpPr>
          <a:xfrm>
            <a:off x="2219502" y="1389520"/>
            <a:ext cx="7752997" cy="627466"/>
            <a:chOff x="3074118" y="1143000"/>
            <a:chExt cx="7752997" cy="627466"/>
          </a:xfrm>
        </p:grpSpPr>
        <p:sp>
          <p:nvSpPr>
            <p:cNvPr id="2" name="圆角矩形 1"/>
            <p:cNvSpPr/>
            <p:nvPr/>
          </p:nvSpPr>
          <p:spPr>
            <a:xfrm>
              <a:off x="3074118" y="1143000"/>
              <a:ext cx="7752997"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5B1B9D-25A9-4B35-8EEA-519729010208}"/>
                </a:ext>
              </a:extLst>
            </p:cNvPr>
            <p:cNvSpPr txBox="1"/>
            <p:nvPr/>
          </p:nvSpPr>
          <p:spPr>
            <a:xfrm>
              <a:off x="3402664" y="1244367"/>
              <a:ext cx="7095904" cy="424732"/>
            </a:xfrm>
            <a:prstGeom prst="rect">
              <a:avLst/>
            </a:prstGeom>
            <a:noFill/>
          </p:spPr>
          <p:txBody>
            <a:bodyPr wrap="square">
              <a:spAutoFit/>
            </a:bodyPr>
            <a:lstStyle/>
            <a:p>
              <a:pPr lvl="0" algn="ctr">
                <a:lnSpc>
                  <a:spcPct val="90000"/>
                </a:lnSpc>
                <a:spcBef>
                  <a:spcPts val="1000"/>
                </a:spcBef>
                <a:defRPr/>
              </a:pPr>
              <a:r>
                <a:rPr lang="zh-CN" altLang="en-US" sz="2400" b="1">
                  <a:solidFill>
                    <a:schemeClr val="bg1"/>
                  </a:solidFill>
                  <a:latin typeface="思源黑体" panose="020B0500000000000000" pitchFamily="34" charset="-122"/>
                  <a:ea typeface="思源黑体" panose="020B0500000000000000" pitchFamily="34" charset="-122"/>
                </a:rPr>
                <a:t>（二）</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治安管理处罚法</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中涉毒违法的法律责任。</a:t>
              </a:r>
            </a:p>
          </p:txBody>
        </p:sp>
      </p:grpSp>
      <p:pic>
        <p:nvPicPr>
          <p:cNvPr id="5"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50000"/>
                    <a:lumOff val="50000"/>
                  </a:schemeClr>
                </a:solidFill>
                <a:latin typeface="思源黑体" panose="020B0500000000000000" pitchFamily="34" charset="-122"/>
                <a:ea typeface="思源黑体" panose="020B0500000000000000" pitchFamily="34" charset="-122"/>
              </a:rPr>
              <a:t>03</a:t>
            </a:r>
            <a:r>
              <a:rPr lang="en-US" altLang="zh-CN" sz="2800">
                <a:solidFill>
                  <a:srgbClr val="FFA337"/>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涉毒违法犯罪的法律责任</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1777448" y="2538919"/>
            <a:ext cx="8637105" cy="923330"/>
          </a:xfrm>
          <a:prstGeom prst="rect">
            <a:avLst/>
          </a:prstGeom>
          <a:noFill/>
        </p:spPr>
        <p:txBody>
          <a:bodyPr wrap="square" rtlCol="0">
            <a:spAutoFit/>
          </a:bodyPr>
          <a:lstStyle/>
          <a:p>
            <a:pPr>
              <a:lnSpc>
                <a:spcPct val="150000"/>
              </a:lnSpc>
            </a:pPr>
            <a:r>
              <a:rPr lang="en-US" altLang="zh-CN">
                <a:solidFill>
                  <a:srgbClr val="FF0000"/>
                </a:solidFill>
                <a:latin typeface="思源黑体" panose="020B0500000000000000" pitchFamily="34" charset="-122"/>
                <a:ea typeface="思源黑体" panose="020B0500000000000000" pitchFamily="34" charset="-122"/>
              </a:rPr>
              <a:t>1</a:t>
            </a:r>
            <a:r>
              <a:rPr lang="zh-CN" altLang="en-US">
                <a:solidFill>
                  <a:srgbClr val="FF0000"/>
                </a:solidFill>
                <a:latin typeface="思源黑体" panose="020B0500000000000000" pitchFamily="34" charset="-122"/>
                <a:ea typeface="思源黑体" panose="020B0500000000000000" pitchFamily="34" charset="-122"/>
              </a:rPr>
              <a:t>、</a:t>
            </a:r>
            <a:r>
              <a:rPr lang="en-US" altLang="zh-CN">
                <a:solidFill>
                  <a:srgbClr val="FF0000"/>
                </a:solidFill>
                <a:latin typeface="思源黑体" panose="020B0500000000000000" pitchFamily="34" charset="-122"/>
                <a:ea typeface="思源黑体" panose="020B0500000000000000" pitchFamily="34" charset="-122"/>
              </a:rPr>
              <a:t>《</a:t>
            </a:r>
            <a:r>
              <a:rPr lang="zh-CN" altLang="en-US">
                <a:solidFill>
                  <a:srgbClr val="FF0000"/>
                </a:solidFill>
                <a:latin typeface="思源黑体" panose="020B0500000000000000" pitchFamily="34" charset="-122"/>
                <a:ea typeface="思源黑体" panose="020B0500000000000000" pitchFamily="34" charset="-122"/>
              </a:rPr>
              <a:t>处罚法</a:t>
            </a:r>
            <a:r>
              <a:rPr lang="en-US" altLang="zh-CN">
                <a:solidFill>
                  <a:srgbClr val="FF0000"/>
                </a:solidFill>
                <a:latin typeface="思源黑体" panose="020B0500000000000000" pitchFamily="34" charset="-122"/>
                <a:ea typeface="思源黑体" panose="020B0500000000000000" pitchFamily="34" charset="-122"/>
              </a:rPr>
              <a:t>》</a:t>
            </a:r>
            <a:r>
              <a:rPr lang="zh-CN" altLang="en-US">
                <a:solidFill>
                  <a:srgbClr val="FF0000"/>
                </a:solidFill>
                <a:latin typeface="思源黑体" panose="020B0500000000000000" pitchFamily="34" charset="-122"/>
                <a:ea typeface="思源黑体" panose="020B0500000000000000" pitchFamily="34" charset="-122"/>
              </a:rPr>
              <a:t>第七十二条规定：有下列行为之的，处十日以上十五日以下拘留，可以并处二千元以下罚款</a:t>
            </a:r>
            <a:r>
              <a:rPr lang="en-US" altLang="zh-CN">
                <a:solidFill>
                  <a:srgbClr val="FF0000"/>
                </a:solidFill>
                <a:latin typeface="思源黑体" panose="020B0500000000000000" pitchFamily="34" charset="-122"/>
                <a:ea typeface="思源黑体" panose="020B0500000000000000" pitchFamily="34" charset="-122"/>
              </a:rPr>
              <a:t>,</a:t>
            </a:r>
            <a:r>
              <a:rPr lang="zh-CN" altLang="en-US">
                <a:solidFill>
                  <a:srgbClr val="FF0000"/>
                </a:solidFill>
                <a:latin typeface="思源黑体" panose="020B0500000000000000" pitchFamily="34" charset="-122"/>
                <a:ea typeface="思源黑体" panose="020B0500000000000000" pitchFamily="34" charset="-122"/>
              </a:rPr>
              <a:t>情节较轻的</a:t>
            </a:r>
            <a:r>
              <a:rPr lang="en-US" altLang="zh-CN">
                <a:solidFill>
                  <a:srgbClr val="FF0000"/>
                </a:solidFill>
                <a:latin typeface="思源黑体" panose="020B0500000000000000" pitchFamily="34" charset="-122"/>
                <a:ea typeface="思源黑体" panose="020B0500000000000000" pitchFamily="34" charset="-122"/>
              </a:rPr>
              <a:t>,</a:t>
            </a:r>
            <a:r>
              <a:rPr lang="zh-CN" altLang="en-US">
                <a:solidFill>
                  <a:srgbClr val="FF0000"/>
                </a:solidFill>
                <a:latin typeface="思源黑体" panose="020B0500000000000000" pitchFamily="34" charset="-122"/>
                <a:ea typeface="思源黑体" panose="020B0500000000000000" pitchFamily="34" charset="-122"/>
              </a:rPr>
              <a:t>处五日以下拘留或者五百元以下罚款。</a:t>
            </a:r>
            <a:endParaRPr lang="en-US" altLang="zh-CN">
              <a:solidFill>
                <a:srgbClr val="FF0000"/>
              </a:solidFill>
              <a:latin typeface="思源黑体" panose="020B0500000000000000" pitchFamily="34" charset="-122"/>
              <a:ea typeface="思源黑体" panose="020B0500000000000000" pitchFamily="34" charset="-122"/>
            </a:endParaRPr>
          </a:p>
        </p:txBody>
      </p:sp>
      <p:sp>
        <p:nvSpPr>
          <p:cNvPr id="10" name="文本框 9"/>
          <p:cNvSpPr txBox="1"/>
          <p:nvPr/>
        </p:nvSpPr>
        <p:spPr>
          <a:xfrm>
            <a:off x="5338733" y="3758252"/>
            <a:ext cx="4870173" cy="2585323"/>
          </a:xfrm>
          <a:prstGeom prst="rect">
            <a:avLst/>
          </a:prstGeom>
          <a:noFill/>
        </p:spPr>
        <p:txBody>
          <a:bodyPr wrap="square" rtlCol="0">
            <a:spAutoFit/>
          </a:bodyPr>
          <a:lstStyle/>
          <a:p>
            <a:pPr>
              <a:lnSpc>
                <a:spcPct val="150000"/>
              </a:lnSpc>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（一）非法持有鸦片不满二百克、海洛因或者甲基苯丙胺不满十克或者其他少量毒品的；</a:t>
            </a:r>
            <a:br>
              <a:rPr lang="zh-CN" altLang="en-US">
                <a:solidFill>
                  <a:schemeClr val="tx1">
                    <a:lumMod val="65000"/>
                    <a:lumOff val="35000"/>
                  </a:schemeClr>
                </a:solidFill>
                <a:latin typeface="思源黑体" panose="020B0500000000000000" pitchFamily="34" charset="-122"/>
                <a:ea typeface="思源黑体" panose="020B0500000000000000" pitchFamily="34" charset="-122"/>
              </a:rPr>
            </a:b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（二）向他人提供毒品的；</a:t>
            </a:r>
            <a:br>
              <a:rPr lang="zh-CN" altLang="en-US">
                <a:solidFill>
                  <a:schemeClr val="tx1">
                    <a:lumMod val="65000"/>
                    <a:lumOff val="35000"/>
                  </a:schemeClr>
                </a:solidFill>
                <a:latin typeface="思源黑体" panose="020B0500000000000000" pitchFamily="34" charset="-122"/>
                <a:ea typeface="思源黑体" panose="020B0500000000000000" pitchFamily="34" charset="-122"/>
              </a:rPr>
            </a:b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（三）吸食、注射毒品的；</a:t>
            </a:r>
            <a:br>
              <a:rPr lang="zh-CN" altLang="en-US">
                <a:solidFill>
                  <a:schemeClr val="tx1">
                    <a:lumMod val="65000"/>
                    <a:lumOff val="35000"/>
                  </a:schemeClr>
                </a:solidFill>
                <a:latin typeface="思源黑体" panose="020B0500000000000000" pitchFamily="34" charset="-122"/>
                <a:ea typeface="思源黑体" panose="020B0500000000000000" pitchFamily="34" charset="-122"/>
              </a:rPr>
            </a:b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（四）胁迫、欺骗医务人员开具麻醉药品、精神药品的。 </a:t>
            </a:r>
          </a:p>
        </p:txBody>
      </p:sp>
    </p:spTree>
    <p:extLst>
      <p:ext uri="{BB962C8B-B14F-4D97-AF65-F5344CB8AC3E}">
        <p14:creationId xmlns:p14="http://schemas.microsoft.com/office/powerpoint/2010/main" val="42122713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4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000"/>
                            </p:stCondLst>
                            <p:childTnLst>
                              <p:par>
                                <p:cTn id="25" presetID="16" presetClass="entr" presetSubtype="2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par>
                          <p:cTn id="28" fill="hold" nodeType="afterGroup">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par>
                          <p:cTn id="32" fill="hold" nodeType="afterGroup">
                            <p:stCondLst>
                              <p:cond delay="4000"/>
                            </p:stCondLst>
                            <p:childTnLst>
                              <p:par>
                                <p:cTn id="33" presetID="2" presetClass="entr" presetSubtype="4"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91783" y="2527203"/>
            <a:ext cx="3119231" cy="3119231"/>
          </a:xfrm>
          <a:prstGeom prst="rect">
            <a:avLst/>
          </a:prstGeom>
        </p:spPr>
      </p:pic>
      <p:grpSp>
        <p:nvGrpSpPr>
          <p:cNvPr id="3" name="组合 2"/>
          <p:cNvGrpSpPr/>
          <p:nvPr/>
        </p:nvGrpSpPr>
        <p:grpSpPr>
          <a:xfrm>
            <a:off x="2219502" y="1389520"/>
            <a:ext cx="7752997" cy="627466"/>
            <a:chOff x="3074118" y="1143000"/>
            <a:chExt cx="7752997" cy="627466"/>
          </a:xfrm>
        </p:grpSpPr>
        <p:sp>
          <p:nvSpPr>
            <p:cNvPr id="2" name="圆角矩形 1"/>
            <p:cNvSpPr/>
            <p:nvPr/>
          </p:nvSpPr>
          <p:spPr>
            <a:xfrm>
              <a:off x="3074118" y="1143000"/>
              <a:ext cx="7752997"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5B1B9D-25A9-4B35-8EEA-519729010208}"/>
                </a:ext>
              </a:extLst>
            </p:cNvPr>
            <p:cNvSpPr txBox="1"/>
            <p:nvPr/>
          </p:nvSpPr>
          <p:spPr>
            <a:xfrm>
              <a:off x="3402664" y="1244367"/>
              <a:ext cx="7095904" cy="424732"/>
            </a:xfrm>
            <a:prstGeom prst="rect">
              <a:avLst/>
            </a:prstGeom>
            <a:noFill/>
          </p:spPr>
          <p:txBody>
            <a:bodyPr wrap="square">
              <a:spAutoFit/>
            </a:bodyPr>
            <a:lstStyle/>
            <a:p>
              <a:pPr lvl="0" algn="ctr">
                <a:lnSpc>
                  <a:spcPct val="90000"/>
                </a:lnSpc>
                <a:spcBef>
                  <a:spcPts val="1000"/>
                </a:spcBef>
                <a:defRPr/>
              </a:pPr>
              <a:r>
                <a:rPr lang="zh-CN" altLang="en-US" sz="2400" b="1">
                  <a:solidFill>
                    <a:schemeClr val="bg1"/>
                  </a:solidFill>
                  <a:latin typeface="思源黑体" panose="020B0500000000000000" pitchFamily="34" charset="-122"/>
                  <a:ea typeface="思源黑体" panose="020B0500000000000000" pitchFamily="34" charset="-122"/>
                </a:rPr>
                <a:t>（二）</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治安管理处罚法</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中涉毒违法的法律责任。</a:t>
              </a:r>
            </a:p>
          </p:txBody>
        </p:sp>
      </p:grpSp>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50000"/>
                    <a:lumOff val="50000"/>
                  </a:schemeClr>
                </a:solidFill>
                <a:latin typeface="思源黑体" panose="020B0500000000000000" pitchFamily="34" charset="-122"/>
                <a:ea typeface="思源黑体" panose="020B0500000000000000" pitchFamily="34" charset="-122"/>
              </a:rPr>
              <a:t>03</a:t>
            </a:r>
            <a:r>
              <a:rPr lang="en-US" altLang="zh-CN" sz="2800">
                <a:solidFill>
                  <a:srgbClr val="FFA337"/>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涉毒违法犯罪的法律责任</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2467536" y="3209655"/>
            <a:ext cx="3848100" cy="1754326"/>
          </a:xfrm>
          <a:prstGeom prst="rect">
            <a:avLst/>
          </a:prstGeom>
          <a:noFill/>
        </p:spPr>
        <p:txBody>
          <a:bodyPr wrap="square" rtlCol="0">
            <a:spAutoFit/>
          </a:bodyPr>
          <a:lstStyle/>
          <a:p>
            <a:pPr>
              <a:lnSpc>
                <a:spcPct val="150000"/>
              </a:lnSpc>
            </a:pPr>
            <a:r>
              <a:rPr lang="en-US" altLang="zh-CN">
                <a:solidFill>
                  <a:srgbClr val="FF0000"/>
                </a:solidFill>
                <a:latin typeface="思源黑体" panose="020B0500000000000000" pitchFamily="34" charset="-122"/>
                <a:ea typeface="思源黑体" panose="020B0500000000000000" pitchFamily="34" charset="-122"/>
              </a:rPr>
              <a:t>2</a:t>
            </a:r>
            <a:r>
              <a:rPr lang="zh-CN" altLang="en-US">
                <a:solidFill>
                  <a:srgbClr val="FF0000"/>
                </a:solidFill>
                <a:latin typeface="思源黑体" panose="020B0500000000000000" pitchFamily="34" charset="-122"/>
                <a:ea typeface="思源黑体" panose="020B0500000000000000" pitchFamily="34" charset="-122"/>
              </a:rPr>
              <a:t>、第七十三条　教唆、引诱、欺骗他人吸食、注射毒品的，处十日以上十五日以下拘留，并处五百元以上二千元以下罚款。 </a:t>
            </a:r>
          </a:p>
        </p:txBody>
      </p:sp>
    </p:spTree>
    <p:extLst>
      <p:ext uri="{BB962C8B-B14F-4D97-AF65-F5344CB8AC3E}">
        <p14:creationId xmlns:p14="http://schemas.microsoft.com/office/powerpoint/2010/main" val="1985535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6"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par>
                          <p:cTn id="22" fill="hold" nodeType="afterGroup">
                            <p:stCondLst>
                              <p:cond delay="4000"/>
                            </p:stCondLst>
                            <p:childTnLst>
                              <p:par>
                                <p:cTn id="23" presetID="16" presetClass="entr" presetSubtype="2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par>
                          <p:cTn id="26" fill="hold" nodeType="afterGroup">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9502" y="3847703"/>
            <a:ext cx="3119231" cy="2339423"/>
          </a:xfrm>
          <a:prstGeom prst="rect">
            <a:avLst/>
          </a:prstGeom>
        </p:spPr>
      </p:pic>
      <p:grpSp>
        <p:nvGrpSpPr>
          <p:cNvPr id="3" name="组合 2"/>
          <p:cNvGrpSpPr/>
          <p:nvPr/>
        </p:nvGrpSpPr>
        <p:grpSpPr>
          <a:xfrm>
            <a:off x="2219502" y="1389520"/>
            <a:ext cx="7752997" cy="627466"/>
            <a:chOff x="3074118" y="1143000"/>
            <a:chExt cx="7752997" cy="627466"/>
          </a:xfrm>
        </p:grpSpPr>
        <p:sp>
          <p:nvSpPr>
            <p:cNvPr id="2" name="圆角矩形 1"/>
            <p:cNvSpPr/>
            <p:nvPr/>
          </p:nvSpPr>
          <p:spPr>
            <a:xfrm>
              <a:off x="3074118" y="1143000"/>
              <a:ext cx="7752997"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5B1B9D-25A9-4B35-8EEA-519729010208}"/>
                </a:ext>
              </a:extLst>
            </p:cNvPr>
            <p:cNvSpPr txBox="1"/>
            <p:nvPr/>
          </p:nvSpPr>
          <p:spPr>
            <a:xfrm>
              <a:off x="3402664" y="1244367"/>
              <a:ext cx="7095904" cy="424732"/>
            </a:xfrm>
            <a:prstGeom prst="rect">
              <a:avLst/>
            </a:prstGeom>
            <a:noFill/>
          </p:spPr>
          <p:txBody>
            <a:bodyPr wrap="square">
              <a:spAutoFit/>
            </a:bodyPr>
            <a:lstStyle/>
            <a:p>
              <a:pPr lvl="0" algn="ctr">
                <a:lnSpc>
                  <a:spcPct val="90000"/>
                </a:lnSpc>
                <a:spcBef>
                  <a:spcPts val="1000"/>
                </a:spcBef>
                <a:defRPr/>
              </a:pPr>
              <a:r>
                <a:rPr lang="zh-CN" altLang="en-US" sz="2400" b="1">
                  <a:solidFill>
                    <a:schemeClr val="bg1"/>
                  </a:solidFill>
                  <a:latin typeface="思源黑体" panose="020B0500000000000000" pitchFamily="34" charset="-122"/>
                  <a:ea typeface="思源黑体" panose="020B0500000000000000" pitchFamily="34" charset="-122"/>
                </a:rPr>
                <a:t>（二）</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治安管理处罚法</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中涉毒违法的法律责任。</a:t>
              </a:r>
            </a:p>
          </p:txBody>
        </p:sp>
      </p:grpSp>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50000"/>
                    <a:lumOff val="50000"/>
                  </a:schemeClr>
                </a:solidFill>
                <a:latin typeface="思源黑体" panose="020B0500000000000000" pitchFamily="34" charset="-122"/>
                <a:ea typeface="思源黑体" panose="020B0500000000000000" pitchFamily="34" charset="-122"/>
              </a:rPr>
              <a:t>03</a:t>
            </a:r>
            <a:r>
              <a:rPr lang="en-US" altLang="zh-CN" sz="2800">
                <a:solidFill>
                  <a:srgbClr val="FFA337"/>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涉毒违法犯罪的法律责任</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1777448" y="2328092"/>
            <a:ext cx="8637105" cy="1290033"/>
          </a:xfrm>
          <a:prstGeom prst="rect">
            <a:avLst/>
          </a:prstGeom>
          <a:noFill/>
        </p:spPr>
        <p:txBody>
          <a:bodyPr wrap="square" rtlCol="0">
            <a:spAutoFit/>
          </a:bodyPr>
          <a:lstStyle/>
          <a:p>
            <a:pPr>
              <a:lnSpc>
                <a:spcPct val="150000"/>
              </a:lnSpc>
            </a:pPr>
            <a:r>
              <a:rPr lang="en-US" altLang="zh-CN">
                <a:solidFill>
                  <a:srgbClr val="FF0000"/>
                </a:solidFill>
                <a:latin typeface="思源黑体" panose="020B0500000000000000" pitchFamily="34" charset="-122"/>
                <a:ea typeface="思源黑体" panose="020B0500000000000000" pitchFamily="34" charset="-122"/>
              </a:rPr>
              <a:t>3</a:t>
            </a:r>
            <a:r>
              <a:rPr lang="zh-CN" altLang="en-US">
                <a:solidFill>
                  <a:srgbClr val="FF0000"/>
                </a:solidFill>
                <a:latin typeface="思源黑体" panose="020B0500000000000000" pitchFamily="34" charset="-122"/>
                <a:ea typeface="思源黑体" panose="020B0500000000000000" pitchFamily="34" charset="-122"/>
              </a:rPr>
              <a:t>、第五十六条　旅馆业的工作人员对住宿的旅客不按规定登记姓名、身份证件种类和号码的，或者明知住宿的旅客将危险物质带入旅馆，不予制止的，处二百元以上五百元以下罚款。</a:t>
            </a:r>
          </a:p>
        </p:txBody>
      </p:sp>
      <p:sp>
        <p:nvSpPr>
          <p:cNvPr id="10" name="文本框 9"/>
          <p:cNvSpPr txBox="1"/>
          <p:nvPr/>
        </p:nvSpPr>
        <p:spPr>
          <a:xfrm>
            <a:off x="5269159" y="3956899"/>
            <a:ext cx="4870173" cy="2121030"/>
          </a:xfrm>
          <a:prstGeom prst="rect">
            <a:avLst/>
          </a:prstGeom>
          <a:noFill/>
        </p:spPr>
        <p:txBody>
          <a:bodyPr wrap="square" rtlCol="0">
            <a:spAutoFit/>
          </a:bodyPr>
          <a:lstStyle/>
          <a:p>
            <a:pPr>
              <a:lnSpc>
                <a:spcPct val="150000"/>
              </a:lnSpc>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旅馆业的工作人员明知住宿的旅客是犯罪嫌疑人员或者被公安机关通缉的人员，不向公安机关报告的，处二百元以上五百元以下罚款；情节严重的，处五日以下拘留，可以并处五百元以下罚款。</a:t>
            </a:r>
          </a:p>
        </p:txBody>
      </p:sp>
    </p:spTree>
    <p:extLst>
      <p:ext uri="{BB962C8B-B14F-4D97-AF65-F5344CB8AC3E}">
        <p14:creationId xmlns:p14="http://schemas.microsoft.com/office/powerpoint/2010/main" val="35141801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4" presetClass="entr" presetSubtype="3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out)">
                                      <p:cBhvr>
                                        <p:cTn id="21" dur="2000"/>
                                        <p:tgtEl>
                                          <p:spTgt spid="7"/>
                                        </p:tgtEl>
                                      </p:cBhvr>
                                    </p:animEffect>
                                  </p:childTnLst>
                                </p:cTn>
                              </p:par>
                            </p:childTnLst>
                          </p:cTn>
                        </p:par>
                        <p:par>
                          <p:cTn id="22" fill="hold" nodeType="afterGroup">
                            <p:stCondLst>
                              <p:cond delay="4000"/>
                            </p:stCondLst>
                            <p:childTnLst>
                              <p:par>
                                <p:cTn id="23" presetID="16" presetClass="entr" presetSubtype="2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par>
                          <p:cTn id="26" fill="hold" nodeType="afterGroup">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par>
                          <p:cTn id="30" fill="hold" nodeType="afterGroup">
                            <p:stCondLst>
                              <p:cond delay="5000"/>
                            </p:stCondLst>
                            <p:childTnLst>
                              <p:par>
                                <p:cTn id="31" presetID="2" presetClass="entr" presetSubtype="4"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2878" y="2862963"/>
            <a:ext cx="3844294" cy="2883220"/>
          </a:xfrm>
          <a:prstGeom prst="rect">
            <a:avLst/>
          </a:prstGeom>
        </p:spPr>
      </p:pic>
      <p:grpSp>
        <p:nvGrpSpPr>
          <p:cNvPr id="3" name="组合 2"/>
          <p:cNvGrpSpPr/>
          <p:nvPr/>
        </p:nvGrpSpPr>
        <p:grpSpPr>
          <a:xfrm>
            <a:off x="2219502" y="1389520"/>
            <a:ext cx="7752997" cy="627466"/>
            <a:chOff x="3074118" y="1143000"/>
            <a:chExt cx="7752997" cy="627466"/>
          </a:xfrm>
        </p:grpSpPr>
        <p:sp>
          <p:nvSpPr>
            <p:cNvPr id="2" name="圆角矩形 1"/>
            <p:cNvSpPr/>
            <p:nvPr/>
          </p:nvSpPr>
          <p:spPr>
            <a:xfrm>
              <a:off x="3074118" y="1143000"/>
              <a:ext cx="7752997"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5B1B9D-25A9-4B35-8EEA-519729010208}"/>
                </a:ext>
              </a:extLst>
            </p:cNvPr>
            <p:cNvSpPr txBox="1"/>
            <p:nvPr/>
          </p:nvSpPr>
          <p:spPr>
            <a:xfrm>
              <a:off x="3402664" y="1244367"/>
              <a:ext cx="7095904" cy="424732"/>
            </a:xfrm>
            <a:prstGeom prst="rect">
              <a:avLst/>
            </a:prstGeom>
            <a:noFill/>
          </p:spPr>
          <p:txBody>
            <a:bodyPr wrap="square">
              <a:spAutoFit/>
            </a:bodyPr>
            <a:lstStyle/>
            <a:p>
              <a:pPr lvl="0" algn="ctr">
                <a:lnSpc>
                  <a:spcPct val="90000"/>
                </a:lnSpc>
                <a:spcBef>
                  <a:spcPts val="1000"/>
                </a:spcBef>
                <a:defRPr/>
              </a:pPr>
              <a:r>
                <a:rPr lang="zh-CN" altLang="en-US" sz="2400" b="1">
                  <a:solidFill>
                    <a:schemeClr val="bg1"/>
                  </a:solidFill>
                  <a:latin typeface="思源黑体" panose="020B0500000000000000" pitchFamily="34" charset="-122"/>
                  <a:ea typeface="思源黑体" panose="020B0500000000000000" pitchFamily="34" charset="-122"/>
                </a:rPr>
                <a:t>（二）</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治安管理处罚法</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中涉毒违法的法律责任。</a:t>
              </a:r>
            </a:p>
          </p:txBody>
        </p:sp>
      </p:grpSp>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50000"/>
                    <a:lumOff val="50000"/>
                  </a:schemeClr>
                </a:solidFill>
                <a:latin typeface="思源黑体" panose="020B0500000000000000" pitchFamily="34" charset="-122"/>
                <a:ea typeface="思源黑体" panose="020B0500000000000000" pitchFamily="34" charset="-122"/>
              </a:rPr>
              <a:t>03</a:t>
            </a:r>
            <a:r>
              <a:rPr lang="en-US" altLang="zh-CN" sz="2800">
                <a:solidFill>
                  <a:srgbClr val="FFA337"/>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涉毒违法犯罪的法律责任</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2467536" y="3209655"/>
            <a:ext cx="3848100" cy="2536528"/>
          </a:xfrm>
          <a:prstGeom prst="rect">
            <a:avLst/>
          </a:prstGeom>
          <a:noFill/>
        </p:spPr>
        <p:txBody>
          <a:bodyPr wrap="square" rtlCol="0">
            <a:spAutoFit/>
          </a:bodyPr>
          <a:lstStyle/>
          <a:p>
            <a:pPr>
              <a:lnSpc>
                <a:spcPct val="150000"/>
              </a:lnSpc>
            </a:pPr>
            <a:r>
              <a:rPr lang="en-US" altLang="zh-CN">
                <a:solidFill>
                  <a:srgbClr val="FF0000"/>
                </a:solidFill>
                <a:latin typeface="思源黑体" panose="020B0500000000000000" pitchFamily="34" charset="-122"/>
                <a:ea typeface="思源黑体" panose="020B0500000000000000" pitchFamily="34" charset="-122"/>
              </a:rPr>
              <a:t>4</a:t>
            </a:r>
            <a:r>
              <a:rPr lang="zh-CN" altLang="en-US">
                <a:solidFill>
                  <a:srgbClr val="FF0000"/>
                </a:solidFill>
                <a:latin typeface="思源黑体" panose="020B0500000000000000" pitchFamily="34" charset="-122"/>
                <a:ea typeface="思源黑体" panose="020B0500000000000000" pitchFamily="34" charset="-122"/>
              </a:rPr>
              <a:t>、第七十四条　旅馆业、饮食服务业、文化娱乐业、出租汽车业等单位的人员，在公安机关查处吸毒、赌博、卖淫、嫖娼活动时，为违法犯罪行为人通风报信的，处十日以上十五日以下拘留。 </a:t>
            </a:r>
          </a:p>
        </p:txBody>
      </p:sp>
    </p:spTree>
    <p:extLst>
      <p:ext uri="{BB962C8B-B14F-4D97-AF65-F5344CB8AC3E}">
        <p14:creationId xmlns:p14="http://schemas.microsoft.com/office/powerpoint/2010/main" val="42698049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6"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par>
                          <p:cTn id="22" fill="hold" nodeType="afterGroup">
                            <p:stCondLst>
                              <p:cond delay="4000"/>
                            </p:stCondLst>
                            <p:childTnLst>
                              <p:par>
                                <p:cTn id="23" presetID="16" presetClass="entr" presetSubtype="2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par>
                          <p:cTn id="26" fill="hold" nodeType="afterGroup">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86220" y="1389520"/>
            <a:ext cx="8819560" cy="627466"/>
            <a:chOff x="2007556" y="1143000"/>
            <a:chExt cx="8819560" cy="627466"/>
          </a:xfrm>
        </p:grpSpPr>
        <p:sp>
          <p:nvSpPr>
            <p:cNvPr id="2" name="圆角矩形 1"/>
            <p:cNvSpPr/>
            <p:nvPr/>
          </p:nvSpPr>
          <p:spPr>
            <a:xfrm>
              <a:off x="2007556" y="1143000"/>
              <a:ext cx="8819560"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5B1B9D-25A9-4B35-8EEA-519729010208}"/>
                </a:ext>
              </a:extLst>
            </p:cNvPr>
            <p:cNvSpPr txBox="1"/>
            <p:nvPr/>
          </p:nvSpPr>
          <p:spPr>
            <a:xfrm>
              <a:off x="2345765" y="1244367"/>
              <a:ext cx="8143143" cy="424732"/>
            </a:xfrm>
            <a:prstGeom prst="rect">
              <a:avLst/>
            </a:prstGeom>
            <a:noFill/>
          </p:spPr>
          <p:txBody>
            <a:bodyPr wrap="square">
              <a:spAutoFit/>
            </a:bodyPr>
            <a:lstStyle/>
            <a:p>
              <a:pPr lvl="0" algn="ctr">
                <a:lnSpc>
                  <a:spcPct val="90000"/>
                </a:lnSpc>
                <a:spcBef>
                  <a:spcPts val="1000"/>
                </a:spcBef>
                <a:defRPr/>
              </a:pPr>
              <a:r>
                <a:rPr lang="zh-CN" altLang="en-US" sz="2400" b="1">
                  <a:solidFill>
                    <a:schemeClr val="bg1"/>
                  </a:solidFill>
                  <a:latin typeface="思源黑体" panose="020B0500000000000000" pitchFamily="34" charset="-122"/>
                  <a:ea typeface="思源黑体" panose="020B0500000000000000" pitchFamily="34" charset="-122"/>
                </a:rPr>
                <a:t>（三）</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中华人民共和国禁毒法</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关于涉毒违法的法律责任。</a:t>
              </a:r>
            </a:p>
          </p:txBody>
        </p:sp>
      </p:grpSp>
      <p:pic>
        <p:nvPicPr>
          <p:cNvPr id="5" name="图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50000"/>
                    <a:lumOff val="50000"/>
                  </a:schemeClr>
                </a:solidFill>
                <a:latin typeface="思源黑体" panose="020B0500000000000000" pitchFamily="34" charset="-122"/>
                <a:ea typeface="思源黑体" panose="020B0500000000000000" pitchFamily="34" charset="-122"/>
              </a:rPr>
              <a:t>03</a:t>
            </a:r>
            <a:r>
              <a:rPr lang="en-US" altLang="zh-CN" sz="2800">
                <a:solidFill>
                  <a:srgbClr val="FFA337"/>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涉毒违法犯罪的法律责任</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0" name="文本框 9"/>
          <p:cNvSpPr txBox="1"/>
          <p:nvPr/>
        </p:nvSpPr>
        <p:spPr>
          <a:xfrm>
            <a:off x="4600095" y="2601910"/>
            <a:ext cx="5875744" cy="1338828"/>
          </a:xfrm>
          <a:prstGeom prst="rect">
            <a:avLst/>
          </a:prstGeom>
          <a:noFill/>
        </p:spPr>
        <p:txBody>
          <a:bodyPr wrap="square" rtlCol="0">
            <a:spAutoFit/>
          </a:bodyPr>
          <a:lstStyle/>
          <a:p>
            <a:pPr>
              <a:lnSpc>
                <a:spcPct val="150000"/>
              </a:lnSpc>
            </a:pP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1</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、第三条　禁毒是全社会的共同责任。国家机关、社会团体、企业事业单位以及其他组织和公民，应当依照本法和有关法律的规定，履行禁毒职责或者义务。 </a:t>
            </a:r>
          </a:p>
        </p:txBody>
      </p:sp>
      <p:sp>
        <p:nvSpPr>
          <p:cNvPr id="12" name="文本框 11"/>
          <p:cNvSpPr txBox="1"/>
          <p:nvPr/>
        </p:nvSpPr>
        <p:spPr>
          <a:xfrm>
            <a:off x="4600095" y="4217549"/>
            <a:ext cx="5875744" cy="1754326"/>
          </a:xfrm>
          <a:prstGeom prst="rect">
            <a:avLst/>
          </a:prstGeom>
          <a:noFill/>
        </p:spPr>
        <p:txBody>
          <a:bodyPr wrap="square" rtlCol="0">
            <a:spAutoFit/>
          </a:bodyPr>
          <a:lstStyle/>
          <a:p>
            <a:pPr>
              <a:lnSpc>
                <a:spcPct val="150000"/>
              </a:lnSpc>
            </a:pP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2</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、第十五条　飞机场、火车站、长途汽车站、码头以及旅店、娱乐场所等公共场所的经营者、管理者，负责本场所的禁毒宣传教育，落实禁毒防范措施，预防毒品违法犯罪行为在本场所内发生。 </a:t>
            </a:r>
          </a:p>
        </p:txBody>
      </p:sp>
      <p:pic>
        <p:nvPicPr>
          <p:cNvPr id="13" name="图片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3548" y="2812772"/>
            <a:ext cx="3460638" cy="2595479"/>
          </a:xfrm>
          <a:prstGeom prst="rect">
            <a:avLst/>
          </a:prstGeom>
        </p:spPr>
      </p:pic>
    </p:spTree>
    <p:extLst>
      <p:ext uri="{BB962C8B-B14F-4D97-AF65-F5344CB8AC3E}">
        <p14:creationId xmlns:p14="http://schemas.microsoft.com/office/powerpoint/2010/main" val="36130122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16" presetClass="entr" presetSubtype="21"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par>
                          <p:cTn id="22" fill="hold" nodeType="afterGroup">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3000"/>
                            </p:stCondLst>
                            <p:childTnLst>
                              <p:par>
                                <p:cTn id="28" presetID="2" presetClass="entr" presetSubtype="4"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3500"/>
                            </p:stCondLst>
                            <p:childTnLst>
                              <p:par>
                                <p:cTn id="33" presetID="4"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ox(in)">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43197" y="2717631"/>
            <a:ext cx="4040760" cy="2999835"/>
          </a:xfrm>
          <a:prstGeom prst="rect">
            <a:avLst/>
          </a:prstGeom>
        </p:spPr>
      </p:pic>
      <p:grpSp>
        <p:nvGrpSpPr>
          <p:cNvPr id="3" name="组合 2"/>
          <p:cNvGrpSpPr/>
          <p:nvPr/>
        </p:nvGrpSpPr>
        <p:grpSpPr>
          <a:xfrm>
            <a:off x="1686220" y="1389520"/>
            <a:ext cx="8819560" cy="627466"/>
            <a:chOff x="2007556" y="1143000"/>
            <a:chExt cx="8819560" cy="627466"/>
          </a:xfrm>
        </p:grpSpPr>
        <p:sp>
          <p:nvSpPr>
            <p:cNvPr id="2" name="圆角矩形 1"/>
            <p:cNvSpPr/>
            <p:nvPr/>
          </p:nvSpPr>
          <p:spPr>
            <a:xfrm>
              <a:off x="2007556" y="1143000"/>
              <a:ext cx="8819560"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5B1B9D-25A9-4B35-8EEA-519729010208}"/>
                </a:ext>
              </a:extLst>
            </p:cNvPr>
            <p:cNvSpPr txBox="1"/>
            <p:nvPr/>
          </p:nvSpPr>
          <p:spPr>
            <a:xfrm>
              <a:off x="2345765" y="1244367"/>
              <a:ext cx="8143143" cy="424732"/>
            </a:xfrm>
            <a:prstGeom prst="rect">
              <a:avLst/>
            </a:prstGeom>
            <a:noFill/>
          </p:spPr>
          <p:txBody>
            <a:bodyPr wrap="square">
              <a:spAutoFit/>
            </a:bodyPr>
            <a:lstStyle/>
            <a:p>
              <a:pPr lvl="0" algn="ctr">
                <a:lnSpc>
                  <a:spcPct val="90000"/>
                </a:lnSpc>
                <a:spcBef>
                  <a:spcPts val="1000"/>
                </a:spcBef>
                <a:defRPr/>
              </a:pPr>
              <a:r>
                <a:rPr lang="zh-CN" altLang="en-US" sz="2400" b="1">
                  <a:solidFill>
                    <a:schemeClr val="bg1"/>
                  </a:solidFill>
                  <a:latin typeface="思源黑体" panose="020B0500000000000000" pitchFamily="34" charset="-122"/>
                  <a:ea typeface="思源黑体" panose="020B0500000000000000" pitchFamily="34" charset="-122"/>
                </a:rPr>
                <a:t>（三）</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中华人民共和国禁毒法</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关于涉毒违法的法律责任。</a:t>
              </a:r>
            </a:p>
          </p:txBody>
        </p:sp>
      </p:grpSp>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50000"/>
                    <a:lumOff val="50000"/>
                  </a:schemeClr>
                </a:solidFill>
                <a:latin typeface="思源黑体" panose="020B0500000000000000" pitchFamily="34" charset="-122"/>
                <a:ea typeface="思源黑体" panose="020B0500000000000000" pitchFamily="34" charset="-122"/>
              </a:rPr>
              <a:t>03</a:t>
            </a:r>
            <a:r>
              <a:rPr lang="en-US" altLang="zh-CN" sz="2800">
                <a:solidFill>
                  <a:srgbClr val="FFA337"/>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涉毒违法犯罪的法律责任</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0" name="文本框 9"/>
          <p:cNvSpPr txBox="1"/>
          <p:nvPr/>
        </p:nvSpPr>
        <p:spPr>
          <a:xfrm>
            <a:off x="1697874" y="2601910"/>
            <a:ext cx="5299274" cy="1338828"/>
          </a:xfrm>
          <a:prstGeom prst="rect">
            <a:avLst/>
          </a:prstGeom>
          <a:noFill/>
        </p:spPr>
        <p:txBody>
          <a:bodyPr wrap="square" rtlCol="0">
            <a:spAutoFit/>
          </a:bodyPr>
          <a:lstStyle/>
          <a:p>
            <a:pPr>
              <a:lnSpc>
                <a:spcPct val="150000"/>
              </a:lnSpc>
            </a:pP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3</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、第二十七条　娱乐场所应当建立巡查制度，发现娱乐场所内有毒品违法犯罪活动的，应当立即向公安机关报告。 </a:t>
            </a:r>
          </a:p>
        </p:txBody>
      </p:sp>
      <p:sp>
        <p:nvSpPr>
          <p:cNvPr id="12" name="文本框 11"/>
          <p:cNvSpPr txBox="1"/>
          <p:nvPr/>
        </p:nvSpPr>
        <p:spPr>
          <a:xfrm>
            <a:off x="1697874" y="4217549"/>
            <a:ext cx="5299274" cy="1754326"/>
          </a:xfrm>
          <a:prstGeom prst="rect">
            <a:avLst/>
          </a:prstGeom>
          <a:noFill/>
        </p:spPr>
        <p:txBody>
          <a:bodyPr wrap="square" rtlCol="0">
            <a:spAutoFit/>
          </a:bodyPr>
          <a:lstStyle/>
          <a:p>
            <a:pPr>
              <a:lnSpc>
                <a:spcPct val="150000"/>
              </a:lnSpc>
            </a:pP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4</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、第二十八条　对依法查获的毒品，吸食、注射毒品的用具，毒品违法犯罪的非法所得及其收益，以及直接用于实施毒品违法犯罪行为的本人所有的工具、设备、资金，应当收缴，依照规定处理。 </a:t>
            </a:r>
          </a:p>
        </p:txBody>
      </p:sp>
    </p:spTree>
    <p:extLst>
      <p:ext uri="{BB962C8B-B14F-4D97-AF65-F5344CB8AC3E}">
        <p14:creationId xmlns:p14="http://schemas.microsoft.com/office/powerpoint/2010/main" val="27252234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16" presetClass="entr" presetSubtype="21"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par>
                          <p:cTn id="22" fill="hold" nodeType="afterGroup">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3000"/>
                            </p:stCondLst>
                            <p:childTnLst>
                              <p:par>
                                <p:cTn id="28" presetID="2" presetClass="entr" presetSubtype="4"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3500"/>
                            </p:stCondLst>
                            <p:childTnLst>
                              <p:par>
                                <p:cTn id="33" presetID="4"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ox(in)">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2515" y="2200587"/>
            <a:ext cx="3853006" cy="3853006"/>
          </a:xfrm>
          <a:prstGeom prst="rect">
            <a:avLst/>
          </a:prstGeom>
        </p:spPr>
      </p:pic>
      <p:grpSp>
        <p:nvGrpSpPr>
          <p:cNvPr id="3" name="组合 2"/>
          <p:cNvGrpSpPr/>
          <p:nvPr/>
        </p:nvGrpSpPr>
        <p:grpSpPr>
          <a:xfrm>
            <a:off x="1686220" y="1389520"/>
            <a:ext cx="8819560" cy="627466"/>
            <a:chOff x="2007556" y="1143000"/>
            <a:chExt cx="8819560" cy="627466"/>
          </a:xfrm>
        </p:grpSpPr>
        <p:sp>
          <p:nvSpPr>
            <p:cNvPr id="2" name="圆角矩形 1"/>
            <p:cNvSpPr/>
            <p:nvPr/>
          </p:nvSpPr>
          <p:spPr>
            <a:xfrm>
              <a:off x="2007556" y="1143000"/>
              <a:ext cx="8819560"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5B1B9D-25A9-4B35-8EEA-519729010208}"/>
                </a:ext>
              </a:extLst>
            </p:cNvPr>
            <p:cNvSpPr txBox="1"/>
            <p:nvPr/>
          </p:nvSpPr>
          <p:spPr>
            <a:xfrm>
              <a:off x="2345765" y="1244367"/>
              <a:ext cx="8143143" cy="424732"/>
            </a:xfrm>
            <a:prstGeom prst="rect">
              <a:avLst/>
            </a:prstGeom>
            <a:noFill/>
          </p:spPr>
          <p:txBody>
            <a:bodyPr wrap="square">
              <a:spAutoFit/>
            </a:bodyPr>
            <a:lstStyle/>
            <a:p>
              <a:pPr lvl="0" algn="ctr">
                <a:lnSpc>
                  <a:spcPct val="90000"/>
                </a:lnSpc>
                <a:spcBef>
                  <a:spcPts val="1000"/>
                </a:spcBef>
                <a:defRPr/>
              </a:pPr>
              <a:r>
                <a:rPr lang="zh-CN" altLang="en-US" sz="2400" b="1">
                  <a:solidFill>
                    <a:schemeClr val="bg1"/>
                  </a:solidFill>
                  <a:latin typeface="思源黑体" panose="020B0500000000000000" pitchFamily="34" charset="-122"/>
                  <a:ea typeface="思源黑体" panose="020B0500000000000000" pitchFamily="34" charset="-122"/>
                </a:rPr>
                <a:t>（三）</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中华人民共和国禁毒法</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关于涉毒违法的法律责任。</a:t>
              </a:r>
            </a:p>
          </p:txBody>
        </p:sp>
      </p:grpSp>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50000"/>
                    <a:lumOff val="50000"/>
                  </a:schemeClr>
                </a:solidFill>
                <a:latin typeface="思源黑体" panose="020B0500000000000000" pitchFamily="34" charset="-122"/>
                <a:ea typeface="思源黑体" panose="020B0500000000000000" pitchFamily="34" charset="-122"/>
              </a:rPr>
              <a:t>03</a:t>
            </a:r>
            <a:r>
              <a:rPr lang="en-US" altLang="zh-CN" sz="2800">
                <a:solidFill>
                  <a:srgbClr val="FFA337"/>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涉毒违法犯罪的法律责任</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0" name="文本框 9"/>
          <p:cNvSpPr txBox="1"/>
          <p:nvPr/>
        </p:nvSpPr>
        <p:spPr>
          <a:xfrm>
            <a:off x="4831270" y="2200587"/>
            <a:ext cx="5875744" cy="874535"/>
          </a:xfrm>
          <a:prstGeom prst="rect">
            <a:avLst/>
          </a:prstGeom>
          <a:noFill/>
        </p:spPr>
        <p:txBody>
          <a:bodyPr wrap="square" rtlCol="0">
            <a:spAutoFit/>
          </a:bodyPr>
          <a:lstStyle/>
          <a:p>
            <a:pPr>
              <a:lnSpc>
                <a:spcPct val="150000"/>
              </a:lnSpc>
            </a:pPr>
            <a:r>
              <a:rPr lang="zh-CN" altLang="en-US">
                <a:solidFill>
                  <a:srgbClr val="FFA337"/>
                </a:solidFill>
                <a:latin typeface="思源黑体" panose="020B0500000000000000" pitchFamily="34" charset="-122"/>
                <a:ea typeface="思源黑体" panose="020B0500000000000000" pitchFamily="34" charset="-122"/>
              </a:rPr>
              <a:t>第六十条　有下列行为之一，构成犯罪的，依法追究刑事责任；尚不构成犯罪的，依法给予治安管理处罚：</a:t>
            </a:r>
          </a:p>
        </p:txBody>
      </p:sp>
      <p:sp>
        <p:nvSpPr>
          <p:cNvPr id="12" name="文本框 11"/>
          <p:cNvSpPr txBox="1"/>
          <p:nvPr/>
        </p:nvSpPr>
        <p:spPr>
          <a:xfrm>
            <a:off x="4831270" y="3429000"/>
            <a:ext cx="5875744" cy="2634311"/>
          </a:xfrm>
          <a:prstGeom prst="rect">
            <a:avLst/>
          </a:prstGeom>
          <a:noFill/>
        </p:spPr>
        <p:txBody>
          <a:bodyPr wrap="square" rtlCol="0">
            <a:spAutoFit/>
          </a:bodyPr>
          <a:lstStyle/>
          <a:p>
            <a:pPr>
              <a:lnSpc>
                <a:spcPct val="150000"/>
              </a:lnSpc>
            </a:pPr>
            <a:r>
              <a:rPr lang="zh-CN" altLang="en-US" sz="1600">
                <a:solidFill>
                  <a:schemeClr val="tx1">
                    <a:lumMod val="65000"/>
                    <a:lumOff val="35000"/>
                  </a:schemeClr>
                </a:solidFill>
                <a:latin typeface="思源黑体" panose="020B0500000000000000" pitchFamily="34" charset="-122"/>
                <a:ea typeface="思源黑体" panose="020B0500000000000000" pitchFamily="34" charset="-122"/>
              </a:rPr>
              <a:t>（一）包庇走私、贩卖、运输、制造毒品的犯罪分子，以及为犯罪分子窝藏、转移、隐瞒毒品或者犯罪所得财物的；</a:t>
            </a:r>
            <a:br>
              <a:rPr lang="zh-CN" altLang="en-US" sz="1600">
                <a:solidFill>
                  <a:schemeClr val="tx1">
                    <a:lumMod val="65000"/>
                    <a:lumOff val="35000"/>
                  </a:schemeClr>
                </a:solidFill>
                <a:latin typeface="思源黑体" panose="020B0500000000000000" pitchFamily="34" charset="-122"/>
                <a:ea typeface="思源黑体" panose="020B0500000000000000" pitchFamily="34" charset="-122"/>
              </a:rPr>
            </a:br>
            <a:r>
              <a:rPr lang="zh-CN" altLang="en-US" sz="1600">
                <a:solidFill>
                  <a:srgbClr val="FF0000"/>
                </a:solidFill>
                <a:latin typeface="思源黑体" panose="020B0500000000000000" pitchFamily="34" charset="-122"/>
                <a:ea typeface="思源黑体" panose="020B0500000000000000" pitchFamily="34" charset="-122"/>
              </a:rPr>
              <a:t>（二）在公安机关查处毒品违法犯罪活动时为违法犯罪行为人通风报信的；</a:t>
            </a:r>
          </a:p>
          <a:p>
            <a:pPr>
              <a:lnSpc>
                <a:spcPct val="150000"/>
              </a:lnSpc>
            </a:pPr>
            <a:r>
              <a:rPr lang="zh-CN" altLang="en-US" sz="1600">
                <a:solidFill>
                  <a:srgbClr val="FF0000"/>
                </a:solidFill>
                <a:latin typeface="思源黑体" panose="020B0500000000000000" pitchFamily="34" charset="-122"/>
                <a:ea typeface="思源黑体" panose="020B0500000000000000" pitchFamily="34" charset="-122"/>
              </a:rPr>
              <a:t>（三）阻碍依法进行毒品检查的；</a:t>
            </a:r>
            <a:r>
              <a:rPr lang="zh-CN" altLang="en-US" sz="1600">
                <a:solidFill>
                  <a:schemeClr val="tx1">
                    <a:lumMod val="65000"/>
                    <a:lumOff val="35000"/>
                  </a:schemeClr>
                </a:solidFill>
                <a:latin typeface="思源黑体" panose="020B0500000000000000" pitchFamily="34" charset="-122"/>
                <a:ea typeface="思源黑体" panose="020B0500000000000000" pitchFamily="34" charset="-122"/>
              </a:rPr>
              <a:t/>
            </a:r>
            <a:br>
              <a:rPr lang="zh-CN" altLang="en-US" sz="1600">
                <a:solidFill>
                  <a:schemeClr val="tx1">
                    <a:lumMod val="65000"/>
                    <a:lumOff val="35000"/>
                  </a:schemeClr>
                </a:solidFill>
                <a:latin typeface="思源黑体" panose="020B0500000000000000" pitchFamily="34" charset="-122"/>
                <a:ea typeface="思源黑体" panose="020B0500000000000000" pitchFamily="34" charset="-122"/>
              </a:rPr>
            </a:br>
            <a:r>
              <a:rPr lang="zh-CN" altLang="en-US" sz="1600">
                <a:solidFill>
                  <a:schemeClr val="tx1">
                    <a:lumMod val="65000"/>
                    <a:lumOff val="35000"/>
                  </a:schemeClr>
                </a:solidFill>
                <a:latin typeface="思源黑体" panose="020B0500000000000000" pitchFamily="34" charset="-122"/>
                <a:ea typeface="思源黑体" panose="020B0500000000000000" pitchFamily="34" charset="-122"/>
              </a:rPr>
              <a:t>（四）隐藏、转移、变卖或者损毁司法机关、行政执法机关依法扣押、查封、冻结的涉及毒品违法犯罪活动的财物的。 </a:t>
            </a:r>
          </a:p>
        </p:txBody>
      </p:sp>
    </p:spTree>
    <p:extLst>
      <p:ext uri="{BB962C8B-B14F-4D97-AF65-F5344CB8AC3E}">
        <p14:creationId xmlns:p14="http://schemas.microsoft.com/office/powerpoint/2010/main" val="24634547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16" presetClass="entr" presetSubtype="21"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par>
                          <p:cTn id="22" fill="hold" nodeType="afterGroup">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3000"/>
                            </p:stCondLst>
                            <p:childTnLst>
                              <p:par>
                                <p:cTn id="28" presetID="2" presetClass="entr" presetSubtype="4"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3500"/>
                            </p:stCondLst>
                            <p:childTnLst>
                              <p:par>
                                <p:cTn id="33" presetID="4"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ox(in)">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86220" y="1389520"/>
            <a:ext cx="8819560" cy="627466"/>
            <a:chOff x="2007556" y="1143000"/>
            <a:chExt cx="8819560" cy="627466"/>
          </a:xfrm>
        </p:grpSpPr>
        <p:sp>
          <p:nvSpPr>
            <p:cNvPr id="2" name="圆角矩形 1"/>
            <p:cNvSpPr/>
            <p:nvPr/>
          </p:nvSpPr>
          <p:spPr>
            <a:xfrm>
              <a:off x="2007556" y="1143000"/>
              <a:ext cx="8819560"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5B1B9D-25A9-4B35-8EEA-519729010208}"/>
                </a:ext>
              </a:extLst>
            </p:cNvPr>
            <p:cNvSpPr txBox="1"/>
            <p:nvPr/>
          </p:nvSpPr>
          <p:spPr>
            <a:xfrm>
              <a:off x="2345765" y="1244367"/>
              <a:ext cx="8143143" cy="424732"/>
            </a:xfrm>
            <a:prstGeom prst="rect">
              <a:avLst/>
            </a:prstGeom>
            <a:noFill/>
          </p:spPr>
          <p:txBody>
            <a:bodyPr wrap="square">
              <a:spAutoFit/>
            </a:bodyPr>
            <a:lstStyle/>
            <a:p>
              <a:pPr lvl="0" algn="ctr">
                <a:lnSpc>
                  <a:spcPct val="90000"/>
                </a:lnSpc>
                <a:spcBef>
                  <a:spcPts val="1000"/>
                </a:spcBef>
                <a:defRPr/>
              </a:pPr>
              <a:r>
                <a:rPr lang="zh-CN" altLang="en-US" sz="2400" b="1">
                  <a:solidFill>
                    <a:schemeClr val="bg1"/>
                  </a:solidFill>
                  <a:latin typeface="思源黑体" panose="020B0500000000000000" pitchFamily="34" charset="-122"/>
                  <a:ea typeface="思源黑体" panose="020B0500000000000000" pitchFamily="34" charset="-122"/>
                </a:rPr>
                <a:t>（三）</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中华人民共和国禁毒法</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关于涉毒违法的法律责任。</a:t>
              </a:r>
            </a:p>
          </p:txBody>
        </p:sp>
      </p:grpSp>
      <p:pic>
        <p:nvPicPr>
          <p:cNvPr id="5" name="图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50000"/>
                    <a:lumOff val="50000"/>
                  </a:schemeClr>
                </a:solidFill>
                <a:latin typeface="思源黑体" panose="020B0500000000000000" pitchFamily="34" charset="-122"/>
                <a:ea typeface="思源黑体" panose="020B0500000000000000" pitchFamily="34" charset="-122"/>
              </a:rPr>
              <a:t>03</a:t>
            </a:r>
            <a:r>
              <a:rPr lang="en-US" altLang="zh-CN" sz="2800">
                <a:solidFill>
                  <a:srgbClr val="FFA337"/>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涉毒违法犯罪的法律责任</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0" name="文本框 9"/>
          <p:cNvSpPr txBox="1"/>
          <p:nvPr/>
        </p:nvSpPr>
        <p:spPr>
          <a:xfrm>
            <a:off x="2035748" y="2394819"/>
            <a:ext cx="8120504" cy="1200329"/>
          </a:xfrm>
          <a:prstGeom prst="rect">
            <a:avLst/>
          </a:prstGeom>
          <a:noFill/>
        </p:spPr>
        <p:txBody>
          <a:bodyPr wrap="square" rtlCol="0">
            <a:spAutoFit/>
          </a:bodyPr>
          <a:lstStyle/>
          <a:p>
            <a:pPr>
              <a:lnSpc>
                <a:spcPct val="150000"/>
              </a:lnSpc>
            </a:pPr>
            <a:r>
              <a:rPr lang="zh-CN" altLang="en-US" sz="1600">
                <a:solidFill>
                  <a:schemeClr val="tx1">
                    <a:lumMod val="65000"/>
                    <a:lumOff val="35000"/>
                  </a:schemeClr>
                </a:solidFill>
                <a:latin typeface="思源黑体" panose="020B0500000000000000" pitchFamily="34" charset="-122"/>
                <a:ea typeface="思源黑体" panose="020B0500000000000000" pitchFamily="34" charset="-122"/>
              </a:rPr>
              <a:t>第六十一条　容留他人吸食、注射毒品或者介绍买卖毒品，构成犯罪的，依法追究刑事责任；尚不构成犯罪的，由公安机关处十日以上十五日以下拘留，可以并处三千元以下罚款；情节较轻的，处五日以下拘留或者五百元以下罚款。</a:t>
            </a:r>
          </a:p>
        </p:txBody>
      </p:sp>
      <p:sp>
        <p:nvSpPr>
          <p:cNvPr id="12" name="文本框 11"/>
          <p:cNvSpPr txBox="1"/>
          <p:nvPr/>
        </p:nvSpPr>
        <p:spPr>
          <a:xfrm>
            <a:off x="2035748" y="3778749"/>
            <a:ext cx="8120504" cy="1200329"/>
          </a:xfrm>
          <a:prstGeom prst="rect">
            <a:avLst/>
          </a:prstGeom>
          <a:noFill/>
        </p:spPr>
        <p:txBody>
          <a:bodyPr wrap="square" rtlCol="0">
            <a:spAutoFit/>
          </a:bodyPr>
          <a:lstStyle/>
          <a:p>
            <a:pPr>
              <a:lnSpc>
                <a:spcPct val="150000"/>
              </a:lnSpc>
            </a:pPr>
            <a:r>
              <a:rPr lang="zh-CN" altLang="en-US" sz="1600">
                <a:solidFill>
                  <a:schemeClr val="tx1">
                    <a:lumMod val="65000"/>
                    <a:lumOff val="35000"/>
                  </a:schemeClr>
                </a:solidFill>
                <a:latin typeface="思源黑体" panose="020B0500000000000000" pitchFamily="34" charset="-122"/>
                <a:ea typeface="思源黑体" panose="020B0500000000000000" pitchFamily="34" charset="-122"/>
              </a:rPr>
              <a:t>第六十五条　娱乐场所及其从业人员实施毒品违法犯罪行为，或者为进入娱乐场所的人员实施毒品违法犯罪行为提供条件，构成犯罪的，依法追究刑事责任；尚不构成犯罪的，依照有关法律、行政法规的规定给予处罚。</a:t>
            </a:r>
          </a:p>
        </p:txBody>
      </p:sp>
      <p:sp>
        <p:nvSpPr>
          <p:cNvPr id="11" name="文本框 10"/>
          <p:cNvSpPr txBox="1"/>
          <p:nvPr/>
        </p:nvSpPr>
        <p:spPr>
          <a:xfrm>
            <a:off x="2035748" y="5029761"/>
            <a:ext cx="8120504" cy="830997"/>
          </a:xfrm>
          <a:prstGeom prst="rect">
            <a:avLst/>
          </a:prstGeom>
          <a:noFill/>
        </p:spPr>
        <p:txBody>
          <a:bodyPr wrap="square" rtlCol="0">
            <a:spAutoFit/>
          </a:bodyPr>
          <a:lstStyle/>
          <a:p>
            <a:pPr>
              <a:lnSpc>
                <a:spcPct val="150000"/>
              </a:lnSpc>
            </a:pPr>
            <a:r>
              <a:rPr lang="zh-CN" altLang="en-US" sz="1600">
                <a:solidFill>
                  <a:srgbClr val="FFA337"/>
                </a:solidFill>
                <a:latin typeface="思源黑体" panose="020B0500000000000000" pitchFamily="34" charset="-122"/>
                <a:ea typeface="思源黑体" panose="020B0500000000000000" pitchFamily="34" charset="-122"/>
              </a:rPr>
              <a:t> 娱乐场所经营管理人员明知场所内发生聚众吸食、注射毒品或者贩毒活动，不向公安机关报告的，依照前款的规定给予处罚。 </a:t>
            </a:r>
          </a:p>
        </p:txBody>
      </p:sp>
    </p:spTree>
    <p:extLst>
      <p:ext uri="{BB962C8B-B14F-4D97-AF65-F5344CB8AC3E}">
        <p14:creationId xmlns:p14="http://schemas.microsoft.com/office/powerpoint/2010/main" val="12598527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16" presetClass="entr" presetSubtype="21"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par>
                          <p:cTn id="22" fill="hold" nodeType="afterGroup">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3000"/>
                            </p:stCondLst>
                            <p:childTnLst>
                              <p:par>
                                <p:cTn id="28" presetID="2" presetClass="entr" presetSubtype="4"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3500"/>
                            </p:stCondLst>
                            <p:childTnLst>
                              <p:par>
                                <p:cTn id="33" presetID="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60478" y="3429000"/>
            <a:ext cx="3119230" cy="2339423"/>
          </a:xfrm>
          <a:prstGeom prst="rect">
            <a:avLst/>
          </a:prstGeom>
        </p:spPr>
      </p:pic>
      <p:grpSp>
        <p:nvGrpSpPr>
          <p:cNvPr id="3" name="组合 2"/>
          <p:cNvGrpSpPr/>
          <p:nvPr/>
        </p:nvGrpSpPr>
        <p:grpSpPr>
          <a:xfrm>
            <a:off x="2867321" y="1389520"/>
            <a:ext cx="6457359" cy="627466"/>
            <a:chOff x="3717300" y="1143000"/>
            <a:chExt cx="6457359" cy="627466"/>
          </a:xfrm>
        </p:grpSpPr>
        <p:sp>
          <p:nvSpPr>
            <p:cNvPr id="2" name="圆角矩形 1"/>
            <p:cNvSpPr/>
            <p:nvPr/>
          </p:nvSpPr>
          <p:spPr>
            <a:xfrm>
              <a:off x="3717300" y="1143000"/>
              <a:ext cx="6457359"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5B1B9D-25A9-4B35-8EEA-519729010208}"/>
                </a:ext>
              </a:extLst>
            </p:cNvPr>
            <p:cNvSpPr txBox="1"/>
            <p:nvPr/>
          </p:nvSpPr>
          <p:spPr>
            <a:xfrm>
              <a:off x="4248631" y="1244367"/>
              <a:ext cx="5394696" cy="424732"/>
            </a:xfrm>
            <a:prstGeom prst="rect">
              <a:avLst/>
            </a:prstGeom>
            <a:noFill/>
          </p:spPr>
          <p:txBody>
            <a:bodyPr wrap="square">
              <a:spAutoFit/>
            </a:bodyPr>
            <a:lstStyle/>
            <a:p>
              <a:pPr lvl="0" algn="ctr">
                <a:lnSpc>
                  <a:spcPct val="90000"/>
                </a:lnSpc>
                <a:spcBef>
                  <a:spcPts val="1000"/>
                </a:spcBef>
                <a:defRPr/>
              </a:pPr>
              <a:r>
                <a:rPr lang="zh-CN" altLang="en-US" sz="2400" b="1">
                  <a:solidFill>
                    <a:schemeClr val="bg1"/>
                  </a:solidFill>
                  <a:latin typeface="思源黑体" panose="020B0500000000000000" pitchFamily="34" charset="-122"/>
                  <a:ea typeface="思源黑体" panose="020B0500000000000000" pitchFamily="34" charset="-122"/>
                </a:rPr>
                <a:t>（四）</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刑法</a:t>
              </a:r>
              <a:r>
                <a:rPr lang="en-US" altLang="zh-CN" sz="2400" b="1">
                  <a:solidFill>
                    <a:schemeClr val="bg1"/>
                  </a:solidFill>
                  <a:latin typeface="思源黑体" panose="020B0500000000000000" pitchFamily="34" charset="-122"/>
                  <a:ea typeface="思源黑体" panose="020B0500000000000000" pitchFamily="34" charset="-122"/>
                </a:rPr>
                <a:t>》</a:t>
              </a:r>
              <a:r>
                <a:rPr lang="zh-CN" altLang="en-US" sz="2400" b="1">
                  <a:solidFill>
                    <a:schemeClr val="bg1"/>
                  </a:solidFill>
                  <a:latin typeface="思源黑体" panose="020B0500000000000000" pitchFamily="34" charset="-122"/>
                  <a:ea typeface="思源黑体" panose="020B0500000000000000" pitchFamily="34" charset="-122"/>
                </a:rPr>
                <a:t>中关于涉毒犯罪的规定</a:t>
              </a:r>
            </a:p>
          </p:txBody>
        </p:sp>
      </p:grpSp>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50000"/>
                    <a:lumOff val="50000"/>
                  </a:schemeClr>
                </a:solidFill>
                <a:latin typeface="思源黑体" panose="020B0500000000000000" pitchFamily="34" charset="-122"/>
                <a:ea typeface="思源黑体" panose="020B0500000000000000" pitchFamily="34" charset="-122"/>
              </a:rPr>
              <a:t>03</a:t>
            </a:r>
            <a:r>
              <a:rPr lang="en-US" altLang="zh-CN" sz="2800">
                <a:solidFill>
                  <a:srgbClr val="FFA337"/>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涉毒违法犯罪的法律责任</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2103369" y="2530009"/>
            <a:ext cx="7985263" cy="600164"/>
          </a:xfrm>
          <a:prstGeom prst="rect">
            <a:avLst/>
          </a:prstGeom>
          <a:noFill/>
        </p:spPr>
        <p:txBody>
          <a:bodyPr wrap="square" rtlCol="0">
            <a:spAutoFit/>
          </a:bodyPr>
          <a:lstStyle/>
          <a:p>
            <a:pPr algn="ctr">
              <a:lnSpc>
                <a:spcPct val="150000"/>
              </a:lnSpc>
            </a:pPr>
            <a:r>
              <a:rPr lang="en-US" altLang="zh-CN" sz="2200">
                <a:solidFill>
                  <a:srgbClr val="FF0000"/>
                </a:solidFill>
                <a:latin typeface="思源黑体" panose="020B0500000000000000" pitchFamily="34" charset="-122"/>
                <a:ea typeface="思源黑体" panose="020B0500000000000000" pitchFamily="34" charset="-122"/>
              </a:rPr>
              <a:t>《</a:t>
            </a:r>
            <a:r>
              <a:rPr lang="zh-CN" altLang="en-US" sz="2200">
                <a:solidFill>
                  <a:srgbClr val="FF0000"/>
                </a:solidFill>
                <a:latin typeface="思源黑体" panose="020B0500000000000000" pitchFamily="34" charset="-122"/>
                <a:ea typeface="思源黑体" panose="020B0500000000000000" pitchFamily="34" charset="-122"/>
              </a:rPr>
              <a:t>刑法</a:t>
            </a:r>
            <a:r>
              <a:rPr lang="en-US" altLang="zh-CN" sz="2200">
                <a:solidFill>
                  <a:srgbClr val="FF0000"/>
                </a:solidFill>
                <a:latin typeface="思源黑体" panose="020B0500000000000000" pitchFamily="34" charset="-122"/>
                <a:ea typeface="思源黑体" panose="020B0500000000000000" pitchFamily="34" charset="-122"/>
              </a:rPr>
              <a:t>》</a:t>
            </a:r>
            <a:r>
              <a:rPr lang="zh-CN" altLang="en-US" sz="2200">
                <a:solidFill>
                  <a:srgbClr val="FF0000"/>
                </a:solidFill>
                <a:latin typeface="思源黑体" panose="020B0500000000000000" pitchFamily="34" charset="-122"/>
                <a:ea typeface="思源黑体" panose="020B0500000000000000" pitchFamily="34" charset="-122"/>
              </a:rPr>
              <a:t>中涉及的毒品罪名主要有</a:t>
            </a:r>
            <a:r>
              <a:rPr lang="en-US" altLang="zh-CN" sz="2200">
                <a:solidFill>
                  <a:srgbClr val="FF0000"/>
                </a:solidFill>
                <a:latin typeface="思源黑体" panose="020B0500000000000000" pitchFamily="34" charset="-122"/>
                <a:ea typeface="思源黑体" panose="020B0500000000000000" pitchFamily="34" charset="-122"/>
              </a:rPr>
              <a:t>12</a:t>
            </a:r>
            <a:r>
              <a:rPr lang="zh-CN" altLang="en-US" sz="2200">
                <a:solidFill>
                  <a:srgbClr val="FF0000"/>
                </a:solidFill>
                <a:latin typeface="思源黑体" panose="020B0500000000000000" pitchFamily="34" charset="-122"/>
                <a:ea typeface="思源黑体" panose="020B0500000000000000" pitchFamily="34" charset="-122"/>
              </a:rPr>
              <a:t>条，我们主要讲两个罪名：</a:t>
            </a:r>
          </a:p>
        </p:txBody>
      </p:sp>
      <p:sp>
        <p:nvSpPr>
          <p:cNvPr id="10" name="文本框 9"/>
          <p:cNvSpPr txBox="1"/>
          <p:nvPr/>
        </p:nvSpPr>
        <p:spPr>
          <a:xfrm>
            <a:off x="5179708" y="3513799"/>
            <a:ext cx="5057597" cy="2169825"/>
          </a:xfrm>
          <a:prstGeom prst="rect">
            <a:avLst/>
          </a:prstGeom>
          <a:noFill/>
        </p:spPr>
        <p:txBody>
          <a:bodyPr wrap="square" rtlCol="0">
            <a:spAutoFit/>
          </a:bodyPr>
          <a:lstStyle/>
          <a:p>
            <a:pPr>
              <a:lnSpc>
                <a:spcPct val="150000"/>
              </a:lnSpc>
            </a:pP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1</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、第</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353</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规定：强迫他人吸食、注射毒品的，处三年以上十年以下有期徒刑，并处罚金；</a:t>
            </a:r>
          </a:p>
          <a:p>
            <a:pPr>
              <a:lnSpc>
                <a:spcPct val="150000"/>
              </a:lnSpc>
            </a:pPr>
            <a:endParaRPr lang="zh-CN" altLang="en-US">
              <a:solidFill>
                <a:schemeClr val="tx1">
                  <a:lumMod val="65000"/>
                  <a:lumOff val="35000"/>
                </a:schemeClr>
              </a:solidFill>
              <a:latin typeface="思源黑体" panose="020B0500000000000000" pitchFamily="34" charset="-122"/>
              <a:ea typeface="思源黑体" panose="020B0500000000000000" pitchFamily="34" charset="-122"/>
            </a:endParaRPr>
          </a:p>
          <a:p>
            <a:pPr>
              <a:lnSpc>
                <a:spcPct val="150000"/>
              </a:lnSpc>
            </a:pP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2</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、第</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354</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条规定：容留他人吸食、注射毒品的，处三年以下有期徒刑、拘役或者管制，并处罚金。</a:t>
            </a:r>
          </a:p>
        </p:txBody>
      </p:sp>
    </p:spTree>
    <p:extLst>
      <p:ext uri="{BB962C8B-B14F-4D97-AF65-F5344CB8AC3E}">
        <p14:creationId xmlns:p14="http://schemas.microsoft.com/office/powerpoint/2010/main" val="8086116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4" presetClass="entr" presetSubtype="3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out)">
                                      <p:cBhvr>
                                        <p:cTn id="21" dur="2000"/>
                                        <p:tgtEl>
                                          <p:spTgt spid="7"/>
                                        </p:tgtEl>
                                      </p:cBhvr>
                                    </p:animEffect>
                                  </p:childTnLst>
                                </p:cTn>
                              </p:par>
                            </p:childTnLst>
                          </p:cTn>
                        </p:par>
                        <p:par>
                          <p:cTn id="22" fill="hold" nodeType="afterGroup">
                            <p:stCondLst>
                              <p:cond delay="4000"/>
                            </p:stCondLst>
                            <p:childTnLst>
                              <p:par>
                                <p:cTn id="23" presetID="16" presetClass="entr" presetSubtype="2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par>
                          <p:cTn id="26" fill="hold" nodeType="afterGroup">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par>
                          <p:cTn id="30" fill="hold" nodeType="afterGroup">
                            <p:stCondLst>
                              <p:cond delay="5000"/>
                            </p:stCondLst>
                            <p:childTnLst>
                              <p:par>
                                <p:cTn id="31" presetID="2" presetClass="entr" presetSubtype="4"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0ADF49A-77B1-44B7-964C-FA00C19CC8A2}"/>
              </a:ext>
            </a:extLst>
          </p:cNvPr>
          <p:cNvSpPr>
            <a:spLocks noGrp="1"/>
          </p:cNvSpPr>
          <p:nvPr>
            <p:ph type="title" idx="4294967295"/>
          </p:nvPr>
        </p:nvSpPr>
        <p:spPr>
          <a:xfrm>
            <a:off x="4918213" y="663299"/>
            <a:ext cx="2355573" cy="966719"/>
          </a:xfrm>
          <a:prstGeom prst="rect">
            <a:avLst/>
          </a:prstGeom>
        </p:spPr>
        <p:txBody>
          <a:bodyPr anchor="ctr"/>
          <a:lstStyle/>
          <a:p>
            <a:pPr algn="ctr"/>
            <a:r>
              <a:rPr lang="zh-CN" altLang="en-US" sz="6000">
                <a:solidFill>
                  <a:srgbClr val="FFA337"/>
                </a:solidFill>
                <a:latin typeface="优设标题黑" panose="00000500000000000000" pitchFamily="2" charset="-122"/>
                <a:ea typeface="优设标题黑" panose="00000500000000000000" pitchFamily="2" charset="-122"/>
              </a:rPr>
              <a:t>目 录</a:t>
            </a:r>
          </a:p>
        </p:txBody>
      </p:sp>
      <p:grpSp>
        <p:nvGrpSpPr>
          <p:cNvPr id="4" name="组合 3"/>
          <p:cNvGrpSpPr/>
          <p:nvPr/>
        </p:nvGrpSpPr>
        <p:grpSpPr>
          <a:xfrm>
            <a:off x="2932371" y="1833557"/>
            <a:ext cx="655093" cy="655093"/>
            <a:chOff x="5254388" y="1542197"/>
            <a:chExt cx="655093" cy="655093"/>
          </a:xfrm>
        </p:grpSpPr>
        <p:sp>
          <p:nvSpPr>
            <p:cNvPr id="5" name="椭圆 4"/>
            <p:cNvSpPr/>
            <p:nvPr/>
          </p:nvSpPr>
          <p:spPr>
            <a:xfrm>
              <a:off x="5254388" y="1542197"/>
              <a:ext cx="655093" cy="655093"/>
            </a:xfrm>
            <a:prstGeom prst="ellipse">
              <a:avLst/>
            </a:prstGeom>
            <a:solidFill>
              <a:srgbClr val="FFA33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6" name="文本框 5"/>
            <p:cNvSpPr txBox="1"/>
            <p:nvPr/>
          </p:nvSpPr>
          <p:spPr>
            <a:xfrm>
              <a:off x="5273197" y="1592744"/>
              <a:ext cx="617478" cy="553998"/>
            </a:xfrm>
            <a:prstGeom prst="rect">
              <a:avLst/>
            </a:prstGeom>
            <a:noFill/>
          </p:spPr>
          <p:txBody>
            <a:bodyPr wrap="none" rtlCol="0">
              <a:spAutoFit/>
            </a:bodyPr>
            <a:lstStyle/>
            <a:p>
              <a:pPr algn="ctr"/>
              <a:r>
                <a:rPr lang="en-US" altLang="zh-CN" sz="3000">
                  <a:solidFill>
                    <a:schemeClr val="bg1"/>
                  </a:solidFill>
                  <a:latin typeface="优设标题黑" panose="00000500000000000000" pitchFamily="2" charset="-122"/>
                  <a:ea typeface="优设标题黑" panose="00000500000000000000" pitchFamily="2" charset="-122"/>
                  <a:cs typeface="阿里巴巴普惠体" panose="00020600040101010101" pitchFamily="18" charset="-122"/>
                </a:rPr>
                <a:t>01</a:t>
              </a:r>
              <a:endParaRPr lang="zh-CN" altLang="en-US" sz="3000">
                <a:solidFill>
                  <a:schemeClr val="bg1"/>
                </a:solidFill>
                <a:latin typeface="优设标题黑" panose="00000500000000000000" pitchFamily="2" charset="-122"/>
                <a:ea typeface="优设标题黑" panose="00000500000000000000" pitchFamily="2" charset="-122"/>
                <a:cs typeface="阿里巴巴普惠体" panose="00020600040101010101" pitchFamily="18" charset="-122"/>
              </a:endParaRPr>
            </a:p>
          </p:txBody>
        </p:sp>
      </p:grpSp>
      <p:sp>
        <p:nvSpPr>
          <p:cNvPr id="7" name="文本框 6"/>
          <p:cNvSpPr txBox="1"/>
          <p:nvPr/>
        </p:nvSpPr>
        <p:spPr>
          <a:xfrm>
            <a:off x="3733040" y="1884104"/>
            <a:ext cx="2877711" cy="553998"/>
          </a:xfrm>
          <a:prstGeom prst="rect">
            <a:avLst/>
          </a:prstGeom>
          <a:noFill/>
        </p:spPr>
        <p:txBody>
          <a:bodyPr wrap="none" rtlCol="0">
            <a:spAutoFit/>
          </a:bodyPr>
          <a:lstStyle/>
          <a:p>
            <a:r>
              <a:rPr lang="zh-CN" altLang="en-US" sz="3000">
                <a:solidFill>
                  <a:schemeClr val="tx1">
                    <a:lumMod val="65000"/>
                    <a:lumOff val="35000"/>
                  </a:schemeClr>
                </a:solidFill>
                <a:latin typeface="思源黑体" panose="020B0500000000000000" pitchFamily="34" charset="-122"/>
                <a:ea typeface="思源黑体" panose="020B0500000000000000" pitchFamily="34" charset="-122"/>
                <a:cs typeface="阿里巴巴普惠体" panose="00020600040101010101" pitchFamily="18" charset="-122"/>
              </a:rPr>
              <a:t>毒品的基本知识</a:t>
            </a:r>
          </a:p>
        </p:txBody>
      </p:sp>
      <p:grpSp>
        <p:nvGrpSpPr>
          <p:cNvPr id="8" name="组合 7"/>
          <p:cNvGrpSpPr/>
          <p:nvPr/>
        </p:nvGrpSpPr>
        <p:grpSpPr>
          <a:xfrm>
            <a:off x="2885457" y="2731392"/>
            <a:ext cx="748923" cy="655093"/>
            <a:chOff x="5207474" y="1542197"/>
            <a:chExt cx="748923" cy="655093"/>
          </a:xfrm>
        </p:grpSpPr>
        <p:sp>
          <p:nvSpPr>
            <p:cNvPr id="9" name="椭圆 8"/>
            <p:cNvSpPr/>
            <p:nvPr/>
          </p:nvSpPr>
          <p:spPr>
            <a:xfrm>
              <a:off x="5254388" y="1542197"/>
              <a:ext cx="655093" cy="655093"/>
            </a:xfrm>
            <a:prstGeom prst="ellipse">
              <a:avLst/>
            </a:prstGeom>
            <a:solidFill>
              <a:srgbClr val="FFA33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优设标题黑" panose="00000500000000000000" pitchFamily="2" charset="-122"/>
                <a:ea typeface="优设标题黑" panose="00000500000000000000" pitchFamily="2" charset="-122"/>
                <a:cs typeface="阿里巴巴普惠体" panose="00020600040101010101" pitchFamily="18" charset="-122"/>
              </a:endParaRPr>
            </a:p>
          </p:txBody>
        </p:sp>
        <p:sp>
          <p:nvSpPr>
            <p:cNvPr id="10" name="文本框 9"/>
            <p:cNvSpPr txBox="1"/>
            <p:nvPr/>
          </p:nvSpPr>
          <p:spPr>
            <a:xfrm>
              <a:off x="5207474" y="1592744"/>
              <a:ext cx="748923" cy="553998"/>
            </a:xfrm>
            <a:prstGeom prst="rect">
              <a:avLst/>
            </a:prstGeom>
            <a:noFill/>
          </p:spPr>
          <p:txBody>
            <a:bodyPr wrap="none" rtlCol="0">
              <a:spAutoFit/>
            </a:bodyPr>
            <a:lstStyle/>
            <a:p>
              <a:pPr algn="ctr"/>
              <a:r>
                <a:rPr lang="en-US" altLang="zh-CN" sz="3000">
                  <a:solidFill>
                    <a:schemeClr val="bg1"/>
                  </a:solidFill>
                  <a:latin typeface="优设标题黑" panose="00000500000000000000" pitchFamily="2" charset="-122"/>
                  <a:ea typeface="优设标题黑" panose="00000500000000000000" pitchFamily="2" charset="-122"/>
                  <a:cs typeface="阿里巴巴普惠体" panose="00020600040101010101" pitchFamily="18" charset="-122"/>
                </a:rPr>
                <a:t>02</a:t>
              </a:r>
              <a:endParaRPr lang="zh-CN" altLang="en-US" sz="3000">
                <a:solidFill>
                  <a:schemeClr val="bg1"/>
                </a:solidFill>
                <a:latin typeface="优设标题黑" panose="00000500000000000000" pitchFamily="2" charset="-122"/>
                <a:ea typeface="优设标题黑" panose="00000500000000000000" pitchFamily="2" charset="-122"/>
                <a:cs typeface="阿里巴巴普惠体" panose="00020600040101010101" pitchFamily="18" charset="-122"/>
              </a:endParaRPr>
            </a:p>
          </p:txBody>
        </p:sp>
      </p:grpSp>
      <p:sp>
        <p:nvSpPr>
          <p:cNvPr id="11" name="文本框 10"/>
          <p:cNvSpPr txBox="1"/>
          <p:nvPr/>
        </p:nvSpPr>
        <p:spPr>
          <a:xfrm>
            <a:off x="3733040" y="2781939"/>
            <a:ext cx="4031873" cy="553998"/>
          </a:xfrm>
          <a:prstGeom prst="rect">
            <a:avLst/>
          </a:prstGeom>
          <a:noFill/>
        </p:spPr>
        <p:txBody>
          <a:bodyPr wrap="none" rtlCol="0">
            <a:spAutoFit/>
          </a:bodyPr>
          <a:lstStyle/>
          <a:p>
            <a:r>
              <a:rPr lang="zh-CN" altLang="en-US" sz="3000">
                <a:solidFill>
                  <a:schemeClr val="tx1">
                    <a:lumMod val="65000"/>
                    <a:lumOff val="35000"/>
                  </a:schemeClr>
                </a:solidFill>
                <a:latin typeface="思源黑体" panose="020B0500000000000000" pitchFamily="34" charset="-122"/>
                <a:ea typeface="思源黑体" panose="020B0500000000000000" pitchFamily="34" charset="-122"/>
                <a:cs typeface="阿里巴巴普惠体" panose="00020600040101010101" pitchFamily="18" charset="-122"/>
              </a:rPr>
              <a:t>新型毒品的种类及危害</a:t>
            </a:r>
          </a:p>
        </p:txBody>
      </p:sp>
      <p:grpSp>
        <p:nvGrpSpPr>
          <p:cNvPr id="12" name="组合 11"/>
          <p:cNvGrpSpPr/>
          <p:nvPr/>
        </p:nvGrpSpPr>
        <p:grpSpPr>
          <a:xfrm>
            <a:off x="2890265" y="3627872"/>
            <a:ext cx="739306" cy="655093"/>
            <a:chOff x="5212282" y="1542197"/>
            <a:chExt cx="739306" cy="655093"/>
          </a:xfrm>
        </p:grpSpPr>
        <p:sp>
          <p:nvSpPr>
            <p:cNvPr id="13" name="椭圆 12"/>
            <p:cNvSpPr/>
            <p:nvPr/>
          </p:nvSpPr>
          <p:spPr>
            <a:xfrm>
              <a:off x="5254388" y="1542197"/>
              <a:ext cx="655093" cy="655093"/>
            </a:xfrm>
            <a:prstGeom prst="ellipse">
              <a:avLst/>
            </a:prstGeom>
            <a:solidFill>
              <a:srgbClr val="FFA33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优设标题黑" panose="00000500000000000000" pitchFamily="2" charset="-122"/>
                <a:ea typeface="优设标题黑" panose="00000500000000000000" pitchFamily="2" charset="-122"/>
                <a:cs typeface="阿里巴巴普惠体" panose="00020600040101010101" pitchFamily="18" charset="-122"/>
              </a:endParaRPr>
            </a:p>
          </p:txBody>
        </p:sp>
        <p:sp>
          <p:nvSpPr>
            <p:cNvPr id="14" name="文本框 13"/>
            <p:cNvSpPr txBox="1"/>
            <p:nvPr/>
          </p:nvSpPr>
          <p:spPr>
            <a:xfrm>
              <a:off x="5212282" y="1592744"/>
              <a:ext cx="739306" cy="553998"/>
            </a:xfrm>
            <a:prstGeom prst="rect">
              <a:avLst/>
            </a:prstGeom>
            <a:noFill/>
          </p:spPr>
          <p:txBody>
            <a:bodyPr wrap="none" rtlCol="0">
              <a:spAutoFit/>
            </a:bodyPr>
            <a:lstStyle/>
            <a:p>
              <a:pPr algn="ctr"/>
              <a:r>
                <a:rPr lang="en-US" altLang="zh-CN" sz="3000">
                  <a:solidFill>
                    <a:schemeClr val="bg1"/>
                  </a:solidFill>
                  <a:latin typeface="优设标题黑" panose="00000500000000000000" pitchFamily="2" charset="-122"/>
                  <a:ea typeface="优设标题黑" panose="00000500000000000000" pitchFamily="2" charset="-122"/>
                  <a:cs typeface="阿里巴巴普惠体" panose="00020600040101010101" pitchFamily="18" charset="-122"/>
                </a:rPr>
                <a:t>03</a:t>
              </a:r>
              <a:endParaRPr lang="zh-CN" altLang="en-US" sz="3000">
                <a:solidFill>
                  <a:schemeClr val="bg1"/>
                </a:solidFill>
                <a:latin typeface="优设标题黑" panose="00000500000000000000" pitchFamily="2" charset="-122"/>
                <a:ea typeface="优设标题黑" panose="00000500000000000000" pitchFamily="2" charset="-122"/>
                <a:cs typeface="阿里巴巴普惠体" panose="00020600040101010101" pitchFamily="18" charset="-122"/>
              </a:endParaRPr>
            </a:p>
          </p:txBody>
        </p:sp>
      </p:grpSp>
      <p:sp>
        <p:nvSpPr>
          <p:cNvPr id="15" name="文本框 14"/>
          <p:cNvSpPr txBox="1"/>
          <p:nvPr/>
        </p:nvSpPr>
        <p:spPr>
          <a:xfrm>
            <a:off x="3733040" y="3678696"/>
            <a:ext cx="4416594" cy="553998"/>
          </a:xfrm>
          <a:prstGeom prst="rect">
            <a:avLst/>
          </a:prstGeom>
          <a:noFill/>
        </p:spPr>
        <p:txBody>
          <a:bodyPr wrap="none" rtlCol="0">
            <a:spAutoFit/>
          </a:bodyPr>
          <a:lstStyle/>
          <a:p>
            <a:r>
              <a:rPr lang="zh-CN" altLang="en-US" sz="3000">
                <a:solidFill>
                  <a:schemeClr val="tx1">
                    <a:lumMod val="65000"/>
                    <a:lumOff val="35000"/>
                  </a:schemeClr>
                </a:solidFill>
                <a:latin typeface="思源黑体" panose="020B0500000000000000" pitchFamily="34" charset="-122"/>
                <a:ea typeface="思源黑体" panose="020B0500000000000000" pitchFamily="34" charset="-122"/>
                <a:cs typeface="阿里巴巴普惠体" panose="00020600040101010101" pitchFamily="18" charset="-122"/>
              </a:rPr>
              <a:t>涉毒违法犯罪的法律责任</a:t>
            </a:r>
          </a:p>
        </p:txBody>
      </p:sp>
      <p:grpSp>
        <p:nvGrpSpPr>
          <p:cNvPr id="16" name="组合 15"/>
          <p:cNvGrpSpPr/>
          <p:nvPr/>
        </p:nvGrpSpPr>
        <p:grpSpPr>
          <a:xfrm>
            <a:off x="2892670" y="4525707"/>
            <a:ext cx="734496" cy="655093"/>
            <a:chOff x="5214687" y="1542197"/>
            <a:chExt cx="734496" cy="655093"/>
          </a:xfrm>
        </p:grpSpPr>
        <p:sp>
          <p:nvSpPr>
            <p:cNvPr id="17" name="椭圆 16"/>
            <p:cNvSpPr/>
            <p:nvPr/>
          </p:nvSpPr>
          <p:spPr>
            <a:xfrm>
              <a:off x="5254388" y="1542197"/>
              <a:ext cx="655093" cy="655093"/>
            </a:xfrm>
            <a:prstGeom prst="ellipse">
              <a:avLst/>
            </a:prstGeom>
            <a:solidFill>
              <a:srgbClr val="FFA33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优设标题黑" panose="00000500000000000000" pitchFamily="2" charset="-122"/>
                <a:ea typeface="优设标题黑" panose="00000500000000000000" pitchFamily="2" charset="-122"/>
                <a:cs typeface="阿里巴巴普惠体" panose="00020600040101010101" pitchFamily="18" charset="-122"/>
              </a:endParaRPr>
            </a:p>
          </p:txBody>
        </p:sp>
        <p:sp>
          <p:nvSpPr>
            <p:cNvPr id="18" name="文本框 17"/>
            <p:cNvSpPr txBox="1"/>
            <p:nvPr/>
          </p:nvSpPr>
          <p:spPr>
            <a:xfrm>
              <a:off x="5214687" y="1592744"/>
              <a:ext cx="734496" cy="553998"/>
            </a:xfrm>
            <a:prstGeom prst="rect">
              <a:avLst/>
            </a:prstGeom>
            <a:noFill/>
          </p:spPr>
          <p:txBody>
            <a:bodyPr wrap="none" rtlCol="0">
              <a:spAutoFit/>
            </a:bodyPr>
            <a:lstStyle/>
            <a:p>
              <a:pPr algn="ctr"/>
              <a:r>
                <a:rPr lang="en-US" altLang="zh-CN" sz="3000">
                  <a:solidFill>
                    <a:schemeClr val="bg1"/>
                  </a:solidFill>
                  <a:latin typeface="优设标题黑" panose="00000500000000000000" pitchFamily="2" charset="-122"/>
                  <a:ea typeface="优设标题黑" panose="00000500000000000000" pitchFamily="2" charset="-122"/>
                  <a:cs typeface="阿里巴巴普惠体" panose="00020600040101010101" pitchFamily="18" charset="-122"/>
                </a:rPr>
                <a:t>04</a:t>
              </a:r>
              <a:endParaRPr lang="zh-CN" altLang="en-US" sz="3000">
                <a:solidFill>
                  <a:schemeClr val="bg1"/>
                </a:solidFill>
                <a:latin typeface="优设标题黑" panose="00000500000000000000" pitchFamily="2" charset="-122"/>
                <a:ea typeface="优设标题黑" panose="00000500000000000000" pitchFamily="2" charset="-122"/>
                <a:cs typeface="阿里巴巴普惠体" panose="00020600040101010101" pitchFamily="18" charset="-122"/>
              </a:endParaRPr>
            </a:p>
          </p:txBody>
        </p:sp>
      </p:grpSp>
      <p:sp>
        <p:nvSpPr>
          <p:cNvPr id="19" name="文本框 18"/>
          <p:cNvSpPr txBox="1"/>
          <p:nvPr/>
        </p:nvSpPr>
        <p:spPr>
          <a:xfrm>
            <a:off x="3733040" y="4576254"/>
            <a:ext cx="4416594" cy="553998"/>
          </a:xfrm>
          <a:prstGeom prst="rect">
            <a:avLst/>
          </a:prstGeom>
          <a:noFill/>
        </p:spPr>
        <p:txBody>
          <a:bodyPr wrap="none" rtlCol="0">
            <a:spAutoFit/>
          </a:bodyPr>
          <a:lstStyle/>
          <a:p>
            <a:r>
              <a:rPr lang="zh-CN" altLang="en-US" sz="3000">
                <a:solidFill>
                  <a:schemeClr val="tx1">
                    <a:lumMod val="65000"/>
                    <a:lumOff val="35000"/>
                  </a:schemeClr>
                </a:solidFill>
                <a:latin typeface="思源黑体" panose="020B0500000000000000" pitchFamily="34" charset="-122"/>
                <a:ea typeface="思源黑体" panose="020B0500000000000000" pitchFamily="34" charset="-122"/>
                <a:cs typeface="阿里巴巴普惠体" panose="00020600040101010101" pitchFamily="18" charset="-122"/>
              </a:rPr>
              <a:t>禁毒工作方面的主要对策</a:t>
            </a:r>
          </a:p>
        </p:txBody>
      </p:sp>
      <p:grpSp>
        <p:nvGrpSpPr>
          <p:cNvPr id="20" name="组合 19"/>
          <p:cNvGrpSpPr/>
          <p:nvPr/>
        </p:nvGrpSpPr>
        <p:grpSpPr>
          <a:xfrm>
            <a:off x="2901829" y="5474089"/>
            <a:ext cx="752130" cy="655093"/>
            <a:chOff x="5205870" y="1542197"/>
            <a:chExt cx="752130" cy="655093"/>
          </a:xfrm>
        </p:grpSpPr>
        <p:sp>
          <p:nvSpPr>
            <p:cNvPr id="21" name="椭圆 20"/>
            <p:cNvSpPr/>
            <p:nvPr/>
          </p:nvSpPr>
          <p:spPr>
            <a:xfrm>
              <a:off x="5254388" y="1542197"/>
              <a:ext cx="655093" cy="655093"/>
            </a:xfrm>
            <a:prstGeom prst="ellipse">
              <a:avLst/>
            </a:prstGeom>
            <a:solidFill>
              <a:srgbClr val="FFA33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优设标题黑" panose="00000500000000000000" pitchFamily="2" charset="-122"/>
                <a:ea typeface="优设标题黑" panose="00000500000000000000" pitchFamily="2" charset="-122"/>
                <a:cs typeface="阿里巴巴普惠体" panose="00020600040101010101" pitchFamily="18" charset="-122"/>
              </a:endParaRPr>
            </a:p>
          </p:txBody>
        </p:sp>
        <p:sp>
          <p:nvSpPr>
            <p:cNvPr id="22" name="文本框 21"/>
            <p:cNvSpPr txBox="1"/>
            <p:nvPr/>
          </p:nvSpPr>
          <p:spPr>
            <a:xfrm>
              <a:off x="5205870" y="1592744"/>
              <a:ext cx="752130" cy="553998"/>
            </a:xfrm>
            <a:prstGeom prst="rect">
              <a:avLst/>
            </a:prstGeom>
            <a:noFill/>
          </p:spPr>
          <p:txBody>
            <a:bodyPr wrap="none" rtlCol="0">
              <a:spAutoFit/>
            </a:bodyPr>
            <a:lstStyle/>
            <a:p>
              <a:pPr algn="ctr"/>
              <a:r>
                <a:rPr lang="en-US" altLang="zh-CN" sz="3000">
                  <a:solidFill>
                    <a:schemeClr val="bg1"/>
                  </a:solidFill>
                  <a:latin typeface="优设标题黑" panose="00000500000000000000" pitchFamily="2" charset="-122"/>
                  <a:ea typeface="优设标题黑" panose="00000500000000000000" pitchFamily="2" charset="-122"/>
                  <a:cs typeface="阿里巴巴普惠体" panose="00020600040101010101" pitchFamily="18" charset="-122"/>
                </a:rPr>
                <a:t>05</a:t>
              </a:r>
              <a:endParaRPr lang="zh-CN" altLang="en-US" sz="3000">
                <a:solidFill>
                  <a:schemeClr val="bg1"/>
                </a:solidFill>
                <a:latin typeface="优设标题黑" panose="00000500000000000000" pitchFamily="2" charset="-122"/>
                <a:ea typeface="优设标题黑" panose="00000500000000000000" pitchFamily="2" charset="-122"/>
                <a:cs typeface="阿里巴巴普惠体" panose="00020600040101010101" pitchFamily="18" charset="-122"/>
              </a:endParaRPr>
            </a:p>
          </p:txBody>
        </p:sp>
      </p:grpSp>
      <p:sp>
        <p:nvSpPr>
          <p:cNvPr id="23" name="文本框 22"/>
          <p:cNvSpPr txBox="1"/>
          <p:nvPr/>
        </p:nvSpPr>
        <p:spPr>
          <a:xfrm>
            <a:off x="3751016" y="5524636"/>
            <a:ext cx="5570756" cy="553998"/>
          </a:xfrm>
          <a:prstGeom prst="rect">
            <a:avLst/>
          </a:prstGeom>
          <a:noFill/>
        </p:spPr>
        <p:txBody>
          <a:bodyPr wrap="none" rtlCol="0">
            <a:spAutoFit/>
          </a:bodyPr>
          <a:lstStyle/>
          <a:p>
            <a:r>
              <a:rPr lang="zh-CN" altLang="en-US" sz="3000">
                <a:solidFill>
                  <a:schemeClr val="tx1">
                    <a:lumMod val="65000"/>
                    <a:lumOff val="35000"/>
                  </a:schemeClr>
                </a:solidFill>
                <a:latin typeface="思源黑体" panose="020B0500000000000000" pitchFamily="34" charset="-122"/>
                <a:ea typeface="思源黑体" panose="020B0500000000000000" pitchFamily="34" charset="-122"/>
                <a:cs typeface="阿里巴巴普惠体" panose="00020600040101010101" pitchFamily="18" charset="-122"/>
              </a:rPr>
              <a:t>娱乐场所如何做好禁毒管理工作</a:t>
            </a:r>
          </a:p>
        </p:txBody>
      </p:sp>
    </p:spTree>
    <p:extLst>
      <p:ext uri="{BB962C8B-B14F-4D97-AF65-F5344CB8AC3E}">
        <p14:creationId xmlns:p14="http://schemas.microsoft.com/office/powerpoint/2010/main" val="17688285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nodeType="afterGroup">
                            <p:stCondLst>
                              <p:cond delay="2000"/>
                            </p:stCondLst>
                            <p:childTnLst>
                              <p:par>
                                <p:cTn id="21" presetID="53"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nodeType="afterGroup">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nodeType="afterGroup">
                            <p:stCondLst>
                              <p:cond delay="3000"/>
                            </p:stCondLst>
                            <p:childTnLst>
                              <p:par>
                                <p:cTn id="31" presetID="53"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par>
                          <p:cTn id="36" fill="hold" nodeType="afterGroup">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nodeType="afterGroup">
                            <p:stCondLst>
                              <p:cond delay="4000"/>
                            </p:stCondLst>
                            <p:childTnLst>
                              <p:par>
                                <p:cTn id="41" presetID="53"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nodeType="afterGroup">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childTnLst>
                          </p:cTn>
                        </p:par>
                        <p:par>
                          <p:cTn id="50" fill="hold" nodeType="afterGroup">
                            <p:stCondLst>
                              <p:cond delay="5000"/>
                            </p:stCondLst>
                            <p:childTnLst>
                              <p:par>
                                <p:cTn id="51" presetID="53" presetClass="entr" presetSubtype="0"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nodeType="afterGroup">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1" grpId="0"/>
      <p:bldP spid="15" grpId="0"/>
      <p:bldP spid="19" grpId="0"/>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19969" y="2856103"/>
            <a:ext cx="11352063" cy="1477328"/>
          </a:xfrm>
          <a:prstGeom prst="rect">
            <a:avLst/>
          </a:prstGeom>
          <a:noFill/>
        </p:spPr>
        <p:txBody>
          <a:bodyPr wrap="square" rtlCol="0" anchor="ctr">
            <a:spAutoFit/>
          </a:bodyPr>
          <a:lstStyle/>
          <a:p>
            <a:pPr algn="ctr"/>
            <a:r>
              <a:rPr lang="zh-CN" altLang="en-US" sz="9000" kern="2500">
                <a:solidFill>
                  <a:srgbClr val="FFA337"/>
                </a:solidFill>
                <a:latin typeface="优设标题黑" panose="00000500000000000000" pitchFamily="2" charset="-122"/>
                <a:ea typeface="优设标题黑" panose="00000500000000000000" pitchFamily="2" charset="-122"/>
              </a:rPr>
              <a:t>禁毒工作方面的主要对</a:t>
            </a:r>
          </a:p>
        </p:txBody>
      </p:sp>
      <p:sp>
        <p:nvSpPr>
          <p:cNvPr id="7" name="矩形 6"/>
          <p:cNvSpPr/>
          <p:nvPr/>
        </p:nvSpPr>
        <p:spPr>
          <a:xfrm>
            <a:off x="3050146" y="4448846"/>
            <a:ext cx="6091707" cy="884473"/>
          </a:xfrm>
          <a:prstGeom prst="rect">
            <a:avLst/>
          </a:prstGeom>
        </p:spPr>
        <p:txBody>
          <a:bodyPr wrap="square" anchor="ctr">
            <a:spAutoFit/>
          </a:bodyPr>
          <a:lstStyle/>
          <a:p>
            <a:pPr algn="ctr">
              <a:lnSpc>
                <a:spcPct val="150000"/>
              </a:lnSpc>
            </a:pPr>
            <a:r>
              <a:rPr lang="zh-CN" altLang="en-US">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rPr>
              <a:t>吸毒者在自我毁灭的同时也破坏了自己的家庭，使家庭陷入经济破产、亲属离散甚至家破人亡的困境之地。</a:t>
            </a:r>
            <a:endParaRPr lang="zh-CN" altLang="en-US">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0" name="文本框 9"/>
          <p:cNvSpPr txBox="1"/>
          <p:nvPr/>
        </p:nvSpPr>
        <p:spPr>
          <a:xfrm>
            <a:off x="5513147" y="1461970"/>
            <a:ext cx="1165704" cy="1092607"/>
          </a:xfrm>
          <a:prstGeom prst="rect">
            <a:avLst/>
          </a:prstGeom>
          <a:noFill/>
        </p:spPr>
        <p:txBody>
          <a:bodyPr wrap="none" rtlCol="0">
            <a:spAutoFit/>
          </a:bodyPr>
          <a:lstStyle/>
          <a:p>
            <a:pPr algn="ctr"/>
            <a:r>
              <a:rPr lang="en-US" altLang="zh-CN" sz="6500" b="1">
                <a:solidFill>
                  <a:schemeClr val="tx1">
                    <a:lumMod val="65000"/>
                    <a:lumOff val="35000"/>
                  </a:schemeClr>
                </a:solidFill>
                <a:latin typeface="思源黑体" panose="020B0500000000000000" pitchFamily="34" charset="-122"/>
                <a:ea typeface="思源黑体" panose="020B0500000000000000" pitchFamily="34" charset="-122"/>
              </a:rPr>
              <a:t>04</a:t>
            </a:r>
            <a:endParaRPr lang="zh-CN" altLang="en-US" sz="6500" b="1">
              <a:solidFill>
                <a:schemeClr val="tx1">
                  <a:lumMod val="65000"/>
                  <a:lumOff val="35000"/>
                </a:schemeClr>
              </a:solidFill>
              <a:latin typeface="思源黑体" panose="020B0500000000000000" pitchFamily="34" charset="-122"/>
              <a:ea typeface="思源黑体" panose="020B0500000000000000" pitchFamily="34" charset="-122"/>
            </a:endParaRPr>
          </a:p>
        </p:txBody>
      </p:sp>
    </p:spTree>
    <p:extLst>
      <p:ext uri="{BB962C8B-B14F-4D97-AF65-F5344CB8AC3E}">
        <p14:creationId xmlns:p14="http://schemas.microsoft.com/office/powerpoint/2010/main" val="4242890632"/>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nodeType="afterGroup">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ppt_x</p:attrName>
                                        </p:attrNameLst>
                                      </p:cBhvr>
                                      <p:tavLst>
                                        <p:tav tm="0">
                                          <p:val>
                                            <p:fltVal val="0.5"/>
                                          </p:val>
                                        </p:tav>
                                        <p:tav tm="100000">
                                          <p:val>
                                            <p:strVal val="#ppt_x"/>
                                          </p:val>
                                        </p:tav>
                                      </p:tavLst>
                                    </p:anim>
                                    <p:anim calcmode="lin" valueType="num">
                                      <p:cBhvr>
                                        <p:cTn id="16" dur="500" fill="hold"/>
                                        <p:tgtEl>
                                          <p:spTgt spid="6"/>
                                        </p:tgtEl>
                                        <p:attrNameLst>
                                          <p:attrName>ppt_y</p:attrName>
                                        </p:attrNameLst>
                                      </p:cBhvr>
                                      <p:tavLst>
                                        <p:tav tm="0">
                                          <p:val>
                                            <p:fltVal val="0.5"/>
                                          </p:val>
                                        </p:tav>
                                        <p:tav tm="100000">
                                          <p:val>
                                            <p:strVal val="#ppt_y"/>
                                          </p:val>
                                        </p:tav>
                                      </p:tavLst>
                                    </p:anim>
                                  </p:childTnLst>
                                </p:cTn>
                              </p:par>
                            </p:childTnLst>
                          </p:cTn>
                        </p:par>
                        <p:par>
                          <p:cTn id="17" fill="hold" nodeType="afterGroup">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8218" y="1959650"/>
            <a:ext cx="4359871" cy="4359871"/>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04</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禁毒工作方面的主要对策</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2143418" y="2431425"/>
            <a:ext cx="4550235" cy="3416320"/>
          </a:xfrm>
          <a:prstGeom prst="rect">
            <a:avLst/>
          </a:prstGeom>
          <a:noFill/>
        </p:spPr>
        <p:txBody>
          <a:bodyPr wrap="square" rtlCol="0">
            <a:spAutoFit/>
          </a:bodyPr>
          <a:lstStyle/>
          <a:p>
            <a:pPr>
              <a:lnSpc>
                <a:spcPct val="200000"/>
              </a:lnSpc>
              <a:buClr>
                <a:schemeClr val="accent4">
                  <a:lumMod val="60000"/>
                  <a:lumOff val="40000"/>
                </a:schemeClr>
              </a:buClr>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毒品问题作为一项复杂的社会问题，牵涉的点多、线长、面广我县禁毒工作主要采取“源头治理、打防结合”的工作方针，一手抓社会化禁毒，一手抓专业化禁毒，通过广泛动员社会力量积极参与各项禁毒斗争，有效遏制了毒情形式的发展蔓延。</a:t>
            </a:r>
          </a:p>
        </p:txBody>
      </p:sp>
      <p:grpSp>
        <p:nvGrpSpPr>
          <p:cNvPr id="10" name="组合 9"/>
          <p:cNvGrpSpPr/>
          <p:nvPr/>
        </p:nvGrpSpPr>
        <p:grpSpPr>
          <a:xfrm>
            <a:off x="914400" y="1433551"/>
            <a:ext cx="3948121" cy="627466"/>
            <a:chOff x="3074118" y="1143000"/>
            <a:chExt cx="3948121" cy="627466"/>
          </a:xfrm>
        </p:grpSpPr>
        <p:sp>
          <p:nvSpPr>
            <p:cNvPr id="12" name="圆角矩形 11"/>
            <p:cNvSpPr/>
            <p:nvPr/>
          </p:nvSpPr>
          <p:spPr>
            <a:xfrm>
              <a:off x="3074118" y="1143000"/>
              <a:ext cx="3948121"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5B1B9D-25A9-4B35-8EEA-519729010208}"/>
                </a:ext>
              </a:extLst>
            </p:cNvPr>
            <p:cNvSpPr txBox="1"/>
            <p:nvPr/>
          </p:nvSpPr>
          <p:spPr>
            <a:xfrm>
              <a:off x="3074118" y="1244367"/>
              <a:ext cx="3639028" cy="424732"/>
            </a:xfrm>
            <a:prstGeom prst="rect">
              <a:avLst/>
            </a:prstGeom>
            <a:noFill/>
          </p:spPr>
          <p:txBody>
            <a:bodyPr wrap="square">
              <a:spAutoFit/>
            </a:bodyPr>
            <a:lstStyle/>
            <a:p>
              <a:pPr lvl="0">
                <a:lnSpc>
                  <a:spcPct val="90000"/>
                </a:lnSpc>
                <a:spcBef>
                  <a:spcPts val="1000"/>
                </a:spcBef>
                <a:defRPr/>
              </a:pPr>
              <a:r>
                <a:rPr lang="en-US" altLang="zh-CN" sz="2400" b="1">
                  <a:solidFill>
                    <a:schemeClr val="bg1"/>
                  </a:solidFill>
                  <a:latin typeface="思源黑体" panose="020B0500000000000000" pitchFamily="34" charset="-122"/>
                  <a:ea typeface="思源黑体" panose="020B0500000000000000" pitchFamily="34" charset="-122"/>
                </a:rPr>
                <a:t>1</a:t>
              </a:r>
              <a:r>
                <a:rPr lang="zh-CN" altLang="en-US" sz="2400" b="1">
                  <a:solidFill>
                    <a:schemeClr val="bg1"/>
                  </a:solidFill>
                  <a:latin typeface="思源黑体" panose="020B0500000000000000" pitchFamily="34" charset="-122"/>
                  <a:ea typeface="思源黑体" panose="020B0500000000000000" pitchFamily="34" charset="-122"/>
                </a:rPr>
                <a:t>、综合治理毒品问题</a:t>
              </a:r>
            </a:p>
          </p:txBody>
        </p:sp>
      </p:grpSp>
    </p:spTree>
    <p:extLst>
      <p:ext uri="{BB962C8B-B14F-4D97-AF65-F5344CB8AC3E}">
        <p14:creationId xmlns:p14="http://schemas.microsoft.com/office/powerpoint/2010/main" val="3204605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6" presetClass="entr" presetSubtype="3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out)">
                                      <p:cBhvr>
                                        <p:cTn id="21" dur="2000"/>
                                        <p:tgtEl>
                                          <p:spTgt spid="7"/>
                                        </p:tgtEl>
                                      </p:cBhvr>
                                    </p:animEffect>
                                  </p:childTnLst>
                                </p:cTn>
                              </p:par>
                            </p:childTnLst>
                          </p:cTn>
                        </p:par>
                        <p:par>
                          <p:cTn id="22" fill="hold" nodeType="afterGroup">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4759" y="2461372"/>
            <a:ext cx="3357658" cy="3357658"/>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04</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禁毒工作方面的主要对策</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5711568" y="3581130"/>
            <a:ext cx="4550235" cy="1116909"/>
          </a:xfrm>
          <a:prstGeom prst="rect">
            <a:avLst/>
          </a:prstGeom>
          <a:noFill/>
        </p:spPr>
        <p:txBody>
          <a:bodyPr wrap="square" rtlCol="0">
            <a:spAutoFit/>
          </a:bodyPr>
          <a:lstStyle/>
          <a:p>
            <a:pPr>
              <a:lnSpc>
                <a:spcPct val="200000"/>
              </a:lnSpc>
              <a:buClr>
                <a:schemeClr val="accent4">
                  <a:lumMod val="60000"/>
                  <a:lumOff val="40000"/>
                </a:schemeClr>
              </a:buClr>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公安机关通过开展“利剑行动”等专项行动，严厉打击涉毒违法犯罪活动。</a:t>
            </a:r>
          </a:p>
        </p:txBody>
      </p:sp>
      <p:grpSp>
        <p:nvGrpSpPr>
          <p:cNvPr id="10" name="组合 9"/>
          <p:cNvGrpSpPr/>
          <p:nvPr/>
        </p:nvGrpSpPr>
        <p:grpSpPr>
          <a:xfrm>
            <a:off x="914400" y="1433551"/>
            <a:ext cx="3948121" cy="627466"/>
            <a:chOff x="3074118" y="1143000"/>
            <a:chExt cx="3948121" cy="627466"/>
          </a:xfrm>
        </p:grpSpPr>
        <p:sp>
          <p:nvSpPr>
            <p:cNvPr id="12" name="圆角矩形 11"/>
            <p:cNvSpPr/>
            <p:nvPr/>
          </p:nvSpPr>
          <p:spPr>
            <a:xfrm>
              <a:off x="3074118" y="1143000"/>
              <a:ext cx="3948121"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5B1B9D-25A9-4B35-8EEA-519729010208}"/>
                </a:ext>
              </a:extLst>
            </p:cNvPr>
            <p:cNvSpPr txBox="1"/>
            <p:nvPr/>
          </p:nvSpPr>
          <p:spPr>
            <a:xfrm>
              <a:off x="3074118" y="1244367"/>
              <a:ext cx="3639028" cy="424732"/>
            </a:xfrm>
            <a:prstGeom prst="rect">
              <a:avLst/>
            </a:prstGeom>
            <a:noFill/>
          </p:spPr>
          <p:txBody>
            <a:bodyPr wrap="square">
              <a:spAutoFit/>
            </a:bodyPr>
            <a:lstStyle/>
            <a:p>
              <a:pPr lvl="0">
                <a:lnSpc>
                  <a:spcPct val="90000"/>
                </a:lnSpc>
                <a:spcBef>
                  <a:spcPts val="1000"/>
                </a:spcBef>
                <a:defRPr/>
              </a:pPr>
              <a:r>
                <a:rPr lang="en-US" altLang="zh-CN" sz="2400" b="1">
                  <a:solidFill>
                    <a:schemeClr val="bg1"/>
                  </a:solidFill>
                  <a:latin typeface="思源黑体" panose="020B0500000000000000" pitchFamily="34" charset="-122"/>
                  <a:ea typeface="思源黑体" panose="020B0500000000000000" pitchFamily="34" charset="-122"/>
                </a:rPr>
                <a:t>2</a:t>
              </a:r>
              <a:r>
                <a:rPr lang="zh-CN" altLang="en-US" sz="2400" b="1">
                  <a:solidFill>
                    <a:schemeClr val="bg1"/>
                  </a:solidFill>
                  <a:latin typeface="思源黑体" panose="020B0500000000000000" pitchFamily="34" charset="-122"/>
                  <a:ea typeface="思源黑体" panose="020B0500000000000000" pitchFamily="34" charset="-122"/>
                </a:rPr>
                <a:t>、努力减少毒品来源</a:t>
              </a:r>
            </a:p>
          </p:txBody>
        </p:sp>
      </p:grpSp>
    </p:spTree>
    <p:extLst>
      <p:ext uri="{BB962C8B-B14F-4D97-AF65-F5344CB8AC3E}">
        <p14:creationId xmlns:p14="http://schemas.microsoft.com/office/powerpoint/2010/main" val="9717620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4"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2000"/>
                                        <p:tgtEl>
                                          <p:spTgt spid="7"/>
                                        </p:tgtEl>
                                      </p:cBhvr>
                                    </p:animEffect>
                                  </p:childTnLst>
                                </p:cTn>
                              </p:par>
                            </p:childTnLst>
                          </p:cTn>
                        </p:par>
                        <p:par>
                          <p:cTn id="22" fill="hold" nodeType="afterGroup">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55173" y="2590581"/>
            <a:ext cx="4038723" cy="4038723"/>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04</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禁毒工作方面的主要对策</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1490870" y="2590581"/>
            <a:ext cx="5496339" cy="3416320"/>
          </a:xfrm>
          <a:prstGeom prst="rect">
            <a:avLst/>
          </a:prstGeom>
          <a:noFill/>
        </p:spPr>
        <p:txBody>
          <a:bodyPr wrap="square" rtlCol="0">
            <a:spAutoFit/>
          </a:bodyPr>
          <a:lstStyle/>
          <a:p>
            <a:pPr>
              <a:lnSpc>
                <a:spcPct val="150000"/>
              </a:lnSpc>
              <a:buClr>
                <a:schemeClr val="accent4">
                  <a:lumMod val="60000"/>
                  <a:lumOff val="40000"/>
                </a:schemeClr>
              </a:buClr>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深入推进社区戒毒（康复）工作，对吸毒成瘾人员公安机关可以勒责令其接受社区戒毒，社区戒毒的期限为三年。城市街道办事处、乡镇人民政府负责社区戒毒工作，其可以指定有关基层组织，根据戒毒人员本人和家庭情况，与戒毒人员签订社区戒毒协议，落实有针对性的社区戒毒措施。各社区成立了社区民警、戒毒人员家庭、社区戒毒工作人员组成的社区戒毒和社区康复工作小组，对吸毒人员实行帮教管控。</a:t>
            </a:r>
          </a:p>
        </p:txBody>
      </p:sp>
      <p:grpSp>
        <p:nvGrpSpPr>
          <p:cNvPr id="10" name="组合 9"/>
          <p:cNvGrpSpPr/>
          <p:nvPr/>
        </p:nvGrpSpPr>
        <p:grpSpPr>
          <a:xfrm>
            <a:off x="914400" y="1433551"/>
            <a:ext cx="3948121" cy="627466"/>
            <a:chOff x="3074118" y="1143000"/>
            <a:chExt cx="3948121" cy="627466"/>
          </a:xfrm>
        </p:grpSpPr>
        <p:sp>
          <p:nvSpPr>
            <p:cNvPr id="12" name="圆角矩形 11"/>
            <p:cNvSpPr/>
            <p:nvPr/>
          </p:nvSpPr>
          <p:spPr>
            <a:xfrm>
              <a:off x="3074118" y="1143000"/>
              <a:ext cx="3948121"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5B1B9D-25A9-4B35-8EEA-519729010208}"/>
                </a:ext>
              </a:extLst>
            </p:cNvPr>
            <p:cNvSpPr txBox="1"/>
            <p:nvPr/>
          </p:nvSpPr>
          <p:spPr>
            <a:xfrm>
              <a:off x="3074118" y="1244367"/>
              <a:ext cx="3747052" cy="424732"/>
            </a:xfrm>
            <a:prstGeom prst="rect">
              <a:avLst/>
            </a:prstGeom>
            <a:noFill/>
          </p:spPr>
          <p:txBody>
            <a:bodyPr wrap="square">
              <a:spAutoFit/>
            </a:bodyPr>
            <a:lstStyle/>
            <a:p>
              <a:pPr lvl="0">
                <a:lnSpc>
                  <a:spcPct val="90000"/>
                </a:lnSpc>
                <a:spcBef>
                  <a:spcPts val="1000"/>
                </a:spcBef>
                <a:defRPr/>
              </a:pPr>
              <a:r>
                <a:rPr lang="en-US" altLang="zh-CN" sz="2400" b="1">
                  <a:solidFill>
                    <a:schemeClr val="bg1"/>
                  </a:solidFill>
                  <a:latin typeface="思源黑体" panose="020B0500000000000000" pitchFamily="34" charset="-122"/>
                  <a:ea typeface="思源黑体" panose="020B0500000000000000" pitchFamily="34" charset="-122"/>
                </a:rPr>
                <a:t>3</a:t>
              </a:r>
              <a:r>
                <a:rPr lang="zh-CN" altLang="en-US" sz="2400" b="1">
                  <a:solidFill>
                    <a:schemeClr val="bg1"/>
                  </a:solidFill>
                  <a:latin typeface="思源黑体" panose="020B0500000000000000" pitchFamily="34" charset="-122"/>
                  <a:ea typeface="思源黑体" panose="020B0500000000000000" pitchFamily="34" charset="-122"/>
                </a:rPr>
                <a:t>、努力减少毒品消费需求</a:t>
              </a:r>
            </a:p>
          </p:txBody>
        </p:sp>
      </p:grpSp>
    </p:spTree>
    <p:extLst>
      <p:ext uri="{BB962C8B-B14F-4D97-AF65-F5344CB8AC3E}">
        <p14:creationId xmlns:p14="http://schemas.microsoft.com/office/powerpoint/2010/main" val="42808187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8"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in)">
                                      <p:cBhvr>
                                        <p:cTn id="21" dur="2000"/>
                                        <p:tgtEl>
                                          <p:spTgt spid="7"/>
                                        </p:tgtEl>
                                      </p:cBhvr>
                                    </p:animEffect>
                                  </p:childTnLst>
                                </p:cTn>
                              </p:par>
                            </p:childTnLst>
                          </p:cTn>
                        </p:par>
                        <p:par>
                          <p:cTn id="22" fill="hold" nodeType="afterGroup">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3043" y="2901452"/>
            <a:ext cx="3956215" cy="2967161"/>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50000"/>
                    <a:lumOff val="50000"/>
                  </a:schemeClr>
                </a:solidFill>
                <a:latin typeface="思源黑体" panose="020B0500000000000000" pitchFamily="34" charset="-122"/>
                <a:ea typeface="思源黑体" panose="020B0500000000000000" pitchFamily="34" charset="-122"/>
              </a:rPr>
              <a:t>04</a:t>
            </a:r>
            <a:r>
              <a:rPr lang="en-US" altLang="zh-CN" sz="2800">
                <a:solidFill>
                  <a:srgbClr val="FFA337"/>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禁毒工作方面的主要对策</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2103369" y="1387675"/>
            <a:ext cx="7985263" cy="1048364"/>
          </a:xfrm>
          <a:prstGeom prst="rect">
            <a:avLst/>
          </a:prstGeom>
          <a:noFill/>
        </p:spPr>
        <p:txBody>
          <a:bodyPr wrap="square" rtlCol="0">
            <a:spAutoFit/>
          </a:bodyPr>
          <a:lstStyle/>
          <a:p>
            <a:pPr algn="ctr">
              <a:lnSpc>
                <a:spcPct val="150000"/>
              </a:lnSpc>
            </a:pPr>
            <a:r>
              <a:rPr lang="zh-CN" altLang="en-US" sz="2200">
                <a:solidFill>
                  <a:srgbClr val="FF0000"/>
                </a:solidFill>
                <a:latin typeface="思源黑体" panose="020B0500000000000000" pitchFamily="34" charset="-122"/>
                <a:ea typeface="思源黑体" panose="020B0500000000000000" pitchFamily="34" charset="-122"/>
              </a:rPr>
              <a:t>大力收戒吸毒人员。吸毒人员有以下情形之一的，送强制隔离戒毒场所执行强制隔离戒毒治疗：</a:t>
            </a:r>
          </a:p>
        </p:txBody>
      </p:sp>
      <p:sp>
        <p:nvSpPr>
          <p:cNvPr id="10" name="文本框 9"/>
          <p:cNvSpPr txBox="1"/>
          <p:nvPr/>
        </p:nvSpPr>
        <p:spPr>
          <a:xfrm>
            <a:off x="4754704" y="2676872"/>
            <a:ext cx="5923576" cy="3416320"/>
          </a:xfrm>
          <a:prstGeom prst="rect">
            <a:avLst/>
          </a:prstGeom>
          <a:noFill/>
        </p:spPr>
        <p:txBody>
          <a:bodyPr wrap="square" rtlCol="0">
            <a:spAutoFit/>
          </a:bodyPr>
          <a:lstStyle/>
          <a:p>
            <a:pPr>
              <a:lnSpc>
                <a:spcPct val="150000"/>
              </a:lnSpc>
            </a:pP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1</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、拒绝社区戒毒的；</a:t>
            </a:r>
          </a:p>
          <a:p>
            <a:pPr>
              <a:lnSpc>
                <a:spcPct val="150000"/>
              </a:lnSpc>
            </a:pP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2</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、在社区戒毒期间吸食、注射毒品的；</a:t>
            </a:r>
          </a:p>
          <a:p>
            <a:pPr>
              <a:lnSpc>
                <a:spcPct val="150000"/>
              </a:lnSpc>
            </a:pP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3</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、严重违反社区戒毒协议的；</a:t>
            </a:r>
          </a:p>
          <a:p>
            <a:pPr>
              <a:lnSpc>
                <a:spcPct val="150000"/>
              </a:lnSpc>
            </a:pP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4</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经社区戒毒、强制戒毒后再次吸食、注射毒品的。强制隔离戒毒的期限为两年，最长可以延长一年。被解除强制隔离戒毒的人员，强制隔离戒毒的决定机关可以责令其接受不超过三年的社区康复。戒毒部门分公安强制隔离戒毒所和司法强制隔离戒毒所。</a:t>
            </a:r>
          </a:p>
        </p:txBody>
      </p:sp>
    </p:spTree>
    <p:extLst>
      <p:ext uri="{BB962C8B-B14F-4D97-AF65-F5344CB8AC3E}">
        <p14:creationId xmlns:p14="http://schemas.microsoft.com/office/powerpoint/2010/main" val="14442782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6" presetClass="entr" presetSubtype="3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out)">
                                      <p:cBhvr>
                                        <p:cTn id="21" dur="2000"/>
                                        <p:tgtEl>
                                          <p:spTgt spid="7"/>
                                        </p:tgtEl>
                                      </p:cBhvr>
                                    </p:animEffect>
                                  </p:childTnLst>
                                </p:cTn>
                              </p:par>
                            </p:childTnLst>
                          </p:cTn>
                        </p:par>
                        <p:par>
                          <p:cTn id="22" fill="hold" nodeType="afterGroup">
                            <p:stCondLst>
                              <p:cond delay="4000"/>
                            </p:stCondLst>
                            <p:childTnLst>
                              <p:par>
                                <p:cTn id="23" presetID="22" presetClass="entr" presetSubtype="4"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par>
                          <p:cTn id="26" fill="hold" nodeType="afterGroup">
                            <p:stCondLst>
                              <p:cond delay="4500"/>
                            </p:stCondLst>
                            <p:childTnLst>
                              <p:par>
                                <p:cTn id="27" presetID="2" presetClass="entr" presetSubtype="4"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93535" y="2565857"/>
            <a:ext cx="4038723" cy="3029042"/>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04</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禁毒工作方面的主要对策</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1397196" y="2903133"/>
            <a:ext cx="5496339" cy="2354491"/>
          </a:xfrm>
          <a:prstGeom prst="rect">
            <a:avLst/>
          </a:prstGeom>
          <a:noFill/>
        </p:spPr>
        <p:txBody>
          <a:bodyPr wrap="square" rtlCol="0">
            <a:spAutoFit/>
          </a:bodyPr>
          <a:lstStyle/>
          <a:p>
            <a:pPr marL="285750" indent="-285750">
              <a:lnSpc>
                <a:spcPct val="150000"/>
              </a:lnSpc>
              <a:buClr>
                <a:schemeClr val="accent4">
                  <a:lumMod val="60000"/>
                  <a:lumOff val="40000"/>
                </a:schemeClr>
              </a:buClr>
              <a:buFont typeface="Wingdings" panose="05000000000000000000" pitchFamily="2" charset="2"/>
              <a:buChar char="u"/>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做好毒品的预防教育工作，减少新吸毒人员滋生是禁毒工作的治本之策。</a:t>
            </a:r>
          </a:p>
          <a:p>
            <a:pPr>
              <a:lnSpc>
                <a:spcPct val="150000"/>
              </a:lnSpc>
              <a:buClr>
                <a:schemeClr val="accent4">
                  <a:lumMod val="60000"/>
                  <a:lumOff val="40000"/>
                </a:schemeClr>
              </a:buClr>
            </a:pPr>
            <a:endParaRPr lang="zh-CN" altLang="en-US" sz="800">
              <a:solidFill>
                <a:schemeClr val="tx1">
                  <a:lumMod val="65000"/>
                  <a:lumOff val="35000"/>
                </a:schemeClr>
              </a:solidFill>
              <a:latin typeface="思源黑体" panose="020B0500000000000000" pitchFamily="34" charset="-122"/>
              <a:ea typeface="思源黑体" panose="020B0500000000000000" pitchFamily="34" charset="-122"/>
            </a:endParaRPr>
          </a:p>
          <a:p>
            <a:pPr marL="285750" indent="-285750">
              <a:lnSpc>
                <a:spcPct val="150000"/>
              </a:lnSpc>
              <a:buClr>
                <a:schemeClr val="accent4">
                  <a:lumMod val="60000"/>
                  <a:lumOff val="40000"/>
                </a:schemeClr>
              </a:buClr>
              <a:buFont typeface="Wingdings" panose="05000000000000000000" pitchFamily="2" charset="2"/>
              <a:buChar char="u"/>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建立全民禁毒教育体系，组建禁毒志愿者队伍，广泛动员社会力量积极参与禁毒宣传活动，主动帮教吸毒人员，为禁毒工作的开展增添了力量。</a:t>
            </a:r>
          </a:p>
        </p:txBody>
      </p:sp>
      <p:grpSp>
        <p:nvGrpSpPr>
          <p:cNvPr id="10" name="组合 9"/>
          <p:cNvGrpSpPr/>
          <p:nvPr/>
        </p:nvGrpSpPr>
        <p:grpSpPr>
          <a:xfrm>
            <a:off x="914400" y="1433551"/>
            <a:ext cx="3948121" cy="627466"/>
            <a:chOff x="3074118" y="1143000"/>
            <a:chExt cx="3948121" cy="627466"/>
          </a:xfrm>
        </p:grpSpPr>
        <p:sp>
          <p:nvSpPr>
            <p:cNvPr id="12" name="圆角矩形 11"/>
            <p:cNvSpPr/>
            <p:nvPr/>
          </p:nvSpPr>
          <p:spPr>
            <a:xfrm>
              <a:off x="3074118" y="1143000"/>
              <a:ext cx="3948121"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5B1B9D-25A9-4B35-8EEA-519729010208}"/>
                </a:ext>
              </a:extLst>
            </p:cNvPr>
            <p:cNvSpPr txBox="1"/>
            <p:nvPr/>
          </p:nvSpPr>
          <p:spPr>
            <a:xfrm>
              <a:off x="3074118" y="1244367"/>
              <a:ext cx="3747052" cy="424732"/>
            </a:xfrm>
            <a:prstGeom prst="rect">
              <a:avLst/>
            </a:prstGeom>
            <a:noFill/>
          </p:spPr>
          <p:txBody>
            <a:bodyPr wrap="square">
              <a:spAutoFit/>
            </a:bodyPr>
            <a:lstStyle/>
            <a:p>
              <a:pPr lvl="0">
                <a:lnSpc>
                  <a:spcPct val="90000"/>
                </a:lnSpc>
                <a:spcBef>
                  <a:spcPts val="1000"/>
                </a:spcBef>
                <a:defRPr/>
              </a:pPr>
              <a:r>
                <a:rPr lang="en-US" altLang="zh-CN" sz="2400" b="1">
                  <a:solidFill>
                    <a:schemeClr val="bg1"/>
                  </a:solidFill>
                  <a:latin typeface="思源黑体" panose="020B0500000000000000" pitchFamily="34" charset="-122"/>
                  <a:ea typeface="思源黑体" panose="020B0500000000000000" pitchFamily="34" charset="-122"/>
                </a:rPr>
                <a:t>4</a:t>
              </a:r>
              <a:r>
                <a:rPr lang="zh-CN" altLang="en-US" sz="2400" b="1">
                  <a:solidFill>
                    <a:schemeClr val="bg1"/>
                  </a:solidFill>
                  <a:latin typeface="思源黑体" panose="020B0500000000000000" pitchFamily="34" charset="-122"/>
                  <a:ea typeface="思源黑体" panose="020B0500000000000000" pitchFamily="34" charset="-122"/>
                </a:rPr>
                <a:t>、减少新吸毒人员滋生</a:t>
              </a:r>
            </a:p>
          </p:txBody>
        </p:sp>
      </p:grpSp>
    </p:spTree>
    <p:extLst>
      <p:ext uri="{BB962C8B-B14F-4D97-AF65-F5344CB8AC3E}">
        <p14:creationId xmlns:p14="http://schemas.microsoft.com/office/powerpoint/2010/main" val="18636902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1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plus(in)">
                                      <p:cBhvr>
                                        <p:cTn id="21" dur="2000"/>
                                        <p:tgtEl>
                                          <p:spTgt spid="7"/>
                                        </p:tgtEl>
                                      </p:cBhvr>
                                    </p:animEffect>
                                  </p:childTnLst>
                                </p:cTn>
                              </p:par>
                            </p:childTnLst>
                          </p:cTn>
                        </p:par>
                        <p:par>
                          <p:cTn id="22" fill="hold" nodeType="afterGroup">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0762" y="2680935"/>
            <a:ext cx="3429119" cy="3429119"/>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04</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禁毒工作方面的主要对策</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grpSp>
        <p:nvGrpSpPr>
          <p:cNvPr id="10" name="组合 9"/>
          <p:cNvGrpSpPr/>
          <p:nvPr/>
        </p:nvGrpSpPr>
        <p:grpSpPr>
          <a:xfrm>
            <a:off x="914400" y="1433551"/>
            <a:ext cx="3948121" cy="627466"/>
            <a:chOff x="3074118" y="1143000"/>
            <a:chExt cx="3948121" cy="627466"/>
          </a:xfrm>
        </p:grpSpPr>
        <p:sp>
          <p:nvSpPr>
            <p:cNvPr id="12" name="圆角矩形 11"/>
            <p:cNvSpPr/>
            <p:nvPr/>
          </p:nvSpPr>
          <p:spPr>
            <a:xfrm>
              <a:off x="3074118" y="1143000"/>
              <a:ext cx="3948121"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5B1B9D-25A9-4B35-8EEA-519729010208}"/>
                </a:ext>
              </a:extLst>
            </p:cNvPr>
            <p:cNvSpPr txBox="1"/>
            <p:nvPr/>
          </p:nvSpPr>
          <p:spPr>
            <a:xfrm>
              <a:off x="3074118" y="1244367"/>
              <a:ext cx="3747052" cy="424732"/>
            </a:xfrm>
            <a:prstGeom prst="rect">
              <a:avLst/>
            </a:prstGeom>
            <a:noFill/>
          </p:spPr>
          <p:txBody>
            <a:bodyPr wrap="square">
              <a:spAutoFit/>
            </a:bodyPr>
            <a:lstStyle/>
            <a:p>
              <a:pPr lvl="0">
                <a:lnSpc>
                  <a:spcPct val="90000"/>
                </a:lnSpc>
                <a:spcBef>
                  <a:spcPts val="1000"/>
                </a:spcBef>
                <a:defRPr/>
              </a:pPr>
              <a:r>
                <a:rPr lang="en-US" altLang="zh-CN" sz="2400" b="1">
                  <a:solidFill>
                    <a:schemeClr val="bg1"/>
                  </a:solidFill>
                  <a:latin typeface="思源黑体" panose="020B0500000000000000" pitchFamily="34" charset="-122"/>
                  <a:ea typeface="思源黑体" panose="020B0500000000000000" pitchFamily="34" charset="-122"/>
                </a:rPr>
                <a:t>4</a:t>
              </a:r>
              <a:r>
                <a:rPr lang="zh-CN" altLang="en-US" sz="2400" b="1">
                  <a:solidFill>
                    <a:schemeClr val="bg1"/>
                  </a:solidFill>
                  <a:latin typeface="思源黑体" panose="020B0500000000000000" pitchFamily="34" charset="-122"/>
                  <a:ea typeface="思源黑体" panose="020B0500000000000000" pitchFamily="34" charset="-122"/>
                </a:rPr>
                <a:t>、减少新吸毒人员滋生</a:t>
              </a:r>
            </a:p>
          </p:txBody>
        </p:sp>
      </p:grpSp>
      <p:sp>
        <p:nvSpPr>
          <p:cNvPr id="14" name="文本框 1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9F12F15-4AF3-4649-8056-FAA9C3E8252D}"/>
              </a:ext>
            </a:extLst>
          </p:cNvPr>
          <p:cNvSpPr txBox="1"/>
          <p:nvPr/>
        </p:nvSpPr>
        <p:spPr>
          <a:xfrm>
            <a:off x="5456349" y="3884102"/>
            <a:ext cx="4872507" cy="1116909"/>
          </a:xfrm>
          <a:prstGeom prst="rect">
            <a:avLst/>
          </a:prstGeom>
          <a:noFill/>
        </p:spPr>
        <p:txBody>
          <a:bodyPr wrap="square">
            <a:spAutoFit/>
          </a:bodyPr>
          <a:lstStyle/>
          <a:p>
            <a:pPr marL="285750" marR="0" lvl="0" indent="-285750" algn="l" defTabSz="914400" rtl="0" eaLnBrk="1" fontAlgn="auto" latinLnBrk="0" hangingPunct="1">
              <a:lnSpc>
                <a:spcPct val="200000"/>
              </a:lnSpc>
              <a:spcBef>
                <a:spcPct val="0"/>
              </a:spcBef>
              <a:spcAft>
                <a:spcPct val="0"/>
              </a:spcAft>
              <a:buClr>
                <a:schemeClr val="accent4">
                  <a:lumMod val="60000"/>
                  <a:lumOff val="40000"/>
                </a:schemeClr>
              </a:buClr>
              <a:buSzTx/>
              <a:buFont typeface="Wingdings" panose="05000000000000000000" pitchFamily="2" charset="2"/>
              <a:buChar char="ü"/>
              <a:defRPr/>
            </a:pPr>
            <a:r>
              <a:rPr kumimoji="0" lang="zh-CN" altLang="en-US" sz="1800" b="0" i="0" u="none" strike="noStrike" kern="1200" cap="none" spc="0" normalizeH="0" baseline="0" noProof="0">
                <a:ln>
                  <a:noFill/>
                </a:ln>
                <a:solidFill>
                  <a:schemeClr val="tx1">
                    <a:lumMod val="65000"/>
                    <a:lumOff val="35000"/>
                  </a:schemeClr>
                </a:solidFill>
                <a:uLnTx/>
                <a:uFillTx/>
                <a:latin typeface="思源黑体" panose="020B0500000000000000" pitchFamily="34" charset="-122"/>
                <a:ea typeface="思源黑体" panose="020B0500000000000000" pitchFamily="34" charset="-122"/>
              </a:rPr>
              <a:t>一是在学校开展毒品预防教育；</a:t>
            </a:r>
            <a:endParaRPr kumimoji="0" lang="en-US" altLang="zh-CN" sz="1800" b="0" i="0" u="none" strike="noStrike" kern="1200" cap="none" spc="0" normalizeH="0" baseline="0" noProof="0">
              <a:ln>
                <a:noFill/>
              </a:ln>
              <a:solidFill>
                <a:schemeClr val="tx1">
                  <a:lumMod val="65000"/>
                  <a:lumOff val="35000"/>
                </a:schemeClr>
              </a:solidFill>
              <a:uLnTx/>
              <a:uFillTx/>
              <a:latin typeface="思源黑体" panose="020B0500000000000000" pitchFamily="34" charset="-122"/>
              <a:ea typeface="思源黑体" panose="020B0500000000000000" pitchFamily="34" charset="-122"/>
            </a:endParaRPr>
          </a:p>
          <a:p>
            <a:pPr marL="285750" marR="0" lvl="0" indent="-285750" algn="l" defTabSz="914400" rtl="0" eaLnBrk="1" fontAlgn="auto" latinLnBrk="0" hangingPunct="1">
              <a:lnSpc>
                <a:spcPct val="200000"/>
              </a:lnSpc>
              <a:spcBef>
                <a:spcPct val="0"/>
              </a:spcBef>
              <a:spcAft>
                <a:spcPct val="0"/>
              </a:spcAft>
              <a:buClr>
                <a:schemeClr val="accent4">
                  <a:lumMod val="60000"/>
                  <a:lumOff val="40000"/>
                </a:schemeClr>
              </a:buClr>
              <a:buSzTx/>
              <a:buFont typeface="Wingdings" panose="05000000000000000000" pitchFamily="2" charset="2"/>
              <a:buChar char="ü"/>
              <a:defRPr/>
            </a:pPr>
            <a:r>
              <a:rPr kumimoji="0" lang="zh-CN" altLang="en-US" sz="1800" b="0" i="0" u="none" strike="noStrike" kern="1200" cap="none" spc="0" normalizeH="0" baseline="0" noProof="0">
                <a:ln>
                  <a:noFill/>
                </a:ln>
                <a:solidFill>
                  <a:schemeClr val="tx1">
                    <a:lumMod val="65000"/>
                    <a:lumOff val="35000"/>
                  </a:schemeClr>
                </a:solidFill>
                <a:uLnTx/>
                <a:uFillTx/>
                <a:latin typeface="思源黑体" panose="020B0500000000000000" pitchFamily="34" charset="-122"/>
                <a:ea typeface="思源黑体" panose="020B0500000000000000" pitchFamily="34" charset="-122"/>
              </a:rPr>
              <a:t>二是面向广大群众开展禁毒宣传教育。</a:t>
            </a:r>
            <a:endParaRPr lang="zh-CN" altLang="en-US">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15" name="文本框 1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853E9FB-D5C8-4EE1-9D42-CCD7E4FCC40D}"/>
              </a:ext>
            </a:extLst>
          </p:cNvPr>
          <p:cNvSpPr txBox="1"/>
          <p:nvPr/>
        </p:nvSpPr>
        <p:spPr>
          <a:xfrm>
            <a:off x="5456349" y="2721114"/>
            <a:ext cx="4872507" cy="707886"/>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srgbClr val="FF0000"/>
                </a:solidFill>
                <a:uLnTx/>
                <a:uFillTx/>
                <a:latin typeface="思源黑体" panose="020B0500000000000000" pitchFamily="34" charset="-122"/>
                <a:ea typeface="思源黑体" panose="020B0500000000000000" pitchFamily="34" charset="-122"/>
              </a:rPr>
              <a:t> </a:t>
            </a:r>
            <a:endParaRPr kumimoji="0" lang="en-US" altLang="zh-CN" sz="2000" b="0" i="0" u="none" strike="noStrike" kern="1200" cap="none" spc="0" normalizeH="0" baseline="0" noProof="0">
              <a:ln>
                <a:noFill/>
              </a:ln>
              <a:solidFill>
                <a:srgbClr val="FF0000"/>
              </a:solidFill>
              <a:uLnTx/>
              <a:uFillTx/>
              <a:latin typeface="思源黑体" panose="020B0500000000000000" pitchFamily="34" charset="-122"/>
              <a:ea typeface="思源黑体" panose="020B0500000000000000" pitchFamily="34" charset="-122"/>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FF0000"/>
                </a:solidFill>
                <a:uLnTx/>
                <a:uFillTx/>
                <a:latin typeface="思源黑体" panose="020B0500000000000000" pitchFamily="34" charset="-122"/>
                <a:ea typeface="思源黑体" panose="020B0500000000000000" pitchFamily="34" charset="-122"/>
              </a:rPr>
              <a:t>突出重点人群的预防教育。</a:t>
            </a:r>
            <a:endParaRPr kumimoji="0" lang="en-US" altLang="zh-CN" sz="2000" b="1" i="0" u="none" strike="noStrike" kern="1200" cap="none" spc="0" normalizeH="0" baseline="0" noProof="0">
              <a:ln>
                <a:noFill/>
              </a:ln>
              <a:solidFill>
                <a:srgbClr val="FF0000"/>
              </a:solidFill>
              <a:uLnTx/>
              <a:uFillTx/>
              <a:latin typeface="思源黑体" panose="020B0500000000000000" pitchFamily="34" charset="-122"/>
              <a:ea typeface="思源黑体" panose="020B0500000000000000" pitchFamily="34" charset="-122"/>
            </a:endParaRPr>
          </a:p>
        </p:txBody>
      </p:sp>
    </p:spTree>
    <p:extLst>
      <p:ext uri="{BB962C8B-B14F-4D97-AF65-F5344CB8AC3E}">
        <p14:creationId xmlns:p14="http://schemas.microsoft.com/office/powerpoint/2010/main" val="21630201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1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plus(in)">
                                      <p:cBhvr>
                                        <p:cTn id="21" dur="2000"/>
                                        <p:tgtEl>
                                          <p:spTgt spid="7"/>
                                        </p:tgtEl>
                                      </p:cBhvr>
                                    </p:animEffect>
                                  </p:childTnLst>
                                </p:cTn>
                              </p:par>
                            </p:childTnLst>
                          </p:cTn>
                        </p:par>
                        <p:par>
                          <p:cTn id="22" fill="hold" nodeType="afterGroup">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nodeType="afterGroup">
                            <p:stCondLst>
                              <p:cond delay="5500"/>
                            </p:stCondLst>
                            <p:childTnLst>
                              <p:par>
                                <p:cTn id="33" presetID="2" presetClass="entr" presetSubtype="4"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4"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81972" y="2461372"/>
            <a:ext cx="3029042" cy="3029042"/>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429418"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04</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禁毒工作方面的主要对策</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2686867" y="2890981"/>
            <a:ext cx="3465324" cy="2169825"/>
          </a:xfrm>
          <a:prstGeom prst="rect">
            <a:avLst/>
          </a:prstGeom>
          <a:noFill/>
        </p:spPr>
        <p:txBody>
          <a:bodyPr wrap="square" rtlCol="0">
            <a:spAutoFit/>
          </a:bodyPr>
          <a:lstStyle/>
          <a:p>
            <a:pPr>
              <a:lnSpc>
                <a:spcPct val="250000"/>
              </a:lnSpc>
              <a:buClr>
                <a:schemeClr val="accent4">
                  <a:lumMod val="60000"/>
                  <a:lumOff val="40000"/>
                </a:schemeClr>
              </a:buClr>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加强对娱乐场所的管理。共发放张贴了警示牌</a:t>
            </a:r>
            <a:r>
              <a:rPr lang="en-US" altLang="zh-CN">
                <a:solidFill>
                  <a:schemeClr val="tx1">
                    <a:lumMod val="65000"/>
                    <a:lumOff val="35000"/>
                  </a:schemeClr>
                </a:solidFill>
                <a:latin typeface="思源黑体" panose="020B0500000000000000" pitchFamily="34" charset="-122"/>
                <a:ea typeface="思源黑体" panose="020B0500000000000000" pitchFamily="34" charset="-122"/>
              </a:rPr>
              <a:t>100</a:t>
            </a: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余张；定期检查娱乐场所。</a:t>
            </a:r>
          </a:p>
        </p:txBody>
      </p:sp>
      <p:grpSp>
        <p:nvGrpSpPr>
          <p:cNvPr id="10" name="组合 9"/>
          <p:cNvGrpSpPr/>
          <p:nvPr/>
        </p:nvGrpSpPr>
        <p:grpSpPr>
          <a:xfrm>
            <a:off x="914400" y="1433551"/>
            <a:ext cx="3948121" cy="627466"/>
            <a:chOff x="3074118" y="1143000"/>
            <a:chExt cx="3948121" cy="627466"/>
          </a:xfrm>
        </p:grpSpPr>
        <p:sp>
          <p:nvSpPr>
            <p:cNvPr id="12" name="圆角矩形 11"/>
            <p:cNvSpPr/>
            <p:nvPr/>
          </p:nvSpPr>
          <p:spPr>
            <a:xfrm>
              <a:off x="3074118" y="1143000"/>
              <a:ext cx="3948121"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5B1B9D-25A9-4B35-8EEA-519729010208}"/>
                </a:ext>
              </a:extLst>
            </p:cNvPr>
            <p:cNvSpPr txBox="1"/>
            <p:nvPr/>
          </p:nvSpPr>
          <p:spPr>
            <a:xfrm>
              <a:off x="3074118" y="1244367"/>
              <a:ext cx="3747052" cy="424732"/>
            </a:xfrm>
            <a:prstGeom prst="rect">
              <a:avLst/>
            </a:prstGeom>
            <a:noFill/>
          </p:spPr>
          <p:txBody>
            <a:bodyPr wrap="square">
              <a:spAutoFit/>
            </a:bodyPr>
            <a:lstStyle/>
            <a:p>
              <a:pPr lvl="0">
                <a:lnSpc>
                  <a:spcPct val="90000"/>
                </a:lnSpc>
                <a:spcBef>
                  <a:spcPts val="1000"/>
                </a:spcBef>
                <a:defRPr/>
              </a:pPr>
              <a:r>
                <a:rPr lang="en-US" altLang="zh-CN" sz="2400" b="1">
                  <a:solidFill>
                    <a:schemeClr val="bg1"/>
                  </a:solidFill>
                  <a:latin typeface="思源黑体" panose="020B0500000000000000" pitchFamily="34" charset="-122"/>
                  <a:ea typeface="思源黑体" panose="020B0500000000000000" pitchFamily="34" charset="-122"/>
                </a:rPr>
                <a:t>5</a:t>
              </a:r>
              <a:r>
                <a:rPr lang="zh-CN" altLang="en-US" sz="2400" b="1">
                  <a:solidFill>
                    <a:schemeClr val="bg1"/>
                  </a:solidFill>
                  <a:latin typeface="思源黑体" panose="020B0500000000000000" pitchFamily="34" charset="-122"/>
                  <a:ea typeface="思源黑体" panose="020B0500000000000000" pitchFamily="34" charset="-122"/>
                </a:rPr>
                <a:t>、加强禁毒管理</a:t>
              </a:r>
            </a:p>
          </p:txBody>
        </p:sp>
      </p:grpSp>
    </p:spTree>
    <p:extLst>
      <p:ext uri="{BB962C8B-B14F-4D97-AF65-F5344CB8AC3E}">
        <p14:creationId xmlns:p14="http://schemas.microsoft.com/office/powerpoint/2010/main" val="24890341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8"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in)">
                                      <p:cBhvr>
                                        <p:cTn id="21" dur="2000"/>
                                        <p:tgtEl>
                                          <p:spTgt spid="7"/>
                                        </p:tgtEl>
                                      </p:cBhvr>
                                    </p:animEffect>
                                  </p:childTnLst>
                                </p:cTn>
                              </p:par>
                            </p:childTnLst>
                          </p:cTn>
                        </p:par>
                        <p:par>
                          <p:cTn id="22" fill="hold" nodeType="afterGroup">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050145" y="5058241"/>
            <a:ext cx="6091707" cy="884473"/>
          </a:xfrm>
          <a:prstGeom prst="rect">
            <a:avLst/>
          </a:prstGeom>
        </p:spPr>
        <p:txBody>
          <a:bodyPr wrap="square" anchor="ctr">
            <a:spAutoFit/>
          </a:bodyPr>
          <a:lstStyle/>
          <a:p>
            <a:pPr algn="ctr">
              <a:lnSpc>
                <a:spcPct val="150000"/>
              </a:lnSpc>
            </a:pPr>
            <a:r>
              <a:rPr lang="zh-CN" altLang="en-US">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rPr>
              <a:t>吸毒者在自我毁灭的同时也破坏了自己的家庭，使家庭陷入经济破产、亲属离散甚至家破人亡的困境之地。</a:t>
            </a:r>
            <a:endParaRPr lang="zh-CN" altLang="en-US">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0" name="文本框 9"/>
          <p:cNvSpPr txBox="1"/>
          <p:nvPr/>
        </p:nvSpPr>
        <p:spPr>
          <a:xfrm>
            <a:off x="5513147" y="1461970"/>
            <a:ext cx="1165704" cy="1092607"/>
          </a:xfrm>
          <a:prstGeom prst="rect">
            <a:avLst/>
          </a:prstGeom>
          <a:noFill/>
        </p:spPr>
        <p:txBody>
          <a:bodyPr wrap="none" rtlCol="0">
            <a:spAutoFit/>
          </a:bodyPr>
          <a:lstStyle/>
          <a:p>
            <a:pPr algn="ctr"/>
            <a:r>
              <a:rPr lang="en-US" altLang="zh-CN" sz="6500" b="1">
                <a:solidFill>
                  <a:schemeClr val="tx1">
                    <a:lumMod val="65000"/>
                    <a:lumOff val="35000"/>
                  </a:schemeClr>
                </a:solidFill>
                <a:latin typeface="思源黑体" panose="020B0500000000000000" pitchFamily="34" charset="-122"/>
                <a:ea typeface="思源黑体" panose="020B0500000000000000" pitchFamily="34" charset="-122"/>
              </a:rPr>
              <a:t>05</a:t>
            </a:r>
            <a:endParaRPr lang="zh-CN" altLang="en-US" sz="6500" b="1">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5" name="文本框 4"/>
          <p:cNvSpPr txBox="1"/>
          <p:nvPr/>
        </p:nvSpPr>
        <p:spPr>
          <a:xfrm>
            <a:off x="419969" y="2509491"/>
            <a:ext cx="11352063" cy="2708434"/>
          </a:xfrm>
          <a:prstGeom prst="rect">
            <a:avLst/>
          </a:prstGeom>
          <a:noFill/>
        </p:spPr>
        <p:txBody>
          <a:bodyPr wrap="square" rtlCol="0" anchor="ctr">
            <a:spAutoFit/>
          </a:bodyPr>
          <a:lstStyle/>
          <a:p>
            <a:pPr algn="ctr"/>
            <a:r>
              <a:rPr lang="zh-CN" altLang="en-US" sz="8500" kern="2500">
                <a:solidFill>
                  <a:srgbClr val="FFA337"/>
                </a:solidFill>
                <a:latin typeface="优设标题黑" panose="00000500000000000000" pitchFamily="2" charset="-122"/>
                <a:ea typeface="优设标题黑" panose="00000500000000000000" pitchFamily="2" charset="-122"/>
              </a:rPr>
              <a:t>娱乐场所如何做好</a:t>
            </a:r>
            <a:endParaRPr lang="en-US" altLang="zh-CN" sz="8500" kern="2500">
              <a:solidFill>
                <a:srgbClr val="FFA337"/>
              </a:solidFill>
              <a:latin typeface="优设标题黑" panose="00000500000000000000" pitchFamily="2" charset="-122"/>
              <a:ea typeface="优设标题黑" panose="00000500000000000000" pitchFamily="2" charset="-122"/>
            </a:endParaRPr>
          </a:p>
          <a:p>
            <a:pPr algn="ctr"/>
            <a:r>
              <a:rPr lang="zh-CN" altLang="en-US" sz="8500" kern="2500">
                <a:solidFill>
                  <a:srgbClr val="FFA337"/>
                </a:solidFill>
                <a:latin typeface="优设标题黑" panose="00000500000000000000" pitchFamily="2" charset="-122"/>
                <a:ea typeface="优设标题黑" panose="00000500000000000000" pitchFamily="2" charset="-122"/>
              </a:rPr>
              <a:t>禁毒管理工作</a:t>
            </a:r>
          </a:p>
        </p:txBody>
      </p:sp>
    </p:spTree>
    <p:extLst>
      <p:ext uri="{BB962C8B-B14F-4D97-AF65-F5344CB8AC3E}">
        <p14:creationId xmlns:p14="http://schemas.microsoft.com/office/powerpoint/2010/main" val="1367332356"/>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nodeType="afterGroup">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77610" y="2512028"/>
            <a:ext cx="4200767" cy="3530764"/>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5420074"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05</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娱乐场所如何做好禁毒管理工作</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1553513" y="2626472"/>
            <a:ext cx="5378175" cy="3416320"/>
          </a:xfrm>
          <a:prstGeom prst="rect">
            <a:avLst/>
          </a:prstGeom>
          <a:noFill/>
        </p:spPr>
        <p:txBody>
          <a:bodyPr wrap="square" rtlCol="0">
            <a:spAutoFit/>
          </a:bodyPr>
          <a:lstStyle/>
          <a:p>
            <a:pPr>
              <a:lnSpc>
                <a:spcPct val="200000"/>
              </a:lnSpc>
              <a:buClr>
                <a:schemeClr val="accent4">
                  <a:lumMod val="60000"/>
                  <a:lumOff val="40000"/>
                </a:schemeClr>
              </a:buClr>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各娱乐场所营业主要从思想上更加明确搞好场所内禁毒管理的重要意义，认识到禁毒是全社会的共同责任，增强自身禁毒法制意识，提高识毒、防毒、拒毒的能力。经营业主和员工必须依法履行职责、承担责任，洁身自好、服从大局、遵纪守法，不得知法犯法、包庇违法犯罪行为甚至顶风作案。</a:t>
            </a:r>
          </a:p>
        </p:txBody>
      </p:sp>
      <p:grpSp>
        <p:nvGrpSpPr>
          <p:cNvPr id="10" name="组合 9"/>
          <p:cNvGrpSpPr/>
          <p:nvPr/>
        </p:nvGrpSpPr>
        <p:grpSpPr>
          <a:xfrm>
            <a:off x="914400" y="1433551"/>
            <a:ext cx="3948121" cy="627466"/>
            <a:chOff x="3074118" y="1143000"/>
            <a:chExt cx="3948121" cy="627466"/>
          </a:xfrm>
        </p:grpSpPr>
        <p:sp>
          <p:nvSpPr>
            <p:cNvPr id="12" name="圆角矩形 11"/>
            <p:cNvSpPr/>
            <p:nvPr/>
          </p:nvSpPr>
          <p:spPr>
            <a:xfrm>
              <a:off x="3074118" y="1143000"/>
              <a:ext cx="3948121"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5B1B9D-25A9-4B35-8EEA-519729010208}"/>
                </a:ext>
              </a:extLst>
            </p:cNvPr>
            <p:cNvSpPr txBox="1"/>
            <p:nvPr/>
          </p:nvSpPr>
          <p:spPr>
            <a:xfrm>
              <a:off x="3074118" y="1244367"/>
              <a:ext cx="3747052" cy="424732"/>
            </a:xfrm>
            <a:prstGeom prst="rect">
              <a:avLst/>
            </a:prstGeom>
            <a:noFill/>
          </p:spPr>
          <p:txBody>
            <a:bodyPr wrap="square">
              <a:spAutoFit/>
            </a:bodyPr>
            <a:lstStyle/>
            <a:p>
              <a:pPr lvl="0">
                <a:lnSpc>
                  <a:spcPct val="90000"/>
                </a:lnSpc>
                <a:spcBef>
                  <a:spcPts val="1000"/>
                </a:spcBef>
                <a:defRPr/>
              </a:pPr>
              <a:r>
                <a:rPr lang="en-US" altLang="zh-CN" sz="2400" b="1">
                  <a:solidFill>
                    <a:schemeClr val="bg1"/>
                  </a:solidFill>
                  <a:latin typeface="思源黑体" panose="020B0500000000000000" pitchFamily="34" charset="-122"/>
                  <a:ea typeface="思源黑体" panose="020B0500000000000000" pitchFamily="34" charset="-122"/>
                </a:rPr>
                <a:t>1</a:t>
              </a:r>
              <a:r>
                <a:rPr lang="zh-CN" altLang="en-US" sz="2400" b="1">
                  <a:solidFill>
                    <a:schemeClr val="bg1"/>
                  </a:solidFill>
                  <a:latin typeface="思源黑体" panose="020B0500000000000000" pitchFamily="34" charset="-122"/>
                  <a:ea typeface="思源黑体" panose="020B0500000000000000" pitchFamily="34" charset="-122"/>
                </a:rPr>
                <a:t>、增强自律意识。</a:t>
              </a:r>
            </a:p>
          </p:txBody>
        </p:sp>
      </p:grpSp>
    </p:spTree>
    <p:extLst>
      <p:ext uri="{BB962C8B-B14F-4D97-AF65-F5344CB8AC3E}">
        <p14:creationId xmlns:p14="http://schemas.microsoft.com/office/powerpoint/2010/main" val="34987851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8"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in)">
                                      <p:cBhvr>
                                        <p:cTn id="21" dur="2000"/>
                                        <p:tgtEl>
                                          <p:spTgt spid="7"/>
                                        </p:tgtEl>
                                      </p:cBhvr>
                                    </p:animEffect>
                                  </p:childTnLst>
                                </p:cTn>
                              </p:par>
                            </p:childTnLst>
                          </p:cTn>
                        </p:par>
                        <p:par>
                          <p:cTn id="22" fill="hold" nodeType="afterGroup">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19969" y="2740686"/>
            <a:ext cx="11352063" cy="1708160"/>
          </a:xfrm>
          <a:prstGeom prst="rect">
            <a:avLst/>
          </a:prstGeom>
          <a:noFill/>
        </p:spPr>
        <p:txBody>
          <a:bodyPr wrap="square" rtlCol="0" anchor="ctr">
            <a:spAutoFit/>
          </a:bodyPr>
          <a:lstStyle/>
          <a:p>
            <a:pPr algn="ctr"/>
            <a:r>
              <a:rPr lang="zh-CN" altLang="en-US" sz="10500" kern="2500" dirty="0">
                <a:solidFill>
                  <a:srgbClr val="FFA337"/>
                </a:solidFill>
                <a:latin typeface="优设标题黑" panose="00000500000000000000" pitchFamily="2" charset="-122"/>
                <a:ea typeface="优设标题黑" panose="00000500000000000000" pitchFamily="2" charset="-122"/>
              </a:rPr>
              <a:t>毒品的基本知识</a:t>
            </a:r>
          </a:p>
        </p:txBody>
      </p:sp>
      <p:sp>
        <p:nvSpPr>
          <p:cNvPr id="7" name="矩形 6"/>
          <p:cNvSpPr/>
          <p:nvPr/>
        </p:nvSpPr>
        <p:spPr>
          <a:xfrm>
            <a:off x="3050146" y="4448846"/>
            <a:ext cx="6091707" cy="884473"/>
          </a:xfrm>
          <a:prstGeom prst="rect">
            <a:avLst/>
          </a:prstGeom>
        </p:spPr>
        <p:txBody>
          <a:bodyPr wrap="square" anchor="ctr">
            <a:spAutoFit/>
          </a:bodyPr>
          <a:lstStyle/>
          <a:p>
            <a:pPr algn="ctr">
              <a:lnSpc>
                <a:spcPct val="150000"/>
              </a:lnSpc>
            </a:pPr>
            <a:r>
              <a:rPr lang="zh-CN" altLang="en-US">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rPr>
              <a:t>吸毒者在自我毁灭的同时也破坏了自己的家庭，使家庭陷入经济破产、亲属离散甚至家破人亡的困境之地。</a:t>
            </a:r>
            <a:endParaRPr lang="zh-CN" altLang="en-US">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0" name="文本框 9"/>
          <p:cNvSpPr txBox="1"/>
          <p:nvPr/>
        </p:nvSpPr>
        <p:spPr>
          <a:xfrm>
            <a:off x="5513147" y="1461970"/>
            <a:ext cx="1165704" cy="1092607"/>
          </a:xfrm>
          <a:prstGeom prst="rect">
            <a:avLst/>
          </a:prstGeom>
          <a:noFill/>
        </p:spPr>
        <p:txBody>
          <a:bodyPr wrap="none" rtlCol="0">
            <a:spAutoFit/>
          </a:bodyPr>
          <a:lstStyle/>
          <a:p>
            <a:pPr algn="ctr"/>
            <a:r>
              <a:rPr lang="en-US" altLang="zh-CN" sz="6500" b="1">
                <a:solidFill>
                  <a:schemeClr val="tx1">
                    <a:lumMod val="65000"/>
                    <a:lumOff val="35000"/>
                  </a:schemeClr>
                </a:solidFill>
                <a:latin typeface="思源黑体" panose="020B0500000000000000" pitchFamily="34" charset="-122"/>
                <a:ea typeface="思源黑体" panose="020B0500000000000000" pitchFamily="34" charset="-122"/>
              </a:rPr>
              <a:t>01</a:t>
            </a:r>
            <a:endParaRPr lang="zh-CN" altLang="en-US" sz="6500" b="1">
              <a:solidFill>
                <a:schemeClr val="tx1">
                  <a:lumMod val="65000"/>
                  <a:lumOff val="35000"/>
                </a:schemeClr>
              </a:solidFill>
              <a:latin typeface="思源黑体" panose="020B0500000000000000" pitchFamily="34" charset="-122"/>
              <a:ea typeface="思源黑体" panose="020B0500000000000000" pitchFamily="34" charset="-122"/>
            </a:endParaRPr>
          </a:p>
        </p:txBody>
      </p:sp>
    </p:spTree>
    <p:extLst>
      <p:ext uri="{BB962C8B-B14F-4D97-AF65-F5344CB8AC3E}">
        <p14:creationId xmlns:p14="http://schemas.microsoft.com/office/powerpoint/2010/main" val="4233600437"/>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nodeType="afterGroup">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ppt_x</p:attrName>
                                        </p:attrNameLst>
                                      </p:cBhvr>
                                      <p:tavLst>
                                        <p:tav tm="0">
                                          <p:val>
                                            <p:fltVal val="0.5"/>
                                          </p:val>
                                        </p:tav>
                                        <p:tav tm="100000">
                                          <p:val>
                                            <p:strVal val="#ppt_x"/>
                                          </p:val>
                                        </p:tav>
                                      </p:tavLst>
                                    </p:anim>
                                    <p:anim calcmode="lin" valueType="num">
                                      <p:cBhvr>
                                        <p:cTn id="16" dur="500" fill="hold"/>
                                        <p:tgtEl>
                                          <p:spTgt spid="6"/>
                                        </p:tgtEl>
                                        <p:attrNameLst>
                                          <p:attrName>ppt_y</p:attrName>
                                        </p:attrNameLst>
                                      </p:cBhvr>
                                      <p:tavLst>
                                        <p:tav tm="0">
                                          <p:val>
                                            <p:fltVal val="0.5"/>
                                          </p:val>
                                        </p:tav>
                                        <p:tav tm="100000">
                                          <p:val>
                                            <p:strVal val="#ppt_y"/>
                                          </p:val>
                                        </p:tav>
                                      </p:tavLst>
                                    </p:anim>
                                  </p:childTnLst>
                                </p:cTn>
                              </p:par>
                            </p:childTnLst>
                          </p:cTn>
                        </p:par>
                        <p:par>
                          <p:cTn id="17" fill="hold" nodeType="afterGroup">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9610" y="2892217"/>
            <a:ext cx="4200767" cy="3150575"/>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5420074"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05</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娱乐场所如何做好禁毒管理工作</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5223813" y="2626472"/>
            <a:ext cx="5378175" cy="3416320"/>
          </a:xfrm>
          <a:prstGeom prst="rect">
            <a:avLst/>
          </a:prstGeom>
          <a:noFill/>
        </p:spPr>
        <p:txBody>
          <a:bodyPr wrap="square" rtlCol="0">
            <a:spAutoFit/>
          </a:bodyPr>
          <a:lstStyle/>
          <a:p>
            <a:pPr>
              <a:lnSpc>
                <a:spcPct val="200000"/>
              </a:lnSpc>
              <a:buClr>
                <a:schemeClr val="accent4">
                  <a:lumMod val="60000"/>
                  <a:lumOff val="40000"/>
                </a:schemeClr>
              </a:buClr>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落实禁毒宣传，场所内必须张贴禁毒警示标志。增强主动禁毒意识，建立内部值班检查登记制度、娱乐场所巡查登记制度。必须加强人员培训，组织学习相关法律法规和行业场所管理规定，增强员工识别各类毒品和吸贩毒人员特征的能力，采取视频监控、人员甄别等多种方式发现毒品违法犯罪行为。</a:t>
            </a:r>
          </a:p>
        </p:txBody>
      </p:sp>
      <p:grpSp>
        <p:nvGrpSpPr>
          <p:cNvPr id="10" name="组合 9"/>
          <p:cNvGrpSpPr/>
          <p:nvPr/>
        </p:nvGrpSpPr>
        <p:grpSpPr>
          <a:xfrm>
            <a:off x="914400" y="1433551"/>
            <a:ext cx="3948121" cy="627466"/>
            <a:chOff x="3074118" y="1143000"/>
            <a:chExt cx="3948121" cy="627466"/>
          </a:xfrm>
        </p:grpSpPr>
        <p:sp>
          <p:nvSpPr>
            <p:cNvPr id="12" name="圆角矩形 11"/>
            <p:cNvSpPr/>
            <p:nvPr/>
          </p:nvSpPr>
          <p:spPr>
            <a:xfrm>
              <a:off x="3074118" y="1143000"/>
              <a:ext cx="3948121"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5B1B9D-25A9-4B35-8EEA-519729010208}"/>
                </a:ext>
              </a:extLst>
            </p:cNvPr>
            <p:cNvSpPr txBox="1"/>
            <p:nvPr/>
          </p:nvSpPr>
          <p:spPr>
            <a:xfrm>
              <a:off x="3074118" y="1244367"/>
              <a:ext cx="3747052" cy="424732"/>
            </a:xfrm>
            <a:prstGeom prst="rect">
              <a:avLst/>
            </a:prstGeom>
            <a:noFill/>
          </p:spPr>
          <p:txBody>
            <a:bodyPr wrap="square">
              <a:spAutoFit/>
            </a:bodyPr>
            <a:lstStyle/>
            <a:p>
              <a:pPr lvl="0">
                <a:lnSpc>
                  <a:spcPct val="90000"/>
                </a:lnSpc>
                <a:spcBef>
                  <a:spcPts val="1000"/>
                </a:spcBef>
                <a:defRPr/>
              </a:pPr>
              <a:r>
                <a:rPr lang="en-US" altLang="zh-CN" sz="2400" b="1">
                  <a:solidFill>
                    <a:schemeClr val="bg1"/>
                  </a:solidFill>
                  <a:latin typeface="思源黑体" panose="020B0500000000000000" pitchFamily="34" charset="-122"/>
                  <a:ea typeface="思源黑体" panose="020B0500000000000000" pitchFamily="34" charset="-122"/>
                </a:rPr>
                <a:t>2</a:t>
              </a:r>
              <a:r>
                <a:rPr lang="zh-CN" altLang="en-US" sz="2400" b="1">
                  <a:solidFill>
                    <a:schemeClr val="bg1"/>
                  </a:solidFill>
                  <a:latin typeface="思源黑体" panose="020B0500000000000000" pitchFamily="34" charset="-122"/>
                  <a:ea typeface="思源黑体" panose="020B0500000000000000" pitchFamily="34" charset="-122"/>
                </a:rPr>
                <a:t>、健全禁毒管理制度。</a:t>
              </a:r>
            </a:p>
          </p:txBody>
        </p:sp>
      </p:grpSp>
    </p:spTree>
    <p:extLst>
      <p:ext uri="{BB962C8B-B14F-4D97-AF65-F5344CB8AC3E}">
        <p14:creationId xmlns:p14="http://schemas.microsoft.com/office/powerpoint/2010/main" val="4231475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1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plus(in)">
                                      <p:cBhvr>
                                        <p:cTn id="21" dur="2000"/>
                                        <p:tgtEl>
                                          <p:spTgt spid="7"/>
                                        </p:tgtEl>
                                      </p:cBhvr>
                                    </p:animEffect>
                                  </p:childTnLst>
                                </p:cTn>
                              </p:par>
                            </p:childTnLst>
                          </p:cTn>
                        </p:par>
                        <p:par>
                          <p:cTn id="22" fill="hold" nodeType="afterGroup">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55511" y="2512028"/>
            <a:ext cx="3530764" cy="3530764"/>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5420074"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05</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娱乐场所如何做好禁毒管理工作</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2099613" y="2887959"/>
            <a:ext cx="5378175" cy="2778902"/>
          </a:xfrm>
          <a:prstGeom prst="rect">
            <a:avLst/>
          </a:prstGeom>
          <a:noFill/>
        </p:spPr>
        <p:txBody>
          <a:bodyPr wrap="square" rtlCol="0">
            <a:spAutoFit/>
          </a:bodyPr>
          <a:lstStyle/>
          <a:p>
            <a:pPr>
              <a:lnSpc>
                <a:spcPct val="200000"/>
              </a:lnSpc>
              <a:buClr>
                <a:schemeClr val="accent4">
                  <a:lumMod val="60000"/>
                  <a:lumOff val="40000"/>
                </a:schemeClr>
              </a:buClr>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增强员工的法制意识，做到违法犯罪行为能被及时发现，善于报警和配合公安机关处置，善于保存证据，使娱乐场所被涉毒违法犯罪分子作为主要活动场所的现象得到根本纠正，确保娱乐场所人员安全、秩序稳定、风气良好。</a:t>
            </a:r>
          </a:p>
        </p:txBody>
      </p:sp>
      <p:grpSp>
        <p:nvGrpSpPr>
          <p:cNvPr id="10" name="组合 9"/>
          <p:cNvGrpSpPr/>
          <p:nvPr/>
        </p:nvGrpSpPr>
        <p:grpSpPr>
          <a:xfrm>
            <a:off x="914400" y="1433551"/>
            <a:ext cx="3948121" cy="627466"/>
            <a:chOff x="3074118" y="1143000"/>
            <a:chExt cx="3948121" cy="627466"/>
          </a:xfrm>
        </p:grpSpPr>
        <p:sp>
          <p:nvSpPr>
            <p:cNvPr id="12" name="圆角矩形 11"/>
            <p:cNvSpPr/>
            <p:nvPr/>
          </p:nvSpPr>
          <p:spPr>
            <a:xfrm>
              <a:off x="3074118" y="1143000"/>
              <a:ext cx="3948121"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5B1B9D-25A9-4B35-8EEA-519729010208}"/>
                </a:ext>
              </a:extLst>
            </p:cNvPr>
            <p:cNvSpPr txBox="1"/>
            <p:nvPr/>
          </p:nvSpPr>
          <p:spPr>
            <a:xfrm>
              <a:off x="3074118" y="1244367"/>
              <a:ext cx="3747052" cy="424732"/>
            </a:xfrm>
            <a:prstGeom prst="rect">
              <a:avLst/>
            </a:prstGeom>
            <a:noFill/>
          </p:spPr>
          <p:txBody>
            <a:bodyPr wrap="square">
              <a:spAutoFit/>
            </a:bodyPr>
            <a:lstStyle/>
            <a:p>
              <a:pPr lvl="0">
                <a:lnSpc>
                  <a:spcPct val="90000"/>
                </a:lnSpc>
                <a:spcBef>
                  <a:spcPts val="1000"/>
                </a:spcBef>
                <a:defRPr/>
              </a:pPr>
              <a:r>
                <a:rPr lang="en-US" altLang="zh-CN" sz="2400" b="1">
                  <a:solidFill>
                    <a:schemeClr val="bg1"/>
                  </a:solidFill>
                  <a:latin typeface="思源黑体" panose="020B0500000000000000" pitchFamily="34" charset="-122"/>
                  <a:ea typeface="思源黑体" panose="020B0500000000000000" pitchFamily="34" charset="-122"/>
                </a:rPr>
                <a:t>2</a:t>
              </a:r>
              <a:r>
                <a:rPr lang="zh-CN" altLang="en-US" sz="2400" b="1">
                  <a:solidFill>
                    <a:schemeClr val="bg1"/>
                  </a:solidFill>
                  <a:latin typeface="思源黑体" panose="020B0500000000000000" pitchFamily="34" charset="-122"/>
                  <a:ea typeface="思源黑体" panose="020B0500000000000000" pitchFamily="34" charset="-122"/>
                </a:rPr>
                <a:t>、健全禁毒管理制度。</a:t>
              </a:r>
            </a:p>
          </p:txBody>
        </p:sp>
      </p:grpSp>
    </p:spTree>
    <p:extLst>
      <p:ext uri="{BB962C8B-B14F-4D97-AF65-F5344CB8AC3E}">
        <p14:creationId xmlns:p14="http://schemas.microsoft.com/office/powerpoint/2010/main" val="6690494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4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000"/>
                            </p:stCondLst>
                            <p:childTnLst>
                              <p:par>
                                <p:cTn id="25" presetID="42"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4000"/>
                            </p:stCondLst>
                            <p:childTnLst>
                              <p:par>
                                <p:cTn id="31" presetID="2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0" y="2461372"/>
            <a:ext cx="3150575" cy="3150575"/>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5420074"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05</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娱乐场所如何做好禁毒管理工作</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5437907" y="2664520"/>
            <a:ext cx="5378175" cy="2744277"/>
          </a:xfrm>
          <a:prstGeom prst="rect">
            <a:avLst/>
          </a:prstGeom>
          <a:noFill/>
        </p:spPr>
        <p:txBody>
          <a:bodyPr wrap="square" rtlCol="0">
            <a:spAutoFit/>
          </a:bodyPr>
          <a:lstStyle/>
          <a:p>
            <a:pPr marL="342900" indent="-342900">
              <a:lnSpc>
                <a:spcPct val="250000"/>
              </a:lnSpc>
              <a:buClr>
                <a:schemeClr val="accent4">
                  <a:lumMod val="60000"/>
                  <a:lumOff val="40000"/>
                </a:schemeClr>
              </a:buClr>
              <a:buFont typeface="+mj-lt"/>
              <a:buAutoNum type="arabicPeriod"/>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机械性的反复相似动作</a:t>
            </a:r>
          </a:p>
          <a:p>
            <a:pPr marL="342900" indent="-342900">
              <a:lnSpc>
                <a:spcPct val="250000"/>
              </a:lnSpc>
              <a:buClr>
                <a:schemeClr val="accent4">
                  <a:lumMod val="60000"/>
                  <a:lumOff val="40000"/>
                </a:schemeClr>
              </a:buClr>
              <a:buFont typeface="+mj-lt"/>
              <a:buAutoNum type="arabicPeriod"/>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出汗、健谈、高兴异常</a:t>
            </a:r>
          </a:p>
          <a:p>
            <a:pPr marL="342900" indent="-342900">
              <a:lnSpc>
                <a:spcPct val="250000"/>
              </a:lnSpc>
              <a:buClr>
                <a:schemeClr val="accent4">
                  <a:lumMod val="60000"/>
                  <a:lumOff val="40000"/>
                </a:schemeClr>
              </a:buClr>
              <a:buFont typeface="+mj-lt"/>
              <a:buAutoNum type="arabicPeriod"/>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幻听、幻想、妄想、言语不清</a:t>
            </a:r>
          </a:p>
          <a:p>
            <a:pPr marL="342900" indent="-342900">
              <a:lnSpc>
                <a:spcPct val="250000"/>
              </a:lnSpc>
              <a:buClr>
                <a:schemeClr val="accent4">
                  <a:lumMod val="60000"/>
                  <a:lumOff val="40000"/>
                </a:schemeClr>
              </a:buClr>
              <a:buFont typeface="+mj-lt"/>
              <a:buAutoNum type="arabicPeriod"/>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步态不稳、反应迟钝、头晕和呕吐</a:t>
            </a:r>
          </a:p>
        </p:txBody>
      </p:sp>
      <p:grpSp>
        <p:nvGrpSpPr>
          <p:cNvPr id="10" name="组合 9"/>
          <p:cNvGrpSpPr/>
          <p:nvPr/>
        </p:nvGrpSpPr>
        <p:grpSpPr>
          <a:xfrm>
            <a:off x="914400" y="1433551"/>
            <a:ext cx="3948121" cy="627466"/>
            <a:chOff x="3074118" y="1143000"/>
            <a:chExt cx="3948121" cy="627466"/>
          </a:xfrm>
        </p:grpSpPr>
        <p:sp>
          <p:nvSpPr>
            <p:cNvPr id="12" name="圆角矩形 11"/>
            <p:cNvSpPr/>
            <p:nvPr/>
          </p:nvSpPr>
          <p:spPr>
            <a:xfrm>
              <a:off x="3074118" y="1143000"/>
              <a:ext cx="3948121"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5B1B9D-25A9-4B35-8EEA-519729010208}"/>
                </a:ext>
              </a:extLst>
            </p:cNvPr>
            <p:cNvSpPr txBox="1"/>
            <p:nvPr/>
          </p:nvSpPr>
          <p:spPr>
            <a:xfrm>
              <a:off x="3074118" y="1244367"/>
              <a:ext cx="3747052" cy="424732"/>
            </a:xfrm>
            <a:prstGeom prst="rect">
              <a:avLst/>
            </a:prstGeom>
            <a:noFill/>
          </p:spPr>
          <p:txBody>
            <a:bodyPr wrap="square">
              <a:spAutoFit/>
            </a:bodyPr>
            <a:lstStyle/>
            <a:p>
              <a:pPr lvl="0">
                <a:lnSpc>
                  <a:spcPct val="90000"/>
                </a:lnSpc>
                <a:spcBef>
                  <a:spcPts val="1000"/>
                </a:spcBef>
                <a:defRPr/>
              </a:pPr>
              <a:r>
                <a:rPr lang="en-US" altLang="zh-CN" sz="2400" b="1">
                  <a:solidFill>
                    <a:schemeClr val="bg1"/>
                  </a:solidFill>
                  <a:latin typeface="思源黑体" panose="020B0500000000000000" pitchFamily="34" charset="-122"/>
                  <a:ea typeface="思源黑体" panose="020B0500000000000000" pitchFamily="34" charset="-122"/>
                </a:rPr>
                <a:t>3</a:t>
              </a:r>
              <a:r>
                <a:rPr lang="zh-CN" altLang="en-US" sz="2400" b="1">
                  <a:solidFill>
                    <a:schemeClr val="bg1"/>
                  </a:solidFill>
                  <a:latin typeface="思源黑体" panose="020B0500000000000000" pitchFamily="34" charset="-122"/>
                  <a:ea typeface="思源黑体" panose="020B0500000000000000" pitchFamily="34" charset="-122"/>
                </a:rPr>
                <a:t>、善于辨别吸毒人员。</a:t>
              </a:r>
            </a:p>
          </p:txBody>
        </p:sp>
      </p:grpSp>
    </p:spTree>
    <p:extLst>
      <p:ext uri="{BB962C8B-B14F-4D97-AF65-F5344CB8AC3E}">
        <p14:creationId xmlns:p14="http://schemas.microsoft.com/office/powerpoint/2010/main" val="41061402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4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000"/>
                            </p:stCondLst>
                            <p:childTnLst>
                              <p:par>
                                <p:cTn id="25" presetID="42"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4000"/>
                            </p:stCondLst>
                            <p:childTnLst>
                              <p:par>
                                <p:cTn id="31" presetID="2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85938" y="2385028"/>
            <a:ext cx="3530764" cy="3530764"/>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5420074"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05</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娱乐场所如何做好禁毒管理工作</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2099613" y="2778272"/>
            <a:ext cx="3882087" cy="2744277"/>
          </a:xfrm>
          <a:prstGeom prst="rect">
            <a:avLst/>
          </a:prstGeom>
          <a:noFill/>
        </p:spPr>
        <p:txBody>
          <a:bodyPr wrap="square" rtlCol="0">
            <a:spAutoFit/>
          </a:bodyPr>
          <a:lstStyle/>
          <a:p>
            <a:pPr>
              <a:lnSpc>
                <a:spcPct val="250000"/>
              </a:lnSpc>
              <a:buClr>
                <a:schemeClr val="accent4">
                  <a:lumMod val="60000"/>
                  <a:lumOff val="40000"/>
                </a:schemeClr>
              </a:buClr>
            </a:pPr>
            <a:r>
              <a:rPr lang="zh-CN" altLang="en-US">
                <a:solidFill>
                  <a:schemeClr val="tx1">
                    <a:lumMod val="65000"/>
                    <a:lumOff val="35000"/>
                  </a:schemeClr>
                </a:solidFill>
                <a:latin typeface="思源黑体" panose="020B0500000000000000" pitchFamily="34" charset="-122"/>
                <a:ea typeface="思源黑体" panose="020B0500000000000000" pitchFamily="34" charset="-122"/>
              </a:rPr>
              <a:t> 一旦在其场所发现贩卖、吸食、注射毒品等违法犯罪活动，应主动制止，及时报告公安机关，主动配合公安机关打击吸贩毒违法犯罪活动。</a:t>
            </a:r>
          </a:p>
        </p:txBody>
      </p:sp>
      <p:grpSp>
        <p:nvGrpSpPr>
          <p:cNvPr id="10" name="组合 9"/>
          <p:cNvGrpSpPr/>
          <p:nvPr/>
        </p:nvGrpSpPr>
        <p:grpSpPr>
          <a:xfrm>
            <a:off x="914400" y="1433551"/>
            <a:ext cx="3948121" cy="627466"/>
            <a:chOff x="3074118" y="1143000"/>
            <a:chExt cx="3948121" cy="627466"/>
          </a:xfrm>
        </p:grpSpPr>
        <p:sp>
          <p:nvSpPr>
            <p:cNvPr id="12" name="圆角矩形 11"/>
            <p:cNvSpPr/>
            <p:nvPr/>
          </p:nvSpPr>
          <p:spPr>
            <a:xfrm>
              <a:off x="3074118" y="1143000"/>
              <a:ext cx="3948121"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5B1B9D-25A9-4B35-8EEA-519729010208}"/>
                </a:ext>
              </a:extLst>
            </p:cNvPr>
            <p:cNvSpPr txBox="1"/>
            <p:nvPr/>
          </p:nvSpPr>
          <p:spPr>
            <a:xfrm>
              <a:off x="3074118" y="1244367"/>
              <a:ext cx="3747052" cy="424732"/>
            </a:xfrm>
            <a:prstGeom prst="rect">
              <a:avLst/>
            </a:prstGeom>
            <a:noFill/>
          </p:spPr>
          <p:txBody>
            <a:bodyPr wrap="square">
              <a:spAutoFit/>
            </a:bodyPr>
            <a:lstStyle/>
            <a:p>
              <a:pPr lvl="0">
                <a:lnSpc>
                  <a:spcPct val="90000"/>
                </a:lnSpc>
                <a:spcBef>
                  <a:spcPts val="1000"/>
                </a:spcBef>
                <a:defRPr/>
              </a:pPr>
              <a:r>
                <a:rPr lang="en-US" altLang="zh-CN" sz="2400" b="1">
                  <a:solidFill>
                    <a:schemeClr val="bg1"/>
                  </a:solidFill>
                  <a:latin typeface="思源黑体" panose="020B0500000000000000" pitchFamily="34" charset="-122"/>
                  <a:ea typeface="思源黑体" panose="020B0500000000000000" pitchFamily="34" charset="-122"/>
                </a:rPr>
                <a:t>4</a:t>
              </a:r>
              <a:r>
                <a:rPr lang="zh-CN" altLang="en-US" sz="2400" b="1">
                  <a:solidFill>
                    <a:schemeClr val="bg1"/>
                  </a:solidFill>
                  <a:latin typeface="思源黑体" panose="020B0500000000000000" pitchFamily="34" charset="-122"/>
                  <a:ea typeface="思源黑体" panose="020B0500000000000000" pitchFamily="34" charset="-122"/>
                </a:rPr>
                <a:t>、主动参与禁毒工作</a:t>
              </a:r>
            </a:p>
          </p:txBody>
        </p:sp>
      </p:grpSp>
    </p:spTree>
    <p:extLst>
      <p:ext uri="{BB962C8B-B14F-4D97-AF65-F5344CB8AC3E}">
        <p14:creationId xmlns:p14="http://schemas.microsoft.com/office/powerpoint/2010/main" val="38943496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1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plus(in)">
                                      <p:cBhvr>
                                        <p:cTn id="21" dur="2000"/>
                                        <p:tgtEl>
                                          <p:spTgt spid="7"/>
                                        </p:tgtEl>
                                      </p:cBhvr>
                                    </p:animEffect>
                                  </p:childTnLst>
                                </p:cTn>
                              </p:par>
                            </p:childTnLst>
                          </p:cTn>
                        </p:par>
                        <p:par>
                          <p:cTn id="22" fill="hold" nodeType="afterGroup">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57379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41774" y="2373310"/>
            <a:ext cx="4562092" cy="3421570"/>
          </a:xfrm>
          <a:prstGeom prst="rect">
            <a:avLst/>
          </a:prstGeom>
        </p:spPr>
      </p:pic>
      <p:grpSp>
        <p:nvGrpSpPr>
          <p:cNvPr id="3" name="组合 2"/>
          <p:cNvGrpSpPr/>
          <p:nvPr/>
        </p:nvGrpSpPr>
        <p:grpSpPr>
          <a:xfrm>
            <a:off x="3173896" y="1389520"/>
            <a:ext cx="5844208" cy="627466"/>
            <a:chOff x="3074118" y="1143000"/>
            <a:chExt cx="5844208" cy="627466"/>
          </a:xfrm>
        </p:grpSpPr>
        <p:sp>
          <p:nvSpPr>
            <p:cNvPr id="2" name="圆角矩形 1"/>
            <p:cNvSpPr/>
            <p:nvPr/>
          </p:nvSpPr>
          <p:spPr>
            <a:xfrm>
              <a:off x="3074118" y="1143000"/>
              <a:ext cx="5844208"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5B1B9D-25A9-4B35-8EEA-519729010208}"/>
                </a:ext>
              </a:extLst>
            </p:cNvPr>
            <p:cNvSpPr txBox="1"/>
            <p:nvPr/>
          </p:nvSpPr>
          <p:spPr>
            <a:xfrm>
              <a:off x="3572344" y="1244367"/>
              <a:ext cx="4847756" cy="424732"/>
            </a:xfrm>
            <a:prstGeom prst="rect">
              <a:avLst/>
            </a:prstGeom>
            <a:noFill/>
          </p:spPr>
          <p:txBody>
            <a:bodyPr wrap="square">
              <a:spAutoFit/>
            </a:bodyPr>
            <a:lstStyle/>
            <a:p>
              <a:pPr lvl="0" algn="ctr">
                <a:lnSpc>
                  <a:spcPct val="90000"/>
                </a:lnSpc>
                <a:spcBef>
                  <a:spcPts val="1000"/>
                </a:spcBef>
                <a:defRPr/>
              </a:pPr>
              <a:r>
                <a:rPr lang="en-US" altLang="zh-CN" sz="2400" b="1" dirty="0">
                  <a:solidFill>
                    <a:schemeClr val="bg1"/>
                  </a:solidFill>
                  <a:latin typeface="思源黑体" panose="020B0500000000000000" pitchFamily="34" charset="-122"/>
                  <a:ea typeface="思源黑体" panose="020B0500000000000000" pitchFamily="34" charset="-122"/>
                </a:rPr>
                <a:t>1</a:t>
              </a:r>
              <a:r>
                <a:rPr lang="zh-CN" altLang="en-US" sz="2400" b="1" dirty="0">
                  <a:solidFill>
                    <a:schemeClr val="bg1"/>
                  </a:solidFill>
                  <a:latin typeface="思源黑体" panose="020B0500000000000000" pitchFamily="34" charset="-122"/>
                  <a:ea typeface="思源黑体" panose="020B0500000000000000" pitchFamily="34" charset="-122"/>
                </a:rPr>
                <a:t>、什么是毒品？</a:t>
              </a:r>
            </a:p>
          </p:txBody>
        </p:sp>
      </p:grpSp>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3114955"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01</a:t>
            </a:r>
            <a:r>
              <a:rPr lang="en-US" altLang="zh-CN" sz="2800">
                <a:solidFill>
                  <a:srgbClr val="FFA337"/>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毒品的基本知识</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9" name="文本框 8"/>
          <p:cNvSpPr txBox="1"/>
          <p:nvPr/>
        </p:nvSpPr>
        <p:spPr>
          <a:xfrm>
            <a:off x="1385834" y="2373310"/>
            <a:ext cx="5844207" cy="2169825"/>
          </a:xfrm>
          <a:prstGeom prst="rect">
            <a:avLst/>
          </a:prstGeom>
          <a:noFill/>
        </p:spPr>
        <p:txBody>
          <a:bodyPr wrap="square" rtlCol="0">
            <a:spAutoFit/>
          </a:bodyPr>
          <a:lstStyle/>
          <a:p>
            <a:pPr>
              <a:lnSpc>
                <a:spcPct val="150000"/>
              </a:lnSpc>
            </a:pPr>
            <a:r>
              <a:rPr lang="en-US" altLang="zh-CN" dirty="0">
                <a:solidFill>
                  <a:schemeClr val="tx1">
                    <a:lumMod val="65000"/>
                    <a:lumOff val="35000"/>
                  </a:schemeClr>
                </a:solidFill>
                <a:latin typeface="思源黑体" panose="020B0500000000000000" pitchFamily="34" charset="-122"/>
                <a:ea typeface="思源黑体" panose="020B0500000000000000" pitchFamily="34" charset="-122"/>
              </a:rPr>
              <a:t>《</a:t>
            </a:r>
            <a:r>
              <a:rPr lang="zh-CN" altLang="en-US" dirty="0">
                <a:solidFill>
                  <a:schemeClr val="tx1">
                    <a:lumMod val="65000"/>
                    <a:lumOff val="35000"/>
                  </a:schemeClr>
                </a:solidFill>
                <a:latin typeface="思源黑体" panose="020B0500000000000000" pitchFamily="34" charset="-122"/>
                <a:ea typeface="思源黑体" panose="020B0500000000000000" pitchFamily="34" charset="-122"/>
              </a:rPr>
              <a:t>中华人民共和国刑法</a:t>
            </a:r>
            <a:r>
              <a:rPr lang="en-US" altLang="zh-CN" dirty="0">
                <a:solidFill>
                  <a:schemeClr val="tx1">
                    <a:lumMod val="65000"/>
                    <a:lumOff val="35000"/>
                  </a:schemeClr>
                </a:solidFill>
                <a:latin typeface="思源黑体" panose="020B0500000000000000" pitchFamily="34" charset="-122"/>
                <a:ea typeface="思源黑体" panose="020B0500000000000000" pitchFamily="34" charset="-122"/>
              </a:rPr>
              <a:t>》</a:t>
            </a:r>
            <a:r>
              <a:rPr lang="zh-CN" altLang="en-US" dirty="0">
                <a:solidFill>
                  <a:schemeClr val="tx1">
                    <a:lumMod val="65000"/>
                    <a:lumOff val="35000"/>
                  </a:schemeClr>
                </a:solidFill>
                <a:latin typeface="思源黑体" panose="020B0500000000000000" pitchFamily="34" charset="-122"/>
                <a:ea typeface="思源黑体" panose="020B0500000000000000" pitchFamily="34" charset="-122"/>
              </a:rPr>
              <a:t>第</a:t>
            </a:r>
            <a:r>
              <a:rPr lang="en-US" altLang="zh-CN" dirty="0">
                <a:solidFill>
                  <a:schemeClr val="tx1">
                    <a:lumMod val="65000"/>
                    <a:lumOff val="35000"/>
                  </a:schemeClr>
                </a:solidFill>
                <a:latin typeface="思源黑体" panose="020B0500000000000000" pitchFamily="34" charset="-122"/>
                <a:ea typeface="思源黑体" panose="020B0500000000000000" pitchFamily="34" charset="-122"/>
              </a:rPr>
              <a:t>357</a:t>
            </a:r>
            <a:r>
              <a:rPr lang="zh-CN" altLang="en-US" dirty="0">
                <a:solidFill>
                  <a:schemeClr val="tx1">
                    <a:lumMod val="65000"/>
                    <a:lumOff val="35000"/>
                  </a:schemeClr>
                </a:solidFill>
                <a:latin typeface="思源黑体" panose="020B0500000000000000" pitchFamily="34" charset="-122"/>
                <a:ea typeface="思源黑体" panose="020B0500000000000000" pitchFamily="34" charset="-122"/>
              </a:rPr>
              <a:t>条规定：</a:t>
            </a:r>
            <a:r>
              <a:rPr lang="zh-CN" altLang="en-US" dirty="0">
                <a:solidFill>
                  <a:srgbClr val="FF0000"/>
                </a:solidFill>
                <a:latin typeface="思源黑体" panose="020B0500000000000000" pitchFamily="34" charset="-122"/>
                <a:ea typeface="思源黑体" panose="020B0500000000000000" pitchFamily="34" charset="-122"/>
              </a:rPr>
              <a:t>毒品，是指鸦片、海洛因、甲基苯丙胺</a:t>
            </a:r>
            <a:r>
              <a:rPr lang="en-US" altLang="zh-CN" dirty="0">
                <a:solidFill>
                  <a:srgbClr val="FF0000"/>
                </a:solidFill>
                <a:latin typeface="思源黑体" panose="020B0500000000000000" pitchFamily="34" charset="-122"/>
                <a:ea typeface="思源黑体" panose="020B0500000000000000" pitchFamily="34" charset="-122"/>
              </a:rPr>
              <a:t>(</a:t>
            </a:r>
            <a:r>
              <a:rPr lang="zh-CN" altLang="en-US" dirty="0">
                <a:solidFill>
                  <a:srgbClr val="FF0000"/>
                </a:solidFill>
                <a:latin typeface="思源黑体" panose="020B0500000000000000" pitchFamily="34" charset="-122"/>
                <a:ea typeface="思源黑体" panose="020B0500000000000000" pitchFamily="34" charset="-122"/>
              </a:rPr>
              <a:t>冰毒</a:t>
            </a:r>
            <a:r>
              <a:rPr lang="en-US" altLang="zh-CN" dirty="0">
                <a:solidFill>
                  <a:srgbClr val="FF0000"/>
                </a:solidFill>
                <a:latin typeface="思源黑体" panose="020B0500000000000000" pitchFamily="34" charset="-122"/>
                <a:ea typeface="思源黑体" panose="020B0500000000000000" pitchFamily="34" charset="-122"/>
              </a:rPr>
              <a:t>)</a:t>
            </a:r>
            <a:r>
              <a:rPr lang="zh-CN" altLang="en-US" dirty="0">
                <a:solidFill>
                  <a:srgbClr val="FF0000"/>
                </a:solidFill>
                <a:latin typeface="思源黑体" panose="020B0500000000000000" pitchFamily="34" charset="-122"/>
                <a:ea typeface="思源黑体" panose="020B0500000000000000" pitchFamily="34" charset="-122"/>
              </a:rPr>
              <a:t>、吗啡、大麻、可卡因以及国家规定管制的其他能够使人形成瘾癖的麻醉药品和精神药品</a:t>
            </a:r>
            <a:r>
              <a:rPr lang="zh-CN" altLang="en-US" dirty="0">
                <a:solidFill>
                  <a:schemeClr val="tx1">
                    <a:lumMod val="65000"/>
                    <a:lumOff val="35000"/>
                  </a:schemeClr>
                </a:solidFill>
                <a:latin typeface="思源黑体" panose="020B0500000000000000" pitchFamily="34" charset="-122"/>
                <a:ea typeface="思源黑体" panose="020B0500000000000000" pitchFamily="34" charset="-122"/>
              </a:rPr>
              <a:t>。也可以通俗的讲，一切列入国家管制的麻醉药品和精神药品，一旦被非法使用便是毒品。</a:t>
            </a:r>
          </a:p>
        </p:txBody>
      </p:sp>
      <p:sp>
        <p:nvSpPr>
          <p:cNvPr id="11" name="文本框 10"/>
          <p:cNvSpPr txBox="1"/>
          <p:nvPr/>
        </p:nvSpPr>
        <p:spPr>
          <a:xfrm>
            <a:off x="1385835" y="4780084"/>
            <a:ext cx="5844207" cy="1338828"/>
          </a:xfrm>
          <a:prstGeom prst="rect">
            <a:avLst/>
          </a:prstGeom>
          <a:noFill/>
        </p:spPr>
        <p:txBody>
          <a:bodyPr wrap="square" rtlCol="0">
            <a:spAutoFit/>
          </a:bodyPr>
          <a:lstStyle/>
          <a:p>
            <a:pPr>
              <a:lnSpc>
                <a:spcPct val="150000"/>
              </a:lnSpc>
            </a:pPr>
            <a:r>
              <a:rPr lang="zh-CN" altLang="en-US" dirty="0">
                <a:solidFill>
                  <a:schemeClr val="tx1">
                    <a:lumMod val="65000"/>
                    <a:lumOff val="35000"/>
                  </a:schemeClr>
                </a:solidFill>
                <a:latin typeface="思源黑体" panose="020B0500000000000000" pitchFamily="34" charset="-122"/>
                <a:ea typeface="思源黑体" panose="020B0500000000000000" pitchFamily="34" charset="-122"/>
              </a:rPr>
              <a:t>当今社会，毒品尤其是</a:t>
            </a:r>
            <a:r>
              <a:rPr lang="zh-CN" altLang="en-US" dirty="0">
                <a:solidFill>
                  <a:srgbClr val="FF0000"/>
                </a:solidFill>
                <a:latin typeface="思源黑体" panose="020B0500000000000000" pitchFamily="34" charset="-122"/>
                <a:ea typeface="思源黑体" panose="020B0500000000000000" pitchFamily="34" charset="-122"/>
              </a:rPr>
              <a:t>新型毒品</a:t>
            </a:r>
            <a:r>
              <a:rPr lang="zh-CN" altLang="en-US" dirty="0">
                <a:solidFill>
                  <a:schemeClr val="tx1">
                    <a:lumMod val="65000"/>
                    <a:lumOff val="35000"/>
                  </a:schemeClr>
                </a:solidFill>
                <a:latin typeface="思源黑体" panose="020B0500000000000000" pitchFamily="34" charset="-122"/>
                <a:ea typeface="思源黑体" panose="020B0500000000000000" pitchFamily="34" charset="-122"/>
              </a:rPr>
              <a:t>在歌舞娱乐场所蔓延泛滥，不仅危害人类的健康，而且危害社会安定，诱发各种刑事犯罪等一系列社会问题。 </a:t>
            </a:r>
          </a:p>
        </p:txBody>
      </p:sp>
    </p:spTree>
    <p:extLst>
      <p:ext uri="{BB962C8B-B14F-4D97-AF65-F5344CB8AC3E}">
        <p14:creationId xmlns:p14="http://schemas.microsoft.com/office/powerpoint/2010/main" val="24242352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8"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in)">
                                      <p:cBhvr>
                                        <p:cTn id="21" dur="2000"/>
                                        <p:tgtEl>
                                          <p:spTgt spid="7"/>
                                        </p:tgtEl>
                                      </p:cBhvr>
                                    </p:animEffect>
                                  </p:childTnLst>
                                </p:cTn>
                              </p:par>
                            </p:childTnLst>
                          </p:cTn>
                        </p:par>
                        <p:par>
                          <p:cTn id="22" fill="hold" nodeType="afterGroup">
                            <p:stCondLst>
                              <p:cond delay="4000"/>
                            </p:stCondLst>
                            <p:childTnLst>
                              <p:par>
                                <p:cTn id="23" presetID="16" presetClass="entr" presetSubtype="2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par>
                          <p:cTn id="26" fill="hold" nodeType="afterGroup">
                            <p:stCondLst>
                              <p:cond delay="4500"/>
                            </p:stCondLst>
                            <p:childTnLst>
                              <p:par>
                                <p:cTn id="27" presetID="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50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41678" y="3177264"/>
            <a:ext cx="3721994" cy="3023631"/>
          </a:xfrm>
          <a:prstGeom prst="rect">
            <a:avLst/>
          </a:prstGeom>
        </p:spPr>
      </p:pic>
      <p:grpSp>
        <p:nvGrpSpPr>
          <p:cNvPr id="3" name="组合 2"/>
          <p:cNvGrpSpPr/>
          <p:nvPr/>
        </p:nvGrpSpPr>
        <p:grpSpPr>
          <a:xfrm>
            <a:off x="3173896" y="1389520"/>
            <a:ext cx="5844208" cy="627466"/>
            <a:chOff x="3074118" y="1143000"/>
            <a:chExt cx="5844208" cy="627466"/>
          </a:xfrm>
        </p:grpSpPr>
        <p:sp>
          <p:nvSpPr>
            <p:cNvPr id="2" name="圆角矩形 1"/>
            <p:cNvSpPr/>
            <p:nvPr/>
          </p:nvSpPr>
          <p:spPr>
            <a:xfrm>
              <a:off x="3074118" y="1143000"/>
              <a:ext cx="5844208"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5B1B9D-25A9-4B35-8EEA-519729010208}"/>
                </a:ext>
              </a:extLst>
            </p:cNvPr>
            <p:cNvSpPr txBox="1"/>
            <p:nvPr/>
          </p:nvSpPr>
          <p:spPr>
            <a:xfrm>
              <a:off x="3572344" y="1244367"/>
              <a:ext cx="4847756" cy="424732"/>
            </a:xfrm>
            <a:prstGeom prst="rect">
              <a:avLst/>
            </a:prstGeom>
            <a:noFill/>
          </p:spPr>
          <p:txBody>
            <a:bodyPr wrap="square">
              <a:spAutoFit/>
            </a:bodyPr>
            <a:lstStyle/>
            <a:p>
              <a:pPr lvl="0" algn="ctr">
                <a:lnSpc>
                  <a:spcPct val="90000"/>
                </a:lnSpc>
                <a:spcBef>
                  <a:spcPts val="1000"/>
                </a:spcBef>
                <a:defRPr/>
              </a:pPr>
              <a:r>
                <a:rPr lang="en-US" altLang="zh-CN" sz="2400" b="1" dirty="0">
                  <a:solidFill>
                    <a:schemeClr val="bg1"/>
                  </a:solidFill>
                  <a:latin typeface="思源黑体" panose="020B0500000000000000" pitchFamily="34" charset="-122"/>
                  <a:ea typeface="思源黑体" panose="020B0500000000000000" pitchFamily="34" charset="-122"/>
                </a:rPr>
                <a:t>2</a:t>
              </a:r>
              <a:r>
                <a:rPr lang="zh-CN" altLang="en-US" sz="2400" b="1" dirty="0">
                  <a:solidFill>
                    <a:schemeClr val="bg1"/>
                  </a:solidFill>
                  <a:latin typeface="思源黑体" panose="020B0500000000000000" pitchFamily="34" charset="-122"/>
                  <a:ea typeface="思源黑体" panose="020B0500000000000000" pitchFamily="34" charset="-122"/>
                </a:rPr>
                <a:t>、什么是罂粟？</a:t>
              </a:r>
            </a:p>
          </p:txBody>
        </p:sp>
      </p:grpSp>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3114955" cy="523220"/>
          </a:xfrm>
          <a:prstGeom prst="rect">
            <a:avLst/>
          </a:prstGeom>
          <a:noFill/>
        </p:spPr>
        <p:txBody>
          <a:bodyPr wrap="none" rtlCol="0">
            <a:spAutoFit/>
          </a:bodyPr>
          <a:lstStyle/>
          <a:p>
            <a:r>
              <a:rPr lang="en-US" altLang="zh-CN" sz="2800">
                <a:solidFill>
                  <a:schemeClr val="tx1">
                    <a:lumMod val="50000"/>
                    <a:lumOff val="50000"/>
                  </a:schemeClr>
                </a:solidFill>
                <a:latin typeface="思源黑体" panose="020B0500000000000000" pitchFamily="34" charset="-122"/>
                <a:ea typeface="思源黑体" panose="020B0500000000000000" pitchFamily="34" charset="-122"/>
              </a:rPr>
              <a:t>01</a:t>
            </a:r>
            <a:r>
              <a:rPr lang="en-US" altLang="zh-CN" sz="2800">
                <a:solidFill>
                  <a:srgbClr val="FFA337"/>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毒品的基本知识</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9" name="文本框 8"/>
          <p:cNvSpPr txBox="1"/>
          <p:nvPr/>
        </p:nvSpPr>
        <p:spPr>
          <a:xfrm>
            <a:off x="1920703" y="2373310"/>
            <a:ext cx="8350594" cy="540533"/>
          </a:xfrm>
          <a:prstGeom prst="rect">
            <a:avLst/>
          </a:prstGeom>
          <a:noFill/>
        </p:spPr>
        <p:txBody>
          <a:bodyPr wrap="square" rtlCol="0">
            <a:spAutoFit/>
          </a:bodyPr>
          <a:lstStyle/>
          <a:p>
            <a:pPr algn="ctr">
              <a:lnSpc>
                <a:spcPct val="150000"/>
              </a:lnSpc>
            </a:pPr>
            <a:r>
              <a:rPr lang="zh-CN" altLang="en-US" sz="2200" dirty="0">
                <a:solidFill>
                  <a:srgbClr val="FF0000"/>
                </a:solidFill>
                <a:latin typeface="思源黑体" panose="020B0500000000000000" pitchFamily="34" charset="-122"/>
                <a:ea typeface="思源黑体" panose="020B0500000000000000" pitchFamily="34" charset="-122"/>
              </a:rPr>
              <a:t>罂粟</a:t>
            </a:r>
            <a:r>
              <a:rPr lang="zh-CN" altLang="en-US" sz="2200" dirty="0">
                <a:solidFill>
                  <a:schemeClr val="tx1">
                    <a:lumMod val="65000"/>
                    <a:lumOff val="35000"/>
                  </a:schemeClr>
                </a:solidFill>
                <a:latin typeface="思源黑体" panose="020B0500000000000000" pitchFamily="34" charset="-122"/>
                <a:ea typeface="思源黑体" panose="020B0500000000000000" pitchFamily="34" charset="-122"/>
              </a:rPr>
              <a:t>是制取鸦片的主要原料</a:t>
            </a:r>
            <a:r>
              <a:rPr lang="en-US" altLang="zh-CN" sz="2200" dirty="0">
                <a:solidFill>
                  <a:schemeClr val="tx1">
                    <a:lumMod val="65000"/>
                    <a:lumOff val="35000"/>
                  </a:schemeClr>
                </a:solidFill>
                <a:latin typeface="思源黑体" panose="020B0500000000000000" pitchFamily="34" charset="-122"/>
                <a:ea typeface="思源黑体" panose="020B0500000000000000" pitchFamily="34" charset="-122"/>
              </a:rPr>
              <a:t>,</a:t>
            </a:r>
            <a:r>
              <a:rPr lang="zh-CN" altLang="en-US" sz="2200" dirty="0">
                <a:solidFill>
                  <a:schemeClr val="tx1">
                    <a:lumMod val="65000"/>
                    <a:lumOff val="35000"/>
                  </a:schemeClr>
                </a:solidFill>
                <a:latin typeface="思源黑体" panose="020B0500000000000000" pitchFamily="34" charset="-122"/>
                <a:ea typeface="思源黑体" panose="020B0500000000000000" pitchFamily="34" charset="-122"/>
              </a:rPr>
              <a:t>是一种毒品原植物。俗称</a:t>
            </a:r>
            <a:r>
              <a:rPr lang="zh-CN" altLang="en-US" sz="2200" dirty="0">
                <a:solidFill>
                  <a:srgbClr val="FF0000"/>
                </a:solidFill>
                <a:latin typeface="思源黑体" panose="020B0500000000000000" pitchFamily="34" charset="-122"/>
                <a:ea typeface="思源黑体" panose="020B0500000000000000" pitchFamily="34" charset="-122"/>
              </a:rPr>
              <a:t>“毒花”</a:t>
            </a:r>
          </a:p>
        </p:txBody>
      </p:sp>
      <p:sp>
        <p:nvSpPr>
          <p:cNvPr id="11" name="文本框 10"/>
          <p:cNvSpPr txBox="1"/>
          <p:nvPr/>
        </p:nvSpPr>
        <p:spPr>
          <a:xfrm>
            <a:off x="6030451" y="3188670"/>
            <a:ext cx="4556137" cy="3000821"/>
          </a:xfrm>
          <a:prstGeom prst="rect">
            <a:avLst/>
          </a:prstGeom>
          <a:noFill/>
        </p:spPr>
        <p:txBody>
          <a:bodyPr wrap="square" rtlCol="0">
            <a:spAutoFit/>
          </a:bodyPr>
          <a:lstStyle/>
          <a:p>
            <a:pPr>
              <a:lnSpc>
                <a:spcPct val="150000"/>
              </a:lnSpc>
            </a:pPr>
            <a:r>
              <a:rPr lang="zh-CN" altLang="en-US" dirty="0">
                <a:solidFill>
                  <a:schemeClr val="tx1">
                    <a:lumMod val="65000"/>
                    <a:lumOff val="35000"/>
                  </a:schemeClr>
                </a:solidFill>
                <a:latin typeface="思源黑体" panose="020B0500000000000000" pitchFamily="34" charset="-122"/>
                <a:ea typeface="思源黑体" panose="020B0500000000000000" pitchFamily="34" charset="-122"/>
              </a:rPr>
              <a:t>依据我国刑法第三百五十一条规定，非法种植罂粟、大麻等毒品原植物的，一律强制铲除。种植罂粟五百株以上不满三千株或者其他毒品原植物数量较大的，处五年以下有期徒刑、拘役或者管制，并处罚金。非法种植罂粟或者其他毒品原植物，在收获前自动铲除的，可以免除处罚。 </a:t>
            </a:r>
          </a:p>
        </p:txBody>
      </p:sp>
    </p:spTree>
    <p:extLst>
      <p:ext uri="{BB962C8B-B14F-4D97-AF65-F5344CB8AC3E}">
        <p14:creationId xmlns:p14="http://schemas.microsoft.com/office/powerpoint/2010/main" val="25097763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4" presetClass="entr" presetSubtype="3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out)">
                                      <p:cBhvr>
                                        <p:cTn id="21" dur="2000"/>
                                        <p:tgtEl>
                                          <p:spTgt spid="7"/>
                                        </p:tgtEl>
                                      </p:cBhvr>
                                    </p:animEffect>
                                  </p:childTnLst>
                                </p:cTn>
                              </p:par>
                            </p:childTnLst>
                          </p:cTn>
                        </p:par>
                        <p:par>
                          <p:cTn id="22" fill="hold" nodeType="afterGroup">
                            <p:stCondLst>
                              <p:cond delay="4000"/>
                            </p:stCondLst>
                            <p:childTnLst>
                              <p:par>
                                <p:cTn id="23" presetID="16" presetClass="entr" presetSubtype="2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par>
                          <p:cTn id="26" fill="hold" nodeType="afterGroup">
                            <p:stCondLst>
                              <p:cond delay="4500"/>
                            </p:stCondLst>
                            <p:childTnLst>
                              <p:par>
                                <p:cTn id="27" presetID="16" presetClass="entr" presetSubtype="37"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outVertical)">
                                      <p:cBhvr>
                                        <p:cTn id="29" dur="500"/>
                                        <p:tgtEl>
                                          <p:spTgt spid="9"/>
                                        </p:tgtEl>
                                      </p:cBhvr>
                                    </p:animEffect>
                                  </p:childTnLst>
                                </p:cTn>
                              </p:par>
                            </p:childTnLst>
                          </p:cTn>
                        </p:par>
                        <p:par>
                          <p:cTn id="30" fill="hold" nodeType="afterGroup">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19969" y="2933048"/>
            <a:ext cx="11352063" cy="1323439"/>
          </a:xfrm>
          <a:prstGeom prst="rect">
            <a:avLst/>
          </a:prstGeom>
          <a:noFill/>
        </p:spPr>
        <p:txBody>
          <a:bodyPr wrap="square" rtlCol="0" anchor="ctr">
            <a:spAutoFit/>
          </a:bodyPr>
          <a:lstStyle/>
          <a:p>
            <a:pPr algn="ctr"/>
            <a:r>
              <a:rPr lang="zh-CN" altLang="en-US" sz="8000" kern="2500" dirty="0">
                <a:solidFill>
                  <a:srgbClr val="FFA337"/>
                </a:solidFill>
                <a:latin typeface="优设标题黑" panose="00000500000000000000" pitchFamily="2" charset="-122"/>
                <a:ea typeface="优设标题黑" panose="00000500000000000000" pitchFamily="2" charset="-122"/>
              </a:rPr>
              <a:t>新型毒品的种类及危害</a:t>
            </a:r>
          </a:p>
        </p:txBody>
      </p:sp>
      <p:sp>
        <p:nvSpPr>
          <p:cNvPr id="7" name="矩形 6"/>
          <p:cNvSpPr/>
          <p:nvPr/>
        </p:nvSpPr>
        <p:spPr>
          <a:xfrm>
            <a:off x="3050146" y="4448846"/>
            <a:ext cx="6091707" cy="884473"/>
          </a:xfrm>
          <a:prstGeom prst="rect">
            <a:avLst/>
          </a:prstGeom>
        </p:spPr>
        <p:txBody>
          <a:bodyPr wrap="square" anchor="ctr">
            <a:spAutoFit/>
          </a:bodyPr>
          <a:lstStyle/>
          <a:p>
            <a:pPr algn="ctr">
              <a:lnSpc>
                <a:spcPct val="150000"/>
              </a:lnSpc>
            </a:pPr>
            <a:r>
              <a:rPr lang="zh-CN" altLang="en-US">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rPr>
              <a:t>吸毒者在自我毁灭的同时也破坏了自己的家庭，使家庭陷入经济破产、亲属离散甚至家破人亡的困境之地。</a:t>
            </a:r>
            <a:endParaRPr lang="zh-CN" altLang="en-US">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0" name="文本框 9"/>
          <p:cNvSpPr txBox="1"/>
          <p:nvPr/>
        </p:nvSpPr>
        <p:spPr>
          <a:xfrm>
            <a:off x="5513147" y="1461970"/>
            <a:ext cx="1165704" cy="1092607"/>
          </a:xfrm>
          <a:prstGeom prst="rect">
            <a:avLst/>
          </a:prstGeom>
          <a:noFill/>
        </p:spPr>
        <p:txBody>
          <a:bodyPr wrap="none" rtlCol="0">
            <a:spAutoFit/>
          </a:bodyPr>
          <a:lstStyle/>
          <a:p>
            <a:pPr algn="ctr"/>
            <a:r>
              <a:rPr lang="en-US" altLang="zh-CN" sz="6500" b="1">
                <a:solidFill>
                  <a:schemeClr val="tx1">
                    <a:lumMod val="65000"/>
                    <a:lumOff val="35000"/>
                  </a:schemeClr>
                </a:solidFill>
                <a:latin typeface="思源黑体" panose="020B0500000000000000" pitchFamily="34" charset="-122"/>
                <a:ea typeface="思源黑体" panose="020B0500000000000000" pitchFamily="34" charset="-122"/>
              </a:rPr>
              <a:t>02</a:t>
            </a:r>
            <a:endParaRPr lang="zh-CN" altLang="en-US" sz="6500" b="1">
              <a:solidFill>
                <a:schemeClr val="tx1">
                  <a:lumMod val="65000"/>
                  <a:lumOff val="35000"/>
                </a:schemeClr>
              </a:solidFill>
              <a:latin typeface="思源黑体" panose="020B0500000000000000" pitchFamily="34" charset="-122"/>
              <a:ea typeface="思源黑体" panose="020B0500000000000000" pitchFamily="34" charset="-122"/>
            </a:endParaRPr>
          </a:p>
        </p:txBody>
      </p:sp>
    </p:spTree>
    <p:extLst>
      <p:ext uri="{BB962C8B-B14F-4D97-AF65-F5344CB8AC3E}">
        <p14:creationId xmlns:p14="http://schemas.microsoft.com/office/powerpoint/2010/main" val="790097482"/>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nodeType="afterGroup">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ppt_x</p:attrName>
                                        </p:attrNameLst>
                                      </p:cBhvr>
                                      <p:tavLst>
                                        <p:tav tm="0">
                                          <p:val>
                                            <p:fltVal val="0.5"/>
                                          </p:val>
                                        </p:tav>
                                        <p:tav tm="100000">
                                          <p:val>
                                            <p:strVal val="#ppt_x"/>
                                          </p:val>
                                        </p:tav>
                                      </p:tavLst>
                                    </p:anim>
                                    <p:anim calcmode="lin" valueType="num">
                                      <p:cBhvr>
                                        <p:cTn id="16" dur="500" fill="hold"/>
                                        <p:tgtEl>
                                          <p:spTgt spid="6"/>
                                        </p:tgtEl>
                                        <p:attrNameLst>
                                          <p:attrName>ppt_y</p:attrName>
                                        </p:attrNameLst>
                                      </p:cBhvr>
                                      <p:tavLst>
                                        <p:tav tm="0">
                                          <p:val>
                                            <p:fltVal val="0.5"/>
                                          </p:val>
                                        </p:tav>
                                        <p:tav tm="100000">
                                          <p:val>
                                            <p:strVal val="#ppt_y"/>
                                          </p:val>
                                        </p:tav>
                                      </p:tavLst>
                                    </p:anim>
                                  </p:childTnLst>
                                </p:cTn>
                              </p:par>
                            </p:childTnLst>
                          </p:cTn>
                        </p:par>
                        <p:par>
                          <p:cTn id="17" fill="hold" nodeType="afterGroup">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7528" y="2706495"/>
            <a:ext cx="3687583" cy="3687583"/>
          </a:xfrm>
          <a:prstGeom prst="rect">
            <a:avLst/>
          </a:prstGeom>
        </p:spPr>
      </p:pic>
      <p:pic>
        <p:nvPicPr>
          <p:cNvPr id="5"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099199"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02</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新型毒品的种类及危害</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9" name="文本框 8"/>
          <p:cNvSpPr txBox="1"/>
          <p:nvPr/>
        </p:nvSpPr>
        <p:spPr>
          <a:xfrm>
            <a:off x="1920703" y="1790751"/>
            <a:ext cx="8350594" cy="601640"/>
          </a:xfrm>
          <a:prstGeom prst="rect">
            <a:avLst/>
          </a:prstGeom>
          <a:noFill/>
        </p:spPr>
        <p:txBody>
          <a:bodyPr wrap="square" rtlCol="0">
            <a:spAutoFit/>
          </a:bodyPr>
          <a:lstStyle/>
          <a:p>
            <a:pPr algn="ctr">
              <a:lnSpc>
                <a:spcPct val="150000"/>
              </a:lnSpc>
            </a:pPr>
            <a:r>
              <a:rPr lang="zh-CN" altLang="en-US" sz="2500" dirty="0">
                <a:solidFill>
                  <a:schemeClr val="tx1">
                    <a:lumMod val="65000"/>
                    <a:lumOff val="35000"/>
                  </a:schemeClr>
                </a:solidFill>
                <a:latin typeface="思源黑体" panose="020B0500000000000000" pitchFamily="34" charset="-122"/>
                <a:ea typeface="思源黑体" panose="020B0500000000000000" pitchFamily="34" charset="-122"/>
              </a:rPr>
              <a:t>从毒品流行的时间顺序看，可分为</a:t>
            </a:r>
            <a:r>
              <a:rPr lang="zh-CN" altLang="en-US" sz="2500" dirty="0">
                <a:solidFill>
                  <a:srgbClr val="FF0000"/>
                </a:solidFill>
                <a:latin typeface="思源黑体" panose="020B0500000000000000" pitchFamily="34" charset="-122"/>
                <a:ea typeface="思源黑体" panose="020B0500000000000000" pitchFamily="34" charset="-122"/>
              </a:rPr>
              <a:t>传统毒品</a:t>
            </a:r>
            <a:r>
              <a:rPr lang="zh-CN" altLang="en-US" sz="2500" dirty="0">
                <a:solidFill>
                  <a:schemeClr val="tx1">
                    <a:lumMod val="65000"/>
                    <a:lumOff val="35000"/>
                  </a:schemeClr>
                </a:solidFill>
                <a:latin typeface="思源黑体" panose="020B0500000000000000" pitchFamily="34" charset="-122"/>
                <a:ea typeface="思源黑体" panose="020B0500000000000000" pitchFamily="34" charset="-122"/>
              </a:rPr>
              <a:t>和</a:t>
            </a:r>
            <a:r>
              <a:rPr lang="zh-CN" altLang="en-US" sz="2500" dirty="0">
                <a:solidFill>
                  <a:srgbClr val="FF0000"/>
                </a:solidFill>
                <a:latin typeface="思源黑体" panose="020B0500000000000000" pitchFamily="34" charset="-122"/>
                <a:ea typeface="思源黑体" panose="020B0500000000000000" pitchFamily="34" charset="-122"/>
              </a:rPr>
              <a:t>新型毒品</a:t>
            </a:r>
            <a:r>
              <a:rPr lang="zh-CN" altLang="en-US" sz="2500" dirty="0">
                <a:solidFill>
                  <a:schemeClr val="tx1">
                    <a:lumMod val="65000"/>
                    <a:lumOff val="35000"/>
                  </a:schemeClr>
                </a:solidFill>
                <a:latin typeface="思源黑体" panose="020B0500000000000000" pitchFamily="34" charset="-122"/>
                <a:ea typeface="思源黑体" panose="020B0500000000000000" pitchFamily="34" charset="-122"/>
              </a:rPr>
              <a:t>。</a:t>
            </a:r>
          </a:p>
        </p:txBody>
      </p:sp>
      <p:sp>
        <p:nvSpPr>
          <p:cNvPr id="11" name="文本框 10"/>
          <p:cNvSpPr txBox="1"/>
          <p:nvPr/>
        </p:nvSpPr>
        <p:spPr>
          <a:xfrm>
            <a:off x="1855154" y="3088839"/>
            <a:ext cx="4556137" cy="2536528"/>
          </a:xfrm>
          <a:prstGeom prst="rect">
            <a:avLst/>
          </a:prstGeom>
          <a:noFill/>
        </p:spPr>
        <p:txBody>
          <a:bodyPr wrap="square" rtlCol="0">
            <a:spAutoFit/>
          </a:bodyPr>
          <a:lstStyle/>
          <a:p>
            <a:pPr marL="285750" indent="-285750">
              <a:lnSpc>
                <a:spcPct val="150000"/>
              </a:lnSpc>
              <a:buClr>
                <a:schemeClr val="accent4">
                  <a:lumMod val="60000"/>
                  <a:lumOff val="40000"/>
                </a:schemeClr>
              </a:buClr>
              <a:buFont typeface="Wingdings" panose="05000000000000000000" pitchFamily="2" charset="2"/>
              <a:buChar char="l"/>
            </a:pPr>
            <a:r>
              <a:rPr lang="zh-CN" altLang="en-US" dirty="0">
                <a:solidFill>
                  <a:schemeClr val="tx1">
                    <a:lumMod val="65000"/>
                    <a:lumOff val="35000"/>
                  </a:schemeClr>
                </a:solidFill>
                <a:latin typeface="思源黑体" panose="020B0500000000000000" pitchFamily="34" charset="-122"/>
                <a:ea typeface="思源黑体" panose="020B0500000000000000" pitchFamily="34" charset="-122"/>
              </a:rPr>
              <a:t>传统毒品一般指鸦片海洛因等阿片类流行较早的毒品。</a:t>
            </a:r>
          </a:p>
          <a:p>
            <a:pPr marL="285750" indent="-285750">
              <a:lnSpc>
                <a:spcPct val="150000"/>
              </a:lnSpc>
              <a:buClr>
                <a:schemeClr val="accent4">
                  <a:lumMod val="60000"/>
                  <a:lumOff val="40000"/>
                </a:schemeClr>
              </a:buClr>
              <a:buFont typeface="Wingdings" panose="05000000000000000000" pitchFamily="2" charset="2"/>
              <a:buChar char="l"/>
            </a:pPr>
            <a:endParaRPr lang="zh-CN" altLang="en-US" dirty="0">
              <a:solidFill>
                <a:schemeClr val="tx1">
                  <a:lumMod val="65000"/>
                  <a:lumOff val="35000"/>
                </a:schemeClr>
              </a:solidFill>
              <a:latin typeface="思源黑体" panose="020B0500000000000000" pitchFamily="34" charset="-122"/>
              <a:ea typeface="思源黑体" panose="020B0500000000000000" pitchFamily="34" charset="-122"/>
            </a:endParaRPr>
          </a:p>
          <a:p>
            <a:pPr marL="285750" indent="-285750">
              <a:lnSpc>
                <a:spcPct val="150000"/>
              </a:lnSpc>
              <a:buClr>
                <a:schemeClr val="accent4">
                  <a:lumMod val="60000"/>
                  <a:lumOff val="40000"/>
                </a:schemeClr>
              </a:buClr>
              <a:buFont typeface="Wingdings" panose="05000000000000000000" pitchFamily="2" charset="2"/>
              <a:buChar char="l"/>
            </a:pPr>
            <a:r>
              <a:rPr lang="zh-CN" altLang="en-US" dirty="0">
                <a:solidFill>
                  <a:schemeClr val="tx1">
                    <a:lumMod val="65000"/>
                    <a:lumOff val="35000"/>
                  </a:schemeClr>
                </a:solidFill>
                <a:latin typeface="思源黑体" panose="020B0500000000000000" pitchFamily="34" charset="-122"/>
                <a:ea typeface="思源黑体" panose="020B0500000000000000" pitchFamily="34" charset="-122"/>
              </a:rPr>
              <a:t>新型毒品是相对传统毒品而言的。主要指冰毒、摇头丸等人工化学合成的致幻剂、兴奋剂类毒品，</a:t>
            </a:r>
          </a:p>
        </p:txBody>
      </p:sp>
    </p:spTree>
    <p:extLst>
      <p:ext uri="{BB962C8B-B14F-4D97-AF65-F5344CB8AC3E}">
        <p14:creationId xmlns:p14="http://schemas.microsoft.com/office/powerpoint/2010/main" val="3049487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1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plus(in)">
                                      <p:cBhvr>
                                        <p:cTn id="21" dur="2000"/>
                                        <p:tgtEl>
                                          <p:spTgt spid="7"/>
                                        </p:tgtEl>
                                      </p:cBhvr>
                                    </p:animEffect>
                                  </p:childTnLst>
                                </p:cTn>
                              </p:par>
                            </p:childTnLst>
                          </p:cTn>
                        </p:par>
                        <p:par>
                          <p:cTn id="22" fill="hold" nodeType="afterGroup">
                            <p:stCondLst>
                              <p:cond delay="4000"/>
                            </p:stCondLst>
                            <p:childTnLst>
                              <p:par>
                                <p:cTn id="23" presetID="16" presetClass="entr" presetSubtype="37"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outVertical)">
                                      <p:cBhvr>
                                        <p:cTn id="25" dur="500"/>
                                        <p:tgtEl>
                                          <p:spTgt spid="9"/>
                                        </p:tgtEl>
                                      </p:cBhvr>
                                    </p:animEffect>
                                  </p:childTnLst>
                                </p:cTn>
                              </p:par>
                            </p:childTnLst>
                          </p:cTn>
                        </p:par>
                        <p:par>
                          <p:cTn id="26" fill="hold" nodeType="afterGroup">
                            <p:stCondLst>
                              <p:cond delay="4500"/>
                            </p:stCondLst>
                            <p:childTnLst>
                              <p:par>
                                <p:cTn id="27" presetID="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6031" y="2396977"/>
            <a:ext cx="3687583" cy="3687583"/>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3491"/>
            <a:ext cx="838200" cy="838200"/>
          </a:xfrm>
          <a:prstGeom prst="rect">
            <a:avLst/>
          </a:prstGeom>
        </p:spPr>
      </p:pic>
      <p:sp>
        <p:nvSpPr>
          <p:cNvPr id="6" name="文本框 5"/>
          <p:cNvSpPr txBox="1"/>
          <p:nvPr/>
        </p:nvSpPr>
        <p:spPr>
          <a:xfrm>
            <a:off x="1828800" y="509976"/>
            <a:ext cx="4099199" cy="523220"/>
          </a:xfrm>
          <a:prstGeom prst="rect">
            <a:avLst/>
          </a:prstGeom>
          <a:noFill/>
        </p:spPr>
        <p:txBody>
          <a:bodyPr wrap="none" rtlCol="0">
            <a:spAutoFit/>
          </a:bodyPr>
          <a:lstStyle/>
          <a:p>
            <a:r>
              <a:rPr lang="en-US" altLang="zh-CN" sz="2800">
                <a:solidFill>
                  <a:schemeClr val="tx1">
                    <a:lumMod val="65000"/>
                    <a:lumOff val="35000"/>
                  </a:schemeClr>
                </a:solidFill>
                <a:latin typeface="思源黑体" panose="020B0500000000000000" pitchFamily="34" charset="-122"/>
                <a:ea typeface="思源黑体" panose="020B0500000000000000" pitchFamily="34" charset="-122"/>
              </a:rPr>
              <a:t>02</a:t>
            </a:r>
            <a:r>
              <a:rPr lang="en-US" altLang="zh-CN" sz="2800">
                <a:solidFill>
                  <a:schemeClr val="tx1">
                    <a:lumMod val="65000"/>
                    <a:lumOff val="35000"/>
                  </a:schemeClr>
                </a:solidFill>
                <a:latin typeface="优设标题黑" panose="00000500000000000000" pitchFamily="2" charset="-122"/>
                <a:ea typeface="优设标题黑" panose="00000500000000000000" pitchFamily="2" charset="-122"/>
              </a:rPr>
              <a:t> </a:t>
            </a:r>
            <a:r>
              <a:rPr lang="zh-CN" altLang="en-US" sz="2800">
                <a:solidFill>
                  <a:srgbClr val="FFA337"/>
                </a:solidFill>
                <a:latin typeface="优设标题黑" panose="00000500000000000000" pitchFamily="2" charset="-122"/>
                <a:ea typeface="优设标题黑" panose="00000500000000000000" pitchFamily="2" charset="-122"/>
              </a:rPr>
              <a:t>新型毒品的种类及危害</a:t>
            </a:r>
          </a:p>
        </p:txBody>
      </p:sp>
      <p:sp>
        <p:nvSpPr>
          <p:cNvPr id="8" name="文本框 7"/>
          <p:cNvSpPr txBox="1"/>
          <p:nvPr/>
        </p:nvSpPr>
        <p:spPr>
          <a:xfrm>
            <a:off x="8351320" y="509976"/>
            <a:ext cx="2919389" cy="523220"/>
          </a:xfrm>
          <a:prstGeom prst="rect">
            <a:avLst/>
          </a:prstGeom>
          <a:noFill/>
        </p:spPr>
        <p:txBody>
          <a:bodyPr wrap="none" rtlCol="0">
            <a:spAutoFit/>
          </a:bodyPr>
          <a:lstStyle/>
          <a:p>
            <a:pPr algn="r"/>
            <a:r>
              <a:rPr lang="zh-CN" altLang="en-US" sz="2800" i="1">
                <a:solidFill>
                  <a:srgbClr val="FF0000"/>
                </a:solidFill>
                <a:latin typeface="优设标题黑" panose="00000500000000000000" pitchFamily="2" charset="-122"/>
                <a:ea typeface="优设标题黑" panose="00000500000000000000" pitchFamily="2" charset="-122"/>
              </a:rPr>
              <a:t>珍爱生命</a:t>
            </a:r>
            <a:r>
              <a:rPr lang="zh-CN" altLang="en-US" sz="1200" i="1">
                <a:solidFill>
                  <a:srgbClr val="FF0000"/>
                </a:solidFill>
                <a:latin typeface="优设标题黑" panose="00000500000000000000" pitchFamily="2" charset="-122"/>
                <a:ea typeface="优设标题黑" panose="00000500000000000000" pitchFamily="2" charset="-122"/>
              </a:rPr>
              <a:t> </a:t>
            </a:r>
            <a:r>
              <a:rPr lang="zh-CN" altLang="en-US" sz="2800" i="1">
                <a:solidFill>
                  <a:srgbClr val="FF0000"/>
                </a:solidFill>
                <a:latin typeface="优设标题黑" panose="00000500000000000000" pitchFamily="2" charset="-122"/>
                <a:ea typeface="优设标题黑" panose="00000500000000000000" pitchFamily="2" charset="-122"/>
              </a:rPr>
              <a:t>远离毒品</a:t>
            </a:r>
          </a:p>
        </p:txBody>
      </p:sp>
      <p:sp>
        <p:nvSpPr>
          <p:cNvPr id="11" name="文本框 10"/>
          <p:cNvSpPr txBox="1"/>
          <p:nvPr/>
        </p:nvSpPr>
        <p:spPr>
          <a:xfrm>
            <a:off x="4417452" y="2498344"/>
            <a:ext cx="6130345" cy="3600986"/>
          </a:xfrm>
          <a:prstGeom prst="rect">
            <a:avLst/>
          </a:prstGeom>
          <a:noFill/>
        </p:spPr>
        <p:txBody>
          <a:bodyPr wrap="square" rtlCol="0">
            <a:spAutoFit/>
          </a:bodyPr>
          <a:lstStyle/>
          <a:p>
            <a:pPr>
              <a:lnSpc>
                <a:spcPct val="200000"/>
              </a:lnSpc>
              <a:buClr>
                <a:schemeClr val="accent4">
                  <a:lumMod val="60000"/>
                  <a:lumOff val="40000"/>
                </a:schemeClr>
              </a:buClr>
            </a:pPr>
            <a:r>
              <a:rPr lang="en-US" altLang="zh-CN" b="1" dirty="0">
                <a:solidFill>
                  <a:srgbClr val="FF0000"/>
                </a:solidFill>
                <a:latin typeface="思源黑体" panose="020B0500000000000000" pitchFamily="34" charset="-122"/>
                <a:ea typeface="思源黑体" panose="020B0500000000000000" pitchFamily="34" charset="-122"/>
              </a:rPr>
              <a:t>1</a:t>
            </a:r>
            <a:r>
              <a:rPr lang="zh-CN" altLang="en-US" b="1" dirty="0">
                <a:solidFill>
                  <a:srgbClr val="FF0000"/>
                </a:solidFill>
                <a:latin typeface="思源黑体" panose="020B0500000000000000" pitchFamily="34" charset="-122"/>
                <a:ea typeface="思源黑体" panose="020B0500000000000000" pitchFamily="34" charset="-122"/>
              </a:rPr>
              <a:t>、冰毒 ，学名甲基苯丙胺。</a:t>
            </a:r>
            <a:endParaRPr lang="en-US" altLang="zh-CN" b="1" dirty="0">
              <a:solidFill>
                <a:srgbClr val="FF0000"/>
              </a:solidFill>
              <a:latin typeface="思源黑体" panose="020B0500000000000000" pitchFamily="34" charset="-122"/>
              <a:ea typeface="思源黑体" panose="020B0500000000000000" pitchFamily="34" charset="-122"/>
            </a:endParaRPr>
          </a:p>
          <a:p>
            <a:pPr>
              <a:lnSpc>
                <a:spcPct val="200000"/>
              </a:lnSpc>
              <a:buClr>
                <a:schemeClr val="accent4">
                  <a:lumMod val="60000"/>
                  <a:lumOff val="40000"/>
                </a:schemeClr>
              </a:buClr>
            </a:pPr>
            <a:r>
              <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rPr>
              <a:t>是一种无味或微有苦味的透明结晶体，形似冰，故俗称</a:t>
            </a:r>
            <a:r>
              <a:rPr lang="en-US" altLang="zh-CN" sz="1600" dirty="0">
                <a:solidFill>
                  <a:schemeClr val="tx1">
                    <a:lumMod val="65000"/>
                    <a:lumOff val="35000"/>
                  </a:schemeClr>
                </a:solidFill>
                <a:latin typeface="思源黑体" panose="020B0500000000000000" pitchFamily="34" charset="-122"/>
                <a:ea typeface="思源黑体" panose="020B0500000000000000" pitchFamily="34" charset="-122"/>
              </a:rPr>
              <a:t>"</a:t>
            </a:r>
            <a:r>
              <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rPr>
              <a:t>冰毒</a:t>
            </a:r>
            <a:r>
              <a:rPr lang="en-US" altLang="zh-CN" sz="1600" dirty="0">
                <a:solidFill>
                  <a:schemeClr val="tx1">
                    <a:lumMod val="65000"/>
                    <a:lumOff val="35000"/>
                  </a:schemeClr>
                </a:solidFill>
                <a:latin typeface="思源黑体" panose="020B0500000000000000" pitchFamily="34" charset="-122"/>
                <a:ea typeface="思源黑体" panose="020B0500000000000000" pitchFamily="34" charset="-122"/>
              </a:rPr>
              <a:t>"</a:t>
            </a:r>
            <a:r>
              <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rPr>
              <a:t>。冰毒是</a:t>
            </a:r>
            <a:r>
              <a:rPr lang="en-US" altLang="zh-CN" sz="1600" dirty="0">
                <a:solidFill>
                  <a:schemeClr val="tx1">
                    <a:lumMod val="65000"/>
                    <a:lumOff val="35000"/>
                  </a:schemeClr>
                </a:solidFill>
                <a:latin typeface="思源黑体" panose="020B0500000000000000" pitchFamily="34" charset="-122"/>
                <a:ea typeface="思源黑体" panose="020B0500000000000000" pitchFamily="34" charset="-122"/>
              </a:rPr>
              <a:t>1919</a:t>
            </a:r>
            <a:r>
              <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rPr>
              <a:t>年由一位日本药理学家合成，在二战期间，</a:t>
            </a:r>
            <a:r>
              <a:rPr lang="en-US" altLang="zh-CN" sz="1600" dirty="0">
                <a:solidFill>
                  <a:schemeClr val="tx1">
                    <a:lumMod val="65000"/>
                    <a:lumOff val="35000"/>
                  </a:schemeClr>
                </a:solidFill>
                <a:latin typeface="思源黑体" panose="020B0500000000000000" pitchFamily="34" charset="-122"/>
                <a:ea typeface="思源黑体" panose="020B0500000000000000" pitchFamily="34" charset="-122"/>
              </a:rPr>
              <a:t>"</a:t>
            </a:r>
            <a:r>
              <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rPr>
              <a:t>冰毒</a:t>
            </a:r>
            <a:r>
              <a:rPr lang="en-US" altLang="zh-CN" sz="1600" dirty="0">
                <a:solidFill>
                  <a:schemeClr val="tx1">
                    <a:lumMod val="65000"/>
                    <a:lumOff val="35000"/>
                  </a:schemeClr>
                </a:solidFill>
                <a:latin typeface="思源黑体" panose="020B0500000000000000" pitchFamily="34" charset="-122"/>
                <a:ea typeface="思源黑体" panose="020B0500000000000000" pitchFamily="34" charset="-122"/>
              </a:rPr>
              <a:t>"</a:t>
            </a:r>
            <a:r>
              <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rPr>
              <a:t>作为抗疲劳剂广为在日本士兵中使用。吸食后会面部发红、发热、出汗、心跳增加、心律失常、心肌缺血、血压升高（有时可导致颅内出血）、精神亢奋。</a:t>
            </a:r>
            <a:r>
              <a:rPr lang="en-US" altLang="zh-CN" sz="1600" dirty="0">
                <a:solidFill>
                  <a:schemeClr val="tx1">
                    <a:lumMod val="65000"/>
                    <a:lumOff val="35000"/>
                  </a:schemeClr>
                </a:solidFill>
                <a:latin typeface="思源黑体" panose="020B0500000000000000" pitchFamily="34" charset="-122"/>
                <a:ea typeface="思源黑体" panose="020B0500000000000000" pitchFamily="34" charset="-122"/>
              </a:rPr>
              <a:t>"</a:t>
            </a:r>
            <a:r>
              <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rPr>
              <a:t>冰毒</a:t>
            </a:r>
            <a:r>
              <a:rPr lang="en-US" altLang="zh-CN" sz="1600" dirty="0">
                <a:solidFill>
                  <a:schemeClr val="tx1">
                    <a:lumMod val="65000"/>
                    <a:lumOff val="35000"/>
                  </a:schemeClr>
                </a:solidFill>
                <a:latin typeface="思源黑体" panose="020B0500000000000000" pitchFamily="34" charset="-122"/>
                <a:ea typeface="思源黑体" panose="020B0500000000000000" pitchFamily="34" charset="-122"/>
              </a:rPr>
              <a:t>"</a:t>
            </a:r>
            <a:r>
              <a:rPr lang="zh-CN" altLang="en-US" sz="1600" dirty="0">
                <a:solidFill>
                  <a:schemeClr val="tx1">
                    <a:lumMod val="65000"/>
                    <a:lumOff val="35000"/>
                  </a:schemeClr>
                </a:solidFill>
                <a:latin typeface="思源黑体" panose="020B0500000000000000" pitchFamily="34" charset="-122"/>
                <a:ea typeface="思源黑体" panose="020B0500000000000000" pitchFamily="34" charset="-122"/>
              </a:rPr>
              <a:t>一次吸食就可成瘾，长期使用会导致大脑严重受损，会出现狂燥、自杀和自毁等暴力倾向。 </a:t>
            </a:r>
          </a:p>
        </p:txBody>
      </p:sp>
      <p:grpSp>
        <p:nvGrpSpPr>
          <p:cNvPr id="10" name="组合 9"/>
          <p:cNvGrpSpPr/>
          <p:nvPr/>
        </p:nvGrpSpPr>
        <p:grpSpPr>
          <a:xfrm>
            <a:off x="914400" y="1433551"/>
            <a:ext cx="3948121" cy="627466"/>
            <a:chOff x="3074118" y="1143000"/>
            <a:chExt cx="3948121" cy="627466"/>
          </a:xfrm>
        </p:grpSpPr>
        <p:sp>
          <p:nvSpPr>
            <p:cNvPr id="12" name="圆角矩形 11"/>
            <p:cNvSpPr/>
            <p:nvPr/>
          </p:nvSpPr>
          <p:spPr>
            <a:xfrm>
              <a:off x="3074118" y="1143000"/>
              <a:ext cx="3948121" cy="627466"/>
            </a:xfrm>
            <a:prstGeom prst="roundRect">
              <a:avLst/>
            </a:prstGeom>
            <a:solidFill>
              <a:srgbClr val="FFA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5B1B9D-25A9-4B35-8EEA-519729010208}"/>
                </a:ext>
              </a:extLst>
            </p:cNvPr>
            <p:cNvSpPr txBox="1"/>
            <p:nvPr/>
          </p:nvSpPr>
          <p:spPr>
            <a:xfrm>
              <a:off x="3074118" y="1244367"/>
              <a:ext cx="3639028" cy="424732"/>
            </a:xfrm>
            <a:prstGeom prst="rect">
              <a:avLst/>
            </a:prstGeom>
            <a:noFill/>
          </p:spPr>
          <p:txBody>
            <a:bodyPr wrap="square">
              <a:spAutoFit/>
            </a:bodyPr>
            <a:lstStyle/>
            <a:p>
              <a:pPr lvl="0">
                <a:lnSpc>
                  <a:spcPct val="90000"/>
                </a:lnSpc>
                <a:spcBef>
                  <a:spcPts val="1000"/>
                </a:spcBef>
                <a:defRPr/>
              </a:pPr>
              <a:r>
                <a:rPr lang="zh-CN" altLang="en-US" sz="2400" b="1" dirty="0">
                  <a:solidFill>
                    <a:schemeClr val="bg1"/>
                  </a:solidFill>
                  <a:latin typeface="思源黑体" panose="020B0500000000000000" pitchFamily="34" charset="-122"/>
                  <a:ea typeface="思源黑体" panose="020B0500000000000000" pitchFamily="34" charset="-122"/>
                </a:rPr>
                <a:t>常见新型毒品种类</a:t>
              </a:r>
            </a:p>
          </p:txBody>
        </p:sp>
      </p:grpSp>
    </p:spTree>
    <p:extLst>
      <p:ext uri="{BB962C8B-B14F-4D97-AF65-F5344CB8AC3E}">
        <p14:creationId xmlns:p14="http://schemas.microsoft.com/office/powerpoint/2010/main" val="8123642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50"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nodeType="afterGroup">
                            <p:stCondLst>
                              <p:cond delay="2000"/>
                            </p:stCondLst>
                            <p:childTnLst>
                              <p:par>
                                <p:cTn id="19" presetID="6" presetClass="entr" presetSubtype="3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out)">
                                      <p:cBhvr>
                                        <p:cTn id="21" dur="2000"/>
                                        <p:tgtEl>
                                          <p:spTgt spid="7"/>
                                        </p:tgtEl>
                                      </p:cBhvr>
                                    </p:animEffect>
                                  </p:childTnLst>
                                </p:cTn>
                              </p:par>
                            </p:childTnLst>
                          </p:cTn>
                        </p:par>
                        <p:par>
                          <p:cTn id="22" fill="hold" nodeType="afterGroup">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3148</Words>
  <Application>Microsoft Office PowerPoint</Application>
  <PresentationFormat>宽屏</PresentationFormat>
  <Paragraphs>232</Paragraphs>
  <Slides>44</Slides>
  <Notes>3</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44</vt:i4>
      </vt:variant>
    </vt:vector>
  </HeadingPairs>
  <TitlesOfParts>
    <vt:vector size="56" baseType="lpstr">
      <vt:lpstr>Meiryo</vt:lpstr>
      <vt:lpstr>阿里巴巴普惠体</vt:lpstr>
      <vt:lpstr>思源黑体</vt:lpstr>
      <vt:lpstr>宋体</vt:lpstr>
      <vt:lpstr>微软雅黑</vt:lpstr>
      <vt:lpstr>优设标题黑</vt:lpstr>
      <vt:lpstr>Arial</vt:lpstr>
      <vt:lpstr>Calibri</vt:lpstr>
      <vt:lpstr>Calibri Light</vt:lpstr>
      <vt:lpstr>Wingdings</vt:lpstr>
      <vt:lpstr>第一PPT模板网-WWW.1PPT.COM</vt:lpstr>
      <vt:lpstr>Office Theme</vt:lpstr>
      <vt:lpstr>PowerPoint 演示文稿</vt:lpstr>
      <vt:lpstr>PowerPoint 演示文稿</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5</cp:revision>
  <cp:lastPrinted>2022-07-20T22:04:08Z</cp:lastPrinted>
  <dcterms:created xsi:type="dcterms:W3CDTF">2022-07-20T22:04:08Z</dcterms:created>
  <dcterms:modified xsi:type="dcterms:W3CDTF">2023-03-26T01:09:02Z</dcterms:modified>
</cp:coreProperties>
</file>