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7"/>
  </p:notesMasterIdLst>
  <p:sldIdLst>
    <p:sldId id="256" r:id="rId3"/>
    <p:sldId id="284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85" r:id="rId13"/>
    <p:sldId id="269" r:id="rId14"/>
    <p:sldId id="270" r:id="rId15"/>
    <p:sldId id="271" r:id="rId16"/>
    <p:sldId id="272" r:id="rId17"/>
    <p:sldId id="307" r:id="rId18"/>
    <p:sldId id="308" r:id="rId19"/>
    <p:sldId id="309" r:id="rId20"/>
    <p:sldId id="310" r:id="rId21"/>
    <p:sldId id="311" r:id="rId22"/>
    <p:sldId id="276" r:id="rId23"/>
    <p:sldId id="325" r:id="rId24"/>
    <p:sldId id="326" r:id="rId25"/>
    <p:sldId id="277" r:id="rId26"/>
    <p:sldId id="319" r:id="rId27"/>
    <p:sldId id="278" r:id="rId28"/>
    <p:sldId id="282" r:id="rId29"/>
    <p:sldId id="328" r:id="rId30"/>
    <p:sldId id="329" r:id="rId31"/>
    <p:sldId id="330" r:id="rId32"/>
    <p:sldId id="327" r:id="rId33"/>
    <p:sldId id="331" r:id="rId34"/>
    <p:sldId id="283" r:id="rId35"/>
    <p:sldId id="332" r:id="rId36"/>
  </p:sldIdLst>
  <p:sldSz cx="12192000" cy="6858000"/>
  <p:notesSz cx="6858000" cy="9144000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作者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ommentAuthors" Target="commentAuthor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99D2A-9C4D-4363-AF1E-6EA02D54C05D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3A199-C3D9-4070-8DE2-936202BE94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757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3A199-C3D9-4070-8DE2-936202BE943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42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3339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70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66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6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968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65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273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47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9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107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24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45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file:///D:\qq&#25991;&#20214;\712321467\Image\C2C\Image2\%7b75232B38-A165-1FB7-499C-2E1C792CACB5%7d.png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link="rId13"/>
          <a:stretch>
            <a:fillRect/>
          </a:stretch>
        </p:blipFill>
        <p:spPr>
          <a:xfrm>
            <a:off x="838200" y="365127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2023/3/28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289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2.bin"/><Relationship Id="rId2" Type="http://schemas.openxmlformats.org/officeDocument/2006/relationships/tags" Target="../tags/tag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image" Target="../media/image2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32.xml"/><Relationship Id="rId7" Type="http://schemas.openxmlformats.org/officeDocument/2006/relationships/image" Target="../media/image2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40.xml"/><Relationship Id="rId7" Type="http://schemas.openxmlformats.org/officeDocument/2006/relationships/image" Target="../media/image2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26.png"/><Relationship Id="rId4" Type="http://schemas.openxmlformats.org/officeDocument/2006/relationships/tags" Target="../tags/tag41.xml"/><Relationship Id="rId9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94875" y="2713075"/>
            <a:ext cx="8963660" cy="1219200"/>
          </a:xfrm>
        </p:spPr>
        <p:txBody>
          <a:bodyPr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——</a:t>
            </a:r>
            <a:r>
              <a:rPr lang="zh-CN" altLang="en-US" sz="4000" dirty="0">
                <a:solidFill>
                  <a:schemeClr val="tx1"/>
                </a:solidFill>
                <a:latin typeface="华文行楷" panose="02010800040101010101" charset="-122"/>
                <a:ea typeface="华文行楷" panose="02010800040101010101" charset="-122"/>
              </a:rPr>
              <a:t>安全文明教育主题班会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5585" y="1278255"/>
            <a:ext cx="682752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+mj-ea"/>
                <a:ea typeface="+mj-ea"/>
              </a:rPr>
              <a:t>为校园安全加把锁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74800" y="2818767"/>
            <a:ext cx="930592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如何去避免这些不安全事件的发生？</a:t>
            </a:r>
          </a:p>
        </p:txBody>
      </p:sp>
      <p:sp>
        <p:nvSpPr>
          <p:cNvPr id="3" name="前凸带形 2"/>
          <p:cNvSpPr/>
          <p:nvPr/>
        </p:nvSpPr>
        <p:spPr>
          <a:xfrm>
            <a:off x="1646555" y="1089660"/>
            <a:ext cx="3517900" cy="880110"/>
          </a:xfrm>
          <a:prstGeom prst="ribb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>
                <a:solidFill>
                  <a:srgbClr val="C00000"/>
                </a:solidFill>
              </a:rPr>
              <a:t>议一议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1" y="2814955"/>
            <a:ext cx="585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课间活动安全要求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74891" y="2613660"/>
          <a:ext cx="38100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r:id="rId5" imgW="2524125" imgH="1438275" progId="PBrush">
                  <p:embed/>
                </p:oleObj>
              </mc:Choice>
              <mc:Fallback>
                <p:oleObj r:id="rId5" imgW="2524125" imgH="143827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374891" y="2613660"/>
                        <a:ext cx="38100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495040" y="327660"/>
            <a:ext cx="6781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5400" dirty="0">
                <a:solidFill>
                  <a:srgbClr val="C00000"/>
                </a:solidFill>
                <a:latin typeface="Times New Roman" panose="02020603050405020304" pitchFamily="18" charset="0"/>
                <a:ea typeface="华文中宋" panose="02010600040101010101" charset="-122"/>
              </a:rPr>
              <a:t>不要在教室追逐玩耍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318385" y="1477646"/>
            <a:ext cx="8305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sz="4800">
                <a:latin typeface="Times New Roman" panose="02020603050405020304" pitchFamily="18" charset="0"/>
                <a:ea typeface="华文宋体" panose="02010600040101010101" charset="-122"/>
              </a:rPr>
              <a:t>活动空间狭小、安全隐患多</a:t>
            </a:r>
          </a:p>
        </p:txBody>
      </p:sp>
      <p:graphicFrame>
        <p:nvGraphicFramePr>
          <p:cNvPr id="8" name="Object 5"/>
          <p:cNvGraphicFramePr>
            <a:graphicFrameLocks noChangeAspect="1"/>
          </p:cNvGraphicFramePr>
          <p:nvPr/>
        </p:nvGraphicFramePr>
        <p:xfrm>
          <a:off x="1506220" y="2537460"/>
          <a:ext cx="40386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r:id="rId7" imgW="1647825" imgH="2114550" progId="PBrush">
                  <p:embed/>
                </p:oleObj>
              </mc:Choice>
              <mc:Fallback>
                <p:oleObj r:id="rId7" imgW="1647825" imgH="2114550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506220" y="2537460"/>
                        <a:ext cx="4038600" cy="403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itebulb"/>
          <p:cNvSpPr>
            <a:spLocks noEditPoints="1" noChangeArrowheads="1"/>
          </p:cNvSpPr>
          <p:nvPr/>
        </p:nvSpPr>
        <p:spPr bwMode="auto">
          <a:xfrm>
            <a:off x="2809240" y="403860"/>
            <a:ext cx="457200" cy="762000"/>
          </a:xfrm>
          <a:custGeom>
            <a:avLst/>
            <a:gdLst>
              <a:gd name="T0" fmla="*/ 228600 w 21600"/>
              <a:gd name="T1" fmla="*/ 0 h 21600"/>
              <a:gd name="T2" fmla="*/ 457200 w 21600"/>
              <a:gd name="T3" fmla="*/ 274532 h 21600"/>
              <a:gd name="T4" fmla="*/ 0 w 21600"/>
              <a:gd name="T5" fmla="*/ 274532 h 21600"/>
              <a:gd name="T6" fmla="*/ 228600 w 21600"/>
              <a:gd name="T7" fmla="*/ 76200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/>
          </a:solidFill>
          <a:ln w="571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Documents and Settings\feifei\桌面\jiaotong\第一册第一单元.files\1-5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52005" y="3058160"/>
            <a:ext cx="4435475" cy="3484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1977391" y="192405"/>
            <a:ext cx="83058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进出教室要有序</a:t>
            </a:r>
            <a:r>
              <a:rPr lang="zh-C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、</a:t>
            </a:r>
            <a:r>
              <a:rPr lang="zh-CN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不要推挤</a:t>
            </a:r>
          </a:p>
        </p:txBody>
      </p:sp>
      <p:sp>
        <p:nvSpPr>
          <p:cNvPr id="31748" name="Litebulb"/>
          <p:cNvSpPr>
            <a:spLocks noEditPoints="1" noChangeArrowheads="1"/>
          </p:cNvSpPr>
          <p:nvPr/>
        </p:nvSpPr>
        <p:spPr bwMode="auto">
          <a:xfrm>
            <a:off x="1443991" y="268605"/>
            <a:ext cx="457200" cy="762000"/>
          </a:xfrm>
          <a:custGeom>
            <a:avLst/>
            <a:gdLst>
              <a:gd name="T0" fmla="*/ 102419155 w 21600"/>
              <a:gd name="T1" fmla="*/ 0 h 21600"/>
              <a:gd name="T2" fmla="*/ 204838141 w 21600"/>
              <a:gd name="T3" fmla="*/ 341661062 h 21600"/>
              <a:gd name="T4" fmla="*/ 0 w 21600"/>
              <a:gd name="T5" fmla="*/ 341661062 h 21600"/>
              <a:gd name="T6" fmla="*/ 102419155 w 21600"/>
              <a:gd name="T7" fmla="*/ 9483253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/>
          </a:solidFill>
          <a:ln w="571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  <p:pic>
        <p:nvPicPr>
          <p:cNvPr id="34821" name="Picture 6" descr="C:\Documents and Settings\feifei\桌面\jiaotong\第一册第一单元.files\1-4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47777" y="1331595"/>
            <a:ext cx="4387215" cy="30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7505700" y="1467486"/>
            <a:ext cx="3276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zh-CN" sz="4400">
                <a:solidFill>
                  <a:srgbClr val="FF0000"/>
                </a:solidFill>
                <a:latin typeface="Arial Black" panose="020B0A04020102020204" pitchFamily="34" charset="0"/>
              </a:rPr>
              <a:t>有序进出，顺利又迅速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5863591" y="1716405"/>
            <a:ext cx="609600" cy="533400"/>
          </a:xfrm>
          <a:custGeom>
            <a:avLst/>
            <a:gdLst>
              <a:gd name="T0" fmla="*/ 273117747 w 21600"/>
              <a:gd name="T1" fmla="*/ 0 h 21600"/>
              <a:gd name="T2" fmla="*/ 0 w 21600"/>
              <a:gd name="T3" fmla="*/ 162637799 h 21600"/>
              <a:gd name="T4" fmla="*/ 273117747 w 21600"/>
              <a:gd name="T5" fmla="*/ 325275598 h 21600"/>
              <a:gd name="T6" fmla="*/ 485542386 w 21600"/>
              <a:gd name="T7" fmla="*/ 1626377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71 h 21600"/>
              <a:gd name="T14" fmla="*/ 17550 w 21600"/>
              <a:gd name="T15" fmla="*/ 154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150" y="0"/>
                </a:moveTo>
                <a:lnTo>
                  <a:pt x="12150" y="6171"/>
                </a:lnTo>
                <a:lnTo>
                  <a:pt x="3375" y="6171"/>
                </a:lnTo>
                <a:lnTo>
                  <a:pt x="3375" y="15429"/>
                </a:lnTo>
                <a:lnTo>
                  <a:pt x="12150" y="15429"/>
                </a:lnTo>
                <a:lnTo>
                  <a:pt x="1215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71"/>
                </a:moveTo>
                <a:lnTo>
                  <a:pt x="1350" y="15429"/>
                </a:lnTo>
                <a:lnTo>
                  <a:pt x="2700" y="15429"/>
                </a:lnTo>
                <a:lnTo>
                  <a:pt x="2700" y="6171"/>
                </a:lnTo>
                <a:close/>
              </a:path>
              <a:path w="21600" h="21600">
                <a:moveTo>
                  <a:pt x="0" y="6171"/>
                </a:moveTo>
                <a:lnTo>
                  <a:pt x="0" y="15429"/>
                </a:lnTo>
                <a:lnTo>
                  <a:pt x="675" y="15429"/>
                </a:lnTo>
                <a:lnTo>
                  <a:pt x="675" y="617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 rot="10800000">
            <a:off x="5555615" y="4905375"/>
            <a:ext cx="609600" cy="533400"/>
          </a:xfrm>
          <a:custGeom>
            <a:avLst/>
            <a:gdLst>
              <a:gd name="T0" fmla="*/ 273117747 w 21600"/>
              <a:gd name="T1" fmla="*/ 0 h 21600"/>
              <a:gd name="T2" fmla="*/ 0 w 21600"/>
              <a:gd name="T3" fmla="*/ 162637799 h 21600"/>
              <a:gd name="T4" fmla="*/ 273117747 w 21600"/>
              <a:gd name="T5" fmla="*/ 325275598 h 21600"/>
              <a:gd name="T6" fmla="*/ 485542386 w 21600"/>
              <a:gd name="T7" fmla="*/ 16263779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6171 h 21600"/>
              <a:gd name="T14" fmla="*/ 17550 w 21600"/>
              <a:gd name="T15" fmla="*/ 1542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2150" y="0"/>
                </a:moveTo>
                <a:lnTo>
                  <a:pt x="12150" y="6171"/>
                </a:lnTo>
                <a:lnTo>
                  <a:pt x="3375" y="6171"/>
                </a:lnTo>
                <a:lnTo>
                  <a:pt x="3375" y="15429"/>
                </a:lnTo>
                <a:lnTo>
                  <a:pt x="12150" y="15429"/>
                </a:lnTo>
                <a:lnTo>
                  <a:pt x="1215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6171"/>
                </a:moveTo>
                <a:lnTo>
                  <a:pt x="1350" y="15429"/>
                </a:lnTo>
                <a:lnTo>
                  <a:pt x="2700" y="15429"/>
                </a:lnTo>
                <a:lnTo>
                  <a:pt x="2700" y="6171"/>
                </a:lnTo>
                <a:close/>
              </a:path>
              <a:path w="21600" h="21600">
                <a:moveTo>
                  <a:pt x="0" y="6171"/>
                </a:moveTo>
                <a:lnTo>
                  <a:pt x="0" y="15429"/>
                </a:lnTo>
                <a:lnTo>
                  <a:pt x="675" y="15429"/>
                </a:lnTo>
                <a:lnTo>
                  <a:pt x="675" y="6171"/>
                </a:ln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  <p:sp>
        <p:nvSpPr>
          <p:cNvPr id="34825" name="Text Box 10"/>
          <p:cNvSpPr txBox="1">
            <a:spLocks noChangeArrowheads="1"/>
          </p:cNvSpPr>
          <p:nvPr/>
        </p:nvSpPr>
        <p:spPr bwMode="auto">
          <a:xfrm>
            <a:off x="431800" y="4803775"/>
            <a:ext cx="478536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4400" b="1">
                <a:latin typeface="Arial Black" panose="020B0A04020102020204" pitchFamily="34" charset="0"/>
              </a:rPr>
              <a:t>推挤容易产生意外，出入也不顺畅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75"/>
                                        <p:tgtEl>
                                          <p:spTgt spid="34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 build="p"/>
      <p:bldP spid="34823" grpId="0" animBg="1"/>
      <p:bldP spid="34824" grpId="0" animBg="1"/>
      <p:bldP spid="348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811531" y="514985"/>
            <a:ext cx="9144000" cy="153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在走廊奔跑、追逐玩耍容易发生意外</a:t>
            </a:r>
            <a:r>
              <a:rPr lang="zh-CN" sz="1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新细明体"/>
                <a:cs typeface="新细明体"/>
              </a:rPr>
              <a:t> </a:t>
            </a:r>
          </a:p>
        </p:txBody>
      </p:sp>
      <p:pic>
        <p:nvPicPr>
          <p:cNvPr id="35844" name="Picture 4" descr="C:\Documents and Settings\feifei\桌面\jiaotong\第一册第一单元.files\1-2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03986" y="2311400"/>
            <a:ext cx="9629775" cy="392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752600" y="304800"/>
            <a:ext cx="533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上下楼梯时</a:t>
            </a:r>
            <a:r>
              <a:rPr lang="zh-CN" altLang="zh-CN" sz="5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华文中宋" panose="02010600040101010101" charset="-122"/>
              </a:rPr>
              <a:t>……</a:t>
            </a:r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371600" y="1689379"/>
            <a:ext cx="7543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zh-CN" sz="4800">
                <a:solidFill>
                  <a:srgbClr val="FF0000"/>
                </a:solidFill>
                <a:latin typeface="Arial Black" panose="020B0A04020102020204" pitchFamily="34" charset="0"/>
              </a:rPr>
              <a:t>尽量靠边行走、不要奔跑</a:t>
            </a:r>
          </a:p>
        </p:txBody>
      </p:sp>
      <p:pic>
        <p:nvPicPr>
          <p:cNvPr id="36868" name="Picture 4" descr="C:\Documents and Settings\feifei\桌面\jiaotong\第一册第一单元.files\1-3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70966" y="2814955"/>
            <a:ext cx="9287511" cy="390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Litebulb"/>
          <p:cNvSpPr>
            <a:spLocks noEditPoints="1" noChangeArrowheads="1"/>
          </p:cNvSpPr>
          <p:nvPr/>
        </p:nvSpPr>
        <p:spPr bwMode="auto">
          <a:xfrm>
            <a:off x="914400" y="381000"/>
            <a:ext cx="457200" cy="762000"/>
          </a:xfrm>
          <a:custGeom>
            <a:avLst/>
            <a:gdLst>
              <a:gd name="T0" fmla="*/ 102419155 w 21600"/>
              <a:gd name="T1" fmla="*/ 0 h 21600"/>
              <a:gd name="T2" fmla="*/ 204838141 w 21600"/>
              <a:gd name="T3" fmla="*/ 341661062 h 21600"/>
              <a:gd name="T4" fmla="*/ 0 w 21600"/>
              <a:gd name="T5" fmla="*/ 341661062 h 21600"/>
              <a:gd name="T6" fmla="*/ 102419155 w 21600"/>
              <a:gd name="T7" fmla="*/ 948325308 h 21600"/>
              <a:gd name="T8" fmla="*/ 0 60000 65536"/>
              <a:gd name="T9" fmla="*/ 0 60000 65536"/>
              <a:gd name="T10" fmla="*/ 0 60000 65536"/>
              <a:gd name="T11" fmla="*/ 0 60000 65536"/>
              <a:gd name="T12" fmla="*/ 3556 w 21600"/>
              <a:gd name="T13" fmla="*/ 2188 h 21600"/>
              <a:gd name="T14" fmla="*/ 18277 w 21600"/>
              <a:gd name="T15" fmla="*/ 92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chemeClr val="tx2"/>
          </a:solidFill>
          <a:ln w="57150">
            <a:solidFill>
              <a:srgbClr val="000000"/>
            </a:solidFill>
            <a:miter lim="800000"/>
          </a:ln>
        </p:spPr>
        <p:txBody>
          <a:bodyPr/>
          <a:lstStyle/>
          <a:p>
            <a:endParaRPr lang="zh-CN" altLang="zh-CN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68651" y="2814955"/>
            <a:ext cx="58553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体育活动安全要求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2"/>
          <p:cNvSpPr/>
          <p:nvPr/>
        </p:nvSpPr>
        <p:spPr>
          <a:xfrm>
            <a:off x="551182" y="776606"/>
            <a:ext cx="10208895" cy="164352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4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不要穿紧身的制服、裙子和皮鞋，以免运动量大时，扯破衣裤，或扭伤脚踝。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745" y="2418080"/>
            <a:ext cx="3175000" cy="3175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331" y="2552065"/>
            <a:ext cx="3175000" cy="3175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108951" y="5289550"/>
            <a:ext cx="279908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✔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434591" y="5593080"/>
            <a:ext cx="149796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96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✖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Text Box 4"/>
          <p:cNvSpPr/>
          <p:nvPr/>
        </p:nvSpPr>
        <p:spPr>
          <a:xfrm>
            <a:off x="401321" y="1300480"/>
            <a:ext cx="6657340" cy="441351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上课前，要将口袋里的小刀、钥匙钢笔、铅笔等坚硬、</a:t>
            </a:r>
            <a:r>
              <a:rPr lang="zh-CN" altLang="en-GB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锐利的东西掏出来，摘下衣服上佩戴的校徽等金属证章，女同学头上的发卡，也最好摘下，以免在运动中弄伤自己。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1986" y="1460502"/>
            <a:ext cx="5114925" cy="4092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2" name="Text Box 7"/>
          <p:cNvSpPr/>
          <p:nvPr/>
        </p:nvSpPr>
        <p:spPr>
          <a:xfrm>
            <a:off x="379731" y="890271"/>
            <a:ext cx="6063615" cy="507831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5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3.在进行各项推掷铅球、标枪等运动项目时，要在规定的场地进行，并听从体育老师的口令，按规范的动作进行；观看的同学也要站在安全的地方，避免被砸伤。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847" y="1687476"/>
            <a:ext cx="5362575" cy="3695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组合 29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7601" y="411482"/>
            <a:ext cx="2059305" cy="385445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41988" name="任意多边形: 形状 30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102997" y="1536701"/>
            <a:ext cx="9985375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93395" eaLnBrk="1" fontAlgn="auto" hangingPunct="1">
              <a:lnSpc>
                <a:spcPct val="160000"/>
              </a:lnSpc>
              <a:spcBef>
                <a:spcPct val="0"/>
              </a:spcBef>
            </a:pPr>
            <a:r>
              <a:rPr lang="en-US" alt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sz="32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漫长的人生路中，总要有许多难以预料的事情。你是否注意到身边的危险。“防险之心不可无”。你是否知道注意安全，自救险情的重要性。恶魔总是来找无知的人。今天，通过班会，我们要为我们生命买一份保险，为我们的安全加一把锁</a:t>
            </a:r>
            <a:r>
              <a:rPr lang="zh-CN" sz="32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642112" y="541538"/>
            <a:ext cx="14828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3F3F3"/>
                </a:solidFill>
              </a:rPr>
              <a:t>https://www.ypppt.com/</a:t>
            </a:r>
            <a:endParaRPr lang="zh-CN" altLang="en-US" sz="900" dirty="0">
              <a:solidFill>
                <a:srgbClr val="F3F3F3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Text Box 3"/>
          <p:cNvSpPr/>
          <p:nvPr/>
        </p:nvSpPr>
        <p:spPr>
          <a:xfrm>
            <a:off x="471805" y="1030606"/>
            <a:ext cx="5598795" cy="4801314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70000"/>
              </a:lnSpc>
              <a:spcBef>
                <a:spcPct val="50000"/>
              </a:spcBef>
            </a:pPr>
            <a:r>
              <a:rPr lang="en-US" altLang="zh-CN" sz="36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4.在做单杠、爬杆等有一定危险性的运动时，必须在体育老师的监护并有海绵垫、沙坑等设施的保护下方能进行。</a:t>
            </a:r>
          </a:p>
        </p:txBody>
      </p: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6226177" y="1600836"/>
          <a:ext cx="5874385" cy="3810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r:id="rId5" imgW="4029075" imgH="2371725" progId="PBrush">
                  <p:embed/>
                </p:oleObj>
              </mc:Choice>
              <mc:Fallback>
                <p:oleObj r:id="rId5" imgW="4029075" imgH="2371725" progId="PBrush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26177" y="1600836"/>
                        <a:ext cx="5874385" cy="3810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  <p:cond evt="onBegin" delay="0">
                          <p:tn val="8"/>
                        </p:cond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1443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1444" name="Text Box 2"/>
          <p:cNvSpPr/>
          <p:nvPr/>
        </p:nvSpPr>
        <p:spPr>
          <a:xfrm>
            <a:off x="1270635" y="2792730"/>
            <a:ext cx="10100311" cy="12741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6.</a:t>
            </a:r>
            <a:r>
              <a:rPr lang="zh-CN" altLang="en-US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体育课上，不要互相打闹，更不要拿标枪、铅球、等体育教具耍弄，以免失手伤及他人，或使自己意外受伤。</a:t>
            </a:r>
          </a:p>
        </p:txBody>
      </p:sp>
      <p:sp>
        <p:nvSpPr>
          <p:cNvPr id="61445" name="Text Box 3"/>
          <p:cNvSpPr/>
          <p:nvPr/>
        </p:nvSpPr>
        <p:spPr>
          <a:xfrm>
            <a:off x="1269366" y="4486275"/>
            <a:ext cx="10101580" cy="186309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7.</a:t>
            </a:r>
            <a:r>
              <a:rPr lang="zh-CN" altLang="en-US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要事先做健康体检，如有不宜运动的疾病，应提前报告老师；出现头晕、恶心、冷颤等异常情况时，应立刻报告老师。</a:t>
            </a:r>
          </a:p>
        </p:txBody>
      </p:sp>
      <p:sp>
        <p:nvSpPr>
          <p:cNvPr id="61446" name="Text Box 4"/>
          <p:cNvSpPr/>
          <p:nvPr/>
        </p:nvSpPr>
        <p:spPr>
          <a:xfrm>
            <a:off x="1270001" y="976630"/>
            <a:ext cx="9908540" cy="127419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20000"/>
              </a:lnSpc>
              <a:spcBef>
                <a:spcPct val="50000"/>
              </a:spcBef>
            </a:pPr>
            <a:r>
              <a:rPr lang="en-US" altLang="zh-CN" sz="3200" dirty="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5.无论课上还是课下都不要爬篮球架、足球门，以免脱手跌伤自己，篮球架、球门倾倒砸伤自己和他人。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45" grpId="0"/>
      <p:bldP spid="614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4515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3792539" y="203200"/>
            <a:ext cx="5183188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lvl="0"/>
            <a:r>
              <a:rPr lang="zh-CN" altLang="en-US" sz="6000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住宿安全要求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7" name="Text Box 4"/>
          <p:cNvSpPr txBox="1"/>
          <p:nvPr>
            <p:custDataLst>
              <p:tags r:id="rId4"/>
            </p:custDataLst>
          </p:nvPr>
        </p:nvSpPr>
        <p:spPr>
          <a:xfrm>
            <a:off x="726440" y="1217931"/>
            <a:ext cx="10941051" cy="511524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1.不准将火源（如火柴、打火机）和易燃、易爆有毒有害以及其他危险物品带入寝室。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2.不准在寝室内违章用电，烧电炉，使用烤火器等。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3.不得将外人带入寝室住宿。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4.不准将衣服、洗脸巾晾晒在电线或日光灯上。</a:t>
            </a:r>
          </a:p>
          <a:p>
            <a:pPr lvl="0">
              <a:lnSpc>
                <a:spcPct val="170000"/>
              </a:lnSpc>
            </a:pPr>
            <a:r>
              <a:rPr sz="32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5.不准在寝室内焚烧废纸杂物。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4515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2633029" y="266700"/>
            <a:ext cx="5183188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lvl="0"/>
            <a:r>
              <a:rPr lang="zh-CN" altLang="en-US" sz="6000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住宿安全要求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7" name="Text Box 4"/>
          <p:cNvSpPr txBox="1"/>
          <p:nvPr>
            <p:custDataLst>
              <p:tags r:id="rId4"/>
            </p:custDataLst>
          </p:nvPr>
        </p:nvSpPr>
        <p:spPr>
          <a:xfrm>
            <a:off x="899796" y="1727201"/>
            <a:ext cx="6777355" cy="4524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80000"/>
              </a:lnSpc>
            </a:pPr>
            <a:r>
              <a:rPr lang="en-US" altLang="zh-CN"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6.</a:t>
            </a:r>
            <a:r>
              <a:rPr sz="320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住上铺的要慢慢上下，不准将床摇晃，不准跨越相邻床位，不准站立或坐在床沿将脚掉下穿脱衣服，不准将身体伸出窗外，不准用手接触吊扇，顶棚等。</a:t>
            </a:r>
          </a:p>
        </p:txBody>
      </p:sp>
      <p:pic>
        <p:nvPicPr>
          <p:cNvPr id="18436" name="Picture 4" descr="IMG0039A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474709" y="1281430"/>
            <a:ext cx="3717291" cy="5576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2467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3143251" y="333376"/>
            <a:ext cx="6340197" cy="10156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R="0" lvl="0"/>
            <a:r>
              <a:rPr lang="zh-CN" altLang="en-US" sz="6000" spc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校园劳动安全要求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2469" name="Rectangle 3"/>
          <p:cNvSpPr/>
          <p:nvPr/>
        </p:nvSpPr>
        <p:spPr>
          <a:xfrm>
            <a:off x="1641476" y="4740912"/>
            <a:ext cx="9505315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</a:t>
            </a:r>
            <a:r>
              <a:rPr lang="zh-CN" altLang="en-US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要秩序地领取劳动工具，不要哄抢，不要拿劳动工具玩耍，正确持用劳动工具，劳动结束后也要有秩序地收齐工具。</a:t>
            </a:r>
          </a:p>
        </p:txBody>
      </p:sp>
      <p:sp>
        <p:nvSpPr>
          <p:cNvPr id="62470" name="Rectangle 4"/>
          <p:cNvSpPr/>
          <p:nvPr/>
        </p:nvSpPr>
        <p:spPr>
          <a:xfrm>
            <a:off x="1714500" y="3238502"/>
            <a:ext cx="9432925" cy="1126462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20000"/>
              </a:lnSpc>
            </a:pPr>
            <a:r>
              <a:rPr lang="en-US" altLang="zh-CN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</a:t>
            </a:r>
            <a:r>
              <a:rPr lang="zh-CN" altLang="en-US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擦拭风扇、灯管，应事先切断电源，并用干布擦拭，在擦拭过程中其他同学不要随意拔弄开关按钮。</a:t>
            </a:r>
          </a:p>
        </p:txBody>
      </p:sp>
      <p:sp>
        <p:nvSpPr>
          <p:cNvPr id="62471" name="Rectangle 5"/>
          <p:cNvSpPr/>
          <p:nvPr/>
        </p:nvSpPr>
        <p:spPr>
          <a:xfrm>
            <a:off x="1642111" y="1695452"/>
            <a:ext cx="9504680" cy="121264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30000"/>
              </a:lnSpc>
            </a:pPr>
            <a:r>
              <a:rPr lang="en-US" altLang="zh-CN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</a:t>
            </a:r>
            <a:r>
              <a:rPr lang="zh-CN" altLang="en-US" sz="2800">
                <a:solidFill>
                  <a:srgbClr val="000066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打扫除擦玻璃时，一定不要站在窗台上擦或将身子探出窗外，以免发生意外事故；严禁学生擦高层教室的玻璃。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9" grpId="0"/>
      <p:bldP spid="62470" grpId="0"/>
      <p:bldP spid="6247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16045" y="2814955"/>
            <a:ext cx="4359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饮食安全要求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组合 5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0007600" y="411163"/>
            <a:ext cx="390525" cy="385762"/>
          </a:xfrm>
          <a:prstGeom prst="rect">
            <a:avLst/>
          </a:prstGeom>
          <a:noFill/>
          <a:ln>
            <a:miter lim="800000"/>
          </a:ln>
        </p:spPr>
      </p:pic>
      <p:sp>
        <p:nvSpPr>
          <p:cNvPr id="64515" name="任意多边形: 形状 17"/>
          <p:cNvSpPr/>
          <p:nvPr userDrawn="1">
            <p:custDataLst>
              <p:tags r:id="rId3"/>
            </p:custDataLst>
          </p:nvPr>
        </p:nvSpPr>
        <p:spPr>
          <a:xfrm rot="10800000">
            <a:off x="1642112" y="6329841"/>
            <a:ext cx="1082993" cy="528161"/>
          </a:xfrm>
          <a:custGeom>
            <a:avLst/>
            <a:gdLst>
              <a:gd name="connsiteX0" fmla="*/ 0 w 4498061"/>
              <a:gd name="connsiteY0" fmla="*/ 0 h 2192408"/>
              <a:gd name="connsiteX1" fmla="*/ 4498061 w 4498061"/>
              <a:gd name="connsiteY1" fmla="*/ 0 h 2192408"/>
              <a:gd name="connsiteX2" fmla="*/ 4489445 w 4498061"/>
              <a:gd name="connsiteY2" fmla="*/ 170624 h 2192408"/>
              <a:gd name="connsiteX3" fmla="*/ 2249030 w 4498061"/>
              <a:gd name="connsiteY3" fmla="*/ 2192408 h 2192408"/>
              <a:gd name="connsiteX4" fmla="*/ 8615 w 4498061"/>
              <a:gd name="connsiteY4" fmla="*/ 170624 h 2192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98061" h="2192408">
                <a:moveTo>
                  <a:pt x="0" y="0"/>
                </a:moveTo>
                <a:lnTo>
                  <a:pt x="4498061" y="0"/>
                </a:lnTo>
                <a:lnTo>
                  <a:pt x="4489445" y="170624"/>
                </a:lnTo>
                <a:cubicBezTo>
                  <a:pt x="4374118" y="1306230"/>
                  <a:pt x="3415063" y="2192408"/>
                  <a:pt x="2249030" y="2192408"/>
                </a:cubicBezTo>
                <a:cubicBezTo>
                  <a:pt x="1082998" y="2192408"/>
                  <a:pt x="123943" y="1306230"/>
                  <a:pt x="8615" y="170624"/>
                </a:cubicBez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/>
            <a:endParaRPr lang="zh-CN" altLang="en-US" sz="1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4517" name="Text Box 4"/>
          <p:cNvSpPr txBox="1"/>
          <p:nvPr>
            <p:custDataLst>
              <p:tags r:id="rId4"/>
            </p:custDataLst>
          </p:nvPr>
        </p:nvSpPr>
        <p:spPr>
          <a:xfrm>
            <a:off x="237491" y="411480"/>
            <a:ext cx="6172835" cy="293618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2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1. 不乱吃零食；不买、不吃三无食品</a:t>
            </a:r>
          </a:p>
          <a:p>
            <a:pPr lvl="0">
              <a:lnSpc>
                <a:spcPct val="22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2. 买食品时要注意是否过了保质期。</a:t>
            </a:r>
          </a:p>
          <a:p>
            <a:pPr lvl="0">
              <a:lnSpc>
                <a:spcPct val="220000"/>
              </a:lnSpc>
            </a:pPr>
            <a:endParaRPr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05" y="2753997"/>
            <a:ext cx="5781040" cy="41040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777" y="2"/>
            <a:ext cx="5356225" cy="344995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604001" y="3622040"/>
            <a:ext cx="5814060" cy="3237809"/>
          </a:xfrm>
          <a:prstGeom prst="rect">
            <a:avLst/>
          </a:prstGeom>
          <a:noFill/>
          <a:ln w="9525">
            <a:noFill/>
          </a:ln>
        </p:spPr>
        <p:txBody>
          <a:bodyPr wrap="square" rtlCol="0" anchor="t" anchorCtr="0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l">
              <a:lnSpc>
                <a:spcPct val="17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3. 不要吃腐烂变质的食物</a:t>
            </a:r>
          </a:p>
          <a:p>
            <a:pPr lvl="0" algn="l">
              <a:lnSpc>
                <a:spcPct val="170000"/>
              </a:lnSpc>
            </a:pPr>
            <a:r>
              <a:rPr sz="2800" b="1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4. 食品在贮存时，要低温、防腐，在进食之前一定要防止污染。</a:t>
            </a:r>
          </a:p>
          <a:p>
            <a:pPr lvl="0" algn="l">
              <a:lnSpc>
                <a:spcPct val="220000"/>
              </a:lnSpc>
            </a:pPr>
            <a:endParaRPr sz="2800" b="1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5777" y="151765"/>
            <a:ext cx="5137785" cy="3453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7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066166" y="1376682"/>
            <a:ext cx="9999345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zh-CN" sz="3600" b="0">
                <a:latin typeface="微软雅黑" panose="020B0503020204020204" charset="-122"/>
                <a:ea typeface="微软雅黑" panose="020B0503020204020204" charset="-122"/>
              </a:rPr>
              <a:t>亲爱的同学们：</a:t>
            </a:r>
          </a:p>
          <a:p>
            <a:pPr indent="601345" fontAlgn="auto">
              <a:lnSpc>
                <a:spcPct val="17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安全是我们做任何事的前提，没有安全，做任何事都无从谈起。为让学校安全的警钟长鸣，让我们能有一个舒心、优雅、文明的学习环境，我向大家发出以下倡议：</a:t>
            </a:r>
          </a:p>
        </p:txBody>
      </p:sp>
      <p:sp>
        <p:nvSpPr>
          <p:cNvPr id="2" name="流程图: 终止 1"/>
          <p:cNvSpPr/>
          <p:nvPr/>
        </p:nvSpPr>
        <p:spPr>
          <a:xfrm>
            <a:off x="3427096" y="285117"/>
            <a:ext cx="5338445" cy="96964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/>
              <a:t>校园安全倡议书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50646" y="359411"/>
            <a:ext cx="9683751" cy="60755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8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en-US" altLang="zh-CN" sz="3600" b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在校园内和教室里不追逐打闹，不攀爬翻越。</a:t>
            </a:r>
          </a:p>
          <a:p>
            <a:pPr indent="0">
              <a:lnSpc>
                <a:spcPct val="18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2.上下楼梯靠右行，不跑，不跳，不推搡，不起哄，不在楼梯扶手上滑行。</a:t>
            </a:r>
          </a:p>
          <a:p>
            <a:pPr indent="0">
              <a:lnSpc>
                <a:spcPct val="180000"/>
              </a:lnSpc>
            </a:pP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en-US" altLang="zh-CN" sz="3600" b="0">
                <a:latin typeface="微软雅黑" panose="020B0503020204020204" charset="-122"/>
                <a:ea typeface="微软雅黑" panose="020B0503020204020204" charset="-122"/>
              </a:rPr>
              <a:t>.</a:t>
            </a:r>
            <a:r>
              <a:rPr lang="zh-CN" altLang="en-US" sz="3600" b="0">
                <a:latin typeface="微软雅黑" panose="020B0503020204020204" charset="-122"/>
                <a:ea typeface="微软雅黑" panose="020B0503020204020204" charset="-122"/>
              </a:rPr>
              <a:t>在学校不玩有伤害性的玩具，课间走道不踢球，不投掷。不触摸有电的地方。自觉遵守校园警示牌的要求。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12520" y="498476"/>
            <a:ext cx="9813291" cy="56877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210000"/>
              </a:lnSpc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4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上学期间未经老师同意不得出校门。遇到陌生人来找时要及时报告老师，不得私自跟随出去。</a:t>
            </a:r>
            <a:endParaRPr lang="zh-CN" altLang="en-US" sz="36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210000"/>
              </a:lnSpc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如有特殊情况需离开校园的，应先向班主任请假，并在规定时间内返校。</a:t>
            </a:r>
            <a:endParaRPr lang="zh-CN" altLang="en-US" sz="3600" b="0">
              <a:latin typeface="微软雅黑" panose="020B0503020204020204" charset="-122"/>
              <a:ea typeface="微软雅黑" panose="020B0503020204020204" charset="-122"/>
            </a:endParaRPr>
          </a:p>
          <a:p>
            <a:pPr indent="0">
              <a:lnSpc>
                <a:spcPct val="170000"/>
              </a:lnSpc>
            </a:pPr>
            <a:endParaRPr lang="zh-CN" altLang="en-US" sz="3600" b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802006" y="1965961"/>
            <a:ext cx="11070591" cy="38841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40000"/>
              </a:lnSpc>
            </a:pPr>
            <a:r>
              <a:rPr lang="zh-CN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有资料显示，我国每年有</a:t>
            </a:r>
            <a:r>
              <a:rPr lang="en-US" altLang="zh-CN" sz="4400" b="1">
                <a:solidFill>
                  <a:srgbClr val="FF0000"/>
                </a:solidFill>
                <a:latin typeface="+mn-ea"/>
                <a:cs typeface="+mn-ea"/>
              </a:rPr>
              <a:t>1.6</a:t>
            </a:r>
            <a:r>
              <a:rPr lang="zh-CN" altLang="en-US" sz="4400" b="1">
                <a:solidFill>
                  <a:srgbClr val="FF0000"/>
                </a:solidFill>
                <a:latin typeface="+mn-ea"/>
                <a:cs typeface="+mn-ea"/>
              </a:rPr>
              <a:t>万</a:t>
            </a:r>
            <a:r>
              <a:rPr lang="zh-CN" altLang="en-US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名</a:t>
            </a:r>
            <a:r>
              <a:rPr lang="zh-CN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中小学生非正常死亡（因安全事故、食物中毒、溺水、自杀等死亡），平均每天有</a:t>
            </a:r>
            <a:r>
              <a:rPr lang="zh-CN" sz="4400" b="1">
                <a:solidFill>
                  <a:srgbClr val="FF0000"/>
                </a:solidFill>
                <a:latin typeface="+mn-ea"/>
                <a:cs typeface="+mn-ea"/>
              </a:rPr>
              <a:t>40多人</a:t>
            </a:r>
            <a:r>
              <a:rPr lang="zh-CN" sz="4400" b="1">
                <a:solidFill>
                  <a:srgbClr val="FF0000"/>
                </a:solidFill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，</a:t>
            </a:r>
            <a:r>
              <a:rPr lang="zh-CN" sz="4400" b="1">
                <a:latin typeface="华文仿宋" panose="02010600040101010101" charset="-122"/>
                <a:ea typeface="华文仿宋" panose="02010600040101010101" charset="-122"/>
                <a:cs typeface="华文仿宋" panose="02010600040101010101" charset="-122"/>
              </a:rPr>
              <a:t>相当于每天有一个班在消失。</a:t>
            </a:r>
            <a:endParaRPr lang="zh-CN" altLang="en-US" sz="4400" b="1"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</p:txBody>
      </p:sp>
      <p:sp>
        <p:nvSpPr>
          <p:cNvPr id="2" name="流程图: 过程 1"/>
          <p:cNvSpPr/>
          <p:nvPr/>
        </p:nvSpPr>
        <p:spPr>
          <a:xfrm>
            <a:off x="1212217" y="963295"/>
            <a:ext cx="2436495" cy="64516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你知道吗？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212851" y="753111"/>
            <a:ext cx="9947275" cy="291772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528955" fontAlgn="auto">
              <a:lnSpc>
                <a:spcPct val="170000"/>
              </a:lnSpc>
            </a:pPr>
            <a:r>
              <a:rPr lang="zh-CN" altLang="en-US" sz="3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健康是人生的第一财富，我们应该好好珍惜自己的生命，在校园里注意活动安全，使自己平安健康地成长。</a:t>
            </a:r>
            <a:endParaRPr lang="zh-CN" altLang="en-US" sz="3600" b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516891" y="1478281"/>
            <a:ext cx="11158220" cy="480131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70000"/>
              </a:lnSpc>
            </a:pPr>
            <a:r>
              <a:rPr lang="zh-CN" sz="3600" b="0" dirty="0">
                <a:latin typeface="微软雅黑" panose="020B0503020204020204" charset="-122"/>
                <a:ea typeface="微软雅黑" panose="020B0503020204020204" charset="-122"/>
              </a:rPr>
              <a:t>　  同学们，我们要增强安全防范意识，树立安全第一的思想，提高自我保护能力，珍爱生命，从我做起。只要我们处处小心，注意安全，掌握安全知识，机智勇敢的处理遇到的各种异常的情况或危险，就能健康、快乐地成长。</a:t>
            </a:r>
            <a:endParaRPr lang="zh-CN" altLang="en-US" sz="36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流程图: 终止 1"/>
          <p:cNvSpPr/>
          <p:nvPr/>
        </p:nvSpPr>
        <p:spPr>
          <a:xfrm>
            <a:off x="1680209" y="732790"/>
            <a:ext cx="2457451" cy="65405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/>
              <a:t>课堂小结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67486" y="2834005"/>
            <a:ext cx="92570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>
                <a:latin typeface="华文新魏" panose="02010800040101010101" charset="-122"/>
                <a:ea typeface="华文新魏" panose="02010800040101010101" charset="-122"/>
              </a:rPr>
              <a:t>制定并签署</a:t>
            </a:r>
          </a:p>
          <a:p>
            <a:r>
              <a:rPr lang="en-US" altLang="zh-CN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“</a:t>
            </a:r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初</a:t>
            </a:r>
            <a:r>
              <a:rPr lang="zh-CN" altLang="en-US" sz="6000" b="1">
                <a:solidFill>
                  <a:srgbClr val="0070C0"/>
                </a:solidFill>
                <a:latin typeface="Arial" panose="020B0604020202020204" pitchFamily="34" charset="0"/>
                <a:cs typeface="+mn-ea"/>
                <a:sym typeface="+mn-ea"/>
              </a:rPr>
              <a:t>××</a:t>
            </a:r>
            <a:r>
              <a:rPr lang="zh-CN" altLang="en-US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班校园安全公约</a:t>
            </a:r>
            <a:r>
              <a:rPr lang="en-US" altLang="zh-CN" sz="6000" b="1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华文新魏" panose="02010800040101010101" charset="-122"/>
                <a:ea typeface="华文新魏" panose="02010800040101010101" charset="-122"/>
              </a:rPr>
              <a:t>”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15135" y="854077"/>
            <a:ext cx="2909571" cy="102171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>
                <a:ln w="1016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课后任务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17851" y="2706370"/>
            <a:ext cx="59563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谢 谢 观 看</a:t>
            </a:r>
          </a:p>
        </p:txBody>
      </p:sp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1963400" y="12661900"/>
            <a:ext cx="330200" cy="2413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155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32181" y="1739266"/>
            <a:ext cx="10328275" cy="14219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20000"/>
              </a:lnSpc>
            </a:pPr>
            <a:r>
              <a:rPr lang="zh-CN" sz="3600">
                <a:latin typeface="华文新魏" panose="02010800040101010101" charset="-122"/>
                <a:ea typeface="华文新魏" panose="02010800040101010101" charset="-122"/>
              </a:rPr>
              <a:t>是什么原因造成青少年意外伤害并且伤亡如此严重呢？这些意外伤害事件能不能避免或减少呢？</a:t>
            </a:r>
            <a:endParaRPr lang="zh-CN" altLang="en-US" sz="360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3" name="波形 2"/>
          <p:cNvSpPr/>
          <p:nvPr/>
        </p:nvSpPr>
        <p:spPr>
          <a:xfrm>
            <a:off x="1198882" y="415926"/>
            <a:ext cx="2212975" cy="1090295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想一想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32181" y="3392805"/>
            <a:ext cx="10542271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幼圆" panose="02010509060101010101" charset="-122"/>
                <a:ea typeface="幼圆" panose="02010509060101010101" charset="-122"/>
              </a:rPr>
              <a:t>导致悲剧发生的重要原因是青少年生活经验少，安全防卫知识欠缺，安全意识淡薄，自我保护能力差等。</a:t>
            </a:r>
            <a:endParaRPr lang="zh-CN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幼圆" panose="02010509060101010101" charset="-122"/>
              <a:ea typeface="幼圆" panose="02010509060101010101" charset="-122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7945" y="1544955"/>
            <a:ext cx="7152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琥珀" panose="02010800040101010101" charset="-122"/>
                <a:ea typeface="华文琥珀" panose="02010800040101010101" charset="-122"/>
              </a:rPr>
              <a:t>看看身边的安全隐患</a:t>
            </a:r>
          </a:p>
        </p:txBody>
      </p:sp>
      <p:sp>
        <p:nvSpPr>
          <p:cNvPr id="3" name="横卷形 2"/>
          <p:cNvSpPr/>
          <p:nvPr/>
        </p:nvSpPr>
        <p:spPr>
          <a:xfrm>
            <a:off x="3893186" y="3049907"/>
            <a:ext cx="4037965" cy="2091055"/>
          </a:xfrm>
          <a:prstGeom prst="horizontalScroll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情景剧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9985" y="868045"/>
            <a:ext cx="256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/>
              <a:t>课间安全</a:t>
            </a:r>
          </a:p>
        </p:txBody>
      </p:sp>
      <p:pic>
        <p:nvPicPr>
          <p:cNvPr id="14340" name="Picture 4" descr="IMG0037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9885" y="2108835"/>
            <a:ext cx="4993640" cy="3745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2" descr="DSC0144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306" y="868682"/>
            <a:ext cx="6420485" cy="4039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338570" y="1821500"/>
            <a:ext cx="2520951" cy="25923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pic>
        <p:nvPicPr>
          <p:cNvPr id="22530" name="Picture 2" descr="DSC01448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84955" y="1409067"/>
            <a:ext cx="7553960" cy="4885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5674995" y="4250690"/>
            <a:ext cx="1728788" cy="172878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5" grpId="0" animBg="1"/>
      <p:bldP spid="215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85495" y="1503045"/>
            <a:ext cx="3653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400" b="1">
                <a:sym typeface="+mn-ea"/>
              </a:rPr>
              <a:t>体育活动安全</a:t>
            </a:r>
          </a:p>
        </p:txBody>
      </p:sp>
      <p:pic>
        <p:nvPicPr>
          <p:cNvPr id="20484" name="Picture 4" descr="DSC0145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031" y="2628900"/>
            <a:ext cx="5667375" cy="3754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1871981" y="3641410"/>
            <a:ext cx="1728788" cy="17287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FF33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70801" y="5170805"/>
            <a:ext cx="3653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400" b="1">
                <a:sym typeface="+mn-ea"/>
              </a:rPr>
              <a:t>学生住宿安全</a:t>
            </a:r>
          </a:p>
        </p:txBody>
      </p:sp>
      <p:pic>
        <p:nvPicPr>
          <p:cNvPr id="8" name="图片 7" descr="P1RAW`S`ACS`R{H)@SGA)S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89397" y="537212"/>
            <a:ext cx="5514975" cy="43414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71855" y="947420"/>
            <a:ext cx="36537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SzTx/>
              <a:buFontTx/>
            </a:pPr>
            <a:r>
              <a:rPr lang="zh-CN" altLang="en-US" sz="4400" b="1">
                <a:sym typeface="+mn-ea"/>
              </a:rPr>
              <a:t>校园劳动安全</a:t>
            </a:r>
          </a:p>
        </p:txBody>
      </p:sp>
      <p:pic>
        <p:nvPicPr>
          <p:cNvPr id="5" name="图片 4" descr="P1RAW`S`ACS`R{H)@SGA)S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53811" y="2038350"/>
            <a:ext cx="5720080" cy="41808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91" y="2063750"/>
            <a:ext cx="5608320" cy="41554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1655" y="1619250"/>
            <a:ext cx="4946651" cy="475932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6890" y="676910"/>
            <a:ext cx="365379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400" b="1">
                <a:sym typeface="+mn-ea"/>
              </a:rPr>
              <a:t>饮食安全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80" y="2009140"/>
            <a:ext cx="6502400" cy="4292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  <p:tag name="COMMONDATA" val="eyJoZGlkIjoiZjdkYmIzNWNlNzgzYTc0MDczZjA3MDgzYTJmZmEyN2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CHIP_DECFILLPROP" val="[]"/>
  <p:tag name="KSO_WM_CHIP_FILLPROP" val="[[{&quot;text_align&quot;:&quot;cm&quot;,&quot;text_direction&quot;:&quot;horizontal&quot;,&quot;support_big_font&quot;:true,&quot;fill_id&quot;:&quot;6969a5984fe4426badf670db1829be36&quot;,&quot;fill_align&quot;:&quot;cm&quot;,&quot;chip_types&quot;:[&quot;header&quot;]},{&quot;text_align&quot;:&quot;lm&quot;,&quot;text_direction&quot;:&quot;horizontal&quot;,&quot;support_features&quot;:[&quot;collage&quot;,&quot;carousel&quot;],&quot;support_big_font&quot;:true,&quot;fill_id&quot;:&quot;638fc320fad547f2a2c9e7fbae56f76d&quot;,&quot;fill_align&quot;:&quot;cm&quot;,&quot;chip_types&quot;:[&quot;diagram&quot;,&quot;text&quot;,&quot;picture&quot;,&quot;chart&quot;,&quot;table&quot;]}]]"/>
  <p:tag name="KSO_WM_CHIP_GROUPID" val="5f226a74c4814ce96fb160ea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226a74c4814ce96fb160eb"/>
  <p:tag name="KSO_WM_SLIDE_BACKGROUND" val="[&quot;bottomTop&quot;]"/>
  <p:tag name="KSO_WM_SLIDE_BACKGROUND_TYPE" val="bottomTop"/>
  <p:tag name="KSO_WM_SLIDE_BK_DARK_LIGHT" val="2"/>
  <p:tag name="KSO_WM_SLIDE_ID" val="diagram20212759_1"/>
  <p:tag name="KSO_WM_SLIDE_INDEX" val="1"/>
  <p:tag name="KSO_WM_SLIDE_ITEM_CNT" val="0"/>
  <p:tag name="KSO_WM_SLIDE_LAYOUT" val="a_f"/>
  <p:tag name="KSO_WM_SLIDE_LAYOUT_CNT" val="1_1"/>
  <p:tag name="KSO_WM_SLIDE_LAYOUT_INFO" val="{&quot;backgroundInfo&quot;:[{&quot;bottom&quot;:0,&quot;bottomAbs&quot;:false,&quot;left&quot;:0,&quot;leftAbs&quot;:false,&quot;right&quot;:0,&quot;rightAbs&quot;:false,&quot;top&quot;:0.74074070000000003,&quot;topAbs&quot;:false,&quot;type&quot;:&quot;bottomTop&quot;}],&quot;id&quot;:&quot;2020-12-09T21:42:46&quot;,&quot;maxSize&quot;:{&quot;size1&quot;:42.200000000000003},&quot;minSize&quot;:{&quot;size1&quot;:42.200000000000003},&quot;normalSize&quot;:{&quot;size1&quot;:42.200000000000003},&quot;subLayout&quot;:[{&quot;id&quot;:&quot;2020-12-09T21:42:46&quot;,&quot;margin&quot;:{&quot;bottom&quot;:3.3870000839233398,&quot;left&quot;:3.4927496910095215,&quot;right&quot;:3.4927496910095215,&quot;top&quot;:1.2699999809265137},&quot;type&quot;:0},{&quot;id&quot;:&quot;2020-12-09T21:42:46&quot;,&quot;margin&quot;:{&quot;bottom&quot;:3.3870000839233398,&quot;left&quot;:5.079749584197998,&quot;right&quot;:5.079749584197998,&quot;top&quot;:0},&quot;type&quot;:0}],&quot;type&quot;:0}"/>
  <p:tag name="KSO_WM_SLIDE_POSITION" val="0*72"/>
  <p:tag name="KSO_WM_SLIDE_RATIO" val="1.777778"/>
  <p:tag name="KSO_WM_SLIDE_SIZE" val="960*467"/>
  <p:tag name="KSO_WM_SLIDE_SUBTYPE" val="pureTxt"/>
  <p:tag name="KSO_WM_SLIDE_SUPPORT_FEATURE_TYPE" val="0"/>
  <p:tag name="KSO_WM_SLIDE_TYPE" val="text"/>
  <p:tag name="KSO_WM_TAG_VERSION" val="1.0"/>
  <p:tag name="KSO_WM_TEMPLATE_ASSEMBLE_GROUPID" val="5fd0d4561fa9d42129dd81d3"/>
  <p:tag name="KSO_WM_TEMPLATE_ASSEMBLE_XID" val="5fd0d4561fa9d42129dd81d3"/>
  <p:tag name="KSO_WM_TEMPLATE_CATEGORY" val="diagram"/>
  <p:tag name="KSO_WM_TEMPLATE_COLOR_TYPE" val="1"/>
  <p:tag name="KSO_WM_TEMPLATE_INDEX" val="20212759"/>
  <p:tag name="KSO_WM_TEMPLATE_MASTER_TYPE" val="0"/>
  <p:tag name="KSO_WM_TEMPLATE_SUBCATEGORY" val="2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6**"/>
  <p:tag name="KSO_WM_UNIT_LAYERLEVEL" val="1"/>
  <p:tag name="KSO_WM_UNIT_TYPE" val="i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2**"/>
  <p:tag name="KSO_WM_UNIT_LAYERLEVEL" val="1"/>
  <p:tag name="KSO_WM_UNIT_TYPE" val="i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bottomTop"/>
  <p:tag name="KSO_WM_SLIDE_BK_DARK_LIGHT" val="2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6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SLIDE_BACKGROUND_TYPE" val="general"/>
  <p:tag name="KSO_WM_TAG_VERSION" val="1.0"/>
  <p:tag name="KSO_WM_UNIT_COMPATIBLE" val="0"/>
  <p:tag name="KSO_WM_UNIT_DIAGRAM_ISNUMVISUAL" val="0"/>
  <p:tag name="KSO_WM_UNIT_DIAGRAM_ISREFERUNIT" val="0"/>
  <p:tag name="KSO_WM_UNIT_FILL_FORE_SCHEMECOLOR_INDEX" val="10"/>
  <p:tag name="KSO_WM_UNIT_FILL_FORE_SCHEMECOLOR_INDEX_BRIGHTNESS" val="0"/>
  <p:tag name="KSO_WM_UNIT_FILL_TYPE" val="1"/>
  <p:tag name="KSO_WM_UNIT_HIGHLIGHT" val="0"/>
  <p:tag name="KSO_WM_UNIT_ID" val="_12**"/>
  <p:tag name="KSO_WM_UNIT_LAYERLEVEL" val="1"/>
  <p:tag name="KSO_WM_UNIT_TEXT_FILL_FORE_SCHEMECOLOR_INDEX" val="2"/>
  <p:tag name="KSO_WM_UNIT_TEXT_FILL_FORE_SCHEMECOLOR_INDEX_BRIGHTNESS" val="0"/>
  <p:tag name="KSO_WM_UNIT_TEXT_FILL_TYPE" val="1"/>
  <p:tag name="KSO_WM_UNIT_TYPE" val="i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" val="13"/>
  <p:tag name="KSO_WM_UNIT_TEXT_FILL_FORE_SCHEMECOLOR_INDEX_BRIGHTNESS" val="0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diagram"/>
  <p:tag name="KSO_WM_TEMPLATE_INDEX" val="20212759"/>
</p:tagLst>
</file>

<file path=ppt/theme/theme1.xml><?xml version="1.0" encoding="utf-8"?>
<a:theme xmlns:a="http://schemas.openxmlformats.org/drawingml/2006/main" name="第一PPT模板网-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946</Words>
  <Application>Microsoft Office PowerPoint</Application>
  <PresentationFormat>宽屏</PresentationFormat>
  <Paragraphs>80</Paragraphs>
  <Slides>34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0</vt:i4>
      </vt:variant>
      <vt:variant>
        <vt:lpstr>幻灯片标题</vt:lpstr>
      </vt:variant>
      <vt:variant>
        <vt:i4>34</vt:i4>
      </vt:variant>
    </vt:vector>
  </HeadingPairs>
  <TitlesOfParts>
    <vt:vector size="53" baseType="lpstr">
      <vt:lpstr>Meiryo</vt:lpstr>
      <vt:lpstr>华文仿宋</vt:lpstr>
      <vt:lpstr>华文琥珀</vt:lpstr>
      <vt:lpstr>华文宋体</vt:lpstr>
      <vt:lpstr>华文新魏</vt:lpstr>
      <vt:lpstr>华文行楷</vt:lpstr>
      <vt:lpstr>华文中宋</vt:lpstr>
      <vt:lpstr>宋体</vt:lpstr>
      <vt:lpstr>微软雅黑</vt:lpstr>
      <vt:lpstr>新细明体</vt:lpstr>
      <vt:lpstr>幼圆</vt:lpstr>
      <vt:lpstr>Arial</vt:lpstr>
      <vt:lpstr>Arial Black</vt:lpstr>
      <vt:lpstr>Calibri</vt:lpstr>
      <vt:lpstr>Calibri Light</vt:lpstr>
      <vt:lpstr>Times New Roman</vt:lpstr>
      <vt:lpstr>Wingdings</vt:lpstr>
      <vt:lpstr>第一PPT模板网-WWW.1PPT.COM</vt:lpstr>
      <vt:lpstr>Office Theme</vt:lpstr>
      <vt:lpstr>——安全文明教育主题班会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lastModifiedBy>kan</cp:lastModifiedBy>
  <cp:revision>9</cp:revision>
  <cp:lastPrinted>2022-07-24T11:43:47Z</cp:lastPrinted>
  <dcterms:created xsi:type="dcterms:W3CDTF">2022-07-24T11:43:47Z</dcterms:created>
  <dcterms:modified xsi:type="dcterms:W3CDTF">2023-03-28T00:47:33Z</dcterms:modified>
</cp:coreProperties>
</file>