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27"/>
  </p:notesMasterIdLst>
  <p:handoutMasterIdLst>
    <p:handoutMasterId r:id="rId28"/>
  </p:handoutMasterIdLst>
  <p:sldIdLst>
    <p:sldId id="7136" r:id="rId4"/>
    <p:sldId id="7137" r:id="rId5"/>
    <p:sldId id="7138" r:id="rId6"/>
    <p:sldId id="259" r:id="rId7"/>
    <p:sldId id="260" r:id="rId8"/>
    <p:sldId id="261" r:id="rId9"/>
    <p:sldId id="7139" r:id="rId10"/>
    <p:sldId id="263" r:id="rId11"/>
    <p:sldId id="264" r:id="rId12"/>
    <p:sldId id="265" r:id="rId13"/>
    <p:sldId id="266" r:id="rId14"/>
    <p:sldId id="7140" r:id="rId15"/>
    <p:sldId id="268" r:id="rId16"/>
    <p:sldId id="269" r:id="rId17"/>
    <p:sldId id="270" r:id="rId18"/>
    <p:sldId id="271" r:id="rId19"/>
    <p:sldId id="272" r:id="rId20"/>
    <p:sldId id="273" r:id="rId21"/>
    <p:sldId id="274" r:id="rId22"/>
    <p:sldId id="275" r:id="rId23"/>
    <p:sldId id="276" r:id="rId24"/>
    <p:sldId id="277" r:id="rId25"/>
    <p:sldId id="7141" r:id="rId26"/>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79">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98" autoAdjust="0"/>
    <p:restoredTop sz="96314" autoAdjust="0"/>
  </p:normalViewPr>
  <p:slideViewPr>
    <p:cSldViewPr snapToGrid="0" showGuides="1">
      <p:cViewPr varScale="1">
        <p:scale>
          <a:sx n="108" d="100"/>
          <a:sy n="108" d="100"/>
        </p:scale>
        <p:origin x="174" y="78"/>
      </p:cViewPr>
      <p:guideLst>
        <p:guide orient="horz" pos="2179"/>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2023/3/28</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26896223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pitchFamily="34" charset="-122"/>
                <a:ea typeface="微软雅黑" panose="020B0503020204020204" pitchFamily="34" charset="-122"/>
              </a:defRPr>
            </a:lvl1pPr>
          </a:lstStyle>
          <a:p>
            <a:fld id="{6494EF63-449F-428C-BC16-E470CFB586D8}" type="datetimeFigureOut">
              <a:rPr lang="zh-CN" altLang="en-US" smtClean="0"/>
              <a:t>2023/3/28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pitchFamily="34" charset="-122"/>
                <a:ea typeface="微软雅黑" panose="020B0503020204020204" pitchFamily="34" charset="-122"/>
              </a:defRPr>
            </a:lvl1pPr>
          </a:lstStyle>
          <a:p>
            <a:fld id="{626AB50D-F467-4168-B33A-F6A4A60F2A45}" type="slidenum">
              <a:rPr lang="zh-CN" altLang="en-US" smtClean="0"/>
              <a:t>‹#›</a:t>
            </a:fld>
            <a:endParaRPr lang="zh-CN" altLang="en-US"/>
          </a:p>
        </p:txBody>
      </p:sp>
    </p:spTree>
    <p:extLst>
      <p:ext uri="{BB962C8B-B14F-4D97-AF65-F5344CB8AC3E}">
        <p14:creationId xmlns:p14="http://schemas.microsoft.com/office/powerpoint/2010/main" val="4013781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1pPr>
    <a:lvl2pPr marL="4572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2pPr>
    <a:lvl3pPr marL="9144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3pPr>
    <a:lvl4pPr marL="13716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4pPr>
    <a:lvl5pPr marL="18288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26AB50D-F467-4168-B33A-F6A4A60F2A45}" type="slidenum">
              <a:rPr lang="zh-CN" altLang="en-US" smtClean="0"/>
              <a:t>4</a:t>
            </a:fld>
            <a:endParaRPr lang="zh-CN" altLang="en-US"/>
          </a:p>
        </p:txBody>
      </p:sp>
    </p:spTree>
    <p:extLst>
      <p:ext uri="{BB962C8B-B14F-4D97-AF65-F5344CB8AC3E}">
        <p14:creationId xmlns:p14="http://schemas.microsoft.com/office/powerpoint/2010/main" val="2225334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26AB50D-F467-4168-B33A-F6A4A60F2A45}" type="slidenum">
              <a:rPr lang="zh-CN" altLang="en-US" smtClean="0"/>
              <a:t>15</a:t>
            </a:fld>
            <a:endParaRPr lang="zh-CN" altLang="en-US"/>
          </a:p>
        </p:txBody>
      </p:sp>
    </p:spTree>
    <p:extLst>
      <p:ext uri="{BB962C8B-B14F-4D97-AF65-F5344CB8AC3E}">
        <p14:creationId xmlns:p14="http://schemas.microsoft.com/office/powerpoint/2010/main" val="12233704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26AB50D-F467-4168-B33A-F6A4A60F2A45}" type="slidenum">
              <a:rPr lang="zh-CN" altLang="en-US" smtClean="0"/>
              <a:t>16</a:t>
            </a:fld>
            <a:endParaRPr lang="zh-CN" altLang="en-US"/>
          </a:p>
        </p:txBody>
      </p:sp>
    </p:spTree>
    <p:extLst>
      <p:ext uri="{BB962C8B-B14F-4D97-AF65-F5344CB8AC3E}">
        <p14:creationId xmlns:p14="http://schemas.microsoft.com/office/powerpoint/2010/main" val="31910451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26AB50D-F467-4168-B33A-F6A4A60F2A45}" type="slidenum">
              <a:rPr lang="zh-CN" altLang="en-US" smtClean="0"/>
              <a:t>17</a:t>
            </a:fld>
            <a:endParaRPr lang="zh-CN" altLang="en-US"/>
          </a:p>
        </p:txBody>
      </p:sp>
    </p:spTree>
    <p:extLst>
      <p:ext uri="{BB962C8B-B14F-4D97-AF65-F5344CB8AC3E}">
        <p14:creationId xmlns:p14="http://schemas.microsoft.com/office/powerpoint/2010/main" val="4220008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26AB50D-F467-4168-B33A-F6A4A60F2A45}" type="slidenum">
              <a:rPr lang="zh-CN" altLang="en-US" smtClean="0"/>
              <a:t>18</a:t>
            </a:fld>
            <a:endParaRPr lang="zh-CN" altLang="en-US"/>
          </a:p>
        </p:txBody>
      </p:sp>
    </p:spTree>
    <p:extLst>
      <p:ext uri="{BB962C8B-B14F-4D97-AF65-F5344CB8AC3E}">
        <p14:creationId xmlns:p14="http://schemas.microsoft.com/office/powerpoint/2010/main" val="38887738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26AB50D-F467-4168-B33A-F6A4A60F2A45}" type="slidenum">
              <a:rPr lang="zh-CN" altLang="en-US" smtClean="0"/>
              <a:t>19</a:t>
            </a:fld>
            <a:endParaRPr lang="zh-CN" altLang="en-US"/>
          </a:p>
        </p:txBody>
      </p:sp>
    </p:spTree>
    <p:extLst>
      <p:ext uri="{BB962C8B-B14F-4D97-AF65-F5344CB8AC3E}">
        <p14:creationId xmlns:p14="http://schemas.microsoft.com/office/powerpoint/2010/main" val="40044785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26AB50D-F467-4168-B33A-F6A4A60F2A45}" type="slidenum">
              <a:rPr lang="zh-CN" altLang="en-US" smtClean="0"/>
              <a:t>20</a:t>
            </a:fld>
            <a:endParaRPr lang="zh-CN" altLang="en-US"/>
          </a:p>
        </p:txBody>
      </p:sp>
    </p:spTree>
    <p:extLst>
      <p:ext uri="{BB962C8B-B14F-4D97-AF65-F5344CB8AC3E}">
        <p14:creationId xmlns:p14="http://schemas.microsoft.com/office/powerpoint/2010/main" val="2115648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26AB50D-F467-4168-B33A-F6A4A60F2A45}" type="slidenum">
              <a:rPr lang="zh-CN" altLang="en-US" smtClean="0"/>
              <a:t>21</a:t>
            </a:fld>
            <a:endParaRPr lang="zh-CN" altLang="en-US"/>
          </a:p>
        </p:txBody>
      </p:sp>
    </p:spTree>
    <p:extLst>
      <p:ext uri="{BB962C8B-B14F-4D97-AF65-F5344CB8AC3E}">
        <p14:creationId xmlns:p14="http://schemas.microsoft.com/office/powerpoint/2010/main" val="2793168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26AB50D-F467-4168-B33A-F6A4A60F2A45}" type="slidenum">
              <a:rPr lang="zh-CN" altLang="en-US" smtClean="0"/>
              <a:t>22</a:t>
            </a:fld>
            <a:endParaRPr lang="zh-CN" altLang="en-US"/>
          </a:p>
        </p:txBody>
      </p:sp>
    </p:spTree>
    <p:extLst>
      <p:ext uri="{BB962C8B-B14F-4D97-AF65-F5344CB8AC3E}">
        <p14:creationId xmlns:p14="http://schemas.microsoft.com/office/powerpoint/2010/main" val="9590860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23</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4258610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26AB50D-F467-4168-B33A-F6A4A60F2A45}" type="slidenum">
              <a:rPr lang="zh-CN" altLang="en-US" smtClean="0"/>
              <a:t>5</a:t>
            </a:fld>
            <a:endParaRPr lang="zh-CN" altLang="en-US"/>
          </a:p>
        </p:txBody>
      </p:sp>
    </p:spTree>
    <p:extLst>
      <p:ext uri="{BB962C8B-B14F-4D97-AF65-F5344CB8AC3E}">
        <p14:creationId xmlns:p14="http://schemas.microsoft.com/office/powerpoint/2010/main" val="3942485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26AB50D-F467-4168-B33A-F6A4A60F2A45}" type="slidenum">
              <a:rPr lang="zh-CN" altLang="en-US" smtClean="0"/>
              <a:t>6</a:t>
            </a:fld>
            <a:endParaRPr lang="zh-CN" altLang="en-US"/>
          </a:p>
        </p:txBody>
      </p:sp>
    </p:spTree>
    <p:extLst>
      <p:ext uri="{BB962C8B-B14F-4D97-AF65-F5344CB8AC3E}">
        <p14:creationId xmlns:p14="http://schemas.microsoft.com/office/powerpoint/2010/main" val="984404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26AB50D-F467-4168-B33A-F6A4A60F2A45}" type="slidenum">
              <a:rPr lang="zh-CN" altLang="en-US" smtClean="0"/>
              <a:t>8</a:t>
            </a:fld>
            <a:endParaRPr lang="zh-CN" altLang="en-US"/>
          </a:p>
        </p:txBody>
      </p:sp>
    </p:spTree>
    <p:extLst>
      <p:ext uri="{BB962C8B-B14F-4D97-AF65-F5344CB8AC3E}">
        <p14:creationId xmlns:p14="http://schemas.microsoft.com/office/powerpoint/2010/main" val="4265131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26AB50D-F467-4168-B33A-F6A4A60F2A45}" type="slidenum">
              <a:rPr lang="zh-CN" altLang="en-US" smtClean="0"/>
              <a:t>9</a:t>
            </a:fld>
            <a:endParaRPr lang="zh-CN" altLang="en-US"/>
          </a:p>
        </p:txBody>
      </p:sp>
    </p:spTree>
    <p:extLst>
      <p:ext uri="{BB962C8B-B14F-4D97-AF65-F5344CB8AC3E}">
        <p14:creationId xmlns:p14="http://schemas.microsoft.com/office/powerpoint/2010/main" val="2200226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26AB50D-F467-4168-B33A-F6A4A60F2A45}" type="slidenum">
              <a:rPr lang="zh-CN" altLang="en-US" smtClean="0"/>
              <a:t>10</a:t>
            </a:fld>
            <a:endParaRPr lang="zh-CN" altLang="en-US"/>
          </a:p>
        </p:txBody>
      </p:sp>
    </p:spTree>
    <p:extLst>
      <p:ext uri="{BB962C8B-B14F-4D97-AF65-F5344CB8AC3E}">
        <p14:creationId xmlns:p14="http://schemas.microsoft.com/office/powerpoint/2010/main" val="3858178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626AB50D-F467-4168-B33A-F6A4A60F2A45}" type="slidenum">
              <a:rPr lang="zh-CN" altLang="en-US" smtClean="0"/>
              <a:t>11</a:t>
            </a:fld>
            <a:endParaRPr lang="zh-CN" altLang="en-US"/>
          </a:p>
        </p:txBody>
      </p:sp>
    </p:spTree>
    <p:extLst>
      <p:ext uri="{BB962C8B-B14F-4D97-AF65-F5344CB8AC3E}">
        <p14:creationId xmlns:p14="http://schemas.microsoft.com/office/powerpoint/2010/main" val="3657155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26AB50D-F467-4168-B33A-F6A4A60F2A45}" type="slidenum">
              <a:rPr lang="zh-CN" altLang="en-US" smtClean="0"/>
              <a:t>13</a:t>
            </a:fld>
            <a:endParaRPr lang="zh-CN" altLang="en-US"/>
          </a:p>
        </p:txBody>
      </p:sp>
    </p:spTree>
    <p:extLst>
      <p:ext uri="{BB962C8B-B14F-4D97-AF65-F5344CB8AC3E}">
        <p14:creationId xmlns:p14="http://schemas.microsoft.com/office/powerpoint/2010/main" val="2991092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26AB50D-F467-4168-B33A-F6A4A60F2A45}" type="slidenum">
              <a:rPr lang="zh-CN" altLang="en-US" smtClean="0"/>
              <a:t>14</a:t>
            </a:fld>
            <a:endParaRPr lang="zh-CN" altLang="en-US"/>
          </a:p>
        </p:txBody>
      </p:sp>
    </p:spTree>
    <p:extLst>
      <p:ext uri="{BB962C8B-B14F-4D97-AF65-F5344CB8AC3E}">
        <p14:creationId xmlns:p14="http://schemas.microsoft.com/office/powerpoint/2010/main" val="1727342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atin typeface="微软雅黑" panose="020B0503020204020204" pitchFamily="34" charset="-122"/>
                <a:ea typeface="微软雅黑" panose="020B0503020204020204" pitchFamily="3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lvl1pPr>
              <a:defRPr>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First Slide">
    <p:spTree>
      <p:nvGrpSpPr>
        <p:cNvPr id="1" name=""/>
        <p:cNvGrpSpPr/>
        <p:nvPr/>
      </p:nvGrpSpPr>
      <p:grpSpPr>
        <a:xfrm>
          <a:off x="0" y="0"/>
          <a:ext cx="0" cy="0"/>
          <a:chOff x="0" y="0"/>
          <a:chExt cx="0" cy="0"/>
        </a:xfrm>
      </p:grpSpPr>
      <p:sp>
        <p:nvSpPr>
          <p:cNvPr id="15" name="Picture Placeholder 2"/>
          <p:cNvSpPr>
            <a:spLocks noGrp="1"/>
          </p:cNvSpPr>
          <p:nvPr>
            <p:ph type="pic" sz="quarter" idx="17"/>
          </p:nvPr>
        </p:nvSpPr>
        <p:spPr>
          <a:xfrm>
            <a:off x="4064000" y="441961"/>
            <a:ext cx="4368800" cy="3083564"/>
          </a:xfrm>
          <a:custGeom>
            <a:avLst/>
            <a:gdLst/>
            <a:ahLst/>
            <a:cxnLst/>
            <a:rect l="l" t="t" r="r" b="b"/>
            <a:pathLst>
              <a:path w="3276600" h="3124200">
                <a:moveTo>
                  <a:pt x="3028950" y="0"/>
                </a:moveTo>
                <a:cubicBezTo>
                  <a:pt x="3165723" y="0"/>
                  <a:pt x="3276600" y="110877"/>
                  <a:pt x="3276600" y="247650"/>
                </a:cubicBezTo>
                <a:lnTo>
                  <a:pt x="3276600" y="2876550"/>
                </a:lnTo>
                <a:cubicBezTo>
                  <a:pt x="3276600" y="3013323"/>
                  <a:pt x="3165723" y="3124200"/>
                  <a:pt x="3028950" y="3124200"/>
                </a:cubicBezTo>
                <a:cubicBezTo>
                  <a:pt x="2892177" y="3124200"/>
                  <a:pt x="2781300" y="3013323"/>
                  <a:pt x="2781300" y="2876550"/>
                </a:cubicBezTo>
                <a:lnTo>
                  <a:pt x="2781300" y="247650"/>
                </a:lnTo>
                <a:cubicBezTo>
                  <a:pt x="2781300" y="110877"/>
                  <a:pt x="2892177" y="0"/>
                  <a:pt x="3028950" y="0"/>
                </a:cubicBezTo>
                <a:close/>
                <a:moveTo>
                  <a:pt x="2317750" y="0"/>
                </a:moveTo>
                <a:cubicBezTo>
                  <a:pt x="2454523" y="0"/>
                  <a:pt x="2565400" y="110877"/>
                  <a:pt x="2565400" y="247650"/>
                </a:cubicBezTo>
                <a:lnTo>
                  <a:pt x="2565400" y="2876550"/>
                </a:lnTo>
                <a:cubicBezTo>
                  <a:pt x="2565400" y="3013323"/>
                  <a:pt x="2454523" y="3124200"/>
                  <a:pt x="2317750" y="3124200"/>
                </a:cubicBezTo>
                <a:cubicBezTo>
                  <a:pt x="2180977" y="3124200"/>
                  <a:pt x="2070100" y="3013323"/>
                  <a:pt x="2070100" y="2876550"/>
                </a:cubicBezTo>
                <a:lnTo>
                  <a:pt x="2070100" y="247650"/>
                </a:lnTo>
                <a:cubicBezTo>
                  <a:pt x="2070100" y="110877"/>
                  <a:pt x="2180977" y="0"/>
                  <a:pt x="2317750" y="0"/>
                </a:cubicBezTo>
                <a:close/>
                <a:moveTo>
                  <a:pt x="1606550" y="0"/>
                </a:moveTo>
                <a:cubicBezTo>
                  <a:pt x="1743323" y="0"/>
                  <a:pt x="1854200" y="110877"/>
                  <a:pt x="1854200" y="247650"/>
                </a:cubicBezTo>
                <a:lnTo>
                  <a:pt x="1854200" y="2876550"/>
                </a:lnTo>
                <a:cubicBezTo>
                  <a:pt x="1854200" y="3013323"/>
                  <a:pt x="1743323" y="3124200"/>
                  <a:pt x="1606550" y="3124200"/>
                </a:cubicBezTo>
                <a:cubicBezTo>
                  <a:pt x="1469777" y="3124200"/>
                  <a:pt x="1358900" y="3013323"/>
                  <a:pt x="1358900" y="2876550"/>
                </a:cubicBezTo>
                <a:lnTo>
                  <a:pt x="1358900" y="247650"/>
                </a:lnTo>
                <a:cubicBezTo>
                  <a:pt x="1358900" y="110877"/>
                  <a:pt x="1469777" y="0"/>
                  <a:pt x="1606550" y="0"/>
                </a:cubicBezTo>
                <a:close/>
                <a:moveTo>
                  <a:pt x="958850" y="0"/>
                </a:moveTo>
                <a:cubicBezTo>
                  <a:pt x="1095623" y="0"/>
                  <a:pt x="1206500" y="110877"/>
                  <a:pt x="1206500" y="247650"/>
                </a:cubicBezTo>
                <a:lnTo>
                  <a:pt x="1206500" y="2876550"/>
                </a:lnTo>
                <a:cubicBezTo>
                  <a:pt x="1206500" y="3013323"/>
                  <a:pt x="1095623" y="3124200"/>
                  <a:pt x="958850" y="3124200"/>
                </a:cubicBezTo>
                <a:cubicBezTo>
                  <a:pt x="822077" y="3124200"/>
                  <a:pt x="711200" y="3013323"/>
                  <a:pt x="711200" y="2876550"/>
                </a:cubicBezTo>
                <a:lnTo>
                  <a:pt x="711200" y="247650"/>
                </a:lnTo>
                <a:cubicBezTo>
                  <a:pt x="711200" y="110877"/>
                  <a:pt x="822077" y="0"/>
                  <a:pt x="958850" y="0"/>
                </a:cubicBezTo>
                <a:close/>
                <a:moveTo>
                  <a:pt x="247650" y="0"/>
                </a:moveTo>
                <a:cubicBezTo>
                  <a:pt x="384423" y="0"/>
                  <a:pt x="495300" y="110877"/>
                  <a:pt x="495300" y="247650"/>
                </a:cubicBezTo>
                <a:lnTo>
                  <a:pt x="495300" y="2876550"/>
                </a:lnTo>
                <a:cubicBezTo>
                  <a:pt x="495300" y="3013323"/>
                  <a:pt x="384423" y="3124200"/>
                  <a:pt x="247650" y="3124200"/>
                </a:cubicBezTo>
                <a:cubicBezTo>
                  <a:pt x="110877" y="3124200"/>
                  <a:pt x="0" y="3013323"/>
                  <a:pt x="0" y="2876550"/>
                </a:cubicBezTo>
                <a:lnTo>
                  <a:pt x="0" y="247650"/>
                </a:lnTo>
                <a:cubicBezTo>
                  <a:pt x="0" y="110877"/>
                  <a:pt x="110877" y="0"/>
                  <a:pt x="247650" y="0"/>
                </a:cubicBezTo>
                <a:close/>
              </a:path>
            </a:pathLst>
          </a:custGeom>
          <a:effectLst/>
        </p:spPr>
        <p:txBody>
          <a:bodyPr vert="horz" lIns="95057" tIns="47529" rIns="95057" bIns="47529"/>
          <a:lstStyle>
            <a:lvl1pPr marL="0" indent="0" algn="ctr">
              <a:buNone/>
              <a:defRPr sz="1080">
                <a:solidFill>
                  <a:srgbClr val="7F7F7F"/>
                </a:solidFill>
                <a:latin typeface="微软雅黑" panose="020B0503020204020204" pitchFamily="34" charset="-122"/>
                <a:ea typeface="微软雅黑" panose="020B0503020204020204" pitchFamily="34" charset="-122"/>
                <a:cs typeface="微软雅黑" panose="020B0503020204020204" pitchFamily="34" charset="-122"/>
              </a:defRPr>
            </a:lvl1pPr>
          </a:lstStyle>
          <a:p>
            <a:endParaRPr lang="en-US"/>
          </a:p>
        </p:txBody>
      </p:sp>
      <p:sp>
        <p:nvSpPr>
          <p:cNvPr id="8" name="Text Placeholder 7"/>
          <p:cNvSpPr>
            <a:spLocks noGrp="1"/>
          </p:cNvSpPr>
          <p:nvPr>
            <p:ph type="body" sz="quarter" idx="10" hasCustomPrompt="1"/>
          </p:nvPr>
        </p:nvSpPr>
        <p:spPr>
          <a:xfrm>
            <a:off x="3954706" y="3801452"/>
            <a:ext cx="4511964" cy="431780"/>
          </a:xfrm>
          <a:prstGeom prst="rect">
            <a:avLst/>
          </a:prstGeom>
        </p:spPr>
        <p:txBody>
          <a:bodyPr vert="horz" lIns="0" tIns="40504" rIns="0" bIns="40504" anchor="ctr"/>
          <a:lstStyle>
            <a:lvl1pPr marL="0" indent="0" algn="ctr">
              <a:lnSpc>
                <a:spcPct val="100000"/>
              </a:lnSpc>
              <a:spcBef>
                <a:spcPct val="0"/>
              </a:spcBef>
              <a:buNone/>
              <a:defRPr sz="4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defRPr>
            </a:lvl1pPr>
          </a:lstStyle>
          <a:p>
            <a:pPr lvl="0"/>
            <a:r>
              <a:rPr lang="es-ES_tradnl"/>
              <a:t>TITLE HERE</a:t>
            </a:r>
          </a:p>
        </p:txBody>
      </p:sp>
      <p:sp>
        <p:nvSpPr>
          <p:cNvPr id="9" name="Text Placeholder 7"/>
          <p:cNvSpPr>
            <a:spLocks noGrp="1"/>
          </p:cNvSpPr>
          <p:nvPr>
            <p:ph type="body" sz="quarter" idx="11" hasCustomPrompt="1"/>
          </p:nvPr>
        </p:nvSpPr>
        <p:spPr>
          <a:xfrm>
            <a:off x="3954706" y="4385250"/>
            <a:ext cx="4511964" cy="228451"/>
          </a:xfrm>
          <a:prstGeom prst="rect">
            <a:avLst/>
          </a:prstGeom>
        </p:spPr>
        <p:txBody>
          <a:bodyPr vert="horz" lIns="0" tIns="40504" rIns="0" bIns="40504" anchor="ctr"/>
          <a:lstStyle>
            <a:lvl1pPr marL="0" indent="0" algn="ctr">
              <a:lnSpc>
                <a:spcPct val="100000"/>
              </a:lnSpc>
              <a:spcBef>
                <a:spcPct val="0"/>
              </a:spcBef>
              <a:spcAft>
                <a:spcPct val="0"/>
              </a:spcAft>
              <a:buNone/>
              <a:defRPr sz="1800" b="0">
                <a:solidFill>
                  <a:schemeClr val="accent3"/>
                </a:solidFill>
                <a:latin typeface="微软雅黑" panose="020B0503020204020204" pitchFamily="34" charset="-122"/>
                <a:ea typeface="微软雅黑" panose="020B0503020204020204" pitchFamily="34" charset="-122"/>
                <a:cs typeface="微软雅黑" panose="020B0503020204020204" pitchFamily="34" charset="-122"/>
              </a:defRPr>
            </a:lvl1pPr>
          </a:lstStyle>
          <a:p>
            <a:pPr lvl="0"/>
            <a:r>
              <a:rPr lang="es-ES_tradnl" err="1"/>
              <a:t>Ultimate Powerpoint Template</a:t>
            </a:r>
            <a:endParaRPr lang="es-ES_tradnl"/>
          </a:p>
        </p:txBody>
      </p:sp>
      <p:sp>
        <p:nvSpPr>
          <p:cNvPr id="10" name="Text Placeholder 2"/>
          <p:cNvSpPr>
            <a:spLocks noGrp="1"/>
          </p:cNvSpPr>
          <p:nvPr>
            <p:ph type="body" sz="quarter" idx="16" hasCustomPrompt="1"/>
          </p:nvPr>
        </p:nvSpPr>
        <p:spPr>
          <a:xfrm>
            <a:off x="3975167" y="4817825"/>
            <a:ext cx="4488039" cy="1536868"/>
          </a:xfrm>
          <a:prstGeom prst="rect">
            <a:avLst/>
          </a:prstGeom>
        </p:spPr>
        <p:txBody>
          <a:bodyPr vert="horz" lIns="0" tIns="0" rIns="0" bIns="0"/>
          <a:lstStyle>
            <a:lvl1pPr marL="0" indent="0" algn="ctr">
              <a:lnSpc>
                <a:spcPct val="130000"/>
              </a:lnSpc>
              <a:buNone/>
              <a:defRPr sz="1440">
                <a:solidFill>
                  <a:schemeClr val="tx1">
                    <a:lumMod val="50000"/>
                    <a:lumOff val="50000"/>
                  </a:schemeClr>
                </a:solidFill>
                <a:latin typeface="微软雅黑" panose="020B0503020204020204" pitchFamily="34" charset="-122"/>
                <a:ea typeface="微软雅黑" panose="020B0503020204020204" pitchFamily="34" charset="-122"/>
                <a:cs typeface="微软雅黑" panose="020B0503020204020204" pitchFamily="34" charset="-122"/>
              </a:defRPr>
            </a:lvl1pPr>
          </a:lstStyle>
          <a:p>
            <a:pPr lvl="0"/>
            <a:r>
              <a:rPr lang="en-US" err="1"/>
              <a:t>Lorem ipsum dolor sit amet, consectetur adipiscing elit. Fusce diam tortor, mattis quis dapibus vitae, euismod non purus. Maecenas ut lacus nec mauris feugiat tristique.</a:t>
            </a:r>
            <a:endParaRPr lang="en-US"/>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400"/>
                                        <p:tgtEl>
                                          <p:spTgt spid="15"/>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80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fade">
                                      <p:cBhvr>
                                        <p:cTn id="20"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10" grpId="0" build="p">
        <p:tmplLst>
          <p:tmpl lvl="1">
            <p:tnLst>
              <p:par>
                <p:cTn presetID="10" presetClass="entr" presetSubtype="0" fill="hold" nodeType="withEffect">
                  <p:stCondLst>
                    <p:cond delay="80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atin typeface="微软雅黑" panose="020B0503020204020204" pitchFamily="34" charset="-122"/>
                <a:ea typeface="微软雅黑" panose="020B0503020204020204" pitchFamily="3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latin typeface="微软雅黑" panose="020B0503020204020204" pitchFamily="34" charset="-122"/>
                <a:ea typeface="微软雅黑" panose="020B0503020204020204" pitchFamily="34" charset="-122"/>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atin typeface="微软雅黑" panose="020B0503020204020204" pitchFamily="34" charset="-122"/>
                <a:ea typeface="微软雅黑" panose="020B0503020204020204" pitchFamily="34" charset="-122"/>
              </a:defRPr>
            </a:lvl1pPr>
            <a:lvl2pPr>
              <a:defRPr sz="2800">
                <a:latin typeface="微软雅黑" panose="020B0503020204020204" pitchFamily="34" charset="-122"/>
                <a:ea typeface="微软雅黑" panose="020B0503020204020204" pitchFamily="34" charset="-122"/>
              </a:defRPr>
            </a:lvl2pPr>
            <a:lvl3pPr>
              <a:defRPr sz="24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atin typeface="微软雅黑" panose="020B0503020204020204" pitchFamily="34" charset="-122"/>
                <a:ea typeface="微软雅黑"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atin typeface="微软雅黑" panose="020B0503020204020204" pitchFamily="34" charset="-122"/>
                <a:ea typeface="微软雅黑" panose="020B0503020204020204" pitchFamily="34"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atin typeface="微软雅黑" panose="020B0503020204020204" pitchFamily="34" charset="-122"/>
                <a:ea typeface="微软雅黑"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lvl1pPr>
              <a:defRPr>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First Slide">
    <p:spTree>
      <p:nvGrpSpPr>
        <p:cNvPr id="1" name=""/>
        <p:cNvGrpSpPr/>
        <p:nvPr/>
      </p:nvGrpSpPr>
      <p:grpSpPr>
        <a:xfrm>
          <a:off x="0" y="0"/>
          <a:ext cx="0" cy="0"/>
          <a:chOff x="0" y="0"/>
          <a:chExt cx="0" cy="0"/>
        </a:xfrm>
      </p:grpSpPr>
      <p:sp>
        <p:nvSpPr>
          <p:cNvPr id="15" name="Picture Placeholder 2"/>
          <p:cNvSpPr>
            <a:spLocks noGrp="1"/>
          </p:cNvSpPr>
          <p:nvPr>
            <p:ph type="pic" sz="quarter" idx="17"/>
          </p:nvPr>
        </p:nvSpPr>
        <p:spPr>
          <a:xfrm>
            <a:off x="4064000" y="441961"/>
            <a:ext cx="4368800" cy="3083564"/>
          </a:xfrm>
          <a:custGeom>
            <a:avLst/>
            <a:gdLst/>
            <a:ahLst/>
            <a:cxnLst/>
            <a:rect l="l" t="t" r="r" b="b"/>
            <a:pathLst>
              <a:path w="3276600" h="3124200">
                <a:moveTo>
                  <a:pt x="3028950" y="0"/>
                </a:moveTo>
                <a:cubicBezTo>
                  <a:pt x="3165723" y="0"/>
                  <a:pt x="3276600" y="110877"/>
                  <a:pt x="3276600" y="247650"/>
                </a:cubicBezTo>
                <a:lnTo>
                  <a:pt x="3276600" y="2876550"/>
                </a:lnTo>
                <a:cubicBezTo>
                  <a:pt x="3276600" y="3013323"/>
                  <a:pt x="3165723" y="3124200"/>
                  <a:pt x="3028950" y="3124200"/>
                </a:cubicBezTo>
                <a:cubicBezTo>
                  <a:pt x="2892177" y="3124200"/>
                  <a:pt x="2781300" y="3013323"/>
                  <a:pt x="2781300" y="2876550"/>
                </a:cubicBezTo>
                <a:lnTo>
                  <a:pt x="2781300" y="247650"/>
                </a:lnTo>
                <a:cubicBezTo>
                  <a:pt x="2781300" y="110877"/>
                  <a:pt x="2892177" y="0"/>
                  <a:pt x="3028950" y="0"/>
                </a:cubicBezTo>
                <a:close/>
                <a:moveTo>
                  <a:pt x="2317750" y="0"/>
                </a:moveTo>
                <a:cubicBezTo>
                  <a:pt x="2454523" y="0"/>
                  <a:pt x="2565400" y="110877"/>
                  <a:pt x="2565400" y="247650"/>
                </a:cubicBezTo>
                <a:lnTo>
                  <a:pt x="2565400" y="2876550"/>
                </a:lnTo>
                <a:cubicBezTo>
                  <a:pt x="2565400" y="3013323"/>
                  <a:pt x="2454523" y="3124200"/>
                  <a:pt x="2317750" y="3124200"/>
                </a:cubicBezTo>
                <a:cubicBezTo>
                  <a:pt x="2180977" y="3124200"/>
                  <a:pt x="2070100" y="3013323"/>
                  <a:pt x="2070100" y="2876550"/>
                </a:cubicBezTo>
                <a:lnTo>
                  <a:pt x="2070100" y="247650"/>
                </a:lnTo>
                <a:cubicBezTo>
                  <a:pt x="2070100" y="110877"/>
                  <a:pt x="2180977" y="0"/>
                  <a:pt x="2317750" y="0"/>
                </a:cubicBezTo>
                <a:close/>
                <a:moveTo>
                  <a:pt x="1606550" y="0"/>
                </a:moveTo>
                <a:cubicBezTo>
                  <a:pt x="1743323" y="0"/>
                  <a:pt x="1854200" y="110877"/>
                  <a:pt x="1854200" y="247650"/>
                </a:cubicBezTo>
                <a:lnTo>
                  <a:pt x="1854200" y="2876550"/>
                </a:lnTo>
                <a:cubicBezTo>
                  <a:pt x="1854200" y="3013323"/>
                  <a:pt x="1743323" y="3124200"/>
                  <a:pt x="1606550" y="3124200"/>
                </a:cubicBezTo>
                <a:cubicBezTo>
                  <a:pt x="1469777" y="3124200"/>
                  <a:pt x="1358900" y="3013323"/>
                  <a:pt x="1358900" y="2876550"/>
                </a:cubicBezTo>
                <a:lnTo>
                  <a:pt x="1358900" y="247650"/>
                </a:lnTo>
                <a:cubicBezTo>
                  <a:pt x="1358900" y="110877"/>
                  <a:pt x="1469777" y="0"/>
                  <a:pt x="1606550" y="0"/>
                </a:cubicBezTo>
                <a:close/>
                <a:moveTo>
                  <a:pt x="958850" y="0"/>
                </a:moveTo>
                <a:cubicBezTo>
                  <a:pt x="1095623" y="0"/>
                  <a:pt x="1206500" y="110877"/>
                  <a:pt x="1206500" y="247650"/>
                </a:cubicBezTo>
                <a:lnTo>
                  <a:pt x="1206500" y="2876550"/>
                </a:lnTo>
                <a:cubicBezTo>
                  <a:pt x="1206500" y="3013323"/>
                  <a:pt x="1095623" y="3124200"/>
                  <a:pt x="958850" y="3124200"/>
                </a:cubicBezTo>
                <a:cubicBezTo>
                  <a:pt x="822077" y="3124200"/>
                  <a:pt x="711200" y="3013323"/>
                  <a:pt x="711200" y="2876550"/>
                </a:cubicBezTo>
                <a:lnTo>
                  <a:pt x="711200" y="247650"/>
                </a:lnTo>
                <a:cubicBezTo>
                  <a:pt x="711200" y="110877"/>
                  <a:pt x="822077" y="0"/>
                  <a:pt x="958850" y="0"/>
                </a:cubicBezTo>
                <a:close/>
                <a:moveTo>
                  <a:pt x="247650" y="0"/>
                </a:moveTo>
                <a:cubicBezTo>
                  <a:pt x="384423" y="0"/>
                  <a:pt x="495300" y="110877"/>
                  <a:pt x="495300" y="247650"/>
                </a:cubicBezTo>
                <a:lnTo>
                  <a:pt x="495300" y="2876550"/>
                </a:lnTo>
                <a:cubicBezTo>
                  <a:pt x="495300" y="3013323"/>
                  <a:pt x="384423" y="3124200"/>
                  <a:pt x="247650" y="3124200"/>
                </a:cubicBezTo>
                <a:cubicBezTo>
                  <a:pt x="110877" y="3124200"/>
                  <a:pt x="0" y="3013323"/>
                  <a:pt x="0" y="2876550"/>
                </a:cubicBezTo>
                <a:lnTo>
                  <a:pt x="0" y="247650"/>
                </a:lnTo>
                <a:cubicBezTo>
                  <a:pt x="0" y="110877"/>
                  <a:pt x="110877" y="0"/>
                  <a:pt x="247650" y="0"/>
                </a:cubicBezTo>
                <a:close/>
              </a:path>
            </a:pathLst>
          </a:custGeom>
          <a:effectLst/>
        </p:spPr>
        <p:txBody>
          <a:bodyPr vert="horz" lIns="95057" tIns="47529" rIns="95057" bIns="47529"/>
          <a:lstStyle>
            <a:lvl1pPr marL="0" indent="0" algn="ctr">
              <a:buNone/>
              <a:defRPr sz="1080">
                <a:solidFill>
                  <a:srgbClr val="7F7F7F"/>
                </a:solidFill>
                <a:latin typeface="微软雅黑" panose="020B0503020204020204" pitchFamily="34" charset="-122"/>
                <a:ea typeface="微软雅黑" panose="020B0503020204020204" pitchFamily="34" charset="-122"/>
                <a:cs typeface="微软雅黑" panose="020B0503020204020204" pitchFamily="34" charset="-122"/>
              </a:defRPr>
            </a:lvl1pPr>
          </a:lstStyle>
          <a:p>
            <a:endParaRPr lang="en-US"/>
          </a:p>
        </p:txBody>
      </p:sp>
      <p:sp>
        <p:nvSpPr>
          <p:cNvPr id="8" name="Text Placeholder 7"/>
          <p:cNvSpPr>
            <a:spLocks noGrp="1"/>
          </p:cNvSpPr>
          <p:nvPr>
            <p:ph type="body" sz="quarter" idx="10" hasCustomPrompt="1"/>
          </p:nvPr>
        </p:nvSpPr>
        <p:spPr>
          <a:xfrm>
            <a:off x="3954706" y="3801452"/>
            <a:ext cx="4511964" cy="431780"/>
          </a:xfrm>
          <a:prstGeom prst="rect">
            <a:avLst/>
          </a:prstGeom>
        </p:spPr>
        <p:txBody>
          <a:bodyPr vert="horz" lIns="0" tIns="40504" rIns="0" bIns="40504" anchor="ctr"/>
          <a:lstStyle>
            <a:lvl1pPr marL="0" indent="0" algn="ctr">
              <a:lnSpc>
                <a:spcPct val="100000"/>
              </a:lnSpc>
              <a:spcBef>
                <a:spcPct val="0"/>
              </a:spcBef>
              <a:buNone/>
              <a:defRPr sz="4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defRPr>
            </a:lvl1pPr>
          </a:lstStyle>
          <a:p>
            <a:pPr lvl="0"/>
            <a:r>
              <a:rPr lang="es-ES_tradnl"/>
              <a:t>TITLE HERE</a:t>
            </a:r>
          </a:p>
        </p:txBody>
      </p:sp>
      <p:sp>
        <p:nvSpPr>
          <p:cNvPr id="9" name="Text Placeholder 7"/>
          <p:cNvSpPr>
            <a:spLocks noGrp="1"/>
          </p:cNvSpPr>
          <p:nvPr>
            <p:ph type="body" sz="quarter" idx="11" hasCustomPrompt="1"/>
          </p:nvPr>
        </p:nvSpPr>
        <p:spPr>
          <a:xfrm>
            <a:off x="3954706" y="4385250"/>
            <a:ext cx="4511964" cy="228451"/>
          </a:xfrm>
          <a:prstGeom prst="rect">
            <a:avLst/>
          </a:prstGeom>
        </p:spPr>
        <p:txBody>
          <a:bodyPr vert="horz" lIns="0" tIns="40504" rIns="0" bIns="40504" anchor="ctr"/>
          <a:lstStyle>
            <a:lvl1pPr marL="0" indent="0" algn="ctr">
              <a:lnSpc>
                <a:spcPct val="100000"/>
              </a:lnSpc>
              <a:spcBef>
                <a:spcPct val="0"/>
              </a:spcBef>
              <a:spcAft>
                <a:spcPct val="0"/>
              </a:spcAft>
              <a:buNone/>
              <a:defRPr sz="1800" b="0">
                <a:solidFill>
                  <a:schemeClr val="accent3"/>
                </a:solidFill>
                <a:latin typeface="微软雅黑" panose="020B0503020204020204" pitchFamily="34" charset="-122"/>
                <a:ea typeface="微软雅黑" panose="020B0503020204020204" pitchFamily="34" charset="-122"/>
                <a:cs typeface="微软雅黑" panose="020B0503020204020204" pitchFamily="34" charset="-122"/>
              </a:defRPr>
            </a:lvl1pPr>
          </a:lstStyle>
          <a:p>
            <a:pPr lvl="0"/>
            <a:r>
              <a:rPr lang="es-ES_tradnl" err="1"/>
              <a:t>Ultimate Powerpoint Template</a:t>
            </a:r>
            <a:endParaRPr lang="es-ES_tradnl"/>
          </a:p>
        </p:txBody>
      </p:sp>
      <p:sp>
        <p:nvSpPr>
          <p:cNvPr id="10" name="Text Placeholder 2"/>
          <p:cNvSpPr>
            <a:spLocks noGrp="1"/>
          </p:cNvSpPr>
          <p:nvPr>
            <p:ph type="body" sz="quarter" idx="16" hasCustomPrompt="1"/>
          </p:nvPr>
        </p:nvSpPr>
        <p:spPr>
          <a:xfrm>
            <a:off x="3975167" y="4817825"/>
            <a:ext cx="4488039" cy="1536868"/>
          </a:xfrm>
          <a:prstGeom prst="rect">
            <a:avLst/>
          </a:prstGeom>
        </p:spPr>
        <p:txBody>
          <a:bodyPr vert="horz" lIns="0" tIns="0" rIns="0" bIns="0"/>
          <a:lstStyle>
            <a:lvl1pPr marL="0" indent="0" algn="ctr">
              <a:lnSpc>
                <a:spcPct val="130000"/>
              </a:lnSpc>
              <a:buNone/>
              <a:defRPr sz="1440">
                <a:solidFill>
                  <a:schemeClr val="tx1">
                    <a:lumMod val="50000"/>
                    <a:lumOff val="50000"/>
                  </a:schemeClr>
                </a:solidFill>
                <a:latin typeface="微软雅黑" panose="020B0503020204020204" pitchFamily="34" charset="-122"/>
                <a:ea typeface="微软雅黑" panose="020B0503020204020204" pitchFamily="34" charset="-122"/>
                <a:cs typeface="微软雅黑" panose="020B0503020204020204" pitchFamily="34" charset="-122"/>
              </a:defRPr>
            </a:lvl1pPr>
          </a:lstStyle>
          <a:p>
            <a:pPr lvl="0"/>
            <a:r>
              <a:rPr lang="en-US" err="1"/>
              <a:t>Lorem ipsum dolor sit amet, consectetur adipiscing elit. Fusce diam tortor, mattis quis dapibus vitae, euismod non purus. Maecenas ut lacus nec mauris feugiat tristique.</a:t>
            </a:r>
            <a:endParaRPr lang="en-US"/>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400"/>
                                        <p:tgtEl>
                                          <p:spTgt spid="15"/>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80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fade">
                                      <p:cBhvr>
                                        <p:cTn id="20"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10" grpId="0" build="p">
        <p:tmplLst>
          <p:tmpl lvl="1">
            <p:tnLst>
              <p:par>
                <p:cTn presetID="10" presetClass="entr" presetSubtype="0" fill="hold" nodeType="withEffect">
                  <p:stCondLst>
                    <p:cond delay="80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610071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692862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934275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331054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38345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latin typeface="微软雅黑" panose="020B0503020204020204" pitchFamily="34" charset="-122"/>
                <a:ea typeface="微软雅黑" panose="020B0503020204020204" pitchFamily="34" charset="-122"/>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764432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784941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290705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0748942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674452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64316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atin typeface="微软雅黑" panose="020B0503020204020204" pitchFamily="34" charset="-122"/>
                <a:ea typeface="微软雅黑" panose="020B0503020204020204" pitchFamily="34" charset="-122"/>
              </a:defRPr>
            </a:lvl1pPr>
            <a:lvl2pPr>
              <a:defRPr sz="2800">
                <a:latin typeface="微软雅黑" panose="020B0503020204020204" pitchFamily="34" charset="-122"/>
                <a:ea typeface="微软雅黑" panose="020B0503020204020204" pitchFamily="34" charset="-122"/>
              </a:defRPr>
            </a:lvl2pPr>
            <a:lvl3pPr>
              <a:defRPr sz="24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atin typeface="微软雅黑" panose="020B0503020204020204" pitchFamily="34" charset="-122"/>
                <a:ea typeface="微软雅黑"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atin typeface="微软雅黑" panose="020B0503020204020204" pitchFamily="34" charset="-122"/>
                <a:ea typeface="微软雅黑" panose="020B0503020204020204" pitchFamily="34" charset="-122"/>
              </a:defRPr>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atin typeface="微软雅黑" panose="020B0503020204020204" pitchFamily="34" charset="-122"/>
                <a:ea typeface="微软雅黑" panose="020B0503020204020204" pitchFamily="34"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atin typeface="微软雅黑" panose="020B0503020204020204" pitchFamily="34" charset="-122"/>
                <a:ea typeface="微软雅黑"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B7A7D53B-C3AA-461F-939B-6135F1198C54}" type="datetimeFigureOut">
              <a:rPr lang="zh-CN" altLang="en-US" smtClean="0"/>
              <a:t>2023/3/28</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2869793-557A-46CE-B1C1-20F0E2D3194A}" type="slidenum">
              <a:rPr lang="zh-CN" altLang="en-US" smtClean="0"/>
              <a:t>‹#›</a:t>
            </a:fld>
            <a:endParaRPr lang="zh-CN" altLang="en-US"/>
          </a:p>
        </p:txBody>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file:///D:\qq&#25991;&#20214;\712321467\Image\C2C\Image2\%7b75232B38-A165-1FB7-499C-2E1C792CACB5%7d.png"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file:///D:\qq&#25991;&#20214;\712321467\Image\C2C\Image2\%7b75232B38-A165-1FB7-499C-2E1C792CACB5%7d.png" TargetMode="Externa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F90FB"/>
        </a:solidFill>
        <a:effectLst/>
      </p:bgPr>
    </p:bg>
    <p:spTree>
      <p:nvGrpSpPr>
        <p:cNvPr id="1" name=""/>
        <p:cNvGrpSpPr/>
        <p:nvPr/>
      </p:nvGrpSpPr>
      <p:grpSpPr>
        <a:xfrm>
          <a:off x="0" y="0"/>
          <a:ext cx="0" cy="0"/>
          <a:chOff x="0" y="0"/>
          <a:chExt cx="0" cy="0"/>
        </a:xfrm>
      </p:grpSpPr>
      <p:sp>
        <p:nvSpPr>
          <p:cNvPr id="15" name="矩形: 圆角 14"/>
          <p:cNvSpPr/>
          <p:nvPr userDrawn="1"/>
        </p:nvSpPr>
        <p:spPr>
          <a:xfrm>
            <a:off x="644525" y="591817"/>
            <a:ext cx="10902950" cy="5674366"/>
          </a:xfrm>
          <a:prstGeom prst="roundRect">
            <a:avLst>
              <a:gd name="adj" fmla="val 0"/>
            </a:avLst>
          </a:prstGeom>
          <a:solidFill>
            <a:schemeClr val="bg1"/>
          </a:solidFill>
          <a:ln w="12700" cap="flat" cmpd="sng" algn="ctr">
            <a:noFill/>
            <a:prstDash val="solid"/>
            <a:miter lim="800000"/>
          </a:ln>
          <a:effectLst>
            <a:outerShdw blurRad="177800" algn="c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片 1073743875" descr="学科网 zxxk.com"/>
          <p:cNvPicPr>
            <a:picLocks noChangeAspect="1"/>
          </p:cNvPicPr>
          <p:nvPr/>
        </p:nvPicPr>
        <p:blipFill>
          <a:blip r:link="rId14"/>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cove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2F90FB"/>
        </a:solidFill>
        <a:effectLst/>
      </p:bgPr>
    </p:bg>
    <p:spTree>
      <p:nvGrpSpPr>
        <p:cNvPr id="1" name=""/>
        <p:cNvGrpSpPr/>
        <p:nvPr/>
      </p:nvGrpSpPr>
      <p:grpSpPr>
        <a:xfrm>
          <a:off x="0" y="0"/>
          <a:ext cx="0" cy="0"/>
          <a:chOff x="0" y="0"/>
          <a:chExt cx="0" cy="0"/>
        </a:xfrm>
      </p:grpSpPr>
      <p:sp>
        <p:nvSpPr>
          <p:cNvPr id="15" name="矩形: 圆角 14"/>
          <p:cNvSpPr/>
          <p:nvPr userDrawn="1"/>
        </p:nvSpPr>
        <p:spPr>
          <a:xfrm>
            <a:off x="644525" y="591817"/>
            <a:ext cx="10902950" cy="5674366"/>
          </a:xfrm>
          <a:prstGeom prst="roundRect">
            <a:avLst>
              <a:gd name="adj" fmla="val 0"/>
            </a:avLst>
          </a:prstGeom>
          <a:solidFill>
            <a:schemeClr val="bg1"/>
          </a:solidFill>
          <a:ln w="12700" cap="flat" cmpd="sng" algn="ctr">
            <a:noFill/>
            <a:prstDash val="solid"/>
            <a:miter lim="800000"/>
          </a:ln>
          <a:effectLst>
            <a:outerShdw blurRad="177800" algn="c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片 1073743875" descr="学科网 zxxk.com"/>
          <p:cNvPicPr>
            <a:picLocks noChangeAspect="1"/>
          </p:cNvPicPr>
          <p:nvPr/>
        </p:nvPicPr>
        <p:blipFill>
          <a:blip r:link="rId14"/>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slow">
    <p:cove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2653848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8.xml"/><Relationship Id="rId1" Type="http://schemas.openxmlformats.org/officeDocument/2006/relationships/slideLayout" Target="../slideLayouts/slideLayout31.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圆角 14"/>
          <p:cNvSpPr/>
          <p:nvPr/>
        </p:nvSpPr>
        <p:spPr>
          <a:xfrm>
            <a:off x="644525" y="591817"/>
            <a:ext cx="10902950" cy="5674366"/>
          </a:xfrm>
          <a:prstGeom prst="roundRect">
            <a:avLst>
              <a:gd name="adj" fmla="val 0"/>
            </a:avLst>
          </a:prstGeom>
          <a:solidFill>
            <a:schemeClr val="bg1"/>
          </a:solidFill>
          <a:ln w="12700" cap="flat" cmpd="sng" algn="ctr">
            <a:noFill/>
            <a:prstDash val="solid"/>
            <a:miter lim="800000"/>
          </a:ln>
          <a:effectLst>
            <a:outerShdw blurRad="177800" algn="c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3" name="图片 2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20700000">
            <a:off x="8462554" y="3886342"/>
            <a:ext cx="4795861" cy="2522104"/>
          </a:xfrm>
          <a:prstGeom prst="rect">
            <a:avLst/>
          </a:prstGeom>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1019276">
            <a:off x="7830429" y="1284231"/>
            <a:ext cx="4417204" cy="4417204"/>
          </a:xfrm>
          <a:prstGeom prst="rect">
            <a:avLst/>
          </a:prstGeom>
        </p:spPr>
      </p:pic>
      <p:pic>
        <p:nvPicPr>
          <p:cNvPr id="36" name="图片 3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6031" y="102720"/>
            <a:ext cx="1646063" cy="1646063"/>
          </a:xfrm>
          <a:prstGeom prst="rect">
            <a:avLst/>
          </a:prstGeom>
        </p:spPr>
      </p:pic>
      <p:grpSp>
        <p:nvGrpSpPr>
          <p:cNvPr id="3" name="组合 2"/>
          <p:cNvGrpSpPr/>
          <p:nvPr/>
        </p:nvGrpSpPr>
        <p:grpSpPr>
          <a:xfrm>
            <a:off x="1077327" y="2379200"/>
            <a:ext cx="6516081" cy="1641463"/>
            <a:chOff x="1257381" y="1211585"/>
            <a:chExt cx="5860181" cy="1641463"/>
          </a:xfrm>
        </p:grpSpPr>
        <p:sp>
          <p:nvSpPr>
            <p:cNvPr id="33" name="文本框 32"/>
            <p:cNvSpPr txBox="1"/>
            <p:nvPr/>
          </p:nvSpPr>
          <p:spPr>
            <a:xfrm>
              <a:off x="1257381" y="1211585"/>
              <a:ext cx="5860181" cy="1631216"/>
            </a:xfrm>
            <a:prstGeom prst="rect">
              <a:avLst/>
            </a:prstGeom>
            <a:noFill/>
          </p:spPr>
          <p:txBody>
            <a:bodyPr wrap="square" rtlCol="0">
              <a:spAutoFit/>
            </a:bodyPr>
            <a:lstStyle/>
            <a:p>
              <a:pPr algn="ctr"/>
              <a:r>
                <a:rPr lang="zh-CN" altLang="en-US" sz="10000">
                  <a:ln w="180975">
                    <a:solidFill>
                      <a:srgbClr val="2F90FB"/>
                    </a:solidFill>
                  </a:ln>
                  <a:solidFill>
                    <a:srgbClr val="2F90FB"/>
                  </a:solidFill>
                  <a:effectLst>
                    <a:outerShdw blurRad="50800" dist="38100" dir="2700000" algn="tl" rotWithShape="0">
                      <a:prstClr val="black">
                        <a:alpha val="20000"/>
                      </a:prstClr>
                    </a:outerShdw>
                  </a:effectLst>
                  <a:latin typeface="华文琥珀" panose="02010800040101010101" charset="-122"/>
                  <a:ea typeface="华文琥珀" panose="02010800040101010101" charset="-122"/>
                  <a:sym typeface="思源黑体" panose="020B0500000000000000" pitchFamily="34" charset="-122"/>
                </a:rPr>
                <a:t>防骗指南</a:t>
              </a:r>
            </a:p>
          </p:txBody>
        </p:sp>
        <p:sp>
          <p:nvSpPr>
            <p:cNvPr id="34" name="文本框 33"/>
            <p:cNvSpPr txBox="1"/>
            <p:nvPr/>
          </p:nvSpPr>
          <p:spPr>
            <a:xfrm>
              <a:off x="1257381" y="1221832"/>
              <a:ext cx="5860181" cy="1631216"/>
            </a:xfrm>
            <a:prstGeom prst="rect">
              <a:avLst/>
            </a:prstGeom>
            <a:noFill/>
          </p:spPr>
          <p:txBody>
            <a:bodyPr wrap="square" rtlCol="0">
              <a:spAutoFit/>
            </a:bodyPr>
            <a:lstStyle/>
            <a:p>
              <a:pPr algn="ctr"/>
              <a:r>
                <a:rPr lang="zh-CN" altLang="en-US" sz="10000" dirty="0">
                  <a:solidFill>
                    <a:schemeClr val="bg1"/>
                  </a:solidFill>
                  <a:latin typeface="华文琥珀" panose="02010800040101010101" charset="-122"/>
                  <a:ea typeface="华文琥珀" panose="02010800040101010101" charset="-122"/>
                  <a:sym typeface="思源黑体" panose="020B0500000000000000" pitchFamily="34" charset="-122"/>
                </a:rPr>
                <a:t>防骗指南</a:t>
              </a:r>
            </a:p>
          </p:txBody>
        </p:sp>
      </p:grpSp>
      <p:sp>
        <p:nvSpPr>
          <p:cNvPr id="40" name="文本框 39"/>
          <p:cNvSpPr txBox="1"/>
          <p:nvPr/>
        </p:nvSpPr>
        <p:spPr>
          <a:xfrm>
            <a:off x="1495127" y="4087652"/>
            <a:ext cx="5680480" cy="570284"/>
          </a:xfrm>
          <a:prstGeom prst="rect">
            <a:avLst/>
          </a:prstGeom>
          <a:noFill/>
        </p:spPr>
        <p:txBody>
          <a:bodyPr wrap="square" rtlCol="0">
            <a:spAutoFit/>
          </a:bodyPr>
          <a:lstStyle/>
          <a:p>
            <a:pPr algn="ctr">
              <a:lnSpc>
                <a:spcPct val="150000"/>
              </a:lnSpc>
            </a:pPr>
            <a:r>
              <a:rPr lang="zh-CN" altLang="en-US" sz="1100">
                <a:solidFill>
                  <a:schemeClr val="tx1">
                    <a:lumMod val="75000"/>
                    <a:lumOff val="25000"/>
                  </a:schemeClr>
                </a:solidFill>
                <a:latin typeface="微软雅黑" panose="020B0503020204020204" pitchFamily="34" charset="-122"/>
                <a:ea typeface="微软雅黑" panose="020B0503020204020204" pitchFamily="34" charset="-122"/>
                <a:sym typeface="思源黑体" panose="020B0500000000000000" pitchFamily="34" charset="-122"/>
              </a:rPr>
              <a:t>在我们展望美好校园生活的时候，总有不法分子蠢蠢欲动，利用各种名义进行诈骗。面对即将到来的校园生活，管家侠教你练就火眼金睛，分分钟识破骗局！</a:t>
            </a:r>
          </a:p>
        </p:txBody>
      </p:sp>
      <p:grpSp>
        <p:nvGrpSpPr>
          <p:cNvPr id="44" name="组合 43"/>
          <p:cNvGrpSpPr/>
          <p:nvPr/>
        </p:nvGrpSpPr>
        <p:grpSpPr>
          <a:xfrm>
            <a:off x="943342" y="968309"/>
            <a:ext cx="6516081" cy="1631216"/>
            <a:chOff x="1257381" y="1211585"/>
            <a:chExt cx="5860181" cy="1631216"/>
          </a:xfrm>
        </p:grpSpPr>
        <p:sp>
          <p:nvSpPr>
            <p:cNvPr id="45" name="文本框 44"/>
            <p:cNvSpPr txBox="1"/>
            <p:nvPr/>
          </p:nvSpPr>
          <p:spPr>
            <a:xfrm>
              <a:off x="1257381" y="1211585"/>
              <a:ext cx="5860181" cy="1630045"/>
            </a:xfrm>
            <a:prstGeom prst="rect">
              <a:avLst/>
            </a:prstGeom>
            <a:noFill/>
          </p:spPr>
          <p:txBody>
            <a:bodyPr wrap="square" rtlCol="0">
              <a:spAutoFit/>
            </a:bodyPr>
            <a:lstStyle/>
            <a:p>
              <a:pPr algn="ctr"/>
              <a:r>
                <a:rPr lang="zh-CN" altLang="en-US" sz="10000">
                  <a:ln w="180975">
                    <a:solidFill>
                      <a:srgbClr val="2F90FB"/>
                    </a:solidFill>
                  </a:ln>
                  <a:solidFill>
                    <a:srgbClr val="2F90FB"/>
                  </a:solidFill>
                  <a:effectLst>
                    <a:outerShdw blurRad="50800" dist="38100" dir="2700000" algn="tl" rotWithShape="0">
                      <a:prstClr val="black">
                        <a:alpha val="20000"/>
                      </a:prstClr>
                    </a:outerShdw>
                  </a:effectLst>
                  <a:latin typeface="华文琥珀" panose="02010800040101010101" charset="-122"/>
                  <a:ea typeface="华文琥珀" panose="02010800040101010101" charset="-122"/>
                  <a:sym typeface="思源黑体" panose="020B0500000000000000" pitchFamily="34" charset="-122"/>
                </a:rPr>
                <a:t>校园</a:t>
              </a:r>
            </a:p>
          </p:txBody>
        </p:sp>
        <p:sp>
          <p:nvSpPr>
            <p:cNvPr id="46" name="文本框 45"/>
            <p:cNvSpPr txBox="1"/>
            <p:nvPr/>
          </p:nvSpPr>
          <p:spPr>
            <a:xfrm>
              <a:off x="1257381" y="1211585"/>
              <a:ext cx="5860181" cy="1631216"/>
            </a:xfrm>
            <a:prstGeom prst="rect">
              <a:avLst/>
            </a:prstGeom>
            <a:noFill/>
          </p:spPr>
          <p:txBody>
            <a:bodyPr wrap="square" rtlCol="0">
              <a:spAutoFit/>
            </a:bodyPr>
            <a:lstStyle/>
            <a:p>
              <a:pPr algn="ctr"/>
              <a:r>
                <a:rPr lang="zh-CN" altLang="en-US" sz="10000" dirty="0">
                  <a:solidFill>
                    <a:schemeClr val="bg1"/>
                  </a:solidFill>
                  <a:latin typeface="华文琥珀" panose="02010800040101010101" charset="-122"/>
                  <a:ea typeface="华文琥珀" panose="02010800040101010101" charset="-122"/>
                  <a:sym typeface="思源黑体" panose="020B0500000000000000" pitchFamily="34" charset="-122"/>
                </a:rPr>
                <a:t>校园</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arn(inVertical)">
                                      <p:cBhvr>
                                        <p:cTn id="7" dur="500"/>
                                        <p:tgtEl>
                                          <p:spTgt spid="4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 calcmode="lin" valueType="num">
                                      <p:cBhvr additive="base">
                                        <p:cTn id="17" dur="500" fill="hold"/>
                                        <p:tgtEl>
                                          <p:spTgt spid="40"/>
                                        </p:tgtEl>
                                        <p:attrNameLst>
                                          <p:attrName>ppt_x</p:attrName>
                                        </p:attrNameLst>
                                      </p:cBhvr>
                                      <p:tavLst>
                                        <p:tav tm="0">
                                          <p:val>
                                            <p:strVal val="#ppt_x"/>
                                          </p:val>
                                        </p:tav>
                                        <p:tav tm="100000">
                                          <p:val>
                                            <p:strVal val="#ppt_x"/>
                                          </p:val>
                                        </p:tav>
                                      </p:tavLst>
                                    </p:anim>
                                    <p:anim calcmode="lin" valueType="num">
                                      <p:cBhvr additive="base">
                                        <p:cTn id="18"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611336" y="2104702"/>
            <a:ext cx="3985532" cy="3367397"/>
          </a:xfrm>
          <a:prstGeom prst="rect">
            <a:avLst/>
          </a:prstGeom>
          <a:noFill/>
        </p:spPr>
        <p:txBody>
          <a:bodyPr wrap="square" rtlCol="0">
            <a:spAutoFit/>
          </a:bodyPr>
          <a:lstStyle>
            <a:defPPr>
              <a:defRPr lang="zh-CN"/>
            </a:defPPr>
            <a:lvl1pPr algn="ctr">
              <a:lnSpc>
                <a:spcPct val="120000"/>
              </a:lnSpc>
              <a:defRPr>
                <a:latin typeface="思源黑体 CN Normal" panose="020B0400000000000000" pitchFamily="34" charset="-122"/>
                <a:ea typeface="思源黑体 CN Normal" panose="020B0400000000000000" pitchFamily="34" charset="-122"/>
              </a:defRPr>
            </a:lvl1pPr>
          </a:lstStyle>
          <a:p>
            <a:pPr algn="l">
              <a:lnSpc>
                <a:spcPct val="150000"/>
              </a:lnSpc>
            </a:pPr>
            <a:r>
              <a:rPr lang="zh-CN" altLang="en-US" dirty="0">
                <a:latin typeface="微软雅黑" panose="020B0503020204020204" pitchFamily="34" charset="-122"/>
                <a:ea typeface="微软雅黑" panose="020B0503020204020204" pitchFamily="34" charset="-122"/>
                <a:sym typeface="思源黑体" panose="020B0500000000000000" pitchFamily="34" charset="-122"/>
              </a:rPr>
              <a:t>最典型的网络钓鱼攻击将收信人引诱到一个通过精心设计与目标组织的网站非常相似的钓鱼网站上，并获取收信人在此网站上输入的个人敏感信息，通常这个攻击过程不会让受害者警觉。这些个人信息对黑客们具有非常大的吸引力，因为这些信息使得他们可以假冒受害者进行欺诈性金融交易</a:t>
            </a:r>
          </a:p>
        </p:txBody>
      </p:sp>
      <p:sp>
        <p:nvSpPr>
          <p:cNvPr id="3" name="文本框 2"/>
          <p:cNvSpPr txBox="1"/>
          <p:nvPr/>
        </p:nvSpPr>
        <p:spPr>
          <a:xfrm>
            <a:off x="6885519" y="2590060"/>
            <a:ext cx="3889094" cy="2536400"/>
          </a:xfrm>
          <a:prstGeom prst="rect">
            <a:avLst/>
          </a:prstGeom>
          <a:noFill/>
        </p:spPr>
        <p:txBody>
          <a:bodyPr wrap="square" rtlCol="0">
            <a:spAutoFit/>
          </a:bodyPr>
          <a:lstStyle>
            <a:defPPr>
              <a:defRPr lang="zh-CN"/>
            </a:defPPr>
            <a:lvl1pPr algn="ctr">
              <a:lnSpc>
                <a:spcPct val="120000"/>
              </a:lnSpc>
              <a:defRPr>
                <a:latin typeface="思源黑体 CN Normal" panose="020B0400000000000000" pitchFamily="34" charset="-122"/>
                <a:ea typeface="思源黑体 CN Normal" panose="020B0400000000000000" pitchFamily="34" charset="-122"/>
              </a:defRPr>
            </a:lvl1pPr>
          </a:lstStyle>
          <a:p>
            <a:pPr algn="l">
              <a:lnSpc>
                <a:spcPct val="150000"/>
              </a:lnSpc>
            </a:pPr>
            <a:r>
              <a:rPr lang="zh-CN" altLang="en-US" dirty="0">
                <a:latin typeface="微软雅黑" panose="020B0503020204020204" pitchFamily="34" charset="-122"/>
                <a:ea typeface="微软雅黑" panose="020B0503020204020204" pitchFamily="34" charset="-122"/>
                <a:sym typeface="思源黑体" panose="020B0500000000000000" pitchFamily="34" charset="-122"/>
              </a:rPr>
              <a:t>从而获得经济利益。受害者经常遭受显著的经济损失或全部个人信息被窃取并用于犯罪的目的。的钓鱼网站有时，还会危害您的电脑，让您的电脑文件丢失，本电脑的文件转移到他的电脑上是一种最新骗术！ </a:t>
            </a:r>
          </a:p>
        </p:txBody>
      </p:sp>
      <p:sp>
        <p:nvSpPr>
          <p:cNvPr id="5" name="文本框 4"/>
          <p:cNvSpPr txBox="1"/>
          <p:nvPr/>
        </p:nvSpPr>
        <p:spPr>
          <a:xfrm>
            <a:off x="1841500" y="688340"/>
            <a:ext cx="2047875" cy="584835"/>
          </a:xfrm>
          <a:prstGeom prst="rect">
            <a:avLst/>
          </a:prstGeom>
          <a:noFill/>
        </p:spPr>
        <p:txBody>
          <a:bodyPr wrap="square" rtlCol="0">
            <a:spAutoFit/>
          </a:bodyPr>
          <a:lstStyle>
            <a:defPPr>
              <a:defRPr lang="zh-CN"/>
            </a:defPPr>
            <a:lvl1pPr algn="ctr">
              <a:defRPr sz="6600">
                <a:latin typeface="思源黑体 CN Bold" panose="020B0800000000000000" pitchFamily="34" charset="-122"/>
                <a:ea typeface="思源黑体 CN Bold" panose="020B0800000000000000" pitchFamily="34" charset="-122"/>
              </a:defRPr>
            </a:lvl1pPr>
          </a:lstStyle>
          <a:p>
            <a:pPr algn="dist"/>
            <a:r>
              <a:rPr lang="zh-CN" altLang="en-US" sz="3200">
                <a:latin typeface="微软雅黑" panose="020B0503020204020204" pitchFamily="34" charset="-122"/>
                <a:ea typeface="微软雅黑" panose="020B0503020204020204" pitchFamily="34" charset="-122"/>
                <a:sym typeface="思源黑体" panose="020B0500000000000000" pitchFamily="34" charset="-122"/>
              </a:rPr>
              <a:t>钓鱼网站</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1"/>
          <p:cNvSpPr/>
          <p:nvPr/>
        </p:nvSpPr>
        <p:spPr>
          <a:xfrm>
            <a:off x="5771911" y="2256388"/>
            <a:ext cx="4842697" cy="672569"/>
          </a:xfrm>
          <a:prstGeom prst="roundRect">
            <a:avLst/>
          </a:prstGeom>
          <a:solidFill>
            <a:srgbClr val="2F90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绿色软件藏木马，安全软件帮防护</a:t>
            </a:r>
          </a:p>
        </p:txBody>
      </p:sp>
      <p:sp>
        <p:nvSpPr>
          <p:cNvPr id="3" name="文本框 2"/>
          <p:cNvSpPr txBox="1"/>
          <p:nvPr/>
        </p:nvSpPr>
        <p:spPr>
          <a:xfrm>
            <a:off x="5286944" y="3022110"/>
            <a:ext cx="5812629" cy="3013095"/>
          </a:xfrm>
          <a:prstGeom prst="roundRect">
            <a:avLst/>
          </a:prstGeom>
          <a:noFill/>
          <a:ln>
            <a:solidFill>
              <a:srgbClr val="2F90FB"/>
            </a:solidFill>
          </a:ln>
        </p:spPr>
        <p:txBody>
          <a:bodyPr wrap="square" rtlCol="0">
            <a:spAutoFit/>
          </a:bodyPr>
          <a:lstStyle>
            <a:defPPr>
              <a:defRPr lang="zh-CN"/>
            </a:defPPr>
            <a:lvl1pPr algn="ctr">
              <a:lnSpc>
                <a:spcPct val="120000"/>
              </a:lnSpc>
              <a:defRPr>
                <a:latin typeface="思源黑体 CN Normal" panose="020B0400000000000000" pitchFamily="34" charset="-122"/>
                <a:ea typeface="思源黑体 CN Normal" panose="020B0400000000000000" pitchFamily="34" charset="-122"/>
              </a:defRPr>
            </a:lvl1pPr>
          </a:lstStyle>
          <a:p>
            <a:pPr algn="l"/>
            <a:r>
              <a:rPr lang="zh-CN" altLang="en-US">
                <a:latin typeface="微软雅黑" panose="020B0503020204020204" pitchFamily="34" charset="-122"/>
                <a:ea typeface="微软雅黑" panose="020B0503020204020204" pitchFamily="34" charset="-122"/>
                <a:sym typeface="思源黑体" panose="020B0500000000000000" pitchFamily="34" charset="-122"/>
              </a:rPr>
              <a:t>在开学后，很多学生会下载专业相关软件，或辅导类应用帮助学习。不法分子将正常的软件或应用重新打包，加上恶意代码，以“绿色版”、“破解版”等名义进行发布。一旦大意，下载安装了此类程序</a:t>
            </a:r>
          </a:p>
          <a:p>
            <a:pPr algn="l"/>
            <a:r>
              <a:rPr lang="zh-CN" altLang="en-US">
                <a:latin typeface="微软雅黑" panose="020B0503020204020204" pitchFamily="34" charset="-122"/>
                <a:ea typeface="微软雅黑" panose="020B0503020204020204" pitchFamily="34" charset="-122"/>
                <a:sym typeface="思源黑体" panose="020B0500000000000000" pitchFamily="34" charset="-122"/>
              </a:rPr>
              <a:t>恶意代码会篡改浏览器首页、乱弹广告，更有甚者会安装后门木马，从而使电脑任不法分子摆布。民警提醒：在正规、官方的软件网站上下载软件。下载安装腾讯电脑管家，并保持时刻运行，全面保护您的电脑。</a:t>
            </a:r>
          </a:p>
        </p:txBody>
      </p:sp>
      <p:sp>
        <p:nvSpPr>
          <p:cNvPr id="4" name="文本框 3"/>
          <p:cNvSpPr txBox="1"/>
          <p:nvPr/>
        </p:nvSpPr>
        <p:spPr>
          <a:xfrm>
            <a:off x="2612278" y="1534625"/>
            <a:ext cx="7823200" cy="584775"/>
          </a:xfrm>
          <a:prstGeom prst="rect">
            <a:avLst/>
          </a:prstGeom>
          <a:noFill/>
        </p:spPr>
        <p:txBody>
          <a:bodyPr wrap="square" rtlCol="0">
            <a:spAutoFit/>
          </a:bodyPr>
          <a:lstStyle>
            <a:defPPr>
              <a:defRPr lang="zh-CN"/>
            </a:defPPr>
            <a:lvl1pPr>
              <a:defRPr sz="3200">
                <a:latin typeface="思源黑体 CN Bold" panose="020B0800000000000000" pitchFamily="34" charset="-122"/>
                <a:ea typeface="思源黑体 CN Bold" panose="020B0800000000000000" pitchFamily="34" charset="-122"/>
              </a:defRPr>
            </a:lvl1pPr>
          </a:lstStyle>
          <a:p>
            <a:pPr algn="ctr"/>
            <a:r>
              <a:rPr lang="zh-CN" altLang="en-US">
                <a:solidFill>
                  <a:srgbClr val="FF0000"/>
                </a:solidFill>
                <a:latin typeface="微软雅黑" panose="020B0503020204020204" pitchFamily="34" charset="-122"/>
                <a:ea typeface="微软雅黑" panose="020B0503020204020204" pitchFamily="34" charset="-122"/>
                <a:sym typeface="思源黑体" panose="020B0500000000000000" pitchFamily="34" charset="-122"/>
              </a:rPr>
              <a:t>要在正规、官方的软件网站上下载！！！</a:t>
            </a:r>
          </a:p>
        </p:txBody>
      </p:sp>
      <p:sp>
        <p:nvSpPr>
          <p:cNvPr id="6" name="文本框 5"/>
          <p:cNvSpPr txBox="1"/>
          <p:nvPr/>
        </p:nvSpPr>
        <p:spPr>
          <a:xfrm>
            <a:off x="1841500" y="688340"/>
            <a:ext cx="2047875" cy="584835"/>
          </a:xfrm>
          <a:prstGeom prst="rect">
            <a:avLst/>
          </a:prstGeom>
          <a:noFill/>
        </p:spPr>
        <p:txBody>
          <a:bodyPr wrap="square" rtlCol="0">
            <a:spAutoFit/>
          </a:bodyPr>
          <a:lstStyle>
            <a:defPPr>
              <a:defRPr lang="zh-CN"/>
            </a:defPPr>
            <a:lvl1pPr algn="ctr">
              <a:defRPr sz="6600">
                <a:latin typeface="思源黑体 CN Bold" panose="020B0800000000000000" pitchFamily="34" charset="-122"/>
                <a:ea typeface="思源黑体 CN Bold" panose="020B0800000000000000" pitchFamily="34" charset="-122"/>
              </a:defRPr>
            </a:lvl1pPr>
          </a:lstStyle>
          <a:p>
            <a:pPr algn="dist"/>
            <a:r>
              <a:rPr lang="zh-CN" altLang="en-US" sz="3200">
                <a:latin typeface="微软雅黑" panose="020B0503020204020204" pitchFamily="34" charset="-122"/>
                <a:ea typeface="微软雅黑" panose="020B0503020204020204" pitchFamily="34" charset="-122"/>
                <a:sym typeface="思源黑体" panose="020B0500000000000000" pitchFamily="34" charset="-122"/>
              </a:rPr>
              <a:t>钓鱼网站</a:t>
            </a:r>
          </a:p>
        </p:txBody>
      </p:sp>
      <p:pic>
        <p:nvPicPr>
          <p:cNvPr id="17" name="图片 1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77385" y="2256155"/>
            <a:ext cx="3886200" cy="38862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500" fill="hold"/>
                                        <p:tgtEl>
                                          <p:spTgt spid="3"/>
                                        </p:tgtEl>
                                        <p:attrNameLst>
                                          <p:attrName>ppt_x</p:attrName>
                                        </p:attrNameLst>
                                      </p:cBhvr>
                                      <p:tavLst>
                                        <p:tav tm="0">
                                          <p:val>
                                            <p:strVal val="#ppt_x"/>
                                          </p:val>
                                        </p:tav>
                                        <p:tav tm="100000">
                                          <p:val>
                                            <p:strVal val="#ppt_x"/>
                                          </p:val>
                                        </p:tav>
                                      </p:tavLst>
                                    </p:anim>
                                    <p:anim calcmode="lin" valueType="num">
                                      <p:cBhvr additive="base">
                                        <p:cTn id="17"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圆角 14"/>
          <p:cNvSpPr/>
          <p:nvPr/>
        </p:nvSpPr>
        <p:spPr>
          <a:xfrm>
            <a:off x="644525" y="591817"/>
            <a:ext cx="10902950" cy="5674366"/>
          </a:xfrm>
          <a:prstGeom prst="roundRect">
            <a:avLst>
              <a:gd name="adj" fmla="val 0"/>
            </a:avLst>
          </a:prstGeom>
          <a:solidFill>
            <a:schemeClr val="bg1"/>
          </a:solidFill>
          <a:ln w="12700" cap="flat" cmpd="sng" algn="ctr">
            <a:noFill/>
            <a:prstDash val="solid"/>
            <a:miter lim="800000"/>
          </a:ln>
          <a:effectLst>
            <a:outerShdw blurRad="177800" algn="c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3" name="图片 2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20700000">
            <a:off x="8462554" y="3886342"/>
            <a:ext cx="4795861" cy="2522104"/>
          </a:xfrm>
          <a:prstGeom prst="rect">
            <a:avLst/>
          </a:prstGeom>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1019276">
            <a:off x="7830429" y="1284231"/>
            <a:ext cx="4417204" cy="4417204"/>
          </a:xfrm>
          <a:prstGeom prst="rect">
            <a:avLst/>
          </a:prstGeom>
        </p:spPr>
      </p:pic>
      <p:pic>
        <p:nvPicPr>
          <p:cNvPr id="36" name="图片 3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6031" y="102720"/>
            <a:ext cx="1646063" cy="1646063"/>
          </a:xfrm>
          <a:prstGeom prst="rect">
            <a:avLst/>
          </a:prstGeom>
        </p:spPr>
      </p:pic>
      <p:sp>
        <p:nvSpPr>
          <p:cNvPr id="2" name="文本框 1"/>
          <p:cNvSpPr txBox="1"/>
          <p:nvPr/>
        </p:nvSpPr>
        <p:spPr>
          <a:xfrm>
            <a:off x="1898044" y="1748614"/>
            <a:ext cx="6542191" cy="1016000"/>
          </a:xfrm>
          <a:prstGeom prst="rect">
            <a:avLst/>
          </a:prstGeom>
          <a:noFill/>
          <a:ln w="0">
            <a:noFill/>
          </a:ln>
        </p:spPr>
        <p:txBody>
          <a:bodyPr vert="horz" wrap="square" lIns="89535" tIns="46355" rIns="89535" bIns="46355" numCol="1" anchor="t">
            <a:spAutoFit/>
          </a:bodyPr>
          <a:lstStyle/>
          <a:p>
            <a:pPr marL="0" indent="0" algn="l" defTabSz="508000" eaLnBrk="0" fontAlgn="auto" latinLnBrk="0">
              <a:lnSpc>
                <a:spcPct val="100000"/>
              </a:lnSpc>
              <a:spcBef>
                <a:spcPct val="0"/>
              </a:spcBef>
              <a:spcAft>
                <a:spcPct val="0"/>
              </a:spcAft>
              <a:buFontTx/>
              <a:buNone/>
            </a:pPr>
            <a:r>
              <a:rPr lang="en-US" altLang="ko-KR" sz="6000" cap="none">
                <a:latin typeface="微软雅黑" panose="020B0503020204020204" pitchFamily="34" charset="-122"/>
                <a:ea typeface="微软雅黑" panose="020B0503020204020204" pitchFamily="34" charset="-122"/>
                <a:cs typeface="+mn-ea"/>
                <a:sym typeface="+mn-lt"/>
              </a:rPr>
              <a:t>PART  03</a:t>
            </a:r>
          </a:p>
        </p:txBody>
      </p:sp>
      <p:sp>
        <p:nvSpPr>
          <p:cNvPr id="3" name="文本框 2"/>
          <p:cNvSpPr txBox="1"/>
          <p:nvPr/>
        </p:nvSpPr>
        <p:spPr>
          <a:xfrm>
            <a:off x="1885487" y="3020683"/>
            <a:ext cx="4469014" cy="1016000"/>
          </a:xfrm>
          <a:prstGeom prst="rect">
            <a:avLst/>
          </a:prstGeom>
          <a:noFill/>
          <a:ln w="0">
            <a:noFill/>
          </a:ln>
        </p:spPr>
        <p:txBody>
          <a:bodyPr vert="horz" wrap="square" lIns="89535" tIns="46355" rIns="89535" bIns="46355" numCol="1" anchor="t">
            <a:spAutoFit/>
          </a:bodyPr>
          <a:lstStyle/>
          <a:p>
            <a:pPr marL="0" indent="0" algn="dist" defTabSz="508000" eaLnBrk="0" fontAlgn="auto" latinLnBrk="0">
              <a:lnSpc>
                <a:spcPct val="100000"/>
              </a:lnSpc>
              <a:spcBef>
                <a:spcPct val="0"/>
              </a:spcBef>
              <a:spcAft>
                <a:spcPct val="0"/>
              </a:spcAft>
              <a:buFontTx/>
              <a:buNone/>
            </a:pPr>
            <a:r>
              <a:rPr lang="zh-CN" altLang="en-US" sz="6000">
                <a:solidFill>
                  <a:schemeClr val="bg2">
                    <a:lumMod val="25000"/>
                  </a:schemeClr>
                </a:solidFill>
                <a:latin typeface="汉仪糯米团W" panose="00020600040101010101" pitchFamily="18" charset="-122"/>
                <a:ea typeface="汉仪糯米团W" panose="00020600040101010101" pitchFamily="18" charset="-122"/>
                <a:cs typeface="+mn-ea"/>
                <a:sym typeface="+mn-lt"/>
              </a:rPr>
              <a:t>校园贷款</a:t>
            </a:r>
            <a:endParaRPr lang="ko-KR" altLang="en-US" sz="6000" cap="none">
              <a:solidFill>
                <a:schemeClr val="bg2">
                  <a:lumMod val="25000"/>
                </a:schemeClr>
              </a:solidFill>
              <a:latin typeface="汉仪糯米团W" panose="00020600040101010101" pitchFamily="18" charset="-122"/>
              <a:cs typeface="+mn-ea"/>
              <a:sym typeface="+mn-lt"/>
            </a:endParaRPr>
          </a:p>
        </p:txBody>
      </p:sp>
      <p:sp>
        <p:nvSpPr>
          <p:cNvPr id="4" name="文本框 3"/>
          <p:cNvSpPr txBox="1"/>
          <p:nvPr/>
        </p:nvSpPr>
        <p:spPr>
          <a:xfrm>
            <a:off x="1898017" y="4000209"/>
            <a:ext cx="4850024" cy="719684"/>
          </a:xfrm>
          <a:prstGeom prst="rect">
            <a:avLst/>
          </a:prstGeom>
          <a:noFill/>
          <a:ln w="0">
            <a:noFill/>
          </a:ln>
        </p:spPr>
        <p:txBody>
          <a:bodyPr vert="horz" wrap="square" lIns="89535" tIns="46355" rIns="89535" bIns="46355" anchor="t">
            <a:spAutoFit/>
          </a:bodyPr>
          <a:lstStyle/>
          <a:p>
            <a:pPr defTabSz="508000" eaLnBrk="0">
              <a:lnSpc>
                <a:spcPct val="200000"/>
              </a:lnSpc>
            </a:pPr>
            <a:r>
              <a:rPr lang="en-US" altLang="zh-CN"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r>
              <a:rPr lang="en-US" altLang="zh-CN"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r>
              <a:rPr lang="en-US" altLang="zh-CN"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r>
              <a:rPr lang="en-US" altLang="zh-CN"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endParaRPr lang="ko-KR" altLang="en-US" sz="1100">
              <a:solidFill>
                <a:schemeClr val="tx1">
                  <a:lumMod val="75000"/>
                  <a:lumOff val="25000"/>
                </a:schemeClr>
              </a:solidFill>
              <a:latin typeface="微软雅黑" panose="020B0503020204020204" pitchFamily="34" charset="-122"/>
              <a:cs typeface="+mn-ea"/>
              <a:sym typeface="+mn-lt"/>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arn(inVertical)">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360714" y="2546192"/>
            <a:ext cx="6116463" cy="3269613"/>
          </a:xfrm>
          <a:prstGeom prst="rect">
            <a:avLst/>
          </a:prstGeom>
          <a:noFill/>
        </p:spPr>
        <p:txBody>
          <a:bodyPr wrap="square" rtlCol="0">
            <a:spAutoFit/>
          </a:bodyPr>
          <a:lstStyle>
            <a:defPPr>
              <a:defRPr lang="zh-CN"/>
            </a:defPPr>
            <a:lvl1pPr algn="ctr">
              <a:lnSpc>
                <a:spcPct val="120000"/>
              </a:lnSpc>
              <a:defRPr>
                <a:latin typeface="思源黑体 CN Normal" panose="020B0400000000000000" pitchFamily="34" charset="-122"/>
                <a:ea typeface="思源黑体 CN Normal" panose="020B0400000000000000" pitchFamily="34" charset="-122"/>
              </a:defRPr>
            </a:lvl1pPr>
          </a:lstStyle>
          <a:p>
            <a:pPr algn="l">
              <a:lnSpc>
                <a:spcPct val="150000"/>
              </a:lnSpc>
            </a:pPr>
            <a:r>
              <a:rPr lang="zh-CN" altLang="en-US" sz="2000">
                <a:latin typeface="微软雅黑" panose="020B0503020204020204" pitchFamily="34" charset="-122"/>
                <a:ea typeface="微软雅黑" panose="020B0503020204020204" pitchFamily="34" charset="-122"/>
                <a:sym typeface="思源黑体" panose="020B0500000000000000" pitchFamily="34" charset="-122"/>
              </a:rPr>
              <a:t>河南郑州某学院的一名在校大学生因无力偿还共计</a:t>
            </a:r>
            <a:r>
              <a:rPr lang="en-US" altLang="zh-CN" sz="2000">
                <a:latin typeface="微软雅黑" panose="020B0503020204020204" pitchFamily="34" charset="-122"/>
                <a:ea typeface="微软雅黑" panose="020B0503020204020204" pitchFamily="34" charset="-122"/>
                <a:sym typeface="思源黑体" panose="020B0500000000000000" pitchFamily="34" charset="-122"/>
              </a:rPr>
              <a:t>60</a:t>
            </a:r>
            <a:r>
              <a:rPr lang="zh-CN" altLang="en-US" sz="2000">
                <a:latin typeface="微软雅黑" panose="020B0503020204020204" pitchFamily="34" charset="-122"/>
                <a:ea typeface="微软雅黑" panose="020B0503020204020204" pitchFamily="34" charset="-122"/>
                <a:sym typeface="思源黑体" panose="020B0500000000000000" pitchFamily="34" charset="-122"/>
              </a:rPr>
              <a:t>万的各种网络贷款，最终跳楼自杀。近日，又曝出福建大四学生余某飞，自创青鸟创联的金融服务公司骗取同学身份信息，在</a:t>
            </a:r>
            <a:r>
              <a:rPr lang="en-US" altLang="zh-CN" sz="2000">
                <a:latin typeface="微软雅黑" panose="020B0503020204020204" pitchFamily="34" charset="-122"/>
                <a:ea typeface="微软雅黑" panose="020B0503020204020204" pitchFamily="34" charset="-122"/>
                <a:sym typeface="思源黑体" panose="020B0500000000000000" pitchFamily="34" charset="-122"/>
              </a:rPr>
              <a:t>8</a:t>
            </a:r>
            <a:r>
              <a:rPr lang="zh-CN" altLang="en-US" sz="2000">
                <a:latin typeface="微软雅黑" panose="020B0503020204020204" pitchFamily="34" charset="-122"/>
                <a:ea typeface="微软雅黑" panose="020B0503020204020204" pitchFamily="34" charset="-122"/>
                <a:sym typeface="思源黑体" panose="020B0500000000000000" pitchFamily="34" charset="-122"/>
              </a:rPr>
              <a:t>家网贷平台上贷款。目前已涉及</a:t>
            </a:r>
            <a:r>
              <a:rPr lang="en-US" altLang="zh-CN" sz="2000">
                <a:latin typeface="微软雅黑" panose="020B0503020204020204" pitchFamily="34" charset="-122"/>
                <a:ea typeface="微软雅黑" panose="020B0503020204020204" pitchFamily="34" charset="-122"/>
                <a:sym typeface="思源黑体" panose="020B0500000000000000" pitchFamily="34" charset="-122"/>
              </a:rPr>
              <a:t>19</a:t>
            </a:r>
            <a:r>
              <a:rPr lang="zh-CN" altLang="en-US" sz="2000">
                <a:latin typeface="微软雅黑" panose="020B0503020204020204" pitchFamily="34" charset="-122"/>
                <a:ea typeface="微软雅黑" panose="020B0503020204020204" pitchFamily="34" charset="-122"/>
                <a:sym typeface="思源黑体" panose="020B0500000000000000" pitchFamily="34" charset="-122"/>
              </a:rPr>
              <a:t>名学生，总金额</a:t>
            </a:r>
            <a:r>
              <a:rPr lang="en-US" altLang="zh-CN" sz="2000">
                <a:latin typeface="微软雅黑" panose="020B0503020204020204" pitchFamily="34" charset="-122"/>
                <a:ea typeface="微软雅黑" panose="020B0503020204020204" pitchFamily="34" charset="-122"/>
                <a:sym typeface="思源黑体" panose="020B0500000000000000" pitchFamily="34" charset="-122"/>
              </a:rPr>
              <a:t>70</a:t>
            </a:r>
            <a:r>
              <a:rPr lang="zh-CN" altLang="en-US" sz="2000">
                <a:latin typeface="微软雅黑" panose="020B0503020204020204" pitchFamily="34" charset="-122"/>
                <a:ea typeface="微软雅黑" panose="020B0503020204020204" pitchFamily="34" charset="-122"/>
                <a:sym typeface="思源黑体" panose="020B0500000000000000" pitchFamily="34" charset="-122"/>
              </a:rPr>
              <a:t>余万元。</a:t>
            </a:r>
            <a:endParaRPr lang="en-US" altLang="zh-CN" sz="2000">
              <a:latin typeface="微软雅黑" panose="020B0503020204020204" pitchFamily="34" charset="-122"/>
              <a:ea typeface="微软雅黑" panose="020B0503020204020204" pitchFamily="34" charset="-122"/>
              <a:sym typeface="思源黑体" panose="020B0500000000000000" pitchFamily="34" charset="-122"/>
            </a:endParaRPr>
          </a:p>
          <a:p>
            <a:pPr algn="l">
              <a:lnSpc>
                <a:spcPct val="150000"/>
              </a:lnSpc>
            </a:pPr>
            <a:r>
              <a:rPr lang="zh-CN" altLang="en-US" sz="2000">
                <a:latin typeface="微软雅黑" panose="020B0503020204020204" pitchFamily="34" charset="-122"/>
                <a:ea typeface="微软雅黑" panose="020B0503020204020204" pitchFamily="34" charset="-122"/>
                <a:sym typeface="思源黑体" panose="020B0500000000000000" pitchFamily="34" charset="-122"/>
              </a:rPr>
              <a:t>之后，余某按时还款的承诺无法兑现，导致这些学生不断接到催款通知，他们的学习生活受到严重影响。</a:t>
            </a:r>
          </a:p>
        </p:txBody>
      </p:sp>
      <p:sp>
        <p:nvSpPr>
          <p:cNvPr id="3" name="矩形: 圆角 2"/>
          <p:cNvSpPr/>
          <p:nvPr/>
        </p:nvSpPr>
        <p:spPr>
          <a:xfrm>
            <a:off x="1360714" y="1786331"/>
            <a:ext cx="6197554" cy="672569"/>
          </a:xfrm>
          <a:prstGeom prst="roundRect">
            <a:avLst/>
          </a:prstGeom>
          <a:solidFill>
            <a:srgbClr val="2F90FB"/>
          </a:solidFill>
          <a:ln w="22225">
            <a:solidFill>
              <a:srgbClr val="2F90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19</a:t>
            </a:r>
            <a:r>
              <a:rPr lang="zh-CN" altLang="en-US" sz="240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名大学生陷校园贷骗局，涉及金额达</a:t>
            </a:r>
            <a:r>
              <a:rPr lang="en-US" altLang="zh-CN" sz="240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70</a:t>
            </a:r>
            <a:r>
              <a:rPr lang="zh-CN" altLang="en-US" sz="240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万</a:t>
            </a:r>
          </a:p>
        </p:txBody>
      </p:sp>
      <p:sp>
        <p:nvSpPr>
          <p:cNvPr id="5" name="文本框 4"/>
          <p:cNvSpPr txBox="1"/>
          <p:nvPr/>
        </p:nvSpPr>
        <p:spPr>
          <a:xfrm>
            <a:off x="1841500" y="678815"/>
            <a:ext cx="2047875" cy="584835"/>
          </a:xfrm>
          <a:prstGeom prst="rect">
            <a:avLst/>
          </a:prstGeom>
          <a:noFill/>
        </p:spPr>
        <p:txBody>
          <a:bodyPr wrap="square" rtlCol="0">
            <a:spAutoFit/>
          </a:bodyPr>
          <a:lstStyle>
            <a:defPPr>
              <a:defRPr lang="zh-CN"/>
            </a:defPPr>
            <a:lvl1pPr algn="ctr">
              <a:defRPr sz="6600">
                <a:latin typeface="思源黑体 CN Bold" panose="020B0800000000000000" pitchFamily="34" charset="-122"/>
                <a:ea typeface="思源黑体 CN Bold" panose="020B0800000000000000" pitchFamily="34" charset="-122"/>
              </a:defRPr>
            </a:lvl1pPr>
          </a:lstStyle>
          <a:p>
            <a:pPr algn="dist"/>
            <a:r>
              <a:rPr lang="zh-CN" altLang="en-US" sz="3200">
                <a:latin typeface="微软雅黑" panose="020B0503020204020204" pitchFamily="34" charset="-122"/>
                <a:ea typeface="微软雅黑" panose="020B0503020204020204" pitchFamily="34" charset="-122"/>
                <a:sym typeface="思源黑体" panose="020B0500000000000000" pitchFamily="34" charset="-122"/>
              </a:rPr>
              <a:t>校园贷款</a:t>
            </a:r>
          </a:p>
        </p:txBody>
      </p:sp>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207476" y="1578051"/>
            <a:ext cx="4984750" cy="498475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randombar(horizont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482937" y="2516074"/>
            <a:ext cx="5373098" cy="1542054"/>
          </a:xfrm>
          <a:prstGeom prst="roundRect">
            <a:avLst/>
          </a:prstGeom>
          <a:noFill/>
          <a:ln w="22225">
            <a:solidFill>
              <a:srgbClr val="2F90FB"/>
            </a:solidFill>
            <a:prstDash val="dash"/>
          </a:ln>
        </p:spPr>
        <p:txBody>
          <a:bodyPr wrap="square" rtlCol="0">
            <a:spAutoFit/>
          </a:bodyPr>
          <a:lstStyle>
            <a:defPPr>
              <a:defRPr lang="zh-CN"/>
            </a:defPPr>
            <a:lvl1pPr>
              <a:lnSpc>
                <a:spcPct val="120000"/>
              </a:lnSpc>
              <a:defRPr>
                <a:latin typeface="思源黑体 CN Normal" panose="020B0400000000000000" pitchFamily="34" charset="-122"/>
                <a:ea typeface="思源黑体 CN Normal" panose="020B0400000000000000" pitchFamily="34" charset="-122"/>
              </a:defRPr>
            </a:lvl1pPr>
          </a:lstStyle>
          <a:p>
            <a:r>
              <a:rPr lang="zh-CN" altLang="en-US">
                <a:latin typeface="微软雅黑" panose="020B0503020204020204" pitchFamily="34" charset="-122"/>
                <a:ea typeface="微软雅黑" panose="020B0503020204020204" pitchFamily="34" charset="-122"/>
                <a:sym typeface="思源黑体" panose="020B0500000000000000" pitchFamily="34" charset="-122"/>
              </a:rPr>
              <a:t>犯罪分子假冒“警官”“检察官”“法官”等角色，谎称受害人涉嫌洗钱、贩毒等严重犯罪，诱导受害人将资金转入实为骗子持有的所谓“安全账户”，此类诈骗造成的损失金额最大。</a:t>
            </a:r>
          </a:p>
        </p:txBody>
      </p:sp>
      <p:sp>
        <p:nvSpPr>
          <p:cNvPr id="3" name="文本框 2"/>
          <p:cNvSpPr txBox="1"/>
          <p:nvPr/>
        </p:nvSpPr>
        <p:spPr>
          <a:xfrm>
            <a:off x="2748413" y="4158185"/>
            <a:ext cx="4107622" cy="1544654"/>
          </a:xfrm>
          <a:prstGeom prst="rect">
            <a:avLst/>
          </a:prstGeom>
          <a:noFill/>
        </p:spPr>
        <p:txBody>
          <a:bodyPr wrap="square" rtlCol="0">
            <a:spAutoFit/>
          </a:bodyPr>
          <a:lstStyle>
            <a:defPPr>
              <a:defRPr lang="zh-CN"/>
            </a:defPPr>
            <a:lvl1pPr>
              <a:lnSpc>
                <a:spcPct val="120000"/>
              </a:lnSpc>
              <a:defRPr sz="1400">
                <a:latin typeface="思源黑体 CN Medium" panose="020B0600000000000000" pitchFamily="34" charset="-122"/>
                <a:ea typeface="思源黑体 CN Medium" panose="020B0600000000000000" pitchFamily="34" charset="-122"/>
              </a:defRPr>
            </a:lvl1pPr>
          </a:lstStyle>
          <a:p>
            <a:r>
              <a:rPr lang="zh-CN" altLang="en-US" sz="1600">
                <a:latin typeface="微软雅黑" panose="020B0503020204020204" pitchFamily="34" charset="-122"/>
                <a:ea typeface="微软雅黑" panose="020B0503020204020204" pitchFamily="34" charset="-122"/>
                <a:sym typeface="思源黑体" panose="020B0500000000000000" pitchFamily="34" charset="-122"/>
              </a:rPr>
              <a:t>警方不会通过电话做笔录，逮捕证由警方在逮捕现场出示，不会通过传真发放，更不会在网上查到。公检法机关从未设立所谓的“安全账户”，更不会通过电话安排当事人转账汇款到“安全账户”</a:t>
            </a:r>
          </a:p>
        </p:txBody>
      </p:sp>
      <p:sp>
        <p:nvSpPr>
          <p:cNvPr id="4" name="矩形: 圆角 3"/>
          <p:cNvSpPr/>
          <p:nvPr/>
        </p:nvSpPr>
        <p:spPr>
          <a:xfrm>
            <a:off x="2822146" y="1895781"/>
            <a:ext cx="2694680" cy="494715"/>
          </a:xfrm>
          <a:prstGeom prst="roundRect">
            <a:avLst/>
          </a:prstGeom>
          <a:solidFill>
            <a:srgbClr val="2F90FB"/>
          </a:solidFill>
          <a:ln w="22225">
            <a:solidFill>
              <a:srgbClr val="2F90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假冒公检法诈骗</a:t>
            </a:r>
          </a:p>
        </p:txBody>
      </p:sp>
      <p:sp>
        <p:nvSpPr>
          <p:cNvPr id="5" name="矩形: 圆角 4"/>
          <p:cNvSpPr/>
          <p:nvPr/>
        </p:nvSpPr>
        <p:spPr>
          <a:xfrm>
            <a:off x="1446807" y="4396872"/>
            <a:ext cx="1110765" cy="1067279"/>
          </a:xfrm>
          <a:prstGeom prst="roundRect">
            <a:avLst/>
          </a:prstGeom>
          <a:solidFill>
            <a:srgbClr val="2F90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民警</a:t>
            </a:r>
            <a:endParaRPr lang="en-US" altLang="zh-CN" sz="2400">
              <a:solidFill>
                <a:schemeClr val="bg1"/>
              </a:solidFill>
              <a:latin typeface="微软雅黑" panose="020B0503020204020204" pitchFamily="34" charset="-122"/>
              <a:ea typeface="微软雅黑" panose="020B0503020204020204" pitchFamily="34" charset="-122"/>
              <a:sym typeface="思源黑体" panose="020B0500000000000000" pitchFamily="34" charset="-122"/>
            </a:endParaRPr>
          </a:p>
          <a:p>
            <a:pPr algn="ctr"/>
            <a:r>
              <a:rPr lang="zh-CN" altLang="en-US" sz="240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提示</a:t>
            </a:r>
          </a:p>
        </p:txBody>
      </p:sp>
      <p:sp>
        <p:nvSpPr>
          <p:cNvPr id="7" name="文本框 6"/>
          <p:cNvSpPr txBox="1"/>
          <p:nvPr/>
        </p:nvSpPr>
        <p:spPr>
          <a:xfrm>
            <a:off x="1831340" y="698500"/>
            <a:ext cx="2047875" cy="584835"/>
          </a:xfrm>
          <a:prstGeom prst="rect">
            <a:avLst/>
          </a:prstGeom>
          <a:noFill/>
        </p:spPr>
        <p:txBody>
          <a:bodyPr wrap="square" rtlCol="0">
            <a:spAutoFit/>
          </a:bodyPr>
          <a:lstStyle>
            <a:defPPr>
              <a:defRPr lang="zh-CN"/>
            </a:defPPr>
            <a:lvl1pPr algn="ctr">
              <a:defRPr sz="6600">
                <a:latin typeface="思源黑体 CN Bold" panose="020B0800000000000000" pitchFamily="34" charset="-122"/>
                <a:ea typeface="思源黑体 CN Bold" panose="020B0800000000000000" pitchFamily="34" charset="-122"/>
              </a:defRPr>
            </a:lvl1pPr>
          </a:lstStyle>
          <a:p>
            <a:pPr algn="dist"/>
            <a:r>
              <a:rPr lang="zh-CN" altLang="en-US" sz="3200">
                <a:latin typeface="微软雅黑" panose="020B0503020204020204" pitchFamily="34" charset="-122"/>
                <a:ea typeface="微软雅黑" panose="020B0503020204020204" pitchFamily="34" charset="-122"/>
                <a:sym typeface="思源黑体" panose="020B0500000000000000" pitchFamily="34" charset="-122"/>
              </a:rPr>
              <a:t>校园贷款</a:t>
            </a:r>
          </a:p>
        </p:txBody>
      </p:sp>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03850" y="2316480"/>
            <a:ext cx="3986282" cy="398628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par>
                                <p:cTn id="11" presetID="2" presetClass="entr" presetSubtype="4"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1"/>
          <p:cNvSpPr/>
          <p:nvPr/>
        </p:nvSpPr>
        <p:spPr>
          <a:xfrm>
            <a:off x="6734713" y="1797667"/>
            <a:ext cx="3062514" cy="462926"/>
          </a:xfrm>
          <a:prstGeom prst="roundRect">
            <a:avLst/>
          </a:prstGeom>
          <a:solidFill>
            <a:srgbClr val="2F90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冒充熟人诈骗</a:t>
            </a:r>
          </a:p>
        </p:txBody>
      </p:sp>
      <p:sp>
        <p:nvSpPr>
          <p:cNvPr id="3" name="文本框 2"/>
          <p:cNvSpPr txBox="1"/>
          <p:nvPr/>
        </p:nvSpPr>
        <p:spPr>
          <a:xfrm>
            <a:off x="5847067" y="2340801"/>
            <a:ext cx="4837807" cy="1909814"/>
          </a:xfrm>
          <a:prstGeom prst="roundRect">
            <a:avLst/>
          </a:prstGeom>
          <a:noFill/>
          <a:ln w="25400">
            <a:solidFill>
              <a:srgbClr val="2F90FB"/>
            </a:solidFill>
            <a:prstDash val="dash"/>
          </a:ln>
        </p:spPr>
        <p:txBody>
          <a:bodyPr wrap="square" rtlCol="0">
            <a:spAutoFit/>
          </a:bodyPr>
          <a:lstStyle>
            <a:defPPr>
              <a:defRPr lang="zh-CN"/>
            </a:defPPr>
            <a:lvl1pPr>
              <a:lnSpc>
                <a:spcPct val="120000"/>
              </a:lnSpc>
              <a:defRPr sz="1600">
                <a:latin typeface="思源黑体 CN Normal" panose="020B0400000000000000" pitchFamily="34" charset="-122"/>
                <a:ea typeface="思源黑体 CN Normal" panose="020B0400000000000000" pitchFamily="34" charset="-122"/>
              </a:defRPr>
            </a:lvl1pPr>
          </a:lstStyle>
          <a:p>
            <a:pPr algn="ctr"/>
            <a:r>
              <a:rPr lang="zh-CN" altLang="en-US" sz="1800">
                <a:latin typeface="微软雅黑" panose="020B0503020204020204" pitchFamily="34" charset="-122"/>
                <a:ea typeface="微软雅黑" panose="020B0503020204020204" pitchFamily="34" charset="-122"/>
                <a:sym typeface="思源黑体" panose="020B0500000000000000" pitchFamily="34" charset="-122"/>
              </a:rPr>
              <a:t>犯罪分子通过非法渠道，获得受害人熟悉的亲友的手机号码、社交账号密码，并掌握受害人的社会关系，从而骗取受害人信任，进而编造“发生意外急需用钱”“资金周转”“代缴话费”等理由，诱使受害人转账。</a:t>
            </a:r>
          </a:p>
        </p:txBody>
      </p:sp>
      <p:sp>
        <p:nvSpPr>
          <p:cNvPr id="4" name="文本框 3"/>
          <p:cNvSpPr txBox="1"/>
          <p:nvPr/>
        </p:nvSpPr>
        <p:spPr>
          <a:xfrm>
            <a:off x="5892700" y="4330823"/>
            <a:ext cx="4928965" cy="1289905"/>
          </a:xfrm>
          <a:prstGeom prst="rect">
            <a:avLst/>
          </a:prstGeom>
          <a:noFill/>
        </p:spPr>
        <p:txBody>
          <a:bodyPr wrap="square" rtlCol="0">
            <a:spAutoFit/>
          </a:bodyPr>
          <a:lstStyle>
            <a:defPPr>
              <a:defRPr lang="zh-CN"/>
            </a:defPPr>
            <a:lvl1pPr>
              <a:lnSpc>
                <a:spcPct val="120000"/>
              </a:lnSpc>
              <a:defRPr sz="1400">
                <a:latin typeface="思源黑体 CN Medium" panose="020B0600000000000000" pitchFamily="34" charset="-122"/>
                <a:ea typeface="思源黑体 CN Medium" panose="020B0600000000000000" pitchFamily="34" charset="-122"/>
              </a:defRPr>
            </a:lvl1pPr>
          </a:lstStyle>
          <a:p>
            <a:pPr marL="342900" indent="-342900">
              <a:lnSpc>
                <a:spcPct val="150000"/>
              </a:lnSpc>
              <a:buFont typeface="Wingdings" panose="05000000000000000000" pitchFamily="2" charset="2"/>
              <a:buChar char="ü"/>
            </a:pPr>
            <a:r>
              <a:rPr lang="zh-CN" altLang="en-US" sz="1800">
                <a:latin typeface="微软雅黑" panose="020B0503020204020204" pitchFamily="34" charset="-122"/>
                <a:ea typeface="微软雅黑" panose="020B0503020204020204" pitchFamily="34" charset="-122"/>
                <a:sym typeface="思源黑体" panose="020B0500000000000000" pitchFamily="34" charset="-122"/>
              </a:rPr>
              <a:t>凡是亲友间涉及借款、汇款等问题</a:t>
            </a:r>
            <a:endParaRPr lang="en-US" altLang="zh-CN" sz="1800">
              <a:latin typeface="微软雅黑" panose="020B0503020204020204" pitchFamily="34" charset="-122"/>
              <a:ea typeface="微软雅黑" panose="020B0503020204020204" pitchFamily="34" charset="-122"/>
              <a:sym typeface="思源黑体" panose="020B0500000000000000" pitchFamily="34" charset="-122"/>
            </a:endParaRPr>
          </a:p>
          <a:p>
            <a:pPr marL="342900" indent="-342900">
              <a:lnSpc>
                <a:spcPct val="150000"/>
              </a:lnSpc>
              <a:buFont typeface="Wingdings" panose="05000000000000000000" pitchFamily="2" charset="2"/>
              <a:buChar char="ü"/>
            </a:pPr>
            <a:r>
              <a:rPr lang="zh-CN" altLang="en-US" sz="1800">
                <a:latin typeface="微软雅黑" panose="020B0503020204020204" pitchFamily="34" charset="-122"/>
                <a:ea typeface="微软雅黑" panose="020B0503020204020204" pitchFamily="34" charset="-122"/>
                <a:sym typeface="思源黑体" panose="020B0500000000000000" pitchFamily="34" charset="-122"/>
              </a:rPr>
              <a:t>一定要通过拨打对方常用号码，或者视频聊天等方式核实对方身份后再作决定。</a:t>
            </a:r>
          </a:p>
        </p:txBody>
      </p:sp>
      <p:sp>
        <p:nvSpPr>
          <p:cNvPr id="6" name="文本框 5"/>
          <p:cNvSpPr txBox="1"/>
          <p:nvPr/>
        </p:nvSpPr>
        <p:spPr>
          <a:xfrm>
            <a:off x="1841500" y="688340"/>
            <a:ext cx="2047875" cy="584835"/>
          </a:xfrm>
          <a:prstGeom prst="rect">
            <a:avLst/>
          </a:prstGeom>
          <a:noFill/>
        </p:spPr>
        <p:txBody>
          <a:bodyPr wrap="square" rtlCol="0">
            <a:spAutoFit/>
          </a:bodyPr>
          <a:lstStyle>
            <a:defPPr>
              <a:defRPr lang="zh-CN"/>
            </a:defPPr>
            <a:lvl1pPr algn="ctr">
              <a:defRPr sz="6600">
                <a:latin typeface="思源黑体 CN Bold" panose="020B0800000000000000" pitchFamily="34" charset="-122"/>
                <a:ea typeface="思源黑体 CN Bold" panose="020B0800000000000000" pitchFamily="34" charset="-122"/>
              </a:defRPr>
            </a:lvl1pPr>
          </a:lstStyle>
          <a:p>
            <a:pPr algn="dist"/>
            <a:r>
              <a:rPr lang="zh-CN" altLang="en-US" sz="3200">
                <a:latin typeface="微软雅黑" panose="020B0503020204020204" pitchFamily="34" charset="-122"/>
                <a:ea typeface="微软雅黑" panose="020B0503020204020204" pitchFamily="34" charset="-122"/>
                <a:sym typeface="思源黑体" panose="020B0500000000000000" pitchFamily="34" charset="-122"/>
              </a:rPr>
              <a:t>校园贷款</a:t>
            </a:r>
          </a:p>
        </p:txBody>
      </p:sp>
      <p:pic>
        <p:nvPicPr>
          <p:cNvPr id="22" name="图片 2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4955" y="1042171"/>
            <a:ext cx="5670550" cy="567055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637073" y="2179836"/>
            <a:ext cx="8988486" cy="1289905"/>
          </a:xfrm>
          <a:prstGeom prst="rect">
            <a:avLst/>
          </a:prstGeom>
          <a:noFill/>
        </p:spPr>
        <p:txBody>
          <a:bodyPr wrap="square" rtlCol="0">
            <a:spAutoFit/>
          </a:bodyPr>
          <a:lstStyle>
            <a:defPPr>
              <a:defRPr lang="zh-CN"/>
            </a:defPPr>
            <a:lvl1pPr algn="ctr">
              <a:lnSpc>
                <a:spcPct val="120000"/>
              </a:lnSpc>
              <a:defRPr>
                <a:latin typeface="思源黑体 CN Normal" panose="020B0400000000000000" pitchFamily="34" charset="-122"/>
                <a:ea typeface="思源黑体 CN Normal" panose="020B0400000000000000" pitchFamily="34" charset="-122"/>
              </a:defRPr>
            </a:lvl1pPr>
          </a:lstStyle>
          <a:p>
            <a:pPr algn="l">
              <a:lnSpc>
                <a:spcPct val="150000"/>
              </a:lnSpc>
            </a:pPr>
            <a:r>
              <a:rPr lang="zh-CN" altLang="en-US">
                <a:latin typeface="微软雅黑" panose="020B0503020204020204" pitchFamily="34" charset="-122"/>
                <a:ea typeface="微软雅黑" panose="020B0503020204020204" pitchFamily="34" charset="-122"/>
                <a:sym typeface="思源黑体" panose="020B0500000000000000" pitchFamily="34" charset="-122"/>
              </a:rPr>
              <a:t>犯罪分子使用“伪基站”，冒用银行、运营商等客服电话号码发送短信给受害人，以账户积分兑换奖品等为由诱导受害人点击短信中的木马链接。用户一旦点击，犯罪分子就能在后台获取用户的银行账户信息和密码，进而盗取其账户资金。</a:t>
            </a:r>
          </a:p>
        </p:txBody>
      </p:sp>
      <p:sp>
        <p:nvSpPr>
          <p:cNvPr id="3" name="文本框 2"/>
          <p:cNvSpPr txBox="1"/>
          <p:nvPr/>
        </p:nvSpPr>
        <p:spPr>
          <a:xfrm>
            <a:off x="1841303" y="3810871"/>
            <a:ext cx="4676992" cy="1886829"/>
          </a:xfrm>
          <a:prstGeom prst="roundRect">
            <a:avLst/>
          </a:prstGeom>
          <a:solidFill>
            <a:srgbClr val="2F90FB"/>
          </a:solidFill>
        </p:spPr>
        <p:txBody>
          <a:bodyPr wrap="square" rtlCol="0">
            <a:spAutoFit/>
          </a:bodyPr>
          <a:lstStyle>
            <a:defPPr>
              <a:defRPr lang="zh-CN"/>
            </a:defPPr>
            <a:lvl1pPr algn="ctr">
              <a:lnSpc>
                <a:spcPct val="120000"/>
              </a:lnSpc>
              <a:defRPr>
                <a:latin typeface="思源黑体 CN Normal" panose="020B0400000000000000" pitchFamily="34" charset="-122"/>
                <a:ea typeface="思源黑体 CN Normal" panose="020B0400000000000000" pitchFamily="34" charset="-122"/>
              </a:defRPr>
            </a:lvl1pPr>
          </a:lstStyle>
          <a:p>
            <a:pPr>
              <a:lnSpc>
                <a:spcPct val="150000"/>
              </a:lnSpc>
            </a:pPr>
            <a:r>
              <a:rPr lang="zh-CN" altLang="en-US">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当收到“银行卡密码升级”“积分兑换”“中奖”等含有链接的短信时，要通过银行、运营商的官方网站或客服电话进行核实，不要轻易点击短信中的链接。</a:t>
            </a:r>
          </a:p>
        </p:txBody>
      </p:sp>
      <p:sp>
        <p:nvSpPr>
          <p:cNvPr id="4" name="矩形: 圆角 3"/>
          <p:cNvSpPr/>
          <p:nvPr/>
        </p:nvSpPr>
        <p:spPr>
          <a:xfrm>
            <a:off x="3563367" y="1574870"/>
            <a:ext cx="5065266" cy="474531"/>
          </a:xfrm>
          <a:prstGeom prst="roundRect">
            <a:avLst/>
          </a:prstGeom>
          <a:solidFill>
            <a:srgbClr val="2F90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利用伪基站发送木马链接实施诈骗</a:t>
            </a:r>
          </a:p>
        </p:txBody>
      </p:sp>
      <p:sp>
        <p:nvSpPr>
          <p:cNvPr id="6" name="文本框 5"/>
          <p:cNvSpPr txBox="1"/>
          <p:nvPr/>
        </p:nvSpPr>
        <p:spPr>
          <a:xfrm>
            <a:off x="1841500" y="688340"/>
            <a:ext cx="2047875" cy="584835"/>
          </a:xfrm>
          <a:prstGeom prst="rect">
            <a:avLst/>
          </a:prstGeom>
          <a:noFill/>
        </p:spPr>
        <p:txBody>
          <a:bodyPr wrap="square" rtlCol="0">
            <a:spAutoFit/>
          </a:bodyPr>
          <a:lstStyle>
            <a:defPPr>
              <a:defRPr lang="zh-CN"/>
            </a:defPPr>
            <a:lvl1pPr algn="ctr">
              <a:defRPr sz="6600">
                <a:latin typeface="思源黑体 CN Bold" panose="020B0800000000000000" pitchFamily="34" charset="-122"/>
                <a:ea typeface="思源黑体 CN Bold" panose="020B0800000000000000" pitchFamily="34" charset="-122"/>
              </a:defRPr>
            </a:lvl1pPr>
          </a:lstStyle>
          <a:p>
            <a:pPr algn="dist"/>
            <a:r>
              <a:rPr lang="zh-CN" altLang="en-US" sz="3200">
                <a:latin typeface="微软雅黑" panose="020B0503020204020204" pitchFamily="34" charset="-122"/>
                <a:ea typeface="微软雅黑" panose="020B0503020204020204" pitchFamily="34" charset="-122"/>
                <a:sym typeface="思源黑体" panose="020B0500000000000000" pitchFamily="34" charset="-122"/>
              </a:rPr>
              <a:t>校园贷款</a:t>
            </a:r>
          </a:p>
        </p:txBody>
      </p:sp>
      <p:sp>
        <p:nvSpPr>
          <p:cNvPr id="10" name="矩形: 圆角 9"/>
          <p:cNvSpPr/>
          <p:nvPr/>
        </p:nvSpPr>
        <p:spPr>
          <a:xfrm>
            <a:off x="1748703" y="3738623"/>
            <a:ext cx="4837289" cy="2037144"/>
          </a:xfrm>
          <a:prstGeom prst="roundRect">
            <a:avLst/>
          </a:prstGeom>
          <a:noFill/>
          <a:ln w="25400">
            <a:solidFill>
              <a:srgbClr val="2F90F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pic>
        <p:nvPicPr>
          <p:cNvPr id="24" name="图片 2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53020" y="3738880"/>
            <a:ext cx="3126740" cy="234505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500"/>
                                        <p:tgtEl>
                                          <p:spTgt spid="10"/>
                                        </p:tgtEl>
                                      </p:cBhvr>
                                    </p:animEffect>
                                  </p:childTnLst>
                                </p:cTn>
                              </p:par>
                            </p:childTnLst>
                          </p:cTn>
                        </p:par>
                      </p:childTnLst>
                    </p:cTn>
                  </p:par>
                  <p:par>
                    <p:cTn id="16" fill="hold" nodeType="clickPar">
                      <p:stCondLst>
                        <p:cond delay="indefinite"/>
                        <p:cond evt="onBegin" delay="0">
                          <p:tn val="15"/>
                        </p:cond>
                      </p:stCondLst>
                      <p:childTnLst>
                        <p:par>
                          <p:cTn id="17" fill="hold" nodeType="after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barn(inVertical)">
                                      <p:cBhvr>
                                        <p:cTn id="2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419007" y="2214563"/>
            <a:ext cx="8477347" cy="1705403"/>
          </a:xfrm>
          <a:prstGeom prst="rect">
            <a:avLst/>
          </a:prstGeom>
          <a:noFill/>
        </p:spPr>
        <p:txBody>
          <a:bodyPr wrap="square" rtlCol="0">
            <a:spAutoFit/>
          </a:bodyPr>
          <a:lstStyle>
            <a:defPPr>
              <a:defRPr lang="zh-CN"/>
            </a:defPPr>
            <a:lvl1pPr>
              <a:lnSpc>
                <a:spcPct val="120000"/>
              </a:lnSpc>
              <a:defRPr>
                <a:latin typeface="思源黑体 CN Normal" panose="020B0400000000000000" pitchFamily="34" charset="-122"/>
                <a:ea typeface="思源黑体 CN Normal" panose="020B0400000000000000" pitchFamily="34" charset="-122"/>
              </a:defRPr>
            </a:lvl1pPr>
          </a:lstStyle>
          <a:p>
            <a:pPr>
              <a:lnSpc>
                <a:spcPct val="150000"/>
              </a:lnSpc>
            </a:pPr>
            <a:r>
              <a:rPr lang="zh-CN" altLang="en-US">
                <a:latin typeface="微软雅黑" panose="020B0503020204020204" pitchFamily="34" charset="-122"/>
                <a:ea typeface="微软雅黑" panose="020B0503020204020204" pitchFamily="34" charset="-122"/>
                <a:sym typeface="思源黑体" panose="020B0500000000000000" pitchFamily="34" charset="-122"/>
              </a:rPr>
              <a:t>犯罪分子许诺在各种网络平台刷得消费记录后，将返还本金并支付佣金。受害人在完成前几单任务后都会很快收到回报，而当做更多的任务时，骗子就会切断与受害人的联系，就此消失。求职者不要轻信网络上“高佣金”“先垫付”等兼职工作，不要轻信没有留固定电话和办公地址的招聘广告。</a:t>
            </a:r>
          </a:p>
        </p:txBody>
      </p:sp>
      <p:sp>
        <p:nvSpPr>
          <p:cNvPr id="3" name="文本框 2"/>
          <p:cNvSpPr txBox="1"/>
          <p:nvPr/>
        </p:nvSpPr>
        <p:spPr>
          <a:xfrm>
            <a:off x="1419007" y="3904541"/>
            <a:ext cx="5178563" cy="2120902"/>
          </a:xfrm>
          <a:prstGeom prst="rect">
            <a:avLst/>
          </a:prstGeom>
          <a:noFill/>
        </p:spPr>
        <p:txBody>
          <a:bodyPr wrap="square" rtlCol="0">
            <a:spAutoFit/>
          </a:bodyPr>
          <a:lstStyle>
            <a:defPPr>
              <a:defRPr lang="zh-CN"/>
            </a:defPPr>
            <a:lvl1pPr>
              <a:lnSpc>
                <a:spcPct val="120000"/>
              </a:lnSpc>
              <a:defRPr>
                <a:latin typeface="思源黑体 CN Normal" panose="020B0400000000000000" pitchFamily="34" charset="-122"/>
                <a:ea typeface="思源黑体 CN Normal" panose="020B0400000000000000" pitchFamily="34" charset="-122"/>
              </a:defRPr>
            </a:lvl1pPr>
          </a:lstStyle>
          <a:p>
            <a:pPr>
              <a:lnSpc>
                <a:spcPct val="150000"/>
              </a:lnSpc>
            </a:pPr>
            <a:r>
              <a:rPr lang="zh-CN" altLang="en-US">
                <a:latin typeface="微软雅黑" panose="020B0503020204020204" pitchFamily="34" charset="-122"/>
                <a:ea typeface="微软雅黑" panose="020B0503020204020204" pitchFamily="34" charset="-122"/>
                <a:sym typeface="思源黑体" panose="020B0500000000000000" pitchFamily="34" charset="-122"/>
              </a:rPr>
              <a:t>犯罪分子通过非法手段获得考生信息，并有针对性地发送短信或邮件，声称“提供考题”“改分”“办假证”等，引诱考生汇款。漏题、改分、改档案、伪造资格证等行为本身就是非法的，请坚持用自己的实力说话。</a:t>
            </a:r>
          </a:p>
        </p:txBody>
      </p:sp>
      <p:sp>
        <p:nvSpPr>
          <p:cNvPr id="4" name="矩形: 圆角 3"/>
          <p:cNvSpPr/>
          <p:nvPr/>
        </p:nvSpPr>
        <p:spPr>
          <a:xfrm>
            <a:off x="1419008" y="1618920"/>
            <a:ext cx="5322336" cy="499547"/>
          </a:xfrm>
          <a:prstGeom prst="roundRect">
            <a:avLst/>
          </a:prstGeom>
          <a:noFill/>
          <a:ln w="25400">
            <a:solidFill>
              <a:srgbClr val="2F90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tx1">
                    <a:lumMod val="75000"/>
                    <a:lumOff val="25000"/>
                  </a:schemeClr>
                </a:solidFill>
                <a:latin typeface="微软雅黑" panose="020B0503020204020204" pitchFamily="34" charset="-122"/>
                <a:ea typeface="微软雅黑" panose="020B0503020204020204" pitchFamily="34" charset="-122"/>
                <a:sym typeface="思源黑体" panose="020B0500000000000000" pitchFamily="34" charset="-122"/>
              </a:rPr>
              <a:t>利用“先垫付”兼职诈骗</a:t>
            </a:r>
          </a:p>
        </p:txBody>
      </p:sp>
      <p:sp>
        <p:nvSpPr>
          <p:cNvPr id="6" name="文本框 5"/>
          <p:cNvSpPr txBox="1"/>
          <p:nvPr/>
        </p:nvSpPr>
        <p:spPr>
          <a:xfrm>
            <a:off x="1851025" y="663575"/>
            <a:ext cx="2047875" cy="584835"/>
          </a:xfrm>
          <a:prstGeom prst="rect">
            <a:avLst/>
          </a:prstGeom>
          <a:noFill/>
        </p:spPr>
        <p:txBody>
          <a:bodyPr wrap="square" rtlCol="0">
            <a:spAutoFit/>
          </a:bodyPr>
          <a:lstStyle>
            <a:defPPr>
              <a:defRPr lang="zh-CN"/>
            </a:defPPr>
            <a:lvl1pPr algn="ctr">
              <a:defRPr sz="6600">
                <a:latin typeface="思源黑体 CN Bold" panose="020B0800000000000000" pitchFamily="34" charset="-122"/>
                <a:ea typeface="思源黑体 CN Bold" panose="020B0800000000000000" pitchFamily="34" charset="-122"/>
              </a:defRPr>
            </a:lvl1pPr>
          </a:lstStyle>
          <a:p>
            <a:pPr algn="dist"/>
            <a:r>
              <a:rPr lang="zh-CN" altLang="en-US" sz="3200">
                <a:latin typeface="微软雅黑" panose="020B0503020204020204" pitchFamily="34" charset="-122"/>
                <a:ea typeface="微软雅黑" panose="020B0503020204020204" pitchFamily="34" charset="-122"/>
                <a:sym typeface="思源黑体" panose="020B0500000000000000" pitchFamily="34" charset="-122"/>
              </a:rPr>
              <a:t>校园贷款</a:t>
            </a:r>
          </a:p>
        </p:txBody>
      </p:sp>
      <p:cxnSp>
        <p:nvCxnSpPr>
          <p:cNvPr id="13" name="直接连接符 12"/>
          <p:cNvCxnSpPr/>
          <p:nvPr/>
        </p:nvCxnSpPr>
        <p:spPr>
          <a:xfrm>
            <a:off x="1419007" y="3943116"/>
            <a:ext cx="5190137" cy="0"/>
          </a:xfrm>
          <a:prstGeom prst="line">
            <a:avLst/>
          </a:prstGeom>
          <a:ln w="25400">
            <a:solidFill>
              <a:srgbClr val="2F90FB"/>
            </a:solidFill>
            <a:prstDash val="dash"/>
          </a:ln>
        </p:spPr>
        <p:style>
          <a:lnRef idx="1">
            <a:schemeClr val="accent1"/>
          </a:lnRef>
          <a:fillRef idx="0">
            <a:schemeClr val="accent1"/>
          </a:fillRef>
          <a:effectRef idx="0">
            <a:schemeClr val="accent1"/>
          </a:effectRef>
          <a:fontRef idx="minor">
            <a:schemeClr val="tx1"/>
          </a:fontRef>
        </p:style>
      </p:cxn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456170" y="3559175"/>
            <a:ext cx="2564765" cy="256476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6" presetClass="entr" presetSubtype="21"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arn(inVertical)">
                                      <p:cBhvr>
                                        <p:cTn id="15" dur="500"/>
                                        <p:tgtEl>
                                          <p:spTgt spid="13"/>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down)">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08780" y="4469227"/>
            <a:ext cx="10058401" cy="1289905"/>
          </a:xfrm>
          <a:prstGeom prst="rect">
            <a:avLst/>
          </a:prstGeom>
          <a:noFill/>
        </p:spPr>
        <p:txBody>
          <a:bodyPr wrap="square" rtlCol="0">
            <a:spAutoFit/>
          </a:bodyPr>
          <a:lstStyle>
            <a:defPPr>
              <a:defRPr lang="zh-CN"/>
            </a:defPPr>
            <a:lvl1pPr>
              <a:lnSpc>
                <a:spcPct val="120000"/>
              </a:lnSpc>
              <a:defRPr>
                <a:latin typeface="思源黑体 CN Normal" panose="020B0400000000000000" pitchFamily="34" charset="-122"/>
                <a:ea typeface="思源黑体 CN Normal" panose="020B0400000000000000" pitchFamily="34" charset="-122"/>
              </a:defRPr>
            </a:lvl1pPr>
          </a:lstStyle>
          <a:p>
            <a:pPr algn="ctr">
              <a:lnSpc>
                <a:spcPct val="150000"/>
              </a:lnSpc>
            </a:pPr>
            <a:r>
              <a:rPr lang="zh-CN" altLang="en-US">
                <a:latin typeface="微软雅黑" panose="020B0503020204020204" pitchFamily="34" charset="-122"/>
                <a:ea typeface="微软雅黑" panose="020B0503020204020204" pitchFamily="34" charset="-122"/>
                <a:sym typeface="思源黑体" panose="020B0500000000000000" pitchFamily="34" charset="-122"/>
              </a:rPr>
              <a:t>学生在申请借款或分期购物时，要衡量自己是否具备还款能力。对于关乎自身信息、财产安全的事，要多方求证，不要轻易相信他人的一面之词轻易透露个人信息，甚至将身份证借与他人使用。发现危险</a:t>
            </a:r>
            <a:r>
              <a:rPr lang="en-US" altLang="zh-CN">
                <a:latin typeface="微软雅黑" panose="020B0503020204020204" pitchFamily="34" charset="-122"/>
                <a:ea typeface="微软雅黑" panose="020B0503020204020204" pitchFamily="34" charset="-122"/>
                <a:sym typeface="思源黑体" panose="020B0500000000000000" pitchFamily="34" charset="-122"/>
              </a:rPr>
              <a:t>,</a:t>
            </a:r>
            <a:r>
              <a:rPr lang="zh-CN" altLang="en-US">
                <a:latin typeface="微软雅黑" panose="020B0503020204020204" pitchFamily="34" charset="-122"/>
                <a:ea typeface="微软雅黑" panose="020B0503020204020204" pitchFamily="34" charset="-122"/>
                <a:sym typeface="思源黑体" panose="020B0500000000000000" pitchFamily="34" charset="-122"/>
              </a:rPr>
              <a:t>及时报警。校园贷诈骗的形式主要有三种：</a:t>
            </a:r>
          </a:p>
        </p:txBody>
      </p:sp>
      <p:sp>
        <p:nvSpPr>
          <p:cNvPr id="3" name="文本框 2"/>
          <p:cNvSpPr txBox="1"/>
          <p:nvPr/>
        </p:nvSpPr>
        <p:spPr>
          <a:xfrm>
            <a:off x="1144605" y="2384755"/>
            <a:ext cx="2786743" cy="1705403"/>
          </a:xfrm>
          <a:prstGeom prst="rect">
            <a:avLst/>
          </a:prstGeom>
          <a:noFill/>
        </p:spPr>
        <p:txBody>
          <a:bodyPr wrap="square" rtlCol="0">
            <a:spAutoFit/>
          </a:bodyPr>
          <a:lstStyle>
            <a:defPPr>
              <a:defRPr lang="zh-CN"/>
            </a:defPPr>
            <a:lvl1pPr>
              <a:lnSpc>
                <a:spcPct val="120000"/>
              </a:lnSpc>
              <a:defRPr>
                <a:latin typeface="思源黑体 CN Normal" panose="020B0400000000000000" pitchFamily="34" charset="-122"/>
                <a:ea typeface="思源黑体 CN Normal" panose="020B0400000000000000" pitchFamily="34" charset="-122"/>
              </a:defRPr>
            </a:lvl1pPr>
          </a:lstStyle>
          <a:p>
            <a:pPr algn="ctr">
              <a:lnSpc>
                <a:spcPct val="150000"/>
              </a:lnSpc>
            </a:pPr>
            <a:r>
              <a:rPr lang="zh-CN" altLang="en-US">
                <a:latin typeface="微软雅黑" panose="020B0503020204020204" pitchFamily="34" charset="-122"/>
                <a:ea typeface="微软雅黑" panose="020B0503020204020204" pitchFamily="34" charset="-122"/>
                <a:sym typeface="思源黑体" panose="020B0500000000000000" pitchFamily="34" charset="-122"/>
              </a:rPr>
              <a:t>用“免抵押、低利息”为诱饵诱导学生贷款，并要求缴纳贷款手续费、管理费、保证金等费用</a:t>
            </a:r>
            <a:r>
              <a:rPr lang="en-US" altLang="zh-CN">
                <a:latin typeface="微软雅黑" panose="020B0503020204020204" pitchFamily="34" charset="-122"/>
                <a:ea typeface="微软雅黑" panose="020B0503020204020204" pitchFamily="34" charset="-122"/>
                <a:sym typeface="思源黑体" panose="020B0500000000000000" pitchFamily="34" charset="-122"/>
              </a:rPr>
              <a:t>;</a:t>
            </a:r>
          </a:p>
        </p:txBody>
      </p:sp>
      <p:sp>
        <p:nvSpPr>
          <p:cNvPr id="4" name="矩形: 圆角 3"/>
          <p:cNvSpPr/>
          <p:nvPr/>
        </p:nvSpPr>
        <p:spPr>
          <a:xfrm>
            <a:off x="4768944" y="1423686"/>
            <a:ext cx="2668622" cy="582001"/>
          </a:xfrm>
          <a:prstGeom prst="roundRect">
            <a:avLst/>
          </a:prstGeom>
          <a:solidFill>
            <a:srgbClr val="2F90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校园贷诈骗</a:t>
            </a:r>
          </a:p>
        </p:txBody>
      </p:sp>
      <p:sp>
        <p:nvSpPr>
          <p:cNvPr id="5" name="文本框 4"/>
          <p:cNvSpPr txBox="1"/>
          <p:nvPr/>
        </p:nvSpPr>
        <p:spPr>
          <a:xfrm>
            <a:off x="4453946" y="2384754"/>
            <a:ext cx="2786743" cy="1705403"/>
          </a:xfrm>
          <a:prstGeom prst="rect">
            <a:avLst/>
          </a:prstGeom>
          <a:noFill/>
        </p:spPr>
        <p:txBody>
          <a:bodyPr wrap="square" rtlCol="0">
            <a:spAutoFit/>
          </a:bodyPr>
          <a:lstStyle>
            <a:defPPr>
              <a:defRPr lang="zh-CN"/>
            </a:defPPr>
            <a:lvl1pPr>
              <a:lnSpc>
                <a:spcPct val="120000"/>
              </a:lnSpc>
              <a:defRPr>
                <a:latin typeface="思源黑体 CN Normal" panose="020B0400000000000000" pitchFamily="34" charset="-122"/>
                <a:ea typeface="思源黑体 CN Normal" panose="020B0400000000000000" pitchFamily="34" charset="-122"/>
              </a:defRPr>
            </a:lvl1pPr>
          </a:lstStyle>
          <a:p>
            <a:pPr algn="ctr">
              <a:lnSpc>
                <a:spcPct val="150000"/>
              </a:lnSpc>
            </a:pPr>
            <a:r>
              <a:rPr lang="zh-CN" altLang="en-US">
                <a:latin typeface="微软雅黑" panose="020B0503020204020204" pitchFamily="34" charset="-122"/>
                <a:ea typeface="微软雅黑" panose="020B0503020204020204" pitchFamily="34" charset="-122"/>
                <a:sym typeface="思源黑体" panose="020B0500000000000000" pitchFamily="34" charset="-122"/>
              </a:rPr>
              <a:t>声称能通过培训提高综合技能，夸大培训效果，签订培训合同，诱导学生贷款支付学费</a:t>
            </a:r>
            <a:r>
              <a:rPr lang="en-US" altLang="zh-CN">
                <a:latin typeface="微软雅黑" panose="020B0503020204020204" pitchFamily="34" charset="-122"/>
                <a:ea typeface="微软雅黑" panose="020B0503020204020204" pitchFamily="34" charset="-122"/>
                <a:sym typeface="思源黑体" panose="020B0500000000000000" pitchFamily="34" charset="-122"/>
              </a:rPr>
              <a:t>;</a:t>
            </a:r>
          </a:p>
        </p:txBody>
      </p:sp>
      <p:sp>
        <p:nvSpPr>
          <p:cNvPr id="6" name="文本框 5"/>
          <p:cNvSpPr txBox="1"/>
          <p:nvPr/>
        </p:nvSpPr>
        <p:spPr>
          <a:xfrm>
            <a:off x="7777170" y="2384754"/>
            <a:ext cx="3390012" cy="1726178"/>
          </a:xfrm>
          <a:prstGeom prst="rect">
            <a:avLst/>
          </a:prstGeom>
          <a:noFill/>
        </p:spPr>
        <p:txBody>
          <a:bodyPr wrap="square" rtlCol="0">
            <a:spAutoFit/>
          </a:bodyPr>
          <a:lstStyle>
            <a:defPPr>
              <a:defRPr lang="zh-CN"/>
            </a:defPPr>
            <a:lvl1pPr>
              <a:lnSpc>
                <a:spcPct val="120000"/>
              </a:lnSpc>
              <a:defRPr>
                <a:latin typeface="思源黑体 CN Normal" panose="020B0400000000000000" pitchFamily="34" charset="-122"/>
                <a:ea typeface="思源黑体 CN Normal" panose="020B0400000000000000" pitchFamily="34" charset="-122"/>
              </a:defRPr>
            </a:lvl1pPr>
          </a:lstStyle>
          <a:p>
            <a:pPr algn="ctr"/>
            <a:r>
              <a:rPr lang="zh-CN" altLang="en-US">
                <a:latin typeface="微软雅黑" panose="020B0503020204020204" pitchFamily="34" charset="-122"/>
                <a:ea typeface="微软雅黑" panose="020B0503020204020204" pitchFamily="34" charset="-122"/>
                <a:sym typeface="思源黑体" panose="020B0500000000000000" pitchFamily="34" charset="-122"/>
              </a:rPr>
              <a:t>与兼职诈骗结合，要求学生贷款购买手机等产品做“销售代理”。这些贷款的利息和滞纳金很高，学生如不能如期还款，将迅速背上难以承受的债务压力。</a:t>
            </a:r>
          </a:p>
        </p:txBody>
      </p:sp>
      <p:sp>
        <p:nvSpPr>
          <p:cNvPr id="8" name="文本框 7"/>
          <p:cNvSpPr txBox="1"/>
          <p:nvPr/>
        </p:nvSpPr>
        <p:spPr>
          <a:xfrm>
            <a:off x="1831975" y="688340"/>
            <a:ext cx="2047875" cy="584835"/>
          </a:xfrm>
          <a:prstGeom prst="rect">
            <a:avLst/>
          </a:prstGeom>
          <a:noFill/>
        </p:spPr>
        <p:txBody>
          <a:bodyPr wrap="square" rtlCol="0">
            <a:spAutoFit/>
          </a:bodyPr>
          <a:lstStyle>
            <a:defPPr>
              <a:defRPr lang="zh-CN"/>
            </a:defPPr>
            <a:lvl1pPr algn="ctr">
              <a:defRPr sz="6600">
                <a:latin typeface="思源黑体 CN Bold" panose="020B0800000000000000" pitchFamily="34" charset="-122"/>
                <a:ea typeface="思源黑体 CN Bold" panose="020B0800000000000000" pitchFamily="34" charset="-122"/>
              </a:defRPr>
            </a:lvl1pPr>
          </a:lstStyle>
          <a:p>
            <a:pPr algn="dist"/>
            <a:r>
              <a:rPr lang="zh-CN" altLang="en-US" sz="3200">
                <a:latin typeface="微软雅黑" panose="020B0503020204020204" pitchFamily="34" charset="-122"/>
                <a:ea typeface="微软雅黑" panose="020B0503020204020204" pitchFamily="34" charset="-122"/>
                <a:sym typeface="思源黑体" panose="020B0500000000000000" pitchFamily="34" charset="-122"/>
              </a:rPr>
              <a:t>校园贷款</a:t>
            </a:r>
          </a:p>
        </p:txBody>
      </p:sp>
      <p:sp>
        <p:nvSpPr>
          <p:cNvPr id="10" name="矩形: 圆角 9"/>
          <p:cNvSpPr/>
          <p:nvPr/>
        </p:nvSpPr>
        <p:spPr>
          <a:xfrm>
            <a:off x="934233" y="2233914"/>
            <a:ext cx="3127187" cy="2007086"/>
          </a:xfrm>
          <a:prstGeom prst="roundRect">
            <a:avLst/>
          </a:prstGeom>
          <a:noFill/>
          <a:ln w="25400">
            <a:solidFill>
              <a:srgbClr val="2F90F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1" name="矩形: 圆角 10"/>
          <p:cNvSpPr/>
          <p:nvPr/>
        </p:nvSpPr>
        <p:spPr>
          <a:xfrm>
            <a:off x="4276469" y="2233914"/>
            <a:ext cx="3127187" cy="2007086"/>
          </a:xfrm>
          <a:prstGeom prst="roundRect">
            <a:avLst/>
          </a:prstGeom>
          <a:noFill/>
          <a:ln w="25400">
            <a:solidFill>
              <a:srgbClr val="2F90F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2" name="矩形: 圆角 11"/>
          <p:cNvSpPr/>
          <p:nvPr/>
        </p:nvSpPr>
        <p:spPr>
          <a:xfrm>
            <a:off x="7590412" y="2233914"/>
            <a:ext cx="3576769" cy="2007086"/>
          </a:xfrm>
          <a:prstGeom prst="roundRect">
            <a:avLst/>
          </a:prstGeom>
          <a:noFill/>
          <a:ln w="25400">
            <a:solidFill>
              <a:srgbClr val="2F90F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down)">
                                      <p:cBhvr>
                                        <p:cTn id="11" dur="500"/>
                                        <p:tgtEl>
                                          <p:spTgt spid="10"/>
                                        </p:tgtEl>
                                      </p:cBhvr>
                                    </p:animEffect>
                                  </p:childTnLst>
                                </p:cTn>
                              </p:par>
                            </p:childTnLst>
                          </p:cTn>
                        </p:par>
                      </p:childTnLst>
                    </p:cTn>
                  </p:par>
                  <p:par>
                    <p:cTn id="12" fill="hold" nodeType="clickPar">
                      <p:stCondLst>
                        <p:cond delay="indefinite"/>
                      </p:stCondLst>
                      <p:childTnLst>
                        <p:par>
                          <p:cTn id="13" fill="hold" nodeType="afterGroup">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down)">
                                      <p:cBhvr>
                                        <p:cTn id="16" dur="500"/>
                                        <p:tgtEl>
                                          <p:spTgt spid="3"/>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00"/>
                                        <p:tgtEl>
                                          <p:spTgt spid="11"/>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down)">
                                      <p:cBhvr>
                                        <p:cTn id="24" dur="500"/>
                                        <p:tgtEl>
                                          <p:spTgt spid="5"/>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down)">
                                      <p:cBhvr>
                                        <p:cTn id="27" dur="500"/>
                                        <p:tgtEl>
                                          <p:spTgt spid="12"/>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down)">
                                      <p:cBhvr>
                                        <p:cTn id="32" dur="500"/>
                                        <p:tgtEl>
                                          <p:spTgt spid="6"/>
                                        </p:tgtEl>
                                      </p:cBhvr>
                                    </p:animEffect>
                                  </p:childTnLst>
                                </p:cTn>
                              </p:par>
                              <p:par>
                                <p:cTn id="33" presetID="2" presetClass="entr" presetSubtype="4" fill="hold" grpId="0" nodeType="with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additive="base">
                                        <p:cTn id="35" dur="500" fill="hold"/>
                                        <p:tgtEl>
                                          <p:spTgt spid="2"/>
                                        </p:tgtEl>
                                        <p:attrNameLst>
                                          <p:attrName>ppt_x</p:attrName>
                                        </p:attrNameLst>
                                      </p:cBhvr>
                                      <p:tavLst>
                                        <p:tav tm="0">
                                          <p:val>
                                            <p:strVal val="#ppt_x"/>
                                          </p:val>
                                        </p:tav>
                                        <p:tav tm="100000">
                                          <p:val>
                                            <p:strVal val="#ppt_x"/>
                                          </p:val>
                                        </p:tav>
                                      </p:tavLst>
                                    </p:anim>
                                    <p:anim calcmode="lin" valueType="num">
                                      <p:cBhvr additive="base">
                                        <p:cTn id="3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p:bldP spid="6" grpId="0"/>
      <p:bldP spid="10" grpId="0" animBg="1"/>
      <p:bldP spid="11" grpId="0" animBg="1"/>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1"/>
          <p:cNvSpPr/>
          <p:nvPr/>
        </p:nvSpPr>
        <p:spPr>
          <a:xfrm>
            <a:off x="5161469" y="1519445"/>
            <a:ext cx="4085914" cy="672569"/>
          </a:xfrm>
          <a:prstGeom prst="roundRect">
            <a:avLst/>
          </a:prstGeom>
          <a:solidFill>
            <a:srgbClr val="2F90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编造“资产解冻”诈骗</a:t>
            </a:r>
          </a:p>
        </p:txBody>
      </p:sp>
      <p:sp>
        <p:nvSpPr>
          <p:cNvPr id="3" name="文本框 2"/>
          <p:cNvSpPr txBox="1"/>
          <p:nvPr/>
        </p:nvSpPr>
        <p:spPr>
          <a:xfrm>
            <a:off x="5161468" y="2370170"/>
            <a:ext cx="6045291" cy="1289905"/>
          </a:xfrm>
          <a:prstGeom prst="rect">
            <a:avLst/>
          </a:prstGeom>
          <a:noFill/>
          <a:ln w="25400">
            <a:solidFill>
              <a:srgbClr val="2F90FB"/>
            </a:solidFill>
            <a:prstDash val="dash"/>
          </a:ln>
        </p:spPr>
        <p:txBody>
          <a:bodyPr wrap="square" rtlCol="0">
            <a:spAutoFit/>
          </a:bodyPr>
          <a:lstStyle>
            <a:defPPr>
              <a:defRPr lang="zh-CN"/>
            </a:defPPr>
            <a:lvl1pPr>
              <a:lnSpc>
                <a:spcPct val="120000"/>
              </a:lnSpc>
              <a:defRPr>
                <a:latin typeface="思源黑体 CN Normal" panose="020B0400000000000000" pitchFamily="34" charset="-122"/>
                <a:ea typeface="思源黑体 CN Normal" panose="020B0400000000000000" pitchFamily="34" charset="-122"/>
              </a:defRPr>
            </a:lvl1pPr>
          </a:lstStyle>
          <a:p>
            <a:pPr>
              <a:lnSpc>
                <a:spcPct val="150000"/>
              </a:lnSpc>
            </a:pPr>
            <a:r>
              <a:rPr lang="zh-CN" altLang="en-US">
                <a:latin typeface="微软雅黑" panose="020B0503020204020204" pitchFamily="34" charset="-122"/>
                <a:ea typeface="微软雅黑" panose="020B0503020204020204" pitchFamily="34" charset="-122"/>
                <a:sym typeface="思源黑体" panose="020B0500000000000000" pitchFamily="34" charset="-122"/>
              </a:rPr>
              <a:t>犯罪分子先编造一个民族资产秘密流落海外的故事，然后声称受国家委托对这些海外资产进行解冻，号召受害人缴纳手续费或资料费，称成功后每人可以拿到高额善款补助。</a:t>
            </a:r>
          </a:p>
        </p:txBody>
      </p:sp>
      <p:sp>
        <p:nvSpPr>
          <p:cNvPr id="4" name="文本框 3"/>
          <p:cNvSpPr txBox="1"/>
          <p:nvPr/>
        </p:nvSpPr>
        <p:spPr>
          <a:xfrm>
            <a:off x="5161469" y="3838231"/>
            <a:ext cx="6045292" cy="2058577"/>
          </a:xfrm>
          <a:prstGeom prst="rect">
            <a:avLst/>
          </a:prstGeom>
          <a:noFill/>
          <a:ln w="25400">
            <a:solidFill>
              <a:srgbClr val="2F90FB"/>
            </a:solidFill>
            <a:prstDash val="dash"/>
          </a:ln>
        </p:spPr>
        <p:txBody>
          <a:bodyPr wrap="square" rtlCol="0">
            <a:spAutoFit/>
          </a:bodyPr>
          <a:lstStyle>
            <a:defPPr>
              <a:defRPr lang="zh-CN"/>
            </a:defPPr>
            <a:lvl1pPr>
              <a:lnSpc>
                <a:spcPct val="120000"/>
              </a:lnSpc>
              <a:defRPr>
                <a:latin typeface="思源黑体 CN Normal" panose="020B0400000000000000" pitchFamily="34" charset="-122"/>
                <a:ea typeface="思源黑体 CN Normal" panose="020B0400000000000000" pitchFamily="34" charset="-122"/>
              </a:defRPr>
            </a:lvl1pPr>
          </a:lstStyle>
          <a:p>
            <a:r>
              <a:rPr lang="zh-CN" altLang="en-US">
                <a:latin typeface="微软雅黑" panose="020B0503020204020204" pitchFamily="34" charset="-122"/>
                <a:ea typeface="微软雅黑" panose="020B0503020204020204" pitchFamily="34" charset="-122"/>
                <a:sym typeface="思源黑体" panose="020B0500000000000000" pitchFamily="34" charset="-122"/>
              </a:rPr>
              <a:t>除了“民族资产解冻”，犯罪分子还会编造所谓“养老”“扶贫”等噱头来吸引投资实施诈骗。此类诈骗的受害人多为中老年人，他们远离社会舆论，缺乏辨别诈骗的能力，年轻人要多关爱长辈，及时传达安全防范知识。此外，留意父母长辈的网络支付使用情况，保障财产安全，及时止损。</a:t>
            </a:r>
          </a:p>
        </p:txBody>
      </p:sp>
      <p:sp>
        <p:nvSpPr>
          <p:cNvPr id="6" name="文本框 5"/>
          <p:cNvSpPr txBox="1"/>
          <p:nvPr/>
        </p:nvSpPr>
        <p:spPr>
          <a:xfrm>
            <a:off x="1841500" y="688340"/>
            <a:ext cx="2047875" cy="584835"/>
          </a:xfrm>
          <a:prstGeom prst="rect">
            <a:avLst/>
          </a:prstGeom>
          <a:noFill/>
        </p:spPr>
        <p:txBody>
          <a:bodyPr wrap="square" rtlCol="0">
            <a:spAutoFit/>
          </a:bodyPr>
          <a:lstStyle>
            <a:defPPr>
              <a:defRPr lang="zh-CN"/>
            </a:defPPr>
            <a:lvl1pPr algn="ctr">
              <a:defRPr sz="6600">
                <a:latin typeface="思源黑体 CN Bold" panose="020B0800000000000000" pitchFamily="34" charset="-122"/>
                <a:ea typeface="思源黑体 CN Bold" panose="020B0800000000000000" pitchFamily="34" charset="-122"/>
              </a:defRPr>
            </a:lvl1pPr>
          </a:lstStyle>
          <a:p>
            <a:pPr algn="dist"/>
            <a:r>
              <a:rPr lang="zh-CN" altLang="en-US" sz="3200">
                <a:latin typeface="微软雅黑" panose="020B0503020204020204" pitchFamily="34" charset="-122"/>
                <a:ea typeface="微软雅黑" panose="020B0503020204020204" pitchFamily="34" charset="-122"/>
                <a:sym typeface="思源黑体" panose="020B0500000000000000" pitchFamily="34" charset="-122"/>
              </a:rPr>
              <a:t>校园贷款</a:t>
            </a:r>
          </a:p>
        </p:txBody>
      </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728029" y="1851894"/>
            <a:ext cx="2275502" cy="3826954"/>
          </a:xfrm>
          <a:custGeom>
            <a:avLst/>
            <a:gdLst>
              <a:gd name="connsiteX0" fmla="*/ 0 w 4072964"/>
              <a:gd name="connsiteY0" fmla="*/ 0 h 6849940"/>
              <a:gd name="connsiteX1" fmla="*/ 4072964 w 4072964"/>
              <a:gd name="connsiteY1" fmla="*/ 0 h 6849940"/>
              <a:gd name="connsiteX2" fmla="*/ 4072964 w 4072964"/>
              <a:gd name="connsiteY2" fmla="*/ 6849940 h 6849940"/>
              <a:gd name="connsiteX3" fmla="*/ 454207 w 4072964"/>
              <a:gd name="connsiteY3" fmla="*/ 6849940 h 6849940"/>
              <a:gd name="connsiteX4" fmla="*/ 1113864 w 4072964"/>
              <a:gd name="connsiteY4" fmla="*/ 6259390 h 6849940"/>
              <a:gd name="connsiteX5" fmla="*/ 1253564 w 4072964"/>
              <a:gd name="connsiteY5" fmla="*/ 5922840 h 6849940"/>
              <a:gd name="connsiteX6" fmla="*/ 1196414 w 4072964"/>
              <a:gd name="connsiteY6" fmla="*/ 5325940 h 6849940"/>
              <a:gd name="connsiteX7" fmla="*/ 1247214 w 4072964"/>
              <a:gd name="connsiteY7" fmla="*/ 4748090 h 6849940"/>
              <a:gd name="connsiteX8" fmla="*/ 1405964 w 4072964"/>
              <a:gd name="connsiteY8" fmla="*/ 4563940 h 6849940"/>
              <a:gd name="connsiteX9" fmla="*/ 1374214 w 4072964"/>
              <a:gd name="connsiteY9" fmla="*/ 4475040 h 6849940"/>
              <a:gd name="connsiteX10" fmla="*/ 1304364 w 4072964"/>
              <a:gd name="connsiteY10" fmla="*/ 4233740 h 6849940"/>
              <a:gd name="connsiteX11" fmla="*/ 1158314 w 4072964"/>
              <a:gd name="connsiteY11" fmla="*/ 4119440 h 6849940"/>
              <a:gd name="connsiteX12" fmla="*/ 1069414 w 4072964"/>
              <a:gd name="connsiteY12" fmla="*/ 4011490 h 6849940"/>
              <a:gd name="connsiteX13" fmla="*/ 980514 w 4072964"/>
              <a:gd name="connsiteY13" fmla="*/ 3166940 h 6849940"/>
              <a:gd name="connsiteX14" fmla="*/ 904314 w 4072964"/>
              <a:gd name="connsiteY14" fmla="*/ 1769940 h 6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72964" h="6849940">
                <a:moveTo>
                  <a:pt x="0" y="0"/>
                </a:moveTo>
                <a:lnTo>
                  <a:pt x="4072964" y="0"/>
                </a:lnTo>
                <a:lnTo>
                  <a:pt x="4072964" y="6849940"/>
                </a:lnTo>
                <a:lnTo>
                  <a:pt x="454207" y="6849940"/>
                </a:lnTo>
                <a:lnTo>
                  <a:pt x="1113864" y="6259390"/>
                </a:lnTo>
                <a:lnTo>
                  <a:pt x="1253564" y="5922840"/>
                </a:lnTo>
                <a:lnTo>
                  <a:pt x="1196414" y="5325940"/>
                </a:lnTo>
                <a:lnTo>
                  <a:pt x="1247214" y="4748090"/>
                </a:lnTo>
                <a:lnTo>
                  <a:pt x="1405964" y="4563940"/>
                </a:lnTo>
                <a:lnTo>
                  <a:pt x="1374214" y="4475040"/>
                </a:lnTo>
                <a:lnTo>
                  <a:pt x="1304364" y="4233740"/>
                </a:lnTo>
                <a:lnTo>
                  <a:pt x="1158314" y="4119440"/>
                </a:lnTo>
                <a:lnTo>
                  <a:pt x="1069414" y="4011490"/>
                </a:lnTo>
                <a:lnTo>
                  <a:pt x="980514" y="3166940"/>
                </a:lnTo>
                <a:lnTo>
                  <a:pt x="904314" y="1769940"/>
                </a:lnTo>
                <a:close/>
              </a:path>
            </a:pathLst>
          </a:custGeom>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圆角 14"/>
          <p:cNvSpPr/>
          <p:nvPr/>
        </p:nvSpPr>
        <p:spPr>
          <a:xfrm>
            <a:off x="644525" y="591817"/>
            <a:ext cx="10902950" cy="5674366"/>
          </a:xfrm>
          <a:prstGeom prst="roundRect">
            <a:avLst>
              <a:gd name="adj" fmla="val 0"/>
            </a:avLst>
          </a:prstGeom>
          <a:solidFill>
            <a:schemeClr val="bg1"/>
          </a:solidFill>
          <a:ln w="12700" cap="flat" cmpd="sng" algn="ctr">
            <a:noFill/>
            <a:prstDash val="solid"/>
            <a:miter lim="800000"/>
          </a:ln>
          <a:effectLst>
            <a:outerShdw blurRad="177800" algn="c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3" name="图片 2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20700000">
            <a:off x="8462554" y="3886342"/>
            <a:ext cx="4795861" cy="2522104"/>
          </a:xfrm>
          <a:prstGeom prst="rect">
            <a:avLst/>
          </a:prstGeom>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1019276">
            <a:off x="7830429" y="1284231"/>
            <a:ext cx="4417204" cy="4417204"/>
          </a:xfrm>
          <a:prstGeom prst="rect">
            <a:avLst/>
          </a:prstGeom>
        </p:spPr>
      </p:pic>
      <p:pic>
        <p:nvPicPr>
          <p:cNvPr id="36" name="图片 3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6031" y="102720"/>
            <a:ext cx="1646063" cy="1646063"/>
          </a:xfrm>
          <a:prstGeom prst="rect">
            <a:avLst/>
          </a:prstGeom>
        </p:spPr>
      </p:pic>
      <p:sp>
        <p:nvSpPr>
          <p:cNvPr id="30" name="文本框 29"/>
          <p:cNvSpPr txBox="1"/>
          <p:nvPr/>
        </p:nvSpPr>
        <p:spPr>
          <a:xfrm rot="5400000">
            <a:off x="1334023" y="3200485"/>
            <a:ext cx="2286003" cy="584775"/>
          </a:xfrm>
          <a:prstGeom prst="rect">
            <a:avLst/>
          </a:prstGeom>
          <a:noFill/>
        </p:spPr>
        <p:txBody>
          <a:bodyPr vert="horz" wrap="square" lIns="0" tIns="45720" rIns="0" bIns="45720" numCol="1" anchor="t">
            <a:spAutoFit/>
          </a:bodyPr>
          <a:lstStyle/>
          <a:p>
            <a:pPr marL="0" indent="0" algn="dist" defTabSz="914400" eaLnBrk="0" fontAlgn="auto" latinLnBrk="0">
              <a:lnSpc>
                <a:spcPct val="100000"/>
              </a:lnSpc>
              <a:spcBef>
                <a:spcPct val="0"/>
              </a:spcBef>
              <a:spcAft>
                <a:spcPct val="0"/>
              </a:spcAft>
              <a:buFontTx/>
              <a:buNone/>
            </a:pPr>
            <a:r>
              <a:rPr lang="en-US" altLang="ko-KR" sz="3200" cap="none">
                <a:ln w="6350" cap="flat" cmpd="sng">
                  <a:noFill/>
                </a:ln>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CONTENTS</a:t>
            </a:r>
            <a:endParaRPr lang="ko-KR" altLang="en-US" sz="3200" cap="none">
              <a:ln w="6350" cap="flat" cmpd="sng">
                <a:noFill/>
              </a:ln>
              <a:solidFill>
                <a:schemeClr val="tx1">
                  <a:lumMod val="75000"/>
                  <a:lumOff val="25000"/>
                </a:schemeClr>
              </a:solidFill>
              <a:latin typeface="微软雅黑" panose="020B0503020204020204" pitchFamily="34" charset="-122"/>
              <a:cs typeface="+mn-ea"/>
              <a:sym typeface="+mn-lt"/>
            </a:endParaRPr>
          </a:p>
        </p:txBody>
      </p:sp>
      <p:sp>
        <p:nvSpPr>
          <p:cNvPr id="31" name="文本框 30"/>
          <p:cNvSpPr txBox="1"/>
          <p:nvPr/>
        </p:nvSpPr>
        <p:spPr>
          <a:xfrm>
            <a:off x="1184118" y="2251978"/>
            <a:ext cx="1038860" cy="1940275"/>
          </a:xfrm>
          <a:prstGeom prst="rect">
            <a:avLst/>
          </a:prstGeom>
          <a:noFill/>
          <a:ln w="0">
            <a:noFill/>
          </a:ln>
        </p:spPr>
        <p:txBody>
          <a:bodyPr vert="horz" wrap="square" lIns="89535" tIns="46355" rIns="89535" bIns="46355" anchor="t">
            <a:spAutoFit/>
          </a:bodyPr>
          <a:lstStyle/>
          <a:p>
            <a:pPr marL="0" indent="0" algn="l" defTabSz="508000" eaLnBrk="0" fontAlgn="auto" latinLnBrk="0">
              <a:lnSpc>
                <a:spcPct val="100000"/>
              </a:lnSpc>
              <a:spcBef>
                <a:spcPct val="0"/>
              </a:spcBef>
              <a:spcAft>
                <a:spcPct val="0"/>
              </a:spcAft>
              <a:buFontTx/>
              <a:buNone/>
            </a:pPr>
            <a:r>
              <a:rPr lang="en-US" altLang="ko-KR" sz="6000" cap="none">
                <a:solidFill>
                  <a:schemeClr val="tx1">
                    <a:lumMod val="75000"/>
                    <a:lumOff val="25000"/>
                  </a:schemeClr>
                </a:solidFill>
                <a:latin typeface="汉仪糯米团W" panose="00020600040101010101" pitchFamily="18" charset="-122"/>
                <a:ea typeface="汉仪糯米团W" panose="00020600040101010101" pitchFamily="18" charset="-122"/>
                <a:cs typeface="+mn-ea"/>
                <a:sym typeface="+mn-lt"/>
              </a:rPr>
              <a:t>目  录</a:t>
            </a:r>
            <a:endParaRPr lang="ko-KR" altLang="en-US" sz="6000" cap="none">
              <a:solidFill>
                <a:schemeClr val="tx1">
                  <a:lumMod val="75000"/>
                  <a:lumOff val="25000"/>
                </a:schemeClr>
              </a:solidFill>
              <a:latin typeface="汉仪糯米团W" panose="00020600040101010101" pitchFamily="18" charset="-122"/>
              <a:cs typeface="+mn-ea"/>
              <a:sym typeface="+mn-lt"/>
            </a:endParaRPr>
          </a:p>
        </p:txBody>
      </p:sp>
      <p:sp>
        <p:nvSpPr>
          <p:cNvPr id="35" name="椭圆 34"/>
          <p:cNvSpPr/>
          <p:nvPr/>
        </p:nvSpPr>
        <p:spPr>
          <a:xfrm>
            <a:off x="3269520" y="1906647"/>
            <a:ext cx="716436" cy="716436"/>
          </a:xfrm>
          <a:prstGeom prst="ellipse">
            <a:avLst/>
          </a:prstGeom>
          <a:solidFill>
            <a:srgbClr val="2F90FB"/>
          </a:solidFill>
          <a:ln>
            <a:solidFill>
              <a:srgbClr val="2F90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ysClr val="windowText" lastClr="000000"/>
                </a:solidFill>
              </a:ln>
              <a:solidFill>
                <a:sysClr val="windowText" lastClr="000000"/>
              </a:solidFill>
              <a:latin typeface="微软雅黑" panose="020B0503020204020204" pitchFamily="34" charset="-122"/>
              <a:ea typeface="微软雅黑" panose="020B0503020204020204" pitchFamily="34" charset="-122"/>
            </a:endParaRPr>
          </a:p>
        </p:txBody>
      </p:sp>
      <p:sp>
        <p:nvSpPr>
          <p:cNvPr id="41" name="椭圆 40"/>
          <p:cNvSpPr/>
          <p:nvPr/>
        </p:nvSpPr>
        <p:spPr>
          <a:xfrm>
            <a:off x="3269520" y="3096316"/>
            <a:ext cx="716436" cy="716436"/>
          </a:xfrm>
          <a:prstGeom prst="ellipse">
            <a:avLst/>
          </a:prstGeom>
          <a:solidFill>
            <a:srgbClr val="2F90FB"/>
          </a:solidFill>
          <a:ln>
            <a:solidFill>
              <a:srgbClr val="2F90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ysClr val="windowText" lastClr="000000"/>
                </a:solidFill>
              </a:ln>
              <a:solidFill>
                <a:sysClr val="windowText" lastClr="000000"/>
              </a:solidFill>
              <a:latin typeface="微软雅黑" panose="020B0503020204020204" pitchFamily="34" charset="-122"/>
              <a:ea typeface="微软雅黑" panose="020B0503020204020204" pitchFamily="34" charset="-122"/>
            </a:endParaRPr>
          </a:p>
        </p:txBody>
      </p:sp>
      <p:sp>
        <p:nvSpPr>
          <p:cNvPr id="42" name="椭圆 41"/>
          <p:cNvSpPr/>
          <p:nvPr/>
        </p:nvSpPr>
        <p:spPr>
          <a:xfrm>
            <a:off x="3269520" y="4318536"/>
            <a:ext cx="716436" cy="716436"/>
          </a:xfrm>
          <a:prstGeom prst="ellipse">
            <a:avLst/>
          </a:prstGeom>
          <a:solidFill>
            <a:srgbClr val="2F90FB"/>
          </a:solidFill>
          <a:ln>
            <a:solidFill>
              <a:srgbClr val="2F90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ysClr val="windowText" lastClr="000000"/>
                </a:solidFill>
              </a:ln>
              <a:solidFill>
                <a:sysClr val="windowText" lastClr="000000"/>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4310982" y="1800578"/>
            <a:ext cx="2399534" cy="647613"/>
          </a:xfrm>
          <a:prstGeom prst="rect">
            <a:avLst/>
          </a:prstGeom>
          <a:noFill/>
          <a:ln w="0">
            <a:noFill/>
          </a:ln>
        </p:spPr>
        <p:txBody>
          <a:bodyPr vert="horz" wrap="square" lIns="89535" tIns="46355" rIns="89535" bIns="46355" anchor="t">
            <a:spAutoFit/>
          </a:bodyPr>
          <a:lstStyle/>
          <a:p>
            <a:pPr marL="0" indent="0" algn="dist" defTabSz="508000" eaLnBrk="0" fontAlgn="auto" latinLnBrk="0">
              <a:lnSpc>
                <a:spcPct val="100000"/>
              </a:lnSpc>
              <a:spcBef>
                <a:spcPct val="0"/>
              </a:spcBef>
              <a:spcAft>
                <a:spcPct val="0"/>
              </a:spcAft>
              <a:buFontTx/>
              <a:buNone/>
            </a:pPr>
            <a:r>
              <a:rPr lang="zh-CN" altLang="en-US" sz="3600">
                <a:solidFill>
                  <a:schemeClr val="tx1">
                    <a:lumMod val="85000"/>
                    <a:lumOff val="15000"/>
                  </a:schemeClr>
                </a:solidFill>
                <a:latin typeface="汉仪糯米团W" panose="00020600040101010101" pitchFamily="18" charset="-122"/>
                <a:ea typeface="汉仪糯米团W" panose="00020600040101010101" pitchFamily="18" charset="-122"/>
                <a:cs typeface="+mn-ea"/>
                <a:sym typeface="+mn-lt"/>
              </a:rPr>
              <a:t>诈骗电话</a:t>
            </a:r>
            <a:endParaRPr lang="ko-KR" altLang="en-US" sz="3600" cap="none">
              <a:solidFill>
                <a:schemeClr val="tx1">
                  <a:lumMod val="85000"/>
                  <a:lumOff val="15000"/>
                </a:schemeClr>
              </a:solidFill>
              <a:latin typeface="汉仪糯米团W" panose="00020600040101010101" pitchFamily="18" charset="-122"/>
              <a:cs typeface="+mn-ea"/>
              <a:sym typeface="+mn-lt"/>
            </a:endParaRPr>
          </a:p>
        </p:txBody>
      </p:sp>
      <p:sp>
        <p:nvSpPr>
          <p:cNvPr id="47" name="文本框 46"/>
          <p:cNvSpPr txBox="1"/>
          <p:nvPr/>
        </p:nvSpPr>
        <p:spPr>
          <a:xfrm>
            <a:off x="3281552" y="1953476"/>
            <a:ext cx="1008723" cy="647613"/>
          </a:xfrm>
          <a:prstGeom prst="rect">
            <a:avLst/>
          </a:prstGeom>
          <a:noFill/>
          <a:ln w="0">
            <a:noFill/>
          </a:ln>
        </p:spPr>
        <p:txBody>
          <a:bodyPr vert="horz" wrap="square" lIns="89535" tIns="46355" rIns="89535" bIns="46355" numCol="1" anchor="t">
            <a:spAutoFit/>
          </a:bodyPr>
          <a:lstStyle/>
          <a:p>
            <a:pPr marL="0" indent="0" algn="l" defTabSz="508000" eaLnBrk="0" fontAlgn="auto" latinLnBrk="0">
              <a:lnSpc>
                <a:spcPct val="100000"/>
              </a:lnSpc>
              <a:spcBef>
                <a:spcPct val="0"/>
              </a:spcBef>
              <a:spcAft>
                <a:spcPct val="0"/>
              </a:spcAft>
              <a:buFontTx/>
              <a:buNone/>
            </a:pPr>
            <a:r>
              <a:rPr lang="en-US" altLang="ko-KR" sz="3600" cap="none">
                <a:solidFill>
                  <a:schemeClr val="bg1"/>
                </a:solidFill>
                <a:latin typeface="微软雅黑" panose="020B0503020204020204" pitchFamily="34" charset="-122"/>
                <a:ea typeface="微软雅黑" panose="020B0503020204020204" pitchFamily="34" charset="-122"/>
                <a:cs typeface="+mn-ea"/>
                <a:sym typeface="+mn-lt"/>
              </a:rPr>
              <a:t>01</a:t>
            </a:r>
            <a:endParaRPr lang="ko-KR" altLang="en-US" sz="3600" cap="none">
              <a:solidFill>
                <a:schemeClr val="bg1"/>
              </a:solidFill>
              <a:latin typeface="微软雅黑" panose="020B0503020204020204" pitchFamily="34" charset="-122"/>
              <a:cs typeface="+mn-ea"/>
              <a:sym typeface="+mn-lt"/>
            </a:endParaRPr>
          </a:p>
        </p:txBody>
      </p:sp>
      <p:sp>
        <p:nvSpPr>
          <p:cNvPr id="52" name="文本框 51"/>
          <p:cNvSpPr txBox="1"/>
          <p:nvPr/>
        </p:nvSpPr>
        <p:spPr>
          <a:xfrm>
            <a:off x="4310982" y="3020131"/>
            <a:ext cx="2399534" cy="647613"/>
          </a:xfrm>
          <a:prstGeom prst="rect">
            <a:avLst/>
          </a:prstGeom>
          <a:noFill/>
          <a:ln w="0">
            <a:noFill/>
          </a:ln>
        </p:spPr>
        <p:txBody>
          <a:bodyPr vert="horz" wrap="square" lIns="89535" tIns="46355" rIns="89535" bIns="46355" anchor="t">
            <a:spAutoFit/>
          </a:bodyPr>
          <a:lstStyle/>
          <a:p>
            <a:pPr marL="0" indent="0" algn="dist" defTabSz="508000" eaLnBrk="0" fontAlgn="auto" latinLnBrk="0">
              <a:lnSpc>
                <a:spcPct val="100000"/>
              </a:lnSpc>
              <a:spcBef>
                <a:spcPct val="0"/>
              </a:spcBef>
              <a:spcAft>
                <a:spcPct val="0"/>
              </a:spcAft>
              <a:buFontTx/>
              <a:buNone/>
            </a:pPr>
            <a:r>
              <a:rPr lang="zh-CN" altLang="en-US" sz="3600" cap="none">
                <a:solidFill>
                  <a:schemeClr val="tx1">
                    <a:lumMod val="85000"/>
                    <a:lumOff val="15000"/>
                  </a:schemeClr>
                </a:solidFill>
                <a:latin typeface="汉仪糯米团W" panose="00020600040101010101" pitchFamily="18" charset="-122"/>
                <a:ea typeface="汉仪糯米团W" panose="00020600040101010101" pitchFamily="18" charset="-122"/>
                <a:cs typeface="+mn-ea"/>
                <a:sym typeface="+mn-lt"/>
              </a:rPr>
              <a:t>钓鱼网站</a:t>
            </a:r>
            <a:endParaRPr lang="ko-KR" altLang="en-US" sz="3600" cap="none">
              <a:solidFill>
                <a:schemeClr val="tx1">
                  <a:lumMod val="85000"/>
                  <a:lumOff val="15000"/>
                </a:schemeClr>
              </a:solidFill>
              <a:latin typeface="汉仪糯米团W" panose="00020600040101010101" pitchFamily="18" charset="-122"/>
              <a:cs typeface="+mn-ea"/>
              <a:sym typeface="+mn-lt"/>
            </a:endParaRPr>
          </a:p>
        </p:txBody>
      </p:sp>
      <p:sp>
        <p:nvSpPr>
          <p:cNvPr id="53" name="文本框 52"/>
          <p:cNvSpPr txBox="1"/>
          <p:nvPr/>
        </p:nvSpPr>
        <p:spPr>
          <a:xfrm>
            <a:off x="3281552" y="3135154"/>
            <a:ext cx="1008723" cy="647613"/>
          </a:xfrm>
          <a:prstGeom prst="rect">
            <a:avLst/>
          </a:prstGeom>
          <a:noFill/>
          <a:ln w="0">
            <a:noFill/>
          </a:ln>
        </p:spPr>
        <p:txBody>
          <a:bodyPr vert="horz" wrap="square" lIns="89535" tIns="46355" rIns="89535" bIns="46355" numCol="1" anchor="t">
            <a:spAutoFit/>
          </a:bodyPr>
          <a:lstStyle/>
          <a:p>
            <a:pPr marL="0" indent="0" algn="l" defTabSz="508000" eaLnBrk="0" fontAlgn="auto" latinLnBrk="0">
              <a:lnSpc>
                <a:spcPct val="100000"/>
              </a:lnSpc>
              <a:spcBef>
                <a:spcPct val="0"/>
              </a:spcBef>
              <a:spcAft>
                <a:spcPct val="0"/>
              </a:spcAft>
              <a:buFontTx/>
              <a:buNone/>
            </a:pPr>
            <a:r>
              <a:rPr lang="en-US" altLang="ko-KR" sz="3600" cap="none">
                <a:solidFill>
                  <a:schemeClr val="bg1"/>
                </a:solidFill>
                <a:latin typeface="微软雅黑" panose="020B0503020204020204" pitchFamily="34" charset="-122"/>
                <a:ea typeface="微软雅黑" panose="020B0503020204020204" pitchFamily="34" charset="-122"/>
                <a:cs typeface="+mn-ea"/>
                <a:sym typeface="+mn-lt"/>
              </a:rPr>
              <a:t>0</a:t>
            </a:r>
            <a:r>
              <a:rPr lang="en-US" altLang="zh-CN" sz="3600" cap="none">
                <a:solidFill>
                  <a:schemeClr val="bg1"/>
                </a:solidFill>
                <a:latin typeface="微软雅黑" panose="020B0503020204020204" pitchFamily="34" charset="-122"/>
                <a:ea typeface="微软雅黑" panose="020B0503020204020204" pitchFamily="34" charset="-122"/>
                <a:cs typeface="+mn-ea"/>
                <a:sym typeface="+mn-lt"/>
              </a:rPr>
              <a:t>2</a:t>
            </a:r>
            <a:endParaRPr lang="ko-KR" altLang="en-US" sz="3600" cap="none">
              <a:solidFill>
                <a:schemeClr val="bg1"/>
              </a:solidFill>
              <a:latin typeface="微软雅黑" panose="020B0503020204020204" pitchFamily="34" charset="-122"/>
              <a:cs typeface="+mn-ea"/>
              <a:sym typeface="+mn-lt"/>
            </a:endParaRPr>
          </a:p>
        </p:txBody>
      </p:sp>
      <p:sp>
        <p:nvSpPr>
          <p:cNvPr id="55" name="文本框 54"/>
          <p:cNvSpPr txBox="1"/>
          <p:nvPr/>
        </p:nvSpPr>
        <p:spPr>
          <a:xfrm>
            <a:off x="4310982" y="4239684"/>
            <a:ext cx="2399534" cy="647613"/>
          </a:xfrm>
          <a:prstGeom prst="rect">
            <a:avLst/>
          </a:prstGeom>
          <a:noFill/>
          <a:ln w="0">
            <a:noFill/>
          </a:ln>
        </p:spPr>
        <p:txBody>
          <a:bodyPr vert="horz" wrap="square" lIns="89535" tIns="46355" rIns="89535" bIns="46355" anchor="t">
            <a:spAutoFit/>
          </a:bodyPr>
          <a:lstStyle/>
          <a:p>
            <a:pPr marL="0" indent="0" algn="dist" defTabSz="508000" eaLnBrk="0" fontAlgn="auto" latinLnBrk="0">
              <a:lnSpc>
                <a:spcPct val="100000"/>
              </a:lnSpc>
              <a:spcBef>
                <a:spcPct val="0"/>
              </a:spcBef>
              <a:spcAft>
                <a:spcPct val="0"/>
              </a:spcAft>
              <a:buFontTx/>
              <a:buNone/>
            </a:pPr>
            <a:r>
              <a:rPr lang="zh-CN" altLang="en-US" sz="3600" cap="none">
                <a:solidFill>
                  <a:schemeClr val="tx1">
                    <a:lumMod val="85000"/>
                    <a:lumOff val="15000"/>
                  </a:schemeClr>
                </a:solidFill>
                <a:latin typeface="汉仪糯米团W" panose="00020600040101010101" pitchFamily="18" charset="-122"/>
                <a:ea typeface="汉仪糯米团W" panose="00020600040101010101" pitchFamily="18" charset="-122"/>
                <a:cs typeface="+mn-ea"/>
                <a:sym typeface="+mn-lt"/>
              </a:rPr>
              <a:t>校园贷款</a:t>
            </a:r>
            <a:endParaRPr lang="ko-KR" altLang="en-US" sz="3600" cap="none">
              <a:solidFill>
                <a:schemeClr val="tx1">
                  <a:lumMod val="85000"/>
                  <a:lumOff val="15000"/>
                </a:schemeClr>
              </a:solidFill>
              <a:latin typeface="汉仪糯米团W" panose="00020600040101010101" pitchFamily="18" charset="-122"/>
              <a:cs typeface="+mn-ea"/>
              <a:sym typeface="+mn-lt"/>
            </a:endParaRPr>
          </a:p>
        </p:txBody>
      </p:sp>
      <p:sp>
        <p:nvSpPr>
          <p:cNvPr id="56" name="文本框 55"/>
          <p:cNvSpPr txBox="1"/>
          <p:nvPr/>
        </p:nvSpPr>
        <p:spPr>
          <a:xfrm>
            <a:off x="3281552" y="4354707"/>
            <a:ext cx="1008723" cy="647613"/>
          </a:xfrm>
          <a:prstGeom prst="rect">
            <a:avLst/>
          </a:prstGeom>
          <a:noFill/>
          <a:ln w="0">
            <a:noFill/>
          </a:ln>
        </p:spPr>
        <p:txBody>
          <a:bodyPr vert="horz" wrap="square" lIns="89535" tIns="46355" rIns="89535" bIns="46355" numCol="1" anchor="t">
            <a:spAutoFit/>
          </a:bodyPr>
          <a:lstStyle/>
          <a:p>
            <a:pPr marL="0" indent="0" algn="l" defTabSz="508000" eaLnBrk="0" fontAlgn="auto" latinLnBrk="0">
              <a:lnSpc>
                <a:spcPct val="100000"/>
              </a:lnSpc>
              <a:spcBef>
                <a:spcPct val="0"/>
              </a:spcBef>
              <a:spcAft>
                <a:spcPct val="0"/>
              </a:spcAft>
              <a:buFontTx/>
              <a:buNone/>
            </a:pPr>
            <a:r>
              <a:rPr lang="en-US" altLang="ko-KR" sz="3600" cap="none">
                <a:solidFill>
                  <a:schemeClr val="bg1"/>
                </a:solidFill>
                <a:latin typeface="微软雅黑" panose="020B0503020204020204" pitchFamily="34" charset="-122"/>
                <a:ea typeface="微软雅黑" panose="020B0503020204020204" pitchFamily="34" charset="-122"/>
                <a:cs typeface="+mn-ea"/>
                <a:sym typeface="+mn-lt"/>
              </a:rPr>
              <a:t>0</a:t>
            </a:r>
            <a:r>
              <a:rPr lang="en-US" altLang="zh-CN" sz="3600" cap="none">
                <a:solidFill>
                  <a:schemeClr val="bg1"/>
                </a:solidFill>
                <a:latin typeface="微软雅黑" panose="020B0503020204020204" pitchFamily="34" charset="-122"/>
                <a:ea typeface="微软雅黑" panose="020B0503020204020204" pitchFamily="34" charset="-122"/>
                <a:cs typeface="+mn-ea"/>
                <a:sym typeface="+mn-lt"/>
              </a:rPr>
              <a:t>3</a:t>
            </a:r>
            <a:endParaRPr lang="ko-KR" altLang="en-US" sz="3600" cap="none">
              <a:solidFill>
                <a:schemeClr val="bg1"/>
              </a:solidFill>
              <a:latin typeface="微软雅黑" panose="020B0503020204020204" pitchFamily="34" charset="-122"/>
              <a:cs typeface="+mn-ea"/>
              <a:sym typeface="+mn-lt"/>
            </a:endParaRPr>
          </a:p>
        </p:txBody>
      </p:sp>
      <p:sp>
        <p:nvSpPr>
          <p:cNvPr id="2" name="文本框 1"/>
          <p:cNvSpPr txBox="1"/>
          <p:nvPr/>
        </p:nvSpPr>
        <p:spPr>
          <a:xfrm>
            <a:off x="3985956" y="1038687"/>
            <a:ext cx="1571465" cy="215444"/>
          </a:xfrm>
          <a:prstGeom prst="rect">
            <a:avLst/>
          </a:prstGeom>
          <a:noFill/>
        </p:spPr>
        <p:txBody>
          <a:bodyPr wrap="square" rtlCol="0">
            <a:spAutoFit/>
          </a:bodyPr>
          <a:lstStyle/>
          <a:p>
            <a:r>
              <a:rPr lang="en-US" altLang="zh-CN" sz="800" dirty="0">
                <a:solidFill>
                  <a:srgbClr val="FFFFFF"/>
                </a:solidFill>
              </a:rPr>
              <a:t>https://www.ypppt.com/</a:t>
            </a:r>
            <a:endParaRPr lang="zh-CN" altLang="en-US" sz="800" dirty="0">
              <a:solidFill>
                <a:srgbClr val="FFFFFF"/>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up)">
                                      <p:cBhvr>
                                        <p:cTn id="7" dur="500"/>
                                        <p:tgtEl>
                                          <p:spTgt spid="31"/>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wipe(up)">
                                      <p:cBhvr>
                                        <p:cTn id="10" dur="500"/>
                                        <p:tgtEl>
                                          <p:spTgt spid="30"/>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fade">
                                      <p:cBhvr>
                                        <p:cTn id="15" dur="1000"/>
                                        <p:tgtEl>
                                          <p:spTgt spid="47"/>
                                        </p:tgtEl>
                                      </p:cBhvr>
                                    </p:animEffect>
                                    <p:anim calcmode="lin" valueType="num">
                                      <p:cBhvr>
                                        <p:cTn id="16" dur="1000" fill="hold"/>
                                        <p:tgtEl>
                                          <p:spTgt spid="47"/>
                                        </p:tgtEl>
                                        <p:attrNameLst>
                                          <p:attrName>ppt_x</p:attrName>
                                        </p:attrNameLst>
                                      </p:cBhvr>
                                      <p:tavLst>
                                        <p:tav tm="0">
                                          <p:val>
                                            <p:strVal val="#ppt_x"/>
                                          </p:val>
                                        </p:tav>
                                        <p:tav tm="100000">
                                          <p:val>
                                            <p:strVal val="#ppt_x"/>
                                          </p:val>
                                        </p:tav>
                                      </p:tavLst>
                                    </p:anim>
                                    <p:anim calcmode="lin" valueType="num">
                                      <p:cBhvr>
                                        <p:cTn id="17" dur="1000" fill="hold"/>
                                        <p:tgtEl>
                                          <p:spTgt spid="47"/>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fade">
                                      <p:cBhvr>
                                        <p:cTn id="20" dur="1000"/>
                                        <p:tgtEl>
                                          <p:spTgt spid="35"/>
                                        </p:tgtEl>
                                      </p:cBhvr>
                                    </p:animEffect>
                                    <p:anim calcmode="lin" valueType="num">
                                      <p:cBhvr>
                                        <p:cTn id="21" dur="1000" fill="hold"/>
                                        <p:tgtEl>
                                          <p:spTgt spid="35"/>
                                        </p:tgtEl>
                                        <p:attrNameLst>
                                          <p:attrName>ppt_x</p:attrName>
                                        </p:attrNameLst>
                                      </p:cBhvr>
                                      <p:tavLst>
                                        <p:tav tm="0">
                                          <p:val>
                                            <p:strVal val="#ppt_x"/>
                                          </p:val>
                                        </p:tav>
                                        <p:tav tm="100000">
                                          <p:val>
                                            <p:strVal val="#ppt_x"/>
                                          </p:val>
                                        </p:tav>
                                      </p:tavLst>
                                    </p:anim>
                                    <p:anim calcmode="lin" valueType="num">
                                      <p:cBhvr>
                                        <p:cTn id="22" dur="1000" fill="hold"/>
                                        <p:tgtEl>
                                          <p:spTgt spid="35"/>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fade">
                                      <p:cBhvr>
                                        <p:cTn id="25" dur="1000"/>
                                        <p:tgtEl>
                                          <p:spTgt spid="43"/>
                                        </p:tgtEl>
                                      </p:cBhvr>
                                    </p:animEffect>
                                    <p:anim calcmode="lin" valueType="num">
                                      <p:cBhvr>
                                        <p:cTn id="26" dur="1000" fill="hold"/>
                                        <p:tgtEl>
                                          <p:spTgt spid="43"/>
                                        </p:tgtEl>
                                        <p:attrNameLst>
                                          <p:attrName>ppt_x</p:attrName>
                                        </p:attrNameLst>
                                      </p:cBhvr>
                                      <p:tavLst>
                                        <p:tav tm="0">
                                          <p:val>
                                            <p:strVal val="#ppt_x"/>
                                          </p:val>
                                        </p:tav>
                                        <p:tav tm="100000">
                                          <p:val>
                                            <p:strVal val="#ppt_x"/>
                                          </p:val>
                                        </p:tav>
                                      </p:tavLst>
                                    </p:anim>
                                    <p:anim calcmode="lin" valueType="num">
                                      <p:cBhvr>
                                        <p:cTn id="27"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28" fill="hold" nodeType="clickPar">
                      <p:stCondLst>
                        <p:cond delay="indefinite"/>
                      </p:stCondLst>
                      <p:childTnLst>
                        <p:par>
                          <p:cTn id="29" fill="hold" nodeType="afterGroup">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53"/>
                                        </p:tgtEl>
                                        <p:attrNameLst>
                                          <p:attrName>style.visibility</p:attrName>
                                        </p:attrNameLst>
                                      </p:cBhvr>
                                      <p:to>
                                        <p:strVal val="visible"/>
                                      </p:to>
                                    </p:set>
                                    <p:animEffect transition="in" filter="fade">
                                      <p:cBhvr>
                                        <p:cTn id="32" dur="1000"/>
                                        <p:tgtEl>
                                          <p:spTgt spid="53"/>
                                        </p:tgtEl>
                                      </p:cBhvr>
                                    </p:animEffect>
                                    <p:anim calcmode="lin" valueType="num">
                                      <p:cBhvr>
                                        <p:cTn id="33" dur="1000" fill="hold"/>
                                        <p:tgtEl>
                                          <p:spTgt spid="53"/>
                                        </p:tgtEl>
                                        <p:attrNameLst>
                                          <p:attrName>ppt_x</p:attrName>
                                        </p:attrNameLst>
                                      </p:cBhvr>
                                      <p:tavLst>
                                        <p:tav tm="0">
                                          <p:val>
                                            <p:strVal val="#ppt_x"/>
                                          </p:val>
                                        </p:tav>
                                        <p:tav tm="100000">
                                          <p:val>
                                            <p:strVal val="#ppt_x"/>
                                          </p:val>
                                        </p:tav>
                                      </p:tavLst>
                                    </p:anim>
                                    <p:anim calcmode="lin" valueType="num">
                                      <p:cBhvr>
                                        <p:cTn id="34" dur="1000" fill="hold"/>
                                        <p:tgtEl>
                                          <p:spTgt spid="53"/>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fade">
                                      <p:cBhvr>
                                        <p:cTn id="37" dur="1000"/>
                                        <p:tgtEl>
                                          <p:spTgt spid="41"/>
                                        </p:tgtEl>
                                      </p:cBhvr>
                                    </p:animEffect>
                                    <p:anim calcmode="lin" valueType="num">
                                      <p:cBhvr>
                                        <p:cTn id="38" dur="1000" fill="hold"/>
                                        <p:tgtEl>
                                          <p:spTgt spid="41"/>
                                        </p:tgtEl>
                                        <p:attrNameLst>
                                          <p:attrName>ppt_x</p:attrName>
                                        </p:attrNameLst>
                                      </p:cBhvr>
                                      <p:tavLst>
                                        <p:tav tm="0">
                                          <p:val>
                                            <p:strVal val="#ppt_x"/>
                                          </p:val>
                                        </p:tav>
                                        <p:tav tm="100000">
                                          <p:val>
                                            <p:strVal val="#ppt_x"/>
                                          </p:val>
                                        </p:tav>
                                      </p:tavLst>
                                    </p:anim>
                                    <p:anim calcmode="lin" valueType="num">
                                      <p:cBhvr>
                                        <p:cTn id="39" dur="1000" fill="hold"/>
                                        <p:tgtEl>
                                          <p:spTgt spid="41"/>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fade">
                                      <p:cBhvr>
                                        <p:cTn id="42" dur="1000"/>
                                        <p:tgtEl>
                                          <p:spTgt spid="52"/>
                                        </p:tgtEl>
                                      </p:cBhvr>
                                    </p:animEffect>
                                    <p:anim calcmode="lin" valueType="num">
                                      <p:cBhvr>
                                        <p:cTn id="43" dur="1000" fill="hold"/>
                                        <p:tgtEl>
                                          <p:spTgt spid="52"/>
                                        </p:tgtEl>
                                        <p:attrNameLst>
                                          <p:attrName>ppt_x</p:attrName>
                                        </p:attrNameLst>
                                      </p:cBhvr>
                                      <p:tavLst>
                                        <p:tav tm="0">
                                          <p:val>
                                            <p:strVal val="#ppt_x"/>
                                          </p:val>
                                        </p:tav>
                                        <p:tav tm="100000">
                                          <p:val>
                                            <p:strVal val="#ppt_x"/>
                                          </p:val>
                                        </p:tav>
                                      </p:tavLst>
                                    </p:anim>
                                    <p:anim calcmode="lin" valueType="num">
                                      <p:cBhvr>
                                        <p:cTn id="44"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afterGroup">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6"/>
                                        </p:tgtEl>
                                        <p:attrNameLst>
                                          <p:attrName>style.visibility</p:attrName>
                                        </p:attrNameLst>
                                      </p:cBhvr>
                                      <p:to>
                                        <p:strVal val="visible"/>
                                      </p:to>
                                    </p:set>
                                    <p:animEffect transition="in" filter="fade">
                                      <p:cBhvr>
                                        <p:cTn id="49" dur="1000"/>
                                        <p:tgtEl>
                                          <p:spTgt spid="56"/>
                                        </p:tgtEl>
                                      </p:cBhvr>
                                    </p:animEffect>
                                    <p:anim calcmode="lin" valueType="num">
                                      <p:cBhvr>
                                        <p:cTn id="50" dur="1000" fill="hold"/>
                                        <p:tgtEl>
                                          <p:spTgt spid="56"/>
                                        </p:tgtEl>
                                        <p:attrNameLst>
                                          <p:attrName>ppt_x</p:attrName>
                                        </p:attrNameLst>
                                      </p:cBhvr>
                                      <p:tavLst>
                                        <p:tav tm="0">
                                          <p:val>
                                            <p:strVal val="#ppt_x"/>
                                          </p:val>
                                        </p:tav>
                                        <p:tav tm="100000">
                                          <p:val>
                                            <p:strVal val="#ppt_x"/>
                                          </p:val>
                                        </p:tav>
                                      </p:tavLst>
                                    </p:anim>
                                    <p:anim calcmode="lin" valueType="num">
                                      <p:cBhvr>
                                        <p:cTn id="51" dur="1000" fill="hold"/>
                                        <p:tgtEl>
                                          <p:spTgt spid="56"/>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42"/>
                                        </p:tgtEl>
                                        <p:attrNameLst>
                                          <p:attrName>style.visibility</p:attrName>
                                        </p:attrNameLst>
                                      </p:cBhvr>
                                      <p:to>
                                        <p:strVal val="visible"/>
                                      </p:to>
                                    </p:set>
                                    <p:animEffect transition="in" filter="fade">
                                      <p:cBhvr>
                                        <p:cTn id="54" dur="1000"/>
                                        <p:tgtEl>
                                          <p:spTgt spid="42"/>
                                        </p:tgtEl>
                                      </p:cBhvr>
                                    </p:animEffect>
                                    <p:anim calcmode="lin" valueType="num">
                                      <p:cBhvr>
                                        <p:cTn id="55" dur="1000" fill="hold"/>
                                        <p:tgtEl>
                                          <p:spTgt spid="42"/>
                                        </p:tgtEl>
                                        <p:attrNameLst>
                                          <p:attrName>ppt_x</p:attrName>
                                        </p:attrNameLst>
                                      </p:cBhvr>
                                      <p:tavLst>
                                        <p:tav tm="0">
                                          <p:val>
                                            <p:strVal val="#ppt_x"/>
                                          </p:val>
                                        </p:tav>
                                        <p:tav tm="100000">
                                          <p:val>
                                            <p:strVal val="#ppt_x"/>
                                          </p:val>
                                        </p:tav>
                                      </p:tavLst>
                                    </p:anim>
                                    <p:anim calcmode="lin" valueType="num">
                                      <p:cBhvr>
                                        <p:cTn id="56" dur="1000" fill="hold"/>
                                        <p:tgtEl>
                                          <p:spTgt spid="42"/>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55"/>
                                        </p:tgtEl>
                                        <p:attrNameLst>
                                          <p:attrName>style.visibility</p:attrName>
                                        </p:attrNameLst>
                                      </p:cBhvr>
                                      <p:to>
                                        <p:strVal val="visible"/>
                                      </p:to>
                                    </p:set>
                                    <p:animEffect transition="in" filter="fade">
                                      <p:cBhvr>
                                        <p:cTn id="59" dur="1000"/>
                                        <p:tgtEl>
                                          <p:spTgt spid="55"/>
                                        </p:tgtEl>
                                      </p:cBhvr>
                                    </p:animEffect>
                                    <p:anim calcmode="lin" valueType="num">
                                      <p:cBhvr>
                                        <p:cTn id="60" dur="1000" fill="hold"/>
                                        <p:tgtEl>
                                          <p:spTgt spid="55"/>
                                        </p:tgtEl>
                                        <p:attrNameLst>
                                          <p:attrName>ppt_x</p:attrName>
                                        </p:attrNameLst>
                                      </p:cBhvr>
                                      <p:tavLst>
                                        <p:tav tm="0">
                                          <p:val>
                                            <p:strVal val="#ppt_x"/>
                                          </p:val>
                                        </p:tav>
                                        <p:tav tm="100000">
                                          <p:val>
                                            <p:strVal val="#ppt_x"/>
                                          </p:val>
                                        </p:tav>
                                      </p:tavLst>
                                    </p:anim>
                                    <p:anim calcmode="lin" valueType="num">
                                      <p:cBhvr>
                                        <p:cTn id="61"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5" grpId="0" animBg="1"/>
      <p:bldP spid="41" grpId="0" animBg="1"/>
      <p:bldP spid="42" grpId="0" animBg="1"/>
      <p:bldP spid="43" grpId="0"/>
      <p:bldP spid="47" grpId="0"/>
      <p:bldP spid="52" grpId="0"/>
      <p:bldP spid="53" grpId="0"/>
      <p:bldP spid="55" grpId="0"/>
      <p:bldP spid="5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1"/>
          <p:cNvSpPr/>
          <p:nvPr/>
        </p:nvSpPr>
        <p:spPr>
          <a:xfrm>
            <a:off x="1673874" y="2023298"/>
            <a:ext cx="3324162" cy="672569"/>
          </a:xfrm>
          <a:prstGeom prst="roundRect">
            <a:avLst/>
          </a:prstGeom>
          <a:solidFill>
            <a:srgbClr val="2F90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投资返利诈骗</a:t>
            </a:r>
          </a:p>
        </p:txBody>
      </p:sp>
      <p:sp>
        <p:nvSpPr>
          <p:cNvPr id="3" name="文本框 2"/>
          <p:cNvSpPr txBox="1"/>
          <p:nvPr/>
        </p:nvSpPr>
        <p:spPr>
          <a:xfrm>
            <a:off x="1612900" y="2898140"/>
            <a:ext cx="9332595" cy="922020"/>
          </a:xfrm>
          <a:prstGeom prst="rect">
            <a:avLst/>
          </a:prstGeom>
          <a:noFill/>
        </p:spPr>
        <p:txBody>
          <a:bodyPr wrap="square" rtlCol="0">
            <a:spAutoFit/>
          </a:bodyPr>
          <a:lstStyle>
            <a:defPPr>
              <a:defRPr lang="zh-CN"/>
            </a:defPPr>
            <a:lvl1pPr>
              <a:lnSpc>
                <a:spcPct val="120000"/>
              </a:lnSpc>
              <a:defRPr>
                <a:latin typeface="思源黑体 CN Normal" panose="020B0400000000000000" pitchFamily="34" charset="-122"/>
                <a:ea typeface="思源黑体 CN Normal" panose="020B0400000000000000" pitchFamily="34" charset="-122"/>
              </a:defRPr>
            </a:lvl1pPr>
          </a:lstStyle>
          <a:p>
            <a:pPr>
              <a:lnSpc>
                <a:spcPct val="150000"/>
              </a:lnSpc>
            </a:pPr>
            <a:r>
              <a:rPr lang="zh-CN" altLang="en-US">
                <a:latin typeface="微软雅黑" panose="020B0503020204020204" pitchFamily="34" charset="-122"/>
                <a:ea typeface="微软雅黑" panose="020B0503020204020204" pitchFamily="34" charset="-122"/>
                <a:sym typeface="思源黑体" panose="020B0500000000000000" pitchFamily="34" charset="-122"/>
              </a:rPr>
              <a:t>此类骗局通常标榜具有海外背景，从事的行业能赚取巨额利润，投资者将会获得高额投资回报。投资初期，犯罪分子会按时返利，让投资者尝到甜头，继续追加投资后，将会血本无归。</a:t>
            </a:r>
          </a:p>
        </p:txBody>
      </p:sp>
      <p:sp>
        <p:nvSpPr>
          <p:cNvPr id="4" name="文本框 3"/>
          <p:cNvSpPr txBox="1"/>
          <p:nvPr/>
        </p:nvSpPr>
        <p:spPr>
          <a:xfrm>
            <a:off x="1612900" y="4390390"/>
            <a:ext cx="9408795" cy="1482171"/>
          </a:xfrm>
          <a:prstGeom prst="roundRect">
            <a:avLst/>
          </a:prstGeom>
          <a:noFill/>
          <a:ln w="25400">
            <a:solidFill>
              <a:srgbClr val="2F90FB"/>
            </a:solidFill>
            <a:prstDash val="dash"/>
          </a:ln>
        </p:spPr>
        <p:txBody>
          <a:bodyPr wrap="square" rtlCol="0">
            <a:spAutoFit/>
          </a:bodyPr>
          <a:lstStyle>
            <a:defPPr>
              <a:defRPr lang="zh-CN"/>
            </a:defPPr>
            <a:lvl1pPr>
              <a:lnSpc>
                <a:spcPct val="120000"/>
              </a:lnSpc>
              <a:defRPr>
                <a:latin typeface="思源黑体 CN Normal" panose="020B0400000000000000" pitchFamily="34" charset="-122"/>
                <a:ea typeface="思源黑体 CN Normal" panose="020B0400000000000000" pitchFamily="34" charset="-122"/>
              </a:defRPr>
            </a:lvl1pPr>
          </a:lstStyle>
          <a:p>
            <a:pPr>
              <a:lnSpc>
                <a:spcPct val="150000"/>
              </a:lnSpc>
            </a:pPr>
            <a:r>
              <a:rPr lang="zh-CN" altLang="en-US">
                <a:latin typeface="微软雅黑" panose="020B0503020204020204" pitchFamily="34" charset="-122"/>
                <a:ea typeface="微软雅黑" panose="020B0503020204020204" pitchFamily="34" charset="-122"/>
                <a:sym typeface="思源黑体" panose="020B0500000000000000" pitchFamily="34" charset="-122"/>
              </a:rPr>
              <a:t>投资理财前要对所投资的项目进行了解多咨询评估，做到深思熟虑谨慎对待。特别要警惕网络上各类标榜“低投入、高收益、无风险”的投资理财项目，切勿盲目追求高息回报谨防被骗。</a:t>
            </a:r>
          </a:p>
        </p:txBody>
      </p:sp>
      <p:sp>
        <p:nvSpPr>
          <p:cNvPr id="6" name="文本框 5"/>
          <p:cNvSpPr txBox="1"/>
          <p:nvPr/>
        </p:nvSpPr>
        <p:spPr>
          <a:xfrm>
            <a:off x="1841500" y="688340"/>
            <a:ext cx="2047875" cy="584835"/>
          </a:xfrm>
          <a:prstGeom prst="rect">
            <a:avLst/>
          </a:prstGeom>
          <a:noFill/>
        </p:spPr>
        <p:txBody>
          <a:bodyPr wrap="square" rtlCol="0">
            <a:spAutoFit/>
          </a:bodyPr>
          <a:lstStyle>
            <a:defPPr>
              <a:defRPr lang="zh-CN"/>
            </a:defPPr>
            <a:lvl1pPr algn="ctr">
              <a:defRPr sz="6600">
                <a:latin typeface="思源黑体 CN Bold" panose="020B0800000000000000" pitchFamily="34" charset="-122"/>
                <a:ea typeface="思源黑体 CN Bold" panose="020B0800000000000000" pitchFamily="34" charset="-122"/>
              </a:defRPr>
            </a:lvl1pPr>
          </a:lstStyle>
          <a:p>
            <a:pPr algn="dist"/>
            <a:r>
              <a:rPr lang="zh-CN" altLang="en-US" sz="3200">
                <a:latin typeface="微软雅黑" panose="020B0503020204020204" pitchFamily="34" charset="-122"/>
                <a:ea typeface="微软雅黑" panose="020B0503020204020204" pitchFamily="34" charset="-122"/>
                <a:sym typeface="思源黑体" panose="020B0500000000000000" pitchFamily="34" charset="-122"/>
              </a:rPr>
              <a:t>校园贷款</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466867" y="2438008"/>
            <a:ext cx="5063924" cy="3367397"/>
          </a:xfrm>
          <a:prstGeom prst="rect">
            <a:avLst/>
          </a:prstGeom>
          <a:noFill/>
        </p:spPr>
        <p:txBody>
          <a:bodyPr wrap="square" rtlCol="0">
            <a:spAutoFit/>
          </a:bodyPr>
          <a:lstStyle>
            <a:defPPr>
              <a:defRPr lang="zh-CN"/>
            </a:defPPr>
            <a:lvl1pPr>
              <a:lnSpc>
                <a:spcPct val="120000"/>
              </a:lnSpc>
              <a:defRPr>
                <a:latin typeface="思源黑体 CN Normal" panose="020B0400000000000000" pitchFamily="34" charset="-122"/>
                <a:ea typeface="思源黑体 CN Normal" panose="020B0400000000000000" pitchFamily="34" charset="-122"/>
              </a:defRPr>
            </a:lvl1pPr>
          </a:lstStyle>
          <a:p>
            <a:pPr>
              <a:lnSpc>
                <a:spcPct val="150000"/>
              </a:lnSpc>
            </a:pPr>
            <a:r>
              <a:rPr lang="zh-CN" altLang="en-US">
                <a:latin typeface="微软雅黑" panose="020B0503020204020204" pitchFamily="34" charset="-122"/>
                <a:ea typeface="微软雅黑" panose="020B0503020204020204" pitchFamily="34" charset="-122"/>
                <a:sym typeface="思源黑体" panose="020B0500000000000000" pitchFamily="34" charset="-122"/>
              </a:rPr>
              <a:t>犯罪团伙假扮医疗机构的顾问、专家、教授等，以为老年人“问诊”为名夸大病情，再以会员登记、免费体验、国家补贴、中奖等噱头诱骗客户购买各类保健品。</a:t>
            </a:r>
            <a:endParaRPr lang="en-US" altLang="zh-CN">
              <a:latin typeface="微软雅黑" panose="020B0503020204020204" pitchFamily="34" charset="-122"/>
              <a:ea typeface="微软雅黑" panose="020B0503020204020204" pitchFamily="34" charset="-122"/>
              <a:sym typeface="思源黑体" panose="020B0500000000000000" pitchFamily="34" charset="-122"/>
            </a:endParaRPr>
          </a:p>
          <a:p>
            <a:pPr>
              <a:lnSpc>
                <a:spcPct val="150000"/>
              </a:lnSpc>
            </a:pPr>
            <a:r>
              <a:rPr lang="zh-CN" altLang="en-US">
                <a:latin typeface="微软雅黑" panose="020B0503020204020204" pitchFamily="34" charset="-122"/>
                <a:ea typeface="微软雅黑" panose="020B0503020204020204" pitchFamily="34" charset="-122"/>
                <a:sym typeface="思源黑体" panose="020B0500000000000000" pitchFamily="34" charset="-122"/>
              </a:rPr>
              <a:t>而这些“保健品”基本上都粗制滥造，成本低廉却以高价出售。经常给家中老人说一些老人被诈骗的例子，让他们不要相信保健品推销，一旦发现受骗要立即报警。</a:t>
            </a:r>
          </a:p>
        </p:txBody>
      </p:sp>
      <p:sp>
        <p:nvSpPr>
          <p:cNvPr id="5" name="文本框 4"/>
          <p:cNvSpPr txBox="1"/>
          <p:nvPr/>
        </p:nvSpPr>
        <p:spPr>
          <a:xfrm>
            <a:off x="1841500" y="688340"/>
            <a:ext cx="2047875" cy="584835"/>
          </a:xfrm>
          <a:prstGeom prst="rect">
            <a:avLst/>
          </a:prstGeom>
          <a:noFill/>
        </p:spPr>
        <p:txBody>
          <a:bodyPr wrap="square" rtlCol="0">
            <a:spAutoFit/>
          </a:bodyPr>
          <a:lstStyle>
            <a:defPPr>
              <a:defRPr lang="zh-CN"/>
            </a:defPPr>
            <a:lvl1pPr algn="ctr">
              <a:defRPr sz="6600">
                <a:latin typeface="思源黑体 CN Bold" panose="020B0800000000000000" pitchFamily="34" charset="-122"/>
                <a:ea typeface="思源黑体 CN Bold" panose="020B0800000000000000" pitchFamily="34" charset="-122"/>
              </a:defRPr>
            </a:lvl1pPr>
          </a:lstStyle>
          <a:p>
            <a:pPr algn="dist"/>
            <a:r>
              <a:rPr lang="zh-CN" altLang="en-US" sz="3200">
                <a:latin typeface="微软雅黑" panose="020B0503020204020204" pitchFamily="34" charset="-122"/>
                <a:ea typeface="微软雅黑" panose="020B0503020204020204" pitchFamily="34" charset="-122"/>
                <a:sym typeface="思源黑体" panose="020B0500000000000000" pitchFamily="34" charset="-122"/>
              </a:rPr>
              <a:t>校园贷款</a:t>
            </a:r>
          </a:p>
        </p:txBody>
      </p:sp>
      <p:sp>
        <p:nvSpPr>
          <p:cNvPr id="11" name="矩形: 圆角 10"/>
          <p:cNvSpPr/>
          <p:nvPr/>
        </p:nvSpPr>
        <p:spPr>
          <a:xfrm>
            <a:off x="1331088" y="2048814"/>
            <a:ext cx="5312780" cy="3923818"/>
          </a:xfrm>
          <a:prstGeom prst="roundRect">
            <a:avLst>
              <a:gd name="adj" fmla="val 12537"/>
            </a:avLst>
          </a:prstGeom>
          <a:noFill/>
          <a:ln w="25400">
            <a:solidFill>
              <a:srgbClr val="2F90F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2" name="矩形: 圆角 1"/>
          <p:cNvSpPr/>
          <p:nvPr/>
        </p:nvSpPr>
        <p:spPr>
          <a:xfrm>
            <a:off x="2381713" y="1712530"/>
            <a:ext cx="3199954" cy="672569"/>
          </a:xfrm>
          <a:prstGeom prst="roundRect">
            <a:avLst/>
          </a:prstGeom>
          <a:solidFill>
            <a:srgbClr val="2F90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保健品购物诈骗</a:t>
            </a:r>
          </a:p>
        </p:txBody>
      </p:sp>
      <p:grpSp>
        <p:nvGrpSpPr>
          <p:cNvPr id="17" name="组合 16"/>
          <p:cNvGrpSpPr/>
          <p:nvPr/>
        </p:nvGrpSpPr>
        <p:grpSpPr>
          <a:xfrm>
            <a:off x="7072630" y="2304415"/>
            <a:ext cx="4263390" cy="3109595"/>
            <a:chOff x="6719" y="2941"/>
            <a:chExt cx="5762" cy="4109"/>
          </a:xfrm>
        </p:grpSpPr>
        <p:pic>
          <p:nvPicPr>
            <p:cNvPr id="12" name="图片 11" descr="28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719" y="6672"/>
              <a:ext cx="5763" cy="378"/>
            </a:xfrm>
            <a:prstGeom prst="rect">
              <a:avLst/>
            </a:prstGeom>
          </p:spPr>
        </p:pic>
        <p:sp>
          <p:nvSpPr>
            <p:cNvPr id="15" name="圆角矩形 14"/>
            <p:cNvSpPr>
              <a:spLocks noChangeAspect="1"/>
            </p:cNvSpPr>
            <p:nvPr/>
          </p:nvSpPr>
          <p:spPr>
            <a:xfrm>
              <a:off x="7515" y="4011"/>
              <a:ext cx="4139" cy="2687"/>
            </a:xfrm>
            <a:prstGeom prst="roundRect">
              <a:avLst>
                <a:gd name="adj" fmla="val 5508"/>
              </a:avLst>
            </a:prstGeom>
            <a:solidFill>
              <a:srgbClr val="C0C7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圆角矩形 13"/>
            <p:cNvSpPr/>
            <p:nvPr/>
          </p:nvSpPr>
          <p:spPr>
            <a:xfrm>
              <a:off x="7810" y="4270"/>
              <a:ext cx="3560" cy="2260"/>
            </a:xfrm>
            <a:prstGeom prst="roundRect">
              <a:avLst>
                <a:gd name="adj" fmla="val 2522"/>
              </a:avLst>
            </a:prstGeom>
            <a:solidFill>
              <a:srgbClr val="D7DE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3" name="图片 12" descr="28"/>
            <p:cNvPicPr>
              <a:picLocks noChangeAspect="1"/>
            </p:cNvPicPr>
            <p:nvPr/>
          </p:nvPicPr>
          <p:blipFill>
            <a:blip r:embed="rId4" cstate="email">
              <a:lum bright="18000"/>
              <a:extLst>
                <a:ext uri="{28A0092B-C50C-407E-A947-70E740481C1C}">
                  <a14:useLocalDpi xmlns:a14="http://schemas.microsoft.com/office/drawing/2010/main"/>
                </a:ext>
              </a:extLst>
            </a:blip>
            <a:stretch>
              <a:fillRect/>
            </a:stretch>
          </p:blipFill>
          <p:spPr>
            <a:xfrm>
              <a:off x="8034" y="2941"/>
              <a:ext cx="3336" cy="3577"/>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animBg="1"/>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1"/>
          <p:cNvSpPr/>
          <p:nvPr/>
        </p:nvSpPr>
        <p:spPr>
          <a:xfrm>
            <a:off x="6878602" y="2119052"/>
            <a:ext cx="3179798" cy="652602"/>
          </a:xfrm>
          <a:prstGeom prst="roundRect">
            <a:avLst/>
          </a:prstGeom>
          <a:solidFill>
            <a:srgbClr val="2F90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引诱裸聊敲诈勒索</a:t>
            </a:r>
          </a:p>
        </p:txBody>
      </p:sp>
      <p:sp>
        <p:nvSpPr>
          <p:cNvPr id="3" name="文本框 2"/>
          <p:cNvSpPr txBox="1"/>
          <p:nvPr/>
        </p:nvSpPr>
        <p:spPr>
          <a:xfrm>
            <a:off x="6281195" y="3006326"/>
            <a:ext cx="4529559" cy="2806230"/>
          </a:xfrm>
          <a:prstGeom prst="roundRect">
            <a:avLst/>
          </a:prstGeom>
          <a:noFill/>
          <a:ln w="25400">
            <a:solidFill>
              <a:srgbClr val="2F90FB"/>
            </a:solidFill>
            <a:prstDash val="dash"/>
          </a:ln>
        </p:spPr>
        <p:txBody>
          <a:bodyPr wrap="square" rtlCol="0">
            <a:spAutoFit/>
          </a:bodyPr>
          <a:lstStyle>
            <a:defPPr>
              <a:defRPr lang="zh-CN"/>
            </a:defPPr>
            <a:lvl1pPr>
              <a:lnSpc>
                <a:spcPct val="120000"/>
              </a:lnSpc>
              <a:defRPr>
                <a:latin typeface="思源黑体 CN Normal" panose="020B0400000000000000" pitchFamily="34" charset="-122"/>
                <a:ea typeface="思源黑体 CN Normal" panose="020B0400000000000000" pitchFamily="34" charset="-122"/>
              </a:defRPr>
            </a:lvl1pPr>
          </a:lstStyle>
          <a:p>
            <a:pPr>
              <a:lnSpc>
                <a:spcPct val="150000"/>
              </a:lnSpc>
            </a:pPr>
            <a:r>
              <a:rPr lang="zh-CN" altLang="en-US">
                <a:latin typeface="微软雅黑" panose="020B0503020204020204" pitchFamily="34" charset="-122"/>
                <a:ea typeface="微软雅黑" panose="020B0503020204020204" pitchFamily="34" charset="-122"/>
                <a:sym typeface="思源黑体" panose="020B0500000000000000" pitchFamily="34" charset="-122"/>
              </a:rPr>
              <a:t>犯罪分子非法获得被害人信息后，通过社交软件建立联系，步步引诱受害人进行“裸聊”，从而获取受害人不雅照片、视频，以此敲诈受害人。</a:t>
            </a:r>
            <a:endParaRPr lang="en-US" altLang="zh-CN">
              <a:latin typeface="微软雅黑" panose="020B0503020204020204" pitchFamily="34" charset="-122"/>
              <a:ea typeface="微软雅黑" panose="020B0503020204020204" pitchFamily="34" charset="-122"/>
              <a:sym typeface="思源黑体" panose="020B0500000000000000" pitchFamily="34" charset="-122"/>
            </a:endParaRPr>
          </a:p>
          <a:p>
            <a:pPr>
              <a:lnSpc>
                <a:spcPct val="150000"/>
              </a:lnSpc>
            </a:pPr>
            <a:r>
              <a:rPr lang="zh-CN" altLang="en-US">
                <a:latin typeface="微软雅黑" panose="020B0503020204020204" pitchFamily="34" charset="-122"/>
                <a:ea typeface="微软雅黑" panose="020B0503020204020204" pitchFamily="34" charset="-122"/>
                <a:sym typeface="思源黑体" panose="020B0500000000000000" pitchFamily="34" charset="-122"/>
              </a:rPr>
              <a:t>应远离网络不良行为，不向陌生人透露身份和家庭等敏感信息。</a:t>
            </a:r>
          </a:p>
        </p:txBody>
      </p:sp>
      <p:sp>
        <p:nvSpPr>
          <p:cNvPr id="5" name="文本框 4"/>
          <p:cNvSpPr txBox="1"/>
          <p:nvPr/>
        </p:nvSpPr>
        <p:spPr>
          <a:xfrm>
            <a:off x="1851025" y="678180"/>
            <a:ext cx="2047875" cy="584835"/>
          </a:xfrm>
          <a:prstGeom prst="rect">
            <a:avLst/>
          </a:prstGeom>
          <a:noFill/>
        </p:spPr>
        <p:txBody>
          <a:bodyPr wrap="square" rtlCol="0">
            <a:spAutoFit/>
          </a:bodyPr>
          <a:lstStyle>
            <a:defPPr>
              <a:defRPr lang="zh-CN"/>
            </a:defPPr>
            <a:lvl1pPr algn="ctr">
              <a:defRPr sz="6600">
                <a:latin typeface="思源黑体 CN Bold" panose="020B0800000000000000" pitchFamily="34" charset="-122"/>
                <a:ea typeface="思源黑体 CN Bold" panose="020B0800000000000000" pitchFamily="34" charset="-122"/>
              </a:defRPr>
            </a:lvl1pPr>
          </a:lstStyle>
          <a:p>
            <a:pPr algn="dist"/>
            <a:r>
              <a:rPr lang="zh-CN" altLang="en-US" sz="3200">
                <a:latin typeface="微软雅黑" panose="020B0503020204020204" pitchFamily="34" charset="-122"/>
                <a:ea typeface="微软雅黑" panose="020B0503020204020204" pitchFamily="34" charset="-122"/>
                <a:sym typeface="思源黑体" panose="020B0500000000000000" pitchFamily="34" charset="-122"/>
              </a:rPr>
              <a:t>校园贷款</a:t>
            </a:r>
          </a:p>
        </p:txBody>
      </p:sp>
      <p:pic>
        <p:nvPicPr>
          <p:cNvPr id="26" name="图片 25"/>
          <p:cNvPicPr>
            <a:picLocks noChangeAspect="1"/>
          </p:cNvPicPr>
          <p:nvPr/>
        </p:nvPicPr>
        <p:blipFill>
          <a:blip r:embed="rId3" cstate="email">
            <a:lum bright="18000"/>
            <a:extLst>
              <a:ext uri="{28A0092B-C50C-407E-A947-70E740481C1C}">
                <a14:useLocalDpi xmlns:a14="http://schemas.microsoft.com/office/drawing/2010/main"/>
              </a:ext>
            </a:extLst>
          </a:blip>
          <a:stretch>
            <a:fillRect/>
          </a:stretch>
        </p:blipFill>
        <p:spPr>
          <a:xfrm>
            <a:off x="1496060" y="2118995"/>
            <a:ext cx="4220845" cy="3661410"/>
          </a:xfrm>
          <a:prstGeom prst="rect">
            <a:avLst/>
          </a:prstGeom>
        </p:spPr>
      </p:pic>
      <p:pic>
        <p:nvPicPr>
          <p:cNvPr id="27" name="New picture"/>
          <p:cNvPicPr/>
          <p:nvPr/>
        </p:nvPicPr>
        <p:blipFill>
          <a:blip r:embed="rId4"/>
          <a:stretch>
            <a:fillRect/>
          </a:stretch>
        </p:blipFill>
        <p:spPr>
          <a:xfrm>
            <a:off x="10375900" y="11595100"/>
            <a:ext cx="342900" cy="241300"/>
          </a:xfrm>
          <a:prstGeom prst="cube">
            <a:avLst/>
          </a:prstGeom>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96603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圆角 14"/>
          <p:cNvSpPr/>
          <p:nvPr/>
        </p:nvSpPr>
        <p:spPr>
          <a:xfrm>
            <a:off x="644525" y="591817"/>
            <a:ext cx="10902950" cy="5674366"/>
          </a:xfrm>
          <a:prstGeom prst="roundRect">
            <a:avLst>
              <a:gd name="adj" fmla="val 0"/>
            </a:avLst>
          </a:prstGeom>
          <a:solidFill>
            <a:schemeClr val="bg1"/>
          </a:solidFill>
          <a:ln w="12700" cap="flat" cmpd="sng" algn="ctr">
            <a:noFill/>
            <a:prstDash val="solid"/>
            <a:miter lim="800000"/>
          </a:ln>
          <a:effectLst>
            <a:outerShdw blurRad="177800" algn="c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3" name="图片 2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20700000">
            <a:off x="8462554" y="3886342"/>
            <a:ext cx="4795861" cy="2522104"/>
          </a:xfrm>
          <a:prstGeom prst="rect">
            <a:avLst/>
          </a:prstGeom>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1019276">
            <a:off x="7830429" y="1284231"/>
            <a:ext cx="4417204" cy="4417204"/>
          </a:xfrm>
          <a:prstGeom prst="rect">
            <a:avLst/>
          </a:prstGeom>
        </p:spPr>
      </p:pic>
      <p:pic>
        <p:nvPicPr>
          <p:cNvPr id="36" name="图片 3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6031" y="102720"/>
            <a:ext cx="1646063" cy="1646063"/>
          </a:xfrm>
          <a:prstGeom prst="rect">
            <a:avLst/>
          </a:prstGeom>
        </p:spPr>
      </p:pic>
      <p:sp>
        <p:nvSpPr>
          <p:cNvPr id="2" name="文本框 1"/>
          <p:cNvSpPr txBox="1"/>
          <p:nvPr/>
        </p:nvSpPr>
        <p:spPr>
          <a:xfrm>
            <a:off x="1898044" y="1748614"/>
            <a:ext cx="6542191" cy="1016000"/>
          </a:xfrm>
          <a:prstGeom prst="rect">
            <a:avLst/>
          </a:prstGeom>
          <a:noFill/>
          <a:ln w="0">
            <a:noFill/>
          </a:ln>
        </p:spPr>
        <p:txBody>
          <a:bodyPr vert="horz" wrap="square" lIns="89535" tIns="46355" rIns="89535" bIns="46355" numCol="1" anchor="t">
            <a:spAutoFit/>
          </a:bodyPr>
          <a:lstStyle/>
          <a:p>
            <a:pPr marL="0" indent="0" algn="l" defTabSz="508000" eaLnBrk="0" fontAlgn="auto" latinLnBrk="0">
              <a:lnSpc>
                <a:spcPct val="100000"/>
              </a:lnSpc>
              <a:spcBef>
                <a:spcPct val="0"/>
              </a:spcBef>
              <a:spcAft>
                <a:spcPct val="0"/>
              </a:spcAft>
              <a:buFontTx/>
              <a:buNone/>
            </a:pPr>
            <a:r>
              <a:rPr lang="en-US" altLang="ko-KR" sz="6000" cap="none">
                <a:latin typeface="微软雅黑" panose="020B0503020204020204" pitchFamily="34" charset="-122"/>
                <a:ea typeface="微软雅黑" panose="020B0503020204020204" pitchFamily="34" charset="-122"/>
                <a:cs typeface="+mn-ea"/>
                <a:sym typeface="+mn-lt"/>
              </a:rPr>
              <a:t>PART  01</a:t>
            </a:r>
          </a:p>
        </p:txBody>
      </p:sp>
      <p:sp>
        <p:nvSpPr>
          <p:cNvPr id="3" name="文本框 2"/>
          <p:cNvSpPr txBox="1"/>
          <p:nvPr/>
        </p:nvSpPr>
        <p:spPr>
          <a:xfrm>
            <a:off x="1885487" y="3020683"/>
            <a:ext cx="4469014" cy="1016945"/>
          </a:xfrm>
          <a:prstGeom prst="rect">
            <a:avLst/>
          </a:prstGeom>
          <a:noFill/>
          <a:ln w="0">
            <a:noFill/>
          </a:ln>
        </p:spPr>
        <p:txBody>
          <a:bodyPr vert="horz" wrap="square" lIns="89535" tIns="46355" rIns="89535" bIns="46355" numCol="1" anchor="t">
            <a:spAutoFit/>
          </a:bodyPr>
          <a:lstStyle/>
          <a:p>
            <a:pPr marL="0" indent="0" algn="dist" defTabSz="508000" eaLnBrk="0" fontAlgn="auto" latinLnBrk="0">
              <a:lnSpc>
                <a:spcPct val="100000"/>
              </a:lnSpc>
              <a:spcBef>
                <a:spcPct val="0"/>
              </a:spcBef>
              <a:spcAft>
                <a:spcPct val="0"/>
              </a:spcAft>
              <a:buFontTx/>
              <a:buNone/>
            </a:pPr>
            <a:r>
              <a:rPr lang="zh-CN" altLang="en-US" sz="6000" dirty="0">
                <a:solidFill>
                  <a:schemeClr val="bg2">
                    <a:lumMod val="25000"/>
                  </a:schemeClr>
                </a:solidFill>
                <a:latin typeface="汉仪糯米团W" panose="00020600040101010101" pitchFamily="18" charset="-122"/>
                <a:ea typeface="汉仪糯米团W" panose="00020600040101010101" pitchFamily="18" charset="-122"/>
                <a:cs typeface="+mn-ea"/>
                <a:sym typeface="+mn-lt"/>
              </a:rPr>
              <a:t>诈骗电话</a:t>
            </a:r>
            <a:endParaRPr lang="ko-KR" altLang="en-US" sz="6000" cap="none" dirty="0">
              <a:solidFill>
                <a:schemeClr val="bg2">
                  <a:lumMod val="25000"/>
                </a:schemeClr>
              </a:solidFill>
              <a:latin typeface="汉仪糯米团W" panose="00020600040101010101" pitchFamily="18" charset="-122"/>
              <a:cs typeface="+mn-ea"/>
              <a:sym typeface="+mn-lt"/>
            </a:endParaRPr>
          </a:p>
        </p:txBody>
      </p:sp>
      <p:sp>
        <p:nvSpPr>
          <p:cNvPr id="4" name="文本框 3"/>
          <p:cNvSpPr txBox="1"/>
          <p:nvPr/>
        </p:nvSpPr>
        <p:spPr>
          <a:xfrm>
            <a:off x="1898017" y="4000209"/>
            <a:ext cx="4850024" cy="719684"/>
          </a:xfrm>
          <a:prstGeom prst="rect">
            <a:avLst/>
          </a:prstGeom>
          <a:noFill/>
          <a:ln w="0">
            <a:noFill/>
          </a:ln>
        </p:spPr>
        <p:txBody>
          <a:bodyPr vert="horz" wrap="square" lIns="89535" tIns="46355" rIns="89535" bIns="46355" anchor="t">
            <a:spAutoFit/>
          </a:bodyPr>
          <a:lstStyle/>
          <a:p>
            <a:pPr defTabSz="508000" eaLnBrk="0">
              <a:lnSpc>
                <a:spcPct val="200000"/>
              </a:lnSpc>
            </a:pPr>
            <a:r>
              <a:rPr lang="en-US" altLang="zh-CN"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r>
              <a:rPr lang="en-US" altLang="zh-CN"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r>
              <a:rPr lang="en-US" altLang="zh-CN"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r>
              <a:rPr lang="en-US" altLang="zh-CN"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endParaRPr lang="ko-KR" altLang="en-US" sz="1100">
              <a:solidFill>
                <a:schemeClr val="tx1">
                  <a:lumMod val="75000"/>
                  <a:lumOff val="25000"/>
                </a:schemeClr>
              </a:solidFill>
              <a:latin typeface="微软雅黑" panose="020B0503020204020204" pitchFamily="34" charset="-122"/>
              <a:cs typeface="+mn-ea"/>
              <a:sym typeface="+mn-lt"/>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arn(inVertical)">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7322569" y="2005114"/>
            <a:ext cx="3089702" cy="4192943"/>
          </a:xfrm>
          <a:prstGeom prst="rect">
            <a:avLst/>
          </a:prstGeom>
          <a:noFill/>
        </p:spPr>
        <p:txBody>
          <a:bodyPr wrap="square" rtlCol="0">
            <a:spAutoFit/>
          </a:bodyPr>
          <a:lstStyle>
            <a:defPPr>
              <a:defRPr lang="zh-CN"/>
            </a:defPPr>
            <a:lvl1pPr algn="ctr">
              <a:lnSpc>
                <a:spcPct val="120000"/>
              </a:lnSpc>
              <a:defRPr sz="1400">
                <a:latin typeface="思源黑体 CN Normal" panose="020B0400000000000000" pitchFamily="34" charset="-122"/>
                <a:ea typeface="思源黑体 CN Normal" panose="020B0400000000000000" pitchFamily="34" charset="-122"/>
              </a:defRPr>
            </a:lvl1pPr>
          </a:lstStyle>
          <a:p>
            <a:pPr algn="l">
              <a:lnSpc>
                <a:spcPct val="150000"/>
              </a:lnSpc>
            </a:pPr>
            <a:r>
              <a:rPr lang="zh-CN" altLang="en-US" sz="2000" dirty="0">
                <a:latin typeface="微软雅黑" panose="020B0503020204020204" pitchFamily="34" charset="-122"/>
                <a:ea typeface="微软雅黑" panose="020B0503020204020204" pitchFamily="34" charset="-122"/>
                <a:sym typeface="思源黑体" panose="020B0500000000000000" pitchFamily="34" charset="-122"/>
              </a:rPr>
              <a:t>在非正规经销商处购买电话卡，可能会接到诈骗电话或垃圾短信。</a:t>
            </a:r>
            <a:endParaRPr lang="en-US" altLang="zh-CN" sz="2000" dirty="0">
              <a:latin typeface="微软雅黑" panose="020B0503020204020204" pitchFamily="34" charset="-122"/>
              <a:ea typeface="微软雅黑" panose="020B0503020204020204" pitchFamily="34" charset="-122"/>
              <a:sym typeface="思源黑体" panose="020B0500000000000000" pitchFamily="34" charset="-122"/>
            </a:endParaRPr>
          </a:p>
          <a:p>
            <a:pPr algn="l">
              <a:lnSpc>
                <a:spcPct val="150000"/>
              </a:lnSpc>
            </a:pPr>
            <a:r>
              <a:rPr lang="zh-CN" altLang="en-US" sz="2000" dirty="0">
                <a:latin typeface="微软雅黑" panose="020B0503020204020204" pitchFamily="34" charset="-122"/>
                <a:ea typeface="微软雅黑" panose="020B0503020204020204" pitchFamily="34" charset="-122"/>
                <a:sym typeface="思源黑体" panose="020B0500000000000000" pitchFamily="34" charset="-122"/>
              </a:rPr>
              <a:t>有的以资助新同学学费、生活费为由有的自称是教育部或校方，以返还学费等为名骗取学生的银行卡卡号和密码，致使银行卡被盗刷</a:t>
            </a:r>
          </a:p>
        </p:txBody>
      </p:sp>
      <p:sp>
        <p:nvSpPr>
          <p:cNvPr id="2" name="文本框 1"/>
          <p:cNvSpPr txBox="1"/>
          <p:nvPr/>
        </p:nvSpPr>
        <p:spPr>
          <a:xfrm>
            <a:off x="1851025" y="678180"/>
            <a:ext cx="2047875" cy="584835"/>
          </a:xfrm>
          <a:prstGeom prst="rect">
            <a:avLst/>
          </a:prstGeom>
          <a:noFill/>
        </p:spPr>
        <p:txBody>
          <a:bodyPr wrap="square" rtlCol="0">
            <a:spAutoFit/>
          </a:bodyPr>
          <a:lstStyle>
            <a:defPPr>
              <a:defRPr lang="zh-CN"/>
            </a:defPPr>
            <a:lvl1pPr algn="ctr">
              <a:defRPr sz="6600">
                <a:latin typeface="思源黑体 CN Bold" panose="020B0800000000000000" pitchFamily="34" charset="-122"/>
                <a:ea typeface="思源黑体 CN Bold" panose="020B0800000000000000" pitchFamily="34" charset="-122"/>
              </a:defRPr>
            </a:lvl1pPr>
          </a:lstStyle>
          <a:p>
            <a:pPr algn="dist"/>
            <a:r>
              <a:rPr lang="zh-CN" altLang="en-US" sz="3200">
                <a:latin typeface="微软雅黑" panose="020B0503020204020204" pitchFamily="34" charset="-122"/>
                <a:ea typeface="微软雅黑" panose="020B0503020204020204" pitchFamily="34" charset="-122"/>
                <a:sym typeface="思源黑体" panose="020B0500000000000000" pitchFamily="34" charset="-122"/>
              </a:rPr>
              <a:t>诈骗电话</a:t>
            </a:r>
          </a:p>
        </p:txBody>
      </p:sp>
      <p:sp>
        <p:nvSpPr>
          <p:cNvPr id="4" name="文本框 3"/>
          <p:cNvSpPr txBox="1"/>
          <p:nvPr/>
        </p:nvSpPr>
        <p:spPr>
          <a:xfrm>
            <a:off x="2122797" y="1945935"/>
            <a:ext cx="3228508" cy="1142044"/>
          </a:xfrm>
          <a:prstGeom prst="rect">
            <a:avLst/>
          </a:prstGeom>
          <a:noFill/>
        </p:spPr>
        <p:txBody>
          <a:bodyPr wrap="square" rtlCol="0">
            <a:spAutoFit/>
          </a:bodyPr>
          <a:lstStyle>
            <a:defPPr>
              <a:defRPr lang="zh-CN"/>
            </a:defPPr>
            <a:lvl1pPr algn="ctr">
              <a:lnSpc>
                <a:spcPct val="120000"/>
              </a:lnSpc>
              <a:defRPr sz="1400">
                <a:latin typeface="思源黑体 CN Normal" panose="020B0400000000000000" pitchFamily="34" charset="-122"/>
                <a:ea typeface="思源黑体 CN Normal" panose="020B0400000000000000" pitchFamily="34" charset="-122"/>
              </a:defRPr>
            </a:lvl1pPr>
          </a:lstStyle>
          <a:p>
            <a:pPr>
              <a:lnSpc>
                <a:spcPct val="150000"/>
              </a:lnSpc>
            </a:pPr>
            <a:r>
              <a:rPr lang="zh-CN" altLang="en-US" sz="2400" dirty="0">
                <a:latin typeface="微软雅黑" panose="020B0503020204020204" pitchFamily="34" charset="-122"/>
                <a:ea typeface="微软雅黑" panose="020B0503020204020204" pitchFamily="34" charset="-122"/>
                <a:sym typeface="思源黑体" panose="020B0500000000000000" pitchFamily="34" charset="-122"/>
              </a:rPr>
              <a:t>诈骗电话要小心</a:t>
            </a:r>
            <a:endParaRPr lang="en-US" altLang="zh-CN" sz="2400" dirty="0">
              <a:latin typeface="微软雅黑" panose="020B0503020204020204" pitchFamily="34" charset="-122"/>
              <a:ea typeface="微软雅黑" panose="020B0503020204020204" pitchFamily="34" charset="-122"/>
              <a:sym typeface="思源黑体" panose="020B0500000000000000" pitchFamily="34" charset="-122"/>
            </a:endParaRPr>
          </a:p>
          <a:p>
            <a:pPr>
              <a:lnSpc>
                <a:spcPct val="150000"/>
              </a:lnSpc>
            </a:pPr>
            <a:r>
              <a:rPr lang="zh-CN" altLang="en-US" sz="2400" dirty="0">
                <a:latin typeface="微软雅黑" panose="020B0503020204020204" pitchFamily="34" charset="-122"/>
                <a:ea typeface="微软雅黑" panose="020B0503020204020204" pitchFamily="34" charset="-122"/>
                <a:sym typeface="思源黑体" panose="020B0500000000000000" pitchFamily="34" charset="-122"/>
              </a:rPr>
              <a:t>警惕卡号和密码</a:t>
            </a:r>
          </a:p>
        </p:txBody>
      </p:sp>
      <p:sp>
        <p:nvSpPr>
          <p:cNvPr id="5" name="矩形: 圆角 4"/>
          <p:cNvSpPr/>
          <p:nvPr/>
        </p:nvSpPr>
        <p:spPr>
          <a:xfrm>
            <a:off x="2540458" y="3259308"/>
            <a:ext cx="2393186" cy="672569"/>
          </a:xfrm>
          <a:prstGeom prst="roundRect">
            <a:avLst>
              <a:gd name="adj" fmla="val 50000"/>
            </a:avLst>
          </a:prstGeom>
          <a:solidFill>
            <a:srgbClr val="2F90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套取现金</a:t>
            </a:r>
          </a:p>
        </p:txBody>
      </p:sp>
      <p:sp>
        <p:nvSpPr>
          <p:cNvPr id="6" name="矩形: 圆角 5"/>
          <p:cNvSpPr/>
          <p:nvPr/>
        </p:nvSpPr>
        <p:spPr>
          <a:xfrm>
            <a:off x="2540458" y="4046531"/>
            <a:ext cx="2393186" cy="672569"/>
          </a:xfrm>
          <a:prstGeom prst="roundRect">
            <a:avLst>
              <a:gd name="adj" fmla="val 50000"/>
            </a:avLst>
          </a:prstGeom>
          <a:solidFill>
            <a:srgbClr val="2F90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控制受害人</a:t>
            </a: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00"/>
                                        <p:tgtEl>
                                          <p:spTgt spid="6"/>
                                        </p:tgtEl>
                                      </p:cBhvr>
                                    </p:animEffect>
                                  </p:childTnLst>
                                </p:cTn>
                              </p:par>
                            </p:childTnLst>
                          </p:cTn>
                        </p:par>
                      </p:childTnLst>
                    </p:cTn>
                  </p:par>
                  <p:par>
                    <p:cTn id="14" fill="hold" nodeType="clickPar">
                      <p:stCondLst>
                        <p:cond delay="indefinite"/>
                        <p:cond evt="onBegin" delay="0">
                          <p:tn val="13"/>
                        </p:cond>
                      </p:stCondLst>
                      <p:childTnLst>
                        <p:par>
                          <p:cTn id="15" fill="hold" nodeType="afterGroup">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down)">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圆角 8"/>
          <p:cNvSpPr/>
          <p:nvPr/>
        </p:nvSpPr>
        <p:spPr>
          <a:xfrm>
            <a:off x="1062980" y="1776208"/>
            <a:ext cx="10066040" cy="4162924"/>
          </a:xfrm>
          <a:prstGeom prst="roundRect">
            <a:avLst/>
          </a:prstGeom>
          <a:solidFill>
            <a:srgbClr val="2F90FB">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2" name="矩形: 圆角 1"/>
          <p:cNvSpPr/>
          <p:nvPr/>
        </p:nvSpPr>
        <p:spPr>
          <a:xfrm>
            <a:off x="6329830" y="2391179"/>
            <a:ext cx="2837008" cy="671416"/>
          </a:xfrm>
          <a:prstGeom prst="roundRect">
            <a:avLst/>
          </a:prstGeom>
          <a:solidFill>
            <a:srgbClr val="2F90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各种诈骗招数</a:t>
            </a:r>
          </a:p>
        </p:txBody>
      </p:sp>
      <p:sp>
        <p:nvSpPr>
          <p:cNvPr id="3" name="文本框 2"/>
          <p:cNvSpPr txBox="1"/>
          <p:nvPr/>
        </p:nvSpPr>
        <p:spPr>
          <a:xfrm>
            <a:off x="4851362" y="3232028"/>
            <a:ext cx="6181406" cy="1676293"/>
          </a:xfrm>
          <a:prstGeom prst="rect">
            <a:avLst/>
          </a:prstGeom>
          <a:noFill/>
        </p:spPr>
        <p:txBody>
          <a:bodyPr wrap="square" rtlCol="0">
            <a:spAutoFit/>
          </a:bodyPr>
          <a:lstStyle>
            <a:defPPr>
              <a:defRPr lang="zh-CN"/>
            </a:defPPr>
            <a:lvl1pPr>
              <a:lnSpc>
                <a:spcPct val="120000"/>
              </a:lnSpc>
              <a:defRPr>
                <a:latin typeface="思源黑体 CN Normal" panose="020B0400000000000000" pitchFamily="34" charset="-122"/>
                <a:ea typeface="思源黑体 CN Normal" panose="020B0400000000000000" pitchFamily="34" charset="-122"/>
              </a:defRPr>
            </a:lvl1pPr>
          </a:lstStyle>
          <a:p>
            <a:pPr algn="ctr">
              <a:lnSpc>
                <a:spcPct val="200000"/>
              </a:lnSpc>
            </a:pPr>
            <a:r>
              <a:rPr lang="zh-CN" altLang="en-US" dirty="0">
                <a:latin typeface="微软雅黑" panose="020B0503020204020204" pitchFamily="34" charset="-122"/>
                <a:ea typeface="微软雅黑" panose="020B0503020204020204" pitchFamily="34" charset="-122"/>
                <a:sym typeface="思源黑体" panose="020B0500000000000000" pitchFamily="34" charset="-122"/>
              </a:rPr>
              <a:t>猜猜我是谁</a:t>
            </a:r>
            <a:r>
              <a:rPr lang="en-US" altLang="zh-CN" dirty="0">
                <a:latin typeface="微软雅黑" panose="020B0503020204020204" pitchFamily="34" charset="-122"/>
                <a:ea typeface="微软雅黑" panose="020B0503020204020204" pitchFamily="34" charset="-122"/>
                <a:sym typeface="思源黑体" panose="020B0500000000000000" pitchFamily="34" charset="-122"/>
              </a:rPr>
              <a:t>——</a:t>
            </a:r>
            <a:r>
              <a:rPr lang="zh-CN" altLang="en-US" dirty="0">
                <a:latin typeface="微软雅黑" panose="020B0503020204020204" pitchFamily="34" charset="-122"/>
                <a:ea typeface="微软雅黑" panose="020B0503020204020204" pitchFamily="34" charset="-122"/>
                <a:sym typeface="思源黑体" panose="020B0500000000000000" pitchFamily="34" charset="-122"/>
              </a:rPr>
              <a:t>感情套诱</a:t>
            </a:r>
            <a:r>
              <a:rPr lang="en-US" altLang="zh-CN" dirty="0">
                <a:latin typeface="微软雅黑" panose="020B0503020204020204" pitchFamily="34" charset="-122"/>
                <a:ea typeface="微软雅黑" panose="020B0503020204020204" pitchFamily="34" charset="-122"/>
                <a:sym typeface="思源黑体" panose="020B0500000000000000" pitchFamily="34" charset="-122"/>
              </a:rPr>
              <a:t>——</a:t>
            </a:r>
            <a:r>
              <a:rPr lang="zh-CN" altLang="en-US" dirty="0">
                <a:latin typeface="微软雅黑" panose="020B0503020204020204" pitchFamily="34" charset="-122"/>
                <a:ea typeface="微软雅黑" panose="020B0503020204020204" pitchFamily="34" charset="-122"/>
                <a:sym typeface="思源黑体" panose="020B0500000000000000" pitchFamily="34" charset="-122"/>
              </a:rPr>
              <a:t>假冒冒充</a:t>
            </a:r>
            <a:r>
              <a:rPr lang="en-US" altLang="zh-CN" dirty="0">
                <a:latin typeface="微软雅黑" panose="020B0503020204020204" pitchFamily="34" charset="-122"/>
                <a:ea typeface="微软雅黑" panose="020B0503020204020204" pitchFamily="34" charset="-122"/>
                <a:sym typeface="思源黑体" panose="020B0500000000000000" pitchFamily="34" charset="-122"/>
              </a:rPr>
              <a:t>——</a:t>
            </a:r>
            <a:r>
              <a:rPr lang="zh-CN" altLang="en-US" dirty="0">
                <a:latin typeface="微软雅黑" panose="020B0503020204020204" pitchFamily="34" charset="-122"/>
                <a:ea typeface="微软雅黑" panose="020B0503020204020204" pitchFamily="34" charset="-122"/>
                <a:sym typeface="思源黑体" panose="020B0500000000000000" pitchFamily="34" charset="-122"/>
              </a:rPr>
              <a:t>要钱诈骗</a:t>
            </a:r>
            <a:r>
              <a:rPr lang="en-US" altLang="zh-CN" dirty="0">
                <a:latin typeface="微软雅黑" panose="020B0503020204020204" pitchFamily="34" charset="-122"/>
                <a:ea typeface="微软雅黑" panose="020B0503020204020204" pitchFamily="34" charset="-122"/>
                <a:sym typeface="思源黑体" panose="020B0500000000000000" pitchFamily="34" charset="-122"/>
              </a:rPr>
              <a:t>——</a:t>
            </a:r>
            <a:r>
              <a:rPr lang="zh-CN" altLang="en-US" dirty="0">
                <a:latin typeface="微软雅黑" panose="020B0503020204020204" pitchFamily="34" charset="-122"/>
                <a:ea typeface="微软雅黑" panose="020B0503020204020204" pitchFamily="34" charset="-122"/>
                <a:sym typeface="思源黑体" panose="020B0500000000000000" pitchFamily="34" charset="-122"/>
              </a:rPr>
              <a:t>兼职诱饵</a:t>
            </a:r>
            <a:r>
              <a:rPr lang="en-US" altLang="zh-CN" dirty="0">
                <a:latin typeface="微软雅黑" panose="020B0503020204020204" pitchFamily="34" charset="-122"/>
                <a:ea typeface="微软雅黑" panose="020B0503020204020204" pitchFamily="34" charset="-122"/>
                <a:sym typeface="思源黑体" panose="020B0500000000000000" pitchFamily="34" charset="-122"/>
              </a:rPr>
              <a:t>——</a:t>
            </a:r>
            <a:r>
              <a:rPr lang="zh-CN" altLang="en-US" dirty="0">
                <a:latin typeface="微软雅黑" panose="020B0503020204020204" pitchFamily="34" charset="-122"/>
                <a:ea typeface="微软雅黑" panose="020B0503020204020204" pitchFamily="34" charset="-122"/>
                <a:sym typeface="思源黑体" panose="020B0500000000000000" pitchFamily="34" charset="-122"/>
              </a:rPr>
              <a:t>情色骗术</a:t>
            </a:r>
            <a:r>
              <a:rPr lang="en-US" altLang="zh-CN" dirty="0">
                <a:latin typeface="微软雅黑" panose="020B0503020204020204" pitchFamily="34" charset="-122"/>
                <a:ea typeface="微软雅黑" panose="020B0503020204020204" pitchFamily="34" charset="-122"/>
                <a:sym typeface="思源黑体" panose="020B0500000000000000" pitchFamily="34" charset="-122"/>
              </a:rPr>
              <a:t>——</a:t>
            </a:r>
            <a:r>
              <a:rPr lang="zh-CN" altLang="en-US" dirty="0">
                <a:latin typeface="微软雅黑" panose="020B0503020204020204" pitchFamily="34" charset="-122"/>
                <a:ea typeface="微软雅黑" panose="020B0503020204020204" pitchFamily="34" charset="-122"/>
                <a:sym typeface="思源黑体" panose="020B0500000000000000" pitchFamily="34" charset="-122"/>
              </a:rPr>
              <a:t>恐吓电话</a:t>
            </a:r>
            <a:r>
              <a:rPr lang="en-US" altLang="zh-CN" dirty="0">
                <a:latin typeface="微软雅黑" panose="020B0503020204020204" pitchFamily="34" charset="-122"/>
                <a:ea typeface="微软雅黑" panose="020B0503020204020204" pitchFamily="34" charset="-122"/>
                <a:sym typeface="思源黑体" panose="020B0500000000000000" pitchFamily="34" charset="-122"/>
              </a:rPr>
              <a:t>——</a:t>
            </a:r>
            <a:r>
              <a:rPr lang="zh-CN" altLang="en-US" dirty="0">
                <a:latin typeface="微软雅黑" panose="020B0503020204020204" pitchFamily="34" charset="-122"/>
                <a:ea typeface="微软雅黑" panose="020B0503020204020204" pitchFamily="34" charset="-122"/>
                <a:sym typeface="思源黑体" panose="020B0500000000000000" pitchFamily="34" charset="-122"/>
              </a:rPr>
              <a:t>新生入学</a:t>
            </a:r>
            <a:r>
              <a:rPr lang="en-US" altLang="zh-CN" dirty="0">
                <a:latin typeface="微软雅黑" panose="020B0503020204020204" pitchFamily="34" charset="-122"/>
                <a:ea typeface="微软雅黑" panose="020B0503020204020204" pitchFamily="34" charset="-122"/>
                <a:sym typeface="思源黑体" panose="020B0500000000000000" pitchFamily="34" charset="-122"/>
              </a:rPr>
              <a:t>——</a:t>
            </a:r>
            <a:r>
              <a:rPr lang="zh-CN" altLang="en-US" dirty="0">
                <a:latin typeface="微软雅黑" panose="020B0503020204020204" pitchFamily="34" charset="-122"/>
                <a:ea typeface="微软雅黑" panose="020B0503020204020204" pitchFamily="34" charset="-122"/>
                <a:sym typeface="思源黑体" panose="020B0500000000000000" pitchFamily="34" charset="-122"/>
              </a:rPr>
              <a:t>假助学金诱饵</a:t>
            </a:r>
            <a:r>
              <a:rPr lang="en-US" altLang="zh-CN" dirty="0">
                <a:latin typeface="微软雅黑" panose="020B0503020204020204" pitchFamily="34" charset="-122"/>
                <a:ea typeface="微软雅黑" panose="020B0503020204020204" pitchFamily="34" charset="-122"/>
                <a:sym typeface="思源黑体" panose="020B0500000000000000" pitchFamily="34" charset="-122"/>
              </a:rPr>
              <a:t>——</a:t>
            </a:r>
            <a:r>
              <a:rPr lang="zh-CN" altLang="en-US" dirty="0">
                <a:latin typeface="微软雅黑" panose="020B0503020204020204" pitchFamily="34" charset="-122"/>
                <a:ea typeface="微软雅黑" panose="020B0503020204020204" pitchFamily="34" charset="-122"/>
                <a:sym typeface="思源黑体" panose="020B0500000000000000" pitchFamily="34" charset="-122"/>
              </a:rPr>
              <a:t>恐吓</a:t>
            </a:r>
            <a:r>
              <a:rPr lang="en-US" altLang="zh-CN" dirty="0">
                <a:latin typeface="微软雅黑" panose="020B0503020204020204" pitchFamily="34" charset="-122"/>
                <a:ea typeface="微软雅黑" panose="020B0503020204020204" pitchFamily="34" charset="-122"/>
                <a:sym typeface="思源黑体" panose="020B0500000000000000" pitchFamily="34" charset="-122"/>
              </a:rPr>
              <a:t>+</a:t>
            </a:r>
            <a:r>
              <a:rPr lang="zh-CN" altLang="en-US" dirty="0">
                <a:latin typeface="微软雅黑" panose="020B0503020204020204" pitchFamily="34" charset="-122"/>
                <a:ea typeface="微软雅黑" panose="020B0503020204020204" pitchFamily="34" charset="-122"/>
                <a:sym typeface="思源黑体" panose="020B0500000000000000" pitchFamily="34" charset="-122"/>
              </a:rPr>
              <a:t>心理骗术</a:t>
            </a:r>
            <a:r>
              <a:rPr lang="en-US" altLang="zh-CN" dirty="0">
                <a:latin typeface="微软雅黑" panose="020B0503020204020204" pitchFamily="34" charset="-122"/>
                <a:ea typeface="微软雅黑" panose="020B0503020204020204" pitchFamily="34" charset="-122"/>
                <a:sym typeface="思源黑体" panose="020B0500000000000000" pitchFamily="34" charset="-122"/>
              </a:rPr>
              <a:t>——</a:t>
            </a:r>
            <a:r>
              <a:rPr lang="zh-CN" altLang="en-US" dirty="0">
                <a:latin typeface="微软雅黑" panose="020B0503020204020204" pitchFamily="34" charset="-122"/>
                <a:ea typeface="微软雅黑" panose="020B0503020204020204" pitchFamily="34" charset="-122"/>
                <a:sym typeface="思源黑体" panose="020B0500000000000000" pitchFamily="34" charset="-122"/>
              </a:rPr>
              <a:t>过于热情的“帮助”</a:t>
            </a:r>
          </a:p>
        </p:txBody>
      </p:sp>
      <p:sp>
        <p:nvSpPr>
          <p:cNvPr id="5" name="文本框 4"/>
          <p:cNvSpPr txBox="1"/>
          <p:nvPr/>
        </p:nvSpPr>
        <p:spPr>
          <a:xfrm>
            <a:off x="1841500" y="698500"/>
            <a:ext cx="2047875" cy="584835"/>
          </a:xfrm>
          <a:prstGeom prst="rect">
            <a:avLst/>
          </a:prstGeom>
          <a:noFill/>
        </p:spPr>
        <p:txBody>
          <a:bodyPr wrap="square" rtlCol="0">
            <a:spAutoFit/>
          </a:bodyPr>
          <a:lstStyle>
            <a:defPPr>
              <a:defRPr lang="zh-CN"/>
            </a:defPPr>
            <a:lvl1pPr algn="ctr">
              <a:defRPr sz="6600">
                <a:latin typeface="思源黑体 CN Bold" panose="020B0800000000000000" pitchFamily="34" charset="-122"/>
                <a:ea typeface="思源黑体 CN Bold" panose="020B0800000000000000" pitchFamily="34" charset="-122"/>
              </a:defRPr>
            </a:lvl1pPr>
          </a:lstStyle>
          <a:p>
            <a:pPr algn="dist"/>
            <a:r>
              <a:rPr lang="zh-CN" altLang="en-US" sz="3200">
                <a:latin typeface="微软雅黑" panose="020B0503020204020204" pitchFamily="34" charset="-122"/>
                <a:ea typeface="微软雅黑" panose="020B0503020204020204" pitchFamily="34" charset="-122"/>
                <a:sym typeface="思源黑体" panose="020B0500000000000000" pitchFamily="34" charset="-122"/>
              </a:rPr>
              <a:t>诈骗电话</a:t>
            </a:r>
          </a:p>
        </p:txBody>
      </p:sp>
      <p:sp>
        <p:nvSpPr>
          <p:cNvPr id="12" name="矩形: 圆角 11"/>
          <p:cNvSpPr/>
          <p:nvPr/>
        </p:nvSpPr>
        <p:spPr>
          <a:xfrm>
            <a:off x="1204951" y="1987571"/>
            <a:ext cx="9764725" cy="3788389"/>
          </a:xfrm>
          <a:prstGeom prst="roundRect">
            <a:avLst/>
          </a:prstGeom>
          <a:noFill/>
          <a:ln w="3175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1197823">
            <a:off x="1706300" y="3008932"/>
            <a:ext cx="2475280" cy="174530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barn(inVertical)">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3" grpId="0"/>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1"/>
          <p:cNvSpPr/>
          <p:nvPr/>
        </p:nvSpPr>
        <p:spPr>
          <a:xfrm>
            <a:off x="3080277" y="1743977"/>
            <a:ext cx="6031446" cy="532420"/>
          </a:xfrm>
          <a:prstGeom prst="roundRect">
            <a:avLst/>
          </a:prstGeom>
          <a:solidFill>
            <a:srgbClr val="2F90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开学必备</a:t>
            </a:r>
            <a:r>
              <a:rPr lang="en-US" altLang="zh-CN" sz="2400" dirty="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a:t>
            </a:r>
            <a:r>
              <a:rPr lang="zh-CN" altLang="en-US" sz="2400" dirty="0">
                <a:latin typeface="微软雅黑" panose="020B0503020204020204" pitchFamily="34" charset="-122"/>
                <a:ea typeface="微软雅黑" panose="020B0503020204020204" pitchFamily="34" charset="-122"/>
                <a:sym typeface="思源黑体" panose="020B0500000000000000" pitchFamily="34" charset="-122"/>
              </a:rPr>
              <a:t>要当心，正规渠道要当心</a:t>
            </a:r>
          </a:p>
        </p:txBody>
      </p:sp>
      <p:sp>
        <p:nvSpPr>
          <p:cNvPr id="4" name="文本框 3"/>
          <p:cNvSpPr txBox="1"/>
          <p:nvPr/>
        </p:nvSpPr>
        <p:spPr>
          <a:xfrm>
            <a:off x="1074062" y="2678655"/>
            <a:ext cx="10043881" cy="961289"/>
          </a:xfrm>
          <a:prstGeom prst="rect">
            <a:avLst/>
          </a:prstGeom>
          <a:noFill/>
        </p:spPr>
        <p:txBody>
          <a:bodyPr wrap="square" rtlCol="0">
            <a:spAutoFit/>
          </a:bodyPr>
          <a:lstStyle>
            <a:defPPr>
              <a:defRPr lang="zh-CN"/>
            </a:defPPr>
            <a:lvl1pPr>
              <a:lnSpc>
                <a:spcPct val="120000"/>
              </a:lnSpc>
              <a:defRPr>
                <a:latin typeface="思源黑体 CN Normal" panose="020B0400000000000000" pitchFamily="34" charset="-122"/>
                <a:ea typeface="思源黑体 CN Normal" panose="020B0400000000000000" pitchFamily="34" charset="-122"/>
              </a:defRPr>
            </a:lvl1pPr>
          </a:lstStyle>
          <a:p>
            <a:pPr algn="ctr">
              <a:lnSpc>
                <a:spcPct val="150000"/>
              </a:lnSpc>
            </a:pPr>
            <a:r>
              <a:rPr lang="zh-CN" altLang="en-US" sz="2000" dirty="0">
                <a:latin typeface="微软雅黑" panose="020B0503020204020204" pitchFamily="34" charset="-122"/>
                <a:ea typeface="微软雅黑" panose="020B0503020204020204" pitchFamily="34" charset="-122"/>
                <a:sym typeface="思源黑体" panose="020B0500000000000000" pitchFamily="34" charset="-122"/>
              </a:rPr>
              <a:t>不法分子利用新生急于了解新学期信息，伪造“开学必备”文档例如“开学表格”、“开学需打印”等文件，放在论坛、网盘等地方诱使学生下载。</a:t>
            </a:r>
          </a:p>
        </p:txBody>
      </p:sp>
      <p:sp>
        <p:nvSpPr>
          <p:cNvPr id="5" name="文本框 4"/>
          <p:cNvSpPr txBox="1"/>
          <p:nvPr/>
        </p:nvSpPr>
        <p:spPr>
          <a:xfrm>
            <a:off x="1509518" y="4071356"/>
            <a:ext cx="9172961" cy="1884618"/>
          </a:xfrm>
          <a:prstGeom prst="rect">
            <a:avLst/>
          </a:prstGeom>
          <a:noFill/>
        </p:spPr>
        <p:txBody>
          <a:bodyPr wrap="square" rtlCol="0">
            <a:spAutoFit/>
          </a:bodyPr>
          <a:lstStyle>
            <a:defPPr>
              <a:defRPr lang="zh-CN"/>
            </a:defPPr>
            <a:lvl1pPr>
              <a:lnSpc>
                <a:spcPct val="120000"/>
              </a:lnSpc>
              <a:defRPr>
                <a:latin typeface="思源黑体 CN Normal" panose="020B0400000000000000" pitchFamily="34" charset="-122"/>
                <a:ea typeface="思源黑体 CN Normal" panose="020B0400000000000000" pitchFamily="34" charset="-122"/>
              </a:defRPr>
            </a:lvl1pPr>
          </a:lstStyle>
          <a:p>
            <a:pPr algn="ctr">
              <a:lnSpc>
                <a:spcPct val="150000"/>
              </a:lnSpc>
            </a:pPr>
            <a:r>
              <a:rPr lang="zh-CN" altLang="en-US" sz="2000" dirty="0">
                <a:latin typeface="微软雅黑" panose="020B0503020204020204" pitchFamily="34" charset="-122"/>
                <a:ea typeface="微软雅黑" panose="020B0503020204020204" pitchFamily="34" charset="-122"/>
                <a:sym typeface="思源黑体" panose="020B0500000000000000" pitchFamily="34" charset="-122"/>
              </a:rPr>
              <a:t>一旦这些文件运行，就会潜伏在电脑中，暗中窃取隐私信息、账号密码，更有甚者还会盗取用户银行财产，造成严重损失。民警提醒：在学校官网、教务处网站等正规渠道下载开学相关资料，不要轻信不知名的网站或个人上传到论坛、网盘等地方的文件。</a:t>
            </a:r>
          </a:p>
        </p:txBody>
      </p:sp>
      <p:sp>
        <p:nvSpPr>
          <p:cNvPr id="7" name="文本框 6"/>
          <p:cNvSpPr txBox="1"/>
          <p:nvPr/>
        </p:nvSpPr>
        <p:spPr>
          <a:xfrm>
            <a:off x="1841500" y="688340"/>
            <a:ext cx="2047875" cy="584835"/>
          </a:xfrm>
          <a:prstGeom prst="rect">
            <a:avLst/>
          </a:prstGeom>
          <a:noFill/>
        </p:spPr>
        <p:txBody>
          <a:bodyPr wrap="square" rtlCol="0">
            <a:spAutoFit/>
          </a:bodyPr>
          <a:lstStyle>
            <a:defPPr>
              <a:defRPr lang="zh-CN"/>
            </a:defPPr>
            <a:lvl1pPr algn="ctr">
              <a:defRPr sz="6600">
                <a:latin typeface="思源黑体 CN Bold" panose="020B0800000000000000" pitchFamily="34" charset="-122"/>
                <a:ea typeface="思源黑体 CN Bold" panose="020B0800000000000000" pitchFamily="34" charset="-122"/>
              </a:defRPr>
            </a:lvl1pPr>
          </a:lstStyle>
          <a:p>
            <a:pPr algn="dist"/>
            <a:r>
              <a:rPr lang="zh-CN" altLang="en-US" sz="3200">
                <a:latin typeface="微软雅黑" panose="020B0503020204020204" pitchFamily="34" charset="-122"/>
                <a:ea typeface="微软雅黑" panose="020B0503020204020204" pitchFamily="34" charset="-122"/>
                <a:sym typeface="思源黑体" panose="020B0500000000000000" pitchFamily="34" charset="-122"/>
              </a:rPr>
              <a:t>诈骗电话</a:t>
            </a:r>
          </a:p>
        </p:txBody>
      </p:sp>
      <p:sp>
        <p:nvSpPr>
          <p:cNvPr id="11" name="矩形 10"/>
          <p:cNvSpPr/>
          <p:nvPr/>
        </p:nvSpPr>
        <p:spPr>
          <a:xfrm>
            <a:off x="1233438" y="2547545"/>
            <a:ext cx="9725123" cy="1250066"/>
          </a:xfrm>
          <a:prstGeom prst="rect">
            <a:avLst/>
          </a:prstGeom>
          <a:noFill/>
          <a:ln w="25400">
            <a:solidFill>
              <a:srgbClr val="2F90F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2" name="矩形 11"/>
          <p:cNvSpPr/>
          <p:nvPr/>
        </p:nvSpPr>
        <p:spPr>
          <a:xfrm>
            <a:off x="1233438" y="3995769"/>
            <a:ext cx="9725123" cy="2060810"/>
          </a:xfrm>
          <a:prstGeom prst="rect">
            <a:avLst/>
          </a:prstGeom>
          <a:noFill/>
          <a:ln w="25400">
            <a:solidFill>
              <a:srgbClr val="2F90F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arn(inVertical)">
                                      <p:cBhvr>
                                        <p:cTn id="18" dur="500"/>
                                        <p:tgtEl>
                                          <p:spTgt spid="12"/>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randombar(horizontal)">
                                      <p:cBhvr>
                                        <p:cTn id="21" dur="500"/>
                                        <p:tgtEl>
                                          <p:spTgt spid="4"/>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randombar(horizontal)">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5" grpId="0"/>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圆角 14"/>
          <p:cNvSpPr/>
          <p:nvPr/>
        </p:nvSpPr>
        <p:spPr>
          <a:xfrm>
            <a:off x="644525" y="591817"/>
            <a:ext cx="10902950" cy="5674366"/>
          </a:xfrm>
          <a:prstGeom prst="roundRect">
            <a:avLst>
              <a:gd name="adj" fmla="val 0"/>
            </a:avLst>
          </a:prstGeom>
          <a:solidFill>
            <a:schemeClr val="bg1"/>
          </a:solidFill>
          <a:ln w="12700" cap="flat" cmpd="sng" algn="ctr">
            <a:noFill/>
            <a:prstDash val="solid"/>
            <a:miter lim="800000"/>
          </a:ln>
          <a:effectLst>
            <a:outerShdw blurRad="177800" algn="c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3" name="图片 2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20700000">
            <a:off x="8462554" y="3886342"/>
            <a:ext cx="4795861" cy="2522104"/>
          </a:xfrm>
          <a:prstGeom prst="rect">
            <a:avLst/>
          </a:prstGeom>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1019276">
            <a:off x="7830429" y="1284231"/>
            <a:ext cx="4417204" cy="4417204"/>
          </a:xfrm>
          <a:prstGeom prst="rect">
            <a:avLst/>
          </a:prstGeom>
        </p:spPr>
      </p:pic>
      <p:pic>
        <p:nvPicPr>
          <p:cNvPr id="36" name="图片 3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6031" y="102720"/>
            <a:ext cx="1646063" cy="1646063"/>
          </a:xfrm>
          <a:prstGeom prst="rect">
            <a:avLst/>
          </a:prstGeom>
        </p:spPr>
      </p:pic>
      <p:sp>
        <p:nvSpPr>
          <p:cNvPr id="2" name="文本框 1"/>
          <p:cNvSpPr txBox="1"/>
          <p:nvPr/>
        </p:nvSpPr>
        <p:spPr>
          <a:xfrm>
            <a:off x="1898044" y="1748614"/>
            <a:ext cx="6542191" cy="1016000"/>
          </a:xfrm>
          <a:prstGeom prst="rect">
            <a:avLst/>
          </a:prstGeom>
          <a:noFill/>
          <a:ln w="0">
            <a:noFill/>
          </a:ln>
        </p:spPr>
        <p:txBody>
          <a:bodyPr vert="horz" wrap="square" lIns="89535" tIns="46355" rIns="89535" bIns="46355" numCol="1" anchor="t">
            <a:spAutoFit/>
          </a:bodyPr>
          <a:lstStyle/>
          <a:p>
            <a:pPr marL="0" indent="0" algn="l" defTabSz="508000" eaLnBrk="0" fontAlgn="auto" latinLnBrk="0">
              <a:lnSpc>
                <a:spcPct val="100000"/>
              </a:lnSpc>
              <a:spcBef>
                <a:spcPct val="0"/>
              </a:spcBef>
              <a:spcAft>
                <a:spcPct val="0"/>
              </a:spcAft>
              <a:buFontTx/>
              <a:buNone/>
            </a:pPr>
            <a:r>
              <a:rPr lang="en-US" altLang="ko-KR" sz="6000" cap="none">
                <a:latin typeface="微软雅黑" panose="020B0503020204020204" pitchFamily="34" charset="-122"/>
                <a:ea typeface="微软雅黑" panose="020B0503020204020204" pitchFamily="34" charset="-122"/>
                <a:cs typeface="+mn-ea"/>
                <a:sym typeface="+mn-lt"/>
              </a:rPr>
              <a:t>PART  02</a:t>
            </a:r>
          </a:p>
        </p:txBody>
      </p:sp>
      <p:sp>
        <p:nvSpPr>
          <p:cNvPr id="3" name="文本框 2"/>
          <p:cNvSpPr txBox="1"/>
          <p:nvPr/>
        </p:nvSpPr>
        <p:spPr>
          <a:xfrm>
            <a:off x="1885487" y="3020683"/>
            <a:ext cx="4469014" cy="1016000"/>
          </a:xfrm>
          <a:prstGeom prst="rect">
            <a:avLst/>
          </a:prstGeom>
          <a:noFill/>
          <a:ln w="0">
            <a:noFill/>
          </a:ln>
        </p:spPr>
        <p:txBody>
          <a:bodyPr vert="horz" wrap="square" lIns="89535" tIns="46355" rIns="89535" bIns="46355" numCol="1" anchor="t">
            <a:spAutoFit/>
          </a:bodyPr>
          <a:lstStyle/>
          <a:p>
            <a:pPr marL="0" indent="0" algn="dist" defTabSz="508000" eaLnBrk="0" fontAlgn="auto" latinLnBrk="0">
              <a:lnSpc>
                <a:spcPct val="100000"/>
              </a:lnSpc>
              <a:spcBef>
                <a:spcPct val="0"/>
              </a:spcBef>
              <a:spcAft>
                <a:spcPct val="0"/>
              </a:spcAft>
              <a:buFontTx/>
              <a:buNone/>
            </a:pPr>
            <a:r>
              <a:rPr lang="zh-CN" altLang="en-US" sz="6000" dirty="0">
                <a:solidFill>
                  <a:schemeClr val="bg2">
                    <a:lumMod val="25000"/>
                  </a:schemeClr>
                </a:solidFill>
                <a:latin typeface="汉仪糯米团W" panose="00020600040101010101" pitchFamily="18" charset="-122"/>
                <a:ea typeface="汉仪糯米团W" panose="00020600040101010101" pitchFamily="18" charset="-122"/>
                <a:cs typeface="+mn-ea"/>
                <a:sym typeface="+mn-lt"/>
              </a:rPr>
              <a:t>钓鱼网站</a:t>
            </a:r>
            <a:endParaRPr lang="ko-KR" altLang="en-US" sz="6000" cap="none" dirty="0">
              <a:solidFill>
                <a:schemeClr val="bg2">
                  <a:lumMod val="25000"/>
                </a:schemeClr>
              </a:solidFill>
              <a:latin typeface="汉仪糯米团W" panose="00020600040101010101" pitchFamily="18" charset="-122"/>
              <a:cs typeface="+mn-ea"/>
              <a:sym typeface="+mn-lt"/>
            </a:endParaRPr>
          </a:p>
        </p:txBody>
      </p:sp>
      <p:sp>
        <p:nvSpPr>
          <p:cNvPr id="4" name="文本框 3"/>
          <p:cNvSpPr txBox="1"/>
          <p:nvPr/>
        </p:nvSpPr>
        <p:spPr>
          <a:xfrm>
            <a:off x="1898017" y="4000209"/>
            <a:ext cx="4850024" cy="719684"/>
          </a:xfrm>
          <a:prstGeom prst="rect">
            <a:avLst/>
          </a:prstGeom>
          <a:noFill/>
          <a:ln w="0">
            <a:noFill/>
          </a:ln>
        </p:spPr>
        <p:txBody>
          <a:bodyPr vert="horz" wrap="square" lIns="89535" tIns="46355" rIns="89535" bIns="46355" anchor="t">
            <a:spAutoFit/>
          </a:bodyPr>
          <a:lstStyle/>
          <a:p>
            <a:pPr defTabSz="508000" eaLnBrk="0">
              <a:lnSpc>
                <a:spcPct val="200000"/>
              </a:lnSpc>
            </a:pPr>
            <a:r>
              <a:rPr lang="en-US" altLang="zh-CN"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r>
              <a:rPr lang="en-US" altLang="zh-CN"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r>
              <a:rPr lang="en-US" altLang="zh-CN"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r>
              <a:rPr lang="en-US" altLang="zh-CN"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11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endParaRPr lang="ko-KR" altLang="en-US" sz="1100">
              <a:solidFill>
                <a:schemeClr val="tx1">
                  <a:lumMod val="75000"/>
                  <a:lumOff val="25000"/>
                </a:schemeClr>
              </a:solidFill>
              <a:latin typeface="微软雅黑" panose="020B0503020204020204" pitchFamily="34" charset="-122"/>
              <a:cs typeface="+mn-ea"/>
              <a:sym typeface="+mn-lt"/>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arn(inVertical)">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5672297" y="4743488"/>
            <a:ext cx="1142746" cy="953723"/>
          </a:xfrm>
          <a:prstGeom prst="roundRect">
            <a:avLst/>
          </a:prstGeom>
          <a:solidFill>
            <a:srgbClr val="2F90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民警提示</a:t>
            </a:r>
          </a:p>
        </p:txBody>
      </p:sp>
      <p:sp>
        <p:nvSpPr>
          <p:cNvPr id="4" name="文本框 3"/>
          <p:cNvSpPr txBox="1"/>
          <p:nvPr/>
        </p:nvSpPr>
        <p:spPr>
          <a:xfrm>
            <a:off x="5695018" y="2408212"/>
            <a:ext cx="5274982" cy="1907702"/>
          </a:xfrm>
          <a:prstGeom prst="rect">
            <a:avLst/>
          </a:prstGeom>
          <a:noFill/>
        </p:spPr>
        <p:txBody>
          <a:bodyPr wrap="square" rtlCol="0">
            <a:spAutoFit/>
          </a:bodyPr>
          <a:lstStyle>
            <a:defPPr>
              <a:defRPr lang="zh-CN"/>
            </a:defPPr>
            <a:lvl1pPr>
              <a:lnSpc>
                <a:spcPct val="120000"/>
              </a:lnSpc>
              <a:defRPr>
                <a:latin typeface="思源黑体 CN Normal" panose="020B0400000000000000" pitchFamily="34" charset="-122"/>
                <a:ea typeface="思源黑体 CN Normal" panose="020B0400000000000000" pitchFamily="34" charset="-122"/>
              </a:defRPr>
            </a:lvl1pPr>
          </a:lstStyle>
          <a:p>
            <a:pPr algn="ctr"/>
            <a:r>
              <a:rPr lang="zh-CN" altLang="en-US" sz="2000" dirty="0">
                <a:latin typeface="微软雅黑" panose="020B0503020204020204" pitchFamily="34" charset="-122"/>
                <a:ea typeface="微软雅黑" panose="020B0503020204020204" pitchFamily="34" charset="-122"/>
                <a:sym typeface="思源黑体" panose="020B0500000000000000" pitchFamily="34" charset="-122"/>
              </a:rPr>
              <a:t>在开学季期间，有些钓鱼网站将假链接附在邮件、或以弹窗等形式，通过</a:t>
            </a:r>
            <a:r>
              <a:rPr lang="en-US" altLang="zh-CN" sz="2000" dirty="0">
                <a:latin typeface="微软雅黑" panose="020B0503020204020204" pitchFamily="34" charset="-122"/>
                <a:ea typeface="微软雅黑" panose="020B0503020204020204" pitchFamily="34" charset="-122"/>
                <a:sym typeface="思源黑体" panose="020B0500000000000000" pitchFamily="34" charset="-122"/>
              </a:rPr>
              <a:t>"</a:t>
            </a:r>
            <a:r>
              <a:rPr lang="zh-CN" altLang="en-US" sz="2000" dirty="0">
                <a:latin typeface="微软雅黑" panose="020B0503020204020204" pitchFamily="34" charset="-122"/>
                <a:ea typeface="微软雅黑" panose="020B0503020204020204" pitchFamily="34" charset="-122"/>
                <a:sym typeface="思源黑体" panose="020B0500000000000000" pitchFamily="34" charset="-122"/>
              </a:rPr>
              <a:t>促销</a:t>
            </a:r>
            <a:r>
              <a:rPr lang="en-US" altLang="zh-CN" sz="2000" dirty="0">
                <a:latin typeface="微软雅黑" panose="020B0503020204020204" pitchFamily="34" charset="-122"/>
                <a:ea typeface="微软雅黑" panose="020B0503020204020204" pitchFamily="34" charset="-122"/>
                <a:sym typeface="思源黑体" panose="020B0500000000000000" pitchFamily="34" charset="-122"/>
              </a:rPr>
              <a:t>"</a:t>
            </a:r>
            <a:r>
              <a:rPr lang="zh-CN" altLang="en-US" sz="2000" dirty="0">
                <a:latin typeface="微软雅黑" panose="020B0503020204020204" pitchFamily="34" charset="-122"/>
                <a:ea typeface="微软雅黑" panose="020B0503020204020204" pitchFamily="34" charset="-122"/>
                <a:sym typeface="思源黑体" panose="020B0500000000000000" pitchFamily="34" charset="-122"/>
              </a:rPr>
              <a:t>，</a:t>
            </a:r>
            <a:r>
              <a:rPr lang="en-US" altLang="zh-CN" sz="2000" dirty="0">
                <a:latin typeface="微软雅黑" panose="020B0503020204020204" pitchFamily="34" charset="-122"/>
                <a:ea typeface="微软雅黑" panose="020B0503020204020204" pitchFamily="34" charset="-122"/>
                <a:sym typeface="思源黑体" panose="020B0500000000000000" pitchFamily="34" charset="-122"/>
              </a:rPr>
              <a:t>"</a:t>
            </a:r>
            <a:r>
              <a:rPr lang="zh-CN" altLang="en-US" sz="2000" dirty="0">
                <a:latin typeface="微软雅黑" panose="020B0503020204020204" pitchFamily="34" charset="-122"/>
                <a:ea typeface="微软雅黑" panose="020B0503020204020204" pitchFamily="34" charset="-122"/>
                <a:sym typeface="思源黑体" panose="020B0500000000000000" pitchFamily="34" charset="-122"/>
              </a:rPr>
              <a:t>购物卡</a:t>
            </a:r>
            <a:r>
              <a:rPr lang="en-US" altLang="zh-CN" sz="2000" dirty="0">
                <a:latin typeface="微软雅黑" panose="020B0503020204020204" pitchFamily="34" charset="-122"/>
                <a:ea typeface="微软雅黑" panose="020B0503020204020204" pitchFamily="34" charset="-122"/>
                <a:sym typeface="思源黑体" panose="020B0500000000000000" pitchFamily="34" charset="-122"/>
              </a:rPr>
              <a:t>"</a:t>
            </a:r>
            <a:r>
              <a:rPr lang="zh-CN" altLang="en-US" sz="2000" dirty="0">
                <a:latin typeface="微软雅黑" panose="020B0503020204020204" pitchFamily="34" charset="-122"/>
                <a:ea typeface="微软雅黑" panose="020B0503020204020204" pitchFamily="34" charset="-122"/>
                <a:sym typeface="思源黑体" panose="020B0500000000000000" pitchFamily="34" charset="-122"/>
              </a:rPr>
              <a:t>等话题吸引眼球，诱导用户访问仿冒的钓鱼欺诈网站，而且仿真度极高，一般用户很难辨别真伪</a:t>
            </a:r>
          </a:p>
        </p:txBody>
      </p:sp>
      <p:sp>
        <p:nvSpPr>
          <p:cNvPr id="5" name="文本框 4"/>
          <p:cNvSpPr txBox="1"/>
          <p:nvPr/>
        </p:nvSpPr>
        <p:spPr>
          <a:xfrm>
            <a:off x="6973863" y="4743487"/>
            <a:ext cx="3920670" cy="953723"/>
          </a:xfrm>
          <a:prstGeom prst="rect">
            <a:avLst/>
          </a:prstGeom>
          <a:noFill/>
        </p:spPr>
        <p:txBody>
          <a:bodyPr wrap="square" rtlCol="0">
            <a:spAutoFit/>
          </a:bodyPr>
          <a:lstStyle>
            <a:defPPr>
              <a:defRPr lang="zh-CN"/>
            </a:defPPr>
            <a:lvl1pPr algn="ctr">
              <a:lnSpc>
                <a:spcPct val="120000"/>
              </a:lnSpc>
              <a:defRPr>
                <a:latin typeface="思源黑体 CN Normal" panose="020B0400000000000000" pitchFamily="34" charset="-122"/>
                <a:ea typeface="思源黑体 CN Normal" panose="020B0400000000000000" pitchFamily="34" charset="-122"/>
              </a:defRPr>
            </a:lvl1pPr>
          </a:lstStyle>
          <a:p>
            <a:pPr algn="l"/>
            <a:r>
              <a:rPr lang="zh-CN" altLang="en-US" sz="1600">
                <a:latin typeface="微软雅黑" panose="020B0503020204020204" pitchFamily="34" charset="-122"/>
                <a:ea typeface="微软雅黑" panose="020B0503020204020204" pitchFamily="34" charset="-122"/>
                <a:sym typeface="思源黑体" panose="020B0500000000000000" pitchFamily="34" charset="-122"/>
              </a:rPr>
              <a:t>在浏览网购网站，网商等购物信息时，注意核对信息链接，仔细确认网址信息，提高对钓鱼网站的警觉、避免上当。</a:t>
            </a:r>
          </a:p>
        </p:txBody>
      </p:sp>
      <p:sp>
        <p:nvSpPr>
          <p:cNvPr id="7" name="文本框 6"/>
          <p:cNvSpPr txBox="1"/>
          <p:nvPr/>
        </p:nvSpPr>
        <p:spPr>
          <a:xfrm>
            <a:off x="1841500" y="688340"/>
            <a:ext cx="2047875" cy="584835"/>
          </a:xfrm>
          <a:prstGeom prst="rect">
            <a:avLst/>
          </a:prstGeom>
          <a:noFill/>
        </p:spPr>
        <p:txBody>
          <a:bodyPr wrap="square" rtlCol="0">
            <a:spAutoFit/>
          </a:bodyPr>
          <a:lstStyle>
            <a:defPPr>
              <a:defRPr lang="zh-CN"/>
            </a:defPPr>
            <a:lvl1pPr algn="ctr">
              <a:defRPr sz="6600">
                <a:latin typeface="思源黑体 CN Bold" panose="020B0800000000000000" pitchFamily="34" charset="-122"/>
                <a:ea typeface="思源黑体 CN Bold" panose="020B0800000000000000" pitchFamily="34" charset="-122"/>
              </a:defRPr>
            </a:lvl1pPr>
          </a:lstStyle>
          <a:p>
            <a:pPr algn="dist"/>
            <a:r>
              <a:rPr lang="zh-CN" altLang="en-US" sz="3200">
                <a:latin typeface="微软雅黑" panose="020B0503020204020204" pitchFamily="34" charset="-122"/>
                <a:ea typeface="微软雅黑" panose="020B0503020204020204" pitchFamily="34" charset="-122"/>
                <a:sym typeface="思源黑体" panose="020B0500000000000000" pitchFamily="34" charset="-122"/>
              </a:rPr>
              <a:t>钓鱼网站</a:t>
            </a:r>
          </a:p>
        </p:txBody>
      </p:sp>
      <p:sp>
        <p:nvSpPr>
          <p:cNvPr id="11" name="矩形: 圆角 10"/>
          <p:cNvSpPr/>
          <p:nvPr/>
        </p:nvSpPr>
        <p:spPr>
          <a:xfrm>
            <a:off x="5481755" y="2091438"/>
            <a:ext cx="5569267" cy="2224475"/>
          </a:xfrm>
          <a:prstGeom prst="roundRect">
            <a:avLst/>
          </a:prstGeom>
          <a:noFill/>
          <a:ln w="25400">
            <a:solidFill>
              <a:srgbClr val="2F90F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2" name="矩形: 圆角 1"/>
          <p:cNvSpPr/>
          <p:nvPr/>
        </p:nvSpPr>
        <p:spPr>
          <a:xfrm>
            <a:off x="6154149" y="1735643"/>
            <a:ext cx="4356720" cy="672569"/>
          </a:xfrm>
          <a:prstGeom prst="roundRect">
            <a:avLst/>
          </a:prstGeom>
          <a:solidFill>
            <a:srgbClr val="2F90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bg1"/>
                </a:solidFill>
                <a:latin typeface="微软雅黑" panose="020B0503020204020204" pitchFamily="34" charset="-122"/>
                <a:ea typeface="微软雅黑" panose="020B0503020204020204" pitchFamily="34" charset="-122"/>
                <a:sym typeface="思源黑体" panose="020B0500000000000000" pitchFamily="34" charset="-122"/>
              </a:rPr>
              <a:t>贪小“便宜” 留心被“钓鱼”</a:t>
            </a:r>
          </a:p>
        </p:txBody>
      </p: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698625" y="1925320"/>
            <a:ext cx="2926080" cy="390017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par>
                                <p:cTn id="14" presetID="2" presetClass="entr" presetSubtype="4"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ppt_x"/>
                                          </p:val>
                                        </p:tav>
                                        <p:tav tm="100000">
                                          <p:val>
                                            <p:strVal val="#ppt_x"/>
                                          </p:val>
                                        </p:tav>
                                      </p:tavLst>
                                    </p:anim>
                                    <p:anim calcmode="lin" valueType="num">
                                      <p:cBhvr additive="base">
                                        <p:cTn id="1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after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down)">
                                      <p:cBhvr>
                                        <p:cTn id="22" dur="500"/>
                                        <p:tgtEl>
                                          <p:spTgt spid="3"/>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11" grpId="0" animBg="1"/>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460867" y="2121804"/>
            <a:ext cx="7424970" cy="2807948"/>
          </a:xfrm>
          <a:prstGeom prst="rect">
            <a:avLst/>
          </a:prstGeom>
          <a:noFill/>
        </p:spPr>
        <p:txBody>
          <a:bodyPr wrap="square" rtlCol="0">
            <a:spAutoFit/>
          </a:bodyPr>
          <a:lstStyle>
            <a:defPPr>
              <a:defRPr lang="zh-CN"/>
            </a:defPPr>
            <a:lvl1pPr algn="ctr">
              <a:lnSpc>
                <a:spcPct val="120000"/>
              </a:lnSpc>
              <a:defRPr>
                <a:latin typeface="思源黑体 CN Normal" panose="020B0400000000000000" pitchFamily="34" charset="-122"/>
                <a:ea typeface="思源黑体 CN Normal" panose="020B0400000000000000" pitchFamily="34" charset="-122"/>
              </a:defRPr>
            </a:lvl1pPr>
          </a:lstStyle>
          <a:p>
            <a:pPr algn="l">
              <a:lnSpc>
                <a:spcPct val="150000"/>
              </a:lnSpc>
            </a:pPr>
            <a:r>
              <a:rPr lang="zh-CN" altLang="en-US" sz="2000" dirty="0">
                <a:latin typeface="微软雅黑" panose="020B0503020204020204" pitchFamily="34" charset="-122"/>
                <a:ea typeface="微软雅黑" panose="020B0503020204020204" pitchFamily="34" charset="-122"/>
                <a:sym typeface="思源黑体" panose="020B0500000000000000" pitchFamily="34" charset="-122"/>
              </a:rPr>
              <a:t>钓鱼网站通常指伪装成银行及电子商务，窃取用户提交的银行帐号、密码等私密信息的网站，可用电脑管家进行查杀。“钓鱼”是一种网络欺诈行为，指不法分子利用各种手段，仿冒真实网站的</a:t>
            </a:r>
            <a:r>
              <a:rPr lang="en-US" altLang="zh-CN" sz="2000" dirty="0">
                <a:latin typeface="微软雅黑" panose="020B0503020204020204" pitchFamily="34" charset="-122"/>
                <a:ea typeface="微软雅黑" panose="020B0503020204020204" pitchFamily="34" charset="-122"/>
                <a:sym typeface="思源黑体" panose="020B0500000000000000" pitchFamily="34" charset="-122"/>
              </a:rPr>
              <a:t>URL</a:t>
            </a:r>
            <a:r>
              <a:rPr lang="zh-CN" altLang="en-US" sz="2000" dirty="0">
                <a:latin typeface="微软雅黑" panose="020B0503020204020204" pitchFamily="34" charset="-122"/>
                <a:ea typeface="微软雅黑" panose="020B0503020204020204" pitchFamily="34" charset="-122"/>
                <a:sym typeface="思源黑体" panose="020B0500000000000000" pitchFamily="34" charset="-122"/>
              </a:rPr>
              <a:t>地址以及页面内容，或利用真实网站服务器程序上的漏洞在站点的某些网页中插入危险的</a:t>
            </a:r>
            <a:r>
              <a:rPr lang="en-US" altLang="zh-CN" sz="2000" dirty="0">
                <a:latin typeface="微软雅黑" panose="020B0503020204020204" pitchFamily="34" charset="-122"/>
                <a:ea typeface="微软雅黑" panose="020B0503020204020204" pitchFamily="34" charset="-122"/>
                <a:sym typeface="思源黑体" panose="020B0500000000000000" pitchFamily="34" charset="-122"/>
              </a:rPr>
              <a:t>HTML</a:t>
            </a:r>
            <a:r>
              <a:rPr lang="zh-CN" altLang="en-US" sz="2000" dirty="0">
                <a:latin typeface="微软雅黑" panose="020B0503020204020204" pitchFamily="34" charset="-122"/>
                <a:ea typeface="微软雅黑" panose="020B0503020204020204" pitchFamily="34" charset="-122"/>
                <a:sym typeface="思源黑体" panose="020B0500000000000000" pitchFamily="34" charset="-122"/>
              </a:rPr>
              <a:t>代码，以此来骗取用户银行或信用卡账号、密码等私人资料。</a:t>
            </a:r>
          </a:p>
        </p:txBody>
      </p:sp>
      <p:sp>
        <p:nvSpPr>
          <p:cNvPr id="4" name="文本框 3"/>
          <p:cNvSpPr txBox="1"/>
          <p:nvPr/>
        </p:nvSpPr>
        <p:spPr>
          <a:xfrm>
            <a:off x="1841500" y="688340"/>
            <a:ext cx="2047875" cy="584835"/>
          </a:xfrm>
          <a:prstGeom prst="rect">
            <a:avLst/>
          </a:prstGeom>
          <a:noFill/>
        </p:spPr>
        <p:txBody>
          <a:bodyPr wrap="square" rtlCol="0">
            <a:spAutoFit/>
          </a:bodyPr>
          <a:lstStyle>
            <a:defPPr>
              <a:defRPr lang="zh-CN"/>
            </a:defPPr>
            <a:lvl1pPr algn="ctr">
              <a:defRPr sz="6600">
                <a:latin typeface="思源黑体 CN Bold" panose="020B0800000000000000" pitchFamily="34" charset="-122"/>
                <a:ea typeface="思源黑体 CN Bold" panose="020B0800000000000000" pitchFamily="34" charset="-122"/>
              </a:defRPr>
            </a:lvl1pPr>
          </a:lstStyle>
          <a:p>
            <a:pPr algn="dist"/>
            <a:r>
              <a:rPr lang="zh-CN" altLang="en-US" sz="3200">
                <a:latin typeface="微软雅黑" panose="020B0503020204020204" pitchFamily="34" charset="-122"/>
                <a:ea typeface="微软雅黑" panose="020B0503020204020204" pitchFamily="34" charset="-122"/>
                <a:sym typeface="思源黑体" panose="020B0500000000000000" pitchFamily="34" charset="-122"/>
              </a:rPr>
              <a:t>钓鱼网站</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NWQ3NDg3NDY4NTliZWNlMmVmYzk2MjI4YzYyMWYyMzkifQ=="/>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1950</Words>
  <Application>Microsoft Office PowerPoint</Application>
  <PresentationFormat>宽屏</PresentationFormat>
  <Paragraphs>124</Paragraphs>
  <Slides>23</Slides>
  <Notes>18</Notes>
  <HiddenSlides>0</HiddenSlides>
  <MMClips>0</MMClips>
  <ScaleCrop>false</ScaleCrop>
  <HeadingPairs>
    <vt:vector size="6" baseType="variant">
      <vt:variant>
        <vt:lpstr>已用的字体</vt:lpstr>
      </vt:variant>
      <vt:variant>
        <vt:i4>12</vt:i4>
      </vt:variant>
      <vt:variant>
        <vt:lpstr>主题</vt:lpstr>
      </vt:variant>
      <vt:variant>
        <vt:i4>3</vt:i4>
      </vt:variant>
      <vt:variant>
        <vt:lpstr>幻灯片标题</vt:lpstr>
      </vt:variant>
      <vt:variant>
        <vt:i4>23</vt:i4>
      </vt:variant>
    </vt:vector>
  </HeadingPairs>
  <TitlesOfParts>
    <vt:vector size="38" baseType="lpstr">
      <vt:lpstr>맑은 고딕</vt:lpstr>
      <vt:lpstr>Meiryo</vt:lpstr>
      <vt:lpstr>等线</vt:lpstr>
      <vt:lpstr>汉仪糯米团W</vt:lpstr>
      <vt:lpstr>华文琥珀</vt:lpstr>
      <vt:lpstr>思源黑体</vt:lpstr>
      <vt:lpstr>宋体</vt:lpstr>
      <vt:lpstr>微软雅黑</vt:lpstr>
      <vt:lpstr>Arial</vt:lpstr>
      <vt:lpstr>Calibri</vt:lpstr>
      <vt:lpstr>Calibri Light</vt:lpstr>
      <vt:lpstr>Wingdings</vt:lpstr>
      <vt:lpstr>第一PPT模板网-WWW.1PPT.COM</vt:lpstr>
      <vt:lpstr>1_Office 主题​​</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2022-08-11T14:35:56Z</cp:lastPrinted>
  <dcterms:created xsi:type="dcterms:W3CDTF">2022-08-11T14:35:56Z</dcterms:created>
  <dcterms:modified xsi:type="dcterms:W3CDTF">2023-03-28T01:07:33Z</dcterms:modified>
</cp:coreProperties>
</file>