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38"/>
  </p:notesMasterIdLst>
  <p:handoutMasterIdLst>
    <p:handoutMasterId r:id="rId39"/>
  </p:handoutMasterIdLst>
  <p:sldIdLst>
    <p:sldId id="325" r:id="rId3"/>
    <p:sldId id="317" r:id="rId4"/>
    <p:sldId id="314" r:id="rId5"/>
    <p:sldId id="306" r:id="rId6"/>
    <p:sldId id="310" r:id="rId7"/>
    <p:sldId id="311" r:id="rId8"/>
    <p:sldId id="277" r:id="rId9"/>
    <p:sldId id="300" r:id="rId10"/>
    <p:sldId id="304" r:id="rId11"/>
    <p:sldId id="278" r:id="rId12"/>
    <p:sldId id="280" r:id="rId13"/>
    <p:sldId id="305" r:id="rId14"/>
    <p:sldId id="282" r:id="rId15"/>
    <p:sldId id="281" r:id="rId16"/>
    <p:sldId id="318" r:id="rId17"/>
    <p:sldId id="301" r:id="rId18"/>
    <p:sldId id="290" r:id="rId19"/>
    <p:sldId id="307" r:id="rId20"/>
    <p:sldId id="287" r:id="rId21"/>
    <p:sldId id="286" r:id="rId22"/>
    <p:sldId id="319" r:id="rId23"/>
    <p:sldId id="320" r:id="rId24"/>
    <p:sldId id="321" r:id="rId25"/>
    <p:sldId id="302" r:id="rId26"/>
    <p:sldId id="289" r:id="rId27"/>
    <p:sldId id="285" r:id="rId28"/>
    <p:sldId id="279" r:id="rId29"/>
    <p:sldId id="322" r:id="rId30"/>
    <p:sldId id="323" r:id="rId31"/>
    <p:sldId id="324" r:id="rId32"/>
    <p:sldId id="326" r:id="rId33"/>
    <p:sldId id="327" r:id="rId34"/>
    <p:sldId id="328" r:id="rId35"/>
    <p:sldId id="329" r:id="rId36"/>
    <p:sldId id="330" r:id="rId37"/>
  </p:sldIdLst>
  <p:sldSz cx="12192000" cy="6858000"/>
  <p:notesSz cx="6858000" cy="9144000"/>
  <p:custDataLst>
    <p:tags r:id="rId4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11">
          <p15:clr>
            <a:srgbClr val="A4A3A4"/>
          </p15:clr>
        </p15:guide>
        <p15:guide id="2" orient="horz" pos="1389">
          <p15:clr>
            <a:srgbClr val="A4A3A4"/>
          </p15:clr>
        </p15:guide>
        <p15:guide id="3" pos="2615">
          <p15:clr>
            <a:srgbClr val="A4A3A4"/>
          </p15:clr>
        </p15:guide>
        <p15:guide id="4" pos="57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314" autoAdjust="0"/>
  </p:normalViewPr>
  <p:slideViewPr>
    <p:cSldViewPr snapToGrid="0">
      <p:cViewPr varScale="1">
        <p:scale>
          <a:sx n="108" d="100"/>
          <a:sy n="108" d="100"/>
        </p:scale>
        <p:origin x="678" y="114"/>
      </p:cViewPr>
      <p:guideLst>
        <p:guide orient="horz" pos="1911"/>
        <p:guide orient="horz" pos="1389"/>
        <p:guide pos="2615"/>
        <p:guide pos="576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2023/3/28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466845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11328-E932-4978-B593-20E892005615}" type="datetimeFigureOut">
              <a:rPr lang="zh-CN" altLang="en-US" smtClean="0"/>
              <a:t>2023/3/28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81C92-FB04-4531-AA7B-867E9634CAD9}" type="slidenum">
              <a:rPr lang="zh-CN" altLang="en-US" smtClean="0"/>
              <a:t>‹#›</a:t>
            </a:fld>
            <a:endParaRPr lang="zh-CN" altLang="en-US"/>
          </a:p>
        </p:txBody>
      </p:sp>
    </p:spTree>
    <p:extLst>
      <p:ext uri="{BB962C8B-B14F-4D97-AF65-F5344CB8AC3E}">
        <p14:creationId xmlns:p14="http://schemas.microsoft.com/office/powerpoint/2010/main" val="3126017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2E81C92-FB04-4531-AA7B-867E9634CAD9}" type="slidenum">
              <a:rPr lang="zh-CN" altLang="en-US" smtClean="0"/>
              <a:t>17</a:t>
            </a:fld>
            <a:endParaRPr lang="zh-CN" altLang="en-US"/>
          </a:p>
        </p:txBody>
      </p:sp>
    </p:spTree>
    <p:extLst>
      <p:ext uri="{BB962C8B-B14F-4D97-AF65-F5344CB8AC3E}">
        <p14:creationId xmlns:p14="http://schemas.microsoft.com/office/powerpoint/2010/main" val="1103435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691422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043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2451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38556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9582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91664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空白">
    <p:bg>
      <p:bgPr>
        <a:solidFill>
          <a:schemeClr val="bg1"/>
        </a:solidFill>
        <a:effectLst/>
      </p:bgPr>
    </p:bg>
    <p:spTree>
      <p:nvGrpSpPr>
        <p:cNvPr id="1" name=""/>
        <p:cNvGrpSpPr/>
        <p:nvPr/>
      </p:nvGrpSpPr>
      <p:grpSpPr>
        <a:xfrm>
          <a:off x="0" y="0"/>
          <a:ext cx="0" cy="0"/>
          <a:chOff x="0" y="0"/>
          <a:chExt cx="0" cy="0"/>
        </a:xfrm>
      </p:grpSpPr>
      <p:sp>
        <p:nvSpPr>
          <p:cNvPr id="10" name="任意多边形: 形状 9"/>
          <p:cNvSpPr/>
          <p:nvPr userDrawn="1"/>
        </p:nvSpPr>
        <p:spPr>
          <a:xfrm>
            <a:off x="254140" y="299474"/>
            <a:ext cx="11683720" cy="6259052"/>
          </a:xfrm>
          <a:custGeom>
            <a:avLst/>
            <a:gdLst>
              <a:gd name="connsiteX0" fmla="*/ 97464 w 11190515"/>
              <a:gd name="connsiteY0" fmla="*/ 0 h 5582843"/>
              <a:gd name="connsiteX1" fmla="*/ 11093051 w 11190515"/>
              <a:gd name="connsiteY1" fmla="*/ 0 h 5582843"/>
              <a:gd name="connsiteX2" fmla="*/ 11190515 w 11190515"/>
              <a:gd name="connsiteY2" fmla="*/ 97464 h 5582843"/>
              <a:gd name="connsiteX3" fmla="*/ 11190515 w 11190515"/>
              <a:gd name="connsiteY3" fmla="*/ 152400 h 5582843"/>
              <a:gd name="connsiteX4" fmla="*/ 11190515 w 11190515"/>
              <a:gd name="connsiteY4" fmla="*/ 487311 h 5582843"/>
              <a:gd name="connsiteX5" fmla="*/ 11190515 w 11190515"/>
              <a:gd name="connsiteY5" fmla="*/ 5095532 h 5582843"/>
              <a:gd name="connsiteX6" fmla="*/ 11190515 w 11190515"/>
              <a:gd name="connsiteY6" fmla="*/ 5167085 h 5582843"/>
              <a:gd name="connsiteX7" fmla="*/ 11190515 w 11190515"/>
              <a:gd name="connsiteY7" fmla="*/ 5485379 h 5582843"/>
              <a:gd name="connsiteX8" fmla="*/ 11093051 w 11190515"/>
              <a:gd name="connsiteY8" fmla="*/ 5582843 h 5582843"/>
              <a:gd name="connsiteX9" fmla="*/ 97464 w 11190515"/>
              <a:gd name="connsiteY9" fmla="*/ 5582843 h 5582843"/>
              <a:gd name="connsiteX10" fmla="*/ 0 w 11190515"/>
              <a:gd name="connsiteY10" fmla="*/ 5485379 h 5582843"/>
              <a:gd name="connsiteX11" fmla="*/ 0 w 11190515"/>
              <a:gd name="connsiteY11" fmla="*/ 5167085 h 5582843"/>
              <a:gd name="connsiteX12" fmla="*/ 0 w 11190515"/>
              <a:gd name="connsiteY12" fmla="*/ 5095532 h 5582843"/>
              <a:gd name="connsiteX13" fmla="*/ 0 w 11190515"/>
              <a:gd name="connsiteY13" fmla="*/ 487312 h 5582843"/>
              <a:gd name="connsiteX14" fmla="*/ 0 w 11190515"/>
              <a:gd name="connsiteY14" fmla="*/ 487311 h 5582843"/>
              <a:gd name="connsiteX15" fmla="*/ 0 w 11190515"/>
              <a:gd name="connsiteY15" fmla="*/ 97464 h 5582843"/>
              <a:gd name="connsiteX16" fmla="*/ 97464 w 11190515"/>
              <a:gd name="connsiteY16" fmla="*/ 0 h 5582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90515" h="5582843">
                <a:moveTo>
                  <a:pt x="97464" y="0"/>
                </a:moveTo>
                <a:lnTo>
                  <a:pt x="11093051" y="0"/>
                </a:lnTo>
                <a:cubicBezTo>
                  <a:pt x="11146879" y="0"/>
                  <a:pt x="11190515" y="43636"/>
                  <a:pt x="11190515" y="97464"/>
                </a:cubicBezTo>
                <a:lnTo>
                  <a:pt x="11190515" y="152400"/>
                </a:lnTo>
                <a:lnTo>
                  <a:pt x="11190515" y="487311"/>
                </a:lnTo>
                <a:lnTo>
                  <a:pt x="11190515" y="5095532"/>
                </a:lnTo>
                <a:lnTo>
                  <a:pt x="11190515" y="5167085"/>
                </a:lnTo>
                <a:lnTo>
                  <a:pt x="11190515" y="5485379"/>
                </a:lnTo>
                <a:cubicBezTo>
                  <a:pt x="11190515" y="5539207"/>
                  <a:pt x="11146879" y="5582843"/>
                  <a:pt x="11093051" y="5582843"/>
                </a:cubicBezTo>
                <a:lnTo>
                  <a:pt x="97464" y="5582843"/>
                </a:lnTo>
                <a:cubicBezTo>
                  <a:pt x="43636" y="5582843"/>
                  <a:pt x="0" y="5539207"/>
                  <a:pt x="0" y="5485379"/>
                </a:cubicBezTo>
                <a:lnTo>
                  <a:pt x="0" y="5167085"/>
                </a:lnTo>
                <a:lnTo>
                  <a:pt x="0" y="5095532"/>
                </a:lnTo>
                <a:lnTo>
                  <a:pt x="0" y="487312"/>
                </a:lnTo>
                <a:lnTo>
                  <a:pt x="0" y="487311"/>
                </a:lnTo>
                <a:lnTo>
                  <a:pt x="0" y="97464"/>
                </a:lnTo>
                <a:cubicBezTo>
                  <a:pt x="0" y="43636"/>
                  <a:pt x="43636" y="0"/>
                  <a:pt x="97464"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8" name="直接连接符 7"/>
          <p:cNvCxnSpPr/>
          <p:nvPr userDrawn="1"/>
        </p:nvCxnSpPr>
        <p:spPr>
          <a:xfrm flipV="1">
            <a:off x="1344166" y="1242390"/>
            <a:ext cx="1092869" cy="0"/>
          </a:xfrm>
          <a:prstGeom prst="line">
            <a:avLst/>
          </a:prstGeom>
        </p:spPr>
        <p:style>
          <a:lnRef idx="1">
            <a:schemeClr val="accent1"/>
          </a:lnRef>
          <a:fillRef idx="0">
            <a:schemeClr val="accent1"/>
          </a:fillRef>
          <a:effectRef idx="0">
            <a:schemeClr val="accent1"/>
          </a:effectRef>
          <a:fontRef idx="minor">
            <a:schemeClr val="tx1"/>
          </a:fontRef>
        </p:style>
      </p:cxnSp>
      <p:pic>
        <p:nvPicPr>
          <p:cNvPr id="2" name="图片 1" descr="卡通人物&#10;&#10;低可信度描述已自动生成"/>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5363308"/>
            <a:ext cx="3260053" cy="1494692"/>
          </a:xfrm>
          <a:prstGeom prst="rect">
            <a:avLst/>
          </a:prstGeom>
        </p:spPr>
      </p:pic>
      <p:pic>
        <p:nvPicPr>
          <p:cNvPr id="3" name="图片 2" descr="背景图案&#10;&#10;描述已自动生成"/>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091258" y="0"/>
            <a:ext cx="1100742" cy="1494692"/>
          </a:xfrm>
          <a:prstGeom prst="rect">
            <a:avLst/>
          </a:prstGeom>
        </p:spPr>
      </p:pic>
      <p:pic>
        <p:nvPicPr>
          <p:cNvPr id="11" name="图片 10" descr="图标&#10;&#10;描述已自动生成"/>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567612" y="576356"/>
            <a:ext cx="983134" cy="900000"/>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09103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575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3810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07232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5435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568397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 descr="背景图案&#10;&#10;描述已自动生成"/>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3" name="图片 1073743875" descr="学科网 zxxk.com"/>
          <p:cNvPicPr>
            <a:picLocks noChangeAspect="1"/>
          </p:cNvPicPr>
          <p:nvPr/>
        </p:nvPicPr>
        <p:blipFill>
          <a:blip r:embed="rId6" r:link="rId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2023/3/28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xmlns:p14="http://schemas.microsoft.com/office/powerpoint/2010/main" val="405250515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45"/>
          <p:cNvGrpSpPr/>
          <p:nvPr/>
        </p:nvGrpSpPr>
        <p:grpSpPr>
          <a:xfrm>
            <a:off x="899436" y="869124"/>
            <a:ext cx="10393128" cy="4928167"/>
            <a:chOff x="899436" y="957047"/>
            <a:chExt cx="10393128" cy="4928167"/>
          </a:xfrm>
        </p:grpSpPr>
        <p:sp>
          <p:nvSpPr>
            <p:cNvPr id="38" name="任意多边形: 形状 37"/>
            <p:cNvSpPr/>
            <p:nvPr/>
          </p:nvSpPr>
          <p:spPr>
            <a:xfrm>
              <a:off x="899436" y="972787"/>
              <a:ext cx="10393128" cy="4912427"/>
            </a:xfrm>
            <a:custGeom>
              <a:avLst/>
              <a:gdLst>
                <a:gd name="connsiteX0" fmla="*/ 234586 w 9935307"/>
                <a:gd name="connsiteY0" fmla="*/ 0 h 4696033"/>
                <a:gd name="connsiteX1" fmla="*/ 9700721 w 9935307"/>
                <a:gd name="connsiteY1" fmla="*/ 0 h 4696033"/>
                <a:gd name="connsiteX2" fmla="*/ 9935307 w 9935307"/>
                <a:gd name="connsiteY2" fmla="*/ 234586 h 4696033"/>
                <a:gd name="connsiteX3" fmla="*/ 9935307 w 9935307"/>
                <a:gd name="connsiteY3" fmla="*/ 542307 h 4696033"/>
                <a:gd name="connsiteX4" fmla="*/ 9935307 w 9935307"/>
                <a:gd name="connsiteY4" fmla="*/ 1172902 h 4696033"/>
                <a:gd name="connsiteX5" fmla="*/ 9935307 w 9935307"/>
                <a:gd name="connsiteY5" fmla="*/ 3523131 h 4696033"/>
                <a:gd name="connsiteX6" fmla="*/ 9935307 w 9935307"/>
                <a:gd name="connsiteY6" fmla="*/ 3957256 h 4696033"/>
                <a:gd name="connsiteX7" fmla="*/ 9935307 w 9935307"/>
                <a:gd name="connsiteY7" fmla="*/ 4461447 h 4696033"/>
                <a:gd name="connsiteX8" fmla="*/ 9700721 w 9935307"/>
                <a:gd name="connsiteY8" fmla="*/ 4696033 h 4696033"/>
                <a:gd name="connsiteX9" fmla="*/ 234586 w 9935307"/>
                <a:gd name="connsiteY9" fmla="*/ 4696033 h 4696033"/>
                <a:gd name="connsiteX10" fmla="*/ 0 w 9935307"/>
                <a:gd name="connsiteY10" fmla="*/ 4461447 h 4696033"/>
                <a:gd name="connsiteX11" fmla="*/ 0 w 9935307"/>
                <a:gd name="connsiteY11" fmla="*/ 3957256 h 4696033"/>
                <a:gd name="connsiteX12" fmla="*/ 0 w 9935307"/>
                <a:gd name="connsiteY12" fmla="*/ 3523131 h 4696033"/>
                <a:gd name="connsiteX13" fmla="*/ 0 w 9935307"/>
                <a:gd name="connsiteY13" fmla="*/ 1172903 h 4696033"/>
                <a:gd name="connsiteX14" fmla="*/ 0 w 9935307"/>
                <a:gd name="connsiteY14" fmla="*/ 1172902 h 4696033"/>
                <a:gd name="connsiteX15" fmla="*/ 0 w 9935307"/>
                <a:gd name="connsiteY15" fmla="*/ 234586 h 4696033"/>
                <a:gd name="connsiteX16" fmla="*/ 234586 w 9935307"/>
                <a:gd name="connsiteY16" fmla="*/ 0 h 4696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935307" h="4696033">
                  <a:moveTo>
                    <a:pt x="234586" y="0"/>
                  </a:moveTo>
                  <a:lnTo>
                    <a:pt x="9700721" y="0"/>
                  </a:lnTo>
                  <a:cubicBezTo>
                    <a:pt x="9830279" y="0"/>
                    <a:pt x="9935307" y="105028"/>
                    <a:pt x="9935307" y="234586"/>
                  </a:cubicBezTo>
                  <a:lnTo>
                    <a:pt x="9935307" y="542307"/>
                  </a:lnTo>
                  <a:lnTo>
                    <a:pt x="9935307" y="1172902"/>
                  </a:lnTo>
                  <a:lnTo>
                    <a:pt x="9935307" y="3523131"/>
                  </a:lnTo>
                  <a:lnTo>
                    <a:pt x="9935307" y="3957256"/>
                  </a:lnTo>
                  <a:lnTo>
                    <a:pt x="9935307" y="4461447"/>
                  </a:lnTo>
                  <a:cubicBezTo>
                    <a:pt x="9935307" y="4591005"/>
                    <a:pt x="9830279" y="4696033"/>
                    <a:pt x="9700721" y="4696033"/>
                  </a:cubicBezTo>
                  <a:lnTo>
                    <a:pt x="234586" y="4696033"/>
                  </a:lnTo>
                  <a:cubicBezTo>
                    <a:pt x="105028" y="4696033"/>
                    <a:pt x="0" y="4591005"/>
                    <a:pt x="0" y="4461447"/>
                  </a:cubicBezTo>
                  <a:lnTo>
                    <a:pt x="0" y="3957256"/>
                  </a:lnTo>
                  <a:lnTo>
                    <a:pt x="0" y="3523131"/>
                  </a:lnTo>
                  <a:lnTo>
                    <a:pt x="0" y="1172903"/>
                  </a:lnTo>
                  <a:lnTo>
                    <a:pt x="0" y="1172902"/>
                  </a:lnTo>
                  <a:lnTo>
                    <a:pt x="0" y="234586"/>
                  </a:lnTo>
                  <a:cubicBezTo>
                    <a:pt x="0" y="105028"/>
                    <a:pt x="105028" y="0"/>
                    <a:pt x="234586"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44" name="任意多边形: 形状 43"/>
            <p:cNvSpPr/>
            <p:nvPr/>
          </p:nvSpPr>
          <p:spPr>
            <a:xfrm>
              <a:off x="899436" y="957047"/>
              <a:ext cx="10384412" cy="202168"/>
            </a:xfrm>
            <a:custGeom>
              <a:avLst/>
              <a:gdLst>
                <a:gd name="connsiteX0" fmla="*/ 241038 w 10384412"/>
                <a:gd name="connsiteY0" fmla="*/ 0 h 202168"/>
                <a:gd name="connsiteX1" fmla="*/ 10143374 w 10384412"/>
                <a:gd name="connsiteY1" fmla="*/ 0 h 202168"/>
                <a:gd name="connsiteX2" fmla="*/ 10383784 w 10384412"/>
                <a:gd name="connsiteY2" fmla="*/ 195940 h 202168"/>
                <a:gd name="connsiteX3" fmla="*/ 10384412 w 10384412"/>
                <a:gd name="connsiteY3" fmla="*/ 202168 h 202168"/>
                <a:gd name="connsiteX4" fmla="*/ 0 w 10384412"/>
                <a:gd name="connsiteY4" fmla="*/ 202168 h 202168"/>
                <a:gd name="connsiteX5" fmla="*/ 628 w 10384412"/>
                <a:gd name="connsiteY5" fmla="*/ 195940 h 202168"/>
                <a:gd name="connsiteX6" fmla="*/ 241038 w 10384412"/>
                <a:gd name="connsiteY6" fmla="*/ 0 h 20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84412" h="202168">
                  <a:moveTo>
                    <a:pt x="241038" y="0"/>
                  </a:moveTo>
                  <a:lnTo>
                    <a:pt x="10143374" y="0"/>
                  </a:lnTo>
                  <a:cubicBezTo>
                    <a:pt x="10261961" y="0"/>
                    <a:pt x="10360902" y="84118"/>
                    <a:pt x="10383784" y="195940"/>
                  </a:cubicBezTo>
                  <a:lnTo>
                    <a:pt x="10384412" y="202168"/>
                  </a:lnTo>
                  <a:lnTo>
                    <a:pt x="0" y="202168"/>
                  </a:lnTo>
                  <a:lnTo>
                    <a:pt x="628" y="195940"/>
                  </a:lnTo>
                  <a:cubicBezTo>
                    <a:pt x="23510" y="84118"/>
                    <a:pt x="122451" y="0"/>
                    <a:pt x="24103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文本框 3"/>
          <p:cNvSpPr txBox="1">
            <a:spLocks noChangeArrowheads="1"/>
          </p:cNvSpPr>
          <p:nvPr/>
        </p:nvSpPr>
        <p:spPr bwMode="auto">
          <a:xfrm>
            <a:off x="2265680" y="2242575"/>
            <a:ext cx="7660005" cy="1568450"/>
          </a:xfrm>
          <a:prstGeom prst="rect">
            <a:avLst/>
          </a:prstGeom>
          <a:noFill/>
          <a:ln w="9525">
            <a:noFill/>
            <a:miter lim="800000"/>
          </a:ln>
        </p:spPr>
        <p:txBody>
          <a:bodyPr vert="horz" wrap="square">
            <a:spAutoFit/>
          </a:bodyPr>
          <a:lstStyle/>
          <a:p>
            <a:pPr algn="dist"/>
            <a:r>
              <a:rPr lang="zh-CN" altLang="en-US" sz="9600">
                <a:ln w="22225" cmpd="sng">
                  <a:noFill/>
                  <a:prstDash val="solid"/>
                </a:ln>
                <a:solidFill>
                  <a:schemeClr val="accent1"/>
                </a:solidFill>
                <a:effectLst>
                  <a:outerShdw dir="2700000" algn="tl" rotWithShape="0">
                    <a:srgbClr val="4788F1">
                      <a:alpha val="40000"/>
                    </a:srgbClr>
                  </a:outerShdw>
                </a:effectLst>
                <a:latin typeface="汉仪雅酷黑 85W" panose="020B0904020202020204" pitchFamily="34" charset="-122"/>
                <a:ea typeface="汉仪雅酷黑 85W" panose="020B0904020202020204" pitchFamily="34" charset="-122"/>
              </a:rPr>
              <a:t>触电急救知识</a:t>
            </a:r>
          </a:p>
        </p:txBody>
      </p:sp>
      <p:sp>
        <p:nvSpPr>
          <p:cNvPr id="3" name="文本框 2"/>
          <p:cNvSpPr txBox="1"/>
          <p:nvPr>
            <p:custDataLst>
              <p:tags r:id="rId1"/>
            </p:custDataLst>
          </p:nvPr>
        </p:nvSpPr>
        <p:spPr>
          <a:xfrm>
            <a:off x="2884805" y="3807374"/>
            <a:ext cx="6421755" cy="521970"/>
          </a:xfrm>
          <a:prstGeom prst="rect">
            <a:avLst/>
          </a:prstGeom>
          <a:noFill/>
        </p:spPr>
        <p:txBody>
          <a:bodyPr wrap="square" rtlCol="0" anchor="t">
            <a:spAutoFit/>
          </a:bodyPr>
          <a:lstStyle/>
          <a:p>
            <a:pPr lvl="0" algn="dist">
              <a:buClrTx/>
              <a:buSzTx/>
              <a:buFontTx/>
            </a:pPr>
            <a:r>
              <a:rPr lang="en-US" altLang="zh-CN" sz="2800" dirty="0" smtClean="0">
                <a:ln w="12700">
                  <a:noFill/>
                </a:ln>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汉仪劲楷简" panose="00020600040101010101" charset="-122"/>
                <a:sym typeface="+mn-ea"/>
              </a:rPr>
              <a:t>20XX</a:t>
            </a:r>
            <a:r>
              <a:rPr lang="zh-CN" altLang="zh-CN" sz="2800" dirty="0" smtClean="0">
                <a:ln w="12700">
                  <a:noFill/>
                </a:ln>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汉仪劲楷简" panose="00020600040101010101" charset="-122"/>
                <a:sym typeface="+mn-ea"/>
              </a:rPr>
              <a:t>年</a:t>
            </a:r>
            <a:r>
              <a:rPr sz="2800" dirty="0" err="1">
                <a:ln w="12700">
                  <a:noFill/>
                </a:ln>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汉仪劲楷简" panose="00020600040101010101" charset="-122"/>
                <a:sym typeface="+mn-ea"/>
              </a:rPr>
              <a:t>触电急救知识</a:t>
            </a:r>
            <a:r>
              <a:rPr lang="zh-CN" sz="2800" dirty="0">
                <a:ln w="12700">
                  <a:noFill/>
                </a:ln>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汉仪劲楷简" panose="00020600040101010101" charset="-122"/>
                <a:sym typeface="+mn-ea"/>
              </a:rPr>
              <a:t>科普班会讲座</a:t>
            </a:r>
          </a:p>
        </p:txBody>
      </p:sp>
      <p:sp>
        <p:nvSpPr>
          <p:cNvPr id="4" name="文本框 3"/>
          <p:cNvSpPr txBox="1"/>
          <p:nvPr/>
        </p:nvSpPr>
        <p:spPr>
          <a:xfrm>
            <a:off x="3477260" y="4613384"/>
            <a:ext cx="1567815" cy="38735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1600">
                <a:ln w="12700">
                  <a:noFill/>
                </a:ln>
                <a:solidFill>
                  <a:schemeClr val="bg1"/>
                </a:solidFill>
                <a:effectLst/>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基本原则</a:t>
            </a:r>
          </a:p>
        </p:txBody>
      </p:sp>
      <p:sp>
        <p:nvSpPr>
          <p:cNvPr id="5" name="文本框 4"/>
          <p:cNvSpPr txBox="1"/>
          <p:nvPr/>
        </p:nvSpPr>
        <p:spPr>
          <a:xfrm>
            <a:off x="5220335" y="4613384"/>
            <a:ext cx="1567180" cy="38735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altLang="zh-CN" sz="1600">
                <a:ln w="12700">
                  <a:noFill/>
                </a:ln>
                <a:solidFill>
                  <a:schemeClr val="bg1"/>
                </a:solidFill>
                <a:effectLst/>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触电方式</a:t>
            </a:r>
          </a:p>
        </p:txBody>
      </p:sp>
      <p:sp>
        <p:nvSpPr>
          <p:cNvPr id="6" name="文本框 5"/>
          <p:cNvSpPr txBox="1"/>
          <p:nvPr/>
        </p:nvSpPr>
        <p:spPr>
          <a:xfrm>
            <a:off x="6962775" y="4613384"/>
            <a:ext cx="1567180" cy="38735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sz="1600">
                <a:ln w="12700">
                  <a:noFill/>
                </a:ln>
                <a:solidFill>
                  <a:schemeClr val="bg1"/>
                </a:solidFill>
                <a:effectLst/>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脱离电源方法</a:t>
            </a:r>
          </a:p>
        </p:txBody>
      </p:sp>
      <p:sp>
        <p:nvSpPr>
          <p:cNvPr id="7" name="文本框 6"/>
          <p:cNvSpPr txBox="1"/>
          <p:nvPr/>
        </p:nvSpPr>
        <p:spPr>
          <a:xfrm>
            <a:off x="3788409" y="1823184"/>
            <a:ext cx="4614545" cy="461665"/>
          </a:xfrm>
          <a:prstGeom prst="rect">
            <a:avLst/>
          </a:prstGeom>
          <a:noFill/>
        </p:spPr>
        <p:txBody>
          <a:bodyPr wrap="square" rtlCol="0">
            <a:spAutoFit/>
          </a:bodyPr>
          <a:lstStyle/>
          <a:p>
            <a:pPr algn="dist"/>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牢</a:t>
            </a:r>
            <a:r>
              <a:rPr lang="en-US" alt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a:t>
            </a:r>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固</a:t>
            </a:r>
            <a:r>
              <a:rPr lang="en-US" alt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a:t>
            </a:r>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树</a:t>
            </a:r>
            <a:r>
              <a:rPr lang="en-US" alt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a:t>
            </a:r>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立</a:t>
            </a:r>
            <a:r>
              <a:rPr lang="en-US" alt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a:t>
            </a:r>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安</a:t>
            </a:r>
            <a:r>
              <a:rPr lang="en-US" alt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a:t>
            </a:r>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全</a:t>
            </a:r>
            <a:r>
              <a:rPr lang="en-US" alt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a:t>
            </a:r>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意</a:t>
            </a:r>
            <a:r>
              <a:rPr lang="en-US" alt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a:t>
            </a:r>
            <a:r>
              <a:rPr lang="zh-CN" sz="2400">
                <a:ln w="3175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综艺体简" panose="02010600000101010101" charset="-122"/>
                <a:sym typeface="+mn-ea"/>
              </a:rPr>
              <a:t>识</a:t>
            </a:r>
          </a:p>
        </p:txBody>
      </p:sp>
      <p:pic>
        <p:nvPicPr>
          <p:cNvPr id="9" name="图片 8" descr="图表&#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44647" y="5889307"/>
            <a:ext cx="5812155" cy="968693"/>
          </a:xfrm>
          <a:prstGeom prst="rect">
            <a:avLst/>
          </a:prstGeom>
        </p:spPr>
      </p:pic>
      <p:pic>
        <p:nvPicPr>
          <p:cNvPr id="11" name="图片 10" descr="卡通人物&#10;&#10;低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58601" y="4135553"/>
            <a:ext cx="3333399" cy="2721817"/>
          </a:xfrm>
          <a:prstGeom prst="rect">
            <a:avLst/>
          </a:prstGeom>
        </p:spPr>
      </p:pic>
      <p:pic>
        <p:nvPicPr>
          <p:cNvPr id="16" name="图片 15" descr="图标&#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00967" y="-740460"/>
            <a:ext cx="1657975" cy="1517778"/>
          </a:xfrm>
          <a:prstGeom prst="rect">
            <a:avLst/>
          </a:prstGeom>
        </p:spPr>
      </p:pic>
      <p:pic>
        <p:nvPicPr>
          <p:cNvPr id="20" name="图片 19"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0972933" y="3118423"/>
            <a:ext cx="1418420" cy="712032"/>
          </a:xfrm>
          <a:prstGeom prst="rect">
            <a:avLst/>
          </a:prstGeom>
        </p:spPr>
      </p:pic>
      <p:pic>
        <p:nvPicPr>
          <p:cNvPr id="28" name="图片 27" descr="背景图案&#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 y="-1"/>
            <a:ext cx="2884805" cy="3183467"/>
          </a:xfrm>
          <a:prstGeom prst="rect">
            <a:avLst/>
          </a:prstGeom>
        </p:spPr>
      </p:pic>
      <p:pic>
        <p:nvPicPr>
          <p:cNvPr id="30" name="图片 29" descr="徽标&#10;&#10;描述已自动生成"/>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925685" y="20642"/>
            <a:ext cx="2270484" cy="2270484"/>
          </a:xfrm>
          <a:prstGeom prst="rect">
            <a:avLst/>
          </a:prstGeom>
        </p:spPr>
      </p:pic>
      <p:pic>
        <p:nvPicPr>
          <p:cNvPr id="40" name="图片 39" descr="卡通人物&#10;&#10;中度可信度描述已自动生成"/>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0" y="5449964"/>
            <a:ext cx="7959165" cy="1408036"/>
          </a:xfrm>
          <a:prstGeom prst="rect">
            <a:avLst/>
          </a:prstGeom>
        </p:spPr>
      </p:pic>
      <p:pic>
        <p:nvPicPr>
          <p:cNvPr id="32" name="图片 31" descr="卡通人物&#10;&#10;描述已自动生成"/>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flipH="1">
            <a:off x="-493502" y="3363194"/>
            <a:ext cx="3717583" cy="3717583"/>
          </a:xfrm>
          <a:prstGeom prst="rect">
            <a:avLst/>
          </a:prstGeom>
        </p:spPr>
      </p:pic>
      <p:sp>
        <p:nvSpPr>
          <p:cNvPr id="47" name="任意多边形: 形状 46"/>
          <p:cNvSpPr/>
          <p:nvPr/>
        </p:nvSpPr>
        <p:spPr>
          <a:xfrm flipH="1">
            <a:off x="9775235" y="4428817"/>
            <a:ext cx="563134" cy="387350"/>
          </a:xfrm>
          <a:custGeom>
            <a:avLst/>
            <a:gdLst>
              <a:gd name="connsiteX0" fmla="*/ 220815 w 807837"/>
              <a:gd name="connsiteY0" fmla="*/ 407615 h 555668"/>
              <a:gd name="connsiteX1" fmla="*/ 146734 w 807837"/>
              <a:gd name="connsiteY1" fmla="*/ 481686 h 555668"/>
              <a:gd name="connsiteX2" fmla="*/ 220815 w 807837"/>
              <a:gd name="connsiteY2" fmla="*/ 555668 h 555668"/>
              <a:gd name="connsiteX3" fmla="*/ 514281 w 807837"/>
              <a:gd name="connsiteY3" fmla="*/ 407615 h 555668"/>
              <a:gd name="connsiteX4" fmla="*/ 440289 w 807837"/>
              <a:gd name="connsiteY4" fmla="*/ 481686 h 555668"/>
              <a:gd name="connsiteX5" fmla="*/ 514281 w 807837"/>
              <a:gd name="connsiteY5" fmla="*/ 555668 h 555668"/>
              <a:gd name="connsiteX6" fmla="*/ 807837 w 807837"/>
              <a:gd name="connsiteY6" fmla="*/ 407615 h 555668"/>
              <a:gd name="connsiteX7" fmla="*/ 733844 w 807837"/>
              <a:gd name="connsiteY7" fmla="*/ 481686 h 555668"/>
              <a:gd name="connsiteX8" fmla="*/ 807837 w 807837"/>
              <a:gd name="connsiteY8" fmla="*/ 555668 h 555668"/>
              <a:gd name="connsiteX9" fmla="*/ 73992 w 807837"/>
              <a:gd name="connsiteY9" fmla="*/ 304773 h 555668"/>
              <a:gd name="connsiteX10" fmla="*/ 0 w 807837"/>
              <a:gd name="connsiteY10" fmla="*/ 380095 h 555668"/>
              <a:gd name="connsiteX11" fmla="*/ 73992 w 807837"/>
              <a:gd name="connsiteY11" fmla="*/ 454077 h 555668"/>
              <a:gd name="connsiteX12" fmla="*/ 367548 w 807837"/>
              <a:gd name="connsiteY12" fmla="*/ 304773 h 555668"/>
              <a:gd name="connsiteX13" fmla="*/ 293556 w 807837"/>
              <a:gd name="connsiteY13" fmla="*/ 380095 h 555668"/>
              <a:gd name="connsiteX14" fmla="*/ 367548 w 807837"/>
              <a:gd name="connsiteY14" fmla="*/ 454077 h 555668"/>
              <a:gd name="connsiteX15" fmla="*/ 661103 w 807837"/>
              <a:gd name="connsiteY15" fmla="*/ 304773 h 555668"/>
              <a:gd name="connsiteX16" fmla="*/ 587022 w 807837"/>
              <a:gd name="connsiteY16" fmla="*/ 380095 h 555668"/>
              <a:gd name="connsiteX17" fmla="*/ 661103 w 807837"/>
              <a:gd name="connsiteY17" fmla="*/ 454077 h 555668"/>
              <a:gd name="connsiteX18" fmla="*/ 220815 w 807837"/>
              <a:gd name="connsiteY18" fmla="*/ 203182 h 555668"/>
              <a:gd name="connsiteX19" fmla="*/ 146734 w 807837"/>
              <a:gd name="connsiteY19" fmla="*/ 277253 h 555668"/>
              <a:gd name="connsiteX20" fmla="*/ 220815 w 807837"/>
              <a:gd name="connsiteY20" fmla="*/ 352486 h 555668"/>
              <a:gd name="connsiteX21" fmla="*/ 514281 w 807837"/>
              <a:gd name="connsiteY21" fmla="*/ 203182 h 555668"/>
              <a:gd name="connsiteX22" fmla="*/ 440289 w 807837"/>
              <a:gd name="connsiteY22" fmla="*/ 277253 h 555668"/>
              <a:gd name="connsiteX23" fmla="*/ 514281 w 807837"/>
              <a:gd name="connsiteY23" fmla="*/ 352486 h 555668"/>
              <a:gd name="connsiteX24" fmla="*/ 807837 w 807837"/>
              <a:gd name="connsiteY24" fmla="*/ 203182 h 555668"/>
              <a:gd name="connsiteX25" fmla="*/ 733844 w 807837"/>
              <a:gd name="connsiteY25" fmla="*/ 277253 h 555668"/>
              <a:gd name="connsiteX26" fmla="*/ 807837 w 807837"/>
              <a:gd name="connsiteY26" fmla="*/ 352486 h 555668"/>
              <a:gd name="connsiteX27" fmla="*/ 73992 w 807837"/>
              <a:gd name="connsiteY27" fmla="*/ 101591 h 555668"/>
              <a:gd name="connsiteX28" fmla="*/ 0 w 807837"/>
              <a:gd name="connsiteY28" fmla="*/ 175662 h 555668"/>
              <a:gd name="connsiteX29" fmla="*/ 73992 w 807837"/>
              <a:gd name="connsiteY29" fmla="*/ 249644 h 555668"/>
              <a:gd name="connsiteX30" fmla="*/ 367548 w 807837"/>
              <a:gd name="connsiteY30" fmla="*/ 101591 h 555668"/>
              <a:gd name="connsiteX31" fmla="*/ 293556 w 807837"/>
              <a:gd name="connsiteY31" fmla="*/ 175662 h 555668"/>
              <a:gd name="connsiteX32" fmla="*/ 367548 w 807837"/>
              <a:gd name="connsiteY32" fmla="*/ 249644 h 555668"/>
              <a:gd name="connsiteX33" fmla="*/ 661103 w 807837"/>
              <a:gd name="connsiteY33" fmla="*/ 101591 h 555668"/>
              <a:gd name="connsiteX34" fmla="*/ 587022 w 807837"/>
              <a:gd name="connsiteY34" fmla="*/ 175662 h 555668"/>
              <a:gd name="connsiteX35" fmla="*/ 661103 w 807837"/>
              <a:gd name="connsiteY35" fmla="*/ 249644 h 555668"/>
              <a:gd name="connsiteX36" fmla="*/ 220815 w 807837"/>
              <a:gd name="connsiteY36" fmla="*/ 0 h 555668"/>
              <a:gd name="connsiteX37" fmla="*/ 146734 w 807837"/>
              <a:gd name="connsiteY37" fmla="*/ 73982 h 555668"/>
              <a:gd name="connsiteX38" fmla="*/ 220815 w 807837"/>
              <a:gd name="connsiteY38" fmla="*/ 148053 h 555668"/>
              <a:gd name="connsiteX39" fmla="*/ 514281 w 807837"/>
              <a:gd name="connsiteY39" fmla="*/ 0 h 555668"/>
              <a:gd name="connsiteX40" fmla="*/ 440289 w 807837"/>
              <a:gd name="connsiteY40" fmla="*/ 73982 h 555668"/>
              <a:gd name="connsiteX41" fmla="*/ 514281 w 807837"/>
              <a:gd name="connsiteY41" fmla="*/ 148053 h 555668"/>
              <a:gd name="connsiteX42" fmla="*/ 807837 w 807837"/>
              <a:gd name="connsiteY42" fmla="*/ 0 h 555668"/>
              <a:gd name="connsiteX43" fmla="*/ 733844 w 807837"/>
              <a:gd name="connsiteY43" fmla="*/ 73982 h 555668"/>
              <a:gd name="connsiteX44" fmla="*/ 807837 w 807837"/>
              <a:gd name="connsiteY44" fmla="*/ 148053 h 555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807837" h="555668">
                <a:moveTo>
                  <a:pt x="220815" y="407615"/>
                </a:moveTo>
                <a:lnTo>
                  <a:pt x="146734" y="481686"/>
                </a:lnTo>
                <a:lnTo>
                  <a:pt x="220815" y="555668"/>
                </a:lnTo>
                <a:close/>
                <a:moveTo>
                  <a:pt x="514281" y="407615"/>
                </a:moveTo>
                <a:lnTo>
                  <a:pt x="440289" y="481686"/>
                </a:lnTo>
                <a:lnTo>
                  <a:pt x="514281" y="555668"/>
                </a:lnTo>
                <a:close/>
                <a:moveTo>
                  <a:pt x="807837" y="407615"/>
                </a:moveTo>
                <a:lnTo>
                  <a:pt x="733844" y="481686"/>
                </a:lnTo>
                <a:lnTo>
                  <a:pt x="807837" y="555668"/>
                </a:lnTo>
                <a:close/>
                <a:moveTo>
                  <a:pt x="73992" y="304773"/>
                </a:moveTo>
                <a:lnTo>
                  <a:pt x="0" y="380095"/>
                </a:lnTo>
                <a:lnTo>
                  <a:pt x="73992" y="454077"/>
                </a:lnTo>
                <a:close/>
                <a:moveTo>
                  <a:pt x="367548" y="304773"/>
                </a:moveTo>
                <a:lnTo>
                  <a:pt x="293556" y="380095"/>
                </a:lnTo>
                <a:lnTo>
                  <a:pt x="367548" y="454077"/>
                </a:lnTo>
                <a:close/>
                <a:moveTo>
                  <a:pt x="661103" y="304773"/>
                </a:moveTo>
                <a:lnTo>
                  <a:pt x="587022" y="380095"/>
                </a:lnTo>
                <a:lnTo>
                  <a:pt x="661103" y="454077"/>
                </a:lnTo>
                <a:close/>
                <a:moveTo>
                  <a:pt x="220815" y="203182"/>
                </a:moveTo>
                <a:lnTo>
                  <a:pt x="146734" y="277253"/>
                </a:lnTo>
                <a:lnTo>
                  <a:pt x="220815" y="352486"/>
                </a:lnTo>
                <a:close/>
                <a:moveTo>
                  <a:pt x="514281" y="203182"/>
                </a:moveTo>
                <a:lnTo>
                  <a:pt x="440289" y="277253"/>
                </a:lnTo>
                <a:lnTo>
                  <a:pt x="514281" y="352486"/>
                </a:lnTo>
                <a:close/>
                <a:moveTo>
                  <a:pt x="807837" y="203182"/>
                </a:moveTo>
                <a:lnTo>
                  <a:pt x="733844" y="277253"/>
                </a:lnTo>
                <a:lnTo>
                  <a:pt x="807837" y="352486"/>
                </a:lnTo>
                <a:close/>
                <a:moveTo>
                  <a:pt x="73992" y="101591"/>
                </a:moveTo>
                <a:lnTo>
                  <a:pt x="0" y="175662"/>
                </a:lnTo>
                <a:lnTo>
                  <a:pt x="73992" y="249644"/>
                </a:lnTo>
                <a:close/>
                <a:moveTo>
                  <a:pt x="367548" y="101591"/>
                </a:moveTo>
                <a:lnTo>
                  <a:pt x="293556" y="175662"/>
                </a:lnTo>
                <a:lnTo>
                  <a:pt x="367548" y="249644"/>
                </a:lnTo>
                <a:close/>
                <a:moveTo>
                  <a:pt x="661103" y="101591"/>
                </a:moveTo>
                <a:lnTo>
                  <a:pt x="587022" y="175662"/>
                </a:lnTo>
                <a:lnTo>
                  <a:pt x="661103" y="249644"/>
                </a:lnTo>
                <a:close/>
                <a:moveTo>
                  <a:pt x="220815" y="0"/>
                </a:moveTo>
                <a:lnTo>
                  <a:pt x="146734" y="73982"/>
                </a:lnTo>
                <a:lnTo>
                  <a:pt x="220815" y="148053"/>
                </a:lnTo>
                <a:close/>
                <a:moveTo>
                  <a:pt x="514281" y="0"/>
                </a:moveTo>
                <a:lnTo>
                  <a:pt x="440289" y="73982"/>
                </a:lnTo>
                <a:lnTo>
                  <a:pt x="514281" y="148053"/>
                </a:lnTo>
                <a:close/>
                <a:moveTo>
                  <a:pt x="807837" y="0"/>
                </a:moveTo>
                <a:lnTo>
                  <a:pt x="733844" y="73982"/>
                </a:lnTo>
                <a:lnTo>
                  <a:pt x="807837" y="148053"/>
                </a:lnTo>
                <a:close/>
              </a:path>
            </a:pathLst>
          </a:custGeom>
          <a:gradFill>
            <a:gsLst>
              <a:gs pos="0">
                <a:schemeClr val="accent1">
                  <a:lumMod val="5000"/>
                  <a:lumOff val="95000"/>
                  <a:alpha val="0"/>
                </a:schemeClr>
              </a:gs>
              <a:gs pos="95000">
                <a:schemeClr val="accent1"/>
              </a:gs>
            </a:gsLst>
            <a:lin ang="0" scaled="0"/>
          </a:gradFill>
          <a:ln>
            <a:noFill/>
          </a:ln>
        </p:spPr>
        <p:txBody>
          <a:bodyPr spcFirstLastPara="1" wrap="square" lIns="91425" tIns="91425" rIns="91425" bIns="91425" anchor="ctr" anchorCtr="0">
            <a:noAutofit/>
          </a:bodyPr>
          <a:lstStyle/>
          <a:p>
            <a:endParaRPr sz="1800"/>
          </a:p>
        </p:txBody>
      </p:sp>
    </p:spTree>
  </p:cSld>
  <p:clrMapOvr>
    <a:masterClrMapping/>
  </p:clrMapOvr>
  <mc:AlternateContent xmlns:mc="http://schemas.openxmlformats.org/markup-compatibility/2006" xmlns:p14="http://schemas.microsoft.com/office/powerpoint/2010/main">
    <mc:Choice Requires="p14">
      <p:transition p14:dur="1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ppt_x"/>
                                          </p:val>
                                        </p:tav>
                                        <p:tav tm="100000">
                                          <p:val>
                                            <p:strVal val="#ppt_x"/>
                                          </p:val>
                                        </p:tav>
                                      </p:tavLst>
                                    </p:anim>
                                    <p:anim calcmode="lin" valueType="num">
                                      <p:cBhvr additive="base">
                                        <p:cTn id="12" dur="500" fill="hold"/>
                                        <p:tgtEl>
                                          <p:spTgt spid="46"/>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fill="hold"/>
                                        <p:tgtEl>
                                          <p:spTgt spid="30"/>
                                        </p:tgtEl>
                                        <p:attrNameLst>
                                          <p:attrName>ppt_x</p:attrName>
                                        </p:attrNameLst>
                                      </p:cBhvr>
                                      <p:tavLst>
                                        <p:tav tm="0">
                                          <p:val>
                                            <p:strVal val="#ppt_x"/>
                                          </p:val>
                                        </p:tav>
                                        <p:tav tm="100000">
                                          <p:val>
                                            <p:strVal val="#ppt_x"/>
                                          </p:val>
                                        </p:tav>
                                      </p:tavLst>
                                    </p:anim>
                                    <p:anim calcmode="lin" valueType="num">
                                      <p:cBhvr additive="base">
                                        <p:cTn id="16" dur="500" fill="hold"/>
                                        <p:tgtEl>
                                          <p:spTgt spid="30"/>
                                        </p:tgtEl>
                                        <p:attrNameLst>
                                          <p:attrName>ppt_y</p:attrName>
                                        </p:attrNameLst>
                                      </p:cBhvr>
                                      <p:tavLst>
                                        <p:tav tm="0">
                                          <p:val>
                                            <p:strVal val="0-#ppt_h/2"/>
                                          </p:val>
                                        </p:tav>
                                        <p:tav tm="100000">
                                          <p:val>
                                            <p:strVal val="#ppt_y"/>
                                          </p:val>
                                        </p:tav>
                                      </p:tavLst>
                                    </p:anim>
                                  </p:childTnLst>
                                </p:cTn>
                              </p:par>
                              <p:par>
                                <p:cTn id="17" presetID="2" presetClass="entr" presetSubtype="1"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0-#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anim calcmode="lin" valueType="num">
                                      <p:cBhvr additive="base">
                                        <p:cTn id="23" dur="500" fill="hold"/>
                                        <p:tgtEl>
                                          <p:spTgt spid="32"/>
                                        </p:tgtEl>
                                        <p:attrNameLst>
                                          <p:attrName>ppt_x</p:attrName>
                                        </p:attrNameLst>
                                      </p:cBhvr>
                                      <p:tavLst>
                                        <p:tav tm="0">
                                          <p:val>
                                            <p:strVal val="#ppt_x"/>
                                          </p:val>
                                        </p:tav>
                                        <p:tav tm="100000">
                                          <p:val>
                                            <p:strVal val="#ppt_x"/>
                                          </p:val>
                                        </p:tav>
                                      </p:tavLst>
                                    </p:anim>
                                    <p:anim calcmode="lin" valueType="num">
                                      <p:cBhvr additive="base">
                                        <p:cTn id="24" dur="500" fill="hold"/>
                                        <p:tgtEl>
                                          <p:spTgt spid="32"/>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fill="hold"/>
                                        <p:tgtEl>
                                          <p:spTgt spid="40"/>
                                        </p:tgtEl>
                                        <p:attrNameLst>
                                          <p:attrName>ppt_x</p:attrName>
                                        </p:attrNameLst>
                                      </p:cBhvr>
                                      <p:tavLst>
                                        <p:tav tm="0">
                                          <p:val>
                                            <p:strVal val="#ppt_x"/>
                                          </p:val>
                                        </p:tav>
                                        <p:tav tm="100000">
                                          <p:val>
                                            <p:strVal val="#ppt_x"/>
                                          </p:val>
                                        </p:tav>
                                      </p:tavLst>
                                    </p:anim>
                                    <p:anim calcmode="lin" valueType="num">
                                      <p:cBhvr additive="base">
                                        <p:cTn id="28" dur="500" fill="hold"/>
                                        <p:tgtEl>
                                          <p:spTgt spid="4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6" nodeType="with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additive="base">
                                        <p:cTn id="39" dur="500" fill="hold"/>
                                        <p:tgtEl>
                                          <p:spTgt spid="47"/>
                                        </p:tgtEl>
                                        <p:attrNameLst>
                                          <p:attrName>ppt_x</p:attrName>
                                        </p:attrNameLst>
                                      </p:cBhvr>
                                      <p:tavLst>
                                        <p:tav tm="0">
                                          <p:val>
                                            <p:strVal val="#ppt_x"/>
                                          </p:val>
                                        </p:tav>
                                        <p:tav tm="100000">
                                          <p:val>
                                            <p:strVal val="#ppt_x"/>
                                          </p:val>
                                        </p:tav>
                                      </p:tavLst>
                                    </p:anim>
                                    <p:anim calcmode="lin" valueType="num">
                                      <p:cBhvr additive="base">
                                        <p:cTn id="40" dur="500" fill="hold"/>
                                        <p:tgtEl>
                                          <p:spTgt spid="47"/>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500"/>
                            </p:stCondLst>
                            <p:childTnLst>
                              <p:par>
                                <p:cTn id="46" presetID="6" presetClass="entr" presetSubtype="16" fill="hold" grpId="0" nodeType="after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circle(in)">
                                      <p:cBhvr>
                                        <p:cTn id="48" dur="2000"/>
                                        <p:tgtEl>
                                          <p:spTgt spid="2"/>
                                        </p:tgtEl>
                                      </p:cBhvr>
                                    </p:animEffect>
                                  </p:childTnLst>
                                </p:cTn>
                              </p:par>
                            </p:childTnLst>
                          </p:cTn>
                        </p:par>
                        <p:par>
                          <p:cTn id="49" fill="hold" nodeType="afterGroup">
                            <p:stCondLst>
                              <p:cond delay="2500"/>
                            </p:stCondLst>
                            <p:childTnLst>
                              <p:par>
                                <p:cTn id="50" presetID="16" presetClass="entr" presetSubtype="21" fill="hold" grpId="5" nodeType="afterEffect">
                                  <p:stCondLst>
                                    <p:cond delay="2000"/>
                                  </p:stCondLst>
                                  <p:childTnLst>
                                    <p:set>
                                      <p:cBhvr>
                                        <p:cTn id="51" dur="1" fill="hold">
                                          <p:stCondLst>
                                            <p:cond delay="0"/>
                                          </p:stCondLst>
                                        </p:cTn>
                                        <p:tgtEl>
                                          <p:spTgt spid="7"/>
                                        </p:tgtEl>
                                        <p:attrNameLst>
                                          <p:attrName>style.visibility</p:attrName>
                                        </p:attrNameLst>
                                      </p:cBhvr>
                                      <p:to>
                                        <p:strVal val="visible"/>
                                      </p:to>
                                    </p:set>
                                    <p:animEffect transition="in" filter="barn(inVertical)">
                                      <p:cBhvr>
                                        <p:cTn id="52" dur="500"/>
                                        <p:tgtEl>
                                          <p:spTgt spid="7"/>
                                        </p:tgtEl>
                                      </p:cBhvr>
                                    </p:animEffect>
                                  </p:childTnLst>
                                </p:cTn>
                              </p:par>
                            </p:childTnLst>
                          </p:cTn>
                        </p:par>
                        <p:par>
                          <p:cTn id="53" fill="hold" nodeType="afterGroup">
                            <p:stCondLst>
                              <p:cond delay="5000"/>
                            </p:stCondLst>
                            <p:childTnLst>
                              <p:par>
                                <p:cTn id="54" presetID="22" presetClass="entr" presetSubtype="4" fill="hold" grpId="1" nodeType="afterEffect">
                                  <p:stCondLst>
                                    <p:cond delay="2500"/>
                                  </p:stCondLst>
                                  <p:childTnLst>
                                    <p:set>
                                      <p:cBhvr>
                                        <p:cTn id="55" dur="1" fill="hold">
                                          <p:stCondLst>
                                            <p:cond delay="0"/>
                                          </p:stCondLst>
                                        </p:cTn>
                                        <p:tgtEl>
                                          <p:spTgt spid="3"/>
                                        </p:tgtEl>
                                        <p:attrNameLst>
                                          <p:attrName>style.visibility</p:attrName>
                                        </p:attrNameLst>
                                      </p:cBhvr>
                                      <p:to>
                                        <p:strVal val="visible"/>
                                      </p:to>
                                    </p:set>
                                    <p:animEffect transition="in" filter="wipe(down)">
                                      <p:cBhvr>
                                        <p:cTn id="56" dur="500"/>
                                        <p:tgtEl>
                                          <p:spTgt spid="3"/>
                                        </p:tgtEl>
                                      </p:cBhvr>
                                    </p:animEffect>
                                  </p:childTnLst>
                                </p:cTn>
                              </p:par>
                            </p:childTnLst>
                          </p:cTn>
                        </p:par>
                        <p:par>
                          <p:cTn id="57" fill="hold" nodeType="afterGroup">
                            <p:stCondLst>
                              <p:cond delay="8000"/>
                            </p:stCondLst>
                            <p:childTnLst>
                              <p:par>
                                <p:cTn id="58" presetID="53" presetClass="entr" presetSubtype="0" fill="hold" grpId="2" nodeType="afterEffect">
                                  <p:stCondLst>
                                    <p:cond delay="3000"/>
                                  </p:stCondLst>
                                  <p:childTnLst>
                                    <p:set>
                                      <p:cBhvr>
                                        <p:cTn id="59" dur="1" fill="hold">
                                          <p:stCondLst>
                                            <p:cond delay="0"/>
                                          </p:stCondLst>
                                        </p:cTn>
                                        <p:tgtEl>
                                          <p:spTgt spid="4"/>
                                        </p:tgtEl>
                                        <p:attrNameLst>
                                          <p:attrName>style.visibility</p:attrName>
                                        </p:attrNameLst>
                                      </p:cBhvr>
                                      <p:to>
                                        <p:strVal val="visible"/>
                                      </p:to>
                                    </p:set>
                                    <p:anim calcmode="lin" valueType="num">
                                      <p:cBhvr>
                                        <p:cTn id="60" dur="500" fill="hold"/>
                                        <p:tgtEl>
                                          <p:spTgt spid="4"/>
                                        </p:tgtEl>
                                        <p:attrNameLst>
                                          <p:attrName>ppt_w</p:attrName>
                                        </p:attrNameLst>
                                      </p:cBhvr>
                                      <p:tavLst>
                                        <p:tav tm="0">
                                          <p:val>
                                            <p:fltVal val="0"/>
                                          </p:val>
                                        </p:tav>
                                        <p:tav tm="100000">
                                          <p:val>
                                            <p:strVal val="#ppt_w"/>
                                          </p:val>
                                        </p:tav>
                                      </p:tavLst>
                                    </p:anim>
                                    <p:anim calcmode="lin" valueType="num">
                                      <p:cBhvr>
                                        <p:cTn id="61" dur="500" fill="hold"/>
                                        <p:tgtEl>
                                          <p:spTgt spid="4"/>
                                        </p:tgtEl>
                                        <p:attrNameLst>
                                          <p:attrName>ppt_h</p:attrName>
                                        </p:attrNameLst>
                                      </p:cBhvr>
                                      <p:tavLst>
                                        <p:tav tm="0">
                                          <p:val>
                                            <p:fltVal val="0"/>
                                          </p:val>
                                        </p:tav>
                                        <p:tav tm="100000">
                                          <p:val>
                                            <p:strVal val="#ppt_h"/>
                                          </p:val>
                                        </p:tav>
                                      </p:tavLst>
                                    </p:anim>
                                    <p:animEffect transition="in" filter="fade">
                                      <p:cBhvr>
                                        <p:cTn id="62" dur="500"/>
                                        <p:tgtEl>
                                          <p:spTgt spid="4"/>
                                        </p:tgtEl>
                                      </p:cBhvr>
                                    </p:animEffect>
                                  </p:childTnLst>
                                </p:cTn>
                              </p:par>
                            </p:childTnLst>
                          </p:cTn>
                        </p:par>
                        <p:par>
                          <p:cTn id="63" fill="hold" nodeType="afterGroup">
                            <p:stCondLst>
                              <p:cond delay="11500"/>
                            </p:stCondLst>
                            <p:childTnLst>
                              <p:par>
                                <p:cTn id="64" presetID="53" presetClass="entr" presetSubtype="0" fill="hold" grpId="3" nodeType="afterEffect">
                                  <p:stCondLst>
                                    <p:cond delay="3500"/>
                                  </p:stCondLst>
                                  <p:childTnLst>
                                    <p:set>
                                      <p:cBhvr>
                                        <p:cTn id="65" dur="1" fill="hold">
                                          <p:stCondLst>
                                            <p:cond delay="0"/>
                                          </p:stCondLst>
                                        </p:cTn>
                                        <p:tgtEl>
                                          <p:spTgt spid="5"/>
                                        </p:tgtEl>
                                        <p:attrNameLst>
                                          <p:attrName>style.visibility</p:attrName>
                                        </p:attrNameLst>
                                      </p:cBhvr>
                                      <p:to>
                                        <p:strVal val="visible"/>
                                      </p:to>
                                    </p:set>
                                    <p:anim calcmode="lin" valueType="num">
                                      <p:cBhvr>
                                        <p:cTn id="66" dur="500" fill="hold"/>
                                        <p:tgtEl>
                                          <p:spTgt spid="5"/>
                                        </p:tgtEl>
                                        <p:attrNameLst>
                                          <p:attrName>ppt_w</p:attrName>
                                        </p:attrNameLst>
                                      </p:cBhvr>
                                      <p:tavLst>
                                        <p:tav tm="0">
                                          <p:val>
                                            <p:fltVal val="0"/>
                                          </p:val>
                                        </p:tav>
                                        <p:tav tm="100000">
                                          <p:val>
                                            <p:strVal val="#ppt_w"/>
                                          </p:val>
                                        </p:tav>
                                      </p:tavLst>
                                    </p:anim>
                                    <p:anim calcmode="lin" valueType="num">
                                      <p:cBhvr>
                                        <p:cTn id="67" dur="500" fill="hold"/>
                                        <p:tgtEl>
                                          <p:spTgt spid="5"/>
                                        </p:tgtEl>
                                        <p:attrNameLst>
                                          <p:attrName>ppt_h</p:attrName>
                                        </p:attrNameLst>
                                      </p:cBhvr>
                                      <p:tavLst>
                                        <p:tav tm="0">
                                          <p:val>
                                            <p:fltVal val="0"/>
                                          </p:val>
                                        </p:tav>
                                        <p:tav tm="100000">
                                          <p:val>
                                            <p:strVal val="#ppt_h"/>
                                          </p:val>
                                        </p:tav>
                                      </p:tavLst>
                                    </p:anim>
                                    <p:animEffect transition="in" filter="fade">
                                      <p:cBhvr>
                                        <p:cTn id="68" dur="500"/>
                                        <p:tgtEl>
                                          <p:spTgt spid="5"/>
                                        </p:tgtEl>
                                      </p:cBhvr>
                                    </p:animEffect>
                                  </p:childTnLst>
                                </p:cTn>
                              </p:par>
                            </p:childTnLst>
                          </p:cTn>
                        </p:par>
                        <p:par>
                          <p:cTn id="69" fill="hold" nodeType="afterGroup">
                            <p:stCondLst>
                              <p:cond delay="15500"/>
                            </p:stCondLst>
                            <p:childTnLst>
                              <p:par>
                                <p:cTn id="70" presetID="53" presetClass="entr" presetSubtype="0" fill="hold" grpId="4" nodeType="afterEffect">
                                  <p:stCondLst>
                                    <p:cond delay="400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p:bldP spid="4" grpId="2" animBg="1"/>
      <p:bldP spid="5" grpId="3" animBg="1"/>
      <p:bldP spid="6" grpId="4" animBg="1"/>
      <p:bldP spid="7" grpId="5"/>
      <p:bldP spid="47" grpId="6"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1337368" y="1773986"/>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一</a:t>
            </a: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 </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脱离电源方法（低压）</a:t>
            </a:r>
          </a:p>
        </p:txBody>
      </p:sp>
      <p:grpSp>
        <p:nvGrpSpPr>
          <p:cNvPr id="11" name="组合 10"/>
          <p:cNvGrpSpPr/>
          <p:nvPr/>
        </p:nvGrpSpPr>
        <p:grpSpPr>
          <a:xfrm>
            <a:off x="1354301" y="2758757"/>
            <a:ext cx="3096387" cy="3096387"/>
            <a:chOff x="-2119675" y="1868947"/>
            <a:chExt cx="2484276" cy="2484276"/>
          </a:xfrm>
        </p:grpSpPr>
        <p:sp>
          <p:nvSpPr>
            <p:cNvPr id="12" name="椭圆 11"/>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3" name="椭圆 12"/>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2800" dirty="0">
                  <a:solidFill>
                    <a:schemeClr val="bg1"/>
                  </a:solidFill>
                  <a:latin typeface="+mj-ea"/>
                  <a:ea typeface="+mj-ea"/>
                  <a:cs typeface="阿里巴巴普惠体" panose="00020600040101010101" charset="-122"/>
                  <a:sym typeface="+mn-ea"/>
                </a:rPr>
                <a:t>1</a:t>
              </a:r>
              <a:r>
                <a:rPr lang="zh-CN" altLang="en-US" sz="2800" dirty="0">
                  <a:solidFill>
                    <a:schemeClr val="bg1"/>
                  </a:solidFill>
                  <a:latin typeface="+mj-ea"/>
                  <a:ea typeface="+mj-ea"/>
                  <a:cs typeface="阿里巴巴普惠体" panose="00020600040101010101" charset="-122"/>
                  <a:sym typeface="+mn-ea"/>
                </a:rPr>
                <a:t>、拉开关</a:t>
              </a:r>
            </a:p>
          </p:txBody>
        </p:sp>
      </p:grpSp>
      <p:grpSp>
        <p:nvGrpSpPr>
          <p:cNvPr id="14" name="组合 13"/>
          <p:cNvGrpSpPr/>
          <p:nvPr/>
        </p:nvGrpSpPr>
        <p:grpSpPr>
          <a:xfrm>
            <a:off x="4373285" y="2758757"/>
            <a:ext cx="3096387" cy="3096387"/>
            <a:chOff x="-2119675" y="1868947"/>
            <a:chExt cx="2484276" cy="2484276"/>
          </a:xfrm>
        </p:grpSpPr>
        <p:sp>
          <p:nvSpPr>
            <p:cNvPr id="15" name="椭圆 14"/>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6" name="椭圆 15"/>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2800">
                  <a:solidFill>
                    <a:schemeClr val="bg1"/>
                  </a:solidFill>
                  <a:latin typeface="+mj-ea"/>
                  <a:ea typeface="+mj-ea"/>
                  <a:cs typeface="阿里巴巴普惠体" panose="00020600040101010101" charset="-122"/>
                  <a:sym typeface="+mn-ea"/>
                </a:rPr>
                <a:t>2</a:t>
              </a:r>
              <a:r>
                <a:rPr lang="zh-CN" altLang="en-US" sz="2800">
                  <a:solidFill>
                    <a:schemeClr val="bg1"/>
                  </a:solidFill>
                  <a:latin typeface="+mj-ea"/>
                  <a:ea typeface="+mj-ea"/>
                  <a:cs typeface="阿里巴巴普惠体" panose="00020600040101010101" charset="-122"/>
                  <a:sym typeface="+mn-ea"/>
                </a:rPr>
                <a:t>、切（断电源线）</a:t>
              </a:r>
            </a:p>
          </p:txBody>
        </p:sp>
      </p:grpSp>
      <p:grpSp>
        <p:nvGrpSpPr>
          <p:cNvPr id="17" name="组合 16"/>
          <p:cNvGrpSpPr/>
          <p:nvPr/>
        </p:nvGrpSpPr>
        <p:grpSpPr>
          <a:xfrm>
            <a:off x="7392269" y="2758757"/>
            <a:ext cx="3096387" cy="3096387"/>
            <a:chOff x="-2119675" y="1868947"/>
            <a:chExt cx="2484276" cy="2484276"/>
          </a:xfrm>
        </p:grpSpPr>
        <p:sp>
          <p:nvSpPr>
            <p:cNvPr id="18" name="椭圆 17"/>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9" name="椭圆 18"/>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2800">
                  <a:solidFill>
                    <a:schemeClr val="bg1"/>
                  </a:solidFill>
                  <a:latin typeface="+mj-ea"/>
                  <a:ea typeface="+mj-ea"/>
                  <a:cs typeface="阿里巴巴普惠体" panose="00020600040101010101" charset="-122"/>
                  <a:sym typeface="+mn-ea"/>
                </a:rPr>
                <a:t>3</a:t>
              </a:r>
              <a:r>
                <a:rPr lang="zh-CN" altLang="en-US" sz="2800">
                  <a:solidFill>
                    <a:schemeClr val="bg1"/>
                  </a:solidFill>
                  <a:latin typeface="+mj-ea"/>
                  <a:ea typeface="+mj-ea"/>
                  <a:cs typeface="阿里巴巴普惠体" panose="00020600040101010101" charset="-122"/>
                  <a:sym typeface="+mn-ea"/>
                </a:rPr>
                <a:t>、挑（开导线）</a:t>
              </a:r>
            </a:p>
          </p:txBody>
        </p:sp>
      </p:grpSp>
      <p:sp>
        <p:nvSpPr>
          <p:cNvPr id="2" name="文本框 1"/>
          <p:cNvSpPr txBox="1"/>
          <p:nvPr/>
        </p:nvSpPr>
        <p:spPr>
          <a:xfrm>
            <a:off x="1469570" y="767445"/>
            <a:ext cx="2339102"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脱离电源的方法</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nodeType="afterGroup">
                            <p:stCondLst>
                              <p:cond delay="500"/>
                            </p:stCondLst>
                            <p:childTnLst>
                              <p:par>
                                <p:cTn id="11" presetID="22" presetClass="entr" presetSubtype="8" fill="hold" nodeType="afterEffect">
                                  <p:stCondLst>
                                    <p:cond delay="500"/>
                                  </p:stCondLst>
                                  <p:childTnLst>
                                    <p:set>
                                      <p:cBhvr>
                                        <p:cTn id="12" dur="1" fill="hold">
                                          <p:stCondLst>
                                            <p:cond delay="0"/>
                                          </p:stCondLst>
                                        </p:cTn>
                                        <p:tgtEl>
                                          <p:spTgt spid="11"/>
                                        </p:tgtEl>
                                        <p:attrNameLst>
                                          <p:attrName>style.visibility</p:attrName>
                                        </p:attrNameLst>
                                      </p:cBhvr>
                                      <p:to>
                                        <p:strVal val="visible"/>
                                      </p:to>
                                    </p:set>
                                    <p:animEffect transition="in" filter="wipe(left)">
                                      <p:cBhvr>
                                        <p:cTn id="13" dur="500"/>
                                        <p:tgtEl>
                                          <p:spTgt spid="11"/>
                                        </p:tgtEl>
                                      </p:cBhvr>
                                    </p:animEffect>
                                  </p:childTnLst>
                                </p:cTn>
                              </p:par>
                            </p:childTnLst>
                          </p:cTn>
                        </p:par>
                        <p:par>
                          <p:cTn id="14" fill="hold" nodeType="afterGroup">
                            <p:stCondLst>
                              <p:cond delay="1500"/>
                            </p:stCondLst>
                            <p:childTnLst>
                              <p:par>
                                <p:cTn id="15" presetID="22" presetClass="entr" presetSubtype="8" fill="hold" nodeType="afterEffect">
                                  <p:stCondLst>
                                    <p:cond delay="100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nodeType="afterGroup">
                            <p:stCondLst>
                              <p:cond delay="3000"/>
                            </p:stCondLst>
                            <p:childTnLst>
                              <p:par>
                                <p:cTn id="19" presetID="22" presetClass="entr" presetSubtype="8" fill="hold" nodeType="afterEffect">
                                  <p:stCondLst>
                                    <p:cond delay="150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ChangeArrowheads="1"/>
          </p:cNvSpPr>
          <p:nvPr/>
        </p:nvSpPr>
        <p:spPr bwMode="auto">
          <a:xfrm>
            <a:off x="1361715" y="8229991"/>
            <a:ext cx="4459774" cy="273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ea typeface="宋体" panose="02010600030101010101" pitchFamily="2" charset="-122"/>
              </a:defRPr>
            </a:lvl1pPr>
            <a:lvl2pPr marL="990600" indent="-53340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ea typeface="宋体" panose="02010600030101010101" pitchFamily="2" charset="-122"/>
              </a:defRPr>
            </a:lvl2pPr>
            <a:lvl3pPr marL="1371600" indent="-457200">
              <a:spcBef>
                <a:spcPct val="20000"/>
              </a:spcBef>
              <a:buClr>
                <a:schemeClr val="accent2"/>
              </a:buClr>
              <a:buChar char="•"/>
              <a:defRPr sz="2400">
                <a:solidFill>
                  <a:schemeClr val="tx2"/>
                </a:solidFill>
                <a:latin typeface="Arial" panose="020B0604020202020204" pitchFamily="34" charset="0"/>
                <a:ea typeface="宋体" panose="02010600030101010101" pitchFamily="2" charset="-122"/>
              </a:defRPr>
            </a:lvl3pPr>
            <a:lvl4pPr marL="1752600" indent="-381000">
              <a:spcBef>
                <a:spcPct val="20000"/>
              </a:spcBef>
              <a:buClr>
                <a:schemeClr val="tx1"/>
              </a:buClr>
              <a:buChar char="•"/>
              <a:defRPr sz="2000">
                <a:solidFill>
                  <a:schemeClr val="tx2"/>
                </a:solidFill>
                <a:latin typeface="Arial" panose="020B0604020202020204" pitchFamily="34" charset="0"/>
                <a:ea typeface="宋体" panose="02010600030101010101" pitchFamily="2" charset="-122"/>
              </a:defRPr>
            </a:lvl4pPr>
            <a:lvl5pPr marL="2209800" indent="-381000">
              <a:spcBef>
                <a:spcPct val="20000"/>
              </a:spcBef>
              <a:buChar char="•"/>
              <a:defRPr sz="2000">
                <a:solidFill>
                  <a:schemeClr val="tx2"/>
                </a:solidFill>
                <a:latin typeface="Arial" panose="020B0604020202020204" pitchFamily="34" charset="0"/>
                <a:ea typeface="宋体" panose="02010600030101010101" pitchFamily="2" charset="-122"/>
              </a:defRPr>
            </a:lvl5pPr>
            <a:lvl6pPr marL="2667000" indent="-381000" fontAlgn="base">
              <a:spcBef>
                <a:spcPct val="20000"/>
              </a:spcBef>
              <a:spcAft>
                <a:spcPct val="0"/>
              </a:spcAft>
              <a:buChar char="•"/>
              <a:defRPr sz="2000">
                <a:solidFill>
                  <a:schemeClr val="tx2"/>
                </a:solidFill>
                <a:latin typeface="Arial" panose="020B0604020202020204" pitchFamily="34" charset="0"/>
                <a:ea typeface="宋体" panose="02010600030101010101" pitchFamily="2" charset="-122"/>
              </a:defRPr>
            </a:lvl6pPr>
            <a:lvl7pPr marL="3124200" indent="-381000" fontAlgn="base">
              <a:spcBef>
                <a:spcPct val="20000"/>
              </a:spcBef>
              <a:spcAft>
                <a:spcPct val="0"/>
              </a:spcAft>
              <a:buChar char="•"/>
              <a:defRPr sz="2000">
                <a:solidFill>
                  <a:schemeClr val="tx2"/>
                </a:solidFill>
                <a:latin typeface="Arial" panose="020B0604020202020204" pitchFamily="34" charset="0"/>
                <a:ea typeface="宋体" panose="02010600030101010101" pitchFamily="2" charset="-122"/>
              </a:defRPr>
            </a:lvl7pPr>
            <a:lvl8pPr marL="3581400" indent="-381000" fontAlgn="base">
              <a:spcBef>
                <a:spcPct val="20000"/>
              </a:spcBef>
              <a:spcAft>
                <a:spcPct val="0"/>
              </a:spcAft>
              <a:buChar char="•"/>
              <a:defRPr sz="2000">
                <a:solidFill>
                  <a:schemeClr val="tx2"/>
                </a:solidFill>
                <a:latin typeface="Arial" panose="020B0604020202020204" pitchFamily="34" charset="0"/>
                <a:ea typeface="宋体" panose="02010600030101010101" pitchFamily="2" charset="-122"/>
              </a:defRPr>
            </a:lvl8pPr>
            <a:lvl9pPr marL="4038600" indent="-381000" fontAlgn="base">
              <a:spcBef>
                <a:spcPct val="20000"/>
              </a:spcBef>
              <a:spcAft>
                <a:spcPct val="0"/>
              </a:spcAft>
              <a:buChar char="•"/>
              <a:defRPr sz="2000">
                <a:solidFill>
                  <a:schemeClr val="tx2"/>
                </a:solidFill>
                <a:latin typeface="Arial" panose="020B0604020202020204" pitchFamily="34" charset="0"/>
                <a:ea typeface="宋体" panose="02010600030101010101" pitchFamily="2" charset="-122"/>
              </a:defRPr>
            </a:lvl9pPr>
          </a:lstStyle>
          <a:p>
            <a:pPr algn="ctr">
              <a:buFont typeface="Wingdings" panose="05000000000000000000" pitchFamily="2" charset="2"/>
              <a:buNone/>
            </a:pPr>
            <a:endParaRPr lang="en-US" altLang="zh-CN" sz="1200">
              <a:solidFill>
                <a:srgbClr val="3F9F4B"/>
              </a:solidFill>
              <a:latin typeface="思源黑体 CN Medium" panose="020B0600000000000000" pitchFamily="34" charset="-122"/>
              <a:ea typeface="思源黑体 CN Medium" panose="020B0600000000000000" pitchFamily="34" charset="-122"/>
            </a:endParaRPr>
          </a:p>
        </p:txBody>
      </p:sp>
      <p:grpSp>
        <p:nvGrpSpPr>
          <p:cNvPr id="10" name="组合 9"/>
          <p:cNvGrpSpPr/>
          <p:nvPr/>
        </p:nvGrpSpPr>
        <p:grpSpPr>
          <a:xfrm>
            <a:off x="1980145" y="1405472"/>
            <a:ext cx="4195671" cy="4195671"/>
            <a:chOff x="-2119675" y="1868947"/>
            <a:chExt cx="2484276" cy="2484276"/>
          </a:xfrm>
        </p:grpSpPr>
        <p:sp>
          <p:nvSpPr>
            <p:cNvPr id="11" name="椭圆 10"/>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2" name="椭圆 11"/>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2800">
                  <a:solidFill>
                    <a:schemeClr val="bg1"/>
                  </a:solidFill>
                  <a:latin typeface="+mj-ea"/>
                  <a:ea typeface="+mj-ea"/>
                  <a:cs typeface="阿里巴巴普惠体" panose="00020600040101010101" charset="-122"/>
                  <a:sym typeface="+mn-ea"/>
                </a:rPr>
                <a:t>4</a:t>
              </a:r>
              <a:r>
                <a:rPr lang="zh-CN" altLang="en-US" sz="2800">
                  <a:solidFill>
                    <a:schemeClr val="bg1"/>
                  </a:solidFill>
                  <a:latin typeface="+mj-ea"/>
                  <a:ea typeface="+mj-ea"/>
                  <a:cs typeface="阿里巴巴普惠体" panose="00020600040101010101" charset="-122"/>
                  <a:sym typeface="+mn-ea"/>
                </a:rPr>
                <a:t>、拽（触电者）</a:t>
              </a:r>
            </a:p>
          </p:txBody>
        </p:sp>
      </p:grpSp>
      <p:grpSp>
        <p:nvGrpSpPr>
          <p:cNvPr id="13" name="组合 12"/>
          <p:cNvGrpSpPr/>
          <p:nvPr/>
        </p:nvGrpSpPr>
        <p:grpSpPr>
          <a:xfrm>
            <a:off x="6064570" y="1405472"/>
            <a:ext cx="4195671" cy="4195671"/>
            <a:chOff x="-2119675" y="1868947"/>
            <a:chExt cx="2484276" cy="2484276"/>
          </a:xfrm>
        </p:grpSpPr>
        <p:sp>
          <p:nvSpPr>
            <p:cNvPr id="14" name="椭圆 13"/>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5" name="椭圆 14"/>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2800">
                  <a:solidFill>
                    <a:schemeClr val="bg1"/>
                  </a:solidFill>
                  <a:latin typeface="+mj-ea"/>
                  <a:ea typeface="+mj-ea"/>
                  <a:cs typeface="阿里巴巴普惠体" panose="00020600040101010101" charset="-122"/>
                  <a:sym typeface="+mn-ea"/>
                </a:rPr>
                <a:t>5</a:t>
              </a:r>
              <a:r>
                <a:rPr lang="zh-CN" altLang="en-US" sz="2800">
                  <a:solidFill>
                    <a:schemeClr val="bg1"/>
                  </a:solidFill>
                  <a:latin typeface="+mj-ea"/>
                  <a:ea typeface="+mj-ea"/>
                  <a:cs typeface="阿里巴巴普惠体" panose="00020600040101010101" charset="-122"/>
                  <a:sym typeface="+mn-ea"/>
                </a:rPr>
                <a:t>、垫（救护者站在木板或绝缘垫上）</a:t>
              </a:r>
            </a:p>
          </p:txBody>
        </p:sp>
      </p:grpSp>
      <p:sp>
        <p:nvSpPr>
          <p:cNvPr id="16" name="文本框 15"/>
          <p:cNvSpPr txBox="1"/>
          <p:nvPr/>
        </p:nvSpPr>
        <p:spPr>
          <a:xfrm>
            <a:off x="2663178" y="5684793"/>
            <a:ext cx="7597063"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注意：不能拽触电者的脚和手不能用两只手拽触电者</a:t>
            </a:r>
          </a:p>
        </p:txBody>
      </p:sp>
      <p:sp>
        <p:nvSpPr>
          <p:cNvPr id="2" name="文本框 1"/>
          <p:cNvSpPr txBox="1"/>
          <p:nvPr/>
        </p:nvSpPr>
        <p:spPr>
          <a:xfrm>
            <a:off x="1469570" y="767445"/>
            <a:ext cx="2339102"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脱离电源的方法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nodeType="afterEffect">
                                  <p:stCondLst>
                                    <p:cond delay="50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nodeType="afterGroup">
                            <p:stCondLst>
                              <p:cond delay="1500"/>
                            </p:stCondLst>
                            <p:childTnLst>
                              <p:par>
                                <p:cTn id="13" presetID="53" presetClass="entr" presetSubtype="0" fill="hold" grpId="0" nodeType="afterEffect">
                                  <p:stCondLst>
                                    <p:cond delay="100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337368" y="1773986"/>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a:t>
            </a:r>
            <a:r>
              <a:rPr lang="zh-CN" altLang="en-US"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二</a:t>
            </a:r>
            <a:r>
              <a:rPr lang="en-US" altLang="zh-CN"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a:t>
            </a:r>
            <a:r>
              <a:rPr lang="zh-CN" altLang="en-US"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脱离电源方法（高压）</a:t>
            </a:r>
          </a:p>
        </p:txBody>
      </p:sp>
      <p:grpSp>
        <p:nvGrpSpPr>
          <p:cNvPr id="14" name="组合 13"/>
          <p:cNvGrpSpPr/>
          <p:nvPr/>
        </p:nvGrpSpPr>
        <p:grpSpPr>
          <a:xfrm>
            <a:off x="1337368" y="2938432"/>
            <a:ext cx="4546064" cy="2537897"/>
            <a:chOff x="1337368" y="2938432"/>
            <a:chExt cx="4546064" cy="2537897"/>
          </a:xfrm>
        </p:grpSpPr>
        <p:grpSp>
          <p:nvGrpSpPr>
            <p:cNvPr id="8" name="组合 7"/>
            <p:cNvGrpSpPr/>
            <p:nvPr/>
          </p:nvGrpSpPr>
          <p:grpSpPr>
            <a:xfrm>
              <a:off x="1337368" y="2938432"/>
              <a:ext cx="4546064" cy="2537897"/>
              <a:chOff x="1328907" y="2497015"/>
              <a:chExt cx="5621215" cy="3138114"/>
            </a:xfrm>
          </p:grpSpPr>
          <p:sp>
            <p:nvSpPr>
              <p:cNvPr id="9" name="任意多边形: 形状 8"/>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任意多边形: 形状 9"/>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4" name="矩形 3"/>
            <p:cNvSpPr/>
            <p:nvPr/>
          </p:nvSpPr>
          <p:spPr>
            <a:xfrm>
              <a:off x="1799557" y="3974823"/>
              <a:ext cx="3744936" cy="588366"/>
            </a:xfrm>
            <a:prstGeom prst="rect">
              <a:avLst/>
            </a:prstGeom>
          </p:spPr>
          <p:txBody>
            <a:bodyPr wrap="square">
              <a:spAutoFit/>
            </a:bodyPr>
            <a:lstStyle/>
            <a:p>
              <a:pPr>
                <a:lnSpc>
                  <a:spcPct val="150000"/>
                </a:lnSpc>
                <a:buFont typeface="Wingdings" panose="05000000000000000000" pitchFamily="2" charset="2"/>
              </a:pPr>
              <a:r>
                <a:rPr lang="en-US" altLang="zh-CN" sz="2400">
                  <a:solidFill>
                    <a:schemeClr val="tx1">
                      <a:lumMod val="95000"/>
                      <a:lumOff val="5000"/>
                    </a:schemeClr>
                  </a:solidFill>
                  <a:latin typeface="思源黑体 CN Medium" panose="020B0600000000000000" pitchFamily="34" charset="-122"/>
                  <a:ea typeface="思源黑体 CN Medium" panose="020B0600000000000000" pitchFamily="34" charset="-122"/>
                  <a:sym typeface="+mn-ea"/>
                </a:rPr>
                <a:t>1、通知供电部门拉闸停电</a:t>
              </a:r>
            </a:p>
          </p:txBody>
        </p:sp>
      </p:grpSp>
      <p:grpSp>
        <p:nvGrpSpPr>
          <p:cNvPr id="15" name="组合 14"/>
          <p:cNvGrpSpPr/>
          <p:nvPr/>
        </p:nvGrpSpPr>
        <p:grpSpPr>
          <a:xfrm>
            <a:off x="6299200" y="2938432"/>
            <a:ext cx="4546064" cy="2537897"/>
            <a:chOff x="6299200" y="2938432"/>
            <a:chExt cx="4546064" cy="2537897"/>
          </a:xfrm>
        </p:grpSpPr>
        <p:grpSp>
          <p:nvGrpSpPr>
            <p:cNvPr id="11" name="组合 10"/>
            <p:cNvGrpSpPr/>
            <p:nvPr/>
          </p:nvGrpSpPr>
          <p:grpSpPr>
            <a:xfrm>
              <a:off x="6299200" y="2938432"/>
              <a:ext cx="4546064" cy="2537897"/>
              <a:chOff x="1328907" y="2497015"/>
              <a:chExt cx="5621215" cy="3138114"/>
            </a:xfrm>
          </p:grpSpPr>
          <p:sp>
            <p:nvSpPr>
              <p:cNvPr id="12" name="任意多边形: 形状 11"/>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形状 12"/>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5" name="矩形 4"/>
            <p:cNvSpPr/>
            <p:nvPr/>
          </p:nvSpPr>
          <p:spPr>
            <a:xfrm>
              <a:off x="6822317" y="3477001"/>
              <a:ext cx="3574750" cy="1696362"/>
            </a:xfrm>
            <a:prstGeom prst="rect">
              <a:avLst/>
            </a:prstGeom>
          </p:spPr>
          <p:txBody>
            <a:bodyPr wrap="square">
              <a:spAutoFit/>
            </a:bodyPr>
            <a:lstStyle/>
            <a:p>
              <a:pPr lvl="0" algn="l">
                <a:lnSpc>
                  <a:spcPct val="150000"/>
                </a:lnSpc>
                <a:buClrTx/>
                <a:buSzTx/>
                <a:buFont typeface="Wingdings" panose="05000000000000000000" pitchFamily="2" charset="2"/>
              </a:pPr>
              <a:r>
                <a:rPr lang="en-US" altLang="zh-CN" sz="24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2、拉开高压断路器或用绝缘操作杆拉开高压跌落熔断器</a:t>
              </a:r>
            </a:p>
          </p:txBody>
        </p:sp>
      </p:grpSp>
      <p:sp>
        <p:nvSpPr>
          <p:cNvPr id="2" name="文本框 1"/>
          <p:cNvSpPr txBox="1"/>
          <p:nvPr/>
        </p:nvSpPr>
        <p:spPr>
          <a:xfrm>
            <a:off x="1469570" y="767445"/>
            <a:ext cx="2339102"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脱离电源的方法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nodeType="afterGroup">
                            <p:stCondLst>
                              <p:cond delay="500"/>
                            </p:stCondLst>
                            <p:childTnLst>
                              <p:par>
                                <p:cTn id="11" presetID="53" presetClass="entr" presetSubtype="0" fill="hold" nodeType="afterEffect">
                                  <p:stCondLst>
                                    <p:cond delay="50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childTnLst>
                          </p:cTn>
                        </p:par>
                        <p:par>
                          <p:cTn id="16" fill="hold" nodeType="afterGroup">
                            <p:stCondLst>
                              <p:cond delay="1500"/>
                            </p:stCondLst>
                            <p:childTnLst>
                              <p:par>
                                <p:cTn id="17" presetID="53" presetClass="entr" presetSubtype="0" fill="hold" nodeType="afterEffect">
                                  <p:stCondLst>
                                    <p:cond delay="100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337368" y="1773986"/>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二</a:t>
            </a: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脱离电源方法（高压）</a:t>
            </a:r>
          </a:p>
        </p:txBody>
      </p:sp>
      <p:grpSp>
        <p:nvGrpSpPr>
          <p:cNvPr id="12" name="组合 11"/>
          <p:cNvGrpSpPr/>
          <p:nvPr/>
        </p:nvGrpSpPr>
        <p:grpSpPr>
          <a:xfrm>
            <a:off x="1337368" y="2938432"/>
            <a:ext cx="9507896" cy="2537897"/>
            <a:chOff x="1337368" y="2938432"/>
            <a:chExt cx="9507896" cy="2537897"/>
          </a:xfrm>
        </p:grpSpPr>
        <p:grpSp>
          <p:nvGrpSpPr>
            <p:cNvPr id="13" name="组合 12"/>
            <p:cNvGrpSpPr/>
            <p:nvPr/>
          </p:nvGrpSpPr>
          <p:grpSpPr>
            <a:xfrm>
              <a:off x="1337368" y="2938432"/>
              <a:ext cx="9507896" cy="2537897"/>
              <a:chOff x="-4806406" y="2497015"/>
              <a:chExt cx="11756528" cy="3138114"/>
            </a:xfrm>
          </p:grpSpPr>
          <p:sp>
            <p:nvSpPr>
              <p:cNvPr id="15" name="任意多边形: 形状 14"/>
              <p:cNvSpPr/>
              <p:nvPr/>
            </p:nvSpPr>
            <p:spPr>
              <a:xfrm>
                <a:off x="-4806406" y="2497015"/>
                <a:ext cx="11604128"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p:nvSpPr>
            <p:spPr>
              <a:xfrm>
                <a:off x="-4654006" y="2649415"/>
                <a:ext cx="11604128"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4" name="矩形 13"/>
            <p:cNvSpPr/>
            <p:nvPr/>
          </p:nvSpPr>
          <p:spPr>
            <a:xfrm>
              <a:off x="1913467" y="3477001"/>
              <a:ext cx="8483600" cy="1696362"/>
            </a:xfrm>
            <a:prstGeom prst="rect">
              <a:avLst/>
            </a:prstGeom>
          </p:spPr>
          <p:txBody>
            <a:bodyPr wrap="square">
              <a:spAutoFit/>
            </a:bodyPr>
            <a:lstStyle/>
            <a:p>
              <a:pPr lvl="0" algn="l">
                <a:lnSpc>
                  <a:spcPct val="150000"/>
                </a:lnSpc>
                <a:buClrTx/>
                <a:buSzTx/>
                <a:buFont typeface="Wingdings" panose="05000000000000000000" pitchFamily="2" charset="2"/>
              </a:pPr>
              <a:r>
                <a:rPr lang="en-US" altLang="zh-CN" sz="24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3</a:t>
              </a:r>
              <a:r>
                <a:rPr lang="zh-CN" altLang="en-US" sz="24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、抛挂裸金属软导线，人为造成短路，迫使开关跳闸</a:t>
              </a:r>
            </a:p>
            <a:p>
              <a:pPr lvl="0" algn="l">
                <a:lnSpc>
                  <a:spcPct val="150000"/>
                </a:lnSpc>
                <a:buClrTx/>
                <a:buSzTx/>
                <a:buFont typeface="Wingdings" panose="05000000000000000000" pitchFamily="2" charset="2"/>
              </a:pPr>
              <a:r>
                <a:rPr lang="zh-CN" altLang="en-US" sz="24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抛掷者要防止跨步电压伤人注意自身的安全，同时应防止电弧伤人。</a:t>
              </a:r>
            </a:p>
          </p:txBody>
        </p:sp>
      </p:grpSp>
      <p:sp>
        <p:nvSpPr>
          <p:cNvPr id="2" name="文本框 1"/>
          <p:cNvSpPr txBox="1"/>
          <p:nvPr/>
        </p:nvSpPr>
        <p:spPr>
          <a:xfrm>
            <a:off x="1469570" y="767445"/>
            <a:ext cx="2339102"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脱离电源的方法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nodeType="afterGroup">
                            <p:stCondLst>
                              <p:cond delay="500"/>
                            </p:stCondLst>
                            <p:childTnLst>
                              <p:par>
                                <p:cTn id="11" presetID="16" presetClass="entr" presetSubtype="21" fill="hold" nodeType="afterEffect">
                                  <p:stCondLst>
                                    <p:cond delay="50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478769" y="2321170"/>
            <a:ext cx="5621215" cy="3138114"/>
            <a:chOff x="1328907" y="2497015"/>
            <a:chExt cx="5621215" cy="3138114"/>
          </a:xfrm>
        </p:grpSpPr>
        <p:sp>
          <p:nvSpPr>
            <p:cNvPr id="6" name="任意多边形: 形状 5"/>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任意多边形: 形状 6"/>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8" name="矩形 7"/>
          <p:cNvSpPr/>
          <p:nvPr/>
        </p:nvSpPr>
        <p:spPr>
          <a:xfrm>
            <a:off x="1865557" y="2810966"/>
            <a:ext cx="4871085" cy="2230291"/>
          </a:xfrm>
          <a:prstGeom prst="rect">
            <a:avLst/>
          </a:prstGeom>
        </p:spPr>
        <p:txBody>
          <a:bodyPr wrap="square">
            <a:spAutoFit/>
          </a:bodyPr>
          <a:lstStyle/>
          <a:p>
            <a:pPr fontAlgn="auto">
              <a:lnSpc>
                <a:spcPct val="200000"/>
              </a:lnSpc>
              <a:spcAft>
                <a:spcPts val="600"/>
              </a:spcAft>
            </a:pP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 </a:t>
            </a:r>
            <a:r>
              <a:rPr lang="en-US" altLang="zh-CN"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4</a:t>
            </a: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、触电者触及断落在地面上的带电高压导线时，抢救人员不能接近断线点至</a:t>
            </a:r>
            <a:r>
              <a:rPr lang="en-US" altLang="zh-CN"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8—10</a:t>
            </a: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米范围，防止跨步电压伤人。触电者脱离带电导线后亦应迅速带至</a:t>
            </a:r>
            <a:r>
              <a:rPr lang="en-US" altLang="zh-CN"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8—10</a:t>
            </a: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米以外后开始急救。</a:t>
            </a:r>
          </a:p>
        </p:txBody>
      </p:sp>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05494" y="1841254"/>
            <a:ext cx="3874476" cy="3874476"/>
          </a:xfrm>
          <a:prstGeom prst="rect">
            <a:avLst/>
          </a:prstGeom>
        </p:spPr>
      </p:pic>
      <p:sp>
        <p:nvSpPr>
          <p:cNvPr id="2" name="文本框 1"/>
          <p:cNvSpPr txBox="1"/>
          <p:nvPr/>
        </p:nvSpPr>
        <p:spPr>
          <a:xfrm>
            <a:off x="1469570" y="767445"/>
            <a:ext cx="2339102"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脱离电源的方法</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par>
                          <p:cTn id="8" fill="hold" nodeType="afterGroup">
                            <p:stCondLst>
                              <p:cond delay="2000"/>
                            </p:stCondLst>
                            <p:childTnLst>
                              <p:par>
                                <p:cTn id="9" presetID="16" presetClass="entr" presetSubtype="21" fill="hold" nodeType="afterEffect">
                                  <p:stCondLst>
                                    <p:cond delay="200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500"/>
                                        <p:tgtEl>
                                          <p:spTgt spid="5"/>
                                        </p:tgtEl>
                                      </p:cBhvr>
                                    </p:animEffect>
                                  </p:childTnLst>
                                </p:cTn>
                              </p:par>
                            </p:childTnLst>
                          </p:cTn>
                        </p:par>
                        <p:par>
                          <p:cTn id="12" fill="hold" nodeType="afterGroup">
                            <p:stCondLst>
                              <p:cond delay="4500"/>
                            </p:stCondLst>
                            <p:childTnLst>
                              <p:par>
                                <p:cTn id="13" presetID="22" presetClass="entr" presetSubtype="4" fill="hold" grpId="0" nodeType="afterEffect">
                                  <p:stCondLst>
                                    <p:cond delay="250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880533" y="1808267"/>
            <a:ext cx="4080934" cy="4080934"/>
            <a:chOff x="-2119675" y="1868947"/>
            <a:chExt cx="2484276" cy="2484276"/>
          </a:xfrm>
        </p:grpSpPr>
        <p:sp>
          <p:nvSpPr>
            <p:cNvPr id="5" name="椭圆 4"/>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6" name="椭圆 5"/>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2800" dirty="0">
                  <a:solidFill>
                    <a:schemeClr val="bg1"/>
                  </a:solidFill>
                  <a:latin typeface="+mj-ea"/>
                  <a:ea typeface="+mj-ea"/>
                  <a:cs typeface="阿里巴巴普惠体" panose="00020600040101010101" charset="-122"/>
                  <a:sym typeface="+mn-ea"/>
                </a:rPr>
                <a:t>脱离电源</a:t>
              </a:r>
              <a:endParaRPr lang="en-US" altLang="zh-CN" sz="2800" dirty="0">
                <a:solidFill>
                  <a:schemeClr val="bg1"/>
                </a:solidFill>
                <a:latin typeface="+mj-ea"/>
                <a:ea typeface="+mj-ea"/>
                <a:cs typeface="阿里巴巴普惠体" panose="00020600040101010101" charset="-122"/>
                <a:sym typeface="+mn-ea"/>
              </a:endParaRPr>
            </a:p>
            <a:p>
              <a:pPr algn="ctr"/>
              <a:r>
                <a:rPr lang="zh-CN" altLang="en-US" sz="2800" dirty="0">
                  <a:solidFill>
                    <a:schemeClr val="bg1"/>
                  </a:solidFill>
                  <a:latin typeface="+mj-ea"/>
                  <a:ea typeface="+mj-ea"/>
                  <a:cs typeface="阿里巴巴普惠体" panose="00020600040101010101" charset="-122"/>
                  <a:sym typeface="+mn-ea"/>
                </a:rPr>
                <a:t>时救护者</a:t>
              </a:r>
              <a:endParaRPr lang="en-US" altLang="zh-CN" sz="2800" dirty="0">
                <a:solidFill>
                  <a:schemeClr val="bg1"/>
                </a:solidFill>
                <a:latin typeface="+mj-ea"/>
                <a:ea typeface="+mj-ea"/>
                <a:cs typeface="阿里巴巴普惠体" panose="00020600040101010101" charset="-122"/>
                <a:sym typeface="+mn-ea"/>
              </a:endParaRPr>
            </a:p>
            <a:p>
              <a:pPr algn="ctr"/>
              <a:r>
                <a:rPr lang="zh-CN" altLang="en-US" sz="2800" dirty="0">
                  <a:solidFill>
                    <a:schemeClr val="bg1"/>
                  </a:solidFill>
                  <a:latin typeface="+mj-ea"/>
                  <a:ea typeface="+mj-ea"/>
                  <a:cs typeface="阿里巴巴普惠体" panose="00020600040101010101" charset="-122"/>
                  <a:sym typeface="+mn-ea"/>
                </a:rPr>
                <a:t>应注意</a:t>
              </a:r>
            </a:p>
          </p:txBody>
        </p:sp>
      </p:grpSp>
      <p:grpSp>
        <p:nvGrpSpPr>
          <p:cNvPr id="9" name="组合 8"/>
          <p:cNvGrpSpPr/>
          <p:nvPr/>
        </p:nvGrpSpPr>
        <p:grpSpPr>
          <a:xfrm>
            <a:off x="5625821" y="1981201"/>
            <a:ext cx="5685646" cy="646331"/>
            <a:chOff x="5625821" y="2099732"/>
            <a:chExt cx="5685646" cy="646331"/>
          </a:xfrm>
        </p:grpSpPr>
        <p:sp>
          <p:nvSpPr>
            <p:cNvPr id="7" name="文本框 6"/>
            <p:cNvSpPr txBox="1"/>
            <p:nvPr/>
          </p:nvSpPr>
          <p:spPr>
            <a:xfrm>
              <a:off x="5625821" y="2129566"/>
              <a:ext cx="736262" cy="586663"/>
            </a:xfrm>
            <a:prstGeom prst="roundRect">
              <a:avLst>
                <a:gd name="adj" fmla="val 50000"/>
              </a:avLst>
            </a:prstGeom>
            <a:solidFill>
              <a:schemeClr val="accent1"/>
            </a:solidFill>
          </p:spPr>
          <p:txBody>
            <a:bodyPr wrap="square" lIns="0" rIns="0"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01</a:t>
              </a:r>
              <a:endPar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endParaRPr>
            </a:p>
          </p:txBody>
        </p:sp>
        <p:sp>
          <p:nvSpPr>
            <p:cNvPr id="8" name="文本框 7"/>
            <p:cNvSpPr txBox="1"/>
            <p:nvPr/>
          </p:nvSpPr>
          <p:spPr>
            <a:xfrm>
              <a:off x="6553200" y="2099732"/>
              <a:ext cx="4758267" cy="646331"/>
            </a:xfrm>
            <a:prstGeom prst="rect">
              <a:avLst/>
            </a:prstGeom>
            <a:noFill/>
          </p:spPr>
          <p:txBody>
            <a:bodyPr wrap="square" rtlCol="0">
              <a:spAutoFit/>
            </a:bodyPr>
            <a:lstStyle/>
            <a:p>
              <a:r>
                <a:rPr lang="zh-CN" altLang="en-US">
                  <a:solidFill>
                    <a:schemeClr val="tx1">
                      <a:lumMod val="85000"/>
                      <a:lumOff val="15000"/>
                    </a:schemeClr>
                  </a:solidFill>
                </a:rPr>
                <a:t>救护人员不可用手、其他金属及潮湿的物体作为救护工具</a:t>
              </a:r>
            </a:p>
          </p:txBody>
        </p:sp>
      </p:grpSp>
      <p:grpSp>
        <p:nvGrpSpPr>
          <p:cNvPr id="10" name="组合 9"/>
          <p:cNvGrpSpPr/>
          <p:nvPr/>
        </p:nvGrpSpPr>
        <p:grpSpPr>
          <a:xfrm>
            <a:off x="5625821" y="3056208"/>
            <a:ext cx="5685646" cy="586663"/>
            <a:chOff x="5625821" y="2129566"/>
            <a:chExt cx="5685646" cy="586663"/>
          </a:xfrm>
        </p:grpSpPr>
        <p:sp>
          <p:nvSpPr>
            <p:cNvPr id="11" name="文本框 10"/>
            <p:cNvSpPr txBox="1"/>
            <p:nvPr/>
          </p:nvSpPr>
          <p:spPr>
            <a:xfrm>
              <a:off x="5625821" y="2129566"/>
              <a:ext cx="736262" cy="586663"/>
            </a:xfrm>
            <a:prstGeom prst="roundRect">
              <a:avLst>
                <a:gd name="adj" fmla="val 50000"/>
              </a:avLst>
            </a:prstGeom>
            <a:solidFill>
              <a:schemeClr val="accent1"/>
            </a:solidFill>
          </p:spPr>
          <p:txBody>
            <a:bodyPr wrap="square" lIns="0" rIns="0"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02</a:t>
              </a:r>
              <a:endPar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endParaRPr>
            </a:p>
          </p:txBody>
        </p:sp>
        <p:sp>
          <p:nvSpPr>
            <p:cNvPr id="12" name="文本框 11"/>
            <p:cNvSpPr txBox="1"/>
            <p:nvPr/>
          </p:nvSpPr>
          <p:spPr>
            <a:xfrm>
              <a:off x="6553200" y="2218264"/>
              <a:ext cx="4758267" cy="369332"/>
            </a:xfrm>
            <a:prstGeom prst="rect">
              <a:avLst/>
            </a:prstGeom>
            <a:noFill/>
          </p:spPr>
          <p:txBody>
            <a:bodyPr wrap="square" rtlCol="0">
              <a:spAutoFit/>
            </a:bodyPr>
            <a:lstStyle/>
            <a:p>
              <a:r>
                <a:rPr lang="zh-CN" altLang="en-US" dirty="0">
                  <a:solidFill>
                    <a:schemeClr val="tx1">
                      <a:lumMod val="85000"/>
                      <a:lumOff val="15000"/>
                    </a:schemeClr>
                  </a:solidFill>
                </a:rPr>
                <a:t>防止触电者脱离电源后可能的摔伤</a:t>
              </a:r>
            </a:p>
          </p:txBody>
        </p:sp>
      </p:grpSp>
      <p:grpSp>
        <p:nvGrpSpPr>
          <p:cNvPr id="13" name="组合 12"/>
          <p:cNvGrpSpPr/>
          <p:nvPr/>
        </p:nvGrpSpPr>
        <p:grpSpPr>
          <a:xfrm>
            <a:off x="5625821" y="4071547"/>
            <a:ext cx="5685646" cy="646331"/>
            <a:chOff x="5625821" y="2099732"/>
            <a:chExt cx="5685646" cy="646331"/>
          </a:xfrm>
        </p:grpSpPr>
        <p:sp>
          <p:nvSpPr>
            <p:cNvPr id="14" name="文本框 13"/>
            <p:cNvSpPr txBox="1"/>
            <p:nvPr/>
          </p:nvSpPr>
          <p:spPr>
            <a:xfrm>
              <a:off x="5625821" y="2129566"/>
              <a:ext cx="736262" cy="586663"/>
            </a:xfrm>
            <a:prstGeom prst="roundRect">
              <a:avLst>
                <a:gd name="adj" fmla="val 50000"/>
              </a:avLst>
            </a:prstGeom>
            <a:solidFill>
              <a:schemeClr val="accent1"/>
            </a:solidFill>
          </p:spPr>
          <p:txBody>
            <a:bodyPr wrap="square" lIns="0" rIns="0"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03</a:t>
              </a:r>
              <a:endPar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endParaRPr>
            </a:p>
          </p:txBody>
        </p:sp>
        <p:sp>
          <p:nvSpPr>
            <p:cNvPr id="15" name="文本框 14"/>
            <p:cNvSpPr txBox="1"/>
            <p:nvPr/>
          </p:nvSpPr>
          <p:spPr>
            <a:xfrm>
              <a:off x="6553200" y="2099732"/>
              <a:ext cx="4758267" cy="646331"/>
            </a:xfrm>
            <a:prstGeom prst="rect">
              <a:avLst/>
            </a:prstGeom>
            <a:noFill/>
          </p:spPr>
          <p:txBody>
            <a:bodyPr wrap="square" rtlCol="0">
              <a:spAutoFit/>
            </a:bodyPr>
            <a:lstStyle/>
            <a:p>
              <a:r>
                <a:rPr lang="zh-CN" altLang="en-US">
                  <a:solidFill>
                    <a:schemeClr val="tx1">
                      <a:lumMod val="85000"/>
                      <a:lumOff val="15000"/>
                    </a:schemeClr>
                  </a:solidFill>
                </a:rPr>
                <a:t>救护者在救护过程中要注意自身和被救者与附近带电设备之间的安全距离</a:t>
              </a:r>
            </a:p>
          </p:txBody>
        </p:sp>
      </p:grpSp>
      <p:grpSp>
        <p:nvGrpSpPr>
          <p:cNvPr id="16" name="组合 15"/>
          <p:cNvGrpSpPr/>
          <p:nvPr/>
        </p:nvGrpSpPr>
        <p:grpSpPr>
          <a:xfrm>
            <a:off x="5625821" y="5146554"/>
            <a:ext cx="5685646" cy="586663"/>
            <a:chOff x="5625821" y="2129566"/>
            <a:chExt cx="5685646" cy="586663"/>
          </a:xfrm>
        </p:grpSpPr>
        <p:sp>
          <p:nvSpPr>
            <p:cNvPr id="17" name="文本框 16"/>
            <p:cNvSpPr txBox="1"/>
            <p:nvPr/>
          </p:nvSpPr>
          <p:spPr>
            <a:xfrm>
              <a:off x="5625821" y="2129566"/>
              <a:ext cx="736262" cy="586663"/>
            </a:xfrm>
            <a:prstGeom prst="roundRect">
              <a:avLst>
                <a:gd name="adj" fmla="val 50000"/>
              </a:avLst>
            </a:prstGeom>
            <a:solidFill>
              <a:schemeClr val="accent1"/>
            </a:solidFill>
          </p:spPr>
          <p:txBody>
            <a:bodyPr wrap="square" lIns="0" rIns="0"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04</a:t>
              </a:r>
              <a:endPar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endParaRPr>
            </a:p>
          </p:txBody>
        </p:sp>
        <p:sp>
          <p:nvSpPr>
            <p:cNvPr id="18" name="文本框 17"/>
            <p:cNvSpPr txBox="1"/>
            <p:nvPr/>
          </p:nvSpPr>
          <p:spPr>
            <a:xfrm>
              <a:off x="6553200" y="2235199"/>
              <a:ext cx="4758267" cy="369332"/>
            </a:xfrm>
            <a:prstGeom prst="rect">
              <a:avLst/>
            </a:prstGeom>
            <a:noFill/>
          </p:spPr>
          <p:txBody>
            <a:bodyPr wrap="square" rtlCol="0">
              <a:spAutoFit/>
            </a:bodyPr>
            <a:lstStyle/>
            <a:p>
              <a:r>
                <a:rPr lang="zh-CN" altLang="en-US">
                  <a:solidFill>
                    <a:schemeClr val="tx1">
                      <a:lumMod val="85000"/>
                      <a:lumOff val="15000"/>
                    </a:schemeClr>
                  </a:solidFill>
                </a:rPr>
                <a:t>如事故发生在夜间，应设置临时照明灯</a:t>
              </a:r>
            </a:p>
          </p:txBody>
        </p:sp>
      </p:grpSp>
      <p:sp>
        <p:nvSpPr>
          <p:cNvPr id="2" name="文本框 1"/>
          <p:cNvSpPr txBox="1"/>
          <p:nvPr/>
        </p:nvSpPr>
        <p:spPr>
          <a:xfrm>
            <a:off x="1469570" y="767445"/>
            <a:ext cx="2339102"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脱离电源的方法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nodeType="afterGroup">
                            <p:stCondLst>
                              <p:cond delay="500"/>
                            </p:stCondLst>
                            <p:childTnLst>
                              <p:par>
                                <p:cTn id="9" presetID="2" presetClass="entr" presetSubtype="4" fill="hold" nodeType="afterEffect">
                                  <p:stCondLst>
                                    <p:cond delay="50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500"/>
                            </p:stCondLst>
                            <p:childTnLst>
                              <p:par>
                                <p:cTn id="14" presetID="2" presetClass="entr" presetSubtype="4" fill="hold" nodeType="afterEffect">
                                  <p:stCondLst>
                                    <p:cond delay="100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3000"/>
                            </p:stCondLst>
                            <p:childTnLst>
                              <p:par>
                                <p:cTn id="19" presetID="2" presetClass="entr" presetSubtype="4" fill="hold" nodeType="afterEffect">
                                  <p:stCondLst>
                                    <p:cond delay="150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5000"/>
                            </p:stCondLst>
                            <p:childTnLst>
                              <p:par>
                                <p:cTn id="24" presetID="2" presetClass="entr" presetSubtype="4" fill="hold" nodeType="afterEffect">
                                  <p:stCondLst>
                                    <p:cond delay="200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ppt_x"/>
                                          </p:val>
                                        </p:tav>
                                        <p:tav tm="100000">
                                          <p:val>
                                            <p:strVal val="#ppt_x"/>
                                          </p:val>
                                        </p:tav>
                                      </p:tavLst>
                                    </p:anim>
                                    <p:anim calcmode="lin" valueType="num">
                                      <p:cBhvr additive="base">
                                        <p:cTn id="2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a:off x="920235" y="1164781"/>
            <a:ext cx="10351531" cy="4704017"/>
          </a:xfrm>
          <a:custGeom>
            <a:avLst/>
            <a:gdLst>
              <a:gd name="connsiteX0" fmla="*/ 237324 w 10562944"/>
              <a:gd name="connsiteY0" fmla="*/ 0 h 5339321"/>
              <a:gd name="connsiteX1" fmla="*/ 10325620 w 10562944"/>
              <a:gd name="connsiteY1" fmla="*/ 0 h 5339321"/>
              <a:gd name="connsiteX2" fmla="*/ 10562944 w 10562944"/>
              <a:gd name="connsiteY2" fmla="*/ 237324 h 5339321"/>
              <a:gd name="connsiteX3" fmla="*/ 10562944 w 10562944"/>
              <a:gd name="connsiteY3" fmla="*/ 973263 h 5339321"/>
              <a:gd name="connsiteX4" fmla="*/ 10562944 w 10562944"/>
              <a:gd name="connsiteY4" fmla="*/ 1186593 h 5339321"/>
              <a:gd name="connsiteX5" fmla="*/ 10562944 w 10562944"/>
              <a:gd name="connsiteY5" fmla="*/ 4152728 h 5339321"/>
              <a:gd name="connsiteX6" fmla="*/ 10562944 w 10562944"/>
              <a:gd name="connsiteY6" fmla="*/ 4586833 h 5339321"/>
              <a:gd name="connsiteX7" fmla="*/ 10562944 w 10562944"/>
              <a:gd name="connsiteY7" fmla="*/ 5101997 h 5339321"/>
              <a:gd name="connsiteX8" fmla="*/ 10325620 w 10562944"/>
              <a:gd name="connsiteY8" fmla="*/ 5339321 h 5339321"/>
              <a:gd name="connsiteX9" fmla="*/ 237324 w 10562944"/>
              <a:gd name="connsiteY9" fmla="*/ 5339321 h 5339321"/>
              <a:gd name="connsiteX10" fmla="*/ 0 w 10562944"/>
              <a:gd name="connsiteY10" fmla="*/ 5101997 h 5339321"/>
              <a:gd name="connsiteX11" fmla="*/ 0 w 10562944"/>
              <a:gd name="connsiteY11" fmla="*/ 4586833 h 5339321"/>
              <a:gd name="connsiteX12" fmla="*/ 0 w 10562944"/>
              <a:gd name="connsiteY12" fmla="*/ 4152728 h 5339321"/>
              <a:gd name="connsiteX13" fmla="*/ 0 w 10562944"/>
              <a:gd name="connsiteY13" fmla="*/ 1186594 h 5339321"/>
              <a:gd name="connsiteX14" fmla="*/ 0 w 10562944"/>
              <a:gd name="connsiteY14" fmla="*/ 1186593 h 5339321"/>
              <a:gd name="connsiteX15" fmla="*/ 0 w 10562944"/>
              <a:gd name="connsiteY15" fmla="*/ 237324 h 5339321"/>
              <a:gd name="connsiteX16" fmla="*/ 237324 w 10562944"/>
              <a:gd name="connsiteY16" fmla="*/ 0 h 533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2944" h="5339321">
                <a:moveTo>
                  <a:pt x="237324" y="0"/>
                </a:moveTo>
                <a:lnTo>
                  <a:pt x="10325620" y="0"/>
                </a:lnTo>
                <a:cubicBezTo>
                  <a:pt x="10456690" y="0"/>
                  <a:pt x="10562944" y="106254"/>
                  <a:pt x="10562944" y="237324"/>
                </a:cubicBezTo>
                <a:lnTo>
                  <a:pt x="10562944" y="973263"/>
                </a:lnTo>
                <a:lnTo>
                  <a:pt x="10562944" y="1186593"/>
                </a:lnTo>
                <a:lnTo>
                  <a:pt x="10562944" y="4152728"/>
                </a:lnTo>
                <a:lnTo>
                  <a:pt x="10562944" y="4586833"/>
                </a:lnTo>
                <a:lnTo>
                  <a:pt x="10562944" y="5101997"/>
                </a:lnTo>
                <a:cubicBezTo>
                  <a:pt x="10562944" y="5233067"/>
                  <a:pt x="10456690" y="5339321"/>
                  <a:pt x="10325620" y="5339321"/>
                </a:cubicBezTo>
                <a:lnTo>
                  <a:pt x="237324" y="5339321"/>
                </a:lnTo>
                <a:cubicBezTo>
                  <a:pt x="106254" y="5339321"/>
                  <a:pt x="0" y="5233067"/>
                  <a:pt x="0" y="5101997"/>
                </a:cubicBezTo>
                <a:lnTo>
                  <a:pt x="0" y="4586833"/>
                </a:lnTo>
                <a:lnTo>
                  <a:pt x="0" y="4152728"/>
                </a:lnTo>
                <a:lnTo>
                  <a:pt x="0" y="1186594"/>
                </a:lnTo>
                <a:lnTo>
                  <a:pt x="0" y="1186593"/>
                </a:lnTo>
                <a:lnTo>
                  <a:pt x="0" y="237324"/>
                </a:lnTo>
                <a:cubicBezTo>
                  <a:pt x="0" y="106254"/>
                  <a:pt x="106254" y="0"/>
                  <a:pt x="237324" y="0"/>
                </a:cubicBezTo>
                <a:close/>
              </a:path>
            </a:pathLst>
          </a:custGeom>
          <a:solidFill>
            <a:schemeClr val="bg1"/>
          </a:solidFill>
          <a:ln w="28575">
            <a:gradFill>
              <a:gsLst>
                <a:gs pos="0">
                  <a:schemeClr val="accent1"/>
                </a:gs>
                <a:gs pos="100000">
                  <a:schemeClr val="accent1">
                    <a:lumMod val="30000"/>
                    <a:lumOff val="70000"/>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 name="TextBox 17"/>
          <p:cNvSpPr txBox="1"/>
          <p:nvPr/>
        </p:nvSpPr>
        <p:spPr>
          <a:xfrm>
            <a:off x="2811447" y="4314005"/>
            <a:ext cx="6569107" cy="514693"/>
          </a:xfrm>
          <a:prstGeom prst="rect">
            <a:avLst/>
          </a:prstGeom>
          <a:noFill/>
        </p:spPr>
        <p:txBody>
          <a:bodyPr wrap="square" rtlCol="0">
            <a:spAutoFit/>
          </a:bodyPr>
          <a:lstStyle/>
          <a:p>
            <a:pPr algn="ctr">
              <a:lnSpc>
                <a:spcPct val="130000"/>
              </a:lnSpc>
            </a:pPr>
            <a:r>
              <a:rPr lang="en-US" sz="1100" b="1">
                <a:solidFill>
                  <a:schemeClr val="tx1">
                    <a:lumMod val="85000"/>
                    <a:lumOff val="15000"/>
                  </a:schemeClr>
                </a:solidFill>
                <a:ea typeface="Roboto Light" charset="0"/>
                <a:cs typeface="Roboto Light" charset="0"/>
              </a:rPr>
              <a:t>Lorem Ipsum </a:t>
            </a:r>
            <a:r>
              <a:rPr lang="en-US" sz="1100">
                <a:solidFill>
                  <a:schemeClr val="tx1">
                    <a:lumMod val="85000"/>
                    <a:lumOff val="15000"/>
                  </a:schemeClr>
                </a:solidFill>
                <a:ea typeface="Roboto Light" charset="0"/>
                <a:cs typeface="Roboto Light" charset="0"/>
              </a:rPr>
              <a:t>is simply dummy text of the printing and typesetting industry. Lorem Ipsum has been the industry's standard dummy text ever since</a:t>
            </a:r>
          </a:p>
        </p:txBody>
      </p:sp>
      <p:sp>
        <p:nvSpPr>
          <p:cNvPr id="4" name="文本框 3"/>
          <p:cNvSpPr txBox="1"/>
          <p:nvPr/>
        </p:nvSpPr>
        <p:spPr>
          <a:xfrm>
            <a:off x="1442775" y="2943700"/>
            <a:ext cx="9987225" cy="1323439"/>
          </a:xfrm>
          <a:prstGeom prst="rect">
            <a:avLst/>
          </a:prstGeom>
          <a:noFill/>
        </p:spPr>
        <p:txBody>
          <a:bodyPr wrap="square" rtlCol="0">
            <a:spAutoFit/>
          </a:bodyPr>
          <a:lstStyle/>
          <a:p>
            <a:r>
              <a:rPr lang="zh-CN" altLang="en-US" sz="8000" dirty="0">
                <a:solidFill>
                  <a:schemeClr val="tx1">
                    <a:lumMod val="85000"/>
                    <a:lumOff val="15000"/>
                  </a:schemeClr>
                </a:solidFill>
                <a:latin typeface="汉仪雅酷黑 85W" panose="020B0904020202020204" pitchFamily="34" charset="-122"/>
                <a:ea typeface="汉仪雅酷黑 85W" panose="020B0904020202020204" pitchFamily="34" charset="-122"/>
              </a:rPr>
              <a:t>心肺复苏人工急救法</a:t>
            </a:r>
          </a:p>
        </p:txBody>
      </p:sp>
      <p:sp>
        <p:nvSpPr>
          <p:cNvPr id="5" name="矩形: 圆角 4"/>
          <p:cNvSpPr/>
          <p:nvPr/>
        </p:nvSpPr>
        <p:spPr>
          <a:xfrm>
            <a:off x="5074791" y="1992494"/>
            <a:ext cx="2029978" cy="637617"/>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spc="200">
                <a:solidFill>
                  <a:schemeClr val="bg1"/>
                </a:solidFill>
                <a:latin typeface="+mn-ea"/>
                <a:sym typeface="思源黑体 CN Regular" panose="020B0500000000000000" pitchFamily="34" charset="-122"/>
              </a:rPr>
              <a:t>PART 04</a:t>
            </a:r>
            <a:endParaRPr lang="zh-CN" altLang="en-US" sz="2400" spc="200">
              <a:solidFill>
                <a:schemeClr val="bg1"/>
              </a:solidFill>
              <a:latin typeface="+mn-ea"/>
              <a:sym typeface="思源黑体 CN Regular" panose="020B0500000000000000" pitchFamily="34" charset="-122"/>
            </a:endParaRPr>
          </a:p>
        </p:txBody>
      </p:sp>
      <p:sp>
        <p:nvSpPr>
          <p:cNvPr id="6" name="文本框 5"/>
          <p:cNvSpPr txBox="1"/>
          <p:nvPr/>
        </p:nvSpPr>
        <p:spPr>
          <a:xfrm>
            <a:off x="4665426" y="402745"/>
            <a:ext cx="5268686" cy="276999"/>
          </a:xfrm>
          <a:prstGeom prst="rect">
            <a:avLst/>
          </a:prstGeom>
          <a:noFill/>
        </p:spPr>
        <p:txBody>
          <a:bodyPr wrap="square" rtlCol="0">
            <a:spAutoFit/>
          </a:bodyPr>
          <a:lstStyle/>
          <a:p>
            <a:pPr algn="dist"/>
            <a:r>
              <a:rPr lang="zh-CN" altLang="en-US" sz="1200">
                <a:solidFill>
                  <a:schemeClr val="tx1">
                    <a:lumMod val="85000"/>
                    <a:lumOff val="15000"/>
                  </a:schemeClr>
                </a:solidFill>
              </a:rPr>
              <a:t>牢</a:t>
            </a:r>
            <a:r>
              <a:rPr lang="en-US" altLang="zh-CN" sz="1200">
                <a:solidFill>
                  <a:schemeClr val="tx1">
                    <a:lumMod val="85000"/>
                    <a:lumOff val="15000"/>
                  </a:schemeClr>
                </a:solidFill>
              </a:rPr>
              <a:t>-</a:t>
            </a:r>
            <a:r>
              <a:rPr lang="zh-CN" altLang="en-US" sz="1200">
                <a:solidFill>
                  <a:schemeClr val="tx1">
                    <a:lumMod val="85000"/>
                    <a:lumOff val="15000"/>
                  </a:schemeClr>
                </a:solidFill>
              </a:rPr>
              <a:t>固</a:t>
            </a:r>
            <a:r>
              <a:rPr lang="en-US" altLang="zh-CN" sz="1200">
                <a:solidFill>
                  <a:schemeClr val="tx1">
                    <a:lumMod val="85000"/>
                    <a:lumOff val="15000"/>
                  </a:schemeClr>
                </a:solidFill>
              </a:rPr>
              <a:t>-</a:t>
            </a:r>
            <a:r>
              <a:rPr lang="zh-CN" altLang="en-US" sz="1200">
                <a:solidFill>
                  <a:schemeClr val="tx1">
                    <a:lumMod val="85000"/>
                    <a:lumOff val="15000"/>
                  </a:schemeClr>
                </a:solidFill>
              </a:rPr>
              <a:t>树</a:t>
            </a:r>
            <a:r>
              <a:rPr lang="en-US" altLang="zh-CN" sz="1200">
                <a:solidFill>
                  <a:schemeClr val="tx1">
                    <a:lumMod val="85000"/>
                    <a:lumOff val="15000"/>
                  </a:schemeClr>
                </a:solidFill>
              </a:rPr>
              <a:t>-</a:t>
            </a:r>
            <a:r>
              <a:rPr lang="zh-CN" altLang="en-US" sz="1200">
                <a:solidFill>
                  <a:schemeClr val="tx1">
                    <a:lumMod val="85000"/>
                    <a:lumOff val="15000"/>
                  </a:schemeClr>
                </a:solidFill>
              </a:rPr>
              <a:t>立</a:t>
            </a:r>
            <a:r>
              <a:rPr lang="en-US" altLang="zh-CN" sz="1200">
                <a:solidFill>
                  <a:schemeClr val="tx1">
                    <a:lumMod val="85000"/>
                    <a:lumOff val="15000"/>
                  </a:schemeClr>
                </a:solidFill>
              </a:rPr>
              <a:t>-</a:t>
            </a:r>
            <a:r>
              <a:rPr lang="zh-CN" altLang="en-US" sz="1200">
                <a:solidFill>
                  <a:schemeClr val="tx1">
                    <a:lumMod val="85000"/>
                    <a:lumOff val="15000"/>
                  </a:schemeClr>
                </a:solidFill>
              </a:rPr>
              <a:t>安</a:t>
            </a:r>
            <a:r>
              <a:rPr lang="en-US" altLang="zh-CN" sz="1200">
                <a:solidFill>
                  <a:schemeClr val="tx1">
                    <a:lumMod val="85000"/>
                    <a:lumOff val="15000"/>
                  </a:schemeClr>
                </a:solidFill>
              </a:rPr>
              <a:t>-</a:t>
            </a:r>
            <a:r>
              <a:rPr lang="zh-CN" altLang="en-US" sz="1200">
                <a:solidFill>
                  <a:schemeClr val="tx1">
                    <a:lumMod val="85000"/>
                    <a:lumOff val="15000"/>
                  </a:schemeClr>
                </a:solidFill>
              </a:rPr>
              <a:t>全</a:t>
            </a:r>
            <a:r>
              <a:rPr lang="en-US" altLang="zh-CN" sz="1200">
                <a:solidFill>
                  <a:schemeClr val="tx1">
                    <a:lumMod val="85000"/>
                    <a:lumOff val="15000"/>
                  </a:schemeClr>
                </a:solidFill>
              </a:rPr>
              <a:t>-</a:t>
            </a:r>
            <a:r>
              <a:rPr lang="zh-CN" altLang="en-US" sz="1200">
                <a:solidFill>
                  <a:schemeClr val="tx1">
                    <a:lumMod val="85000"/>
                    <a:lumOff val="15000"/>
                  </a:schemeClr>
                </a:solidFill>
              </a:rPr>
              <a:t>意</a:t>
            </a:r>
            <a:r>
              <a:rPr lang="en-US" altLang="zh-CN" sz="1200">
                <a:solidFill>
                  <a:schemeClr val="tx1">
                    <a:lumMod val="85000"/>
                    <a:lumOff val="15000"/>
                  </a:schemeClr>
                </a:solidFill>
              </a:rPr>
              <a:t>-</a:t>
            </a:r>
            <a:r>
              <a:rPr lang="zh-CN" altLang="en-US" sz="1200">
                <a:solidFill>
                  <a:schemeClr val="tx1">
                    <a:lumMod val="85000"/>
                    <a:lumOff val="15000"/>
                  </a:schemeClr>
                </a:solidFill>
              </a:rPr>
              <a:t>识</a:t>
            </a:r>
          </a:p>
        </p:txBody>
      </p:sp>
      <p:pic>
        <p:nvPicPr>
          <p:cNvPr id="7" name="图片 6"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36342"/>
            <a:ext cx="7491046" cy="1521657"/>
          </a:xfrm>
          <a:prstGeom prst="rect">
            <a:avLst/>
          </a:prstGeom>
        </p:spPr>
      </p:pic>
      <p:pic>
        <p:nvPicPr>
          <p:cNvPr id="8" name="图片 7"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956548" y="3811748"/>
            <a:ext cx="3066332" cy="3066332"/>
          </a:xfrm>
          <a:prstGeom prst="rect">
            <a:avLst/>
          </a:prstGeom>
        </p:spPr>
      </p:pic>
      <p:pic>
        <p:nvPicPr>
          <p:cNvPr id="9" name="图片 8" descr="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42777" y="312977"/>
            <a:ext cx="1657975" cy="1517778"/>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1" fill="hold" grpId="4"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0-#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2" nodeType="afterEffect">
                                  <p:stCondLst>
                                    <p:cond delay="500"/>
                                  </p:stCondLst>
                                  <p:childTnLst>
                                    <p:set>
                                      <p:cBhvr>
                                        <p:cTn id="27" dur="1" fill="hold">
                                          <p:stCondLst>
                                            <p:cond delay="0"/>
                                          </p:stCondLst>
                                        </p:cTn>
                                        <p:tgtEl>
                                          <p:spTgt spid="4"/>
                                        </p:tgtEl>
                                        <p:attrNameLst>
                                          <p:attrName>style.visibility</p:attrName>
                                        </p:attrNameLst>
                                      </p:cBhvr>
                                      <p:to>
                                        <p:strVal val="visible"/>
                                      </p:to>
                                    </p:set>
                                    <p:animEffect transition="in" filter="circle(in)">
                                      <p:cBhvr>
                                        <p:cTn id="28" dur="2000"/>
                                        <p:tgtEl>
                                          <p:spTgt spid="4"/>
                                        </p:tgtEl>
                                      </p:cBhvr>
                                    </p:animEffect>
                                  </p:childTnLst>
                                </p:cTn>
                              </p:par>
                            </p:childTnLst>
                          </p:cTn>
                        </p:par>
                        <p:par>
                          <p:cTn id="29" fill="hold" nodeType="afterGroup">
                            <p:stCondLst>
                              <p:cond delay="3000"/>
                            </p:stCondLst>
                            <p:childTnLst>
                              <p:par>
                                <p:cTn id="30" presetID="53" presetClass="entr" presetSubtype="0" fill="hold" grpId="3" nodeType="afterEffect">
                                  <p:stCondLst>
                                    <p:cond delay="250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3"/>
                                        </p:tgtEl>
                                        <p:attrNameLst>
                                          <p:attrName>style.visibility</p:attrName>
                                        </p:attrNameLst>
                                      </p:cBhvr>
                                      <p:to>
                                        <p:strVal val="visible"/>
                                      </p:to>
                                    </p:set>
                                    <p:animEffect transition="in" filter="wipe(down)">
                                      <p:cBhvr>
                                        <p:cTn id="3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1"/>
      <p:bldP spid="4" grpId="2"/>
      <p:bldP spid="5" grpId="3" animBg="1"/>
      <p:bldP spid="6" grpId="4"/>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411036" y="2302933"/>
            <a:ext cx="5866207" cy="3274884"/>
            <a:chOff x="1328907" y="2497015"/>
            <a:chExt cx="5621215" cy="3138114"/>
          </a:xfrm>
        </p:grpSpPr>
        <p:sp>
          <p:nvSpPr>
            <p:cNvPr id="4" name="任意多边形: 形状 3"/>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5" name="任意多边形: 形状 4"/>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6" name="矩形 5"/>
          <p:cNvSpPr/>
          <p:nvPr/>
        </p:nvSpPr>
        <p:spPr>
          <a:xfrm>
            <a:off x="1893571" y="2641131"/>
            <a:ext cx="5015230" cy="2784288"/>
          </a:xfrm>
          <a:prstGeom prst="rect">
            <a:avLst/>
          </a:prstGeom>
        </p:spPr>
        <p:txBody>
          <a:bodyPr wrap="square">
            <a:spAutoFit/>
          </a:bodyPr>
          <a:lstStyle/>
          <a:p>
            <a:pPr fontAlgn="auto">
              <a:lnSpc>
                <a:spcPct val="200000"/>
              </a:lnSpc>
              <a:spcAft>
                <a:spcPts val="600"/>
              </a:spcAft>
            </a:pP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触电者脱离电源以后，现场救护人员应迅速对触电者的伤情进行判断，对症抢救。同时设法联系医疗急救中心（医疗部门）的医生到现场接替救治。要根据触电伤员的不同情况，采用不同的急救方法。</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71514" y="1923616"/>
            <a:ext cx="3874476" cy="3874476"/>
          </a:xfrm>
          <a:prstGeom prst="rect">
            <a:avLst/>
          </a:prstGeom>
        </p:spPr>
      </p:pic>
      <p:sp>
        <p:nvSpPr>
          <p:cNvPr id="2" name="文本框 1"/>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par>
                          <p:cTn id="8" fill="hold" nodeType="afterGroup">
                            <p:stCondLst>
                              <p:cond delay="2000"/>
                            </p:stCondLst>
                            <p:childTnLst>
                              <p:par>
                                <p:cTn id="9" presetID="16" presetClass="entr" presetSubtype="21" fill="hold" nodeType="afterEffect">
                                  <p:stCondLst>
                                    <p:cond delay="200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par>
                          <p:cTn id="12" fill="hold" nodeType="afterGroup">
                            <p:stCondLst>
                              <p:cond delay="4500"/>
                            </p:stCondLst>
                            <p:childTnLst>
                              <p:par>
                                <p:cTn id="13" presetID="22" presetClass="entr" presetSubtype="4" fill="hold" grpId="0" nodeType="afterEffect">
                                  <p:stCondLst>
                                    <p:cond delay="250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custDataLst>
              <p:tags r:id="rId1"/>
            </p:custDataLst>
          </p:nvPr>
        </p:nvGraphicFramePr>
        <p:xfrm>
          <a:off x="1382579" y="1980353"/>
          <a:ext cx="8237220" cy="3658616"/>
        </p:xfrm>
        <a:graphic>
          <a:graphicData uri="http://schemas.openxmlformats.org/drawingml/2006/table">
            <a:tbl>
              <a:tblPr firstRow="1" bandRow="1">
                <a:tableStyleId>{B301B821-A1FF-4177-AEE7-76D212191A09}</a:tableStyleId>
              </a:tblPr>
              <a:tblGrid>
                <a:gridCol w="1176020"/>
                <a:gridCol w="1176020"/>
                <a:gridCol w="1176020"/>
                <a:gridCol w="4709160"/>
              </a:tblGrid>
              <a:tr h="760730">
                <a:tc>
                  <a:txBody>
                    <a:bodyPr/>
                    <a:lstStyle/>
                    <a:p>
                      <a:pPr indent="0" algn="ctr">
                        <a:lnSpc>
                          <a:spcPct val="120000"/>
                        </a:lnSpc>
                        <a:spcBef>
                          <a:spcPct val="0"/>
                        </a:spcBef>
                        <a:spcAft>
                          <a:spcPct val="0"/>
                        </a:spcAft>
                      </a:pPr>
                      <a:r>
                        <a:rPr lang="zh-CN" altLang="en-US" sz="1800" b="1" spc="130">
                          <a:solidFill>
                            <a:srgbClr val="FFFFFF"/>
                          </a:solidFill>
                        </a:rPr>
                        <a:t>意识</a:t>
                      </a:r>
                      <a:endParaRPr lang="zh-CN" altLang="en-US" sz="1800" b="1" spc="130">
                        <a:solidFill>
                          <a:srgbClr val="FFFFFF"/>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800" b="1" spc="130">
                          <a:solidFill>
                            <a:srgbClr val="FFFFFF"/>
                          </a:solidFill>
                        </a:rPr>
                        <a:t>心跳</a:t>
                      </a:r>
                      <a:endParaRPr lang="zh-CN" altLang="en-US" sz="1800" b="1" spc="130">
                        <a:solidFill>
                          <a:srgbClr val="FFFFFF"/>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800" b="1" spc="130">
                          <a:solidFill>
                            <a:srgbClr val="FFFFFF"/>
                          </a:solidFill>
                        </a:rPr>
                        <a:t>呼吸</a:t>
                      </a:r>
                      <a:endParaRPr lang="zh-CN" altLang="en-US" sz="1800" b="1" spc="130">
                        <a:solidFill>
                          <a:srgbClr val="FFFFFF"/>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800" b="1" spc="130">
                          <a:solidFill>
                            <a:srgbClr val="FFFFFF"/>
                          </a:solidFill>
                        </a:rPr>
                        <a:t>对症治疗措施</a:t>
                      </a:r>
                      <a:endParaRPr lang="zh-CN" altLang="en-US" sz="1800" b="1" spc="130">
                        <a:solidFill>
                          <a:srgbClr val="FFFFFF"/>
                        </a:solidFill>
                        <a:latin typeface="思源黑体 CN Medium" panose="020B0600000000000000" pitchFamily="34" charset="-122"/>
                        <a:ea typeface="思源黑体 CN Medium" panose="020B0600000000000000" pitchFamily="34" charset="-122"/>
                      </a:endParaRPr>
                    </a:p>
                  </a:txBody>
                  <a:tcPr marL="317500" marR="317500" marT="215900" marB="215900" anchor="ctr"/>
                </a:tc>
              </a:tr>
              <a:tr h="723900">
                <a:tc>
                  <a:txBody>
                    <a:bodyPr/>
                    <a:lstStyle/>
                    <a:p>
                      <a:pPr indent="0" algn="ctr">
                        <a:lnSpc>
                          <a:spcPct val="120000"/>
                        </a:lnSpc>
                        <a:spcBef>
                          <a:spcPct val="0"/>
                        </a:spcBef>
                        <a:spcAft>
                          <a:spcPct val="0"/>
                        </a:spcAft>
                      </a:pPr>
                      <a:r>
                        <a:rPr lang="zh-CN" altLang="en-US" sz="1600" b="0" spc="130">
                          <a:solidFill>
                            <a:schemeClr val="tx1"/>
                          </a:solidFill>
                        </a:rPr>
                        <a:t>清醒</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600" b="0" spc="130">
                          <a:solidFill>
                            <a:schemeClr val="tx1"/>
                          </a:solidFill>
                        </a:rPr>
                        <a:t>存在</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marR="0" indent="0" algn="ctr" defTabSz="914400" rtl="0" eaLnBrk="1" fontAlgn="auto" latinLnBrk="0" hangingPunct="1">
                        <a:lnSpc>
                          <a:spcPct val="120000"/>
                        </a:lnSpc>
                        <a:spcBef>
                          <a:spcPct val="0"/>
                        </a:spcBef>
                        <a:spcAft>
                          <a:spcPct val="0"/>
                        </a:spcAft>
                        <a:buClrTx/>
                        <a:buSzTx/>
                        <a:buFontTx/>
                        <a:buNone/>
                        <a:defRPr/>
                      </a:pPr>
                      <a:r>
                        <a:rPr lang="zh-CN" altLang="en-US" sz="1600" b="0" spc="130">
                          <a:solidFill>
                            <a:schemeClr val="tx1"/>
                          </a:solidFill>
                        </a:rPr>
                        <a:t>存在</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l">
                        <a:lnSpc>
                          <a:spcPct val="120000"/>
                        </a:lnSpc>
                        <a:spcBef>
                          <a:spcPct val="0"/>
                        </a:spcBef>
                        <a:spcAft>
                          <a:spcPct val="0"/>
                        </a:spcAft>
                      </a:pPr>
                      <a:r>
                        <a:rPr lang="zh-CN" altLang="en-US" sz="1600" b="0" spc="130">
                          <a:solidFill>
                            <a:schemeClr val="tx1"/>
                          </a:solidFill>
                        </a:rPr>
                        <a:t>静补、保暖、严密观察</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r>
              <a:tr h="723900">
                <a:tc>
                  <a:txBody>
                    <a:bodyPr/>
                    <a:lstStyle/>
                    <a:p>
                      <a:pPr marR="0" indent="0" algn="ctr" defTabSz="914400" rtl="0" eaLnBrk="1" fontAlgn="auto" latinLnBrk="0" hangingPunct="1">
                        <a:lnSpc>
                          <a:spcPct val="120000"/>
                        </a:lnSpc>
                        <a:spcBef>
                          <a:spcPct val="0"/>
                        </a:spcBef>
                        <a:spcAft>
                          <a:spcPct val="0"/>
                        </a:spcAft>
                        <a:buClrTx/>
                        <a:buSzTx/>
                        <a:buFontTx/>
                        <a:buNone/>
                        <a:defRPr/>
                      </a:pPr>
                      <a:r>
                        <a:rPr lang="zh-CN" altLang="en-US" sz="1600" b="0" spc="130">
                          <a:solidFill>
                            <a:schemeClr val="tx1"/>
                          </a:solidFill>
                        </a:rPr>
                        <a:t>昏迷</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600" b="0" spc="130">
                          <a:solidFill>
                            <a:schemeClr val="tx1"/>
                          </a:solidFill>
                        </a:rPr>
                        <a:t>停止</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marR="0" indent="0" algn="ctr" defTabSz="914400" rtl="0" eaLnBrk="1" fontAlgn="auto" latinLnBrk="0" hangingPunct="1">
                        <a:lnSpc>
                          <a:spcPct val="120000"/>
                        </a:lnSpc>
                        <a:spcBef>
                          <a:spcPct val="0"/>
                        </a:spcBef>
                        <a:spcAft>
                          <a:spcPct val="0"/>
                        </a:spcAft>
                        <a:buClrTx/>
                        <a:buSzTx/>
                        <a:buFontTx/>
                        <a:buNone/>
                        <a:defRPr/>
                      </a:pPr>
                      <a:r>
                        <a:rPr lang="zh-CN" altLang="en-US" sz="1600" b="0" spc="130">
                          <a:solidFill>
                            <a:schemeClr val="tx1"/>
                          </a:solidFill>
                        </a:rPr>
                        <a:t>存在</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l">
                        <a:lnSpc>
                          <a:spcPct val="120000"/>
                        </a:lnSpc>
                        <a:spcBef>
                          <a:spcPct val="0"/>
                        </a:spcBef>
                        <a:spcAft>
                          <a:spcPct val="0"/>
                        </a:spcAft>
                      </a:pPr>
                      <a:r>
                        <a:rPr lang="zh-CN" altLang="en-US" sz="1600" b="0" spc="130">
                          <a:solidFill>
                            <a:schemeClr val="tx1"/>
                          </a:solidFill>
                        </a:rPr>
                        <a:t>胸外心脏按压术</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r>
              <a:tr h="723900">
                <a:tc>
                  <a:txBody>
                    <a:bodyPr/>
                    <a:lstStyle/>
                    <a:p>
                      <a:pPr marR="0" indent="0" algn="ctr" defTabSz="914400" rtl="0" eaLnBrk="1" fontAlgn="auto" latinLnBrk="0" hangingPunct="1">
                        <a:lnSpc>
                          <a:spcPct val="120000"/>
                        </a:lnSpc>
                        <a:spcBef>
                          <a:spcPct val="0"/>
                        </a:spcBef>
                        <a:spcAft>
                          <a:spcPct val="0"/>
                        </a:spcAft>
                        <a:buClrTx/>
                        <a:buSzTx/>
                        <a:buFontTx/>
                        <a:buNone/>
                        <a:defRPr/>
                      </a:pPr>
                      <a:r>
                        <a:rPr lang="zh-CN" altLang="en-US" sz="1600" b="0" spc="130">
                          <a:solidFill>
                            <a:schemeClr val="tx1"/>
                          </a:solidFill>
                        </a:rPr>
                        <a:t>昏迷</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600" b="0" spc="130">
                          <a:solidFill>
                            <a:schemeClr val="tx1"/>
                          </a:solidFill>
                        </a:rPr>
                        <a:t>存在</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600" b="0" spc="130">
                          <a:solidFill>
                            <a:schemeClr val="tx1"/>
                          </a:solidFill>
                        </a:rPr>
                        <a:t>停止</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l">
                        <a:lnSpc>
                          <a:spcPct val="120000"/>
                        </a:lnSpc>
                        <a:spcBef>
                          <a:spcPct val="0"/>
                        </a:spcBef>
                        <a:spcAft>
                          <a:spcPct val="0"/>
                        </a:spcAft>
                      </a:pPr>
                      <a:r>
                        <a:rPr lang="zh-CN" altLang="en-US" sz="1600" b="0" spc="130">
                          <a:solidFill>
                            <a:schemeClr val="tx1"/>
                          </a:solidFill>
                        </a:rPr>
                        <a:t>口对口</a:t>
                      </a:r>
                      <a:r>
                        <a:rPr lang="en-US" altLang="zh-CN" sz="1600" b="0" spc="130">
                          <a:solidFill>
                            <a:schemeClr val="tx1"/>
                          </a:solidFill>
                        </a:rPr>
                        <a:t>(</a:t>
                      </a:r>
                      <a:r>
                        <a:rPr lang="zh-CN" altLang="en-US" sz="1600" b="0" spc="130">
                          <a:solidFill>
                            <a:schemeClr val="tx1"/>
                          </a:solidFill>
                        </a:rPr>
                        <a:t>鼻</a:t>
                      </a:r>
                      <a:r>
                        <a:rPr lang="en-US" altLang="zh-CN" sz="1600" b="0" spc="130">
                          <a:solidFill>
                            <a:schemeClr val="tx1"/>
                          </a:solidFill>
                        </a:rPr>
                        <a:t>)</a:t>
                      </a:r>
                      <a:r>
                        <a:rPr lang="zh-CN" altLang="en-US" sz="1600" b="0" spc="130">
                          <a:solidFill>
                            <a:schemeClr val="tx1"/>
                          </a:solidFill>
                        </a:rPr>
                        <a:t>人工呼吸</a:t>
                      </a:r>
                      <a:endParaRPr lang="zh-CN" altLang="en-US" sz="1600" b="0" spc="130">
                        <a:solidFill>
                          <a:schemeClr val="tx1"/>
                        </a:solidFill>
                        <a:latin typeface="思源黑体 CN Medium" panose="020B0600000000000000" pitchFamily="34" charset="-122"/>
                        <a:ea typeface="思源黑体 CN Medium" panose="020B0600000000000000" pitchFamily="34" charset="-122"/>
                        <a:cs typeface="思源黑体 CN Normal" panose="020B0400000000000000" charset="-122"/>
                      </a:endParaRPr>
                    </a:p>
                  </a:txBody>
                  <a:tcPr marL="317500" marR="317500" marT="215900" marB="215900" anchor="ctr"/>
                </a:tc>
              </a:tr>
              <a:tr h="723900">
                <a:tc>
                  <a:txBody>
                    <a:bodyPr/>
                    <a:lstStyle/>
                    <a:p>
                      <a:pPr marR="0" indent="0" algn="ctr" defTabSz="914400" rtl="0" eaLnBrk="1" fontAlgn="auto" latinLnBrk="0" hangingPunct="1">
                        <a:lnSpc>
                          <a:spcPct val="120000"/>
                        </a:lnSpc>
                        <a:spcBef>
                          <a:spcPct val="0"/>
                        </a:spcBef>
                        <a:spcAft>
                          <a:spcPct val="0"/>
                        </a:spcAft>
                        <a:buClrTx/>
                        <a:buSzTx/>
                        <a:buFontTx/>
                        <a:buNone/>
                        <a:defRPr/>
                      </a:pPr>
                      <a:r>
                        <a:rPr lang="zh-CN" altLang="en-US" sz="1600" b="0" spc="130">
                          <a:solidFill>
                            <a:schemeClr val="tx1"/>
                          </a:solidFill>
                        </a:rPr>
                        <a:t>昏迷</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ctr">
                        <a:lnSpc>
                          <a:spcPct val="120000"/>
                        </a:lnSpc>
                        <a:spcBef>
                          <a:spcPct val="0"/>
                        </a:spcBef>
                        <a:spcAft>
                          <a:spcPct val="0"/>
                        </a:spcAft>
                      </a:pPr>
                      <a:r>
                        <a:rPr lang="zh-CN" altLang="en-US" sz="1600" b="0" spc="130">
                          <a:solidFill>
                            <a:schemeClr val="tx1"/>
                          </a:solidFill>
                        </a:rPr>
                        <a:t>停止</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marR="0" indent="0" algn="ctr" defTabSz="914400" rtl="0" eaLnBrk="1" fontAlgn="auto" latinLnBrk="0" hangingPunct="1">
                        <a:lnSpc>
                          <a:spcPct val="120000"/>
                        </a:lnSpc>
                        <a:spcBef>
                          <a:spcPct val="0"/>
                        </a:spcBef>
                        <a:spcAft>
                          <a:spcPct val="0"/>
                        </a:spcAft>
                        <a:buClrTx/>
                        <a:buSzTx/>
                        <a:buFontTx/>
                        <a:buNone/>
                        <a:defRPr/>
                      </a:pPr>
                      <a:r>
                        <a:rPr lang="zh-CN" altLang="en-US" sz="1600" b="0" spc="130">
                          <a:solidFill>
                            <a:schemeClr val="tx1"/>
                          </a:solidFill>
                        </a:rPr>
                        <a:t>停止</a:t>
                      </a:r>
                      <a:endParaRPr lang="zh-CN" altLang="en-US" sz="1600" b="0" spc="130">
                        <a:solidFill>
                          <a:schemeClr val="tx1"/>
                        </a:solidFill>
                        <a:latin typeface="思源黑体 CN Medium" panose="020B0600000000000000" pitchFamily="34" charset="-122"/>
                        <a:ea typeface="思源黑体 CN Medium" panose="020B0600000000000000" pitchFamily="34" charset="-122"/>
                      </a:endParaRPr>
                    </a:p>
                  </a:txBody>
                  <a:tcPr marL="317500" marR="317500" marT="215900" marB="215900" anchor="ctr"/>
                </a:tc>
                <a:tc>
                  <a:txBody>
                    <a:bodyPr/>
                    <a:lstStyle/>
                    <a:p>
                      <a:pPr indent="0" algn="l">
                        <a:lnSpc>
                          <a:spcPct val="120000"/>
                        </a:lnSpc>
                        <a:spcBef>
                          <a:spcPct val="0"/>
                        </a:spcBef>
                        <a:spcAft>
                          <a:spcPct val="0"/>
                        </a:spcAft>
                      </a:pPr>
                      <a:r>
                        <a:rPr lang="zh-CN" altLang="en-US" sz="1600" b="0" spc="130">
                          <a:solidFill>
                            <a:schemeClr val="tx1"/>
                          </a:solidFill>
                        </a:rPr>
                        <a:t>同时作心脏按压和口对口</a:t>
                      </a:r>
                      <a:r>
                        <a:rPr lang="en-US" altLang="zh-CN" sz="1600" b="0" spc="130">
                          <a:solidFill>
                            <a:schemeClr val="tx1"/>
                          </a:solidFill>
                        </a:rPr>
                        <a:t>(</a:t>
                      </a:r>
                      <a:r>
                        <a:rPr lang="zh-CN" altLang="en-US" sz="1600" b="0" spc="130">
                          <a:solidFill>
                            <a:schemeClr val="tx1"/>
                          </a:solidFill>
                        </a:rPr>
                        <a:t>鼻</a:t>
                      </a:r>
                      <a:r>
                        <a:rPr lang="en-US" altLang="zh-CN" sz="1600" b="0" spc="130">
                          <a:solidFill>
                            <a:schemeClr val="tx1"/>
                          </a:solidFill>
                        </a:rPr>
                        <a:t>)</a:t>
                      </a:r>
                      <a:r>
                        <a:rPr lang="zh-CN" altLang="en-US" sz="1600" b="0" spc="130">
                          <a:solidFill>
                            <a:schemeClr val="tx1"/>
                          </a:solidFill>
                        </a:rPr>
                        <a:t>人工呼吸</a:t>
                      </a:r>
                      <a:endParaRPr lang="zh-CN" altLang="en-US" sz="1600" b="0" spc="130">
                        <a:solidFill>
                          <a:schemeClr val="tx1"/>
                        </a:solidFill>
                        <a:latin typeface="思源黑体 CN Medium" panose="020B0600000000000000" pitchFamily="34" charset="-122"/>
                        <a:ea typeface="思源黑体 CN Medium" panose="020B0600000000000000" pitchFamily="34" charset="-122"/>
                        <a:cs typeface="思源黑体 CN Normal" panose="020B0400000000000000" charset="-122"/>
                      </a:endParaRPr>
                    </a:p>
                  </a:txBody>
                  <a:tcPr marL="317500" marR="317500" marT="215900" marB="215900" anchor="ctr"/>
                </a:tc>
              </a:tr>
            </a:tbl>
          </a:graphicData>
        </a:graphic>
      </p:graphicFrame>
      <p:pic>
        <p:nvPicPr>
          <p:cNvPr id="4" name="图片 3"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19799" y="3725332"/>
            <a:ext cx="2656868" cy="1928283"/>
          </a:xfrm>
          <a:prstGeom prst="rect">
            <a:avLst/>
          </a:prstGeom>
        </p:spPr>
      </p:pic>
      <p:sp>
        <p:nvSpPr>
          <p:cNvPr id="3" name="文本框 2"/>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2" presetClass="entr" presetSubtype="4" fill="hold" nodeType="after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337368" y="1773986"/>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心肺复苏人工急救步骤</a:t>
            </a:r>
          </a:p>
        </p:txBody>
      </p:sp>
      <p:grpSp>
        <p:nvGrpSpPr>
          <p:cNvPr id="10" name="组合 9"/>
          <p:cNvGrpSpPr/>
          <p:nvPr/>
        </p:nvGrpSpPr>
        <p:grpSpPr>
          <a:xfrm>
            <a:off x="1354301" y="2758757"/>
            <a:ext cx="3096387" cy="3096387"/>
            <a:chOff x="-2119675" y="1868947"/>
            <a:chExt cx="2484276" cy="2484276"/>
          </a:xfrm>
        </p:grpSpPr>
        <p:sp>
          <p:nvSpPr>
            <p:cNvPr id="11" name="椭圆 10"/>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600" kern="0">
                <a:solidFill>
                  <a:schemeClr val="bg1"/>
                </a:solidFill>
                <a:latin typeface="+mj-ea"/>
                <a:ea typeface="+mj-ea"/>
                <a:cs typeface="+mn-ea"/>
                <a:sym typeface="Arial" panose="020B0604020202020204" pitchFamily="34" charset="0"/>
              </a:endParaRPr>
            </a:p>
          </p:txBody>
        </p:sp>
        <p:sp>
          <p:nvSpPr>
            <p:cNvPr id="12" name="椭圆 11"/>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4000">
                  <a:solidFill>
                    <a:schemeClr val="bg1"/>
                  </a:solidFill>
                  <a:latin typeface="+mj-ea"/>
                  <a:ea typeface="+mj-ea"/>
                  <a:cs typeface="阿里巴巴普惠体" panose="00020600040101010101" charset="-122"/>
                  <a:sym typeface="+mn-ea"/>
                </a:rPr>
                <a:t>判断</a:t>
              </a:r>
            </a:p>
          </p:txBody>
        </p:sp>
      </p:grpSp>
      <p:grpSp>
        <p:nvGrpSpPr>
          <p:cNvPr id="13" name="组合 12"/>
          <p:cNvGrpSpPr/>
          <p:nvPr/>
        </p:nvGrpSpPr>
        <p:grpSpPr>
          <a:xfrm>
            <a:off x="4373285" y="2758757"/>
            <a:ext cx="3096387" cy="3096387"/>
            <a:chOff x="-2119675" y="1868947"/>
            <a:chExt cx="2484276" cy="2484276"/>
          </a:xfrm>
        </p:grpSpPr>
        <p:sp>
          <p:nvSpPr>
            <p:cNvPr id="14" name="椭圆 13"/>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600" kern="0">
                <a:solidFill>
                  <a:schemeClr val="bg1"/>
                </a:solidFill>
                <a:latin typeface="+mj-ea"/>
                <a:ea typeface="+mj-ea"/>
                <a:cs typeface="+mn-ea"/>
                <a:sym typeface="Arial" panose="020B0604020202020204" pitchFamily="34" charset="0"/>
              </a:endParaRPr>
            </a:p>
          </p:txBody>
        </p:sp>
        <p:sp>
          <p:nvSpPr>
            <p:cNvPr id="15" name="椭圆 14"/>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4000">
                  <a:solidFill>
                    <a:schemeClr val="bg1"/>
                  </a:solidFill>
                  <a:latin typeface="+mj-ea"/>
                  <a:ea typeface="+mj-ea"/>
                  <a:cs typeface="阿里巴巴普惠体" panose="00020600040101010101" charset="-122"/>
                  <a:sym typeface="+mn-ea"/>
                </a:rPr>
                <a:t>体位</a:t>
              </a:r>
            </a:p>
          </p:txBody>
        </p:sp>
      </p:grpSp>
      <p:grpSp>
        <p:nvGrpSpPr>
          <p:cNvPr id="16" name="组合 15"/>
          <p:cNvGrpSpPr/>
          <p:nvPr/>
        </p:nvGrpSpPr>
        <p:grpSpPr>
          <a:xfrm>
            <a:off x="7392269" y="2758757"/>
            <a:ext cx="3096387" cy="3096387"/>
            <a:chOff x="-2119675" y="1868947"/>
            <a:chExt cx="2484276" cy="2484276"/>
          </a:xfrm>
        </p:grpSpPr>
        <p:sp>
          <p:nvSpPr>
            <p:cNvPr id="17" name="椭圆 16"/>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600" kern="0">
                <a:solidFill>
                  <a:schemeClr val="bg1"/>
                </a:solidFill>
                <a:latin typeface="+mj-ea"/>
                <a:ea typeface="+mj-ea"/>
                <a:cs typeface="+mn-ea"/>
                <a:sym typeface="Arial" panose="020B0604020202020204" pitchFamily="34" charset="0"/>
              </a:endParaRPr>
            </a:p>
          </p:txBody>
        </p:sp>
        <p:sp>
          <p:nvSpPr>
            <p:cNvPr id="18" name="椭圆 17"/>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4000">
                  <a:solidFill>
                    <a:schemeClr val="bg1"/>
                  </a:solidFill>
                  <a:latin typeface="+mj-ea"/>
                  <a:ea typeface="+mj-ea"/>
                  <a:cs typeface="阿里巴巴普惠体" panose="00020600040101010101" charset="-122"/>
                  <a:sym typeface="+mn-ea"/>
                </a:rPr>
                <a:t>急救</a:t>
              </a:r>
            </a:p>
          </p:txBody>
        </p:sp>
      </p:grpSp>
      <p:sp>
        <p:nvSpPr>
          <p:cNvPr id="2" name="文本框 1"/>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nodeType="afterGroup">
                            <p:stCondLst>
                              <p:cond delay="500"/>
                            </p:stCondLst>
                            <p:childTnLst>
                              <p:par>
                                <p:cTn id="11" presetID="22" presetClass="entr" presetSubtype="8" fill="hold" nodeType="afterEffect">
                                  <p:stCondLst>
                                    <p:cond delay="50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par>
                          <p:cTn id="14" fill="hold" nodeType="afterGroup">
                            <p:stCondLst>
                              <p:cond delay="1500"/>
                            </p:stCondLst>
                            <p:childTnLst>
                              <p:par>
                                <p:cTn id="15" presetID="22" presetClass="entr" presetSubtype="8" fill="hold" nodeType="afterEffect">
                                  <p:stCondLst>
                                    <p:cond delay="100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par>
                          <p:cTn id="18" fill="hold" nodeType="afterGroup">
                            <p:stCondLst>
                              <p:cond delay="3000"/>
                            </p:stCondLst>
                            <p:childTnLst>
                              <p:par>
                                <p:cTn id="19" presetID="22" presetClass="entr" presetSubtype="8" fill="hold" nodeType="afterEffect">
                                  <p:stCondLst>
                                    <p:cond delay="150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任意多边形: 形状 22"/>
          <p:cNvSpPr/>
          <p:nvPr/>
        </p:nvSpPr>
        <p:spPr>
          <a:xfrm>
            <a:off x="660000" y="1478949"/>
            <a:ext cx="10872000" cy="4704017"/>
          </a:xfrm>
          <a:custGeom>
            <a:avLst/>
            <a:gdLst>
              <a:gd name="connsiteX0" fmla="*/ 237324 w 10562944"/>
              <a:gd name="connsiteY0" fmla="*/ 0 h 5339321"/>
              <a:gd name="connsiteX1" fmla="*/ 10325620 w 10562944"/>
              <a:gd name="connsiteY1" fmla="*/ 0 h 5339321"/>
              <a:gd name="connsiteX2" fmla="*/ 10562944 w 10562944"/>
              <a:gd name="connsiteY2" fmla="*/ 237324 h 5339321"/>
              <a:gd name="connsiteX3" fmla="*/ 10562944 w 10562944"/>
              <a:gd name="connsiteY3" fmla="*/ 973263 h 5339321"/>
              <a:gd name="connsiteX4" fmla="*/ 10562944 w 10562944"/>
              <a:gd name="connsiteY4" fmla="*/ 1186593 h 5339321"/>
              <a:gd name="connsiteX5" fmla="*/ 10562944 w 10562944"/>
              <a:gd name="connsiteY5" fmla="*/ 4152728 h 5339321"/>
              <a:gd name="connsiteX6" fmla="*/ 10562944 w 10562944"/>
              <a:gd name="connsiteY6" fmla="*/ 4586833 h 5339321"/>
              <a:gd name="connsiteX7" fmla="*/ 10562944 w 10562944"/>
              <a:gd name="connsiteY7" fmla="*/ 5101997 h 5339321"/>
              <a:gd name="connsiteX8" fmla="*/ 10325620 w 10562944"/>
              <a:gd name="connsiteY8" fmla="*/ 5339321 h 5339321"/>
              <a:gd name="connsiteX9" fmla="*/ 237324 w 10562944"/>
              <a:gd name="connsiteY9" fmla="*/ 5339321 h 5339321"/>
              <a:gd name="connsiteX10" fmla="*/ 0 w 10562944"/>
              <a:gd name="connsiteY10" fmla="*/ 5101997 h 5339321"/>
              <a:gd name="connsiteX11" fmla="*/ 0 w 10562944"/>
              <a:gd name="connsiteY11" fmla="*/ 4586833 h 5339321"/>
              <a:gd name="connsiteX12" fmla="*/ 0 w 10562944"/>
              <a:gd name="connsiteY12" fmla="*/ 4152728 h 5339321"/>
              <a:gd name="connsiteX13" fmla="*/ 0 w 10562944"/>
              <a:gd name="connsiteY13" fmla="*/ 1186594 h 5339321"/>
              <a:gd name="connsiteX14" fmla="*/ 0 w 10562944"/>
              <a:gd name="connsiteY14" fmla="*/ 1186593 h 5339321"/>
              <a:gd name="connsiteX15" fmla="*/ 0 w 10562944"/>
              <a:gd name="connsiteY15" fmla="*/ 237324 h 5339321"/>
              <a:gd name="connsiteX16" fmla="*/ 237324 w 10562944"/>
              <a:gd name="connsiteY16" fmla="*/ 0 h 533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2944" h="5339321">
                <a:moveTo>
                  <a:pt x="237324" y="0"/>
                </a:moveTo>
                <a:lnTo>
                  <a:pt x="10325620" y="0"/>
                </a:lnTo>
                <a:cubicBezTo>
                  <a:pt x="10456690" y="0"/>
                  <a:pt x="10562944" y="106254"/>
                  <a:pt x="10562944" y="237324"/>
                </a:cubicBezTo>
                <a:lnTo>
                  <a:pt x="10562944" y="973263"/>
                </a:lnTo>
                <a:lnTo>
                  <a:pt x="10562944" y="1186593"/>
                </a:lnTo>
                <a:lnTo>
                  <a:pt x="10562944" y="4152728"/>
                </a:lnTo>
                <a:lnTo>
                  <a:pt x="10562944" y="4586833"/>
                </a:lnTo>
                <a:lnTo>
                  <a:pt x="10562944" y="5101997"/>
                </a:lnTo>
                <a:cubicBezTo>
                  <a:pt x="10562944" y="5233067"/>
                  <a:pt x="10456690" y="5339321"/>
                  <a:pt x="10325620" y="5339321"/>
                </a:cubicBezTo>
                <a:lnTo>
                  <a:pt x="237324" y="5339321"/>
                </a:lnTo>
                <a:cubicBezTo>
                  <a:pt x="106254" y="5339321"/>
                  <a:pt x="0" y="5233067"/>
                  <a:pt x="0" y="5101997"/>
                </a:cubicBezTo>
                <a:lnTo>
                  <a:pt x="0" y="4586833"/>
                </a:lnTo>
                <a:lnTo>
                  <a:pt x="0" y="4152728"/>
                </a:lnTo>
                <a:lnTo>
                  <a:pt x="0" y="1186594"/>
                </a:lnTo>
                <a:lnTo>
                  <a:pt x="0" y="1186593"/>
                </a:lnTo>
                <a:lnTo>
                  <a:pt x="0" y="237324"/>
                </a:lnTo>
                <a:cubicBezTo>
                  <a:pt x="0" y="106254"/>
                  <a:pt x="106254" y="0"/>
                  <a:pt x="237324" y="0"/>
                </a:cubicBezTo>
                <a:close/>
              </a:path>
            </a:pathLst>
          </a:custGeom>
          <a:solidFill>
            <a:schemeClr val="bg1"/>
          </a:solidFill>
          <a:ln w="28575">
            <a:gradFill>
              <a:gsLst>
                <a:gs pos="0">
                  <a:schemeClr val="accent1"/>
                </a:gs>
                <a:gs pos="100000">
                  <a:schemeClr val="accent1">
                    <a:lumMod val="30000"/>
                    <a:lumOff val="70000"/>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4" name="矩形: 圆角 93"/>
          <p:cNvSpPr/>
          <p:nvPr/>
        </p:nvSpPr>
        <p:spPr>
          <a:xfrm>
            <a:off x="4656000" y="1062846"/>
            <a:ext cx="2880000" cy="828000"/>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4400" spc="200">
                <a:solidFill>
                  <a:schemeClr val="bg1"/>
                </a:solidFill>
                <a:latin typeface="汉仪雅酷黑 85W" panose="020B0904020202020204" pitchFamily="34" charset="-122"/>
                <a:ea typeface="汉仪雅酷黑 85W" panose="020B0904020202020204" pitchFamily="34" charset="-122"/>
                <a:sym typeface="思源黑体 CN Regular" panose="020B0500000000000000" pitchFamily="34" charset="-122"/>
              </a:rPr>
              <a:t>- </a:t>
            </a:r>
            <a:r>
              <a:rPr lang="zh-CN" altLang="en-US" sz="4400" spc="200">
                <a:solidFill>
                  <a:schemeClr val="bg1"/>
                </a:solidFill>
                <a:latin typeface="汉仪雅酷黑 85W" panose="020B0904020202020204" pitchFamily="34" charset="-122"/>
                <a:ea typeface="汉仪雅酷黑 85W" panose="020B0904020202020204" pitchFamily="34" charset="-122"/>
                <a:sym typeface="思源黑体 CN Regular" panose="020B0500000000000000" pitchFamily="34" charset="-122"/>
              </a:rPr>
              <a:t>目录 </a:t>
            </a:r>
            <a:r>
              <a:rPr lang="en-US" altLang="zh-CN" sz="4400" spc="200">
                <a:solidFill>
                  <a:schemeClr val="bg1"/>
                </a:solidFill>
                <a:latin typeface="汉仪雅酷黑 85W" panose="020B0904020202020204" pitchFamily="34" charset="-122"/>
                <a:ea typeface="汉仪雅酷黑 85W" panose="020B0904020202020204" pitchFamily="34" charset="-122"/>
                <a:sym typeface="思源黑体 CN Regular" panose="020B0500000000000000" pitchFamily="34" charset="-122"/>
              </a:rPr>
              <a:t>-</a:t>
            </a:r>
            <a:endParaRPr lang="zh-CN" altLang="en-US" sz="4000" spc="200">
              <a:solidFill>
                <a:schemeClr val="bg1"/>
              </a:solidFill>
              <a:latin typeface="汉仪雅酷黑 85W" panose="020B0904020202020204" pitchFamily="34" charset="-122"/>
              <a:ea typeface="汉仪雅酷黑 85W" panose="020B0904020202020204" pitchFamily="34" charset="-122"/>
              <a:sym typeface="思源黑体 CN Regular" panose="020B0500000000000000" pitchFamily="34" charset="-122"/>
            </a:endParaRPr>
          </a:p>
        </p:txBody>
      </p:sp>
      <p:grpSp>
        <p:nvGrpSpPr>
          <p:cNvPr id="13" name="组合 12"/>
          <p:cNvGrpSpPr/>
          <p:nvPr/>
        </p:nvGrpSpPr>
        <p:grpSpPr>
          <a:xfrm>
            <a:off x="1340550" y="2870305"/>
            <a:ext cx="4673388" cy="720000"/>
            <a:chOff x="1446058" y="2712042"/>
            <a:chExt cx="4673388" cy="720000"/>
          </a:xfrm>
        </p:grpSpPr>
        <p:sp>
          <p:nvSpPr>
            <p:cNvPr id="84" name="矩形: 圆角 83"/>
            <p:cNvSpPr/>
            <p:nvPr/>
          </p:nvSpPr>
          <p:spPr>
            <a:xfrm>
              <a:off x="1446058" y="2712042"/>
              <a:ext cx="720000" cy="720000"/>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400" spc="200">
                  <a:solidFill>
                    <a:schemeClr val="bg1"/>
                  </a:solidFill>
                  <a:latin typeface="+mn-ea"/>
                  <a:sym typeface="思源黑体 CN Regular" panose="020B0500000000000000" pitchFamily="34" charset="-122"/>
                </a:rPr>
                <a:t>01</a:t>
              </a:r>
              <a:endParaRPr lang="zh-CN" altLang="en-US" sz="2400" spc="200">
                <a:solidFill>
                  <a:schemeClr val="bg1"/>
                </a:solidFill>
                <a:latin typeface="+mn-ea"/>
                <a:sym typeface="思源黑体 CN Regular" panose="020B0500000000000000" pitchFamily="34" charset="-122"/>
              </a:endParaRPr>
            </a:p>
          </p:txBody>
        </p:sp>
        <p:sp>
          <p:nvSpPr>
            <p:cNvPr id="12" name="文本框 11"/>
            <p:cNvSpPr txBox="1"/>
            <p:nvPr/>
          </p:nvSpPr>
          <p:spPr>
            <a:xfrm>
              <a:off x="2241461" y="2779655"/>
              <a:ext cx="3877985" cy="584775"/>
            </a:xfrm>
            <a:prstGeom prst="rect">
              <a:avLst/>
            </a:prstGeom>
            <a:noFill/>
          </p:spPr>
          <p:txBody>
            <a:bodyPr wrap="none" rtlCol="0">
              <a:spAutoFit/>
            </a:bodyPr>
            <a:lstStyle/>
            <a:p>
              <a:r>
                <a:rPr lang="zh-CN" altLang="en-US" sz="3200">
                  <a:solidFill>
                    <a:schemeClr val="tx1">
                      <a:lumMod val="85000"/>
                      <a:lumOff val="15000"/>
                    </a:schemeClr>
                  </a:solidFill>
                  <a:latin typeface="汉仪雅酷黑 85W" panose="020B0904020202020204" pitchFamily="34" charset="-122"/>
                  <a:ea typeface="汉仪雅酷黑 85W" panose="020B0904020202020204" pitchFamily="34" charset="-122"/>
                </a:rPr>
                <a:t>触电急救的基本原则</a:t>
              </a:r>
            </a:p>
          </p:txBody>
        </p:sp>
      </p:grpSp>
      <p:grpSp>
        <p:nvGrpSpPr>
          <p:cNvPr id="14" name="组合 13"/>
          <p:cNvGrpSpPr/>
          <p:nvPr/>
        </p:nvGrpSpPr>
        <p:grpSpPr>
          <a:xfrm>
            <a:off x="1340550" y="4498059"/>
            <a:ext cx="4673388" cy="720000"/>
            <a:chOff x="1446058" y="2712042"/>
            <a:chExt cx="4673388" cy="720000"/>
          </a:xfrm>
        </p:grpSpPr>
        <p:sp>
          <p:nvSpPr>
            <p:cNvPr id="15" name="矩形: 圆角 14"/>
            <p:cNvSpPr/>
            <p:nvPr/>
          </p:nvSpPr>
          <p:spPr>
            <a:xfrm>
              <a:off x="1446058" y="2712042"/>
              <a:ext cx="720000" cy="720000"/>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400" spc="200">
                  <a:solidFill>
                    <a:schemeClr val="bg1"/>
                  </a:solidFill>
                  <a:latin typeface="+mn-ea"/>
                  <a:sym typeface="思源黑体 CN Regular" panose="020B0500000000000000" pitchFamily="34" charset="-122"/>
                </a:rPr>
                <a:t>02</a:t>
              </a:r>
              <a:endParaRPr lang="zh-CN" altLang="en-US" sz="2400" spc="200">
                <a:solidFill>
                  <a:schemeClr val="bg1"/>
                </a:solidFill>
                <a:latin typeface="+mn-ea"/>
                <a:sym typeface="思源黑体 CN Regular" panose="020B0500000000000000" pitchFamily="34" charset="-122"/>
              </a:endParaRPr>
            </a:p>
          </p:txBody>
        </p:sp>
        <p:sp>
          <p:nvSpPr>
            <p:cNvPr id="16" name="文本框 15"/>
            <p:cNvSpPr txBox="1"/>
            <p:nvPr/>
          </p:nvSpPr>
          <p:spPr>
            <a:xfrm>
              <a:off x="2241461" y="2779655"/>
              <a:ext cx="3877985" cy="584775"/>
            </a:xfrm>
            <a:prstGeom prst="rect">
              <a:avLst/>
            </a:prstGeom>
            <a:noFill/>
          </p:spPr>
          <p:txBody>
            <a:bodyPr wrap="none" rtlCol="0">
              <a:spAutoFit/>
            </a:bodyPr>
            <a:lstStyle/>
            <a:p>
              <a:r>
                <a:rPr lang="zh-CN" altLang="en-US" sz="3200">
                  <a:solidFill>
                    <a:schemeClr val="tx1">
                      <a:lumMod val="85000"/>
                      <a:lumOff val="15000"/>
                    </a:schemeClr>
                  </a:solidFill>
                  <a:latin typeface="汉仪雅酷黑 85W" panose="020B0904020202020204" pitchFamily="34" charset="-122"/>
                  <a:ea typeface="汉仪雅酷黑 85W" panose="020B0904020202020204" pitchFamily="34" charset="-122"/>
                </a:rPr>
                <a:t>常见的几种触电方式</a:t>
              </a:r>
            </a:p>
          </p:txBody>
        </p:sp>
      </p:grpSp>
      <p:grpSp>
        <p:nvGrpSpPr>
          <p:cNvPr id="17" name="组合 16"/>
          <p:cNvGrpSpPr/>
          <p:nvPr/>
        </p:nvGrpSpPr>
        <p:grpSpPr>
          <a:xfrm>
            <a:off x="6612181" y="2870305"/>
            <a:ext cx="3852650" cy="720000"/>
            <a:chOff x="1446058" y="2712042"/>
            <a:chExt cx="3852650" cy="720000"/>
          </a:xfrm>
        </p:grpSpPr>
        <p:sp>
          <p:nvSpPr>
            <p:cNvPr id="18" name="矩形: 圆角 17"/>
            <p:cNvSpPr/>
            <p:nvPr/>
          </p:nvSpPr>
          <p:spPr>
            <a:xfrm>
              <a:off x="1446058" y="2712042"/>
              <a:ext cx="720000" cy="720000"/>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400" spc="200">
                  <a:solidFill>
                    <a:schemeClr val="bg1"/>
                  </a:solidFill>
                  <a:latin typeface="+mn-ea"/>
                  <a:sym typeface="思源黑体 CN Regular" panose="020B0500000000000000" pitchFamily="34" charset="-122"/>
                </a:rPr>
                <a:t>03</a:t>
              </a:r>
              <a:endParaRPr lang="zh-CN" altLang="en-US" sz="2400" spc="200">
                <a:solidFill>
                  <a:schemeClr val="bg1"/>
                </a:solidFill>
                <a:latin typeface="+mn-ea"/>
                <a:sym typeface="思源黑体 CN Regular" panose="020B0500000000000000" pitchFamily="34" charset="-122"/>
              </a:endParaRPr>
            </a:p>
          </p:txBody>
        </p:sp>
        <p:sp>
          <p:nvSpPr>
            <p:cNvPr id="19" name="文本框 18"/>
            <p:cNvSpPr txBox="1"/>
            <p:nvPr/>
          </p:nvSpPr>
          <p:spPr>
            <a:xfrm>
              <a:off x="2241461" y="2779655"/>
              <a:ext cx="3057247" cy="584775"/>
            </a:xfrm>
            <a:prstGeom prst="rect">
              <a:avLst/>
            </a:prstGeom>
            <a:noFill/>
          </p:spPr>
          <p:txBody>
            <a:bodyPr wrap="none" rtlCol="0">
              <a:spAutoFit/>
            </a:bodyPr>
            <a:lstStyle/>
            <a:p>
              <a:r>
                <a:rPr lang="zh-CN" altLang="en-US" sz="3200">
                  <a:solidFill>
                    <a:schemeClr val="tx1">
                      <a:lumMod val="85000"/>
                      <a:lumOff val="15000"/>
                    </a:schemeClr>
                  </a:solidFill>
                  <a:latin typeface="汉仪雅酷黑 85W" panose="020B0904020202020204" pitchFamily="34" charset="-122"/>
                  <a:ea typeface="汉仪雅酷黑 85W" panose="020B0904020202020204" pitchFamily="34" charset="-122"/>
                </a:rPr>
                <a:t>脱离电源的方法</a:t>
              </a:r>
            </a:p>
          </p:txBody>
        </p:sp>
      </p:grpSp>
      <p:grpSp>
        <p:nvGrpSpPr>
          <p:cNvPr id="20" name="组合 19"/>
          <p:cNvGrpSpPr/>
          <p:nvPr/>
        </p:nvGrpSpPr>
        <p:grpSpPr>
          <a:xfrm>
            <a:off x="6612181" y="4498059"/>
            <a:ext cx="4673388" cy="720000"/>
            <a:chOff x="1446058" y="2712042"/>
            <a:chExt cx="4673388" cy="720000"/>
          </a:xfrm>
        </p:grpSpPr>
        <p:sp>
          <p:nvSpPr>
            <p:cNvPr id="21" name="矩形: 圆角 20"/>
            <p:cNvSpPr/>
            <p:nvPr/>
          </p:nvSpPr>
          <p:spPr>
            <a:xfrm>
              <a:off x="1446058" y="2712042"/>
              <a:ext cx="720000" cy="720000"/>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400" spc="200">
                  <a:solidFill>
                    <a:schemeClr val="bg1"/>
                  </a:solidFill>
                  <a:latin typeface="+mn-ea"/>
                  <a:sym typeface="思源黑体 CN Regular" panose="020B0500000000000000" pitchFamily="34" charset="-122"/>
                </a:rPr>
                <a:t>04</a:t>
              </a:r>
              <a:endParaRPr lang="zh-CN" altLang="en-US" sz="2400" spc="200">
                <a:solidFill>
                  <a:schemeClr val="bg1"/>
                </a:solidFill>
                <a:latin typeface="+mn-ea"/>
                <a:sym typeface="思源黑体 CN Regular" panose="020B0500000000000000" pitchFamily="34" charset="-122"/>
              </a:endParaRPr>
            </a:p>
          </p:txBody>
        </p:sp>
        <p:sp>
          <p:nvSpPr>
            <p:cNvPr id="22" name="文本框 21"/>
            <p:cNvSpPr txBox="1"/>
            <p:nvPr/>
          </p:nvSpPr>
          <p:spPr>
            <a:xfrm>
              <a:off x="2241461" y="2779655"/>
              <a:ext cx="3877985" cy="584775"/>
            </a:xfrm>
            <a:prstGeom prst="rect">
              <a:avLst/>
            </a:prstGeom>
            <a:noFill/>
          </p:spPr>
          <p:txBody>
            <a:bodyPr wrap="none" rtlCol="0">
              <a:spAutoFit/>
            </a:bodyPr>
            <a:lstStyle/>
            <a:p>
              <a:r>
                <a:rPr lang="zh-CN" altLang="en-US" sz="3200">
                  <a:solidFill>
                    <a:schemeClr val="tx1">
                      <a:lumMod val="85000"/>
                      <a:lumOff val="15000"/>
                    </a:schemeClr>
                  </a:solidFill>
                  <a:latin typeface="汉仪雅酷黑 85W" panose="020B0904020202020204" pitchFamily="34" charset="-122"/>
                  <a:ea typeface="汉仪雅酷黑 85W" panose="020B0904020202020204" pitchFamily="34" charset="-122"/>
                </a:rPr>
                <a:t>心肺复苏人工急救法</a:t>
              </a:r>
            </a:p>
          </p:txBody>
        </p:sp>
      </p:grpSp>
      <p:pic>
        <p:nvPicPr>
          <p:cNvPr id="25" name="图片 24" descr="卡通人物&#10;&#10;低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0" y="4934196"/>
            <a:ext cx="2356076" cy="1923804"/>
          </a:xfrm>
          <a:prstGeom prst="rect">
            <a:avLst/>
          </a:prstGeom>
        </p:spPr>
      </p:pic>
      <p:pic>
        <p:nvPicPr>
          <p:cNvPr id="27" name="图片 26" descr="背景图案&#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775534" y="0"/>
            <a:ext cx="1416466" cy="1923412"/>
          </a:xfrm>
          <a:prstGeom prst="rect">
            <a:avLst/>
          </a:prstGeom>
        </p:spPr>
      </p:pic>
      <p:sp>
        <p:nvSpPr>
          <p:cNvPr id="2" name="文本框 1"/>
          <p:cNvSpPr txBox="1"/>
          <p:nvPr/>
        </p:nvSpPr>
        <p:spPr>
          <a:xfrm>
            <a:off x="1775534" y="1890846"/>
            <a:ext cx="1526959"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1" fill="hold" grpId="1" nodeType="with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additive="base">
                                        <p:cTn id="11" dur="500" fill="hold"/>
                                        <p:tgtEl>
                                          <p:spTgt spid="94"/>
                                        </p:tgtEl>
                                        <p:attrNameLst>
                                          <p:attrName>ppt_x</p:attrName>
                                        </p:attrNameLst>
                                      </p:cBhvr>
                                      <p:tavLst>
                                        <p:tav tm="0">
                                          <p:val>
                                            <p:strVal val="#ppt_x"/>
                                          </p:val>
                                        </p:tav>
                                        <p:tav tm="100000">
                                          <p:val>
                                            <p:strVal val="#ppt_x"/>
                                          </p:val>
                                        </p:tav>
                                      </p:tavLst>
                                    </p:anim>
                                    <p:anim calcmode="lin" valueType="num">
                                      <p:cBhvr additive="base">
                                        <p:cTn id="12" dur="500" fill="hold"/>
                                        <p:tgtEl>
                                          <p:spTgt spid="94"/>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1"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0-#ppt_h/2"/>
                                          </p:val>
                                        </p:tav>
                                        <p:tav tm="100000">
                                          <p:val>
                                            <p:strVal val="#ppt_y"/>
                                          </p:val>
                                        </p:tav>
                                      </p:tavLst>
                                    </p:anim>
                                  </p:childTnLst>
                                </p:cTn>
                              </p:par>
                            </p:childTnLst>
                          </p:cTn>
                        </p:par>
                        <p:par>
                          <p:cTn id="21" fill="hold" nodeType="afterGroup">
                            <p:stCondLst>
                              <p:cond delay="500"/>
                            </p:stCondLst>
                            <p:childTnLst>
                              <p:par>
                                <p:cTn id="22" presetID="53" presetClass="entr" presetSubtype="0" fill="hold" nodeType="afterEffect">
                                  <p:stCondLst>
                                    <p:cond delay="50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childTnLst>
                          </p:cTn>
                        </p:par>
                        <p:par>
                          <p:cTn id="27" fill="hold" nodeType="afterGroup">
                            <p:stCondLst>
                              <p:cond delay="1500"/>
                            </p:stCondLst>
                            <p:childTnLst>
                              <p:par>
                                <p:cTn id="28" presetID="53" presetClass="entr" presetSubtype="0" fill="hold" nodeType="afterEffect">
                                  <p:stCondLst>
                                    <p:cond delay="100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childTnLst>
                                </p:cTn>
                              </p:par>
                            </p:childTnLst>
                          </p:cTn>
                        </p:par>
                        <p:par>
                          <p:cTn id="33" fill="hold" nodeType="afterGroup">
                            <p:stCondLst>
                              <p:cond delay="3000"/>
                            </p:stCondLst>
                            <p:childTnLst>
                              <p:par>
                                <p:cTn id="34" presetID="53" presetClass="entr" presetSubtype="0" fill="hold" nodeType="afterEffect">
                                  <p:stCondLst>
                                    <p:cond delay="150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Effect transition="in" filter="fade">
                                      <p:cBhvr>
                                        <p:cTn id="38" dur="500"/>
                                        <p:tgtEl>
                                          <p:spTgt spid="17"/>
                                        </p:tgtEl>
                                      </p:cBhvr>
                                    </p:animEffect>
                                  </p:childTnLst>
                                </p:cTn>
                              </p:par>
                            </p:childTnLst>
                          </p:cTn>
                        </p:par>
                        <p:par>
                          <p:cTn id="39" fill="hold" nodeType="afterGroup">
                            <p:stCondLst>
                              <p:cond delay="5000"/>
                            </p:stCondLst>
                            <p:childTnLst>
                              <p:par>
                                <p:cTn id="40" presetID="53" presetClass="entr" presetSubtype="0" fill="hold" nodeType="afterEffect">
                                  <p:stCondLst>
                                    <p:cond delay="200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94"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768928" y="3151414"/>
            <a:ext cx="5292725" cy="2748642"/>
            <a:chOff x="1768928" y="3151414"/>
            <a:chExt cx="5292725" cy="2748642"/>
          </a:xfrm>
        </p:grpSpPr>
        <p:sp>
          <p:nvSpPr>
            <p:cNvPr id="10" name="任意多边形: 形状 9"/>
            <p:cNvSpPr/>
            <p:nvPr/>
          </p:nvSpPr>
          <p:spPr>
            <a:xfrm>
              <a:off x="1768928" y="3151414"/>
              <a:ext cx="5292725" cy="2748642"/>
            </a:xfrm>
            <a:custGeom>
              <a:avLst/>
              <a:gdLst>
                <a:gd name="connsiteX0" fmla="*/ 206833 w 5292725"/>
                <a:gd name="connsiteY0" fmla="*/ 0 h 2748642"/>
                <a:gd name="connsiteX1" fmla="*/ 5085892 w 5292725"/>
                <a:gd name="connsiteY1" fmla="*/ 0 h 2748642"/>
                <a:gd name="connsiteX2" fmla="*/ 5292725 w 5292725"/>
                <a:gd name="connsiteY2" fmla="*/ 206833 h 2748642"/>
                <a:gd name="connsiteX3" fmla="*/ 5292725 w 5292725"/>
                <a:gd name="connsiteY3" fmla="*/ 753836 h 2748642"/>
                <a:gd name="connsiteX4" fmla="*/ 5292725 w 5292725"/>
                <a:gd name="connsiteY4" fmla="*/ 1034138 h 2748642"/>
                <a:gd name="connsiteX5" fmla="*/ 5292725 w 5292725"/>
                <a:gd name="connsiteY5" fmla="*/ 1714504 h 2748642"/>
                <a:gd name="connsiteX6" fmla="*/ 5292725 w 5292725"/>
                <a:gd name="connsiteY6" fmla="*/ 1994807 h 2748642"/>
                <a:gd name="connsiteX7" fmla="*/ 5292725 w 5292725"/>
                <a:gd name="connsiteY7" fmla="*/ 2541809 h 2748642"/>
                <a:gd name="connsiteX8" fmla="*/ 5085892 w 5292725"/>
                <a:gd name="connsiteY8" fmla="*/ 2748642 h 2748642"/>
                <a:gd name="connsiteX9" fmla="*/ 206833 w 5292725"/>
                <a:gd name="connsiteY9" fmla="*/ 2748642 h 2748642"/>
                <a:gd name="connsiteX10" fmla="*/ 0 w 5292725"/>
                <a:gd name="connsiteY10" fmla="*/ 2541809 h 2748642"/>
                <a:gd name="connsiteX11" fmla="*/ 0 w 5292725"/>
                <a:gd name="connsiteY11" fmla="*/ 1714504 h 2748642"/>
                <a:gd name="connsiteX12" fmla="*/ 0 w 5292725"/>
                <a:gd name="connsiteY12" fmla="*/ 1714504 h 2748642"/>
                <a:gd name="connsiteX13" fmla="*/ 0 w 5292725"/>
                <a:gd name="connsiteY13" fmla="*/ 1034138 h 2748642"/>
                <a:gd name="connsiteX14" fmla="*/ 0 w 5292725"/>
                <a:gd name="connsiteY14" fmla="*/ 753836 h 2748642"/>
                <a:gd name="connsiteX15" fmla="*/ 0 w 5292725"/>
                <a:gd name="connsiteY15" fmla="*/ 206833 h 2748642"/>
                <a:gd name="connsiteX16" fmla="*/ 206833 w 5292725"/>
                <a:gd name="connsiteY16" fmla="*/ 0 h 274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2725" h="2748642">
                  <a:moveTo>
                    <a:pt x="206833" y="0"/>
                  </a:moveTo>
                  <a:lnTo>
                    <a:pt x="5085892" y="0"/>
                  </a:lnTo>
                  <a:cubicBezTo>
                    <a:pt x="5200123" y="0"/>
                    <a:pt x="5292725" y="92602"/>
                    <a:pt x="5292725" y="206833"/>
                  </a:cubicBezTo>
                  <a:lnTo>
                    <a:pt x="5292725" y="753836"/>
                  </a:lnTo>
                  <a:lnTo>
                    <a:pt x="5292725" y="1034138"/>
                  </a:lnTo>
                  <a:lnTo>
                    <a:pt x="5292725" y="1714504"/>
                  </a:lnTo>
                  <a:lnTo>
                    <a:pt x="5292725" y="1994807"/>
                  </a:lnTo>
                  <a:lnTo>
                    <a:pt x="5292725" y="2541809"/>
                  </a:lnTo>
                  <a:cubicBezTo>
                    <a:pt x="5292725" y="2656040"/>
                    <a:pt x="5200123" y="2748642"/>
                    <a:pt x="5085892" y="2748642"/>
                  </a:cubicBezTo>
                  <a:lnTo>
                    <a:pt x="206833" y="2748642"/>
                  </a:lnTo>
                  <a:cubicBezTo>
                    <a:pt x="92602" y="2748642"/>
                    <a:pt x="0" y="2656040"/>
                    <a:pt x="0" y="2541809"/>
                  </a:cubicBezTo>
                  <a:lnTo>
                    <a:pt x="0" y="1714504"/>
                  </a:lnTo>
                  <a:lnTo>
                    <a:pt x="0" y="1714504"/>
                  </a:lnTo>
                  <a:lnTo>
                    <a:pt x="0" y="1034138"/>
                  </a:lnTo>
                  <a:lnTo>
                    <a:pt x="0" y="753836"/>
                  </a:lnTo>
                  <a:lnTo>
                    <a:pt x="0" y="206833"/>
                  </a:lnTo>
                  <a:cubicBezTo>
                    <a:pt x="0" y="92602"/>
                    <a:pt x="92602" y="0"/>
                    <a:pt x="206833"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4" name="矩形 3"/>
            <p:cNvSpPr/>
            <p:nvPr/>
          </p:nvSpPr>
          <p:spPr>
            <a:xfrm>
              <a:off x="2024833" y="3452579"/>
              <a:ext cx="4784181" cy="1676293"/>
            </a:xfrm>
            <a:prstGeom prst="rect">
              <a:avLst/>
            </a:prstGeom>
          </p:spPr>
          <p:txBody>
            <a:bodyPr wrap="square">
              <a:spAutoFit/>
            </a:bodyPr>
            <a:lstStyle/>
            <a:p>
              <a:pPr lvl="0" algn="just">
                <a:lnSpc>
                  <a:spcPct val="200000"/>
                </a:lnSpc>
                <a:buClrTx/>
                <a:buSzTx/>
                <a:buFont typeface="Wingdings" panose="05000000000000000000" pitchFamily="2" charset="2"/>
              </a:pPr>
              <a:r>
                <a:rPr lang="en-US" altLang="zh-CN" dirty="0" err="1">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意识丧失:呼叫、刺激人中，合谷穴无反应</a:t>
              </a:r>
              <a:r>
                <a:rPr lang="en-US" altLang="zh-CN"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a:t>
              </a:r>
            </a:p>
            <a:p>
              <a:pPr lvl="0" algn="just">
                <a:lnSpc>
                  <a:spcPct val="200000"/>
                </a:lnSpc>
                <a:buClrTx/>
                <a:buSzTx/>
                <a:buFont typeface="Wingdings" panose="05000000000000000000" pitchFamily="2" charset="2"/>
              </a:pPr>
              <a:r>
                <a:rPr lang="en-US" altLang="zh-CN"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瞳孔散大:瞳孔直径大于6mm,提示心跳停止大于45~60秒</a:t>
              </a:r>
            </a:p>
          </p:txBody>
        </p:sp>
      </p:grpSp>
      <p:sp>
        <p:nvSpPr>
          <p:cNvPr id="5" name="文本框 4"/>
          <p:cNvSpPr txBox="1"/>
          <p:nvPr/>
        </p:nvSpPr>
        <p:spPr>
          <a:xfrm>
            <a:off x="2055826" y="2182203"/>
            <a:ext cx="1634432"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一、判断</a:t>
            </a:r>
          </a:p>
        </p:txBody>
      </p:sp>
      <p:sp>
        <p:nvSpPr>
          <p:cNvPr id="6" name="文本框 5"/>
          <p:cNvSpPr txBox="1"/>
          <p:nvPr/>
        </p:nvSpPr>
        <p:spPr>
          <a:xfrm>
            <a:off x="3756897" y="2182203"/>
            <a:ext cx="2692887" cy="540000"/>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en-US" altLang="zh-CN"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1</a:t>
            </a: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、判断意识</a:t>
            </a:r>
          </a:p>
        </p:txBody>
      </p:sp>
      <p:pic>
        <p:nvPicPr>
          <p:cNvPr id="12" name="图片 11" descr="卡通人物&#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61653" y="1931483"/>
            <a:ext cx="4310659" cy="4310659"/>
          </a:xfrm>
          <a:prstGeom prst="rect">
            <a:avLst/>
          </a:prstGeom>
        </p:spPr>
      </p:pic>
      <p:sp>
        <p:nvSpPr>
          <p:cNvPr id="14" name="文本框 13"/>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nodeType="afterGroup">
                            <p:stCondLst>
                              <p:cond delay="500"/>
                            </p:stCondLst>
                            <p:childTnLst>
                              <p:par>
                                <p:cTn id="11" presetID="53" presetClass="entr" presetSubtype="0" fill="hold" grpId="1" nodeType="afterEffect">
                                  <p:stCondLst>
                                    <p:cond delay="50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nodeType="afterGroup">
                            <p:stCondLst>
                              <p:cond delay="1500"/>
                            </p:stCondLst>
                            <p:childTnLst>
                              <p:par>
                                <p:cTn id="17" presetID="16" presetClass="entr" presetSubtype="21" fill="hold" nodeType="afterEffect">
                                  <p:stCondLst>
                                    <p:cond delay="100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childTnLst>
                          </p:cTn>
                        </p:par>
                        <p:par>
                          <p:cTn id="20" fill="hold" nodeType="afterGroup">
                            <p:stCondLst>
                              <p:cond delay="3000"/>
                            </p:stCondLst>
                            <p:childTnLst>
                              <p:par>
                                <p:cTn id="21" presetID="6" presetClass="entr" presetSubtype="16" fill="hold" nodeType="afterEffect">
                                  <p:stCondLst>
                                    <p:cond delay="1500"/>
                                  </p:stCondLst>
                                  <p:childTnLst>
                                    <p:set>
                                      <p:cBhvr>
                                        <p:cTn id="22" dur="1" fill="hold">
                                          <p:stCondLst>
                                            <p:cond delay="0"/>
                                          </p:stCondLst>
                                        </p:cTn>
                                        <p:tgtEl>
                                          <p:spTgt spid="12"/>
                                        </p:tgtEl>
                                        <p:attrNameLst>
                                          <p:attrName>style.visibility</p:attrName>
                                        </p:attrNameLst>
                                      </p:cBhvr>
                                      <p:to>
                                        <p:strVal val="visible"/>
                                      </p:to>
                                    </p:set>
                                    <p:animEffect transition="in" filter="circle(in)">
                                      <p:cBhvr>
                                        <p:cTn id="23"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5355630" y="2857500"/>
            <a:ext cx="5292725" cy="2748642"/>
            <a:chOff x="1768928" y="3151414"/>
            <a:chExt cx="5292725" cy="2748642"/>
          </a:xfrm>
        </p:grpSpPr>
        <p:sp>
          <p:nvSpPr>
            <p:cNvPr id="10" name="任意多边形: 形状 9"/>
            <p:cNvSpPr/>
            <p:nvPr/>
          </p:nvSpPr>
          <p:spPr>
            <a:xfrm>
              <a:off x="1768928" y="3151414"/>
              <a:ext cx="5292725" cy="2748642"/>
            </a:xfrm>
            <a:custGeom>
              <a:avLst/>
              <a:gdLst>
                <a:gd name="connsiteX0" fmla="*/ 206833 w 5292725"/>
                <a:gd name="connsiteY0" fmla="*/ 0 h 2748642"/>
                <a:gd name="connsiteX1" fmla="*/ 5085892 w 5292725"/>
                <a:gd name="connsiteY1" fmla="*/ 0 h 2748642"/>
                <a:gd name="connsiteX2" fmla="*/ 5292725 w 5292725"/>
                <a:gd name="connsiteY2" fmla="*/ 206833 h 2748642"/>
                <a:gd name="connsiteX3" fmla="*/ 5292725 w 5292725"/>
                <a:gd name="connsiteY3" fmla="*/ 753836 h 2748642"/>
                <a:gd name="connsiteX4" fmla="*/ 5292725 w 5292725"/>
                <a:gd name="connsiteY4" fmla="*/ 1034138 h 2748642"/>
                <a:gd name="connsiteX5" fmla="*/ 5292725 w 5292725"/>
                <a:gd name="connsiteY5" fmla="*/ 1714504 h 2748642"/>
                <a:gd name="connsiteX6" fmla="*/ 5292725 w 5292725"/>
                <a:gd name="connsiteY6" fmla="*/ 1994807 h 2748642"/>
                <a:gd name="connsiteX7" fmla="*/ 5292725 w 5292725"/>
                <a:gd name="connsiteY7" fmla="*/ 2541809 h 2748642"/>
                <a:gd name="connsiteX8" fmla="*/ 5085892 w 5292725"/>
                <a:gd name="connsiteY8" fmla="*/ 2748642 h 2748642"/>
                <a:gd name="connsiteX9" fmla="*/ 206833 w 5292725"/>
                <a:gd name="connsiteY9" fmla="*/ 2748642 h 2748642"/>
                <a:gd name="connsiteX10" fmla="*/ 0 w 5292725"/>
                <a:gd name="connsiteY10" fmla="*/ 2541809 h 2748642"/>
                <a:gd name="connsiteX11" fmla="*/ 0 w 5292725"/>
                <a:gd name="connsiteY11" fmla="*/ 1714504 h 2748642"/>
                <a:gd name="connsiteX12" fmla="*/ 0 w 5292725"/>
                <a:gd name="connsiteY12" fmla="*/ 1714504 h 2748642"/>
                <a:gd name="connsiteX13" fmla="*/ 0 w 5292725"/>
                <a:gd name="connsiteY13" fmla="*/ 1034138 h 2748642"/>
                <a:gd name="connsiteX14" fmla="*/ 0 w 5292725"/>
                <a:gd name="connsiteY14" fmla="*/ 753836 h 2748642"/>
                <a:gd name="connsiteX15" fmla="*/ 0 w 5292725"/>
                <a:gd name="connsiteY15" fmla="*/ 206833 h 2748642"/>
                <a:gd name="connsiteX16" fmla="*/ 206833 w 5292725"/>
                <a:gd name="connsiteY16" fmla="*/ 0 h 274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2725" h="2748642">
                  <a:moveTo>
                    <a:pt x="206833" y="0"/>
                  </a:moveTo>
                  <a:lnTo>
                    <a:pt x="5085892" y="0"/>
                  </a:lnTo>
                  <a:cubicBezTo>
                    <a:pt x="5200123" y="0"/>
                    <a:pt x="5292725" y="92602"/>
                    <a:pt x="5292725" y="206833"/>
                  </a:cubicBezTo>
                  <a:lnTo>
                    <a:pt x="5292725" y="753836"/>
                  </a:lnTo>
                  <a:lnTo>
                    <a:pt x="5292725" y="1034138"/>
                  </a:lnTo>
                  <a:lnTo>
                    <a:pt x="5292725" y="1714504"/>
                  </a:lnTo>
                  <a:lnTo>
                    <a:pt x="5292725" y="1994807"/>
                  </a:lnTo>
                  <a:lnTo>
                    <a:pt x="5292725" y="2541809"/>
                  </a:lnTo>
                  <a:cubicBezTo>
                    <a:pt x="5292725" y="2656040"/>
                    <a:pt x="5200123" y="2748642"/>
                    <a:pt x="5085892" y="2748642"/>
                  </a:cubicBezTo>
                  <a:lnTo>
                    <a:pt x="206833" y="2748642"/>
                  </a:lnTo>
                  <a:cubicBezTo>
                    <a:pt x="92602" y="2748642"/>
                    <a:pt x="0" y="2656040"/>
                    <a:pt x="0" y="2541809"/>
                  </a:cubicBezTo>
                  <a:lnTo>
                    <a:pt x="0" y="1714504"/>
                  </a:lnTo>
                  <a:lnTo>
                    <a:pt x="0" y="1714504"/>
                  </a:lnTo>
                  <a:lnTo>
                    <a:pt x="0" y="1034138"/>
                  </a:lnTo>
                  <a:lnTo>
                    <a:pt x="0" y="753836"/>
                  </a:lnTo>
                  <a:lnTo>
                    <a:pt x="0" y="206833"/>
                  </a:lnTo>
                  <a:cubicBezTo>
                    <a:pt x="0" y="92602"/>
                    <a:pt x="92602" y="0"/>
                    <a:pt x="206833"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矩形 10"/>
            <p:cNvSpPr/>
            <p:nvPr/>
          </p:nvSpPr>
          <p:spPr>
            <a:xfrm>
              <a:off x="2024833" y="3452579"/>
              <a:ext cx="4784181" cy="2168735"/>
            </a:xfrm>
            <a:prstGeom prst="rect">
              <a:avLst/>
            </a:prstGeom>
          </p:spPr>
          <p:txBody>
            <a:bodyPr wrap="square">
              <a:spAutoFit/>
            </a:bodyPr>
            <a:lstStyle/>
            <a:p>
              <a:pPr lvl="0" algn="just">
                <a:lnSpc>
                  <a:spcPct val="200000"/>
                </a:lnSpc>
                <a:buClrTx/>
                <a:buSzTx/>
                <a:buFont typeface="Wingdings" panose="05000000000000000000" pitchFamily="2" charset="2"/>
              </a:pPr>
              <a:r>
                <a:rPr lang="zh-CN" altLang="en-US" sz="1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将耳贴近触电人的口和鼻，头部偏向触电人胸部。 </a:t>
              </a:r>
              <a:endParaRPr lang="en-US" altLang="zh-CN" sz="1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endParaRPr>
            </a:p>
            <a:p>
              <a:pPr lvl="0" algn="just">
                <a:lnSpc>
                  <a:spcPct val="200000"/>
                </a:lnSpc>
                <a:buClrTx/>
                <a:buSzTx/>
                <a:buFont typeface="Wingdings" panose="05000000000000000000" pitchFamily="2" charset="2"/>
              </a:pPr>
              <a:r>
                <a:rPr lang="zh-CN" altLang="en-US">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① 看：胸部有无起伏 </a:t>
              </a:r>
            </a:p>
            <a:p>
              <a:pPr lvl="0" algn="just">
                <a:lnSpc>
                  <a:spcPct val="200000"/>
                </a:lnSpc>
                <a:buClrTx/>
                <a:buSzTx/>
                <a:buFont typeface="Wingdings" panose="05000000000000000000" pitchFamily="2" charset="2"/>
              </a:pPr>
              <a:r>
                <a:rPr lang="zh-CN" altLang="en-US">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② 听：有无呼气声 </a:t>
              </a:r>
            </a:p>
            <a:p>
              <a:pPr lvl="0" algn="just">
                <a:lnSpc>
                  <a:spcPct val="200000"/>
                </a:lnSpc>
                <a:buClrTx/>
                <a:buSzTx/>
                <a:buFont typeface="Wingdings" panose="05000000000000000000" pitchFamily="2" charset="2"/>
              </a:pPr>
              <a:r>
                <a:rPr lang="zh-CN" altLang="en-US">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③ 感：有无气体排出 </a:t>
              </a:r>
            </a:p>
          </p:txBody>
        </p:sp>
      </p:grpSp>
      <p:sp>
        <p:nvSpPr>
          <p:cNvPr id="12" name="文本框 11"/>
          <p:cNvSpPr txBox="1"/>
          <p:nvPr/>
        </p:nvSpPr>
        <p:spPr>
          <a:xfrm>
            <a:off x="5642528" y="1888289"/>
            <a:ext cx="1634432"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一、判断</a:t>
            </a:r>
          </a:p>
        </p:txBody>
      </p:sp>
      <p:sp>
        <p:nvSpPr>
          <p:cNvPr id="13" name="文本框 12"/>
          <p:cNvSpPr txBox="1"/>
          <p:nvPr/>
        </p:nvSpPr>
        <p:spPr>
          <a:xfrm>
            <a:off x="7343599" y="1888289"/>
            <a:ext cx="2692887" cy="540000"/>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en-US" altLang="zh-CN"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2</a:t>
            </a: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、判断呼吸</a:t>
            </a:r>
          </a:p>
        </p:txBody>
      </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31119" y="2428289"/>
            <a:ext cx="3585254" cy="3585254"/>
          </a:xfrm>
          <a:prstGeom prst="rect">
            <a:avLst/>
          </a:prstGeom>
        </p:spPr>
      </p:pic>
      <p:sp>
        <p:nvSpPr>
          <p:cNvPr id="15" name="文本框 14"/>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nodeType="afterGroup">
                            <p:stCondLst>
                              <p:cond delay="500"/>
                            </p:stCondLst>
                            <p:childTnLst>
                              <p:par>
                                <p:cTn id="11" presetID="53" presetClass="entr" presetSubtype="0" fill="hold" grpId="1" nodeType="afterEffect">
                                  <p:stCondLst>
                                    <p:cond delay="50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par>
                          <p:cTn id="16" fill="hold" nodeType="afterGroup">
                            <p:stCondLst>
                              <p:cond delay="1500"/>
                            </p:stCondLst>
                            <p:childTnLst>
                              <p:par>
                                <p:cTn id="17" presetID="16" presetClass="entr" presetSubtype="21" fill="hold" nodeType="afterEffect">
                                  <p:stCondLst>
                                    <p:cond delay="100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par>
                          <p:cTn id="20" fill="hold" nodeType="afterGroup">
                            <p:stCondLst>
                              <p:cond delay="3000"/>
                            </p:stCondLst>
                            <p:childTnLst>
                              <p:par>
                                <p:cTn id="21" presetID="6" presetClass="entr" presetSubtype="16" fill="hold" nodeType="afterEffect">
                                  <p:stCondLst>
                                    <p:cond delay="1500"/>
                                  </p:stCondLst>
                                  <p:childTnLst>
                                    <p:set>
                                      <p:cBhvr>
                                        <p:cTn id="22" dur="1" fill="hold">
                                          <p:stCondLst>
                                            <p:cond delay="0"/>
                                          </p:stCondLst>
                                        </p:cTn>
                                        <p:tgtEl>
                                          <p:spTgt spid="14"/>
                                        </p:tgtEl>
                                        <p:attrNameLst>
                                          <p:attrName>style.visibility</p:attrName>
                                        </p:attrNameLst>
                                      </p:cBhvr>
                                      <p:to>
                                        <p:strVal val="visible"/>
                                      </p:to>
                                    </p:set>
                                    <p:animEffect transition="in" filter="circle(in)">
                                      <p:cBhvr>
                                        <p:cTn id="23"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768928" y="2743199"/>
            <a:ext cx="5292725" cy="3298372"/>
            <a:chOff x="1768928" y="3151414"/>
            <a:chExt cx="5292725" cy="3298372"/>
          </a:xfrm>
        </p:grpSpPr>
        <p:sp>
          <p:nvSpPr>
            <p:cNvPr id="12" name="任意多边形: 形状 11"/>
            <p:cNvSpPr/>
            <p:nvPr/>
          </p:nvSpPr>
          <p:spPr>
            <a:xfrm>
              <a:off x="1768928" y="3151414"/>
              <a:ext cx="5292725" cy="3298372"/>
            </a:xfrm>
            <a:custGeom>
              <a:avLst/>
              <a:gdLst>
                <a:gd name="connsiteX0" fmla="*/ 206833 w 5292725"/>
                <a:gd name="connsiteY0" fmla="*/ 0 h 2748642"/>
                <a:gd name="connsiteX1" fmla="*/ 5085892 w 5292725"/>
                <a:gd name="connsiteY1" fmla="*/ 0 h 2748642"/>
                <a:gd name="connsiteX2" fmla="*/ 5292725 w 5292725"/>
                <a:gd name="connsiteY2" fmla="*/ 206833 h 2748642"/>
                <a:gd name="connsiteX3" fmla="*/ 5292725 w 5292725"/>
                <a:gd name="connsiteY3" fmla="*/ 753836 h 2748642"/>
                <a:gd name="connsiteX4" fmla="*/ 5292725 w 5292725"/>
                <a:gd name="connsiteY4" fmla="*/ 1034138 h 2748642"/>
                <a:gd name="connsiteX5" fmla="*/ 5292725 w 5292725"/>
                <a:gd name="connsiteY5" fmla="*/ 1714504 h 2748642"/>
                <a:gd name="connsiteX6" fmla="*/ 5292725 w 5292725"/>
                <a:gd name="connsiteY6" fmla="*/ 1994807 h 2748642"/>
                <a:gd name="connsiteX7" fmla="*/ 5292725 w 5292725"/>
                <a:gd name="connsiteY7" fmla="*/ 2541809 h 2748642"/>
                <a:gd name="connsiteX8" fmla="*/ 5085892 w 5292725"/>
                <a:gd name="connsiteY8" fmla="*/ 2748642 h 2748642"/>
                <a:gd name="connsiteX9" fmla="*/ 206833 w 5292725"/>
                <a:gd name="connsiteY9" fmla="*/ 2748642 h 2748642"/>
                <a:gd name="connsiteX10" fmla="*/ 0 w 5292725"/>
                <a:gd name="connsiteY10" fmla="*/ 2541809 h 2748642"/>
                <a:gd name="connsiteX11" fmla="*/ 0 w 5292725"/>
                <a:gd name="connsiteY11" fmla="*/ 1714504 h 2748642"/>
                <a:gd name="connsiteX12" fmla="*/ 0 w 5292725"/>
                <a:gd name="connsiteY12" fmla="*/ 1714504 h 2748642"/>
                <a:gd name="connsiteX13" fmla="*/ 0 w 5292725"/>
                <a:gd name="connsiteY13" fmla="*/ 1034138 h 2748642"/>
                <a:gd name="connsiteX14" fmla="*/ 0 w 5292725"/>
                <a:gd name="connsiteY14" fmla="*/ 753836 h 2748642"/>
                <a:gd name="connsiteX15" fmla="*/ 0 w 5292725"/>
                <a:gd name="connsiteY15" fmla="*/ 206833 h 2748642"/>
                <a:gd name="connsiteX16" fmla="*/ 206833 w 5292725"/>
                <a:gd name="connsiteY16" fmla="*/ 0 h 274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2725" h="2748642">
                  <a:moveTo>
                    <a:pt x="206833" y="0"/>
                  </a:moveTo>
                  <a:lnTo>
                    <a:pt x="5085892" y="0"/>
                  </a:lnTo>
                  <a:cubicBezTo>
                    <a:pt x="5200123" y="0"/>
                    <a:pt x="5292725" y="92602"/>
                    <a:pt x="5292725" y="206833"/>
                  </a:cubicBezTo>
                  <a:lnTo>
                    <a:pt x="5292725" y="753836"/>
                  </a:lnTo>
                  <a:lnTo>
                    <a:pt x="5292725" y="1034138"/>
                  </a:lnTo>
                  <a:lnTo>
                    <a:pt x="5292725" y="1714504"/>
                  </a:lnTo>
                  <a:lnTo>
                    <a:pt x="5292725" y="1994807"/>
                  </a:lnTo>
                  <a:lnTo>
                    <a:pt x="5292725" y="2541809"/>
                  </a:lnTo>
                  <a:cubicBezTo>
                    <a:pt x="5292725" y="2656040"/>
                    <a:pt x="5200123" y="2748642"/>
                    <a:pt x="5085892" y="2748642"/>
                  </a:cubicBezTo>
                  <a:lnTo>
                    <a:pt x="206833" y="2748642"/>
                  </a:lnTo>
                  <a:cubicBezTo>
                    <a:pt x="92602" y="2748642"/>
                    <a:pt x="0" y="2656040"/>
                    <a:pt x="0" y="2541809"/>
                  </a:cubicBezTo>
                  <a:lnTo>
                    <a:pt x="0" y="1714504"/>
                  </a:lnTo>
                  <a:lnTo>
                    <a:pt x="0" y="1714504"/>
                  </a:lnTo>
                  <a:lnTo>
                    <a:pt x="0" y="1034138"/>
                  </a:lnTo>
                  <a:lnTo>
                    <a:pt x="0" y="753836"/>
                  </a:lnTo>
                  <a:lnTo>
                    <a:pt x="0" y="206833"/>
                  </a:lnTo>
                  <a:cubicBezTo>
                    <a:pt x="0" y="92602"/>
                    <a:pt x="92602" y="0"/>
                    <a:pt x="206833"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矩形 12"/>
            <p:cNvSpPr/>
            <p:nvPr/>
          </p:nvSpPr>
          <p:spPr>
            <a:xfrm>
              <a:off x="2024833" y="3240307"/>
              <a:ext cx="4784181" cy="3030510"/>
            </a:xfrm>
            <a:prstGeom prst="rect">
              <a:avLst/>
            </a:prstGeom>
          </p:spPr>
          <p:txBody>
            <a:bodyPr wrap="square">
              <a:spAutoFit/>
            </a:bodyPr>
            <a:lstStyle/>
            <a:p>
              <a:pPr lvl="0" algn="just">
                <a:lnSpc>
                  <a:spcPct val="200000"/>
                </a:lnSpc>
                <a:buClrTx/>
                <a:buSzTx/>
                <a:buFont typeface="Wingdings" panose="05000000000000000000" pitchFamily="2" charset="2"/>
              </a:pPr>
              <a:r>
                <a:rPr lang="zh-CN" altLang="en-US"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触摸颈动脉搏动</a:t>
              </a:r>
              <a:endParaRPr lang="en-US" altLang="zh-CN"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endParaRPr>
            </a:p>
            <a:p>
              <a:pPr lvl="0" algn="just">
                <a:lnSpc>
                  <a:spcPct val="200000"/>
                </a:lnSpc>
                <a:buClrTx/>
                <a:buSzTx/>
                <a:buFont typeface="Wingdings" panose="05000000000000000000" pitchFamily="2" charset="2"/>
              </a:pPr>
              <a:r>
                <a:rPr lang="zh-CN" altLang="en-US"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①不能用力过大，防止推移颈动脉</a:t>
              </a:r>
            </a:p>
            <a:p>
              <a:pPr lvl="0" algn="just">
                <a:lnSpc>
                  <a:spcPct val="200000"/>
                </a:lnSpc>
                <a:buClrTx/>
                <a:buSzTx/>
                <a:buFont typeface="Wingdings" panose="05000000000000000000" pitchFamily="2" charset="2"/>
              </a:pPr>
              <a:r>
                <a:rPr lang="zh-CN" altLang="en-US"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②不能同时触摸两侧颈动脉，防止头部供血中断。</a:t>
              </a:r>
            </a:p>
            <a:p>
              <a:pPr lvl="0" algn="just">
                <a:lnSpc>
                  <a:spcPct val="200000"/>
                </a:lnSpc>
                <a:buClrTx/>
                <a:buSzTx/>
                <a:buFont typeface="Wingdings" panose="05000000000000000000" pitchFamily="2" charset="2"/>
              </a:pPr>
              <a:r>
                <a:rPr lang="zh-CN" altLang="en-US"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③不要压迫气管，造成呼吸道阻塞</a:t>
              </a:r>
            </a:p>
            <a:p>
              <a:pPr lvl="0" algn="just">
                <a:lnSpc>
                  <a:spcPct val="200000"/>
                </a:lnSpc>
                <a:buClrTx/>
                <a:buSzTx/>
                <a:buFont typeface="Wingdings" panose="05000000000000000000" pitchFamily="2" charset="2"/>
              </a:pPr>
              <a:r>
                <a:rPr lang="zh-CN" altLang="en-US"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④检查时间不要超过</a:t>
              </a:r>
              <a:r>
                <a:rPr lang="en-US" altLang="zh-CN"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10S</a:t>
              </a:r>
              <a:r>
                <a:rPr lang="zh-CN" altLang="en-US"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a:t>
              </a:r>
            </a:p>
            <a:p>
              <a:pPr lvl="0" algn="just">
                <a:lnSpc>
                  <a:spcPct val="200000"/>
                </a:lnSpc>
                <a:buClrTx/>
                <a:buSzTx/>
                <a:buFont typeface="Wingdings" panose="05000000000000000000" pitchFamily="2" charset="2"/>
              </a:pPr>
              <a:r>
                <a:rPr lang="zh-CN" altLang="en-US" sz="16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⑤要避免触摸位置错误或触摸感觉错误。</a:t>
              </a:r>
            </a:p>
          </p:txBody>
        </p:sp>
      </p:grpSp>
      <p:sp>
        <p:nvSpPr>
          <p:cNvPr id="14" name="文本框 13"/>
          <p:cNvSpPr txBox="1"/>
          <p:nvPr/>
        </p:nvSpPr>
        <p:spPr>
          <a:xfrm>
            <a:off x="2055826" y="1773988"/>
            <a:ext cx="1634432"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一、判断</a:t>
            </a:r>
          </a:p>
        </p:txBody>
      </p:sp>
      <p:sp>
        <p:nvSpPr>
          <p:cNvPr id="15" name="文本框 14"/>
          <p:cNvSpPr txBox="1"/>
          <p:nvPr/>
        </p:nvSpPr>
        <p:spPr>
          <a:xfrm>
            <a:off x="3756897" y="1773988"/>
            <a:ext cx="2692887" cy="540000"/>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en-US" altLang="zh-CN"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3</a:t>
            </a: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、判断心跳</a:t>
            </a:r>
          </a:p>
        </p:txBody>
      </p:sp>
      <p:pic>
        <p:nvPicPr>
          <p:cNvPr id="16" name="图片 1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61654" y="2314666"/>
            <a:ext cx="3927476" cy="3927476"/>
          </a:xfrm>
          <a:prstGeom prst="rect">
            <a:avLst/>
          </a:prstGeom>
        </p:spPr>
      </p:pic>
      <p:sp>
        <p:nvSpPr>
          <p:cNvPr id="17" name="文本框 16"/>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nodeType="afterGroup">
                            <p:stCondLst>
                              <p:cond delay="500"/>
                            </p:stCondLst>
                            <p:childTnLst>
                              <p:par>
                                <p:cTn id="11" presetID="53" presetClass="entr" presetSubtype="0" fill="hold" grpId="1" nodeType="afterEffect">
                                  <p:stCondLst>
                                    <p:cond delay="50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nodeType="afterGroup">
                            <p:stCondLst>
                              <p:cond delay="1500"/>
                            </p:stCondLst>
                            <p:childTnLst>
                              <p:par>
                                <p:cTn id="17" presetID="16" presetClass="entr" presetSubtype="21" fill="hold" nodeType="afterEffect">
                                  <p:stCondLst>
                                    <p:cond delay="100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500"/>
                                        <p:tgtEl>
                                          <p:spTgt spid="11"/>
                                        </p:tgtEl>
                                      </p:cBhvr>
                                    </p:animEffect>
                                  </p:childTnLst>
                                </p:cTn>
                              </p:par>
                            </p:childTnLst>
                          </p:cTn>
                        </p:par>
                        <p:par>
                          <p:cTn id="20" fill="hold" nodeType="afterGroup">
                            <p:stCondLst>
                              <p:cond delay="3000"/>
                            </p:stCondLst>
                            <p:childTnLst>
                              <p:par>
                                <p:cTn id="21" presetID="6" presetClass="entr" presetSubtype="16" fill="hold" nodeType="afterEffect">
                                  <p:stCondLst>
                                    <p:cond delay="1500"/>
                                  </p:stCondLst>
                                  <p:childTnLst>
                                    <p:set>
                                      <p:cBhvr>
                                        <p:cTn id="22" dur="1" fill="hold">
                                          <p:stCondLst>
                                            <p:cond delay="0"/>
                                          </p:stCondLst>
                                        </p:cTn>
                                        <p:tgtEl>
                                          <p:spTgt spid="16"/>
                                        </p:tgtEl>
                                        <p:attrNameLst>
                                          <p:attrName>style.visibility</p:attrName>
                                        </p:attrNameLst>
                                      </p:cBhvr>
                                      <p:to>
                                        <p:strVal val="visible"/>
                                      </p:to>
                                    </p:set>
                                    <p:animEffect transition="in" filter="circle(in)">
                                      <p:cBhvr>
                                        <p:cTn id="23"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903286" y="2220050"/>
            <a:ext cx="1634432"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二、体位</a:t>
            </a:r>
          </a:p>
        </p:txBody>
      </p:sp>
      <p:grpSp>
        <p:nvGrpSpPr>
          <p:cNvPr id="10" name="组合 9"/>
          <p:cNvGrpSpPr/>
          <p:nvPr/>
        </p:nvGrpSpPr>
        <p:grpSpPr>
          <a:xfrm>
            <a:off x="1903286" y="3053442"/>
            <a:ext cx="6021514" cy="2422072"/>
            <a:chOff x="1903286" y="3053442"/>
            <a:chExt cx="6021514" cy="2422072"/>
          </a:xfrm>
        </p:grpSpPr>
        <p:sp>
          <p:nvSpPr>
            <p:cNvPr id="6" name="矩形 5"/>
            <p:cNvSpPr/>
            <p:nvPr/>
          </p:nvSpPr>
          <p:spPr>
            <a:xfrm>
              <a:off x="1903286" y="3053442"/>
              <a:ext cx="5869114" cy="22696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055686" y="3205842"/>
              <a:ext cx="5869114" cy="2269672"/>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2419432" y="3406268"/>
              <a:ext cx="5157026" cy="1122295"/>
            </a:xfrm>
            <a:prstGeom prst="rect">
              <a:avLst/>
            </a:prstGeom>
          </p:spPr>
          <p:txBody>
            <a:bodyPr wrap="square">
              <a:spAutoFit/>
            </a:bodyPr>
            <a:lstStyle/>
            <a:p>
              <a:pPr lvl="0" algn="just">
                <a:lnSpc>
                  <a:spcPct val="200000"/>
                </a:lnSpc>
                <a:buClrTx/>
                <a:buSzTx/>
                <a:buFont typeface="Wingdings" panose="05000000000000000000" pitchFamily="2" charset="2"/>
              </a:pPr>
              <a:r>
                <a:rPr lang="en-US" altLang="zh-CN">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放好体位：使患者仰卧在坚固的平（地）面上，将双上肢放置身体两侧 </a:t>
              </a:r>
            </a:p>
          </p:txBody>
        </p:sp>
      </p:grpSp>
      <p:pic>
        <p:nvPicPr>
          <p:cNvPr id="9" name="图片 8" descr="卡通人物&#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08386" y="2103233"/>
            <a:ext cx="3728363" cy="3728363"/>
          </a:xfrm>
          <a:prstGeom prst="rect">
            <a:avLst/>
          </a:prstGeom>
        </p:spPr>
      </p:pic>
      <p:sp>
        <p:nvSpPr>
          <p:cNvPr id="11" name="文本框 10"/>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nodeType="afterGroup">
                            <p:stCondLst>
                              <p:cond delay="500"/>
                            </p:stCondLst>
                            <p:childTnLst>
                              <p:par>
                                <p:cTn id="11" presetID="16" presetClass="entr" presetSubtype="21" fill="hold" nodeType="afterEffect">
                                  <p:stCondLst>
                                    <p:cond delay="50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par>
                          <p:cTn id="14" fill="hold" nodeType="afterGroup">
                            <p:stCondLst>
                              <p:cond delay="1500"/>
                            </p:stCondLst>
                            <p:childTnLst>
                              <p:par>
                                <p:cTn id="15" presetID="6" presetClass="entr" presetSubtype="16" fill="hold" nodeType="afterEffect">
                                  <p:stCondLst>
                                    <p:cond delay="100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37368" y="1773986"/>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三、急救</a:t>
            </a:r>
          </a:p>
        </p:txBody>
      </p:sp>
      <p:grpSp>
        <p:nvGrpSpPr>
          <p:cNvPr id="9" name="组合 8"/>
          <p:cNvGrpSpPr/>
          <p:nvPr/>
        </p:nvGrpSpPr>
        <p:grpSpPr>
          <a:xfrm>
            <a:off x="1354301" y="2758757"/>
            <a:ext cx="3096387" cy="3096387"/>
            <a:chOff x="-2119675" y="1868947"/>
            <a:chExt cx="2484276" cy="2484276"/>
          </a:xfrm>
        </p:grpSpPr>
        <p:sp>
          <p:nvSpPr>
            <p:cNvPr id="10" name="椭圆 9"/>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400" kern="0">
                <a:solidFill>
                  <a:schemeClr val="bg1"/>
                </a:solidFill>
                <a:latin typeface="+mj-ea"/>
                <a:ea typeface="+mj-ea"/>
                <a:cs typeface="+mn-ea"/>
                <a:sym typeface="Arial" panose="020B0604020202020204" pitchFamily="34" charset="0"/>
              </a:endParaRPr>
            </a:p>
          </p:txBody>
        </p:sp>
        <p:sp>
          <p:nvSpPr>
            <p:cNvPr id="11" name="椭圆 10"/>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3600">
                  <a:solidFill>
                    <a:schemeClr val="bg1"/>
                  </a:solidFill>
                  <a:latin typeface="+mj-ea"/>
                  <a:ea typeface="+mj-ea"/>
                  <a:cs typeface="阿里巴巴普惠体" panose="00020600040101010101" charset="-122"/>
                  <a:sym typeface="+mn-ea"/>
                </a:rPr>
                <a:t>畅通</a:t>
              </a:r>
              <a:endParaRPr lang="en-US" altLang="zh-CN" sz="3600">
                <a:solidFill>
                  <a:schemeClr val="bg1"/>
                </a:solidFill>
                <a:latin typeface="+mj-ea"/>
                <a:ea typeface="+mj-ea"/>
                <a:cs typeface="阿里巴巴普惠体" panose="00020600040101010101" charset="-122"/>
                <a:sym typeface="+mn-ea"/>
              </a:endParaRPr>
            </a:p>
            <a:p>
              <a:pPr algn="ctr"/>
              <a:r>
                <a:rPr lang="zh-CN" altLang="en-US" sz="3600">
                  <a:solidFill>
                    <a:schemeClr val="bg1"/>
                  </a:solidFill>
                  <a:latin typeface="+mj-ea"/>
                  <a:ea typeface="+mj-ea"/>
                  <a:cs typeface="阿里巴巴普惠体" panose="00020600040101010101" charset="-122"/>
                  <a:sym typeface="+mn-ea"/>
                </a:rPr>
                <a:t>气道</a:t>
              </a:r>
            </a:p>
          </p:txBody>
        </p:sp>
      </p:grpSp>
      <p:grpSp>
        <p:nvGrpSpPr>
          <p:cNvPr id="12" name="组合 11"/>
          <p:cNvGrpSpPr/>
          <p:nvPr/>
        </p:nvGrpSpPr>
        <p:grpSpPr>
          <a:xfrm>
            <a:off x="4373285" y="2758757"/>
            <a:ext cx="3096387" cy="3096387"/>
            <a:chOff x="-2119675" y="1868947"/>
            <a:chExt cx="2484276" cy="2484276"/>
          </a:xfrm>
        </p:grpSpPr>
        <p:sp>
          <p:nvSpPr>
            <p:cNvPr id="13" name="椭圆 12"/>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400" kern="0">
                <a:solidFill>
                  <a:schemeClr val="bg1"/>
                </a:solidFill>
                <a:latin typeface="+mj-ea"/>
                <a:ea typeface="+mj-ea"/>
                <a:cs typeface="+mn-ea"/>
                <a:sym typeface="Arial" panose="020B0604020202020204" pitchFamily="34" charset="0"/>
              </a:endParaRPr>
            </a:p>
          </p:txBody>
        </p:sp>
        <p:sp>
          <p:nvSpPr>
            <p:cNvPr id="14" name="椭圆 13"/>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2800">
                  <a:solidFill>
                    <a:schemeClr val="bg1"/>
                  </a:solidFill>
                  <a:latin typeface="+mj-ea"/>
                  <a:ea typeface="+mj-ea"/>
                  <a:cs typeface="阿里巴巴普惠体" panose="00020600040101010101" charset="-122"/>
                  <a:sym typeface="+mn-ea"/>
                </a:rPr>
                <a:t>口对口人工呼吸</a:t>
              </a:r>
            </a:p>
          </p:txBody>
        </p:sp>
      </p:grpSp>
      <p:grpSp>
        <p:nvGrpSpPr>
          <p:cNvPr id="15" name="组合 14"/>
          <p:cNvGrpSpPr/>
          <p:nvPr/>
        </p:nvGrpSpPr>
        <p:grpSpPr>
          <a:xfrm>
            <a:off x="7392269" y="2758757"/>
            <a:ext cx="3096387" cy="3096387"/>
            <a:chOff x="-2119675" y="1868947"/>
            <a:chExt cx="2484276" cy="2484276"/>
          </a:xfrm>
        </p:grpSpPr>
        <p:sp>
          <p:nvSpPr>
            <p:cNvPr id="16" name="椭圆 15"/>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400" kern="0">
                <a:solidFill>
                  <a:schemeClr val="bg1"/>
                </a:solidFill>
                <a:latin typeface="+mj-ea"/>
                <a:ea typeface="+mj-ea"/>
                <a:cs typeface="+mn-ea"/>
                <a:sym typeface="Arial" panose="020B0604020202020204" pitchFamily="34" charset="0"/>
              </a:endParaRPr>
            </a:p>
          </p:txBody>
        </p:sp>
        <p:sp>
          <p:nvSpPr>
            <p:cNvPr id="17" name="椭圆 16"/>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3600">
                  <a:solidFill>
                    <a:schemeClr val="bg1"/>
                  </a:solidFill>
                  <a:latin typeface="+mj-ea"/>
                  <a:ea typeface="+mj-ea"/>
                  <a:cs typeface="阿里巴巴普惠体" panose="00020600040101010101" charset="-122"/>
                  <a:sym typeface="+mn-ea"/>
                </a:rPr>
                <a:t>胸外</a:t>
              </a:r>
              <a:endParaRPr lang="en-US" altLang="zh-CN" sz="3600">
                <a:solidFill>
                  <a:schemeClr val="bg1"/>
                </a:solidFill>
                <a:latin typeface="+mj-ea"/>
                <a:ea typeface="+mj-ea"/>
                <a:cs typeface="阿里巴巴普惠体" panose="00020600040101010101" charset="-122"/>
                <a:sym typeface="+mn-ea"/>
              </a:endParaRPr>
            </a:p>
            <a:p>
              <a:pPr algn="ctr"/>
              <a:r>
                <a:rPr lang="zh-CN" altLang="en-US" sz="3600">
                  <a:solidFill>
                    <a:schemeClr val="bg1"/>
                  </a:solidFill>
                  <a:latin typeface="+mj-ea"/>
                  <a:ea typeface="+mj-ea"/>
                  <a:cs typeface="阿里巴巴普惠体" panose="00020600040101010101" charset="-122"/>
                  <a:sym typeface="+mn-ea"/>
                </a:rPr>
                <a:t>按压</a:t>
              </a:r>
            </a:p>
          </p:txBody>
        </p:sp>
      </p:grpSp>
      <p:sp>
        <p:nvSpPr>
          <p:cNvPr id="18" name="文本框 17"/>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500"/>
                            </p:stCondLst>
                            <p:childTnLst>
                              <p:par>
                                <p:cTn id="11" presetID="22" presetClass="entr" presetSubtype="8" fill="hold" nodeType="afterEffect">
                                  <p:stCondLst>
                                    <p:cond delay="50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childTnLst>
                          </p:cTn>
                        </p:par>
                        <p:par>
                          <p:cTn id="14" fill="hold" nodeType="afterGroup">
                            <p:stCondLst>
                              <p:cond delay="1500"/>
                            </p:stCondLst>
                            <p:childTnLst>
                              <p:par>
                                <p:cTn id="15" presetID="22" presetClass="entr" presetSubtype="8" fill="hold" nodeType="afterEffect">
                                  <p:stCondLst>
                                    <p:cond delay="100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nodeType="afterGroup">
                            <p:stCondLst>
                              <p:cond delay="3000"/>
                            </p:stCondLst>
                            <p:childTnLst>
                              <p:par>
                                <p:cTn id="19" presetID="22" presetClass="entr" presetSubtype="8" fill="hold" nodeType="afterEffect">
                                  <p:stCondLst>
                                    <p:cond delay="150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466227" y="-4074884"/>
            <a:ext cx="2667000" cy="433705"/>
          </a:xfrm>
          <a:noFill/>
          <a:ln w="22225">
            <a:solidFill>
              <a:srgbClr val="52BA60"/>
            </a:solidFill>
          </a:ln>
        </p:spPr>
        <p:txBody>
          <a:bodyPr wrap="square" lIns="0" tIns="0" rIns="0" bIns="71755"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endParaRPr lang="zh-CN" altLang="en-US" sz="1800">
              <a:latin typeface="思源黑体 CN Medium" panose="020B0600000000000000" pitchFamily="34" charset="-122"/>
              <a:ea typeface="思源黑体 CN Medium" panose="020B0600000000000000" pitchFamily="34" charset="-122"/>
              <a:cs typeface="思源黑体 CN Normal" panose="020B0400000000000000" charset="-122"/>
              <a:sym typeface="+mn-ea"/>
            </a:endParaRPr>
          </a:p>
        </p:txBody>
      </p:sp>
      <p:sp>
        <p:nvSpPr>
          <p:cNvPr id="9" name="矩形 8"/>
          <p:cNvSpPr/>
          <p:nvPr/>
        </p:nvSpPr>
        <p:spPr>
          <a:xfrm>
            <a:off x="4908710" y="4917284"/>
            <a:ext cx="6091137" cy="792396"/>
          </a:xfrm>
          <a:prstGeom prst="rect">
            <a:avLst/>
          </a:prstGeom>
        </p:spPr>
        <p:txBody>
          <a:bodyPr wrap="square">
            <a:spAutoFit/>
          </a:bodyPr>
          <a:lstStyle/>
          <a:p>
            <a:pPr fontAlgn="auto">
              <a:lnSpc>
                <a:spcPct val="150000"/>
              </a:lnSpc>
            </a:pPr>
            <a:r>
              <a:rPr lang="zh-CN" altLang="en-US" sz="1600">
                <a:solidFill>
                  <a:schemeClr val="tx1">
                    <a:lumMod val="85000"/>
                    <a:lumOff val="15000"/>
                  </a:schemeClr>
                </a:solidFill>
                <a:latin typeface="思源黑体 CN Medium" panose="020B0600000000000000" pitchFamily="34" charset="-122"/>
                <a:ea typeface="思源黑体 CN Medium" panose="020B0600000000000000" pitchFamily="34" charset="-122"/>
              </a:rPr>
              <a:t>触电者因舌肌缺乏张力而松弛，舌根向后下坠，堵塞气道。立即开放气道是心肺复苏成功的基础</a:t>
            </a:r>
          </a:p>
        </p:txBody>
      </p:sp>
      <p:sp>
        <p:nvSpPr>
          <p:cNvPr id="10" name="文本框 9"/>
          <p:cNvSpPr txBox="1"/>
          <p:nvPr/>
        </p:nvSpPr>
        <p:spPr>
          <a:xfrm>
            <a:off x="4908710" y="2292817"/>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① 解开紧身上衣</a:t>
            </a:r>
          </a:p>
        </p:txBody>
      </p:sp>
      <p:grpSp>
        <p:nvGrpSpPr>
          <p:cNvPr id="11" name="组合 10"/>
          <p:cNvGrpSpPr/>
          <p:nvPr/>
        </p:nvGrpSpPr>
        <p:grpSpPr>
          <a:xfrm>
            <a:off x="1320855" y="1954866"/>
            <a:ext cx="3096387" cy="3096387"/>
            <a:chOff x="-2119675" y="1868947"/>
            <a:chExt cx="2484276" cy="2484276"/>
          </a:xfrm>
        </p:grpSpPr>
        <p:sp>
          <p:nvSpPr>
            <p:cNvPr id="12" name="椭圆 11"/>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400" kern="0">
                <a:solidFill>
                  <a:schemeClr val="bg1"/>
                </a:solidFill>
                <a:latin typeface="+mj-ea"/>
                <a:ea typeface="+mj-ea"/>
                <a:cs typeface="+mn-ea"/>
                <a:sym typeface="Arial" panose="020B0604020202020204" pitchFamily="34" charset="0"/>
              </a:endParaRPr>
            </a:p>
          </p:txBody>
        </p:sp>
        <p:sp>
          <p:nvSpPr>
            <p:cNvPr id="13" name="椭圆 12"/>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3200">
                  <a:solidFill>
                    <a:schemeClr val="bg1"/>
                  </a:solidFill>
                  <a:latin typeface="+mj-ea"/>
                  <a:ea typeface="+mj-ea"/>
                  <a:cs typeface="阿里巴巴普惠体" panose="00020600040101010101" charset="-122"/>
                  <a:sym typeface="+mn-ea"/>
                </a:rPr>
                <a:t>1</a:t>
              </a:r>
              <a:r>
                <a:rPr lang="zh-CN" altLang="en-US" sz="3200">
                  <a:solidFill>
                    <a:schemeClr val="bg1"/>
                  </a:solidFill>
                  <a:latin typeface="+mj-ea"/>
                  <a:ea typeface="+mj-ea"/>
                  <a:cs typeface="阿里巴巴普惠体" panose="00020600040101010101" charset="-122"/>
                  <a:sym typeface="+mn-ea"/>
                </a:rPr>
                <a:t>、畅通气道</a:t>
              </a:r>
            </a:p>
          </p:txBody>
        </p:sp>
      </p:grpSp>
      <p:sp>
        <p:nvSpPr>
          <p:cNvPr id="14" name="文本框 13"/>
          <p:cNvSpPr txBox="1"/>
          <p:nvPr/>
        </p:nvSpPr>
        <p:spPr>
          <a:xfrm>
            <a:off x="4908710" y="3201913"/>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② 松开腰带</a:t>
            </a:r>
          </a:p>
        </p:txBody>
      </p:sp>
      <p:sp>
        <p:nvSpPr>
          <p:cNvPr id="15" name="文本框 14"/>
          <p:cNvSpPr txBox="1"/>
          <p:nvPr/>
        </p:nvSpPr>
        <p:spPr>
          <a:xfrm>
            <a:off x="4908710" y="4111010"/>
            <a:ext cx="3641031"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③ 清除口腔异物</a:t>
            </a:r>
          </a:p>
        </p:txBody>
      </p:sp>
      <p:sp>
        <p:nvSpPr>
          <p:cNvPr id="16" name="文本框 15"/>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1"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nodeType="afterGroup">
                            <p:stCondLst>
                              <p:cond delay="500"/>
                            </p:stCondLst>
                            <p:childTnLst>
                              <p:par>
                                <p:cTn id="11" presetID="22" presetClass="entr" presetSubtype="8" fill="hold" nodeType="afterEffect">
                                  <p:stCondLst>
                                    <p:cond delay="500"/>
                                  </p:stCondLst>
                                  <p:childTnLst>
                                    <p:set>
                                      <p:cBhvr>
                                        <p:cTn id="12" dur="1" fill="hold">
                                          <p:stCondLst>
                                            <p:cond delay="0"/>
                                          </p:stCondLst>
                                        </p:cTn>
                                        <p:tgtEl>
                                          <p:spTgt spid="11"/>
                                        </p:tgtEl>
                                        <p:attrNameLst>
                                          <p:attrName>style.visibility</p:attrName>
                                        </p:attrNameLst>
                                      </p:cBhvr>
                                      <p:to>
                                        <p:strVal val="visible"/>
                                      </p:to>
                                    </p:set>
                                    <p:animEffect transition="in" filter="wipe(left)">
                                      <p:cBhvr>
                                        <p:cTn id="13" dur="500"/>
                                        <p:tgtEl>
                                          <p:spTgt spid="11"/>
                                        </p:tgtEl>
                                      </p:cBhvr>
                                    </p:animEffect>
                                  </p:childTnLst>
                                </p:cTn>
                              </p:par>
                            </p:childTnLst>
                          </p:cTn>
                        </p:par>
                        <p:par>
                          <p:cTn id="14" fill="hold" nodeType="afterGroup">
                            <p:stCondLst>
                              <p:cond delay="1500"/>
                            </p:stCondLst>
                            <p:childTnLst>
                              <p:par>
                                <p:cTn id="15" presetID="53" presetClass="entr" presetSubtype="0" fill="hold" grpId="2" nodeType="afterEffect">
                                  <p:stCondLst>
                                    <p:cond delay="100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childTnLst>
                          </p:cTn>
                        </p:par>
                        <p:par>
                          <p:cTn id="20" fill="hold" nodeType="afterGroup">
                            <p:stCondLst>
                              <p:cond delay="3000"/>
                            </p:stCondLst>
                            <p:childTnLst>
                              <p:par>
                                <p:cTn id="21" presetID="53" presetClass="entr" presetSubtype="0" fill="hold" grpId="3" nodeType="afterEffect">
                                  <p:stCondLst>
                                    <p:cond delay="1500"/>
                                  </p:stCondLst>
                                  <p:childTnLst>
                                    <p:set>
                                      <p:cBhvr>
                                        <p:cTn id="22" dur="1" fill="hold">
                                          <p:stCondLst>
                                            <p:cond delay="0"/>
                                          </p:stCondLst>
                                        </p:cTn>
                                        <p:tgtEl>
                                          <p:spTgt spid="15"/>
                                        </p:tgtEl>
                                        <p:attrNameLst>
                                          <p:attrName>style.visibility</p:attrName>
                                        </p:attrNameLst>
                                      </p:cBhvr>
                                      <p:to>
                                        <p:strVal val="visible"/>
                                      </p:to>
                                    </p:set>
                                    <p:anim calcmode="lin" valueType="num">
                                      <p:cBhvr>
                                        <p:cTn id="23" dur="500" fill="hold"/>
                                        <p:tgtEl>
                                          <p:spTgt spid="15"/>
                                        </p:tgtEl>
                                        <p:attrNameLst>
                                          <p:attrName>ppt_w</p:attrName>
                                        </p:attrNameLst>
                                      </p:cBhvr>
                                      <p:tavLst>
                                        <p:tav tm="0">
                                          <p:val>
                                            <p:fltVal val="0"/>
                                          </p:val>
                                        </p:tav>
                                        <p:tav tm="100000">
                                          <p:val>
                                            <p:strVal val="#ppt_w"/>
                                          </p:val>
                                        </p:tav>
                                      </p:tavLst>
                                    </p:anim>
                                    <p:anim calcmode="lin" valueType="num">
                                      <p:cBhvr>
                                        <p:cTn id="24" dur="500" fill="hold"/>
                                        <p:tgtEl>
                                          <p:spTgt spid="15"/>
                                        </p:tgtEl>
                                        <p:attrNameLst>
                                          <p:attrName>ppt_h</p:attrName>
                                        </p:attrNameLst>
                                      </p:cBhvr>
                                      <p:tavLst>
                                        <p:tav tm="0">
                                          <p:val>
                                            <p:fltVal val="0"/>
                                          </p:val>
                                        </p:tav>
                                        <p:tav tm="100000">
                                          <p:val>
                                            <p:strVal val="#ppt_h"/>
                                          </p:val>
                                        </p:tav>
                                      </p:tavLst>
                                    </p:anim>
                                    <p:animEffect transition="in" filter="fade">
                                      <p:cBhvr>
                                        <p:cTn id="25" dur="500"/>
                                        <p:tgtEl>
                                          <p:spTgt spid="15"/>
                                        </p:tgtEl>
                                      </p:cBhvr>
                                    </p:animEffect>
                                  </p:childTnLst>
                                </p:cTn>
                              </p:par>
                            </p:childTnLst>
                          </p:cTn>
                        </p:par>
                        <p:par>
                          <p:cTn id="26" fill="hold" nodeType="afterGroup">
                            <p:stCondLst>
                              <p:cond delay="5000"/>
                            </p:stCondLst>
                            <p:childTnLst>
                              <p:par>
                                <p:cTn id="27" presetID="42" presetClass="entr" presetSubtype="0" fill="hold" grpId="0" nodeType="afterEffect">
                                  <p:stCondLst>
                                    <p:cond delay="200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1" animBg="1"/>
      <p:bldP spid="14" grpId="2" animBg="1"/>
      <p:bldP spid="15" grpId="3"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FEFE"/>
        </a:solidFill>
        <a:effectLst/>
      </p:bgPr>
    </p:bg>
    <p:spTree>
      <p:nvGrpSpPr>
        <p:cNvPr id="1" name=""/>
        <p:cNvGrpSpPr/>
        <p:nvPr/>
      </p:nvGrpSpPr>
      <p:grpSpPr>
        <a:xfrm>
          <a:off x="0" y="0"/>
          <a:ext cx="0" cy="0"/>
          <a:chOff x="0" y="0"/>
          <a:chExt cx="0" cy="0"/>
        </a:xfrm>
      </p:grpSpPr>
      <p:grpSp>
        <p:nvGrpSpPr>
          <p:cNvPr id="17" name="组合 16"/>
          <p:cNvGrpSpPr/>
          <p:nvPr/>
        </p:nvGrpSpPr>
        <p:grpSpPr>
          <a:xfrm>
            <a:off x="1092110" y="2384578"/>
            <a:ext cx="4971232" cy="2775253"/>
            <a:chOff x="1328907" y="2497015"/>
            <a:chExt cx="5621215" cy="3138114"/>
          </a:xfrm>
        </p:grpSpPr>
        <p:sp>
          <p:nvSpPr>
            <p:cNvPr id="18" name="任意多边形: 形状 17"/>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任意多边形: 形状 18"/>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0" name="矩形 19"/>
          <p:cNvSpPr/>
          <p:nvPr/>
        </p:nvSpPr>
        <p:spPr>
          <a:xfrm>
            <a:off x="1866777" y="2967705"/>
            <a:ext cx="3421898" cy="1744388"/>
          </a:xfrm>
          <a:prstGeom prst="rect">
            <a:avLst/>
          </a:prstGeom>
        </p:spPr>
        <p:txBody>
          <a:bodyPr wrap="square">
            <a:spAutoFit/>
          </a:bodyPr>
          <a:lstStyle/>
          <a:p>
            <a:pPr algn="ctr" fontAlgn="auto">
              <a:lnSpc>
                <a:spcPct val="150000"/>
              </a:lnSpc>
              <a:spcAft>
                <a:spcPts val="600"/>
              </a:spcAft>
            </a:pPr>
            <a:r>
              <a:rPr lang="en-US" altLang="zh-CN" sz="3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A</a:t>
            </a:r>
            <a:r>
              <a:rPr lang="zh-CN" altLang="en-US" sz="3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、压头抬颏法</a:t>
            </a:r>
            <a:endParaRPr lang="en-US" altLang="zh-CN" sz="3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endParaRPr>
          </a:p>
          <a:p>
            <a:pPr algn="ctr" fontAlgn="auto">
              <a:lnSpc>
                <a:spcPct val="150000"/>
              </a:lnSpc>
              <a:spcAft>
                <a:spcPts val="600"/>
              </a:spcAft>
            </a:pPr>
            <a:r>
              <a:rPr lang="zh-CN" altLang="en-US" sz="3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使头后仰</a:t>
            </a:r>
          </a:p>
        </p:txBody>
      </p:sp>
      <p:grpSp>
        <p:nvGrpSpPr>
          <p:cNvPr id="24" name="组合 23"/>
          <p:cNvGrpSpPr/>
          <p:nvPr/>
        </p:nvGrpSpPr>
        <p:grpSpPr>
          <a:xfrm>
            <a:off x="6362551" y="2384578"/>
            <a:ext cx="4971232" cy="2775253"/>
            <a:chOff x="1328907" y="2497015"/>
            <a:chExt cx="5621215" cy="3138114"/>
          </a:xfrm>
        </p:grpSpPr>
        <p:sp>
          <p:nvSpPr>
            <p:cNvPr id="25" name="任意多边形: 形状 24"/>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6" name="任意多边形: 形状 25"/>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7" name="矩形 26"/>
          <p:cNvSpPr/>
          <p:nvPr/>
        </p:nvSpPr>
        <p:spPr>
          <a:xfrm>
            <a:off x="7137218" y="2967705"/>
            <a:ext cx="3421898" cy="1744388"/>
          </a:xfrm>
          <a:prstGeom prst="rect">
            <a:avLst/>
          </a:prstGeom>
        </p:spPr>
        <p:txBody>
          <a:bodyPr wrap="square">
            <a:spAutoFit/>
          </a:bodyPr>
          <a:lstStyle/>
          <a:p>
            <a:pPr algn="ctr">
              <a:lnSpc>
                <a:spcPct val="150000"/>
              </a:lnSpc>
              <a:spcAft>
                <a:spcPts val="600"/>
              </a:spcAft>
            </a:pPr>
            <a:r>
              <a:rPr lang="en-US" altLang="zh-CN" sz="3600">
                <a:solidFill>
                  <a:schemeClr val="tx1">
                    <a:lumMod val="85000"/>
                    <a:lumOff val="15000"/>
                  </a:schemeClr>
                </a:solidFill>
                <a:latin typeface="思源黑体 CN Medium" panose="020B0600000000000000" pitchFamily="34" charset="-122"/>
                <a:ea typeface="思源黑体 CN Medium" panose="020B0600000000000000" pitchFamily="34" charset="-122"/>
              </a:rPr>
              <a:t>B</a:t>
            </a:r>
            <a:r>
              <a:rPr lang="zh-CN" altLang="en-US" sz="3600">
                <a:solidFill>
                  <a:schemeClr val="tx1">
                    <a:lumMod val="85000"/>
                    <a:lumOff val="15000"/>
                  </a:schemeClr>
                </a:solidFill>
                <a:latin typeface="思源黑体 CN Medium" panose="020B0600000000000000" pitchFamily="34" charset="-122"/>
                <a:ea typeface="思源黑体 CN Medium" panose="020B0600000000000000" pitchFamily="34" charset="-122"/>
              </a:rPr>
              <a:t>、托颏法</a:t>
            </a:r>
            <a:endParaRPr lang="en-US" altLang="zh-CN" sz="3600">
              <a:solidFill>
                <a:schemeClr val="tx1">
                  <a:lumMod val="85000"/>
                  <a:lumOff val="15000"/>
                </a:schemeClr>
              </a:solidFill>
              <a:latin typeface="思源黑体 CN Medium" panose="020B0600000000000000" pitchFamily="34" charset="-122"/>
              <a:ea typeface="思源黑体 CN Medium" panose="020B0600000000000000" pitchFamily="34" charset="-122"/>
            </a:endParaRPr>
          </a:p>
          <a:p>
            <a:pPr algn="ctr">
              <a:lnSpc>
                <a:spcPct val="150000"/>
              </a:lnSpc>
              <a:spcAft>
                <a:spcPts val="600"/>
              </a:spcAft>
            </a:pPr>
            <a:r>
              <a:rPr lang="zh-CN" altLang="en-US" sz="3600">
                <a:solidFill>
                  <a:schemeClr val="tx1">
                    <a:lumMod val="85000"/>
                    <a:lumOff val="15000"/>
                  </a:schemeClr>
                </a:solidFill>
                <a:latin typeface="思源黑体 CN Medium" panose="020B0600000000000000" pitchFamily="34" charset="-122"/>
                <a:ea typeface="思源黑体 CN Medium" panose="020B0600000000000000" pitchFamily="34" charset="-122"/>
              </a:rPr>
              <a:t>使头后仰</a:t>
            </a:r>
          </a:p>
        </p:txBody>
      </p:sp>
      <p:sp>
        <p:nvSpPr>
          <p:cNvPr id="28" name="文本框 27"/>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par>
                          <p:cTn id="8" fill="hold" nodeType="afterGroup">
                            <p:stCondLst>
                              <p:cond delay="500"/>
                            </p:stCondLst>
                            <p:childTnLst>
                              <p:par>
                                <p:cTn id="9" presetID="22" presetClass="entr" presetSubtype="4" fill="hold" grpId="0" nodeType="afterEffect">
                                  <p:stCondLst>
                                    <p:cond delay="500"/>
                                  </p:stCondLst>
                                  <p:childTnLst>
                                    <p:set>
                                      <p:cBhvr>
                                        <p:cTn id="10" dur="1" fill="hold">
                                          <p:stCondLst>
                                            <p:cond delay="0"/>
                                          </p:stCondLst>
                                        </p:cTn>
                                        <p:tgtEl>
                                          <p:spTgt spid="20"/>
                                        </p:tgtEl>
                                        <p:attrNameLst>
                                          <p:attrName>style.visibility</p:attrName>
                                        </p:attrNameLst>
                                      </p:cBhvr>
                                      <p:to>
                                        <p:strVal val="visible"/>
                                      </p:to>
                                    </p:set>
                                    <p:animEffect transition="in" filter="wipe(down)">
                                      <p:cBhvr>
                                        <p:cTn id="11" dur="500"/>
                                        <p:tgtEl>
                                          <p:spTgt spid="20"/>
                                        </p:tgtEl>
                                      </p:cBhvr>
                                    </p:animEffect>
                                  </p:childTnLst>
                                </p:cTn>
                              </p:par>
                            </p:childTnLst>
                          </p:cTn>
                        </p:par>
                        <p:par>
                          <p:cTn id="12" fill="hold" nodeType="afterGroup">
                            <p:stCondLst>
                              <p:cond delay="1500"/>
                            </p:stCondLst>
                            <p:childTnLst>
                              <p:par>
                                <p:cTn id="13" presetID="16" presetClass="entr" presetSubtype="21" fill="hold" nodeType="afterEffect">
                                  <p:stCondLst>
                                    <p:cond delay="1000"/>
                                  </p:stCondLst>
                                  <p:childTnLst>
                                    <p:set>
                                      <p:cBhvr>
                                        <p:cTn id="14" dur="1" fill="hold">
                                          <p:stCondLst>
                                            <p:cond delay="0"/>
                                          </p:stCondLst>
                                        </p:cTn>
                                        <p:tgtEl>
                                          <p:spTgt spid="24"/>
                                        </p:tgtEl>
                                        <p:attrNameLst>
                                          <p:attrName>style.visibility</p:attrName>
                                        </p:attrNameLst>
                                      </p:cBhvr>
                                      <p:to>
                                        <p:strVal val="visible"/>
                                      </p:to>
                                    </p:set>
                                    <p:animEffect transition="in" filter="barn(inVertical)">
                                      <p:cBhvr>
                                        <p:cTn id="15" dur="500"/>
                                        <p:tgtEl>
                                          <p:spTgt spid="24"/>
                                        </p:tgtEl>
                                      </p:cBhvr>
                                    </p:animEffect>
                                  </p:childTnLst>
                                </p:cTn>
                              </p:par>
                            </p:childTnLst>
                          </p:cTn>
                        </p:par>
                        <p:par>
                          <p:cTn id="16" fill="hold" nodeType="afterGroup">
                            <p:stCondLst>
                              <p:cond delay="3000"/>
                            </p:stCondLst>
                            <p:childTnLst>
                              <p:par>
                                <p:cTn id="17" presetID="22" presetClass="entr" presetSubtype="4" fill="hold" grpId="1" nodeType="afterEffect">
                                  <p:stCondLst>
                                    <p:cond delay="1500"/>
                                  </p:stCondLst>
                                  <p:childTnLst>
                                    <p:set>
                                      <p:cBhvr>
                                        <p:cTn id="18" dur="1" fill="hold">
                                          <p:stCondLst>
                                            <p:cond delay="0"/>
                                          </p:stCondLst>
                                        </p:cTn>
                                        <p:tgtEl>
                                          <p:spTgt spid="27"/>
                                        </p:tgtEl>
                                        <p:attrNameLst>
                                          <p:attrName>style.visibility</p:attrName>
                                        </p:attrNameLst>
                                      </p:cBhvr>
                                      <p:to>
                                        <p:strVal val="visible"/>
                                      </p:to>
                                    </p:set>
                                    <p:animEffect transition="in" filter="wipe(down)">
                                      <p:cBhvr>
                                        <p:cTn id="1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86765" y="-1704249"/>
            <a:ext cx="2671445" cy="480695"/>
          </a:xfrm>
          <a:noFill/>
          <a:ln w="22225">
            <a:solidFill>
              <a:srgbClr val="52BA60"/>
            </a:solidFill>
          </a:ln>
        </p:spPr>
        <p:txBody>
          <a:bodyPr vert="horz" wrap="square" lIns="0" tIns="0" rIns="0" bIns="71755"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endParaRPr lang="zh-CN" altLang="en-US" sz="1800">
              <a:latin typeface="思源黑体 CN Medium" panose="020B0600000000000000" pitchFamily="34" charset="-122"/>
              <a:ea typeface="思源黑体 CN Medium" panose="020B0600000000000000" pitchFamily="34" charset="-122"/>
              <a:cs typeface="思源黑体 CN Normal" panose="020B0400000000000000" charset="-122"/>
              <a:sym typeface="+mn-ea"/>
            </a:endParaRPr>
          </a:p>
        </p:txBody>
      </p:sp>
      <p:grpSp>
        <p:nvGrpSpPr>
          <p:cNvPr id="16" name="组合 15"/>
          <p:cNvGrpSpPr/>
          <p:nvPr/>
        </p:nvGrpSpPr>
        <p:grpSpPr>
          <a:xfrm>
            <a:off x="1562099" y="2628900"/>
            <a:ext cx="6449515" cy="3298372"/>
            <a:chOff x="1562099" y="2628900"/>
            <a:chExt cx="6449515" cy="3298372"/>
          </a:xfrm>
        </p:grpSpPr>
        <p:sp>
          <p:nvSpPr>
            <p:cNvPr id="12" name="任意多边形: 形状 11"/>
            <p:cNvSpPr/>
            <p:nvPr/>
          </p:nvSpPr>
          <p:spPr>
            <a:xfrm>
              <a:off x="1562099" y="2628900"/>
              <a:ext cx="5858783" cy="3298372"/>
            </a:xfrm>
            <a:custGeom>
              <a:avLst/>
              <a:gdLst>
                <a:gd name="connsiteX0" fmla="*/ 206833 w 5292725"/>
                <a:gd name="connsiteY0" fmla="*/ 0 h 2748642"/>
                <a:gd name="connsiteX1" fmla="*/ 5085892 w 5292725"/>
                <a:gd name="connsiteY1" fmla="*/ 0 h 2748642"/>
                <a:gd name="connsiteX2" fmla="*/ 5292725 w 5292725"/>
                <a:gd name="connsiteY2" fmla="*/ 206833 h 2748642"/>
                <a:gd name="connsiteX3" fmla="*/ 5292725 w 5292725"/>
                <a:gd name="connsiteY3" fmla="*/ 753836 h 2748642"/>
                <a:gd name="connsiteX4" fmla="*/ 5292725 w 5292725"/>
                <a:gd name="connsiteY4" fmla="*/ 1034138 h 2748642"/>
                <a:gd name="connsiteX5" fmla="*/ 5292725 w 5292725"/>
                <a:gd name="connsiteY5" fmla="*/ 1714504 h 2748642"/>
                <a:gd name="connsiteX6" fmla="*/ 5292725 w 5292725"/>
                <a:gd name="connsiteY6" fmla="*/ 1994807 h 2748642"/>
                <a:gd name="connsiteX7" fmla="*/ 5292725 w 5292725"/>
                <a:gd name="connsiteY7" fmla="*/ 2541809 h 2748642"/>
                <a:gd name="connsiteX8" fmla="*/ 5085892 w 5292725"/>
                <a:gd name="connsiteY8" fmla="*/ 2748642 h 2748642"/>
                <a:gd name="connsiteX9" fmla="*/ 206833 w 5292725"/>
                <a:gd name="connsiteY9" fmla="*/ 2748642 h 2748642"/>
                <a:gd name="connsiteX10" fmla="*/ 0 w 5292725"/>
                <a:gd name="connsiteY10" fmla="*/ 2541809 h 2748642"/>
                <a:gd name="connsiteX11" fmla="*/ 0 w 5292725"/>
                <a:gd name="connsiteY11" fmla="*/ 1714504 h 2748642"/>
                <a:gd name="connsiteX12" fmla="*/ 0 w 5292725"/>
                <a:gd name="connsiteY12" fmla="*/ 1714504 h 2748642"/>
                <a:gd name="connsiteX13" fmla="*/ 0 w 5292725"/>
                <a:gd name="connsiteY13" fmla="*/ 1034138 h 2748642"/>
                <a:gd name="connsiteX14" fmla="*/ 0 w 5292725"/>
                <a:gd name="connsiteY14" fmla="*/ 753836 h 2748642"/>
                <a:gd name="connsiteX15" fmla="*/ 0 w 5292725"/>
                <a:gd name="connsiteY15" fmla="*/ 206833 h 2748642"/>
                <a:gd name="connsiteX16" fmla="*/ 206833 w 5292725"/>
                <a:gd name="connsiteY16" fmla="*/ 0 h 274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2725" h="2748642">
                  <a:moveTo>
                    <a:pt x="206833" y="0"/>
                  </a:moveTo>
                  <a:lnTo>
                    <a:pt x="5085892" y="0"/>
                  </a:lnTo>
                  <a:cubicBezTo>
                    <a:pt x="5200123" y="0"/>
                    <a:pt x="5292725" y="92602"/>
                    <a:pt x="5292725" y="206833"/>
                  </a:cubicBezTo>
                  <a:lnTo>
                    <a:pt x="5292725" y="753836"/>
                  </a:lnTo>
                  <a:lnTo>
                    <a:pt x="5292725" y="1034138"/>
                  </a:lnTo>
                  <a:lnTo>
                    <a:pt x="5292725" y="1714504"/>
                  </a:lnTo>
                  <a:lnTo>
                    <a:pt x="5292725" y="1994807"/>
                  </a:lnTo>
                  <a:lnTo>
                    <a:pt x="5292725" y="2541809"/>
                  </a:lnTo>
                  <a:cubicBezTo>
                    <a:pt x="5292725" y="2656040"/>
                    <a:pt x="5200123" y="2748642"/>
                    <a:pt x="5085892" y="2748642"/>
                  </a:cubicBezTo>
                  <a:lnTo>
                    <a:pt x="206833" y="2748642"/>
                  </a:lnTo>
                  <a:cubicBezTo>
                    <a:pt x="92602" y="2748642"/>
                    <a:pt x="0" y="2656040"/>
                    <a:pt x="0" y="2541809"/>
                  </a:cubicBezTo>
                  <a:lnTo>
                    <a:pt x="0" y="1714504"/>
                  </a:lnTo>
                  <a:lnTo>
                    <a:pt x="0" y="1714504"/>
                  </a:lnTo>
                  <a:lnTo>
                    <a:pt x="0" y="1034138"/>
                  </a:lnTo>
                  <a:lnTo>
                    <a:pt x="0" y="753836"/>
                  </a:lnTo>
                  <a:lnTo>
                    <a:pt x="0" y="206833"/>
                  </a:lnTo>
                  <a:cubicBezTo>
                    <a:pt x="0" y="92602"/>
                    <a:pt x="92602" y="0"/>
                    <a:pt x="206833"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4" name="Text Box 5"/>
            <p:cNvSpPr txBox="1">
              <a:spLocks noChangeArrowheads="1"/>
            </p:cNvSpPr>
            <p:nvPr/>
          </p:nvSpPr>
          <p:spPr bwMode="auto">
            <a:xfrm>
              <a:off x="1803219" y="3001646"/>
              <a:ext cx="2432050"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① </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保持呼吸道畅通 。</a:t>
              </a:r>
            </a:p>
          </p:txBody>
        </p:sp>
        <p:sp>
          <p:nvSpPr>
            <p:cNvPr id="5" name="Text Box 7"/>
            <p:cNvSpPr txBox="1">
              <a:spLocks noChangeArrowheads="1"/>
            </p:cNvSpPr>
            <p:nvPr/>
          </p:nvSpPr>
          <p:spPr bwMode="auto">
            <a:xfrm>
              <a:off x="3817439" y="3001011"/>
              <a:ext cx="3477260"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② </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捏紧两侧鼻翼，堵住鼻孔。 </a:t>
              </a:r>
            </a:p>
          </p:txBody>
        </p:sp>
        <p:sp>
          <p:nvSpPr>
            <p:cNvPr id="6" name="Text Box 8"/>
            <p:cNvSpPr txBox="1">
              <a:spLocks noChangeArrowheads="1"/>
            </p:cNvSpPr>
            <p:nvPr/>
          </p:nvSpPr>
          <p:spPr bwMode="auto">
            <a:xfrm>
              <a:off x="1803219" y="3655696"/>
              <a:ext cx="4286250"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③ </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嘴巴尽量张大，包住触电人的嘴 。</a:t>
              </a:r>
            </a:p>
          </p:txBody>
        </p:sp>
        <p:sp>
          <p:nvSpPr>
            <p:cNvPr id="7" name="Text Box 9"/>
            <p:cNvSpPr txBox="1">
              <a:spLocks noChangeArrowheads="1"/>
            </p:cNvSpPr>
            <p:nvPr/>
          </p:nvSpPr>
          <p:spPr bwMode="auto">
            <a:xfrm>
              <a:off x="5129349" y="3663951"/>
              <a:ext cx="2882265"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 ④ </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吹气时不能漏气。</a:t>
              </a:r>
            </a:p>
          </p:txBody>
        </p:sp>
        <p:sp>
          <p:nvSpPr>
            <p:cNvPr id="8" name="Text Box 10"/>
            <p:cNvSpPr txBox="1">
              <a:spLocks noChangeArrowheads="1"/>
            </p:cNvSpPr>
            <p:nvPr/>
          </p:nvSpPr>
          <p:spPr bwMode="auto">
            <a:xfrm>
              <a:off x="1803219" y="4309746"/>
              <a:ext cx="5413375"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rPr>
                <a:t>⑤ </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rPr>
                <a:t>每次吹气之间要松开鼻翼，离开嘴唇，让体内气流排出。</a:t>
              </a:r>
            </a:p>
          </p:txBody>
        </p:sp>
        <p:sp>
          <p:nvSpPr>
            <p:cNvPr id="9" name="Text Box 11"/>
            <p:cNvSpPr txBox="1">
              <a:spLocks noChangeArrowheads="1"/>
            </p:cNvSpPr>
            <p:nvPr/>
          </p:nvSpPr>
          <p:spPr bwMode="auto">
            <a:xfrm>
              <a:off x="1803219" y="4963797"/>
              <a:ext cx="4953000"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⑥ </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胸部吹抬起为适度、有效 。</a:t>
              </a:r>
            </a:p>
          </p:txBody>
        </p:sp>
        <p:sp>
          <p:nvSpPr>
            <p:cNvPr id="10" name="Text Box 12"/>
            <p:cNvSpPr txBox="1">
              <a:spLocks noChangeArrowheads="1"/>
            </p:cNvSpPr>
            <p:nvPr/>
          </p:nvSpPr>
          <p:spPr bwMode="auto">
            <a:xfrm>
              <a:off x="4621984" y="4965066"/>
              <a:ext cx="3034665"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⑦ </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每次吹气时间</a:t>
              </a:r>
              <a:r>
                <a:rPr lang="en-US" altLang="zh-CN"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1~1.5S</a:t>
              </a:r>
              <a:r>
                <a:rPr lang="zh-CN" altLang="en-US" sz="1600">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a:t>
              </a:r>
            </a:p>
          </p:txBody>
        </p:sp>
      </p:grpSp>
      <p:sp>
        <p:nvSpPr>
          <p:cNvPr id="11" name="文本框 10"/>
          <p:cNvSpPr txBox="1"/>
          <p:nvPr/>
        </p:nvSpPr>
        <p:spPr>
          <a:xfrm>
            <a:off x="1193165" y="-1747429"/>
            <a:ext cx="184731" cy="369332"/>
          </a:xfrm>
          <a:prstGeom prst="rect">
            <a:avLst/>
          </a:prstGeom>
          <a:noFill/>
        </p:spPr>
        <p:txBody>
          <a:bodyPr wrap="none" rtlCol="0">
            <a:spAutoFit/>
          </a:bodyPr>
          <a:lstStyle/>
          <a:p>
            <a:endParaRPr lang="zh-CN" altLang="en-US">
              <a:latin typeface="思源黑体 CN Medium" panose="020B0600000000000000" pitchFamily="34" charset="-122"/>
              <a:ea typeface="思源黑体 CN Medium" panose="020B0600000000000000" pitchFamily="34" charset="-122"/>
            </a:endParaRPr>
          </a:p>
        </p:txBody>
      </p:sp>
      <p:sp>
        <p:nvSpPr>
          <p:cNvPr id="14" name="文本框 13"/>
          <p:cNvSpPr txBox="1"/>
          <p:nvPr/>
        </p:nvSpPr>
        <p:spPr>
          <a:xfrm>
            <a:off x="1552394" y="1852409"/>
            <a:ext cx="2957045"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2</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、口对口人工呼吸</a:t>
            </a:r>
          </a:p>
        </p:txBody>
      </p:sp>
      <p:pic>
        <p:nvPicPr>
          <p:cNvPr id="15" name="图片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88465" y="2191838"/>
            <a:ext cx="3735434" cy="3735434"/>
          </a:xfrm>
          <a:prstGeom prst="rect">
            <a:avLst/>
          </a:prstGeom>
        </p:spPr>
      </p:pic>
      <p:sp>
        <p:nvSpPr>
          <p:cNvPr id="17" name="文本框 16"/>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nodeType="afterGroup">
                            <p:stCondLst>
                              <p:cond delay="500"/>
                            </p:stCondLst>
                            <p:childTnLst>
                              <p:par>
                                <p:cTn id="11" presetID="16" presetClass="entr" presetSubtype="21" fill="hold" nodeType="afterEffect">
                                  <p:stCondLst>
                                    <p:cond delay="50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nodeType="afterGroup">
                            <p:stCondLst>
                              <p:cond delay="1500"/>
                            </p:stCondLst>
                            <p:childTnLst>
                              <p:par>
                                <p:cTn id="15" presetID="6" presetClass="entr" presetSubtype="16" fill="hold" nodeType="afterEffect">
                                  <p:stCondLst>
                                    <p:cond delay="1000"/>
                                  </p:stCondLst>
                                  <p:childTnLst>
                                    <p:set>
                                      <p:cBhvr>
                                        <p:cTn id="16" dur="1" fill="hold">
                                          <p:stCondLst>
                                            <p:cond delay="0"/>
                                          </p:stCondLst>
                                        </p:cTn>
                                        <p:tgtEl>
                                          <p:spTgt spid="15"/>
                                        </p:tgtEl>
                                        <p:attrNameLst>
                                          <p:attrName>style.visibility</p:attrName>
                                        </p:attrNameLst>
                                      </p:cBhvr>
                                      <p:to>
                                        <p:strVal val="visible"/>
                                      </p:to>
                                    </p:set>
                                    <p:animEffect transition="in" filter="circle(in)">
                                      <p:cBhvr>
                                        <p:cTn id="1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1745253" y="2776466"/>
            <a:ext cx="4971232" cy="2775253"/>
            <a:chOff x="1745253" y="2776466"/>
            <a:chExt cx="4971232" cy="2775253"/>
          </a:xfrm>
        </p:grpSpPr>
        <p:grpSp>
          <p:nvGrpSpPr>
            <p:cNvPr id="2" name="组合 1"/>
            <p:cNvGrpSpPr/>
            <p:nvPr/>
          </p:nvGrpSpPr>
          <p:grpSpPr>
            <a:xfrm>
              <a:off x="1745253" y="2776466"/>
              <a:ext cx="4971232" cy="2775253"/>
              <a:chOff x="1328907" y="2497015"/>
              <a:chExt cx="5621215" cy="3138114"/>
            </a:xfrm>
          </p:grpSpPr>
          <p:sp>
            <p:nvSpPr>
              <p:cNvPr id="6" name="任意多边形: 形状 5"/>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任意多边形: 形状 6"/>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8" name="矩形 7"/>
            <p:cNvSpPr/>
            <p:nvPr/>
          </p:nvSpPr>
          <p:spPr>
            <a:xfrm>
              <a:off x="2231204" y="3412673"/>
              <a:ext cx="3864552" cy="1492396"/>
            </a:xfrm>
            <a:prstGeom prst="rect">
              <a:avLst/>
            </a:prstGeom>
          </p:spPr>
          <p:txBody>
            <a:bodyPr wrap="square">
              <a:spAutoFit/>
            </a:bodyPr>
            <a:lstStyle/>
            <a:p>
              <a:pPr fontAlgn="auto">
                <a:lnSpc>
                  <a:spcPct val="150000"/>
                </a:lnSpc>
                <a:spcAft>
                  <a:spcPts val="600"/>
                </a:spcAft>
              </a:pPr>
              <a:r>
                <a:rPr lang="zh-CN" altLang="en-US" sz="32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口腔异物不能清除时，采取口对鼻人工呼吸</a:t>
              </a:r>
            </a:p>
          </p:txBody>
        </p:sp>
      </p:grpSp>
      <p:sp>
        <p:nvSpPr>
          <p:cNvPr id="9" name="文本框 8"/>
          <p:cNvSpPr txBox="1"/>
          <p:nvPr/>
        </p:nvSpPr>
        <p:spPr>
          <a:xfrm>
            <a:off x="2205537" y="1852411"/>
            <a:ext cx="2957045"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2</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、口对口人工呼吸</a:t>
            </a:r>
          </a:p>
        </p:txBody>
      </p:sp>
      <p:sp>
        <p:nvSpPr>
          <p:cNvPr id="13" name="文本框 12"/>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11593" y="1713789"/>
            <a:ext cx="3864864" cy="3864864"/>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nodeType="afterGroup">
                            <p:stCondLst>
                              <p:cond delay="500"/>
                            </p:stCondLst>
                            <p:childTnLst>
                              <p:par>
                                <p:cTn id="11" presetID="16" presetClass="entr" presetSubtype="21" fill="hold" nodeType="afterEffect">
                                  <p:stCondLst>
                                    <p:cond delay="50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562099" y="2628900"/>
            <a:ext cx="5858783" cy="3298372"/>
            <a:chOff x="1562099" y="2628900"/>
            <a:chExt cx="5858783" cy="3298372"/>
          </a:xfrm>
        </p:grpSpPr>
        <p:sp>
          <p:nvSpPr>
            <p:cNvPr id="5" name="任意多边形: 形状 4"/>
            <p:cNvSpPr/>
            <p:nvPr/>
          </p:nvSpPr>
          <p:spPr>
            <a:xfrm>
              <a:off x="1562099" y="2628900"/>
              <a:ext cx="5858783" cy="3298372"/>
            </a:xfrm>
            <a:custGeom>
              <a:avLst/>
              <a:gdLst>
                <a:gd name="connsiteX0" fmla="*/ 206833 w 5292725"/>
                <a:gd name="connsiteY0" fmla="*/ 0 h 2748642"/>
                <a:gd name="connsiteX1" fmla="*/ 5085892 w 5292725"/>
                <a:gd name="connsiteY1" fmla="*/ 0 h 2748642"/>
                <a:gd name="connsiteX2" fmla="*/ 5292725 w 5292725"/>
                <a:gd name="connsiteY2" fmla="*/ 206833 h 2748642"/>
                <a:gd name="connsiteX3" fmla="*/ 5292725 w 5292725"/>
                <a:gd name="connsiteY3" fmla="*/ 753836 h 2748642"/>
                <a:gd name="connsiteX4" fmla="*/ 5292725 w 5292725"/>
                <a:gd name="connsiteY4" fmla="*/ 1034138 h 2748642"/>
                <a:gd name="connsiteX5" fmla="*/ 5292725 w 5292725"/>
                <a:gd name="connsiteY5" fmla="*/ 1714504 h 2748642"/>
                <a:gd name="connsiteX6" fmla="*/ 5292725 w 5292725"/>
                <a:gd name="connsiteY6" fmla="*/ 1994807 h 2748642"/>
                <a:gd name="connsiteX7" fmla="*/ 5292725 w 5292725"/>
                <a:gd name="connsiteY7" fmla="*/ 2541809 h 2748642"/>
                <a:gd name="connsiteX8" fmla="*/ 5085892 w 5292725"/>
                <a:gd name="connsiteY8" fmla="*/ 2748642 h 2748642"/>
                <a:gd name="connsiteX9" fmla="*/ 206833 w 5292725"/>
                <a:gd name="connsiteY9" fmla="*/ 2748642 h 2748642"/>
                <a:gd name="connsiteX10" fmla="*/ 0 w 5292725"/>
                <a:gd name="connsiteY10" fmla="*/ 2541809 h 2748642"/>
                <a:gd name="connsiteX11" fmla="*/ 0 w 5292725"/>
                <a:gd name="connsiteY11" fmla="*/ 1714504 h 2748642"/>
                <a:gd name="connsiteX12" fmla="*/ 0 w 5292725"/>
                <a:gd name="connsiteY12" fmla="*/ 1714504 h 2748642"/>
                <a:gd name="connsiteX13" fmla="*/ 0 w 5292725"/>
                <a:gd name="connsiteY13" fmla="*/ 1034138 h 2748642"/>
                <a:gd name="connsiteX14" fmla="*/ 0 w 5292725"/>
                <a:gd name="connsiteY14" fmla="*/ 753836 h 2748642"/>
                <a:gd name="connsiteX15" fmla="*/ 0 w 5292725"/>
                <a:gd name="connsiteY15" fmla="*/ 206833 h 2748642"/>
                <a:gd name="connsiteX16" fmla="*/ 206833 w 5292725"/>
                <a:gd name="connsiteY16" fmla="*/ 0 h 274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2725" h="2748642">
                  <a:moveTo>
                    <a:pt x="206833" y="0"/>
                  </a:moveTo>
                  <a:lnTo>
                    <a:pt x="5085892" y="0"/>
                  </a:lnTo>
                  <a:cubicBezTo>
                    <a:pt x="5200123" y="0"/>
                    <a:pt x="5292725" y="92602"/>
                    <a:pt x="5292725" y="206833"/>
                  </a:cubicBezTo>
                  <a:lnTo>
                    <a:pt x="5292725" y="753836"/>
                  </a:lnTo>
                  <a:lnTo>
                    <a:pt x="5292725" y="1034138"/>
                  </a:lnTo>
                  <a:lnTo>
                    <a:pt x="5292725" y="1714504"/>
                  </a:lnTo>
                  <a:lnTo>
                    <a:pt x="5292725" y="1994807"/>
                  </a:lnTo>
                  <a:lnTo>
                    <a:pt x="5292725" y="2541809"/>
                  </a:lnTo>
                  <a:cubicBezTo>
                    <a:pt x="5292725" y="2656040"/>
                    <a:pt x="5200123" y="2748642"/>
                    <a:pt x="5085892" y="2748642"/>
                  </a:cubicBezTo>
                  <a:lnTo>
                    <a:pt x="206833" y="2748642"/>
                  </a:lnTo>
                  <a:cubicBezTo>
                    <a:pt x="92602" y="2748642"/>
                    <a:pt x="0" y="2656040"/>
                    <a:pt x="0" y="2541809"/>
                  </a:cubicBezTo>
                  <a:lnTo>
                    <a:pt x="0" y="1714504"/>
                  </a:lnTo>
                  <a:lnTo>
                    <a:pt x="0" y="1714504"/>
                  </a:lnTo>
                  <a:lnTo>
                    <a:pt x="0" y="1034138"/>
                  </a:lnTo>
                  <a:lnTo>
                    <a:pt x="0" y="753836"/>
                  </a:lnTo>
                  <a:lnTo>
                    <a:pt x="0" y="206833"/>
                  </a:lnTo>
                  <a:cubicBezTo>
                    <a:pt x="0" y="92602"/>
                    <a:pt x="92602" y="0"/>
                    <a:pt x="206833"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 name="Text Box 5"/>
            <p:cNvSpPr txBox="1">
              <a:spLocks noChangeArrowheads="1"/>
            </p:cNvSpPr>
            <p:nvPr/>
          </p:nvSpPr>
          <p:spPr bwMode="auto">
            <a:xfrm>
              <a:off x="1797142" y="3116400"/>
              <a:ext cx="5452745" cy="1161728"/>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lvl="0" algn="just">
                <a:lnSpc>
                  <a:spcPct val="150000"/>
                </a:lnSpc>
                <a:spcBef>
                  <a:spcPct val="0"/>
                </a:spcBef>
                <a:buClrTx/>
                <a:buSzTx/>
                <a:buFontTx/>
                <a:defRPr sz="1600" b="1">
                  <a:solidFill>
                    <a:schemeClr val="tx1">
                      <a:lumMod val="95000"/>
                      <a:lumOff val="5000"/>
                    </a:schemeClr>
                  </a:solidFill>
                  <a:latin typeface="思源黑体 CN Medium" panose="020B0600000000000000" pitchFamily="34" charset="-122"/>
                  <a:ea typeface="思源黑体 CN Medium" panose="020B0600000000000000" pitchFamily="34" charset="-122"/>
                  <a:cs typeface="思源黑体 CN Normal" panose="020B0400000000000000" charset="-122"/>
                </a:defRPr>
              </a:lvl1pPr>
            </a:lstStyle>
            <a:p>
              <a:r>
                <a:rPr lang="en-US" altLang="zh-CN" b="0" dirty="0">
                  <a:solidFill>
                    <a:schemeClr val="tx1">
                      <a:lumMod val="85000"/>
                      <a:lumOff val="15000"/>
                    </a:schemeClr>
                  </a:solidFill>
                  <a:sym typeface="+mn-ea"/>
                </a:rPr>
                <a:t>心跳停止时间极短时，立即手握空心拳垂直向下捶击心前区2次（拳高距离胸壁20~25cm），每次1-2S。</a:t>
              </a:r>
            </a:p>
            <a:p>
              <a:r>
                <a:rPr lang="en-US" altLang="zh-CN" b="0" dirty="0" err="1">
                  <a:solidFill>
                    <a:schemeClr val="tx1">
                      <a:lumMod val="85000"/>
                      <a:lumOff val="15000"/>
                    </a:schemeClr>
                  </a:solidFill>
                  <a:sym typeface="+mn-ea"/>
                </a:rPr>
                <a:t>心跳不能恢复时应立即进行人工呼吸和胸外心脏按压</a:t>
              </a:r>
              <a:endParaRPr lang="en-US" altLang="zh-CN" b="0" dirty="0">
                <a:solidFill>
                  <a:schemeClr val="tx1">
                    <a:lumMod val="85000"/>
                    <a:lumOff val="15000"/>
                  </a:schemeClr>
                </a:solidFill>
                <a:sym typeface="+mn-ea"/>
              </a:endParaRPr>
            </a:p>
          </p:txBody>
        </p:sp>
        <p:sp>
          <p:nvSpPr>
            <p:cNvPr id="4" name="Text Box 6"/>
            <p:cNvSpPr txBox="1">
              <a:spLocks noChangeArrowheads="1"/>
            </p:cNvSpPr>
            <p:nvPr/>
          </p:nvSpPr>
          <p:spPr bwMode="auto">
            <a:xfrm>
              <a:off x="1797142" y="4423592"/>
              <a:ext cx="5452745" cy="1161728"/>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just">
                <a:lnSpc>
                  <a:spcPct val="150000"/>
                </a:lnSpc>
                <a:spcBef>
                  <a:spcPct val="0"/>
                </a:spcBef>
                <a:buClrTx/>
                <a:buSzTx/>
                <a:buFontTx/>
              </a:pPr>
              <a:r>
                <a:rPr lang="en-US" altLang="zh-CN" sz="1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① 按压位置：将右手食指和中指并拢，沿肋弓下缘上滑到肋弓和胸骨切肌处，把中指放在切肌处，将左手手掌根紧贴右手食指。</a:t>
              </a:r>
            </a:p>
          </p:txBody>
        </p:sp>
      </p:grpSp>
      <p:sp>
        <p:nvSpPr>
          <p:cNvPr id="6" name="文本框 5"/>
          <p:cNvSpPr txBox="1"/>
          <p:nvPr/>
        </p:nvSpPr>
        <p:spPr>
          <a:xfrm>
            <a:off x="1552394" y="1852409"/>
            <a:ext cx="2957045"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3</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、胸外按压</a:t>
            </a:r>
          </a:p>
        </p:txBody>
      </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40854" y="2767217"/>
            <a:ext cx="3735434" cy="2801575"/>
          </a:xfrm>
          <a:prstGeom prst="rect">
            <a:avLst/>
          </a:prstGeom>
        </p:spPr>
      </p:pic>
      <p:sp>
        <p:nvSpPr>
          <p:cNvPr id="9" name="文本框 8"/>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nodeType="afterGroup">
                            <p:stCondLst>
                              <p:cond delay="500"/>
                            </p:stCondLst>
                            <p:childTnLst>
                              <p:par>
                                <p:cTn id="11" presetID="16" presetClass="entr" presetSubtype="21" fill="hold" nodeType="afterEffect">
                                  <p:stCondLst>
                                    <p:cond delay="50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par>
                          <p:cTn id="14" fill="hold" nodeType="afterGroup">
                            <p:stCondLst>
                              <p:cond delay="1500"/>
                            </p:stCondLst>
                            <p:childTnLst>
                              <p:par>
                                <p:cTn id="15" presetID="6" presetClass="entr" presetSubtype="16" fill="hold" nodeType="afterEffect">
                                  <p:stCondLst>
                                    <p:cond delay="100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20235" y="1164781"/>
            <a:ext cx="10351531" cy="4704017"/>
          </a:xfrm>
          <a:custGeom>
            <a:avLst/>
            <a:gdLst>
              <a:gd name="connsiteX0" fmla="*/ 237324 w 10562944"/>
              <a:gd name="connsiteY0" fmla="*/ 0 h 5339321"/>
              <a:gd name="connsiteX1" fmla="*/ 10325620 w 10562944"/>
              <a:gd name="connsiteY1" fmla="*/ 0 h 5339321"/>
              <a:gd name="connsiteX2" fmla="*/ 10562944 w 10562944"/>
              <a:gd name="connsiteY2" fmla="*/ 237324 h 5339321"/>
              <a:gd name="connsiteX3" fmla="*/ 10562944 w 10562944"/>
              <a:gd name="connsiteY3" fmla="*/ 973263 h 5339321"/>
              <a:gd name="connsiteX4" fmla="*/ 10562944 w 10562944"/>
              <a:gd name="connsiteY4" fmla="*/ 1186593 h 5339321"/>
              <a:gd name="connsiteX5" fmla="*/ 10562944 w 10562944"/>
              <a:gd name="connsiteY5" fmla="*/ 4152728 h 5339321"/>
              <a:gd name="connsiteX6" fmla="*/ 10562944 w 10562944"/>
              <a:gd name="connsiteY6" fmla="*/ 4586833 h 5339321"/>
              <a:gd name="connsiteX7" fmla="*/ 10562944 w 10562944"/>
              <a:gd name="connsiteY7" fmla="*/ 5101997 h 5339321"/>
              <a:gd name="connsiteX8" fmla="*/ 10325620 w 10562944"/>
              <a:gd name="connsiteY8" fmla="*/ 5339321 h 5339321"/>
              <a:gd name="connsiteX9" fmla="*/ 237324 w 10562944"/>
              <a:gd name="connsiteY9" fmla="*/ 5339321 h 5339321"/>
              <a:gd name="connsiteX10" fmla="*/ 0 w 10562944"/>
              <a:gd name="connsiteY10" fmla="*/ 5101997 h 5339321"/>
              <a:gd name="connsiteX11" fmla="*/ 0 w 10562944"/>
              <a:gd name="connsiteY11" fmla="*/ 4586833 h 5339321"/>
              <a:gd name="connsiteX12" fmla="*/ 0 w 10562944"/>
              <a:gd name="connsiteY12" fmla="*/ 4152728 h 5339321"/>
              <a:gd name="connsiteX13" fmla="*/ 0 w 10562944"/>
              <a:gd name="connsiteY13" fmla="*/ 1186594 h 5339321"/>
              <a:gd name="connsiteX14" fmla="*/ 0 w 10562944"/>
              <a:gd name="connsiteY14" fmla="*/ 1186593 h 5339321"/>
              <a:gd name="connsiteX15" fmla="*/ 0 w 10562944"/>
              <a:gd name="connsiteY15" fmla="*/ 237324 h 5339321"/>
              <a:gd name="connsiteX16" fmla="*/ 237324 w 10562944"/>
              <a:gd name="connsiteY16" fmla="*/ 0 h 533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2944" h="5339321">
                <a:moveTo>
                  <a:pt x="237324" y="0"/>
                </a:moveTo>
                <a:lnTo>
                  <a:pt x="10325620" y="0"/>
                </a:lnTo>
                <a:cubicBezTo>
                  <a:pt x="10456690" y="0"/>
                  <a:pt x="10562944" y="106254"/>
                  <a:pt x="10562944" y="237324"/>
                </a:cubicBezTo>
                <a:lnTo>
                  <a:pt x="10562944" y="973263"/>
                </a:lnTo>
                <a:lnTo>
                  <a:pt x="10562944" y="1186593"/>
                </a:lnTo>
                <a:lnTo>
                  <a:pt x="10562944" y="4152728"/>
                </a:lnTo>
                <a:lnTo>
                  <a:pt x="10562944" y="4586833"/>
                </a:lnTo>
                <a:lnTo>
                  <a:pt x="10562944" y="5101997"/>
                </a:lnTo>
                <a:cubicBezTo>
                  <a:pt x="10562944" y="5233067"/>
                  <a:pt x="10456690" y="5339321"/>
                  <a:pt x="10325620" y="5339321"/>
                </a:cubicBezTo>
                <a:lnTo>
                  <a:pt x="237324" y="5339321"/>
                </a:lnTo>
                <a:cubicBezTo>
                  <a:pt x="106254" y="5339321"/>
                  <a:pt x="0" y="5233067"/>
                  <a:pt x="0" y="5101997"/>
                </a:cubicBezTo>
                <a:lnTo>
                  <a:pt x="0" y="4586833"/>
                </a:lnTo>
                <a:lnTo>
                  <a:pt x="0" y="4152728"/>
                </a:lnTo>
                <a:lnTo>
                  <a:pt x="0" y="1186594"/>
                </a:lnTo>
                <a:lnTo>
                  <a:pt x="0" y="1186593"/>
                </a:lnTo>
                <a:lnTo>
                  <a:pt x="0" y="237324"/>
                </a:lnTo>
                <a:cubicBezTo>
                  <a:pt x="0" y="106254"/>
                  <a:pt x="106254" y="0"/>
                  <a:pt x="237324" y="0"/>
                </a:cubicBezTo>
                <a:close/>
              </a:path>
            </a:pathLst>
          </a:custGeom>
          <a:solidFill>
            <a:schemeClr val="bg1"/>
          </a:solidFill>
          <a:ln w="28575">
            <a:gradFill>
              <a:gsLst>
                <a:gs pos="0">
                  <a:schemeClr val="accent1"/>
                </a:gs>
                <a:gs pos="100000">
                  <a:schemeClr val="accent1">
                    <a:lumMod val="30000"/>
                    <a:lumOff val="70000"/>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TextBox 17"/>
          <p:cNvSpPr txBox="1"/>
          <p:nvPr/>
        </p:nvSpPr>
        <p:spPr>
          <a:xfrm>
            <a:off x="2811447" y="4314005"/>
            <a:ext cx="6569107" cy="514693"/>
          </a:xfrm>
          <a:prstGeom prst="rect">
            <a:avLst/>
          </a:prstGeom>
          <a:noFill/>
        </p:spPr>
        <p:txBody>
          <a:bodyPr wrap="square" rtlCol="0">
            <a:spAutoFit/>
          </a:bodyPr>
          <a:lstStyle/>
          <a:p>
            <a:pPr algn="ctr">
              <a:lnSpc>
                <a:spcPct val="130000"/>
              </a:lnSpc>
            </a:pPr>
            <a:r>
              <a:rPr lang="en-US" sz="1100" b="1">
                <a:solidFill>
                  <a:schemeClr val="tx1">
                    <a:lumMod val="85000"/>
                    <a:lumOff val="15000"/>
                  </a:schemeClr>
                </a:solidFill>
                <a:ea typeface="Roboto Light" charset="0"/>
                <a:cs typeface="Roboto Light" charset="0"/>
              </a:rPr>
              <a:t>Lorem Ipsum </a:t>
            </a:r>
            <a:r>
              <a:rPr lang="en-US" sz="1100">
                <a:solidFill>
                  <a:schemeClr val="tx1">
                    <a:lumMod val="85000"/>
                    <a:lumOff val="15000"/>
                  </a:schemeClr>
                </a:solidFill>
                <a:ea typeface="Roboto Light" charset="0"/>
                <a:cs typeface="Roboto Light" charset="0"/>
              </a:rPr>
              <a:t>is simply dummy text of the printing and typesetting industry. Lorem Ipsum has been the industry's standard dummy text ever since</a:t>
            </a:r>
          </a:p>
        </p:txBody>
      </p:sp>
      <p:sp>
        <p:nvSpPr>
          <p:cNvPr id="2" name="文本框 1"/>
          <p:cNvSpPr txBox="1"/>
          <p:nvPr/>
        </p:nvSpPr>
        <p:spPr>
          <a:xfrm>
            <a:off x="1442775" y="2943700"/>
            <a:ext cx="9987225" cy="1323439"/>
          </a:xfrm>
          <a:prstGeom prst="rect">
            <a:avLst/>
          </a:prstGeom>
          <a:noFill/>
        </p:spPr>
        <p:txBody>
          <a:bodyPr wrap="square" rtlCol="0">
            <a:spAutoFit/>
          </a:bodyPr>
          <a:lstStyle/>
          <a:p>
            <a:r>
              <a:rPr lang="zh-CN" altLang="en-US" sz="8000" dirty="0">
                <a:solidFill>
                  <a:schemeClr val="tx1">
                    <a:lumMod val="85000"/>
                    <a:lumOff val="15000"/>
                  </a:schemeClr>
                </a:solidFill>
                <a:latin typeface="汉仪雅酷黑 85W" panose="020B0904020202020204" pitchFamily="34" charset="-122"/>
                <a:ea typeface="汉仪雅酷黑 85W" panose="020B0904020202020204" pitchFamily="34" charset="-122"/>
              </a:rPr>
              <a:t>触电急救的基本原则</a:t>
            </a:r>
          </a:p>
        </p:txBody>
      </p:sp>
      <p:sp>
        <p:nvSpPr>
          <p:cNvPr id="23" name="矩形: 圆角 22"/>
          <p:cNvSpPr/>
          <p:nvPr/>
        </p:nvSpPr>
        <p:spPr>
          <a:xfrm>
            <a:off x="5074791" y="1992494"/>
            <a:ext cx="2029978" cy="637617"/>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spc="200">
                <a:solidFill>
                  <a:schemeClr val="bg1"/>
                </a:solidFill>
                <a:latin typeface="+mn-ea"/>
                <a:sym typeface="思源黑体 CN Regular" panose="020B0500000000000000" pitchFamily="34" charset="-122"/>
              </a:rPr>
              <a:t>PART 01</a:t>
            </a:r>
            <a:endParaRPr lang="zh-CN" altLang="en-US" sz="2400" spc="200">
              <a:solidFill>
                <a:schemeClr val="bg1"/>
              </a:solidFill>
              <a:latin typeface="+mn-ea"/>
              <a:sym typeface="思源黑体 CN Regular" panose="020B0500000000000000" pitchFamily="34" charset="-122"/>
            </a:endParaRPr>
          </a:p>
        </p:txBody>
      </p:sp>
      <p:sp>
        <p:nvSpPr>
          <p:cNvPr id="27" name="文本框 26"/>
          <p:cNvSpPr txBox="1"/>
          <p:nvPr/>
        </p:nvSpPr>
        <p:spPr>
          <a:xfrm>
            <a:off x="4665426" y="402745"/>
            <a:ext cx="5268686" cy="276999"/>
          </a:xfrm>
          <a:prstGeom prst="rect">
            <a:avLst/>
          </a:prstGeom>
          <a:noFill/>
        </p:spPr>
        <p:txBody>
          <a:bodyPr wrap="square" rtlCol="0">
            <a:spAutoFit/>
          </a:bodyPr>
          <a:lstStyle/>
          <a:p>
            <a:pPr algn="dist"/>
            <a:r>
              <a:rPr lang="zh-CN" altLang="en-US" sz="1200">
                <a:solidFill>
                  <a:schemeClr val="tx1">
                    <a:lumMod val="85000"/>
                    <a:lumOff val="15000"/>
                  </a:schemeClr>
                </a:solidFill>
              </a:rPr>
              <a:t>牢</a:t>
            </a:r>
            <a:r>
              <a:rPr lang="en-US" altLang="zh-CN" sz="1200">
                <a:solidFill>
                  <a:schemeClr val="tx1">
                    <a:lumMod val="85000"/>
                    <a:lumOff val="15000"/>
                  </a:schemeClr>
                </a:solidFill>
              </a:rPr>
              <a:t>-</a:t>
            </a:r>
            <a:r>
              <a:rPr lang="zh-CN" altLang="en-US" sz="1200">
                <a:solidFill>
                  <a:schemeClr val="tx1">
                    <a:lumMod val="85000"/>
                    <a:lumOff val="15000"/>
                  </a:schemeClr>
                </a:solidFill>
              </a:rPr>
              <a:t>固</a:t>
            </a:r>
            <a:r>
              <a:rPr lang="en-US" altLang="zh-CN" sz="1200">
                <a:solidFill>
                  <a:schemeClr val="tx1">
                    <a:lumMod val="85000"/>
                    <a:lumOff val="15000"/>
                  </a:schemeClr>
                </a:solidFill>
              </a:rPr>
              <a:t>-</a:t>
            </a:r>
            <a:r>
              <a:rPr lang="zh-CN" altLang="en-US" sz="1200">
                <a:solidFill>
                  <a:schemeClr val="tx1">
                    <a:lumMod val="85000"/>
                    <a:lumOff val="15000"/>
                  </a:schemeClr>
                </a:solidFill>
              </a:rPr>
              <a:t>树</a:t>
            </a:r>
            <a:r>
              <a:rPr lang="en-US" altLang="zh-CN" sz="1200">
                <a:solidFill>
                  <a:schemeClr val="tx1">
                    <a:lumMod val="85000"/>
                    <a:lumOff val="15000"/>
                  </a:schemeClr>
                </a:solidFill>
              </a:rPr>
              <a:t>-</a:t>
            </a:r>
            <a:r>
              <a:rPr lang="zh-CN" altLang="en-US" sz="1200">
                <a:solidFill>
                  <a:schemeClr val="tx1">
                    <a:lumMod val="85000"/>
                    <a:lumOff val="15000"/>
                  </a:schemeClr>
                </a:solidFill>
              </a:rPr>
              <a:t>立</a:t>
            </a:r>
            <a:r>
              <a:rPr lang="en-US" altLang="zh-CN" sz="1200">
                <a:solidFill>
                  <a:schemeClr val="tx1">
                    <a:lumMod val="85000"/>
                    <a:lumOff val="15000"/>
                  </a:schemeClr>
                </a:solidFill>
              </a:rPr>
              <a:t>-</a:t>
            </a:r>
            <a:r>
              <a:rPr lang="zh-CN" altLang="en-US" sz="1200">
                <a:solidFill>
                  <a:schemeClr val="tx1">
                    <a:lumMod val="85000"/>
                    <a:lumOff val="15000"/>
                  </a:schemeClr>
                </a:solidFill>
              </a:rPr>
              <a:t>安</a:t>
            </a:r>
            <a:r>
              <a:rPr lang="en-US" altLang="zh-CN" sz="1200">
                <a:solidFill>
                  <a:schemeClr val="tx1">
                    <a:lumMod val="85000"/>
                    <a:lumOff val="15000"/>
                  </a:schemeClr>
                </a:solidFill>
              </a:rPr>
              <a:t>-</a:t>
            </a:r>
            <a:r>
              <a:rPr lang="zh-CN" altLang="en-US" sz="1200">
                <a:solidFill>
                  <a:schemeClr val="tx1">
                    <a:lumMod val="85000"/>
                    <a:lumOff val="15000"/>
                  </a:schemeClr>
                </a:solidFill>
              </a:rPr>
              <a:t>全</a:t>
            </a:r>
            <a:r>
              <a:rPr lang="en-US" altLang="zh-CN" sz="1200">
                <a:solidFill>
                  <a:schemeClr val="tx1">
                    <a:lumMod val="85000"/>
                    <a:lumOff val="15000"/>
                  </a:schemeClr>
                </a:solidFill>
              </a:rPr>
              <a:t>-</a:t>
            </a:r>
            <a:r>
              <a:rPr lang="zh-CN" altLang="en-US" sz="1200">
                <a:solidFill>
                  <a:schemeClr val="tx1">
                    <a:lumMod val="85000"/>
                    <a:lumOff val="15000"/>
                  </a:schemeClr>
                </a:solidFill>
              </a:rPr>
              <a:t>意</a:t>
            </a:r>
            <a:r>
              <a:rPr lang="en-US" altLang="zh-CN" sz="1200">
                <a:solidFill>
                  <a:schemeClr val="tx1">
                    <a:lumMod val="85000"/>
                    <a:lumOff val="15000"/>
                  </a:schemeClr>
                </a:solidFill>
              </a:rPr>
              <a:t>-</a:t>
            </a:r>
            <a:r>
              <a:rPr lang="zh-CN" altLang="en-US" sz="1200">
                <a:solidFill>
                  <a:schemeClr val="tx1">
                    <a:lumMod val="85000"/>
                    <a:lumOff val="15000"/>
                  </a:schemeClr>
                </a:solidFill>
              </a:rPr>
              <a:t>识</a:t>
            </a:r>
          </a:p>
        </p:txBody>
      </p:sp>
      <p:pic>
        <p:nvPicPr>
          <p:cNvPr id="4" name="图片 3"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36342"/>
            <a:ext cx="7491046" cy="1521657"/>
          </a:xfrm>
          <a:prstGeom prst="rect">
            <a:avLst/>
          </a:prstGeom>
        </p:spPr>
      </p:pic>
      <p:pic>
        <p:nvPicPr>
          <p:cNvPr id="8" name="图片 7"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956548" y="3811748"/>
            <a:ext cx="3066332" cy="3066332"/>
          </a:xfrm>
          <a:prstGeom prst="rect">
            <a:avLst/>
          </a:prstGeom>
        </p:spPr>
      </p:pic>
      <p:pic>
        <p:nvPicPr>
          <p:cNvPr id="6" name="图片 5" descr="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42777" y="312977"/>
            <a:ext cx="1657975" cy="1517778"/>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par>
                                <p:cTn id="17" presetID="2" presetClass="entr" presetSubtype="1" fill="hold" grpId="4" nodeType="with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0-#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2" nodeType="afterEffect">
                                  <p:stCondLst>
                                    <p:cond delay="500"/>
                                  </p:stCondLst>
                                  <p:childTnLst>
                                    <p:set>
                                      <p:cBhvr>
                                        <p:cTn id="27" dur="1" fill="hold">
                                          <p:stCondLst>
                                            <p:cond delay="0"/>
                                          </p:stCondLst>
                                        </p:cTn>
                                        <p:tgtEl>
                                          <p:spTgt spid="2"/>
                                        </p:tgtEl>
                                        <p:attrNameLst>
                                          <p:attrName>style.visibility</p:attrName>
                                        </p:attrNameLst>
                                      </p:cBhvr>
                                      <p:to>
                                        <p:strVal val="visible"/>
                                      </p:to>
                                    </p:set>
                                    <p:animEffect transition="in" filter="circle(in)">
                                      <p:cBhvr>
                                        <p:cTn id="28" dur="2000"/>
                                        <p:tgtEl>
                                          <p:spTgt spid="2"/>
                                        </p:tgtEl>
                                      </p:cBhvr>
                                    </p:animEffect>
                                  </p:childTnLst>
                                </p:cTn>
                              </p:par>
                            </p:childTnLst>
                          </p:cTn>
                        </p:par>
                        <p:par>
                          <p:cTn id="29" fill="hold" nodeType="afterGroup">
                            <p:stCondLst>
                              <p:cond delay="3000"/>
                            </p:stCondLst>
                            <p:childTnLst>
                              <p:par>
                                <p:cTn id="30" presetID="53" presetClass="entr" presetSubtype="0" fill="hold" grpId="3" nodeType="afterEffect">
                                  <p:stCondLst>
                                    <p:cond delay="2500"/>
                                  </p:stCondLst>
                                  <p:childTnLst>
                                    <p:set>
                                      <p:cBhvr>
                                        <p:cTn id="31" dur="1" fill="hold">
                                          <p:stCondLst>
                                            <p:cond delay="0"/>
                                          </p:stCondLst>
                                        </p:cTn>
                                        <p:tgtEl>
                                          <p:spTgt spid="23"/>
                                        </p:tgtEl>
                                        <p:attrNameLst>
                                          <p:attrName>style.visibility</p:attrName>
                                        </p:attrNameLst>
                                      </p:cBhvr>
                                      <p:to>
                                        <p:strVal val="visible"/>
                                      </p:to>
                                    </p:set>
                                    <p:anim calcmode="lin" valueType="num">
                                      <p:cBhvr>
                                        <p:cTn id="32" dur="500" fill="hold"/>
                                        <p:tgtEl>
                                          <p:spTgt spid="23"/>
                                        </p:tgtEl>
                                        <p:attrNameLst>
                                          <p:attrName>ppt_w</p:attrName>
                                        </p:attrNameLst>
                                      </p:cBhvr>
                                      <p:tavLst>
                                        <p:tav tm="0">
                                          <p:val>
                                            <p:fltVal val="0"/>
                                          </p:val>
                                        </p:tav>
                                        <p:tav tm="100000">
                                          <p:val>
                                            <p:strVal val="#ppt_w"/>
                                          </p:val>
                                        </p:tav>
                                      </p:tavLst>
                                    </p:anim>
                                    <p:anim calcmode="lin" valueType="num">
                                      <p:cBhvr>
                                        <p:cTn id="33" dur="500" fill="hold"/>
                                        <p:tgtEl>
                                          <p:spTgt spid="23"/>
                                        </p:tgtEl>
                                        <p:attrNameLst>
                                          <p:attrName>ppt_h</p:attrName>
                                        </p:attrNameLst>
                                      </p:cBhvr>
                                      <p:tavLst>
                                        <p:tav tm="0">
                                          <p:val>
                                            <p:fltVal val="0"/>
                                          </p:val>
                                        </p:tav>
                                        <p:tav tm="100000">
                                          <p:val>
                                            <p:strVal val="#ppt_h"/>
                                          </p:val>
                                        </p:tav>
                                      </p:tavLst>
                                    </p:anim>
                                    <p:animEffect transition="in" filter="fade">
                                      <p:cBhvr>
                                        <p:cTn id="34" dur="500"/>
                                        <p:tgtEl>
                                          <p:spTgt spid="23"/>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21"/>
                                        </p:tgtEl>
                                        <p:attrNameLst>
                                          <p:attrName>style.visibility</p:attrName>
                                        </p:attrNameLst>
                                      </p:cBhvr>
                                      <p:to>
                                        <p:strVal val="visible"/>
                                      </p:to>
                                    </p:set>
                                    <p:animEffect transition="in" filter="wipe(down)">
                                      <p:cBhvr>
                                        <p:cTn id="3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1"/>
      <p:bldP spid="2" grpId="2"/>
      <p:bldP spid="23" grpId="3" animBg="1"/>
      <p:bldP spid="27" grpId="4"/>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882199" y="2918423"/>
            <a:ext cx="3349848" cy="2088543"/>
            <a:chOff x="1328907" y="2497015"/>
            <a:chExt cx="5621215" cy="3138114"/>
          </a:xfrm>
        </p:grpSpPr>
        <p:sp>
          <p:nvSpPr>
            <p:cNvPr id="9" name="任意多边形: 形状 8"/>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任意多边形: 形状 9"/>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1" name="矩形 10"/>
          <p:cNvSpPr/>
          <p:nvPr/>
        </p:nvSpPr>
        <p:spPr>
          <a:xfrm>
            <a:off x="1277698" y="3549932"/>
            <a:ext cx="2575181" cy="836447"/>
          </a:xfrm>
          <a:prstGeom prst="rect">
            <a:avLst/>
          </a:prstGeom>
        </p:spPr>
        <p:txBody>
          <a:bodyPr wrap="square">
            <a:spAutoFit/>
          </a:bodyPr>
          <a:lstStyle/>
          <a:p>
            <a:pPr algn="ctr" fontAlgn="auto">
              <a:lnSpc>
                <a:spcPct val="150000"/>
              </a:lnSpc>
              <a:spcAft>
                <a:spcPts val="600"/>
              </a:spcAft>
            </a:pPr>
            <a:r>
              <a:rPr lang="zh-CN" altLang="en-US" sz="3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胸骨示意图</a:t>
            </a:r>
          </a:p>
        </p:txBody>
      </p:sp>
      <p:grpSp>
        <p:nvGrpSpPr>
          <p:cNvPr id="12" name="组合 11"/>
          <p:cNvGrpSpPr/>
          <p:nvPr/>
        </p:nvGrpSpPr>
        <p:grpSpPr>
          <a:xfrm>
            <a:off x="4499120" y="1997370"/>
            <a:ext cx="3349848" cy="2088543"/>
            <a:chOff x="1328907" y="2497015"/>
            <a:chExt cx="5621215" cy="3138114"/>
          </a:xfrm>
        </p:grpSpPr>
        <p:sp>
          <p:nvSpPr>
            <p:cNvPr id="13" name="任意多边形: 形状 12"/>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13"/>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5" name="矩形 14"/>
          <p:cNvSpPr/>
          <p:nvPr/>
        </p:nvSpPr>
        <p:spPr>
          <a:xfrm>
            <a:off x="4931863" y="2264320"/>
            <a:ext cx="2575181" cy="1667444"/>
          </a:xfrm>
          <a:prstGeom prst="rect">
            <a:avLst/>
          </a:prstGeom>
        </p:spPr>
        <p:txBody>
          <a:bodyPr wrap="square">
            <a:spAutoFit/>
          </a:bodyPr>
          <a:lstStyle/>
          <a:p>
            <a:pPr algn="ctr" fontAlgn="auto">
              <a:lnSpc>
                <a:spcPct val="150000"/>
              </a:lnSpc>
              <a:spcAft>
                <a:spcPts val="600"/>
              </a:spcAft>
            </a:pPr>
            <a:r>
              <a:rPr lang="zh-CN" altLang="en-US" sz="3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按压位置示意图</a:t>
            </a:r>
          </a:p>
        </p:txBody>
      </p:sp>
      <p:grpSp>
        <p:nvGrpSpPr>
          <p:cNvPr id="16" name="组合 15"/>
          <p:cNvGrpSpPr/>
          <p:nvPr/>
        </p:nvGrpSpPr>
        <p:grpSpPr>
          <a:xfrm>
            <a:off x="8099711" y="3019851"/>
            <a:ext cx="3349848" cy="2088543"/>
            <a:chOff x="1328907" y="2497015"/>
            <a:chExt cx="5621215" cy="3138114"/>
          </a:xfrm>
        </p:grpSpPr>
        <p:sp>
          <p:nvSpPr>
            <p:cNvPr id="17" name="任意多边形: 形状 16"/>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任意多边形: 形状 17"/>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9" name="矩形 18"/>
          <p:cNvSpPr/>
          <p:nvPr/>
        </p:nvSpPr>
        <p:spPr>
          <a:xfrm>
            <a:off x="8441634" y="3339522"/>
            <a:ext cx="2575181" cy="1667444"/>
          </a:xfrm>
          <a:prstGeom prst="rect">
            <a:avLst/>
          </a:prstGeom>
        </p:spPr>
        <p:txBody>
          <a:bodyPr wrap="square">
            <a:spAutoFit/>
          </a:bodyPr>
          <a:lstStyle/>
          <a:p>
            <a:pPr algn="ctr" fontAlgn="auto">
              <a:lnSpc>
                <a:spcPct val="150000"/>
              </a:lnSpc>
              <a:spcAft>
                <a:spcPts val="600"/>
              </a:spcAft>
            </a:pPr>
            <a:r>
              <a:rPr lang="zh-CN" altLang="en-US" sz="3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胸外心脏按压位置</a:t>
            </a:r>
          </a:p>
        </p:txBody>
      </p:sp>
      <p:sp>
        <p:nvSpPr>
          <p:cNvPr id="20" name="文本框 19"/>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par>
                          <p:cTn id="8" fill="hold" nodeType="afterGroup">
                            <p:stCondLst>
                              <p:cond delay="500"/>
                            </p:stCondLst>
                            <p:childTnLst>
                              <p:par>
                                <p:cTn id="9" presetID="22" presetClass="entr" presetSubtype="4"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nodeType="afterGroup">
                            <p:stCondLst>
                              <p:cond delay="1500"/>
                            </p:stCondLst>
                            <p:childTnLst>
                              <p:par>
                                <p:cTn id="13" presetID="16" presetClass="entr" presetSubtype="21" fill="hold" nodeType="afterEffect">
                                  <p:stCondLst>
                                    <p:cond delay="100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childTnLst>
                          </p:cTn>
                        </p:par>
                        <p:par>
                          <p:cTn id="16" fill="hold" nodeType="afterGroup">
                            <p:stCondLst>
                              <p:cond delay="3000"/>
                            </p:stCondLst>
                            <p:childTnLst>
                              <p:par>
                                <p:cTn id="17" presetID="22" presetClass="entr" presetSubtype="4" fill="hold" grpId="1" nodeType="afterEffect">
                                  <p:stCondLst>
                                    <p:cond delay="150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par>
                          <p:cTn id="20" fill="hold" nodeType="afterGroup">
                            <p:stCondLst>
                              <p:cond delay="5000"/>
                            </p:stCondLst>
                            <p:childTnLst>
                              <p:par>
                                <p:cTn id="21" presetID="16" presetClass="entr" presetSubtype="21" fill="hold" nodeType="afterEffect">
                                  <p:stCondLst>
                                    <p:cond delay="2000"/>
                                  </p:stCondLst>
                                  <p:childTnLst>
                                    <p:set>
                                      <p:cBhvr>
                                        <p:cTn id="22" dur="1" fill="hold">
                                          <p:stCondLst>
                                            <p:cond delay="0"/>
                                          </p:stCondLst>
                                        </p:cTn>
                                        <p:tgtEl>
                                          <p:spTgt spid="16"/>
                                        </p:tgtEl>
                                        <p:attrNameLst>
                                          <p:attrName>style.visibility</p:attrName>
                                        </p:attrNameLst>
                                      </p:cBhvr>
                                      <p:to>
                                        <p:strVal val="visible"/>
                                      </p:to>
                                    </p:set>
                                    <p:animEffect transition="in" filter="barn(inVertical)">
                                      <p:cBhvr>
                                        <p:cTn id="23" dur="500"/>
                                        <p:tgtEl>
                                          <p:spTgt spid="16"/>
                                        </p:tgtEl>
                                      </p:cBhvr>
                                    </p:animEffect>
                                  </p:childTnLst>
                                </p:cTn>
                              </p:par>
                            </p:childTnLst>
                          </p:cTn>
                        </p:par>
                        <p:par>
                          <p:cTn id="24" fill="hold" nodeType="afterGroup">
                            <p:stCondLst>
                              <p:cond delay="7500"/>
                            </p:stCondLst>
                            <p:childTnLst>
                              <p:par>
                                <p:cTn id="25" presetID="22" presetClass="entr" presetSubtype="4" fill="hold" grpId="2" nodeType="afterEffect">
                                  <p:stCondLst>
                                    <p:cond delay="250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1"/>
      <p:bldP spid="19" grpId="2"/>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340623" y="1721781"/>
            <a:ext cx="2957045"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3</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、胸外按压</a:t>
            </a:r>
          </a:p>
        </p:txBody>
      </p:sp>
      <p:grpSp>
        <p:nvGrpSpPr>
          <p:cNvPr id="4" name="组合 3"/>
          <p:cNvGrpSpPr/>
          <p:nvPr/>
        </p:nvGrpSpPr>
        <p:grpSpPr>
          <a:xfrm>
            <a:off x="5350328" y="2449377"/>
            <a:ext cx="5858783" cy="3396254"/>
            <a:chOff x="5350328" y="2449377"/>
            <a:chExt cx="5858783" cy="3396254"/>
          </a:xfrm>
        </p:grpSpPr>
        <p:sp>
          <p:nvSpPr>
            <p:cNvPr id="2" name="任意多边形: 形状 1"/>
            <p:cNvSpPr/>
            <p:nvPr/>
          </p:nvSpPr>
          <p:spPr>
            <a:xfrm>
              <a:off x="5350328" y="2547259"/>
              <a:ext cx="5858783" cy="3298372"/>
            </a:xfrm>
            <a:custGeom>
              <a:avLst/>
              <a:gdLst>
                <a:gd name="connsiteX0" fmla="*/ 206833 w 5292725"/>
                <a:gd name="connsiteY0" fmla="*/ 0 h 2748642"/>
                <a:gd name="connsiteX1" fmla="*/ 5085892 w 5292725"/>
                <a:gd name="connsiteY1" fmla="*/ 0 h 2748642"/>
                <a:gd name="connsiteX2" fmla="*/ 5292725 w 5292725"/>
                <a:gd name="connsiteY2" fmla="*/ 206833 h 2748642"/>
                <a:gd name="connsiteX3" fmla="*/ 5292725 w 5292725"/>
                <a:gd name="connsiteY3" fmla="*/ 753836 h 2748642"/>
                <a:gd name="connsiteX4" fmla="*/ 5292725 w 5292725"/>
                <a:gd name="connsiteY4" fmla="*/ 1034138 h 2748642"/>
                <a:gd name="connsiteX5" fmla="*/ 5292725 w 5292725"/>
                <a:gd name="connsiteY5" fmla="*/ 1714504 h 2748642"/>
                <a:gd name="connsiteX6" fmla="*/ 5292725 w 5292725"/>
                <a:gd name="connsiteY6" fmla="*/ 1994807 h 2748642"/>
                <a:gd name="connsiteX7" fmla="*/ 5292725 w 5292725"/>
                <a:gd name="connsiteY7" fmla="*/ 2541809 h 2748642"/>
                <a:gd name="connsiteX8" fmla="*/ 5085892 w 5292725"/>
                <a:gd name="connsiteY8" fmla="*/ 2748642 h 2748642"/>
                <a:gd name="connsiteX9" fmla="*/ 206833 w 5292725"/>
                <a:gd name="connsiteY9" fmla="*/ 2748642 h 2748642"/>
                <a:gd name="connsiteX10" fmla="*/ 0 w 5292725"/>
                <a:gd name="connsiteY10" fmla="*/ 2541809 h 2748642"/>
                <a:gd name="connsiteX11" fmla="*/ 0 w 5292725"/>
                <a:gd name="connsiteY11" fmla="*/ 1714504 h 2748642"/>
                <a:gd name="connsiteX12" fmla="*/ 0 w 5292725"/>
                <a:gd name="connsiteY12" fmla="*/ 1714504 h 2748642"/>
                <a:gd name="connsiteX13" fmla="*/ 0 w 5292725"/>
                <a:gd name="connsiteY13" fmla="*/ 1034138 h 2748642"/>
                <a:gd name="connsiteX14" fmla="*/ 0 w 5292725"/>
                <a:gd name="connsiteY14" fmla="*/ 753836 h 2748642"/>
                <a:gd name="connsiteX15" fmla="*/ 0 w 5292725"/>
                <a:gd name="connsiteY15" fmla="*/ 206833 h 2748642"/>
                <a:gd name="connsiteX16" fmla="*/ 206833 w 5292725"/>
                <a:gd name="connsiteY16" fmla="*/ 0 h 274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2725" h="2748642">
                  <a:moveTo>
                    <a:pt x="206833" y="0"/>
                  </a:moveTo>
                  <a:lnTo>
                    <a:pt x="5085892" y="0"/>
                  </a:lnTo>
                  <a:cubicBezTo>
                    <a:pt x="5200123" y="0"/>
                    <a:pt x="5292725" y="92602"/>
                    <a:pt x="5292725" y="206833"/>
                  </a:cubicBezTo>
                  <a:lnTo>
                    <a:pt x="5292725" y="753836"/>
                  </a:lnTo>
                  <a:lnTo>
                    <a:pt x="5292725" y="1034138"/>
                  </a:lnTo>
                  <a:lnTo>
                    <a:pt x="5292725" y="1714504"/>
                  </a:lnTo>
                  <a:lnTo>
                    <a:pt x="5292725" y="1994807"/>
                  </a:lnTo>
                  <a:lnTo>
                    <a:pt x="5292725" y="2541809"/>
                  </a:lnTo>
                  <a:cubicBezTo>
                    <a:pt x="5292725" y="2656040"/>
                    <a:pt x="5200123" y="2748642"/>
                    <a:pt x="5085892" y="2748642"/>
                  </a:cubicBezTo>
                  <a:lnTo>
                    <a:pt x="206833" y="2748642"/>
                  </a:lnTo>
                  <a:cubicBezTo>
                    <a:pt x="92602" y="2748642"/>
                    <a:pt x="0" y="2656040"/>
                    <a:pt x="0" y="2541809"/>
                  </a:cubicBezTo>
                  <a:lnTo>
                    <a:pt x="0" y="1714504"/>
                  </a:lnTo>
                  <a:lnTo>
                    <a:pt x="0" y="1714504"/>
                  </a:lnTo>
                  <a:lnTo>
                    <a:pt x="0" y="1034138"/>
                  </a:lnTo>
                  <a:lnTo>
                    <a:pt x="0" y="753836"/>
                  </a:lnTo>
                  <a:lnTo>
                    <a:pt x="0" y="206833"/>
                  </a:lnTo>
                  <a:cubicBezTo>
                    <a:pt x="0" y="92602"/>
                    <a:pt x="92602" y="0"/>
                    <a:pt x="206833"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Rectangle 2"/>
            <p:cNvSpPr txBox="1">
              <a:spLocks noChangeArrowheads="1"/>
            </p:cNvSpPr>
            <p:nvPr/>
          </p:nvSpPr>
          <p:spPr>
            <a:xfrm>
              <a:off x="5618934" y="2449377"/>
              <a:ext cx="2453005" cy="389890"/>
            </a:xfrm>
            <a:noFill/>
            <a:ln w="22225">
              <a:solidFill>
                <a:srgbClr val="52BA60"/>
              </a:solidFill>
            </a:ln>
          </p:spPr>
          <p:txBody>
            <a:bodyPr vert="horz" wrap="square" lIns="0" tIns="0" rIns="0" bIns="71755" numCol="1" spcCol="0" rtlCol="0" fromWordArt="0" anchor="ctr" anchorCtr="0" compatLnSpc="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endParaRPr lang="zh-CN" altLang="en-US" sz="1800">
                <a:latin typeface="思源黑体 CN Medium" panose="020B0600000000000000" pitchFamily="34" charset="-122"/>
                <a:ea typeface="思源黑体 CN Medium" panose="020B0600000000000000" pitchFamily="34" charset="-122"/>
                <a:cs typeface="思源黑体 CN Normal" panose="020B0400000000000000" charset="-122"/>
                <a:sym typeface="+mn-ea"/>
              </a:endParaRPr>
            </a:p>
          </p:txBody>
        </p:sp>
        <p:sp>
          <p:nvSpPr>
            <p:cNvPr id="9" name="Text Box 7"/>
            <p:cNvSpPr txBox="1">
              <a:spLocks noChangeArrowheads="1"/>
            </p:cNvSpPr>
            <p:nvPr/>
          </p:nvSpPr>
          <p:spPr bwMode="auto">
            <a:xfrm>
              <a:off x="5609681" y="3075758"/>
              <a:ext cx="4926965" cy="100784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just">
                <a:lnSpc>
                  <a:spcPct val="200000"/>
                </a:lnSpc>
                <a:spcBef>
                  <a:spcPct val="0"/>
                </a:spcBef>
                <a:buClrTx/>
                <a:buSzTx/>
                <a:buFontTx/>
              </a:pPr>
              <a:r>
                <a:rPr lang="en-US" altLang="zh-CN" sz="1600" b="1">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② 按压姿势：</a:t>
              </a:r>
              <a:r>
                <a:rPr lang="en-US" altLang="zh-CN" sz="1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两臂垂直，肘关节不屈，两手相叠，手指向前翘起并不触及胸壁，应用上身重力垂直下压</a:t>
              </a:r>
            </a:p>
          </p:txBody>
        </p:sp>
        <p:sp>
          <p:nvSpPr>
            <p:cNvPr id="10" name="Text Box 5"/>
            <p:cNvSpPr txBox="1">
              <a:spLocks noChangeArrowheads="1"/>
            </p:cNvSpPr>
            <p:nvPr/>
          </p:nvSpPr>
          <p:spPr bwMode="auto">
            <a:xfrm>
              <a:off x="5609681" y="4333058"/>
              <a:ext cx="2499995"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1600" b="1">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③ 按压频率：</a:t>
              </a:r>
              <a:r>
                <a:rPr lang="en-US" altLang="zh-CN" sz="1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100次/min</a:t>
              </a:r>
            </a:p>
          </p:txBody>
        </p:sp>
        <p:sp>
          <p:nvSpPr>
            <p:cNvPr id="11" name="Text Box 6"/>
            <p:cNvSpPr txBox="1">
              <a:spLocks noChangeArrowheads="1"/>
            </p:cNvSpPr>
            <p:nvPr/>
          </p:nvSpPr>
          <p:spPr bwMode="auto">
            <a:xfrm>
              <a:off x="8109676" y="4341313"/>
              <a:ext cx="2426970" cy="33718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spcBef>
                  <a:spcPct val="50000"/>
                </a:spcBef>
                <a:buClrTx/>
                <a:buSzTx/>
                <a:buFontTx/>
              </a:pPr>
              <a:r>
                <a:rPr lang="en-US" altLang="zh-CN" sz="1600" b="1">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④ 按压深度：</a:t>
              </a:r>
              <a:r>
                <a:rPr lang="en-US" altLang="zh-CN" sz="1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4-5cm。</a:t>
              </a:r>
            </a:p>
          </p:txBody>
        </p:sp>
        <p:sp>
          <p:nvSpPr>
            <p:cNvPr id="12" name="Text Box 7"/>
            <p:cNvSpPr txBox="1">
              <a:spLocks noChangeArrowheads="1"/>
            </p:cNvSpPr>
            <p:nvPr/>
          </p:nvSpPr>
          <p:spPr bwMode="auto">
            <a:xfrm>
              <a:off x="5609681" y="4859473"/>
              <a:ext cx="5599430" cy="33718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spcBef>
                  <a:spcPct val="50000"/>
                </a:spcBef>
                <a:buClrTx/>
                <a:buSzTx/>
                <a:buFontTx/>
              </a:pPr>
              <a:r>
                <a:rPr lang="en-US" altLang="zh-CN" sz="1600" b="1">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⑤ 按压次数：</a:t>
              </a:r>
              <a:r>
                <a:rPr lang="en-US" altLang="zh-CN" sz="160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每吹两口气按压30次，进行五个循环共150次</a:t>
              </a:r>
            </a:p>
          </p:txBody>
        </p:sp>
      </p:grpSp>
      <p:sp>
        <p:nvSpPr>
          <p:cNvPr id="7" name="文本框 6"/>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62099" y="2261781"/>
            <a:ext cx="3349371" cy="3344424"/>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nodeType="afterGroup">
                            <p:stCondLst>
                              <p:cond delay="1000"/>
                            </p:stCondLst>
                            <p:childTnLst>
                              <p:par>
                                <p:cTn id="11" presetID="22" presetClass="entr" presetSubtype="4" fill="hold" nodeType="after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796143" y="2971801"/>
            <a:ext cx="5527488" cy="2692944"/>
            <a:chOff x="1796143" y="2971801"/>
            <a:chExt cx="5527488" cy="2692944"/>
          </a:xfrm>
        </p:grpSpPr>
        <p:sp>
          <p:nvSpPr>
            <p:cNvPr id="7" name="任意多边形: 形状 6"/>
            <p:cNvSpPr/>
            <p:nvPr/>
          </p:nvSpPr>
          <p:spPr>
            <a:xfrm>
              <a:off x="1796143" y="2971801"/>
              <a:ext cx="5527488" cy="2692944"/>
            </a:xfrm>
            <a:custGeom>
              <a:avLst/>
              <a:gdLst>
                <a:gd name="connsiteX0" fmla="*/ 206833 w 5292725"/>
                <a:gd name="connsiteY0" fmla="*/ 0 h 2748642"/>
                <a:gd name="connsiteX1" fmla="*/ 5085892 w 5292725"/>
                <a:gd name="connsiteY1" fmla="*/ 0 h 2748642"/>
                <a:gd name="connsiteX2" fmla="*/ 5292725 w 5292725"/>
                <a:gd name="connsiteY2" fmla="*/ 206833 h 2748642"/>
                <a:gd name="connsiteX3" fmla="*/ 5292725 w 5292725"/>
                <a:gd name="connsiteY3" fmla="*/ 753836 h 2748642"/>
                <a:gd name="connsiteX4" fmla="*/ 5292725 w 5292725"/>
                <a:gd name="connsiteY4" fmla="*/ 1034138 h 2748642"/>
                <a:gd name="connsiteX5" fmla="*/ 5292725 w 5292725"/>
                <a:gd name="connsiteY5" fmla="*/ 1714504 h 2748642"/>
                <a:gd name="connsiteX6" fmla="*/ 5292725 w 5292725"/>
                <a:gd name="connsiteY6" fmla="*/ 1994807 h 2748642"/>
                <a:gd name="connsiteX7" fmla="*/ 5292725 w 5292725"/>
                <a:gd name="connsiteY7" fmla="*/ 2541809 h 2748642"/>
                <a:gd name="connsiteX8" fmla="*/ 5085892 w 5292725"/>
                <a:gd name="connsiteY8" fmla="*/ 2748642 h 2748642"/>
                <a:gd name="connsiteX9" fmla="*/ 206833 w 5292725"/>
                <a:gd name="connsiteY9" fmla="*/ 2748642 h 2748642"/>
                <a:gd name="connsiteX10" fmla="*/ 0 w 5292725"/>
                <a:gd name="connsiteY10" fmla="*/ 2541809 h 2748642"/>
                <a:gd name="connsiteX11" fmla="*/ 0 w 5292725"/>
                <a:gd name="connsiteY11" fmla="*/ 1714504 h 2748642"/>
                <a:gd name="connsiteX12" fmla="*/ 0 w 5292725"/>
                <a:gd name="connsiteY12" fmla="*/ 1714504 h 2748642"/>
                <a:gd name="connsiteX13" fmla="*/ 0 w 5292725"/>
                <a:gd name="connsiteY13" fmla="*/ 1034138 h 2748642"/>
                <a:gd name="connsiteX14" fmla="*/ 0 w 5292725"/>
                <a:gd name="connsiteY14" fmla="*/ 753836 h 2748642"/>
                <a:gd name="connsiteX15" fmla="*/ 0 w 5292725"/>
                <a:gd name="connsiteY15" fmla="*/ 206833 h 2748642"/>
                <a:gd name="connsiteX16" fmla="*/ 206833 w 5292725"/>
                <a:gd name="connsiteY16" fmla="*/ 0 h 274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2725" h="2748642">
                  <a:moveTo>
                    <a:pt x="206833" y="0"/>
                  </a:moveTo>
                  <a:lnTo>
                    <a:pt x="5085892" y="0"/>
                  </a:lnTo>
                  <a:cubicBezTo>
                    <a:pt x="5200123" y="0"/>
                    <a:pt x="5292725" y="92602"/>
                    <a:pt x="5292725" y="206833"/>
                  </a:cubicBezTo>
                  <a:lnTo>
                    <a:pt x="5292725" y="753836"/>
                  </a:lnTo>
                  <a:lnTo>
                    <a:pt x="5292725" y="1034138"/>
                  </a:lnTo>
                  <a:lnTo>
                    <a:pt x="5292725" y="1714504"/>
                  </a:lnTo>
                  <a:lnTo>
                    <a:pt x="5292725" y="1994807"/>
                  </a:lnTo>
                  <a:lnTo>
                    <a:pt x="5292725" y="2541809"/>
                  </a:lnTo>
                  <a:cubicBezTo>
                    <a:pt x="5292725" y="2656040"/>
                    <a:pt x="5200123" y="2748642"/>
                    <a:pt x="5085892" y="2748642"/>
                  </a:cubicBezTo>
                  <a:lnTo>
                    <a:pt x="206833" y="2748642"/>
                  </a:lnTo>
                  <a:cubicBezTo>
                    <a:pt x="92602" y="2748642"/>
                    <a:pt x="0" y="2656040"/>
                    <a:pt x="0" y="2541809"/>
                  </a:cubicBezTo>
                  <a:lnTo>
                    <a:pt x="0" y="1714504"/>
                  </a:lnTo>
                  <a:lnTo>
                    <a:pt x="0" y="1714504"/>
                  </a:lnTo>
                  <a:lnTo>
                    <a:pt x="0" y="1034138"/>
                  </a:lnTo>
                  <a:lnTo>
                    <a:pt x="0" y="753836"/>
                  </a:lnTo>
                  <a:lnTo>
                    <a:pt x="0" y="206833"/>
                  </a:lnTo>
                  <a:cubicBezTo>
                    <a:pt x="0" y="92602"/>
                    <a:pt x="92602" y="0"/>
                    <a:pt x="206833" y="0"/>
                  </a:cubicBez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矩形 1"/>
            <p:cNvSpPr/>
            <p:nvPr/>
          </p:nvSpPr>
          <p:spPr>
            <a:xfrm>
              <a:off x="2157730" y="4330792"/>
              <a:ext cx="4904105" cy="1007840"/>
            </a:xfrm>
            <a:prstGeom prst="rect">
              <a:avLst/>
            </a:prstGeom>
          </p:spPr>
          <p:txBody>
            <a:bodyPr wrap="square">
              <a:spAutoFit/>
            </a:bodyPr>
            <a:lstStyle/>
            <a:p>
              <a:pPr indent="-285750" algn="just" fontAlgn="auto">
                <a:lnSpc>
                  <a:spcPct val="200000"/>
                </a:lnSpc>
                <a:buFont typeface="Arial" panose="020B0604020202020204" pitchFamily="34" charset="0"/>
                <a:buChar char="•"/>
              </a:pPr>
              <a:r>
                <a:rPr lang="zh-CN" altLang="en-US" sz="1600">
                  <a:latin typeface="思源黑体 CN Medium" panose="020B0600000000000000" pitchFamily="34" charset="-122"/>
                  <a:ea typeface="思源黑体 CN Medium" panose="020B0600000000000000" pitchFamily="34" charset="-122"/>
                </a:rPr>
                <a:t>手掌根部长轴与胸骨长轴确保一致，保证手掌全力压在胸骨上，可避免发生肋骨骨折，不要按压剑突。</a:t>
              </a:r>
            </a:p>
          </p:txBody>
        </p:sp>
        <p:sp>
          <p:nvSpPr>
            <p:cNvPr id="4" name="文本框 3"/>
            <p:cNvSpPr txBox="1"/>
            <p:nvPr/>
          </p:nvSpPr>
          <p:spPr>
            <a:xfrm>
              <a:off x="2157730" y="3167472"/>
              <a:ext cx="2525050" cy="515398"/>
            </a:xfrm>
            <a:prstGeom prst="rect">
              <a:avLst/>
            </a:prstGeom>
            <a:noFill/>
          </p:spPr>
          <p:txBody>
            <a:bodyPr wrap="none" rtlCol="0">
              <a:spAutoFit/>
            </a:bodyPr>
            <a:lstStyle/>
            <a:p>
              <a:pPr marL="285750" indent="-285750" algn="l" fontAlgn="auto">
                <a:lnSpc>
                  <a:spcPct val="200000"/>
                </a:lnSpc>
                <a:buFont typeface="Arial" panose="020B0604020202020204" pitchFamily="34" charset="0"/>
                <a:buChar char="•"/>
              </a:pPr>
              <a:r>
                <a:rPr lang="zh-CN" altLang="en-US" sz="1600">
                  <a:latin typeface="思源黑体 CN Medium" panose="020B0600000000000000" pitchFamily="34" charset="-122"/>
                  <a:ea typeface="思源黑体 CN Medium" panose="020B0600000000000000" pitchFamily="34" charset="-122"/>
                  <a:sym typeface="+mn-ea"/>
                </a:rPr>
                <a:t>按压力度不能过大过小</a:t>
              </a:r>
            </a:p>
          </p:txBody>
        </p:sp>
        <p:sp>
          <p:nvSpPr>
            <p:cNvPr id="5" name="文本框 4"/>
            <p:cNvSpPr txBox="1"/>
            <p:nvPr/>
          </p:nvSpPr>
          <p:spPr>
            <a:xfrm>
              <a:off x="4770755" y="3167472"/>
              <a:ext cx="1909497" cy="515398"/>
            </a:xfrm>
            <a:prstGeom prst="rect">
              <a:avLst/>
            </a:prstGeom>
            <a:noFill/>
          </p:spPr>
          <p:txBody>
            <a:bodyPr wrap="none" rtlCol="0">
              <a:spAutoFit/>
            </a:bodyPr>
            <a:lstStyle/>
            <a:p>
              <a:pPr marL="285750" indent="-285750" algn="l" fontAlgn="auto">
                <a:lnSpc>
                  <a:spcPct val="200000"/>
                </a:lnSpc>
                <a:buFont typeface="Arial" panose="020B0604020202020204" pitchFamily="34" charset="0"/>
                <a:buChar char="•"/>
              </a:pPr>
              <a:r>
                <a:rPr lang="zh-CN" altLang="en-US" sz="1600">
                  <a:latin typeface="思源黑体 CN Medium" panose="020B0600000000000000" pitchFamily="34" charset="-122"/>
                  <a:ea typeface="思源黑体 CN Medium" panose="020B0600000000000000" pitchFamily="34" charset="-122"/>
                  <a:sym typeface="+mn-ea"/>
                </a:rPr>
                <a:t>节律平稳不间断</a:t>
              </a:r>
            </a:p>
          </p:txBody>
        </p:sp>
        <p:sp>
          <p:nvSpPr>
            <p:cNvPr id="6" name="文本框 5"/>
            <p:cNvSpPr txBox="1"/>
            <p:nvPr/>
          </p:nvSpPr>
          <p:spPr>
            <a:xfrm>
              <a:off x="2157730" y="3751037"/>
              <a:ext cx="2525050" cy="515398"/>
            </a:xfrm>
            <a:prstGeom prst="rect">
              <a:avLst/>
            </a:prstGeom>
            <a:noFill/>
          </p:spPr>
          <p:txBody>
            <a:bodyPr wrap="none" rtlCol="0">
              <a:spAutoFit/>
            </a:bodyPr>
            <a:lstStyle/>
            <a:p>
              <a:pPr marL="285750" indent="-285750" algn="l" fontAlgn="auto">
                <a:lnSpc>
                  <a:spcPct val="200000"/>
                </a:lnSpc>
                <a:buFont typeface="Arial" panose="020B0604020202020204" pitchFamily="34" charset="0"/>
                <a:buChar char="•"/>
              </a:pPr>
              <a:r>
                <a:rPr lang="zh-CN" altLang="en-US" sz="1600">
                  <a:latin typeface="思源黑体 CN Medium" panose="020B0600000000000000" pitchFamily="34" charset="-122"/>
                  <a:ea typeface="思源黑体 CN Medium" panose="020B0600000000000000" pitchFamily="34" charset="-122"/>
                  <a:sym typeface="+mn-ea"/>
                </a:rPr>
                <a:t>按压不能用冲击式猛压</a:t>
              </a:r>
            </a:p>
          </p:txBody>
        </p:sp>
      </p:grpSp>
      <p:sp>
        <p:nvSpPr>
          <p:cNvPr id="8" name="文本框 7"/>
          <p:cNvSpPr txBox="1"/>
          <p:nvPr/>
        </p:nvSpPr>
        <p:spPr>
          <a:xfrm>
            <a:off x="1796143" y="2185319"/>
            <a:ext cx="2957045"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正确的按压力度</a:t>
            </a:r>
          </a:p>
        </p:txBody>
      </p:sp>
      <p:pic>
        <p:nvPicPr>
          <p:cNvPr id="10" name="图片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23631" y="2001815"/>
            <a:ext cx="4013841" cy="4013841"/>
          </a:xfrm>
          <a:prstGeom prst="rect">
            <a:avLst/>
          </a:prstGeom>
        </p:spPr>
      </p:pic>
      <p:sp>
        <p:nvSpPr>
          <p:cNvPr id="12" name="文本框 11"/>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500"/>
                            </p:stCondLst>
                            <p:childTnLst>
                              <p:par>
                                <p:cTn id="11" presetID="16" presetClass="entr" presetSubtype="21" fill="hold" nodeType="afterEffect">
                                  <p:stCondLst>
                                    <p:cond delay="50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par>
                          <p:cTn id="14" fill="hold" nodeType="afterGroup">
                            <p:stCondLst>
                              <p:cond delay="1500"/>
                            </p:stCondLst>
                            <p:childTnLst>
                              <p:par>
                                <p:cTn id="15" presetID="14" presetClass="entr" presetSubtype="10" fill="hold" nodeType="afterEffect">
                                  <p:stCondLst>
                                    <p:cond delay="100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a:spLocks noChangeArrowheads="1"/>
          </p:cNvSpPr>
          <p:nvPr/>
        </p:nvSpPr>
        <p:spPr bwMode="auto">
          <a:xfrm>
            <a:off x="1225823" y="2891837"/>
            <a:ext cx="9998075" cy="515398"/>
          </a:xfrm>
          <a:prstGeom prst="rect">
            <a:avLst/>
          </a:prstGeom>
        </p:spPr>
        <p:txBody>
          <a:bodyPr wrap="square">
            <a:spAutoFit/>
          </a:bodyPr>
          <a:lstStyle/>
          <a:p>
            <a:pPr lvl="0" indent="0" algn="just">
              <a:lnSpc>
                <a:spcPct val="200000"/>
              </a:lnSpc>
              <a:buClrTx/>
              <a:buSzTx/>
              <a:buFont typeface="Arial" panose="020B0604020202020204" pitchFamily="34" charset="0"/>
              <a:buNone/>
            </a:pPr>
            <a:r>
              <a:rPr lang="zh-CN" altLang="en-US" sz="1600">
                <a:solidFill>
                  <a:schemeClr val="tx1">
                    <a:lumMod val="85000"/>
                    <a:lumOff val="15000"/>
                  </a:schemeClr>
                </a:solidFill>
                <a:latin typeface="思源黑体 CN Medium" panose="020B0600000000000000" pitchFamily="34" charset="-122"/>
                <a:ea typeface="思源黑体 CN Medium" panose="020B0600000000000000" pitchFamily="34" charset="-122"/>
                <a:sym typeface="+mn-ea"/>
              </a:rPr>
              <a:t>按压位置不正确，可能导致肋骨、胸骨骨折，刺破肺部及胸部血管，引起血气胸，肝、脾破裂及内脏大出血。</a:t>
            </a:r>
          </a:p>
        </p:txBody>
      </p:sp>
      <p:sp>
        <p:nvSpPr>
          <p:cNvPr id="3" name="文本框 2"/>
          <p:cNvSpPr txBox="1"/>
          <p:nvPr/>
        </p:nvSpPr>
        <p:spPr>
          <a:xfrm>
            <a:off x="1225823" y="2211641"/>
            <a:ext cx="2957045"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en-US" altLang="zh-CN"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3</a:t>
            </a: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、胸外按压</a:t>
            </a:r>
          </a:p>
        </p:txBody>
      </p:sp>
      <p:sp>
        <p:nvSpPr>
          <p:cNvPr id="4" name="文本框 3"/>
          <p:cNvSpPr txBox="1"/>
          <p:nvPr/>
        </p:nvSpPr>
        <p:spPr>
          <a:xfrm>
            <a:off x="1225823" y="4274479"/>
            <a:ext cx="2957045" cy="918005"/>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按压位置错误</a:t>
            </a:r>
          </a:p>
        </p:txBody>
      </p:sp>
      <p:sp>
        <p:nvSpPr>
          <p:cNvPr id="5" name="文本框 4"/>
          <p:cNvSpPr txBox="1"/>
          <p:nvPr/>
        </p:nvSpPr>
        <p:spPr>
          <a:xfrm>
            <a:off x="4412763" y="4274479"/>
            <a:ext cx="2957045" cy="918005"/>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冲击式按压</a:t>
            </a:r>
          </a:p>
        </p:txBody>
      </p:sp>
      <p:sp>
        <p:nvSpPr>
          <p:cNvPr id="6" name="文本框 5"/>
          <p:cNvSpPr txBox="1"/>
          <p:nvPr/>
        </p:nvSpPr>
        <p:spPr>
          <a:xfrm>
            <a:off x="7599702" y="4274479"/>
            <a:ext cx="2957045" cy="918005"/>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肘关节弯曲按压</a:t>
            </a:r>
          </a:p>
        </p:txBody>
      </p:sp>
      <p:sp>
        <p:nvSpPr>
          <p:cNvPr id="15" name="文本框 14"/>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1"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par>
                          <p:cTn id="17" fill="hold" nodeType="afterGroup">
                            <p:stCondLst>
                              <p:cond delay="1000"/>
                            </p:stCondLst>
                            <p:childTnLst>
                              <p:par>
                                <p:cTn id="18" presetID="53" presetClass="entr" presetSubtype="0" fill="hold" grpId="2" nodeType="afterEffect">
                                  <p:stCondLst>
                                    <p:cond delay="100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par>
                          <p:cTn id="23" fill="hold" nodeType="afterGroup">
                            <p:stCondLst>
                              <p:cond delay="2500"/>
                            </p:stCondLst>
                            <p:childTnLst>
                              <p:par>
                                <p:cTn id="24" presetID="53" presetClass="entr" presetSubtype="0" fill="hold" grpId="3" nodeType="afterEffect">
                                  <p:stCondLst>
                                    <p:cond delay="150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nodeType="afterGroup">
                            <p:stCondLst>
                              <p:cond delay="4500"/>
                            </p:stCondLst>
                            <p:childTnLst>
                              <p:par>
                                <p:cTn id="30" presetID="53" presetClass="entr" presetSubtype="0" fill="hold" grpId="4" nodeType="afterEffect">
                                  <p:stCondLst>
                                    <p:cond delay="200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1" animBg="1"/>
      <p:bldP spid="4" grpId="2" animBg="1"/>
      <p:bldP spid="5" grpId="3" animBg="1"/>
      <p:bldP spid="6" grpId="4"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225823" y="2211641"/>
            <a:ext cx="2957045"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抢救过程中的再判定</a:t>
            </a:r>
          </a:p>
        </p:txBody>
      </p:sp>
      <p:grpSp>
        <p:nvGrpSpPr>
          <p:cNvPr id="6" name="组合 5"/>
          <p:cNvGrpSpPr/>
          <p:nvPr/>
        </p:nvGrpSpPr>
        <p:grpSpPr>
          <a:xfrm>
            <a:off x="1354545" y="3069072"/>
            <a:ext cx="6021514" cy="2422072"/>
            <a:chOff x="1903286" y="3053442"/>
            <a:chExt cx="6021514" cy="2422072"/>
          </a:xfrm>
        </p:grpSpPr>
        <p:sp>
          <p:nvSpPr>
            <p:cNvPr id="7" name="矩形 6"/>
            <p:cNvSpPr/>
            <p:nvPr/>
          </p:nvSpPr>
          <p:spPr>
            <a:xfrm>
              <a:off x="1903286" y="3053442"/>
              <a:ext cx="5869114" cy="22696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055686" y="3205842"/>
              <a:ext cx="5869114" cy="2269672"/>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419432" y="3406268"/>
              <a:ext cx="5157026" cy="1676293"/>
            </a:xfrm>
            <a:prstGeom prst="rect">
              <a:avLst/>
            </a:prstGeom>
          </p:spPr>
          <p:txBody>
            <a:bodyPr wrap="square">
              <a:spAutoFit/>
            </a:bodyPr>
            <a:lstStyle/>
            <a:p>
              <a:pPr lvl="0" algn="just">
                <a:lnSpc>
                  <a:spcPct val="200000"/>
                </a:lnSpc>
                <a:buClrTx/>
                <a:buSzTx/>
                <a:buFont typeface="Wingdings" panose="05000000000000000000" pitchFamily="2" charset="2"/>
              </a:pP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用看、听、试和摸脉搏及观察瞳孔的方法完成对伤员呼吸和心跳是否恢复的再判定</a:t>
              </a:r>
            </a:p>
            <a:p>
              <a:pPr lvl="0" algn="just">
                <a:lnSpc>
                  <a:spcPct val="200000"/>
                </a:lnSpc>
                <a:buClrTx/>
                <a:buSzTx/>
                <a:buFont typeface="Wingdings" panose="05000000000000000000" pitchFamily="2" charset="2"/>
              </a:pP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瞳孔缩小脉搏呼吸恢复、面部红润、急救成功</a:t>
              </a:r>
            </a:p>
          </p:txBody>
        </p:sp>
      </p:grpSp>
      <p:sp>
        <p:nvSpPr>
          <p:cNvPr id="12" name="文本框 11"/>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心肺复苏人工急救法</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85329" y="1511427"/>
            <a:ext cx="4126992" cy="412089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nodeType="afterGroup">
                            <p:stCondLst>
                              <p:cond delay="500"/>
                            </p:stCondLst>
                            <p:childTnLst>
                              <p:par>
                                <p:cTn id="11" presetID="16" presetClass="entr" presetSubtype="21" fill="hold" nodeType="after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26243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771644" y="2345550"/>
            <a:ext cx="2870201" cy="2870201"/>
            <a:chOff x="-2119675" y="1868947"/>
            <a:chExt cx="2484276" cy="2484276"/>
          </a:xfrm>
        </p:grpSpPr>
        <p:sp>
          <p:nvSpPr>
            <p:cNvPr id="11" name="椭圆 10"/>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2" name="椭圆 11"/>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2800">
                  <a:solidFill>
                    <a:schemeClr val="bg1"/>
                  </a:solidFill>
                  <a:latin typeface="+mj-ea"/>
                  <a:ea typeface="+mj-ea"/>
                  <a:cs typeface="阿里巴巴普惠体" panose="00020600040101010101" charset="-122"/>
                  <a:sym typeface="+mn-ea"/>
                </a:rPr>
                <a:t>迅速</a:t>
              </a:r>
            </a:p>
            <a:p>
              <a:pPr algn="ctr"/>
              <a:r>
                <a:rPr lang="zh-CN" altLang="en-US" sz="2800">
                  <a:solidFill>
                    <a:schemeClr val="bg1"/>
                  </a:solidFill>
                  <a:latin typeface="+mj-ea"/>
                  <a:ea typeface="+mj-ea"/>
                  <a:cs typeface="阿里巴巴普惠体" panose="00020600040101010101" charset="-122"/>
                  <a:sym typeface="+mn-ea"/>
                </a:rPr>
                <a:t>脱离</a:t>
              </a:r>
              <a:endParaRPr lang="en-US" altLang="zh-CN" sz="2800">
                <a:solidFill>
                  <a:schemeClr val="bg1"/>
                </a:solidFill>
                <a:latin typeface="+mj-ea"/>
                <a:ea typeface="+mj-ea"/>
                <a:cs typeface="阿里巴巴普惠体" panose="00020600040101010101" charset="-122"/>
                <a:sym typeface="+mn-ea"/>
              </a:endParaRPr>
            </a:p>
            <a:p>
              <a:pPr algn="ctr"/>
              <a:r>
                <a:rPr lang="zh-CN" altLang="en-US" sz="2800">
                  <a:solidFill>
                    <a:schemeClr val="bg1"/>
                  </a:solidFill>
                  <a:latin typeface="+mj-ea"/>
                  <a:ea typeface="+mj-ea"/>
                  <a:cs typeface="阿里巴巴普惠体" panose="00020600040101010101" charset="-122"/>
                  <a:sym typeface="+mn-ea"/>
                </a:rPr>
                <a:t>电源</a:t>
              </a:r>
            </a:p>
          </p:txBody>
        </p:sp>
      </p:grpSp>
      <p:grpSp>
        <p:nvGrpSpPr>
          <p:cNvPr id="13" name="组合 12"/>
          <p:cNvGrpSpPr/>
          <p:nvPr/>
        </p:nvGrpSpPr>
        <p:grpSpPr>
          <a:xfrm>
            <a:off x="3401162" y="2345550"/>
            <a:ext cx="2870201" cy="2870201"/>
            <a:chOff x="-2119675" y="1868947"/>
            <a:chExt cx="2484276" cy="2484276"/>
          </a:xfrm>
        </p:grpSpPr>
        <p:sp>
          <p:nvSpPr>
            <p:cNvPr id="14" name="椭圆 13"/>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5" name="椭圆 14"/>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2800">
                  <a:solidFill>
                    <a:schemeClr val="bg1"/>
                  </a:solidFill>
                  <a:latin typeface="+mj-ea"/>
                  <a:ea typeface="+mj-ea"/>
                  <a:cs typeface="阿里巴巴普惠体" panose="00020600040101010101" charset="-122"/>
                  <a:sym typeface="+mn-ea"/>
                </a:rPr>
                <a:t>就地</a:t>
              </a:r>
            </a:p>
            <a:p>
              <a:pPr algn="ctr"/>
              <a:r>
                <a:rPr lang="zh-CN" altLang="en-US" sz="2800">
                  <a:solidFill>
                    <a:schemeClr val="bg1"/>
                  </a:solidFill>
                  <a:latin typeface="+mj-ea"/>
                  <a:ea typeface="+mj-ea"/>
                  <a:cs typeface="阿里巴巴普惠体" panose="00020600040101010101" charset="-122"/>
                  <a:sym typeface="+mn-ea"/>
                </a:rPr>
                <a:t>进行</a:t>
              </a:r>
              <a:endParaRPr lang="en-US" altLang="zh-CN" sz="2800">
                <a:solidFill>
                  <a:schemeClr val="bg1"/>
                </a:solidFill>
                <a:latin typeface="+mj-ea"/>
                <a:ea typeface="+mj-ea"/>
                <a:cs typeface="阿里巴巴普惠体" panose="00020600040101010101" charset="-122"/>
                <a:sym typeface="+mn-ea"/>
              </a:endParaRPr>
            </a:p>
            <a:p>
              <a:pPr algn="ctr"/>
              <a:r>
                <a:rPr lang="zh-CN" altLang="en-US" sz="2800">
                  <a:solidFill>
                    <a:schemeClr val="bg1"/>
                  </a:solidFill>
                  <a:latin typeface="+mj-ea"/>
                  <a:ea typeface="+mj-ea"/>
                  <a:cs typeface="阿里巴巴普惠体" panose="00020600040101010101" charset="-122"/>
                  <a:sym typeface="+mn-ea"/>
                </a:rPr>
                <a:t>抢救</a:t>
              </a:r>
            </a:p>
          </p:txBody>
        </p:sp>
      </p:grpSp>
      <p:grpSp>
        <p:nvGrpSpPr>
          <p:cNvPr id="16" name="组合 15"/>
          <p:cNvGrpSpPr/>
          <p:nvPr/>
        </p:nvGrpSpPr>
        <p:grpSpPr>
          <a:xfrm>
            <a:off x="6030680" y="2345550"/>
            <a:ext cx="2870201" cy="2870201"/>
            <a:chOff x="-2119675" y="1868947"/>
            <a:chExt cx="2484276" cy="2484276"/>
          </a:xfrm>
        </p:grpSpPr>
        <p:sp>
          <p:nvSpPr>
            <p:cNvPr id="17" name="椭圆 16"/>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8" name="椭圆 17"/>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2800">
                  <a:solidFill>
                    <a:schemeClr val="bg1"/>
                  </a:solidFill>
                  <a:latin typeface="+mj-ea"/>
                  <a:ea typeface="+mj-ea"/>
                  <a:cs typeface="阿里巴巴普惠体" panose="00020600040101010101" charset="-122"/>
                  <a:sym typeface="+mn-ea"/>
                </a:rPr>
                <a:t>准确</a:t>
              </a:r>
            </a:p>
            <a:p>
              <a:pPr algn="ctr"/>
              <a:r>
                <a:rPr lang="zh-CN" altLang="en-US" sz="2800">
                  <a:solidFill>
                    <a:schemeClr val="bg1"/>
                  </a:solidFill>
                  <a:latin typeface="+mj-ea"/>
                  <a:ea typeface="+mj-ea"/>
                  <a:cs typeface="阿里巴巴普惠体" panose="00020600040101010101" charset="-122"/>
                  <a:sym typeface="+mn-ea"/>
                </a:rPr>
                <a:t>进行</a:t>
              </a:r>
              <a:endParaRPr lang="en-US" altLang="zh-CN" sz="2800">
                <a:solidFill>
                  <a:schemeClr val="bg1"/>
                </a:solidFill>
                <a:latin typeface="+mj-ea"/>
                <a:ea typeface="+mj-ea"/>
                <a:cs typeface="阿里巴巴普惠体" panose="00020600040101010101" charset="-122"/>
                <a:sym typeface="+mn-ea"/>
              </a:endParaRPr>
            </a:p>
            <a:p>
              <a:pPr algn="ctr"/>
              <a:r>
                <a:rPr lang="zh-CN" altLang="en-US" sz="2800">
                  <a:solidFill>
                    <a:schemeClr val="bg1"/>
                  </a:solidFill>
                  <a:latin typeface="+mj-ea"/>
                  <a:ea typeface="+mj-ea"/>
                  <a:cs typeface="阿里巴巴普惠体" panose="00020600040101010101" charset="-122"/>
                  <a:sym typeface="+mn-ea"/>
                </a:rPr>
                <a:t>救治</a:t>
              </a:r>
            </a:p>
          </p:txBody>
        </p:sp>
      </p:grpSp>
      <p:grpSp>
        <p:nvGrpSpPr>
          <p:cNvPr id="19" name="组合 18"/>
          <p:cNvGrpSpPr/>
          <p:nvPr/>
        </p:nvGrpSpPr>
        <p:grpSpPr>
          <a:xfrm>
            <a:off x="8660198" y="2345550"/>
            <a:ext cx="2870201" cy="2870201"/>
            <a:chOff x="-2119675" y="1868947"/>
            <a:chExt cx="2484276" cy="2484276"/>
          </a:xfrm>
        </p:grpSpPr>
        <p:sp>
          <p:nvSpPr>
            <p:cNvPr id="20" name="椭圆 19"/>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21" name="椭圆 20"/>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2800">
                  <a:solidFill>
                    <a:schemeClr val="bg1"/>
                  </a:solidFill>
                  <a:latin typeface="+mj-ea"/>
                  <a:ea typeface="+mj-ea"/>
                  <a:cs typeface="阿里巴巴普惠体" panose="00020600040101010101" charset="-122"/>
                  <a:sym typeface="+mn-ea"/>
                </a:rPr>
                <a:t>救治</a:t>
              </a:r>
            </a:p>
            <a:p>
              <a:pPr algn="ctr"/>
              <a:r>
                <a:rPr lang="zh-CN" altLang="en-US" sz="2800">
                  <a:solidFill>
                    <a:schemeClr val="bg1"/>
                  </a:solidFill>
                  <a:latin typeface="+mj-ea"/>
                  <a:ea typeface="+mj-ea"/>
                  <a:cs typeface="阿里巴巴普惠体" panose="00020600040101010101" charset="-122"/>
                  <a:sym typeface="+mn-ea"/>
                </a:rPr>
                <a:t>要坚</a:t>
              </a:r>
              <a:endParaRPr lang="en-US" altLang="zh-CN" sz="2800">
                <a:solidFill>
                  <a:schemeClr val="bg1"/>
                </a:solidFill>
                <a:latin typeface="+mj-ea"/>
                <a:ea typeface="+mj-ea"/>
                <a:cs typeface="阿里巴巴普惠体" panose="00020600040101010101" charset="-122"/>
                <a:sym typeface="+mn-ea"/>
              </a:endParaRPr>
            </a:p>
            <a:p>
              <a:pPr algn="ctr"/>
              <a:r>
                <a:rPr lang="zh-CN" altLang="en-US" sz="2800">
                  <a:solidFill>
                    <a:schemeClr val="bg1"/>
                  </a:solidFill>
                  <a:latin typeface="+mj-ea"/>
                  <a:ea typeface="+mj-ea"/>
                  <a:cs typeface="阿里巴巴普惠体" panose="00020600040101010101" charset="-122"/>
                  <a:sym typeface="+mn-ea"/>
                </a:rPr>
                <a:t>持到</a:t>
              </a:r>
            </a:p>
          </p:txBody>
        </p:sp>
      </p:grpSp>
      <p:sp>
        <p:nvSpPr>
          <p:cNvPr id="2" name="文本框 1"/>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触电急救的基本原则</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nodeType="afterEffect">
                                  <p:stCondLst>
                                    <p:cond delay="50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nodeType="afterGroup">
                            <p:stCondLst>
                              <p:cond delay="1500"/>
                            </p:stCondLst>
                            <p:childTnLst>
                              <p:par>
                                <p:cTn id="13" presetID="22" presetClass="entr" presetSubtype="8" fill="hold" nodeType="afterEffect">
                                  <p:stCondLst>
                                    <p:cond delay="100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par>
                          <p:cTn id="16" fill="hold" nodeType="afterGroup">
                            <p:stCondLst>
                              <p:cond delay="3000"/>
                            </p:stCondLst>
                            <p:childTnLst>
                              <p:par>
                                <p:cTn id="17" presetID="22" presetClass="entr" presetSubtype="8" fill="hold" nodeType="afterEffect">
                                  <p:stCondLst>
                                    <p:cond delay="1500"/>
                                  </p:stCondLst>
                                  <p:childTnLst>
                                    <p:set>
                                      <p:cBhvr>
                                        <p:cTn id="18" dur="1" fill="hold">
                                          <p:stCondLst>
                                            <p:cond delay="0"/>
                                          </p:stCondLst>
                                        </p:cTn>
                                        <p:tgtEl>
                                          <p:spTgt spid="19"/>
                                        </p:tgtEl>
                                        <p:attrNameLst>
                                          <p:attrName>style.visibility</p:attrName>
                                        </p:attrNameLst>
                                      </p:cBhvr>
                                      <p:to>
                                        <p:strVal val="visible"/>
                                      </p:to>
                                    </p:set>
                                    <p:animEffect transition="in" filter="wipe(left)">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1478769" y="2321170"/>
            <a:ext cx="5621215" cy="3138114"/>
            <a:chOff x="1328907" y="2497015"/>
            <a:chExt cx="5621215" cy="3138114"/>
          </a:xfrm>
        </p:grpSpPr>
        <p:sp>
          <p:nvSpPr>
            <p:cNvPr id="34" name="任意多边形: 形状 33"/>
            <p:cNvSpPr/>
            <p:nvPr/>
          </p:nvSpPr>
          <p:spPr>
            <a:xfrm>
              <a:off x="1328907" y="24970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5" name="任意多边形: 形状 34"/>
            <p:cNvSpPr/>
            <p:nvPr/>
          </p:nvSpPr>
          <p:spPr>
            <a:xfrm>
              <a:off x="1481307" y="2649415"/>
              <a:ext cx="5468815" cy="2985714"/>
            </a:xfrm>
            <a:custGeom>
              <a:avLst/>
              <a:gdLst>
                <a:gd name="connsiteX0" fmla="*/ 246190 w 5468815"/>
                <a:gd name="connsiteY0" fmla="*/ 0 h 2985714"/>
                <a:gd name="connsiteX1" fmla="*/ 5222625 w 5468815"/>
                <a:gd name="connsiteY1" fmla="*/ 0 h 2985714"/>
                <a:gd name="connsiteX2" fmla="*/ 5468815 w 5468815"/>
                <a:gd name="connsiteY2" fmla="*/ 246190 h 2985714"/>
                <a:gd name="connsiteX3" fmla="*/ 5468815 w 5468815"/>
                <a:gd name="connsiteY3" fmla="*/ 984744 h 2985714"/>
                <a:gd name="connsiteX4" fmla="*/ 5468815 w 5468815"/>
                <a:gd name="connsiteY4" fmla="*/ 1230918 h 2985714"/>
                <a:gd name="connsiteX5" fmla="*/ 5468815 w 5468815"/>
                <a:gd name="connsiteY5" fmla="*/ 1754796 h 2985714"/>
                <a:gd name="connsiteX6" fmla="*/ 5468815 w 5468815"/>
                <a:gd name="connsiteY6" fmla="*/ 1969472 h 2985714"/>
                <a:gd name="connsiteX7" fmla="*/ 5468815 w 5468815"/>
                <a:gd name="connsiteY7" fmla="*/ 2739524 h 2985714"/>
                <a:gd name="connsiteX8" fmla="*/ 5222625 w 5468815"/>
                <a:gd name="connsiteY8" fmla="*/ 2985714 h 2985714"/>
                <a:gd name="connsiteX9" fmla="*/ 246190 w 5468815"/>
                <a:gd name="connsiteY9" fmla="*/ 2985714 h 2985714"/>
                <a:gd name="connsiteX10" fmla="*/ 0 w 5468815"/>
                <a:gd name="connsiteY10" fmla="*/ 2739524 h 2985714"/>
                <a:gd name="connsiteX11" fmla="*/ 0 w 5468815"/>
                <a:gd name="connsiteY11" fmla="*/ 1969472 h 2985714"/>
                <a:gd name="connsiteX12" fmla="*/ 0 w 5468815"/>
                <a:gd name="connsiteY12" fmla="*/ 1754796 h 2985714"/>
                <a:gd name="connsiteX13" fmla="*/ 0 w 5468815"/>
                <a:gd name="connsiteY13" fmla="*/ 1230918 h 2985714"/>
                <a:gd name="connsiteX14" fmla="*/ 0 w 5468815"/>
                <a:gd name="connsiteY14" fmla="*/ 984744 h 2985714"/>
                <a:gd name="connsiteX15" fmla="*/ 0 w 5468815"/>
                <a:gd name="connsiteY15" fmla="*/ 246190 h 2985714"/>
                <a:gd name="connsiteX16" fmla="*/ 246190 w 5468815"/>
                <a:gd name="connsiteY16" fmla="*/ 0 h 29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68815" h="2985714">
                  <a:moveTo>
                    <a:pt x="246190" y="0"/>
                  </a:moveTo>
                  <a:lnTo>
                    <a:pt x="5222625" y="0"/>
                  </a:lnTo>
                  <a:cubicBezTo>
                    <a:pt x="5358592" y="0"/>
                    <a:pt x="5468815" y="110223"/>
                    <a:pt x="5468815" y="246190"/>
                  </a:cubicBezTo>
                  <a:lnTo>
                    <a:pt x="5468815" y="984744"/>
                  </a:lnTo>
                  <a:lnTo>
                    <a:pt x="5468815" y="1230918"/>
                  </a:lnTo>
                  <a:lnTo>
                    <a:pt x="5468815" y="1754796"/>
                  </a:lnTo>
                  <a:lnTo>
                    <a:pt x="5468815" y="1969472"/>
                  </a:lnTo>
                  <a:lnTo>
                    <a:pt x="5468815" y="2739524"/>
                  </a:lnTo>
                  <a:cubicBezTo>
                    <a:pt x="5468815" y="2875491"/>
                    <a:pt x="5358592" y="2985714"/>
                    <a:pt x="5222625" y="2985714"/>
                  </a:cubicBezTo>
                  <a:lnTo>
                    <a:pt x="246190" y="2985714"/>
                  </a:lnTo>
                  <a:cubicBezTo>
                    <a:pt x="110223" y="2985714"/>
                    <a:pt x="0" y="2875491"/>
                    <a:pt x="0" y="2739524"/>
                  </a:cubicBezTo>
                  <a:lnTo>
                    <a:pt x="0" y="1969472"/>
                  </a:lnTo>
                  <a:lnTo>
                    <a:pt x="0" y="1754796"/>
                  </a:lnTo>
                  <a:lnTo>
                    <a:pt x="0" y="1230918"/>
                  </a:lnTo>
                  <a:lnTo>
                    <a:pt x="0" y="984744"/>
                  </a:lnTo>
                  <a:lnTo>
                    <a:pt x="0" y="246190"/>
                  </a:lnTo>
                  <a:cubicBezTo>
                    <a:pt x="0" y="110223"/>
                    <a:pt x="110223" y="0"/>
                    <a:pt x="246190" y="0"/>
                  </a:cubicBezTo>
                  <a:close/>
                </a:path>
              </a:pathLst>
            </a:cu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矩形 1"/>
          <p:cNvSpPr/>
          <p:nvPr/>
        </p:nvSpPr>
        <p:spPr>
          <a:xfrm>
            <a:off x="1865557" y="2963363"/>
            <a:ext cx="4871085" cy="2006127"/>
          </a:xfrm>
          <a:prstGeom prst="rect">
            <a:avLst/>
          </a:prstGeom>
        </p:spPr>
        <p:txBody>
          <a:bodyPr wrap="square">
            <a:spAutoFit/>
          </a:bodyPr>
          <a:lstStyle/>
          <a:p>
            <a:pPr marL="285750" indent="-285750" fontAlgn="auto">
              <a:lnSpc>
                <a:spcPct val="200000"/>
              </a:lnSpc>
              <a:spcAft>
                <a:spcPts val="600"/>
              </a:spcAft>
              <a:buFont typeface="Arial" panose="020B0604020202020204" pitchFamily="34" charset="0"/>
              <a:buChar char="•"/>
            </a:pPr>
            <a:r>
              <a:rPr lang="zh-CN" altLang="en-US"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触电后</a:t>
            </a:r>
            <a:r>
              <a:rPr lang="en-US" altLang="zh-CN"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1</a:t>
            </a:r>
            <a:r>
              <a:rPr lang="zh-CN" altLang="en-US"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分钟内抢救，</a:t>
            </a:r>
            <a:r>
              <a:rPr lang="en-US" altLang="zh-CN" sz="2000" b="1"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90%</a:t>
            </a:r>
            <a:r>
              <a:rPr lang="zh-CN" altLang="en-US"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能救活</a:t>
            </a:r>
            <a:r>
              <a:rPr lang="en-US" altLang="zh-CN"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a:t>
            </a:r>
          </a:p>
          <a:p>
            <a:pPr marL="285750" indent="-285750" fontAlgn="auto">
              <a:lnSpc>
                <a:spcPct val="200000"/>
              </a:lnSpc>
              <a:spcAft>
                <a:spcPts val="600"/>
              </a:spcAft>
              <a:buFont typeface="Arial" panose="020B0604020202020204" pitchFamily="34" charset="0"/>
              <a:buChar char="•"/>
            </a:pPr>
            <a:r>
              <a:rPr lang="en-US" altLang="zh-CN"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1- 4</a:t>
            </a:r>
            <a:r>
              <a:rPr lang="zh-CN" altLang="en-US"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分钟内抢救，</a:t>
            </a:r>
            <a:r>
              <a:rPr lang="en-US" altLang="zh-CN" sz="2000" b="1"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60%</a:t>
            </a:r>
            <a:r>
              <a:rPr lang="zh-CN" altLang="en-US"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能救活</a:t>
            </a:r>
            <a:r>
              <a:rPr lang="en-US" altLang="zh-CN"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a:t>
            </a:r>
          </a:p>
          <a:p>
            <a:pPr marL="285750" indent="-285750" fontAlgn="auto">
              <a:lnSpc>
                <a:spcPct val="200000"/>
              </a:lnSpc>
              <a:spcAft>
                <a:spcPts val="600"/>
              </a:spcAft>
              <a:buFont typeface="Arial" panose="020B0604020202020204" pitchFamily="34" charset="0"/>
              <a:buChar char="•"/>
            </a:pPr>
            <a:r>
              <a:rPr lang="zh-CN" altLang="en-US"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超过</a:t>
            </a:r>
            <a:r>
              <a:rPr lang="en-US" altLang="zh-CN"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10</a:t>
            </a:r>
            <a:r>
              <a:rPr lang="zh-CN" altLang="en-US" sz="2000"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rPr>
              <a:t>分钟抢救，获救的机率就很小了。</a:t>
            </a:r>
          </a:p>
        </p:txBody>
      </p:sp>
      <p:pic>
        <p:nvPicPr>
          <p:cNvPr id="29" name="图片 28"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05494" y="1824321"/>
            <a:ext cx="3874476" cy="3874476"/>
          </a:xfrm>
          <a:prstGeom prst="rect">
            <a:avLst/>
          </a:prstGeom>
        </p:spPr>
      </p:pic>
      <p:sp>
        <p:nvSpPr>
          <p:cNvPr id="3" name="文本框 2"/>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触电急救的基本原则</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circle(in)">
                                      <p:cBhvr>
                                        <p:cTn id="7" dur="2000"/>
                                        <p:tgtEl>
                                          <p:spTgt spid="29"/>
                                        </p:tgtEl>
                                      </p:cBhvr>
                                    </p:animEffect>
                                  </p:childTnLst>
                                </p:cTn>
                              </p:par>
                            </p:childTnLst>
                          </p:cTn>
                        </p:par>
                        <p:par>
                          <p:cTn id="8" fill="hold" nodeType="afterGroup">
                            <p:stCondLst>
                              <p:cond delay="2000"/>
                            </p:stCondLst>
                            <p:childTnLst>
                              <p:par>
                                <p:cTn id="9" presetID="16" presetClass="entr" presetSubtype="21" fill="hold" nodeType="afterEffect">
                                  <p:stCondLst>
                                    <p:cond delay="2000"/>
                                  </p:stCondLst>
                                  <p:childTnLst>
                                    <p:set>
                                      <p:cBhvr>
                                        <p:cTn id="10" dur="1" fill="hold">
                                          <p:stCondLst>
                                            <p:cond delay="0"/>
                                          </p:stCondLst>
                                        </p:cTn>
                                        <p:tgtEl>
                                          <p:spTgt spid="36"/>
                                        </p:tgtEl>
                                        <p:attrNameLst>
                                          <p:attrName>style.visibility</p:attrName>
                                        </p:attrNameLst>
                                      </p:cBhvr>
                                      <p:to>
                                        <p:strVal val="visible"/>
                                      </p:to>
                                    </p:set>
                                    <p:animEffect transition="in" filter="barn(inVertical)">
                                      <p:cBhvr>
                                        <p:cTn id="11" dur="500"/>
                                        <p:tgtEl>
                                          <p:spTgt spid="36"/>
                                        </p:tgtEl>
                                      </p:cBhvr>
                                    </p:animEffect>
                                  </p:childTnLst>
                                </p:cTn>
                              </p:par>
                            </p:childTnLst>
                          </p:cTn>
                        </p:par>
                        <p:par>
                          <p:cTn id="12" fill="hold" nodeType="afterGroup">
                            <p:stCondLst>
                              <p:cond delay="4500"/>
                            </p:stCondLst>
                            <p:childTnLst>
                              <p:par>
                                <p:cTn id="13" presetID="22" presetClass="entr" presetSubtype="4" fill="hold" grpId="0" nodeType="afterEffect">
                                  <p:stCondLst>
                                    <p:cond delay="250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a:off x="920235" y="1164781"/>
            <a:ext cx="10351531" cy="4704017"/>
          </a:xfrm>
          <a:custGeom>
            <a:avLst/>
            <a:gdLst>
              <a:gd name="connsiteX0" fmla="*/ 237324 w 10562944"/>
              <a:gd name="connsiteY0" fmla="*/ 0 h 5339321"/>
              <a:gd name="connsiteX1" fmla="*/ 10325620 w 10562944"/>
              <a:gd name="connsiteY1" fmla="*/ 0 h 5339321"/>
              <a:gd name="connsiteX2" fmla="*/ 10562944 w 10562944"/>
              <a:gd name="connsiteY2" fmla="*/ 237324 h 5339321"/>
              <a:gd name="connsiteX3" fmla="*/ 10562944 w 10562944"/>
              <a:gd name="connsiteY3" fmla="*/ 973263 h 5339321"/>
              <a:gd name="connsiteX4" fmla="*/ 10562944 w 10562944"/>
              <a:gd name="connsiteY4" fmla="*/ 1186593 h 5339321"/>
              <a:gd name="connsiteX5" fmla="*/ 10562944 w 10562944"/>
              <a:gd name="connsiteY5" fmla="*/ 4152728 h 5339321"/>
              <a:gd name="connsiteX6" fmla="*/ 10562944 w 10562944"/>
              <a:gd name="connsiteY6" fmla="*/ 4586833 h 5339321"/>
              <a:gd name="connsiteX7" fmla="*/ 10562944 w 10562944"/>
              <a:gd name="connsiteY7" fmla="*/ 5101997 h 5339321"/>
              <a:gd name="connsiteX8" fmla="*/ 10325620 w 10562944"/>
              <a:gd name="connsiteY8" fmla="*/ 5339321 h 5339321"/>
              <a:gd name="connsiteX9" fmla="*/ 237324 w 10562944"/>
              <a:gd name="connsiteY9" fmla="*/ 5339321 h 5339321"/>
              <a:gd name="connsiteX10" fmla="*/ 0 w 10562944"/>
              <a:gd name="connsiteY10" fmla="*/ 5101997 h 5339321"/>
              <a:gd name="connsiteX11" fmla="*/ 0 w 10562944"/>
              <a:gd name="connsiteY11" fmla="*/ 4586833 h 5339321"/>
              <a:gd name="connsiteX12" fmla="*/ 0 w 10562944"/>
              <a:gd name="connsiteY12" fmla="*/ 4152728 h 5339321"/>
              <a:gd name="connsiteX13" fmla="*/ 0 w 10562944"/>
              <a:gd name="connsiteY13" fmla="*/ 1186594 h 5339321"/>
              <a:gd name="connsiteX14" fmla="*/ 0 w 10562944"/>
              <a:gd name="connsiteY14" fmla="*/ 1186593 h 5339321"/>
              <a:gd name="connsiteX15" fmla="*/ 0 w 10562944"/>
              <a:gd name="connsiteY15" fmla="*/ 237324 h 5339321"/>
              <a:gd name="connsiteX16" fmla="*/ 237324 w 10562944"/>
              <a:gd name="connsiteY16" fmla="*/ 0 h 533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2944" h="5339321">
                <a:moveTo>
                  <a:pt x="237324" y="0"/>
                </a:moveTo>
                <a:lnTo>
                  <a:pt x="10325620" y="0"/>
                </a:lnTo>
                <a:cubicBezTo>
                  <a:pt x="10456690" y="0"/>
                  <a:pt x="10562944" y="106254"/>
                  <a:pt x="10562944" y="237324"/>
                </a:cubicBezTo>
                <a:lnTo>
                  <a:pt x="10562944" y="973263"/>
                </a:lnTo>
                <a:lnTo>
                  <a:pt x="10562944" y="1186593"/>
                </a:lnTo>
                <a:lnTo>
                  <a:pt x="10562944" y="4152728"/>
                </a:lnTo>
                <a:lnTo>
                  <a:pt x="10562944" y="4586833"/>
                </a:lnTo>
                <a:lnTo>
                  <a:pt x="10562944" y="5101997"/>
                </a:lnTo>
                <a:cubicBezTo>
                  <a:pt x="10562944" y="5233067"/>
                  <a:pt x="10456690" y="5339321"/>
                  <a:pt x="10325620" y="5339321"/>
                </a:cubicBezTo>
                <a:lnTo>
                  <a:pt x="237324" y="5339321"/>
                </a:lnTo>
                <a:cubicBezTo>
                  <a:pt x="106254" y="5339321"/>
                  <a:pt x="0" y="5233067"/>
                  <a:pt x="0" y="5101997"/>
                </a:cubicBezTo>
                <a:lnTo>
                  <a:pt x="0" y="4586833"/>
                </a:lnTo>
                <a:lnTo>
                  <a:pt x="0" y="4152728"/>
                </a:lnTo>
                <a:lnTo>
                  <a:pt x="0" y="1186594"/>
                </a:lnTo>
                <a:lnTo>
                  <a:pt x="0" y="1186593"/>
                </a:lnTo>
                <a:lnTo>
                  <a:pt x="0" y="237324"/>
                </a:lnTo>
                <a:cubicBezTo>
                  <a:pt x="0" y="106254"/>
                  <a:pt x="106254" y="0"/>
                  <a:pt x="237324" y="0"/>
                </a:cubicBezTo>
                <a:close/>
              </a:path>
            </a:pathLst>
          </a:custGeom>
          <a:solidFill>
            <a:schemeClr val="bg1"/>
          </a:solidFill>
          <a:ln w="28575">
            <a:gradFill>
              <a:gsLst>
                <a:gs pos="0">
                  <a:schemeClr val="accent1"/>
                </a:gs>
                <a:gs pos="100000">
                  <a:schemeClr val="accent1">
                    <a:lumMod val="30000"/>
                    <a:lumOff val="70000"/>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 name="TextBox 17"/>
          <p:cNvSpPr txBox="1"/>
          <p:nvPr/>
        </p:nvSpPr>
        <p:spPr>
          <a:xfrm>
            <a:off x="2811447" y="4314005"/>
            <a:ext cx="6569107" cy="514693"/>
          </a:xfrm>
          <a:prstGeom prst="rect">
            <a:avLst/>
          </a:prstGeom>
          <a:noFill/>
        </p:spPr>
        <p:txBody>
          <a:bodyPr wrap="square" rtlCol="0">
            <a:spAutoFit/>
          </a:bodyPr>
          <a:lstStyle/>
          <a:p>
            <a:pPr algn="ctr">
              <a:lnSpc>
                <a:spcPct val="130000"/>
              </a:lnSpc>
            </a:pPr>
            <a:r>
              <a:rPr lang="en-US" sz="1100" b="1">
                <a:solidFill>
                  <a:schemeClr val="tx1">
                    <a:lumMod val="85000"/>
                    <a:lumOff val="15000"/>
                  </a:schemeClr>
                </a:solidFill>
                <a:ea typeface="Roboto Light" charset="0"/>
                <a:cs typeface="Roboto Light" charset="0"/>
              </a:rPr>
              <a:t>Lorem Ipsum </a:t>
            </a:r>
            <a:r>
              <a:rPr lang="en-US" sz="1100">
                <a:solidFill>
                  <a:schemeClr val="tx1">
                    <a:lumMod val="85000"/>
                    <a:lumOff val="15000"/>
                  </a:schemeClr>
                </a:solidFill>
                <a:ea typeface="Roboto Light" charset="0"/>
                <a:cs typeface="Roboto Light" charset="0"/>
              </a:rPr>
              <a:t>is simply dummy text of the printing and typesetting industry. Lorem Ipsum has been the industry's standard dummy text ever since</a:t>
            </a:r>
          </a:p>
        </p:txBody>
      </p:sp>
      <p:sp>
        <p:nvSpPr>
          <p:cNvPr id="4" name="文本框 3"/>
          <p:cNvSpPr txBox="1"/>
          <p:nvPr/>
        </p:nvSpPr>
        <p:spPr>
          <a:xfrm>
            <a:off x="1442775" y="2943700"/>
            <a:ext cx="9987225" cy="1323439"/>
          </a:xfrm>
          <a:prstGeom prst="rect">
            <a:avLst/>
          </a:prstGeom>
          <a:noFill/>
        </p:spPr>
        <p:txBody>
          <a:bodyPr wrap="square" rtlCol="0">
            <a:spAutoFit/>
          </a:bodyPr>
          <a:lstStyle/>
          <a:p>
            <a:r>
              <a:rPr lang="zh-CN" altLang="en-US" sz="8000" dirty="0">
                <a:solidFill>
                  <a:schemeClr val="tx1">
                    <a:lumMod val="85000"/>
                    <a:lumOff val="15000"/>
                  </a:schemeClr>
                </a:solidFill>
                <a:latin typeface="汉仪雅酷黑 85W" panose="020B0904020202020204" pitchFamily="34" charset="-122"/>
                <a:ea typeface="汉仪雅酷黑 85W" panose="020B0904020202020204" pitchFamily="34" charset="-122"/>
              </a:rPr>
              <a:t>常见的几种触电方式</a:t>
            </a:r>
          </a:p>
        </p:txBody>
      </p:sp>
      <p:sp>
        <p:nvSpPr>
          <p:cNvPr id="5" name="矩形: 圆角 4"/>
          <p:cNvSpPr/>
          <p:nvPr/>
        </p:nvSpPr>
        <p:spPr>
          <a:xfrm>
            <a:off x="5074791" y="1992494"/>
            <a:ext cx="2029978" cy="637617"/>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spc="200">
                <a:solidFill>
                  <a:schemeClr val="bg1"/>
                </a:solidFill>
                <a:latin typeface="+mn-ea"/>
                <a:sym typeface="思源黑体 CN Regular" panose="020B0500000000000000" pitchFamily="34" charset="-122"/>
              </a:rPr>
              <a:t>PART 02</a:t>
            </a:r>
            <a:endParaRPr lang="zh-CN" altLang="en-US" sz="2400" spc="200">
              <a:solidFill>
                <a:schemeClr val="bg1"/>
              </a:solidFill>
              <a:latin typeface="+mn-ea"/>
              <a:sym typeface="思源黑体 CN Regular" panose="020B0500000000000000" pitchFamily="34" charset="-122"/>
            </a:endParaRPr>
          </a:p>
        </p:txBody>
      </p:sp>
      <p:sp>
        <p:nvSpPr>
          <p:cNvPr id="6" name="文本框 5"/>
          <p:cNvSpPr txBox="1"/>
          <p:nvPr/>
        </p:nvSpPr>
        <p:spPr>
          <a:xfrm>
            <a:off x="4665426" y="402745"/>
            <a:ext cx="5268686" cy="276999"/>
          </a:xfrm>
          <a:prstGeom prst="rect">
            <a:avLst/>
          </a:prstGeom>
          <a:noFill/>
        </p:spPr>
        <p:txBody>
          <a:bodyPr wrap="square" rtlCol="0">
            <a:spAutoFit/>
          </a:bodyPr>
          <a:lstStyle/>
          <a:p>
            <a:pPr algn="dist"/>
            <a:r>
              <a:rPr lang="zh-CN" altLang="en-US" sz="1200">
                <a:solidFill>
                  <a:schemeClr val="tx1">
                    <a:lumMod val="85000"/>
                    <a:lumOff val="15000"/>
                  </a:schemeClr>
                </a:solidFill>
              </a:rPr>
              <a:t>牢</a:t>
            </a:r>
            <a:r>
              <a:rPr lang="en-US" altLang="zh-CN" sz="1200">
                <a:solidFill>
                  <a:schemeClr val="tx1">
                    <a:lumMod val="85000"/>
                    <a:lumOff val="15000"/>
                  </a:schemeClr>
                </a:solidFill>
              </a:rPr>
              <a:t>-</a:t>
            </a:r>
            <a:r>
              <a:rPr lang="zh-CN" altLang="en-US" sz="1200">
                <a:solidFill>
                  <a:schemeClr val="tx1">
                    <a:lumMod val="85000"/>
                    <a:lumOff val="15000"/>
                  </a:schemeClr>
                </a:solidFill>
              </a:rPr>
              <a:t>固</a:t>
            </a:r>
            <a:r>
              <a:rPr lang="en-US" altLang="zh-CN" sz="1200">
                <a:solidFill>
                  <a:schemeClr val="tx1">
                    <a:lumMod val="85000"/>
                    <a:lumOff val="15000"/>
                  </a:schemeClr>
                </a:solidFill>
              </a:rPr>
              <a:t>-</a:t>
            </a:r>
            <a:r>
              <a:rPr lang="zh-CN" altLang="en-US" sz="1200">
                <a:solidFill>
                  <a:schemeClr val="tx1">
                    <a:lumMod val="85000"/>
                    <a:lumOff val="15000"/>
                  </a:schemeClr>
                </a:solidFill>
              </a:rPr>
              <a:t>树</a:t>
            </a:r>
            <a:r>
              <a:rPr lang="en-US" altLang="zh-CN" sz="1200">
                <a:solidFill>
                  <a:schemeClr val="tx1">
                    <a:lumMod val="85000"/>
                    <a:lumOff val="15000"/>
                  </a:schemeClr>
                </a:solidFill>
              </a:rPr>
              <a:t>-</a:t>
            </a:r>
            <a:r>
              <a:rPr lang="zh-CN" altLang="en-US" sz="1200">
                <a:solidFill>
                  <a:schemeClr val="tx1">
                    <a:lumMod val="85000"/>
                    <a:lumOff val="15000"/>
                  </a:schemeClr>
                </a:solidFill>
              </a:rPr>
              <a:t>立</a:t>
            </a:r>
            <a:r>
              <a:rPr lang="en-US" altLang="zh-CN" sz="1200">
                <a:solidFill>
                  <a:schemeClr val="tx1">
                    <a:lumMod val="85000"/>
                    <a:lumOff val="15000"/>
                  </a:schemeClr>
                </a:solidFill>
              </a:rPr>
              <a:t>-</a:t>
            </a:r>
            <a:r>
              <a:rPr lang="zh-CN" altLang="en-US" sz="1200">
                <a:solidFill>
                  <a:schemeClr val="tx1">
                    <a:lumMod val="85000"/>
                    <a:lumOff val="15000"/>
                  </a:schemeClr>
                </a:solidFill>
              </a:rPr>
              <a:t>安</a:t>
            </a:r>
            <a:r>
              <a:rPr lang="en-US" altLang="zh-CN" sz="1200">
                <a:solidFill>
                  <a:schemeClr val="tx1">
                    <a:lumMod val="85000"/>
                    <a:lumOff val="15000"/>
                  </a:schemeClr>
                </a:solidFill>
              </a:rPr>
              <a:t>-</a:t>
            </a:r>
            <a:r>
              <a:rPr lang="zh-CN" altLang="en-US" sz="1200">
                <a:solidFill>
                  <a:schemeClr val="tx1">
                    <a:lumMod val="85000"/>
                    <a:lumOff val="15000"/>
                  </a:schemeClr>
                </a:solidFill>
              </a:rPr>
              <a:t>全</a:t>
            </a:r>
            <a:r>
              <a:rPr lang="en-US" altLang="zh-CN" sz="1200">
                <a:solidFill>
                  <a:schemeClr val="tx1">
                    <a:lumMod val="85000"/>
                    <a:lumOff val="15000"/>
                  </a:schemeClr>
                </a:solidFill>
              </a:rPr>
              <a:t>-</a:t>
            </a:r>
            <a:r>
              <a:rPr lang="zh-CN" altLang="en-US" sz="1200">
                <a:solidFill>
                  <a:schemeClr val="tx1">
                    <a:lumMod val="85000"/>
                    <a:lumOff val="15000"/>
                  </a:schemeClr>
                </a:solidFill>
              </a:rPr>
              <a:t>意</a:t>
            </a:r>
            <a:r>
              <a:rPr lang="en-US" altLang="zh-CN" sz="1200">
                <a:solidFill>
                  <a:schemeClr val="tx1">
                    <a:lumMod val="85000"/>
                    <a:lumOff val="15000"/>
                  </a:schemeClr>
                </a:solidFill>
              </a:rPr>
              <a:t>-</a:t>
            </a:r>
            <a:r>
              <a:rPr lang="zh-CN" altLang="en-US" sz="1200">
                <a:solidFill>
                  <a:schemeClr val="tx1">
                    <a:lumMod val="85000"/>
                    <a:lumOff val="15000"/>
                  </a:schemeClr>
                </a:solidFill>
              </a:rPr>
              <a:t>识</a:t>
            </a:r>
          </a:p>
        </p:txBody>
      </p:sp>
      <p:pic>
        <p:nvPicPr>
          <p:cNvPr id="7" name="图片 6"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36342"/>
            <a:ext cx="7491046" cy="1521657"/>
          </a:xfrm>
          <a:prstGeom prst="rect">
            <a:avLst/>
          </a:prstGeom>
        </p:spPr>
      </p:pic>
      <p:pic>
        <p:nvPicPr>
          <p:cNvPr id="8" name="图片 7"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956548" y="3811748"/>
            <a:ext cx="3066332" cy="3066332"/>
          </a:xfrm>
          <a:prstGeom prst="rect">
            <a:avLst/>
          </a:prstGeom>
        </p:spPr>
      </p:pic>
      <p:pic>
        <p:nvPicPr>
          <p:cNvPr id="9" name="图片 8" descr="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42777" y="312977"/>
            <a:ext cx="1657975" cy="1517778"/>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1" fill="hold" grpId="4"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0-#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2" nodeType="afterEffect">
                                  <p:stCondLst>
                                    <p:cond delay="500"/>
                                  </p:stCondLst>
                                  <p:childTnLst>
                                    <p:set>
                                      <p:cBhvr>
                                        <p:cTn id="27" dur="1" fill="hold">
                                          <p:stCondLst>
                                            <p:cond delay="0"/>
                                          </p:stCondLst>
                                        </p:cTn>
                                        <p:tgtEl>
                                          <p:spTgt spid="4"/>
                                        </p:tgtEl>
                                        <p:attrNameLst>
                                          <p:attrName>style.visibility</p:attrName>
                                        </p:attrNameLst>
                                      </p:cBhvr>
                                      <p:to>
                                        <p:strVal val="visible"/>
                                      </p:to>
                                    </p:set>
                                    <p:animEffect transition="in" filter="circle(in)">
                                      <p:cBhvr>
                                        <p:cTn id="28" dur="2000"/>
                                        <p:tgtEl>
                                          <p:spTgt spid="4"/>
                                        </p:tgtEl>
                                      </p:cBhvr>
                                    </p:animEffect>
                                  </p:childTnLst>
                                </p:cTn>
                              </p:par>
                            </p:childTnLst>
                          </p:cTn>
                        </p:par>
                        <p:par>
                          <p:cTn id="29" fill="hold" nodeType="afterGroup">
                            <p:stCondLst>
                              <p:cond delay="3000"/>
                            </p:stCondLst>
                            <p:childTnLst>
                              <p:par>
                                <p:cTn id="30" presetID="53" presetClass="entr" presetSubtype="0" fill="hold" grpId="3" nodeType="afterEffect">
                                  <p:stCondLst>
                                    <p:cond delay="250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3"/>
                                        </p:tgtEl>
                                        <p:attrNameLst>
                                          <p:attrName>style.visibility</p:attrName>
                                        </p:attrNameLst>
                                      </p:cBhvr>
                                      <p:to>
                                        <p:strVal val="visible"/>
                                      </p:to>
                                    </p:set>
                                    <p:animEffect transition="in" filter="wipe(down)">
                                      <p:cBhvr>
                                        <p:cTn id="3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1"/>
      <p:bldP spid="4" grpId="2"/>
      <p:bldP spid="5" grpId="3" animBg="1"/>
      <p:bldP spid="6" grpId="4"/>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37369" y="1778869"/>
            <a:ext cx="3194050" cy="584775"/>
          </a:xfrm>
          <a:prstGeom prst="rect">
            <a:avLst/>
          </a:prstGeom>
        </p:spPr>
        <p:txBody>
          <a:bodyPr wrap="square">
            <a:spAutoFit/>
          </a:bodyPr>
          <a:lstStyle/>
          <a:p>
            <a:r>
              <a:rPr lang="zh-CN" altLang="en-US" sz="3200">
                <a:solidFill>
                  <a:schemeClr val="tx1">
                    <a:lumMod val="85000"/>
                    <a:lumOff val="15000"/>
                  </a:schemeClr>
                </a:solidFill>
                <a:latin typeface="思源黑体 CN Medium" panose="020B0600000000000000" pitchFamily="34" charset="-122"/>
                <a:ea typeface="思源黑体 CN Medium" panose="020B0600000000000000" pitchFamily="34" charset="-122"/>
              </a:rPr>
              <a:t>触电的基本方式</a:t>
            </a:r>
          </a:p>
        </p:txBody>
      </p:sp>
      <p:sp>
        <p:nvSpPr>
          <p:cNvPr id="10" name="文本框 9"/>
          <p:cNvSpPr txBox="1"/>
          <p:nvPr/>
        </p:nvSpPr>
        <p:spPr>
          <a:xfrm>
            <a:off x="1337369" y="2586784"/>
            <a:ext cx="1955298"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单相触电</a:t>
            </a:r>
          </a:p>
        </p:txBody>
      </p:sp>
      <p:sp>
        <p:nvSpPr>
          <p:cNvPr id="11" name="文本框 10"/>
          <p:cNvSpPr txBox="1"/>
          <p:nvPr/>
        </p:nvSpPr>
        <p:spPr>
          <a:xfrm>
            <a:off x="3420283" y="2586784"/>
            <a:ext cx="1955298" cy="540000"/>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zh-CN" altLang="en-US" sz="2000" dirty="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两相触电</a:t>
            </a:r>
          </a:p>
        </p:txBody>
      </p:sp>
      <p:sp>
        <p:nvSpPr>
          <p:cNvPr id="12" name="文本框 11"/>
          <p:cNvSpPr txBox="1"/>
          <p:nvPr/>
        </p:nvSpPr>
        <p:spPr>
          <a:xfrm>
            <a:off x="5503197" y="2586784"/>
            <a:ext cx="1955298"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接触电压触电 </a:t>
            </a:r>
          </a:p>
        </p:txBody>
      </p:sp>
      <p:sp>
        <p:nvSpPr>
          <p:cNvPr id="13" name="文本框 12"/>
          <p:cNvSpPr txBox="1"/>
          <p:nvPr/>
        </p:nvSpPr>
        <p:spPr>
          <a:xfrm>
            <a:off x="7586111" y="2586784"/>
            <a:ext cx="1955298" cy="540000"/>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zh-CN" altLang="en-US" sz="2000" dirty="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弧光放电触电 </a:t>
            </a:r>
          </a:p>
        </p:txBody>
      </p:sp>
      <p:sp>
        <p:nvSpPr>
          <p:cNvPr id="14" name="文本框 13"/>
          <p:cNvSpPr txBox="1"/>
          <p:nvPr/>
        </p:nvSpPr>
        <p:spPr>
          <a:xfrm>
            <a:off x="1337369" y="3378200"/>
            <a:ext cx="1955298" cy="540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r>
              <a:rPr lang="zh-CN" altLang="en-US" sz="2000" dirty="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跨步电压触电</a:t>
            </a:r>
          </a:p>
        </p:txBody>
      </p:sp>
      <p:sp>
        <p:nvSpPr>
          <p:cNvPr id="15" name="文本框 14"/>
          <p:cNvSpPr txBox="1"/>
          <p:nvPr/>
        </p:nvSpPr>
        <p:spPr>
          <a:xfrm>
            <a:off x="3420283" y="3378200"/>
            <a:ext cx="4521450" cy="540000"/>
          </a:xfrm>
          <a:prstGeom prst="roundRect">
            <a:avLst>
              <a:gd name="adj" fmla="val 50000"/>
            </a:avLst>
          </a:prstGeom>
          <a:solidFill>
            <a:schemeClr val="bg1"/>
          </a:solidFill>
          <a:ln>
            <a:solidFill>
              <a:schemeClr val="accent1"/>
            </a:solidFill>
          </a:ln>
        </p:spPr>
        <p:txBody>
          <a:bodyPr wrap="square" bIns="36195" rtlCol="0" anchor="ctr" anchorCtr="0">
            <a:noAutofit/>
          </a:bodyPr>
          <a:lstStyle/>
          <a:p>
            <a:pPr lvl="0" algn="ctr">
              <a:buClrTx/>
              <a:buSzTx/>
              <a:buFontTx/>
            </a:pPr>
            <a:r>
              <a:rPr lang="zh-CN" altLang="en-US" sz="2000" dirty="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停电设备突然来电引起的触电 </a:t>
            </a:r>
          </a:p>
        </p:txBody>
      </p:sp>
      <p:grpSp>
        <p:nvGrpSpPr>
          <p:cNvPr id="18" name="组合 17"/>
          <p:cNvGrpSpPr/>
          <p:nvPr/>
        </p:nvGrpSpPr>
        <p:grpSpPr>
          <a:xfrm>
            <a:off x="1337369" y="4327597"/>
            <a:ext cx="10007964" cy="1256329"/>
            <a:chOff x="1337369" y="4340123"/>
            <a:chExt cx="10007964" cy="1256329"/>
          </a:xfrm>
        </p:grpSpPr>
        <p:sp>
          <p:nvSpPr>
            <p:cNvPr id="16" name="矩形 15"/>
            <p:cNvSpPr/>
            <p:nvPr/>
          </p:nvSpPr>
          <p:spPr>
            <a:xfrm>
              <a:off x="1337369" y="4340123"/>
              <a:ext cx="10007964" cy="120218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588982" y="4440518"/>
              <a:ext cx="9603951" cy="879921"/>
            </a:xfrm>
            <a:prstGeom prst="rect">
              <a:avLst/>
            </a:prstGeom>
          </p:spPr>
          <p:txBody>
            <a:bodyPr wrap="square">
              <a:spAutoFit/>
            </a:bodyPr>
            <a:lstStyle/>
            <a:p>
              <a:pPr lvl="0" indent="0">
                <a:lnSpc>
                  <a:spcPct val="150000"/>
                </a:lnSpc>
                <a:spcAft>
                  <a:spcPts val="600"/>
                </a:spcAft>
                <a:buClrTx/>
                <a:buSzTx/>
                <a:buFont typeface="Arial" panose="020B0604020202020204" pitchFamily="34" charset="0"/>
                <a:buNone/>
              </a:pP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思源黑体 CN Normal" panose="020B0400000000000000" charset="-122"/>
                  <a:sym typeface="+mn-ea"/>
                </a:rPr>
                <a:t>人体接触220V或380V的电都有自救的可能。千伏及其以上的电压等级的电对人体会有严重的伤害，人体没有自救的可能。</a:t>
              </a:r>
            </a:p>
          </p:txBody>
        </p:sp>
        <p:sp>
          <p:nvSpPr>
            <p:cNvPr id="17" name="文本框 16"/>
            <p:cNvSpPr txBox="1"/>
            <p:nvPr/>
          </p:nvSpPr>
          <p:spPr>
            <a:xfrm>
              <a:off x="9604611" y="5488452"/>
              <a:ext cx="1468761" cy="108000"/>
            </a:xfrm>
            <a:prstGeom prst="roundRect">
              <a:avLst>
                <a:gd name="adj" fmla="val 50000"/>
              </a:avLst>
            </a:prstGeom>
            <a:solidFill>
              <a:schemeClr val="accent1"/>
            </a:solidFill>
          </p:spPr>
          <p:txBody>
            <a:bodyPr wrap="square" bIns="36195" rtlCol="0" anchor="ctr" anchorCtr="0">
              <a:noAutofit/>
            </a:bodyPr>
            <a:lstStyle/>
            <a:p>
              <a:pPr lvl="0" algn="ctr">
                <a:buClrTx/>
                <a:buSzTx/>
                <a:buFontTx/>
              </a:pPr>
              <a:endPar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endParaRPr>
            </a:p>
          </p:txBody>
        </p:sp>
      </p:grpSp>
      <p:sp>
        <p:nvSpPr>
          <p:cNvPr id="3" name="文本框 2"/>
          <p:cNvSpPr txBox="1"/>
          <p:nvPr/>
        </p:nvSpPr>
        <p:spPr>
          <a:xfrm>
            <a:off x="1469570" y="767445"/>
            <a:ext cx="2954655"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常见的几种触电方式</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nodeType="afterGroup">
                            <p:stCondLst>
                              <p:cond delay="500"/>
                            </p:stCondLst>
                            <p:childTnLst>
                              <p:par>
                                <p:cTn id="9" presetID="2" presetClass="entr" presetSubtype="4" fill="hold" grpId="1" nodeType="afterEffect">
                                  <p:stCondLst>
                                    <p:cond delay="50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2" nodeType="withEffect">
                                  <p:stCondLst>
                                    <p:cond delay="50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3" nodeType="withEffect">
                                  <p:stCondLst>
                                    <p:cond delay="50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4" nodeType="withEffect">
                                  <p:stCondLst>
                                    <p:cond delay="50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5" nodeType="withEffect">
                                  <p:stCondLst>
                                    <p:cond delay="50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6" nodeType="withEffect">
                                  <p:stCondLst>
                                    <p:cond delay="50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par>
                          <p:cTn id="33" fill="hold" nodeType="afterGroup">
                            <p:stCondLst>
                              <p:cond delay="1500"/>
                            </p:stCondLst>
                            <p:childTnLst>
                              <p:par>
                                <p:cTn id="34" presetID="16" presetClass="entr" presetSubtype="21" fill="hold" nodeType="afterEffect">
                                  <p:stCondLst>
                                    <p:cond delay="1000"/>
                                  </p:stCondLst>
                                  <p:childTnLst>
                                    <p:set>
                                      <p:cBhvr>
                                        <p:cTn id="35" dur="1" fill="hold">
                                          <p:stCondLst>
                                            <p:cond delay="0"/>
                                          </p:stCondLst>
                                        </p:cTn>
                                        <p:tgtEl>
                                          <p:spTgt spid="18"/>
                                        </p:tgtEl>
                                        <p:attrNameLst>
                                          <p:attrName>style.visibility</p:attrName>
                                        </p:attrNameLst>
                                      </p:cBhvr>
                                      <p:to>
                                        <p:strVal val="visible"/>
                                      </p:to>
                                    </p:set>
                                    <p:animEffect transition="in" filter="barn(inVertical)">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1" animBg="1"/>
      <p:bldP spid="11" grpId="2" animBg="1"/>
      <p:bldP spid="12" grpId="3" animBg="1"/>
      <p:bldP spid="13" grpId="4" animBg="1"/>
      <p:bldP spid="14" grpId="5" animBg="1"/>
      <p:bldP spid="15" grpId="6"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a:off x="920235" y="1164781"/>
            <a:ext cx="10351531" cy="4704017"/>
          </a:xfrm>
          <a:custGeom>
            <a:avLst/>
            <a:gdLst>
              <a:gd name="connsiteX0" fmla="*/ 237324 w 10562944"/>
              <a:gd name="connsiteY0" fmla="*/ 0 h 5339321"/>
              <a:gd name="connsiteX1" fmla="*/ 10325620 w 10562944"/>
              <a:gd name="connsiteY1" fmla="*/ 0 h 5339321"/>
              <a:gd name="connsiteX2" fmla="*/ 10562944 w 10562944"/>
              <a:gd name="connsiteY2" fmla="*/ 237324 h 5339321"/>
              <a:gd name="connsiteX3" fmla="*/ 10562944 w 10562944"/>
              <a:gd name="connsiteY3" fmla="*/ 973263 h 5339321"/>
              <a:gd name="connsiteX4" fmla="*/ 10562944 w 10562944"/>
              <a:gd name="connsiteY4" fmla="*/ 1186593 h 5339321"/>
              <a:gd name="connsiteX5" fmla="*/ 10562944 w 10562944"/>
              <a:gd name="connsiteY5" fmla="*/ 4152728 h 5339321"/>
              <a:gd name="connsiteX6" fmla="*/ 10562944 w 10562944"/>
              <a:gd name="connsiteY6" fmla="*/ 4586833 h 5339321"/>
              <a:gd name="connsiteX7" fmla="*/ 10562944 w 10562944"/>
              <a:gd name="connsiteY7" fmla="*/ 5101997 h 5339321"/>
              <a:gd name="connsiteX8" fmla="*/ 10325620 w 10562944"/>
              <a:gd name="connsiteY8" fmla="*/ 5339321 h 5339321"/>
              <a:gd name="connsiteX9" fmla="*/ 237324 w 10562944"/>
              <a:gd name="connsiteY9" fmla="*/ 5339321 h 5339321"/>
              <a:gd name="connsiteX10" fmla="*/ 0 w 10562944"/>
              <a:gd name="connsiteY10" fmla="*/ 5101997 h 5339321"/>
              <a:gd name="connsiteX11" fmla="*/ 0 w 10562944"/>
              <a:gd name="connsiteY11" fmla="*/ 4586833 h 5339321"/>
              <a:gd name="connsiteX12" fmla="*/ 0 w 10562944"/>
              <a:gd name="connsiteY12" fmla="*/ 4152728 h 5339321"/>
              <a:gd name="connsiteX13" fmla="*/ 0 w 10562944"/>
              <a:gd name="connsiteY13" fmla="*/ 1186594 h 5339321"/>
              <a:gd name="connsiteX14" fmla="*/ 0 w 10562944"/>
              <a:gd name="connsiteY14" fmla="*/ 1186593 h 5339321"/>
              <a:gd name="connsiteX15" fmla="*/ 0 w 10562944"/>
              <a:gd name="connsiteY15" fmla="*/ 237324 h 5339321"/>
              <a:gd name="connsiteX16" fmla="*/ 237324 w 10562944"/>
              <a:gd name="connsiteY16" fmla="*/ 0 h 533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2944" h="5339321">
                <a:moveTo>
                  <a:pt x="237324" y="0"/>
                </a:moveTo>
                <a:lnTo>
                  <a:pt x="10325620" y="0"/>
                </a:lnTo>
                <a:cubicBezTo>
                  <a:pt x="10456690" y="0"/>
                  <a:pt x="10562944" y="106254"/>
                  <a:pt x="10562944" y="237324"/>
                </a:cubicBezTo>
                <a:lnTo>
                  <a:pt x="10562944" y="973263"/>
                </a:lnTo>
                <a:lnTo>
                  <a:pt x="10562944" y="1186593"/>
                </a:lnTo>
                <a:lnTo>
                  <a:pt x="10562944" y="4152728"/>
                </a:lnTo>
                <a:lnTo>
                  <a:pt x="10562944" y="4586833"/>
                </a:lnTo>
                <a:lnTo>
                  <a:pt x="10562944" y="5101997"/>
                </a:lnTo>
                <a:cubicBezTo>
                  <a:pt x="10562944" y="5233067"/>
                  <a:pt x="10456690" y="5339321"/>
                  <a:pt x="10325620" y="5339321"/>
                </a:cubicBezTo>
                <a:lnTo>
                  <a:pt x="237324" y="5339321"/>
                </a:lnTo>
                <a:cubicBezTo>
                  <a:pt x="106254" y="5339321"/>
                  <a:pt x="0" y="5233067"/>
                  <a:pt x="0" y="5101997"/>
                </a:cubicBezTo>
                <a:lnTo>
                  <a:pt x="0" y="4586833"/>
                </a:lnTo>
                <a:lnTo>
                  <a:pt x="0" y="4152728"/>
                </a:lnTo>
                <a:lnTo>
                  <a:pt x="0" y="1186594"/>
                </a:lnTo>
                <a:lnTo>
                  <a:pt x="0" y="1186593"/>
                </a:lnTo>
                <a:lnTo>
                  <a:pt x="0" y="237324"/>
                </a:lnTo>
                <a:cubicBezTo>
                  <a:pt x="0" y="106254"/>
                  <a:pt x="106254" y="0"/>
                  <a:pt x="237324" y="0"/>
                </a:cubicBezTo>
                <a:close/>
              </a:path>
            </a:pathLst>
          </a:custGeom>
          <a:solidFill>
            <a:schemeClr val="bg1"/>
          </a:solidFill>
          <a:ln w="28575">
            <a:gradFill>
              <a:gsLst>
                <a:gs pos="0">
                  <a:schemeClr val="accent1"/>
                </a:gs>
                <a:gs pos="100000">
                  <a:schemeClr val="accent1">
                    <a:lumMod val="30000"/>
                    <a:lumOff val="70000"/>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 name="TextBox 17"/>
          <p:cNvSpPr txBox="1"/>
          <p:nvPr/>
        </p:nvSpPr>
        <p:spPr>
          <a:xfrm>
            <a:off x="2811447" y="4314005"/>
            <a:ext cx="6569107" cy="514693"/>
          </a:xfrm>
          <a:prstGeom prst="rect">
            <a:avLst/>
          </a:prstGeom>
          <a:noFill/>
        </p:spPr>
        <p:txBody>
          <a:bodyPr wrap="square" rtlCol="0">
            <a:spAutoFit/>
          </a:bodyPr>
          <a:lstStyle/>
          <a:p>
            <a:pPr algn="ctr">
              <a:lnSpc>
                <a:spcPct val="130000"/>
              </a:lnSpc>
            </a:pPr>
            <a:r>
              <a:rPr lang="en-US" sz="1100" b="1">
                <a:solidFill>
                  <a:schemeClr val="tx1">
                    <a:lumMod val="85000"/>
                    <a:lumOff val="15000"/>
                  </a:schemeClr>
                </a:solidFill>
                <a:ea typeface="Roboto Light" charset="0"/>
                <a:cs typeface="Roboto Light" charset="0"/>
              </a:rPr>
              <a:t>Lorem Ipsum </a:t>
            </a:r>
            <a:r>
              <a:rPr lang="en-US" sz="1100">
                <a:solidFill>
                  <a:schemeClr val="tx1">
                    <a:lumMod val="85000"/>
                    <a:lumOff val="15000"/>
                  </a:schemeClr>
                </a:solidFill>
                <a:ea typeface="Roboto Light" charset="0"/>
                <a:cs typeface="Roboto Light" charset="0"/>
              </a:rPr>
              <a:t>is simply dummy text of the printing and typesetting industry. Lorem Ipsum has been the industry's standard dummy text ever since</a:t>
            </a:r>
          </a:p>
        </p:txBody>
      </p:sp>
      <p:sp>
        <p:nvSpPr>
          <p:cNvPr id="4" name="文本框 3"/>
          <p:cNvSpPr txBox="1"/>
          <p:nvPr/>
        </p:nvSpPr>
        <p:spPr>
          <a:xfrm>
            <a:off x="1442775" y="2943700"/>
            <a:ext cx="9987225" cy="1446550"/>
          </a:xfrm>
          <a:prstGeom prst="rect">
            <a:avLst/>
          </a:prstGeom>
          <a:noFill/>
        </p:spPr>
        <p:txBody>
          <a:bodyPr wrap="square" rtlCol="0">
            <a:spAutoFit/>
          </a:bodyPr>
          <a:lstStyle/>
          <a:p>
            <a:pPr algn="ctr"/>
            <a:r>
              <a:rPr lang="zh-CN" altLang="en-US" sz="8800" spc="200" dirty="0">
                <a:solidFill>
                  <a:schemeClr val="tx1">
                    <a:lumMod val="85000"/>
                    <a:lumOff val="15000"/>
                  </a:schemeClr>
                </a:solidFill>
                <a:latin typeface="汉仪雅酷黑 85W" panose="020B0904020202020204" pitchFamily="34" charset="-122"/>
                <a:ea typeface="汉仪雅酷黑 85W" panose="020B0904020202020204" pitchFamily="34" charset="-122"/>
              </a:rPr>
              <a:t>脱离电源的方法</a:t>
            </a:r>
          </a:p>
        </p:txBody>
      </p:sp>
      <p:sp>
        <p:nvSpPr>
          <p:cNvPr id="5" name="矩形: 圆角 4"/>
          <p:cNvSpPr/>
          <p:nvPr/>
        </p:nvSpPr>
        <p:spPr>
          <a:xfrm>
            <a:off x="5074791" y="1992494"/>
            <a:ext cx="2029978" cy="637617"/>
          </a:xfrm>
          <a:prstGeom prst="roundRect">
            <a:avLst>
              <a:gd name="adj" fmla="val 50000"/>
            </a:avLst>
          </a:prstGeom>
          <a:gradFill>
            <a:gsLst>
              <a:gs pos="100000">
                <a:schemeClr val="accent1"/>
              </a:gs>
              <a:gs pos="0">
                <a:schemeClr val="accent1">
                  <a:lumMod val="90000"/>
                  <a:lumOff val="10000"/>
                </a:schemeClr>
              </a:gs>
            </a:gsLst>
            <a:lin ang="5400000" scaled="1"/>
          </a:gradFill>
          <a:ln>
            <a:noFill/>
          </a:ln>
          <a:effectLst>
            <a:outerShdw blurRad="254000" dist="190500" dir="5400000" sx="101000" sy="101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spc="200">
                <a:solidFill>
                  <a:schemeClr val="bg1"/>
                </a:solidFill>
                <a:latin typeface="+mn-ea"/>
                <a:sym typeface="思源黑体 CN Regular" panose="020B0500000000000000" pitchFamily="34" charset="-122"/>
              </a:rPr>
              <a:t>PART 03</a:t>
            </a:r>
            <a:endParaRPr lang="zh-CN" altLang="en-US" sz="2400" spc="200">
              <a:solidFill>
                <a:schemeClr val="bg1"/>
              </a:solidFill>
              <a:latin typeface="+mn-ea"/>
              <a:sym typeface="思源黑体 CN Regular" panose="020B0500000000000000" pitchFamily="34" charset="-122"/>
            </a:endParaRPr>
          </a:p>
        </p:txBody>
      </p:sp>
      <p:sp>
        <p:nvSpPr>
          <p:cNvPr id="6" name="文本框 5"/>
          <p:cNvSpPr txBox="1"/>
          <p:nvPr/>
        </p:nvSpPr>
        <p:spPr>
          <a:xfrm>
            <a:off x="4665426" y="402745"/>
            <a:ext cx="5268686" cy="276999"/>
          </a:xfrm>
          <a:prstGeom prst="rect">
            <a:avLst/>
          </a:prstGeom>
          <a:noFill/>
        </p:spPr>
        <p:txBody>
          <a:bodyPr wrap="square" rtlCol="0">
            <a:spAutoFit/>
          </a:bodyPr>
          <a:lstStyle/>
          <a:p>
            <a:pPr algn="dist"/>
            <a:r>
              <a:rPr lang="zh-CN" altLang="en-US" sz="1200">
                <a:solidFill>
                  <a:schemeClr val="tx1">
                    <a:lumMod val="85000"/>
                    <a:lumOff val="15000"/>
                  </a:schemeClr>
                </a:solidFill>
              </a:rPr>
              <a:t>牢</a:t>
            </a:r>
            <a:r>
              <a:rPr lang="en-US" altLang="zh-CN" sz="1200">
                <a:solidFill>
                  <a:schemeClr val="tx1">
                    <a:lumMod val="85000"/>
                    <a:lumOff val="15000"/>
                  </a:schemeClr>
                </a:solidFill>
              </a:rPr>
              <a:t>-</a:t>
            </a:r>
            <a:r>
              <a:rPr lang="zh-CN" altLang="en-US" sz="1200">
                <a:solidFill>
                  <a:schemeClr val="tx1">
                    <a:lumMod val="85000"/>
                    <a:lumOff val="15000"/>
                  </a:schemeClr>
                </a:solidFill>
              </a:rPr>
              <a:t>固</a:t>
            </a:r>
            <a:r>
              <a:rPr lang="en-US" altLang="zh-CN" sz="1200">
                <a:solidFill>
                  <a:schemeClr val="tx1">
                    <a:lumMod val="85000"/>
                    <a:lumOff val="15000"/>
                  </a:schemeClr>
                </a:solidFill>
              </a:rPr>
              <a:t>-</a:t>
            </a:r>
            <a:r>
              <a:rPr lang="zh-CN" altLang="en-US" sz="1200">
                <a:solidFill>
                  <a:schemeClr val="tx1">
                    <a:lumMod val="85000"/>
                    <a:lumOff val="15000"/>
                  </a:schemeClr>
                </a:solidFill>
              </a:rPr>
              <a:t>树</a:t>
            </a:r>
            <a:r>
              <a:rPr lang="en-US" altLang="zh-CN" sz="1200">
                <a:solidFill>
                  <a:schemeClr val="tx1">
                    <a:lumMod val="85000"/>
                    <a:lumOff val="15000"/>
                  </a:schemeClr>
                </a:solidFill>
              </a:rPr>
              <a:t>-</a:t>
            </a:r>
            <a:r>
              <a:rPr lang="zh-CN" altLang="en-US" sz="1200">
                <a:solidFill>
                  <a:schemeClr val="tx1">
                    <a:lumMod val="85000"/>
                    <a:lumOff val="15000"/>
                  </a:schemeClr>
                </a:solidFill>
              </a:rPr>
              <a:t>立</a:t>
            </a:r>
            <a:r>
              <a:rPr lang="en-US" altLang="zh-CN" sz="1200">
                <a:solidFill>
                  <a:schemeClr val="tx1">
                    <a:lumMod val="85000"/>
                    <a:lumOff val="15000"/>
                  </a:schemeClr>
                </a:solidFill>
              </a:rPr>
              <a:t>-</a:t>
            </a:r>
            <a:r>
              <a:rPr lang="zh-CN" altLang="en-US" sz="1200">
                <a:solidFill>
                  <a:schemeClr val="tx1">
                    <a:lumMod val="85000"/>
                    <a:lumOff val="15000"/>
                  </a:schemeClr>
                </a:solidFill>
              </a:rPr>
              <a:t>安</a:t>
            </a:r>
            <a:r>
              <a:rPr lang="en-US" altLang="zh-CN" sz="1200">
                <a:solidFill>
                  <a:schemeClr val="tx1">
                    <a:lumMod val="85000"/>
                    <a:lumOff val="15000"/>
                  </a:schemeClr>
                </a:solidFill>
              </a:rPr>
              <a:t>-</a:t>
            </a:r>
            <a:r>
              <a:rPr lang="zh-CN" altLang="en-US" sz="1200">
                <a:solidFill>
                  <a:schemeClr val="tx1">
                    <a:lumMod val="85000"/>
                    <a:lumOff val="15000"/>
                  </a:schemeClr>
                </a:solidFill>
              </a:rPr>
              <a:t>全</a:t>
            </a:r>
            <a:r>
              <a:rPr lang="en-US" altLang="zh-CN" sz="1200">
                <a:solidFill>
                  <a:schemeClr val="tx1">
                    <a:lumMod val="85000"/>
                    <a:lumOff val="15000"/>
                  </a:schemeClr>
                </a:solidFill>
              </a:rPr>
              <a:t>-</a:t>
            </a:r>
            <a:r>
              <a:rPr lang="zh-CN" altLang="en-US" sz="1200">
                <a:solidFill>
                  <a:schemeClr val="tx1">
                    <a:lumMod val="85000"/>
                    <a:lumOff val="15000"/>
                  </a:schemeClr>
                </a:solidFill>
              </a:rPr>
              <a:t>意</a:t>
            </a:r>
            <a:r>
              <a:rPr lang="en-US" altLang="zh-CN" sz="1200">
                <a:solidFill>
                  <a:schemeClr val="tx1">
                    <a:lumMod val="85000"/>
                    <a:lumOff val="15000"/>
                  </a:schemeClr>
                </a:solidFill>
              </a:rPr>
              <a:t>-</a:t>
            </a:r>
            <a:r>
              <a:rPr lang="zh-CN" altLang="en-US" sz="1200">
                <a:solidFill>
                  <a:schemeClr val="tx1">
                    <a:lumMod val="85000"/>
                    <a:lumOff val="15000"/>
                  </a:schemeClr>
                </a:solidFill>
              </a:rPr>
              <a:t>识</a:t>
            </a:r>
          </a:p>
        </p:txBody>
      </p:sp>
      <p:pic>
        <p:nvPicPr>
          <p:cNvPr id="7" name="图片 6"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36342"/>
            <a:ext cx="7491046" cy="1521657"/>
          </a:xfrm>
          <a:prstGeom prst="rect">
            <a:avLst/>
          </a:prstGeom>
        </p:spPr>
      </p:pic>
      <p:pic>
        <p:nvPicPr>
          <p:cNvPr id="8" name="图片 7"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956548" y="3811748"/>
            <a:ext cx="3066332" cy="3066332"/>
          </a:xfrm>
          <a:prstGeom prst="rect">
            <a:avLst/>
          </a:prstGeom>
        </p:spPr>
      </p:pic>
      <p:pic>
        <p:nvPicPr>
          <p:cNvPr id="9" name="图片 8" descr="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42777" y="312977"/>
            <a:ext cx="1657975" cy="1517778"/>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1" fill="hold" grpId="4"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0-#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2" nodeType="afterEffect">
                                  <p:stCondLst>
                                    <p:cond delay="500"/>
                                  </p:stCondLst>
                                  <p:childTnLst>
                                    <p:set>
                                      <p:cBhvr>
                                        <p:cTn id="27" dur="1" fill="hold">
                                          <p:stCondLst>
                                            <p:cond delay="0"/>
                                          </p:stCondLst>
                                        </p:cTn>
                                        <p:tgtEl>
                                          <p:spTgt spid="4"/>
                                        </p:tgtEl>
                                        <p:attrNameLst>
                                          <p:attrName>style.visibility</p:attrName>
                                        </p:attrNameLst>
                                      </p:cBhvr>
                                      <p:to>
                                        <p:strVal val="visible"/>
                                      </p:to>
                                    </p:set>
                                    <p:animEffect transition="in" filter="circle(in)">
                                      <p:cBhvr>
                                        <p:cTn id="28" dur="2000"/>
                                        <p:tgtEl>
                                          <p:spTgt spid="4"/>
                                        </p:tgtEl>
                                      </p:cBhvr>
                                    </p:animEffect>
                                  </p:childTnLst>
                                </p:cTn>
                              </p:par>
                            </p:childTnLst>
                          </p:cTn>
                        </p:par>
                        <p:par>
                          <p:cTn id="29" fill="hold" nodeType="afterGroup">
                            <p:stCondLst>
                              <p:cond delay="3000"/>
                            </p:stCondLst>
                            <p:childTnLst>
                              <p:par>
                                <p:cTn id="30" presetID="53" presetClass="entr" presetSubtype="0" fill="hold" grpId="3" nodeType="afterEffect">
                                  <p:stCondLst>
                                    <p:cond delay="250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3"/>
                                        </p:tgtEl>
                                        <p:attrNameLst>
                                          <p:attrName>style.visibility</p:attrName>
                                        </p:attrNameLst>
                                      </p:cBhvr>
                                      <p:to>
                                        <p:strVal val="visible"/>
                                      </p:to>
                                    </p:set>
                                    <p:animEffect transition="in" filter="wipe(down)">
                                      <p:cBhvr>
                                        <p:cTn id="3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1"/>
      <p:bldP spid="4" grpId="2"/>
      <p:bldP spid="5" grpId="3" animBg="1"/>
      <p:bldP spid="6" grpId="4"/>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880533" y="1757468"/>
            <a:ext cx="4080934" cy="4080934"/>
            <a:chOff x="-2119675" y="1868947"/>
            <a:chExt cx="2484276" cy="2484276"/>
          </a:xfrm>
        </p:grpSpPr>
        <p:sp>
          <p:nvSpPr>
            <p:cNvPr id="9" name="椭圆 8"/>
            <p:cNvSpPr/>
            <p:nvPr/>
          </p:nvSpPr>
          <p:spPr>
            <a:xfrm>
              <a:off x="-2119675" y="1868947"/>
              <a:ext cx="2484276" cy="2484276"/>
            </a:xfrm>
            <a:prstGeom prst="ellipse">
              <a:avLst/>
            </a:prstGeom>
            <a:gradFill>
              <a:gsLst>
                <a:gs pos="73000">
                  <a:srgbClr val="CB232D">
                    <a:lumMod val="5000"/>
                    <a:lumOff val="95000"/>
                    <a:alpha val="0"/>
                  </a:srgbClr>
                </a:gs>
                <a:gs pos="100000">
                  <a:schemeClr val="accent1"/>
                </a:gs>
              </a:gsLst>
              <a:lin ang="0" scaled="0"/>
            </a:gradFill>
            <a:ln w="12700" cap="flat" cmpd="sng" algn="ctr">
              <a:gradFill>
                <a:gsLst>
                  <a:gs pos="76000">
                    <a:srgbClr val="CB232D">
                      <a:lumMod val="5000"/>
                      <a:lumOff val="95000"/>
                      <a:alpha val="39000"/>
                    </a:srgbClr>
                  </a:gs>
                  <a:gs pos="100000">
                    <a:schemeClr val="accent1"/>
                  </a:gs>
                </a:gsLst>
                <a:lin ang="0" scaled="0"/>
              </a:gradFill>
              <a:prstDash val="solid"/>
              <a:miter lim="800000"/>
            </a:ln>
            <a:effectLst/>
          </p:spPr>
          <p:txBody>
            <a:bodyPr rtlCol="0" anchor="ctr"/>
            <a:lstStyle/>
            <a:p>
              <a:pPr algn="ctr">
                <a:defRPr/>
              </a:pPr>
              <a:endParaRPr lang="zh-CN" altLang="en-US" sz="1100" kern="0">
                <a:solidFill>
                  <a:schemeClr val="bg1"/>
                </a:solidFill>
                <a:latin typeface="+mj-ea"/>
                <a:ea typeface="+mj-ea"/>
                <a:cs typeface="+mn-ea"/>
                <a:sym typeface="Arial" panose="020B0604020202020204" pitchFamily="34" charset="0"/>
              </a:endParaRPr>
            </a:p>
          </p:txBody>
        </p:sp>
        <p:sp>
          <p:nvSpPr>
            <p:cNvPr id="10" name="椭圆 9"/>
            <p:cNvSpPr/>
            <p:nvPr/>
          </p:nvSpPr>
          <p:spPr>
            <a:xfrm>
              <a:off x="-1715248" y="2300995"/>
              <a:ext cx="1649657" cy="1649657"/>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zh-CN" altLang="en-US" sz="2800" dirty="0">
                  <a:solidFill>
                    <a:schemeClr val="bg1"/>
                  </a:solidFill>
                  <a:latin typeface="+mj-ea"/>
                  <a:ea typeface="+mj-ea"/>
                  <a:cs typeface="阿里巴巴普惠体" panose="00020600040101010101" charset="-122"/>
                  <a:sym typeface="+mn-ea"/>
                </a:rPr>
                <a:t>（一）、脱离电源方法（低压电源）</a:t>
              </a:r>
            </a:p>
          </p:txBody>
        </p:sp>
      </p:grpSp>
      <p:sp>
        <p:nvSpPr>
          <p:cNvPr id="11" name="文本框 10"/>
          <p:cNvSpPr txBox="1"/>
          <p:nvPr/>
        </p:nvSpPr>
        <p:spPr>
          <a:xfrm>
            <a:off x="5418299" y="2160217"/>
            <a:ext cx="5215831" cy="540000"/>
          </a:xfrm>
          <a:prstGeom prst="roundRect">
            <a:avLst>
              <a:gd name="adj" fmla="val 50000"/>
            </a:avLst>
          </a:prstGeom>
          <a:solidFill>
            <a:schemeClr val="bg1"/>
          </a:solidFill>
          <a:ln>
            <a:solidFill>
              <a:schemeClr val="accent1"/>
            </a:solidFill>
          </a:ln>
        </p:spPr>
        <p:txBody>
          <a:bodyPr wrap="square" lIns="360000" bIns="36195" rtlCol="0" anchor="ctr" anchorCtr="0">
            <a:noAutofit/>
          </a:bodyPr>
          <a:lstStyle/>
          <a:p>
            <a:pPr lvl="0">
              <a:buClrTx/>
              <a:buSzTx/>
              <a:buFontTx/>
            </a:pP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拉（开关）</a:t>
            </a:r>
          </a:p>
        </p:txBody>
      </p:sp>
      <p:sp>
        <p:nvSpPr>
          <p:cNvPr id="12" name="文本框 11"/>
          <p:cNvSpPr txBox="1"/>
          <p:nvPr/>
        </p:nvSpPr>
        <p:spPr>
          <a:xfrm>
            <a:off x="5418299" y="2842310"/>
            <a:ext cx="5215831" cy="540000"/>
          </a:xfrm>
          <a:prstGeom prst="roundRect">
            <a:avLst>
              <a:gd name="adj" fmla="val 50000"/>
            </a:avLst>
          </a:prstGeom>
          <a:solidFill>
            <a:schemeClr val="accent1"/>
          </a:solidFill>
        </p:spPr>
        <p:txBody>
          <a:bodyPr wrap="square" lIns="360000" bIns="36195" rtlCol="0" anchor="ctr" anchorCtr="0">
            <a:noAutofit/>
          </a:bodyPr>
          <a:lstStyle/>
          <a:p>
            <a:pPr lvl="0">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切（断电源线）</a:t>
            </a:r>
          </a:p>
        </p:txBody>
      </p:sp>
      <p:sp>
        <p:nvSpPr>
          <p:cNvPr id="13" name="文本框 12"/>
          <p:cNvSpPr txBox="1"/>
          <p:nvPr/>
        </p:nvSpPr>
        <p:spPr>
          <a:xfrm>
            <a:off x="5418299" y="3524403"/>
            <a:ext cx="5215831" cy="540000"/>
          </a:xfrm>
          <a:prstGeom prst="roundRect">
            <a:avLst>
              <a:gd name="adj" fmla="val 50000"/>
            </a:avLst>
          </a:prstGeom>
          <a:solidFill>
            <a:schemeClr val="bg1"/>
          </a:solidFill>
          <a:ln>
            <a:solidFill>
              <a:schemeClr val="accent1"/>
            </a:solidFill>
          </a:ln>
        </p:spPr>
        <p:txBody>
          <a:bodyPr wrap="square" lIns="360000" bIns="36195" rtlCol="0" anchor="ctr" anchorCtr="0">
            <a:noAutofit/>
          </a:bodyPr>
          <a:lstStyle/>
          <a:p>
            <a:pPr lvl="0">
              <a:buClrTx/>
              <a:buSzTx/>
              <a:buFontTx/>
            </a:pP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挑（开导线）</a:t>
            </a:r>
          </a:p>
        </p:txBody>
      </p:sp>
      <p:sp>
        <p:nvSpPr>
          <p:cNvPr id="14" name="文本框 13"/>
          <p:cNvSpPr txBox="1"/>
          <p:nvPr/>
        </p:nvSpPr>
        <p:spPr>
          <a:xfrm>
            <a:off x="5418299" y="4206496"/>
            <a:ext cx="5215831" cy="540000"/>
          </a:xfrm>
          <a:prstGeom prst="roundRect">
            <a:avLst>
              <a:gd name="adj" fmla="val 50000"/>
            </a:avLst>
          </a:prstGeom>
          <a:solidFill>
            <a:schemeClr val="accent1"/>
          </a:solidFill>
        </p:spPr>
        <p:txBody>
          <a:bodyPr wrap="square" lIns="360000" bIns="36195" rtlCol="0" anchor="ctr" anchorCtr="0">
            <a:noAutofit/>
          </a:bodyPr>
          <a:lstStyle/>
          <a:p>
            <a:pPr lvl="0">
              <a:buClrTx/>
              <a:buSzTx/>
              <a:buFontTx/>
            </a:pPr>
            <a:r>
              <a:rPr lang="zh-CN" altLang="en-US" sz="2000">
                <a:ln w="12700">
                  <a:noFill/>
                </a:ln>
                <a:solidFill>
                  <a:schemeClr val="bg1"/>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拽（触电者）</a:t>
            </a:r>
          </a:p>
        </p:txBody>
      </p:sp>
      <p:sp>
        <p:nvSpPr>
          <p:cNvPr id="15" name="文本框 14"/>
          <p:cNvSpPr txBox="1"/>
          <p:nvPr/>
        </p:nvSpPr>
        <p:spPr>
          <a:xfrm>
            <a:off x="5418299" y="4888589"/>
            <a:ext cx="5215831" cy="540000"/>
          </a:xfrm>
          <a:prstGeom prst="roundRect">
            <a:avLst>
              <a:gd name="adj" fmla="val 50000"/>
            </a:avLst>
          </a:prstGeom>
          <a:solidFill>
            <a:schemeClr val="bg1"/>
          </a:solidFill>
          <a:ln>
            <a:solidFill>
              <a:schemeClr val="accent1"/>
            </a:solidFill>
          </a:ln>
        </p:spPr>
        <p:txBody>
          <a:bodyPr wrap="square" lIns="360000" bIns="36195" rtlCol="0" anchor="ctr" anchorCtr="0">
            <a:noAutofit/>
          </a:bodyPr>
          <a:lstStyle/>
          <a:p>
            <a:pPr lvl="0">
              <a:buClrTx/>
              <a:buSzTx/>
              <a:buFontTx/>
            </a:pPr>
            <a:r>
              <a:rPr lang="zh-CN" altLang="en-US" sz="2000">
                <a:ln w="12700">
                  <a:noFill/>
                </a:ln>
                <a:solidFill>
                  <a:schemeClr val="tx1">
                    <a:lumMod val="85000"/>
                    <a:lumOff val="15000"/>
                  </a:schemeClr>
                </a:solidFill>
                <a:latin typeface="思源黑体 CN Medium" panose="020B0600000000000000" pitchFamily="34" charset="-122"/>
                <a:ea typeface="思源黑体 CN Medium" panose="020B0600000000000000" pitchFamily="34" charset="-122"/>
                <a:cs typeface="卢文辉经典粗黑简体" panose="02000000000000000000" charset="-122"/>
                <a:sym typeface="+mn-ea"/>
              </a:rPr>
              <a:t>垫（救护者站在木板或绝缘垫上）</a:t>
            </a:r>
          </a:p>
        </p:txBody>
      </p:sp>
      <p:sp>
        <p:nvSpPr>
          <p:cNvPr id="2" name="文本框 1"/>
          <p:cNvSpPr txBox="1"/>
          <p:nvPr/>
        </p:nvSpPr>
        <p:spPr>
          <a:xfrm>
            <a:off x="1469570" y="767445"/>
            <a:ext cx="2339102" cy="461665"/>
          </a:xfrm>
          <a:prstGeom prst="rect">
            <a:avLst/>
          </a:prstGeom>
          <a:noFill/>
        </p:spPr>
        <p:txBody>
          <a:bodyPr wrap="none" rtlCol="0">
            <a:spAutoFit/>
          </a:bodyPr>
          <a:lstStyle/>
          <a:p>
            <a:r>
              <a:rPr lang="zh-CN" altLang="en-US" sz="2400">
                <a:solidFill>
                  <a:schemeClr val="tx1">
                    <a:lumMod val="85000"/>
                    <a:lumOff val="15000"/>
                  </a:schemeClr>
                </a:solidFill>
                <a:latin typeface="+mj-ea"/>
                <a:ea typeface="+mj-ea"/>
              </a:rPr>
              <a:t>脱离电源的方法</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53"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nodeType="afterGroup">
                            <p:stCondLst>
                              <p:cond delay="1500"/>
                            </p:stCondLst>
                            <p:childTnLst>
                              <p:par>
                                <p:cTn id="15" presetID="53" presetClass="entr" presetSubtype="0" fill="hold" grpId="1" nodeType="afterEffect">
                                  <p:stCondLst>
                                    <p:cond delay="100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childTnLst>
                          </p:cTn>
                        </p:par>
                        <p:par>
                          <p:cTn id="20" fill="hold" nodeType="afterGroup">
                            <p:stCondLst>
                              <p:cond delay="3000"/>
                            </p:stCondLst>
                            <p:childTnLst>
                              <p:par>
                                <p:cTn id="21" presetID="53" presetClass="entr" presetSubtype="0" fill="hold" grpId="2" nodeType="afterEffect">
                                  <p:stCondLst>
                                    <p:cond delay="150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childTnLst>
                          </p:cTn>
                        </p:par>
                        <p:par>
                          <p:cTn id="26" fill="hold" nodeType="afterGroup">
                            <p:stCondLst>
                              <p:cond delay="5000"/>
                            </p:stCondLst>
                            <p:childTnLst>
                              <p:par>
                                <p:cTn id="27" presetID="53" presetClass="entr" presetSubtype="0" fill="hold" grpId="3" nodeType="afterEffect">
                                  <p:stCondLst>
                                    <p:cond delay="200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nodeType="afterGroup">
                            <p:stCondLst>
                              <p:cond delay="7500"/>
                            </p:stCondLst>
                            <p:childTnLst>
                              <p:par>
                                <p:cTn id="33" presetID="53" presetClass="entr" presetSubtype="0" fill="hold" grpId="4" nodeType="afterEffect">
                                  <p:stCondLst>
                                    <p:cond delay="250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1" animBg="1"/>
      <p:bldP spid="13" grpId="2" animBg="1"/>
      <p:bldP spid="14" grpId="3" animBg="1"/>
      <p:bldP spid="15" grpId="4"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COMMONDATA" val="eyJoZGlkIjoiMGViMWRiMmMyYjQxOWVjNDI3OGI1ODQ4ZmViYjE5YTUifQ=="/>
  <p:tag name="ISPRING_PRESENTATION_TITLE" val="2061廉政"/>
  <p:tag name="ISPRING_SCORM_ENDPOINT" val="&lt;endpoint&gt;&lt;enable&gt;0&lt;/enable&gt;&lt;lrs&gt;http://&lt;/lrs&gt;&lt;auth&gt;0&lt;/auth&gt;&lt;login&gt;&lt;/login&gt;&lt;password&gt;&lt;/password&gt;&lt;key&gt;&lt;/key&gt;&lt;name&gt;&lt;/name&gt;&lt;email&gt;&lt;/email&gt;&lt;/endpoint&gt;&#10;"/>
  <p:tag name="ISPRING_SCORM_PASSING_SCORE" val="2.702703"/>
  <p:tag name="ISPRING_SCORM_RATE_QUIZZES" val="0"/>
  <p:tag name="ISPRING_SCORM_RATE_SLIDES" val="1"/>
  <p:tag name="ISPRING_ULTRA_SCORM_COURSE_ID" val="5DAF2E25-EA18-41A1-8480-6F9B328187E2"/>
  <p:tag name="ISPRING_ULTRA_SCORM_SLIDE_COUNT" val="1"/>
  <p:tag name="ISPRINGCLOUDFOLDERID" val="0"/>
  <p:tag name="ISPRINGCLOUDFOLDERPATH" val="Repository"/>
  <p:tag name="ISPRINGONLINEFOLDERID" val="0"/>
  <p:tag name="ISPRINGONLINEFOLDERPATH" val="Content List"/>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822,&quot;width&quot;:10113}"/>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4d6a374b-9f49-4c1b-80fd-8b2171089651}"/>
  <p:tag name="TABLE_COLOR_RGB" val="0x000000*0xFFFFFF*0x212121*0xFFFFFF*0x61B788*0xE2EBB2*0x6DC89D*0x6DBD80*0xB8E2D8*0xAACE84"/>
  <p:tag name="TABLE_COLORIDX" val="5"/>
  <p:tag name="TABLE_EMPHASIZE_COLOR" val="6403976"/>
  <p:tag name="TABLE_ENDDRAG_ORIGIN_RECT" val="648*222"/>
  <p:tag name="TABLE_ENDDRAG_RECT" val="155*105*648*222"/>
  <p:tag name="TABLE_ONEKEY_SKIN_IDX" val="0"/>
  <p:tag name="TABLE_RECT" val="155.7*105.85*648.6*328.3"/>
  <p:tag name="TABLE_SKINIDX" val="1"/>
</p:tagLst>
</file>

<file path=ppt/theme/theme1.xml><?xml version="1.0" encoding="utf-8"?>
<a:theme xmlns:a="http://schemas.openxmlformats.org/drawingml/2006/main" name="第一PPT模板网-WWW.1PPT.COM">
  <a:themeElements>
    <a:clrScheme name="自定义 110">
      <a:dk1>
        <a:srgbClr val="000000"/>
      </a:dk1>
      <a:lt1>
        <a:srgbClr val="FFFFFF"/>
      </a:lt1>
      <a:dk2>
        <a:srgbClr val="2D3847"/>
      </a:dk2>
      <a:lt2>
        <a:srgbClr val="E7E6E6"/>
      </a:lt2>
      <a:accent1>
        <a:srgbClr val="3BB26D"/>
      </a:accent1>
      <a:accent2>
        <a:srgbClr val="02A1F0"/>
      </a:accent2>
      <a:accent3>
        <a:srgbClr val="3BB26D"/>
      </a:accent3>
      <a:accent4>
        <a:srgbClr val="02A1F0"/>
      </a:accent4>
      <a:accent5>
        <a:srgbClr val="3BB26D"/>
      </a:accent5>
      <a:accent6>
        <a:srgbClr val="02A1F0"/>
      </a:accent6>
      <a:hlink>
        <a:srgbClr val="0563C1"/>
      </a:hlink>
      <a:folHlink>
        <a:srgbClr val="954F72"/>
      </a:folHlink>
    </a:clrScheme>
    <a:fontScheme name="自定义 1">
      <a:majorFont>
        <a:latin typeface="思源黑体 CN Medium"/>
        <a:ea typeface="思源黑体 CN Bold"/>
        <a:cs typeface="Arial"/>
      </a:majorFont>
      <a:minorFont>
        <a:latin typeface="思源黑体 CN Medium"/>
        <a:ea typeface="思源黑体 CN Medium"/>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1410</Words>
  <Application>Microsoft Office PowerPoint</Application>
  <PresentationFormat>宽屏</PresentationFormat>
  <Paragraphs>220</Paragraphs>
  <Slides>35</Slides>
  <Notes>2</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35</vt:i4>
      </vt:variant>
    </vt:vector>
  </HeadingPairs>
  <TitlesOfParts>
    <vt:vector size="54" baseType="lpstr">
      <vt:lpstr>Meiryo</vt:lpstr>
      <vt:lpstr>阿里巴巴普惠体</vt:lpstr>
      <vt:lpstr>汉仪劲楷简</vt:lpstr>
      <vt:lpstr>汉仪雅酷黑 85W</vt:lpstr>
      <vt:lpstr>汉仪综艺体简</vt:lpstr>
      <vt:lpstr>卢文辉经典粗黑简体</vt:lpstr>
      <vt:lpstr>思源黑体 CN Bold</vt:lpstr>
      <vt:lpstr>思源黑体 CN Medium</vt:lpstr>
      <vt:lpstr>思源黑体 CN Normal</vt:lpstr>
      <vt:lpstr>思源黑体 CN Regular</vt:lpstr>
      <vt:lpstr>宋体</vt:lpstr>
      <vt:lpstr>微软雅黑</vt:lpstr>
      <vt:lpstr>Arial</vt:lpstr>
      <vt:lpstr>Calibri</vt:lpstr>
      <vt:lpstr>Calibri Light</vt:lpstr>
      <vt:lpstr>Roboto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8</cp:revision>
  <cp:lastPrinted>2022-08-13T23:32:38Z</cp:lastPrinted>
  <dcterms:created xsi:type="dcterms:W3CDTF">2022-08-13T23:32:38Z</dcterms:created>
  <dcterms:modified xsi:type="dcterms:W3CDTF">2023-03-28T07:13:05Z</dcterms:modified>
</cp:coreProperties>
</file>