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8" r:id="rId2"/>
  </p:sldMasterIdLst>
  <p:notesMasterIdLst>
    <p:notesMasterId r:id="rId22"/>
  </p:notesMasterIdLst>
  <p:sldIdLst>
    <p:sldId id="484" r:id="rId3"/>
    <p:sldId id="512" r:id="rId4"/>
    <p:sldId id="513" r:id="rId5"/>
    <p:sldId id="487" r:id="rId6"/>
    <p:sldId id="489" r:id="rId7"/>
    <p:sldId id="491" r:id="rId8"/>
    <p:sldId id="514" r:id="rId9"/>
    <p:sldId id="493" r:id="rId10"/>
    <p:sldId id="515" r:id="rId11"/>
    <p:sldId id="497" r:id="rId12"/>
    <p:sldId id="499" r:id="rId13"/>
    <p:sldId id="502" r:id="rId14"/>
    <p:sldId id="516" r:id="rId15"/>
    <p:sldId id="505" r:id="rId16"/>
    <p:sldId id="508" r:id="rId17"/>
    <p:sldId id="509" r:id="rId18"/>
    <p:sldId id="510" r:id="rId19"/>
    <p:sldId id="511" r:id="rId20"/>
    <p:sldId id="517" r:id="rId21"/>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6F8"/>
    <a:srgbClr val="EFEEF3"/>
    <a:srgbClr val="F50100"/>
    <a:srgbClr val="FFF7F5"/>
    <a:srgbClr val="F3EAD7"/>
    <a:srgbClr val="EB221C"/>
    <a:srgbClr val="F8F4F7"/>
    <a:srgbClr val="FFEC5A"/>
    <a:srgbClr val="F4E096"/>
    <a:srgbClr val="FCD3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6314" autoAdjust="0"/>
  </p:normalViewPr>
  <p:slideViewPr>
    <p:cSldViewPr>
      <p:cViewPr varScale="1">
        <p:scale>
          <a:sx n="143" d="100"/>
          <a:sy n="143" d="100"/>
        </p:scale>
        <p:origin x="684"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3/29/2023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23487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3A7296-ADEE-4350-9038-30E9D0CCB971}" type="slidenum">
              <a:rPr lang="zh-CN" altLang="en-US" smtClean="0"/>
              <a:t>1</a:t>
            </a:fld>
            <a:endParaRPr lang="zh-CN" altLang="en-US"/>
          </a:p>
        </p:txBody>
      </p:sp>
    </p:spTree>
    <p:extLst>
      <p:ext uri="{BB962C8B-B14F-4D97-AF65-F5344CB8AC3E}">
        <p14:creationId xmlns:p14="http://schemas.microsoft.com/office/powerpoint/2010/main" val="3191606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fld id="{D43810C0-81AC-4DA3-B3D7-2A414F862BB7}" type="slidenum">
              <a:rPr lang="en-US" altLang="zh-CN" sz="1200" smtClean="0"/>
              <a:t>10</a:t>
            </a:fld>
            <a:endParaRPr lang="en-US" altLang="zh-CN" sz="1200"/>
          </a:p>
        </p:txBody>
      </p:sp>
      <p:sp>
        <p:nvSpPr>
          <p:cNvPr id="24578" name="Rectangle 2"/>
          <p:cNvSpPr>
            <a:spLocks noGrp="1" noRot="1" noChangeAspect="1" noChangeArrowheads="1" noTextEdit="1"/>
          </p:cNvSpPr>
          <p:nvPr>
            <p:ph type="sldImg" idx="4294967295"/>
          </p:nvPr>
        </p:nvSpPr>
        <p:spPr bwMode="auto">
          <a:ln>
            <a:solidFill>
              <a:srgbClr val="000000"/>
            </a:solidFill>
            <a:miter lim="800000"/>
          </a:ln>
        </p:spPr>
      </p:sp>
      <p:sp>
        <p:nvSpPr>
          <p:cNvPr id="24579" name="Rectangle 3"/>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zh-CN"/>
          </a:p>
        </p:txBody>
      </p:sp>
    </p:spTree>
    <p:extLst>
      <p:ext uri="{BB962C8B-B14F-4D97-AF65-F5344CB8AC3E}">
        <p14:creationId xmlns:p14="http://schemas.microsoft.com/office/powerpoint/2010/main" val="3468550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fld id="{D43810C0-81AC-4DA3-B3D7-2A414F862BB7}" type="slidenum">
              <a:rPr lang="en-US" altLang="zh-CN" sz="1200" smtClean="0"/>
              <a:t>11</a:t>
            </a:fld>
            <a:endParaRPr lang="en-US" altLang="zh-CN" sz="1200"/>
          </a:p>
        </p:txBody>
      </p:sp>
      <p:sp>
        <p:nvSpPr>
          <p:cNvPr id="24578" name="Rectangle 2"/>
          <p:cNvSpPr>
            <a:spLocks noGrp="1" noRot="1" noChangeAspect="1" noChangeArrowheads="1" noTextEdit="1"/>
          </p:cNvSpPr>
          <p:nvPr>
            <p:ph type="sldImg" idx="4294967295"/>
          </p:nvPr>
        </p:nvSpPr>
        <p:spPr bwMode="auto">
          <a:ln>
            <a:solidFill>
              <a:srgbClr val="000000"/>
            </a:solidFill>
            <a:miter lim="800000"/>
          </a:ln>
        </p:spPr>
      </p:sp>
      <p:sp>
        <p:nvSpPr>
          <p:cNvPr id="24579" name="Rectangle 3"/>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zh-CN"/>
          </a:p>
        </p:txBody>
      </p:sp>
    </p:spTree>
    <p:extLst>
      <p:ext uri="{BB962C8B-B14F-4D97-AF65-F5344CB8AC3E}">
        <p14:creationId xmlns:p14="http://schemas.microsoft.com/office/powerpoint/2010/main" val="597961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fld id="{B1E82893-0CD4-4BCB-BA08-086A40FD52FF}" type="slidenum">
              <a:rPr lang="en-US" altLang="zh-CN" sz="1200" smtClean="0"/>
              <a:t>12</a:t>
            </a:fld>
            <a:endParaRPr lang="en-US" altLang="zh-CN" sz="1200"/>
          </a:p>
        </p:txBody>
      </p:sp>
      <p:sp>
        <p:nvSpPr>
          <p:cNvPr id="40962" name="Rectangle 2"/>
          <p:cNvSpPr>
            <a:spLocks noGrp="1" noRot="1" noChangeAspect="1" noChangeArrowheads="1" noTextEdit="1"/>
          </p:cNvSpPr>
          <p:nvPr>
            <p:ph type="sldImg" idx="4294967295"/>
          </p:nvPr>
        </p:nvSpPr>
        <p:spPr bwMode="auto">
          <a:ln>
            <a:solidFill>
              <a:srgbClr val="000000"/>
            </a:solidFill>
            <a:miter lim="800000"/>
          </a:ln>
        </p:spPr>
      </p:sp>
      <p:sp>
        <p:nvSpPr>
          <p:cNvPr id="40963" name="Rectangle 3"/>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zh-CN"/>
          </a:p>
        </p:txBody>
      </p:sp>
    </p:spTree>
    <p:extLst>
      <p:ext uri="{BB962C8B-B14F-4D97-AF65-F5344CB8AC3E}">
        <p14:creationId xmlns:p14="http://schemas.microsoft.com/office/powerpoint/2010/main" val="42886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3A7296-ADEE-4350-9038-30E9D0CCB971}" type="slidenum">
              <a:rPr lang="zh-CN" altLang="en-US" smtClean="0"/>
              <a:t>13</a:t>
            </a:fld>
            <a:endParaRPr lang="zh-CN" altLang="en-US"/>
          </a:p>
        </p:txBody>
      </p:sp>
    </p:spTree>
    <p:extLst>
      <p:ext uri="{BB962C8B-B14F-4D97-AF65-F5344CB8AC3E}">
        <p14:creationId xmlns:p14="http://schemas.microsoft.com/office/powerpoint/2010/main" val="1457068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14</a:t>
            </a:fld>
            <a:endParaRPr lang="zh-CN" altLang="en-US"/>
          </a:p>
        </p:txBody>
      </p:sp>
    </p:spTree>
    <p:extLst>
      <p:ext uri="{BB962C8B-B14F-4D97-AF65-F5344CB8AC3E}">
        <p14:creationId xmlns:p14="http://schemas.microsoft.com/office/powerpoint/2010/main" val="29042822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15</a:t>
            </a:fld>
            <a:endParaRPr lang="zh-CN" altLang="en-US"/>
          </a:p>
        </p:txBody>
      </p:sp>
    </p:spTree>
    <p:extLst>
      <p:ext uri="{BB962C8B-B14F-4D97-AF65-F5344CB8AC3E}">
        <p14:creationId xmlns:p14="http://schemas.microsoft.com/office/powerpoint/2010/main" val="2712917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16</a:t>
            </a:fld>
            <a:endParaRPr lang="zh-CN" altLang="en-US"/>
          </a:p>
        </p:txBody>
      </p:sp>
    </p:spTree>
    <p:extLst>
      <p:ext uri="{BB962C8B-B14F-4D97-AF65-F5344CB8AC3E}">
        <p14:creationId xmlns:p14="http://schemas.microsoft.com/office/powerpoint/2010/main" val="3243053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17</a:t>
            </a:fld>
            <a:endParaRPr lang="zh-CN" altLang="en-US"/>
          </a:p>
        </p:txBody>
      </p:sp>
    </p:spTree>
    <p:extLst>
      <p:ext uri="{BB962C8B-B14F-4D97-AF65-F5344CB8AC3E}">
        <p14:creationId xmlns:p14="http://schemas.microsoft.com/office/powerpoint/2010/main" val="2156523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18</a:t>
            </a:fld>
            <a:endParaRPr lang="zh-CN" altLang="en-US"/>
          </a:p>
        </p:txBody>
      </p:sp>
    </p:spTree>
    <p:extLst>
      <p:ext uri="{BB962C8B-B14F-4D97-AF65-F5344CB8AC3E}">
        <p14:creationId xmlns:p14="http://schemas.microsoft.com/office/powerpoint/2010/main" val="1205069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425044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3A7296-ADEE-4350-9038-30E9D0CCB971}" type="slidenum">
              <a:rPr lang="zh-CN" altLang="en-US" smtClean="0"/>
              <a:t>2</a:t>
            </a:fld>
            <a:endParaRPr lang="zh-CN" altLang="en-US"/>
          </a:p>
        </p:txBody>
      </p:sp>
    </p:spTree>
    <p:extLst>
      <p:ext uri="{BB962C8B-B14F-4D97-AF65-F5344CB8AC3E}">
        <p14:creationId xmlns:p14="http://schemas.microsoft.com/office/powerpoint/2010/main" val="674328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3A7296-ADEE-4350-9038-30E9D0CCB971}" type="slidenum">
              <a:rPr lang="zh-CN" altLang="en-US" smtClean="0"/>
              <a:t>3</a:t>
            </a:fld>
            <a:endParaRPr lang="zh-CN" altLang="en-US"/>
          </a:p>
        </p:txBody>
      </p:sp>
    </p:spTree>
    <p:extLst>
      <p:ext uri="{BB962C8B-B14F-4D97-AF65-F5344CB8AC3E}">
        <p14:creationId xmlns:p14="http://schemas.microsoft.com/office/powerpoint/2010/main" val="2237906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4</a:t>
            </a:fld>
            <a:endParaRPr lang="zh-CN" altLang="en-US"/>
          </a:p>
        </p:txBody>
      </p:sp>
    </p:spTree>
    <p:extLst>
      <p:ext uri="{BB962C8B-B14F-4D97-AF65-F5344CB8AC3E}">
        <p14:creationId xmlns:p14="http://schemas.microsoft.com/office/powerpoint/2010/main" val="241006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5</a:t>
            </a:fld>
            <a:endParaRPr lang="zh-CN" altLang="en-US"/>
          </a:p>
        </p:txBody>
      </p:sp>
    </p:spTree>
    <p:extLst>
      <p:ext uri="{BB962C8B-B14F-4D97-AF65-F5344CB8AC3E}">
        <p14:creationId xmlns:p14="http://schemas.microsoft.com/office/powerpoint/2010/main" val="428643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6</a:t>
            </a:fld>
            <a:endParaRPr lang="zh-CN" altLang="en-US"/>
          </a:p>
        </p:txBody>
      </p:sp>
    </p:spTree>
    <p:extLst>
      <p:ext uri="{BB962C8B-B14F-4D97-AF65-F5344CB8AC3E}">
        <p14:creationId xmlns:p14="http://schemas.microsoft.com/office/powerpoint/2010/main" val="3408959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3A7296-ADEE-4350-9038-30E9D0CCB971}" type="slidenum">
              <a:rPr lang="zh-CN" altLang="en-US" smtClean="0"/>
              <a:t>7</a:t>
            </a:fld>
            <a:endParaRPr lang="zh-CN" altLang="en-US"/>
          </a:p>
        </p:txBody>
      </p:sp>
    </p:spTree>
    <p:extLst>
      <p:ext uri="{BB962C8B-B14F-4D97-AF65-F5344CB8AC3E}">
        <p14:creationId xmlns:p14="http://schemas.microsoft.com/office/powerpoint/2010/main" val="2030601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73A7296-ADEE-4350-9038-30E9D0CCB971}" type="slidenum">
              <a:rPr lang="zh-CN" altLang="en-US" smtClean="0"/>
              <a:t>8</a:t>
            </a:fld>
            <a:endParaRPr lang="zh-CN" altLang="en-US"/>
          </a:p>
        </p:txBody>
      </p:sp>
    </p:spTree>
    <p:extLst>
      <p:ext uri="{BB962C8B-B14F-4D97-AF65-F5344CB8AC3E}">
        <p14:creationId xmlns:p14="http://schemas.microsoft.com/office/powerpoint/2010/main" val="2505184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73A7296-ADEE-4350-9038-30E9D0CCB971}" type="slidenum">
              <a:rPr lang="zh-CN" altLang="en-US" smtClean="0"/>
              <a:t>9</a:t>
            </a:fld>
            <a:endParaRPr lang="zh-CN" altLang="en-US"/>
          </a:p>
        </p:txBody>
      </p:sp>
    </p:spTree>
    <p:extLst>
      <p:ext uri="{BB962C8B-B14F-4D97-AF65-F5344CB8AC3E}">
        <p14:creationId xmlns:p14="http://schemas.microsoft.com/office/powerpoint/2010/main" val="20237520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0" y="0"/>
            <a:ext cx="9144000" cy="5143500"/>
          </a:xfrm>
          <a:prstGeom prst="rect">
            <a:avLst/>
          </a:prstGeom>
        </p:spPr>
      </p:pic>
    </p:spTree>
  </p:cSld>
  <p:clrMapOvr>
    <a:masterClrMapping/>
  </p:clrMapOvr>
  <p:transition spd="slow"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9122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99005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24205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14474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33913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3229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5199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82685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52830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9109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rgbClr val="F6F6F8"/>
        </a:solidFill>
        <a:effectLst/>
      </p:bgPr>
    </p:bg>
    <p:spTree>
      <p:nvGrpSpPr>
        <p:cNvPr id="1" name=""/>
        <p:cNvGrpSpPr/>
        <p:nvPr/>
      </p:nvGrpSpPr>
      <p:grpSpPr>
        <a:xfrm>
          <a:off x="0" y="0"/>
          <a:ext cx="0" cy="0"/>
          <a:chOff x="0" y="0"/>
          <a:chExt cx="0" cy="0"/>
        </a:xfrm>
      </p:grpSpPr>
      <p:sp>
        <p:nvSpPr>
          <p:cNvPr id="11" name="文本框 10"/>
          <p:cNvSpPr txBox="1"/>
          <p:nvPr userDrawn="1"/>
        </p:nvSpPr>
        <p:spPr>
          <a:xfrm>
            <a:off x="561707" y="373618"/>
            <a:ext cx="1800493" cy="369332"/>
          </a:xfrm>
          <a:prstGeom prst="rect">
            <a:avLst/>
          </a:prstGeom>
          <a:noFill/>
        </p:spPr>
        <p:txBody>
          <a:bodyPr wrap="none" rtlCol="0">
            <a:spAutoFit/>
          </a:bodyPr>
          <a:lstStyle/>
          <a:p>
            <a:r>
              <a:rPr lang="zh-CN" altLang="en-US" sz="1800" dirty="0" smtClean="0">
                <a:solidFill>
                  <a:schemeClr val="accent1"/>
                </a:solidFill>
              </a:rPr>
              <a:t>国防的主要涵义</a:t>
            </a:r>
          </a:p>
        </p:txBody>
      </p:sp>
    </p:spTree>
  </p:cSld>
  <p:clrMapOvr>
    <a:masterClrMapping/>
  </p:clrMapOvr>
  <p:transition spd="slow" advTm="0">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1442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节标题">
    <p:bg>
      <p:bgPr>
        <a:solidFill>
          <a:srgbClr val="F6F6F8"/>
        </a:solidFill>
        <a:effectLst/>
      </p:bgPr>
    </p:bg>
    <p:spTree>
      <p:nvGrpSpPr>
        <p:cNvPr id="1" name=""/>
        <p:cNvGrpSpPr/>
        <p:nvPr/>
      </p:nvGrpSpPr>
      <p:grpSpPr>
        <a:xfrm>
          <a:off x="0" y="0"/>
          <a:ext cx="0" cy="0"/>
          <a:chOff x="0" y="0"/>
          <a:chExt cx="0" cy="0"/>
        </a:xfrm>
      </p:grpSpPr>
      <p:sp>
        <p:nvSpPr>
          <p:cNvPr id="11" name="文本框 10"/>
          <p:cNvSpPr txBox="1"/>
          <p:nvPr userDrawn="1"/>
        </p:nvSpPr>
        <p:spPr>
          <a:xfrm>
            <a:off x="561707" y="373618"/>
            <a:ext cx="1800493" cy="369332"/>
          </a:xfrm>
          <a:prstGeom prst="rect">
            <a:avLst/>
          </a:prstGeom>
          <a:noFill/>
        </p:spPr>
        <p:txBody>
          <a:bodyPr wrap="none" rtlCol="0">
            <a:spAutoFit/>
          </a:bodyPr>
          <a:lstStyle/>
          <a:p>
            <a:r>
              <a:rPr lang="zh-CN" altLang="en-US" sz="1800" dirty="0" smtClean="0">
                <a:solidFill>
                  <a:schemeClr val="accent1"/>
                </a:solidFill>
              </a:rPr>
              <a:t>基本的国防情况</a:t>
            </a:r>
          </a:p>
        </p:txBody>
      </p:sp>
    </p:spTree>
  </p:cSld>
  <p:clrMapOvr>
    <a:masterClrMapping/>
  </p:clrMapOvr>
  <p:transition spd="slow" advTm="0">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节标题">
    <p:bg>
      <p:bgPr>
        <a:solidFill>
          <a:srgbClr val="F6F6F8"/>
        </a:solidFill>
        <a:effectLst/>
      </p:bgPr>
    </p:bg>
    <p:spTree>
      <p:nvGrpSpPr>
        <p:cNvPr id="1" name=""/>
        <p:cNvGrpSpPr/>
        <p:nvPr/>
      </p:nvGrpSpPr>
      <p:grpSpPr>
        <a:xfrm>
          <a:off x="0" y="0"/>
          <a:ext cx="0" cy="0"/>
          <a:chOff x="0" y="0"/>
          <a:chExt cx="0" cy="0"/>
        </a:xfrm>
      </p:grpSpPr>
      <p:sp>
        <p:nvSpPr>
          <p:cNvPr id="11" name="文本框 10"/>
          <p:cNvSpPr txBox="1"/>
          <p:nvPr userDrawn="1"/>
        </p:nvSpPr>
        <p:spPr>
          <a:xfrm>
            <a:off x="561707" y="373618"/>
            <a:ext cx="1800493" cy="369332"/>
          </a:xfrm>
          <a:prstGeom prst="rect">
            <a:avLst/>
          </a:prstGeom>
          <a:noFill/>
        </p:spPr>
        <p:txBody>
          <a:bodyPr wrap="none" rtlCol="0">
            <a:spAutoFit/>
          </a:bodyPr>
          <a:lstStyle/>
          <a:p>
            <a:r>
              <a:rPr lang="zh-CN" altLang="en-US" sz="1800" dirty="0" smtClean="0">
                <a:solidFill>
                  <a:schemeClr val="accent1"/>
                </a:solidFill>
              </a:rPr>
              <a:t>现代化国防建设</a:t>
            </a:r>
          </a:p>
        </p:txBody>
      </p:sp>
    </p:spTree>
  </p:cSld>
  <p:clrMapOvr>
    <a:masterClrMapping/>
  </p:clrMapOvr>
  <p:transition spd="slow" advTm="0">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1_节标题">
    <p:bg>
      <p:bgPr>
        <a:solidFill>
          <a:srgbClr val="F6F6F8"/>
        </a:solidFill>
        <a:effectLst/>
      </p:bgPr>
    </p:bg>
    <p:spTree>
      <p:nvGrpSpPr>
        <p:cNvPr id="1" name=""/>
        <p:cNvGrpSpPr/>
        <p:nvPr/>
      </p:nvGrpSpPr>
      <p:grpSpPr>
        <a:xfrm>
          <a:off x="0" y="0"/>
          <a:ext cx="0" cy="0"/>
          <a:chOff x="0" y="0"/>
          <a:chExt cx="0" cy="0"/>
        </a:xfrm>
      </p:grpSpPr>
      <p:sp>
        <p:nvSpPr>
          <p:cNvPr id="11" name="文本框 10"/>
          <p:cNvSpPr txBox="1"/>
          <p:nvPr userDrawn="1"/>
        </p:nvSpPr>
        <p:spPr>
          <a:xfrm>
            <a:off x="561707" y="373618"/>
            <a:ext cx="1800493" cy="369332"/>
          </a:xfrm>
          <a:prstGeom prst="rect">
            <a:avLst/>
          </a:prstGeom>
          <a:noFill/>
        </p:spPr>
        <p:txBody>
          <a:bodyPr wrap="none" rtlCol="0">
            <a:spAutoFit/>
          </a:bodyPr>
          <a:lstStyle/>
          <a:p>
            <a:r>
              <a:rPr lang="zh-CN" altLang="en-US" sz="1800" dirty="0" smtClean="0">
                <a:solidFill>
                  <a:schemeClr val="accent1"/>
                </a:solidFill>
              </a:rPr>
              <a:t>国防的发展历程</a:t>
            </a:r>
          </a:p>
        </p:txBody>
      </p:sp>
    </p:spTree>
  </p:cSld>
  <p:clrMapOvr>
    <a:masterClrMapping/>
  </p:clrMapOvr>
  <p:transition spd="slow" advTm="0">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transition spd="slow" advTm="0">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标题幻灯片">
    <p:bg>
      <p:bgPr>
        <a:solidFill>
          <a:schemeClr val="bg2"/>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ransition spd="slow" advTm="0">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7B5FA-0921-464F-AAE1-844C04324D75}" type="datetimeFigureOut">
              <a:rPr lang="zh-CN" altLang="en-US" smtClean="0">
                <a:solidFill>
                  <a:srgbClr val="191B0E"/>
                </a:solidFill>
              </a:rPr>
              <a:t>2023/3/29</a:t>
            </a:fld>
            <a:endParaRPr lang="zh-CN" altLang="en-US">
              <a:solidFill>
                <a:srgbClr val="191B0E"/>
              </a:solidFill>
            </a:endParaRPr>
          </a:p>
        </p:txBody>
      </p:sp>
      <p:sp>
        <p:nvSpPr>
          <p:cNvPr id="3" name="Footer Placeholder 2"/>
          <p:cNvSpPr>
            <a:spLocks noGrp="1"/>
          </p:cNvSpPr>
          <p:nvPr>
            <p:ph type="ftr" sz="quarter" idx="11"/>
          </p:nvPr>
        </p:nvSpPr>
        <p:spPr/>
        <p:txBody>
          <a:bodyPr/>
          <a:lstStyle/>
          <a:p>
            <a:endParaRPr lang="zh-CN" altLang="en-US">
              <a:solidFill>
                <a:srgbClr val="191B0E"/>
              </a:solidFill>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solidFill>
                  <a:srgbClr val="191B0E"/>
                </a:solidFill>
              </a:rPr>
              <a:t>‹#›</a:t>
            </a:fld>
            <a:endParaRPr lang="zh-CN" altLang="en-US">
              <a:solidFill>
                <a:srgbClr val="191B0E"/>
              </a:solidFill>
            </a:endParaRPr>
          </a:p>
        </p:txBody>
      </p:sp>
    </p:spTree>
  </p:cSld>
  <p:clrMapOvr>
    <a:masterClrMapping/>
  </p:clrMapOvr>
  <p:transition spd="slow" advTm="0">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421" y="468117"/>
            <a:ext cx="1174325" cy="3932433"/>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1028700" y="468117"/>
            <a:ext cx="6134731" cy="393243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solidFill>
                  <a:srgbClr val="191B0E"/>
                </a:solidFill>
              </a:rPr>
              <a:t>2023/3/29</a:t>
            </a:fld>
            <a:endParaRPr lang="zh-CN" altLang="en-US">
              <a:solidFill>
                <a:srgbClr val="191B0E"/>
              </a:solidFill>
            </a:endParaRPr>
          </a:p>
        </p:txBody>
      </p:sp>
      <p:sp>
        <p:nvSpPr>
          <p:cNvPr id="5" name="Footer Placeholder 4"/>
          <p:cNvSpPr>
            <a:spLocks noGrp="1"/>
          </p:cNvSpPr>
          <p:nvPr>
            <p:ph type="ftr" sz="quarter" idx="11"/>
          </p:nvPr>
        </p:nvSpPr>
        <p:spPr/>
        <p:txBody>
          <a:bodyPr/>
          <a:lstStyle/>
          <a:p>
            <a:endParaRPr lang="zh-CN" altLang="en-US">
              <a:solidFill>
                <a:srgbClr val="191B0E"/>
              </a:solidFill>
            </a:endParaRPr>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solidFill>
                  <a:srgbClr val="191B0E"/>
                </a:solidFill>
              </a:rPr>
              <a:t>‹#›</a:t>
            </a:fld>
            <a:endParaRPr lang="zh-CN" altLang="en-US">
              <a:solidFill>
                <a:srgbClr val="191B0E"/>
              </a:solidFill>
            </a:endParaRPr>
          </a:p>
        </p:txBody>
      </p:sp>
    </p:spTree>
  </p:cSld>
  <p:clrMapOvr>
    <a:masterClrMapping/>
  </p:clrMapOvr>
  <p:transition spd="slow" advTm="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2023/3/29</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slow" advTm="0">
    <p:fade/>
  </p:transition>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89252709"/>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9.xml"/><Relationship Id="rId1" Type="http://schemas.openxmlformats.org/officeDocument/2006/relationships/slideLayout" Target="../slideLayouts/slideLayout1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4.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rcRect/>
          <a:stretch>
            <a:fillRect/>
          </a:stretch>
        </p:blipFill>
        <p:spPr>
          <a:xfrm>
            <a:off x="6660313" y="2665585"/>
            <a:ext cx="2483687" cy="1882146"/>
          </a:xfrm>
          <a:prstGeom prst="rect">
            <a:avLst/>
          </a:prstGeom>
        </p:spPr>
      </p:pic>
      <p:grpSp>
        <p:nvGrpSpPr>
          <p:cNvPr id="27" name="组合 26"/>
          <p:cNvGrpSpPr/>
          <p:nvPr/>
        </p:nvGrpSpPr>
        <p:grpSpPr>
          <a:xfrm>
            <a:off x="0" y="3545626"/>
            <a:ext cx="9144000" cy="1616924"/>
            <a:chOff x="0" y="3545626"/>
            <a:chExt cx="9144000" cy="1616924"/>
          </a:xfrm>
        </p:grpSpPr>
        <p:pic>
          <p:nvPicPr>
            <p:cNvPr id="19" name="图片 1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002826"/>
              <a:ext cx="6400800" cy="702524"/>
            </a:xfrm>
            <a:prstGeom prst="rect">
              <a:avLst/>
            </a:prstGeom>
          </p:spPr>
        </p:pic>
        <p:pic>
          <p:nvPicPr>
            <p:cNvPr id="15" name="图片 14"/>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0" y="4082159"/>
              <a:ext cx="9144000" cy="1080391"/>
            </a:xfrm>
            <a:prstGeom prst="rect">
              <a:avLst/>
            </a:prstGeom>
          </p:spPr>
        </p:pic>
        <p:pic>
          <p:nvPicPr>
            <p:cNvPr id="20" name="图片 19"/>
            <p:cNvPicPr>
              <a:picLocks noChangeAspect="1"/>
            </p:cNvPicPr>
            <p:nvPr/>
          </p:nvPicPr>
          <p:blipFill rotWithShape="1">
            <a:blip r:embed="rId6" cstate="email">
              <a:extLst>
                <a:ext uri="{28A0092B-C50C-407E-A947-70E740481C1C}">
                  <a14:useLocalDpi xmlns:a14="http://schemas.microsoft.com/office/drawing/2010/main"/>
                </a:ext>
              </a:extLst>
            </a:blip>
            <a:srcRect/>
            <a:stretch>
              <a:fillRect/>
            </a:stretch>
          </p:blipFill>
          <p:spPr>
            <a:xfrm flipH="1">
              <a:off x="0" y="3545626"/>
              <a:ext cx="1851698" cy="987676"/>
            </a:xfrm>
            <a:prstGeom prst="rect">
              <a:avLst/>
            </a:prstGeom>
          </p:spPr>
        </p:pic>
      </p:grpSp>
      <p:grpSp>
        <p:nvGrpSpPr>
          <p:cNvPr id="4" name="组合 3"/>
          <p:cNvGrpSpPr/>
          <p:nvPr/>
        </p:nvGrpSpPr>
        <p:grpSpPr>
          <a:xfrm>
            <a:off x="1752600" y="438150"/>
            <a:ext cx="5549900" cy="2230120"/>
            <a:chOff x="500" y="538"/>
            <a:chExt cx="8740" cy="3512"/>
          </a:xfrm>
        </p:grpSpPr>
        <p:sp>
          <p:nvSpPr>
            <p:cNvPr id="17" name="文本框 16"/>
            <p:cNvSpPr txBox="1"/>
            <p:nvPr/>
          </p:nvSpPr>
          <p:spPr>
            <a:xfrm>
              <a:off x="1560" y="3228"/>
              <a:ext cx="7560" cy="582"/>
            </a:xfrm>
            <a:prstGeom prst="rect">
              <a:avLst/>
            </a:prstGeom>
            <a:noFill/>
          </p:spPr>
          <p:txBody>
            <a:bodyPr wrap="square" rtlCol="0">
              <a:spAutoFit/>
            </a:bodyPr>
            <a:lstStyle/>
            <a:p>
              <a:pPr defTabSz="342900"/>
              <a:r>
                <a:rPr lang="zh-CN" altLang="en-US" spc="300" dirty="0">
                  <a:solidFill>
                    <a:schemeClr val="accent1"/>
                  </a:solidFill>
                  <a:latin typeface="微软雅黑" panose="020B0503020204020204" charset="-122"/>
                </a:rPr>
                <a:t>加强国防</a:t>
              </a:r>
              <a:r>
                <a:rPr lang="zh-CN" altLang="en-US" spc="300" dirty="0" smtClean="0">
                  <a:solidFill>
                    <a:schemeClr val="accent1"/>
                  </a:solidFill>
                  <a:latin typeface="微软雅黑" panose="020B0503020204020204" charset="-122"/>
                </a:rPr>
                <a:t>教育中小学</a:t>
              </a:r>
              <a:r>
                <a:rPr lang="zh-CN" altLang="en-US" spc="300" dirty="0">
                  <a:solidFill>
                    <a:schemeClr val="accent1"/>
                  </a:solidFill>
                  <a:latin typeface="微软雅黑" panose="020B0503020204020204" charset="-122"/>
                </a:rPr>
                <a:t>国防教育主题班会</a:t>
              </a:r>
            </a:p>
          </p:txBody>
        </p:sp>
        <p:sp>
          <p:nvSpPr>
            <p:cNvPr id="5" name="文本框 4"/>
            <p:cNvSpPr txBox="1"/>
            <p:nvPr/>
          </p:nvSpPr>
          <p:spPr>
            <a:xfrm>
              <a:off x="1440" y="1504"/>
              <a:ext cx="7800" cy="1648"/>
            </a:xfrm>
            <a:prstGeom prst="rect">
              <a:avLst/>
            </a:prstGeom>
            <a:noFill/>
          </p:spPr>
          <p:txBody>
            <a:bodyPr wrap="square" rtlCol="0">
              <a:spAutoFit/>
            </a:bodyPr>
            <a:lstStyle/>
            <a:p>
              <a:pPr defTabSz="342900"/>
              <a:r>
                <a:rPr lang="zh-CN" altLang="en-US" sz="6100" b="1" dirty="0" smtClean="0">
                  <a:solidFill>
                    <a:schemeClr val="accent1"/>
                  </a:solidFill>
                  <a:latin typeface="汉仪雅酷黑 85W" panose="020B0904020202020204" pitchFamily="34" charset="-122"/>
                  <a:ea typeface="汉仪雅酷黑 85W" panose="020B0904020202020204" pitchFamily="34" charset="-122"/>
                </a:rPr>
                <a:t>加强国防教育</a:t>
              </a:r>
              <a:endParaRPr lang="zh-CN" altLang="en-US" sz="6100" b="1" dirty="0">
                <a:solidFill>
                  <a:schemeClr val="accent1"/>
                </a:solidFill>
                <a:latin typeface="汉仪雅酷黑 85W" panose="020B0904020202020204" pitchFamily="34" charset="-122"/>
                <a:ea typeface="汉仪雅酷黑 85W" panose="020B0904020202020204" pitchFamily="34" charset="-122"/>
              </a:endParaRPr>
            </a:p>
          </p:txBody>
        </p:sp>
        <p:cxnSp>
          <p:nvCxnSpPr>
            <p:cNvPr id="10" name="直接连接符 9"/>
            <p:cNvCxnSpPr/>
            <p:nvPr/>
          </p:nvCxnSpPr>
          <p:spPr>
            <a:xfrm>
              <a:off x="1693" y="4050"/>
              <a:ext cx="7047"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6" name="图片 25"/>
            <p:cNvPicPr>
              <a:picLocks noChangeAspect="1"/>
            </p:cNvPicPr>
            <p:nvPr/>
          </p:nvPicPr>
          <p:blipFill>
            <a:blip r:embed="rId7"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00" y="538"/>
              <a:ext cx="1641" cy="986"/>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60000"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1000" fill="hold"/>
                                        <p:tgtEl>
                                          <p:spTgt spid="27"/>
                                        </p:tgtEl>
                                        <p:attrNameLst>
                                          <p:attrName>ppt_x</p:attrName>
                                        </p:attrNameLst>
                                      </p:cBhvr>
                                      <p:tavLst>
                                        <p:tav tm="0">
                                          <p:val>
                                            <p:strVal val="#ppt_x"/>
                                          </p:val>
                                        </p:tav>
                                        <p:tav tm="100000">
                                          <p:val>
                                            <p:strVal val="#ppt_x"/>
                                          </p:val>
                                        </p:tav>
                                      </p:tavLst>
                                    </p:anim>
                                    <p:anim calcmode="lin" valueType="num">
                                      <p:cBhvr additive="base">
                                        <p:cTn id="8" dur="10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5"/>
          <p:cNvSpPr txBox="1">
            <a:spLocks noChangeArrowheads="1"/>
          </p:cNvSpPr>
          <p:nvPr/>
        </p:nvSpPr>
        <p:spPr bwMode="auto">
          <a:xfrm>
            <a:off x="762000" y="1428750"/>
            <a:ext cx="7772400" cy="323165"/>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en-US" altLang="zh-CN" sz="1500" b="1" dirty="0">
                <a:solidFill>
                  <a:schemeClr val="accent1"/>
                </a:solidFill>
                <a:latin typeface="+mn-ea"/>
                <a:ea typeface="+mn-ea"/>
              </a:rPr>
              <a:t>1949</a:t>
            </a:r>
            <a:r>
              <a:rPr lang="zh-CN" altLang="en-US" sz="1500" b="1" dirty="0">
                <a:solidFill>
                  <a:schemeClr val="accent1"/>
                </a:solidFill>
                <a:latin typeface="+mn-ea"/>
                <a:ea typeface="+mn-ea"/>
              </a:rPr>
              <a:t>年，人民解放军的第一支海军</a:t>
            </a:r>
            <a:r>
              <a:rPr lang="zh-CN" altLang="en-US" sz="1500" b="1" dirty="0" smtClean="0">
                <a:solidFill>
                  <a:schemeClr val="accent1"/>
                </a:solidFill>
                <a:latin typeface="+mn-ea"/>
                <a:ea typeface="+mn-ea"/>
              </a:rPr>
              <a:t>成立，</a:t>
            </a:r>
            <a:r>
              <a:rPr lang="en-US" altLang="zh-CN" sz="1500" b="1" dirty="0" smtClean="0">
                <a:solidFill>
                  <a:schemeClr val="accent1"/>
                </a:solidFill>
                <a:latin typeface="+mn-ea"/>
                <a:ea typeface="+mn-ea"/>
              </a:rPr>
              <a:t>1950</a:t>
            </a:r>
            <a:r>
              <a:rPr lang="zh-CN" altLang="en-US" sz="1500" b="1" dirty="0">
                <a:solidFill>
                  <a:schemeClr val="accent1"/>
                </a:solidFill>
                <a:latin typeface="+mn-ea"/>
                <a:ea typeface="+mn-ea"/>
              </a:rPr>
              <a:t>年，海军正式成为人民解放军的一个</a:t>
            </a:r>
            <a:r>
              <a:rPr lang="zh-CN" altLang="en-US" sz="1500" b="1" dirty="0" smtClean="0">
                <a:solidFill>
                  <a:schemeClr val="accent1"/>
                </a:solidFill>
                <a:latin typeface="+mn-ea"/>
                <a:ea typeface="+mn-ea"/>
              </a:rPr>
              <a:t>军种</a:t>
            </a:r>
            <a:endParaRPr lang="zh-CN" altLang="en-US" sz="1500" b="1" dirty="0">
              <a:solidFill>
                <a:schemeClr val="accent1"/>
              </a:solidFill>
              <a:latin typeface="+mn-ea"/>
              <a:ea typeface="+mn-ea"/>
            </a:endParaRPr>
          </a:p>
        </p:txBody>
      </p:sp>
      <p:sp>
        <p:nvSpPr>
          <p:cNvPr id="10" name="文本框 9"/>
          <p:cNvSpPr txBox="1"/>
          <p:nvPr/>
        </p:nvSpPr>
        <p:spPr>
          <a:xfrm>
            <a:off x="762000" y="1885950"/>
            <a:ext cx="2286000" cy="2031325"/>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我国海军由水面舰艇部队、潜艇部队、航空兵、海军陆战队等组成</a:t>
            </a:r>
            <a:r>
              <a:rPr lang="zh-CN" altLang="en-US" sz="1200" dirty="0" smtClean="0">
                <a:solidFill>
                  <a:schemeClr val="tx1">
                    <a:lumMod val="75000"/>
                    <a:lumOff val="25000"/>
                  </a:schemeClr>
                </a:solidFill>
              </a:rPr>
              <a:t>，组建</a:t>
            </a:r>
            <a:r>
              <a:rPr lang="zh-CN" altLang="en-US" sz="1200" dirty="0">
                <a:solidFill>
                  <a:schemeClr val="tx1">
                    <a:lumMod val="75000"/>
                    <a:lumOff val="25000"/>
                  </a:schemeClr>
                </a:solidFill>
              </a:rPr>
              <a:t>有北海、东海、南海三个舰队</a:t>
            </a:r>
            <a:r>
              <a:rPr lang="zh-CN" altLang="en-US" sz="1200" dirty="0" smtClean="0">
                <a:solidFill>
                  <a:schemeClr val="tx1">
                    <a:lumMod val="75000"/>
                    <a:lumOff val="25000"/>
                  </a:schemeClr>
                </a:solidFill>
              </a:rPr>
              <a:t>。主要</a:t>
            </a:r>
            <a:r>
              <a:rPr lang="zh-CN" altLang="en-US" sz="1200" dirty="0">
                <a:solidFill>
                  <a:schemeClr val="tx1">
                    <a:lumMod val="75000"/>
                    <a:lumOff val="25000"/>
                  </a:schemeClr>
                </a:solidFill>
              </a:rPr>
              <a:t>任务是独立地或协同陆军、空军防御敌人从海上入侵，保卫领海主权，维护海洋权益。</a:t>
            </a:r>
          </a:p>
        </p:txBody>
      </p:sp>
      <p:sp>
        <p:nvSpPr>
          <p:cNvPr id="11" name="Text Box 13"/>
          <p:cNvSpPr txBox="1">
            <a:spLocks noChangeArrowheads="1"/>
          </p:cNvSpPr>
          <p:nvPr/>
        </p:nvSpPr>
        <p:spPr bwMode="auto">
          <a:xfrm>
            <a:off x="4194971" y="2085163"/>
            <a:ext cx="1901029" cy="346249"/>
          </a:xfrm>
          <a:prstGeom prst="rect">
            <a:avLst/>
          </a:prstGeom>
          <a:solidFill>
            <a:schemeClr val="accent1"/>
          </a:solidFill>
          <a:ln>
            <a:no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50" b="1" dirty="0">
                <a:solidFill>
                  <a:schemeClr val="bg1"/>
                </a:solidFill>
                <a:latin typeface="微软雅黑" panose="020B0503020204020204" charset="-122"/>
                <a:ea typeface="微软雅黑" panose="020B0503020204020204" charset="-122"/>
              </a:rPr>
              <a:t>导弹护卫舰</a:t>
            </a:r>
          </a:p>
        </p:txBody>
      </p:sp>
      <p:grpSp>
        <p:nvGrpSpPr>
          <p:cNvPr id="16" name="组合 15"/>
          <p:cNvGrpSpPr/>
          <p:nvPr/>
        </p:nvGrpSpPr>
        <p:grpSpPr>
          <a:xfrm>
            <a:off x="3270647" y="2032000"/>
            <a:ext cx="615553" cy="1981200"/>
            <a:chOff x="3365500" y="2032000"/>
            <a:chExt cx="615553" cy="1981200"/>
          </a:xfrm>
        </p:grpSpPr>
        <p:sp>
          <p:nvSpPr>
            <p:cNvPr id="4" name="矩形 3"/>
            <p:cNvSpPr/>
            <p:nvPr/>
          </p:nvSpPr>
          <p:spPr>
            <a:xfrm>
              <a:off x="3365500" y="2258288"/>
              <a:ext cx="615553" cy="1528624"/>
            </a:xfrm>
            <a:prstGeom prst="rect">
              <a:avLst/>
            </a:prstGeom>
          </p:spPr>
          <p:txBody>
            <a:bodyPr vert="eaVert" wrap="none">
              <a:spAutoFit/>
            </a:bodyPr>
            <a:lstStyle/>
            <a:p>
              <a:r>
                <a:rPr lang="zh-CN" altLang="en-US" sz="2800" b="1" dirty="0">
                  <a:solidFill>
                    <a:schemeClr val="accent1"/>
                  </a:solidFill>
                </a:rPr>
                <a:t>中国海军</a:t>
              </a:r>
            </a:p>
          </p:txBody>
        </p:sp>
        <p:sp>
          <p:nvSpPr>
            <p:cNvPr id="6" name="矩形 5"/>
            <p:cNvSpPr/>
            <p:nvPr/>
          </p:nvSpPr>
          <p:spPr>
            <a:xfrm>
              <a:off x="3390900" y="2032000"/>
              <a:ext cx="590153" cy="1981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 Box 13"/>
          <p:cNvSpPr txBox="1">
            <a:spLocks noChangeArrowheads="1"/>
          </p:cNvSpPr>
          <p:nvPr/>
        </p:nvSpPr>
        <p:spPr bwMode="auto">
          <a:xfrm>
            <a:off x="4194970" y="2733417"/>
            <a:ext cx="1901029" cy="346249"/>
          </a:xfrm>
          <a:prstGeom prst="rect">
            <a:avLst/>
          </a:prstGeom>
          <a:solidFill>
            <a:schemeClr val="accent1"/>
          </a:solidFill>
          <a:ln>
            <a:no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50" b="1" dirty="0">
                <a:solidFill>
                  <a:schemeClr val="bg1"/>
                </a:solidFill>
                <a:latin typeface="微软雅黑" panose="020B0503020204020204" charset="-122"/>
                <a:ea typeface="微软雅黑" panose="020B0503020204020204" charset="-122"/>
              </a:rPr>
              <a:t>潜水艇</a:t>
            </a:r>
          </a:p>
        </p:txBody>
      </p:sp>
      <p:sp>
        <p:nvSpPr>
          <p:cNvPr id="19" name="Text Box 13"/>
          <p:cNvSpPr txBox="1">
            <a:spLocks noChangeArrowheads="1"/>
          </p:cNvSpPr>
          <p:nvPr/>
        </p:nvSpPr>
        <p:spPr bwMode="auto">
          <a:xfrm>
            <a:off x="6480971" y="2085163"/>
            <a:ext cx="1901029" cy="346249"/>
          </a:xfrm>
          <a:prstGeom prst="rect">
            <a:avLst/>
          </a:prstGeom>
          <a:solidFill>
            <a:schemeClr val="accent1"/>
          </a:solidFill>
          <a:ln>
            <a:no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50" b="1" dirty="0">
                <a:solidFill>
                  <a:schemeClr val="bg1"/>
                </a:solidFill>
                <a:latin typeface="微软雅黑" panose="020B0503020204020204" charset="-122"/>
                <a:ea typeface="微软雅黑" panose="020B0503020204020204" charset="-122"/>
              </a:rPr>
              <a:t>驱逐舰</a:t>
            </a:r>
          </a:p>
        </p:txBody>
      </p:sp>
      <p:sp>
        <p:nvSpPr>
          <p:cNvPr id="20" name="Text Box 13"/>
          <p:cNvSpPr txBox="1">
            <a:spLocks noChangeArrowheads="1"/>
          </p:cNvSpPr>
          <p:nvPr/>
        </p:nvSpPr>
        <p:spPr bwMode="auto">
          <a:xfrm>
            <a:off x="6480970" y="2733417"/>
            <a:ext cx="1901029" cy="346249"/>
          </a:xfrm>
          <a:prstGeom prst="rect">
            <a:avLst/>
          </a:prstGeom>
          <a:solidFill>
            <a:schemeClr val="accent1"/>
          </a:solidFill>
          <a:ln>
            <a:no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50" b="1" dirty="0">
                <a:solidFill>
                  <a:schemeClr val="bg1"/>
                </a:solidFill>
                <a:latin typeface="微软雅黑" panose="020B0503020204020204" charset="-122"/>
                <a:ea typeface="微软雅黑" panose="020B0503020204020204" charset="-122"/>
              </a:rPr>
              <a:t>登陆艇</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91000" y="3367221"/>
            <a:ext cx="4273666" cy="652329"/>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500" fill="hold"/>
                                        <p:tgtEl>
                                          <p:spTgt spid="20"/>
                                        </p:tgtEl>
                                        <p:attrNameLst>
                                          <p:attrName>ppt_w</p:attrName>
                                        </p:attrNameLst>
                                      </p:cBhvr>
                                      <p:tavLst>
                                        <p:tav tm="0">
                                          <p:val>
                                            <p:fltVal val="0"/>
                                          </p:val>
                                        </p:tav>
                                        <p:tav tm="100000">
                                          <p:val>
                                            <p:strVal val="#ppt_w"/>
                                          </p:val>
                                        </p:tav>
                                      </p:tavLst>
                                    </p:anim>
                                    <p:anim calcmode="lin" valueType="num">
                                      <p:cBhvr>
                                        <p:cTn id="39" dur="500" fill="hold"/>
                                        <p:tgtEl>
                                          <p:spTgt spid="20"/>
                                        </p:tgtEl>
                                        <p:attrNameLst>
                                          <p:attrName>ppt_h</p:attrName>
                                        </p:attrNameLst>
                                      </p:cBhvr>
                                      <p:tavLst>
                                        <p:tav tm="0">
                                          <p:val>
                                            <p:fltVal val="0"/>
                                          </p:val>
                                        </p:tav>
                                        <p:tav tm="100000">
                                          <p:val>
                                            <p:strVal val="#ppt_h"/>
                                          </p:val>
                                        </p:tav>
                                      </p:tavLst>
                                    </p:anim>
                                    <p:animEffect transition="in" filter="fad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Vertical)">
                                      <p:cBhvr>
                                        <p:cTn id="4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animBg="1"/>
      <p:bldP spid="18" grpId="0" animBg="1"/>
      <p:bldP spid="19"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5"/>
          <p:cNvSpPr txBox="1">
            <a:spLocks noChangeArrowheads="1"/>
          </p:cNvSpPr>
          <p:nvPr/>
        </p:nvSpPr>
        <p:spPr bwMode="auto">
          <a:xfrm>
            <a:off x="762000" y="1352550"/>
            <a:ext cx="3048000" cy="338554"/>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en-US" altLang="zh-CN" sz="1600" b="1" dirty="0">
                <a:solidFill>
                  <a:schemeClr val="accent1"/>
                </a:solidFill>
                <a:latin typeface="+mn-ea"/>
                <a:ea typeface="+mn-ea"/>
              </a:rPr>
              <a:t>1949</a:t>
            </a:r>
            <a:r>
              <a:rPr lang="zh-CN" altLang="en-US" sz="1600" b="1" dirty="0">
                <a:solidFill>
                  <a:schemeClr val="accent1"/>
                </a:solidFill>
                <a:latin typeface="+mn-ea"/>
                <a:ea typeface="+mn-ea"/>
              </a:rPr>
              <a:t>年 人民空军正式诞生。</a:t>
            </a:r>
          </a:p>
        </p:txBody>
      </p:sp>
      <p:sp>
        <p:nvSpPr>
          <p:cNvPr id="7" name="文本框 6"/>
          <p:cNvSpPr txBox="1"/>
          <p:nvPr/>
        </p:nvSpPr>
        <p:spPr>
          <a:xfrm>
            <a:off x="762000" y="1676221"/>
            <a:ext cx="4495800" cy="1200329"/>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人民空军已经发展成为一支由航空兵、地空导弹兵、高射炮兵、雷达兵、空降兵、电子对抗、气象等多兵种合成的军种</a:t>
            </a:r>
            <a:r>
              <a:rPr lang="zh-CN" altLang="en-US" sz="1200" dirty="0" smtClean="0">
                <a:solidFill>
                  <a:schemeClr val="tx1">
                    <a:lumMod val="75000"/>
                    <a:lumOff val="25000"/>
                  </a:schemeClr>
                </a:solidFill>
              </a:rPr>
              <a:t>。主要</a:t>
            </a:r>
            <a:r>
              <a:rPr lang="zh-CN" altLang="en-US" sz="1200" dirty="0">
                <a:solidFill>
                  <a:schemeClr val="tx1">
                    <a:lumMod val="75000"/>
                    <a:lumOff val="25000"/>
                  </a:schemeClr>
                </a:solidFill>
              </a:rPr>
              <a:t>任务是担负国土防空，支援陆、海军作战，对敌后方实施空袭，进行空运和航空侦察。</a:t>
            </a:r>
          </a:p>
        </p:txBody>
      </p:sp>
      <p:sp>
        <p:nvSpPr>
          <p:cNvPr id="8" name="Text Box 13"/>
          <p:cNvSpPr txBox="1">
            <a:spLocks noChangeArrowheads="1"/>
          </p:cNvSpPr>
          <p:nvPr/>
        </p:nvSpPr>
        <p:spPr bwMode="auto">
          <a:xfrm>
            <a:off x="5334000" y="1729647"/>
            <a:ext cx="15240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轰炸机</a:t>
            </a:r>
          </a:p>
        </p:txBody>
      </p:sp>
      <p:sp>
        <p:nvSpPr>
          <p:cNvPr id="9" name="Text Box 13"/>
          <p:cNvSpPr txBox="1">
            <a:spLocks noChangeArrowheads="1"/>
          </p:cNvSpPr>
          <p:nvPr/>
        </p:nvSpPr>
        <p:spPr bwMode="auto">
          <a:xfrm>
            <a:off x="5333999" y="2266950"/>
            <a:ext cx="15240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歼击机</a:t>
            </a:r>
          </a:p>
        </p:txBody>
      </p:sp>
      <p:sp>
        <p:nvSpPr>
          <p:cNvPr id="10" name="Text Box 13"/>
          <p:cNvSpPr txBox="1">
            <a:spLocks noChangeArrowheads="1"/>
          </p:cNvSpPr>
          <p:nvPr/>
        </p:nvSpPr>
        <p:spPr bwMode="auto">
          <a:xfrm>
            <a:off x="7010400" y="1729647"/>
            <a:ext cx="15240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预警机</a:t>
            </a:r>
          </a:p>
        </p:txBody>
      </p:sp>
      <p:sp>
        <p:nvSpPr>
          <p:cNvPr id="11" name="Text Box 13"/>
          <p:cNvSpPr txBox="1">
            <a:spLocks noChangeArrowheads="1"/>
          </p:cNvSpPr>
          <p:nvPr/>
        </p:nvSpPr>
        <p:spPr bwMode="auto">
          <a:xfrm>
            <a:off x="7010399" y="2266950"/>
            <a:ext cx="15240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运输机</a:t>
            </a:r>
          </a:p>
        </p:txBody>
      </p:sp>
      <p:sp>
        <p:nvSpPr>
          <p:cNvPr id="14" name="文本框 13"/>
          <p:cNvSpPr txBox="1"/>
          <p:nvPr/>
        </p:nvSpPr>
        <p:spPr>
          <a:xfrm>
            <a:off x="3733800" y="3105150"/>
            <a:ext cx="5029200" cy="923330"/>
          </a:xfrm>
          <a:prstGeom prst="rect">
            <a:avLst/>
          </a:prstGeom>
          <a:noFill/>
        </p:spPr>
        <p:txBody>
          <a:bodyPr wrap="square" rtlCol="0">
            <a:spAutoFit/>
          </a:bodyPr>
          <a:lstStyle/>
          <a:p>
            <a:pPr defTabSz="342900">
              <a:lnSpc>
                <a:spcPct val="150000"/>
              </a:lnSpc>
            </a:pPr>
            <a:r>
              <a:rPr lang="zh-CN" altLang="en-US" sz="1200" dirty="0" smtClean="0">
                <a:solidFill>
                  <a:schemeClr val="tx1">
                    <a:lumMod val="75000"/>
                    <a:lumOff val="25000"/>
                  </a:schemeClr>
                </a:solidFill>
              </a:rPr>
              <a:t>我国</a:t>
            </a:r>
            <a:r>
              <a:rPr lang="zh-CN" altLang="en-US" sz="1200" dirty="0">
                <a:solidFill>
                  <a:schemeClr val="tx1">
                    <a:lumMod val="75000"/>
                    <a:lumOff val="25000"/>
                  </a:schemeClr>
                </a:solidFill>
              </a:rPr>
              <a:t>陆军编有步兵、炮兵、装甲兵、工程兵、通信兵、防化兵等专业兵种，还编有电子对抗、测绘和航空兵部队</a:t>
            </a:r>
            <a:r>
              <a:rPr lang="zh-CN" altLang="en-US" sz="1200" dirty="0" smtClean="0">
                <a:solidFill>
                  <a:schemeClr val="tx1">
                    <a:lumMod val="75000"/>
                    <a:lumOff val="25000"/>
                  </a:schemeClr>
                </a:solidFill>
              </a:rPr>
              <a:t>。陆军</a:t>
            </a:r>
            <a:r>
              <a:rPr lang="zh-CN" altLang="en-US" sz="1200" dirty="0">
                <a:solidFill>
                  <a:schemeClr val="tx1">
                    <a:lumMod val="75000"/>
                    <a:lumOff val="25000"/>
                  </a:schemeClr>
                </a:solidFill>
              </a:rPr>
              <a:t>装备：坦克、装甲</a:t>
            </a:r>
            <a:r>
              <a:rPr lang="zh-CN" altLang="en-US" sz="1200" dirty="0" smtClean="0">
                <a:solidFill>
                  <a:schemeClr val="tx1">
                    <a:lumMod val="75000"/>
                    <a:lumOff val="25000"/>
                  </a:schemeClr>
                </a:solidFill>
              </a:rPr>
              <a:t>车辆高射炮</a:t>
            </a:r>
            <a:r>
              <a:rPr lang="zh-CN" altLang="en-US" sz="1200" dirty="0">
                <a:solidFill>
                  <a:schemeClr val="tx1">
                    <a:lumMod val="75000"/>
                    <a:lumOff val="25000"/>
                  </a:schemeClr>
                </a:solidFill>
              </a:rPr>
              <a:t>、火箭炮、迫击炮</a:t>
            </a:r>
            <a:r>
              <a:rPr lang="zh-CN" altLang="en-US" sz="1200" dirty="0" smtClean="0">
                <a:solidFill>
                  <a:schemeClr val="tx1">
                    <a:lumMod val="75000"/>
                    <a:lumOff val="25000"/>
                  </a:schemeClr>
                </a:solidFill>
              </a:rPr>
              <a:t>。</a:t>
            </a:r>
            <a:endParaRPr lang="zh-CN" altLang="en-US" sz="1200" dirty="0">
              <a:solidFill>
                <a:schemeClr val="tx1">
                  <a:lumMod val="75000"/>
                  <a:lumOff val="25000"/>
                </a:schemeClr>
              </a:solidFill>
            </a:endParaRPr>
          </a:p>
        </p:txBody>
      </p:sp>
      <p:pic>
        <p:nvPicPr>
          <p:cNvPr id="15" name="图片 1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9935" y="2724150"/>
            <a:ext cx="2871465" cy="152413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animBg="1"/>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3"/>
          <p:cNvSpPr txBox="1">
            <a:spLocks noChangeArrowheads="1"/>
          </p:cNvSpPr>
          <p:nvPr/>
        </p:nvSpPr>
        <p:spPr bwMode="auto">
          <a:xfrm>
            <a:off x="1938273" y="1481913"/>
            <a:ext cx="1730418"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火箭 布雷车</a:t>
            </a:r>
          </a:p>
        </p:txBody>
      </p:sp>
      <p:sp>
        <p:nvSpPr>
          <p:cNvPr id="16" name="Text Box 13"/>
          <p:cNvSpPr txBox="1">
            <a:spLocks noChangeArrowheads="1"/>
          </p:cNvSpPr>
          <p:nvPr/>
        </p:nvSpPr>
        <p:spPr bwMode="auto">
          <a:xfrm>
            <a:off x="1938272" y="2019216"/>
            <a:ext cx="1730418"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坦克抢修车</a:t>
            </a:r>
          </a:p>
        </p:txBody>
      </p:sp>
      <p:sp>
        <p:nvSpPr>
          <p:cNvPr id="17" name="Text Box 13"/>
          <p:cNvSpPr txBox="1">
            <a:spLocks noChangeArrowheads="1"/>
          </p:cNvSpPr>
          <p:nvPr/>
        </p:nvSpPr>
        <p:spPr bwMode="auto">
          <a:xfrm>
            <a:off x="4060782" y="1481913"/>
            <a:ext cx="1730418"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火箭扫雷车</a:t>
            </a:r>
          </a:p>
        </p:txBody>
      </p:sp>
      <p:sp>
        <p:nvSpPr>
          <p:cNvPr id="18" name="Text Box 13"/>
          <p:cNvSpPr txBox="1">
            <a:spLocks noChangeArrowheads="1"/>
          </p:cNvSpPr>
          <p:nvPr/>
        </p:nvSpPr>
        <p:spPr bwMode="auto">
          <a:xfrm>
            <a:off x="4060781" y="2019216"/>
            <a:ext cx="1730418"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装甲车</a:t>
            </a:r>
          </a:p>
        </p:txBody>
      </p:sp>
      <p:grpSp>
        <p:nvGrpSpPr>
          <p:cNvPr id="19" name="组合 18"/>
          <p:cNvGrpSpPr/>
          <p:nvPr/>
        </p:nvGrpSpPr>
        <p:grpSpPr>
          <a:xfrm>
            <a:off x="914400" y="1428750"/>
            <a:ext cx="615553" cy="2743200"/>
            <a:chOff x="3365500" y="2032000"/>
            <a:chExt cx="615553" cy="1981200"/>
          </a:xfrm>
        </p:grpSpPr>
        <p:sp>
          <p:nvSpPr>
            <p:cNvPr id="21" name="矩形 20"/>
            <p:cNvSpPr/>
            <p:nvPr/>
          </p:nvSpPr>
          <p:spPr>
            <a:xfrm>
              <a:off x="3390900" y="2032000"/>
              <a:ext cx="590153" cy="19812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3365500" y="2472267"/>
              <a:ext cx="615553" cy="1104006"/>
            </a:xfrm>
            <a:prstGeom prst="rect">
              <a:avLst/>
            </a:prstGeom>
          </p:spPr>
          <p:txBody>
            <a:bodyPr vert="eaVert" wrap="none">
              <a:spAutoFit/>
            </a:bodyPr>
            <a:lstStyle/>
            <a:p>
              <a:r>
                <a:rPr lang="zh-CN" altLang="en-US" sz="2800" b="1" dirty="0">
                  <a:solidFill>
                    <a:schemeClr val="bg1"/>
                  </a:solidFill>
                </a:rPr>
                <a:t>中国陆军</a:t>
              </a:r>
            </a:p>
          </p:txBody>
        </p:sp>
      </p:grpSp>
      <p:sp>
        <p:nvSpPr>
          <p:cNvPr id="22" name="Text Box 13"/>
          <p:cNvSpPr txBox="1">
            <a:spLocks noChangeArrowheads="1"/>
          </p:cNvSpPr>
          <p:nvPr/>
        </p:nvSpPr>
        <p:spPr bwMode="auto">
          <a:xfrm>
            <a:off x="6194382" y="1481913"/>
            <a:ext cx="1730418"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坦克</a:t>
            </a:r>
          </a:p>
        </p:txBody>
      </p:sp>
      <p:sp>
        <p:nvSpPr>
          <p:cNvPr id="23" name="Text Box 13"/>
          <p:cNvSpPr txBox="1">
            <a:spLocks noChangeArrowheads="1"/>
          </p:cNvSpPr>
          <p:nvPr/>
        </p:nvSpPr>
        <p:spPr bwMode="auto">
          <a:xfrm>
            <a:off x="6194381" y="2019216"/>
            <a:ext cx="1730418"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水陆两栖坦克</a:t>
            </a:r>
          </a:p>
        </p:txBody>
      </p:sp>
      <p:sp>
        <p:nvSpPr>
          <p:cNvPr id="24" name="文本框 23"/>
          <p:cNvSpPr txBox="1"/>
          <p:nvPr/>
        </p:nvSpPr>
        <p:spPr>
          <a:xfrm>
            <a:off x="1828800" y="2571750"/>
            <a:ext cx="3048000" cy="1477328"/>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人民军队的现代化建设，极大地提高了中国的国防总体实力和防卫作战能力，为保卫祖国的领土完整和国家统一铸起了一道坚固的钢铁长城，为改革开放和现代化建设提供了坚强有力的安全保证。</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05400" y="2724150"/>
            <a:ext cx="2819400" cy="1181587"/>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500" fill="hold"/>
                                        <p:tgtEl>
                                          <p:spTgt spid="23"/>
                                        </p:tgtEl>
                                        <p:attrNameLst>
                                          <p:attrName>ppt_w</p:attrName>
                                        </p:attrNameLst>
                                      </p:cBhvr>
                                      <p:tavLst>
                                        <p:tav tm="0">
                                          <p:val>
                                            <p:fltVal val="0"/>
                                          </p:val>
                                        </p:tav>
                                        <p:tav tm="100000">
                                          <p:val>
                                            <p:strVal val="#ppt_w"/>
                                          </p:val>
                                        </p:tav>
                                      </p:tavLst>
                                    </p:anim>
                                    <p:anim calcmode="lin" valueType="num">
                                      <p:cBhvr>
                                        <p:cTn id="39" dur="500" fill="hold"/>
                                        <p:tgtEl>
                                          <p:spTgt spid="23"/>
                                        </p:tgtEl>
                                        <p:attrNameLst>
                                          <p:attrName>ppt_h</p:attrName>
                                        </p:attrNameLst>
                                      </p:cBhvr>
                                      <p:tavLst>
                                        <p:tav tm="0">
                                          <p:val>
                                            <p:fltVal val="0"/>
                                          </p:val>
                                        </p:tav>
                                        <p:tav tm="100000">
                                          <p:val>
                                            <p:strVal val="#ppt_h"/>
                                          </p:val>
                                        </p:tav>
                                      </p:tavLst>
                                    </p:anim>
                                    <p:animEffect transition="in" filter="fade">
                                      <p:cBhvr>
                                        <p:cTn id="40" dur="500"/>
                                        <p:tgtEl>
                                          <p:spTgt spid="2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p:cTn id="50" dur="500" fill="hold"/>
                                        <p:tgtEl>
                                          <p:spTgt spid="2"/>
                                        </p:tgtEl>
                                        <p:attrNameLst>
                                          <p:attrName>ppt_w</p:attrName>
                                        </p:attrNameLst>
                                      </p:cBhvr>
                                      <p:tavLst>
                                        <p:tav tm="0">
                                          <p:val>
                                            <p:fltVal val="0"/>
                                          </p:val>
                                        </p:tav>
                                        <p:tav tm="100000">
                                          <p:val>
                                            <p:strVal val="#ppt_w"/>
                                          </p:val>
                                        </p:tav>
                                      </p:tavLst>
                                    </p:anim>
                                    <p:anim calcmode="lin" valueType="num">
                                      <p:cBhvr>
                                        <p:cTn id="51" dur="500" fill="hold"/>
                                        <p:tgtEl>
                                          <p:spTgt spid="2"/>
                                        </p:tgtEl>
                                        <p:attrNameLst>
                                          <p:attrName>ppt_h</p:attrName>
                                        </p:attrNameLst>
                                      </p:cBhvr>
                                      <p:tavLst>
                                        <p:tav tm="0">
                                          <p:val>
                                            <p:fltVal val="0"/>
                                          </p:val>
                                        </p:tav>
                                        <p:tav tm="100000">
                                          <p:val>
                                            <p:strVal val="#ppt_h"/>
                                          </p:val>
                                        </p:tav>
                                      </p:tavLst>
                                    </p:anim>
                                    <p:animEffect transition="in" filter="fade">
                                      <p:cBhvr>
                                        <p:cTn id="5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22" grpId="0" animBg="1"/>
      <p:bldP spid="23" grpId="0" animBg="1"/>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4171951"/>
            <a:ext cx="3974442" cy="436218"/>
          </a:xfrm>
          <a:prstGeom prst="rect">
            <a:avLst/>
          </a:prstGeom>
        </p:spPr>
      </p:pic>
      <p:pic>
        <p:nvPicPr>
          <p:cNvPr id="15" name="图片 14"/>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0" y="4082159"/>
            <a:ext cx="9144000" cy="1080391"/>
          </a:xfrm>
          <a:prstGeom prst="rect">
            <a:avLst/>
          </a:prstGeom>
        </p:spPr>
      </p:pic>
      <p:sp>
        <p:nvSpPr>
          <p:cNvPr id="21" name="矩形 20"/>
          <p:cNvSpPr/>
          <p:nvPr/>
        </p:nvSpPr>
        <p:spPr>
          <a:xfrm>
            <a:off x="2701944" y="1352550"/>
            <a:ext cx="4994256" cy="90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5000" b="1" dirty="0">
                <a:solidFill>
                  <a:schemeClr val="accent1"/>
                </a:solidFill>
                <a:latin typeface="+mn-ea"/>
              </a:rPr>
              <a:t>国防的发展历程</a:t>
            </a:r>
          </a:p>
        </p:txBody>
      </p:sp>
      <p:sp>
        <p:nvSpPr>
          <p:cNvPr id="34" name="文本框 33"/>
          <p:cNvSpPr txBox="1"/>
          <p:nvPr/>
        </p:nvSpPr>
        <p:spPr>
          <a:xfrm>
            <a:off x="1143000" y="1276350"/>
            <a:ext cx="1371600" cy="1200329"/>
          </a:xfrm>
          <a:prstGeom prst="rect">
            <a:avLst/>
          </a:prstGeom>
          <a:noFill/>
        </p:spPr>
        <p:txBody>
          <a:bodyPr wrap="square" rtlCol="0">
            <a:spAutoFit/>
          </a:bodyPr>
          <a:lstStyle/>
          <a:p>
            <a:pPr algn="ctr"/>
            <a:r>
              <a:rPr lang="en-US" altLang="zh-CN" sz="7200" b="1" dirty="0" smtClean="0">
                <a:solidFill>
                  <a:schemeClr val="accent1"/>
                </a:solidFill>
                <a:latin typeface="+mn-ea"/>
              </a:rPr>
              <a:t>04</a:t>
            </a:r>
            <a:endParaRPr lang="zh-CN" altLang="en-US" sz="7200" b="1" dirty="0">
              <a:solidFill>
                <a:schemeClr val="accent1"/>
              </a:solidFill>
              <a:latin typeface="+mn-ea"/>
            </a:endParaRPr>
          </a:p>
        </p:txBody>
      </p:sp>
      <p:sp>
        <p:nvSpPr>
          <p:cNvPr id="19" name="矩形 18"/>
          <p:cNvSpPr/>
          <p:nvPr/>
        </p:nvSpPr>
        <p:spPr>
          <a:xfrm>
            <a:off x="2743200" y="2266950"/>
            <a:ext cx="4800600" cy="490584"/>
          </a:xfrm>
          <a:prstGeom prst="rect">
            <a:avLst/>
          </a:prstGeom>
        </p:spPr>
        <p:txBody>
          <a:bodyPr wrap="square">
            <a:spAutoFit/>
          </a:bodyPr>
          <a:lstStyle/>
          <a:p>
            <a:pPr>
              <a:lnSpc>
                <a:spcPct val="130000"/>
              </a:lnSpc>
            </a:pPr>
            <a:r>
              <a:rPr lang="zh-CN" altLang="en-US" sz="1050" dirty="0" smtClean="0">
                <a:solidFill>
                  <a:schemeClr val="accent1"/>
                </a:solidFill>
              </a:rPr>
              <a:t>strengthening national defense education strengthening national defense education strengthening defense</a:t>
            </a:r>
            <a:endParaRPr lang="zh-CN" altLang="en-US" sz="1050" dirty="0">
              <a:solidFill>
                <a:schemeClr val="accent1"/>
              </a:solidFill>
            </a:endParaRPr>
          </a:p>
        </p:txBody>
      </p:sp>
      <p:pic>
        <p:nvPicPr>
          <p:cNvPr id="22" name="图片 21"/>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rot="1897284">
            <a:off x="7449250" y="791681"/>
            <a:ext cx="942454" cy="668206"/>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par>
                                <p:cTn id="15" presetID="2" presetClass="entr" presetSubtype="3"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1+#ppt_w/2"/>
                                          </p:val>
                                        </p:tav>
                                        <p:tav tm="100000">
                                          <p:val>
                                            <p:strVal val="#ppt_x"/>
                                          </p:val>
                                        </p:tav>
                                      </p:tavLst>
                                    </p:anim>
                                    <p:anim calcmode="lin" valueType="num">
                                      <p:cBhvr additive="base">
                                        <p:cTn id="18"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4"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5"/>
          <p:cNvSpPr txBox="1">
            <a:spLocks noChangeArrowheads="1"/>
          </p:cNvSpPr>
          <p:nvPr/>
        </p:nvSpPr>
        <p:spPr bwMode="auto">
          <a:xfrm>
            <a:off x="685800" y="1394996"/>
            <a:ext cx="3048000" cy="338554"/>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zh-CN" altLang="en-US" sz="1600" b="1" dirty="0">
                <a:solidFill>
                  <a:schemeClr val="accent1"/>
                </a:solidFill>
                <a:latin typeface="+mn-ea"/>
                <a:ea typeface="+mn-ea"/>
              </a:rPr>
              <a:t>抗美援朝</a:t>
            </a:r>
          </a:p>
        </p:txBody>
      </p:sp>
      <p:sp>
        <p:nvSpPr>
          <p:cNvPr id="9" name="文本框 8"/>
          <p:cNvSpPr txBox="1"/>
          <p:nvPr/>
        </p:nvSpPr>
        <p:spPr>
          <a:xfrm>
            <a:off x="685800" y="1676221"/>
            <a:ext cx="8001000" cy="646331"/>
          </a:xfrm>
          <a:prstGeom prst="rect">
            <a:avLst/>
          </a:prstGeom>
          <a:noFill/>
        </p:spPr>
        <p:txBody>
          <a:bodyPr wrap="square" rtlCol="0">
            <a:spAutoFit/>
          </a:bodyPr>
          <a:lstStyle/>
          <a:p>
            <a:pPr defTabSz="342900">
              <a:lnSpc>
                <a:spcPct val="150000"/>
              </a:lnSpc>
            </a:pPr>
            <a:r>
              <a:rPr lang="en-US" altLang="zh-CN" sz="1200" dirty="0">
                <a:solidFill>
                  <a:schemeClr val="tx1">
                    <a:lumMod val="75000"/>
                    <a:lumOff val="25000"/>
                  </a:schemeClr>
                </a:solidFill>
              </a:rPr>
              <a:t>1950</a:t>
            </a:r>
            <a:r>
              <a:rPr lang="zh-CN" altLang="en-US" sz="1200" dirty="0">
                <a:solidFill>
                  <a:schemeClr val="tx1">
                    <a:lumMod val="75000"/>
                    <a:lumOff val="25000"/>
                  </a:schemeClr>
                </a:solidFill>
              </a:rPr>
              <a:t>年</a:t>
            </a:r>
            <a:r>
              <a:rPr lang="en-US" altLang="zh-CN" sz="1200" dirty="0">
                <a:solidFill>
                  <a:schemeClr val="tx1">
                    <a:lumMod val="75000"/>
                    <a:lumOff val="25000"/>
                  </a:schemeClr>
                </a:solidFill>
              </a:rPr>
              <a:t>6</a:t>
            </a:r>
            <a:r>
              <a:rPr lang="zh-CN" altLang="en-US" sz="1200" dirty="0">
                <a:solidFill>
                  <a:schemeClr val="tx1">
                    <a:lumMod val="75000"/>
                    <a:lumOff val="25000"/>
                  </a:schemeClr>
                </a:solidFill>
              </a:rPr>
              <a:t>月</a:t>
            </a:r>
            <a:r>
              <a:rPr lang="en-US" altLang="zh-CN" sz="1200" dirty="0">
                <a:solidFill>
                  <a:schemeClr val="tx1">
                    <a:lumMod val="75000"/>
                    <a:lumOff val="25000"/>
                  </a:schemeClr>
                </a:solidFill>
              </a:rPr>
              <a:t>25</a:t>
            </a:r>
            <a:r>
              <a:rPr lang="zh-CN" altLang="en-US" sz="1200" dirty="0">
                <a:solidFill>
                  <a:schemeClr val="tx1">
                    <a:lumMod val="75000"/>
                    <a:lumOff val="25000"/>
                  </a:schemeClr>
                </a:solidFill>
              </a:rPr>
              <a:t>日，朝鲜内战爆发。美国为了维护其在亚洲的霸权地位，推行侵略政策，立即出兵干涉。美国总统杜鲁门发表声明</a:t>
            </a:r>
            <a:r>
              <a:rPr lang="en-US" altLang="zh-CN" sz="1200" dirty="0">
                <a:solidFill>
                  <a:schemeClr val="tx1">
                    <a:lumMod val="75000"/>
                    <a:lumOff val="25000"/>
                  </a:schemeClr>
                </a:solidFill>
              </a:rPr>
              <a:t>,</a:t>
            </a:r>
            <a:r>
              <a:rPr lang="zh-CN" altLang="en-US" sz="1200" dirty="0">
                <a:solidFill>
                  <a:schemeClr val="tx1">
                    <a:lumMod val="75000"/>
                    <a:lumOff val="25000"/>
                  </a:schemeClr>
                </a:solidFill>
              </a:rPr>
              <a:t>宣布派兵入侵朝鲜</a:t>
            </a:r>
            <a:r>
              <a:rPr lang="en-US" altLang="zh-CN" sz="1200" dirty="0">
                <a:solidFill>
                  <a:schemeClr val="tx1">
                    <a:lumMod val="75000"/>
                    <a:lumOff val="25000"/>
                  </a:schemeClr>
                </a:solidFill>
              </a:rPr>
              <a:t>,</a:t>
            </a:r>
            <a:r>
              <a:rPr lang="zh-CN" altLang="en-US" sz="1200" dirty="0">
                <a:solidFill>
                  <a:schemeClr val="tx1">
                    <a:lumMod val="75000"/>
                    <a:lumOff val="25000"/>
                  </a:schemeClr>
                </a:solidFill>
              </a:rPr>
              <a:t>并令美国海军第</a:t>
            </a:r>
            <a:r>
              <a:rPr lang="en-US" altLang="zh-CN" sz="1200" dirty="0">
                <a:solidFill>
                  <a:schemeClr val="tx1">
                    <a:lumMod val="75000"/>
                    <a:lumOff val="25000"/>
                  </a:schemeClr>
                </a:solidFill>
              </a:rPr>
              <a:t>7</a:t>
            </a:r>
            <a:r>
              <a:rPr lang="zh-CN" altLang="en-US" sz="1200" dirty="0">
                <a:solidFill>
                  <a:schemeClr val="tx1">
                    <a:lumMod val="75000"/>
                    <a:lumOff val="25000"/>
                  </a:schemeClr>
                </a:solidFill>
              </a:rPr>
              <a:t>舰队侵入台湾海峡</a:t>
            </a:r>
            <a:r>
              <a:rPr lang="en-US" altLang="zh-CN" sz="1200" dirty="0">
                <a:solidFill>
                  <a:schemeClr val="tx1">
                    <a:lumMod val="75000"/>
                    <a:lumOff val="25000"/>
                  </a:schemeClr>
                </a:solidFill>
              </a:rPr>
              <a:t>,</a:t>
            </a:r>
            <a:r>
              <a:rPr lang="zh-CN" altLang="en-US" sz="1200" dirty="0">
                <a:solidFill>
                  <a:schemeClr val="tx1">
                    <a:lumMod val="75000"/>
                    <a:lumOff val="25000"/>
                  </a:schemeClr>
                </a:solidFill>
              </a:rPr>
              <a:t>侵占中国领土台湾。 </a:t>
            </a:r>
          </a:p>
        </p:txBody>
      </p:sp>
      <p:sp>
        <p:nvSpPr>
          <p:cNvPr id="16" name="Text Box 13"/>
          <p:cNvSpPr txBox="1">
            <a:spLocks noChangeArrowheads="1"/>
          </p:cNvSpPr>
          <p:nvPr/>
        </p:nvSpPr>
        <p:spPr bwMode="auto">
          <a:xfrm>
            <a:off x="4495800" y="2473098"/>
            <a:ext cx="3886200" cy="346249"/>
          </a:xfrm>
          <a:prstGeom prst="rect">
            <a:avLst/>
          </a:prstGeom>
          <a:solidFill>
            <a:schemeClr val="accent1"/>
          </a:solid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bg1"/>
                </a:solidFill>
                <a:latin typeface="微软雅黑" panose="020B0503020204020204" charset="-122"/>
                <a:ea typeface="微软雅黑" panose="020B0503020204020204" charset="-122"/>
              </a:rPr>
              <a:t> 原子弹成功爆炸 </a:t>
            </a:r>
          </a:p>
        </p:txBody>
      </p:sp>
      <p:sp>
        <p:nvSpPr>
          <p:cNvPr id="17" name="Text Box 13"/>
          <p:cNvSpPr txBox="1">
            <a:spLocks noChangeArrowheads="1"/>
          </p:cNvSpPr>
          <p:nvPr/>
        </p:nvSpPr>
        <p:spPr bwMode="auto">
          <a:xfrm>
            <a:off x="4495800" y="3070592"/>
            <a:ext cx="3886200" cy="346249"/>
          </a:xfrm>
          <a:prstGeom prst="rect">
            <a:avLst/>
          </a:prstGeom>
          <a:solidFill>
            <a:schemeClr val="accent1"/>
          </a:solid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bg1"/>
                </a:solidFill>
                <a:latin typeface="微软雅黑" panose="020B0503020204020204" charset="-122"/>
                <a:ea typeface="微软雅黑" panose="020B0503020204020204" charset="-122"/>
              </a:rPr>
              <a:t>氢弹成功爆炸</a:t>
            </a:r>
          </a:p>
        </p:txBody>
      </p:sp>
      <p:sp>
        <p:nvSpPr>
          <p:cNvPr id="18" name="Text Box 13"/>
          <p:cNvSpPr txBox="1">
            <a:spLocks noChangeArrowheads="1"/>
          </p:cNvSpPr>
          <p:nvPr/>
        </p:nvSpPr>
        <p:spPr bwMode="auto">
          <a:xfrm>
            <a:off x="4495800" y="3668087"/>
            <a:ext cx="3886200" cy="346249"/>
          </a:xfrm>
          <a:prstGeom prst="rect">
            <a:avLst/>
          </a:prstGeom>
          <a:solidFill>
            <a:schemeClr val="accent1"/>
          </a:solid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bg1"/>
                </a:solidFill>
                <a:latin typeface="微软雅黑" panose="020B0503020204020204" charset="-122"/>
                <a:ea typeface="微软雅黑" panose="020B0503020204020204" charset="-122"/>
              </a:rPr>
              <a:t>东方红一号卫星发射成功</a:t>
            </a: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2" name="Rectangle 8"/>
          <p:cNvSpPr>
            <a:spLocks noChangeArrowheads="1"/>
          </p:cNvSpPr>
          <p:nvPr/>
        </p:nvSpPr>
        <p:spPr bwMode="auto">
          <a:xfrm>
            <a:off x="968828" y="3638550"/>
            <a:ext cx="6803572" cy="458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defTabSz="342900">
              <a:lnSpc>
                <a:spcPct val="150000"/>
              </a:lnSpc>
            </a:pPr>
            <a:r>
              <a:rPr lang="zh-CN" altLang="en-US" sz="1800" b="1" dirty="0">
                <a:solidFill>
                  <a:schemeClr val="accent1"/>
                </a:solidFill>
                <a:latin typeface="微软雅黑" panose="020B0503020204020204" charset="-122"/>
                <a:ea typeface="微软雅黑" panose="020B0503020204020204" charset="-122"/>
              </a:rPr>
              <a:t>王淦昌 、彭桓武 、程开甲 、朱光亚 、于敏 </a:t>
            </a:r>
            <a:r>
              <a:rPr lang="en-US" altLang="zh-CN" sz="1800" b="1" dirty="0">
                <a:solidFill>
                  <a:schemeClr val="accent1"/>
                </a:solidFill>
                <a:latin typeface="微软雅黑" panose="020B0503020204020204" charset="-122"/>
                <a:ea typeface="微软雅黑" panose="020B0503020204020204" charset="-122"/>
              </a:rPr>
              <a:t>………</a:t>
            </a:r>
          </a:p>
        </p:txBody>
      </p:sp>
      <p:sp>
        <p:nvSpPr>
          <p:cNvPr id="9" name="Text Box 25"/>
          <p:cNvSpPr txBox="1">
            <a:spLocks noChangeArrowheads="1"/>
          </p:cNvSpPr>
          <p:nvPr/>
        </p:nvSpPr>
        <p:spPr bwMode="auto">
          <a:xfrm>
            <a:off x="914400" y="1352550"/>
            <a:ext cx="3048000" cy="338554"/>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zh-CN" altLang="en-US" sz="1600" b="1" dirty="0">
                <a:solidFill>
                  <a:schemeClr val="accent1"/>
                </a:solidFill>
                <a:latin typeface="+mn-ea"/>
                <a:ea typeface="+mn-ea"/>
              </a:rPr>
              <a:t>钱三强 </a:t>
            </a:r>
            <a:r>
              <a:rPr lang="en-US" altLang="zh-CN" sz="1600" b="1" dirty="0">
                <a:solidFill>
                  <a:schemeClr val="accent1"/>
                </a:solidFill>
                <a:latin typeface="+mn-ea"/>
                <a:ea typeface="+mn-ea"/>
              </a:rPr>
              <a:t>(1913-1992) </a:t>
            </a:r>
          </a:p>
        </p:txBody>
      </p:sp>
      <p:sp>
        <p:nvSpPr>
          <p:cNvPr id="10" name="文本框 9"/>
          <p:cNvSpPr txBox="1"/>
          <p:nvPr/>
        </p:nvSpPr>
        <p:spPr>
          <a:xfrm>
            <a:off x="914400" y="1637868"/>
            <a:ext cx="4495800" cy="613373"/>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浙江省湖州市人， 核物理学家，中国科学院院士。</a:t>
            </a:r>
          </a:p>
          <a:p>
            <a:pPr defTabSz="342900">
              <a:lnSpc>
                <a:spcPct val="150000"/>
              </a:lnSpc>
            </a:pPr>
            <a:r>
              <a:rPr lang="zh-CN" altLang="en-US" sz="1200" dirty="0">
                <a:solidFill>
                  <a:schemeClr val="tx1">
                    <a:lumMod val="75000"/>
                    <a:lumOff val="25000"/>
                  </a:schemeClr>
                </a:solidFill>
              </a:rPr>
              <a:t>为第一颗原子弹和氢弹的研制成功作出重要贡献。 </a:t>
            </a:r>
          </a:p>
        </p:txBody>
      </p:sp>
      <p:sp>
        <p:nvSpPr>
          <p:cNvPr id="11" name="Text Box 25"/>
          <p:cNvSpPr txBox="1">
            <a:spLocks noChangeArrowheads="1"/>
          </p:cNvSpPr>
          <p:nvPr/>
        </p:nvSpPr>
        <p:spPr bwMode="auto">
          <a:xfrm>
            <a:off x="914400" y="2419350"/>
            <a:ext cx="3048000" cy="338554"/>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zh-CN" altLang="en-US" sz="1600" b="1" dirty="0">
                <a:solidFill>
                  <a:schemeClr val="accent1"/>
                </a:solidFill>
                <a:latin typeface="+mn-ea"/>
                <a:ea typeface="+mn-ea"/>
              </a:rPr>
              <a:t> 邓稼先 </a:t>
            </a:r>
            <a:r>
              <a:rPr lang="en-US" altLang="zh-CN" sz="1600" b="1" dirty="0">
                <a:solidFill>
                  <a:schemeClr val="accent1"/>
                </a:solidFill>
                <a:latin typeface="+mn-ea"/>
                <a:ea typeface="+mn-ea"/>
              </a:rPr>
              <a:t>(1924-1986)</a:t>
            </a:r>
          </a:p>
        </p:txBody>
      </p:sp>
      <p:sp>
        <p:nvSpPr>
          <p:cNvPr id="12" name="文本框 11"/>
          <p:cNvSpPr txBox="1"/>
          <p:nvPr/>
        </p:nvSpPr>
        <p:spPr>
          <a:xfrm>
            <a:off x="990600" y="2743021"/>
            <a:ext cx="3581400" cy="923330"/>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安徽省怀宁县人， 核物理学家，中国科学院院士</a:t>
            </a:r>
          </a:p>
          <a:p>
            <a:pPr defTabSz="342900">
              <a:lnSpc>
                <a:spcPct val="150000"/>
              </a:lnSpc>
            </a:pPr>
            <a:r>
              <a:rPr lang="zh-CN" altLang="en-US" sz="1200" dirty="0">
                <a:solidFill>
                  <a:schemeClr val="tx1">
                    <a:lumMod val="75000"/>
                    <a:lumOff val="25000"/>
                  </a:schemeClr>
                </a:solidFill>
              </a:rPr>
              <a:t>领导完成原子弹的理论方案；原子弹试验成功</a:t>
            </a:r>
            <a:r>
              <a:rPr lang="zh-CN" altLang="en-US" sz="1200" dirty="0" smtClean="0">
                <a:solidFill>
                  <a:schemeClr val="tx1">
                    <a:lumMod val="75000"/>
                    <a:lumOff val="25000"/>
                  </a:schemeClr>
                </a:solidFill>
              </a:rPr>
              <a:t>后立即</a:t>
            </a:r>
            <a:r>
              <a:rPr lang="zh-CN" altLang="en-US" sz="1200" dirty="0">
                <a:solidFill>
                  <a:schemeClr val="tx1">
                    <a:lumMod val="75000"/>
                    <a:lumOff val="25000"/>
                  </a:schemeClr>
                </a:solidFill>
              </a:rPr>
              <a:t>组织力量，探索氢弹设计原理，选定技术途径    </a:t>
            </a:r>
            <a:r>
              <a:rPr lang="zh-CN" altLang="en-US" sz="1200" dirty="0" smtClean="0">
                <a:solidFill>
                  <a:schemeClr val="tx1">
                    <a:lumMod val="75000"/>
                    <a:lumOff val="25000"/>
                  </a:schemeClr>
                </a:solidFill>
              </a:rPr>
              <a:t> </a:t>
            </a:r>
            <a:endParaRPr lang="zh-CN" altLang="en-US" sz="1200" dirty="0">
              <a:solidFill>
                <a:schemeClr val="tx1">
                  <a:lumMod val="75000"/>
                  <a:lumOff val="25000"/>
                </a:schemeClr>
              </a:solidFill>
            </a:endParaRPr>
          </a:p>
        </p:txBody>
      </p:sp>
      <p:pic>
        <p:nvPicPr>
          <p:cNvPr id="2" name="图片 1"/>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4648200" y="1572588"/>
            <a:ext cx="3802975" cy="191356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1752"/>
                                        </p:tgtEl>
                                        <p:attrNameLst>
                                          <p:attrName>style.visibility</p:attrName>
                                        </p:attrNameLst>
                                      </p:cBhvr>
                                      <p:to>
                                        <p:strVal val="visible"/>
                                      </p:to>
                                    </p:set>
                                    <p:anim calcmode="lin" valueType="num">
                                      <p:cBhvr additive="base">
                                        <p:cTn id="27" dur="500" fill="hold"/>
                                        <p:tgtEl>
                                          <p:spTgt spid="31752"/>
                                        </p:tgtEl>
                                        <p:attrNameLst>
                                          <p:attrName>ppt_x</p:attrName>
                                        </p:attrNameLst>
                                      </p:cBhvr>
                                      <p:tavLst>
                                        <p:tav tm="0">
                                          <p:val>
                                            <p:strVal val="#ppt_x"/>
                                          </p:val>
                                        </p:tav>
                                        <p:tav tm="100000">
                                          <p:val>
                                            <p:strVal val="#ppt_x"/>
                                          </p:val>
                                        </p:tav>
                                      </p:tavLst>
                                    </p:anim>
                                    <p:anim calcmode="lin" valueType="num">
                                      <p:cBhvr additive="base">
                                        <p:cTn id="28" dur="500" fill="hold"/>
                                        <p:tgtEl>
                                          <p:spTgt spid="3175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p:bldP spid="9" grpId="0"/>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5"/>
          <p:cNvSpPr txBox="1">
            <a:spLocks noChangeArrowheads="1"/>
          </p:cNvSpPr>
          <p:nvPr/>
        </p:nvSpPr>
        <p:spPr bwMode="auto">
          <a:xfrm>
            <a:off x="4495800" y="1676832"/>
            <a:ext cx="3048000" cy="338554"/>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zh-CN" altLang="en-US" sz="1600" b="1" dirty="0">
                <a:solidFill>
                  <a:schemeClr val="accent1"/>
                </a:solidFill>
                <a:latin typeface="+mn-ea"/>
                <a:ea typeface="+mn-ea"/>
              </a:rPr>
              <a:t> 赵九章 </a:t>
            </a:r>
            <a:r>
              <a:rPr lang="en-US" altLang="zh-CN" sz="1600" b="1" dirty="0">
                <a:solidFill>
                  <a:schemeClr val="accent1"/>
                </a:solidFill>
                <a:latin typeface="+mn-ea"/>
                <a:ea typeface="+mn-ea"/>
              </a:rPr>
              <a:t>(1907-1968)</a:t>
            </a:r>
          </a:p>
        </p:txBody>
      </p:sp>
      <p:sp>
        <p:nvSpPr>
          <p:cNvPr id="8" name="文本框 7"/>
          <p:cNvSpPr txBox="1"/>
          <p:nvPr/>
        </p:nvSpPr>
        <p:spPr>
          <a:xfrm>
            <a:off x="4495800" y="1962150"/>
            <a:ext cx="3962400" cy="646331"/>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浙江省吴兴县人， 地球物理学家，中国科学院院士。</a:t>
            </a:r>
          </a:p>
          <a:p>
            <a:pPr defTabSz="342900">
              <a:lnSpc>
                <a:spcPct val="150000"/>
              </a:lnSpc>
            </a:pPr>
            <a:r>
              <a:rPr lang="zh-CN" altLang="en-US" sz="1200" dirty="0">
                <a:solidFill>
                  <a:schemeClr val="tx1">
                    <a:lumMod val="75000"/>
                    <a:lumOff val="25000"/>
                  </a:schemeClr>
                </a:solidFill>
              </a:rPr>
              <a:t> 中国人造卫星事业的倡导者和奠基人之一  </a:t>
            </a:r>
          </a:p>
        </p:txBody>
      </p:sp>
      <p:sp>
        <p:nvSpPr>
          <p:cNvPr id="10" name="Text Box 25"/>
          <p:cNvSpPr txBox="1">
            <a:spLocks noChangeArrowheads="1"/>
          </p:cNvSpPr>
          <p:nvPr/>
        </p:nvSpPr>
        <p:spPr bwMode="auto">
          <a:xfrm>
            <a:off x="4495800" y="2966837"/>
            <a:ext cx="3048000" cy="338554"/>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zh-CN" altLang="en-US" sz="1600" b="1" dirty="0">
                <a:solidFill>
                  <a:schemeClr val="accent1"/>
                </a:solidFill>
                <a:latin typeface="+mn-ea"/>
                <a:ea typeface="+mn-ea"/>
              </a:rPr>
              <a:t>屠守锷 </a:t>
            </a:r>
            <a:r>
              <a:rPr lang="en-US" altLang="zh-CN" sz="1600" b="1" dirty="0">
                <a:solidFill>
                  <a:schemeClr val="accent1"/>
                </a:solidFill>
                <a:latin typeface="+mn-ea"/>
                <a:ea typeface="+mn-ea"/>
              </a:rPr>
              <a:t>(1917-2012 )</a:t>
            </a:r>
          </a:p>
        </p:txBody>
      </p:sp>
      <p:sp>
        <p:nvSpPr>
          <p:cNvPr id="11" name="文本框 10"/>
          <p:cNvSpPr txBox="1"/>
          <p:nvPr/>
        </p:nvSpPr>
        <p:spPr>
          <a:xfrm>
            <a:off x="4495800" y="3290508"/>
            <a:ext cx="3581400" cy="613373"/>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浙江省湖州市人，中国科学院院士，国际宇航科学院院士。 </a:t>
            </a:r>
            <a:r>
              <a:rPr lang="zh-CN" altLang="en-US" sz="1200" dirty="0" smtClean="0">
                <a:solidFill>
                  <a:schemeClr val="tx1">
                    <a:lumMod val="75000"/>
                    <a:lumOff val="25000"/>
                  </a:schemeClr>
                </a:solidFill>
              </a:rPr>
              <a:t>中国</a:t>
            </a:r>
            <a:r>
              <a:rPr lang="zh-CN" altLang="en-US" sz="1200" dirty="0">
                <a:solidFill>
                  <a:schemeClr val="tx1">
                    <a:lumMod val="75000"/>
                    <a:lumOff val="25000"/>
                  </a:schemeClr>
                </a:solidFill>
              </a:rPr>
              <a:t>导弹与航天事业开创人之一 </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457200" y="1426903"/>
            <a:ext cx="3810000" cy="2363156"/>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5"/>
          <p:cNvSpPr txBox="1">
            <a:spLocks noChangeArrowheads="1"/>
          </p:cNvSpPr>
          <p:nvPr/>
        </p:nvSpPr>
        <p:spPr bwMode="auto">
          <a:xfrm>
            <a:off x="685800" y="1699796"/>
            <a:ext cx="5486400" cy="400110"/>
          </a:xfrm>
          <a:prstGeom prst="roundRect">
            <a:avLst>
              <a:gd name="adj" fmla="val 0"/>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342900" eaLnBrk="1" hangingPunct="1">
              <a:spcBef>
                <a:spcPct val="50000"/>
              </a:spcBef>
            </a:pPr>
            <a:r>
              <a:rPr lang="en-US" altLang="zh-CN" sz="2000" b="1" dirty="0">
                <a:solidFill>
                  <a:schemeClr val="accent1"/>
                </a:solidFill>
                <a:latin typeface="+mn-ea"/>
                <a:ea typeface="+mn-ea"/>
              </a:rPr>
              <a:t>21</a:t>
            </a:r>
            <a:r>
              <a:rPr lang="zh-CN" altLang="en-US" sz="2000" b="1" dirty="0">
                <a:solidFill>
                  <a:schemeClr val="accent1"/>
                </a:solidFill>
                <a:latin typeface="+mn-ea"/>
                <a:ea typeface="+mn-ea"/>
              </a:rPr>
              <a:t>世纪国防</a:t>
            </a:r>
            <a:r>
              <a:rPr lang="en-US" altLang="zh-CN" sz="2000" b="1" dirty="0">
                <a:solidFill>
                  <a:schemeClr val="accent1"/>
                </a:solidFill>
                <a:latin typeface="+mn-ea"/>
                <a:ea typeface="+mn-ea"/>
              </a:rPr>
              <a:t>-</a:t>
            </a:r>
            <a:r>
              <a:rPr lang="zh-CN" altLang="en-US" sz="2000" b="1" dirty="0">
                <a:solidFill>
                  <a:schemeClr val="accent1"/>
                </a:solidFill>
                <a:latin typeface="+mn-ea"/>
                <a:ea typeface="+mn-ea"/>
              </a:rPr>
              <a:t>飞机 、导弹、核潜艇、航天等 </a:t>
            </a:r>
          </a:p>
        </p:txBody>
      </p:sp>
      <p:sp>
        <p:nvSpPr>
          <p:cNvPr id="13" name="Text Box 13"/>
          <p:cNvSpPr txBox="1">
            <a:spLocks noChangeArrowheads="1"/>
          </p:cNvSpPr>
          <p:nvPr/>
        </p:nvSpPr>
        <p:spPr bwMode="auto">
          <a:xfrm>
            <a:off x="838200" y="2419350"/>
            <a:ext cx="46482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对地导弹</a:t>
            </a:r>
          </a:p>
        </p:txBody>
      </p:sp>
      <p:sp>
        <p:nvSpPr>
          <p:cNvPr id="14" name="Text Box 13"/>
          <p:cNvSpPr txBox="1">
            <a:spLocks noChangeArrowheads="1"/>
          </p:cNvSpPr>
          <p:nvPr/>
        </p:nvSpPr>
        <p:spPr bwMode="auto">
          <a:xfrm>
            <a:off x="838200" y="3016844"/>
            <a:ext cx="46482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中国洲际战略导弹</a:t>
            </a:r>
          </a:p>
        </p:txBody>
      </p:sp>
      <p:sp>
        <p:nvSpPr>
          <p:cNvPr id="15" name="Text Box 13"/>
          <p:cNvSpPr txBox="1">
            <a:spLocks noChangeArrowheads="1"/>
          </p:cNvSpPr>
          <p:nvPr/>
        </p:nvSpPr>
        <p:spPr bwMode="auto">
          <a:xfrm>
            <a:off x="838200" y="3614339"/>
            <a:ext cx="4648200" cy="346249"/>
          </a:xfrm>
          <a:prstGeom prst="rect">
            <a:avLst/>
          </a:prstGeom>
          <a:noFill/>
          <a:ln>
            <a:solidFill>
              <a:schemeClr val="accent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defTabSz="342900">
              <a:spcBef>
                <a:spcPct val="50000"/>
              </a:spcBef>
            </a:pPr>
            <a:r>
              <a:rPr lang="zh-CN" altLang="en-US" sz="1600" b="1" dirty="0">
                <a:solidFill>
                  <a:schemeClr val="accent1"/>
                </a:solidFill>
                <a:latin typeface="微软雅黑" panose="020B0503020204020204" charset="-122"/>
                <a:ea typeface="微软雅黑" panose="020B0503020204020204" charset="-122"/>
              </a:rPr>
              <a:t>轰炸机</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1200" y="926430"/>
            <a:ext cx="2743200" cy="3093120"/>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115076" y="1733550"/>
            <a:ext cx="4114800" cy="2246769"/>
          </a:xfrm>
          <a:prstGeom prst="rect">
            <a:avLst/>
          </a:prstGeom>
          <a:noFill/>
        </p:spPr>
        <p:txBody>
          <a:bodyPr wrap="square" rtlCol="0">
            <a:spAutoFit/>
          </a:bodyPr>
          <a:lstStyle/>
          <a:p>
            <a:pPr defTabSz="342900">
              <a:lnSpc>
                <a:spcPct val="200000"/>
              </a:lnSpc>
            </a:pPr>
            <a:r>
              <a:rPr lang="zh-CN" altLang="en-US" sz="1400" dirty="0" smtClean="0">
                <a:solidFill>
                  <a:schemeClr val="tx1">
                    <a:lumMod val="75000"/>
                    <a:lumOff val="25000"/>
                  </a:schemeClr>
                </a:solidFill>
              </a:rPr>
              <a:t>同学们</a:t>
            </a:r>
            <a:r>
              <a:rPr lang="zh-CN" altLang="en-US" sz="1400" dirty="0">
                <a:solidFill>
                  <a:schemeClr val="tx1">
                    <a:lumMod val="75000"/>
                    <a:lumOff val="25000"/>
                  </a:schemeClr>
                </a:solidFill>
              </a:rPr>
              <a:t>，我们是幸福的一代，也是责任重大的</a:t>
            </a:r>
            <a:r>
              <a:rPr lang="zh-CN" altLang="en-US" sz="1400" dirty="0" smtClean="0">
                <a:solidFill>
                  <a:schemeClr val="tx1">
                    <a:lumMod val="75000"/>
                    <a:lumOff val="25000"/>
                  </a:schemeClr>
                </a:solidFill>
              </a:rPr>
              <a:t>一代祖国</a:t>
            </a:r>
            <a:r>
              <a:rPr lang="zh-CN" altLang="en-US" sz="1400" dirty="0">
                <a:solidFill>
                  <a:schemeClr val="tx1">
                    <a:lumMod val="75000"/>
                    <a:lumOff val="25000"/>
                  </a:schemeClr>
                </a:solidFill>
              </a:rPr>
              <a:t>未来的守卫者。我们的今天决定着中华民族明日的复兴</a:t>
            </a:r>
            <a:r>
              <a:rPr lang="zh-CN" altLang="en-US" sz="1400" dirty="0" smtClean="0">
                <a:solidFill>
                  <a:schemeClr val="tx1">
                    <a:lumMod val="75000"/>
                    <a:lumOff val="25000"/>
                  </a:schemeClr>
                </a:solidFill>
              </a:rPr>
              <a:t>。让</a:t>
            </a:r>
            <a:r>
              <a:rPr lang="zh-CN" altLang="en-US" sz="1400" dirty="0">
                <a:solidFill>
                  <a:schemeClr val="tx1">
                    <a:lumMod val="75000"/>
                    <a:lumOff val="25000"/>
                  </a:schemeClr>
                </a:solidFill>
              </a:rPr>
              <a:t>我们从小事做起，热爱学习、强健体魄，树爱国之心，立报国之志。时刻准备着，为我们伟大祖国的和平与发展贡献自己的力量！</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8200" y="1428750"/>
            <a:ext cx="3012860" cy="2444721"/>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up)">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81468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15200" y="2657043"/>
            <a:ext cx="1816586" cy="2048308"/>
          </a:xfrm>
          <a:prstGeom prst="rect">
            <a:avLst/>
          </a:prstGeom>
        </p:spPr>
      </p:pic>
      <p:pic>
        <p:nvPicPr>
          <p:cNvPr id="15" name="图片 14"/>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flipH="1">
            <a:off x="0" y="4082159"/>
            <a:ext cx="9144000" cy="1080391"/>
          </a:xfrm>
          <a:prstGeom prst="rect">
            <a:avLst/>
          </a:prstGeom>
        </p:spPr>
      </p:pic>
      <p:grpSp>
        <p:nvGrpSpPr>
          <p:cNvPr id="16" name="组合 15"/>
          <p:cNvGrpSpPr/>
          <p:nvPr/>
        </p:nvGrpSpPr>
        <p:grpSpPr>
          <a:xfrm>
            <a:off x="2819400" y="907767"/>
            <a:ext cx="4300893" cy="431146"/>
            <a:chOff x="5750558" y="1915886"/>
            <a:chExt cx="7027334" cy="947057"/>
          </a:xfrm>
        </p:grpSpPr>
        <p:sp>
          <p:nvSpPr>
            <p:cNvPr id="18" name="矩形 17"/>
            <p:cNvSpPr/>
            <p:nvPr/>
          </p:nvSpPr>
          <p:spPr>
            <a:xfrm>
              <a:off x="5750558" y="1915886"/>
              <a:ext cx="905057" cy="9470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bg1"/>
                  </a:solidFill>
                  <a:latin typeface="+mn-ea"/>
                </a:rPr>
                <a:t>01</a:t>
              </a:r>
              <a:endParaRPr lang="zh-CN" altLang="en-US" sz="2400" dirty="0">
                <a:solidFill>
                  <a:schemeClr val="bg1"/>
                </a:solidFill>
                <a:latin typeface="+mn-ea"/>
              </a:endParaRPr>
            </a:p>
          </p:txBody>
        </p:sp>
        <p:sp>
          <p:nvSpPr>
            <p:cNvPr id="21" name="矩形 20"/>
            <p:cNvSpPr/>
            <p:nvPr/>
          </p:nvSpPr>
          <p:spPr>
            <a:xfrm>
              <a:off x="6858746" y="1915886"/>
              <a:ext cx="5919146" cy="9470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spc="600" dirty="0" smtClean="0">
                  <a:solidFill>
                    <a:schemeClr val="accent1"/>
                  </a:solidFill>
                  <a:latin typeface="+mn-ea"/>
                </a:rPr>
                <a:t>国防的主要涵义</a:t>
              </a:r>
              <a:endParaRPr lang="zh-CN" altLang="en-US" sz="2200" spc="600" dirty="0">
                <a:solidFill>
                  <a:schemeClr val="accent1"/>
                </a:solidFill>
                <a:latin typeface="+mn-ea"/>
              </a:endParaRPr>
            </a:p>
          </p:txBody>
        </p:sp>
      </p:grpSp>
      <p:sp>
        <p:nvSpPr>
          <p:cNvPr id="34" name="文本框 33"/>
          <p:cNvSpPr txBox="1"/>
          <p:nvPr/>
        </p:nvSpPr>
        <p:spPr>
          <a:xfrm>
            <a:off x="762000" y="819150"/>
            <a:ext cx="1143000" cy="1569660"/>
          </a:xfrm>
          <a:prstGeom prst="rect">
            <a:avLst/>
          </a:prstGeom>
          <a:noFill/>
        </p:spPr>
        <p:txBody>
          <a:bodyPr wrap="square" rtlCol="0">
            <a:spAutoFit/>
          </a:bodyPr>
          <a:lstStyle/>
          <a:p>
            <a:pPr algn="ctr"/>
            <a:r>
              <a:rPr lang="zh-CN" altLang="en-US" sz="4800" b="1" dirty="0" smtClean="0">
                <a:solidFill>
                  <a:schemeClr val="accent1"/>
                </a:solidFill>
                <a:latin typeface="+mn-ea"/>
              </a:rPr>
              <a:t>目</a:t>
            </a:r>
            <a:endParaRPr lang="en-US" altLang="zh-CN" sz="4800" b="1" dirty="0" smtClean="0">
              <a:solidFill>
                <a:schemeClr val="accent1"/>
              </a:solidFill>
              <a:latin typeface="+mn-ea"/>
            </a:endParaRPr>
          </a:p>
          <a:p>
            <a:pPr algn="ctr"/>
            <a:r>
              <a:rPr lang="zh-CN" altLang="en-US" sz="4800" b="1" dirty="0" smtClean="0">
                <a:solidFill>
                  <a:schemeClr val="accent1"/>
                </a:solidFill>
                <a:latin typeface="+mn-ea"/>
              </a:rPr>
              <a:t>录</a:t>
            </a:r>
            <a:endParaRPr lang="zh-CN" altLang="en-US" sz="4800" b="1" dirty="0">
              <a:solidFill>
                <a:schemeClr val="accent1"/>
              </a:solidFill>
              <a:latin typeface="+mn-ea"/>
            </a:endParaRPr>
          </a:p>
        </p:txBody>
      </p:sp>
      <p:grpSp>
        <p:nvGrpSpPr>
          <p:cNvPr id="35" name="组合 34"/>
          <p:cNvGrpSpPr/>
          <p:nvPr/>
        </p:nvGrpSpPr>
        <p:grpSpPr>
          <a:xfrm>
            <a:off x="2819400" y="1750513"/>
            <a:ext cx="4300893" cy="431146"/>
            <a:chOff x="5750558" y="1915886"/>
            <a:chExt cx="7027334" cy="947057"/>
          </a:xfrm>
        </p:grpSpPr>
        <p:sp>
          <p:nvSpPr>
            <p:cNvPr id="36" name="矩形 35"/>
            <p:cNvSpPr/>
            <p:nvPr/>
          </p:nvSpPr>
          <p:spPr>
            <a:xfrm>
              <a:off x="5750558" y="1915886"/>
              <a:ext cx="905057" cy="9470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latin typeface="+mn-ea"/>
                </a:rPr>
                <a:t>02</a:t>
              </a:r>
              <a:endParaRPr lang="zh-CN" altLang="en-US" sz="2400" dirty="0">
                <a:solidFill>
                  <a:schemeClr val="bg1"/>
                </a:solidFill>
                <a:latin typeface="+mn-ea"/>
              </a:endParaRPr>
            </a:p>
          </p:txBody>
        </p:sp>
        <p:sp>
          <p:nvSpPr>
            <p:cNvPr id="37" name="矩形 36"/>
            <p:cNvSpPr/>
            <p:nvPr/>
          </p:nvSpPr>
          <p:spPr>
            <a:xfrm>
              <a:off x="6858746" y="1915886"/>
              <a:ext cx="5919146" cy="9470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spc="600" dirty="0" smtClean="0">
                  <a:solidFill>
                    <a:schemeClr val="accent1"/>
                  </a:solidFill>
                  <a:latin typeface="+mn-ea"/>
                </a:rPr>
                <a:t>基本的国防</a:t>
              </a:r>
              <a:r>
                <a:rPr lang="zh-CN" altLang="en-US" sz="2200" spc="600" dirty="0">
                  <a:solidFill>
                    <a:schemeClr val="accent1"/>
                  </a:solidFill>
                  <a:latin typeface="+mn-ea"/>
                </a:rPr>
                <a:t>情况</a:t>
              </a:r>
            </a:p>
          </p:txBody>
        </p:sp>
      </p:grpSp>
      <p:grpSp>
        <p:nvGrpSpPr>
          <p:cNvPr id="38" name="组合 37"/>
          <p:cNvGrpSpPr/>
          <p:nvPr/>
        </p:nvGrpSpPr>
        <p:grpSpPr>
          <a:xfrm>
            <a:off x="2819400" y="2593259"/>
            <a:ext cx="4300893" cy="431146"/>
            <a:chOff x="5750558" y="1915886"/>
            <a:chExt cx="7027334" cy="947057"/>
          </a:xfrm>
        </p:grpSpPr>
        <p:sp>
          <p:nvSpPr>
            <p:cNvPr id="39" name="矩形 38"/>
            <p:cNvSpPr/>
            <p:nvPr/>
          </p:nvSpPr>
          <p:spPr>
            <a:xfrm>
              <a:off x="5750558" y="1915886"/>
              <a:ext cx="905057" cy="9470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latin typeface="+mn-ea"/>
                </a:rPr>
                <a:t>03</a:t>
              </a:r>
              <a:endParaRPr lang="zh-CN" altLang="en-US" sz="2400" dirty="0">
                <a:solidFill>
                  <a:schemeClr val="bg1"/>
                </a:solidFill>
                <a:latin typeface="+mn-ea"/>
              </a:endParaRPr>
            </a:p>
          </p:txBody>
        </p:sp>
        <p:sp>
          <p:nvSpPr>
            <p:cNvPr id="40" name="矩形 39"/>
            <p:cNvSpPr/>
            <p:nvPr/>
          </p:nvSpPr>
          <p:spPr>
            <a:xfrm>
              <a:off x="6858746" y="1915886"/>
              <a:ext cx="5919146" cy="9470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spc="600" dirty="0" smtClean="0">
                  <a:solidFill>
                    <a:schemeClr val="accent1"/>
                  </a:solidFill>
                  <a:latin typeface="+mn-ea"/>
                </a:rPr>
                <a:t>现代化</a:t>
              </a:r>
              <a:r>
                <a:rPr lang="zh-CN" altLang="en-US" sz="2200" spc="600" dirty="0">
                  <a:solidFill>
                    <a:schemeClr val="accent1"/>
                  </a:solidFill>
                  <a:latin typeface="+mn-ea"/>
                </a:rPr>
                <a:t>国防建设</a:t>
              </a:r>
            </a:p>
          </p:txBody>
        </p:sp>
      </p:grpSp>
      <p:grpSp>
        <p:nvGrpSpPr>
          <p:cNvPr id="41" name="组合 40"/>
          <p:cNvGrpSpPr/>
          <p:nvPr/>
        </p:nvGrpSpPr>
        <p:grpSpPr>
          <a:xfrm>
            <a:off x="2819400" y="3436004"/>
            <a:ext cx="4300893" cy="431146"/>
            <a:chOff x="5750558" y="1915886"/>
            <a:chExt cx="7027334" cy="947057"/>
          </a:xfrm>
        </p:grpSpPr>
        <p:sp>
          <p:nvSpPr>
            <p:cNvPr id="42" name="矩形 41"/>
            <p:cNvSpPr/>
            <p:nvPr/>
          </p:nvSpPr>
          <p:spPr>
            <a:xfrm>
              <a:off x="5750558" y="1915886"/>
              <a:ext cx="905057" cy="9470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latin typeface="+mn-ea"/>
                </a:rPr>
                <a:t>04</a:t>
              </a:r>
              <a:endParaRPr lang="zh-CN" altLang="en-US" sz="2400" dirty="0">
                <a:solidFill>
                  <a:schemeClr val="bg1"/>
                </a:solidFill>
                <a:latin typeface="+mn-ea"/>
              </a:endParaRPr>
            </a:p>
          </p:txBody>
        </p:sp>
        <p:sp>
          <p:nvSpPr>
            <p:cNvPr id="43" name="矩形 42"/>
            <p:cNvSpPr/>
            <p:nvPr/>
          </p:nvSpPr>
          <p:spPr>
            <a:xfrm>
              <a:off x="6858746" y="1915886"/>
              <a:ext cx="5919146" cy="9470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spc="600" dirty="0" smtClean="0">
                  <a:solidFill>
                    <a:schemeClr val="accent1"/>
                  </a:solidFill>
                  <a:latin typeface="+mn-ea"/>
                </a:rPr>
                <a:t>国防的发展</a:t>
              </a:r>
              <a:r>
                <a:rPr lang="zh-CN" altLang="en-US" sz="2200" spc="600" dirty="0">
                  <a:solidFill>
                    <a:schemeClr val="accent1"/>
                  </a:solidFill>
                  <a:latin typeface="+mn-ea"/>
                </a:rPr>
                <a:t>历程</a:t>
              </a:r>
            </a:p>
          </p:txBody>
        </p:sp>
      </p:grpSp>
      <p:pic>
        <p:nvPicPr>
          <p:cNvPr id="6" name="图片 5"/>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rot="19118490">
            <a:off x="1471209" y="2102002"/>
            <a:ext cx="734350" cy="520659"/>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500" fill="hold"/>
                                        <p:tgtEl>
                                          <p:spTgt spid="34"/>
                                        </p:tgtEl>
                                        <p:attrNameLst>
                                          <p:attrName>ppt_w</p:attrName>
                                        </p:attrNameLst>
                                      </p:cBhvr>
                                      <p:tavLst>
                                        <p:tav tm="0">
                                          <p:val>
                                            <p:fltVal val="0"/>
                                          </p:val>
                                        </p:tav>
                                        <p:tav tm="100000">
                                          <p:val>
                                            <p:strVal val="#ppt_w"/>
                                          </p:val>
                                        </p:tav>
                                      </p:tavLst>
                                    </p:anim>
                                    <p:anim calcmode="lin" valueType="num">
                                      <p:cBhvr>
                                        <p:cTn id="18" dur="500" fill="hold"/>
                                        <p:tgtEl>
                                          <p:spTgt spid="34"/>
                                        </p:tgtEl>
                                        <p:attrNameLst>
                                          <p:attrName>ppt_h</p:attrName>
                                        </p:attrNameLst>
                                      </p:cBhvr>
                                      <p:tavLst>
                                        <p:tav tm="0">
                                          <p:val>
                                            <p:fltVal val="0"/>
                                          </p:val>
                                        </p:tav>
                                        <p:tav tm="100000">
                                          <p:val>
                                            <p:strVal val="#ppt_h"/>
                                          </p:val>
                                        </p:tav>
                                      </p:tavLst>
                                    </p:anim>
                                    <p:animEffect transition="in" filter="fade">
                                      <p:cBhvr>
                                        <p:cTn id="19" dur="500"/>
                                        <p:tgtEl>
                                          <p:spTgt spid="34"/>
                                        </p:tgtEl>
                                      </p:cBhvr>
                                    </p:animEffect>
                                  </p:childTnLst>
                                </p:cTn>
                              </p:par>
                              <p:par>
                                <p:cTn id="20" presetID="53" presetClass="entr" presetSubtype="16"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500"/>
                                        <p:tgtEl>
                                          <p:spTgt spid="16"/>
                                        </p:tgtEl>
                                      </p:cBhvr>
                                    </p:animEffect>
                                  </p:childTnLst>
                                </p:cTn>
                              </p:par>
                            </p:childTnLst>
                          </p:cTn>
                        </p:par>
                        <p:par>
                          <p:cTn id="29" fill="hold">
                            <p:stCondLst>
                              <p:cond delay="1000"/>
                            </p:stCondLst>
                            <p:childTnLst>
                              <p:par>
                                <p:cTn id="30" presetID="22" presetClass="entr" presetSubtype="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childTnLst>
                          </p:cTn>
                        </p:par>
                        <p:par>
                          <p:cTn id="33" fill="hold">
                            <p:stCondLst>
                              <p:cond delay="1500"/>
                            </p:stCondLst>
                            <p:childTnLst>
                              <p:par>
                                <p:cTn id="34" presetID="22" presetClass="entr" presetSubtype="8"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500"/>
                                        <p:tgtEl>
                                          <p:spTgt spid="38"/>
                                        </p:tgtEl>
                                      </p:cBhvr>
                                    </p:animEffect>
                                  </p:childTnLst>
                                </p:cTn>
                              </p:par>
                            </p:childTnLst>
                          </p:cTn>
                        </p:par>
                        <p:par>
                          <p:cTn id="37" fill="hold">
                            <p:stCondLst>
                              <p:cond delay="2000"/>
                            </p:stCondLst>
                            <p:childTnLst>
                              <p:par>
                                <p:cTn id="38" presetID="22" presetClass="entr" presetSubtype="8" fill="hold"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wipe(left)">
                                      <p:cBhvr>
                                        <p:cTn id="4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4171951"/>
            <a:ext cx="3974442" cy="436218"/>
          </a:xfrm>
          <a:prstGeom prst="rect">
            <a:avLst/>
          </a:prstGeom>
        </p:spPr>
      </p:pic>
      <p:pic>
        <p:nvPicPr>
          <p:cNvPr id="5" name="图片 4"/>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6096000" y="2876550"/>
            <a:ext cx="3048000" cy="1828800"/>
          </a:xfrm>
          <a:prstGeom prst="rect">
            <a:avLst/>
          </a:prstGeom>
        </p:spPr>
      </p:pic>
      <p:pic>
        <p:nvPicPr>
          <p:cNvPr id="15" name="图片 14"/>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0" y="4082159"/>
            <a:ext cx="9144000" cy="1080391"/>
          </a:xfrm>
          <a:prstGeom prst="rect">
            <a:avLst/>
          </a:prstGeom>
        </p:spPr>
      </p:pic>
      <p:sp>
        <p:nvSpPr>
          <p:cNvPr id="21" name="矩形 20"/>
          <p:cNvSpPr/>
          <p:nvPr/>
        </p:nvSpPr>
        <p:spPr>
          <a:xfrm>
            <a:off x="2701944" y="1352550"/>
            <a:ext cx="4994256" cy="90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5000" b="1" dirty="0" smtClean="0">
                <a:solidFill>
                  <a:schemeClr val="accent1"/>
                </a:solidFill>
                <a:latin typeface="+mn-ea"/>
              </a:rPr>
              <a:t>国防的主要涵义</a:t>
            </a:r>
            <a:endParaRPr lang="zh-CN" altLang="en-US" sz="5000" b="1" dirty="0">
              <a:solidFill>
                <a:schemeClr val="accent1"/>
              </a:solidFill>
              <a:latin typeface="+mn-ea"/>
            </a:endParaRPr>
          </a:p>
        </p:txBody>
      </p:sp>
      <p:sp>
        <p:nvSpPr>
          <p:cNvPr id="34" name="文本框 33"/>
          <p:cNvSpPr txBox="1"/>
          <p:nvPr/>
        </p:nvSpPr>
        <p:spPr>
          <a:xfrm>
            <a:off x="1143000" y="1276350"/>
            <a:ext cx="1371600" cy="1200329"/>
          </a:xfrm>
          <a:prstGeom prst="rect">
            <a:avLst/>
          </a:prstGeom>
          <a:noFill/>
        </p:spPr>
        <p:txBody>
          <a:bodyPr wrap="square" rtlCol="0">
            <a:spAutoFit/>
          </a:bodyPr>
          <a:lstStyle/>
          <a:p>
            <a:pPr algn="ctr"/>
            <a:r>
              <a:rPr lang="en-US" altLang="zh-CN" sz="7200" b="1" dirty="0" smtClean="0">
                <a:solidFill>
                  <a:schemeClr val="accent1"/>
                </a:solidFill>
                <a:latin typeface="+mn-ea"/>
              </a:rPr>
              <a:t>01</a:t>
            </a:r>
            <a:endParaRPr lang="zh-CN" altLang="en-US" sz="7200" b="1" dirty="0">
              <a:solidFill>
                <a:schemeClr val="accent1"/>
              </a:solidFill>
              <a:latin typeface="+mn-ea"/>
            </a:endParaRPr>
          </a:p>
        </p:txBody>
      </p:sp>
      <p:sp>
        <p:nvSpPr>
          <p:cNvPr id="19" name="矩形 18"/>
          <p:cNvSpPr/>
          <p:nvPr/>
        </p:nvSpPr>
        <p:spPr>
          <a:xfrm>
            <a:off x="2743200" y="2266950"/>
            <a:ext cx="4800600" cy="490584"/>
          </a:xfrm>
          <a:prstGeom prst="rect">
            <a:avLst/>
          </a:prstGeom>
        </p:spPr>
        <p:txBody>
          <a:bodyPr wrap="square">
            <a:spAutoFit/>
          </a:bodyPr>
          <a:lstStyle/>
          <a:p>
            <a:pPr>
              <a:lnSpc>
                <a:spcPct val="130000"/>
              </a:lnSpc>
            </a:pPr>
            <a:r>
              <a:rPr lang="zh-CN" altLang="en-US" sz="1050" dirty="0" smtClean="0">
                <a:solidFill>
                  <a:schemeClr val="accent1"/>
                </a:solidFill>
              </a:rPr>
              <a:t>strengthening national defense education strengthening national defense education strengthening defense</a:t>
            </a:r>
            <a:endParaRPr lang="zh-CN" altLang="en-US" sz="1050" dirty="0">
              <a:solidFill>
                <a:schemeClr val="accent1"/>
              </a:solidFill>
            </a:endParaRPr>
          </a:p>
        </p:txBody>
      </p:sp>
      <p:pic>
        <p:nvPicPr>
          <p:cNvPr id="22" name="图片 21"/>
          <p:cNvPicPr>
            <a:picLocks noChangeAspect="1"/>
          </p:cNvPicPr>
          <p:nvPr/>
        </p:nvPicPr>
        <p:blipFill>
          <a:blip r:embed="rId6"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rot="1897284">
            <a:off x="7449250" y="791681"/>
            <a:ext cx="942454" cy="668206"/>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3"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1+#ppt_w/2"/>
                                          </p:val>
                                        </p:tav>
                                        <p:tav tm="100000">
                                          <p:val>
                                            <p:strVal val="#ppt_x"/>
                                          </p:val>
                                        </p:tav>
                                      </p:tavLst>
                                    </p:anim>
                                    <p:anim calcmode="lin" valueType="num">
                                      <p:cBhvr additive="base">
                                        <p:cTn id="22"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p:cTn id="27" dur="500" fill="hold"/>
                                        <p:tgtEl>
                                          <p:spTgt spid="34"/>
                                        </p:tgtEl>
                                        <p:attrNameLst>
                                          <p:attrName>ppt_w</p:attrName>
                                        </p:attrNameLst>
                                      </p:cBhvr>
                                      <p:tavLst>
                                        <p:tav tm="0">
                                          <p:val>
                                            <p:fltVal val="0"/>
                                          </p:val>
                                        </p:tav>
                                        <p:tav tm="100000">
                                          <p:val>
                                            <p:strVal val="#ppt_w"/>
                                          </p:val>
                                        </p:tav>
                                      </p:tavLst>
                                    </p:anim>
                                    <p:anim calcmode="lin" valueType="num">
                                      <p:cBhvr>
                                        <p:cTn id="28" dur="500" fill="hold"/>
                                        <p:tgtEl>
                                          <p:spTgt spid="34"/>
                                        </p:tgtEl>
                                        <p:attrNameLst>
                                          <p:attrName>ppt_h</p:attrName>
                                        </p:attrNameLst>
                                      </p:cBhvr>
                                      <p:tavLst>
                                        <p:tav tm="0">
                                          <p:val>
                                            <p:fltVal val="0"/>
                                          </p:val>
                                        </p:tav>
                                        <p:tav tm="100000">
                                          <p:val>
                                            <p:strVal val="#ppt_h"/>
                                          </p:val>
                                        </p:tav>
                                      </p:tavLst>
                                    </p:anim>
                                    <p:animEffect transition="in" filter="fade">
                                      <p:cBhvr>
                                        <p:cTn id="29" dur="5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left)">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500" fill="hold"/>
                                        <p:tgtEl>
                                          <p:spTgt spid="19"/>
                                        </p:tgtEl>
                                        <p:attrNameLst>
                                          <p:attrName>ppt_w</p:attrName>
                                        </p:attrNameLst>
                                      </p:cBhvr>
                                      <p:tavLst>
                                        <p:tav tm="0">
                                          <p:val>
                                            <p:fltVal val="0"/>
                                          </p:val>
                                        </p:tav>
                                        <p:tav tm="100000">
                                          <p:val>
                                            <p:strVal val="#ppt_w"/>
                                          </p:val>
                                        </p:tav>
                                      </p:tavLst>
                                    </p:anim>
                                    <p:anim calcmode="lin" valueType="num">
                                      <p:cBhvr>
                                        <p:cTn id="40" dur="500" fill="hold"/>
                                        <p:tgtEl>
                                          <p:spTgt spid="19"/>
                                        </p:tgtEl>
                                        <p:attrNameLst>
                                          <p:attrName>ppt_h</p:attrName>
                                        </p:attrNameLst>
                                      </p:cBhvr>
                                      <p:tavLst>
                                        <p:tav tm="0">
                                          <p:val>
                                            <p:fltVal val="0"/>
                                          </p:val>
                                        </p:tav>
                                        <p:tav tm="100000">
                                          <p:val>
                                            <p:strVal val="#ppt_h"/>
                                          </p:val>
                                        </p:tav>
                                      </p:tavLst>
                                    </p:anim>
                                    <p:animEffect transition="in" filter="fade">
                                      <p:cBhvr>
                                        <p:cTn id="4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4"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609600" y="112395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marL="0" indent="0" defTabSz="342900">
              <a:lnSpc>
                <a:spcPct val="150000"/>
              </a:lnSpc>
            </a:pPr>
            <a:r>
              <a:rPr lang="zh-CN" altLang="en-US" sz="1200" dirty="0" smtClean="0">
                <a:solidFill>
                  <a:schemeClr val="tx1"/>
                </a:solidFill>
                <a:latin typeface="微软雅黑" panose="020B0503020204020204" charset="-122"/>
                <a:ea typeface="微软雅黑" panose="020B0503020204020204" charset="-122"/>
              </a:rPr>
              <a:t>国防</a:t>
            </a:r>
            <a:r>
              <a:rPr lang="zh-CN" altLang="en-US" sz="1200" dirty="0">
                <a:solidFill>
                  <a:schemeClr val="tx1"/>
                </a:solidFill>
                <a:latin typeface="微软雅黑" panose="020B0503020204020204" charset="-122"/>
                <a:ea typeface="微软雅黑" panose="020B0503020204020204" charset="-122"/>
              </a:rPr>
              <a:t>，就是国家的防务，是国家为防备和抵抗侵略，制止武装颠覆，保卫国家的主权统一、领土完整和安全所进行的军事活动，以及与军事有关的政治、经济、外交、科技、教育等方面的</a:t>
            </a:r>
            <a:r>
              <a:rPr lang="zh-CN" altLang="en-US" sz="1200" dirty="0" smtClean="0">
                <a:solidFill>
                  <a:schemeClr val="tx1"/>
                </a:solidFill>
                <a:latin typeface="微软雅黑" panose="020B0503020204020204" charset="-122"/>
                <a:ea typeface="微软雅黑" panose="020B0503020204020204" charset="-122"/>
              </a:rPr>
              <a:t>活动</a:t>
            </a:r>
            <a:endParaRPr lang="zh-CN" altLang="en-US" sz="1200" dirty="0">
              <a:solidFill>
                <a:schemeClr val="tx1"/>
              </a:solidFill>
              <a:latin typeface="微软雅黑" panose="020B0503020204020204" charset="-122"/>
              <a:ea typeface="微软雅黑" panose="020B0503020204020204" charset="-122"/>
            </a:endParaRPr>
          </a:p>
        </p:txBody>
      </p:sp>
      <p:sp>
        <p:nvSpPr>
          <p:cNvPr id="7" name="矩形 6"/>
          <p:cNvSpPr/>
          <p:nvPr/>
        </p:nvSpPr>
        <p:spPr>
          <a:xfrm>
            <a:off x="546190" y="1809750"/>
            <a:ext cx="7378610" cy="369332"/>
          </a:xfrm>
          <a:prstGeom prst="rect">
            <a:avLst/>
          </a:prstGeom>
        </p:spPr>
        <p:txBody>
          <a:bodyPr wrap="square">
            <a:spAutoFit/>
          </a:bodyPr>
          <a:lstStyle/>
          <a:p>
            <a:pPr defTabSz="342900"/>
            <a:r>
              <a:rPr lang="zh-CN" altLang="en-US" b="1" dirty="0">
                <a:solidFill>
                  <a:schemeClr val="accent1"/>
                </a:solidFill>
                <a:latin typeface="+mn-ea"/>
              </a:rPr>
              <a:t> 国家的主权，国家的安全，要始终放在第一位。 </a:t>
            </a:r>
            <a:r>
              <a:rPr lang="en-US" altLang="zh-CN" b="1" dirty="0" smtClean="0">
                <a:solidFill>
                  <a:schemeClr val="accent1"/>
                </a:solidFill>
                <a:latin typeface="+mn-ea"/>
              </a:rPr>
              <a:t>——</a:t>
            </a:r>
            <a:r>
              <a:rPr lang="zh-CN" altLang="en-US" b="1" dirty="0">
                <a:solidFill>
                  <a:schemeClr val="accent1"/>
                </a:solidFill>
                <a:latin typeface="+mn-ea"/>
              </a:rPr>
              <a:t>邓小平</a:t>
            </a:r>
          </a:p>
        </p:txBody>
      </p:sp>
      <p:sp>
        <p:nvSpPr>
          <p:cNvPr id="8" name="矩形 7"/>
          <p:cNvSpPr/>
          <p:nvPr/>
        </p:nvSpPr>
        <p:spPr>
          <a:xfrm>
            <a:off x="726737" y="2346996"/>
            <a:ext cx="337185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smtClean="0">
                <a:solidFill>
                  <a:prstClr val="white"/>
                </a:solidFill>
              </a:rPr>
              <a:t>保卫</a:t>
            </a:r>
            <a:r>
              <a:rPr lang="zh-CN" altLang="en-US" sz="1400" b="1" dirty="0">
                <a:solidFill>
                  <a:prstClr val="white"/>
                </a:solidFill>
              </a:rPr>
              <a:t>国家主权（是国防最主要的职能</a:t>
            </a:r>
            <a:r>
              <a:rPr lang="zh-CN" altLang="en-US" sz="1400" dirty="0">
                <a:solidFill>
                  <a:prstClr val="white"/>
                </a:solidFill>
              </a:rPr>
              <a:t>）</a:t>
            </a:r>
          </a:p>
        </p:txBody>
      </p:sp>
      <p:sp>
        <p:nvSpPr>
          <p:cNvPr id="9" name="矩形 8"/>
          <p:cNvSpPr/>
          <p:nvPr/>
        </p:nvSpPr>
        <p:spPr>
          <a:xfrm>
            <a:off x="609600" y="2635562"/>
            <a:ext cx="7756187" cy="646331"/>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国家主权是指一个国家独立自主地处理自己对内对外事务的最高权力，享有自主权、平等权和自保权。国家主权高于一切，是一个国家存在的根本标志。</a:t>
            </a:r>
          </a:p>
        </p:txBody>
      </p:sp>
      <p:sp>
        <p:nvSpPr>
          <p:cNvPr id="11" name="矩形 10"/>
          <p:cNvSpPr/>
          <p:nvPr/>
        </p:nvSpPr>
        <p:spPr>
          <a:xfrm>
            <a:off x="715388" y="3441163"/>
            <a:ext cx="337185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a:solidFill>
                  <a:prstClr val="white"/>
                </a:solidFill>
              </a:rPr>
              <a:t>保卫国家领土完整</a:t>
            </a:r>
          </a:p>
        </p:txBody>
      </p:sp>
      <p:sp>
        <p:nvSpPr>
          <p:cNvPr id="12" name="矩形 11"/>
          <p:cNvSpPr/>
          <p:nvPr/>
        </p:nvSpPr>
        <p:spPr>
          <a:xfrm>
            <a:off x="609600" y="3714750"/>
            <a:ext cx="7756187" cy="613373"/>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国家领土是指在一国主权下的区域。包括一国的陆地、水域及其上空和底土。领土和国家一样都是历史的产物。是一个国家和民族赖以生存和繁衍的基本条件。保卫国家领土不受侵犯，必须不断强化国防力量</a:t>
            </a:r>
            <a:r>
              <a:rPr lang="zh-CN" altLang="en-US" sz="1200" dirty="0" smtClean="0">
                <a:solidFill>
                  <a:schemeClr val="tx1">
                    <a:lumMod val="85000"/>
                    <a:lumOff val="15000"/>
                  </a:schemeClr>
                </a:solidFill>
              </a:rPr>
              <a:t>。</a:t>
            </a:r>
            <a:endParaRPr lang="zh-CN" altLang="en-US" sz="1200" dirty="0">
              <a:solidFill>
                <a:schemeClr val="tx1">
                  <a:lumMod val="85000"/>
                  <a:lumOff val="15000"/>
                </a:schemeClr>
              </a:solidFill>
            </a:endParaRPr>
          </a:p>
        </p:txBody>
      </p:sp>
      <p:sp>
        <p:nvSpPr>
          <p:cNvPr id="2" name="文本框 1"/>
          <p:cNvSpPr txBox="1"/>
          <p:nvPr/>
        </p:nvSpPr>
        <p:spPr>
          <a:xfrm>
            <a:off x="3276600" y="285750"/>
            <a:ext cx="1066800" cy="169277"/>
          </a:xfrm>
          <a:prstGeom prst="rect">
            <a:avLst/>
          </a:prstGeom>
          <a:noFill/>
        </p:spPr>
        <p:txBody>
          <a:bodyPr wrap="square" rtlCol="0">
            <a:spAutoFit/>
          </a:bodyPr>
          <a:lstStyle/>
          <a:p>
            <a:r>
              <a:rPr lang="en-US" altLang="zh-CN" sz="500" dirty="0">
                <a:solidFill>
                  <a:srgbClr val="F6F6F8"/>
                </a:solidFill>
              </a:rPr>
              <a:t>https://www.ypppt.com/</a:t>
            </a:r>
            <a:endParaRPr lang="zh-CN" altLang="en-US" sz="500" dirty="0">
              <a:solidFill>
                <a:srgbClr val="F6F6F8"/>
              </a:solidFill>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left)">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7" grpId="0"/>
      <p:bldP spid="8" grpId="0" animBg="1"/>
      <p:bldP spid="9" grpId="0"/>
      <p:bldP spid="11"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810000" y="1343816"/>
            <a:ext cx="4953000" cy="369332"/>
            <a:chOff x="-152399" y="2311576"/>
            <a:chExt cx="4953000" cy="369332"/>
          </a:xfrm>
        </p:grpSpPr>
        <p:sp>
          <p:nvSpPr>
            <p:cNvPr id="14" name="矩形 13"/>
            <p:cNvSpPr/>
            <p:nvPr/>
          </p:nvSpPr>
          <p:spPr>
            <a:xfrm>
              <a:off x="-152399" y="2346996"/>
              <a:ext cx="233167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a:solidFill>
                    <a:prstClr val="white"/>
                  </a:solidFill>
                </a:rPr>
                <a:t>强大的国防</a:t>
              </a:r>
            </a:p>
          </p:txBody>
        </p:sp>
        <p:sp>
          <p:nvSpPr>
            <p:cNvPr id="15" name="矩形 14"/>
            <p:cNvSpPr/>
            <p:nvPr/>
          </p:nvSpPr>
          <p:spPr>
            <a:xfrm>
              <a:off x="2180893" y="2311576"/>
              <a:ext cx="2619708" cy="369332"/>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国家、民族生存与发展的基本条件</a:t>
              </a:r>
            </a:p>
          </p:txBody>
        </p:sp>
      </p:grpSp>
      <p:grpSp>
        <p:nvGrpSpPr>
          <p:cNvPr id="16" name="组合 15"/>
          <p:cNvGrpSpPr/>
          <p:nvPr/>
        </p:nvGrpSpPr>
        <p:grpSpPr>
          <a:xfrm>
            <a:off x="3810000" y="1962444"/>
            <a:ext cx="4953000" cy="336374"/>
            <a:chOff x="-152399" y="2311576"/>
            <a:chExt cx="4953000" cy="336374"/>
          </a:xfrm>
        </p:grpSpPr>
        <p:sp>
          <p:nvSpPr>
            <p:cNvPr id="18" name="矩形 17"/>
            <p:cNvSpPr/>
            <p:nvPr/>
          </p:nvSpPr>
          <p:spPr>
            <a:xfrm>
              <a:off x="-152399" y="2346996"/>
              <a:ext cx="233167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a:solidFill>
                    <a:prstClr val="white"/>
                  </a:solidFill>
                </a:rPr>
                <a:t>科学技术</a:t>
              </a:r>
            </a:p>
          </p:txBody>
        </p:sp>
        <p:sp>
          <p:nvSpPr>
            <p:cNvPr id="19" name="矩形 18"/>
            <p:cNvSpPr/>
            <p:nvPr/>
          </p:nvSpPr>
          <p:spPr>
            <a:xfrm>
              <a:off x="2180893" y="2311576"/>
              <a:ext cx="2619708" cy="336374"/>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建设强大国防的根本动力</a:t>
              </a:r>
            </a:p>
          </p:txBody>
        </p:sp>
      </p:grpSp>
      <p:grpSp>
        <p:nvGrpSpPr>
          <p:cNvPr id="20" name="组合 19"/>
          <p:cNvGrpSpPr/>
          <p:nvPr/>
        </p:nvGrpSpPr>
        <p:grpSpPr>
          <a:xfrm>
            <a:off x="3810000" y="2581072"/>
            <a:ext cx="4953000" cy="336374"/>
            <a:chOff x="-152399" y="2311576"/>
            <a:chExt cx="4953000" cy="336374"/>
          </a:xfrm>
        </p:grpSpPr>
        <p:sp>
          <p:nvSpPr>
            <p:cNvPr id="21" name="矩形 20"/>
            <p:cNvSpPr/>
            <p:nvPr/>
          </p:nvSpPr>
          <p:spPr>
            <a:xfrm>
              <a:off x="-152399" y="2346996"/>
              <a:ext cx="233167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a:solidFill>
                    <a:prstClr val="white"/>
                  </a:solidFill>
                </a:rPr>
                <a:t>人民群众</a:t>
              </a:r>
            </a:p>
          </p:txBody>
        </p:sp>
        <p:sp>
          <p:nvSpPr>
            <p:cNvPr id="22" name="矩形 21"/>
            <p:cNvSpPr/>
            <p:nvPr/>
          </p:nvSpPr>
          <p:spPr>
            <a:xfrm>
              <a:off x="2180893" y="2311576"/>
              <a:ext cx="2619708" cy="336374"/>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建设强大国防的力量源泉</a:t>
              </a:r>
            </a:p>
          </p:txBody>
        </p:sp>
      </p:grpSp>
      <p:grpSp>
        <p:nvGrpSpPr>
          <p:cNvPr id="23" name="组合 22"/>
          <p:cNvGrpSpPr/>
          <p:nvPr/>
        </p:nvGrpSpPr>
        <p:grpSpPr>
          <a:xfrm>
            <a:off x="3810000" y="3199700"/>
            <a:ext cx="4953000" cy="336374"/>
            <a:chOff x="-152399" y="2311576"/>
            <a:chExt cx="4953000" cy="336374"/>
          </a:xfrm>
        </p:grpSpPr>
        <p:sp>
          <p:nvSpPr>
            <p:cNvPr id="24" name="矩形 23"/>
            <p:cNvSpPr/>
            <p:nvPr/>
          </p:nvSpPr>
          <p:spPr>
            <a:xfrm>
              <a:off x="-152399" y="2346996"/>
              <a:ext cx="233167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a:solidFill>
                    <a:prstClr val="white"/>
                  </a:solidFill>
                </a:rPr>
                <a:t>经济发展</a:t>
              </a:r>
            </a:p>
          </p:txBody>
        </p:sp>
        <p:sp>
          <p:nvSpPr>
            <p:cNvPr id="25" name="矩形 24"/>
            <p:cNvSpPr/>
            <p:nvPr/>
          </p:nvSpPr>
          <p:spPr>
            <a:xfrm>
              <a:off x="2180893" y="2311576"/>
              <a:ext cx="2619708" cy="336374"/>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国防强大的基础</a:t>
              </a:r>
            </a:p>
          </p:txBody>
        </p:sp>
      </p:grpSp>
      <p:grpSp>
        <p:nvGrpSpPr>
          <p:cNvPr id="26" name="组合 25"/>
          <p:cNvGrpSpPr/>
          <p:nvPr/>
        </p:nvGrpSpPr>
        <p:grpSpPr>
          <a:xfrm>
            <a:off x="3810000" y="3818328"/>
            <a:ext cx="4953000" cy="336374"/>
            <a:chOff x="-152399" y="2311576"/>
            <a:chExt cx="4953000" cy="336374"/>
          </a:xfrm>
        </p:grpSpPr>
        <p:sp>
          <p:nvSpPr>
            <p:cNvPr id="27" name="矩形 26"/>
            <p:cNvSpPr/>
            <p:nvPr/>
          </p:nvSpPr>
          <p:spPr>
            <a:xfrm>
              <a:off x="-152399" y="2346996"/>
              <a:ext cx="2331670" cy="3009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zh-CN" altLang="en-US" sz="1400" b="1" dirty="0">
                  <a:solidFill>
                    <a:prstClr val="white"/>
                  </a:solidFill>
                </a:rPr>
                <a:t>国家的统一和民族的团结</a:t>
              </a:r>
            </a:p>
          </p:txBody>
        </p:sp>
        <p:sp>
          <p:nvSpPr>
            <p:cNvPr id="28" name="矩形 27"/>
            <p:cNvSpPr/>
            <p:nvPr/>
          </p:nvSpPr>
          <p:spPr>
            <a:xfrm>
              <a:off x="2180893" y="2311576"/>
              <a:ext cx="2619708" cy="336374"/>
            </a:xfrm>
            <a:prstGeom prst="rect">
              <a:avLst/>
            </a:prstGeom>
          </p:spPr>
          <p:txBody>
            <a:bodyPr wrap="square">
              <a:spAutoFit/>
            </a:bodyPr>
            <a:lstStyle/>
            <a:p>
              <a:pPr defTabSz="342900">
                <a:lnSpc>
                  <a:spcPct val="150000"/>
                </a:lnSpc>
              </a:pPr>
              <a:r>
                <a:rPr lang="zh-CN" altLang="en-US" sz="1200" dirty="0">
                  <a:solidFill>
                    <a:schemeClr val="tx1">
                      <a:lumMod val="85000"/>
                      <a:lumOff val="15000"/>
                    </a:schemeClr>
                  </a:solidFill>
                </a:rPr>
                <a:t>国防强大的关键</a:t>
              </a:r>
            </a:p>
          </p:txBody>
        </p:sp>
      </p:grpSp>
      <p:sp>
        <p:nvSpPr>
          <p:cNvPr id="31" name="Rectangle 3"/>
          <p:cNvSpPr>
            <a:spLocks noChangeArrowheads="1"/>
          </p:cNvSpPr>
          <p:nvPr/>
        </p:nvSpPr>
        <p:spPr bwMode="auto">
          <a:xfrm>
            <a:off x="762000" y="1276350"/>
            <a:ext cx="2819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同学们，也许有人就会问了：“我们生活在祖国这么强大、和平的时代，还需要学习国防知识吗？”</a:t>
            </a:r>
          </a:p>
        </p:txBody>
      </p:sp>
      <p:sp>
        <p:nvSpPr>
          <p:cNvPr id="32" name="矩形 31"/>
          <p:cNvSpPr/>
          <p:nvPr/>
        </p:nvSpPr>
        <p:spPr>
          <a:xfrm>
            <a:off x="762000" y="2193684"/>
            <a:ext cx="1968410" cy="369332"/>
          </a:xfrm>
          <a:prstGeom prst="rect">
            <a:avLst/>
          </a:prstGeom>
        </p:spPr>
        <p:txBody>
          <a:bodyPr wrap="square">
            <a:spAutoFit/>
          </a:bodyPr>
          <a:lstStyle/>
          <a:p>
            <a:pPr defTabSz="342900"/>
            <a:r>
              <a:rPr lang="zh-CN" altLang="en-US" b="1" dirty="0">
                <a:solidFill>
                  <a:schemeClr val="accent1"/>
                </a:solidFill>
                <a:latin typeface="+mn-ea"/>
              </a:rPr>
              <a:t>这个完全有必要！</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000" y="2620794"/>
            <a:ext cx="2712955" cy="154242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p:cTn id="12" dur="500" fill="hold"/>
                                        <p:tgtEl>
                                          <p:spTgt spid="32"/>
                                        </p:tgtEl>
                                        <p:attrNameLst>
                                          <p:attrName>ppt_w</p:attrName>
                                        </p:attrNameLst>
                                      </p:cBhvr>
                                      <p:tavLst>
                                        <p:tav tm="0">
                                          <p:val>
                                            <p:fltVal val="0"/>
                                          </p:val>
                                        </p:tav>
                                        <p:tav tm="100000">
                                          <p:val>
                                            <p:strVal val="#ppt_w"/>
                                          </p:val>
                                        </p:tav>
                                      </p:tavLst>
                                    </p:anim>
                                    <p:anim calcmode="lin" valueType="num">
                                      <p:cBhvr>
                                        <p:cTn id="13" dur="500" fill="hold"/>
                                        <p:tgtEl>
                                          <p:spTgt spid="32"/>
                                        </p:tgtEl>
                                        <p:attrNameLst>
                                          <p:attrName>ppt_h</p:attrName>
                                        </p:attrNameLst>
                                      </p:cBhvr>
                                      <p:tavLst>
                                        <p:tav tm="0">
                                          <p:val>
                                            <p:fltVal val="0"/>
                                          </p:val>
                                        </p:tav>
                                        <p:tav tm="100000">
                                          <p:val>
                                            <p:strVal val="#ppt_h"/>
                                          </p:val>
                                        </p:tav>
                                      </p:tavLst>
                                    </p:anim>
                                    <p:animEffect transition="in" filter="fade">
                                      <p:cBhvr>
                                        <p:cTn id="14" dur="500"/>
                                        <p:tgtEl>
                                          <p:spTgt spid="32"/>
                                        </p:tgtEl>
                                      </p:cBhvr>
                                    </p:animEffect>
                                  </p:childTnLst>
                                </p:cTn>
                              </p:par>
                              <p:par>
                                <p:cTn id="15" presetID="53" presetClass="entr" presetSubtype="16"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par>
                                <p:cTn id="25" presetID="22" presetClass="entr" presetSubtype="8"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par>
                                <p:cTn id="28" presetID="22" presetClass="entr" presetSubtype="8" fill="hold"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par>
                                <p:cTn id="31" presetID="22" presetClass="entr" presetSubtype="8"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500"/>
                                        <p:tgtEl>
                                          <p:spTgt spid="23"/>
                                        </p:tgtEl>
                                      </p:cBhvr>
                                    </p:animEffect>
                                  </p:childTnLst>
                                </p:cTn>
                              </p:par>
                              <p:par>
                                <p:cTn id="34" presetID="22" presetClass="entr" presetSubtype="8" fill="hold"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1864996" y="1657350"/>
            <a:ext cx="415480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加强学校的国防教育。这不仅有利于国防建设，也有利于增强小学生的爱国主义观念和民族忧患意识。 </a:t>
            </a:r>
          </a:p>
        </p:txBody>
      </p:sp>
      <p:sp>
        <p:nvSpPr>
          <p:cNvPr id="11" name="矩形 10"/>
          <p:cNvSpPr/>
          <p:nvPr/>
        </p:nvSpPr>
        <p:spPr>
          <a:xfrm>
            <a:off x="990600" y="1710949"/>
            <a:ext cx="838200" cy="584775"/>
          </a:xfrm>
          <a:prstGeom prst="rect">
            <a:avLst/>
          </a:prstGeom>
          <a:solidFill>
            <a:schemeClr val="accent1"/>
          </a:solidFill>
        </p:spPr>
        <p:txBody>
          <a:bodyPr wrap="square">
            <a:spAutoFit/>
          </a:bodyPr>
          <a:lstStyle/>
          <a:p>
            <a:pPr algn="ctr" defTabSz="342900"/>
            <a:r>
              <a:rPr lang="en-US" altLang="zh-CN" sz="3200" b="1" dirty="0" smtClean="0">
                <a:solidFill>
                  <a:schemeClr val="bg1"/>
                </a:solidFill>
                <a:latin typeface="+mn-ea"/>
              </a:rPr>
              <a:t>01</a:t>
            </a:r>
            <a:endParaRPr lang="zh-CN" altLang="en-US" sz="3200" b="1" dirty="0">
              <a:solidFill>
                <a:schemeClr val="bg1"/>
              </a:solidFill>
              <a:latin typeface="+mn-ea"/>
            </a:endParaRPr>
          </a:p>
        </p:txBody>
      </p:sp>
      <p:sp>
        <p:nvSpPr>
          <p:cNvPr id="12" name="Rectangle 3"/>
          <p:cNvSpPr>
            <a:spLocks noChangeArrowheads="1"/>
          </p:cNvSpPr>
          <p:nvPr/>
        </p:nvSpPr>
        <p:spPr bwMode="auto">
          <a:xfrm>
            <a:off x="1864996" y="2952750"/>
            <a:ext cx="415480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中小学生是祖国的未来，也是国防建设的重要力量。在校园中开展系统的国防教育，加强国防知识的普及、宣传，是国家安全的需要，是培养跨世纪人才的重要途径。 </a:t>
            </a:r>
          </a:p>
          <a:p>
            <a:pPr marL="0" indent="0" defTabSz="342900">
              <a:lnSpc>
                <a:spcPct val="150000"/>
              </a:lnSpc>
            </a:pPr>
            <a:endParaRPr lang="zh-CN" altLang="en-US" sz="1200" dirty="0">
              <a:solidFill>
                <a:schemeClr val="tx1"/>
              </a:solidFill>
              <a:latin typeface="微软雅黑" panose="020B0503020204020204" charset="-122"/>
              <a:ea typeface="微软雅黑" panose="020B0503020204020204" charset="-122"/>
            </a:endParaRPr>
          </a:p>
        </p:txBody>
      </p:sp>
      <p:sp>
        <p:nvSpPr>
          <p:cNvPr id="13" name="矩形 12"/>
          <p:cNvSpPr/>
          <p:nvPr/>
        </p:nvSpPr>
        <p:spPr>
          <a:xfrm>
            <a:off x="990600" y="3108255"/>
            <a:ext cx="838200" cy="584775"/>
          </a:xfrm>
          <a:prstGeom prst="rect">
            <a:avLst/>
          </a:prstGeom>
          <a:solidFill>
            <a:schemeClr val="accent1"/>
          </a:solidFill>
        </p:spPr>
        <p:txBody>
          <a:bodyPr wrap="square">
            <a:spAutoFit/>
          </a:bodyPr>
          <a:lstStyle/>
          <a:p>
            <a:pPr algn="ctr" defTabSz="342900"/>
            <a:r>
              <a:rPr lang="en-US" altLang="zh-CN" sz="3200" b="1" dirty="0" smtClean="0">
                <a:solidFill>
                  <a:schemeClr val="bg1"/>
                </a:solidFill>
                <a:latin typeface="+mn-ea"/>
              </a:rPr>
              <a:t>02</a:t>
            </a:r>
            <a:endParaRPr lang="zh-CN" altLang="en-US" sz="3200" b="1" dirty="0">
              <a:solidFill>
                <a:schemeClr val="bg1"/>
              </a:solidFill>
              <a:latin typeface="+mn-ea"/>
            </a:endParaRP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1200" y="1352550"/>
            <a:ext cx="2656215" cy="2656215"/>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2"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4171951"/>
            <a:ext cx="3974442" cy="436218"/>
          </a:xfrm>
          <a:prstGeom prst="rect">
            <a:avLst/>
          </a:prstGeom>
        </p:spPr>
      </p:pic>
      <p:pic>
        <p:nvPicPr>
          <p:cNvPr id="15" name="图片 14"/>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0" y="4082159"/>
            <a:ext cx="9144000" cy="1080391"/>
          </a:xfrm>
          <a:prstGeom prst="rect">
            <a:avLst/>
          </a:prstGeom>
        </p:spPr>
      </p:pic>
      <p:sp>
        <p:nvSpPr>
          <p:cNvPr id="21" name="矩形 20"/>
          <p:cNvSpPr/>
          <p:nvPr/>
        </p:nvSpPr>
        <p:spPr>
          <a:xfrm>
            <a:off x="2701944" y="1352550"/>
            <a:ext cx="4994256" cy="90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5000" b="1" dirty="0">
                <a:solidFill>
                  <a:schemeClr val="accent1"/>
                </a:solidFill>
                <a:latin typeface="+mn-ea"/>
              </a:rPr>
              <a:t>基本的国防情况</a:t>
            </a:r>
          </a:p>
        </p:txBody>
      </p:sp>
      <p:sp>
        <p:nvSpPr>
          <p:cNvPr id="34" name="文本框 33"/>
          <p:cNvSpPr txBox="1"/>
          <p:nvPr/>
        </p:nvSpPr>
        <p:spPr>
          <a:xfrm>
            <a:off x="1143000" y="1276350"/>
            <a:ext cx="1371600" cy="1200329"/>
          </a:xfrm>
          <a:prstGeom prst="rect">
            <a:avLst/>
          </a:prstGeom>
          <a:noFill/>
        </p:spPr>
        <p:txBody>
          <a:bodyPr wrap="square" rtlCol="0">
            <a:spAutoFit/>
          </a:bodyPr>
          <a:lstStyle/>
          <a:p>
            <a:pPr algn="ctr"/>
            <a:r>
              <a:rPr lang="en-US" altLang="zh-CN" sz="7200" b="1" dirty="0" smtClean="0">
                <a:solidFill>
                  <a:schemeClr val="accent1"/>
                </a:solidFill>
                <a:latin typeface="+mn-ea"/>
              </a:rPr>
              <a:t>02</a:t>
            </a:r>
            <a:endParaRPr lang="zh-CN" altLang="en-US" sz="7200" b="1" dirty="0">
              <a:solidFill>
                <a:schemeClr val="accent1"/>
              </a:solidFill>
              <a:latin typeface="+mn-ea"/>
            </a:endParaRPr>
          </a:p>
        </p:txBody>
      </p:sp>
      <p:sp>
        <p:nvSpPr>
          <p:cNvPr id="19" name="矩形 18"/>
          <p:cNvSpPr/>
          <p:nvPr/>
        </p:nvSpPr>
        <p:spPr>
          <a:xfrm>
            <a:off x="2743200" y="2266950"/>
            <a:ext cx="4800600" cy="490584"/>
          </a:xfrm>
          <a:prstGeom prst="rect">
            <a:avLst/>
          </a:prstGeom>
        </p:spPr>
        <p:txBody>
          <a:bodyPr wrap="square">
            <a:spAutoFit/>
          </a:bodyPr>
          <a:lstStyle/>
          <a:p>
            <a:pPr>
              <a:lnSpc>
                <a:spcPct val="130000"/>
              </a:lnSpc>
            </a:pPr>
            <a:r>
              <a:rPr lang="zh-CN" altLang="en-US" sz="1050" dirty="0" smtClean="0">
                <a:solidFill>
                  <a:schemeClr val="accent1"/>
                </a:solidFill>
              </a:rPr>
              <a:t>strengthening national defense education strengthening national defense education strengthening defense</a:t>
            </a:r>
            <a:endParaRPr lang="zh-CN" altLang="en-US" sz="1050" dirty="0">
              <a:solidFill>
                <a:schemeClr val="accent1"/>
              </a:solidFill>
            </a:endParaRPr>
          </a:p>
        </p:txBody>
      </p:sp>
      <p:pic>
        <p:nvPicPr>
          <p:cNvPr id="22" name="图片 21"/>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rot="1897284">
            <a:off x="7449250" y="791681"/>
            <a:ext cx="942454" cy="668206"/>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par>
                                <p:cTn id="15" presetID="2" presetClass="entr" presetSubtype="3"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1+#ppt_w/2"/>
                                          </p:val>
                                        </p:tav>
                                        <p:tav tm="100000">
                                          <p:val>
                                            <p:strVal val="#ppt_x"/>
                                          </p:val>
                                        </p:tav>
                                      </p:tavLst>
                                    </p:anim>
                                    <p:anim calcmode="lin" valueType="num">
                                      <p:cBhvr additive="base">
                                        <p:cTn id="18"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4"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5"/>
          <p:cNvSpPr txBox="1">
            <a:spLocks noChangeArrowheads="1"/>
          </p:cNvSpPr>
          <p:nvPr/>
        </p:nvSpPr>
        <p:spPr bwMode="auto">
          <a:xfrm>
            <a:off x="891233" y="1428750"/>
            <a:ext cx="2513738" cy="338554"/>
          </a:xfrm>
          <a:prstGeom prst="roundRect">
            <a:avLst>
              <a:gd name="adj" fmla="val 0"/>
            </a:avLst>
          </a:prstGeom>
          <a:solidFill>
            <a:schemeClr val="accent1"/>
          </a:solid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342900" eaLnBrk="1" hangingPunct="1">
              <a:spcBef>
                <a:spcPct val="50000"/>
              </a:spcBef>
            </a:pPr>
            <a:r>
              <a:rPr lang="zh-CN" altLang="zh-CN" sz="1600" b="1" dirty="0">
                <a:solidFill>
                  <a:prstClr val="white"/>
                </a:solidFill>
                <a:latin typeface="+mn-ea"/>
                <a:ea typeface="+mn-ea"/>
              </a:rPr>
              <a:t>中国目前七大军区</a:t>
            </a:r>
          </a:p>
        </p:txBody>
      </p:sp>
      <p:sp>
        <p:nvSpPr>
          <p:cNvPr id="8" name="矩形 7"/>
          <p:cNvSpPr/>
          <p:nvPr/>
        </p:nvSpPr>
        <p:spPr>
          <a:xfrm>
            <a:off x="3441790" y="1428750"/>
            <a:ext cx="4940210" cy="369332"/>
          </a:xfrm>
          <a:prstGeom prst="rect">
            <a:avLst/>
          </a:prstGeom>
        </p:spPr>
        <p:txBody>
          <a:bodyPr wrap="square">
            <a:spAutoFit/>
          </a:bodyPr>
          <a:lstStyle/>
          <a:p>
            <a:pPr defTabSz="342900"/>
            <a:r>
              <a:rPr lang="zh-CN" altLang="en-US" b="1" dirty="0">
                <a:solidFill>
                  <a:schemeClr val="accent1"/>
                </a:solidFill>
                <a:latin typeface="+mn-ea"/>
              </a:rPr>
              <a:t>我国国防的军事战略方针是什么？自卫型</a:t>
            </a:r>
            <a:r>
              <a:rPr lang="zh-CN" altLang="en-US" b="1" dirty="0" smtClean="0">
                <a:solidFill>
                  <a:schemeClr val="accent1"/>
                </a:solidFill>
                <a:latin typeface="+mn-ea"/>
              </a:rPr>
              <a:t>国防</a:t>
            </a:r>
            <a:endParaRPr lang="zh-CN" altLang="en-US" b="1" dirty="0">
              <a:solidFill>
                <a:schemeClr val="accent1"/>
              </a:solidFill>
              <a:latin typeface="+mn-ea"/>
            </a:endParaRPr>
          </a:p>
        </p:txBody>
      </p:sp>
      <p:sp>
        <p:nvSpPr>
          <p:cNvPr id="9" name="矩形 8"/>
          <p:cNvSpPr/>
          <p:nvPr/>
        </p:nvSpPr>
        <p:spPr>
          <a:xfrm>
            <a:off x="791003" y="1885950"/>
            <a:ext cx="3886200" cy="415498"/>
          </a:xfrm>
          <a:prstGeom prst="rect">
            <a:avLst/>
          </a:prstGeom>
        </p:spPr>
        <p:txBody>
          <a:bodyPr wrap="square">
            <a:spAutoFit/>
          </a:bodyPr>
          <a:lstStyle/>
          <a:p>
            <a:pPr defTabSz="342900">
              <a:lnSpc>
                <a:spcPct val="150000"/>
              </a:lnSpc>
            </a:pPr>
            <a:r>
              <a:rPr lang="zh-CN" altLang="en-US" sz="1400" dirty="0">
                <a:solidFill>
                  <a:schemeClr val="tx1">
                    <a:lumMod val="85000"/>
                    <a:lumOff val="15000"/>
                  </a:schemeClr>
                </a:solidFill>
              </a:rPr>
              <a:t>北京、南京、广州、成都、济南、兰州、沈阳</a:t>
            </a:r>
          </a:p>
        </p:txBody>
      </p:sp>
      <p:sp>
        <p:nvSpPr>
          <p:cNvPr id="13" name="Rectangle 3"/>
          <p:cNvSpPr>
            <a:spLocks noChangeArrowheads="1"/>
          </p:cNvSpPr>
          <p:nvPr/>
        </p:nvSpPr>
        <p:spPr bwMode="auto">
          <a:xfrm>
            <a:off x="791003" y="2419350"/>
            <a:ext cx="2286000" cy="1505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陆地面积：</a:t>
            </a:r>
            <a:r>
              <a:rPr lang="en-US" altLang="zh-CN" sz="1200" dirty="0">
                <a:solidFill>
                  <a:schemeClr val="tx1"/>
                </a:solidFill>
                <a:latin typeface="微软雅黑" panose="020B0503020204020204" charset="-122"/>
                <a:ea typeface="微软雅黑" panose="020B0503020204020204" charset="-122"/>
              </a:rPr>
              <a:t>960</a:t>
            </a:r>
            <a:r>
              <a:rPr lang="zh-CN" altLang="en-US" sz="1200" dirty="0">
                <a:solidFill>
                  <a:schemeClr val="tx1"/>
                </a:solidFill>
                <a:latin typeface="微软雅黑" panose="020B0503020204020204" charset="-122"/>
                <a:ea typeface="微软雅黑" panose="020B0503020204020204" charset="-122"/>
              </a:rPr>
              <a:t>万平方千米</a:t>
            </a:r>
          </a:p>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边 境 线：</a:t>
            </a:r>
            <a:r>
              <a:rPr lang="en-US" altLang="zh-CN" sz="1200" dirty="0">
                <a:solidFill>
                  <a:schemeClr val="tx1"/>
                </a:solidFill>
                <a:latin typeface="微软雅黑" panose="020B0503020204020204" charset="-122"/>
                <a:ea typeface="微软雅黑" panose="020B0503020204020204" charset="-122"/>
              </a:rPr>
              <a:t>22000</a:t>
            </a:r>
            <a:r>
              <a:rPr lang="zh-CN" altLang="en-US" sz="1200" dirty="0" smtClean="0">
                <a:solidFill>
                  <a:schemeClr val="tx1"/>
                </a:solidFill>
                <a:latin typeface="微软雅黑" panose="020B0503020204020204" charset="-122"/>
                <a:ea typeface="微软雅黑" panose="020B0503020204020204" charset="-122"/>
              </a:rPr>
              <a:t>千米</a:t>
            </a:r>
            <a:endParaRPr lang="en-US" altLang="zh-CN" sz="1200" dirty="0" smtClean="0">
              <a:solidFill>
                <a:schemeClr val="tx1"/>
              </a:solidFill>
              <a:latin typeface="微软雅黑" panose="020B0503020204020204" charset="-122"/>
              <a:ea typeface="微软雅黑" panose="020B0503020204020204" charset="-122"/>
            </a:endParaRPr>
          </a:p>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海洋面积：</a:t>
            </a:r>
            <a:r>
              <a:rPr lang="en-US" altLang="zh-CN" sz="1200" dirty="0">
                <a:solidFill>
                  <a:schemeClr val="tx1"/>
                </a:solidFill>
                <a:latin typeface="微软雅黑" panose="020B0503020204020204" charset="-122"/>
                <a:ea typeface="微软雅黑" panose="020B0503020204020204" charset="-122"/>
              </a:rPr>
              <a:t>300</a:t>
            </a:r>
            <a:r>
              <a:rPr lang="zh-CN" altLang="en-US" sz="1200" dirty="0">
                <a:solidFill>
                  <a:schemeClr val="tx1"/>
                </a:solidFill>
                <a:latin typeface="微软雅黑" panose="020B0503020204020204" charset="-122"/>
                <a:ea typeface="微软雅黑" panose="020B0503020204020204" charset="-122"/>
              </a:rPr>
              <a:t>万平方千米</a:t>
            </a:r>
          </a:p>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海岸线： </a:t>
            </a:r>
            <a:r>
              <a:rPr lang="en-US" altLang="zh-CN" sz="1200" dirty="0">
                <a:solidFill>
                  <a:schemeClr val="tx1"/>
                </a:solidFill>
                <a:latin typeface="微软雅黑" panose="020B0503020204020204" charset="-122"/>
                <a:ea typeface="微软雅黑" panose="020B0503020204020204" charset="-122"/>
              </a:rPr>
              <a:t>18000</a:t>
            </a:r>
            <a:r>
              <a:rPr lang="zh-CN" altLang="en-US" sz="1200" dirty="0">
                <a:solidFill>
                  <a:schemeClr val="tx1"/>
                </a:solidFill>
                <a:latin typeface="微软雅黑" panose="020B0503020204020204" charset="-122"/>
                <a:ea typeface="微软雅黑" panose="020B0503020204020204" charset="-122"/>
              </a:rPr>
              <a:t>千米</a:t>
            </a:r>
          </a:p>
          <a:p>
            <a:pPr marL="0" indent="0" defTabSz="342900">
              <a:lnSpc>
                <a:spcPct val="150000"/>
              </a:lnSpc>
            </a:pPr>
            <a:r>
              <a:rPr lang="zh-CN" altLang="en-US" sz="1200" dirty="0">
                <a:solidFill>
                  <a:schemeClr val="tx1"/>
                </a:solidFill>
                <a:latin typeface="微软雅黑" panose="020B0503020204020204" charset="-122"/>
                <a:ea typeface="微软雅黑" panose="020B0503020204020204" charset="-122"/>
              </a:rPr>
              <a:t>争议面积</a:t>
            </a:r>
            <a:r>
              <a:rPr lang="en-US" altLang="zh-CN" sz="1200" dirty="0">
                <a:solidFill>
                  <a:schemeClr val="tx1"/>
                </a:solidFill>
                <a:latin typeface="微软雅黑" panose="020B0503020204020204" charset="-122"/>
                <a:ea typeface="微软雅黑" panose="020B0503020204020204" charset="-122"/>
              </a:rPr>
              <a:t>150</a:t>
            </a:r>
            <a:r>
              <a:rPr lang="zh-CN" altLang="en-US" sz="1200" dirty="0">
                <a:solidFill>
                  <a:schemeClr val="tx1"/>
                </a:solidFill>
                <a:latin typeface="微软雅黑" panose="020B0503020204020204" charset="-122"/>
                <a:ea typeface="微软雅黑" panose="020B0503020204020204" charset="-122"/>
              </a:rPr>
              <a:t>万平方</a:t>
            </a:r>
            <a:r>
              <a:rPr lang="zh-CN" altLang="en-US" sz="1200" dirty="0" smtClean="0">
                <a:solidFill>
                  <a:schemeClr val="tx1"/>
                </a:solidFill>
                <a:latin typeface="微软雅黑" panose="020B0503020204020204" charset="-122"/>
                <a:ea typeface="微软雅黑" panose="020B0503020204020204" charset="-122"/>
              </a:rPr>
              <a:t>千米</a:t>
            </a:r>
            <a:endParaRPr lang="zh-CN" altLang="en-US" sz="1200" dirty="0">
              <a:solidFill>
                <a:schemeClr val="tx1"/>
              </a:solidFill>
              <a:latin typeface="微软雅黑" panose="020B0503020204020204" charset="-122"/>
              <a:ea typeface="微软雅黑" panose="020B0503020204020204" charset="-122"/>
            </a:endParaRPr>
          </a:p>
        </p:txBody>
      </p:sp>
      <p:sp>
        <p:nvSpPr>
          <p:cNvPr id="15" name="矩形 14"/>
          <p:cNvSpPr/>
          <p:nvPr/>
        </p:nvSpPr>
        <p:spPr>
          <a:xfrm>
            <a:off x="5134403" y="2419350"/>
            <a:ext cx="2262158" cy="369332"/>
          </a:xfrm>
          <a:prstGeom prst="rect">
            <a:avLst/>
          </a:prstGeom>
        </p:spPr>
        <p:txBody>
          <a:bodyPr wrap="none">
            <a:spAutoFit/>
          </a:bodyPr>
          <a:lstStyle/>
          <a:p>
            <a:pPr defTabSz="342900"/>
            <a:r>
              <a:rPr lang="zh-CN" altLang="en-US" b="1" dirty="0">
                <a:solidFill>
                  <a:schemeClr val="accent1"/>
                </a:solidFill>
              </a:rPr>
              <a:t>我国周边安全形势？</a:t>
            </a:r>
          </a:p>
        </p:txBody>
      </p:sp>
      <p:sp>
        <p:nvSpPr>
          <p:cNvPr id="16" name="文本框 15"/>
          <p:cNvSpPr txBox="1"/>
          <p:nvPr/>
        </p:nvSpPr>
        <p:spPr>
          <a:xfrm>
            <a:off x="5134403" y="2800350"/>
            <a:ext cx="3124200" cy="1200329"/>
          </a:xfrm>
          <a:prstGeom prst="rect">
            <a:avLst/>
          </a:prstGeom>
          <a:noFill/>
        </p:spPr>
        <p:txBody>
          <a:bodyPr wrap="square" rtlCol="0">
            <a:spAutoFit/>
          </a:bodyPr>
          <a:lstStyle/>
          <a:p>
            <a:pPr defTabSz="342900">
              <a:lnSpc>
                <a:spcPct val="150000"/>
              </a:lnSpc>
            </a:pPr>
            <a:r>
              <a:rPr lang="zh-CN" altLang="en-US" sz="1200" dirty="0">
                <a:solidFill>
                  <a:schemeClr val="tx1">
                    <a:lumMod val="75000"/>
                    <a:lumOff val="25000"/>
                  </a:schemeClr>
                </a:solidFill>
              </a:rPr>
              <a:t>中俄战略伙伴</a:t>
            </a:r>
            <a:r>
              <a:rPr lang="zh-CN" altLang="en-US" sz="1200" dirty="0" smtClean="0">
                <a:solidFill>
                  <a:schemeClr val="tx1">
                    <a:lumMod val="75000"/>
                    <a:lumOff val="25000"/>
                  </a:schemeClr>
                </a:solidFill>
              </a:rPr>
              <a:t>关系，朝鲜半岛</a:t>
            </a:r>
            <a:r>
              <a:rPr lang="zh-CN" altLang="en-US" sz="1200" dirty="0">
                <a:solidFill>
                  <a:schemeClr val="tx1">
                    <a:lumMod val="75000"/>
                    <a:lumOff val="25000"/>
                  </a:schemeClr>
                </a:solidFill>
              </a:rPr>
              <a:t>统一与独立</a:t>
            </a:r>
          </a:p>
          <a:p>
            <a:pPr defTabSz="342900">
              <a:lnSpc>
                <a:spcPct val="150000"/>
              </a:lnSpc>
            </a:pPr>
            <a:r>
              <a:rPr lang="zh-CN" altLang="en-US" sz="1200" dirty="0">
                <a:solidFill>
                  <a:schemeClr val="tx1">
                    <a:lumMod val="75000"/>
                    <a:lumOff val="25000"/>
                  </a:schemeClr>
                </a:solidFill>
              </a:rPr>
              <a:t>中日历史遗留</a:t>
            </a:r>
            <a:r>
              <a:rPr lang="zh-CN" altLang="en-US" sz="1200" dirty="0" smtClean="0">
                <a:solidFill>
                  <a:schemeClr val="tx1">
                    <a:lumMod val="75000"/>
                    <a:lumOff val="25000"/>
                  </a:schemeClr>
                </a:solidFill>
              </a:rPr>
              <a:t>问题，中美</a:t>
            </a:r>
            <a:r>
              <a:rPr lang="zh-CN" altLang="en-US" sz="1200" dirty="0">
                <a:solidFill>
                  <a:schemeClr val="tx1">
                    <a:lumMod val="75000"/>
                    <a:lumOff val="25000"/>
                  </a:schemeClr>
                </a:solidFill>
              </a:rPr>
              <a:t>体系对抗</a:t>
            </a:r>
          </a:p>
          <a:p>
            <a:pPr defTabSz="342900">
              <a:lnSpc>
                <a:spcPct val="150000"/>
              </a:lnSpc>
            </a:pPr>
            <a:r>
              <a:rPr lang="zh-CN" altLang="en-US" sz="1200" dirty="0">
                <a:solidFill>
                  <a:schemeClr val="tx1">
                    <a:lumMod val="75000"/>
                    <a:lumOff val="25000"/>
                  </a:schemeClr>
                </a:solidFill>
              </a:rPr>
              <a:t>中国与东盟合作</a:t>
            </a:r>
            <a:r>
              <a:rPr lang="zh-CN" altLang="en-US" sz="1200" dirty="0" smtClean="0">
                <a:solidFill>
                  <a:schemeClr val="tx1">
                    <a:lumMod val="75000"/>
                    <a:lumOff val="25000"/>
                  </a:schemeClr>
                </a:solidFill>
              </a:rPr>
              <a:t>关系，中</a:t>
            </a:r>
            <a:r>
              <a:rPr lang="zh-CN" altLang="en-US" sz="1200" dirty="0">
                <a:solidFill>
                  <a:schemeClr val="tx1">
                    <a:lumMod val="75000"/>
                    <a:lumOff val="25000"/>
                  </a:schemeClr>
                </a:solidFill>
              </a:rPr>
              <a:t>印关系</a:t>
            </a:r>
          </a:p>
          <a:p>
            <a:pPr defTabSz="342900">
              <a:lnSpc>
                <a:spcPct val="150000"/>
              </a:lnSpc>
            </a:pPr>
            <a:r>
              <a:rPr lang="zh-CN" altLang="en-US" sz="1200" dirty="0">
                <a:solidFill>
                  <a:schemeClr val="tx1">
                    <a:lumMod val="75000"/>
                    <a:lumOff val="25000"/>
                  </a:schemeClr>
                </a:solidFill>
              </a:rPr>
              <a:t>台湾</a:t>
            </a:r>
            <a:r>
              <a:rPr lang="zh-CN" altLang="en-US" sz="1200" dirty="0" smtClean="0">
                <a:solidFill>
                  <a:schemeClr val="tx1">
                    <a:lumMod val="75000"/>
                    <a:lumOff val="25000"/>
                  </a:schemeClr>
                </a:solidFill>
              </a:rPr>
              <a:t>问题，西藏问题，新疆问题</a:t>
            </a:r>
            <a:endParaRPr lang="zh-CN" altLang="en-US" sz="1200" dirty="0">
              <a:solidFill>
                <a:schemeClr val="tx1">
                  <a:lumMod val="75000"/>
                  <a:lumOff val="25000"/>
                </a:schemeClr>
              </a:solidFill>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p:bldP spid="9" grpId="0"/>
      <p:bldP spid="13"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4171951"/>
            <a:ext cx="3974442" cy="436218"/>
          </a:xfrm>
          <a:prstGeom prst="rect">
            <a:avLst/>
          </a:prstGeom>
        </p:spPr>
      </p:pic>
      <p:pic>
        <p:nvPicPr>
          <p:cNvPr id="15" name="图片 14"/>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0" y="4082159"/>
            <a:ext cx="9144000" cy="1080391"/>
          </a:xfrm>
          <a:prstGeom prst="rect">
            <a:avLst/>
          </a:prstGeom>
        </p:spPr>
      </p:pic>
      <p:sp>
        <p:nvSpPr>
          <p:cNvPr id="21" name="矩形 20"/>
          <p:cNvSpPr/>
          <p:nvPr/>
        </p:nvSpPr>
        <p:spPr>
          <a:xfrm>
            <a:off x="2701944" y="1352550"/>
            <a:ext cx="4994256" cy="90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5000" b="1" dirty="0">
                <a:solidFill>
                  <a:schemeClr val="accent1"/>
                </a:solidFill>
                <a:latin typeface="+mn-ea"/>
              </a:rPr>
              <a:t>现代化国防建设</a:t>
            </a:r>
          </a:p>
        </p:txBody>
      </p:sp>
      <p:sp>
        <p:nvSpPr>
          <p:cNvPr id="34" name="文本框 33"/>
          <p:cNvSpPr txBox="1"/>
          <p:nvPr/>
        </p:nvSpPr>
        <p:spPr>
          <a:xfrm>
            <a:off x="1143000" y="1276350"/>
            <a:ext cx="1371600" cy="1200329"/>
          </a:xfrm>
          <a:prstGeom prst="rect">
            <a:avLst/>
          </a:prstGeom>
          <a:noFill/>
        </p:spPr>
        <p:txBody>
          <a:bodyPr wrap="square" rtlCol="0">
            <a:spAutoFit/>
          </a:bodyPr>
          <a:lstStyle/>
          <a:p>
            <a:pPr algn="ctr"/>
            <a:r>
              <a:rPr lang="en-US" altLang="zh-CN" sz="7200" b="1" dirty="0" smtClean="0">
                <a:solidFill>
                  <a:schemeClr val="accent1"/>
                </a:solidFill>
                <a:latin typeface="+mn-ea"/>
              </a:rPr>
              <a:t>03</a:t>
            </a:r>
            <a:endParaRPr lang="zh-CN" altLang="en-US" sz="7200" b="1" dirty="0">
              <a:solidFill>
                <a:schemeClr val="accent1"/>
              </a:solidFill>
              <a:latin typeface="+mn-ea"/>
            </a:endParaRPr>
          </a:p>
        </p:txBody>
      </p:sp>
      <p:sp>
        <p:nvSpPr>
          <p:cNvPr id="19" name="矩形 18"/>
          <p:cNvSpPr/>
          <p:nvPr/>
        </p:nvSpPr>
        <p:spPr>
          <a:xfrm>
            <a:off x="2743200" y="2266950"/>
            <a:ext cx="4800600" cy="490584"/>
          </a:xfrm>
          <a:prstGeom prst="rect">
            <a:avLst/>
          </a:prstGeom>
        </p:spPr>
        <p:txBody>
          <a:bodyPr wrap="square">
            <a:spAutoFit/>
          </a:bodyPr>
          <a:lstStyle/>
          <a:p>
            <a:pPr>
              <a:lnSpc>
                <a:spcPct val="130000"/>
              </a:lnSpc>
            </a:pPr>
            <a:r>
              <a:rPr lang="zh-CN" altLang="en-US" sz="1050" dirty="0" smtClean="0">
                <a:solidFill>
                  <a:schemeClr val="accent1"/>
                </a:solidFill>
              </a:rPr>
              <a:t>strengthening national defense education strengthening national defense education strengthening defense</a:t>
            </a:r>
            <a:endParaRPr lang="zh-CN" altLang="en-US" sz="1050" dirty="0">
              <a:solidFill>
                <a:schemeClr val="accent1"/>
              </a:solidFill>
            </a:endParaRPr>
          </a:p>
        </p:txBody>
      </p:sp>
      <p:pic>
        <p:nvPicPr>
          <p:cNvPr id="22" name="图片 21"/>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rot="1897284">
            <a:off x="7449250" y="791681"/>
            <a:ext cx="942454" cy="668206"/>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par>
                                <p:cTn id="15" presetID="2" presetClass="entr" presetSubtype="3"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1+#ppt_w/2"/>
                                          </p:val>
                                        </p:tav>
                                        <p:tav tm="100000">
                                          <p:val>
                                            <p:strVal val="#ppt_x"/>
                                          </p:val>
                                        </p:tav>
                                      </p:tavLst>
                                    </p:anim>
                                    <p:anim calcmode="lin" valueType="num">
                                      <p:cBhvr additive="base">
                                        <p:cTn id="18"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4" grpId="0"/>
      <p:bldP spid="19"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_OUTPUT_FOLDER" val="F:\我图VIP设计PPT上传\10月份上传文件\298"/>
  <p:tag name="ISPRING_FIRST_PUBLISH" val="1"/>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1158</Words>
  <Application>Microsoft Office PowerPoint</Application>
  <PresentationFormat>全屏显示(16:9)</PresentationFormat>
  <Paragraphs>132</Paragraphs>
  <Slides>19</Slides>
  <Notes>19</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19</vt:i4>
      </vt:variant>
    </vt:vector>
  </HeadingPairs>
  <TitlesOfParts>
    <vt:vector size="29" baseType="lpstr">
      <vt:lpstr>Meiryo</vt:lpstr>
      <vt:lpstr>汉仪雅酷黑 85W</vt:lpstr>
      <vt:lpstr>宋体</vt:lpstr>
      <vt:lpstr>微软雅黑</vt:lpstr>
      <vt:lpstr>Arial</vt:lpstr>
      <vt:lpstr>Arial Black</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2</cp:revision>
  <dcterms:created xsi:type="dcterms:W3CDTF">2019-05-13T21:35:00Z</dcterms:created>
  <dcterms:modified xsi:type="dcterms:W3CDTF">2023-03-29T09:16:22Z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0C3A674DB5644F50997ECC7AAD64FF86</vt:lpwstr>
  </property>
  <property fmtid="{D5CDD505-2E9C-101B-9397-08002B2CF9AE}" pid="3" name="KSOProductBuildVer">
    <vt:lpwstr>2052-11.1.0.10700</vt:lpwstr>
  </property>
</Properties>
</file>