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6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7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2"/>
  </p:sldMasterIdLst>
  <p:notesMasterIdLst>
    <p:notesMasterId r:id="rId22"/>
  </p:notesMasterIdLst>
  <p:sldIdLst>
    <p:sldId id="277" r:id="rId3"/>
    <p:sldId id="298" r:id="rId4"/>
    <p:sldId id="299" r:id="rId5"/>
    <p:sldId id="259" r:id="rId6"/>
    <p:sldId id="260" r:id="rId7"/>
    <p:sldId id="261" r:id="rId8"/>
    <p:sldId id="300" r:id="rId9"/>
    <p:sldId id="263" r:id="rId10"/>
    <p:sldId id="264" r:id="rId11"/>
    <p:sldId id="265" r:id="rId12"/>
    <p:sldId id="301" r:id="rId13"/>
    <p:sldId id="267" r:id="rId14"/>
    <p:sldId id="268" r:id="rId15"/>
    <p:sldId id="269" r:id="rId16"/>
    <p:sldId id="302" r:id="rId17"/>
    <p:sldId id="272" r:id="rId18"/>
    <p:sldId id="273" r:id="rId19"/>
    <p:sldId id="274" r:id="rId20"/>
    <p:sldId id="303" r:id="rId21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82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9D69D-FB79-40B4-8333-E69893B19558}" type="datetimeFigureOut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05D0A-8ACE-4963-840A-9368CC072A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2010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76795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05D0A-8ACE-4963-840A-9368CC072A38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9378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18855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05D0A-8ACE-4963-840A-9368CC072A38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58732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05D0A-8ACE-4963-840A-9368CC072A38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8676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05D0A-8ACE-4963-840A-9368CC072A38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061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35702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05D0A-8ACE-4963-840A-9368CC072A38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34471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05D0A-8ACE-4963-840A-9368CC072A38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90127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05D0A-8ACE-4963-840A-9368CC072A38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823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2761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9340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364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05D0A-8ACE-4963-840A-9368CC072A38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9531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05D0A-8ACE-4963-840A-9368CC072A38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7493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05D0A-8ACE-4963-840A-9368CC072A38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0945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3579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05D0A-8ACE-4963-840A-9368CC072A38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23937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05D0A-8ACE-4963-840A-9368CC072A38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3867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5980D-81F1-4DCE-9B38-B1BC350C0975}" type="datetimeFigureOut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D5886-C1DA-469A-BC99-72308320279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844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103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333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332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0BA3AF57-2167-4CC0-AD64-0AA08D701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5E5A-BBA1-41AF-85A8-92B157A1147D}" type="datetimeFigureOut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107AE8D4-9B1A-4796-A7E3-A2104D076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73CB3AFA-E494-4A8E-8456-A39FD6026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1241-91FD-482A-BC2B-A00B2ACED7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953600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23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005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773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591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3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923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81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5980D-81F1-4DCE-9B38-B1BC350C0975}" type="datetimeFigureOut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D5886-C1DA-469A-BC99-72308320279B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组合 6"/>
          <p:cNvGrpSpPr/>
          <p:nvPr userDrawn="1"/>
        </p:nvGrpSpPr>
        <p:grpSpPr>
          <a:xfrm>
            <a:off x="50800" y="0"/>
            <a:ext cx="12141200" cy="6858000"/>
            <a:chOff x="50800" y="0"/>
            <a:chExt cx="12141200" cy="685800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21472" y="0"/>
              <a:ext cx="6970528" cy="6858000"/>
            </a:xfrm>
            <a:prstGeom prst="rect">
              <a:avLst/>
            </a:prstGeom>
          </p:spPr>
        </p:pic>
        <p:sp>
          <p:nvSpPr>
            <p:cNvPr id="9" name="矩形 8"/>
            <p:cNvSpPr/>
            <p:nvPr/>
          </p:nvSpPr>
          <p:spPr>
            <a:xfrm>
              <a:off x="50800" y="31750"/>
              <a:ext cx="12090400" cy="68008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/>
            </a:p>
          </p:txBody>
        </p:sp>
      </p:grp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3870" y="307337"/>
            <a:ext cx="487043" cy="2877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435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5EE39F61-BC3E-4F55-A401-90BC8EB4EA54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9297" y="3429000"/>
            <a:ext cx="5156200" cy="2579954"/>
          </a:xfrm>
          <a:prstGeom prst="rect">
            <a:avLst/>
          </a:prstGeom>
        </p:spPr>
      </p:pic>
      <p:pic>
        <p:nvPicPr>
          <p:cNvPr id="33" name="图片 32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A1D9DAF7-8CA0-4E0E-B0D2-3BD97E42F801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45497" y="584197"/>
            <a:ext cx="1498603" cy="1498603"/>
          </a:xfrm>
          <a:prstGeom prst="rect">
            <a:avLst/>
          </a:prstGeom>
        </p:spPr>
      </p:pic>
      <p:grpSp>
        <p:nvGrpSpPr>
          <p:cNvPr id="13" name="组合 12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B3F5F197-091F-411F-AAA8-4F7DA3DAB028}"/>
              </a:ext>
            </a:extLst>
          </p:cNvPr>
          <p:cNvGrpSpPr/>
          <p:nvPr/>
        </p:nvGrpSpPr>
        <p:grpSpPr>
          <a:xfrm>
            <a:off x="485760" y="482161"/>
            <a:ext cx="1911379" cy="482486"/>
            <a:chOff x="2441546" y="294985"/>
            <a:chExt cx="2310823" cy="583317"/>
          </a:xfrm>
          <a:solidFill>
            <a:srgbClr val="23ACCD"/>
          </a:solidFill>
        </p:grpSpPr>
        <p:sp>
          <p:nvSpPr>
            <p:cNvPr id="14" name="椭圆 13">
              <a:extLst>
                <a:ext uri="{FF2B5EF4-FFF2-40B4-BE49-F238E27FC236}">
  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7C71251A-76A9-4E45-9584-3FC7DC8EF4FA}"/>
                </a:ext>
              </a:extLst>
            </p:cNvPr>
            <p:cNvSpPr/>
            <p:nvPr/>
          </p:nvSpPr>
          <p:spPr>
            <a:xfrm>
              <a:off x="2441546" y="294985"/>
              <a:ext cx="583317" cy="583317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主</a:t>
              </a:r>
            </a:p>
          </p:txBody>
        </p:sp>
        <p:sp>
          <p:nvSpPr>
            <p:cNvPr id="15" name="椭圆 14">
              <a:extLst>
                <a:ext uri="{FF2B5EF4-FFF2-40B4-BE49-F238E27FC236}">
  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2026E251-9CDD-4116-B83E-831EB6A52618}"/>
                </a:ext>
              </a:extLst>
            </p:cNvPr>
            <p:cNvSpPr/>
            <p:nvPr/>
          </p:nvSpPr>
          <p:spPr>
            <a:xfrm>
              <a:off x="3017381" y="294985"/>
              <a:ext cx="583317" cy="583317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题</a:t>
              </a:r>
            </a:p>
          </p:txBody>
        </p:sp>
        <p:sp>
          <p:nvSpPr>
            <p:cNvPr id="16" name="椭圆 15">
              <a:extLst>
                <a:ext uri="{FF2B5EF4-FFF2-40B4-BE49-F238E27FC236}">
  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576CA8D5-1518-401E-BF93-7541D93433EA}"/>
                </a:ext>
              </a:extLst>
            </p:cNvPr>
            <p:cNvSpPr/>
            <p:nvPr/>
          </p:nvSpPr>
          <p:spPr>
            <a:xfrm>
              <a:off x="3593216" y="294985"/>
              <a:ext cx="583317" cy="583317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教</a:t>
              </a:r>
            </a:p>
          </p:txBody>
        </p:sp>
        <p:sp>
          <p:nvSpPr>
            <p:cNvPr id="17" name="椭圆 16">
              <a:extLst>
                <a:ext uri="{FF2B5EF4-FFF2-40B4-BE49-F238E27FC236}">
  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37A0A594-B6F3-4143-A314-8211E70349F0}"/>
                </a:ext>
              </a:extLst>
            </p:cNvPr>
            <p:cNvSpPr/>
            <p:nvPr/>
          </p:nvSpPr>
          <p:spPr>
            <a:xfrm>
              <a:off x="4169052" y="294985"/>
              <a:ext cx="583317" cy="583317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育</a:t>
              </a:r>
            </a:p>
          </p:txBody>
        </p:sp>
      </p:grpSp>
      <p:sp>
        <p:nvSpPr>
          <p:cNvPr id="18" name="矩形 17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58CA019F-DAEA-44DA-AE4C-52DC415FF3D7}"/>
              </a:ext>
            </a:extLst>
          </p:cNvPr>
          <p:cNvSpPr/>
          <p:nvPr/>
        </p:nvSpPr>
        <p:spPr>
          <a:xfrm>
            <a:off x="2895600" y="1646535"/>
            <a:ext cx="61800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54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沟</a:t>
            </a:r>
            <a:r>
              <a:rPr lang="zh-CN" altLang="en-US" sz="5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通教</a:t>
            </a:r>
            <a:r>
              <a:rPr lang="zh-CN" altLang="en-US" sz="54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育家长会</a:t>
            </a:r>
            <a:endParaRPr lang="zh-CN" altLang="en-US" sz="54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76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blind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"/>
          <p:cNvSpPr/>
          <p:nvPr/>
        </p:nvSpPr>
        <p:spPr>
          <a:xfrm>
            <a:off x="824070" y="151759"/>
            <a:ext cx="60140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200" b="1">
                <a:cs typeface="+mn-ea"/>
                <a:sym typeface="+mn-lt"/>
              </a:rPr>
              <a:t>孩子为什么不愿意与家长沟通</a:t>
            </a:r>
          </a:p>
        </p:txBody>
      </p:sp>
      <p:sp>
        <p:nvSpPr>
          <p:cNvPr id="2" name="矩形 1"/>
          <p:cNvSpPr/>
          <p:nvPr/>
        </p:nvSpPr>
        <p:spPr>
          <a:xfrm>
            <a:off x="824070" y="1586133"/>
            <a:ext cx="2837226" cy="830997"/>
          </a:xfrm>
          <a:prstGeom prst="rect">
            <a:avLst/>
          </a:prstGeom>
          <a:solidFill>
            <a:srgbClr val="5ECAF0"/>
          </a:solidFill>
        </p:spPr>
        <p:txBody>
          <a:bodyPr wrap="square">
            <a:spAutoFit/>
          </a:bodyPr>
          <a:lstStyle/>
          <a:p>
            <a:r>
              <a:rPr lang="zh-CN" altLang="en-US" sz="4800" b="1">
                <a:solidFill>
                  <a:schemeClr val="bg1"/>
                </a:solidFill>
              </a:rPr>
              <a:t>沟通中</a:t>
            </a:r>
          </a:p>
        </p:txBody>
      </p:sp>
      <p:sp>
        <p:nvSpPr>
          <p:cNvPr id="3" name="矩形 2"/>
          <p:cNvSpPr/>
          <p:nvPr/>
        </p:nvSpPr>
        <p:spPr>
          <a:xfrm>
            <a:off x="824070" y="2556518"/>
            <a:ext cx="10890852" cy="884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/>
              <a:t>句式往往也非常自我，如“我认为”、“我觉得你”、“我早知道”、“你早知道”、“你让我…”谨慎沟通中的语言也非常强势：如帮我把书读读好</a:t>
            </a:r>
          </a:p>
        </p:txBody>
      </p:sp>
      <p:sp>
        <p:nvSpPr>
          <p:cNvPr id="4" name="矩形 3"/>
          <p:cNvSpPr/>
          <p:nvPr/>
        </p:nvSpPr>
        <p:spPr>
          <a:xfrm>
            <a:off x="824070" y="3580187"/>
            <a:ext cx="3518912" cy="400110"/>
          </a:xfrm>
          <a:prstGeom prst="rect">
            <a:avLst/>
          </a:prstGeom>
          <a:solidFill>
            <a:srgbClr val="5ECAF0"/>
          </a:solidFill>
        </p:spPr>
        <p:txBody>
          <a:bodyPr wrap="none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</a:rPr>
              <a:t>我怎么会养出你这么个笨蛋？</a:t>
            </a:r>
          </a:p>
        </p:txBody>
      </p:sp>
      <p:sp>
        <p:nvSpPr>
          <p:cNvPr id="5" name="矩形 4"/>
          <p:cNvSpPr/>
          <p:nvPr/>
        </p:nvSpPr>
        <p:spPr>
          <a:xfrm>
            <a:off x="824070" y="4096158"/>
            <a:ext cx="5642991" cy="2130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/>
              <a:t>太自我的家长因为拒孩子与千里之外，孩子根本不愿与他们沟通。与强势自我的家长相反，有一些是讨好型的家长，他们与孩子的沟通时事事都依着孩子，迁就孩子。讨好型的家长让孩子觉得父母没有主见，也会失去与家长沟通的欲望和兴趣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8122" y="2998658"/>
            <a:ext cx="3518660" cy="3096179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F27B60C3-F7D8-4E11-93C4-893B54AA314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25" name="图片 24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5EE39F61-BC3E-4F55-A401-90BC8EB4EA54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8700" y="3784830"/>
            <a:ext cx="5156200" cy="2579954"/>
          </a:xfrm>
          <a:prstGeom prst="rect">
            <a:avLst/>
          </a:prstGeom>
        </p:spPr>
      </p:pic>
      <p:pic>
        <p:nvPicPr>
          <p:cNvPr id="33" name="图片 32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A1D9DAF7-8CA0-4E0E-B0D2-3BD97E42F801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45497" y="584197"/>
            <a:ext cx="1498603" cy="1498603"/>
          </a:xfrm>
          <a:prstGeom prst="rect">
            <a:avLst/>
          </a:prstGeom>
        </p:spPr>
      </p:pic>
      <p:grpSp>
        <p:nvGrpSpPr>
          <p:cNvPr id="13" name="组合 12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B3F5F197-091F-411F-AAA8-4F7DA3DAB028}"/>
              </a:ext>
            </a:extLst>
          </p:cNvPr>
          <p:cNvGrpSpPr/>
          <p:nvPr/>
        </p:nvGrpSpPr>
        <p:grpSpPr>
          <a:xfrm>
            <a:off x="485760" y="482161"/>
            <a:ext cx="1911379" cy="482486"/>
            <a:chOff x="2441546" y="294985"/>
            <a:chExt cx="2310823" cy="583317"/>
          </a:xfrm>
          <a:solidFill>
            <a:srgbClr val="23ACCD"/>
          </a:solidFill>
        </p:grpSpPr>
        <p:sp>
          <p:nvSpPr>
            <p:cNvPr id="14" name="椭圆 13">
              <a:extLst>
                <a:ext uri="{FF2B5EF4-FFF2-40B4-BE49-F238E27FC236}">
  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7C71251A-76A9-4E45-9584-3FC7DC8EF4FA}"/>
                </a:ext>
              </a:extLst>
            </p:cNvPr>
            <p:cNvSpPr/>
            <p:nvPr/>
          </p:nvSpPr>
          <p:spPr>
            <a:xfrm>
              <a:off x="2441546" y="294985"/>
              <a:ext cx="583317" cy="583317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第</a:t>
              </a:r>
            </a:p>
          </p:txBody>
        </p:sp>
        <p:sp>
          <p:nvSpPr>
            <p:cNvPr id="15" name="椭圆 14">
              <a:extLst>
                <a:ext uri="{FF2B5EF4-FFF2-40B4-BE49-F238E27FC236}">
  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2026E251-9CDD-4116-B83E-831EB6A52618}"/>
                </a:ext>
              </a:extLst>
            </p:cNvPr>
            <p:cNvSpPr/>
            <p:nvPr/>
          </p:nvSpPr>
          <p:spPr>
            <a:xfrm>
              <a:off x="3017381" y="294985"/>
              <a:ext cx="583317" cy="583317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三</a:t>
              </a:r>
            </a:p>
          </p:txBody>
        </p:sp>
        <p:sp>
          <p:nvSpPr>
            <p:cNvPr id="16" name="椭圆 15">
              <a:extLst>
                <a:ext uri="{FF2B5EF4-FFF2-40B4-BE49-F238E27FC236}">
  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576CA8D5-1518-401E-BF93-7541D93433EA}"/>
                </a:ext>
              </a:extLst>
            </p:cNvPr>
            <p:cNvSpPr/>
            <p:nvPr/>
          </p:nvSpPr>
          <p:spPr>
            <a:xfrm>
              <a:off x="3593216" y="294985"/>
              <a:ext cx="583317" cy="583317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部</a:t>
              </a:r>
            </a:p>
          </p:txBody>
        </p:sp>
        <p:sp>
          <p:nvSpPr>
            <p:cNvPr id="17" name="椭圆 16">
              <a:extLst>
                <a:ext uri="{FF2B5EF4-FFF2-40B4-BE49-F238E27FC236}">
  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37A0A594-B6F3-4143-A314-8211E70349F0}"/>
                </a:ext>
              </a:extLst>
            </p:cNvPr>
            <p:cNvSpPr/>
            <p:nvPr/>
          </p:nvSpPr>
          <p:spPr>
            <a:xfrm>
              <a:off x="4169052" y="294985"/>
              <a:ext cx="583317" cy="583317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分</a:t>
              </a:r>
            </a:p>
          </p:txBody>
        </p:sp>
      </p:grpSp>
      <p:sp>
        <p:nvSpPr>
          <p:cNvPr id="21" name="矩形 20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3B0656C7-C44C-4F58-A63D-42E9F1AA80DA}"/>
              </a:ext>
            </a:extLst>
          </p:cNvPr>
          <p:cNvSpPr/>
          <p:nvPr/>
        </p:nvSpPr>
        <p:spPr>
          <a:xfrm>
            <a:off x="2895600" y="2683848"/>
            <a:ext cx="6905413" cy="316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Add Your Words Here，according To Your Need To Draw The Text Box Size</a:t>
            </a:r>
            <a:r>
              <a:rPr kumimoji="0" lang="en-US" altLang="zh-CN" sz="11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.</a:t>
            </a:r>
            <a:r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 Add Your Words Here，</a:t>
            </a:r>
            <a:endParaRPr lang="zh-CN" altLang="en-US" sz="11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文本框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CE339059-EC5B-433C-8FCC-262F86EB087C}"/>
              </a:ext>
            </a:extLst>
          </p:cNvPr>
          <p:cNvSpPr/>
          <p:nvPr/>
        </p:nvSpPr>
        <p:spPr>
          <a:xfrm>
            <a:off x="2372643" y="1767380"/>
            <a:ext cx="55648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CN" altLang="en-US" sz="4000" b="1" dirty="0">
                <a:solidFill>
                  <a:schemeClr val="bg1"/>
                </a:solidFill>
                <a:cs typeface="+mn-ea"/>
                <a:sym typeface="+mn-lt"/>
              </a:rPr>
              <a:t>与孩子沟通的技巧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728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blind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"/>
          <p:cNvSpPr/>
          <p:nvPr/>
        </p:nvSpPr>
        <p:spPr>
          <a:xfrm>
            <a:off x="824070" y="151759"/>
            <a:ext cx="51943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200" b="1">
                <a:cs typeface="+mn-ea"/>
                <a:sym typeface="+mn-lt"/>
              </a:rPr>
              <a:t>与孩子沟通的技巧</a:t>
            </a:r>
          </a:p>
        </p:txBody>
      </p:sp>
      <p:sp>
        <p:nvSpPr>
          <p:cNvPr id="2" name="矩形 1"/>
          <p:cNvSpPr/>
          <p:nvPr/>
        </p:nvSpPr>
        <p:spPr>
          <a:xfrm>
            <a:off x="639689" y="1548056"/>
            <a:ext cx="156966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5400" b="1">
                <a:solidFill>
                  <a:srgbClr val="E76370"/>
                </a:solidFill>
              </a:rPr>
              <a:t>倾听</a:t>
            </a:r>
          </a:p>
        </p:txBody>
      </p:sp>
      <p:sp>
        <p:nvSpPr>
          <p:cNvPr id="3" name="矩形 2"/>
          <p:cNvSpPr/>
          <p:nvPr/>
        </p:nvSpPr>
        <p:spPr>
          <a:xfrm>
            <a:off x="639689" y="2588249"/>
            <a:ext cx="27815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/>
              <a:t>是沟通最好的“语言”</a:t>
            </a:r>
          </a:p>
        </p:txBody>
      </p:sp>
      <p:sp>
        <p:nvSpPr>
          <p:cNvPr id="4" name="矩形 3"/>
          <p:cNvSpPr/>
          <p:nvPr/>
        </p:nvSpPr>
        <p:spPr>
          <a:xfrm>
            <a:off x="639689" y="3074444"/>
            <a:ext cx="6096000" cy="884281"/>
          </a:xfrm>
          <a:prstGeom prst="rect">
            <a:avLst/>
          </a:prstGeom>
          <a:solidFill>
            <a:srgbClr val="5ECAF0"/>
          </a:solidFill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bg1"/>
                </a:solidFill>
              </a:rPr>
              <a:t>倾听时沟通最好的语言，但是我们很多家长往往不会倾听，因为大多数家长在小时候没有被他们的家长倾听过</a:t>
            </a:r>
          </a:p>
        </p:txBody>
      </p:sp>
      <p:sp>
        <p:nvSpPr>
          <p:cNvPr id="5" name="矩形 4"/>
          <p:cNvSpPr/>
          <p:nvPr/>
        </p:nvSpPr>
        <p:spPr>
          <a:xfrm>
            <a:off x="639689" y="4075589"/>
            <a:ext cx="6096000" cy="129977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/>
              <a:t>所以做家长了也不会去倾听孩子，这就是不会倾听的主要原因，我们喜欢用传统的方式教育孩子，但是今天的孩子毕竟不是昨天的我们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35689" y="2009721"/>
            <a:ext cx="3839144" cy="419661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"/>
          <p:cNvSpPr/>
          <p:nvPr/>
        </p:nvSpPr>
        <p:spPr>
          <a:xfrm>
            <a:off x="824070" y="151759"/>
            <a:ext cx="51943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200" b="1">
                <a:cs typeface="+mn-ea"/>
                <a:sym typeface="+mn-lt"/>
              </a:rPr>
              <a:t>与孩子沟通的技巧</a:t>
            </a:r>
          </a:p>
        </p:txBody>
      </p:sp>
      <p:sp>
        <p:nvSpPr>
          <p:cNvPr id="2" name="矩形 1"/>
          <p:cNvSpPr/>
          <p:nvPr/>
        </p:nvSpPr>
        <p:spPr>
          <a:xfrm>
            <a:off x="5641393" y="1521553"/>
            <a:ext cx="156966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5400" b="1">
                <a:solidFill>
                  <a:srgbClr val="464AB6"/>
                </a:solidFill>
              </a:rPr>
              <a:t>尊重</a:t>
            </a:r>
          </a:p>
        </p:txBody>
      </p:sp>
      <p:sp>
        <p:nvSpPr>
          <p:cNvPr id="3" name="矩形 2"/>
          <p:cNvSpPr/>
          <p:nvPr/>
        </p:nvSpPr>
        <p:spPr>
          <a:xfrm>
            <a:off x="5641393" y="2444883"/>
            <a:ext cx="2377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/>
              <a:t>是沟通成功的秘密</a:t>
            </a:r>
          </a:p>
        </p:txBody>
      </p:sp>
      <p:sp>
        <p:nvSpPr>
          <p:cNvPr id="4" name="矩形 3"/>
          <p:cNvSpPr/>
          <p:nvPr/>
        </p:nvSpPr>
        <p:spPr>
          <a:xfrm>
            <a:off x="5641393" y="2944289"/>
            <a:ext cx="5504766" cy="1299779"/>
          </a:xfrm>
          <a:prstGeom prst="rect">
            <a:avLst/>
          </a:prstGeom>
          <a:solidFill>
            <a:srgbClr val="5ECAF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bg1"/>
                </a:solidFill>
              </a:rPr>
              <a:t>青春期的孩子非常希望得到别人的尊重，特别是家里的父母、老师、同学，而我们的家长总是把他们看成是长不大的孩子</a:t>
            </a:r>
          </a:p>
        </p:txBody>
      </p:sp>
      <p:sp>
        <p:nvSpPr>
          <p:cNvPr id="5" name="矩形 4"/>
          <p:cNvSpPr/>
          <p:nvPr/>
        </p:nvSpPr>
        <p:spPr>
          <a:xfrm>
            <a:off x="1045841" y="4478808"/>
            <a:ext cx="10100318" cy="1715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/>
              <a:t>事事都为他们安排妥当才安心，以为这样孩子就可以少很多磨难，事实孩子并非如他们期望的那样成长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/>
              <a:t>尊重孩子，就要尊重孩子各方面的需求，比如兴趣，爱好等，在孩子做不出决定时，给予孩子恰当的建议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45444" y="1413171"/>
            <a:ext cx="2788035" cy="294826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"/>
          <p:cNvSpPr/>
          <p:nvPr/>
        </p:nvSpPr>
        <p:spPr>
          <a:xfrm>
            <a:off x="824070" y="151759"/>
            <a:ext cx="51943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200" b="1">
                <a:cs typeface="+mn-ea"/>
                <a:sym typeface="+mn-lt"/>
              </a:rPr>
              <a:t>与孩子沟通的技巧</a:t>
            </a:r>
          </a:p>
        </p:txBody>
      </p:sp>
      <p:sp>
        <p:nvSpPr>
          <p:cNvPr id="2" name="矩形 1"/>
          <p:cNvSpPr/>
          <p:nvPr/>
        </p:nvSpPr>
        <p:spPr>
          <a:xfrm>
            <a:off x="5449079" y="1932370"/>
            <a:ext cx="38779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>
                <a:solidFill>
                  <a:srgbClr val="E76370"/>
                </a:solidFill>
              </a:rPr>
              <a:t>理清心中千千心结</a:t>
            </a:r>
          </a:p>
        </p:txBody>
      </p:sp>
      <p:sp>
        <p:nvSpPr>
          <p:cNvPr id="3" name="矩形 2"/>
          <p:cNvSpPr/>
          <p:nvPr/>
        </p:nvSpPr>
        <p:spPr>
          <a:xfrm>
            <a:off x="5449079" y="2732742"/>
            <a:ext cx="6096000" cy="88428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/>
              <a:t>孩子进入了青春期会有更多的烦心事，事情一多，他们自己也不知道如何处理解决</a:t>
            </a:r>
          </a:p>
        </p:txBody>
      </p:sp>
      <p:sp>
        <p:nvSpPr>
          <p:cNvPr id="4" name="矩形 3"/>
          <p:cNvSpPr/>
          <p:nvPr/>
        </p:nvSpPr>
        <p:spPr>
          <a:xfrm>
            <a:off x="5555096" y="3771064"/>
            <a:ext cx="1620957" cy="523220"/>
          </a:xfrm>
          <a:prstGeom prst="rect">
            <a:avLst/>
          </a:prstGeom>
          <a:solidFill>
            <a:srgbClr val="5ECAF0"/>
          </a:solidFill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chemeClr val="bg1"/>
                </a:solidFill>
              </a:rPr>
              <a:t>帮助孩子</a:t>
            </a:r>
          </a:p>
        </p:txBody>
      </p:sp>
      <p:sp>
        <p:nvSpPr>
          <p:cNvPr id="5" name="矩形 4"/>
          <p:cNvSpPr/>
          <p:nvPr/>
        </p:nvSpPr>
        <p:spPr>
          <a:xfrm>
            <a:off x="5517775" y="4448324"/>
            <a:ext cx="6096000" cy="129977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/>
              <a:t>家长如果能够帮助孩子理清千千心结，孩子肯定非常乐意与你们沟通，如果你帮他们越理越乱，孩子就不会有主动与家长沟通的愿望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723" y="1567839"/>
            <a:ext cx="4048426" cy="440645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F27B60C3-F7D8-4E11-93C4-893B54AA314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25" name="图片 24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5EE39F61-BC3E-4F55-A401-90BC8EB4EA54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8700" y="3784830"/>
            <a:ext cx="5156200" cy="2579954"/>
          </a:xfrm>
          <a:prstGeom prst="rect">
            <a:avLst/>
          </a:prstGeom>
        </p:spPr>
      </p:pic>
      <p:pic>
        <p:nvPicPr>
          <p:cNvPr id="33" name="图片 32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A1D9DAF7-8CA0-4E0E-B0D2-3BD97E42F801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45497" y="584197"/>
            <a:ext cx="1498603" cy="1498603"/>
          </a:xfrm>
          <a:prstGeom prst="rect">
            <a:avLst/>
          </a:prstGeom>
        </p:spPr>
      </p:pic>
      <p:grpSp>
        <p:nvGrpSpPr>
          <p:cNvPr id="13" name="组合 12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B3F5F197-091F-411F-AAA8-4F7DA3DAB028}"/>
              </a:ext>
            </a:extLst>
          </p:cNvPr>
          <p:cNvGrpSpPr/>
          <p:nvPr/>
        </p:nvGrpSpPr>
        <p:grpSpPr>
          <a:xfrm>
            <a:off x="485760" y="482161"/>
            <a:ext cx="1911379" cy="482486"/>
            <a:chOff x="2441546" y="294985"/>
            <a:chExt cx="2310823" cy="583317"/>
          </a:xfrm>
          <a:solidFill>
            <a:srgbClr val="23ACCD"/>
          </a:solidFill>
        </p:grpSpPr>
        <p:sp>
          <p:nvSpPr>
            <p:cNvPr id="14" name="椭圆 13">
              <a:extLst>
                <a:ext uri="{FF2B5EF4-FFF2-40B4-BE49-F238E27FC236}">
  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7C71251A-76A9-4E45-9584-3FC7DC8EF4FA}"/>
                </a:ext>
              </a:extLst>
            </p:cNvPr>
            <p:cNvSpPr/>
            <p:nvPr/>
          </p:nvSpPr>
          <p:spPr>
            <a:xfrm>
              <a:off x="2441546" y="294985"/>
              <a:ext cx="583317" cy="583317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第</a:t>
              </a:r>
            </a:p>
          </p:txBody>
        </p:sp>
        <p:sp>
          <p:nvSpPr>
            <p:cNvPr id="15" name="椭圆 14">
              <a:extLst>
                <a:ext uri="{FF2B5EF4-FFF2-40B4-BE49-F238E27FC236}">
  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2026E251-9CDD-4116-B83E-831EB6A52618}"/>
                </a:ext>
              </a:extLst>
            </p:cNvPr>
            <p:cNvSpPr/>
            <p:nvPr/>
          </p:nvSpPr>
          <p:spPr>
            <a:xfrm>
              <a:off x="3017381" y="294985"/>
              <a:ext cx="583317" cy="583317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四</a:t>
              </a:r>
            </a:p>
          </p:txBody>
        </p:sp>
        <p:sp>
          <p:nvSpPr>
            <p:cNvPr id="16" name="椭圆 15">
              <a:extLst>
                <a:ext uri="{FF2B5EF4-FFF2-40B4-BE49-F238E27FC236}">
  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576CA8D5-1518-401E-BF93-7541D93433EA}"/>
                </a:ext>
              </a:extLst>
            </p:cNvPr>
            <p:cNvSpPr/>
            <p:nvPr/>
          </p:nvSpPr>
          <p:spPr>
            <a:xfrm>
              <a:off x="3593216" y="294985"/>
              <a:ext cx="583317" cy="583317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部</a:t>
              </a:r>
            </a:p>
          </p:txBody>
        </p:sp>
        <p:sp>
          <p:nvSpPr>
            <p:cNvPr id="17" name="椭圆 16">
              <a:extLst>
                <a:ext uri="{FF2B5EF4-FFF2-40B4-BE49-F238E27FC236}">
  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37A0A594-B6F3-4143-A314-8211E70349F0}"/>
                </a:ext>
              </a:extLst>
            </p:cNvPr>
            <p:cNvSpPr/>
            <p:nvPr/>
          </p:nvSpPr>
          <p:spPr>
            <a:xfrm>
              <a:off x="4169052" y="294985"/>
              <a:ext cx="583317" cy="583317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分</a:t>
              </a:r>
            </a:p>
          </p:txBody>
        </p:sp>
      </p:grpSp>
      <p:sp>
        <p:nvSpPr>
          <p:cNvPr id="21" name="矩形 20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3B0656C7-C44C-4F58-A63D-42E9F1AA80DA}"/>
              </a:ext>
            </a:extLst>
          </p:cNvPr>
          <p:cNvSpPr/>
          <p:nvPr/>
        </p:nvSpPr>
        <p:spPr>
          <a:xfrm>
            <a:off x="2895600" y="2683848"/>
            <a:ext cx="6905413" cy="316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Add Your Words Here，according To Your Need To Draw The Text Box Size</a:t>
            </a:r>
            <a:r>
              <a:rPr kumimoji="0" lang="en-US" altLang="zh-CN" sz="11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.</a:t>
            </a:r>
            <a:r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 Add Your Words Here，</a:t>
            </a:r>
            <a:endParaRPr lang="zh-CN" altLang="en-US" sz="11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文本框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CE339059-EC5B-433C-8FCC-262F86EB087C}"/>
              </a:ext>
            </a:extLst>
          </p:cNvPr>
          <p:cNvSpPr/>
          <p:nvPr/>
        </p:nvSpPr>
        <p:spPr>
          <a:xfrm>
            <a:off x="2372643" y="1767380"/>
            <a:ext cx="55648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CN" altLang="en-US" sz="4000" b="1">
                <a:solidFill>
                  <a:schemeClr val="bg1"/>
                </a:solidFill>
                <a:cs typeface="+mn-ea"/>
                <a:sym typeface="+mn-lt"/>
              </a:rPr>
              <a:t>走近心里看孩子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784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blind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and drawn family sitting around table background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5999" y="3192921"/>
            <a:ext cx="3818021" cy="3165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文本框"/>
          <p:cNvSpPr/>
          <p:nvPr/>
        </p:nvSpPr>
        <p:spPr>
          <a:xfrm>
            <a:off x="824070" y="151759"/>
            <a:ext cx="51943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200" b="1">
                <a:cs typeface="+mn-ea"/>
                <a:sym typeface="+mn-lt"/>
              </a:rPr>
              <a:t>走进心里看孩子</a:t>
            </a:r>
          </a:p>
        </p:txBody>
      </p:sp>
      <p:sp>
        <p:nvSpPr>
          <p:cNvPr id="2" name="矩形 1"/>
          <p:cNvSpPr/>
          <p:nvPr/>
        </p:nvSpPr>
        <p:spPr>
          <a:xfrm>
            <a:off x="824070" y="1601066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/>
              <a:t>心灵出发</a:t>
            </a:r>
          </a:p>
        </p:txBody>
      </p:sp>
      <p:sp>
        <p:nvSpPr>
          <p:cNvPr id="3" name="矩形 2"/>
          <p:cNvSpPr/>
          <p:nvPr/>
        </p:nvSpPr>
        <p:spPr>
          <a:xfrm>
            <a:off x="824070" y="2421302"/>
            <a:ext cx="10466782" cy="1299779"/>
          </a:xfrm>
          <a:prstGeom prst="rect">
            <a:avLst/>
          </a:prstGeom>
          <a:ln>
            <a:solidFill>
              <a:srgbClr val="5ECAF0"/>
            </a:solidFill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/>
              <a:t>从心灵出发才能到达心灵深处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/>
              <a:t>沟通的前提是要放下对与错，家长如果能够做到这一点，首先就营造了一个平等的家庭交流氛围，孩子就会愿意沟通</a:t>
            </a:r>
          </a:p>
        </p:txBody>
      </p:sp>
      <p:sp>
        <p:nvSpPr>
          <p:cNvPr id="4" name="矩形 3"/>
          <p:cNvSpPr/>
          <p:nvPr/>
        </p:nvSpPr>
        <p:spPr>
          <a:xfrm>
            <a:off x="728870" y="4152757"/>
            <a:ext cx="4161182" cy="1299779"/>
          </a:xfrm>
          <a:prstGeom prst="rect">
            <a:avLst/>
          </a:prstGeom>
          <a:ln>
            <a:solidFill>
              <a:srgbClr val="464AB6"/>
            </a:solidFill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/>
              <a:t>沟通时必须付出真心和真情，人与人交流，惟有真情才能让人感动，与孩子交流也不例外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eople in different jobs isolated on white background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574157" y="2166780"/>
            <a:ext cx="3104468" cy="2608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文本框"/>
          <p:cNvSpPr/>
          <p:nvPr/>
        </p:nvSpPr>
        <p:spPr>
          <a:xfrm>
            <a:off x="824070" y="151759"/>
            <a:ext cx="51943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200" b="1">
                <a:cs typeface="+mn-ea"/>
                <a:sym typeface="+mn-lt"/>
              </a:rPr>
              <a:t>走进心里看孩子</a:t>
            </a:r>
          </a:p>
        </p:txBody>
      </p:sp>
      <p:sp>
        <p:nvSpPr>
          <p:cNvPr id="4" name="矩形 3"/>
          <p:cNvSpPr/>
          <p:nvPr/>
        </p:nvSpPr>
        <p:spPr>
          <a:xfrm>
            <a:off x="930246" y="2107096"/>
            <a:ext cx="10201580" cy="352507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5263868" y="2435225"/>
            <a:ext cx="3877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/>
              <a:t>不能拿孩子与别人比</a:t>
            </a:r>
          </a:p>
        </p:txBody>
      </p:sp>
      <p:sp>
        <p:nvSpPr>
          <p:cNvPr id="6" name="矩形 5"/>
          <p:cNvSpPr/>
          <p:nvPr/>
        </p:nvSpPr>
        <p:spPr>
          <a:xfrm>
            <a:off x="5263868" y="3055392"/>
            <a:ext cx="5386981" cy="1299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/>
              <a:t>我们的家长总喜欢拿自己的孩子与别人的孩子比较，我们的出发点可能想通过比较激发孩子学习的积极性和自觉性</a:t>
            </a:r>
          </a:p>
        </p:txBody>
      </p:sp>
      <p:sp>
        <p:nvSpPr>
          <p:cNvPr id="7" name="矩形 6"/>
          <p:cNvSpPr/>
          <p:nvPr/>
        </p:nvSpPr>
        <p:spPr>
          <a:xfrm>
            <a:off x="1060174" y="4691220"/>
            <a:ext cx="9753600" cy="468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/>
              <a:t>但是比的结果往往适得其反</a:t>
            </a:r>
            <a:r>
              <a:rPr lang="en-US" altLang="zh-CN"/>
              <a:t>——</a:t>
            </a:r>
            <a:r>
              <a:rPr lang="zh-CN" altLang="en-US"/>
              <a:t>丧失了孩子的自信性和自尊性</a:t>
            </a:r>
          </a:p>
        </p:txBody>
      </p:sp>
      <p:sp>
        <p:nvSpPr>
          <p:cNvPr id="2" name="矩形 1"/>
          <p:cNvSpPr/>
          <p:nvPr/>
        </p:nvSpPr>
        <p:spPr>
          <a:xfrm>
            <a:off x="9337669" y="1697997"/>
            <a:ext cx="1313180" cy="769441"/>
          </a:xfrm>
          <a:prstGeom prst="rect">
            <a:avLst/>
          </a:prstGeom>
          <a:solidFill>
            <a:srgbClr val="5ECAF0"/>
          </a:solidFill>
        </p:spPr>
        <p:txBody>
          <a:bodyPr wrap="none">
            <a:spAutoFit/>
          </a:bodyPr>
          <a:lstStyle/>
          <a:p>
            <a:r>
              <a:rPr lang="zh-CN" altLang="en-US" sz="4400" b="1">
                <a:solidFill>
                  <a:schemeClr val="bg1"/>
                </a:solidFill>
              </a:rPr>
              <a:t>沟通</a:t>
            </a:r>
          </a:p>
        </p:txBody>
      </p:sp>
      <p:sp>
        <p:nvSpPr>
          <p:cNvPr id="8" name="椭圆 7"/>
          <p:cNvSpPr/>
          <p:nvPr/>
        </p:nvSpPr>
        <p:spPr>
          <a:xfrm>
            <a:off x="7841388" y="4114037"/>
            <a:ext cx="1300465" cy="1300465"/>
          </a:xfrm>
          <a:prstGeom prst="ellipse">
            <a:avLst/>
          </a:prstGeom>
          <a:solidFill>
            <a:srgbClr val="5EC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/>
              <a:t>自信性</a:t>
            </a:r>
          </a:p>
        </p:txBody>
      </p:sp>
      <p:sp>
        <p:nvSpPr>
          <p:cNvPr id="10" name="椭圆 9"/>
          <p:cNvSpPr/>
          <p:nvPr/>
        </p:nvSpPr>
        <p:spPr>
          <a:xfrm>
            <a:off x="9246118" y="4114037"/>
            <a:ext cx="1300465" cy="1300465"/>
          </a:xfrm>
          <a:prstGeom prst="ellipse">
            <a:avLst/>
          </a:prstGeom>
          <a:solidFill>
            <a:srgbClr val="5EC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/>
              <a:t>自尊性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and drawn international day of families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787179" y="3549611"/>
            <a:ext cx="3873266" cy="2580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文本框"/>
          <p:cNvSpPr/>
          <p:nvPr/>
        </p:nvSpPr>
        <p:spPr>
          <a:xfrm>
            <a:off x="824070" y="151759"/>
            <a:ext cx="51943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200" b="1">
                <a:cs typeface="+mn-ea"/>
                <a:sym typeface="+mn-lt"/>
              </a:rPr>
              <a:t>走进心里看孩子</a:t>
            </a:r>
          </a:p>
        </p:txBody>
      </p:sp>
      <p:sp>
        <p:nvSpPr>
          <p:cNvPr id="2" name="矩形 1"/>
          <p:cNvSpPr/>
          <p:nvPr/>
        </p:nvSpPr>
        <p:spPr>
          <a:xfrm>
            <a:off x="1022853" y="2345961"/>
            <a:ext cx="10437842" cy="884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/>
              <a:t>挑剔中成长的孩子学会苛责；敌意中成长的孩子学会争斗；讥讽中成长的孩子学会羞怯；羞辱中成长的孩子学会自疚；宽容中成长的孩子学会忍让；鼓励中成长的孩子学会自信</a:t>
            </a:r>
          </a:p>
        </p:txBody>
      </p:sp>
      <p:sp>
        <p:nvSpPr>
          <p:cNvPr id="4" name="矩形 3"/>
          <p:cNvSpPr/>
          <p:nvPr/>
        </p:nvSpPr>
        <p:spPr>
          <a:xfrm>
            <a:off x="916835" y="444146"/>
            <a:ext cx="2345634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700"/>
              <a:t>“</a:t>
            </a:r>
            <a:endParaRPr lang="zh-CN" altLang="en-US" sz="28700"/>
          </a:p>
        </p:txBody>
      </p:sp>
      <p:sp>
        <p:nvSpPr>
          <p:cNvPr id="3" name="矩形 2"/>
          <p:cNvSpPr/>
          <p:nvPr/>
        </p:nvSpPr>
        <p:spPr>
          <a:xfrm>
            <a:off x="9115063" y="3189631"/>
            <a:ext cx="1954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CN" b="1">
                <a:solidFill>
                  <a:srgbClr val="E76370"/>
                </a:solidFill>
              </a:rPr>
              <a:t>--</a:t>
            </a:r>
            <a:r>
              <a:rPr lang="zh-CN" altLang="en-US" b="1">
                <a:solidFill>
                  <a:srgbClr val="E76370"/>
                </a:solidFill>
              </a:rPr>
              <a:t>美国诗人诺尔蒂</a:t>
            </a:r>
          </a:p>
        </p:txBody>
      </p:sp>
      <p:sp>
        <p:nvSpPr>
          <p:cNvPr id="5" name="矩形 4"/>
          <p:cNvSpPr/>
          <p:nvPr/>
        </p:nvSpPr>
        <p:spPr>
          <a:xfrm>
            <a:off x="1022853" y="3887685"/>
            <a:ext cx="5338190" cy="2130776"/>
          </a:xfrm>
          <a:prstGeom prst="rect">
            <a:avLst/>
          </a:prstGeom>
          <a:solidFill>
            <a:srgbClr val="5ECAF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</a:rPr>
              <a:t>我们家长和孩子的沟通交流也是不例外的。家长在平时和孩子相处的过程中，要学会给孩子一定的空间，学会尊重自己的孩子，站在孩子的角度考虑问题。长此以往，你的孩子也会学会一些处世之道,你的有效沟通也会让你的孩子学会很多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337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F27B60C3-F7D8-4E11-93C4-893B54AA31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0" name="文本框 19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382E3D26-B283-48E7-B407-98F930298F7B}"/>
              </a:ext>
            </a:extLst>
          </p:cNvPr>
          <p:cNvSpPr txBox="1"/>
          <p:nvPr/>
        </p:nvSpPr>
        <p:spPr>
          <a:xfrm>
            <a:off x="1532333" y="818891"/>
            <a:ext cx="31789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目录：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AE83FC1A-0310-456E-B867-93B89B04C829}"/>
              </a:ext>
            </a:extLst>
          </p:cNvPr>
          <p:cNvSpPr/>
          <p:nvPr/>
        </p:nvSpPr>
        <p:spPr>
          <a:xfrm>
            <a:off x="1679122" y="1508634"/>
            <a:ext cx="1586592" cy="8872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Click here to enter your text and change the color or size of the text</a:t>
            </a:r>
          </a:p>
        </p:txBody>
      </p:sp>
      <p:pic>
        <p:nvPicPr>
          <p:cNvPr id="28" name="图片 27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63950C33-35B2-45A9-A31A-BDE31FF9CBFA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1805" y="2508305"/>
            <a:ext cx="663495" cy="455534"/>
          </a:xfrm>
          <a:prstGeom prst="rect">
            <a:avLst/>
          </a:prstGeom>
        </p:spPr>
      </p:pic>
      <p:pic>
        <p:nvPicPr>
          <p:cNvPr id="33" name="图片 32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A1D9DAF7-8CA0-4E0E-B0D2-3BD97E42F801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76813" y="685798"/>
            <a:ext cx="988788" cy="98878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54A2B964-E9F0-49E6-A575-F35A92EC13B5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0972" y="3392714"/>
            <a:ext cx="3394532" cy="3394532"/>
          </a:xfrm>
          <a:prstGeom prst="rect">
            <a:avLst/>
          </a:prstGeom>
        </p:spPr>
      </p:pic>
      <p:sp>
        <p:nvSpPr>
          <p:cNvPr id="34" name="文本框 33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0406D782-8FC8-4EEC-82FB-AEAE75260224}"/>
              </a:ext>
            </a:extLst>
          </p:cNvPr>
          <p:cNvSpPr txBox="1"/>
          <p:nvPr/>
        </p:nvSpPr>
        <p:spPr>
          <a:xfrm>
            <a:off x="6282132" y="2126991"/>
            <a:ext cx="4665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01-</a:t>
            </a:r>
            <a:r>
              <a:rPr lang="zh-CN" altLang="en-US" sz="32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lt"/>
              </a:rPr>
              <a:t>你了解孩子的需求吗</a:t>
            </a:r>
            <a:endParaRPr lang="en-US" altLang="zh-CN" sz="32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sym typeface="+mn-lt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22928B6A-159B-45B0-B925-021AF0CF3084}"/>
              </a:ext>
            </a:extLst>
          </p:cNvPr>
          <p:cNvSpPr txBox="1"/>
          <p:nvPr/>
        </p:nvSpPr>
        <p:spPr>
          <a:xfrm>
            <a:off x="6282132" y="2982124"/>
            <a:ext cx="5020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02-</a:t>
            </a:r>
            <a:r>
              <a:rPr lang="zh-CN" altLang="en-US" sz="24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lt"/>
              </a:rPr>
              <a:t>孩子为什么不愿意与家长沟通</a:t>
            </a:r>
            <a:endParaRPr lang="zh-CN" altLang="en-US" sz="32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sym typeface="+mn-lt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7DCF272E-5C94-4747-B150-155DA5BBB9C7}"/>
              </a:ext>
            </a:extLst>
          </p:cNvPr>
          <p:cNvSpPr txBox="1"/>
          <p:nvPr/>
        </p:nvSpPr>
        <p:spPr>
          <a:xfrm>
            <a:off x="6282132" y="3837257"/>
            <a:ext cx="43731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03-</a:t>
            </a:r>
            <a:r>
              <a:rPr lang="zh-CN" altLang="en-US" sz="32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lt"/>
              </a:rPr>
              <a:t>与孩子沟通的技巧</a:t>
            </a:r>
            <a:endParaRPr lang="en-US" altLang="zh-CN" sz="32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sym typeface="+mn-lt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F258B63F-1B0E-4836-8355-8EA832AE2B61}"/>
              </a:ext>
            </a:extLst>
          </p:cNvPr>
          <p:cNvSpPr txBox="1"/>
          <p:nvPr/>
        </p:nvSpPr>
        <p:spPr>
          <a:xfrm>
            <a:off x="6282132" y="4692391"/>
            <a:ext cx="43731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04-</a:t>
            </a:r>
            <a:r>
              <a:rPr lang="zh-CN" altLang="en-US" sz="32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lt"/>
              </a:rPr>
              <a:t>走进心里看孩子</a:t>
            </a:r>
            <a:endParaRPr lang="en-US" altLang="zh-CN" sz="32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9027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blind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  <p:cond evt="onBegin" delay="0">
                          <p:tn val="38"/>
                        </p:cond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  <p:bldP spid="34" grpId="0"/>
      <p:bldP spid="35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F27B60C3-F7D8-4E11-93C4-893B54AA314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25" name="图片 24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5EE39F61-BC3E-4F55-A401-90BC8EB4EA54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8700" y="3784830"/>
            <a:ext cx="5156200" cy="2579954"/>
          </a:xfrm>
          <a:prstGeom prst="rect">
            <a:avLst/>
          </a:prstGeom>
        </p:spPr>
      </p:pic>
      <p:pic>
        <p:nvPicPr>
          <p:cNvPr id="33" name="图片 32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A1D9DAF7-8CA0-4E0E-B0D2-3BD97E42F801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45497" y="584197"/>
            <a:ext cx="1498603" cy="1498603"/>
          </a:xfrm>
          <a:prstGeom prst="rect">
            <a:avLst/>
          </a:prstGeom>
        </p:spPr>
      </p:pic>
      <p:grpSp>
        <p:nvGrpSpPr>
          <p:cNvPr id="13" name="组合 12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B3F5F197-091F-411F-AAA8-4F7DA3DAB028}"/>
              </a:ext>
            </a:extLst>
          </p:cNvPr>
          <p:cNvGrpSpPr/>
          <p:nvPr/>
        </p:nvGrpSpPr>
        <p:grpSpPr>
          <a:xfrm>
            <a:off x="485760" y="482161"/>
            <a:ext cx="1911379" cy="482486"/>
            <a:chOff x="2441546" y="294985"/>
            <a:chExt cx="2310823" cy="583317"/>
          </a:xfrm>
          <a:solidFill>
            <a:srgbClr val="23ACCD"/>
          </a:solidFill>
        </p:grpSpPr>
        <p:sp>
          <p:nvSpPr>
            <p:cNvPr id="14" name="椭圆 13">
              <a:extLst>
                <a:ext uri="{FF2B5EF4-FFF2-40B4-BE49-F238E27FC236}">
  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7C71251A-76A9-4E45-9584-3FC7DC8EF4FA}"/>
                </a:ext>
              </a:extLst>
            </p:cNvPr>
            <p:cNvSpPr/>
            <p:nvPr/>
          </p:nvSpPr>
          <p:spPr>
            <a:xfrm>
              <a:off x="2441546" y="294985"/>
              <a:ext cx="583317" cy="583317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第</a:t>
              </a:r>
            </a:p>
          </p:txBody>
        </p:sp>
        <p:sp>
          <p:nvSpPr>
            <p:cNvPr id="15" name="椭圆 14">
              <a:extLst>
                <a:ext uri="{FF2B5EF4-FFF2-40B4-BE49-F238E27FC236}">
  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2026E251-9CDD-4116-B83E-831EB6A52618}"/>
                </a:ext>
              </a:extLst>
            </p:cNvPr>
            <p:cNvSpPr/>
            <p:nvPr/>
          </p:nvSpPr>
          <p:spPr>
            <a:xfrm>
              <a:off x="3017381" y="294985"/>
              <a:ext cx="583317" cy="583317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一</a:t>
              </a:r>
            </a:p>
          </p:txBody>
        </p:sp>
        <p:sp>
          <p:nvSpPr>
            <p:cNvPr id="16" name="椭圆 15">
              <a:extLst>
                <a:ext uri="{FF2B5EF4-FFF2-40B4-BE49-F238E27FC236}">
  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576CA8D5-1518-401E-BF93-7541D93433EA}"/>
                </a:ext>
              </a:extLst>
            </p:cNvPr>
            <p:cNvSpPr/>
            <p:nvPr/>
          </p:nvSpPr>
          <p:spPr>
            <a:xfrm>
              <a:off x="3593216" y="294985"/>
              <a:ext cx="583317" cy="583317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部</a:t>
              </a:r>
            </a:p>
          </p:txBody>
        </p:sp>
        <p:sp>
          <p:nvSpPr>
            <p:cNvPr id="17" name="椭圆 16">
              <a:extLst>
                <a:ext uri="{FF2B5EF4-FFF2-40B4-BE49-F238E27FC236}">
  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37A0A594-B6F3-4143-A314-8211E70349F0}"/>
                </a:ext>
              </a:extLst>
            </p:cNvPr>
            <p:cNvSpPr/>
            <p:nvPr/>
          </p:nvSpPr>
          <p:spPr>
            <a:xfrm>
              <a:off x="4169052" y="294985"/>
              <a:ext cx="583317" cy="583317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分</a:t>
              </a:r>
            </a:p>
          </p:txBody>
        </p:sp>
      </p:grpSp>
      <p:sp>
        <p:nvSpPr>
          <p:cNvPr id="18" name="矩形 17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58CA019F-DAEA-44DA-AE4C-52DC415FF3D7}"/>
              </a:ext>
            </a:extLst>
          </p:cNvPr>
          <p:cNvSpPr/>
          <p:nvPr/>
        </p:nvSpPr>
        <p:spPr>
          <a:xfrm>
            <a:off x="2895600" y="1646535"/>
            <a:ext cx="59309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4400" b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你了解孩子的需求吗？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3B0656C7-C44C-4F58-A63D-42E9F1AA80DA}"/>
              </a:ext>
            </a:extLst>
          </p:cNvPr>
          <p:cNvSpPr/>
          <p:nvPr/>
        </p:nvSpPr>
        <p:spPr>
          <a:xfrm>
            <a:off x="2895600" y="2683848"/>
            <a:ext cx="6905413" cy="316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Add Your Words Here，according To Your Need To Draw The Text Box Size</a:t>
            </a:r>
            <a:r>
              <a:rPr kumimoji="0" lang="en-US" altLang="zh-CN" sz="11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.</a:t>
            </a:r>
            <a:r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 Add Your Words Here，</a:t>
            </a:r>
            <a:endParaRPr lang="zh-CN" altLang="en-US" sz="110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919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blind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"/>
          <p:cNvSpPr/>
          <p:nvPr/>
        </p:nvSpPr>
        <p:spPr>
          <a:xfrm>
            <a:off x="824070" y="151759"/>
            <a:ext cx="51943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200" b="1" dirty="0">
                <a:cs typeface="+mn-ea"/>
                <a:sym typeface="+mn-lt"/>
              </a:rPr>
              <a:t>你了解孩子的需求吗</a:t>
            </a:r>
          </a:p>
        </p:txBody>
      </p:sp>
      <p:sp>
        <p:nvSpPr>
          <p:cNvPr id="2" name="矩形 1"/>
          <p:cNvSpPr/>
          <p:nvPr/>
        </p:nvSpPr>
        <p:spPr>
          <a:xfrm>
            <a:off x="598783" y="1680577"/>
            <a:ext cx="32624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b="1" dirty="0"/>
              <a:t>沟通的困惑</a:t>
            </a:r>
          </a:p>
        </p:txBody>
      </p:sp>
      <p:sp>
        <p:nvSpPr>
          <p:cNvPr id="3" name="矩形 2"/>
          <p:cNvSpPr/>
          <p:nvPr/>
        </p:nvSpPr>
        <p:spPr>
          <a:xfrm>
            <a:off x="598783" y="2754903"/>
            <a:ext cx="6358608" cy="884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几乎所有的家长或多或少都经历过与孩子沟通的困惑，而青春期孩子的家长有着更多的与孩子沟通的烦恼</a:t>
            </a:r>
          </a:p>
        </p:txBody>
      </p:sp>
      <p:sp>
        <p:nvSpPr>
          <p:cNvPr id="4" name="矩形 3"/>
          <p:cNvSpPr/>
          <p:nvPr/>
        </p:nvSpPr>
        <p:spPr>
          <a:xfrm>
            <a:off x="598783" y="3882513"/>
            <a:ext cx="1415772" cy="584775"/>
          </a:xfrm>
          <a:prstGeom prst="rect">
            <a:avLst/>
          </a:prstGeom>
          <a:solidFill>
            <a:srgbClr val="5ECAF0"/>
          </a:solidFill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</a:rPr>
              <a:t>青春期</a:t>
            </a:r>
          </a:p>
        </p:txBody>
      </p:sp>
      <p:sp>
        <p:nvSpPr>
          <p:cNvPr id="6" name="矩形 5"/>
          <p:cNvSpPr/>
          <p:nvPr/>
        </p:nvSpPr>
        <p:spPr>
          <a:xfrm>
            <a:off x="598783" y="4710617"/>
            <a:ext cx="10652313" cy="884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是孩子成长过程中一个特殊的时期，如何与青春孩子进行有效的沟通，这是我们家长需要学习和值得探讨的问题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0741" y="1245586"/>
            <a:ext cx="2709103" cy="3465031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798337" y="1077362"/>
            <a:ext cx="12976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>
                <a:solidFill>
                  <a:srgbClr val="FFFFFF"/>
                </a:solidFill>
              </a:rPr>
              <a:t>https://www.ypppt.com/</a:t>
            </a:r>
            <a:endParaRPr lang="zh-CN" altLang="en-US" sz="7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26543" y="964524"/>
            <a:ext cx="2853442" cy="3429000"/>
          </a:xfrm>
          <a:prstGeom prst="rect">
            <a:avLst/>
          </a:prstGeom>
        </p:spPr>
      </p:pic>
      <p:sp>
        <p:nvSpPr>
          <p:cNvPr id="22" name="文本框"/>
          <p:cNvSpPr/>
          <p:nvPr/>
        </p:nvSpPr>
        <p:spPr>
          <a:xfrm>
            <a:off x="824070" y="151759"/>
            <a:ext cx="51943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200" b="1">
                <a:cs typeface="+mn-ea"/>
                <a:sym typeface="+mn-lt"/>
              </a:rPr>
              <a:t>你了解孩子的需求吗</a:t>
            </a:r>
          </a:p>
        </p:txBody>
      </p:sp>
      <p:sp>
        <p:nvSpPr>
          <p:cNvPr id="2" name="矩形 1"/>
          <p:cNvSpPr/>
          <p:nvPr/>
        </p:nvSpPr>
        <p:spPr>
          <a:xfrm>
            <a:off x="6912520" y="1844067"/>
            <a:ext cx="1415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b="1" dirty="0"/>
              <a:t>沟通</a:t>
            </a:r>
          </a:p>
        </p:txBody>
      </p:sp>
      <p:sp>
        <p:nvSpPr>
          <p:cNvPr id="3" name="矩形 2"/>
          <p:cNvSpPr/>
          <p:nvPr/>
        </p:nvSpPr>
        <p:spPr>
          <a:xfrm>
            <a:off x="6912520" y="2511212"/>
            <a:ext cx="4638260" cy="1680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dirty="0"/>
              <a:t>前提是了解孩子目前的状态，我们家长对孩子以下的问题了解多少呢？比如：孩子最近为什么不开心？</a:t>
            </a:r>
          </a:p>
        </p:txBody>
      </p:sp>
      <p:sp>
        <p:nvSpPr>
          <p:cNvPr id="4" name="矩形 3"/>
          <p:cNvSpPr/>
          <p:nvPr/>
        </p:nvSpPr>
        <p:spPr>
          <a:xfrm>
            <a:off x="1256004" y="4352006"/>
            <a:ext cx="2339102" cy="523220"/>
          </a:xfrm>
          <a:prstGeom prst="rect">
            <a:avLst/>
          </a:prstGeom>
          <a:solidFill>
            <a:srgbClr val="5ECAF0"/>
          </a:solidFill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chemeClr val="bg1"/>
                </a:solidFill>
              </a:rPr>
              <a:t>好朋友是谁？</a:t>
            </a:r>
          </a:p>
        </p:txBody>
      </p:sp>
      <p:sp>
        <p:nvSpPr>
          <p:cNvPr id="6" name="矩形 5"/>
          <p:cNvSpPr/>
          <p:nvPr/>
        </p:nvSpPr>
        <p:spPr>
          <a:xfrm>
            <a:off x="1256004" y="4989619"/>
            <a:ext cx="10120894" cy="1126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/>
              <a:t>最烦恼的事是什么？最喜欢什么活动？最喜欢哪位老师？谁对孩子影响最大？在看什么书、上什么网？有没有异性朋友、关系如何？家庭给孩子留下最深刻的印象是什么</a:t>
            </a:r>
            <a:r>
              <a:rPr lang="en-US" altLang="zh-CN"/>
              <a:t>……</a:t>
            </a:r>
            <a:endParaRPr lang="zh-CN" alt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"/>
          <p:cNvSpPr/>
          <p:nvPr/>
        </p:nvSpPr>
        <p:spPr>
          <a:xfrm>
            <a:off x="824070" y="151759"/>
            <a:ext cx="51943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200" b="1">
                <a:cs typeface="+mn-ea"/>
                <a:sym typeface="+mn-lt"/>
              </a:rPr>
              <a:t>你了解孩子的需求吗</a:t>
            </a:r>
          </a:p>
        </p:txBody>
      </p:sp>
      <p:sp>
        <p:nvSpPr>
          <p:cNvPr id="2" name="矩形 1"/>
          <p:cNvSpPr/>
          <p:nvPr/>
        </p:nvSpPr>
        <p:spPr>
          <a:xfrm>
            <a:off x="975918" y="1375777"/>
            <a:ext cx="20313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b="1" dirty="0"/>
              <a:t>青春期</a:t>
            </a:r>
          </a:p>
        </p:txBody>
      </p:sp>
      <p:sp>
        <p:nvSpPr>
          <p:cNvPr id="3" name="矩形 2"/>
          <p:cNvSpPr/>
          <p:nvPr/>
        </p:nvSpPr>
        <p:spPr>
          <a:xfrm>
            <a:off x="975918" y="2206774"/>
            <a:ext cx="10084904" cy="884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孩子除了学习他们对家长还时有很多要求。如不希望家长为他们安排好一切，有事情大家要一起讨论决定</a:t>
            </a:r>
          </a:p>
        </p:txBody>
      </p:sp>
      <p:sp>
        <p:nvSpPr>
          <p:cNvPr id="4" name="矩形 3"/>
          <p:cNvSpPr/>
          <p:nvPr/>
        </p:nvSpPr>
        <p:spPr>
          <a:xfrm>
            <a:off x="975918" y="3269974"/>
            <a:ext cx="2954655" cy="369332"/>
          </a:xfrm>
          <a:prstGeom prst="rect">
            <a:avLst/>
          </a:prstGeom>
          <a:solidFill>
            <a:srgbClr val="5ECAF0"/>
          </a:solidFill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希望理解和尊重他们的爱好</a:t>
            </a:r>
          </a:p>
        </p:txBody>
      </p:sp>
      <p:sp>
        <p:nvSpPr>
          <p:cNvPr id="5" name="矩形 4"/>
          <p:cNvSpPr/>
          <p:nvPr/>
        </p:nvSpPr>
        <p:spPr>
          <a:xfrm>
            <a:off x="975918" y="3836040"/>
            <a:ext cx="6318852" cy="2130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能让他们自己选择人生道路；能够站在他们的立场体谅、鼓励、默默地支持他们；不要给他们太多压力、太多约束、不要干涉他们的隐私，给他们一定的自由和空间；为他们创建一个好的学习环境，不要整天谈学习方面的事；考试失误不要过多的责备，要多鼓励，让他们有信心去学习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92830" y="2887579"/>
            <a:ext cx="1725598" cy="286832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F27B60C3-F7D8-4E11-93C4-893B54AA314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25" name="图片 24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5EE39F61-BC3E-4F55-A401-90BC8EB4EA54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8700" y="3784830"/>
            <a:ext cx="5156200" cy="2579954"/>
          </a:xfrm>
          <a:prstGeom prst="rect">
            <a:avLst/>
          </a:prstGeom>
        </p:spPr>
      </p:pic>
      <p:pic>
        <p:nvPicPr>
          <p:cNvPr id="33" name="图片 32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A1D9DAF7-8CA0-4E0E-B0D2-3BD97E42F801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45497" y="584197"/>
            <a:ext cx="1498603" cy="1498603"/>
          </a:xfrm>
          <a:prstGeom prst="rect">
            <a:avLst/>
          </a:prstGeom>
        </p:spPr>
      </p:pic>
      <p:grpSp>
        <p:nvGrpSpPr>
          <p:cNvPr id="13" name="组合 12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B3F5F197-091F-411F-AAA8-4F7DA3DAB028}"/>
              </a:ext>
            </a:extLst>
          </p:cNvPr>
          <p:cNvGrpSpPr/>
          <p:nvPr/>
        </p:nvGrpSpPr>
        <p:grpSpPr>
          <a:xfrm>
            <a:off x="485760" y="482161"/>
            <a:ext cx="1911379" cy="482486"/>
            <a:chOff x="2441546" y="294985"/>
            <a:chExt cx="2310823" cy="583317"/>
          </a:xfrm>
          <a:solidFill>
            <a:srgbClr val="23ACCD"/>
          </a:solidFill>
        </p:grpSpPr>
        <p:sp>
          <p:nvSpPr>
            <p:cNvPr id="14" name="椭圆 13">
              <a:extLst>
                <a:ext uri="{FF2B5EF4-FFF2-40B4-BE49-F238E27FC236}">
  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7C71251A-76A9-4E45-9584-3FC7DC8EF4FA}"/>
                </a:ext>
              </a:extLst>
            </p:cNvPr>
            <p:cNvSpPr/>
            <p:nvPr/>
          </p:nvSpPr>
          <p:spPr>
            <a:xfrm>
              <a:off x="2441546" y="294985"/>
              <a:ext cx="583317" cy="583317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第</a:t>
              </a:r>
            </a:p>
          </p:txBody>
        </p:sp>
        <p:sp>
          <p:nvSpPr>
            <p:cNvPr id="15" name="椭圆 14">
              <a:extLst>
                <a:ext uri="{FF2B5EF4-FFF2-40B4-BE49-F238E27FC236}">
  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2026E251-9CDD-4116-B83E-831EB6A52618}"/>
                </a:ext>
              </a:extLst>
            </p:cNvPr>
            <p:cNvSpPr/>
            <p:nvPr/>
          </p:nvSpPr>
          <p:spPr>
            <a:xfrm>
              <a:off x="3017381" y="294985"/>
              <a:ext cx="583317" cy="583317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二</a:t>
              </a:r>
            </a:p>
          </p:txBody>
        </p:sp>
        <p:sp>
          <p:nvSpPr>
            <p:cNvPr id="16" name="椭圆 15">
              <a:extLst>
                <a:ext uri="{FF2B5EF4-FFF2-40B4-BE49-F238E27FC236}">
  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576CA8D5-1518-401E-BF93-7541D93433EA}"/>
                </a:ext>
              </a:extLst>
            </p:cNvPr>
            <p:cNvSpPr/>
            <p:nvPr/>
          </p:nvSpPr>
          <p:spPr>
            <a:xfrm>
              <a:off x="3593216" y="294985"/>
              <a:ext cx="583317" cy="583317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部</a:t>
              </a:r>
            </a:p>
          </p:txBody>
        </p:sp>
        <p:sp>
          <p:nvSpPr>
            <p:cNvPr id="17" name="椭圆 16">
              <a:extLst>
                <a:ext uri="{FF2B5EF4-FFF2-40B4-BE49-F238E27FC236}">
  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37A0A594-B6F3-4143-A314-8211E70349F0}"/>
                </a:ext>
              </a:extLst>
            </p:cNvPr>
            <p:cNvSpPr/>
            <p:nvPr/>
          </p:nvSpPr>
          <p:spPr>
            <a:xfrm>
              <a:off x="4169052" y="294985"/>
              <a:ext cx="583317" cy="583317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分</a:t>
              </a:r>
            </a:p>
          </p:txBody>
        </p:sp>
      </p:grpSp>
      <p:sp>
        <p:nvSpPr>
          <p:cNvPr id="21" name="矩形 20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3B0656C7-C44C-4F58-A63D-42E9F1AA80DA}"/>
              </a:ext>
            </a:extLst>
          </p:cNvPr>
          <p:cNvSpPr/>
          <p:nvPr/>
        </p:nvSpPr>
        <p:spPr>
          <a:xfrm>
            <a:off x="2895600" y="2683848"/>
            <a:ext cx="6905413" cy="316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Add Your Words Here，according To Your Need To Draw The Text Box Size</a:t>
            </a:r>
            <a:r>
              <a:rPr kumimoji="0" lang="en-US" altLang="zh-CN" sz="11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.</a:t>
            </a:r>
            <a:r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 Add Your Words Here，</a:t>
            </a:r>
            <a:endParaRPr lang="zh-CN" altLang="en-US" sz="11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文本框">
            <a:extLst>
              <a:ext uri="{FF2B5EF4-FFF2-40B4-BE49-F238E27FC236}">
                <a16:creationId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xmlns="" id="{CE339059-EC5B-433C-8FCC-262F86EB087C}"/>
              </a:ext>
            </a:extLst>
          </p:cNvPr>
          <p:cNvSpPr/>
          <p:nvPr/>
        </p:nvSpPr>
        <p:spPr>
          <a:xfrm>
            <a:off x="2372642" y="1767380"/>
            <a:ext cx="79513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CN" altLang="en-US" sz="4000" b="1">
                <a:solidFill>
                  <a:schemeClr val="bg1"/>
                </a:solidFill>
                <a:cs typeface="+mn-ea"/>
                <a:sym typeface="+mn-lt"/>
              </a:rPr>
              <a:t>孩子为什么不愿意与家长沟通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521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blind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"/>
          <p:cNvSpPr/>
          <p:nvPr/>
        </p:nvSpPr>
        <p:spPr>
          <a:xfrm>
            <a:off x="824069" y="151759"/>
            <a:ext cx="61068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200" b="1" dirty="0">
                <a:cs typeface="+mn-ea"/>
                <a:sym typeface="+mn-lt"/>
              </a:rPr>
              <a:t>孩子为什么不愿意与家长沟通</a:t>
            </a:r>
          </a:p>
        </p:txBody>
      </p:sp>
      <p:sp>
        <p:nvSpPr>
          <p:cNvPr id="2" name="矩形 1"/>
          <p:cNvSpPr/>
          <p:nvPr/>
        </p:nvSpPr>
        <p:spPr>
          <a:xfrm>
            <a:off x="956591" y="1548057"/>
            <a:ext cx="2236510" cy="707886"/>
          </a:xfrm>
          <a:prstGeom prst="rect">
            <a:avLst/>
          </a:prstGeom>
          <a:solidFill>
            <a:srgbClr val="5ECAF0"/>
          </a:solidFill>
        </p:spPr>
        <p:txBody>
          <a:bodyPr wrap="none">
            <a:spAutoFit/>
          </a:bodyPr>
          <a:lstStyle/>
          <a:p>
            <a:r>
              <a:rPr lang="zh-CN" altLang="en-US" sz="4000" b="1">
                <a:solidFill>
                  <a:schemeClr val="bg1"/>
                </a:solidFill>
              </a:rPr>
              <a:t>年龄特点</a:t>
            </a:r>
          </a:p>
        </p:txBody>
      </p:sp>
      <p:sp>
        <p:nvSpPr>
          <p:cNvPr id="3" name="矩形 2"/>
          <p:cNvSpPr/>
          <p:nvPr/>
        </p:nvSpPr>
        <p:spPr>
          <a:xfrm>
            <a:off x="956591" y="2470048"/>
            <a:ext cx="6096000" cy="8842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孩子进入青春期以后，自我意识发展是全面的，从行为表现到思想人格上都有独立的要求</a:t>
            </a:r>
          </a:p>
        </p:txBody>
      </p:sp>
      <p:sp>
        <p:nvSpPr>
          <p:cNvPr id="4" name="矩形 3"/>
          <p:cNvSpPr/>
          <p:nvPr/>
        </p:nvSpPr>
        <p:spPr>
          <a:xfrm>
            <a:off x="956591" y="3568434"/>
            <a:ext cx="2749471" cy="400110"/>
          </a:xfrm>
          <a:prstGeom prst="rect">
            <a:avLst/>
          </a:prstGeom>
          <a:solidFill>
            <a:srgbClr val="5ECAF0"/>
          </a:solidFill>
        </p:spPr>
        <p:txBody>
          <a:bodyPr wrap="none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</a:rPr>
              <a:t>同时正是由于这些特点</a:t>
            </a:r>
          </a:p>
        </p:txBody>
      </p:sp>
      <p:sp>
        <p:nvSpPr>
          <p:cNvPr id="6" name="矩形 5"/>
          <p:cNvSpPr/>
          <p:nvPr/>
        </p:nvSpPr>
        <p:spPr>
          <a:xfrm>
            <a:off x="956591" y="4182648"/>
            <a:ext cx="10572800" cy="1299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导致了青春期的孩子半成熟、半幼稚、半服从、半逆反、半独立、半依赖、半闭锁、半开放的心理和行为上的矛盾和冲突。他们希望与家长沟通，但是同时又觉得自己已经长大，很多事情应该自己面对和承担责任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6416" y="1120204"/>
            <a:ext cx="1799048" cy="306083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"/>
          <p:cNvSpPr/>
          <p:nvPr/>
        </p:nvSpPr>
        <p:spPr>
          <a:xfrm>
            <a:off x="824069" y="151759"/>
            <a:ext cx="57755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200" b="1">
                <a:cs typeface="+mn-ea"/>
                <a:sym typeface="+mn-lt"/>
              </a:rPr>
              <a:t>孩子为什么不愿意与家长沟通</a:t>
            </a:r>
          </a:p>
        </p:txBody>
      </p:sp>
      <p:sp>
        <p:nvSpPr>
          <p:cNvPr id="2" name="矩形 1"/>
          <p:cNvSpPr/>
          <p:nvPr/>
        </p:nvSpPr>
        <p:spPr>
          <a:xfrm>
            <a:off x="4786628" y="1919116"/>
            <a:ext cx="1210588" cy="707886"/>
          </a:xfrm>
          <a:prstGeom prst="rect">
            <a:avLst/>
          </a:prstGeom>
          <a:solidFill>
            <a:srgbClr val="5ECAF0"/>
          </a:solidFill>
        </p:spPr>
        <p:txBody>
          <a:bodyPr wrap="none">
            <a:spAutoFit/>
          </a:bodyPr>
          <a:lstStyle/>
          <a:p>
            <a:r>
              <a:rPr lang="zh-CN" altLang="en-US" sz="4000" b="1">
                <a:solidFill>
                  <a:schemeClr val="bg1"/>
                </a:solidFill>
              </a:rPr>
              <a:t>导致</a:t>
            </a:r>
          </a:p>
        </p:txBody>
      </p:sp>
      <p:sp>
        <p:nvSpPr>
          <p:cNvPr id="3" name="矩形 2"/>
          <p:cNvSpPr/>
          <p:nvPr/>
        </p:nvSpPr>
        <p:spPr>
          <a:xfrm>
            <a:off x="4786628" y="2785123"/>
            <a:ext cx="5402581" cy="1299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/>
              <a:t>青春期的孩子半成熟、半幼稚、半服从、半逆反、半独立、半依赖、半闭锁、半开放的心理和行为上的矛盾和冲突</a:t>
            </a:r>
          </a:p>
        </p:txBody>
      </p:sp>
      <p:sp>
        <p:nvSpPr>
          <p:cNvPr id="4" name="矩形 3"/>
          <p:cNvSpPr/>
          <p:nvPr/>
        </p:nvSpPr>
        <p:spPr>
          <a:xfrm>
            <a:off x="4786628" y="4243023"/>
            <a:ext cx="1415772" cy="461665"/>
          </a:xfrm>
          <a:prstGeom prst="rect">
            <a:avLst/>
          </a:prstGeom>
          <a:solidFill>
            <a:srgbClr val="5ECAF0"/>
          </a:solidFill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</a:rPr>
              <a:t>家长沟通</a:t>
            </a:r>
          </a:p>
        </p:txBody>
      </p:sp>
      <p:sp>
        <p:nvSpPr>
          <p:cNvPr id="6" name="矩形 5"/>
          <p:cNvSpPr/>
          <p:nvPr/>
        </p:nvSpPr>
        <p:spPr>
          <a:xfrm>
            <a:off x="4786628" y="4862809"/>
            <a:ext cx="6729511" cy="884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/>
              <a:t>他们希望与家长沟通，但是同时又觉得自己已经长大，很多事情应该自己面对和承担责任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4707" y="1013758"/>
            <a:ext cx="2920035" cy="4830484"/>
          </a:xfrm>
          <a:prstGeom prst="rect">
            <a:avLst/>
          </a:prstGeom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1400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1400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1400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1400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1400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1400;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zhvzdas3">
      <a:majorFont>
        <a:latin typeface="Arial"/>
        <a:ea typeface="汉仪旗黑-60S"/>
        <a:cs typeface="Arial"/>
      </a:majorFont>
      <a:minorFont>
        <a:latin typeface="Arial"/>
        <a:ea typeface="汉仪旗黑-60S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1347</Words>
  <Application>Microsoft Office PowerPoint</Application>
  <PresentationFormat>宽屏</PresentationFormat>
  <Paragraphs>127</Paragraphs>
  <Slides>19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32" baseType="lpstr">
      <vt:lpstr>Meiryo</vt:lpstr>
      <vt:lpstr>等线</vt:lpstr>
      <vt:lpstr>汉仪旗黑-60S</vt:lpstr>
      <vt:lpstr>汉仪润圆-75W</vt:lpstr>
      <vt:lpstr>黑体</vt:lpstr>
      <vt:lpstr>宋体</vt:lpstr>
      <vt:lpstr>微软雅黑</vt:lpstr>
      <vt:lpstr>Arial</vt:lpstr>
      <vt:lpstr>Calibri</vt:lpstr>
      <vt:lpstr>Calibri Light</vt:lpstr>
      <vt:lpstr>Wingdings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6</cp:revision>
  <cp:lastPrinted>2021-06-09T23:18:46Z</cp:lastPrinted>
  <dcterms:created xsi:type="dcterms:W3CDTF">2021-06-09T23:18:46Z</dcterms:created>
  <dcterms:modified xsi:type="dcterms:W3CDTF">2023-03-30T00:45:28Z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