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34"/>
  </p:notesMasterIdLst>
  <p:sldIdLst>
    <p:sldId id="256" r:id="rId3"/>
    <p:sldId id="257" r:id="rId4"/>
    <p:sldId id="306" r:id="rId5"/>
    <p:sldId id="297" r:id="rId6"/>
    <p:sldId id="259" r:id="rId7"/>
    <p:sldId id="298" r:id="rId8"/>
    <p:sldId id="302" r:id="rId9"/>
    <p:sldId id="313" r:id="rId10"/>
    <p:sldId id="267" r:id="rId11"/>
    <p:sldId id="300" r:id="rId12"/>
    <p:sldId id="308" r:id="rId13"/>
    <p:sldId id="260" r:id="rId14"/>
    <p:sldId id="263" r:id="rId15"/>
    <p:sldId id="314" r:id="rId16"/>
    <p:sldId id="271" r:id="rId17"/>
    <p:sldId id="303" r:id="rId18"/>
    <p:sldId id="316" r:id="rId19"/>
    <p:sldId id="268" r:id="rId20"/>
    <p:sldId id="315" r:id="rId21"/>
    <p:sldId id="261" r:id="rId22"/>
    <p:sldId id="266" r:id="rId23"/>
    <p:sldId id="265" r:id="rId24"/>
    <p:sldId id="264" r:id="rId25"/>
    <p:sldId id="273" r:id="rId26"/>
    <p:sldId id="262" r:id="rId27"/>
    <p:sldId id="272" r:id="rId28"/>
    <p:sldId id="279" r:id="rId29"/>
    <p:sldId id="280" r:id="rId30"/>
    <p:sldId id="318" r:id="rId31"/>
    <p:sldId id="317" r:id="rId32"/>
    <p:sldId id="319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318" y="114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36352440714836E-3"/>
          <c:y val="4.2948685586452484E-2"/>
          <c:w val="0.96214401721954346"/>
          <c:h val="0.932509183883666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9C5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overlap val="100"/>
        <c:axId val="456402704"/>
        <c:axId val="456399440"/>
      </c:barChart>
      <c:catAx>
        <c:axId val="456402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6399440"/>
        <c:crosses val="autoZero"/>
        <c:auto val="0"/>
        <c:lblAlgn val="ctr"/>
        <c:lblOffset val="100"/>
        <c:noMultiLvlLbl val="0"/>
      </c:catAx>
      <c:valAx>
        <c:axId val="45639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640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EDEB-74DD-4590-ADB0-3BDFBC7AA6C1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3DD-9C8A-432D-8FD9-15B0804A3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22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612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42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488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09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542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167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13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444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410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18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12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795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43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08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16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376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603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41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65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51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786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76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606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72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751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95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2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739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55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01190" y="4686468"/>
            <a:ext cx="1890810" cy="2200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0" y="4686468"/>
            <a:ext cx="1890810" cy="220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63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7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0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1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>
            <a:fillRect/>
          </a:stretch>
        </p:blipFill>
        <p:spPr>
          <a:xfrm>
            <a:off x="0" y="0"/>
            <a:ext cx="1228789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>
            <a:fillRect/>
          </a:stretch>
        </p:blipFill>
        <p:spPr>
          <a:xfrm>
            <a:off x="0" y="0"/>
            <a:ext cx="12287894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701" y="-163944"/>
            <a:ext cx="5163194" cy="7021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0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2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7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6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9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em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5.xml"/><Relationship Id="rId7" Type="http://schemas.openxmlformats.org/officeDocument/2006/relationships/image" Target="../media/image2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27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7.emf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9.xml"/><Relationship Id="rId7" Type="http://schemas.openxmlformats.org/officeDocument/2006/relationships/image" Target="../media/image17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30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17.emf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32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33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emf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7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0.xml"/><Relationship Id="rId7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>
            <a:fillRect/>
          </a:stretch>
        </p:blipFill>
        <p:spPr>
          <a:xfrm>
            <a:off x="0" y="0"/>
            <a:ext cx="12287894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01428" y="165972"/>
            <a:ext cx="11789145" cy="652605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14037" y="1446970"/>
            <a:ext cx="10788209" cy="2115084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Rectangle 11"/>
          <p:cNvSpPr/>
          <p:nvPr/>
        </p:nvSpPr>
        <p:spPr>
          <a:xfrm>
            <a:off x="3610028" y="4454384"/>
            <a:ext cx="5262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保护自己，远离性侵害</a:t>
            </a:r>
          </a:p>
        </p:txBody>
      </p:sp>
      <p:sp>
        <p:nvSpPr>
          <p:cNvPr id="9" name="矩形 8"/>
          <p:cNvSpPr/>
          <p:nvPr/>
        </p:nvSpPr>
        <p:spPr>
          <a:xfrm>
            <a:off x="2533892" y="3725928"/>
            <a:ext cx="7518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Prevention of safety violations education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91036" y="1866312"/>
            <a:ext cx="8300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预防性侵害安全教育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530600" cy="244783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969157" y="3886128"/>
            <a:ext cx="692279" cy="4756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275459" y="5923651"/>
            <a:ext cx="516867" cy="3551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909940" y="5797141"/>
            <a:ext cx="516867" cy="355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452806" y="5054681"/>
            <a:ext cx="203175" cy="3320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203" y="2298700"/>
            <a:ext cx="4559300" cy="455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605" grpId="0"/>
      <p:bldP spid="9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663239" y="485417"/>
            <a:ext cx="5458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哪些人容易被性侵害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802117" y="1400179"/>
            <a:ext cx="1308265" cy="1903234"/>
            <a:chOff x="2802117" y="1400179"/>
            <a:chExt cx="1308265" cy="1903234"/>
          </a:xfrm>
        </p:grpSpPr>
        <p:sp>
          <p:nvSpPr>
            <p:cNvPr id="5" name="空心弧 4"/>
            <p:cNvSpPr/>
            <p:nvPr/>
          </p:nvSpPr>
          <p:spPr>
            <a:xfrm>
              <a:off x="2802117" y="1400179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02117" y="2934081"/>
              <a:ext cx="1173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老师</a:t>
              </a:r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校长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93980" y="1409892"/>
            <a:ext cx="1569660" cy="1893521"/>
            <a:chOff x="4293980" y="1409892"/>
            <a:chExt cx="1569660" cy="1893521"/>
          </a:xfrm>
        </p:grpSpPr>
        <p:sp>
          <p:nvSpPr>
            <p:cNvPr id="7" name="空心弧 6"/>
            <p:cNvSpPr/>
            <p:nvPr/>
          </p:nvSpPr>
          <p:spPr>
            <a:xfrm>
              <a:off x="4424678" y="1409892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16%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93980" y="293408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校外人员进校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47238" y="1390465"/>
            <a:ext cx="1569660" cy="1912948"/>
            <a:chOff x="5964205" y="1390465"/>
            <a:chExt cx="1569660" cy="1912948"/>
          </a:xfrm>
        </p:grpSpPr>
        <p:sp>
          <p:nvSpPr>
            <p:cNvPr id="8" name="空心弧 7"/>
            <p:cNvSpPr/>
            <p:nvPr/>
          </p:nvSpPr>
          <p:spPr>
            <a:xfrm>
              <a:off x="6047238" y="1390465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964205" y="293408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校外人员进校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00496" y="1400179"/>
            <a:ext cx="1308265" cy="1903234"/>
            <a:chOff x="7669799" y="1400179"/>
            <a:chExt cx="1308265" cy="1903234"/>
          </a:xfrm>
        </p:grpSpPr>
        <p:sp>
          <p:nvSpPr>
            <p:cNvPr id="9" name="空心弧 8"/>
            <p:cNvSpPr/>
            <p:nvPr/>
          </p:nvSpPr>
          <p:spPr>
            <a:xfrm>
              <a:off x="7669799" y="1400179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69933" y="293408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工作人员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345414" y="1708710"/>
            <a:ext cx="1107996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校园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侵害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292359" y="1390465"/>
            <a:ext cx="1338828" cy="1912948"/>
            <a:chOff x="9292359" y="1390465"/>
            <a:chExt cx="1338828" cy="1912948"/>
          </a:xfrm>
        </p:grpSpPr>
        <p:sp>
          <p:nvSpPr>
            <p:cNvPr id="16" name="空心弧 15"/>
            <p:cNvSpPr/>
            <p:nvPr/>
          </p:nvSpPr>
          <p:spPr>
            <a:xfrm>
              <a:off x="9292359" y="1390465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60%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292359" y="293408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发生在农村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279691" y="4197692"/>
            <a:ext cx="1239442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打工</a:t>
            </a:r>
            <a:endParaRPr lang="en-US" altLang="zh-CN" sz="3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妹</a:t>
            </a:r>
            <a:r>
              <a:rPr lang="en-US" altLang="zh-CN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仔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902252" y="3864119"/>
            <a:ext cx="1308265" cy="1903234"/>
            <a:chOff x="2902252" y="3864119"/>
            <a:chExt cx="1308265" cy="1903234"/>
          </a:xfrm>
        </p:grpSpPr>
        <p:sp>
          <p:nvSpPr>
            <p:cNvPr id="19" name="空心弧 18"/>
            <p:cNvSpPr/>
            <p:nvPr/>
          </p:nvSpPr>
          <p:spPr>
            <a:xfrm>
              <a:off x="2902252" y="3864119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57%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902252" y="539802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打工期间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92138" y="3873832"/>
            <a:ext cx="1438963" cy="1893521"/>
            <a:chOff x="4394115" y="3873832"/>
            <a:chExt cx="1438963" cy="1893521"/>
          </a:xfrm>
        </p:grpSpPr>
        <p:sp>
          <p:nvSpPr>
            <p:cNvPr id="20" name="空心弧 19"/>
            <p:cNvSpPr/>
            <p:nvPr/>
          </p:nvSpPr>
          <p:spPr>
            <a:xfrm>
              <a:off x="4524813" y="3873832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43%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394115" y="539802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找工作名义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12722" y="3854405"/>
            <a:ext cx="1308265" cy="1912948"/>
            <a:chOff x="6147373" y="3854405"/>
            <a:chExt cx="1308265" cy="1912948"/>
          </a:xfrm>
        </p:grpSpPr>
        <p:sp>
          <p:nvSpPr>
            <p:cNvPr id="21" name="空心弧 20"/>
            <p:cNvSpPr/>
            <p:nvPr/>
          </p:nvSpPr>
          <p:spPr>
            <a:xfrm>
              <a:off x="6147373" y="3854405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14.7</a:t>
              </a:r>
              <a:r>
                <a:rPr lang="zh-CN" altLang="en-US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05998" y="539802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平均年龄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02608" y="3864119"/>
            <a:ext cx="1308265" cy="1903234"/>
            <a:chOff x="7769934" y="3864119"/>
            <a:chExt cx="1308265" cy="1903234"/>
          </a:xfrm>
        </p:grpSpPr>
        <p:sp>
          <p:nvSpPr>
            <p:cNvPr id="22" name="空心弧 21"/>
            <p:cNvSpPr/>
            <p:nvPr/>
          </p:nvSpPr>
          <p:spPr>
            <a:xfrm>
              <a:off x="7769934" y="3864119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</a:t>
              </a:r>
              <a:r>
                <a:rPr lang="zh-CN" altLang="en-US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岁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940400" y="539802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最小的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392494" y="3854405"/>
            <a:ext cx="1308265" cy="1894097"/>
            <a:chOff x="9392494" y="3854405"/>
            <a:chExt cx="1308265" cy="1894097"/>
          </a:xfrm>
        </p:grpSpPr>
        <p:sp>
          <p:nvSpPr>
            <p:cNvPr id="27" name="空心弧 26"/>
            <p:cNvSpPr/>
            <p:nvPr/>
          </p:nvSpPr>
          <p:spPr>
            <a:xfrm>
              <a:off x="9392494" y="3854405"/>
              <a:ext cx="1308265" cy="1308266"/>
            </a:xfrm>
            <a:prstGeom prst="blockArc">
              <a:avLst>
                <a:gd name="adj1" fmla="val 3242370"/>
                <a:gd name="adj2" fmla="val 19240389"/>
                <a:gd name="adj3" fmla="val 8732"/>
              </a:avLst>
            </a:prstGeom>
            <a:solidFill>
              <a:srgbClr val="89C5CA"/>
            </a:solidFill>
            <a:ln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54%</a:t>
              </a:r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508658" y="5379170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不满</a:t>
              </a:r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16</a:t>
              </a: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岁</a:t>
              </a:r>
            </a:p>
          </p:txBody>
        </p:sp>
      </p:grpSp>
      <p:grpSp>
        <p:nvGrpSpPr>
          <p:cNvPr id="38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9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40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1734874" y="507048"/>
            <a:ext cx="5458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哪些人容易被性侵害</a:t>
            </a:r>
          </a:p>
        </p:txBody>
      </p:sp>
      <p:sp>
        <p:nvSpPr>
          <p:cNvPr id="6" name="六边形 5"/>
          <p:cNvSpPr/>
          <p:nvPr/>
        </p:nvSpPr>
        <p:spPr>
          <a:xfrm>
            <a:off x="1921616" y="3582469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留守儿童约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5800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万</a:t>
            </a:r>
          </a:p>
        </p:txBody>
      </p:sp>
      <p:sp>
        <p:nvSpPr>
          <p:cNvPr id="8" name="六边形 7"/>
          <p:cNvSpPr/>
          <p:nvPr/>
        </p:nvSpPr>
        <p:spPr>
          <a:xfrm>
            <a:off x="3448462" y="2734679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缺乏法律意识</a:t>
            </a:r>
          </a:p>
        </p:txBody>
      </p:sp>
      <p:sp>
        <p:nvSpPr>
          <p:cNvPr id="9" name="六边形 8"/>
          <p:cNvSpPr/>
          <p:nvPr/>
        </p:nvSpPr>
        <p:spPr>
          <a:xfrm>
            <a:off x="3448461" y="4376637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性教育缺乏</a:t>
            </a:r>
          </a:p>
        </p:txBody>
      </p:sp>
      <p:sp>
        <p:nvSpPr>
          <p:cNvPr id="10" name="六边形 9"/>
          <p:cNvSpPr/>
          <p:nvPr/>
        </p:nvSpPr>
        <p:spPr>
          <a:xfrm>
            <a:off x="4908038" y="1899353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思想落后</a:t>
            </a:r>
          </a:p>
        </p:txBody>
      </p:sp>
      <p:sp>
        <p:nvSpPr>
          <p:cNvPr id="11" name="六边形 10"/>
          <p:cNvSpPr/>
          <p:nvPr/>
        </p:nvSpPr>
        <p:spPr>
          <a:xfrm>
            <a:off x="4908038" y="3548993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纵容罪犯</a:t>
            </a:r>
          </a:p>
        </p:txBody>
      </p:sp>
      <p:sp>
        <p:nvSpPr>
          <p:cNvPr id="12" name="六边形 11"/>
          <p:cNvSpPr/>
          <p:nvPr/>
        </p:nvSpPr>
        <p:spPr>
          <a:xfrm>
            <a:off x="1963473" y="1899353"/>
            <a:ext cx="1715853" cy="1529647"/>
          </a:xfrm>
          <a:prstGeom prst="hexagon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留守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儿童</a:t>
            </a:r>
          </a:p>
        </p:txBody>
      </p:sp>
      <p:grpSp>
        <p:nvGrpSpPr>
          <p:cNvPr id="13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14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5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891" y="1351752"/>
            <a:ext cx="3555484" cy="474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8439" y="2029240"/>
            <a:ext cx="2081387" cy="2081387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94" r="14394"/>
          <a:stretch>
            <a:fillRect/>
          </a:stretch>
        </p:blipFill>
        <p:spPr>
          <a:xfrm>
            <a:off x="4972430" y="2015127"/>
            <a:ext cx="2095500" cy="209550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9" b="-1153"/>
          <a:stretch>
            <a:fillRect/>
          </a:stretch>
        </p:blipFill>
        <p:spPr>
          <a:xfrm>
            <a:off x="2063755" y="2015127"/>
            <a:ext cx="2171700" cy="2171700"/>
          </a:xfrm>
          <a:prstGeom prst="ellipse">
            <a:avLst/>
          </a:prstGeom>
        </p:spPr>
      </p:pic>
      <p:sp>
        <p:nvSpPr>
          <p:cNvPr id="2" name="TextBox 76"/>
          <p:cNvSpPr txBox="1"/>
          <p:nvPr/>
        </p:nvSpPr>
        <p:spPr>
          <a:xfrm>
            <a:off x="1841729" y="525298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为什么这些人群容易被性侵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2235792" y="3966244"/>
            <a:ext cx="1733670" cy="400110"/>
          </a:xfrm>
          <a:prstGeom prst="rect">
            <a:avLst/>
          </a:prstGeom>
          <a:solidFill>
            <a:srgbClr val="89C5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未成年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63620" y="4722759"/>
            <a:ext cx="2078015" cy="11726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对性的无知，容易上当受骗，好奇心强、缺乏安全意识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5162116" y="3966244"/>
            <a:ext cx="1733670" cy="400110"/>
          </a:xfrm>
          <a:prstGeom prst="rect">
            <a:avLst/>
          </a:prstGeom>
          <a:solidFill>
            <a:srgbClr val="89C5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89944" y="4722759"/>
            <a:ext cx="2078015" cy="11726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经不住头惑，好奇心强，缺发安全意识等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8263984" y="3966244"/>
            <a:ext cx="1733670" cy="400110"/>
          </a:xfrm>
          <a:prstGeom prst="rect">
            <a:avLst/>
          </a:prstGeom>
          <a:solidFill>
            <a:srgbClr val="89C5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打工者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91812" y="4722759"/>
            <a:ext cx="2078015" cy="7767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被胁迫，追逐名利，缺乏安全意识</a:t>
            </a:r>
          </a:p>
        </p:txBody>
      </p:sp>
      <p:grpSp>
        <p:nvGrpSpPr>
          <p:cNvPr id="12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13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4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17517" y="481057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容易被性侵的原因</a:t>
            </a:r>
          </a:p>
        </p:txBody>
      </p:sp>
      <p:grpSp>
        <p:nvGrpSpPr>
          <p:cNvPr id="34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5" name="PA_图片 9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6" name="PA_椭圆 2"/>
            <p:cNvSpPr/>
            <p:nvPr>
              <p:custDataLst>
                <p:tags r:id="rId21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8" name="MH_Other_1"/>
          <p:cNvSpPr txBox="1"/>
          <p:nvPr>
            <p:custDataLst>
              <p:tags r:id="rId2"/>
            </p:custDataLst>
          </p:nvPr>
        </p:nvSpPr>
        <p:spPr bwMode="auto">
          <a:xfrm>
            <a:off x="2611438" y="2038351"/>
            <a:ext cx="627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6ECCD0"/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01</a:t>
            </a:r>
          </a:p>
        </p:txBody>
      </p:sp>
      <p:sp>
        <p:nvSpPr>
          <p:cNvPr id="39" name="MH_Other_2"/>
          <p:cNvSpPr txBox="1"/>
          <p:nvPr>
            <p:custDataLst>
              <p:tags r:id="rId3"/>
            </p:custDataLst>
          </p:nvPr>
        </p:nvSpPr>
        <p:spPr bwMode="auto">
          <a:xfrm>
            <a:off x="5159375" y="2038351"/>
            <a:ext cx="6286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02</a:t>
            </a:r>
          </a:p>
        </p:txBody>
      </p:sp>
      <p:sp>
        <p:nvSpPr>
          <p:cNvPr id="40" name="MH_Other_3"/>
          <p:cNvSpPr txBox="1"/>
          <p:nvPr>
            <p:custDataLst>
              <p:tags r:id="rId4"/>
            </p:custDataLst>
          </p:nvPr>
        </p:nvSpPr>
        <p:spPr>
          <a:xfrm>
            <a:off x="7729538" y="2038351"/>
            <a:ext cx="628650" cy="677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>
                <a:solidFill>
                  <a:srgbClr val="6ECCD0"/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03</a:t>
            </a:r>
          </a:p>
        </p:txBody>
      </p:sp>
      <p:sp>
        <p:nvSpPr>
          <p:cNvPr id="41" name="MH_Other_4"/>
          <p:cNvSpPr txBox="1"/>
          <p:nvPr>
            <p:custDataLst>
              <p:tags r:id="rId5"/>
            </p:custDataLst>
          </p:nvPr>
        </p:nvSpPr>
        <p:spPr bwMode="auto">
          <a:xfrm>
            <a:off x="2611438" y="3990976"/>
            <a:ext cx="627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4"/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06</a:t>
            </a:r>
          </a:p>
        </p:txBody>
      </p:sp>
      <p:sp>
        <p:nvSpPr>
          <p:cNvPr id="42" name="MH_Other_5"/>
          <p:cNvSpPr txBox="1"/>
          <p:nvPr>
            <p:custDataLst>
              <p:tags r:id="rId6"/>
            </p:custDataLst>
          </p:nvPr>
        </p:nvSpPr>
        <p:spPr bwMode="auto">
          <a:xfrm>
            <a:off x="5159375" y="3990976"/>
            <a:ext cx="628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05</a:t>
            </a:r>
          </a:p>
        </p:txBody>
      </p:sp>
      <p:sp>
        <p:nvSpPr>
          <p:cNvPr id="43" name="MH_Other_6"/>
          <p:cNvSpPr txBox="1"/>
          <p:nvPr>
            <p:custDataLst>
              <p:tags r:id="rId7"/>
            </p:custDataLst>
          </p:nvPr>
        </p:nvSpPr>
        <p:spPr>
          <a:xfrm>
            <a:off x="7729538" y="3990976"/>
            <a:ext cx="628650" cy="6762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>
                <a:solidFill>
                  <a:schemeClr val="accent4"/>
                </a:solidFill>
                <a:latin typeface="Century Gothic" panose="020B0502020202020204" pitchFamily="34" charset="0"/>
                <a:ea typeface="YouYuan" panose="02010509060101010101" pitchFamily="49" charset="-122"/>
                <a:cs typeface="Arial" panose="020B0604020202020204" pitchFamily="34" charset="0"/>
                <a:sym typeface="Century Gothic" panose="020B0502020202020204" pitchFamily="34" charset="0"/>
              </a:rPr>
              <a:t>04</a:t>
            </a:r>
          </a:p>
        </p:txBody>
      </p:sp>
      <p:cxnSp>
        <p:nvCxnSpPr>
          <p:cNvPr id="44" name="MH_Other_7"/>
          <p:cNvCxnSpPr/>
          <p:nvPr>
            <p:custDataLst>
              <p:tags r:id="rId8"/>
            </p:custDataLst>
          </p:nvPr>
        </p:nvCxnSpPr>
        <p:spPr>
          <a:xfrm>
            <a:off x="3324225" y="2366963"/>
            <a:ext cx="1709738" cy="0"/>
          </a:xfrm>
          <a:prstGeom prst="line">
            <a:avLst/>
          </a:prstGeom>
          <a:ln w="38100" cap="rnd">
            <a:solidFill>
              <a:srgbClr val="6ECCD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H_Other_8"/>
          <p:cNvCxnSpPr/>
          <p:nvPr>
            <p:custDataLst>
              <p:tags r:id="rId9"/>
            </p:custDataLst>
          </p:nvPr>
        </p:nvCxnSpPr>
        <p:spPr>
          <a:xfrm>
            <a:off x="5908675" y="2366963"/>
            <a:ext cx="1709738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H_Other_9"/>
          <p:cNvCxnSpPr/>
          <p:nvPr>
            <p:custDataLst>
              <p:tags r:id="rId10"/>
            </p:custDataLst>
          </p:nvPr>
        </p:nvCxnSpPr>
        <p:spPr>
          <a:xfrm>
            <a:off x="8472488" y="2366963"/>
            <a:ext cx="1238250" cy="0"/>
          </a:xfrm>
          <a:prstGeom prst="line">
            <a:avLst/>
          </a:prstGeom>
          <a:ln w="38100" cap="rnd">
            <a:solidFill>
              <a:srgbClr val="6ECCD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H_Other_10"/>
          <p:cNvCxnSpPr/>
          <p:nvPr>
            <p:custDataLst>
              <p:tags r:id="rId11"/>
            </p:custDataLst>
          </p:nvPr>
        </p:nvCxnSpPr>
        <p:spPr>
          <a:xfrm rot="5400000">
            <a:off x="8055770" y="2685257"/>
            <a:ext cx="1973262" cy="1336675"/>
          </a:xfrm>
          <a:prstGeom prst="bentConnector3">
            <a:avLst>
              <a:gd name="adj1" fmla="val 99417"/>
            </a:avLst>
          </a:prstGeom>
          <a:ln w="38100">
            <a:solidFill>
              <a:srgbClr val="6ECCD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MH_Other_11"/>
          <p:cNvCxnSpPr/>
          <p:nvPr>
            <p:custDataLst>
              <p:tags r:id="rId12"/>
            </p:custDataLst>
          </p:nvPr>
        </p:nvCxnSpPr>
        <p:spPr>
          <a:xfrm flipH="1">
            <a:off x="5908675" y="4340225"/>
            <a:ext cx="1709738" cy="0"/>
          </a:xfrm>
          <a:prstGeom prst="lin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H_Other_12"/>
          <p:cNvCxnSpPr/>
          <p:nvPr>
            <p:custDataLst>
              <p:tags r:id="rId13"/>
            </p:custDataLst>
          </p:nvPr>
        </p:nvCxnSpPr>
        <p:spPr>
          <a:xfrm flipH="1">
            <a:off x="3324225" y="4340225"/>
            <a:ext cx="1709738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81264" y="2754314"/>
            <a:ext cx="15636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经常出入社会公共场所，装扮入时，行为不羁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MH_SubTitle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91113" y="2754314"/>
            <a:ext cx="15621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性格懦弱，胆小怕事；作风轻浮，胡乱交友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MH_SubTitle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35875" y="2754314"/>
            <a:ext cx="15636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独处于学校教室、寝室、实验室、运动场或其他隐藏场所；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MH_SubTitle_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81264" y="4678364"/>
            <a:ext cx="15636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夏季衣着单薄，裸露部分较多，曲线毕露；夜晚长时间、独自在室外活动。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MH_SubTitle_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91113" y="4678364"/>
            <a:ext cx="15621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意志薄弱，难拒性诱惑以及精神空虚，无视法纪；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MH_SubTitle_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35875" y="4678364"/>
            <a:ext cx="15636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怀有隐私，容易被他人要挟；贪图钱财，贪图享受，缺乏观察识别能力；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3185787" y="2142514"/>
            <a:ext cx="464709" cy="45203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5809051" y="2108605"/>
            <a:ext cx="464709" cy="45203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8369690" y="2120826"/>
            <a:ext cx="464709" cy="45203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2751" y="4103096"/>
            <a:ext cx="464709" cy="45203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61517" y="4057261"/>
            <a:ext cx="464709" cy="452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0819" y="1879242"/>
            <a:ext cx="3240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r>
              <a:rPr lang="zh-CN" altLang="en-US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" name="矩形 5"/>
          <p:cNvSpPr/>
          <p:nvPr/>
        </p:nvSpPr>
        <p:spPr>
          <a:xfrm>
            <a:off x="940916" y="3180936"/>
            <a:ext cx="57502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性侵害实施者分析</a:t>
            </a:r>
            <a:endParaRPr lang="en-US" altLang="zh-CN" sz="5400" b="1" dirty="0">
              <a:solidFill>
                <a:srgbClr val="71BBC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2673688" y="5589867"/>
            <a:ext cx="692279" cy="47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176590" y="6030645"/>
            <a:ext cx="516867" cy="355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811153" y="5918127"/>
            <a:ext cx="516867" cy="35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814479" y="5755911"/>
            <a:ext cx="203175" cy="332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4020879" y="5712420"/>
            <a:ext cx="458268" cy="314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5112919" y="5748559"/>
            <a:ext cx="512209" cy="5233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3438768" cy="238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41729" y="485417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性侵者分析</a:t>
            </a:r>
          </a:p>
        </p:txBody>
      </p:sp>
      <p:graphicFrame>
        <p:nvGraphicFramePr>
          <p:cNvPr id="18" name="图表 17"/>
          <p:cNvGraphicFramePr/>
          <p:nvPr/>
        </p:nvGraphicFramePr>
        <p:xfrm>
          <a:off x="4404362" y="2232759"/>
          <a:ext cx="7380601" cy="413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76"/>
          <p:cNvSpPr txBox="1"/>
          <p:nvPr/>
        </p:nvSpPr>
        <p:spPr>
          <a:xfrm>
            <a:off x="6326187" y="1422581"/>
            <a:ext cx="274955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性侵实施者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62679" y="2232759"/>
            <a:ext cx="528542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性格孤僻，独来独往，沉默寡言，</a:t>
            </a:r>
            <a:r>
              <a:rPr lang="en-US" altLang="zh-CN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r>
              <a:rPr lang="zh-CN" altLang="en-US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岁前没结婚者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2679" y="3251934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受传统文化的影响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62679" y="4215251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成年人中的性待业者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62679" y="5178568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八成性侵者都是熟人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11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2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661" y="1945801"/>
            <a:ext cx="3123858" cy="4139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61755" y="525296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性侵小问题</a:t>
            </a:r>
          </a:p>
        </p:txBody>
      </p:sp>
      <p:sp>
        <p:nvSpPr>
          <p:cNvPr id="37892" name="矩形 10"/>
          <p:cNvSpPr>
            <a:spLocks noChangeArrowheads="1"/>
          </p:cNvSpPr>
          <p:nvPr/>
        </p:nvSpPr>
        <p:spPr bwMode="auto">
          <a:xfrm>
            <a:off x="2087127" y="1459174"/>
            <a:ext cx="5674874" cy="50079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被人强吻。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被长辈或老师轻捏面颊。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被迫观看或触摸他人的性器官。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强迫一起观看黄色书刊或色情影碟。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告诉父亲一件开心事，父亲高兴的抱抱你。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强迫儿童脱裤子露出性器官摸儿童的性器官部位。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他们脱掉裤子，强迫儿童摸他们的性器官。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对儿童讲非常下流的话。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医生用听诊器放在病人胸部为检查身体。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叔叔很久没见我了，见面后想抱抱我。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5287867" y="1814545"/>
            <a:ext cx="1725931" cy="460375"/>
          </a:xfrm>
          <a:prstGeom prst="rect">
            <a:avLst/>
          </a:prstGeo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答一答</a:t>
            </a:r>
          </a:p>
        </p:txBody>
      </p:sp>
      <p:grpSp>
        <p:nvGrpSpPr>
          <p:cNvPr id="6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7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8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304" y="496336"/>
            <a:ext cx="4006129" cy="605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  <p:cond evt="onBegin" delay="0">
                          <p:tn val="72"/>
                        </p:cond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0819" y="1879242"/>
            <a:ext cx="3240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r>
              <a:rPr lang="zh-CN" altLang="en-US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" name="矩形 5"/>
          <p:cNvSpPr/>
          <p:nvPr/>
        </p:nvSpPr>
        <p:spPr>
          <a:xfrm>
            <a:off x="940918" y="3180936"/>
            <a:ext cx="57502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实施性侵害的伎俩</a:t>
            </a:r>
            <a:endParaRPr lang="en-US" altLang="zh-CN" sz="5400" b="1" dirty="0">
              <a:solidFill>
                <a:srgbClr val="71BBC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2673688" y="5589867"/>
            <a:ext cx="692279" cy="47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176590" y="6030645"/>
            <a:ext cx="516867" cy="355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811153" y="5918127"/>
            <a:ext cx="516867" cy="35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814479" y="5755911"/>
            <a:ext cx="203175" cy="332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4020879" y="5712420"/>
            <a:ext cx="458268" cy="314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5112919" y="5748559"/>
            <a:ext cx="512209" cy="5233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3438768" cy="238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61755" y="53945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4400">
                <a:solidFill>
                  <a:srgbClr val="89C5CA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实施性侵害的伎俩</a:t>
            </a:r>
            <a:endParaRPr lang="zh-CN" altLang="en-US" sz="4400">
              <a:solidFill>
                <a:srgbClr val="89C5CA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73772" y="1875325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贿赂</a:t>
            </a:r>
          </a:p>
        </p:txBody>
      </p:sp>
      <p:sp>
        <p:nvSpPr>
          <p:cNvPr id="18" name="椭圆 17"/>
          <p:cNvSpPr/>
          <p:nvPr/>
        </p:nvSpPr>
        <p:spPr>
          <a:xfrm>
            <a:off x="4333099" y="1875325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恐吓</a:t>
            </a:r>
          </a:p>
        </p:txBody>
      </p:sp>
      <p:sp>
        <p:nvSpPr>
          <p:cNvPr id="19" name="椭圆 18"/>
          <p:cNvSpPr/>
          <p:nvPr/>
        </p:nvSpPr>
        <p:spPr>
          <a:xfrm>
            <a:off x="1010275" y="3504603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威胁</a:t>
            </a:r>
          </a:p>
        </p:txBody>
      </p:sp>
      <p:sp>
        <p:nvSpPr>
          <p:cNvPr id="20" name="椭圆 19"/>
          <p:cNvSpPr/>
          <p:nvPr/>
        </p:nvSpPr>
        <p:spPr>
          <a:xfrm>
            <a:off x="3437699" y="3504603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暴力</a:t>
            </a:r>
          </a:p>
        </p:txBody>
      </p:sp>
      <p:sp>
        <p:nvSpPr>
          <p:cNvPr id="21" name="椭圆 20"/>
          <p:cNvSpPr/>
          <p:nvPr/>
        </p:nvSpPr>
        <p:spPr>
          <a:xfrm>
            <a:off x="2538607" y="4838727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甜言蜜语</a:t>
            </a:r>
          </a:p>
        </p:txBody>
      </p:sp>
      <p:sp>
        <p:nvSpPr>
          <p:cNvPr id="22" name="椭圆 21"/>
          <p:cNvSpPr/>
          <p:nvPr/>
        </p:nvSpPr>
        <p:spPr>
          <a:xfrm>
            <a:off x="5274961" y="4233472"/>
            <a:ext cx="1888631" cy="188863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以权威的名义来欺骗</a:t>
            </a:r>
          </a:p>
        </p:txBody>
      </p:sp>
      <p:sp>
        <p:nvSpPr>
          <p:cNvPr id="23" name="椭圆 22"/>
          <p:cNvSpPr/>
          <p:nvPr/>
        </p:nvSpPr>
        <p:spPr>
          <a:xfrm>
            <a:off x="7840465" y="4233472"/>
            <a:ext cx="1888631" cy="188863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你的错来封住你的口</a:t>
            </a:r>
          </a:p>
        </p:txBody>
      </p:sp>
      <p:sp>
        <p:nvSpPr>
          <p:cNvPr id="24" name="椭圆 23"/>
          <p:cNvSpPr/>
          <p:nvPr/>
        </p:nvSpPr>
        <p:spPr>
          <a:xfrm>
            <a:off x="8366981" y="1668125"/>
            <a:ext cx="2353225" cy="2353225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强调善意办法克制自己</a:t>
            </a:r>
          </a:p>
        </p:txBody>
      </p:sp>
      <p:sp>
        <p:nvSpPr>
          <p:cNvPr id="25" name="椭圆 24"/>
          <p:cNvSpPr/>
          <p:nvPr/>
        </p:nvSpPr>
        <p:spPr>
          <a:xfrm>
            <a:off x="6122434" y="2542387"/>
            <a:ext cx="1334124" cy="1334124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hangingPunct="0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秘密禁忌</a:t>
            </a:r>
          </a:p>
        </p:txBody>
      </p:sp>
      <p:grpSp>
        <p:nvGrpSpPr>
          <p:cNvPr id="12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13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4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0819" y="1879242"/>
            <a:ext cx="3240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r>
              <a:rPr lang="zh-CN" altLang="en-US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" name="矩形 5"/>
          <p:cNvSpPr/>
          <p:nvPr/>
        </p:nvSpPr>
        <p:spPr>
          <a:xfrm>
            <a:off x="1288768" y="3180936"/>
            <a:ext cx="50545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如何防止性侵害</a:t>
            </a:r>
            <a:endParaRPr lang="en-US" altLang="zh-CN" sz="5400" b="1" dirty="0">
              <a:solidFill>
                <a:srgbClr val="71BBC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2673688" y="5589867"/>
            <a:ext cx="692279" cy="47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176590" y="6030645"/>
            <a:ext cx="516867" cy="355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811153" y="5918127"/>
            <a:ext cx="516867" cy="35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814479" y="5755911"/>
            <a:ext cx="203175" cy="332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4020879" y="5712420"/>
            <a:ext cx="458268" cy="314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5112919" y="5748559"/>
            <a:ext cx="512209" cy="5233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3438768" cy="238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6"/>
          <p:cNvSpPr txBox="1"/>
          <p:nvPr/>
        </p:nvSpPr>
        <p:spPr>
          <a:xfrm>
            <a:off x="5677086" y="1576804"/>
            <a:ext cx="28967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什么是性侵害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5665557" y="2500636"/>
            <a:ext cx="3446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哪些人容易被性侵害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5677086" y="3520214"/>
            <a:ext cx="3337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性侵害实施者分析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5677086" y="4600983"/>
            <a:ext cx="37292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实施性侵害的伎俩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5677086" y="5627701"/>
            <a:ext cx="37292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如何防止性侵害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8861" y="398680"/>
            <a:ext cx="2734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r>
              <a:rPr lang="en-US" altLang="zh-CN" b="1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</a:t>
            </a:r>
            <a:endParaRPr lang="zh-CN" altLang="en-US" b="1" dirty="0">
              <a:solidFill>
                <a:srgbClr val="89C5C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00" y="1229677"/>
            <a:ext cx="3432760" cy="53213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566198" y="1439064"/>
            <a:ext cx="1049848" cy="797450"/>
            <a:chOff x="1890810" y="2787579"/>
            <a:chExt cx="1049848" cy="797450"/>
          </a:xfrm>
        </p:grpSpPr>
        <p:sp>
          <p:nvSpPr>
            <p:cNvPr id="31" name="椭圆 30"/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52729" y="2362896"/>
            <a:ext cx="1049848" cy="797450"/>
            <a:chOff x="1890810" y="2787579"/>
            <a:chExt cx="1049848" cy="797450"/>
          </a:xfrm>
        </p:grpSpPr>
        <p:sp>
          <p:nvSpPr>
            <p:cNvPr id="34" name="椭圆 33"/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66198" y="3345914"/>
            <a:ext cx="1049848" cy="797450"/>
            <a:chOff x="1890810" y="2787579"/>
            <a:chExt cx="1049848" cy="797450"/>
          </a:xfrm>
        </p:grpSpPr>
        <p:sp>
          <p:nvSpPr>
            <p:cNvPr id="37" name="椭圆 36"/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66198" y="4393926"/>
            <a:ext cx="1049848" cy="797450"/>
            <a:chOff x="1890810" y="2787579"/>
            <a:chExt cx="1049848" cy="797450"/>
          </a:xfrm>
        </p:grpSpPr>
        <p:sp>
          <p:nvSpPr>
            <p:cNvPr id="40" name="椭圆 39"/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66198" y="5489961"/>
            <a:ext cx="1049848" cy="797450"/>
            <a:chOff x="1890810" y="2787579"/>
            <a:chExt cx="1049848" cy="797450"/>
          </a:xfrm>
        </p:grpSpPr>
        <p:sp>
          <p:nvSpPr>
            <p:cNvPr id="43" name="椭圆 42"/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600" y="3901368"/>
            <a:ext cx="2565400" cy="29856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42190" y="532660"/>
            <a:ext cx="1455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EFF5F5"/>
                </a:solidFill>
              </a:rPr>
              <a:t>https://www.ypppt.com/</a:t>
            </a:r>
            <a:endParaRPr lang="zh-CN" altLang="en-US" sz="800" dirty="0">
              <a:solidFill>
                <a:srgbClr val="EFF5F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4" grpId="0"/>
      <p:bldP spid="2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34906" y="53945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如何防范</a:t>
            </a:r>
          </a:p>
        </p:txBody>
      </p:sp>
      <p:sp>
        <p:nvSpPr>
          <p:cNvPr id="34822" name="矩形 6"/>
          <p:cNvSpPr/>
          <p:nvPr/>
        </p:nvSpPr>
        <p:spPr>
          <a:xfrm>
            <a:off x="1374061" y="2366784"/>
            <a:ext cx="11227633" cy="3680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培养坚强的意志品质和观察事物的能力，识别是非曲直，不要被花言巧语所蒙蔽；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消除贪图小便宜的心理，对异性的馈赠和邀请应婉言拒绝，以免因小失大。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对于不相识的异性，不要随便说出自己的真实情况；对自己特别热情的异性，不管是否相识都要加倍注意。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不要轻易相信结识的朋友，更不要单独跟随新认识的人去陌生的地方；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住宿、出行、尽量结伴，时间、场所要正确选择，特别是要选择安全的环境；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外出时，注意尾随者，及时求助或避开。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4906" y="1712860"/>
            <a:ext cx="5032147" cy="523220"/>
          </a:xfrm>
          <a:prstGeom prst="rect">
            <a:avLst/>
          </a:prstGeo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筑起思想防线，提高识别能力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6246" y="1712860"/>
            <a:ext cx="585417" cy="523220"/>
          </a:xfrm>
          <a:prstGeom prst="rect">
            <a:avLst/>
          </a:prstGeo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7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8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9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uiExpand="1" build="p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49120" y="51188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如何防范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272996" y="2586185"/>
            <a:ext cx="3459122" cy="1216882"/>
          </a:xfrm>
          <a:prstGeom prst="roundRect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849120" y="2768165"/>
            <a:ext cx="876002" cy="876002"/>
          </a:xfrm>
          <a:prstGeom prst="roundRect">
            <a:avLst/>
          </a:prstGeom>
          <a:solidFill>
            <a:srgbClr val="89C5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6780" y="2493421"/>
            <a:ext cx="4306873" cy="1216882"/>
            <a:chOff x="6156780" y="2315621"/>
            <a:chExt cx="4306873" cy="1216882"/>
          </a:xfrm>
        </p:grpSpPr>
        <p:sp>
          <p:nvSpPr>
            <p:cNvPr id="8" name="圆角矩形 7"/>
            <p:cNvSpPr/>
            <p:nvPr/>
          </p:nvSpPr>
          <p:spPr>
            <a:xfrm>
              <a:off x="6580655" y="2315621"/>
              <a:ext cx="3882997" cy="1216882"/>
            </a:xfrm>
            <a:prstGeom prst="roundRect">
              <a:avLst/>
            </a:prstGeom>
            <a:noFill/>
            <a:ln w="285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6156780" y="2497601"/>
              <a:ext cx="876002" cy="876002"/>
            </a:xfrm>
            <a:prstGeom prst="roundRect">
              <a:avLst/>
            </a:prstGeom>
            <a:solidFill>
              <a:srgbClr val="89C5CA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41264" y="2451853"/>
              <a:ext cx="332238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参加社交活动与男性单独交往时，要理智、有节制地把握好自己，尤其应注意不能过量饮酒。</a:t>
              </a: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6654140" y="4324054"/>
            <a:ext cx="3459122" cy="1216882"/>
          </a:xfrm>
          <a:prstGeom prst="roundRect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9665692" y="4498961"/>
            <a:ext cx="876002" cy="876002"/>
          </a:xfrm>
          <a:prstGeom prst="roundRect">
            <a:avLst/>
          </a:prstGeom>
          <a:solidFill>
            <a:srgbClr val="89C5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6868177" y="4565061"/>
            <a:ext cx="2798108" cy="77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尽量避免去人群拥挤或偏僻的处所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58913" y="4324054"/>
            <a:ext cx="4107381" cy="1216882"/>
            <a:chOff x="1858913" y="4146254"/>
            <a:chExt cx="4107381" cy="1216882"/>
          </a:xfrm>
        </p:grpSpPr>
        <p:sp>
          <p:nvSpPr>
            <p:cNvPr id="14" name="圆角矩形 13"/>
            <p:cNvSpPr/>
            <p:nvPr/>
          </p:nvSpPr>
          <p:spPr>
            <a:xfrm flipH="1">
              <a:off x="1858913" y="4146254"/>
              <a:ext cx="3678949" cy="1216882"/>
            </a:xfrm>
            <a:prstGeom prst="roundRect">
              <a:avLst/>
            </a:prstGeom>
            <a:noFill/>
            <a:ln w="285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oval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 flipH="1">
              <a:off x="5090292" y="4321161"/>
              <a:ext cx="876002" cy="876002"/>
            </a:xfrm>
            <a:prstGeom prst="roundRect">
              <a:avLst/>
            </a:prstGeom>
            <a:solidFill>
              <a:srgbClr val="89C5CA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1858913" y="4228397"/>
              <a:ext cx="323137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正确处理与异性交往的尺度，不要接受超过一般的馈赠，对过分的举动要明确表明自己的反对态度。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858913" y="1646878"/>
            <a:ext cx="3775393" cy="523220"/>
          </a:xfrm>
          <a:prstGeom prst="rect">
            <a:avLst/>
          </a:prstGeo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行为端正，态度明朗。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5958" y="1646878"/>
            <a:ext cx="585417" cy="523220"/>
          </a:xfrm>
          <a:prstGeom prst="rect">
            <a:avLst/>
          </a:prstGeo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19578" y="3006897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穿着不要太暴露。</a:t>
            </a:r>
          </a:p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0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21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2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/>
      <p:bldP spid="17" grpId="0" animBg="1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39416" y="51201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如何防范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43860" y="3703469"/>
            <a:ext cx="2885611" cy="216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对于那些失去理智、纠缠不清的无赖或违法犯罪分子，要及时向老师和保卫部门报告，学会依靠组织和运用法律武器保护自己。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34199" y="1667753"/>
            <a:ext cx="5062220" cy="523457"/>
            <a:chOff x="2675" y="2301"/>
            <a:chExt cx="7972" cy="547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TextBox 76"/>
            <p:cNvSpPr txBox="1"/>
            <p:nvPr/>
          </p:nvSpPr>
          <p:spPr>
            <a:xfrm>
              <a:off x="4025" y="2301"/>
              <a:ext cx="6622" cy="547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不要惧怕，学会保护自己</a:t>
              </a:r>
            </a:p>
          </p:txBody>
        </p:sp>
        <p:sp>
          <p:nvSpPr>
            <p:cNvPr id="11" name="TextBox 76"/>
            <p:cNvSpPr txBox="1"/>
            <p:nvPr/>
          </p:nvSpPr>
          <p:spPr>
            <a:xfrm>
              <a:off x="2675" y="2301"/>
              <a:ext cx="1167" cy="547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3" name="泪滴形 2"/>
          <p:cNvSpPr/>
          <p:nvPr/>
        </p:nvSpPr>
        <p:spPr>
          <a:xfrm>
            <a:off x="2136099" y="2466015"/>
            <a:ext cx="1169233" cy="1169233"/>
          </a:xfrm>
          <a:prstGeom prst="teardrop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4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泪滴形 13"/>
          <p:cNvSpPr/>
          <p:nvPr/>
        </p:nvSpPr>
        <p:spPr>
          <a:xfrm>
            <a:off x="5511383" y="2466016"/>
            <a:ext cx="1169233" cy="1169233"/>
          </a:xfrm>
          <a:prstGeom prst="teardrop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4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泪滴形 14"/>
          <p:cNvSpPr/>
          <p:nvPr/>
        </p:nvSpPr>
        <p:spPr>
          <a:xfrm>
            <a:off x="8302050" y="2466014"/>
            <a:ext cx="1169233" cy="1169233"/>
          </a:xfrm>
          <a:prstGeom prst="teardrop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4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8918" y="3703471"/>
            <a:ext cx="3039582" cy="170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乘坐交通工具时，遭遇故意抚摸或擦蹭，要大声斥责或狠打其手，引起公众注意，不要隐忍不说。</a:t>
            </a:r>
          </a:p>
        </p:txBody>
      </p:sp>
      <p:sp>
        <p:nvSpPr>
          <p:cNvPr id="8" name="矩形 7"/>
          <p:cNvSpPr/>
          <p:nvPr/>
        </p:nvSpPr>
        <p:spPr>
          <a:xfrm>
            <a:off x="5216833" y="3703471"/>
            <a:ext cx="17583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遭遇骚扰，要直接提出警告，及时避开。</a:t>
            </a:r>
          </a:p>
        </p:txBody>
      </p:sp>
      <p:grpSp>
        <p:nvGrpSpPr>
          <p:cNvPr id="13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16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7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4" grpId="0" animBg="1"/>
      <p:bldP spid="15" grpId="0" animBg="1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25764" y="485415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女性防性侵害十忌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894320" y="2572958"/>
            <a:ext cx="262826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忌忍辱屈从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1180465" y="2573020"/>
            <a:ext cx="299466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3600" b="1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忌生活放纵</a:t>
            </a:r>
          </a:p>
        </p:txBody>
      </p:sp>
      <p:sp>
        <p:nvSpPr>
          <p:cNvPr id="5" name="TextBox 76"/>
          <p:cNvSpPr txBox="1"/>
          <p:nvPr/>
        </p:nvSpPr>
        <p:spPr>
          <a:xfrm>
            <a:off x="1266190" y="4330065"/>
            <a:ext cx="299466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3600" b="1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忌贪图享受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7894320" y="4330065"/>
            <a:ext cx="262826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忌擅自离校</a:t>
            </a:r>
          </a:p>
        </p:txBody>
      </p:sp>
      <p:grpSp>
        <p:nvGrpSpPr>
          <p:cNvPr id="17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18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19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696" y="1836358"/>
            <a:ext cx="3529624" cy="4285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5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 bwMode="auto">
          <a:xfrm>
            <a:off x="2989267" y="1902717"/>
            <a:ext cx="482456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2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zh-CN" altLang="en-US" sz="32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7026022" y="1939464"/>
            <a:ext cx="482456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2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endParaRPr lang="zh-CN" altLang="en-US" sz="32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2989267" y="3321511"/>
            <a:ext cx="482456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2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zh-CN" altLang="en-US" sz="32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7026022" y="3332560"/>
            <a:ext cx="482456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2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endParaRPr lang="zh-CN" altLang="en-US" sz="32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989267" y="4740305"/>
            <a:ext cx="482456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2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  <a:endParaRPr lang="zh-CN" altLang="en-US" sz="32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3473689" y="1911811"/>
            <a:ext cx="449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忌夜间独走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3473689" y="3321511"/>
            <a:ext cx="449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忌搭顺风车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3473689" y="4748991"/>
            <a:ext cx="408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忌轻信他人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7559293" y="2015921"/>
            <a:ext cx="385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忌乱交朋友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7559293" y="3358522"/>
            <a:ext cx="202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忌凑热闹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1879829" y="485415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女性防性侵害十忌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559293" y="4746708"/>
            <a:ext cx="29946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zh-CN" altLang="en-US" sz="2800" b="1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忌夜不归宿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7026021" y="4725656"/>
            <a:ext cx="533271" cy="523220"/>
          </a:xfrm>
          <a:prstGeom prst="roundRect">
            <a:avLst/>
          </a:prstGeom>
          <a:solidFill>
            <a:srgbClr val="89C5C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20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</a:t>
            </a:r>
            <a:endParaRPr lang="zh-CN" altLang="en-US" sz="2000" ker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21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2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3" grpId="0"/>
      <p:bldP spid="15" grpId="0"/>
      <p:bldP spid="17" grpId="0"/>
      <p:bldP spid="19" grpId="0"/>
      <p:bldP spid="16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6"/>
          <p:cNvSpPr txBox="1"/>
          <p:nvPr/>
        </p:nvSpPr>
        <p:spPr>
          <a:xfrm>
            <a:off x="1928753" y="531496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性侵害可能发生的时间</a:t>
            </a:r>
          </a:p>
        </p:txBody>
      </p:sp>
      <p:sp>
        <p:nvSpPr>
          <p:cNvPr id="165" name=" 165"/>
          <p:cNvSpPr/>
          <p:nvPr/>
        </p:nvSpPr>
        <p:spPr>
          <a:xfrm>
            <a:off x="1351155" y="1797392"/>
            <a:ext cx="1663908" cy="540838"/>
          </a:xfrm>
          <a:prstGeom prst="roundRect">
            <a:avLst/>
          </a:prstGeom>
          <a:solidFill>
            <a:srgbClr val="89C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易发时间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62" y="1400926"/>
            <a:ext cx="3617983" cy="4925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2"/>
          <p:cNvGrpSpPr/>
          <p:nvPr/>
        </p:nvGrpSpPr>
        <p:grpSpPr>
          <a:xfrm>
            <a:off x="2617235" y="3071110"/>
            <a:ext cx="3629431" cy="715780"/>
            <a:chOff x="2276693" y="2674644"/>
            <a:chExt cx="3629431" cy="715780"/>
          </a:xfrm>
        </p:grpSpPr>
        <p:sp>
          <p:nvSpPr>
            <p:cNvPr id="18" name="矩形 17"/>
            <p:cNvSpPr/>
            <p:nvPr/>
          </p:nvSpPr>
          <p:spPr>
            <a:xfrm>
              <a:off x="2674521" y="2891116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上下班、上学放学时间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276693" y="2674644"/>
              <a:ext cx="3629431" cy="715780"/>
            </a:xfrm>
            <a:prstGeom prst="roundRect">
              <a:avLst/>
            </a:prstGeom>
            <a:noFill/>
            <a:ln>
              <a:solidFill>
                <a:srgbClr val="89C5C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53129" y="2338230"/>
            <a:ext cx="464695" cy="2598067"/>
            <a:chOff x="1812587" y="1941764"/>
            <a:chExt cx="464695" cy="2598067"/>
          </a:xfrm>
          <a:solidFill>
            <a:srgbClr val="89C5CA"/>
          </a:solidFill>
        </p:grpSpPr>
        <p:sp>
          <p:nvSpPr>
            <p:cNvPr id="17" name="L 形 16"/>
            <p:cNvSpPr/>
            <p:nvPr/>
          </p:nvSpPr>
          <p:spPr>
            <a:xfrm>
              <a:off x="1812587" y="1941764"/>
              <a:ext cx="464695" cy="1149407"/>
            </a:xfrm>
            <a:prstGeom prst="corner">
              <a:avLst>
                <a:gd name="adj1" fmla="val 17062"/>
                <a:gd name="adj2" fmla="val 1828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 形 20"/>
            <p:cNvSpPr/>
            <p:nvPr/>
          </p:nvSpPr>
          <p:spPr>
            <a:xfrm>
              <a:off x="1812587" y="3091171"/>
              <a:ext cx="464695" cy="1448660"/>
            </a:xfrm>
            <a:prstGeom prst="corner">
              <a:avLst>
                <a:gd name="adj1" fmla="val 17062"/>
                <a:gd name="adj2" fmla="val 1828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30733" y="4479208"/>
            <a:ext cx="3629431" cy="1583539"/>
            <a:chOff x="2290191" y="4082742"/>
            <a:chExt cx="3629431" cy="1583539"/>
          </a:xfrm>
        </p:grpSpPr>
        <p:sp>
          <p:nvSpPr>
            <p:cNvPr id="11" name="文本框 10"/>
            <p:cNvSpPr txBox="1"/>
            <p:nvPr/>
          </p:nvSpPr>
          <p:spPr>
            <a:xfrm>
              <a:off x="2449668" y="4205097"/>
              <a:ext cx="3456456" cy="13388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根据犯罪心理学统计，夜间10时至凌晨3时，这个时间段容易发生性侵害事件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290191" y="4082742"/>
              <a:ext cx="3629431" cy="1583539"/>
            </a:xfrm>
            <a:prstGeom prst="roundRect">
              <a:avLst/>
            </a:prstGeom>
            <a:noFill/>
            <a:ln>
              <a:solidFill>
                <a:srgbClr val="89C5C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15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5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279345" y="3053229"/>
            <a:ext cx="1180655" cy="1364059"/>
            <a:chOff x="4279345" y="3053229"/>
            <a:chExt cx="1180655" cy="1364059"/>
          </a:xfrm>
        </p:grpSpPr>
        <p:sp>
          <p:nvSpPr>
            <p:cNvPr id="6" name="Freeform 7"/>
            <p:cNvSpPr/>
            <p:nvPr/>
          </p:nvSpPr>
          <p:spPr bwMode="auto">
            <a:xfrm>
              <a:off x="4279345" y="3053229"/>
              <a:ext cx="1180655" cy="1364059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4628361" y="3477450"/>
              <a:ext cx="526251" cy="519707"/>
            </a:xfrm>
            <a:custGeom>
              <a:avLst/>
              <a:gdLst>
                <a:gd name="T0" fmla="*/ 909 w 1006"/>
                <a:gd name="T1" fmla="*/ 858 h 995"/>
                <a:gd name="T2" fmla="*/ 805 w 1006"/>
                <a:gd name="T3" fmla="*/ 858 h 995"/>
                <a:gd name="T4" fmla="*/ 969 w 1006"/>
                <a:gd name="T5" fmla="*/ 97 h 995"/>
                <a:gd name="T6" fmla="*/ 834 w 1006"/>
                <a:gd name="T7" fmla="*/ 0 h 995"/>
                <a:gd name="T8" fmla="*/ 472 w 1006"/>
                <a:gd name="T9" fmla="*/ 323 h 995"/>
                <a:gd name="T10" fmla="*/ 421 w 1006"/>
                <a:gd name="T11" fmla="*/ 397 h 995"/>
                <a:gd name="T12" fmla="*/ 376 w 1006"/>
                <a:gd name="T13" fmla="*/ 419 h 995"/>
                <a:gd name="T14" fmla="*/ 381 w 1006"/>
                <a:gd name="T15" fmla="*/ 556 h 995"/>
                <a:gd name="T16" fmla="*/ 89 w 1006"/>
                <a:gd name="T17" fmla="*/ 810 h 995"/>
                <a:gd name="T18" fmla="*/ 57 w 1006"/>
                <a:gd name="T19" fmla="*/ 995 h 995"/>
                <a:gd name="T20" fmla="*/ 208 w 1006"/>
                <a:gd name="T21" fmla="*/ 844 h 995"/>
                <a:gd name="T22" fmla="*/ 445 w 1006"/>
                <a:gd name="T23" fmla="*/ 621 h 995"/>
                <a:gd name="T24" fmla="*/ 578 w 1006"/>
                <a:gd name="T25" fmla="*/ 621 h 995"/>
                <a:gd name="T26" fmla="*/ 616 w 1006"/>
                <a:gd name="T27" fmla="*/ 537 h 995"/>
                <a:gd name="T28" fmla="*/ 674 w 1006"/>
                <a:gd name="T29" fmla="*/ 525 h 995"/>
                <a:gd name="T30" fmla="*/ 969 w 1006"/>
                <a:gd name="T31" fmla="*/ 97 h 995"/>
                <a:gd name="T32" fmla="*/ 392 w 1006"/>
                <a:gd name="T33" fmla="*/ 325 h 995"/>
                <a:gd name="T34" fmla="*/ 404 w 1006"/>
                <a:gd name="T35" fmla="*/ 312 h 995"/>
                <a:gd name="T36" fmla="*/ 436 w 1006"/>
                <a:gd name="T37" fmla="*/ 281 h 995"/>
                <a:gd name="T38" fmla="*/ 215 w 1006"/>
                <a:gd name="T39" fmla="*/ 1 h 995"/>
                <a:gd name="T40" fmla="*/ 280 w 1006"/>
                <a:gd name="T41" fmla="*/ 160 h 995"/>
                <a:gd name="T42" fmla="*/ 21 w 1006"/>
                <a:gd name="T43" fmla="*/ 195 h 995"/>
                <a:gd name="T44" fmla="*/ 232 w 1006"/>
                <a:gd name="T45" fmla="*/ 447 h 995"/>
                <a:gd name="T46" fmla="*/ 303 w 1006"/>
                <a:gd name="T47" fmla="*/ 433 h 995"/>
                <a:gd name="T48" fmla="*/ 363 w 1006"/>
                <a:gd name="T49" fmla="*/ 354 h 995"/>
                <a:gd name="T50" fmla="*/ 672 w 1006"/>
                <a:gd name="T51" fmla="*/ 606 h 995"/>
                <a:gd name="T52" fmla="*/ 617 w 1006"/>
                <a:gd name="T53" fmla="*/ 660 h 995"/>
                <a:gd name="T54" fmla="*/ 741 w 1006"/>
                <a:gd name="T55" fmla="*/ 871 h 995"/>
                <a:gd name="T56" fmla="*/ 869 w 1006"/>
                <a:gd name="T57" fmla="*/ 995 h 995"/>
                <a:gd name="T58" fmla="*/ 980 w 1006"/>
                <a:gd name="T59" fmla="*/ 825 h 995"/>
                <a:gd name="T60" fmla="*/ 702 w 1006"/>
                <a:gd name="T61" fmla="*/ 576 h 995"/>
                <a:gd name="T62" fmla="*/ 658 w 1006"/>
                <a:gd name="T63" fmla="*/ 57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5" h="995">
                  <a:moveTo>
                    <a:pt x="857" y="806"/>
                  </a:moveTo>
                  <a:cubicBezTo>
                    <a:pt x="886" y="806"/>
                    <a:pt x="909" y="829"/>
                    <a:pt x="909" y="858"/>
                  </a:cubicBezTo>
                  <a:cubicBezTo>
                    <a:pt x="909" y="887"/>
                    <a:pt x="886" y="910"/>
                    <a:pt x="857" y="910"/>
                  </a:cubicBezTo>
                  <a:cubicBezTo>
                    <a:pt x="828" y="910"/>
                    <a:pt x="805" y="887"/>
                    <a:pt x="805" y="858"/>
                  </a:cubicBezTo>
                  <a:cubicBezTo>
                    <a:pt x="805" y="829"/>
                    <a:pt x="828" y="806"/>
                    <a:pt x="857" y="806"/>
                  </a:cubicBezTo>
                  <a:close/>
                  <a:moveTo>
                    <a:pt x="969" y="97"/>
                  </a:moveTo>
                  <a:lnTo>
                    <a:pt x="900" y="28"/>
                  </a:lnTo>
                  <a:cubicBezTo>
                    <a:pt x="882" y="9"/>
                    <a:pt x="858" y="0"/>
                    <a:pt x="834" y="0"/>
                  </a:cubicBezTo>
                  <a:cubicBezTo>
                    <a:pt x="810" y="0"/>
                    <a:pt x="786" y="9"/>
                    <a:pt x="767" y="28"/>
                  </a:cubicBezTo>
                  <a:lnTo>
                    <a:pt x="472" y="323"/>
                  </a:lnTo>
                  <a:cubicBezTo>
                    <a:pt x="481" y="340"/>
                    <a:pt x="475" y="367"/>
                    <a:pt x="460" y="381"/>
                  </a:cubicBezTo>
                  <a:cubicBezTo>
                    <a:pt x="451" y="391"/>
                    <a:pt x="435" y="397"/>
                    <a:pt x="421" y="397"/>
                  </a:cubicBezTo>
                  <a:cubicBezTo>
                    <a:pt x="414" y="397"/>
                    <a:pt x="408" y="396"/>
                    <a:pt x="402" y="393"/>
                  </a:cubicBezTo>
                  <a:lnTo>
                    <a:pt x="376" y="419"/>
                  </a:lnTo>
                  <a:cubicBezTo>
                    <a:pt x="340" y="455"/>
                    <a:pt x="340" y="515"/>
                    <a:pt x="376" y="552"/>
                  </a:cubicBezTo>
                  <a:lnTo>
                    <a:pt x="381" y="556"/>
                  </a:lnTo>
                  <a:lnTo>
                    <a:pt x="151" y="787"/>
                  </a:lnTo>
                  <a:lnTo>
                    <a:pt x="89" y="810"/>
                  </a:lnTo>
                  <a:lnTo>
                    <a:pt x="0" y="938"/>
                  </a:lnTo>
                  <a:lnTo>
                    <a:pt x="57" y="995"/>
                  </a:lnTo>
                  <a:lnTo>
                    <a:pt x="185" y="906"/>
                  </a:lnTo>
                  <a:lnTo>
                    <a:pt x="208" y="844"/>
                  </a:lnTo>
                  <a:lnTo>
                    <a:pt x="439" y="614"/>
                  </a:lnTo>
                  <a:lnTo>
                    <a:pt x="445" y="621"/>
                  </a:lnTo>
                  <a:cubicBezTo>
                    <a:pt x="464" y="639"/>
                    <a:pt x="488" y="648"/>
                    <a:pt x="512" y="648"/>
                  </a:cubicBezTo>
                  <a:cubicBezTo>
                    <a:pt x="536" y="648"/>
                    <a:pt x="560" y="639"/>
                    <a:pt x="578" y="621"/>
                  </a:cubicBezTo>
                  <a:lnTo>
                    <a:pt x="604" y="595"/>
                  </a:lnTo>
                  <a:cubicBezTo>
                    <a:pt x="596" y="577"/>
                    <a:pt x="602" y="551"/>
                    <a:pt x="616" y="537"/>
                  </a:cubicBezTo>
                  <a:cubicBezTo>
                    <a:pt x="626" y="527"/>
                    <a:pt x="642" y="521"/>
                    <a:pt x="656" y="521"/>
                  </a:cubicBezTo>
                  <a:cubicBezTo>
                    <a:pt x="662" y="521"/>
                    <a:pt x="669" y="522"/>
                    <a:pt x="674" y="525"/>
                  </a:cubicBezTo>
                  <a:lnTo>
                    <a:pt x="969" y="230"/>
                  </a:lnTo>
                  <a:cubicBezTo>
                    <a:pt x="1006" y="193"/>
                    <a:pt x="1006" y="133"/>
                    <a:pt x="969" y="97"/>
                  </a:cubicBezTo>
                  <a:close/>
                  <a:moveTo>
                    <a:pt x="363" y="354"/>
                  </a:moveTo>
                  <a:lnTo>
                    <a:pt x="392" y="325"/>
                  </a:lnTo>
                  <a:lnTo>
                    <a:pt x="418" y="338"/>
                  </a:lnTo>
                  <a:lnTo>
                    <a:pt x="404" y="312"/>
                  </a:lnTo>
                  <a:lnTo>
                    <a:pt x="433" y="284"/>
                  </a:lnTo>
                  <a:lnTo>
                    <a:pt x="436" y="281"/>
                  </a:lnTo>
                  <a:cubicBezTo>
                    <a:pt x="442" y="264"/>
                    <a:pt x="446" y="248"/>
                    <a:pt x="446" y="233"/>
                  </a:cubicBezTo>
                  <a:cubicBezTo>
                    <a:pt x="446" y="115"/>
                    <a:pt x="333" y="0"/>
                    <a:pt x="215" y="1"/>
                  </a:cubicBezTo>
                  <a:cubicBezTo>
                    <a:pt x="214" y="1"/>
                    <a:pt x="201" y="15"/>
                    <a:pt x="193" y="22"/>
                  </a:cubicBezTo>
                  <a:cubicBezTo>
                    <a:pt x="288" y="117"/>
                    <a:pt x="280" y="102"/>
                    <a:pt x="280" y="160"/>
                  </a:cubicBezTo>
                  <a:cubicBezTo>
                    <a:pt x="280" y="207"/>
                    <a:pt x="205" y="282"/>
                    <a:pt x="159" y="282"/>
                  </a:cubicBezTo>
                  <a:cubicBezTo>
                    <a:pt x="99" y="282"/>
                    <a:pt x="118" y="291"/>
                    <a:pt x="21" y="195"/>
                  </a:cubicBezTo>
                  <a:cubicBezTo>
                    <a:pt x="14" y="202"/>
                    <a:pt x="0" y="215"/>
                    <a:pt x="0" y="216"/>
                  </a:cubicBezTo>
                  <a:cubicBezTo>
                    <a:pt x="2" y="334"/>
                    <a:pt x="113" y="447"/>
                    <a:pt x="232" y="447"/>
                  </a:cubicBezTo>
                  <a:cubicBezTo>
                    <a:pt x="253" y="447"/>
                    <a:pt x="276" y="440"/>
                    <a:pt x="299" y="429"/>
                  </a:cubicBezTo>
                  <a:lnTo>
                    <a:pt x="303" y="433"/>
                  </a:lnTo>
                  <a:cubicBezTo>
                    <a:pt x="310" y="414"/>
                    <a:pt x="322" y="395"/>
                    <a:pt x="337" y="380"/>
                  </a:cubicBezTo>
                  <a:lnTo>
                    <a:pt x="363" y="354"/>
                  </a:lnTo>
                  <a:close/>
                  <a:moveTo>
                    <a:pt x="658" y="579"/>
                  </a:moveTo>
                  <a:lnTo>
                    <a:pt x="672" y="606"/>
                  </a:lnTo>
                  <a:lnTo>
                    <a:pt x="644" y="634"/>
                  </a:lnTo>
                  <a:lnTo>
                    <a:pt x="617" y="660"/>
                  </a:lnTo>
                  <a:cubicBezTo>
                    <a:pt x="602" y="675"/>
                    <a:pt x="584" y="687"/>
                    <a:pt x="564" y="694"/>
                  </a:cubicBezTo>
                  <a:lnTo>
                    <a:pt x="741" y="871"/>
                  </a:lnTo>
                  <a:lnTo>
                    <a:pt x="824" y="983"/>
                  </a:lnTo>
                  <a:lnTo>
                    <a:pt x="869" y="995"/>
                  </a:lnTo>
                  <a:lnTo>
                    <a:pt x="992" y="871"/>
                  </a:lnTo>
                  <a:lnTo>
                    <a:pt x="980" y="825"/>
                  </a:lnTo>
                  <a:lnTo>
                    <a:pt x="869" y="743"/>
                  </a:lnTo>
                  <a:lnTo>
                    <a:pt x="702" y="576"/>
                  </a:lnTo>
                  <a:lnTo>
                    <a:pt x="685" y="592"/>
                  </a:lnTo>
                  <a:lnTo>
                    <a:pt x="658" y="5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91486" y="1987898"/>
            <a:ext cx="1180655" cy="1365423"/>
            <a:chOff x="4891486" y="1987898"/>
            <a:chExt cx="1180655" cy="1365423"/>
          </a:xfrm>
        </p:grpSpPr>
        <p:sp>
          <p:nvSpPr>
            <p:cNvPr id="7" name="Freeform 8"/>
            <p:cNvSpPr/>
            <p:nvPr/>
          </p:nvSpPr>
          <p:spPr bwMode="auto">
            <a:xfrm>
              <a:off x="4891486" y="1987898"/>
              <a:ext cx="1180655" cy="1365423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5311395" y="2357559"/>
              <a:ext cx="377646" cy="515614"/>
            </a:xfrm>
            <a:custGeom>
              <a:avLst/>
              <a:gdLst>
                <a:gd name="T0" fmla="*/ 95 w 723"/>
                <a:gd name="T1" fmla="*/ 160 h 986"/>
                <a:gd name="T2" fmla="*/ 80 w 723"/>
                <a:gd name="T3" fmla="*/ 986 h 986"/>
                <a:gd name="T4" fmla="*/ 723 w 723"/>
                <a:gd name="T5" fmla="*/ 242 h 986"/>
                <a:gd name="T6" fmla="*/ 668 w 723"/>
                <a:gd name="T7" fmla="*/ 260 h 986"/>
                <a:gd name="T8" fmla="*/ 83 w 723"/>
                <a:gd name="T9" fmla="*/ 929 h 986"/>
                <a:gd name="T10" fmla="*/ 313 w 723"/>
                <a:gd name="T11" fmla="*/ 105 h 986"/>
                <a:gd name="T12" fmla="*/ 410 w 723"/>
                <a:gd name="T13" fmla="*/ 105 h 986"/>
                <a:gd name="T14" fmla="*/ 360 w 723"/>
                <a:gd name="T15" fmla="*/ 157 h 986"/>
                <a:gd name="T16" fmla="*/ 253 w 723"/>
                <a:gd name="T17" fmla="*/ 107 h 986"/>
                <a:gd name="T18" fmla="*/ 133 w 723"/>
                <a:gd name="T19" fmla="*/ 250 h 986"/>
                <a:gd name="T20" fmla="*/ 590 w 723"/>
                <a:gd name="T21" fmla="*/ 250 h 986"/>
                <a:gd name="T22" fmla="*/ 470 w 723"/>
                <a:gd name="T23" fmla="*/ 107 h 986"/>
                <a:gd name="T24" fmla="*/ 253 w 723"/>
                <a:gd name="T25" fmla="*/ 107 h 986"/>
                <a:gd name="T26" fmla="*/ 255 w 723"/>
                <a:gd name="T27" fmla="*/ 749 h 986"/>
                <a:gd name="T28" fmla="*/ 175 w 723"/>
                <a:gd name="T29" fmla="*/ 771 h 986"/>
                <a:gd name="T30" fmla="*/ 158 w 723"/>
                <a:gd name="T31" fmla="*/ 789 h 986"/>
                <a:gd name="T32" fmla="*/ 255 w 723"/>
                <a:gd name="T33" fmla="*/ 796 h 986"/>
                <a:gd name="T34" fmla="*/ 153 w 723"/>
                <a:gd name="T35" fmla="*/ 846 h 986"/>
                <a:gd name="T36" fmla="*/ 280 w 723"/>
                <a:gd name="T37" fmla="*/ 784 h 986"/>
                <a:gd name="T38" fmla="*/ 280 w 723"/>
                <a:gd name="T39" fmla="*/ 744 h 986"/>
                <a:gd name="T40" fmla="*/ 128 w 723"/>
                <a:gd name="T41" fmla="*/ 751 h 986"/>
                <a:gd name="T42" fmla="*/ 248 w 723"/>
                <a:gd name="T43" fmla="*/ 879 h 986"/>
                <a:gd name="T44" fmla="*/ 248 w 723"/>
                <a:gd name="T45" fmla="*/ 387 h 986"/>
                <a:gd name="T46" fmla="*/ 175 w 723"/>
                <a:gd name="T47" fmla="*/ 409 h 986"/>
                <a:gd name="T48" fmla="*/ 200 w 723"/>
                <a:gd name="T49" fmla="*/ 474 h 986"/>
                <a:gd name="T50" fmla="*/ 153 w 723"/>
                <a:gd name="T51" fmla="*/ 492 h 986"/>
                <a:gd name="T52" fmla="*/ 248 w 723"/>
                <a:gd name="T53" fmla="*/ 362 h 986"/>
                <a:gd name="T54" fmla="*/ 128 w 723"/>
                <a:gd name="T55" fmla="*/ 489 h 986"/>
                <a:gd name="T56" fmla="*/ 279 w 723"/>
                <a:gd name="T57" fmla="*/ 416 h 986"/>
                <a:gd name="T58" fmla="*/ 278 w 723"/>
                <a:gd name="T59" fmla="*/ 382 h 986"/>
                <a:gd name="T60" fmla="*/ 255 w 723"/>
                <a:gd name="T61" fmla="*/ 582 h 986"/>
                <a:gd name="T62" fmla="*/ 158 w 723"/>
                <a:gd name="T63" fmla="*/ 607 h 986"/>
                <a:gd name="T64" fmla="*/ 255 w 723"/>
                <a:gd name="T65" fmla="*/ 672 h 986"/>
                <a:gd name="T66" fmla="*/ 280 w 723"/>
                <a:gd name="T67" fmla="*/ 563 h 986"/>
                <a:gd name="T68" fmla="*/ 128 w 723"/>
                <a:gd name="T69" fmla="*/ 569 h 986"/>
                <a:gd name="T70" fmla="*/ 255 w 723"/>
                <a:gd name="T71" fmla="*/ 696 h 986"/>
                <a:gd name="T72" fmla="*/ 334 w 723"/>
                <a:gd name="T73" fmla="*/ 538 h 986"/>
                <a:gd name="T74" fmla="*/ 378 w 723"/>
                <a:gd name="T75" fmla="*/ 836 h 986"/>
                <a:gd name="T76" fmla="*/ 580 w 723"/>
                <a:gd name="T77" fmla="*/ 774 h 986"/>
                <a:gd name="T78" fmla="*/ 370 w 723"/>
                <a:gd name="T79" fmla="*/ 829 h 986"/>
                <a:gd name="T80" fmla="*/ 580 w 723"/>
                <a:gd name="T81" fmla="*/ 587 h 986"/>
                <a:gd name="T82" fmla="*/ 370 w 723"/>
                <a:gd name="T83" fmla="*/ 474 h 986"/>
                <a:gd name="T84" fmla="*/ 370 w 723"/>
                <a:gd name="T85" fmla="*/ 40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3" h="985">
                  <a:moveTo>
                    <a:pt x="55" y="260"/>
                  </a:moveTo>
                  <a:cubicBezTo>
                    <a:pt x="55" y="232"/>
                    <a:pt x="68" y="218"/>
                    <a:pt x="95" y="217"/>
                  </a:cubicBezTo>
                  <a:lnTo>
                    <a:pt x="95" y="160"/>
                  </a:lnTo>
                  <a:cubicBezTo>
                    <a:pt x="45" y="161"/>
                    <a:pt x="0" y="193"/>
                    <a:pt x="0" y="242"/>
                  </a:cubicBezTo>
                  <a:lnTo>
                    <a:pt x="0" y="906"/>
                  </a:lnTo>
                  <a:cubicBezTo>
                    <a:pt x="0" y="947"/>
                    <a:pt x="40" y="986"/>
                    <a:pt x="80" y="986"/>
                  </a:cubicBezTo>
                  <a:lnTo>
                    <a:pt x="643" y="986"/>
                  </a:lnTo>
                  <a:cubicBezTo>
                    <a:pt x="683" y="986"/>
                    <a:pt x="723" y="947"/>
                    <a:pt x="723" y="906"/>
                  </a:cubicBezTo>
                  <a:lnTo>
                    <a:pt x="723" y="242"/>
                  </a:lnTo>
                  <a:cubicBezTo>
                    <a:pt x="723" y="193"/>
                    <a:pt x="678" y="161"/>
                    <a:pt x="628" y="160"/>
                  </a:cubicBezTo>
                  <a:lnTo>
                    <a:pt x="628" y="217"/>
                  </a:lnTo>
                  <a:cubicBezTo>
                    <a:pt x="655" y="218"/>
                    <a:pt x="668" y="232"/>
                    <a:pt x="668" y="260"/>
                  </a:cubicBezTo>
                  <a:lnTo>
                    <a:pt x="668" y="889"/>
                  </a:lnTo>
                  <a:cubicBezTo>
                    <a:pt x="668" y="908"/>
                    <a:pt x="659" y="929"/>
                    <a:pt x="640" y="929"/>
                  </a:cubicBezTo>
                  <a:lnTo>
                    <a:pt x="83" y="929"/>
                  </a:lnTo>
                  <a:cubicBezTo>
                    <a:pt x="61" y="929"/>
                    <a:pt x="55" y="906"/>
                    <a:pt x="55" y="884"/>
                  </a:cubicBezTo>
                  <a:lnTo>
                    <a:pt x="55" y="260"/>
                  </a:lnTo>
                  <a:close/>
                  <a:moveTo>
                    <a:pt x="313" y="105"/>
                  </a:moveTo>
                  <a:cubicBezTo>
                    <a:pt x="313" y="82"/>
                    <a:pt x="335" y="60"/>
                    <a:pt x="358" y="60"/>
                  </a:cubicBezTo>
                  <a:lnTo>
                    <a:pt x="365" y="60"/>
                  </a:lnTo>
                  <a:cubicBezTo>
                    <a:pt x="388" y="60"/>
                    <a:pt x="410" y="82"/>
                    <a:pt x="410" y="105"/>
                  </a:cubicBezTo>
                  <a:lnTo>
                    <a:pt x="410" y="110"/>
                  </a:lnTo>
                  <a:cubicBezTo>
                    <a:pt x="410" y="135"/>
                    <a:pt x="388" y="157"/>
                    <a:pt x="363" y="157"/>
                  </a:cubicBezTo>
                  <a:lnTo>
                    <a:pt x="360" y="157"/>
                  </a:lnTo>
                  <a:cubicBezTo>
                    <a:pt x="335" y="157"/>
                    <a:pt x="313" y="135"/>
                    <a:pt x="313" y="110"/>
                  </a:cubicBezTo>
                  <a:lnTo>
                    <a:pt x="313" y="105"/>
                  </a:lnTo>
                  <a:close/>
                  <a:moveTo>
                    <a:pt x="253" y="107"/>
                  </a:moveTo>
                  <a:lnTo>
                    <a:pt x="173" y="107"/>
                  </a:lnTo>
                  <a:cubicBezTo>
                    <a:pt x="145" y="107"/>
                    <a:pt x="133" y="120"/>
                    <a:pt x="133" y="147"/>
                  </a:cubicBezTo>
                  <a:lnTo>
                    <a:pt x="133" y="250"/>
                  </a:lnTo>
                  <a:cubicBezTo>
                    <a:pt x="133" y="267"/>
                    <a:pt x="144" y="285"/>
                    <a:pt x="160" y="285"/>
                  </a:cubicBezTo>
                  <a:lnTo>
                    <a:pt x="563" y="285"/>
                  </a:lnTo>
                  <a:cubicBezTo>
                    <a:pt x="579" y="285"/>
                    <a:pt x="590" y="267"/>
                    <a:pt x="590" y="250"/>
                  </a:cubicBezTo>
                  <a:lnTo>
                    <a:pt x="590" y="147"/>
                  </a:lnTo>
                  <a:cubicBezTo>
                    <a:pt x="590" y="120"/>
                    <a:pt x="578" y="107"/>
                    <a:pt x="550" y="107"/>
                  </a:cubicBezTo>
                  <a:lnTo>
                    <a:pt x="470" y="107"/>
                  </a:lnTo>
                  <a:cubicBezTo>
                    <a:pt x="470" y="52"/>
                    <a:pt x="423" y="0"/>
                    <a:pt x="370" y="0"/>
                  </a:cubicBezTo>
                  <a:lnTo>
                    <a:pt x="353" y="0"/>
                  </a:lnTo>
                  <a:cubicBezTo>
                    <a:pt x="300" y="0"/>
                    <a:pt x="253" y="52"/>
                    <a:pt x="253" y="107"/>
                  </a:cubicBezTo>
                  <a:close/>
                  <a:moveTo>
                    <a:pt x="153" y="756"/>
                  </a:moveTo>
                  <a:cubicBezTo>
                    <a:pt x="153" y="751"/>
                    <a:pt x="154" y="749"/>
                    <a:pt x="160" y="749"/>
                  </a:cubicBezTo>
                  <a:lnTo>
                    <a:pt x="255" y="749"/>
                  </a:lnTo>
                  <a:lnTo>
                    <a:pt x="255" y="756"/>
                  </a:lnTo>
                  <a:cubicBezTo>
                    <a:pt x="255" y="764"/>
                    <a:pt x="216" y="787"/>
                    <a:pt x="208" y="791"/>
                  </a:cubicBezTo>
                  <a:cubicBezTo>
                    <a:pt x="201" y="786"/>
                    <a:pt x="186" y="771"/>
                    <a:pt x="175" y="771"/>
                  </a:cubicBezTo>
                  <a:lnTo>
                    <a:pt x="173" y="771"/>
                  </a:lnTo>
                  <a:cubicBezTo>
                    <a:pt x="167" y="771"/>
                    <a:pt x="158" y="780"/>
                    <a:pt x="158" y="786"/>
                  </a:cubicBezTo>
                  <a:lnTo>
                    <a:pt x="158" y="789"/>
                  </a:lnTo>
                  <a:cubicBezTo>
                    <a:pt x="158" y="795"/>
                    <a:pt x="193" y="834"/>
                    <a:pt x="200" y="834"/>
                  </a:cubicBezTo>
                  <a:lnTo>
                    <a:pt x="203" y="834"/>
                  </a:lnTo>
                  <a:cubicBezTo>
                    <a:pt x="208" y="834"/>
                    <a:pt x="247" y="802"/>
                    <a:pt x="255" y="796"/>
                  </a:cubicBezTo>
                  <a:cubicBezTo>
                    <a:pt x="255" y="810"/>
                    <a:pt x="261" y="854"/>
                    <a:pt x="248" y="854"/>
                  </a:cubicBezTo>
                  <a:lnTo>
                    <a:pt x="160" y="854"/>
                  </a:lnTo>
                  <a:cubicBezTo>
                    <a:pt x="154" y="854"/>
                    <a:pt x="153" y="852"/>
                    <a:pt x="153" y="846"/>
                  </a:cubicBezTo>
                  <a:lnTo>
                    <a:pt x="153" y="756"/>
                  </a:lnTo>
                  <a:close/>
                  <a:moveTo>
                    <a:pt x="248" y="879"/>
                  </a:moveTo>
                  <a:cubicBezTo>
                    <a:pt x="295" y="879"/>
                    <a:pt x="277" y="827"/>
                    <a:pt x="280" y="784"/>
                  </a:cubicBezTo>
                  <a:cubicBezTo>
                    <a:pt x="282" y="762"/>
                    <a:pt x="337" y="742"/>
                    <a:pt x="343" y="721"/>
                  </a:cubicBezTo>
                  <a:lnTo>
                    <a:pt x="335" y="721"/>
                  </a:lnTo>
                  <a:cubicBezTo>
                    <a:pt x="318" y="721"/>
                    <a:pt x="293" y="737"/>
                    <a:pt x="280" y="744"/>
                  </a:cubicBezTo>
                  <a:cubicBezTo>
                    <a:pt x="274" y="735"/>
                    <a:pt x="268" y="724"/>
                    <a:pt x="253" y="724"/>
                  </a:cubicBezTo>
                  <a:lnTo>
                    <a:pt x="155" y="724"/>
                  </a:lnTo>
                  <a:cubicBezTo>
                    <a:pt x="141" y="724"/>
                    <a:pt x="128" y="737"/>
                    <a:pt x="128" y="751"/>
                  </a:cubicBezTo>
                  <a:lnTo>
                    <a:pt x="128" y="851"/>
                  </a:lnTo>
                  <a:cubicBezTo>
                    <a:pt x="128" y="868"/>
                    <a:pt x="143" y="879"/>
                    <a:pt x="160" y="879"/>
                  </a:cubicBezTo>
                  <a:lnTo>
                    <a:pt x="248" y="879"/>
                  </a:lnTo>
                  <a:close/>
                  <a:moveTo>
                    <a:pt x="153" y="394"/>
                  </a:moveTo>
                  <a:cubicBezTo>
                    <a:pt x="153" y="389"/>
                    <a:pt x="154" y="387"/>
                    <a:pt x="160" y="387"/>
                  </a:cubicBezTo>
                  <a:lnTo>
                    <a:pt x="248" y="387"/>
                  </a:lnTo>
                  <a:cubicBezTo>
                    <a:pt x="253" y="387"/>
                    <a:pt x="255" y="389"/>
                    <a:pt x="255" y="394"/>
                  </a:cubicBezTo>
                  <a:cubicBezTo>
                    <a:pt x="255" y="401"/>
                    <a:pt x="213" y="429"/>
                    <a:pt x="208" y="429"/>
                  </a:cubicBezTo>
                  <a:cubicBezTo>
                    <a:pt x="203" y="429"/>
                    <a:pt x="190" y="409"/>
                    <a:pt x="175" y="409"/>
                  </a:cubicBezTo>
                  <a:cubicBezTo>
                    <a:pt x="168" y="409"/>
                    <a:pt x="158" y="417"/>
                    <a:pt x="158" y="424"/>
                  </a:cubicBezTo>
                  <a:lnTo>
                    <a:pt x="158" y="427"/>
                  </a:lnTo>
                  <a:cubicBezTo>
                    <a:pt x="158" y="437"/>
                    <a:pt x="192" y="470"/>
                    <a:pt x="200" y="474"/>
                  </a:cubicBezTo>
                  <a:lnTo>
                    <a:pt x="255" y="434"/>
                  </a:lnTo>
                  <a:lnTo>
                    <a:pt x="255" y="492"/>
                  </a:lnTo>
                  <a:lnTo>
                    <a:pt x="153" y="492"/>
                  </a:lnTo>
                  <a:lnTo>
                    <a:pt x="153" y="394"/>
                  </a:lnTo>
                  <a:close/>
                  <a:moveTo>
                    <a:pt x="278" y="382"/>
                  </a:moveTo>
                  <a:cubicBezTo>
                    <a:pt x="275" y="369"/>
                    <a:pt x="264" y="362"/>
                    <a:pt x="248" y="362"/>
                  </a:cubicBezTo>
                  <a:lnTo>
                    <a:pt x="160" y="362"/>
                  </a:lnTo>
                  <a:cubicBezTo>
                    <a:pt x="143" y="362"/>
                    <a:pt x="128" y="373"/>
                    <a:pt x="128" y="390"/>
                  </a:cubicBezTo>
                  <a:lnTo>
                    <a:pt x="128" y="489"/>
                  </a:lnTo>
                  <a:cubicBezTo>
                    <a:pt x="128" y="504"/>
                    <a:pt x="141" y="517"/>
                    <a:pt x="155" y="517"/>
                  </a:cubicBezTo>
                  <a:lnTo>
                    <a:pt x="253" y="517"/>
                  </a:lnTo>
                  <a:cubicBezTo>
                    <a:pt x="292" y="517"/>
                    <a:pt x="280" y="455"/>
                    <a:pt x="279" y="416"/>
                  </a:cubicBezTo>
                  <a:lnTo>
                    <a:pt x="343" y="362"/>
                  </a:lnTo>
                  <a:cubicBezTo>
                    <a:pt x="343" y="362"/>
                    <a:pt x="338" y="360"/>
                    <a:pt x="338" y="360"/>
                  </a:cubicBezTo>
                  <a:cubicBezTo>
                    <a:pt x="313" y="360"/>
                    <a:pt x="293" y="381"/>
                    <a:pt x="278" y="382"/>
                  </a:cubicBezTo>
                  <a:close/>
                  <a:moveTo>
                    <a:pt x="153" y="569"/>
                  </a:moveTo>
                  <a:lnTo>
                    <a:pt x="255" y="569"/>
                  </a:lnTo>
                  <a:lnTo>
                    <a:pt x="255" y="582"/>
                  </a:lnTo>
                  <a:lnTo>
                    <a:pt x="208" y="612"/>
                  </a:lnTo>
                  <a:lnTo>
                    <a:pt x="176" y="588"/>
                  </a:lnTo>
                  <a:cubicBezTo>
                    <a:pt x="168" y="593"/>
                    <a:pt x="158" y="595"/>
                    <a:pt x="158" y="607"/>
                  </a:cubicBezTo>
                  <a:cubicBezTo>
                    <a:pt x="158" y="614"/>
                    <a:pt x="193" y="654"/>
                    <a:pt x="200" y="654"/>
                  </a:cubicBezTo>
                  <a:cubicBezTo>
                    <a:pt x="212" y="654"/>
                    <a:pt x="242" y="620"/>
                    <a:pt x="255" y="617"/>
                  </a:cubicBezTo>
                  <a:lnTo>
                    <a:pt x="255" y="672"/>
                  </a:lnTo>
                  <a:lnTo>
                    <a:pt x="153" y="672"/>
                  </a:lnTo>
                  <a:lnTo>
                    <a:pt x="153" y="569"/>
                  </a:lnTo>
                  <a:close/>
                  <a:moveTo>
                    <a:pt x="280" y="563"/>
                  </a:moveTo>
                  <a:cubicBezTo>
                    <a:pt x="275" y="555"/>
                    <a:pt x="269" y="544"/>
                    <a:pt x="255" y="544"/>
                  </a:cubicBezTo>
                  <a:lnTo>
                    <a:pt x="153" y="544"/>
                  </a:lnTo>
                  <a:cubicBezTo>
                    <a:pt x="140" y="544"/>
                    <a:pt x="128" y="557"/>
                    <a:pt x="128" y="569"/>
                  </a:cubicBezTo>
                  <a:lnTo>
                    <a:pt x="128" y="672"/>
                  </a:lnTo>
                  <a:cubicBezTo>
                    <a:pt x="128" y="684"/>
                    <a:pt x="140" y="696"/>
                    <a:pt x="153" y="696"/>
                  </a:cubicBezTo>
                  <a:lnTo>
                    <a:pt x="255" y="696"/>
                  </a:lnTo>
                  <a:cubicBezTo>
                    <a:pt x="291" y="696"/>
                    <a:pt x="280" y="632"/>
                    <a:pt x="279" y="596"/>
                  </a:cubicBezTo>
                  <a:lnTo>
                    <a:pt x="343" y="542"/>
                  </a:lnTo>
                  <a:lnTo>
                    <a:pt x="334" y="538"/>
                  </a:lnTo>
                  <a:lnTo>
                    <a:pt x="280" y="563"/>
                  </a:lnTo>
                  <a:close/>
                  <a:moveTo>
                    <a:pt x="370" y="829"/>
                  </a:moveTo>
                  <a:cubicBezTo>
                    <a:pt x="370" y="834"/>
                    <a:pt x="372" y="836"/>
                    <a:pt x="378" y="836"/>
                  </a:cubicBezTo>
                  <a:lnTo>
                    <a:pt x="573" y="836"/>
                  </a:lnTo>
                  <a:cubicBezTo>
                    <a:pt x="579" y="836"/>
                    <a:pt x="580" y="834"/>
                    <a:pt x="580" y="829"/>
                  </a:cubicBezTo>
                  <a:lnTo>
                    <a:pt x="580" y="774"/>
                  </a:lnTo>
                  <a:cubicBezTo>
                    <a:pt x="580" y="768"/>
                    <a:pt x="579" y="766"/>
                    <a:pt x="573" y="766"/>
                  </a:cubicBezTo>
                  <a:lnTo>
                    <a:pt x="370" y="766"/>
                  </a:lnTo>
                  <a:lnTo>
                    <a:pt x="370" y="829"/>
                  </a:lnTo>
                  <a:close/>
                  <a:moveTo>
                    <a:pt x="370" y="654"/>
                  </a:moveTo>
                  <a:lnTo>
                    <a:pt x="580" y="654"/>
                  </a:lnTo>
                  <a:lnTo>
                    <a:pt x="580" y="587"/>
                  </a:lnTo>
                  <a:lnTo>
                    <a:pt x="370" y="587"/>
                  </a:lnTo>
                  <a:lnTo>
                    <a:pt x="370" y="654"/>
                  </a:lnTo>
                  <a:close/>
                  <a:moveTo>
                    <a:pt x="370" y="474"/>
                  </a:moveTo>
                  <a:lnTo>
                    <a:pt x="523" y="474"/>
                  </a:lnTo>
                  <a:lnTo>
                    <a:pt x="523" y="407"/>
                  </a:lnTo>
                  <a:lnTo>
                    <a:pt x="370" y="407"/>
                  </a:lnTo>
                  <a:lnTo>
                    <a:pt x="370" y="4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19857" y="1987898"/>
            <a:ext cx="1180655" cy="1365423"/>
            <a:chOff x="6119857" y="1987898"/>
            <a:chExt cx="1180655" cy="1365423"/>
          </a:xfrm>
        </p:grpSpPr>
        <p:sp>
          <p:nvSpPr>
            <p:cNvPr id="8" name="Freeform 9"/>
            <p:cNvSpPr/>
            <p:nvPr/>
          </p:nvSpPr>
          <p:spPr bwMode="auto">
            <a:xfrm>
              <a:off x="6119857" y="1987898"/>
              <a:ext cx="1180655" cy="1365423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411612" y="2414849"/>
              <a:ext cx="599870" cy="514251"/>
            </a:xfrm>
            <a:custGeom>
              <a:avLst/>
              <a:gdLst>
                <a:gd name="T0" fmla="*/ 737 w 1149"/>
                <a:gd name="T1" fmla="*/ 427 h 983"/>
                <a:gd name="T2" fmla="*/ 640 w 1149"/>
                <a:gd name="T3" fmla="*/ 427 h 983"/>
                <a:gd name="T4" fmla="*/ 616 w 1149"/>
                <a:gd name="T5" fmla="*/ 502 h 983"/>
                <a:gd name="T6" fmla="*/ 640 w 1149"/>
                <a:gd name="T7" fmla="*/ 810 h 983"/>
                <a:gd name="T8" fmla="*/ 575 w 1149"/>
                <a:gd name="T9" fmla="*/ 921 h 983"/>
                <a:gd name="T10" fmla="*/ 514 w 1149"/>
                <a:gd name="T11" fmla="*/ 810 h 983"/>
                <a:gd name="T12" fmla="*/ 549 w 1149"/>
                <a:gd name="T13" fmla="*/ 503 h 983"/>
                <a:gd name="T14" fmla="*/ 524 w 1149"/>
                <a:gd name="T15" fmla="*/ 427 h 983"/>
                <a:gd name="T16" fmla="*/ 417 w 1149"/>
                <a:gd name="T17" fmla="*/ 427 h 983"/>
                <a:gd name="T18" fmla="*/ 417 w 1149"/>
                <a:gd name="T19" fmla="*/ 427 h 983"/>
                <a:gd name="T20" fmla="*/ 241 w 1149"/>
                <a:gd name="T21" fmla="*/ 612 h 983"/>
                <a:gd name="T22" fmla="*/ 266 w 1149"/>
                <a:gd name="T23" fmla="*/ 801 h 983"/>
                <a:gd name="T24" fmla="*/ 443 w 1149"/>
                <a:gd name="T25" fmla="*/ 983 h 983"/>
                <a:gd name="T26" fmla="*/ 711 w 1149"/>
                <a:gd name="T27" fmla="*/ 983 h 983"/>
                <a:gd name="T28" fmla="*/ 888 w 1149"/>
                <a:gd name="T29" fmla="*/ 799 h 983"/>
                <a:gd name="T30" fmla="*/ 913 w 1149"/>
                <a:gd name="T31" fmla="*/ 609 h 983"/>
                <a:gd name="T32" fmla="*/ 737 w 1149"/>
                <a:gd name="T33" fmla="*/ 427 h 983"/>
                <a:gd name="T34" fmla="*/ 218 w 1149"/>
                <a:gd name="T35" fmla="*/ 308 h 983"/>
                <a:gd name="T36" fmla="*/ 330 w 1149"/>
                <a:gd name="T37" fmla="*/ 196 h 983"/>
                <a:gd name="T38" fmla="*/ 218 w 1149"/>
                <a:gd name="T39" fmla="*/ 83 h 983"/>
                <a:gd name="T40" fmla="*/ 105 w 1149"/>
                <a:gd name="T41" fmla="*/ 196 h 983"/>
                <a:gd name="T42" fmla="*/ 218 w 1149"/>
                <a:gd name="T43" fmla="*/ 308 h 983"/>
                <a:gd name="T44" fmla="*/ 318 w 1149"/>
                <a:gd name="T45" fmla="*/ 344 h 983"/>
                <a:gd name="T46" fmla="*/ 118 w 1149"/>
                <a:gd name="T47" fmla="*/ 344 h 983"/>
                <a:gd name="T48" fmla="*/ 118 w 1149"/>
                <a:gd name="T49" fmla="*/ 343 h 983"/>
                <a:gd name="T50" fmla="*/ 7 w 1149"/>
                <a:gd name="T51" fmla="*/ 458 h 983"/>
                <a:gd name="T52" fmla="*/ 23 w 1149"/>
                <a:gd name="T53" fmla="*/ 577 h 983"/>
                <a:gd name="T54" fmla="*/ 134 w 1149"/>
                <a:gd name="T55" fmla="*/ 689 h 983"/>
                <a:gd name="T56" fmla="*/ 191 w 1149"/>
                <a:gd name="T57" fmla="*/ 689 h 983"/>
                <a:gd name="T58" fmla="*/ 180 w 1149"/>
                <a:gd name="T59" fmla="*/ 606 h 983"/>
                <a:gd name="T60" fmla="*/ 180 w 1149"/>
                <a:gd name="T61" fmla="*/ 606 h 983"/>
                <a:gd name="T62" fmla="*/ 180 w 1149"/>
                <a:gd name="T63" fmla="*/ 606 h 983"/>
                <a:gd name="T64" fmla="*/ 231 w 1149"/>
                <a:gd name="T65" fmla="*/ 449 h 983"/>
                <a:gd name="T66" fmla="*/ 308 w 1149"/>
                <a:gd name="T67" fmla="*/ 393 h 983"/>
                <a:gd name="T68" fmla="*/ 387 w 1149"/>
                <a:gd name="T69" fmla="*/ 367 h 983"/>
                <a:gd name="T70" fmla="*/ 318 w 1149"/>
                <a:gd name="T71" fmla="*/ 344 h 983"/>
                <a:gd name="T72" fmla="*/ 931 w 1149"/>
                <a:gd name="T73" fmla="*/ 308 h 983"/>
                <a:gd name="T74" fmla="*/ 1043 w 1149"/>
                <a:gd name="T75" fmla="*/ 196 h 983"/>
                <a:gd name="T76" fmla="*/ 931 w 1149"/>
                <a:gd name="T77" fmla="*/ 83 h 983"/>
                <a:gd name="T78" fmla="*/ 819 w 1149"/>
                <a:gd name="T79" fmla="*/ 196 h 983"/>
                <a:gd name="T80" fmla="*/ 931 w 1149"/>
                <a:gd name="T81" fmla="*/ 308 h 983"/>
                <a:gd name="T82" fmla="*/ 1031 w 1149"/>
                <a:gd name="T83" fmla="*/ 344 h 983"/>
                <a:gd name="T84" fmla="*/ 831 w 1149"/>
                <a:gd name="T85" fmla="*/ 344 h 983"/>
                <a:gd name="T86" fmla="*/ 831 w 1149"/>
                <a:gd name="T87" fmla="*/ 343 h 983"/>
                <a:gd name="T88" fmla="*/ 763 w 1149"/>
                <a:gd name="T89" fmla="*/ 366 h 983"/>
                <a:gd name="T90" fmla="*/ 847 w 1149"/>
                <a:gd name="T91" fmla="*/ 393 h 983"/>
                <a:gd name="T92" fmla="*/ 925 w 1149"/>
                <a:gd name="T93" fmla="*/ 450 h 983"/>
                <a:gd name="T94" fmla="*/ 974 w 1149"/>
                <a:gd name="T95" fmla="*/ 603 h 983"/>
                <a:gd name="T96" fmla="*/ 974 w 1149"/>
                <a:gd name="T97" fmla="*/ 603 h 983"/>
                <a:gd name="T98" fmla="*/ 974 w 1149"/>
                <a:gd name="T99" fmla="*/ 603 h 983"/>
                <a:gd name="T100" fmla="*/ 962 w 1149"/>
                <a:gd name="T101" fmla="*/ 689 h 983"/>
                <a:gd name="T102" fmla="*/ 1015 w 1149"/>
                <a:gd name="T103" fmla="*/ 689 h 983"/>
                <a:gd name="T104" fmla="*/ 1126 w 1149"/>
                <a:gd name="T105" fmla="*/ 575 h 983"/>
                <a:gd name="T106" fmla="*/ 1142 w 1149"/>
                <a:gd name="T107" fmla="*/ 456 h 983"/>
                <a:gd name="T108" fmla="*/ 1031 w 1149"/>
                <a:gd name="T109" fmla="*/ 344 h 983"/>
                <a:gd name="T110" fmla="*/ 756 w 1149"/>
                <a:gd name="T111" fmla="*/ 184 h 983"/>
                <a:gd name="T112" fmla="*/ 577 w 1149"/>
                <a:gd name="T113" fmla="*/ 369 h 983"/>
                <a:gd name="T114" fmla="*/ 398 w 1149"/>
                <a:gd name="T115" fmla="*/ 184 h 983"/>
                <a:gd name="T116" fmla="*/ 577 w 1149"/>
                <a:gd name="T117" fmla="*/ 0 h 983"/>
                <a:gd name="T118" fmla="*/ 756 w 1149"/>
                <a:gd name="T119" fmla="*/ 18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9" h="983">
                  <a:moveTo>
                    <a:pt x="737" y="427"/>
                  </a:moveTo>
                  <a:lnTo>
                    <a:pt x="640" y="427"/>
                  </a:lnTo>
                  <a:cubicBezTo>
                    <a:pt x="641" y="437"/>
                    <a:pt x="642" y="483"/>
                    <a:pt x="616" y="502"/>
                  </a:cubicBezTo>
                  <a:cubicBezTo>
                    <a:pt x="616" y="502"/>
                    <a:pt x="658" y="735"/>
                    <a:pt x="640" y="810"/>
                  </a:cubicBezTo>
                  <a:cubicBezTo>
                    <a:pt x="633" y="842"/>
                    <a:pt x="606" y="921"/>
                    <a:pt x="575" y="921"/>
                  </a:cubicBezTo>
                  <a:cubicBezTo>
                    <a:pt x="544" y="920"/>
                    <a:pt x="520" y="841"/>
                    <a:pt x="514" y="810"/>
                  </a:cubicBezTo>
                  <a:cubicBezTo>
                    <a:pt x="499" y="735"/>
                    <a:pt x="549" y="503"/>
                    <a:pt x="549" y="503"/>
                  </a:cubicBezTo>
                  <a:cubicBezTo>
                    <a:pt x="541" y="500"/>
                    <a:pt x="527" y="486"/>
                    <a:pt x="524" y="427"/>
                  </a:cubicBezTo>
                  <a:lnTo>
                    <a:pt x="417" y="427"/>
                  </a:lnTo>
                  <a:lnTo>
                    <a:pt x="417" y="427"/>
                  </a:lnTo>
                  <a:cubicBezTo>
                    <a:pt x="320" y="427"/>
                    <a:pt x="229" y="510"/>
                    <a:pt x="241" y="612"/>
                  </a:cubicBezTo>
                  <a:lnTo>
                    <a:pt x="266" y="801"/>
                  </a:lnTo>
                  <a:cubicBezTo>
                    <a:pt x="286" y="902"/>
                    <a:pt x="345" y="983"/>
                    <a:pt x="443" y="983"/>
                  </a:cubicBezTo>
                  <a:lnTo>
                    <a:pt x="711" y="983"/>
                  </a:lnTo>
                  <a:cubicBezTo>
                    <a:pt x="809" y="983"/>
                    <a:pt x="868" y="899"/>
                    <a:pt x="888" y="799"/>
                  </a:cubicBezTo>
                  <a:lnTo>
                    <a:pt x="913" y="609"/>
                  </a:lnTo>
                  <a:cubicBezTo>
                    <a:pt x="925" y="510"/>
                    <a:pt x="834" y="427"/>
                    <a:pt x="737" y="427"/>
                  </a:cubicBezTo>
                  <a:close/>
                  <a:moveTo>
                    <a:pt x="218" y="308"/>
                  </a:moveTo>
                  <a:cubicBezTo>
                    <a:pt x="280" y="308"/>
                    <a:pt x="330" y="258"/>
                    <a:pt x="330" y="196"/>
                  </a:cubicBezTo>
                  <a:cubicBezTo>
                    <a:pt x="330" y="134"/>
                    <a:pt x="280" y="83"/>
                    <a:pt x="218" y="83"/>
                  </a:cubicBezTo>
                  <a:cubicBezTo>
                    <a:pt x="156" y="83"/>
                    <a:pt x="105" y="134"/>
                    <a:pt x="105" y="196"/>
                  </a:cubicBezTo>
                  <a:cubicBezTo>
                    <a:pt x="105" y="258"/>
                    <a:pt x="156" y="308"/>
                    <a:pt x="218" y="308"/>
                  </a:cubicBezTo>
                  <a:close/>
                  <a:moveTo>
                    <a:pt x="318" y="344"/>
                  </a:moveTo>
                  <a:lnTo>
                    <a:pt x="118" y="344"/>
                  </a:lnTo>
                  <a:lnTo>
                    <a:pt x="118" y="343"/>
                  </a:lnTo>
                  <a:cubicBezTo>
                    <a:pt x="57" y="343"/>
                    <a:pt x="0" y="395"/>
                    <a:pt x="7" y="458"/>
                  </a:cubicBezTo>
                  <a:lnTo>
                    <a:pt x="23" y="577"/>
                  </a:lnTo>
                  <a:cubicBezTo>
                    <a:pt x="35" y="639"/>
                    <a:pt x="73" y="689"/>
                    <a:pt x="134" y="689"/>
                  </a:cubicBezTo>
                  <a:lnTo>
                    <a:pt x="191" y="689"/>
                  </a:lnTo>
                  <a:lnTo>
                    <a:pt x="180" y="606"/>
                  </a:lnTo>
                  <a:lnTo>
                    <a:pt x="180" y="606"/>
                  </a:lnTo>
                  <a:lnTo>
                    <a:pt x="180" y="606"/>
                  </a:lnTo>
                  <a:cubicBezTo>
                    <a:pt x="173" y="549"/>
                    <a:pt x="191" y="493"/>
                    <a:pt x="231" y="449"/>
                  </a:cubicBezTo>
                  <a:cubicBezTo>
                    <a:pt x="252" y="425"/>
                    <a:pt x="279" y="406"/>
                    <a:pt x="308" y="393"/>
                  </a:cubicBezTo>
                  <a:cubicBezTo>
                    <a:pt x="333" y="379"/>
                    <a:pt x="359" y="371"/>
                    <a:pt x="387" y="367"/>
                  </a:cubicBezTo>
                  <a:cubicBezTo>
                    <a:pt x="367" y="352"/>
                    <a:pt x="343" y="344"/>
                    <a:pt x="318" y="344"/>
                  </a:cubicBezTo>
                  <a:close/>
                  <a:moveTo>
                    <a:pt x="931" y="308"/>
                  </a:moveTo>
                  <a:cubicBezTo>
                    <a:pt x="993" y="308"/>
                    <a:pt x="1043" y="258"/>
                    <a:pt x="1043" y="196"/>
                  </a:cubicBezTo>
                  <a:cubicBezTo>
                    <a:pt x="1043" y="134"/>
                    <a:pt x="993" y="83"/>
                    <a:pt x="931" y="83"/>
                  </a:cubicBezTo>
                  <a:cubicBezTo>
                    <a:pt x="869" y="83"/>
                    <a:pt x="819" y="134"/>
                    <a:pt x="819" y="196"/>
                  </a:cubicBezTo>
                  <a:cubicBezTo>
                    <a:pt x="819" y="258"/>
                    <a:pt x="869" y="308"/>
                    <a:pt x="931" y="308"/>
                  </a:cubicBezTo>
                  <a:close/>
                  <a:moveTo>
                    <a:pt x="1031" y="344"/>
                  </a:moveTo>
                  <a:lnTo>
                    <a:pt x="831" y="344"/>
                  </a:lnTo>
                  <a:lnTo>
                    <a:pt x="831" y="343"/>
                  </a:lnTo>
                  <a:cubicBezTo>
                    <a:pt x="806" y="343"/>
                    <a:pt x="782" y="352"/>
                    <a:pt x="763" y="366"/>
                  </a:cubicBezTo>
                  <a:cubicBezTo>
                    <a:pt x="792" y="370"/>
                    <a:pt x="821" y="379"/>
                    <a:pt x="847" y="393"/>
                  </a:cubicBezTo>
                  <a:cubicBezTo>
                    <a:pt x="877" y="406"/>
                    <a:pt x="903" y="426"/>
                    <a:pt x="925" y="450"/>
                  </a:cubicBezTo>
                  <a:cubicBezTo>
                    <a:pt x="963" y="494"/>
                    <a:pt x="981" y="548"/>
                    <a:pt x="974" y="603"/>
                  </a:cubicBezTo>
                  <a:lnTo>
                    <a:pt x="974" y="603"/>
                  </a:lnTo>
                  <a:lnTo>
                    <a:pt x="974" y="603"/>
                  </a:lnTo>
                  <a:lnTo>
                    <a:pt x="962" y="689"/>
                  </a:lnTo>
                  <a:lnTo>
                    <a:pt x="1015" y="689"/>
                  </a:lnTo>
                  <a:cubicBezTo>
                    <a:pt x="1076" y="689"/>
                    <a:pt x="1114" y="637"/>
                    <a:pt x="1126" y="575"/>
                  </a:cubicBezTo>
                  <a:lnTo>
                    <a:pt x="1142" y="456"/>
                  </a:lnTo>
                  <a:cubicBezTo>
                    <a:pt x="1149" y="395"/>
                    <a:pt x="1092" y="344"/>
                    <a:pt x="1031" y="344"/>
                  </a:cubicBezTo>
                  <a:close/>
                  <a:moveTo>
                    <a:pt x="756" y="184"/>
                  </a:moveTo>
                  <a:cubicBezTo>
                    <a:pt x="756" y="286"/>
                    <a:pt x="676" y="369"/>
                    <a:pt x="577" y="369"/>
                  </a:cubicBezTo>
                  <a:cubicBezTo>
                    <a:pt x="478" y="369"/>
                    <a:pt x="398" y="286"/>
                    <a:pt x="398" y="184"/>
                  </a:cubicBezTo>
                  <a:cubicBezTo>
                    <a:pt x="398" y="82"/>
                    <a:pt x="478" y="0"/>
                    <a:pt x="577" y="0"/>
                  </a:cubicBezTo>
                  <a:cubicBezTo>
                    <a:pt x="676" y="0"/>
                    <a:pt x="756" y="82"/>
                    <a:pt x="756" y="18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30633" y="3053229"/>
            <a:ext cx="1182018" cy="1364059"/>
            <a:chOff x="6730633" y="3053229"/>
            <a:chExt cx="1182018" cy="1364059"/>
          </a:xfrm>
        </p:grpSpPr>
        <p:sp>
          <p:nvSpPr>
            <p:cNvPr id="5" name="Freeform 6"/>
            <p:cNvSpPr/>
            <p:nvPr/>
          </p:nvSpPr>
          <p:spPr bwMode="auto">
            <a:xfrm>
              <a:off x="6730633" y="3053229"/>
              <a:ext cx="1182018" cy="1364059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7043691" y="3474722"/>
              <a:ext cx="526251" cy="527891"/>
            </a:xfrm>
            <a:custGeom>
              <a:avLst/>
              <a:gdLst>
                <a:gd name="T0" fmla="*/ 504 w 1008"/>
                <a:gd name="T1" fmla="*/ 1009 h 1009"/>
                <a:gd name="T2" fmla="*/ 0 w 1008"/>
                <a:gd name="T3" fmla="*/ 504 h 1009"/>
                <a:gd name="T4" fmla="*/ 504 w 1008"/>
                <a:gd name="T5" fmla="*/ 0 h 1009"/>
                <a:gd name="T6" fmla="*/ 1008 w 1008"/>
                <a:gd name="T7" fmla="*/ 504 h 1009"/>
                <a:gd name="T8" fmla="*/ 504 w 1008"/>
                <a:gd name="T9" fmla="*/ 1009 h 1009"/>
                <a:gd name="T10" fmla="*/ 725 w 1008"/>
                <a:gd name="T11" fmla="*/ 769 h 1009"/>
                <a:gd name="T12" fmla="*/ 725 w 1008"/>
                <a:gd name="T13" fmla="*/ 769 h 1009"/>
                <a:gd name="T14" fmla="*/ 538 w 1008"/>
                <a:gd name="T15" fmla="*/ 586 h 1009"/>
                <a:gd name="T16" fmla="*/ 504 w 1008"/>
                <a:gd name="T17" fmla="*/ 592 h 1009"/>
                <a:gd name="T18" fmla="*/ 416 w 1008"/>
                <a:gd name="T19" fmla="*/ 504 h 1009"/>
                <a:gd name="T20" fmla="*/ 456 w 1008"/>
                <a:gd name="T21" fmla="*/ 431 h 1009"/>
                <a:gd name="T22" fmla="*/ 456 w 1008"/>
                <a:gd name="T23" fmla="*/ 179 h 1009"/>
                <a:gd name="T24" fmla="*/ 553 w 1008"/>
                <a:gd name="T25" fmla="*/ 179 h 1009"/>
                <a:gd name="T26" fmla="*/ 553 w 1008"/>
                <a:gd name="T27" fmla="*/ 431 h 1009"/>
                <a:gd name="T28" fmla="*/ 592 w 1008"/>
                <a:gd name="T29" fmla="*/ 504 h 1009"/>
                <a:gd name="T30" fmla="*/ 586 w 1008"/>
                <a:gd name="T31" fmla="*/ 536 h 1009"/>
                <a:gd name="T32" fmla="*/ 774 w 1008"/>
                <a:gd name="T33" fmla="*/ 719 h 1009"/>
                <a:gd name="T34" fmla="*/ 725 w 1008"/>
                <a:gd name="T35" fmla="*/ 769 h 1009"/>
                <a:gd name="T36" fmla="*/ 168 w 1008"/>
                <a:gd name="T37" fmla="*/ 471 h 1009"/>
                <a:gd name="T38" fmla="*/ 168 w 1008"/>
                <a:gd name="T39" fmla="*/ 471 h 1009"/>
                <a:gd name="T40" fmla="*/ 234 w 1008"/>
                <a:gd name="T41" fmla="*/ 471 h 1009"/>
                <a:gd name="T42" fmla="*/ 234 w 1008"/>
                <a:gd name="T43" fmla="*/ 538 h 1009"/>
                <a:gd name="T44" fmla="*/ 168 w 1008"/>
                <a:gd name="T45" fmla="*/ 538 h 1009"/>
                <a:gd name="T46" fmla="*/ 168 w 1008"/>
                <a:gd name="T47" fmla="*/ 471 h 1009"/>
                <a:gd name="T48" fmla="*/ 774 w 1008"/>
                <a:gd name="T49" fmla="*/ 471 h 1009"/>
                <a:gd name="T50" fmla="*/ 774 w 1008"/>
                <a:gd name="T51" fmla="*/ 471 h 1009"/>
                <a:gd name="T52" fmla="*/ 840 w 1008"/>
                <a:gd name="T53" fmla="*/ 471 h 1009"/>
                <a:gd name="T54" fmla="*/ 840 w 1008"/>
                <a:gd name="T55" fmla="*/ 538 h 1009"/>
                <a:gd name="T56" fmla="*/ 774 w 1008"/>
                <a:gd name="T57" fmla="*/ 538 h 1009"/>
                <a:gd name="T58" fmla="*/ 774 w 1008"/>
                <a:gd name="T59" fmla="*/ 471 h 1009"/>
                <a:gd name="T60" fmla="*/ 470 w 1008"/>
                <a:gd name="T61" fmla="*/ 840 h 1009"/>
                <a:gd name="T62" fmla="*/ 470 w 1008"/>
                <a:gd name="T63" fmla="*/ 840 h 1009"/>
                <a:gd name="T64" fmla="*/ 470 w 1008"/>
                <a:gd name="T65" fmla="*/ 775 h 1009"/>
                <a:gd name="T66" fmla="*/ 538 w 1008"/>
                <a:gd name="T67" fmla="*/ 775 h 1009"/>
                <a:gd name="T68" fmla="*/ 538 w 1008"/>
                <a:gd name="T69" fmla="*/ 840 h 1009"/>
                <a:gd name="T70" fmla="*/ 470 w 1008"/>
                <a:gd name="T71" fmla="*/ 840 h 1009"/>
                <a:gd name="T72" fmla="*/ 504 w 1008"/>
                <a:gd name="T73" fmla="*/ 912 h 1009"/>
                <a:gd name="T74" fmla="*/ 504 w 1008"/>
                <a:gd name="T75" fmla="*/ 912 h 1009"/>
                <a:gd name="T76" fmla="*/ 912 w 1008"/>
                <a:gd name="T77" fmla="*/ 504 h 1009"/>
                <a:gd name="T78" fmla="*/ 504 w 1008"/>
                <a:gd name="T79" fmla="*/ 97 h 1009"/>
                <a:gd name="T80" fmla="*/ 96 w 1008"/>
                <a:gd name="T81" fmla="*/ 504 h 1009"/>
                <a:gd name="T82" fmla="*/ 504 w 1008"/>
                <a:gd name="T83" fmla="*/ 91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7" h="1009">
                  <a:moveTo>
                    <a:pt x="504" y="1009"/>
                  </a:moveTo>
                  <a:cubicBezTo>
                    <a:pt x="226" y="1009"/>
                    <a:pt x="0" y="783"/>
                    <a:pt x="0" y="504"/>
                  </a:cubicBezTo>
                  <a:cubicBezTo>
                    <a:pt x="0" y="226"/>
                    <a:pt x="226" y="0"/>
                    <a:pt x="504" y="0"/>
                  </a:cubicBezTo>
                  <a:cubicBezTo>
                    <a:pt x="782" y="0"/>
                    <a:pt x="1008" y="226"/>
                    <a:pt x="1008" y="504"/>
                  </a:cubicBezTo>
                  <a:cubicBezTo>
                    <a:pt x="1008" y="783"/>
                    <a:pt x="782" y="1009"/>
                    <a:pt x="504" y="1009"/>
                  </a:cubicBezTo>
                  <a:close/>
                  <a:moveTo>
                    <a:pt x="725" y="769"/>
                  </a:moveTo>
                  <a:lnTo>
                    <a:pt x="725" y="769"/>
                  </a:lnTo>
                  <a:lnTo>
                    <a:pt x="538" y="586"/>
                  </a:lnTo>
                  <a:cubicBezTo>
                    <a:pt x="528" y="590"/>
                    <a:pt x="516" y="592"/>
                    <a:pt x="504" y="592"/>
                  </a:cubicBezTo>
                  <a:cubicBezTo>
                    <a:pt x="455" y="592"/>
                    <a:pt x="416" y="553"/>
                    <a:pt x="416" y="504"/>
                  </a:cubicBezTo>
                  <a:cubicBezTo>
                    <a:pt x="416" y="474"/>
                    <a:pt x="432" y="447"/>
                    <a:pt x="456" y="431"/>
                  </a:cubicBezTo>
                  <a:lnTo>
                    <a:pt x="456" y="179"/>
                  </a:lnTo>
                  <a:cubicBezTo>
                    <a:pt x="456" y="115"/>
                    <a:pt x="553" y="115"/>
                    <a:pt x="553" y="179"/>
                  </a:cubicBezTo>
                  <a:lnTo>
                    <a:pt x="553" y="431"/>
                  </a:lnTo>
                  <a:cubicBezTo>
                    <a:pt x="576" y="447"/>
                    <a:pt x="592" y="474"/>
                    <a:pt x="592" y="504"/>
                  </a:cubicBezTo>
                  <a:cubicBezTo>
                    <a:pt x="592" y="516"/>
                    <a:pt x="590" y="526"/>
                    <a:pt x="586" y="536"/>
                  </a:cubicBezTo>
                  <a:lnTo>
                    <a:pt x="774" y="719"/>
                  </a:lnTo>
                  <a:cubicBezTo>
                    <a:pt x="806" y="751"/>
                    <a:pt x="758" y="801"/>
                    <a:pt x="725" y="769"/>
                  </a:cubicBezTo>
                  <a:close/>
                  <a:moveTo>
                    <a:pt x="168" y="471"/>
                  </a:moveTo>
                  <a:lnTo>
                    <a:pt x="168" y="471"/>
                  </a:lnTo>
                  <a:lnTo>
                    <a:pt x="234" y="471"/>
                  </a:lnTo>
                  <a:cubicBezTo>
                    <a:pt x="278" y="471"/>
                    <a:pt x="278" y="538"/>
                    <a:pt x="234" y="538"/>
                  </a:cubicBezTo>
                  <a:lnTo>
                    <a:pt x="168" y="538"/>
                  </a:lnTo>
                  <a:cubicBezTo>
                    <a:pt x="123" y="538"/>
                    <a:pt x="123" y="471"/>
                    <a:pt x="168" y="471"/>
                  </a:cubicBezTo>
                  <a:close/>
                  <a:moveTo>
                    <a:pt x="774" y="471"/>
                  </a:moveTo>
                  <a:lnTo>
                    <a:pt x="774" y="471"/>
                  </a:lnTo>
                  <a:lnTo>
                    <a:pt x="840" y="471"/>
                  </a:lnTo>
                  <a:cubicBezTo>
                    <a:pt x="885" y="471"/>
                    <a:pt x="885" y="538"/>
                    <a:pt x="840" y="538"/>
                  </a:cubicBezTo>
                  <a:lnTo>
                    <a:pt x="774" y="538"/>
                  </a:lnTo>
                  <a:cubicBezTo>
                    <a:pt x="730" y="538"/>
                    <a:pt x="730" y="471"/>
                    <a:pt x="774" y="471"/>
                  </a:cubicBezTo>
                  <a:close/>
                  <a:moveTo>
                    <a:pt x="470" y="840"/>
                  </a:moveTo>
                  <a:lnTo>
                    <a:pt x="470" y="840"/>
                  </a:lnTo>
                  <a:lnTo>
                    <a:pt x="470" y="775"/>
                  </a:lnTo>
                  <a:cubicBezTo>
                    <a:pt x="470" y="730"/>
                    <a:pt x="538" y="730"/>
                    <a:pt x="538" y="775"/>
                  </a:cubicBezTo>
                  <a:lnTo>
                    <a:pt x="538" y="840"/>
                  </a:lnTo>
                  <a:cubicBezTo>
                    <a:pt x="538" y="885"/>
                    <a:pt x="470" y="885"/>
                    <a:pt x="470" y="840"/>
                  </a:cubicBezTo>
                  <a:close/>
                  <a:moveTo>
                    <a:pt x="504" y="912"/>
                  </a:moveTo>
                  <a:lnTo>
                    <a:pt x="504" y="912"/>
                  </a:lnTo>
                  <a:cubicBezTo>
                    <a:pt x="729" y="912"/>
                    <a:pt x="912" y="730"/>
                    <a:pt x="912" y="504"/>
                  </a:cubicBezTo>
                  <a:cubicBezTo>
                    <a:pt x="912" y="279"/>
                    <a:pt x="729" y="97"/>
                    <a:pt x="504" y="97"/>
                  </a:cubicBezTo>
                  <a:cubicBezTo>
                    <a:pt x="279" y="97"/>
                    <a:pt x="96" y="279"/>
                    <a:pt x="96" y="504"/>
                  </a:cubicBezTo>
                  <a:cubicBezTo>
                    <a:pt x="96" y="730"/>
                    <a:pt x="279" y="912"/>
                    <a:pt x="504" y="9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19857" y="4111738"/>
            <a:ext cx="1180655" cy="1365423"/>
            <a:chOff x="6119857" y="4111738"/>
            <a:chExt cx="1180655" cy="1365423"/>
          </a:xfrm>
        </p:grpSpPr>
        <p:sp>
          <p:nvSpPr>
            <p:cNvPr id="10" name="Freeform 11"/>
            <p:cNvSpPr/>
            <p:nvPr/>
          </p:nvSpPr>
          <p:spPr bwMode="auto">
            <a:xfrm>
              <a:off x="6119857" y="4111738"/>
              <a:ext cx="1180655" cy="1365423"/>
            </a:xfrm>
            <a:custGeom>
              <a:avLst/>
              <a:gdLst>
                <a:gd name="T0" fmla="*/ 1130 w 2260"/>
                <a:gd name="T1" fmla="*/ 0 h 2609"/>
                <a:gd name="T2" fmla="*/ 1695 w 2260"/>
                <a:gd name="T3" fmla="*/ 326 h 2609"/>
                <a:gd name="T4" fmla="*/ 2260 w 2260"/>
                <a:gd name="T5" fmla="*/ 652 h 2609"/>
                <a:gd name="T6" fmla="*/ 2260 w 2260"/>
                <a:gd name="T7" fmla="*/ 1305 h 2609"/>
                <a:gd name="T8" fmla="*/ 2260 w 2260"/>
                <a:gd name="T9" fmla="*/ 1957 h 2609"/>
                <a:gd name="T10" fmla="*/ 1695 w 2260"/>
                <a:gd name="T11" fmla="*/ 2283 h 2609"/>
                <a:gd name="T12" fmla="*/ 1130 w 2260"/>
                <a:gd name="T13" fmla="*/ 2609 h 2609"/>
                <a:gd name="T14" fmla="*/ 565 w 2260"/>
                <a:gd name="T15" fmla="*/ 2283 h 2609"/>
                <a:gd name="T16" fmla="*/ 0 w 2260"/>
                <a:gd name="T17" fmla="*/ 1957 h 2609"/>
                <a:gd name="T18" fmla="*/ 0 w 2260"/>
                <a:gd name="T19" fmla="*/ 1305 h 2609"/>
                <a:gd name="T20" fmla="*/ 0 w 2260"/>
                <a:gd name="T21" fmla="*/ 652 h 2609"/>
                <a:gd name="T22" fmla="*/ 565 w 2260"/>
                <a:gd name="T23" fmla="*/ 326 h 2609"/>
                <a:gd name="T24" fmla="*/ 1130 w 2260"/>
                <a:gd name="T25" fmla="*/ 0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09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09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421528" y="4525290"/>
              <a:ext cx="580037" cy="538318"/>
              <a:chOff x="5928340" y="670992"/>
              <a:chExt cx="506444" cy="470018"/>
            </a:xfrm>
            <a:solidFill>
              <a:schemeClr val="bg1">
                <a:lumMod val="95000"/>
              </a:schemeClr>
            </a:solidFill>
          </p:grpSpPr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5993909" y="670992"/>
                <a:ext cx="241151" cy="160240"/>
              </a:xfrm>
              <a:custGeom>
                <a:avLst/>
                <a:gdLst>
                  <a:gd name="T0" fmla="*/ 133 w 372"/>
                  <a:gd name="T1" fmla="*/ 185 h 247"/>
                  <a:gd name="T2" fmla="*/ 118 w 372"/>
                  <a:gd name="T3" fmla="*/ 152 h 247"/>
                  <a:gd name="T4" fmla="*/ 136 w 372"/>
                  <a:gd name="T5" fmla="*/ 115 h 247"/>
                  <a:gd name="T6" fmla="*/ 180 w 372"/>
                  <a:gd name="T7" fmla="*/ 100 h 247"/>
                  <a:gd name="T8" fmla="*/ 180 w 372"/>
                  <a:gd name="T9" fmla="*/ 84 h 247"/>
                  <a:gd name="T10" fmla="*/ 205 w 372"/>
                  <a:gd name="T11" fmla="*/ 84 h 247"/>
                  <a:gd name="T12" fmla="*/ 205 w 372"/>
                  <a:gd name="T13" fmla="*/ 99 h 247"/>
                  <a:gd name="T14" fmla="*/ 246 w 372"/>
                  <a:gd name="T15" fmla="*/ 114 h 247"/>
                  <a:gd name="T16" fmla="*/ 263 w 372"/>
                  <a:gd name="T17" fmla="*/ 152 h 247"/>
                  <a:gd name="T18" fmla="*/ 221 w 372"/>
                  <a:gd name="T19" fmla="*/ 152 h 247"/>
                  <a:gd name="T20" fmla="*/ 215 w 372"/>
                  <a:gd name="T21" fmla="*/ 136 h 247"/>
                  <a:gd name="T22" fmla="*/ 167 w 372"/>
                  <a:gd name="T23" fmla="*/ 134 h 247"/>
                  <a:gd name="T24" fmla="*/ 167 w 372"/>
                  <a:gd name="T25" fmla="*/ 156 h 247"/>
                  <a:gd name="T26" fmla="*/ 217 w 372"/>
                  <a:gd name="T27" fmla="*/ 171 h 247"/>
                  <a:gd name="T28" fmla="*/ 251 w 372"/>
                  <a:gd name="T29" fmla="*/ 188 h 247"/>
                  <a:gd name="T30" fmla="*/ 266 w 372"/>
                  <a:gd name="T31" fmla="*/ 223 h 247"/>
                  <a:gd name="T32" fmla="*/ 265 w 372"/>
                  <a:gd name="T33" fmla="*/ 234 h 247"/>
                  <a:gd name="T34" fmla="*/ 259 w 372"/>
                  <a:gd name="T35" fmla="*/ 246 h 247"/>
                  <a:gd name="T36" fmla="*/ 222 w 372"/>
                  <a:gd name="T37" fmla="*/ 230 h 247"/>
                  <a:gd name="T38" fmla="*/ 217 w 372"/>
                  <a:gd name="T39" fmla="*/ 217 h 247"/>
                  <a:gd name="T40" fmla="*/ 133 w 372"/>
                  <a:gd name="T41" fmla="*/ 185 h 247"/>
                  <a:gd name="T42" fmla="*/ 191 w 372"/>
                  <a:gd name="T43" fmla="*/ 39 h 247"/>
                  <a:gd name="T44" fmla="*/ 83 w 372"/>
                  <a:gd name="T45" fmla="*/ 83 h 247"/>
                  <a:gd name="T46" fmla="*/ 39 w 372"/>
                  <a:gd name="T47" fmla="*/ 191 h 247"/>
                  <a:gd name="T48" fmla="*/ 44 w 372"/>
                  <a:gd name="T49" fmla="*/ 231 h 247"/>
                  <a:gd name="T50" fmla="*/ 9 w 372"/>
                  <a:gd name="T51" fmla="*/ 247 h 247"/>
                  <a:gd name="T52" fmla="*/ 0 w 372"/>
                  <a:gd name="T53" fmla="*/ 191 h 247"/>
                  <a:gd name="T54" fmla="*/ 56 w 372"/>
                  <a:gd name="T55" fmla="*/ 56 h 247"/>
                  <a:gd name="T56" fmla="*/ 191 w 372"/>
                  <a:gd name="T57" fmla="*/ 0 h 247"/>
                  <a:gd name="T58" fmla="*/ 326 w 372"/>
                  <a:gd name="T59" fmla="*/ 56 h 247"/>
                  <a:gd name="T60" fmla="*/ 372 w 372"/>
                  <a:gd name="T61" fmla="*/ 132 h 247"/>
                  <a:gd name="T62" fmla="*/ 339 w 372"/>
                  <a:gd name="T63" fmla="*/ 152 h 247"/>
                  <a:gd name="T64" fmla="*/ 299 w 372"/>
                  <a:gd name="T65" fmla="*/ 83 h 247"/>
                  <a:gd name="T66" fmla="*/ 191 w 372"/>
                  <a:gd name="T67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246">
                    <a:moveTo>
                      <a:pt x="133" y="185"/>
                    </a:moveTo>
                    <a:cubicBezTo>
                      <a:pt x="123" y="177"/>
                      <a:pt x="118" y="166"/>
                      <a:pt x="118" y="152"/>
                    </a:cubicBezTo>
                    <a:cubicBezTo>
                      <a:pt x="118" y="136"/>
                      <a:pt x="124" y="124"/>
                      <a:pt x="136" y="115"/>
                    </a:cubicBezTo>
                    <a:cubicBezTo>
                      <a:pt x="147" y="105"/>
                      <a:pt x="160" y="100"/>
                      <a:pt x="180" y="10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24" y="100"/>
                      <a:pt x="235" y="104"/>
                      <a:pt x="246" y="114"/>
                    </a:cubicBezTo>
                    <a:cubicBezTo>
                      <a:pt x="257" y="123"/>
                      <a:pt x="262" y="136"/>
                      <a:pt x="263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0" y="145"/>
                      <a:pt x="218" y="140"/>
                      <a:pt x="215" y="136"/>
                    </a:cubicBezTo>
                    <a:cubicBezTo>
                      <a:pt x="208" y="128"/>
                      <a:pt x="176" y="128"/>
                      <a:pt x="167" y="134"/>
                    </a:cubicBezTo>
                    <a:cubicBezTo>
                      <a:pt x="161" y="139"/>
                      <a:pt x="160" y="151"/>
                      <a:pt x="167" y="156"/>
                    </a:cubicBezTo>
                    <a:cubicBezTo>
                      <a:pt x="175" y="162"/>
                      <a:pt x="205" y="167"/>
                      <a:pt x="217" y="171"/>
                    </a:cubicBezTo>
                    <a:cubicBezTo>
                      <a:pt x="232" y="176"/>
                      <a:pt x="244" y="181"/>
                      <a:pt x="251" y="188"/>
                    </a:cubicBezTo>
                    <a:cubicBezTo>
                      <a:pt x="261" y="197"/>
                      <a:pt x="266" y="208"/>
                      <a:pt x="266" y="223"/>
                    </a:cubicBezTo>
                    <a:cubicBezTo>
                      <a:pt x="266" y="227"/>
                      <a:pt x="266" y="231"/>
                      <a:pt x="265" y="234"/>
                    </a:cubicBezTo>
                    <a:cubicBezTo>
                      <a:pt x="263" y="238"/>
                      <a:pt x="261" y="242"/>
                      <a:pt x="259" y="246"/>
                    </a:cubicBezTo>
                    <a:cubicBezTo>
                      <a:pt x="247" y="240"/>
                      <a:pt x="235" y="235"/>
                      <a:pt x="222" y="230"/>
                    </a:cubicBezTo>
                    <a:cubicBezTo>
                      <a:pt x="223" y="225"/>
                      <a:pt x="221" y="220"/>
                      <a:pt x="217" y="217"/>
                    </a:cubicBezTo>
                    <a:cubicBezTo>
                      <a:pt x="200" y="204"/>
                      <a:pt x="158" y="207"/>
                      <a:pt x="133" y="185"/>
                    </a:cubicBezTo>
                    <a:close/>
                    <a:moveTo>
                      <a:pt x="191" y="39"/>
                    </a:moveTo>
                    <a:cubicBezTo>
                      <a:pt x="149" y="39"/>
                      <a:pt x="111" y="56"/>
                      <a:pt x="83" y="83"/>
                    </a:cubicBezTo>
                    <a:cubicBezTo>
                      <a:pt x="56" y="111"/>
                      <a:pt x="39" y="149"/>
                      <a:pt x="39" y="191"/>
                    </a:cubicBezTo>
                    <a:cubicBezTo>
                      <a:pt x="39" y="205"/>
                      <a:pt x="40" y="219"/>
                      <a:pt x="44" y="231"/>
                    </a:cubicBezTo>
                    <a:cubicBezTo>
                      <a:pt x="32" y="236"/>
                      <a:pt x="20" y="241"/>
                      <a:pt x="9" y="247"/>
                    </a:cubicBezTo>
                    <a:cubicBezTo>
                      <a:pt x="3" y="229"/>
                      <a:pt x="0" y="210"/>
                      <a:pt x="0" y="191"/>
                    </a:cubicBezTo>
                    <a:cubicBezTo>
                      <a:pt x="0" y="138"/>
                      <a:pt x="22" y="91"/>
                      <a:pt x="56" y="56"/>
                    </a:cubicBezTo>
                    <a:cubicBezTo>
                      <a:pt x="91" y="22"/>
                      <a:pt x="138" y="0"/>
                      <a:pt x="191" y="0"/>
                    </a:cubicBezTo>
                    <a:cubicBezTo>
                      <a:pt x="244" y="0"/>
                      <a:pt x="291" y="22"/>
                      <a:pt x="326" y="56"/>
                    </a:cubicBezTo>
                    <a:cubicBezTo>
                      <a:pt x="347" y="77"/>
                      <a:pt x="363" y="103"/>
                      <a:pt x="372" y="132"/>
                    </a:cubicBezTo>
                    <a:cubicBezTo>
                      <a:pt x="361" y="138"/>
                      <a:pt x="349" y="145"/>
                      <a:pt x="339" y="152"/>
                    </a:cubicBezTo>
                    <a:cubicBezTo>
                      <a:pt x="332" y="126"/>
                      <a:pt x="318" y="102"/>
                      <a:pt x="299" y="83"/>
                    </a:cubicBezTo>
                    <a:cubicBezTo>
                      <a:pt x="271" y="56"/>
                      <a:pt x="233" y="39"/>
                      <a:pt x="19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37"/>
              <p:cNvSpPr>
                <a:spLocks noEditPoints="1"/>
              </p:cNvSpPr>
              <p:nvPr/>
            </p:nvSpPr>
            <p:spPr bwMode="auto">
              <a:xfrm>
                <a:off x="6183208" y="766203"/>
                <a:ext cx="251576" cy="263409"/>
              </a:xfrm>
              <a:custGeom>
                <a:avLst/>
                <a:gdLst>
                  <a:gd name="T0" fmla="*/ 41 w 388"/>
                  <a:gd name="T1" fmla="*/ 59 h 406"/>
                  <a:gd name="T2" fmla="*/ 185 w 388"/>
                  <a:gd name="T3" fmla="*/ 0 h 406"/>
                  <a:gd name="T4" fmla="*/ 329 w 388"/>
                  <a:gd name="T5" fmla="*/ 59 h 406"/>
                  <a:gd name="T6" fmla="*/ 388 w 388"/>
                  <a:gd name="T7" fmla="*/ 203 h 406"/>
                  <a:gd name="T8" fmla="*/ 329 w 388"/>
                  <a:gd name="T9" fmla="*/ 347 h 406"/>
                  <a:gd name="T10" fmla="*/ 185 w 388"/>
                  <a:gd name="T11" fmla="*/ 406 h 406"/>
                  <a:gd name="T12" fmla="*/ 111 w 388"/>
                  <a:gd name="T13" fmla="*/ 393 h 406"/>
                  <a:gd name="T14" fmla="*/ 116 w 388"/>
                  <a:gd name="T15" fmla="*/ 342 h 406"/>
                  <a:gd name="T16" fmla="*/ 36 w 388"/>
                  <a:gd name="T17" fmla="*/ 149 h 406"/>
                  <a:gd name="T18" fmla="*/ 0 w 388"/>
                  <a:gd name="T19" fmla="*/ 119 h 406"/>
                  <a:gd name="T20" fmla="*/ 41 w 388"/>
                  <a:gd name="T21" fmla="*/ 59 h 406"/>
                  <a:gd name="T22" fmla="*/ 123 w 388"/>
                  <a:gd name="T23" fmla="*/ 197 h 406"/>
                  <a:gd name="T24" fmla="*/ 107 w 388"/>
                  <a:gd name="T25" fmla="*/ 161 h 406"/>
                  <a:gd name="T26" fmla="*/ 126 w 388"/>
                  <a:gd name="T27" fmla="*/ 121 h 406"/>
                  <a:gd name="T28" fmla="*/ 173 w 388"/>
                  <a:gd name="T29" fmla="*/ 105 h 406"/>
                  <a:gd name="T30" fmla="*/ 173 w 388"/>
                  <a:gd name="T31" fmla="*/ 88 h 406"/>
                  <a:gd name="T32" fmla="*/ 200 w 388"/>
                  <a:gd name="T33" fmla="*/ 88 h 406"/>
                  <a:gd name="T34" fmla="*/ 200 w 388"/>
                  <a:gd name="T35" fmla="*/ 104 h 406"/>
                  <a:gd name="T36" fmla="*/ 244 w 388"/>
                  <a:gd name="T37" fmla="*/ 120 h 406"/>
                  <a:gd name="T38" fmla="*/ 262 w 388"/>
                  <a:gd name="T39" fmla="*/ 161 h 406"/>
                  <a:gd name="T40" fmla="*/ 217 w 388"/>
                  <a:gd name="T41" fmla="*/ 161 h 406"/>
                  <a:gd name="T42" fmla="*/ 211 w 388"/>
                  <a:gd name="T43" fmla="*/ 144 h 406"/>
                  <a:gd name="T44" fmla="*/ 160 w 388"/>
                  <a:gd name="T45" fmla="*/ 142 h 406"/>
                  <a:gd name="T46" fmla="*/ 159 w 388"/>
                  <a:gd name="T47" fmla="*/ 165 h 406"/>
                  <a:gd name="T48" fmla="*/ 213 w 388"/>
                  <a:gd name="T49" fmla="*/ 181 h 406"/>
                  <a:gd name="T50" fmla="*/ 250 w 388"/>
                  <a:gd name="T51" fmla="*/ 200 h 406"/>
                  <a:gd name="T52" fmla="*/ 265 w 388"/>
                  <a:gd name="T53" fmla="*/ 237 h 406"/>
                  <a:gd name="T54" fmla="*/ 248 w 388"/>
                  <a:gd name="T55" fmla="*/ 279 h 406"/>
                  <a:gd name="T56" fmla="*/ 198 w 388"/>
                  <a:gd name="T57" fmla="*/ 296 h 406"/>
                  <a:gd name="T58" fmla="*/ 198 w 388"/>
                  <a:gd name="T59" fmla="*/ 318 h 406"/>
                  <a:gd name="T60" fmla="*/ 172 w 388"/>
                  <a:gd name="T61" fmla="*/ 318 h 406"/>
                  <a:gd name="T62" fmla="*/ 172 w 388"/>
                  <a:gd name="T63" fmla="*/ 296 h 406"/>
                  <a:gd name="T64" fmla="*/ 123 w 388"/>
                  <a:gd name="T65" fmla="*/ 279 h 406"/>
                  <a:gd name="T66" fmla="*/ 105 w 388"/>
                  <a:gd name="T67" fmla="*/ 233 h 406"/>
                  <a:gd name="T68" fmla="*/ 152 w 388"/>
                  <a:gd name="T69" fmla="*/ 233 h 406"/>
                  <a:gd name="T70" fmla="*/ 158 w 388"/>
                  <a:gd name="T71" fmla="*/ 254 h 406"/>
                  <a:gd name="T72" fmla="*/ 212 w 388"/>
                  <a:gd name="T73" fmla="*/ 256 h 406"/>
                  <a:gd name="T74" fmla="*/ 213 w 388"/>
                  <a:gd name="T75" fmla="*/ 231 h 406"/>
                  <a:gd name="T76" fmla="*/ 123 w 388"/>
                  <a:gd name="T77" fmla="*/ 19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8" h="406">
                    <a:moveTo>
                      <a:pt x="41" y="59"/>
                    </a:moveTo>
                    <a:cubicBezTo>
                      <a:pt x="78" y="22"/>
                      <a:pt x="129" y="0"/>
                      <a:pt x="185" y="0"/>
                    </a:cubicBezTo>
                    <a:cubicBezTo>
                      <a:pt x="241" y="0"/>
                      <a:pt x="292" y="22"/>
                      <a:pt x="329" y="59"/>
                    </a:cubicBezTo>
                    <a:cubicBezTo>
                      <a:pt x="366" y="96"/>
                      <a:pt x="388" y="147"/>
                      <a:pt x="388" y="203"/>
                    </a:cubicBezTo>
                    <a:cubicBezTo>
                      <a:pt x="388" y="259"/>
                      <a:pt x="366" y="310"/>
                      <a:pt x="329" y="347"/>
                    </a:cubicBezTo>
                    <a:cubicBezTo>
                      <a:pt x="292" y="384"/>
                      <a:pt x="241" y="406"/>
                      <a:pt x="185" y="406"/>
                    </a:cubicBezTo>
                    <a:cubicBezTo>
                      <a:pt x="159" y="406"/>
                      <a:pt x="134" y="401"/>
                      <a:pt x="111" y="393"/>
                    </a:cubicBezTo>
                    <a:cubicBezTo>
                      <a:pt x="114" y="376"/>
                      <a:pt x="116" y="359"/>
                      <a:pt x="116" y="342"/>
                    </a:cubicBezTo>
                    <a:cubicBezTo>
                      <a:pt x="116" y="270"/>
                      <a:pt x="87" y="200"/>
                      <a:pt x="36" y="149"/>
                    </a:cubicBezTo>
                    <a:cubicBezTo>
                      <a:pt x="25" y="138"/>
                      <a:pt x="13" y="128"/>
                      <a:pt x="0" y="119"/>
                    </a:cubicBezTo>
                    <a:cubicBezTo>
                      <a:pt x="10" y="96"/>
                      <a:pt x="24" y="76"/>
                      <a:pt x="41" y="59"/>
                    </a:cubicBezTo>
                    <a:close/>
                    <a:moveTo>
                      <a:pt x="123" y="197"/>
                    </a:moveTo>
                    <a:cubicBezTo>
                      <a:pt x="112" y="188"/>
                      <a:pt x="107" y="176"/>
                      <a:pt x="107" y="161"/>
                    </a:cubicBezTo>
                    <a:cubicBezTo>
                      <a:pt x="107" y="144"/>
                      <a:pt x="113" y="131"/>
                      <a:pt x="126" y="121"/>
                    </a:cubicBezTo>
                    <a:cubicBezTo>
                      <a:pt x="138" y="111"/>
                      <a:pt x="152" y="105"/>
                      <a:pt x="173" y="105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0" y="105"/>
                      <a:pt x="233" y="110"/>
                      <a:pt x="244" y="120"/>
                    </a:cubicBezTo>
                    <a:cubicBezTo>
                      <a:pt x="255" y="130"/>
                      <a:pt x="261" y="143"/>
                      <a:pt x="262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54"/>
                      <a:pt x="214" y="148"/>
                      <a:pt x="211" y="144"/>
                    </a:cubicBezTo>
                    <a:cubicBezTo>
                      <a:pt x="203" y="135"/>
                      <a:pt x="168" y="135"/>
                      <a:pt x="160" y="142"/>
                    </a:cubicBezTo>
                    <a:cubicBezTo>
                      <a:pt x="152" y="147"/>
                      <a:pt x="152" y="160"/>
                      <a:pt x="159" y="165"/>
                    </a:cubicBezTo>
                    <a:cubicBezTo>
                      <a:pt x="168" y="172"/>
                      <a:pt x="200" y="177"/>
                      <a:pt x="213" y="181"/>
                    </a:cubicBezTo>
                    <a:cubicBezTo>
                      <a:pt x="229" y="186"/>
                      <a:pt x="242" y="193"/>
                      <a:pt x="250" y="200"/>
                    </a:cubicBezTo>
                    <a:cubicBezTo>
                      <a:pt x="260" y="209"/>
                      <a:pt x="265" y="221"/>
                      <a:pt x="265" y="237"/>
                    </a:cubicBezTo>
                    <a:cubicBezTo>
                      <a:pt x="265" y="256"/>
                      <a:pt x="260" y="270"/>
                      <a:pt x="248" y="279"/>
                    </a:cubicBezTo>
                    <a:cubicBezTo>
                      <a:pt x="236" y="289"/>
                      <a:pt x="222" y="295"/>
                      <a:pt x="198" y="296"/>
                    </a:cubicBezTo>
                    <a:cubicBezTo>
                      <a:pt x="198" y="318"/>
                      <a:pt x="198" y="318"/>
                      <a:pt x="198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296"/>
                      <a:pt x="172" y="296"/>
                      <a:pt x="172" y="296"/>
                    </a:cubicBezTo>
                    <a:cubicBezTo>
                      <a:pt x="150" y="295"/>
                      <a:pt x="136" y="290"/>
                      <a:pt x="123" y="279"/>
                    </a:cubicBezTo>
                    <a:cubicBezTo>
                      <a:pt x="111" y="268"/>
                      <a:pt x="105" y="252"/>
                      <a:pt x="105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3" y="243"/>
                      <a:pt x="155" y="250"/>
                      <a:pt x="158" y="254"/>
                    </a:cubicBezTo>
                    <a:cubicBezTo>
                      <a:pt x="167" y="265"/>
                      <a:pt x="203" y="263"/>
                      <a:pt x="212" y="256"/>
                    </a:cubicBezTo>
                    <a:cubicBezTo>
                      <a:pt x="220" y="251"/>
                      <a:pt x="221" y="237"/>
                      <a:pt x="213" y="231"/>
                    </a:cubicBezTo>
                    <a:cubicBezTo>
                      <a:pt x="195" y="216"/>
                      <a:pt x="150" y="220"/>
                      <a:pt x="123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38"/>
              <p:cNvSpPr>
                <a:spLocks noEditPoints="1"/>
              </p:cNvSpPr>
              <p:nvPr/>
            </p:nvSpPr>
            <p:spPr bwMode="auto">
              <a:xfrm>
                <a:off x="5928340" y="836444"/>
                <a:ext cx="304799" cy="304566"/>
              </a:xfrm>
              <a:custGeom>
                <a:avLst/>
                <a:gdLst>
                  <a:gd name="T0" fmla="*/ 235 w 470"/>
                  <a:gd name="T1" fmla="*/ 57 h 470"/>
                  <a:gd name="T2" fmla="*/ 109 w 470"/>
                  <a:gd name="T3" fmla="*/ 109 h 470"/>
                  <a:gd name="T4" fmla="*/ 57 w 470"/>
                  <a:gd name="T5" fmla="*/ 235 h 470"/>
                  <a:gd name="T6" fmla="*/ 109 w 470"/>
                  <a:gd name="T7" fmla="*/ 361 h 470"/>
                  <a:gd name="T8" fmla="*/ 235 w 470"/>
                  <a:gd name="T9" fmla="*/ 413 h 470"/>
                  <a:gd name="T10" fmla="*/ 361 w 470"/>
                  <a:gd name="T11" fmla="*/ 361 h 470"/>
                  <a:gd name="T12" fmla="*/ 413 w 470"/>
                  <a:gd name="T13" fmla="*/ 235 h 470"/>
                  <a:gd name="T14" fmla="*/ 361 w 470"/>
                  <a:gd name="T15" fmla="*/ 109 h 470"/>
                  <a:gd name="T16" fmla="*/ 235 w 470"/>
                  <a:gd name="T17" fmla="*/ 57 h 470"/>
                  <a:gd name="T18" fmla="*/ 170 w 470"/>
                  <a:gd name="T19" fmla="*/ 228 h 470"/>
                  <a:gd name="T20" fmla="*/ 154 w 470"/>
                  <a:gd name="T21" fmla="*/ 191 h 470"/>
                  <a:gd name="T22" fmla="*/ 173 w 470"/>
                  <a:gd name="T23" fmla="*/ 149 h 470"/>
                  <a:gd name="T24" fmla="*/ 222 w 470"/>
                  <a:gd name="T25" fmla="*/ 132 h 470"/>
                  <a:gd name="T26" fmla="*/ 222 w 470"/>
                  <a:gd name="T27" fmla="*/ 114 h 470"/>
                  <a:gd name="T28" fmla="*/ 251 w 470"/>
                  <a:gd name="T29" fmla="*/ 114 h 470"/>
                  <a:gd name="T30" fmla="*/ 251 w 470"/>
                  <a:gd name="T31" fmla="*/ 132 h 470"/>
                  <a:gd name="T32" fmla="*/ 296 w 470"/>
                  <a:gd name="T33" fmla="*/ 148 h 470"/>
                  <a:gd name="T34" fmla="*/ 314 w 470"/>
                  <a:gd name="T35" fmla="*/ 190 h 470"/>
                  <a:gd name="T36" fmla="*/ 267 w 470"/>
                  <a:gd name="T37" fmla="*/ 190 h 470"/>
                  <a:gd name="T38" fmla="*/ 262 w 470"/>
                  <a:gd name="T39" fmla="*/ 173 h 470"/>
                  <a:gd name="T40" fmla="*/ 208 w 470"/>
                  <a:gd name="T41" fmla="*/ 171 h 470"/>
                  <a:gd name="T42" fmla="*/ 208 w 470"/>
                  <a:gd name="T43" fmla="*/ 196 h 470"/>
                  <a:gd name="T44" fmla="*/ 264 w 470"/>
                  <a:gd name="T45" fmla="*/ 212 h 470"/>
                  <a:gd name="T46" fmla="*/ 302 w 470"/>
                  <a:gd name="T47" fmla="*/ 231 h 470"/>
                  <a:gd name="T48" fmla="*/ 318 w 470"/>
                  <a:gd name="T49" fmla="*/ 271 h 470"/>
                  <a:gd name="T50" fmla="*/ 300 w 470"/>
                  <a:gd name="T51" fmla="*/ 314 h 470"/>
                  <a:gd name="T52" fmla="*/ 248 w 470"/>
                  <a:gd name="T53" fmla="*/ 333 h 470"/>
                  <a:gd name="T54" fmla="*/ 248 w 470"/>
                  <a:gd name="T55" fmla="*/ 355 h 470"/>
                  <a:gd name="T56" fmla="*/ 219 w 470"/>
                  <a:gd name="T57" fmla="*/ 355 h 470"/>
                  <a:gd name="T58" fmla="*/ 219 w 470"/>
                  <a:gd name="T59" fmla="*/ 333 h 470"/>
                  <a:gd name="T60" fmla="*/ 171 w 470"/>
                  <a:gd name="T61" fmla="*/ 313 h 470"/>
                  <a:gd name="T62" fmla="*/ 151 w 470"/>
                  <a:gd name="T63" fmla="*/ 266 h 470"/>
                  <a:gd name="T64" fmla="*/ 201 w 470"/>
                  <a:gd name="T65" fmla="*/ 266 h 470"/>
                  <a:gd name="T66" fmla="*/ 207 w 470"/>
                  <a:gd name="T67" fmla="*/ 288 h 470"/>
                  <a:gd name="T68" fmla="*/ 263 w 470"/>
                  <a:gd name="T69" fmla="*/ 290 h 470"/>
                  <a:gd name="T70" fmla="*/ 264 w 470"/>
                  <a:gd name="T71" fmla="*/ 264 h 470"/>
                  <a:gd name="T72" fmla="*/ 170 w 470"/>
                  <a:gd name="T73" fmla="*/ 228 h 470"/>
                  <a:gd name="T74" fmla="*/ 69 w 470"/>
                  <a:gd name="T75" fmla="*/ 69 h 470"/>
                  <a:gd name="T76" fmla="*/ 235 w 470"/>
                  <a:gd name="T77" fmla="*/ 0 h 470"/>
                  <a:gd name="T78" fmla="*/ 401 w 470"/>
                  <a:gd name="T79" fmla="*/ 69 h 470"/>
                  <a:gd name="T80" fmla="*/ 470 w 470"/>
                  <a:gd name="T81" fmla="*/ 235 h 470"/>
                  <a:gd name="T82" fmla="*/ 401 w 470"/>
                  <a:gd name="T83" fmla="*/ 401 h 470"/>
                  <a:gd name="T84" fmla="*/ 235 w 470"/>
                  <a:gd name="T85" fmla="*/ 470 h 470"/>
                  <a:gd name="T86" fmla="*/ 69 w 470"/>
                  <a:gd name="T87" fmla="*/ 401 h 470"/>
                  <a:gd name="T88" fmla="*/ 0 w 470"/>
                  <a:gd name="T89" fmla="*/ 235 h 470"/>
                  <a:gd name="T90" fmla="*/ 69 w 470"/>
                  <a:gd name="T91" fmla="*/ 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0" h="470">
                    <a:moveTo>
                      <a:pt x="235" y="57"/>
                    </a:moveTo>
                    <a:cubicBezTo>
                      <a:pt x="186" y="57"/>
                      <a:pt x="141" y="77"/>
                      <a:pt x="109" y="109"/>
                    </a:cubicBezTo>
                    <a:cubicBezTo>
                      <a:pt x="77" y="141"/>
                      <a:pt x="57" y="186"/>
                      <a:pt x="57" y="235"/>
                    </a:cubicBezTo>
                    <a:cubicBezTo>
                      <a:pt x="57" y="284"/>
                      <a:pt x="77" y="328"/>
                      <a:pt x="109" y="361"/>
                    </a:cubicBezTo>
                    <a:cubicBezTo>
                      <a:pt x="141" y="393"/>
                      <a:pt x="186" y="413"/>
                      <a:pt x="235" y="413"/>
                    </a:cubicBezTo>
                    <a:cubicBezTo>
                      <a:pt x="284" y="413"/>
                      <a:pt x="328" y="393"/>
                      <a:pt x="361" y="361"/>
                    </a:cubicBezTo>
                    <a:cubicBezTo>
                      <a:pt x="393" y="328"/>
                      <a:pt x="413" y="284"/>
                      <a:pt x="413" y="235"/>
                    </a:cubicBezTo>
                    <a:cubicBezTo>
                      <a:pt x="413" y="186"/>
                      <a:pt x="393" y="141"/>
                      <a:pt x="361" y="109"/>
                    </a:cubicBezTo>
                    <a:cubicBezTo>
                      <a:pt x="328" y="77"/>
                      <a:pt x="284" y="57"/>
                      <a:pt x="235" y="57"/>
                    </a:cubicBezTo>
                    <a:close/>
                    <a:moveTo>
                      <a:pt x="170" y="228"/>
                    </a:moveTo>
                    <a:cubicBezTo>
                      <a:pt x="159" y="219"/>
                      <a:pt x="154" y="207"/>
                      <a:pt x="154" y="191"/>
                    </a:cubicBezTo>
                    <a:cubicBezTo>
                      <a:pt x="154" y="174"/>
                      <a:pt x="160" y="160"/>
                      <a:pt x="173" y="149"/>
                    </a:cubicBezTo>
                    <a:cubicBezTo>
                      <a:pt x="186" y="139"/>
                      <a:pt x="200" y="133"/>
                      <a:pt x="222" y="132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51" y="132"/>
                      <a:pt x="251" y="132"/>
                      <a:pt x="251" y="132"/>
                    </a:cubicBezTo>
                    <a:cubicBezTo>
                      <a:pt x="272" y="133"/>
                      <a:pt x="284" y="138"/>
                      <a:pt x="296" y="148"/>
                    </a:cubicBezTo>
                    <a:cubicBezTo>
                      <a:pt x="308" y="158"/>
                      <a:pt x="313" y="172"/>
                      <a:pt x="314" y="190"/>
                    </a:cubicBezTo>
                    <a:cubicBezTo>
                      <a:pt x="267" y="190"/>
                      <a:pt x="267" y="190"/>
                      <a:pt x="267" y="190"/>
                    </a:cubicBezTo>
                    <a:cubicBezTo>
                      <a:pt x="266" y="182"/>
                      <a:pt x="265" y="177"/>
                      <a:pt x="262" y="173"/>
                    </a:cubicBezTo>
                    <a:cubicBezTo>
                      <a:pt x="254" y="164"/>
                      <a:pt x="218" y="164"/>
                      <a:pt x="208" y="171"/>
                    </a:cubicBezTo>
                    <a:cubicBezTo>
                      <a:pt x="201" y="177"/>
                      <a:pt x="200" y="190"/>
                      <a:pt x="208" y="196"/>
                    </a:cubicBezTo>
                    <a:cubicBezTo>
                      <a:pt x="217" y="203"/>
                      <a:pt x="250" y="208"/>
                      <a:pt x="264" y="212"/>
                    </a:cubicBezTo>
                    <a:cubicBezTo>
                      <a:pt x="281" y="218"/>
                      <a:pt x="294" y="224"/>
                      <a:pt x="302" y="231"/>
                    </a:cubicBezTo>
                    <a:cubicBezTo>
                      <a:pt x="313" y="241"/>
                      <a:pt x="318" y="254"/>
                      <a:pt x="318" y="271"/>
                    </a:cubicBezTo>
                    <a:cubicBezTo>
                      <a:pt x="319" y="290"/>
                      <a:pt x="312" y="304"/>
                      <a:pt x="300" y="314"/>
                    </a:cubicBezTo>
                    <a:cubicBezTo>
                      <a:pt x="288" y="325"/>
                      <a:pt x="272" y="332"/>
                      <a:pt x="248" y="333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19" y="355"/>
                      <a:pt x="219" y="355"/>
                      <a:pt x="219" y="355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196" y="333"/>
                      <a:pt x="183" y="325"/>
                      <a:pt x="171" y="313"/>
                    </a:cubicBezTo>
                    <a:cubicBezTo>
                      <a:pt x="158" y="302"/>
                      <a:pt x="151" y="286"/>
                      <a:pt x="151" y="266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202" y="276"/>
                      <a:pt x="204" y="283"/>
                      <a:pt x="207" y="288"/>
                    </a:cubicBezTo>
                    <a:cubicBezTo>
                      <a:pt x="216" y="299"/>
                      <a:pt x="254" y="297"/>
                      <a:pt x="263" y="290"/>
                    </a:cubicBezTo>
                    <a:cubicBezTo>
                      <a:pt x="272" y="284"/>
                      <a:pt x="272" y="271"/>
                      <a:pt x="264" y="264"/>
                    </a:cubicBezTo>
                    <a:cubicBezTo>
                      <a:pt x="245" y="249"/>
                      <a:pt x="198" y="252"/>
                      <a:pt x="170" y="228"/>
                    </a:cubicBezTo>
                    <a:close/>
                    <a:moveTo>
                      <a:pt x="69" y="69"/>
                    </a:moveTo>
                    <a:cubicBezTo>
                      <a:pt x="111" y="26"/>
                      <a:pt x="170" y="0"/>
                      <a:pt x="235" y="0"/>
                    </a:cubicBezTo>
                    <a:cubicBezTo>
                      <a:pt x="300" y="0"/>
                      <a:pt x="359" y="26"/>
                      <a:pt x="401" y="69"/>
                    </a:cubicBezTo>
                    <a:cubicBezTo>
                      <a:pt x="444" y="111"/>
                      <a:pt x="470" y="170"/>
                      <a:pt x="470" y="235"/>
                    </a:cubicBezTo>
                    <a:cubicBezTo>
                      <a:pt x="470" y="300"/>
                      <a:pt x="444" y="359"/>
                      <a:pt x="401" y="401"/>
                    </a:cubicBezTo>
                    <a:cubicBezTo>
                      <a:pt x="359" y="444"/>
                      <a:pt x="300" y="470"/>
                      <a:pt x="235" y="470"/>
                    </a:cubicBezTo>
                    <a:cubicBezTo>
                      <a:pt x="170" y="470"/>
                      <a:pt x="111" y="444"/>
                      <a:pt x="69" y="401"/>
                    </a:cubicBezTo>
                    <a:cubicBezTo>
                      <a:pt x="26" y="359"/>
                      <a:pt x="0" y="300"/>
                      <a:pt x="0" y="235"/>
                    </a:cubicBezTo>
                    <a:cubicBezTo>
                      <a:pt x="0" y="170"/>
                      <a:pt x="26" y="111"/>
                      <a:pt x="6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891486" y="4111738"/>
            <a:ext cx="1180655" cy="1365423"/>
            <a:chOff x="4891486" y="4111738"/>
            <a:chExt cx="1180655" cy="1365423"/>
          </a:xfrm>
        </p:grpSpPr>
        <p:sp>
          <p:nvSpPr>
            <p:cNvPr id="9" name="Freeform 10"/>
            <p:cNvSpPr/>
            <p:nvPr/>
          </p:nvSpPr>
          <p:spPr bwMode="auto">
            <a:xfrm>
              <a:off x="4891486" y="4111738"/>
              <a:ext cx="1180655" cy="1365423"/>
            </a:xfrm>
            <a:custGeom>
              <a:avLst/>
              <a:gdLst>
                <a:gd name="T0" fmla="*/ 1130 w 2260"/>
                <a:gd name="T1" fmla="*/ 0 h 2609"/>
                <a:gd name="T2" fmla="*/ 1695 w 2260"/>
                <a:gd name="T3" fmla="*/ 326 h 2609"/>
                <a:gd name="T4" fmla="*/ 2260 w 2260"/>
                <a:gd name="T5" fmla="*/ 652 h 2609"/>
                <a:gd name="T6" fmla="*/ 2260 w 2260"/>
                <a:gd name="T7" fmla="*/ 1305 h 2609"/>
                <a:gd name="T8" fmla="*/ 2260 w 2260"/>
                <a:gd name="T9" fmla="*/ 1957 h 2609"/>
                <a:gd name="T10" fmla="*/ 1695 w 2260"/>
                <a:gd name="T11" fmla="*/ 2283 h 2609"/>
                <a:gd name="T12" fmla="*/ 1130 w 2260"/>
                <a:gd name="T13" fmla="*/ 2609 h 2609"/>
                <a:gd name="T14" fmla="*/ 565 w 2260"/>
                <a:gd name="T15" fmla="*/ 2283 h 2609"/>
                <a:gd name="T16" fmla="*/ 0 w 2260"/>
                <a:gd name="T17" fmla="*/ 1957 h 2609"/>
                <a:gd name="T18" fmla="*/ 0 w 2260"/>
                <a:gd name="T19" fmla="*/ 1305 h 2609"/>
                <a:gd name="T20" fmla="*/ 0 w 2260"/>
                <a:gd name="T21" fmla="*/ 652 h 2609"/>
                <a:gd name="T22" fmla="*/ 565 w 2260"/>
                <a:gd name="T23" fmla="*/ 326 h 2609"/>
                <a:gd name="T24" fmla="*/ 1130 w 2260"/>
                <a:gd name="T25" fmla="*/ 0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09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09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9C5CA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199891" y="4517161"/>
              <a:ext cx="490612" cy="536441"/>
              <a:chOff x="697828" y="4453123"/>
              <a:chExt cx="229831" cy="251300"/>
            </a:xfrm>
            <a:solidFill>
              <a:schemeClr val="bg1">
                <a:lumMod val="95000"/>
              </a:schemeClr>
            </a:solidFill>
          </p:grpSpPr>
          <p:sp>
            <p:nvSpPr>
              <p:cNvPr id="20" name="Freeform 665"/>
              <p:cNvSpPr/>
              <p:nvPr/>
            </p:nvSpPr>
            <p:spPr bwMode="auto">
              <a:xfrm>
                <a:off x="697828" y="4453123"/>
                <a:ext cx="229831" cy="17745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666"/>
              <p:cNvSpPr>
                <a:spLocks noChangeArrowheads="1"/>
              </p:cNvSpPr>
              <p:nvPr/>
            </p:nvSpPr>
            <p:spPr bwMode="auto">
              <a:xfrm>
                <a:off x="718073" y="4643682"/>
                <a:ext cx="33343" cy="6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667"/>
              <p:cNvSpPr>
                <a:spLocks noChangeArrowheads="1"/>
              </p:cNvSpPr>
              <p:nvPr/>
            </p:nvSpPr>
            <p:spPr bwMode="auto">
              <a:xfrm>
                <a:off x="772851" y="4613906"/>
                <a:ext cx="33343" cy="905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668"/>
              <p:cNvSpPr>
                <a:spLocks noChangeArrowheads="1"/>
              </p:cNvSpPr>
              <p:nvPr/>
            </p:nvSpPr>
            <p:spPr bwMode="auto">
              <a:xfrm>
                <a:off x="828820" y="4584131"/>
                <a:ext cx="33343" cy="1202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669"/>
              <p:cNvSpPr>
                <a:spLocks noChangeArrowheads="1"/>
              </p:cNvSpPr>
              <p:nvPr/>
            </p:nvSpPr>
            <p:spPr bwMode="auto">
              <a:xfrm>
                <a:off x="883598" y="4554357"/>
                <a:ext cx="33343" cy="1500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5" name="TextBox 76"/>
          <p:cNvSpPr txBox="1"/>
          <p:nvPr/>
        </p:nvSpPr>
        <p:spPr>
          <a:xfrm>
            <a:off x="7503526" y="2057910"/>
            <a:ext cx="293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仪器室、人员出入较少的场所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7431068" y="4795244"/>
            <a:ext cx="139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空教室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8080898" y="3555026"/>
            <a:ext cx="139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资料室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3013023" y="2126428"/>
            <a:ext cx="14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校园角落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1738372" y="4795520"/>
            <a:ext cx="267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地下室、停车场</a:t>
            </a:r>
          </a:p>
        </p:txBody>
      </p:sp>
      <p:sp>
        <p:nvSpPr>
          <p:cNvPr id="35" name="TextBox 76"/>
          <p:cNvSpPr txBox="1"/>
          <p:nvPr/>
        </p:nvSpPr>
        <p:spPr>
          <a:xfrm>
            <a:off x="2113614" y="3551216"/>
            <a:ext cx="194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>
                <a:solidFill>
                  <a:srgbClr val="002B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厕所、电梯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705901" y="48440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性侵害的可能场所</a:t>
            </a:r>
          </a:p>
        </p:txBody>
      </p:sp>
      <p:grpSp>
        <p:nvGrpSpPr>
          <p:cNvPr id="36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37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9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734906" y="485415"/>
            <a:ext cx="484731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solidFill>
                  <a:srgbClr val="89C5CA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性侵害该如何处理</a:t>
            </a:r>
          </a:p>
        </p:txBody>
      </p:sp>
      <p:sp>
        <p:nvSpPr>
          <p:cNvPr id="33798" name="矩形 6"/>
          <p:cNvSpPr/>
          <p:nvPr/>
        </p:nvSpPr>
        <p:spPr>
          <a:xfrm>
            <a:off x="6448092" y="4749383"/>
            <a:ext cx="258746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遭遇陌生人侵害时，要努力记住犯罪分子的体貌特征，保护好现场及物证，及时报案。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23952" y="2758097"/>
            <a:ext cx="8231182" cy="1858424"/>
            <a:chOff x="1461540" y="2567065"/>
            <a:chExt cx="8231182" cy="1858424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1768839" y="2874364"/>
              <a:ext cx="1109272" cy="110927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388048" y="3008918"/>
              <a:ext cx="1109272" cy="110927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76148" y="2834482"/>
              <a:ext cx="1109272" cy="110927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609784" y="3008918"/>
              <a:ext cx="1109272" cy="110927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276151" y="2850813"/>
              <a:ext cx="1109272" cy="110927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endPara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>
              <a:off x="1461540" y="2567065"/>
              <a:ext cx="1723869" cy="1723869"/>
            </a:xfrm>
            <a:prstGeom prst="blockArc">
              <a:avLst>
                <a:gd name="adj1" fmla="val 10800000"/>
                <a:gd name="adj2" fmla="val 135413"/>
                <a:gd name="adj3" fmla="val 583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空心弧 12"/>
            <p:cNvSpPr/>
            <p:nvPr/>
          </p:nvSpPr>
          <p:spPr>
            <a:xfrm rot="10800000">
              <a:off x="3080186" y="2701620"/>
              <a:ext cx="1723869" cy="1723869"/>
            </a:xfrm>
            <a:prstGeom prst="blockArc">
              <a:avLst>
                <a:gd name="adj1" fmla="val 10800000"/>
                <a:gd name="adj2" fmla="val 135413"/>
                <a:gd name="adj3" fmla="val 583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>
              <a:off x="4698831" y="2567065"/>
              <a:ext cx="1723869" cy="1723869"/>
            </a:xfrm>
            <a:prstGeom prst="blockArc">
              <a:avLst>
                <a:gd name="adj1" fmla="val 10800000"/>
                <a:gd name="adj2" fmla="val 135413"/>
                <a:gd name="adj3" fmla="val 583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空心弧 14"/>
            <p:cNvSpPr/>
            <p:nvPr/>
          </p:nvSpPr>
          <p:spPr>
            <a:xfrm rot="10800000">
              <a:off x="6317477" y="2701620"/>
              <a:ext cx="1723869" cy="1723869"/>
            </a:xfrm>
            <a:prstGeom prst="blockArc">
              <a:avLst>
                <a:gd name="adj1" fmla="val 10800000"/>
                <a:gd name="adj2" fmla="val 135413"/>
                <a:gd name="adj3" fmla="val 583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7968853" y="2567065"/>
              <a:ext cx="1723869" cy="1723869"/>
            </a:xfrm>
            <a:prstGeom prst="blockArc">
              <a:avLst>
                <a:gd name="adj1" fmla="val 10800000"/>
                <a:gd name="adj2" fmla="val 135413"/>
                <a:gd name="adj3" fmla="val 583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752422" y="1700213"/>
            <a:ext cx="2548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遇到性侵害时，首先要保持清醒的头脑，保持镇静，临危不惧。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120572" y="4749383"/>
            <a:ext cx="284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遇到性侵害时要有坚持反抗到底的信心，软磨硬泡，拖延时间，顽强抵抗</a:t>
            </a:r>
          </a:p>
        </p:txBody>
      </p:sp>
      <p:sp>
        <p:nvSpPr>
          <p:cNvPr id="19" name="矩形 18"/>
          <p:cNvSpPr/>
          <p:nvPr/>
        </p:nvSpPr>
        <p:spPr>
          <a:xfrm>
            <a:off x="4720834" y="22458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寻求适当机会和方式逃脱。</a:t>
            </a:r>
          </a:p>
        </p:txBody>
      </p:sp>
      <p:sp>
        <p:nvSpPr>
          <p:cNvPr id="20" name="矩形 19"/>
          <p:cNvSpPr/>
          <p:nvPr/>
        </p:nvSpPr>
        <p:spPr>
          <a:xfrm>
            <a:off x="8305979" y="1700213"/>
            <a:ext cx="2539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采取积极的防卫措施，利用身边的器物或日常生活用具防卫。</a:t>
            </a:r>
          </a:p>
        </p:txBody>
      </p:sp>
      <p:grpSp>
        <p:nvGrpSpPr>
          <p:cNvPr id="21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22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3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12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61755" y="505886"/>
            <a:ext cx="733144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 sz="36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当遭遇性侵犯时，以下哪些做法是正确的?哪些是不正确？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205428" y="2216253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圆角矩形 2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不理会罪犯是否有武器，大声喊叫</a:t>
              </a:r>
              <a:endPara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05428" y="3333802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2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马上将事情告诉家长并及时报警</a:t>
              </a:r>
              <a:endPara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05428" y="4451351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圆角矩形 15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尽量记住罪犯的声音、容貌等特征</a:t>
              </a:r>
              <a:endPara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205428" y="5398075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圆角矩形 18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因为罪犯是熟悉的人，逆来顺受 </a:t>
              </a:r>
              <a:endPara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31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2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883" y="1898752"/>
            <a:ext cx="3482633" cy="4641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61755" y="505886"/>
            <a:ext cx="733144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 sz="36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当遭遇性侵犯时，以下哪些做法是正确的?哪些是不正确？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195018" y="2609951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怕别人嘲笑，不敢声张，默默忍受</a:t>
              </a:r>
              <a:endPara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95018" y="3727500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在家长陪同下去正规医院检查伤害程度</a:t>
              </a:r>
              <a:endPara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195018" y="4845049"/>
            <a:ext cx="5036695" cy="644578"/>
            <a:chOff x="719528" y="2203553"/>
            <a:chExt cx="5036695" cy="644578"/>
          </a:xfrm>
          <a:solidFill>
            <a:srgbClr val="89C5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>
              <a:off x="719528" y="2203554"/>
              <a:ext cx="64457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424066" y="2203553"/>
              <a:ext cx="4332157" cy="6445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立即换下身上所有衣物，并将衣物洗干净</a:t>
              </a:r>
            </a:p>
          </p:txBody>
        </p:sp>
      </p:grpSp>
      <p:grpSp>
        <p:nvGrpSpPr>
          <p:cNvPr id="26" name="PA_组合 1"/>
          <p:cNvGrpSpPr/>
          <p:nvPr>
            <p:custDataLst>
              <p:tags r:id="rId1"/>
            </p:custDataLst>
          </p:nvPr>
        </p:nvGrpSpPr>
        <p:grpSpPr>
          <a:xfrm>
            <a:off x="555567" y="445536"/>
            <a:ext cx="1179339" cy="849201"/>
            <a:chOff x="4874769" y="1285640"/>
            <a:chExt cx="2442462" cy="1758732"/>
          </a:xfrm>
        </p:grpSpPr>
        <p:pic>
          <p:nvPicPr>
            <p:cNvPr id="31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2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196" y="2003655"/>
            <a:ext cx="2824496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0819" y="1879242"/>
            <a:ext cx="3240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r>
              <a:rPr lang="zh-CN" altLang="en-US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" name="矩形 5"/>
          <p:cNvSpPr/>
          <p:nvPr/>
        </p:nvSpPr>
        <p:spPr>
          <a:xfrm>
            <a:off x="900519" y="3079571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什么是性侵害</a:t>
            </a:r>
            <a:endParaRPr lang="en-US" altLang="zh-CN" sz="7200" b="1" dirty="0">
              <a:solidFill>
                <a:srgbClr val="71BBC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2673688" y="5589867"/>
            <a:ext cx="692279" cy="47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176590" y="6030645"/>
            <a:ext cx="516867" cy="355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811153" y="5918127"/>
            <a:ext cx="516867" cy="35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814479" y="5755911"/>
            <a:ext cx="203175" cy="332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4020879" y="5712420"/>
            <a:ext cx="458268" cy="314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5112919" y="5748559"/>
            <a:ext cx="512209" cy="5233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3438768" cy="238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>
            <a:fillRect/>
          </a:stretch>
        </p:blipFill>
        <p:spPr>
          <a:xfrm>
            <a:off x="0" y="0"/>
            <a:ext cx="12287894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01428" y="165972"/>
            <a:ext cx="11789145" cy="652605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14037" y="1446970"/>
            <a:ext cx="10788209" cy="2115084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Rectangle 11"/>
          <p:cNvSpPr/>
          <p:nvPr/>
        </p:nvSpPr>
        <p:spPr>
          <a:xfrm>
            <a:off x="3610028" y="4454384"/>
            <a:ext cx="5262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保护自己，远离性侵害</a:t>
            </a:r>
          </a:p>
        </p:txBody>
      </p:sp>
      <p:sp>
        <p:nvSpPr>
          <p:cNvPr id="9" name="矩形 8"/>
          <p:cNvSpPr/>
          <p:nvPr/>
        </p:nvSpPr>
        <p:spPr>
          <a:xfrm>
            <a:off x="2772135" y="3725929"/>
            <a:ext cx="7518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Prevention of safety violations education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91036" y="1866312"/>
            <a:ext cx="8300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预防性侵害安全教育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530600" cy="244783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969157" y="3886128"/>
            <a:ext cx="692279" cy="4756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275459" y="5923651"/>
            <a:ext cx="516867" cy="3551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909940" y="5797141"/>
            <a:ext cx="516867" cy="355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452806" y="5054681"/>
            <a:ext cx="203175" cy="3320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203" y="2298700"/>
            <a:ext cx="4559300" cy="4559300"/>
          </a:xfrm>
          <a:prstGeom prst="rect">
            <a:avLst/>
          </a:prstGeom>
        </p:spPr>
      </p:pic>
      <p:pic>
        <p:nvPicPr>
          <p:cNvPr id="2560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2331700" y="11861800"/>
            <a:ext cx="342900" cy="266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605" grpId="0"/>
      <p:bldP spid="9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2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05040" y="54931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4400">
                <a:solidFill>
                  <a:srgbClr val="89C5CA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什么是性侵害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86756" y="1890713"/>
            <a:ext cx="4302177" cy="1670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性侵害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是指违背他人意愿，对他人实施与性有关的行为。包括强奸、性骚扰、性虐待等等。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86756" y="3896293"/>
            <a:ext cx="4497049" cy="1670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也指加害者以威胁、权力、暴力、金钱或甜言蜜语，引诱胁迫他人与其发生性关系，或在性方面造成对受害人的伤害的行为。</a:t>
            </a:r>
          </a:p>
        </p:txBody>
      </p:sp>
      <p:grpSp>
        <p:nvGrpSpPr>
          <p:cNvPr id="6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7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8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97771" y="1760750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54" y="989036"/>
            <a:ext cx="338001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1023792" y="1689667"/>
            <a:ext cx="2225243" cy="156669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YouYuan" panose="02010509060101010101" pitchFamily="49" charset="-122"/>
              <a:sym typeface="Century Gothic" panose="020B0502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595341" y="1689667"/>
            <a:ext cx="2225243" cy="156669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YouYuan" panose="02010509060101010101" pitchFamily="49" charset="-122"/>
              <a:sym typeface="Century Gothic" panose="020B0502020202020204" pitchFamily="34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189830" y="1689666"/>
            <a:ext cx="2225243" cy="156669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YouYuan" panose="02010509060101010101" pitchFamily="49" charset="-122"/>
              <a:sym typeface="Century Gothic" panose="020B0502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8838407" y="1689665"/>
            <a:ext cx="2225243" cy="156669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YouYuan" panose="02010509060101010101" pitchFamily="49" charset="-122"/>
              <a:sym typeface="Century Gothic" panose="020B0502020202020204" pitchFamily="34" charset="0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1723655" y="533895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400" dirty="0">
                <a:solidFill>
                  <a:srgbClr val="89C5CA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性侵害包括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06290" y="3417619"/>
            <a:ext cx="1860248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猥亵指以刺激或满足性欲为目的，用性交以外的方法实施的淫秽行为。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95341" y="3450320"/>
            <a:ext cx="2124326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乱伦，是乱亲、乱辈、乱祖、乱门第的总称，是一个伦理术语。原意指夫妻或未婚夫妻以外，非同辈份的既成亲属间若发生性关系。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276266" y="3417619"/>
            <a:ext cx="214820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强暴是指在对方不同意或没有理会对方是否同意的情况下﹙一般是利用暴力或武力手段强迫或威胁﹚，与对方发生性交行为。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813721" y="3450320"/>
            <a:ext cx="234015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所谓媒介，在传播学意义上是指利用媒质存储和传播信息的物质工具。按美国著名传播学家施拉姆的见解，“媒介就是传播过程中，用以扩大并延伸信息传送的工具”</a:t>
            </a:r>
          </a:p>
        </p:txBody>
      </p:sp>
      <p:sp>
        <p:nvSpPr>
          <p:cNvPr id="6" name="矩形 5"/>
          <p:cNvSpPr/>
          <p:nvPr/>
        </p:nvSpPr>
        <p:spPr>
          <a:xfrm>
            <a:off x="1446343" y="202964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猥亵</a:t>
            </a:r>
          </a:p>
        </p:txBody>
      </p:sp>
      <p:sp>
        <p:nvSpPr>
          <p:cNvPr id="21" name="矩形 20"/>
          <p:cNvSpPr/>
          <p:nvPr/>
        </p:nvSpPr>
        <p:spPr>
          <a:xfrm>
            <a:off x="4052210" y="207450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乱伦</a:t>
            </a:r>
          </a:p>
        </p:txBody>
      </p:sp>
      <p:sp>
        <p:nvSpPr>
          <p:cNvPr id="29" name="矩形 28"/>
          <p:cNvSpPr/>
          <p:nvPr/>
        </p:nvSpPr>
        <p:spPr>
          <a:xfrm>
            <a:off x="6697157" y="202964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强暴</a:t>
            </a:r>
          </a:p>
        </p:txBody>
      </p:sp>
      <p:sp>
        <p:nvSpPr>
          <p:cNvPr id="33" name="矩形 32"/>
          <p:cNvSpPr/>
          <p:nvPr/>
        </p:nvSpPr>
        <p:spPr>
          <a:xfrm>
            <a:off x="9448326" y="1934405"/>
            <a:ext cx="1005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媒介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卖淫</a:t>
            </a:r>
          </a:p>
        </p:txBody>
      </p:sp>
      <p:grpSp>
        <p:nvGrpSpPr>
          <p:cNvPr id="34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5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6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97771" y="1760750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52767" y="525298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zh-CN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身体的隐私部位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6"/>
          <a:stretch>
            <a:fillRect/>
          </a:stretch>
        </p:blipFill>
        <p:spPr>
          <a:xfrm>
            <a:off x="2143594" y="1513662"/>
            <a:ext cx="2953063" cy="4465955"/>
          </a:xfrm>
          <a:prstGeom prst="rect">
            <a:avLst/>
          </a:prstGeom>
          <a:ln w="222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7"/>
          <a:stretch>
            <a:fillRect/>
          </a:stretch>
        </p:blipFill>
        <p:spPr>
          <a:xfrm>
            <a:off x="7393613" y="1513662"/>
            <a:ext cx="3112885" cy="4465955"/>
          </a:xfrm>
          <a:prstGeom prst="rect">
            <a:avLst/>
          </a:prstGeom>
          <a:ln w="22225">
            <a:noFill/>
          </a:ln>
        </p:spPr>
      </p:pic>
      <p:grpSp>
        <p:nvGrpSpPr>
          <p:cNvPr id="5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7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8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97771" y="1760750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52767" y="486367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zh-CN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常见性侵类型</a:t>
            </a:r>
          </a:p>
        </p:txBody>
      </p:sp>
      <p:sp>
        <p:nvSpPr>
          <p:cNvPr id="165" name=" 165"/>
          <p:cNvSpPr/>
          <p:nvPr/>
        </p:nvSpPr>
        <p:spPr>
          <a:xfrm>
            <a:off x="4656061" y="2418669"/>
            <a:ext cx="2459446" cy="245677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常见</a:t>
            </a:r>
          </a:p>
          <a:p>
            <a:pPr algn="ctr"/>
            <a:r>
              <a:rPr lang="zh-CN" alt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类型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046150" y="1705131"/>
            <a:ext cx="3850272" cy="3850272"/>
            <a:chOff x="4046150" y="1705131"/>
            <a:chExt cx="3850272" cy="3850272"/>
          </a:xfrm>
        </p:grpSpPr>
        <p:sp>
          <p:nvSpPr>
            <p:cNvPr id="3" name="弧形 2"/>
            <p:cNvSpPr/>
            <p:nvPr/>
          </p:nvSpPr>
          <p:spPr>
            <a:xfrm>
              <a:off x="4046150" y="1705131"/>
              <a:ext cx="3850272" cy="3850272"/>
            </a:xfrm>
            <a:prstGeom prst="arc">
              <a:avLst>
                <a:gd name="adj1" fmla="val 17493423"/>
                <a:gd name="adj2" fmla="val 4058480"/>
              </a:avLst>
            </a:prstGeom>
            <a:ln w="38100"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 rot="10800000">
              <a:off x="4046150" y="1705131"/>
              <a:ext cx="3850272" cy="3850272"/>
            </a:xfrm>
            <a:prstGeom prst="arc">
              <a:avLst>
                <a:gd name="adj1" fmla="val 17493423"/>
                <a:gd name="adj2" fmla="val 4058480"/>
              </a:avLst>
            </a:prstGeom>
            <a:ln w="38100">
              <a:solidFill>
                <a:srgbClr val="89C5C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4428175" y="2014868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28441" y="2025242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语言骚扰  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947305" y="2811664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936417" y="3981633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454160" y="4875440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12598" y="2856634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文字骚扰  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12598" y="3974123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图像骚扰    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76260" y="492041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电子信息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27549" y="1993453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535621" y="2590541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578621" y="4245088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053535" y="4854025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701760" y="3383903"/>
            <a:ext cx="403801" cy="403801"/>
          </a:xfrm>
          <a:prstGeom prst="ellipse">
            <a:avLst/>
          </a:prstGeom>
          <a:solidFill>
            <a:srgbClr val="89C5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78621" y="191832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暴力型性侵害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98247" y="252514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胁迫型性侵害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12265" y="334796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社交性性侵害</a:t>
            </a:r>
          </a:p>
        </p:txBody>
      </p:sp>
      <p:sp>
        <p:nvSpPr>
          <p:cNvPr id="27" name="矩形 26"/>
          <p:cNvSpPr/>
          <p:nvPr/>
        </p:nvSpPr>
        <p:spPr>
          <a:xfrm>
            <a:off x="8098248" y="417555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诱惑型性侵害</a:t>
            </a:r>
          </a:p>
        </p:txBody>
      </p:sp>
      <p:sp>
        <p:nvSpPr>
          <p:cNvPr id="28" name="矩形 27"/>
          <p:cNvSpPr/>
          <p:nvPr/>
        </p:nvSpPr>
        <p:spPr>
          <a:xfrm>
            <a:off x="7531503" y="495355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滋扰型性侵害</a:t>
            </a:r>
          </a:p>
        </p:txBody>
      </p:sp>
      <p:grpSp>
        <p:nvGrpSpPr>
          <p:cNvPr id="29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0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1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97771" y="1760750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6" grpId="0" animBg="1"/>
      <p:bldP spid="7" grpId="0"/>
      <p:bldP spid="11" grpId="0" animBg="1"/>
      <p:bldP spid="12" grpId="0" animBg="1"/>
      <p:bldP spid="13" grpId="0" animBg="1"/>
      <p:bldP spid="10" grpId="0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0819" y="1879242"/>
            <a:ext cx="3240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r>
              <a:rPr lang="zh-CN" altLang="en-US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720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" name="矩形 5"/>
          <p:cNvSpPr/>
          <p:nvPr/>
        </p:nvSpPr>
        <p:spPr>
          <a:xfrm>
            <a:off x="593064" y="3180936"/>
            <a:ext cx="64459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1BBC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那些人容易被性侵害</a:t>
            </a:r>
            <a:endParaRPr lang="en-US" altLang="zh-CN" sz="5400" b="1" dirty="0">
              <a:solidFill>
                <a:srgbClr val="71BBC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28228">
            <a:off x="2673688" y="5589867"/>
            <a:ext cx="692279" cy="47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2176590" y="6030645"/>
            <a:ext cx="516867" cy="355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811153" y="5918127"/>
            <a:ext cx="516867" cy="355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1814479" y="5755911"/>
            <a:ext cx="203175" cy="332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4020879" y="5712420"/>
            <a:ext cx="458268" cy="314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45" b="95455" l="8407" r="89823">
                        <a14:foregroundMark x1="53982" y1="9545" x2="56637" y2="9545"/>
                        <a14:foregroundMark x1="79204" y1="20909" x2="80973" y2="21818"/>
                        <a14:foregroundMark x1="43805" y1="90455" x2="53982" y2="93636"/>
                        <a14:foregroundMark x1="48673" y1="96364" x2="57522" y2="95455"/>
                        <a14:foregroundMark x1="8407" y1="63636" x2="10177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20168">
            <a:off x="5112919" y="5748559"/>
            <a:ext cx="512209" cy="5233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3438768" cy="238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727638" y="511701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gradFill flip="none" rotWithShape="1">
                  <a:gsLst>
                    <a:gs pos="10000">
                      <a:srgbClr val="EB5616"/>
                    </a:gs>
                    <a:gs pos="100000">
                      <a:srgbClr val="CF1F16"/>
                    </a:gs>
                  </a:gsLst>
                  <a:lin ang="0" scaled="1"/>
                </a:gradFill>
                <a:effectLst/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89C5C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哪些人容易被性侵害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8010025" y="4391608"/>
            <a:ext cx="246824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实习生、打工人员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009888" y="4791791"/>
            <a:ext cx="3084393" cy="3445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单位实习生，未正式录用的员工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8009888" y="1939381"/>
            <a:ext cx="173367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在校学生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009888" y="2339491"/>
            <a:ext cx="3084393" cy="624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包括小学生、幼儿园，中学生，在校大学生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2508401" y="4391681"/>
            <a:ext cx="173367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信教人士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57678" y="4791791"/>
            <a:ext cx="3084393" cy="624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教徒，对于虔诚追随者的称呼，包括宗教的信仰者和个人的崇拜者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2508401" y="1939381"/>
            <a:ext cx="173367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未成年人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157678" y="2339491"/>
            <a:ext cx="3084393" cy="12096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一般认为，只要是一方通过语言的或形体的有关性内容的侵犯或暗示，从而给另一方造成心理上的反感、压抑和恐慌的，都可构成性骚扰</a:t>
            </a:r>
          </a:p>
        </p:txBody>
      </p:sp>
      <p:grpSp>
        <p:nvGrpSpPr>
          <p:cNvPr id="19" name="PA_组合 1"/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20" name="PA_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1" name="PA_椭圆 2"/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174911" y="1750312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spc="-150">
                  <a:solidFill>
                    <a:srgbClr val="4BA9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127" y="2466392"/>
            <a:ext cx="3654301" cy="2507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绿色水彩未成年性侵害预防类性侵害预防安全教育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1"/>
  <p:tag name="MH_TYPE" val="Oth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2"/>
  <p:tag name="MH_TYPE" val="Oth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3"/>
  <p:tag name="MH_TYPE" val="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4"/>
  <p:tag name="MH_TYPE" val="Oth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5"/>
  <p:tag name="MH_TYPE" val="Oth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6"/>
  <p:tag name="MH_TYPE" val="Oth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7"/>
  <p:tag name="MH_TYPE" val="Oth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8"/>
  <p:tag name="MH_TYPE" val="Oth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9"/>
  <p:tag name="MH_TYPE" val="Oth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10"/>
  <p:tag name="MH_TYPE" val="Oth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11"/>
  <p:tag name="MH_TYPE" val="Oth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12"/>
  <p:tag name="MH_TYPE" val="Oth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1"/>
  <p:tag name="MH_TYPE" val="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2"/>
  <p:tag name="MH_TYPE" val="Sub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3"/>
  <p:tag name="MH_TYPE" val="Sub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6"/>
  <p:tag name="MH_TYPE" val="Sub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5"/>
  <p:tag name="MH_TYPE" val="Sub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ORDER" val="4"/>
  <p:tag name="MH_TYPE" val="Sub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模板网-WWW.1PPT.CO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j3e4xsa2">
      <a:majorFont>
        <a:latin typeface="Berlin Sans FB"/>
        <a:ea typeface="Microsoft YaHei"/>
        <a:cs typeface="Arial"/>
      </a:majorFont>
      <a:minorFont>
        <a:latin typeface="Berlin Sans FB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EB5616"/>
            </a:gs>
            <a:gs pos="100000">
              <a:srgbClr val="CF1F16"/>
            </a:gs>
          </a:gsLst>
          <a:lin ang="5400000" scaled="1"/>
        </a:gradFill>
        <a:ln>
          <a:gradFill>
            <a:gsLst>
              <a:gs pos="0">
                <a:srgbClr val="EB5616"/>
              </a:gs>
              <a:gs pos="100000">
                <a:srgbClr val="CF1F16"/>
              </a:gs>
            </a:gsLst>
            <a:lin ang="5400000" scaled="1"/>
          </a:gra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3600"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1573</Words>
  <Application>Microsoft Office PowerPoint</Application>
  <PresentationFormat>宽屏</PresentationFormat>
  <Paragraphs>291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Berlin Sans FB</vt:lpstr>
      <vt:lpstr>Meiryo</vt:lpstr>
      <vt:lpstr>宋体</vt:lpstr>
      <vt:lpstr>Microsoft YaHei</vt:lpstr>
      <vt:lpstr>Microsoft YaHei</vt:lpstr>
      <vt:lpstr>YouYuan</vt:lpstr>
      <vt:lpstr>Arial</vt:lpstr>
      <vt:lpstr>Calibri</vt:lpstr>
      <vt:lpstr>Calibri Light</vt:lpstr>
      <vt:lpstr>Century Gothic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3</cp:revision>
  <cp:lastPrinted>2022-01-18T14:22:10Z</cp:lastPrinted>
  <dcterms:created xsi:type="dcterms:W3CDTF">2022-01-18T14:22:10Z</dcterms:created>
  <dcterms:modified xsi:type="dcterms:W3CDTF">2023-03-31T00:08:31Z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