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263" r:id="rId4"/>
    <p:sldId id="262" r:id="rId5"/>
    <p:sldId id="266" r:id="rId6"/>
    <p:sldId id="268" r:id="rId7"/>
    <p:sldId id="270" r:id="rId8"/>
    <p:sldId id="271" r:id="rId9"/>
    <p:sldId id="272" r:id="rId10"/>
    <p:sldId id="274" r:id="rId11"/>
    <p:sldId id="273" r:id="rId12"/>
    <p:sldId id="275" r:id="rId13"/>
    <p:sldId id="278" r:id="rId14"/>
    <p:sldId id="276" r:id="rId15"/>
    <p:sldId id="280" r:id="rId16"/>
    <p:sldId id="281" r:id="rId17"/>
    <p:sldId id="282" r:id="rId18"/>
    <p:sldId id="295" r:id="rId19"/>
    <p:sldId id="296" r:id="rId20"/>
    <p:sldId id="299" r:id="rId21"/>
    <p:sldId id="298" r:id="rId22"/>
    <p:sldId id="297" r:id="rId23"/>
    <p:sldId id="294" r:id="rId24"/>
    <p:sldId id="277" r:id="rId25"/>
    <p:sldId id="300" r:id="rId26"/>
    <p:sldId id="301" r:id="rId27"/>
    <p:sldId id="307" r:id="rId28"/>
    <p:sldId id="302" r:id="rId29"/>
    <p:sldId id="303" r:id="rId30"/>
    <p:sldId id="304" r:id="rId31"/>
    <p:sldId id="305" r:id="rId32"/>
    <p:sldId id="306" r:id="rId33"/>
    <p:sldId id="308" r:id="rId34"/>
    <p:sldId id="309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10503-DCA5-4BE5-9661-4EE1B2A3FCAD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0845-AA63-4B5F-9829-325EC01F10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34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00845-AA63-4B5F-9829-325EC01F10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67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2DE3-9305-4FDC-8B8D-27C8969D081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9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85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A8DDD37-1CA5-4341-9817-CB1A84B6F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6EDD811-4B80-4320-B417-1BD855290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A3CA753-2B15-4CA5-8258-3A64477C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DBFA955-581E-4640-BDC3-BB568174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C52DC98-61A7-4BD4-B3A9-CEFBEF92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8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83D3343-BCCB-48CC-A158-A9986BA1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265CC1-3DA0-4A94-B436-23BF878F7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C9A16E-9C98-4234-8EC4-C3ACB3C8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5B6786C-E2BE-4BA9-8A83-A9406139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CB83F16-B1E9-4155-BEAD-3BC6802F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2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0B75B0-6B36-4C42-A990-C307E58D2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7630DA-63CB-44BF-83D5-2205E42F4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E7C674-A03D-464E-AFE2-4868AD4E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7A8E880-0B53-4929-A966-72C42F7A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F30CA26-7B84-4445-AB34-12EB05BB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2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567B22-A1D1-46DF-8253-E42560F0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652ABC-FA15-479B-A91C-1119DEB78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4EF4DD1-DF10-4FD9-BD0A-D533C113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B689951-BD21-42CE-99DA-E3AB1D56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EB77EB1-DD43-46EB-90A4-085AC3BA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8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6ABC825-E996-49C7-A1AB-C160B0BC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2D78281-C369-4888-B1CC-E69CFEFB6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38D77A4-CD50-45AA-9D6A-8087829D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C01A9DB-9EB0-40DE-8B52-7D912C92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420547-0B3B-4A27-B57F-FECEE69B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04094F-EDFD-43EC-8460-68667037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23F2E71-7880-429A-9B00-ED30D8EAC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C81F1C7-469A-4230-A9F1-06FD2E99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7C29B7C-A690-4826-B8C2-CFD90168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15AC75-E66A-4530-B57A-3A7876A5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7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D2622A-F6D9-4E79-A5C9-68444DC5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167CFA9-8C54-4877-8D38-09180B0B4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EB7EFC5-19D8-4CC5-8CB5-590AB1A61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E5B3DD-1B2A-4F14-970A-624C0070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4C6106-0D41-4F37-889F-F9EFCB28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35CD39-56AD-4028-A6A5-7F9F2590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1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35BB70-7C08-45A2-898D-1FF08D65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882B899-38E6-4087-A6B6-EC0898BF6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773E38A-8ABF-48DA-B1A7-F9C7B6A00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DFD1788-3E96-4566-A4A2-92E82D04A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B1B0CB6-067E-4B52-87CC-D4E6DF2EB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6CDEF77-95FC-471B-BE66-4B2E6E28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623E605-6D66-4E1A-B2A2-14DF41EC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4DDB4B7-665F-4572-B966-44BD8EB6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A5939B2-A204-4BE3-A40C-E484C35B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827F1E-37B6-4341-B69F-F026DC96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7C7FF34-D60B-4A48-9B0D-8D8DCAC6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BBB42D2-EAA1-4B98-9588-D2554475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578F72-3E87-4BC5-A450-11C71DA3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3444B02-2024-48B3-A76A-E9C70F29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BEB1F53-8F12-4D70-BBB1-8CFC44AA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3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2E3DC0-3502-44A6-8132-F85EE79A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F90AB04-AF8B-4536-9E20-3D1B390E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F93FA78-677A-4523-8DBE-D8623F854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8B4DE6A-A8CB-4B23-93F3-0FCAEEBE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A4D824-3E54-477B-B2CC-91CF492C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B6BD84-5046-4192-9DB3-D67C2C1E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0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573A12-2FC7-4FE5-9194-EF14DADC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981CAA-13E3-47E6-A6F1-3428285B3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A6090F-15EE-433E-AC6A-A4C1F272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8832DD2-D3AF-4430-8A98-1BCB37F2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76F4032-CD87-4ACC-9D93-040A5011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A7AF2E-FEB8-42AB-B21F-932D7E21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4182120-A569-476D-918E-C61423ED2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1E499D-C80F-4916-B7C4-7BCF9BC56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BF768A-CDFE-42BC-9A9B-85105921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EAC6B9-BB88-4698-B555-9CED9EBD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1F99DC-6EB9-4114-9C19-3AACDAC4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3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D7CC349-E688-49AC-877E-98CD6733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E40F9A-6384-447A-8D84-E42F55D2C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E25F810-FCDD-4038-9C7D-0A231BA2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F72E16-B004-4D27-B3D2-151C8672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0E2C81-5AF3-4CB0-9165-905A607B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2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14E7F7-B2E5-48AB-825D-7164B770F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8EF0018-2BFD-4484-8014-326426476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30DBF07-A0C8-40DA-BA28-9977167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81F63A3-06B9-4379-B992-91AF7DD7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512D3ED-7D7F-44C5-A2DF-90800D64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9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53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60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67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58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21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1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1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B65E60-D03D-4DAF-B7DF-598086DA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A7E7568-5B26-42F6-94F0-027AA80AF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EE17E2-6459-40CF-9206-335D32E7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80AE938-7F6D-4C99-9788-61812050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3D6BCF-31F1-4F53-A7E0-5BEF4866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6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5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34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76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B577E0D-2CC0-467F-9E5A-F533C89E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124570D-0A3D-489F-B5DB-B5C905580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7DF9B08-5BFA-4E8B-A14F-D2AC25BD9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E6D1BD5-82BF-495C-8480-FB2AD349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B55AB63-96BD-4135-B240-B17BD742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475C5C6-079F-43F6-BBD9-FAD492BB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7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7B9BE62-CF7E-4B0D-98F6-C08B41B4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799CB2B-B5A2-4981-A509-558B77F84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A18303-99F8-4EBB-914C-DD86299C1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2CC1273-C19C-4EA8-9685-617126894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EF376B5-171A-4DEA-9267-3309CF38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CAA7D55-1F8F-4DFD-8650-EEB4F9BC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6F81DE-B104-4E68-91E7-D2499FF2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7C97EB1-BF1B-4586-8151-203A04C8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1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0BCB6FE-6B58-4BCB-A92F-E7E4B0A0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EE0E6C6-B646-4908-9DCD-4A3A0A3E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60C35EB-B8E5-4306-8B19-5A4DB9ED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B21E4E7-AF5D-432C-A60A-A3B4D6C4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E6E59F-868C-439F-B433-AAE10DB6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C1C83E-72A2-4161-B194-BF507D86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74ADA00-9C57-4578-BFAF-CDFC6663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DD8D40-9686-4884-A321-E5271D233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10"/>
            <a:ext cx="12192000" cy="6867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6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EE9F16-EFAC-4470-9982-21491A94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30B127-D32F-4A8D-B126-3E318C03E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4EE38BD-3A8E-4E18-A783-DE1DB3BC3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DD382E7-634F-4015-AA30-F6F08C4F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B04806D-F431-4AD0-B27E-8F28B2FB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FD73810-0A3F-4CC4-9DC4-E1DEFB5C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2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20B3FE-2559-4F39-A24C-961C6C76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88F1636-F29E-4B26-8FCD-3431BC17B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5ED22A-7996-4F6E-B447-8980C5AEB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143B5F4-25FE-492A-A643-0F255BA5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3734B03-6474-4C1E-A583-E5111EF9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FE206F3-3130-4664-8827-1BE0FCF0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7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08D8661-E87A-4E2F-A58E-A580F364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84EBDB-6777-42A2-BD45-F95A4609D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0EA02A4-2AFE-48E2-B611-DD6C3F3A4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F259A-A365-4B57-9EC8-A82ACD37F807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24FC0A2-B08F-4A89-AB16-ED2AAEA39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FA40681-89EE-47BA-BD58-6B46C4DE3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DC61-20CC-4C5A-AC3B-49AF8DA8D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06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33E2552-0513-4FC6-9C79-65A7BF56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5DA9E6-0544-4D1C-A87F-DA7B61F8E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10B95A-0FF4-4C88-BAB2-B6EA3C7F8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47DD-0095-4E4A-826A-D4E00BDFB231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DD6825-0218-4810-9D28-1FC579274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8B2BC9-E3B2-45B7-8F4E-1052AB876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BE24-168D-48C8-91A3-9FF33E292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0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图片 55" descr="594f13517273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32C9C8B-1DB5-43A8-8DAB-2597DE48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A7FB48-70F5-4286-8FE9-14111F37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8181BE-B8FE-4875-AC90-825A907D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E2DBD87-11CC-4A30-BB63-E920A685324E}"/>
              </a:ext>
            </a:extLst>
          </p:cNvPr>
          <p:cNvSpPr/>
          <p:nvPr/>
        </p:nvSpPr>
        <p:spPr>
          <a:xfrm>
            <a:off x="3656255" y="1296110"/>
            <a:ext cx="55397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800" b="1" dirty="0">
                <a:solidFill>
                  <a:srgbClr val="1394BC"/>
                </a:solidFill>
                <a:latin typeface="微软雅黑" pitchFamily="34" charset="-122"/>
                <a:ea typeface="微软雅黑" pitchFamily="34" charset="-122"/>
              </a:rPr>
              <a:t>节约用水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1563F6-2510-4FB8-A34B-823D87CBE026}"/>
              </a:ext>
            </a:extLst>
          </p:cNvPr>
          <p:cNvSpPr/>
          <p:nvPr/>
        </p:nvSpPr>
        <p:spPr>
          <a:xfrm>
            <a:off x="3818741" y="3012501"/>
            <a:ext cx="5214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rgbClr val="1394BC"/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4800" b="1" spc="600" dirty="0">
                <a:solidFill>
                  <a:srgbClr val="1394BC"/>
                </a:solidFill>
                <a:latin typeface="微软雅黑" pitchFamily="34" charset="-122"/>
                <a:ea typeface="微软雅黑" pitchFamily="34" charset="-122"/>
              </a:rPr>
              <a:t>点滴</a:t>
            </a:r>
            <a:r>
              <a:rPr lang="zh-CN" altLang="en-US" sz="4400" b="1" spc="600" dirty="0">
                <a:solidFill>
                  <a:srgbClr val="1394BC"/>
                </a:solidFill>
                <a:latin typeface="微软雅黑" pitchFamily="34" charset="-122"/>
                <a:ea typeface="微软雅黑" pitchFamily="34" charset="-122"/>
              </a:rPr>
              <a:t>做起</a:t>
            </a:r>
          </a:p>
        </p:txBody>
      </p:sp>
    </p:spTree>
    <p:extLst>
      <p:ext uri="{BB962C8B-B14F-4D97-AF65-F5344CB8AC3E}">
        <p14:creationId xmlns:p14="http://schemas.microsoft.com/office/powerpoint/2010/main" val="24690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5" descr="594f13517273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DD9F5B-22F5-4D6C-B5C6-472A9C1A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C69024F-2C45-4544-A534-E87CFF29E494}"/>
              </a:ext>
            </a:extLst>
          </p:cNvPr>
          <p:cNvSpPr/>
          <p:nvPr/>
        </p:nvSpPr>
        <p:spPr>
          <a:xfrm>
            <a:off x="3232876" y="1942250"/>
            <a:ext cx="5726248" cy="21512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如此珍贵的淡水资源</a:t>
            </a:r>
            <a:endParaRPr lang="en-US" altLang="zh-CN" sz="480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可是</a:t>
            </a:r>
            <a:r>
              <a:rPr lang="en-US" altLang="zh-CN" sz="480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……</a:t>
            </a:r>
            <a:endParaRPr lang="zh-CN" altLang="en-US" sz="480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5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D11F6C6-76B9-4CC9-91CF-761636B87D63}"/>
              </a:ext>
            </a:extLst>
          </p:cNvPr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D2D1AF-C5E2-40D6-BF4C-7592B57D14DA}"/>
              </a:ext>
            </a:extLst>
          </p:cNvPr>
          <p:cNvSpPr/>
          <p:nvPr/>
        </p:nvSpPr>
        <p:spPr>
          <a:xfrm>
            <a:off x="0" y="3280228"/>
            <a:ext cx="12220493" cy="35777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E9C896A-AEDC-45C9-9A85-C2B4EFAA5CB9}"/>
              </a:ext>
            </a:extLst>
          </p:cNvPr>
          <p:cNvSpPr/>
          <p:nvPr/>
        </p:nvSpPr>
        <p:spPr>
          <a:xfrm>
            <a:off x="868111" y="1767183"/>
            <a:ext cx="10528614" cy="4290432"/>
          </a:xfrm>
          <a:prstGeom prst="roundRect">
            <a:avLst>
              <a:gd name="adj" fmla="val 2929"/>
            </a:avLst>
          </a:prstGeom>
          <a:solidFill>
            <a:schemeClr val="bg1"/>
          </a:solidFill>
          <a:ln>
            <a:noFill/>
          </a:ln>
          <a:effectLst>
            <a:outerShdw blurRad="2667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1C68DD-A5E2-4747-868D-C857A9384278}"/>
              </a:ext>
            </a:extLst>
          </p:cNvPr>
          <p:cNvSpPr/>
          <p:nvPr/>
        </p:nvSpPr>
        <p:spPr>
          <a:xfrm>
            <a:off x="878685" y="558044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水污染与干涸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574FEF-2FF8-45AD-9368-4E4AC33D9EFE}"/>
              </a:ext>
            </a:extLst>
          </p:cNvPr>
          <p:cNvSpPr/>
          <p:nvPr/>
        </p:nvSpPr>
        <p:spPr>
          <a:xfrm>
            <a:off x="954885" y="1024114"/>
            <a:ext cx="2544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Water pollution and drying up</a:t>
            </a:r>
            <a:endParaRPr kumimoji="0" lang="zh-CN" altLang="en-US" sz="1200" b="0" i="0" u="none" strike="noStrike" kern="1200" cap="none" spc="1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A01246-D56A-46E1-8EDA-DDFAE9804565}"/>
              </a:ext>
            </a:extLst>
          </p:cNvPr>
          <p:cNvCxnSpPr/>
          <p:nvPr/>
        </p:nvCxnSpPr>
        <p:spPr>
          <a:xfrm flipH="1"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FAD036-9D39-4488-B579-1710EC58FE01}"/>
              </a:ext>
            </a:extLst>
          </p:cNvPr>
          <p:cNvSpPr/>
          <p:nvPr/>
        </p:nvSpPr>
        <p:spPr>
          <a:xfrm>
            <a:off x="1584042" y="4605037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工业废水</a:t>
            </a:r>
            <a:endParaRPr lang="en-US" altLang="zh-CN" sz="2800">
              <a:solidFill>
                <a:srgbClr val="1394BC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algn="ctr"/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导致鱼塘污染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A2CC4DB-6883-41FE-AD85-7F96E148E9FD}"/>
              </a:ext>
            </a:extLst>
          </p:cNvPr>
          <p:cNvSpPr/>
          <p:nvPr/>
        </p:nvSpPr>
        <p:spPr>
          <a:xfrm>
            <a:off x="4837228" y="4605037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湖泊酸化</a:t>
            </a:r>
            <a:endParaRPr lang="en-US" altLang="zh-CN" sz="2800">
              <a:solidFill>
                <a:srgbClr val="1394BC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algn="ctr"/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使大量生物死亡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1301A7-0B6E-44F1-98AE-FFF439053088}"/>
              </a:ext>
            </a:extLst>
          </p:cNvPr>
          <p:cNvSpPr/>
          <p:nvPr/>
        </p:nvSpPr>
        <p:spPr>
          <a:xfrm>
            <a:off x="8777831" y="4801018"/>
            <a:ext cx="1980029" cy="671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干渴的土地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A0D900F-730C-41BF-9882-08E3D100E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724" y="1909853"/>
            <a:ext cx="2800767" cy="240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9AF4F0-8CF3-4FAB-9880-550037B48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5166" y="1920739"/>
            <a:ext cx="3162301" cy="240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24FFA9-10A1-4D02-827C-345608A47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0" y="1909853"/>
            <a:ext cx="3152693" cy="242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7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5" descr="594f13517273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DD9F5B-22F5-4D6C-B5C6-472A9C1A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9AB951-53CD-4B13-834E-2EEE6F2C8BA8}"/>
              </a:ext>
            </a:extLst>
          </p:cNvPr>
          <p:cNvSpPr/>
          <p:nvPr/>
        </p:nvSpPr>
        <p:spPr>
          <a:xfrm>
            <a:off x="3417713" y="1701618"/>
            <a:ext cx="5570757" cy="2669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再看看我们身边</a:t>
            </a:r>
            <a:endParaRPr lang="en-US" altLang="zh-CN" sz="600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浪费水的行为</a:t>
            </a:r>
          </a:p>
        </p:txBody>
      </p:sp>
    </p:spTree>
    <p:extLst>
      <p:ext uri="{BB962C8B-B14F-4D97-AF65-F5344CB8AC3E}">
        <p14:creationId xmlns:p14="http://schemas.microsoft.com/office/powerpoint/2010/main" val="22536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D67D4C8-8AED-4F4B-82A4-55E1D86DC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10"/>
            <a:ext cx="12192000" cy="6867910"/>
          </a:xfrm>
          <a:prstGeom prst="rect">
            <a:avLst/>
          </a:prstGeom>
          <a:noFill/>
        </p:spPr>
      </p:pic>
      <p:sp>
        <p:nvSpPr>
          <p:cNvPr id="16" name="矩形: 圆角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F2EBED-0195-4C9C-AF93-F33656770C7F}"/>
              </a:ext>
            </a:extLst>
          </p:cNvPr>
          <p:cNvSpPr/>
          <p:nvPr/>
        </p:nvSpPr>
        <p:spPr>
          <a:xfrm>
            <a:off x="422942" y="1439236"/>
            <a:ext cx="11584569" cy="5238290"/>
          </a:xfrm>
          <a:prstGeom prst="roundRect">
            <a:avLst>
              <a:gd name="adj" fmla="val 2929"/>
            </a:avLst>
          </a:prstGeom>
          <a:solidFill>
            <a:schemeClr val="bg1"/>
          </a:solidFill>
          <a:ln>
            <a:noFill/>
          </a:ln>
          <a:effectLst>
            <a:outerShdw blurRad="2667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2F5248A-EA0D-493C-9731-F1370F8063EE}"/>
              </a:ext>
            </a:extLst>
          </p:cNvPr>
          <p:cNvSpPr/>
          <p:nvPr/>
        </p:nvSpPr>
        <p:spPr>
          <a:xfrm>
            <a:off x="878685" y="558044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水资源浪费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54A3253-E530-44FD-B26E-A8B2D1A5FF54}"/>
              </a:ext>
            </a:extLst>
          </p:cNvPr>
          <p:cNvSpPr/>
          <p:nvPr/>
        </p:nvSpPr>
        <p:spPr>
          <a:xfrm>
            <a:off x="954885" y="1024114"/>
            <a:ext cx="2229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Waste of water resources</a:t>
            </a:r>
            <a:endParaRPr kumimoji="0" lang="zh-CN" altLang="en-US" sz="1200" b="0" i="0" u="none" strike="noStrike" kern="1200" cap="none" spc="1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D3E8B6-630B-4977-A451-76D33E5771D7}"/>
              </a:ext>
            </a:extLst>
          </p:cNvPr>
          <p:cNvCxnSpPr/>
          <p:nvPr/>
        </p:nvCxnSpPr>
        <p:spPr>
          <a:xfrm flipH="1"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F45EAC-8AF5-452C-9A15-11E9B4411DED}"/>
              </a:ext>
            </a:extLst>
          </p:cNvPr>
          <p:cNvSpPr/>
          <p:nvPr/>
        </p:nvSpPr>
        <p:spPr>
          <a:xfrm>
            <a:off x="9399857" y="1776364"/>
            <a:ext cx="2349500" cy="4533900"/>
          </a:xfrm>
          <a:prstGeom prst="rect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F84DF9-FFA1-4504-A8F7-47CB78E74D70}"/>
              </a:ext>
            </a:extLst>
          </p:cNvPr>
          <p:cNvGrpSpPr/>
          <p:nvPr/>
        </p:nvGrpSpPr>
        <p:grpSpPr>
          <a:xfrm>
            <a:off x="9532548" y="3593633"/>
            <a:ext cx="2236510" cy="961289"/>
            <a:chOff x="8825708" y="1999895"/>
            <a:chExt cx="2142211" cy="961289"/>
          </a:xfrm>
        </p:grpSpPr>
        <p:sp>
          <p:nvSpPr>
            <p:cNvPr id="28" name="文本框 2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A6287FB-3D2C-4B82-A7F9-2C3C723BB1E9}"/>
                </a:ext>
              </a:extLst>
            </p:cNvPr>
            <p:cNvSpPr txBox="1"/>
            <p:nvPr/>
          </p:nvSpPr>
          <p:spPr>
            <a:xfrm>
              <a:off x="8825708" y="1999895"/>
              <a:ext cx="2142211" cy="96128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生活中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浪费水资源的现象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2CACE2-26AF-454A-ABB5-F92879ED576D}"/>
                </a:ext>
              </a:extLst>
            </p:cNvPr>
            <p:cNvSpPr txBox="1"/>
            <p:nvPr/>
          </p:nvSpPr>
          <p:spPr>
            <a:xfrm>
              <a:off x="8941901" y="2393911"/>
              <a:ext cx="19098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/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5BC137-4D2D-47A9-AA8E-80F601DF6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77" y="1767183"/>
            <a:ext cx="1809751" cy="453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CB913F4-6D45-464E-8404-E96440F7A0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4649" y="1767183"/>
            <a:ext cx="1809750" cy="453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9B11CC-861F-495A-9BBA-CEC3E65F8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620" y="1768998"/>
            <a:ext cx="1809750" cy="4530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图片 3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F6E2E1-6938-41EF-B1A9-7FC2BE247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591" y="1776364"/>
            <a:ext cx="2171046" cy="4515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2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图片 55" descr="594f13517273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32C9C8B-1DB5-43A8-8DAB-2597DE48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A7FB48-70F5-4286-8FE9-14111F37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8181BE-B8FE-4875-AC90-825A907D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63F350-710D-40B4-905C-2993A0E26CAE}"/>
              </a:ext>
            </a:extLst>
          </p:cNvPr>
          <p:cNvSpPr/>
          <p:nvPr/>
        </p:nvSpPr>
        <p:spPr>
          <a:xfrm>
            <a:off x="3054524" y="2394329"/>
            <a:ext cx="6534644" cy="104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二、节约用水的重要性</a:t>
            </a:r>
            <a:endParaRPr lang="en-US" altLang="zh-CN" sz="4800" dirty="0">
              <a:solidFill>
                <a:srgbClr val="1394BC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1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CE4E20-176B-4F60-A29C-10AC8B0D87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10"/>
            <a:ext cx="12192000" cy="6867910"/>
          </a:xfrm>
          <a:prstGeom prst="rect">
            <a:avLst/>
          </a:prstGeom>
          <a:noFill/>
        </p:spPr>
      </p:pic>
      <p:pic>
        <p:nvPicPr>
          <p:cNvPr id="6" name="图片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F1C2DC-36E3-4C7E-9BD0-9367605B0E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324" y="727910"/>
            <a:ext cx="9095873" cy="406065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D55D09-3FCE-43DB-99E3-BA1C0E956464}"/>
              </a:ext>
            </a:extLst>
          </p:cNvPr>
          <p:cNvSpPr/>
          <p:nvPr/>
        </p:nvSpPr>
        <p:spPr>
          <a:xfrm>
            <a:off x="1953261" y="1703746"/>
            <a:ext cx="6096000" cy="2110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我国是一个缺水国家，在日常生活中，我们一拧水龙头，水就源源不断地流出来，可能丝毫感觉不到水的危机。但事实上，我们赖以生存的水，正日益短缺。全世界还有超过</a:t>
            </a:r>
            <a:r>
              <a:rPr lang="en-US" altLang="zh-CN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10</a:t>
            </a:r>
            <a:r>
              <a:rPr lang="zh-CN" altLang="en-US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亿的人口用不上清洁的水，因此，人类每年有</a:t>
            </a:r>
            <a:r>
              <a:rPr lang="en-US" altLang="zh-CN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310</a:t>
            </a:r>
            <a:r>
              <a:rPr lang="zh-CN" altLang="en-US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万人因饮用不洁水患病而死亡。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CD49F64-AEFE-406C-981D-CA9D320B49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72" y="2878555"/>
            <a:ext cx="24147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B31324-D1ED-4A5D-990C-133FD5C547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10"/>
            <a:ext cx="12192000" cy="6867910"/>
          </a:xfrm>
          <a:prstGeom prst="rect">
            <a:avLst/>
          </a:prstGeom>
          <a:noFill/>
        </p:spPr>
      </p:pic>
      <p:sp>
        <p:nvSpPr>
          <p:cNvPr id="15" name="对话气泡: 圆角矩形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5716BC-FC86-46D4-8D79-42AC5D2B6D2D}"/>
              </a:ext>
            </a:extLst>
          </p:cNvPr>
          <p:cNvSpPr/>
          <p:nvPr/>
        </p:nvSpPr>
        <p:spPr>
          <a:xfrm>
            <a:off x="1094132" y="805940"/>
            <a:ext cx="8253663" cy="3923261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B2F93A-4179-4EB6-B515-4EC9C9F3F452}"/>
              </a:ext>
            </a:extLst>
          </p:cNvPr>
          <p:cNvSpPr/>
          <p:nvPr/>
        </p:nvSpPr>
        <p:spPr>
          <a:xfrm>
            <a:off x="1758377" y="1220409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6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说一说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DFAF59-51CB-4D5E-A743-4FB4E16F5A6F}"/>
              </a:ext>
            </a:extLst>
          </p:cNvPr>
          <p:cNvSpPr/>
          <p:nvPr/>
        </p:nvSpPr>
        <p:spPr>
          <a:xfrm>
            <a:off x="1973687" y="2608805"/>
            <a:ext cx="6494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z="2000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同学们说一说，你们家一个月用多少水吧？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1DD8BC-B51C-4FC6-A93C-3A39825A5E97}"/>
              </a:ext>
            </a:extLst>
          </p:cNvPr>
          <p:cNvCxnSpPr/>
          <p:nvPr/>
        </p:nvCxnSpPr>
        <p:spPr>
          <a:xfrm flipH="1">
            <a:off x="1758377" y="1275777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BFDED9C-FADF-4A72-AEAC-04D59BC8F4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72" y="2878555"/>
            <a:ext cx="24147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对话气泡: 圆角矩形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27E935-3AB1-4C52-939B-3EF5F245EC28}"/>
              </a:ext>
            </a:extLst>
          </p:cNvPr>
          <p:cNvSpPr/>
          <p:nvPr/>
        </p:nvSpPr>
        <p:spPr>
          <a:xfrm>
            <a:off x="1094132" y="805940"/>
            <a:ext cx="8253663" cy="3923261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B2F93A-4179-4EB6-B515-4EC9C9F3F452}"/>
              </a:ext>
            </a:extLst>
          </p:cNvPr>
          <p:cNvSpPr/>
          <p:nvPr/>
        </p:nvSpPr>
        <p:spPr>
          <a:xfrm>
            <a:off x="1674155" y="1210506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6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算一算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1DD8BC-B51C-4FC6-A93C-3A39825A5E97}"/>
              </a:ext>
            </a:extLst>
          </p:cNvPr>
          <p:cNvCxnSpPr/>
          <p:nvPr/>
        </p:nvCxnSpPr>
        <p:spPr>
          <a:xfrm flipH="1">
            <a:off x="1674155" y="1290367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88D4C5-9805-433C-974F-EB0B91E0B296}"/>
              </a:ext>
            </a:extLst>
          </p:cNvPr>
          <p:cNvSpPr/>
          <p:nvPr/>
        </p:nvSpPr>
        <p:spPr>
          <a:xfrm>
            <a:off x="1770339" y="2261402"/>
            <a:ext cx="6901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zh-CN" altLang="en-US" sz="24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同学们家庭用水是</a:t>
            </a:r>
            <a:r>
              <a:rPr lang="en-US" altLang="zh-CN" sz="24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1-10</a:t>
            </a:r>
            <a:r>
              <a:rPr lang="zh-CN" altLang="en-US" sz="24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吨之间。</a:t>
            </a:r>
            <a:r>
              <a:rPr lang="en-US" altLang="zh-CN" sz="24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吨是多少？</a:t>
            </a:r>
            <a:endParaRPr lang="en-US" altLang="zh-CN" sz="24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algn="ctr" defTabSz="457200"/>
            <a:r>
              <a:rPr kumimoji="0" lang="zh-CN" alt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教室里面的饮用水，桶装的是多少？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AF05C8-2CA5-4E7E-8C66-159201CE9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72" y="2878555"/>
            <a:ext cx="2414789" cy="3429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0D1643-1F3E-4C22-8169-B5C1C2826199}"/>
              </a:ext>
            </a:extLst>
          </p:cNvPr>
          <p:cNvSpPr/>
          <p:nvPr/>
        </p:nvSpPr>
        <p:spPr>
          <a:xfrm>
            <a:off x="1955981" y="3341910"/>
            <a:ext cx="1776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zh-CN" altLang="en-US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桶水</a:t>
            </a:r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=</a:t>
            </a:r>
          </a:p>
          <a:p>
            <a:pPr lvl="0" algn="ctr" defTabSz="457200"/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20</a:t>
            </a:r>
            <a:r>
              <a:rPr lang="zh-CN" altLang="en-US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</a:t>
            </a:r>
            <a:endParaRPr kumimoji="0" lang="zh-CN" altLang="en-US" sz="2000" b="0" i="0" u="none" strike="noStrike" kern="1200" cap="none" spc="100" normalizeH="0" baseline="0" noProof="0">
              <a:ln>
                <a:noFill/>
              </a:ln>
              <a:solidFill>
                <a:srgbClr val="1394BC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92D0DD-3CD9-4FE4-8423-A09CCF35692C}"/>
              </a:ext>
            </a:extLst>
          </p:cNvPr>
          <p:cNvSpPr/>
          <p:nvPr/>
        </p:nvSpPr>
        <p:spPr>
          <a:xfrm>
            <a:off x="3871599" y="3341910"/>
            <a:ext cx="2170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kumimoji="0" lang="en-US" altLang="zh-CN" sz="2000" b="0" i="0" u="none" strike="noStrike" kern="1200" cap="none" spc="100" normalizeH="0" baseline="0" noProof="0">
                <a:ln>
                  <a:noFill/>
                </a:ln>
                <a:solidFill>
                  <a:srgbClr val="1394BC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kumimoji="0" lang="zh-CN" altLang="en-US" sz="2000" b="0" i="0" u="none" strike="noStrike" kern="1200" cap="none" spc="100" normalizeH="0" baseline="0" noProof="0">
                <a:ln>
                  <a:noFill/>
                </a:ln>
                <a:solidFill>
                  <a:srgbClr val="1394BC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吨水</a:t>
            </a:r>
            <a:r>
              <a:rPr kumimoji="0" lang="en-US" altLang="zh-CN" sz="2000" b="0" i="0" u="none" strike="noStrike" kern="1200" cap="none" spc="100" normalizeH="0" baseline="0" noProof="0">
                <a:ln>
                  <a:noFill/>
                </a:ln>
                <a:solidFill>
                  <a:srgbClr val="1394BC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=</a:t>
            </a:r>
          </a:p>
          <a:p>
            <a:pPr lvl="0" algn="ctr" defTabSz="457200"/>
            <a:r>
              <a:rPr kumimoji="0" lang="en-US" altLang="zh-CN" sz="2000" b="1" i="0" u="none" strike="noStrike" kern="1200" cap="none" spc="100" normalizeH="0" baseline="0" noProof="0">
                <a:ln>
                  <a:noFill/>
                </a:ln>
                <a:solidFill>
                  <a:srgbClr val="1394BC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1000</a:t>
            </a:r>
            <a:r>
              <a:rPr kumimoji="0" lang="zh-CN" altLang="en-US" sz="2000" b="0" i="0" u="none" strike="noStrike" kern="1200" cap="none" spc="100" normalizeH="0" baseline="0" noProof="0">
                <a:ln>
                  <a:noFill/>
                </a:ln>
                <a:solidFill>
                  <a:srgbClr val="1394BC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FDDCE6-01F6-4B7A-967E-18660BA6A92F}"/>
              </a:ext>
            </a:extLst>
          </p:cNvPr>
          <p:cNvSpPr/>
          <p:nvPr/>
        </p:nvSpPr>
        <p:spPr>
          <a:xfrm>
            <a:off x="6181557" y="3341910"/>
            <a:ext cx="1776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zh-CN" altLang="en-US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吨水</a:t>
            </a:r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=</a:t>
            </a:r>
          </a:p>
          <a:p>
            <a:pPr lvl="0" algn="ctr" defTabSz="457200"/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50</a:t>
            </a:r>
            <a:r>
              <a:rPr lang="zh-CN" altLang="en-US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桶水</a:t>
            </a:r>
            <a:endParaRPr kumimoji="0" lang="zh-CN" altLang="en-US" sz="2000" b="0" i="0" u="none" strike="noStrike" kern="1200" cap="none" spc="100" normalizeH="0" baseline="0" noProof="0">
              <a:ln>
                <a:noFill/>
              </a:ln>
              <a:solidFill>
                <a:srgbClr val="1394BC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对话气泡: 圆角矩形 2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5E68433-D349-41BB-8E7B-AA2975977DB0}"/>
              </a:ext>
            </a:extLst>
          </p:cNvPr>
          <p:cNvSpPr/>
          <p:nvPr/>
        </p:nvSpPr>
        <p:spPr>
          <a:xfrm>
            <a:off x="1094132" y="805940"/>
            <a:ext cx="8253663" cy="3923261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B2F93A-4179-4EB6-B515-4EC9C9F3F452}"/>
              </a:ext>
            </a:extLst>
          </p:cNvPr>
          <p:cNvSpPr/>
          <p:nvPr/>
        </p:nvSpPr>
        <p:spPr>
          <a:xfrm>
            <a:off x="1784135" y="1203752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6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算一算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1DD8BC-B51C-4FC6-A93C-3A39825A5E97}"/>
              </a:ext>
            </a:extLst>
          </p:cNvPr>
          <p:cNvCxnSpPr/>
          <p:nvPr/>
        </p:nvCxnSpPr>
        <p:spPr>
          <a:xfrm flipH="1">
            <a:off x="1784135" y="1266089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78FE662-6FB0-4A4B-A267-A51A14B01A47}"/>
              </a:ext>
            </a:extLst>
          </p:cNvPr>
          <p:cNvSpPr/>
          <p:nvPr/>
        </p:nvSpPr>
        <p:spPr>
          <a:xfrm>
            <a:off x="1784135" y="2122033"/>
            <a:ext cx="7528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同学们，你们家有</a:t>
            </a:r>
            <a:r>
              <a:rPr lang="en-US" altLang="zh-CN" sz="24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4</a:t>
            </a:r>
            <a:r>
              <a:rPr lang="zh-CN" altLang="en-US" sz="24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个人，家庭平均用水是多少呢？</a:t>
            </a:r>
            <a:endParaRPr kumimoji="0" lang="zh-CN" altLang="en-US" sz="2400" b="0" i="0" u="none" strike="noStrike" kern="1200" cap="none" spc="1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790E84-273D-4FEF-8852-F41B1E69C1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72" y="2878555"/>
            <a:ext cx="2414789" cy="3429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AB0ECE6-9F4C-4B4B-B40C-53C88C8D2C2D}"/>
              </a:ext>
            </a:extLst>
          </p:cNvPr>
          <p:cNvSpPr/>
          <p:nvPr/>
        </p:nvSpPr>
        <p:spPr>
          <a:xfrm>
            <a:off x="2661900" y="2610708"/>
            <a:ext cx="4443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每月用水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吨，平均用水：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10/4=2.5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</a:t>
            </a:r>
            <a:endParaRPr kumimoji="0" lang="zh-CN" altLang="en-US" sz="1600" b="0" i="0" u="none" strike="noStrike" kern="1200" cap="none" spc="1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F5EC9AE-A83D-4DA7-A2C1-1ED1D274FD72}"/>
              </a:ext>
            </a:extLst>
          </p:cNvPr>
          <p:cNvSpPr/>
          <p:nvPr/>
        </p:nvSpPr>
        <p:spPr>
          <a:xfrm>
            <a:off x="2661900" y="3964924"/>
            <a:ext cx="4923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所以每个人平均一个月用掉了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2.5*50=70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桶水</a:t>
            </a:r>
            <a:endParaRPr kumimoji="0" lang="zh-CN" altLang="en-US" sz="1600" b="0" i="0" u="none" strike="noStrike" kern="1200" cap="none" spc="1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F9B4D32-A912-463C-8A00-BD5DD60A71F7}"/>
              </a:ext>
            </a:extLst>
          </p:cNvPr>
          <p:cNvSpPr/>
          <p:nvPr/>
        </p:nvSpPr>
        <p:spPr>
          <a:xfrm>
            <a:off x="2144476" y="3075057"/>
            <a:ext cx="1776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zh-CN" altLang="en-US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桶水</a:t>
            </a:r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=</a:t>
            </a:r>
          </a:p>
          <a:p>
            <a:pPr lvl="0" algn="ctr" defTabSz="457200"/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20</a:t>
            </a:r>
            <a:r>
              <a:rPr lang="zh-CN" altLang="en-US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</a:t>
            </a:r>
            <a:endParaRPr kumimoji="0" lang="zh-CN" altLang="en-US" sz="2000" b="0" i="0" u="none" strike="noStrike" kern="1200" cap="none" spc="100" normalizeH="0" baseline="0" noProof="0">
              <a:ln>
                <a:noFill/>
              </a:ln>
              <a:solidFill>
                <a:srgbClr val="1394BC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620938D-3E33-4ABC-897C-C177571F4697}"/>
              </a:ext>
            </a:extLst>
          </p:cNvPr>
          <p:cNvSpPr/>
          <p:nvPr/>
        </p:nvSpPr>
        <p:spPr>
          <a:xfrm>
            <a:off x="4060094" y="3075057"/>
            <a:ext cx="2170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kumimoji="0" lang="en-US" altLang="zh-CN" sz="2000" b="0" i="0" u="none" strike="noStrike" kern="1200" cap="none" spc="100" normalizeH="0" baseline="0" noProof="0">
                <a:ln>
                  <a:noFill/>
                </a:ln>
                <a:solidFill>
                  <a:srgbClr val="1394BC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kumimoji="0" lang="zh-CN" altLang="en-US" sz="2000" b="0" i="0" u="none" strike="noStrike" kern="1200" cap="none" spc="100" normalizeH="0" baseline="0" noProof="0">
                <a:ln>
                  <a:noFill/>
                </a:ln>
                <a:solidFill>
                  <a:srgbClr val="1394BC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吨水</a:t>
            </a:r>
            <a:r>
              <a:rPr kumimoji="0" lang="en-US" altLang="zh-CN" sz="2000" b="0" i="0" u="none" strike="noStrike" kern="1200" cap="none" spc="100" normalizeH="0" baseline="0" noProof="0">
                <a:ln>
                  <a:noFill/>
                </a:ln>
                <a:solidFill>
                  <a:srgbClr val="1394BC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=</a:t>
            </a:r>
          </a:p>
          <a:p>
            <a:pPr lvl="0" algn="ctr" defTabSz="457200"/>
            <a:r>
              <a:rPr kumimoji="0" lang="en-US" altLang="zh-CN" sz="2000" b="1" i="0" u="none" strike="noStrike" kern="1200" cap="none" spc="100" normalizeH="0" baseline="0" noProof="0">
                <a:ln>
                  <a:noFill/>
                </a:ln>
                <a:solidFill>
                  <a:srgbClr val="1394BC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1000</a:t>
            </a:r>
            <a:r>
              <a:rPr kumimoji="0" lang="zh-CN" altLang="en-US" sz="2000" b="0" i="0" u="none" strike="noStrike" kern="1200" cap="none" spc="100" normalizeH="0" baseline="0" noProof="0">
                <a:ln>
                  <a:noFill/>
                </a:ln>
                <a:solidFill>
                  <a:srgbClr val="1394BC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DD4B89-E9DC-4CD0-AD08-FC4E1569743B}"/>
              </a:ext>
            </a:extLst>
          </p:cNvPr>
          <p:cNvSpPr/>
          <p:nvPr/>
        </p:nvSpPr>
        <p:spPr>
          <a:xfrm>
            <a:off x="6370052" y="3075057"/>
            <a:ext cx="1776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zh-CN" altLang="en-US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吨水</a:t>
            </a:r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=</a:t>
            </a:r>
          </a:p>
          <a:p>
            <a:pPr lvl="0" algn="ctr" defTabSz="457200"/>
            <a:r>
              <a:rPr lang="en-US" altLang="zh-CN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50</a:t>
            </a:r>
            <a:r>
              <a:rPr lang="zh-CN" altLang="en-US" sz="2000" spc="1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桶水</a:t>
            </a:r>
            <a:endParaRPr kumimoji="0" lang="zh-CN" altLang="en-US" sz="2000" b="0" i="0" u="none" strike="noStrike" kern="1200" cap="none" spc="100" normalizeH="0" baseline="0" noProof="0">
              <a:ln>
                <a:noFill/>
              </a:ln>
              <a:solidFill>
                <a:srgbClr val="1394BC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6" grpId="0"/>
      <p:bldP spid="21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对话气泡: 圆角矩形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FFA54BE-9BB5-4784-A23C-DE8A13899F65}"/>
              </a:ext>
            </a:extLst>
          </p:cNvPr>
          <p:cNvSpPr/>
          <p:nvPr/>
        </p:nvSpPr>
        <p:spPr>
          <a:xfrm>
            <a:off x="1094132" y="805940"/>
            <a:ext cx="8253663" cy="3923261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B2F93A-4179-4EB6-B515-4EC9C9F3F452}"/>
              </a:ext>
            </a:extLst>
          </p:cNvPr>
          <p:cNvSpPr/>
          <p:nvPr/>
        </p:nvSpPr>
        <p:spPr>
          <a:xfrm>
            <a:off x="1726559" y="1157694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6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猜一猜</a:t>
            </a:r>
            <a:endParaRPr lang="zh-CN" altLang="en-US" sz="2800" b="1" spc="600">
              <a:solidFill>
                <a:srgbClr val="00B0F0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DFAF59-51CB-4D5E-A743-4FB4E16F5A6F}"/>
              </a:ext>
            </a:extLst>
          </p:cNvPr>
          <p:cNvSpPr/>
          <p:nvPr/>
        </p:nvSpPr>
        <p:spPr>
          <a:xfrm>
            <a:off x="2345470" y="1941898"/>
            <a:ext cx="6494551" cy="254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一个人节约用水，就能为社会做一点贡献。就按每人每天节约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千克水计算，我们班有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50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个同学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,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一天大约可以节约多少水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?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我们金茵小学大约有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1500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名学生一天可节约多少水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?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也就是几吨水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?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如果我们全国每个人都能节约用水，猜想一下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: 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全国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14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亿人每人每天节约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千克水的总量够我们学校用多少年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1DD8BC-B51C-4FC6-A93C-3A39825A5E97}"/>
              </a:ext>
            </a:extLst>
          </p:cNvPr>
          <p:cNvCxnSpPr/>
          <p:nvPr/>
        </p:nvCxnSpPr>
        <p:spPr>
          <a:xfrm flipH="1">
            <a:off x="1726559" y="119762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F76A0B5-C0E1-4DE0-8EBB-FED00921D9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72" y="2878555"/>
            <a:ext cx="24147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EFC7673-984F-4E17-88E2-BD4063F609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76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DF9E7DF-64A3-4747-8063-55D83FF4A1A6}"/>
              </a:ext>
            </a:extLst>
          </p:cNvPr>
          <p:cNvSpPr/>
          <p:nvPr/>
        </p:nvSpPr>
        <p:spPr>
          <a:xfrm>
            <a:off x="993444" y="604829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目录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AE14077-06D2-41C0-A5FF-CD85720EA21F}"/>
              </a:ext>
            </a:extLst>
          </p:cNvPr>
          <p:cNvSpPr/>
          <p:nvPr/>
        </p:nvSpPr>
        <p:spPr>
          <a:xfrm>
            <a:off x="993444" y="1630998"/>
            <a:ext cx="6360667" cy="104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一、认识水资源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F7E9B6-06B9-475D-8A74-28CCB4CEC0DA}"/>
              </a:ext>
            </a:extLst>
          </p:cNvPr>
          <p:cNvSpPr/>
          <p:nvPr/>
        </p:nvSpPr>
        <p:spPr>
          <a:xfrm>
            <a:off x="993444" y="2674297"/>
            <a:ext cx="6360667" cy="104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二、节约用水的重要性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F825D3C-7DCE-40D7-978B-BD0247150C6E}"/>
              </a:ext>
            </a:extLst>
          </p:cNvPr>
          <p:cNvSpPr/>
          <p:nvPr/>
        </p:nvSpPr>
        <p:spPr>
          <a:xfrm>
            <a:off x="993444" y="3717596"/>
            <a:ext cx="6360667" cy="104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三、节水方法</a:t>
            </a:r>
          </a:p>
        </p:txBody>
      </p:sp>
    </p:spTree>
    <p:extLst>
      <p:ext uri="{BB962C8B-B14F-4D97-AF65-F5344CB8AC3E}">
        <p14:creationId xmlns:p14="http://schemas.microsoft.com/office/powerpoint/2010/main" val="2317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对话气泡: 圆角矩形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A25F7B0-556C-49BA-BDB2-E65D3EF877A2}"/>
              </a:ext>
            </a:extLst>
          </p:cNvPr>
          <p:cNvSpPr/>
          <p:nvPr/>
        </p:nvSpPr>
        <p:spPr>
          <a:xfrm>
            <a:off x="865532" y="481087"/>
            <a:ext cx="8253663" cy="4271386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B2F93A-4179-4EB6-B515-4EC9C9F3F452}"/>
              </a:ext>
            </a:extLst>
          </p:cNvPr>
          <p:cNvSpPr/>
          <p:nvPr/>
        </p:nvSpPr>
        <p:spPr>
          <a:xfrm>
            <a:off x="1582180" y="747769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6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猜一猜</a:t>
            </a:r>
            <a:endParaRPr lang="zh-CN" altLang="en-US" sz="2800" b="1" spc="600">
              <a:solidFill>
                <a:srgbClr val="00B0F0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DFAF59-51CB-4D5E-A743-4FB4E16F5A6F}"/>
              </a:ext>
            </a:extLst>
          </p:cNvPr>
          <p:cNvSpPr/>
          <p:nvPr/>
        </p:nvSpPr>
        <p:spPr>
          <a:xfrm>
            <a:off x="2482426" y="1354169"/>
            <a:ext cx="64945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人节约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50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人节约：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50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全校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1500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人节约 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1500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1000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= 1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所以全校每天可以节约 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1.5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吨水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全国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14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亿人口可以节约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140000000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千克的水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1400000000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千克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=1400000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吨水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我们学校每月用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1000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吨水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1400000*1000=1400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月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1400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月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*12=116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7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个月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全国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14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亿人每人每天节约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仟克水的总量够我们学校用大约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117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年，比一个世纪要多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!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面对超乎我们想象的数据，你有什么感想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?</a:t>
            </a:r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你很想对身边的人说什么</a:t>
            </a:r>
            <a:r>
              <a:rPr lang="en-US" altLang="zh-CN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1DD8BC-B51C-4FC6-A93C-3A39825A5E97}"/>
              </a:ext>
            </a:extLst>
          </p:cNvPr>
          <p:cNvCxnSpPr/>
          <p:nvPr/>
        </p:nvCxnSpPr>
        <p:spPr>
          <a:xfrm flipH="1">
            <a:off x="1582180" y="787699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B96BA6-3D2D-47B2-B4AE-DBAD35FB9C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972" y="2878555"/>
            <a:ext cx="24147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对话气泡: 圆角矩形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D0224E-F1A4-4B24-A514-E2A4FAB8A96C}"/>
              </a:ext>
            </a:extLst>
          </p:cNvPr>
          <p:cNvSpPr/>
          <p:nvPr/>
        </p:nvSpPr>
        <p:spPr>
          <a:xfrm>
            <a:off x="1094132" y="805940"/>
            <a:ext cx="8253663" cy="3923261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B2F93A-4179-4EB6-B515-4EC9C9F3F452}"/>
              </a:ext>
            </a:extLst>
          </p:cNvPr>
          <p:cNvSpPr/>
          <p:nvPr/>
        </p:nvSpPr>
        <p:spPr>
          <a:xfrm>
            <a:off x="1854630" y="1349834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6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结论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DFAF59-51CB-4D5E-A743-4FB4E16F5A6F}"/>
              </a:ext>
            </a:extLst>
          </p:cNvPr>
          <p:cNvSpPr/>
          <p:nvPr/>
        </p:nvSpPr>
        <p:spPr>
          <a:xfrm>
            <a:off x="2485572" y="2337647"/>
            <a:ext cx="6494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节约用水人人有责。</a:t>
            </a:r>
          </a:p>
          <a:p>
            <a:pPr lvl="0" defTabSz="457200"/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我们都要节约每一滴水。</a:t>
            </a:r>
            <a:endParaRPr lang="en-US" altLang="zh-CN" sz="1600" spc="10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zh-CN" altLang="en-US" sz="1600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用我们今天计算的数据去说服我们身边的每一个人， 让我们从自己做起，节约每一滴水， 不要让我们的眼泪称为地球上最后一滴眼泪。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1DD8BC-B51C-4FC6-A93C-3A39825A5E97}"/>
              </a:ext>
            </a:extLst>
          </p:cNvPr>
          <p:cNvCxnSpPr/>
          <p:nvPr/>
        </p:nvCxnSpPr>
        <p:spPr>
          <a:xfrm flipH="1">
            <a:off x="1647510" y="138976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748C98D-9F15-40BB-B7A7-2012AD64BD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840" y="2779601"/>
            <a:ext cx="24147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5" descr="594f13517273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DD9F5B-22F5-4D6C-B5C6-472A9C1A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091DCF-9ED3-4D0A-B670-4AF495C3B0E1}"/>
              </a:ext>
            </a:extLst>
          </p:cNvPr>
          <p:cNvSpPr/>
          <p:nvPr/>
        </p:nvSpPr>
        <p:spPr>
          <a:xfrm>
            <a:off x="3918284" y="2147944"/>
            <a:ext cx="4801314" cy="1281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三、节水方法</a:t>
            </a:r>
          </a:p>
        </p:txBody>
      </p:sp>
    </p:spTree>
    <p:extLst>
      <p:ext uri="{BB962C8B-B14F-4D97-AF65-F5344CB8AC3E}">
        <p14:creationId xmlns:p14="http://schemas.microsoft.com/office/powerpoint/2010/main" val="17697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对话气泡: 圆角矩形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D51EB4-B2AC-4BAF-BCA3-B3ED930E172E}"/>
              </a:ext>
            </a:extLst>
          </p:cNvPr>
          <p:cNvSpPr/>
          <p:nvPr/>
        </p:nvSpPr>
        <p:spPr>
          <a:xfrm>
            <a:off x="1021942" y="469055"/>
            <a:ext cx="8253663" cy="4271386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F5E4E4F-F674-495C-8D63-CC02801A94F7}"/>
              </a:ext>
            </a:extLst>
          </p:cNvPr>
          <p:cNvSpPr/>
          <p:nvPr/>
        </p:nvSpPr>
        <p:spPr>
          <a:xfrm>
            <a:off x="1859695" y="981614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200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刷牙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1CAA53D-15F8-41AA-B3DA-B7E90028C533}"/>
              </a:ext>
            </a:extLst>
          </p:cNvPr>
          <p:cNvSpPr/>
          <p:nvPr/>
        </p:nvSpPr>
        <p:spPr>
          <a:xfrm>
            <a:off x="2305098" y="2281582"/>
            <a:ext cx="6494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口杯接水，</a:t>
            </a:r>
            <a:r>
              <a:rPr lang="en-US" altLang="zh-CN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3</a:t>
            </a:r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口杯共用水约</a:t>
            </a:r>
            <a:r>
              <a:rPr lang="en-US" altLang="zh-CN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0</a:t>
            </a:r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．</a:t>
            </a:r>
            <a:r>
              <a:rPr lang="en-US" altLang="zh-CN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6</a:t>
            </a:r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升。三口之家每日两次，每月可节水</a:t>
            </a:r>
            <a:r>
              <a:rPr lang="en-US" altLang="zh-CN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486</a:t>
            </a:r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升。</a:t>
            </a:r>
            <a:endParaRPr lang="en-US" altLang="zh-CN" spc="100" dirty="0">
              <a:solidFill>
                <a:prstClr val="white">
                  <a:lumMod val="65000"/>
                </a:prstClr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62" name="直接连接符 6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84F41D4-85AB-44EB-AEBE-B0EFCBDB530C}"/>
              </a:ext>
            </a:extLst>
          </p:cNvPr>
          <p:cNvCxnSpPr/>
          <p:nvPr/>
        </p:nvCxnSpPr>
        <p:spPr>
          <a:xfrm flipH="1">
            <a:off x="1719700" y="98161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1ABB68-D68D-4C3B-BC6C-26811AA6A2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100000" l="10000" r="90000">
                        <a14:foregroundMark x1="43500" y1="29100" x2="358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3646" y="2454363"/>
            <a:ext cx="4179687" cy="36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话气泡: 圆角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024BCA-8CEF-44CC-9F29-DBAD1212A24D}"/>
              </a:ext>
            </a:extLst>
          </p:cNvPr>
          <p:cNvSpPr/>
          <p:nvPr/>
        </p:nvSpPr>
        <p:spPr>
          <a:xfrm>
            <a:off x="1021942" y="469055"/>
            <a:ext cx="8253663" cy="4271386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85428C-DB01-46A4-B521-C1C5F12258F7}"/>
              </a:ext>
            </a:extLst>
          </p:cNvPr>
          <p:cNvSpPr/>
          <p:nvPr/>
        </p:nvSpPr>
        <p:spPr>
          <a:xfrm>
            <a:off x="1859695" y="848617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洗衣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E508503-5FDC-4E03-A434-9E2C5DF90D5D}"/>
              </a:ext>
            </a:extLst>
          </p:cNvPr>
          <p:cNvSpPr/>
          <p:nvPr/>
        </p:nvSpPr>
        <p:spPr>
          <a:xfrm>
            <a:off x="2076498" y="1873014"/>
            <a:ext cx="64945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衣服集中一起洗：衣服太少不洗，等多了以后集中起来洗，也是省水的办法。</a:t>
            </a:r>
          </a:p>
          <a:p>
            <a:pPr lvl="0" defTabSz="457200"/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充分利用漂洗：</a:t>
            </a:r>
            <a:r>
              <a:rPr lang="en-US" altLang="zh-CN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1.</a:t>
            </a:r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增加漂洗次数，每次漂洗水量宜少不宜多，以基本淹没衣服为准。</a:t>
            </a:r>
            <a:r>
              <a:rPr lang="en-US" altLang="zh-CN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2.</a:t>
            </a:r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每次用的漂洗水量相同。</a:t>
            </a:r>
            <a:r>
              <a:rPr lang="en-US" altLang="zh-CN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3.</a:t>
            </a:r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每次漂洗完后，尽可能将衣物拧干，再放清水。</a:t>
            </a:r>
            <a:r>
              <a:rPr lang="en-US" altLang="zh-CN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4.</a:t>
            </a:r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如果将漂洗的水留下来做下一批衣服洗涤水用，一次可以省下</a:t>
            </a:r>
            <a:r>
              <a:rPr lang="en-US" altLang="zh-CN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30-40</a:t>
            </a:r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升清水。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6354D4D-4CB1-4B17-BFDF-240DFADCCE76}"/>
              </a:ext>
            </a:extLst>
          </p:cNvPr>
          <p:cNvCxnSpPr/>
          <p:nvPr/>
        </p:nvCxnSpPr>
        <p:spPr>
          <a:xfrm flipH="1">
            <a:off x="1755794" y="826992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80C379-124B-4544-A04D-35DCA132D4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100000" l="10000" r="90000">
                        <a14:foregroundMark x1="43500" y1="29100" x2="358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3646" y="2454363"/>
            <a:ext cx="4179687" cy="36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话气泡: 圆角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0D30324-0C2C-49E2-B530-9CA47375F6CD}"/>
              </a:ext>
            </a:extLst>
          </p:cNvPr>
          <p:cNvSpPr/>
          <p:nvPr/>
        </p:nvSpPr>
        <p:spPr>
          <a:xfrm>
            <a:off x="1021942" y="469055"/>
            <a:ext cx="8253663" cy="4271386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4EC9F9-739E-4125-B28A-47430AA46F71}"/>
              </a:ext>
            </a:extLst>
          </p:cNvPr>
          <p:cNvSpPr/>
          <p:nvPr/>
        </p:nvSpPr>
        <p:spPr>
          <a:xfrm>
            <a:off x="1767826" y="981614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2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洗浴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6C9D08-D02C-415A-8C30-7133CF2BAD29}"/>
              </a:ext>
            </a:extLst>
          </p:cNvPr>
          <p:cNvSpPr/>
          <p:nvPr/>
        </p:nvSpPr>
        <p:spPr>
          <a:xfrm>
            <a:off x="2220877" y="2281582"/>
            <a:ext cx="6494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间断放水淋浴，搓洗时及时关水，避免过长时间冲淋。盆浴后的水可用于洗车、冲洗厕所、拖地等。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825382B-DC19-4915-B83A-99F0A9FEF417}"/>
              </a:ext>
            </a:extLst>
          </p:cNvPr>
          <p:cNvCxnSpPr/>
          <p:nvPr/>
        </p:nvCxnSpPr>
        <p:spPr>
          <a:xfrm flipH="1">
            <a:off x="1767826" y="98161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A65505-9C2F-40D8-870D-EE34D72F12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100000" l="10000" r="90000">
                        <a14:foregroundMark x1="43500" y1="29100" x2="358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3646" y="2454363"/>
            <a:ext cx="4179687" cy="36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对话气泡: 圆角矩形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140BE01-9A6B-45A6-906C-0B56B5D151DD}"/>
              </a:ext>
            </a:extLst>
          </p:cNvPr>
          <p:cNvSpPr/>
          <p:nvPr/>
        </p:nvSpPr>
        <p:spPr>
          <a:xfrm>
            <a:off x="1021942" y="469055"/>
            <a:ext cx="8253663" cy="4271386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41C5B80-8A6A-40EE-8210-69104EA6E546}"/>
              </a:ext>
            </a:extLst>
          </p:cNvPr>
          <p:cNvSpPr/>
          <p:nvPr/>
        </p:nvSpPr>
        <p:spPr>
          <a:xfrm>
            <a:off x="1327999" y="1003815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2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洗手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9FCE3D8-4AB9-4922-B351-AA9BC69999D8}"/>
              </a:ext>
            </a:extLst>
          </p:cNvPr>
          <p:cNvSpPr/>
          <p:nvPr/>
        </p:nvSpPr>
        <p:spPr>
          <a:xfrm>
            <a:off x="2584249" y="1106036"/>
            <a:ext cx="6494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洗手洗脸用水用盆接，之后的冲厕所。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D4069B-6617-4242-97FB-4EFEDE54132E}"/>
              </a:ext>
            </a:extLst>
          </p:cNvPr>
          <p:cNvCxnSpPr/>
          <p:nvPr/>
        </p:nvCxnSpPr>
        <p:spPr>
          <a:xfrm flipH="1">
            <a:off x="1327999" y="1080015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91AE31-43AE-44C7-9845-20721EB76799}"/>
              </a:ext>
            </a:extLst>
          </p:cNvPr>
          <p:cNvSpPr/>
          <p:nvPr/>
        </p:nvSpPr>
        <p:spPr>
          <a:xfrm>
            <a:off x="1354274" y="2070615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2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饮食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73EFA61-1496-4FBC-AD78-F557C96ED45B}"/>
              </a:ext>
            </a:extLst>
          </p:cNvPr>
          <p:cNvSpPr/>
          <p:nvPr/>
        </p:nvSpPr>
        <p:spPr>
          <a:xfrm>
            <a:off x="2610524" y="2172836"/>
            <a:ext cx="6494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pc="100" dirty="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先用纸擦除炊具、食具上的油污，再洗涤；控制水龙头流量，改不间断冲洗为间断冲洗。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F503F67-7527-47BE-BD95-F7DE70ACF0B3}"/>
              </a:ext>
            </a:extLst>
          </p:cNvPr>
          <p:cNvCxnSpPr/>
          <p:nvPr/>
        </p:nvCxnSpPr>
        <p:spPr>
          <a:xfrm flipH="1">
            <a:off x="1354274" y="2146815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21271E-3CCD-438F-8BAF-B7DB1EDCD091}"/>
              </a:ext>
            </a:extLst>
          </p:cNvPr>
          <p:cNvSpPr/>
          <p:nvPr/>
        </p:nvSpPr>
        <p:spPr>
          <a:xfrm>
            <a:off x="1401571" y="3232008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2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洗车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CBC84D-8901-42A5-AB67-B5374C3EC572}"/>
              </a:ext>
            </a:extLst>
          </p:cNvPr>
          <p:cNvSpPr/>
          <p:nvPr/>
        </p:nvSpPr>
        <p:spPr>
          <a:xfrm>
            <a:off x="2657821" y="3334229"/>
            <a:ext cx="6494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用水桶盛水洗车；使用洗涤水、洗衣水洗车；使用节水喷雾水枪冲洗。（注意：洗车水处理后循环使用）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D7DBACF-5481-464A-B0D1-07039BD8EB8C}"/>
              </a:ext>
            </a:extLst>
          </p:cNvPr>
          <p:cNvCxnSpPr/>
          <p:nvPr/>
        </p:nvCxnSpPr>
        <p:spPr>
          <a:xfrm flipH="1">
            <a:off x="1401571" y="3308208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D64E3D0-95C8-4828-9FCF-87865C7D03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100000" l="10000" r="90000">
                        <a14:foregroundMark x1="43500" y1="29100" x2="358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3646" y="2454363"/>
            <a:ext cx="4179687" cy="36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对话气泡: 圆角矩形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C037D65-2912-48E2-8EB2-210532DCEF33}"/>
              </a:ext>
            </a:extLst>
          </p:cNvPr>
          <p:cNvSpPr/>
          <p:nvPr/>
        </p:nvSpPr>
        <p:spPr>
          <a:xfrm>
            <a:off x="1021942" y="469055"/>
            <a:ext cx="8253663" cy="4271386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06388E-4A22-40DE-A340-DA6FD253D400}"/>
              </a:ext>
            </a:extLst>
          </p:cNvPr>
          <p:cNvSpPr/>
          <p:nvPr/>
        </p:nvSpPr>
        <p:spPr>
          <a:xfrm>
            <a:off x="1375296" y="1461015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2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马桶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DC3DF3-6CE1-4442-927E-CF1B796C9245}"/>
              </a:ext>
            </a:extLst>
          </p:cNvPr>
          <p:cNvSpPr/>
          <p:nvPr/>
        </p:nvSpPr>
        <p:spPr>
          <a:xfrm>
            <a:off x="2781055" y="1537215"/>
            <a:ext cx="6302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可以往马桶水箱中放入一个装满水的</a:t>
            </a:r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500</a:t>
            </a:r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毫升水瓶或一块砖头，每次冲水就可以减少水量。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6CA949-4F40-47EF-8CE9-656E5876E380}"/>
              </a:ext>
            </a:extLst>
          </p:cNvPr>
          <p:cNvCxnSpPr/>
          <p:nvPr/>
        </p:nvCxnSpPr>
        <p:spPr>
          <a:xfrm flipH="1">
            <a:off x="1375296" y="1537215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C38EDA-A823-4A2C-BC11-5A8A977BE238}"/>
              </a:ext>
            </a:extLst>
          </p:cNvPr>
          <p:cNvSpPr/>
          <p:nvPr/>
        </p:nvSpPr>
        <p:spPr>
          <a:xfrm>
            <a:off x="1401571" y="2527815"/>
            <a:ext cx="11592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2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淘米</a:t>
            </a:r>
            <a:endParaRPr lang="en-US" altLang="zh-CN" sz="3200" b="1" spc="600">
              <a:solidFill>
                <a:srgbClr val="00B0F0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lvl="0" defTabSz="457200"/>
            <a:r>
              <a:rPr lang="zh-CN" altLang="en-US" sz="32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洗菜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617CB7-A87C-4E9A-83BF-8AAC9246F035}"/>
              </a:ext>
            </a:extLst>
          </p:cNvPr>
          <p:cNvSpPr/>
          <p:nvPr/>
        </p:nvSpPr>
        <p:spPr>
          <a:xfrm>
            <a:off x="2781055" y="2743258"/>
            <a:ext cx="6302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pc="100">
                <a:solidFill>
                  <a:prstClr val="white">
                    <a:lumMod val="65000"/>
                  </a:prst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淘完米后，可将淘米水进行洗碗、冲厕所和浇灌花草，这样洗碗还可使碗上的油污更少。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DB5C23-247C-44D8-95CA-471FA52235FD}"/>
              </a:ext>
            </a:extLst>
          </p:cNvPr>
          <p:cNvCxnSpPr/>
          <p:nvPr/>
        </p:nvCxnSpPr>
        <p:spPr>
          <a:xfrm flipH="1">
            <a:off x="1401571" y="2604015"/>
            <a:ext cx="0" cy="100101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52BA0CB-A17E-45DF-96CC-405C98C280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100000" l="10000" r="90000">
                        <a14:foregroundMark x1="43500" y1="29100" x2="358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1770" y="2602168"/>
            <a:ext cx="4179687" cy="36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话气泡: 圆角矩形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CC3D58-8F4D-464F-A268-7FF17E2EB6B0}"/>
              </a:ext>
            </a:extLst>
          </p:cNvPr>
          <p:cNvSpPr/>
          <p:nvPr/>
        </p:nvSpPr>
        <p:spPr>
          <a:xfrm>
            <a:off x="1406952" y="654701"/>
            <a:ext cx="8253663" cy="4271386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95F39D9-4CE2-4D3D-A93A-2FBC19316225}"/>
              </a:ext>
            </a:extLst>
          </p:cNvPr>
          <p:cNvSpPr/>
          <p:nvPr/>
        </p:nvSpPr>
        <p:spPr>
          <a:xfrm>
            <a:off x="2206532" y="2498006"/>
            <a:ext cx="7008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32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你能拟一条节约用水的标语吗？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8EB52DA-3E7B-4719-84CC-F57C83800A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100000" l="10000" r="90000">
                        <a14:foregroundMark x1="43500" y1="29100" x2="358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56310" y="2671010"/>
            <a:ext cx="4179687" cy="36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话气泡: 圆角矩形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27BE24-FFCF-455E-A17E-8C69BD326A22}"/>
              </a:ext>
            </a:extLst>
          </p:cNvPr>
          <p:cNvSpPr/>
          <p:nvPr/>
        </p:nvSpPr>
        <p:spPr>
          <a:xfrm>
            <a:off x="851367" y="529006"/>
            <a:ext cx="8700546" cy="4386805"/>
          </a:xfrm>
          <a:prstGeom prst="wedgeRoundRectCallout">
            <a:avLst>
              <a:gd name="adj1" fmla="val 55115"/>
              <a:gd name="adj2" fmla="val 31833"/>
              <a:gd name="adj3" fmla="val 16667"/>
            </a:avLst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97677B5-85CD-43B0-A52D-F02DFDEC4A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119177"/>
            <a:ext cx="10127848" cy="540537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1B8EA3E-B4AE-4B44-882C-DDA790ADB7C7}"/>
              </a:ext>
            </a:extLst>
          </p:cNvPr>
          <p:cNvSpPr/>
          <p:nvPr/>
        </p:nvSpPr>
        <p:spPr>
          <a:xfrm>
            <a:off x="1528917" y="973078"/>
            <a:ext cx="757611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珍惜水就是珍惜您的生命。</a:t>
            </a: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请珍惜每一滴水。</a:t>
            </a: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浪费用水可耻，节约用水光荣。</a:t>
            </a: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水是不可替代的宝贵资源。</a:t>
            </a: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滴水在指尖，节水在心田。</a:t>
            </a: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珍惜用水，别让地球上最后一滴水，成为人类的眼泪！</a:t>
            </a: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要像爱护眼睛一样珍惜水资源。</a:t>
            </a: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水是生命之源，浪费水就是扼杀自己的生命。</a:t>
            </a: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将来，地球渴了会怎样？</a:t>
            </a: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节约用水，从我做起，从身边做起！</a:t>
            </a: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滴滴情深自来水，请你珍惜我的泪。</a:t>
            </a:r>
            <a:endParaRPr lang="en-US" altLang="zh-CN" b="1" spc="600" dirty="0">
              <a:solidFill>
                <a:srgbClr val="00B0F0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lvl="0" defTabSz="457200"/>
            <a:r>
              <a:rPr lang="zh-CN" altLang="en-US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惜水、爱水、节水，从我做起。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84ECC5E-B896-4F87-B5FB-EAE3AC1A2B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100000" l="10000" r="90000">
                        <a14:foregroundMark x1="43500" y1="29100" x2="358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80373" y="2688155"/>
            <a:ext cx="4179687" cy="36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图片 55" descr="594f13517273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32C9C8B-1DB5-43A8-8DAB-2597DE48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A7FB48-70F5-4286-8FE9-14111F37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8181BE-B8FE-4875-AC90-825A907D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63F350-710D-40B4-905C-2993A0E26CAE}"/>
              </a:ext>
            </a:extLst>
          </p:cNvPr>
          <p:cNvSpPr/>
          <p:nvPr/>
        </p:nvSpPr>
        <p:spPr>
          <a:xfrm>
            <a:off x="3872672" y="2559322"/>
            <a:ext cx="6185728" cy="1281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一、认识水资源</a:t>
            </a:r>
            <a:endParaRPr lang="en-US" altLang="zh-CN" sz="6000" dirty="0">
              <a:solidFill>
                <a:srgbClr val="1394BC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74471" y="2236206"/>
            <a:ext cx="15843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8D64305-E4BF-4B59-B815-0E7DE5BFA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138" y="-177912"/>
            <a:ext cx="10319207" cy="660556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EAC0AA-29E1-46EC-BC42-6BC059A29594}"/>
              </a:ext>
            </a:extLst>
          </p:cNvPr>
          <p:cNvSpPr/>
          <p:nvPr/>
        </p:nvSpPr>
        <p:spPr>
          <a:xfrm>
            <a:off x="3916348" y="1407953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>
                <a:solidFill>
                  <a:srgbClr val="00B0F0"/>
                </a:solidFill>
                <a:latin typeface="庞门正道标题体" panose="02010600030101010101" pitchFamily="2" charset="-122"/>
                <a:ea typeface="思源宋体 CN Heavy" panose="02020900000000000000" pitchFamily="18" charset="-122"/>
              </a:rPr>
              <a:t>节约用水倡议书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CCA3666-737A-4431-9C72-B62C4F84F542}"/>
              </a:ext>
            </a:extLst>
          </p:cNvPr>
          <p:cNvSpPr/>
          <p:nvPr/>
        </p:nvSpPr>
        <p:spPr>
          <a:xfrm>
            <a:off x="1298933" y="1931173"/>
            <a:ext cx="6759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亲爱的同学们：</a:t>
            </a:r>
          </a:p>
          <a:p>
            <a:pPr lvl="0" defTabSz="457200"/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    </a:t>
            </a:r>
            <a:r>
              <a:rPr lang="zh-CN" altLang="en-US" spc="100" dirty="0" smtClean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水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占人体体重的五分之四，它对我们人类很重要，而且我国是贫水国家之一</a:t>
            </a:r>
            <a:r>
              <a:rPr lang="en-US" altLang="zh-CN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,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但是我发现有很多学生不珍惜水，让白花花的水流着，还有很多同学玩打水仗。每天从水池旁走过，总会看见一滴一滴的水在流着，好像在伤心地哭</a:t>
            </a:r>
            <a:r>
              <a:rPr lang="zh-CN" altLang="en-US" spc="100" dirty="0" smtClean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泣。</a:t>
            </a:r>
            <a:endParaRPr lang="en-US" altLang="zh-CN" spc="100" dirty="0" smtClean="0">
              <a:solidFill>
                <a:srgbClr val="00B0F0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lvl="0" defTabSz="457200"/>
            <a:r>
              <a:rPr lang="zh-CN" altLang="en-US" spc="100" dirty="0" smtClean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在此，我提出以下节约用水的倡议书</a:t>
            </a:r>
            <a:r>
              <a:rPr lang="en-US" altLang="zh-CN" spc="100" dirty="0" smtClean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</a:p>
          <a:p>
            <a:pPr lvl="0" defTabSz="457200"/>
            <a:r>
              <a:rPr lang="en-US" altLang="zh-CN" spc="100" dirty="0" smtClean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1</a:t>
            </a:r>
            <a:r>
              <a:rPr lang="en-US" altLang="zh-CN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.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洗完手后，</a:t>
            </a:r>
            <a:r>
              <a:rPr lang="en-US" altLang="zh-CN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-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定要及时关掉水龙头，并关紧。</a:t>
            </a:r>
          </a:p>
          <a:p>
            <a:pPr lvl="0" defTabSz="457200"/>
            <a:r>
              <a:rPr lang="en-US" altLang="zh-CN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2.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不能浪费每一滴水，如</a:t>
            </a:r>
            <a:r>
              <a:rPr lang="en-US" altLang="zh-CN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打水仗等。</a:t>
            </a:r>
          </a:p>
          <a:p>
            <a:pPr lvl="0" defTabSz="457200"/>
            <a:r>
              <a:rPr lang="en-US" altLang="zh-CN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3.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如果那些同学看见水龙头没有关紧，</a:t>
            </a:r>
            <a:r>
              <a:rPr lang="en-US" altLang="zh-CN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-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定要拧紧水龙头。</a:t>
            </a:r>
          </a:p>
          <a:p>
            <a:pPr lvl="0" defTabSz="457200"/>
            <a:r>
              <a:rPr lang="en-US" altLang="zh-CN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4.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不能把垃圾扔进河流，要保护我们美丽的河流。</a:t>
            </a:r>
          </a:p>
          <a:p>
            <a:pPr lvl="0" defTabSz="457200"/>
            <a:r>
              <a:rPr lang="en-US" altLang="zh-CN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5.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我们不能浪费水，比如洗完脸的水可以洗脚，洗完脚的谁可以冲厕所。妈妈用过的淘米水也可以拖地。这样就不浪费水了。</a:t>
            </a:r>
          </a:p>
          <a:p>
            <a:pPr lvl="0" defTabSz="457200"/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让我们节约用水吧，不能让地球上的最后</a:t>
            </a:r>
            <a:r>
              <a:rPr lang="en-US" altLang="zh-CN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-</a:t>
            </a:r>
            <a:r>
              <a:rPr lang="zh-CN" altLang="en-US" spc="1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cs typeface="Arial" panose="020B0604020202020204" pitchFamily="34" charset="0"/>
              </a:rPr>
              <a:t>滴水，成为我们的眼泪。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D8B3198-DAC9-4EB1-B614-3A58B7FEB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100000" l="10000" r="90000">
                        <a14:foregroundMark x1="43500" y1="29100" x2="358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64593" y="2626239"/>
            <a:ext cx="4179687" cy="36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5" descr="594f13517273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490C75-9988-4805-80CC-55B68FE6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09575D-A893-47B3-8BD6-025849B850B8}"/>
              </a:ext>
            </a:extLst>
          </p:cNvPr>
          <p:cNvSpPr/>
          <p:nvPr/>
        </p:nvSpPr>
        <p:spPr>
          <a:xfrm>
            <a:off x="3445643" y="2089839"/>
            <a:ext cx="55397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感谢聆听</a:t>
            </a:r>
          </a:p>
        </p:txBody>
      </p:sp>
    </p:spTree>
    <p:extLst>
      <p:ext uri="{BB962C8B-B14F-4D97-AF65-F5344CB8AC3E}">
        <p14:creationId xmlns:p14="http://schemas.microsoft.com/office/powerpoint/2010/main" val="29342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24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D93136-0C86-4307-8637-BF52CECB98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10"/>
            <a:ext cx="12192000" cy="6867910"/>
          </a:xfrm>
          <a:prstGeom prst="rect">
            <a:avLst/>
          </a:prstGeom>
          <a:noFill/>
        </p:spPr>
      </p:pic>
      <p:sp>
        <p:nvSpPr>
          <p:cNvPr id="8" name="矩形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EB5C91-7A50-4D13-B266-091C81461107}"/>
              </a:ext>
            </a:extLst>
          </p:cNvPr>
          <p:cNvSpPr/>
          <p:nvPr/>
        </p:nvSpPr>
        <p:spPr>
          <a:xfrm>
            <a:off x="4483945" y="2248541"/>
            <a:ext cx="6979723" cy="29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</a:pPr>
            <a:r>
              <a:rPr lang="zh-CN" altLang="en-US" sz="1600" spc="1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　　海水是咸水，不能直接饮用，所以通常所说的水资源主要是指陆地上的淡水资源，如河流水、淡水、湖泊水、地下水和冰川等。陆地上的淡水资源只占地球上水体总量</a:t>
            </a:r>
            <a:r>
              <a:rPr lang="en-US" altLang="zh-CN" sz="1600" spc="1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2.53</a:t>
            </a:r>
            <a:r>
              <a:rPr lang="zh-CN" altLang="en-US" sz="1600" spc="1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％左右，其中近</a:t>
            </a:r>
            <a:r>
              <a:rPr lang="en-US" altLang="zh-CN" sz="1600" spc="1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70</a:t>
            </a:r>
            <a:r>
              <a:rPr lang="zh-CN" altLang="en-US" sz="1600" spc="1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％是固体冰川，即分布在两极地区和中、低纬度地区的高山冰川，还很难加以利用。目前人类比较容易利用的淡水资源，主要是河流水、淡水湖泊水，以及浅层地下水，储量约占全球淡水总储量的</a:t>
            </a:r>
            <a:r>
              <a:rPr lang="en-US" altLang="zh-CN" sz="1600" spc="1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0.3</a:t>
            </a:r>
            <a:r>
              <a:rPr lang="zh-CN" altLang="en-US" sz="1600" spc="1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％，只占全球总储水量的十万分之七。据研究，从水循环的观点来看，全世界真正有效利用的淡水资源每年约有</a:t>
            </a:r>
            <a:r>
              <a:rPr lang="en-US" altLang="zh-CN" sz="1600" spc="1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9000</a:t>
            </a:r>
            <a:r>
              <a:rPr lang="zh-CN" altLang="en-US" sz="1600" spc="1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立方千米。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07F6F4-E6DC-41E4-B030-C6C7B8EF2644}"/>
              </a:ext>
            </a:extLst>
          </p:cNvPr>
          <p:cNvSpPr/>
          <p:nvPr/>
        </p:nvSpPr>
        <p:spPr>
          <a:xfrm>
            <a:off x="588446" y="378837"/>
            <a:ext cx="11298753" cy="72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30000"/>
              </a:lnSpc>
            </a:pPr>
            <a:r>
              <a:rPr lang="zh-CN" altLang="en-US" sz="3600" b="1" spc="100" dirty="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地球上的水资源，从广义来说是指水圈内水量的总体。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A12D7E-85B4-4729-8D34-90B33C8ABC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0363" y="2494458"/>
            <a:ext cx="2445250" cy="37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D11F6C6-76B9-4CC9-91CF-761636B87D63}"/>
              </a:ext>
            </a:extLst>
          </p:cNvPr>
          <p:cNvSpPr/>
          <p:nvPr/>
        </p:nvSpPr>
        <p:spPr>
          <a:xfrm>
            <a:off x="56986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D2D1AF-C5E2-40D6-BF4C-7592B57D14DA}"/>
              </a:ext>
            </a:extLst>
          </p:cNvPr>
          <p:cNvSpPr/>
          <p:nvPr/>
        </p:nvSpPr>
        <p:spPr>
          <a:xfrm>
            <a:off x="0" y="3280228"/>
            <a:ext cx="12220493" cy="35777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1C68DD-A5E2-4747-868D-C857A9384278}"/>
              </a:ext>
            </a:extLst>
          </p:cNvPr>
          <p:cNvSpPr/>
          <p:nvPr/>
        </p:nvSpPr>
        <p:spPr>
          <a:xfrm>
            <a:off x="878685" y="523837"/>
            <a:ext cx="2544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40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水的形态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574FEF-2FF8-45AD-9368-4E4AC33D9EFE}"/>
              </a:ext>
            </a:extLst>
          </p:cNvPr>
          <p:cNvSpPr/>
          <p:nvPr/>
        </p:nvSpPr>
        <p:spPr>
          <a:xfrm>
            <a:off x="1045397" y="111866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pc="1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The form of water</a:t>
            </a:r>
            <a:endParaRPr kumimoji="0" lang="zh-CN" altLang="en-US" b="0" i="0" u="none" strike="noStrike" kern="1200" cap="none" spc="1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A01246-D56A-46E1-8EDA-DDFAE9804565}"/>
              </a:ext>
            </a:extLst>
          </p:cNvPr>
          <p:cNvCxnSpPr/>
          <p:nvPr/>
        </p:nvCxnSpPr>
        <p:spPr>
          <a:xfrm flipH="1">
            <a:off x="878685" y="634244"/>
            <a:ext cx="0" cy="75920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9BE38B6-9113-4B39-9FF7-C0213225A895}"/>
              </a:ext>
            </a:extLst>
          </p:cNvPr>
          <p:cNvSpPr/>
          <p:nvPr/>
        </p:nvSpPr>
        <p:spPr>
          <a:xfrm>
            <a:off x="868111" y="1767183"/>
            <a:ext cx="10528614" cy="4290432"/>
          </a:xfrm>
          <a:prstGeom prst="roundRect">
            <a:avLst>
              <a:gd name="adj" fmla="val 2929"/>
            </a:avLst>
          </a:prstGeom>
          <a:solidFill>
            <a:schemeClr val="bg1"/>
          </a:solidFill>
          <a:ln>
            <a:noFill/>
          </a:ln>
          <a:effectLst>
            <a:outerShdw blurRad="2667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FAD036-9D39-4488-B579-1710EC58FE01}"/>
              </a:ext>
            </a:extLst>
          </p:cNvPr>
          <p:cNvSpPr/>
          <p:nvPr/>
        </p:nvSpPr>
        <p:spPr>
          <a:xfrm>
            <a:off x="1535275" y="4740075"/>
            <a:ext cx="2339102" cy="1317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固态</a:t>
            </a:r>
            <a:endParaRPr lang="en-US" altLang="zh-CN" sz="2800">
              <a:solidFill>
                <a:srgbClr val="1394BC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冰、冰雹、雪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A2CC4DB-6883-41FE-AD85-7F96E148E9FD}"/>
              </a:ext>
            </a:extLst>
          </p:cNvPr>
          <p:cNvSpPr/>
          <p:nvPr/>
        </p:nvSpPr>
        <p:spPr>
          <a:xfrm>
            <a:off x="4746912" y="4740075"/>
            <a:ext cx="2698175" cy="1317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液态</a:t>
            </a:r>
            <a:endParaRPr lang="en-US" altLang="zh-CN" sz="2800">
              <a:solidFill>
                <a:srgbClr val="1394BC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云、雨、雾、露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1301A7-0B6E-44F1-98AE-FFF439053088}"/>
              </a:ext>
            </a:extLst>
          </p:cNvPr>
          <p:cNvSpPr/>
          <p:nvPr/>
        </p:nvSpPr>
        <p:spPr>
          <a:xfrm>
            <a:off x="9112079" y="4740075"/>
            <a:ext cx="1261884" cy="1317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气态</a:t>
            </a:r>
            <a:endParaRPr lang="en-US" altLang="zh-CN" sz="2800">
              <a:solidFill>
                <a:srgbClr val="1394BC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1394B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水蒸气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34BDE77-6F7A-4061-A8B3-BA5583C02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751" y="2059851"/>
            <a:ext cx="2714626" cy="2440751"/>
          </a:xfrm>
          <a:prstGeom prst="roundRect">
            <a:avLst>
              <a:gd name="adj" fmla="val 9079"/>
            </a:avLst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图片 2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DB94D66-AD83-48EC-8CB4-E34BDC77E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096" y="2104134"/>
            <a:ext cx="3162300" cy="2440751"/>
          </a:xfrm>
          <a:prstGeom prst="roundRect">
            <a:avLst>
              <a:gd name="adj" fmla="val 71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图片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0F69F58-932A-4B2D-8DDC-7319FF21C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590" y="2104134"/>
            <a:ext cx="3124200" cy="2402906"/>
          </a:xfrm>
          <a:prstGeom prst="roundRect">
            <a:avLst>
              <a:gd name="adj" fmla="val 89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78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5694FE-4FBE-42BF-B7B6-6D0FB41C08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10"/>
            <a:ext cx="12192000" cy="6867910"/>
          </a:xfrm>
          <a:prstGeom prst="rect">
            <a:avLst/>
          </a:prstGeom>
          <a:noFill/>
        </p:spPr>
      </p:pic>
      <p:sp>
        <p:nvSpPr>
          <p:cNvPr id="5" name="矩形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D11F6C6-76B9-4CC9-91CF-761636B87D63}"/>
              </a:ext>
            </a:extLst>
          </p:cNvPr>
          <p:cNvSpPr/>
          <p:nvPr/>
        </p:nvSpPr>
        <p:spPr>
          <a:xfrm>
            <a:off x="28493" y="0"/>
            <a:ext cx="12192000" cy="6858000"/>
          </a:xfrm>
          <a:prstGeom prst="rect">
            <a:avLst/>
          </a:prstGeom>
          <a:solidFill>
            <a:srgbClr val="66CCFF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1C68DD-A5E2-4747-868D-C857A9384278}"/>
              </a:ext>
            </a:extLst>
          </p:cNvPr>
          <p:cNvSpPr/>
          <p:nvPr/>
        </p:nvSpPr>
        <p:spPr>
          <a:xfrm>
            <a:off x="878685" y="558044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水有哪些用途？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574FEF-2FF8-45AD-9368-4E4AC33D9EFE}"/>
              </a:ext>
            </a:extLst>
          </p:cNvPr>
          <p:cNvSpPr/>
          <p:nvPr/>
        </p:nvSpPr>
        <p:spPr>
          <a:xfrm>
            <a:off x="954885" y="1024114"/>
            <a:ext cx="24529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What are the uses of water?</a:t>
            </a:r>
            <a:endParaRPr kumimoji="0" lang="zh-CN" altLang="en-US" sz="1200" b="0" i="0" u="none" strike="noStrike" kern="1200" cap="none" spc="1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A01246-D56A-46E1-8EDA-DDFAE9804565}"/>
              </a:ext>
            </a:extLst>
          </p:cNvPr>
          <p:cNvCxnSpPr/>
          <p:nvPr/>
        </p:nvCxnSpPr>
        <p:spPr>
          <a:xfrm flipH="1"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ṥľïď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B3D8CC-8D63-449A-9972-1F56C83D3BF8}"/>
              </a:ext>
            </a:extLst>
          </p:cNvPr>
          <p:cNvSpPr/>
          <p:nvPr/>
        </p:nvSpPr>
        <p:spPr>
          <a:xfrm>
            <a:off x="3879929" y="2093255"/>
            <a:ext cx="4320310" cy="3893653"/>
          </a:xfrm>
          <a:prstGeom prst="rect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8239872-93DC-40F6-B661-848CB21A6D98}"/>
              </a:ext>
            </a:extLst>
          </p:cNvPr>
          <p:cNvSpPr/>
          <p:nvPr/>
        </p:nvSpPr>
        <p:spPr>
          <a:xfrm>
            <a:off x="5001640" y="2762808"/>
            <a:ext cx="20768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di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4000" b="1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饮 用</a:t>
            </a:r>
            <a:endParaRPr lang="en-US" altLang="zh-CN" sz="4000" b="1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marL="571500" indent="-571500" algn="di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4000" b="1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浇 灌</a:t>
            </a:r>
            <a:endParaRPr lang="en-US" altLang="zh-CN" sz="4000" b="1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marL="571500" indent="-571500" algn="di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4000" b="1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生 产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6447DE1-5113-46C2-B02F-151168CBF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85" y="2093254"/>
            <a:ext cx="2772062" cy="38921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" name="图片 3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7F2363-12E9-4FB7-82F9-99492C05EA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717" y="2093254"/>
            <a:ext cx="2772062" cy="2008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7F1219-C905-4B01-A99E-6F2496792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147" y="4267403"/>
            <a:ext cx="2757631" cy="1716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0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5" descr="594f13517273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DD9F5B-22F5-4D6C-B5C6-472A9C1A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091DCF-9ED3-4D0A-B670-4AF495C3B0E1}"/>
              </a:ext>
            </a:extLst>
          </p:cNvPr>
          <p:cNvSpPr/>
          <p:nvPr/>
        </p:nvSpPr>
        <p:spPr>
          <a:xfrm>
            <a:off x="3533274" y="1858029"/>
            <a:ext cx="5724644" cy="2455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人类的生存和发展</a:t>
            </a:r>
            <a:endParaRPr lang="en-US" altLang="zh-CN" sz="540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都离不开水！</a:t>
            </a:r>
          </a:p>
        </p:txBody>
      </p:sp>
    </p:spTree>
    <p:extLst>
      <p:ext uri="{BB962C8B-B14F-4D97-AF65-F5344CB8AC3E}">
        <p14:creationId xmlns:p14="http://schemas.microsoft.com/office/powerpoint/2010/main" val="37789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81FD5A-5165-4BC1-9EC4-FC97216911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10"/>
            <a:ext cx="12192000" cy="6867910"/>
          </a:xfrm>
          <a:prstGeom prst="rect">
            <a:avLst/>
          </a:prstGeom>
          <a:noFill/>
        </p:spPr>
      </p:pic>
      <p:sp>
        <p:nvSpPr>
          <p:cNvPr id="6" name="矩形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0732EF9-C91B-4D09-8EEA-70D49723EB77}"/>
              </a:ext>
            </a:extLst>
          </p:cNvPr>
          <p:cNvSpPr/>
          <p:nvPr/>
        </p:nvSpPr>
        <p:spPr>
          <a:xfrm>
            <a:off x="878685" y="558044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 dirty="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海水和淡水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DF01DEB-51FC-467A-82FD-25A023998586}"/>
              </a:ext>
            </a:extLst>
          </p:cNvPr>
          <p:cNvSpPr/>
          <p:nvPr/>
        </p:nvSpPr>
        <p:spPr>
          <a:xfrm>
            <a:off x="954885" y="1024114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Seawater and freshwater</a:t>
            </a:r>
            <a:endParaRPr kumimoji="0" lang="zh-CN" altLang="en-US" sz="1200" b="0" i="0" u="none" strike="noStrike" kern="1200" cap="none" spc="1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F546869-5D47-4B45-A04E-08E73F0D1B0D}"/>
              </a:ext>
            </a:extLst>
          </p:cNvPr>
          <p:cNvCxnSpPr/>
          <p:nvPr/>
        </p:nvCxnSpPr>
        <p:spPr>
          <a:xfrm flipH="1"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oup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2C95B4C-2B57-44FE-83F5-B0495AA459FA}"/>
              </a:ext>
            </a:extLst>
          </p:cNvPr>
          <p:cNvGraphicFramePr/>
          <p:nvPr/>
        </p:nvGraphicFramePr>
        <p:xfrm>
          <a:off x="9939530" y="1713132"/>
          <a:ext cx="503238" cy="51816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893674956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3662254946"/>
                  </a:ext>
                </a:extLst>
              </a:tr>
            </a:tbl>
          </a:graphicData>
        </a:graphic>
      </p:graphicFrame>
      <p:graphicFrame>
        <p:nvGraphicFramePr>
          <p:cNvPr id="10" name="Group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50F466-C8B0-4AA0-B413-F86EEEF91C39}"/>
              </a:ext>
            </a:extLst>
          </p:cNvPr>
          <p:cNvGraphicFramePr/>
          <p:nvPr/>
        </p:nvGraphicFramePr>
        <p:xfrm>
          <a:off x="7010845" y="1698845"/>
          <a:ext cx="504825" cy="519113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750484008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75000"/>
                          </a:srgbClr>
                        </a:gs>
                        <a:gs pos="100000">
                          <a:srgbClr val="004776">
                            <a:alpha val="73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226857382"/>
                  </a:ext>
                </a:extLst>
              </a:tr>
            </a:tbl>
          </a:graphicData>
        </a:graphic>
      </p:graphicFrame>
      <p:graphicFrame>
        <p:nvGraphicFramePr>
          <p:cNvPr id="11" name="Group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7288526-2FB2-46B9-B31C-47B6868AF79E}"/>
              </a:ext>
            </a:extLst>
          </p:cNvPr>
          <p:cNvGraphicFramePr>
            <a:graphicFrameLocks noGrp="1"/>
          </p:cNvGraphicFramePr>
          <p:nvPr/>
        </p:nvGraphicFramePr>
        <p:xfrm>
          <a:off x="8345933" y="1713132"/>
          <a:ext cx="500062" cy="518160"/>
        </p:xfrm>
        <a:graphic>
          <a:graphicData uri="http://schemas.openxmlformats.org/drawingml/2006/table">
            <a:tbl>
              <a:tblPr/>
              <a:tblGrid>
                <a:gridCol w="500062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353955396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3459332862"/>
                  </a:ext>
                </a:extLst>
              </a:tr>
            </a:tbl>
          </a:graphicData>
        </a:graphic>
      </p:graphicFrame>
      <p:sp>
        <p:nvSpPr>
          <p:cNvPr id="12" name="Rectangle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7C8071-A75A-4291-9C26-69C3C60C9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945" y="1352770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海水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C5E882-9669-4A11-A9C0-B514E1275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114" y="1352770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冰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134EF9-4C12-47F1-BE89-D477653C4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187" y="1352770"/>
            <a:ext cx="2447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可供利用的淡水</a:t>
            </a:r>
          </a:p>
        </p:txBody>
      </p:sp>
      <p:graphicFrame>
        <p:nvGraphicFramePr>
          <p:cNvPr id="15" name="Group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B90A252-9466-4D6E-A3B3-B8BEF1F9383E}"/>
              </a:ext>
            </a:extLst>
          </p:cNvPr>
          <p:cNvGraphicFramePr>
            <a:graphicFrameLocks noGrp="1"/>
          </p:cNvGraphicFramePr>
          <p:nvPr/>
        </p:nvGraphicFramePr>
        <p:xfrm>
          <a:off x="6386278" y="2526436"/>
          <a:ext cx="4800600" cy="3678959"/>
        </p:xfrm>
        <a:graphic>
          <a:graphicData uri="http://schemas.openxmlformats.org/drawingml/2006/table">
            <a:tbl>
              <a:tblPr/>
              <a:tblGrid>
                <a:gridCol w="48006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3101566050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42039768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241800124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4263288794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273154259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3839866463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374287319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587962856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3300355208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321879864"/>
                    </a:ext>
                  </a:extLst>
                </a:gridCol>
              </a:tblGrid>
              <a:tr h="408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3393607784"/>
                  </a:ext>
                </a:extLst>
              </a:tr>
              <a:tr h="410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874936019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568444314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887241030"/>
                  </a:ext>
                </a:extLst>
              </a:tr>
              <a:tr h="408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3880666409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712466487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388882988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580270692"/>
                  </a:ext>
                </a:extLst>
              </a:tr>
              <a:tr h="408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FF">
                            <a:alpha val="89999"/>
                          </a:srgbClr>
                        </a:gs>
                        <a:gs pos="100000">
                          <a:srgbClr val="004776">
                            <a:alpha val="87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2009" marR="72009" marT="36004" marB="36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992972167"/>
                  </a:ext>
                </a:extLst>
              </a:tr>
            </a:tbl>
          </a:graphicData>
        </a:graphic>
      </p:graphicFrame>
      <p:sp>
        <p:nvSpPr>
          <p:cNvPr id="21" name="Rectangle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F0594D-F4CE-4D38-9935-EFC7FFA1A486}"/>
              </a:ext>
            </a:extLst>
          </p:cNvPr>
          <p:cNvSpPr txBox="1">
            <a:spLocks noChangeArrowheads="1"/>
          </p:cNvSpPr>
          <p:nvPr/>
        </p:nvSpPr>
        <p:spPr>
          <a:xfrm>
            <a:off x="715641" y="2217958"/>
            <a:ext cx="5090082" cy="3228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    </a:t>
            </a:r>
            <a:r>
              <a:rPr lang="zh-CN" altLang="en-US" sz="2400" dirty="0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如果把地球的总水量平均分成</a:t>
            </a:r>
            <a:r>
              <a:rPr lang="en-US" altLang="zh-CN" sz="3200" b="1" dirty="0">
                <a:solidFill>
                  <a:srgbClr val="0091C4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100</a:t>
            </a:r>
            <a:r>
              <a:rPr lang="zh-CN" altLang="en-US" sz="2400" dirty="0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份，海水大约占</a:t>
            </a:r>
            <a:r>
              <a:rPr lang="en-US" altLang="zh-CN" sz="3200" b="1" dirty="0">
                <a:solidFill>
                  <a:srgbClr val="0091C4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97</a:t>
            </a:r>
            <a:r>
              <a:rPr lang="zh-CN" altLang="en-US" sz="2400" dirty="0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份，在不足</a:t>
            </a:r>
            <a:r>
              <a:rPr lang="en-US" altLang="zh-CN" sz="3200" b="1" dirty="0">
                <a:solidFill>
                  <a:srgbClr val="0091C4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3</a:t>
            </a:r>
            <a:r>
              <a:rPr lang="zh-CN" altLang="en-US" sz="2400" dirty="0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份的淡水中，冰又占了</a:t>
            </a:r>
            <a:r>
              <a:rPr lang="en-US" altLang="zh-CN" sz="3200" b="1" dirty="0">
                <a:solidFill>
                  <a:srgbClr val="0091C4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2</a:t>
            </a:r>
            <a:r>
              <a:rPr lang="zh-CN" altLang="en-US" sz="2400" dirty="0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份，可供利用的淡水还不到</a:t>
            </a:r>
            <a:r>
              <a:rPr lang="en-US" altLang="zh-CN" sz="3200" b="1" dirty="0">
                <a:solidFill>
                  <a:srgbClr val="0091C4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1</a:t>
            </a:r>
            <a:r>
              <a:rPr lang="zh-CN" altLang="en-US" sz="2400" dirty="0"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份。请将海水、冰和可供利用的淡水的份数在下图中用不同的颜色表示出来。</a:t>
            </a:r>
          </a:p>
        </p:txBody>
      </p:sp>
    </p:spTree>
    <p:extLst>
      <p:ext uri="{BB962C8B-B14F-4D97-AF65-F5344CB8AC3E}">
        <p14:creationId xmlns:p14="http://schemas.microsoft.com/office/powerpoint/2010/main" val="6056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AA40150-05F9-4338-80EA-40E5AC915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10"/>
            <a:ext cx="12192000" cy="6867910"/>
          </a:xfrm>
          <a:prstGeom prst="rect">
            <a:avLst/>
          </a:prstGeom>
          <a:noFill/>
        </p:spPr>
      </p:pic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938C59-5616-4B41-9271-2A73386EFE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3164" y="348916"/>
            <a:ext cx="12854289" cy="660556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1BEA0AE-C1C8-4CF9-B812-32C2F06F8E38}"/>
              </a:ext>
            </a:extLst>
          </p:cNvPr>
          <p:cNvSpPr/>
          <p:nvPr/>
        </p:nvSpPr>
        <p:spPr>
          <a:xfrm>
            <a:off x="878685" y="558044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800" b="1" spc="600">
                <a:solidFill>
                  <a:srgbClr val="00B0F0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你知道吗？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4931424-1FAB-41E1-9E24-AFEC28ADCCFF}"/>
              </a:ext>
            </a:extLst>
          </p:cNvPr>
          <p:cNvSpPr/>
          <p:nvPr/>
        </p:nvSpPr>
        <p:spPr>
          <a:xfrm>
            <a:off x="954885" y="1024114"/>
            <a:ext cx="1475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altLang="zh-CN" sz="1200" spc="1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You know what?</a:t>
            </a:r>
            <a:endParaRPr kumimoji="0" lang="zh-CN" altLang="en-US" sz="1200" b="0" i="0" u="none" strike="noStrike" kern="1200" cap="none" spc="1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5D7D8F-6BE2-4DBC-B9D7-3D904338A9FB}"/>
              </a:ext>
            </a:extLst>
          </p:cNvPr>
          <p:cNvCxnSpPr/>
          <p:nvPr/>
        </p:nvCxnSpPr>
        <p:spPr>
          <a:xfrm flipH="1">
            <a:off x="878685" y="634244"/>
            <a:ext cx="0" cy="5664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80776D-A1E3-4714-B960-EF4930CBAF92}"/>
              </a:ext>
            </a:extLst>
          </p:cNvPr>
          <p:cNvSpPr txBox="1">
            <a:spLocks noChangeArrowheads="1"/>
          </p:cNvSpPr>
          <p:nvPr/>
        </p:nvSpPr>
        <p:spPr>
          <a:xfrm>
            <a:off x="742950" y="1931156"/>
            <a:ext cx="8458200" cy="436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    我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国是一个干旱缺水严重的国家。我国的淡水资源总量为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28000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亿立方米，占全球水资源的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6%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，仅次于巴西、俄罗斯和加拿大，名列世界第四位。但是，我国的人均水资源量只有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2300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立方米，仅为世界平均水平的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1/4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，是全球人均水资源最贫乏的国家之一。然而，中国又是世界上用水量最多的国家。仅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2002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年，全国淡水取用量达到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5497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亿立方米，大约占世界年取用量的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13%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，是美国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1995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年淡水供应量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4700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亿立方米的约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1.2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倍。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    中国从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20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世纪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70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年代以来就开始闹水荒，这不是危言耸听，而是客观存在的事实。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80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年代以来，中国的水荒由局部逐渐蔓延至全国，情势越来越严重，对农业和国民经济已经带来了严重影响。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     中国水资源的分布情况是南多北少，而耕地的分布却是南少北多。比如，中国小麦、棉花的集中产区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——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华北平原，耕地面积约占全国的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40%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，而水资源只占全国的</a:t>
            </a:r>
            <a:r>
              <a:rPr lang="en-US" altLang="zh-CN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6%</a:t>
            </a:r>
            <a:r>
              <a:rPr lang="zh-CN" altLang="en-US" sz="1600" dirty="0">
                <a:solidFill>
                  <a:srgbClr val="1394BC"/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左右。水、土资源配合欠佳的状况，进一步加剧了中国北方地区缺水的程度。</a:t>
            </a:r>
          </a:p>
        </p:txBody>
      </p:sp>
    </p:spTree>
    <p:extLst>
      <p:ext uri="{BB962C8B-B14F-4D97-AF65-F5344CB8AC3E}">
        <p14:creationId xmlns:p14="http://schemas.microsoft.com/office/powerpoint/2010/main" val="123988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1647</Words>
  <Application>Microsoft Office PowerPoint</Application>
  <PresentationFormat>宽屏</PresentationFormat>
  <Paragraphs>147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Meiryo</vt:lpstr>
      <vt:lpstr>等线</vt:lpstr>
      <vt:lpstr>等线 Light</vt:lpstr>
      <vt:lpstr>方正兰亭中黑_GBK</vt:lpstr>
      <vt:lpstr>庞门正道标题体</vt:lpstr>
      <vt:lpstr>思源宋体 CN Heavy</vt:lpstr>
      <vt:lpstr>宋体</vt:lpstr>
      <vt:lpstr>微软雅黑</vt:lpstr>
      <vt:lpstr>字魂27号-布丁体</vt:lpstr>
      <vt:lpstr>Agency FB</vt:lpstr>
      <vt:lpstr>Arial</vt:lpstr>
      <vt:lpstr>Calibri</vt:lpstr>
      <vt:lpstr>Calibri Light</vt:lpstr>
      <vt:lpstr>Wingdings</vt:lpstr>
      <vt:lpstr>第一PPT模板网-WWW.1PPT.COM​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2021-12-16T22:37:45Z</cp:lastPrinted>
  <dcterms:created xsi:type="dcterms:W3CDTF">2021-12-16T22:37:45Z</dcterms:created>
  <dcterms:modified xsi:type="dcterms:W3CDTF">2023-03-31T23:59:09Z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