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84" r:id="rId2"/>
  </p:sldMasterIdLst>
  <p:notesMasterIdLst>
    <p:notesMasterId r:id="rId35"/>
  </p:notesMasterIdLst>
  <p:handoutMasterIdLst>
    <p:handoutMasterId r:id="rId36"/>
  </p:handoutMasterIdLst>
  <p:sldIdLst>
    <p:sldId id="28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2" r:id="rId21"/>
    <p:sldId id="275" r:id="rId22"/>
    <p:sldId id="277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9" r:id="rId34"/>
  </p:sldIdLst>
  <p:sldSz cx="12192000" cy="6858000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F6E"/>
    <a:srgbClr val="EFA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9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210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D8B5-ED08-4FD4-B4BA-E5DE1C0B8531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919A2-D54A-484A-B6D8-0FFAF0F4AF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91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9DB23-1F1A-4090-801C-8E59465A4FAC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844EE-7B8C-49CD-AF59-2BB0435D2DD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60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4356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563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561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265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33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3606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8839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2051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7341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19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2602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9000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2651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91612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5489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3482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7294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31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0787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12396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0758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29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62327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30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825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3869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31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5770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32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84304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0582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4769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606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8986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更多优质模板尽在</a:t>
            </a:r>
            <a:r>
              <a:rPr lang="en-US" altLang="zh-CN"/>
              <a:t>PPT</a:t>
            </a:r>
            <a:r>
              <a:rPr lang="zh-CN" altLang="en-US"/>
              <a:t>牛 </a:t>
            </a:r>
            <a:r>
              <a:rPr lang="en-US" altLang="zh-CN"/>
              <a:t>http://www.pptniu.com/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838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9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5287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161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21696"/>
            <a:ext cx="12192001" cy="687969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F3BE05C2-4487-4F41-AFB3-578105C77C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" y="-34619"/>
            <a:ext cx="9051235" cy="5391482"/>
          </a:xfrm>
          <a:prstGeom prst="rect">
            <a:avLst/>
          </a:prstGeom>
        </p:spPr>
      </p:pic>
      <p:pic>
        <p:nvPicPr>
          <p:cNvPr id="11" name="图片 10" descr="图片包含 鲜花&#10;&#10;已生成高可信度的说明">
            <a:extLst>
              <a:ext uri="{FF2B5EF4-FFF2-40B4-BE49-F238E27FC236}">
                <a16:creationId xmlns:a16="http://schemas.microsoft.com/office/drawing/2014/main" xmlns="" id="{9BE65715-28E8-46E7-B0E8-CA46B29F6D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81118" y="199690"/>
            <a:ext cx="3765905" cy="2116473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FF4A2999-183C-4AD5-901E-A715322BC87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3946" y="3472988"/>
            <a:ext cx="2861319" cy="3065925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xmlns="" id="{244B7C92-9F76-4043-A638-18D3079069E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1400" y="5246500"/>
            <a:ext cx="4866489" cy="157584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xmlns="" id="{6D83CEF5-B22E-48D2-B5D3-BDD4ACE7B5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88765"/>
            <a:ext cx="12192000" cy="68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7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69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550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644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491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841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04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84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344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06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21696"/>
            <a:ext cx="12192001" cy="687969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F3BE05C2-4487-4F41-AFB3-578105C77C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" y="-34619"/>
            <a:ext cx="9051235" cy="5391482"/>
          </a:xfrm>
          <a:prstGeom prst="rect">
            <a:avLst/>
          </a:prstGeom>
        </p:spPr>
      </p:pic>
      <p:pic>
        <p:nvPicPr>
          <p:cNvPr id="9" name="图片 8" descr="图片包含 鲜花&#10;&#10;已生成高可信度的说明">
            <a:extLst>
              <a:ext uri="{FF2B5EF4-FFF2-40B4-BE49-F238E27FC236}">
                <a16:creationId xmlns:a16="http://schemas.microsoft.com/office/drawing/2014/main" xmlns="" id="{9BE65715-28E8-46E7-B0E8-CA46B29F6D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81118" y="199690"/>
            <a:ext cx="3765905" cy="211647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FF4A2999-183C-4AD5-901E-A715322BC87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3946" y="3472988"/>
            <a:ext cx="2861319" cy="306592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244B7C92-9F76-4043-A638-18D3079069E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1400" y="5246500"/>
            <a:ext cx="4866489" cy="157584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6D83CEF5-B22E-48D2-B5D3-BDD4ACE7B5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88765"/>
            <a:ext cx="12192000" cy="68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18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20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772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51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026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808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266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79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2" cy="6858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A723C167-2E54-4549-896E-533113109E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16062"/>
            <a:ext cx="12202734" cy="144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2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37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C27C-3BD2-4523-BA71-F9588C3F8BC0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609D-9918-4F11-8AEC-888BF1597F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208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0"/>
            <a:r>
              <a:rPr lang="zh-CN" altLang="en-US"/>
              <a:t>第二级</a:t>
            </a:r>
          </a:p>
          <a:p>
            <a:pPr lvl="0"/>
            <a:r>
              <a:rPr lang="zh-CN" altLang="en-US"/>
              <a:t>第三级</a:t>
            </a:r>
          </a:p>
          <a:p>
            <a:pPr lvl="0"/>
            <a:r>
              <a:rPr lang="zh-CN" altLang="en-US"/>
              <a:t>第四级</a:t>
            </a:r>
          </a:p>
          <a:p>
            <a:pPr lvl="0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202X/4/17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‹#›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7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29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3"/>
          <p:cNvSpPr txBox="1"/>
          <p:nvPr/>
        </p:nvSpPr>
        <p:spPr>
          <a:xfrm>
            <a:off x="2461323" y="2197536"/>
            <a:ext cx="7879080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7200" b="1" spc="3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法</a:t>
            </a:r>
            <a:r>
              <a:rPr lang="zh-CN" altLang="en-US" sz="7200" b="1" spc="3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制宣</a:t>
            </a:r>
            <a:r>
              <a:rPr lang="zh-CN" altLang="en-US" sz="7200" b="1" spc="3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</a:t>
            </a:r>
            <a:r>
              <a:rPr lang="zh-CN" altLang="en-US" sz="7200" b="1" spc="3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</a:t>
            </a:r>
            <a:r>
              <a:rPr lang="zh-CN" altLang="en-US" sz="7200" b="1" spc="3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题班会</a:t>
            </a:r>
            <a:endParaRPr lang="zh-CN" altLang="en-US" sz="7200" b="1" spc="3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7" b="-1"/>
          <a:stretch/>
        </p:blipFill>
        <p:spPr>
          <a:xfrm flipH="1">
            <a:off x="0" y="3623103"/>
            <a:ext cx="2917374" cy="3233560"/>
          </a:xfrm>
          <a:prstGeom prst="rect">
            <a:avLst/>
          </a:prstGeom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xmlns="" id="{37B39A28-B7D7-4475-865B-BDC6B9324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302998" y="468472"/>
            <a:ext cx="1586003" cy="160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82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ABC60E73-D4CB-4761-A299-605226BF4FD8}"/>
              </a:ext>
            </a:extLst>
          </p:cNvPr>
          <p:cNvSpPr/>
          <p:nvPr/>
        </p:nvSpPr>
        <p:spPr>
          <a:xfrm>
            <a:off x="4746363" y="667563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宣传标语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9D997CB4-FD15-4DB1-B96B-C25D587D4DBA}"/>
              </a:ext>
            </a:extLst>
          </p:cNvPr>
          <p:cNvSpPr/>
          <p:nvPr/>
        </p:nvSpPr>
        <p:spPr>
          <a:xfrm>
            <a:off x="2499508" y="1802742"/>
            <a:ext cx="6785169" cy="44808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事事有法可依，人人知法守法，各方依法办事；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法律知识进农村，依法办事促和谐；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加强法治咸阳建设，优化社会发展环境；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弘扬宪法精神，增强法治观念；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营造良好法治环境，促进经济健康发展；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大力推进依法治国全面建成小康社会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7.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让公民成为法制宣传教育的主体，让遵纪守法成为社会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8.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维护司法公正，匡扶公平正义；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9.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深入推进“法治咸阳”建设，全力打造“法治城市”品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10.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强化执法监督，保障执法为民；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11.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人人守法，法守人人；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12.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保证公正司法，提高司法公信力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385" y="2696308"/>
            <a:ext cx="2497016" cy="37038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49508" y="2708031"/>
            <a:ext cx="1863969" cy="369216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57775" y="330533"/>
            <a:ext cx="3868633" cy="11680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081612" y="667563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宣传标语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2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ABC60E73-D4CB-4761-A299-605226BF4FD8}"/>
              </a:ext>
            </a:extLst>
          </p:cNvPr>
          <p:cNvSpPr/>
          <p:nvPr/>
        </p:nvSpPr>
        <p:spPr>
          <a:xfrm>
            <a:off x="4746363" y="667563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宣传标语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9D997CB4-FD15-4DB1-B96B-C25D587D4DBA}"/>
              </a:ext>
            </a:extLst>
          </p:cNvPr>
          <p:cNvSpPr/>
          <p:nvPr/>
        </p:nvSpPr>
        <p:spPr>
          <a:xfrm>
            <a:off x="2651908" y="1708958"/>
            <a:ext cx="6597600" cy="44808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13.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坚持依法治国方略，建设民主法治国家；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14.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增强全民法治观念，推进法治社会建设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15.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强化法治理念，共建和谐咸阳；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16.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学习贯彻党的十八届四中全会精神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17.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创建法治咸阳人人参与，构筑和谐城市人人受益；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18.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实施阳光执法，促进依法行政。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19.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学法正人，守法正本，执法正风；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20.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守法、护法，建设平安社区；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21.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和谐社会人为本，黑白乾坤法当绳；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22.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同心同德创法治社区，群策群力建和谐家园；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23.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依法行政，依法办事，大力推动法治政府建设；</a:t>
            </a:r>
          </a:p>
          <a:p>
            <a:pPr algn="ctr">
              <a:lnSpc>
                <a:spcPct val="15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24.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依法治国依法执政依法行政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385" y="2696308"/>
            <a:ext cx="2497016" cy="370389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49508" y="2708031"/>
            <a:ext cx="1863969" cy="36921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57775" y="330533"/>
            <a:ext cx="3868633" cy="116802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5081612" y="667563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宣传标语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44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40F5842A-E18D-4FFA-AF86-1A3345B6D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666" y="3394491"/>
            <a:ext cx="6282579" cy="10156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defRPr/>
            </a:pPr>
            <a:r>
              <a:rPr lang="zh-CN" altLang="en-US" sz="60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法律知识知多少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38C757E6-B16E-428A-9C32-F8B22EA1EE62}"/>
              </a:ext>
            </a:extLst>
          </p:cNvPr>
          <p:cNvGrpSpPr/>
          <p:nvPr/>
        </p:nvGrpSpPr>
        <p:grpSpPr>
          <a:xfrm>
            <a:off x="2780388" y="2860432"/>
            <a:ext cx="6326422" cy="292447"/>
            <a:chOff x="974519" y="3091656"/>
            <a:chExt cx="6397840" cy="268288"/>
          </a:xfrm>
          <a:solidFill>
            <a:srgbClr val="C00000"/>
          </a:solidFill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BF3580CA-06A2-4F65-82A1-E4D13FC7A837}"/>
                </a:ext>
              </a:extLst>
            </p:cNvPr>
            <p:cNvGrpSpPr/>
            <p:nvPr/>
          </p:nvGrpSpPr>
          <p:grpSpPr>
            <a:xfrm>
              <a:off x="974519" y="3225800"/>
              <a:ext cx="6397840" cy="0"/>
              <a:chOff x="974519" y="3225800"/>
              <a:chExt cx="6397840" cy="0"/>
            </a:xfrm>
            <a:grpFill/>
          </p:grpSpPr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xmlns="" id="{665B7975-3C2D-4A40-9B42-E113867BD543}"/>
                  </a:ext>
                </a:extLst>
              </p:cNvPr>
              <p:cNvCxnSpPr/>
              <p:nvPr/>
            </p:nvCxnSpPr>
            <p:spPr>
              <a:xfrm>
                <a:off x="974519" y="3225800"/>
                <a:ext cx="2340000" cy="0"/>
              </a:xfrm>
              <a:prstGeom prst="line">
                <a:avLst/>
              </a:prstGeom>
              <a:grpFill/>
              <a:ln w="12700" cap="rnd">
                <a:solidFill>
                  <a:srgbClr val="C0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2B105484-5F92-4155-8596-17FFDD4F038C}"/>
                  </a:ext>
                </a:extLst>
              </p:cNvPr>
              <p:cNvCxnSpPr/>
              <p:nvPr/>
            </p:nvCxnSpPr>
            <p:spPr>
              <a:xfrm>
                <a:off x="5032359" y="3225800"/>
                <a:ext cx="2340000" cy="0"/>
              </a:xfrm>
              <a:prstGeom prst="line">
                <a:avLst/>
              </a:prstGeom>
              <a:grpFill/>
              <a:ln w="12700" cap="rnd">
                <a:solidFill>
                  <a:srgbClr val="C0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5763732B-A4B8-4BD8-80E3-AD42A8363E21}"/>
                </a:ext>
              </a:extLst>
            </p:cNvPr>
            <p:cNvGrpSpPr/>
            <p:nvPr/>
          </p:nvGrpSpPr>
          <p:grpSpPr>
            <a:xfrm>
              <a:off x="3690075" y="3091656"/>
              <a:ext cx="964782" cy="268288"/>
              <a:chOff x="3772227" y="3091656"/>
              <a:chExt cx="964782" cy="268288"/>
            </a:xfrm>
            <a:grpFill/>
          </p:grpSpPr>
          <p:sp>
            <p:nvSpPr>
              <p:cNvPr id="19" name="星形: 五角 24">
                <a:extLst>
                  <a:ext uri="{FF2B5EF4-FFF2-40B4-BE49-F238E27FC236}">
                    <a16:creationId xmlns:a16="http://schemas.microsoft.com/office/drawing/2014/main" xmlns="" id="{25378281-07E9-42BC-8036-8E54335F90D7}"/>
                  </a:ext>
                </a:extLst>
              </p:cNvPr>
              <p:cNvSpPr/>
              <p:nvPr/>
            </p:nvSpPr>
            <p:spPr>
              <a:xfrm>
                <a:off x="4124842" y="3091656"/>
                <a:ext cx="268288" cy="268288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" name="星形: 五角 25">
                <a:extLst>
                  <a:ext uri="{FF2B5EF4-FFF2-40B4-BE49-F238E27FC236}">
                    <a16:creationId xmlns:a16="http://schemas.microsoft.com/office/drawing/2014/main" xmlns="" id="{C470A87F-BDF4-44CF-9E08-36441AFB91F7}"/>
                  </a:ext>
                </a:extLst>
              </p:cNvPr>
              <p:cNvSpPr/>
              <p:nvPr/>
            </p:nvSpPr>
            <p:spPr>
              <a:xfrm>
                <a:off x="3920052" y="3146028"/>
                <a:ext cx="159544" cy="159544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星形: 五角 26">
                <a:extLst>
                  <a:ext uri="{FF2B5EF4-FFF2-40B4-BE49-F238E27FC236}">
                    <a16:creationId xmlns:a16="http://schemas.microsoft.com/office/drawing/2014/main" xmlns="" id="{5982E261-CD05-4595-8FDF-F5ADDA220C37}"/>
                  </a:ext>
                </a:extLst>
              </p:cNvPr>
              <p:cNvSpPr/>
              <p:nvPr/>
            </p:nvSpPr>
            <p:spPr>
              <a:xfrm>
                <a:off x="4434008" y="3146028"/>
                <a:ext cx="159544" cy="159544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星形: 五角 27">
                <a:extLst>
                  <a:ext uri="{FF2B5EF4-FFF2-40B4-BE49-F238E27FC236}">
                    <a16:creationId xmlns:a16="http://schemas.microsoft.com/office/drawing/2014/main" xmlns="" id="{EF5913EF-2F76-460E-B505-4E3CACD30456}"/>
                  </a:ext>
                </a:extLst>
              </p:cNvPr>
              <p:cNvSpPr/>
              <p:nvPr/>
            </p:nvSpPr>
            <p:spPr>
              <a:xfrm>
                <a:off x="4634430" y="3174510"/>
                <a:ext cx="102579" cy="102579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星形: 五角 28">
                <a:extLst>
                  <a:ext uri="{FF2B5EF4-FFF2-40B4-BE49-F238E27FC236}">
                    <a16:creationId xmlns:a16="http://schemas.microsoft.com/office/drawing/2014/main" xmlns="" id="{E058A6C0-B83E-4652-88EE-6FE91535D186}"/>
                  </a:ext>
                </a:extLst>
              </p:cNvPr>
              <p:cNvSpPr/>
              <p:nvPr/>
            </p:nvSpPr>
            <p:spPr>
              <a:xfrm>
                <a:off x="3772227" y="3174510"/>
                <a:ext cx="102579" cy="102579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26" name="矩形: 圆角 37">
            <a:extLst>
              <a:ext uri="{FF2B5EF4-FFF2-40B4-BE49-F238E27FC236}">
                <a16:creationId xmlns:a16="http://schemas.microsoft.com/office/drawing/2014/main" xmlns="" id="{30C63603-CA7D-4AB6-98E8-646DF16C7F07}"/>
              </a:ext>
            </a:extLst>
          </p:cNvPr>
          <p:cNvSpPr/>
          <p:nvPr/>
        </p:nvSpPr>
        <p:spPr>
          <a:xfrm>
            <a:off x="4680594" y="1688125"/>
            <a:ext cx="2540821" cy="83005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101600">
            <a:solidFill>
              <a:srgbClr val="C0000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ln w="6350">
                  <a:noFill/>
                </a:ln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第二部分</a:t>
            </a:r>
            <a:endParaRPr lang="zh-CN" altLang="en-US" sz="3600" b="1" dirty="0">
              <a:ln w="6350">
                <a:noFill/>
              </a:ln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446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8">
            <a:extLst>
              <a:ext uri="{FF2B5EF4-FFF2-40B4-BE49-F238E27FC236}">
                <a16:creationId xmlns:a16="http://schemas.microsoft.com/office/drawing/2014/main" xmlns="" id="{31D2C900-4236-4BA6-A278-489318A75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693" y="2657662"/>
            <a:ext cx="8279791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宪法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刑法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民法通则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刑事诉讼法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民事诉讼法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婚姻法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继承法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兵役法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经济合同法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环境保护法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义务教育法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未成年人保护法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治安管理处罚条例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交通管理法规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</a:t>
            </a:r>
          </a:p>
        </p:txBody>
      </p:sp>
      <p:sp>
        <p:nvSpPr>
          <p:cNvPr id="10" name="TextBox 14"/>
          <p:cNvSpPr txBox="1"/>
          <p:nvPr/>
        </p:nvSpPr>
        <p:spPr>
          <a:xfrm>
            <a:off x="3082943" y="847920"/>
            <a:ext cx="553329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6400">
                <a:gradFill flip="none" rotWithShape="1">
                  <a:gsLst>
                    <a:gs pos="0">
                      <a:srgbClr val="C00000"/>
                    </a:gs>
                    <a:gs pos="6000">
                      <a:srgbClr val="131D7E"/>
                    </a:gs>
                    <a:gs pos="31000">
                      <a:srgbClr val="151C83"/>
                    </a:gs>
                    <a:gs pos="47000">
                      <a:srgbClr val="C00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latin typeface="方正粗谭黑简体" panose="02000000000000000000" pitchFamily="2" charset="-122"/>
                <a:ea typeface="方正粗谭黑简体" panose="02000000000000000000" pitchFamily="2" charset="-122"/>
              </a:defRPr>
            </a:lvl1pPr>
            <a:lvl2pPr marL="742950" indent="-285750">
              <a:defRPr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latin typeface="Calibri" pitchFamily="34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9pPr>
          </a:lstStyle>
          <a:p>
            <a:pPr>
              <a:defRPr/>
            </a:pPr>
            <a:r>
              <a:rPr lang="zh-CN" altLang="en-US" sz="4400" kern="0">
                <a:solidFill>
                  <a:srgbClr val="C00000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你知道的宪法有哪些</a:t>
            </a:r>
            <a:endParaRPr lang="zh-CN" altLang="en-US" sz="4400" kern="0" dirty="0">
              <a:solidFill>
                <a:srgbClr val="C00000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9579" y="1617361"/>
            <a:ext cx="4760021" cy="80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">
            <a:extLst>
              <a:ext uri="{FF2B5EF4-FFF2-40B4-BE49-F238E27FC236}">
                <a16:creationId xmlns:a16="http://schemas.microsoft.com/office/drawing/2014/main" xmlns="" id="{88E9A3CE-6390-403E-92D5-4375BECA95D7}"/>
              </a:ext>
            </a:extLst>
          </p:cNvPr>
          <p:cNvSpPr txBox="1"/>
          <p:nvPr/>
        </p:nvSpPr>
        <p:spPr>
          <a:xfrm>
            <a:off x="1645461" y="1265971"/>
            <a:ext cx="6099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宪法 知识竞赛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A7A068-673C-48B2-ADC6-866CC820A636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3071567"/>
            <a:ext cx="8229600" cy="2438400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宪法   （          ）  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是总法典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B.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是基本法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是根本大法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D.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不是法      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AC6843B0-9F1E-4DDF-B977-51E3E94C8D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19742" y="2170222"/>
            <a:ext cx="2200564" cy="212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37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180F1FFC-14EF-4B37-8BBF-B05FEAAF5A74}"/>
              </a:ext>
            </a:extLst>
          </p:cNvPr>
          <p:cNvSpPr txBox="1">
            <a:spLocks noChangeArrowheads="1"/>
          </p:cNvSpPr>
          <p:nvPr/>
        </p:nvSpPr>
        <p:spPr>
          <a:xfrm>
            <a:off x="1773689" y="2193767"/>
            <a:ext cx="8229600" cy="2743200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世界上的第一部宪法是 （        ）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英国的宪法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B.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法国的宪法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美国的宪法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D.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俄国的宪法 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0B047CC4-A755-40AE-A06D-5825F6DFE5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84468" y="2381336"/>
            <a:ext cx="2099035" cy="20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41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D31F5E7D-DE50-482A-BA9C-F8F54E18A146}"/>
              </a:ext>
            </a:extLst>
          </p:cNvPr>
          <p:cNvSpPr txBox="1">
            <a:spLocks noChangeArrowheads="1"/>
          </p:cNvSpPr>
          <p:nvPr/>
        </p:nvSpPr>
        <p:spPr>
          <a:xfrm>
            <a:off x="1643407" y="2028022"/>
            <a:ext cx="8597244" cy="4525963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我国现行宪法是由全国人民代表大会于（        ）通过的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A.1954        B.1975 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C.1978        D.1982</a:t>
            </a: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E195297E-958C-4DC0-9206-26D81351F68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72485" y="3221060"/>
            <a:ext cx="2168166" cy="213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45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80F1FFC-14EF-4B37-8BBF-B05FEAAF5A74}"/>
              </a:ext>
            </a:extLst>
          </p:cNvPr>
          <p:cNvSpPr txBox="1">
            <a:spLocks noChangeArrowheads="1"/>
          </p:cNvSpPr>
          <p:nvPr/>
        </p:nvSpPr>
        <p:spPr>
          <a:xfrm>
            <a:off x="1750244" y="1732176"/>
            <a:ext cx="8229600" cy="2743200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我国宪法规定的政党制度是（        ）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一党制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B.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多党制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多党合作制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D.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共产党领导的多党合作制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5E7A28CF-99FF-4E40-A69F-2F43BF05F3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10425" y="3103776"/>
            <a:ext cx="2200564" cy="212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5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180F1FFC-14EF-4B37-8BBF-B05FEAAF5A74}"/>
              </a:ext>
            </a:extLst>
          </p:cNvPr>
          <p:cNvSpPr txBox="1">
            <a:spLocks noChangeArrowheads="1"/>
          </p:cNvSpPr>
          <p:nvPr/>
        </p:nvSpPr>
        <p:spPr>
          <a:xfrm>
            <a:off x="1750244" y="1571920"/>
            <a:ext cx="8229600" cy="2743200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中华人民共和国共和国公民的住宅不受侵犯，禁止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(        )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公民的住宅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拆除公民的住宅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B.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搜查公民的住宅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侵入公民的住宅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D.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非法搜查或者非法侵入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EB66E65-D5FA-4638-A308-B185EFFA49B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11678" y="3350867"/>
            <a:ext cx="2168166" cy="213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96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80F1FFC-14EF-4B37-8BBF-B05FEAAF5A74}"/>
              </a:ext>
            </a:extLst>
          </p:cNvPr>
          <p:cNvSpPr txBox="1">
            <a:spLocks noChangeArrowheads="1"/>
          </p:cNvSpPr>
          <p:nvPr/>
        </p:nvSpPr>
        <p:spPr>
          <a:xfrm>
            <a:off x="1552281" y="1699180"/>
            <a:ext cx="8229600" cy="2743200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全国法制宣传日是每年的（         ），也就是现行宪法颁布实施纪念日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A. 12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日     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B.12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C.12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日      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D.12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2FE9D972-D68A-48E5-B379-27538681B0E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66243" y="2688997"/>
            <a:ext cx="2200564" cy="212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05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组合 51"/>
          <p:cNvGrpSpPr/>
          <p:nvPr/>
        </p:nvGrpSpPr>
        <p:grpSpPr>
          <a:xfrm>
            <a:off x="5344250" y="4043735"/>
            <a:ext cx="4763286" cy="507299"/>
            <a:chOff x="4572731" y="4207311"/>
            <a:chExt cx="6351048" cy="676398"/>
          </a:xfrm>
        </p:grpSpPr>
        <p:sp>
          <p:nvSpPr>
            <p:cNvPr id="54" name="Rectangle 5">
              <a:extLst>
                <a:ext uri="{FF2B5EF4-FFF2-40B4-BE49-F238E27FC236}">
                  <a16:creationId xmlns:a16="http://schemas.microsoft.com/office/drawing/2014/main" xmlns="" id="{176D991A-EAD3-4CF3-8BAE-64597F80A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986" y="4257027"/>
              <a:ext cx="5334793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  <a:sp3d extrusionH="654050">
                <a:extrusionClr>
                  <a:srgbClr val="FF0000"/>
                </a:extrusionClr>
              </a:sp3d>
            </a:bodyPr>
            <a:lstStyle/>
            <a:p>
              <a:r>
                <a:rPr lang="zh-CN" altLang="en-US" sz="2400" b="1">
                  <a:ln cmpd="sng">
                    <a:noFill/>
                    <a:prstDash val="solid"/>
                  </a:ln>
                  <a:solidFill>
                    <a:srgbClr val="C00000"/>
                  </a:solidFill>
                  <a:latin typeface="Century Gothic" panose="020B0502020202020204" pitchFamily="34" charset="0"/>
                  <a:ea typeface="微软雅黑" panose="020B0503020204020204" pitchFamily="34" charset="-122"/>
                  <a:cs typeface="+mn-ea"/>
                </a:rPr>
                <a:t>争做合格小学生，该怎么做？</a:t>
              </a:r>
              <a:endParaRPr lang="zh-CN" altLang="en-US" sz="2400" b="1" dirty="0">
                <a:ln cmpd="sng">
                  <a:noFill/>
                  <a:prstDash val="solid"/>
                </a:ln>
                <a:solidFill>
                  <a:srgbClr val="C00000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+mn-ea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3BAFEE83-098F-4C76-A986-BAA03D5D2C65}"/>
                </a:ext>
              </a:extLst>
            </p:cNvPr>
            <p:cNvSpPr/>
            <p:nvPr/>
          </p:nvSpPr>
          <p:spPr>
            <a:xfrm>
              <a:off x="4572731" y="4207311"/>
              <a:ext cx="675704" cy="6763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Century Gothic" panose="020B0502020202020204" pitchFamily="34" charset="0"/>
                  <a:cs typeface="+mn-ea"/>
                  <a:sym typeface="+mn-lt"/>
                </a:rPr>
                <a:t>04</a:t>
              </a:r>
              <a:endParaRPr lang="zh-CN" altLang="en-US" b="1" dirty="0">
                <a:solidFill>
                  <a:schemeClr val="bg1"/>
                </a:solidFill>
                <a:latin typeface="Century Gothic" panose="020B0502020202020204" pitchFamily="34" charset="0"/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344251" y="3147777"/>
            <a:ext cx="2965100" cy="507299"/>
            <a:chOff x="4572731" y="3394797"/>
            <a:chExt cx="3953465" cy="676398"/>
          </a:xfrm>
        </p:grpSpPr>
        <p:sp>
          <p:nvSpPr>
            <p:cNvPr id="58" name="Rectangle 5">
              <a:extLst>
                <a:ext uri="{FF2B5EF4-FFF2-40B4-BE49-F238E27FC236}">
                  <a16:creationId xmlns:a16="http://schemas.microsoft.com/office/drawing/2014/main" xmlns="" id="{176D991A-EAD3-4CF3-8BAE-64597F80A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3616" y="3495785"/>
              <a:ext cx="2872580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  <a:sp3d extrusionH="654050">
                <a:extrusionClr>
                  <a:srgbClr val="FF0000"/>
                </a:extrusionClr>
              </a:sp3d>
            </a:bodyPr>
            <a:lstStyle/>
            <a:p>
              <a:r>
                <a:rPr lang="zh-CN" altLang="en-US" sz="2400" b="1">
                  <a:ln cmpd="sng">
                    <a:noFill/>
                    <a:prstDash val="solid"/>
                  </a:ln>
                  <a:solidFill>
                    <a:srgbClr val="C00000"/>
                  </a:solidFill>
                  <a:latin typeface="Century Gothic" panose="020B0502020202020204" pitchFamily="34" charset="0"/>
                  <a:ea typeface="微软雅黑" panose="020B0503020204020204" pitchFamily="34" charset="-122"/>
                  <a:cs typeface="+mn-ea"/>
                </a:rPr>
                <a:t>常见的违法行为</a:t>
              </a:r>
              <a:endParaRPr lang="zh-CN" altLang="en-US" sz="2400" b="1" dirty="0">
                <a:ln cmpd="sng">
                  <a:noFill/>
                  <a:prstDash val="solid"/>
                </a:ln>
                <a:solidFill>
                  <a:srgbClr val="C00000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+mn-ea"/>
              </a:endParaRPr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xmlns="" id="{3BAFEE83-098F-4C76-A986-BAA03D5D2C65}"/>
                </a:ext>
              </a:extLst>
            </p:cNvPr>
            <p:cNvSpPr/>
            <p:nvPr/>
          </p:nvSpPr>
          <p:spPr>
            <a:xfrm>
              <a:off x="4572731" y="3394797"/>
              <a:ext cx="675704" cy="6763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Century Gothic" panose="020B0502020202020204" pitchFamily="34" charset="0"/>
                  <a:cs typeface="+mn-ea"/>
                  <a:sym typeface="+mn-lt"/>
                </a:rPr>
                <a:t>03</a:t>
              </a:r>
              <a:endParaRPr lang="zh-CN" altLang="en-US" b="1" dirty="0">
                <a:solidFill>
                  <a:schemeClr val="bg1"/>
                </a:solidFill>
                <a:latin typeface="Century Gothic" panose="020B0502020202020204" pitchFamily="34" charset="0"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5344250" y="2251810"/>
            <a:ext cx="2916627" cy="507299"/>
            <a:chOff x="4572731" y="2582283"/>
            <a:chExt cx="3888837" cy="676398"/>
          </a:xfrm>
        </p:grpSpPr>
        <p:sp>
          <p:nvSpPr>
            <p:cNvPr id="62" name="Rectangle 5">
              <a:extLst>
                <a:ext uri="{FF2B5EF4-FFF2-40B4-BE49-F238E27FC236}">
                  <a16:creationId xmlns:a16="http://schemas.microsoft.com/office/drawing/2014/main" xmlns="" id="{176D991A-EAD3-4CF3-8BAE-64597F80A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986" y="2686695"/>
              <a:ext cx="2872582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  <a:sp3d extrusionH="654050">
                <a:extrusionClr>
                  <a:srgbClr val="FF0000"/>
                </a:extrusionClr>
              </a:sp3d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>
                  <a:ln cmpd="sng">
                    <a:noFill/>
                    <a:prstDash val="solid"/>
                  </a:ln>
                  <a:solidFill>
                    <a:srgbClr val="C00000"/>
                  </a:solidFill>
                  <a:latin typeface="Century Gothic" panose="020B0502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法律知识知多少</a:t>
              </a:r>
              <a:endParaRPr lang="zh-CN" altLang="en-US" sz="2400" b="1" dirty="0">
                <a:ln cmpd="sng">
                  <a:noFill/>
                  <a:prstDash val="solid"/>
                </a:ln>
                <a:solidFill>
                  <a:srgbClr val="C00000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xmlns="" id="{3BAFEE83-098F-4C76-A986-BAA03D5D2C65}"/>
                </a:ext>
              </a:extLst>
            </p:cNvPr>
            <p:cNvSpPr/>
            <p:nvPr/>
          </p:nvSpPr>
          <p:spPr>
            <a:xfrm>
              <a:off x="4572731" y="2582283"/>
              <a:ext cx="675704" cy="6763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Century Gothic" panose="020B0502020202020204" pitchFamily="34" charset="0"/>
                  <a:cs typeface="+mn-ea"/>
                  <a:sym typeface="+mn-lt"/>
                </a:rPr>
                <a:t>02</a:t>
              </a:r>
              <a:endParaRPr lang="zh-CN" altLang="en-US" b="1" dirty="0">
                <a:solidFill>
                  <a:schemeClr val="bg1"/>
                </a:solidFill>
                <a:latin typeface="Century Gothic" panose="020B0502020202020204" pitchFamily="34" charset="0"/>
                <a:cs typeface="+mn-ea"/>
                <a:sym typeface="+mn-lt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5344251" y="1355850"/>
            <a:ext cx="2349546" cy="507299"/>
            <a:chOff x="4572731" y="1769775"/>
            <a:chExt cx="3132728" cy="676398"/>
          </a:xfrm>
        </p:grpSpPr>
        <p:sp>
          <p:nvSpPr>
            <p:cNvPr id="66" name="Rectangle 5">
              <a:extLst>
                <a:ext uri="{FF2B5EF4-FFF2-40B4-BE49-F238E27FC236}">
                  <a16:creationId xmlns:a16="http://schemas.microsoft.com/office/drawing/2014/main" xmlns="" id="{176D991A-EAD3-4CF3-8BAE-64597F80A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3615" y="1861752"/>
              <a:ext cx="2051844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  <a:sp3d extrusionH="654050">
                <a:extrusionClr>
                  <a:srgbClr val="FF0000"/>
                </a:extrusionClr>
              </a:sp3d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>
                  <a:ln cmpd="sng">
                    <a:noFill/>
                    <a:prstDash val="solid"/>
                  </a:ln>
                  <a:solidFill>
                    <a:srgbClr val="C00000"/>
                  </a:solidFill>
                  <a:latin typeface="Century Gothic" panose="020B0502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宪法日简介</a:t>
              </a:r>
              <a:endParaRPr lang="zh-CN" altLang="en-US" sz="2400" b="1" dirty="0">
                <a:ln cmpd="sng">
                  <a:noFill/>
                  <a:prstDash val="solid"/>
                </a:ln>
                <a:solidFill>
                  <a:srgbClr val="C00000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xmlns="" id="{3BAFEE83-098F-4C76-A986-BAA03D5D2C65}"/>
                </a:ext>
              </a:extLst>
            </p:cNvPr>
            <p:cNvSpPr/>
            <p:nvPr/>
          </p:nvSpPr>
          <p:spPr>
            <a:xfrm>
              <a:off x="4572731" y="1769775"/>
              <a:ext cx="675704" cy="6763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Century Gothic" panose="020B0502020202020204" pitchFamily="34" charset="0"/>
                  <a:cs typeface="+mn-ea"/>
                  <a:sym typeface="+mn-lt"/>
                </a:rPr>
                <a:t>01</a:t>
              </a:r>
              <a:endParaRPr lang="zh-CN" altLang="en-US" b="1" dirty="0">
                <a:solidFill>
                  <a:schemeClr val="bg1"/>
                </a:solidFill>
                <a:latin typeface="Century Gothic" panose="020B0502020202020204" pitchFamily="34" charset="0"/>
                <a:cs typeface="+mn-ea"/>
                <a:sym typeface="+mn-lt"/>
              </a:endParaRPr>
            </a:p>
          </p:txBody>
        </p:sp>
      </p:grpSp>
      <p:sp>
        <p:nvSpPr>
          <p:cNvPr id="70" name="Rectangle 5">
            <a:extLst>
              <a:ext uri="{FF2B5EF4-FFF2-40B4-BE49-F238E27FC236}">
                <a16:creationId xmlns:a16="http://schemas.microsoft.com/office/drawing/2014/main" xmlns="" id="{176D991A-EAD3-4CF3-8BAE-64597F80A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332" y="3250025"/>
            <a:ext cx="15917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  <a:sp3d extrusionH="654050">
              <a:extrusionClr>
                <a:srgbClr val="FF0000"/>
              </a:extrusionClr>
            </a:sp3d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zh-CN" altLang="en-US" sz="5400" b="1" kern="0">
                <a:ln w="3175">
                  <a:noFill/>
                </a:ln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+mn-lt"/>
              </a:rPr>
              <a:t>目 录</a:t>
            </a:r>
            <a:endParaRPr lang="zh-CN" altLang="en-US" sz="5400" b="1" kern="0" dirty="0">
              <a:ln w="3175">
                <a:noFill/>
              </a:ln>
              <a:solidFill>
                <a:srgbClr val="C00000"/>
              </a:solidFill>
              <a:latin typeface="微软雅黑" pitchFamily="34" charset="-122"/>
              <a:ea typeface="微软雅黑" pitchFamily="34" charset="-122"/>
              <a:sym typeface="+mn-lt"/>
            </a:endParaRPr>
          </a:p>
        </p:txBody>
      </p:sp>
      <p:pic>
        <p:nvPicPr>
          <p:cNvPr id="72" name="Picture 2">
            <a:extLst>
              <a:ext uri="{FF2B5EF4-FFF2-40B4-BE49-F238E27FC236}">
                <a16:creationId xmlns:a16="http://schemas.microsoft.com/office/drawing/2014/main" xmlns="" id="{37B39A28-B7D7-4475-865B-BDC6B9324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905569" y="1449494"/>
            <a:ext cx="1586003" cy="160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14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180F1FFC-14EF-4B37-8BBF-B05FEAAF5A74}"/>
              </a:ext>
            </a:extLst>
          </p:cNvPr>
          <p:cNvSpPr txBox="1">
            <a:spLocks noChangeArrowheads="1"/>
          </p:cNvSpPr>
          <p:nvPr/>
        </p:nvSpPr>
        <p:spPr>
          <a:xfrm>
            <a:off x="1703110" y="1826444"/>
            <a:ext cx="8229600" cy="2743200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7.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凡具有中华人民共和国国籍的人都是中华人民共和国（           ）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人民     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B. 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居民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公民          </a:t>
            </a:r>
            <a:r>
              <a:rPr kumimoji="0" lang="en-US" altLang="zh-CN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D. </a:t>
            </a:r>
            <a:r>
              <a: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国民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66871E1-0E85-435C-A040-37BD35472C1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77535" y="3350444"/>
            <a:ext cx="2200564" cy="212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87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40F5842A-E18D-4FFA-AF86-1A3345B6D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666" y="3394491"/>
            <a:ext cx="6282579" cy="10156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defRPr/>
            </a:pPr>
            <a:r>
              <a:rPr lang="zh-CN" altLang="en-US" sz="60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常见的违法行为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38C757E6-B16E-428A-9C32-F8B22EA1EE62}"/>
              </a:ext>
            </a:extLst>
          </p:cNvPr>
          <p:cNvGrpSpPr/>
          <p:nvPr/>
        </p:nvGrpSpPr>
        <p:grpSpPr>
          <a:xfrm>
            <a:off x="2780388" y="2860432"/>
            <a:ext cx="6326422" cy="292447"/>
            <a:chOff x="974519" y="3091656"/>
            <a:chExt cx="6397840" cy="268288"/>
          </a:xfrm>
          <a:solidFill>
            <a:srgbClr val="C00000"/>
          </a:solidFill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BF3580CA-06A2-4F65-82A1-E4D13FC7A837}"/>
                </a:ext>
              </a:extLst>
            </p:cNvPr>
            <p:cNvGrpSpPr/>
            <p:nvPr/>
          </p:nvGrpSpPr>
          <p:grpSpPr>
            <a:xfrm>
              <a:off x="974519" y="3225800"/>
              <a:ext cx="6397840" cy="0"/>
              <a:chOff x="974519" y="3225800"/>
              <a:chExt cx="6397840" cy="0"/>
            </a:xfrm>
            <a:grpFill/>
          </p:grpSpPr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xmlns="" id="{665B7975-3C2D-4A40-9B42-E113867BD543}"/>
                  </a:ext>
                </a:extLst>
              </p:cNvPr>
              <p:cNvCxnSpPr/>
              <p:nvPr/>
            </p:nvCxnSpPr>
            <p:spPr>
              <a:xfrm>
                <a:off x="974519" y="3225800"/>
                <a:ext cx="2340000" cy="0"/>
              </a:xfrm>
              <a:prstGeom prst="line">
                <a:avLst/>
              </a:prstGeom>
              <a:grpFill/>
              <a:ln w="12700" cap="rnd">
                <a:solidFill>
                  <a:srgbClr val="C0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2B105484-5F92-4155-8596-17FFDD4F038C}"/>
                  </a:ext>
                </a:extLst>
              </p:cNvPr>
              <p:cNvCxnSpPr/>
              <p:nvPr/>
            </p:nvCxnSpPr>
            <p:spPr>
              <a:xfrm>
                <a:off x="5032359" y="3225800"/>
                <a:ext cx="2340000" cy="0"/>
              </a:xfrm>
              <a:prstGeom prst="line">
                <a:avLst/>
              </a:prstGeom>
              <a:grpFill/>
              <a:ln w="12700" cap="rnd">
                <a:solidFill>
                  <a:srgbClr val="C0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5763732B-A4B8-4BD8-80E3-AD42A8363E21}"/>
                </a:ext>
              </a:extLst>
            </p:cNvPr>
            <p:cNvGrpSpPr/>
            <p:nvPr/>
          </p:nvGrpSpPr>
          <p:grpSpPr>
            <a:xfrm>
              <a:off x="3690075" y="3091656"/>
              <a:ext cx="964782" cy="268288"/>
              <a:chOff x="3772227" y="3091656"/>
              <a:chExt cx="964782" cy="268288"/>
            </a:xfrm>
            <a:grpFill/>
          </p:grpSpPr>
          <p:sp>
            <p:nvSpPr>
              <p:cNvPr id="19" name="星形: 五角 24">
                <a:extLst>
                  <a:ext uri="{FF2B5EF4-FFF2-40B4-BE49-F238E27FC236}">
                    <a16:creationId xmlns:a16="http://schemas.microsoft.com/office/drawing/2014/main" xmlns="" id="{25378281-07E9-42BC-8036-8E54335F90D7}"/>
                  </a:ext>
                </a:extLst>
              </p:cNvPr>
              <p:cNvSpPr/>
              <p:nvPr/>
            </p:nvSpPr>
            <p:spPr>
              <a:xfrm>
                <a:off x="4124842" y="3091656"/>
                <a:ext cx="268288" cy="268288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" name="星形: 五角 25">
                <a:extLst>
                  <a:ext uri="{FF2B5EF4-FFF2-40B4-BE49-F238E27FC236}">
                    <a16:creationId xmlns:a16="http://schemas.microsoft.com/office/drawing/2014/main" xmlns="" id="{C470A87F-BDF4-44CF-9E08-36441AFB91F7}"/>
                  </a:ext>
                </a:extLst>
              </p:cNvPr>
              <p:cNvSpPr/>
              <p:nvPr/>
            </p:nvSpPr>
            <p:spPr>
              <a:xfrm>
                <a:off x="3920052" y="3146028"/>
                <a:ext cx="159544" cy="159544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星形: 五角 26">
                <a:extLst>
                  <a:ext uri="{FF2B5EF4-FFF2-40B4-BE49-F238E27FC236}">
                    <a16:creationId xmlns:a16="http://schemas.microsoft.com/office/drawing/2014/main" xmlns="" id="{5982E261-CD05-4595-8FDF-F5ADDA220C37}"/>
                  </a:ext>
                </a:extLst>
              </p:cNvPr>
              <p:cNvSpPr/>
              <p:nvPr/>
            </p:nvSpPr>
            <p:spPr>
              <a:xfrm>
                <a:off x="4434008" y="3146028"/>
                <a:ext cx="159544" cy="159544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星形: 五角 27">
                <a:extLst>
                  <a:ext uri="{FF2B5EF4-FFF2-40B4-BE49-F238E27FC236}">
                    <a16:creationId xmlns:a16="http://schemas.microsoft.com/office/drawing/2014/main" xmlns="" id="{EF5913EF-2F76-460E-B505-4E3CACD30456}"/>
                  </a:ext>
                </a:extLst>
              </p:cNvPr>
              <p:cNvSpPr/>
              <p:nvPr/>
            </p:nvSpPr>
            <p:spPr>
              <a:xfrm>
                <a:off x="4634430" y="3174510"/>
                <a:ext cx="102579" cy="102579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星形: 五角 28">
                <a:extLst>
                  <a:ext uri="{FF2B5EF4-FFF2-40B4-BE49-F238E27FC236}">
                    <a16:creationId xmlns:a16="http://schemas.microsoft.com/office/drawing/2014/main" xmlns="" id="{E058A6C0-B83E-4652-88EE-6FE91535D186}"/>
                  </a:ext>
                </a:extLst>
              </p:cNvPr>
              <p:cNvSpPr/>
              <p:nvPr/>
            </p:nvSpPr>
            <p:spPr>
              <a:xfrm>
                <a:off x="3772227" y="3174510"/>
                <a:ext cx="102579" cy="102579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26" name="矩形: 圆角 37">
            <a:extLst>
              <a:ext uri="{FF2B5EF4-FFF2-40B4-BE49-F238E27FC236}">
                <a16:creationId xmlns:a16="http://schemas.microsoft.com/office/drawing/2014/main" xmlns="" id="{30C63603-CA7D-4AB6-98E8-646DF16C7F07}"/>
              </a:ext>
            </a:extLst>
          </p:cNvPr>
          <p:cNvSpPr/>
          <p:nvPr/>
        </p:nvSpPr>
        <p:spPr>
          <a:xfrm>
            <a:off x="4680594" y="1688125"/>
            <a:ext cx="2540821" cy="83005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101600">
            <a:solidFill>
              <a:srgbClr val="C0000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>
                <a:ln w="6350">
                  <a:noFill/>
                </a:ln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第三部分</a:t>
            </a:r>
          </a:p>
        </p:txBody>
      </p:sp>
    </p:spTree>
    <p:extLst>
      <p:ext uri="{BB962C8B-B14F-4D97-AF65-F5344CB8AC3E}">
        <p14:creationId xmlns:p14="http://schemas.microsoft.com/office/powerpoint/2010/main" val="728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2531">
            <a:extLst>
              <a:ext uri="{FF2B5EF4-FFF2-40B4-BE49-F238E27FC236}">
                <a16:creationId xmlns:a16="http://schemas.microsoft.com/office/drawing/2014/main" xmlns="" id="{8F3093FB-846E-4CE7-A9F1-4BB726A52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288" y="2418217"/>
            <a:ext cx="4978236" cy="352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1</a:t>
            </a:r>
            <a:r>
              <a:rPr kumimoji="0" lang="zh-CN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、违反治安管理处罚条例的行为  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  包括：扰乱公共秩序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        妨害公共安全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        侵犯公私财物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        妨害社会管理秩序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7B8DD8D-CCFE-4B06-B254-AEFC6D83B9FE}"/>
              </a:ext>
            </a:extLst>
          </p:cNvPr>
          <p:cNvSpPr/>
          <p:nvPr/>
        </p:nvSpPr>
        <p:spPr>
          <a:xfrm>
            <a:off x="6549076" y="2418217"/>
            <a:ext cx="4611293" cy="28204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3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2</a:t>
            </a:r>
            <a:r>
              <a:rPr kumimoji="0" lang="zh-CN" altLang="en-US" sz="23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、违反交通管理法规的行为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3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3</a:t>
            </a:r>
            <a:r>
              <a:rPr kumimoji="0" lang="zh-CN" altLang="en-US" sz="23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、违反义务教育法的行为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3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4</a:t>
            </a:r>
            <a:r>
              <a:rPr kumimoji="0" lang="zh-CN" altLang="en-US" sz="23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、违反环境保护法的行为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3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5</a:t>
            </a:r>
            <a:r>
              <a:rPr kumimoji="0" lang="zh-CN" altLang="en-US" sz="23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、民事侵权的行为</a:t>
            </a:r>
            <a:endParaRPr kumimoji="0" lang="zh-CN" alt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sp>
        <p:nvSpPr>
          <p:cNvPr id="9" name="TextBox 14"/>
          <p:cNvSpPr txBox="1"/>
          <p:nvPr/>
        </p:nvSpPr>
        <p:spPr>
          <a:xfrm>
            <a:off x="3450043" y="847920"/>
            <a:ext cx="479909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6400">
                <a:gradFill flip="none" rotWithShape="1">
                  <a:gsLst>
                    <a:gs pos="0">
                      <a:srgbClr val="C00000"/>
                    </a:gs>
                    <a:gs pos="6000">
                      <a:srgbClr val="131D7E"/>
                    </a:gs>
                    <a:gs pos="31000">
                      <a:srgbClr val="151C83"/>
                    </a:gs>
                    <a:gs pos="47000">
                      <a:srgbClr val="C00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latin typeface="方正粗谭黑简体" panose="02000000000000000000" pitchFamily="2" charset="-122"/>
                <a:ea typeface="方正粗谭黑简体" panose="02000000000000000000" pitchFamily="2" charset="-122"/>
              </a:defRPr>
            </a:lvl1pPr>
            <a:lvl2pPr marL="742950" indent="-285750">
              <a:defRPr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latin typeface="Calibri" pitchFamily="34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9pPr>
          </a:lstStyle>
          <a:p>
            <a:pPr>
              <a:defRPr/>
            </a:pPr>
            <a:r>
              <a:rPr lang="zh-CN" altLang="en-US" sz="4400" kern="0">
                <a:solidFill>
                  <a:srgbClr val="C00000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常见的违法行为</a:t>
            </a:r>
            <a:endParaRPr lang="zh-CN" altLang="en-US" sz="4400" kern="0" dirty="0">
              <a:solidFill>
                <a:srgbClr val="C00000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9579" y="1617361"/>
            <a:ext cx="4760021" cy="80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42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28675">
            <a:extLst>
              <a:ext uri="{FF2B5EF4-FFF2-40B4-BE49-F238E27FC236}">
                <a16:creationId xmlns:a16="http://schemas.microsoft.com/office/drawing/2014/main" xmlns="" id="{BAB19B15-E609-4045-B6D6-8F3EAE3494CF}"/>
              </a:ext>
            </a:extLst>
          </p:cNvPr>
          <p:cNvSpPr txBox="1">
            <a:spLocks noChangeArrowheads="1"/>
          </p:cNvSpPr>
          <p:nvPr/>
        </p:nvSpPr>
        <p:spPr>
          <a:xfrm>
            <a:off x="1622117" y="2387585"/>
            <a:ext cx="9093508" cy="3278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、平时有不良行为、经常搞恶作剧，有的会发展到有意或无意识地伤害别人。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、欣赏“哥儿们义气”，与社会上有劣迹的青少年三五成群拉帮结伙，结“拜把子兄弟”，排位分，喝血酒，干坏事。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、从冒险、游乐到离家出走、侵犯他人权益到逐渐发展到违法犯罪。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、从小骄生惯养，在家是小皇帝，在外称王称霸乃至行凶打人。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、小偷小摸会发展成盗窃抢劫。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89435E96-D553-4845-B862-FA719BFA74CD}"/>
              </a:ext>
            </a:extLst>
          </p:cNvPr>
          <p:cNvSpPr/>
          <p:nvPr/>
        </p:nvSpPr>
        <p:spPr>
          <a:xfrm>
            <a:off x="1837295" y="1134798"/>
            <a:ext cx="7571304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青少年违法犯罪的自身原因有什么？</a:t>
            </a:r>
          </a:p>
        </p:txBody>
      </p:sp>
    </p:spTree>
    <p:extLst>
      <p:ext uri="{BB962C8B-B14F-4D97-AF65-F5344CB8AC3E}">
        <p14:creationId xmlns:p14="http://schemas.microsoft.com/office/powerpoint/2010/main" val="245189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8675">
            <a:extLst>
              <a:ext uri="{FF2B5EF4-FFF2-40B4-BE49-F238E27FC236}">
                <a16:creationId xmlns:a16="http://schemas.microsoft.com/office/drawing/2014/main" xmlns="" id="{BAB19B15-E609-4045-B6D6-8F3EAE3494CF}"/>
              </a:ext>
            </a:extLst>
          </p:cNvPr>
          <p:cNvSpPr txBox="1">
            <a:spLocks noChangeArrowheads="1"/>
          </p:cNvSpPr>
          <p:nvPr/>
        </p:nvSpPr>
        <p:spPr>
          <a:xfrm>
            <a:off x="6224953" y="1754541"/>
            <a:ext cx="4689231" cy="4503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       据统计，在我国，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25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周岁以下的人犯罪占犯罪总数的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70%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以上，青少年犯罪日渐攀升，每年新产生的少年犯人数竟高达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15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万。这些犯罪行为的形成，除了受某些外界因素影响外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, 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青少年违法犯罪的自身原因很重要。 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89435E96-D553-4845-B862-FA719BFA74CD}"/>
              </a:ext>
            </a:extLst>
          </p:cNvPr>
          <p:cNvSpPr/>
          <p:nvPr/>
        </p:nvSpPr>
        <p:spPr>
          <a:xfrm>
            <a:off x="1380200" y="1953834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触目惊心：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1D223AB7-7151-4B37-953A-B124A77F37F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8482" y="3563816"/>
            <a:ext cx="4758712" cy="309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5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28675">
            <a:extLst>
              <a:ext uri="{FF2B5EF4-FFF2-40B4-BE49-F238E27FC236}">
                <a16:creationId xmlns:a16="http://schemas.microsoft.com/office/drawing/2014/main" xmlns="" id="{BAB19B15-E609-4045-B6D6-8F3EAE3494CF}"/>
              </a:ext>
            </a:extLst>
          </p:cNvPr>
          <p:cNvSpPr txBox="1">
            <a:spLocks noChangeArrowheads="1"/>
          </p:cNvSpPr>
          <p:nvPr/>
        </p:nvSpPr>
        <p:spPr>
          <a:xfrm>
            <a:off x="1600429" y="2563725"/>
            <a:ext cx="9032402" cy="32509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有逃学、旷课、夜不归宿行为的人不外乎有几种情况：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一是学习较差，对自己已经失望；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二是受家长、教师的批评；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三是受社会上不三不四哥们的拉拢，经常在外游乐。由于他们的精力不放在学习上，加上脱离家长、学校的监控，往往容易走上歧途。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89435E96-D553-4845-B862-FA719BFA74CD}"/>
              </a:ext>
            </a:extLst>
          </p:cNvPr>
          <p:cNvSpPr/>
          <p:nvPr/>
        </p:nvSpPr>
        <p:spPr>
          <a:xfrm>
            <a:off x="3141986" y="1205431"/>
            <a:ext cx="4801315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一、旷课、夜不归宿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940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8675">
            <a:extLst>
              <a:ext uri="{FF2B5EF4-FFF2-40B4-BE49-F238E27FC236}">
                <a16:creationId xmlns:a16="http://schemas.microsoft.com/office/drawing/2014/main" xmlns="" id="{BAB19B15-E609-4045-B6D6-8F3EAE3494CF}"/>
              </a:ext>
            </a:extLst>
          </p:cNvPr>
          <p:cNvSpPr txBox="1">
            <a:spLocks noChangeArrowheads="1"/>
          </p:cNvSpPr>
          <p:nvPr/>
        </p:nvSpPr>
        <p:spPr>
          <a:xfrm>
            <a:off x="1494777" y="2227565"/>
            <a:ext cx="9111006" cy="3278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《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治安管理处罚条例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第二十条规定：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       非法制造、贩卖、携带匕首、三棱刀、强簧刀或其他管制刀具的，处十五日以下拘留，二百元以下罚款或警告。这些刀具之所以禁止携带，因其威胁着人的生命安全。携带管制刀具容易发生人身伤亡事件，特别是青少年正是身体发育阶段，精力旺盛，但由于法制观念和是非观念淡薄，争强好胜，行动盲目而不计后果，携带管制刀具，极易一时冲动，酿成不该发生的悲剧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89435E96-D553-4845-B862-FA719BFA74CD}"/>
              </a:ext>
            </a:extLst>
          </p:cNvPr>
          <p:cNvSpPr/>
          <p:nvPr/>
        </p:nvSpPr>
        <p:spPr>
          <a:xfrm>
            <a:off x="3363153" y="1056841"/>
            <a:ext cx="4288353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二、携带管制刀具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349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28675">
            <a:extLst>
              <a:ext uri="{FF2B5EF4-FFF2-40B4-BE49-F238E27FC236}">
                <a16:creationId xmlns:a16="http://schemas.microsoft.com/office/drawing/2014/main" xmlns="" id="{BAB19B15-E609-4045-B6D6-8F3EAE3494CF}"/>
              </a:ext>
            </a:extLst>
          </p:cNvPr>
          <p:cNvSpPr txBox="1">
            <a:spLocks noChangeArrowheads="1"/>
          </p:cNvSpPr>
          <p:nvPr/>
        </p:nvSpPr>
        <p:spPr>
          <a:xfrm>
            <a:off x="1319670" y="1933371"/>
            <a:ext cx="9393812" cy="37306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讲文明礼貌，待人恭敬谦让，已成为时代风尚。要求我们从小养成好的行为习惯，抛弃动辄动手打人，出口骂人的不良行为。如果从小养成了这种不良行为，危害无穷。好多犯罪分子从小染着了打架、怒骂别人的不良行为。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谦让名人轶事：美国著名政治家帕金斯</a:t>
            </a:r>
            <a:r>
              <a:rPr kumimoji="0" lang="en-US" altLang="zh-CN" sz="200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30</a:t>
            </a:r>
            <a:r>
              <a:rPr kumimoji="0" lang="zh-CN" altLang="en-US" sz="200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岁那年任芝加哥大学的校长，有人怀疑他那样年轻是否是能胜任大学校长职位，他知道后说了一句“一个</a:t>
            </a:r>
            <a:r>
              <a:rPr kumimoji="0" lang="en-US" altLang="zh-CN" sz="200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30</a:t>
            </a:r>
            <a:r>
              <a:rPr kumimoji="0" lang="zh-CN" altLang="en-US" sz="200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岁的人所知道的是那么少，需要依赖他的助手兼代理校长的地方是那么多”。就短短这一句话，使那些原来怀疑他的人一下子放心了，对他敬意倍增。我们经常讲一句话，叫有理也要让三分。我们在平时学习工作、生活中也应学习这位校长忍让的胸怀。 </a:t>
            </a:r>
            <a:endParaRPr kumimoji="0" lang="zh-CN" altLang="en-US" sz="20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89435E96-D553-4845-B862-FA719BFA74CD}"/>
              </a:ext>
            </a:extLst>
          </p:cNvPr>
          <p:cNvSpPr/>
          <p:nvPr/>
        </p:nvSpPr>
        <p:spPr>
          <a:xfrm>
            <a:off x="2893089" y="855174"/>
            <a:ext cx="5827237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三、打架斗殴，辱骂他人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256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8675">
            <a:extLst>
              <a:ext uri="{FF2B5EF4-FFF2-40B4-BE49-F238E27FC236}">
                <a16:creationId xmlns:a16="http://schemas.microsoft.com/office/drawing/2014/main" xmlns="" id="{BAB19B15-E609-4045-B6D6-8F3EAE3494CF}"/>
              </a:ext>
            </a:extLst>
          </p:cNvPr>
          <p:cNvSpPr txBox="1">
            <a:spLocks noChangeArrowheads="1"/>
          </p:cNvSpPr>
          <p:nvPr/>
        </p:nvSpPr>
        <p:spPr>
          <a:xfrm>
            <a:off x="1399094" y="2354718"/>
            <a:ext cx="9393812" cy="32178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偷窃是以非法占有为目的，秘密窃取数量较少的财物的行为。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青少年中有的不满足自己生活的欲望，看到人家吃得好、穿得好，心里很羡慕，而当欲望得不到满足时，就会非法去窃取公私财物。一些未成年人因缺少良好的教育环境，平常喜欢贪点小便宜，从拿人家一本书、一支笔、一块橡皮开始，逐渐养成小偷小摸的习惯。任何事物总是有一个量变到质变的过程，有句老话叫做贼偷菜起，任其发展就会演变成盗窃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89435E96-D553-4845-B862-FA719BFA74CD}"/>
              </a:ext>
            </a:extLst>
          </p:cNvPr>
          <p:cNvSpPr/>
          <p:nvPr/>
        </p:nvSpPr>
        <p:spPr>
          <a:xfrm>
            <a:off x="2759200" y="1015833"/>
            <a:ext cx="5827237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四、偷窃、故意损坏财物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384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xmlns="" id="{2BE3DCF8-E102-42EF-A861-4AD607C5D5AF}"/>
              </a:ext>
            </a:extLst>
          </p:cNvPr>
          <p:cNvSpPr/>
          <p:nvPr/>
        </p:nvSpPr>
        <p:spPr>
          <a:xfrm>
            <a:off x="726231" y="650752"/>
            <a:ext cx="5803280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怎样增强自我保护的意识？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94338" y="1125415"/>
            <a:ext cx="8604739" cy="5860928"/>
            <a:chOff x="4171950" y="841849"/>
            <a:chExt cx="8020050" cy="5667375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xmlns="" id="{DC519BB5-F76A-4D89-AD72-43752446E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71950" y="841849"/>
              <a:ext cx="8020050" cy="5667375"/>
            </a:xfrm>
            <a:prstGeom prst="rect">
              <a:avLst/>
            </a:prstGeom>
          </p:spPr>
        </p:pic>
        <p:sp>
          <p:nvSpPr>
            <p:cNvPr id="7" name="文本框 39939">
              <a:extLst>
                <a:ext uri="{FF2B5EF4-FFF2-40B4-BE49-F238E27FC236}">
                  <a16:creationId xmlns:a16="http://schemas.microsoft.com/office/drawing/2014/main" xmlns="" id="{5FC7B0E5-5A0B-47FE-A0D1-7E6BB1967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6872" y="2197958"/>
              <a:ext cx="2750205" cy="2977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、要依法自律。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、要正确对待父母和学校的教育。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、要勇于运用法律武器保护自己的合法权益。</a:t>
              </a:r>
              <a:endPara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382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40F5842A-E18D-4FFA-AF86-1A3345B6D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666" y="3394491"/>
            <a:ext cx="6282579" cy="10156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defRPr/>
            </a:pPr>
            <a:r>
              <a:rPr lang="zh-CN" altLang="en-US" sz="60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宪法日简介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38C757E6-B16E-428A-9C32-F8B22EA1EE62}"/>
              </a:ext>
            </a:extLst>
          </p:cNvPr>
          <p:cNvGrpSpPr/>
          <p:nvPr/>
        </p:nvGrpSpPr>
        <p:grpSpPr>
          <a:xfrm>
            <a:off x="2780388" y="2860432"/>
            <a:ext cx="6326422" cy="292447"/>
            <a:chOff x="974519" y="3091656"/>
            <a:chExt cx="6397840" cy="268288"/>
          </a:xfrm>
          <a:solidFill>
            <a:srgbClr val="C00000"/>
          </a:solidFill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BF3580CA-06A2-4F65-82A1-E4D13FC7A837}"/>
                </a:ext>
              </a:extLst>
            </p:cNvPr>
            <p:cNvGrpSpPr/>
            <p:nvPr/>
          </p:nvGrpSpPr>
          <p:grpSpPr>
            <a:xfrm>
              <a:off x="974519" y="3225800"/>
              <a:ext cx="6397840" cy="0"/>
              <a:chOff x="974519" y="3225800"/>
              <a:chExt cx="6397840" cy="0"/>
            </a:xfrm>
            <a:grpFill/>
          </p:grpSpPr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xmlns="" id="{665B7975-3C2D-4A40-9B42-E113867BD543}"/>
                  </a:ext>
                </a:extLst>
              </p:cNvPr>
              <p:cNvCxnSpPr/>
              <p:nvPr/>
            </p:nvCxnSpPr>
            <p:spPr>
              <a:xfrm>
                <a:off x="974519" y="3225800"/>
                <a:ext cx="2340000" cy="0"/>
              </a:xfrm>
              <a:prstGeom prst="line">
                <a:avLst/>
              </a:prstGeom>
              <a:grpFill/>
              <a:ln w="12700" cap="rnd">
                <a:solidFill>
                  <a:srgbClr val="C0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2B105484-5F92-4155-8596-17FFDD4F038C}"/>
                  </a:ext>
                </a:extLst>
              </p:cNvPr>
              <p:cNvCxnSpPr/>
              <p:nvPr/>
            </p:nvCxnSpPr>
            <p:spPr>
              <a:xfrm>
                <a:off x="5032359" y="3225800"/>
                <a:ext cx="2340000" cy="0"/>
              </a:xfrm>
              <a:prstGeom prst="line">
                <a:avLst/>
              </a:prstGeom>
              <a:grpFill/>
              <a:ln w="12700" cap="rnd">
                <a:solidFill>
                  <a:srgbClr val="C0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5763732B-A4B8-4BD8-80E3-AD42A8363E21}"/>
                </a:ext>
              </a:extLst>
            </p:cNvPr>
            <p:cNvGrpSpPr/>
            <p:nvPr/>
          </p:nvGrpSpPr>
          <p:grpSpPr>
            <a:xfrm>
              <a:off x="3690075" y="3091656"/>
              <a:ext cx="964782" cy="268288"/>
              <a:chOff x="3772227" y="3091656"/>
              <a:chExt cx="964782" cy="268288"/>
            </a:xfrm>
            <a:grpFill/>
          </p:grpSpPr>
          <p:sp>
            <p:nvSpPr>
              <p:cNvPr id="19" name="星形: 五角 24">
                <a:extLst>
                  <a:ext uri="{FF2B5EF4-FFF2-40B4-BE49-F238E27FC236}">
                    <a16:creationId xmlns:a16="http://schemas.microsoft.com/office/drawing/2014/main" xmlns="" id="{25378281-07E9-42BC-8036-8E54335F90D7}"/>
                  </a:ext>
                </a:extLst>
              </p:cNvPr>
              <p:cNvSpPr/>
              <p:nvPr/>
            </p:nvSpPr>
            <p:spPr>
              <a:xfrm>
                <a:off x="4124842" y="3091656"/>
                <a:ext cx="268288" cy="268288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" name="星形: 五角 25">
                <a:extLst>
                  <a:ext uri="{FF2B5EF4-FFF2-40B4-BE49-F238E27FC236}">
                    <a16:creationId xmlns:a16="http://schemas.microsoft.com/office/drawing/2014/main" xmlns="" id="{C470A87F-BDF4-44CF-9E08-36441AFB91F7}"/>
                  </a:ext>
                </a:extLst>
              </p:cNvPr>
              <p:cNvSpPr/>
              <p:nvPr/>
            </p:nvSpPr>
            <p:spPr>
              <a:xfrm>
                <a:off x="3920052" y="3146028"/>
                <a:ext cx="159544" cy="159544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星形: 五角 26">
                <a:extLst>
                  <a:ext uri="{FF2B5EF4-FFF2-40B4-BE49-F238E27FC236}">
                    <a16:creationId xmlns:a16="http://schemas.microsoft.com/office/drawing/2014/main" xmlns="" id="{5982E261-CD05-4595-8FDF-F5ADDA220C37}"/>
                  </a:ext>
                </a:extLst>
              </p:cNvPr>
              <p:cNvSpPr/>
              <p:nvPr/>
            </p:nvSpPr>
            <p:spPr>
              <a:xfrm>
                <a:off x="4434008" y="3146028"/>
                <a:ext cx="159544" cy="159544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星形: 五角 27">
                <a:extLst>
                  <a:ext uri="{FF2B5EF4-FFF2-40B4-BE49-F238E27FC236}">
                    <a16:creationId xmlns:a16="http://schemas.microsoft.com/office/drawing/2014/main" xmlns="" id="{EF5913EF-2F76-460E-B505-4E3CACD30456}"/>
                  </a:ext>
                </a:extLst>
              </p:cNvPr>
              <p:cNvSpPr/>
              <p:nvPr/>
            </p:nvSpPr>
            <p:spPr>
              <a:xfrm>
                <a:off x="4634430" y="3174510"/>
                <a:ext cx="102579" cy="102579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星形: 五角 28">
                <a:extLst>
                  <a:ext uri="{FF2B5EF4-FFF2-40B4-BE49-F238E27FC236}">
                    <a16:creationId xmlns:a16="http://schemas.microsoft.com/office/drawing/2014/main" xmlns="" id="{E058A6C0-B83E-4652-88EE-6FE91535D186}"/>
                  </a:ext>
                </a:extLst>
              </p:cNvPr>
              <p:cNvSpPr/>
              <p:nvPr/>
            </p:nvSpPr>
            <p:spPr>
              <a:xfrm>
                <a:off x="3772227" y="3174510"/>
                <a:ext cx="102579" cy="102579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26" name="矩形: 圆角 37">
            <a:extLst>
              <a:ext uri="{FF2B5EF4-FFF2-40B4-BE49-F238E27FC236}">
                <a16:creationId xmlns:a16="http://schemas.microsoft.com/office/drawing/2014/main" xmlns="" id="{30C63603-CA7D-4AB6-98E8-646DF16C7F07}"/>
              </a:ext>
            </a:extLst>
          </p:cNvPr>
          <p:cNvSpPr/>
          <p:nvPr/>
        </p:nvSpPr>
        <p:spPr>
          <a:xfrm>
            <a:off x="4680594" y="1688125"/>
            <a:ext cx="2540821" cy="83005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101600">
            <a:solidFill>
              <a:srgbClr val="C0000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ln w="6350">
                  <a:noFill/>
                </a:ln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第一部分</a:t>
            </a:r>
            <a:endParaRPr lang="zh-CN" altLang="en-US" sz="3600" b="1" dirty="0">
              <a:ln w="6350">
                <a:noFill/>
              </a:ln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045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40F5842A-E18D-4FFA-AF86-1A3345B6D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9679" y="3495135"/>
            <a:ext cx="6834553" cy="7078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defRPr/>
            </a:pPr>
            <a:r>
              <a:rPr lang="zh-CN" altLang="en-US" sz="4000" b="1" ker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争做合格小学生，该怎么做？</a:t>
            </a:r>
            <a:endParaRPr lang="zh-CN" altLang="en-US" sz="40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38C757E6-B16E-428A-9C32-F8B22EA1EE62}"/>
              </a:ext>
            </a:extLst>
          </p:cNvPr>
          <p:cNvGrpSpPr/>
          <p:nvPr/>
        </p:nvGrpSpPr>
        <p:grpSpPr>
          <a:xfrm>
            <a:off x="2780388" y="2860432"/>
            <a:ext cx="6326422" cy="292447"/>
            <a:chOff x="974519" y="3091656"/>
            <a:chExt cx="6397840" cy="268288"/>
          </a:xfrm>
          <a:solidFill>
            <a:srgbClr val="C00000"/>
          </a:solidFill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BF3580CA-06A2-4F65-82A1-E4D13FC7A837}"/>
                </a:ext>
              </a:extLst>
            </p:cNvPr>
            <p:cNvGrpSpPr/>
            <p:nvPr/>
          </p:nvGrpSpPr>
          <p:grpSpPr>
            <a:xfrm>
              <a:off x="974519" y="3225800"/>
              <a:ext cx="6397840" cy="0"/>
              <a:chOff x="974519" y="3225800"/>
              <a:chExt cx="6397840" cy="0"/>
            </a:xfrm>
            <a:grpFill/>
          </p:grpSpPr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xmlns="" id="{665B7975-3C2D-4A40-9B42-E113867BD543}"/>
                  </a:ext>
                </a:extLst>
              </p:cNvPr>
              <p:cNvCxnSpPr/>
              <p:nvPr/>
            </p:nvCxnSpPr>
            <p:spPr>
              <a:xfrm>
                <a:off x="974519" y="3225800"/>
                <a:ext cx="2340000" cy="0"/>
              </a:xfrm>
              <a:prstGeom prst="line">
                <a:avLst/>
              </a:prstGeom>
              <a:grpFill/>
              <a:ln w="12700" cap="rnd">
                <a:solidFill>
                  <a:srgbClr val="C0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2B105484-5F92-4155-8596-17FFDD4F038C}"/>
                  </a:ext>
                </a:extLst>
              </p:cNvPr>
              <p:cNvCxnSpPr/>
              <p:nvPr/>
            </p:nvCxnSpPr>
            <p:spPr>
              <a:xfrm>
                <a:off x="5032359" y="3225800"/>
                <a:ext cx="2340000" cy="0"/>
              </a:xfrm>
              <a:prstGeom prst="line">
                <a:avLst/>
              </a:prstGeom>
              <a:grpFill/>
              <a:ln w="12700" cap="rnd">
                <a:solidFill>
                  <a:srgbClr val="C0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5763732B-A4B8-4BD8-80E3-AD42A8363E21}"/>
                </a:ext>
              </a:extLst>
            </p:cNvPr>
            <p:cNvGrpSpPr/>
            <p:nvPr/>
          </p:nvGrpSpPr>
          <p:grpSpPr>
            <a:xfrm>
              <a:off x="3690075" y="3091656"/>
              <a:ext cx="964782" cy="268288"/>
              <a:chOff x="3772227" y="3091656"/>
              <a:chExt cx="964782" cy="268288"/>
            </a:xfrm>
            <a:grpFill/>
          </p:grpSpPr>
          <p:sp>
            <p:nvSpPr>
              <p:cNvPr id="19" name="星形: 五角 24">
                <a:extLst>
                  <a:ext uri="{FF2B5EF4-FFF2-40B4-BE49-F238E27FC236}">
                    <a16:creationId xmlns:a16="http://schemas.microsoft.com/office/drawing/2014/main" xmlns="" id="{25378281-07E9-42BC-8036-8E54335F90D7}"/>
                  </a:ext>
                </a:extLst>
              </p:cNvPr>
              <p:cNvSpPr/>
              <p:nvPr/>
            </p:nvSpPr>
            <p:spPr>
              <a:xfrm>
                <a:off x="4124842" y="3091656"/>
                <a:ext cx="268288" cy="268288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" name="星形: 五角 25">
                <a:extLst>
                  <a:ext uri="{FF2B5EF4-FFF2-40B4-BE49-F238E27FC236}">
                    <a16:creationId xmlns:a16="http://schemas.microsoft.com/office/drawing/2014/main" xmlns="" id="{C470A87F-BDF4-44CF-9E08-36441AFB91F7}"/>
                  </a:ext>
                </a:extLst>
              </p:cNvPr>
              <p:cNvSpPr/>
              <p:nvPr/>
            </p:nvSpPr>
            <p:spPr>
              <a:xfrm>
                <a:off x="3920052" y="3146028"/>
                <a:ext cx="159544" cy="159544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星形: 五角 26">
                <a:extLst>
                  <a:ext uri="{FF2B5EF4-FFF2-40B4-BE49-F238E27FC236}">
                    <a16:creationId xmlns:a16="http://schemas.microsoft.com/office/drawing/2014/main" xmlns="" id="{5982E261-CD05-4595-8FDF-F5ADDA220C37}"/>
                  </a:ext>
                </a:extLst>
              </p:cNvPr>
              <p:cNvSpPr/>
              <p:nvPr/>
            </p:nvSpPr>
            <p:spPr>
              <a:xfrm>
                <a:off x="4434008" y="3146028"/>
                <a:ext cx="159544" cy="159544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星形: 五角 27">
                <a:extLst>
                  <a:ext uri="{FF2B5EF4-FFF2-40B4-BE49-F238E27FC236}">
                    <a16:creationId xmlns:a16="http://schemas.microsoft.com/office/drawing/2014/main" xmlns="" id="{EF5913EF-2F76-460E-B505-4E3CACD30456}"/>
                  </a:ext>
                </a:extLst>
              </p:cNvPr>
              <p:cNvSpPr/>
              <p:nvPr/>
            </p:nvSpPr>
            <p:spPr>
              <a:xfrm>
                <a:off x="4634430" y="3174510"/>
                <a:ext cx="102579" cy="102579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星形: 五角 28">
                <a:extLst>
                  <a:ext uri="{FF2B5EF4-FFF2-40B4-BE49-F238E27FC236}">
                    <a16:creationId xmlns:a16="http://schemas.microsoft.com/office/drawing/2014/main" xmlns="" id="{E058A6C0-B83E-4652-88EE-6FE91535D186}"/>
                  </a:ext>
                </a:extLst>
              </p:cNvPr>
              <p:cNvSpPr/>
              <p:nvPr/>
            </p:nvSpPr>
            <p:spPr>
              <a:xfrm>
                <a:off x="3772227" y="3174510"/>
                <a:ext cx="102579" cy="102579"/>
              </a:xfrm>
              <a:prstGeom prst="star5">
                <a:avLst>
                  <a:gd name="adj" fmla="val 25303"/>
                  <a:gd name="hf" fmla="val 105146"/>
                  <a:gd name="vf" fmla="val 110557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26" name="矩形: 圆角 37">
            <a:extLst>
              <a:ext uri="{FF2B5EF4-FFF2-40B4-BE49-F238E27FC236}">
                <a16:creationId xmlns:a16="http://schemas.microsoft.com/office/drawing/2014/main" xmlns="" id="{30C63603-CA7D-4AB6-98E8-646DF16C7F07}"/>
              </a:ext>
            </a:extLst>
          </p:cNvPr>
          <p:cNvSpPr/>
          <p:nvPr/>
        </p:nvSpPr>
        <p:spPr>
          <a:xfrm>
            <a:off x="4680594" y="1688125"/>
            <a:ext cx="2540821" cy="83005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101600">
            <a:solidFill>
              <a:srgbClr val="C0000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ln w="6350">
                  <a:noFill/>
                </a:ln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第四部分</a:t>
            </a:r>
            <a:endParaRPr lang="zh-CN" altLang="en-US" sz="3600" b="1" dirty="0">
              <a:ln w="6350">
                <a:noFill/>
              </a:ln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219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2BE3DCF8-E102-42EF-A861-4AD607C5D5AF}"/>
              </a:ext>
            </a:extLst>
          </p:cNvPr>
          <p:cNvSpPr/>
          <p:nvPr/>
        </p:nvSpPr>
        <p:spPr>
          <a:xfrm>
            <a:off x="1529240" y="1753869"/>
            <a:ext cx="1415772" cy="304698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言</a:t>
            </a:r>
            <a:endParaRPr kumimoji="0" lang="zh-CN" altLang="en-US" sz="96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565756" y="4878012"/>
            <a:ext cx="5801497" cy="1345130"/>
            <a:chOff x="4682474" y="5008702"/>
            <a:chExt cx="6714296" cy="1345130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xmlns="" id="{F11E07CC-D3B3-4A98-8E85-42DEB894B0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82474" y="5008702"/>
              <a:ext cx="6421238" cy="1345130"/>
            </a:xfrm>
            <a:prstGeom prst="rect">
              <a:avLst/>
            </a:prstGeom>
          </p:spPr>
        </p:pic>
        <p:sp>
          <p:nvSpPr>
            <p:cNvPr id="16" name="矩形 15">
              <a:extLst>
                <a:ext uri="{FF2B5EF4-FFF2-40B4-BE49-F238E27FC236}">
                  <a16:creationId xmlns:a16="http://schemas.microsoft.com/office/drawing/2014/main" xmlns="" id="{24EC390C-5638-4455-A131-EEDA16E05903}"/>
                </a:ext>
              </a:extLst>
            </p:cNvPr>
            <p:cNvSpPr/>
            <p:nvPr/>
          </p:nvSpPr>
          <p:spPr>
            <a:xfrm>
              <a:off x="5300770" y="5484804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4</a:t>
              </a:r>
              <a:r>
                <a: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、若要美德得以保存，法律是必须的；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   而若要法律得以遵守，美德则是不可缺少的。</a:t>
              </a:r>
              <a:endPara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530301" y="864362"/>
            <a:ext cx="5489488" cy="1109880"/>
            <a:chOff x="4647019" y="995052"/>
            <a:chExt cx="6353196" cy="1109880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xmlns="" id="{814E442C-AD06-4EA4-8126-CB6280E720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47019" y="995052"/>
              <a:ext cx="6353196" cy="1109880"/>
            </a:xfrm>
            <a:prstGeom prst="rect">
              <a:avLst/>
            </a:prstGeom>
          </p:spPr>
        </p:pic>
        <p:sp>
          <p:nvSpPr>
            <p:cNvPr id="14" name="矩形 13">
              <a:extLst>
                <a:ext uri="{FF2B5EF4-FFF2-40B4-BE49-F238E27FC236}">
                  <a16:creationId xmlns:a16="http://schemas.microsoft.com/office/drawing/2014/main" xmlns="" id="{2DBAD5DB-3A6D-482D-98A2-E55D21BE9B47}"/>
                </a:ext>
              </a:extLst>
            </p:cNvPr>
            <p:cNvSpPr/>
            <p:nvPr/>
          </p:nvSpPr>
          <p:spPr>
            <a:xfrm>
              <a:off x="5555492" y="1304143"/>
              <a:ext cx="2773921" cy="458908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1</a:t>
              </a:r>
              <a:r>
                <a: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、无规矩不成方圆。</a:t>
              </a:r>
              <a:endPara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517163" y="2008030"/>
            <a:ext cx="5500840" cy="1475556"/>
            <a:chOff x="4633881" y="2138720"/>
            <a:chExt cx="6366334" cy="1475556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xmlns="" id="{17F5D044-4D87-41EF-A7AC-EB7F486A9E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33881" y="2138720"/>
              <a:ext cx="6366334" cy="1475556"/>
            </a:xfrm>
            <a:prstGeom prst="rect">
              <a:avLst/>
            </a:prstGeom>
          </p:spPr>
        </p:pic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39208C61-18A8-484B-9983-3796B29675B8}"/>
                </a:ext>
              </a:extLst>
            </p:cNvPr>
            <p:cNvSpPr/>
            <p:nvPr/>
          </p:nvSpPr>
          <p:spPr>
            <a:xfrm>
              <a:off x="5555490" y="2654425"/>
              <a:ext cx="3575374" cy="458908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2</a:t>
              </a:r>
              <a:r>
                <a: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、秩序是自由的第一条件。</a:t>
              </a:r>
              <a:endPara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654419" y="3277363"/>
            <a:ext cx="5837736" cy="1422564"/>
            <a:chOff x="4771136" y="3408053"/>
            <a:chExt cx="6756237" cy="1422564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xmlns="" id="{DAC86945-8999-4284-9215-C0E6A827AA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3"/>
            <a:stretch/>
          </p:blipFill>
          <p:spPr>
            <a:xfrm>
              <a:off x="4771136" y="3408053"/>
              <a:ext cx="6229079" cy="1422564"/>
            </a:xfrm>
            <a:prstGeom prst="rect">
              <a:avLst/>
            </a:prstGeom>
          </p:spPr>
        </p:pic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8A258D45-B0CB-48FE-A4BF-B11946131CCD}"/>
                </a:ext>
              </a:extLst>
            </p:cNvPr>
            <p:cNvSpPr/>
            <p:nvPr/>
          </p:nvSpPr>
          <p:spPr>
            <a:xfrm>
              <a:off x="5431373" y="3957546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3</a:t>
              </a:r>
              <a:r>
                <a: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、做任何事都要有规矩，懂规矩，守规矩。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方正清刻本悦宋简体" panose="02000000000000000000" pitchFamily="2" charset="-122"/>
                  <a:ea typeface="方正清刻本悦宋简体" panose="02000000000000000000" pitchFamily="2" charset="-122"/>
                </a:rPr>
                <a:t>   法律即秩序，良好的法律就是良好的秩序。</a:t>
              </a:r>
              <a:endPara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986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76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1E9FB3D9-2087-4468-A8AC-85E02F0C5010}"/>
              </a:ext>
            </a:extLst>
          </p:cNvPr>
          <p:cNvSpPr/>
          <p:nvPr/>
        </p:nvSpPr>
        <p:spPr>
          <a:xfrm>
            <a:off x="3657009" y="2819836"/>
            <a:ext cx="7608867" cy="304698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202X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年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11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日第十二届全国人民代表大会常务委员会第十一次会议通过）</a:t>
            </a:r>
          </a:p>
          <a:p>
            <a:pPr marL="0" marR="0" lvl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将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12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日设立为国家宪法日。国家通过多种形式开展宪法宣传教育动。</a:t>
            </a:r>
          </a:p>
        </p:txBody>
      </p:sp>
      <p:sp>
        <p:nvSpPr>
          <p:cNvPr id="8" name="TextBox 14"/>
          <p:cNvSpPr txBox="1"/>
          <p:nvPr/>
        </p:nvSpPr>
        <p:spPr>
          <a:xfrm>
            <a:off x="4348897" y="909475"/>
            <a:ext cx="279871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6400">
                <a:gradFill flip="none" rotWithShape="1">
                  <a:gsLst>
                    <a:gs pos="0">
                      <a:srgbClr val="C00000"/>
                    </a:gs>
                    <a:gs pos="6000">
                      <a:srgbClr val="131D7E"/>
                    </a:gs>
                    <a:gs pos="31000">
                      <a:srgbClr val="151C83"/>
                    </a:gs>
                    <a:gs pos="47000">
                      <a:srgbClr val="C00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latin typeface="方正粗谭黑简体" panose="02000000000000000000" pitchFamily="2" charset="-122"/>
                <a:ea typeface="方正粗谭黑简体" panose="02000000000000000000" pitchFamily="2" charset="-122"/>
              </a:defRPr>
            </a:lvl1pPr>
            <a:lvl2pPr marL="742950" indent="-285750">
              <a:defRPr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latin typeface="Calibri" pitchFamily="34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9pPr>
          </a:lstStyle>
          <a:p>
            <a:pPr>
              <a:defRPr/>
            </a:pPr>
            <a:r>
              <a:rPr lang="zh-CN" altLang="en-US" sz="6000" b="1" kern="0">
                <a:solidFill>
                  <a:srgbClr val="C00000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立法</a:t>
            </a:r>
            <a:endParaRPr lang="zh-CN" altLang="en-US" sz="6000" b="1" kern="0" dirty="0">
              <a:solidFill>
                <a:srgbClr val="C00000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2656" y="1804173"/>
            <a:ext cx="3971105" cy="668124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37B39A28-B7D7-4475-865B-BDC6B9324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213908" y="3219679"/>
            <a:ext cx="1586003" cy="160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81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流程图: 可选过程 6"/>
          <p:cNvSpPr/>
          <p:nvPr/>
        </p:nvSpPr>
        <p:spPr>
          <a:xfrm>
            <a:off x="1208460" y="1663132"/>
            <a:ext cx="1441800" cy="3588132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57872E97-4E30-4BD5-A433-8A5AE3CBF089}"/>
              </a:ext>
            </a:extLst>
          </p:cNvPr>
          <p:cNvSpPr/>
          <p:nvPr/>
        </p:nvSpPr>
        <p:spPr>
          <a:xfrm>
            <a:off x="3811219" y="1195041"/>
            <a:ext cx="6962289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首先，设立国家宪法日有助于落实依宪治国，发挥宪法作用，维护宪法权威。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2012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年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12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月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4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日，习近平总书记在首都各界纪念现行宪法公布施行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30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周年大会上指出：“全面贯彻实施宪法，是建设社会主义法治国家的首要任务和基础性工作。”</a:t>
            </a:r>
            <a:endParaRPr lang="zh-CN" altLang="en-US" sz="2400" dirty="0"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BA10DA7-A025-470B-848D-DF28C23BA88E}"/>
              </a:ext>
            </a:extLst>
          </p:cNvPr>
          <p:cNvSpPr/>
          <p:nvPr/>
        </p:nvSpPr>
        <p:spPr>
          <a:xfrm>
            <a:off x="1467695" y="2004646"/>
            <a:ext cx="923330" cy="3189548"/>
          </a:xfrm>
          <a:prstGeom prst="rect">
            <a:avLst/>
          </a:prstGeom>
        </p:spPr>
        <p:txBody>
          <a:bodyPr vert="eaVert"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节日意义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419" y="1282132"/>
            <a:ext cx="8001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3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A9A74F6-5BFB-48BD-B7B3-CBED9065665D}"/>
              </a:ext>
            </a:extLst>
          </p:cNvPr>
          <p:cNvSpPr/>
          <p:nvPr/>
        </p:nvSpPr>
        <p:spPr>
          <a:xfrm>
            <a:off x="2027306" y="2747671"/>
            <a:ext cx="8399282" cy="167077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202X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年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9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5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日，习近平总书记在庆祝全国人大成立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60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周年大会上指出：“宪法是国家的根本法，坚持依法治国首先要坚持依宪治国，坚持依法执政首先要坚持依宪执政。”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sp>
        <p:nvSpPr>
          <p:cNvPr id="7" name="TextBox 14"/>
          <p:cNvSpPr txBox="1"/>
          <p:nvPr/>
        </p:nvSpPr>
        <p:spPr>
          <a:xfrm>
            <a:off x="3253041" y="1096287"/>
            <a:ext cx="49903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6400">
                <a:gradFill flip="none" rotWithShape="1">
                  <a:gsLst>
                    <a:gs pos="0">
                      <a:srgbClr val="C00000"/>
                    </a:gs>
                    <a:gs pos="6000">
                      <a:srgbClr val="131D7E"/>
                    </a:gs>
                    <a:gs pos="31000">
                      <a:srgbClr val="151C83"/>
                    </a:gs>
                    <a:gs pos="47000">
                      <a:srgbClr val="C00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latin typeface="方正粗谭黑简体" panose="02000000000000000000" pitchFamily="2" charset="-122"/>
                <a:ea typeface="方正粗谭黑简体" panose="02000000000000000000" pitchFamily="2" charset="-122"/>
              </a:defRPr>
            </a:lvl1pPr>
            <a:lvl2pPr marL="742950" indent="-285750">
              <a:defRPr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latin typeface="Calibri" pitchFamily="34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9pPr>
          </a:lstStyle>
          <a:p>
            <a:pPr>
              <a:defRPr/>
            </a:pPr>
            <a:r>
              <a:rPr lang="zh-CN" altLang="en-US" sz="4000" kern="0" dirty="0">
                <a:solidFill>
                  <a:srgbClr val="C00000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法律是治国的工具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2656" y="1804173"/>
            <a:ext cx="3971105" cy="66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5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B4081447-BA67-42E7-8980-0476F20B590B}"/>
              </a:ext>
            </a:extLst>
          </p:cNvPr>
          <p:cNvSpPr/>
          <p:nvPr/>
        </p:nvSpPr>
        <p:spPr>
          <a:xfrm>
            <a:off x="1445563" y="1576109"/>
            <a:ext cx="9374837" cy="31700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其次，设立国家宪法日有助于普及宪法知识，有助于公民通过各种宪法宣传活动感受宪法的价值，扩大宪法实施的群众基础。尊重宪法、实施宪法、维护宪法，实质上就是尊重民主、维护民主、实施民主。开展国家宪法日活动，能够培养广大人民群众的公民意识和国家公职人员的法治意识，有利于不断巩固执政党的执政地位，营造建设政治文明的良好氛围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823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B4081447-BA67-42E7-8980-0476F20B590B}"/>
              </a:ext>
            </a:extLst>
          </p:cNvPr>
          <p:cNvSpPr/>
          <p:nvPr/>
        </p:nvSpPr>
        <p:spPr>
          <a:xfrm>
            <a:off x="1428456" y="1141767"/>
            <a:ext cx="9391944" cy="440120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再次，设立国家宪法日有助于落实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2011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年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月全国人大常委会作出的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《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关于进一步加强法制宣传教育的决议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。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《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决议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第一部分明确提出，要突出抓好宪法的学习宣传，深入学习宣传宪法确立的我国的国体政体、根本制度、根本任务、公民的权利和义务等主要内容和精神，进一步增强公民的宪法意识和社会主义民主法治观念，形成崇尚宪法、遵守宪法、维护宪法权威的良好氛围。设立国家宪法日不仅有利于落实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《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决议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》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精神，而且也有利于深化法制宣传教育的内涵，发挥法制宣传在培育社会主义核心价值观方面的积极作用。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682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B4081447-BA67-42E7-8980-0476F20B590B}"/>
              </a:ext>
            </a:extLst>
          </p:cNvPr>
          <p:cNvSpPr/>
          <p:nvPr/>
        </p:nvSpPr>
        <p:spPr>
          <a:xfrm>
            <a:off x="1644373" y="1679360"/>
            <a:ext cx="8832916" cy="367421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最后，设立国家宪法日也有助于在国际社会树立我国尊重宪法的良好形象，扩大我国宪法的国际影响。设立专门的宪法日或者纪念日是各国的通行做法。一些国家设有固定的宪法节，还有许多国家都把自己国家通过、颁布或实施宪法的那一天确定为宪法日或宪法纪念日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478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当图网 www.99ppt.com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www.kakappt.com</Template>
  <TotalTime>0</TotalTime>
  <Words>2092</Words>
  <Application>Microsoft Office PowerPoint</Application>
  <PresentationFormat>宽屏</PresentationFormat>
  <Paragraphs>179</Paragraphs>
  <Slides>32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44" baseType="lpstr">
      <vt:lpstr>Meiryo</vt:lpstr>
      <vt:lpstr>等线</vt:lpstr>
      <vt:lpstr>等线 Light</vt:lpstr>
      <vt:lpstr>方正清刻本悦宋简体</vt:lpstr>
      <vt:lpstr>宋体</vt:lpstr>
      <vt:lpstr>微软雅黑</vt:lpstr>
      <vt:lpstr>Arial</vt:lpstr>
      <vt:lpstr>Calibri</vt:lpstr>
      <vt:lpstr>Calibri Light</vt:lpstr>
      <vt:lpstr>Century Gothic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1</cp:revision>
  <dcterms:created xsi:type="dcterms:W3CDTF">2020-05-28T17:05:52Z</dcterms:created>
  <dcterms:modified xsi:type="dcterms:W3CDTF">2023-04-04T07:43:59Z</dcterms:modified>
</cp:coreProperties>
</file>