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3"/>
  </p:notesMasterIdLst>
  <p:sldIdLst>
    <p:sldId id="256" r:id="rId3"/>
    <p:sldId id="257" r:id="rId4"/>
    <p:sldId id="259" r:id="rId5"/>
    <p:sldId id="266" r:id="rId6"/>
    <p:sldId id="258" r:id="rId7"/>
    <p:sldId id="267" r:id="rId8"/>
    <p:sldId id="268" r:id="rId9"/>
    <p:sldId id="270" r:id="rId10"/>
    <p:sldId id="260" r:id="rId11"/>
    <p:sldId id="269" r:id="rId12"/>
    <p:sldId id="271" r:id="rId13"/>
    <p:sldId id="272" r:id="rId14"/>
    <p:sldId id="274" r:id="rId15"/>
    <p:sldId id="261" r:id="rId16"/>
    <p:sldId id="276" r:id="rId17"/>
    <p:sldId id="275" r:id="rId18"/>
    <p:sldId id="262" r:id="rId19"/>
    <p:sldId id="277" r:id="rId20"/>
    <p:sldId id="263" r:id="rId21"/>
    <p:sldId id="278" r:id="rId22"/>
    <p:sldId id="279" r:id="rId23"/>
    <p:sldId id="282" r:id="rId24"/>
    <p:sldId id="264" r:id="rId25"/>
    <p:sldId id="280" r:id="rId26"/>
    <p:sldId id="265" r:id="rId27"/>
    <p:sldId id="281" r:id="rId28"/>
    <p:sldId id="283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D70000"/>
    <a:srgbClr val="37778C"/>
    <a:srgbClr val="FDDD00"/>
    <a:srgbClr val="8AC5D1"/>
    <a:srgbClr val="86E9EF"/>
    <a:srgbClr val="EA0403"/>
    <a:srgbClr val="8BE468"/>
    <a:srgbClr val="76B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6314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678" y="11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B56F6-3224-4410-B7F4-3D2ECF6B0326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FC56B-31A7-4662-B968-690F7B035C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2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FC56B-31A7-4662-B968-690F7B035CA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032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309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78591662"/>
      </p:ext>
    </p:extLst>
  </p:cSld>
  <p:clrMapOvr>
    <a:masterClrMapping/>
  </p:clrMapOvr>
  <p:transition spd="slow" advTm="200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383311"/>
      </p:ext>
    </p:extLst>
  </p:cSld>
  <p:clrMapOvr>
    <a:masterClrMapping/>
  </p:clrMapOvr>
  <p:transition spd="slow" advTm="200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377938"/>
      </p:ext>
    </p:extLst>
  </p:cSld>
  <p:clrMapOvr>
    <a:masterClrMapping/>
  </p:clrMapOvr>
  <p:transition spd="slow" advTm="2000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03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2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69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68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57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3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65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2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73577485"/>
      </p:ext>
    </p:extLst>
  </p:cSld>
  <p:clrMapOvr>
    <a:masterClrMapping/>
  </p:clrMapOvr>
  <p:transition spd="slow" advTm="2000"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45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54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8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3770035"/>
      </p:ext>
    </p:extLst>
  </p:cSld>
  <p:clrMapOvr>
    <a:masterClrMapping/>
  </p:clrMapOvr>
  <p:transition spd="slow" advTm="200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5250792"/>
      </p:ext>
    </p:extLst>
  </p:cSld>
  <p:clrMapOvr>
    <a:masterClrMapping/>
  </p:clrMapOvr>
  <p:transition spd="slow" advTm="200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8761263"/>
      </p:ext>
    </p:extLst>
  </p:cSld>
  <p:clrMapOvr>
    <a:masterClrMapping/>
  </p:clrMapOvr>
  <p:transition spd="slow" advTm="200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2988221"/>
      </p:ext>
    </p:extLst>
  </p:cSld>
  <p:clrMapOvr>
    <a:masterClrMapping/>
  </p:clrMapOvr>
  <p:transition spd="slow" advTm="200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34"/>
          <p:cNvSpPr/>
          <p:nvPr userDrawn="1"/>
        </p:nvSpPr>
        <p:spPr>
          <a:xfrm>
            <a:off x="0" y="5866441"/>
            <a:ext cx="12192000" cy="991561"/>
          </a:xfrm>
          <a:custGeom>
            <a:avLst/>
            <a:gdLst>
              <a:gd name="connsiteX0" fmla="*/ 0 w 12192000"/>
              <a:gd name="connsiteY0" fmla="*/ 0 h 991561"/>
              <a:gd name="connsiteX1" fmla="*/ 12192000 w 12192000"/>
              <a:gd name="connsiteY1" fmla="*/ 0 h 991561"/>
              <a:gd name="connsiteX2" fmla="*/ 12192000 w 12192000"/>
              <a:gd name="connsiteY2" fmla="*/ 991561 h 991561"/>
              <a:gd name="connsiteX3" fmla="*/ 0 w 12192000"/>
              <a:gd name="connsiteY3" fmla="*/ 991561 h 991561"/>
              <a:gd name="connsiteX4" fmla="*/ 0 w 12192000"/>
              <a:gd name="connsiteY4" fmla="*/ 0 h 991561"/>
              <a:gd name="connsiteX0" fmla="*/ 0 w 12192000"/>
              <a:gd name="connsiteY0" fmla="*/ 3521 h 995082"/>
              <a:gd name="connsiteX1" fmla="*/ 6078071 w 12192000"/>
              <a:gd name="connsiteY1" fmla="*/ 0 h 995082"/>
              <a:gd name="connsiteX2" fmla="*/ 12192000 w 12192000"/>
              <a:gd name="connsiteY2" fmla="*/ 3521 h 995082"/>
              <a:gd name="connsiteX3" fmla="*/ 12192000 w 12192000"/>
              <a:gd name="connsiteY3" fmla="*/ 995082 h 995082"/>
              <a:gd name="connsiteX4" fmla="*/ 0 w 12192000"/>
              <a:gd name="connsiteY4" fmla="*/ 995082 h 995082"/>
              <a:gd name="connsiteX5" fmla="*/ 0 w 12192000"/>
              <a:gd name="connsiteY5" fmla="*/ 3521 h 995082"/>
              <a:gd name="connsiteX0" fmla="*/ 0 w 12192000"/>
              <a:gd name="connsiteY0" fmla="*/ 74633 h 1066194"/>
              <a:gd name="connsiteX1" fmla="*/ 6078071 w 12192000"/>
              <a:gd name="connsiteY1" fmla="*/ 71112 h 1066194"/>
              <a:gd name="connsiteX2" fmla="*/ 12192000 w 12192000"/>
              <a:gd name="connsiteY2" fmla="*/ 74633 h 1066194"/>
              <a:gd name="connsiteX3" fmla="*/ 12192000 w 12192000"/>
              <a:gd name="connsiteY3" fmla="*/ 1066194 h 1066194"/>
              <a:gd name="connsiteX4" fmla="*/ 0 w 12192000"/>
              <a:gd name="connsiteY4" fmla="*/ 1066194 h 1066194"/>
              <a:gd name="connsiteX5" fmla="*/ 0 w 12192000"/>
              <a:gd name="connsiteY5" fmla="*/ 74633 h 1066194"/>
              <a:gd name="connsiteX0" fmla="*/ 0 w 12192000"/>
              <a:gd name="connsiteY0" fmla="*/ 27213 h 1018774"/>
              <a:gd name="connsiteX1" fmla="*/ 6042212 w 12192000"/>
              <a:gd name="connsiteY1" fmla="*/ 507786 h 1018774"/>
              <a:gd name="connsiteX2" fmla="*/ 12192000 w 12192000"/>
              <a:gd name="connsiteY2" fmla="*/ 27213 h 1018774"/>
              <a:gd name="connsiteX3" fmla="*/ 12192000 w 12192000"/>
              <a:gd name="connsiteY3" fmla="*/ 1018774 h 1018774"/>
              <a:gd name="connsiteX4" fmla="*/ 0 w 12192000"/>
              <a:gd name="connsiteY4" fmla="*/ 1018774 h 1018774"/>
              <a:gd name="connsiteX5" fmla="*/ 0 w 12192000"/>
              <a:gd name="connsiteY5" fmla="*/ 27213 h 1018774"/>
              <a:gd name="connsiteX0" fmla="*/ 0 w 12192000"/>
              <a:gd name="connsiteY0" fmla="*/ 22888 h 1014449"/>
              <a:gd name="connsiteX1" fmla="*/ 6024282 w 12192000"/>
              <a:gd name="connsiteY1" fmla="*/ 646896 h 1014449"/>
              <a:gd name="connsiteX2" fmla="*/ 12192000 w 12192000"/>
              <a:gd name="connsiteY2" fmla="*/ 22888 h 1014449"/>
              <a:gd name="connsiteX3" fmla="*/ 12192000 w 12192000"/>
              <a:gd name="connsiteY3" fmla="*/ 1014449 h 1014449"/>
              <a:gd name="connsiteX4" fmla="*/ 0 w 12192000"/>
              <a:gd name="connsiteY4" fmla="*/ 1014449 h 1014449"/>
              <a:gd name="connsiteX5" fmla="*/ 0 w 12192000"/>
              <a:gd name="connsiteY5" fmla="*/ 22888 h 1014449"/>
              <a:gd name="connsiteX0" fmla="*/ 0 w 12192000"/>
              <a:gd name="connsiteY0" fmla="*/ 22888 h 1014449"/>
              <a:gd name="connsiteX1" fmla="*/ 6024282 w 12192000"/>
              <a:gd name="connsiteY1" fmla="*/ 646896 h 1014449"/>
              <a:gd name="connsiteX2" fmla="*/ 12192000 w 12192000"/>
              <a:gd name="connsiteY2" fmla="*/ 22888 h 1014449"/>
              <a:gd name="connsiteX3" fmla="*/ 12192000 w 12192000"/>
              <a:gd name="connsiteY3" fmla="*/ 1014449 h 1014449"/>
              <a:gd name="connsiteX4" fmla="*/ 0 w 12192000"/>
              <a:gd name="connsiteY4" fmla="*/ 1014449 h 1014449"/>
              <a:gd name="connsiteX5" fmla="*/ 0 w 12192000"/>
              <a:gd name="connsiteY5" fmla="*/ 22888 h 1014449"/>
              <a:gd name="connsiteX0" fmla="*/ 0 w 12192000"/>
              <a:gd name="connsiteY0" fmla="*/ 0 h 991561"/>
              <a:gd name="connsiteX1" fmla="*/ 6024282 w 12192000"/>
              <a:gd name="connsiteY1" fmla="*/ 624008 h 991561"/>
              <a:gd name="connsiteX2" fmla="*/ 12192000 w 12192000"/>
              <a:gd name="connsiteY2" fmla="*/ 0 h 991561"/>
              <a:gd name="connsiteX3" fmla="*/ 12192000 w 12192000"/>
              <a:gd name="connsiteY3" fmla="*/ 991561 h 991561"/>
              <a:gd name="connsiteX4" fmla="*/ 0 w 12192000"/>
              <a:gd name="connsiteY4" fmla="*/ 991561 h 991561"/>
              <a:gd name="connsiteX5" fmla="*/ 0 w 12192000"/>
              <a:gd name="connsiteY5" fmla="*/ 0 h 99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991561">
                <a:moveTo>
                  <a:pt x="0" y="0"/>
                </a:moveTo>
                <a:cubicBezTo>
                  <a:pt x="869577" y="121024"/>
                  <a:pt x="3992282" y="624008"/>
                  <a:pt x="6024282" y="624008"/>
                </a:cubicBezTo>
                <a:cubicBezTo>
                  <a:pt x="8056282" y="624008"/>
                  <a:pt x="11961906" y="49306"/>
                  <a:pt x="12192000" y="0"/>
                </a:cubicBezTo>
                <a:lnTo>
                  <a:pt x="12192000" y="991561"/>
                </a:lnTo>
                <a:lnTo>
                  <a:pt x="0" y="991561"/>
                </a:lnTo>
                <a:lnTo>
                  <a:pt x="0" y="0"/>
                </a:ln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 userDrawn="1"/>
        </p:nvSpPr>
        <p:spPr>
          <a:xfrm>
            <a:off x="-653384" y="-546122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76931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41219"/>
      </p:ext>
    </p:extLst>
  </p:cSld>
  <p:clrMapOvr>
    <a:masterClrMapping/>
  </p:clrMapOvr>
  <p:transition spd="slow" advTm="200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955856"/>
      </p:ext>
    </p:extLst>
  </p:cSld>
  <p:clrMapOvr>
    <a:masterClrMapping/>
  </p:clrMapOvr>
  <p:transition spd="slow" advTm="200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AF4E-4C6E-364C-8FB2-E1990F75F874}" type="datetimeFigureOut">
              <a:rPr kumimoji="1" lang="zh-CN" altLang="en-US" smtClean="0"/>
              <a:t>2023/4/5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9021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2000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tiff"/><Relationship Id="rId2" Type="http://schemas.openxmlformats.org/officeDocument/2006/relationships/image" Target="../media/image45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tif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 53"/>
          <p:cNvGrpSpPr/>
          <p:nvPr/>
        </p:nvGrpSpPr>
        <p:grpSpPr>
          <a:xfrm>
            <a:off x="-649741" y="-1054534"/>
            <a:ext cx="13788437" cy="3206563"/>
            <a:chOff x="-649741" y="-1054534"/>
            <a:chExt cx="13788437" cy="3206563"/>
          </a:xfrm>
        </p:grpSpPr>
        <p:sp>
          <p:nvSpPr>
            <p:cNvPr id="49" name="云形 48"/>
            <p:cNvSpPr/>
            <p:nvPr/>
          </p:nvSpPr>
          <p:spPr>
            <a:xfrm>
              <a:off x="-649741" y="-316846"/>
              <a:ext cx="4303022" cy="2468875"/>
            </a:xfrm>
            <a:prstGeom prst="cloud">
              <a:avLst/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0" name="云形 49"/>
            <p:cNvSpPr/>
            <p:nvPr/>
          </p:nvSpPr>
          <p:spPr>
            <a:xfrm>
              <a:off x="1875436" y="-992928"/>
              <a:ext cx="3892417" cy="2233289"/>
            </a:xfrm>
            <a:prstGeom prst="cloud">
              <a:avLst/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1" name="云形 50"/>
            <p:cNvSpPr/>
            <p:nvPr/>
          </p:nvSpPr>
          <p:spPr>
            <a:xfrm>
              <a:off x="4421579" y="-526820"/>
              <a:ext cx="3892417" cy="2233289"/>
            </a:xfrm>
            <a:prstGeom prst="cloud">
              <a:avLst/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云形 51"/>
            <p:cNvSpPr/>
            <p:nvPr/>
          </p:nvSpPr>
          <p:spPr>
            <a:xfrm>
              <a:off x="6967722" y="-330875"/>
              <a:ext cx="3892417" cy="2233289"/>
            </a:xfrm>
            <a:prstGeom prst="cloud">
              <a:avLst/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云形 52"/>
            <p:cNvSpPr/>
            <p:nvPr/>
          </p:nvSpPr>
          <p:spPr>
            <a:xfrm>
              <a:off x="9246279" y="-1054534"/>
              <a:ext cx="3892417" cy="2233289"/>
            </a:xfrm>
            <a:prstGeom prst="cloud">
              <a:avLst/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48" name="图片 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22" y="3810901"/>
            <a:ext cx="1480359" cy="1480358"/>
          </a:xfrm>
          <a:prstGeom prst="rect">
            <a:avLst/>
          </a:prstGeom>
        </p:spPr>
      </p:pic>
      <p:grpSp>
        <p:nvGrpSpPr>
          <p:cNvPr id="11" name="组 10"/>
          <p:cNvGrpSpPr/>
          <p:nvPr/>
        </p:nvGrpSpPr>
        <p:grpSpPr>
          <a:xfrm>
            <a:off x="-68579" y="2856279"/>
            <a:ext cx="7840980" cy="4001720"/>
            <a:chOff x="-1248621" y="680621"/>
            <a:chExt cx="5930762" cy="3011269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70872" y="680621"/>
              <a:ext cx="3011269" cy="3011269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1248621" y="680621"/>
              <a:ext cx="3011269" cy="3011269"/>
            </a:xfrm>
            <a:prstGeom prst="rect">
              <a:avLst/>
            </a:prstGeom>
          </p:spPr>
        </p:pic>
      </p:grpSp>
      <p:grpSp>
        <p:nvGrpSpPr>
          <p:cNvPr id="20" name="组 19"/>
          <p:cNvGrpSpPr/>
          <p:nvPr/>
        </p:nvGrpSpPr>
        <p:grpSpPr>
          <a:xfrm>
            <a:off x="-45720" y="3042018"/>
            <a:ext cx="12237720" cy="3815982"/>
            <a:chOff x="-45720" y="3042018"/>
            <a:chExt cx="12237720" cy="3815982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5720" y="3042018"/>
              <a:ext cx="8583930" cy="3061602"/>
            </a:xfrm>
            <a:prstGeom prst="rect">
              <a:avLst/>
            </a:prstGeom>
          </p:spPr>
        </p:pic>
        <p:sp>
          <p:nvSpPr>
            <p:cNvPr id="16" name="矩形 15"/>
            <p:cNvSpPr/>
            <p:nvPr/>
          </p:nvSpPr>
          <p:spPr>
            <a:xfrm>
              <a:off x="-45720" y="5715000"/>
              <a:ext cx="12237720" cy="1143000"/>
            </a:xfrm>
            <a:prstGeom prst="rect">
              <a:avLst/>
            </a:prstGeom>
            <a:solidFill>
              <a:srgbClr val="8BE4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538210" y="5532120"/>
              <a:ext cx="3653790" cy="285750"/>
            </a:xfrm>
            <a:prstGeom prst="rect">
              <a:avLst/>
            </a:prstGeom>
            <a:solidFill>
              <a:srgbClr val="8BE4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20225">
            <a:off x="7050951" y="420496"/>
            <a:ext cx="1243512" cy="1243512"/>
          </a:xfrm>
          <a:prstGeom prst="rect">
            <a:avLst/>
          </a:prstGeom>
        </p:spPr>
      </p:pic>
      <p:sp>
        <p:nvSpPr>
          <p:cNvPr id="29" name="椭圆 28"/>
          <p:cNvSpPr/>
          <p:nvPr/>
        </p:nvSpPr>
        <p:spPr>
          <a:xfrm>
            <a:off x="1330840" y="2466424"/>
            <a:ext cx="226499" cy="226498"/>
          </a:xfrm>
          <a:prstGeom prst="ellipse">
            <a:avLst/>
          </a:pr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280156" y="2419512"/>
            <a:ext cx="226499" cy="226498"/>
          </a:xfrm>
          <a:prstGeom prst="ellipse">
            <a:avLst/>
          </a:pr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4" name="圆角矩形 33"/>
          <p:cNvSpPr/>
          <p:nvPr/>
        </p:nvSpPr>
        <p:spPr>
          <a:xfrm flipH="1">
            <a:off x="10514521" y="1256229"/>
            <a:ext cx="677969" cy="227137"/>
          </a:xfrm>
          <a:prstGeom prst="roundRect">
            <a:avLst>
              <a:gd name="adj" fmla="val 50000"/>
            </a:avLst>
          </a:pr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7" name="组 36"/>
          <p:cNvGrpSpPr/>
          <p:nvPr/>
        </p:nvGrpSpPr>
        <p:grpSpPr>
          <a:xfrm>
            <a:off x="5529857" y="2385405"/>
            <a:ext cx="974443" cy="406322"/>
            <a:chOff x="610406" y="576431"/>
            <a:chExt cx="1735455" cy="723649"/>
          </a:xfrm>
        </p:grpSpPr>
        <p:sp>
          <p:nvSpPr>
            <p:cNvPr id="38" name="圆角矩形 37"/>
            <p:cNvSpPr/>
            <p:nvPr/>
          </p:nvSpPr>
          <p:spPr>
            <a:xfrm>
              <a:off x="610406" y="576431"/>
              <a:ext cx="1311593" cy="439417"/>
            </a:xfrm>
            <a:prstGeom prst="roundRect">
              <a:avLst>
                <a:gd name="adj" fmla="val 50000"/>
              </a:avLst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1034268" y="860663"/>
              <a:ext cx="1311593" cy="439417"/>
            </a:xfrm>
            <a:prstGeom prst="roundRect">
              <a:avLst>
                <a:gd name="adj" fmla="val 50000"/>
              </a:avLst>
            </a:prstGeom>
            <a:solidFill>
              <a:srgbClr val="377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45" name="图片 4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6426" y="3661772"/>
            <a:ext cx="2298700" cy="229870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16" y="4264250"/>
            <a:ext cx="1750397" cy="1600920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6938" y="4736908"/>
            <a:ext cx="4243388" cy="1743902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5883" y="4751609"/>
            <a:ext cx="4243388" cy="1743902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9562" y="2515147"/>
            <a:ext cx="1480359" cy="148035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1276" y="1918178"/>
            <a:ext cx="55707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b="1" dirty="0">
                <a:ln>
                  <a:solidFill>
                    <a:schemeClr val="bg1">
                      <a:alpha val="61000"/>
                    </a:schemeClr>
                  </a:solidFill>
                </a:ln>
                <a:solidFill>
                  <a:srgbClr val="D7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STHupo" charset="-122"/>
                <a:sym typeface="微软雅黑"/>
              </a:rPr>
              <a:t>小学生消防教</a:t>
            </a:r>
            <a:r>
              <a:rPr kumimoji="1" lang="zh-CN" altLang="en-US" sz="6000" b="1" dirty="0" smtClean="0">
                <a:ln>
                  <a:solidFill>
                    <a:schemeClr val="bg1">
                      <a:alpha val="61000"/>
                    </a:schemeClr>
                  </a:solidFill>
                </a:ln>
                <a:solidFill>
                  <a:srgbClr val="D7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STHupo" charset="-122"/>
                <a:sym typeface="微软雅黑"/>
              </a:rPr>
              <a:t>育</a:t>
            </a:r>
            <a:endParaRPr kumimoji="1" lang="zh-CN" altLang="en-US" sz="6000" b="1" dirty="0">
              <a:ln>
                <a:solidFill>
                  <a:schemeClr val="bg1">
                    <a:alpha val="61000"/>
                  </a:schemeClr>
                </a:solidFill>
              </a:ln>
              <a:solidFill>
                <a:srgbClr val="D7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STHupo" charset="-122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701" y="867718"/>
            <a:ext cx="5641900" cy="5627795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98491" y="5532120"/>
            <a:ext cx="3627492" cy="159532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0623" y="2674458"/>
            <a:ext cx="1050655" cy="105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2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2000">
        <p14:vortex dir="r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4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27411" y="1894907"/>
            <a:ext cx="3003179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latin typeface="微软雅黑"/>
                <a:ea typeface="微软雅黑"/>
                <a:cs typeface="HappyZcool-2016" charset="-122"/>
                <a:sym typeface="微软雅黑"/>
              </a:rPr>
              <a:t>【灭火器】</a:t>
            </a:r>
          </a:p>
          <a:p>
            <a:pPr algn="ctr"/>
            <a:endParaRPr lang="zh-CN" altLang="en-US" dirty="0">
              <a:latin typeface="微软雅黑"/>
              <a:ea typeface="微软雅黑"/>
              <a:sym typeface="微软雅黑"/>
            </a:endParaRPr>
          </a:p>
          <a:p>
            <a:pPr algn="ctr"/>
            <a:r>
              <a:rPr lang="zh-CN" altLang="en-US" sz="2400" dirty="0">
                <a:latin typeface="微软雅黑"/>
                <a:ea typeface="微软雅黑"/>
                <a:cs typeface="Microsoft YaHei" charset="-122"/>
                <a:sym typeface="微软雅黑"/>
              </a:rPr>
              <a:t>一般是放在走廊上</a:t>
            </a:r>
          </a:p>
          <a:p>
            <a:pPr algn="ctr"/>
            <a:endParaRPr lang="zh-CN" altLang="en-US" sz="2400" dirty="0">
              <a:latin typeface="微软雅黑"/>
              <a:ea typeface="微软雅黑"/>
              <a:cs typeface="Microsoft YaHei" charset="-122"/>
              <a:sym typeface="微软雅黑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cs typeface="Microsoft YaHei" charset="-122"/>
                <a:sym typeface="微软雅黑"/>
              </a:rPr>
              <a:t>红红的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cs typeface="Microsoft YaHei" charset="-122"/>
                <a:sym typeface="微软雅黑"/>
              </a:rPr>
              <a:t>高个子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cs typeface="Microsoft YaHei" charset="-122"/>
                <a:sym typeface="微软雅黑"/>
              </a:rPr>
              <a:t>小鸭嘴巴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cs typeface="Microsoft YaHei" charset="-122"/>
                <a:sym typeface="微软雅黑"/>
              </a:rPr>
              <a:t>长鼻子</a:t>
            </a:r>
          </a:p>
        </p:txBody>
      </p:sp>
      <p:grpSp>
        <p:nvGrpSpPr>
          <p:cNvPr id="5" name="组 4"/>
          <p:cNvGrpSpPr/>
          <p:nvPr/>
        </p:nvGrpSpPr>
        <p:grpSpPr>
          <a:xfrm>
            <a:off x="5581689" y="1186670"/>
            <a:ext cx="6364023" cy="5041392"/>
            <a:chOff x="5581688" y="1186670"/>
            <a:chExt cx="6364022" cy="504139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38159" y="1186670"/>
              <a:ext cx="5041392" cy="5041392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2355" y="1885329"/>
              <a:ext cx="3253355" cy="3253355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81688" y="2775474"/>
              <a:ext cx="2083397" cy="2083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5560907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50576" y="1885331"/>
            <a:ext cx="3321424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latin typeface="微软雅黑"/>
                <a:ea typeface="微软雅黑"/>
                <a:cs typeface="HappyZcool-2016" charset="-122"/>
                <a:sym typeface="微软雅黑"/>
              </a:rPr>
              <a:t>【消火栓】</a:t>
            </a:r>
          </a:p>
          <a:p>
            <a:pPr algn="ctr"/>
            <a:endParaRPr lang="zh-CN" altLang="en-US" dirty="0">
              <a:latin typeface="微软雅黑"/>
              <a:ea typeface="微软雅黑"/>
              <a:sym typeface="微软雅黑"/>
            </a:endParaRPr>
          </a:p>
          <a:p>
            <a:pPr algn="ctr"/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一般放在走廊上</a:t>
            </a:r>
          </a:p>
          <a:p>
            <a:pPr algn="ctr"/>
            <a:endParaRPr lang="zh-CN" altLang="en-US" sz="2400" dirty="0">
              <a:latin typeface="微软雅黑"/>
              <a:ea typeface="微软雅黑"/>
              <a:sym typeface="微软雅黑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有水袋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有水枪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消防叔叔保安全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消灭火灾全靠它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3680" y="1466236"/>
            <a:ext cx="1925731" cy="392552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1365" y="3569728"/>
            <a:ext cx="2581835" cy="215152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044851" y="57212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latin typeface="微软雅黑"/>
                <a:ea typeface="微软雅黑"/>
                <a:cs typeface="HappyZcool-2016" charset="-122"/>
                <a:sym typeface="微软雅黑"/>
              </a:rPr>
              <a:t>水枪和水带</a:t>
            </a:r>
          </a:p>
        </p:txBody>
      </p:sp>
    </p:spTree>
    <p:extLst>
      <p:ext uri="{BB962C8B-B14F-4D97-AF65-F5344CB8AC3E}">
        <p14:creationId xmlns:p14="http://schemas.microsoft.com/office/powerpoint/2010/main" val="1418288978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20905" y="1893839"/>
            <a:ext cx="3814483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latin typeface="微软雅黑"/>
                <a:ea typeface="微软雅黑"/>
                <a:cs typeface="HappyZcool-2016" charset="-122"/>
                <a:sym typeface="微软雅黑"/>
              </a:rPr>
              <a:t>【疏散指示标志】</a:t>
            </a:r>
          </a:p>
          <a:p>
            <a:pPr algn="ctr"/>
            <a:endParaRPr lang="zh-CN" altLang="en-US" dirty="0">
              <a:latin typeface="微软雅黑"/>
              <a:ea typeface="微软雅黑"/>
              <a:sym typeface="微软雅黑"/>
            </a:endParaRPr>
          </a:p>
          <a:p>
            <a:pPr algn="ctr"/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一般放在走廊和门口</a:t>
            </a:r>
          </a:p>
          <a:p>
            <a:pPr algn="ctr"/>
            <a:endParaRPr lang="zh-CN" altLang="en-US" sz="2400" dirty="0">
              <a:latin typeface="微软雅黑"/>
              <a:ea typeface="微软雅黑"/>
              <a:sym typeface="微软雅黑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绿绿的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方方的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仔细看好方向标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/>
                <a:ea typeface="微软雅黑"/>
                <a:sym typeface="微软雅黑"/>
              </a:rPr>
              <a:t>火灾发生跟它走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1" y="2887779"/>
            <a:ext cx="4528847" cy="215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1546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37130" y="2068652"/>
            <a:ext cx="3711388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zh-CN" sz="4000" dirty="0">
                <a:latin typeface="微软雅黑"/>
                <a:ea typeface="微软雅黑"/>
                <a:cs typeface="HappyZcool-2016" charset="-122"/>
                <a:sym typeface="微软雅黑"/>
              </a:rPr>
              <a:t>【应急照明灯】</a:t>
            </a:r>
          </a:p>
          <a:p>
            <a:pPr algn="ctr">
              <a:spcBef>
                <a:spcPct val="0"/>
              </a:spcBef>
            </a:pPr>
            <a:endParaRPr lang="zh-CN" altLang="zh-CN" sz="2400" dirty="0">
              <a:latin typeface="微软雅黑"/>
              <a:ea typeface="微软雅黑"/>
              <a:sym typeface="微软雅黑"/>
            </a:endParaRPr>
          </a:p>
          <a:p>
            <a:pPr algn="ctr">
              <a:spcBef>
                <a:spcPct val="0"/>
              </a:spcBef>
            </a:pPr>
            <a:r>
              <a:rPr lang="zh-CN" altLang="zh-CN" sz="2400" dirty="0">
                <a:latin typeface="微软雅黑"/>
                <a:ea typeface="微软雅黑"/>
                <a:sym typeface="微软雅黑"/>
              </a:rPr>
              <a:t>一般放在走廊上</a:t>
            </a:r>
          </a:p>
          <a:p>
            <a:pPr algn="ctr">
              <a:spcBef>
                <a:spcPct val="0"/>
              </a:spcBef>
            </a:pPr>
            <a:endParaRPr lang="zh-CN" altLang="zh-CN" sz="2400" dirty="0">
              <a:latin typeface="微软雅黑"/>
              <a:ea typeface="微软雅黑"/>
              <a:sym typeface="微软雅黑"/>
            </a:endParaRP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方脑袋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大眼睛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黑漆漆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你照亮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4989" y="1837018"/>
            <a:ext cx="4823012" cy="400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7100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7"/>
            <a:ext cx="4658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一些常见的消防标识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8103914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27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8" decel="50000" autoRev="1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68" fill="hold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27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8" decel="50000" autoRev="1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68" fill="hold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0774" y="3715871"/>
            <a:ext cx="8330455" cy="21513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0774" y="1556579"/>
            <a:ext cx="8330455" cy="201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921044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21225" y="2109006"/>
            <a:ext cx="2096851" cy="20842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33869" y="1851449"/>
            <a:ext cx="2187883" cy="24517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9669" y="1961329"/>
            <a:ext cx="2299479" cy="22319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061764" y="451821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/>
                <a:ea typeface="微软雅黑"/>
                <a:sym typeface="微软雅黑"/>
              </a:rPr>
              <a:t>禁止锁闭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61521" y="451821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/>
                <a:ea typeface="微软雅黑"/>
                <a:sym typeface="微软雅黑"/>
              </a:rPr>
              <a:t>禁止烟火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19924" y="451821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/>
                <a:ea typeface="微软雅黑"/>
                <a:sym typeface="微软雅黑"/>
              </a:rPr>
              <a:t>禁止吸烟</a:t>
            </a:r>
          </a:p>
        </p:txBody>
      </p:sp>
    </p:spTree>
    <p:extLst>
      <p:ext uri="{BB962C8B-B14F-4D97-AF65-F5344CB8AC3E}">
        <p14:creationId xmlns:p14="http://schemas.microsoft.com/office/powerpoint/2010/main" val="1969853990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7"/>
            <a:ext cx="4658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需要注意的易燃品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615546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426dba172434619fa47a84cf02d4c366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77712" y="1509992"/>
            <a:ext cx="1974851" cy="1974850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4" descr="af75ad216ec25d965d96462dd237b0a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7"/>
          <a:stretch>
            <a:fillRect/>
          </a:stretch>
        </p:blipFill>
        <p:spPr bwMode="auto">
          <a:xfrm>
            <a:off x="4695452" y="1560420"/>
            <a:ext cx="2041749" cy="1974850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5" descr="637114582b26e38aa16cdbc819e4cef4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9578" y="3968658"/>
            <a:ext cx="2057623" cy="2057623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6" descr="d094f123668f53a5547e6ee44215de07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85530" y="3968657"/>
            <a:ext cx="2057623" cy="2057623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1565" y="2738181"/>
            <a:ext cx="3810000" cy="459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71878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7"/>
            <a:ext cx="4658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教育小朋友如何逃生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4508478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2889470" y="2578465"/>
            <a:ext cx="2707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什么是火灾？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2889471" y="4388118"/>
            <a:ext cx="3275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认识日常生活中的消防器材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215450" y="3483291"/>
            <a:ext cx="31718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教育小朋友如何逃生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2889469" y="3483291"/>
            <a:ext cx="3088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报火警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215449" y="4388117"/>
            <a:ext cx="31206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火灾要注意的事项</a:t>
            </a: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2889470" y="5292942"/>
            <a:ext cx="35447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一些常见的消防标识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8215449" y="2578466"/>
            <a:ext cx="26146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需要注意的易燃品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8215450" y="5292942"/>
            <a:ext cx="16145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小儿歌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87520" y="4197954"/>
            <a:ext cx="830493" cy="8908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98525" y="5088777"/>
            <a:ext cx="695185" cy="77766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9841" y="3188315"/>
            <a:ext cx="1085851" cy="8453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4422" y="3188317"/>
            <a:ext cx="659572" cy="103047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4421" y="4965206"/>
            <a:ext cx="713168" cy="90123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4232" y="2089808"/>
            <a:ext cx="1009477" cy="97731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4421" y="4134034"/>
            <a:ext cx="747243" cy="87749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4422" y="2194801"/>
            <a:ext cx="745951" cy="872322"/>
          </a:xfrm>
          <a:prstGeom prst="rect">
            <a:avLst/>
          </a:prstGeom>
        </p:spPr>
      </p:pic>
      <p:sp>
        <p:nvSpPr>
          <p:cNvPr id="31" name="任意形状 30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20225">
            <a:off x="9154027" y="400357"/>
            <a:ext cx="1243512" cy="1243512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0" y="5866441"/>
            <a:ext cx="12192000" cy="991561"/>
          </a:xfrm>
          <a:custGeom>
            <a:avLst/>
            <a:gdLst>
              <a:gd name="connsiteX0" fmla="*/ 0 w 12192000"/>
              <a:gd name="connsiteY0" fmla="*/ 0 h 991561"/>
              <a:gd name="connsiteX1" fmla="*/ 12192000 w 12192000"/>
              <a:gd name="connsiteY1" fmla="*/ 0 h 991561"/>
              <a:gd name="connsiteX2" fmla="*/ 12192000 w 12192000"/>
              <a:gd name="connsiteY2" fmla="*/ 991561 h 991561"/>
              <a:gd name="connsiteX3" fmla="*/ 0 w 12192000"/>
              <a:gd name="connsiteY3" fmla="*/ 991561 h 991561"/>
              <a:gd name="connsiteX4" fmla="*/ 0 w 12192000"/>
              <a:gd name="connsiteY4" fmla="*/ 0 h 991561"/>
              <a:gd name="connsiteX0" fmla="*/ 0 w 12192000"/>
              <a:gd name="connsiteY0" fmla="*/ 3521 h 995082"/>
              <a:gd name="connsiteX1" fmla="*/ 6078071 w 12192000"/>
              <a:gd name="connsiteY1" fmla="*/ 0 h 995082"/>
              <a:gd name="connsiteX2" fmla="*/ 12192000 w 12192000"/>
              <a:gd name="connsiteY2" fmla="*/ 3521 h 995082"/>
              <a:gd name="connsiteX3" fmla="*/ 12192000 w 12192000"/>
              <a:gd name="connsiteY3" fmla="*/ 995082 h 995082"/>
              <a:gd name="connsiteX4" fmla="*/ 0 w 12192000"/>
              <a:gd name="connsiteY4" fmla="*/ 995082 h 995082"/>
              <a:gd name="connsiteX5" fmla="*/ 0 w 12192000"/>
              <a:gd name="connsiteY5" fmla="*/ 3521 h 995082"/>
              <a:gd name="connsiteX0" fmla="*/ 0 w 12192000"/>
              <a:gd name="connsiteY0" fmla="*/ 74633 h 1066194"/>
              <a:gd name="connsiteX1" fmla="*/ 6078071 w 12192000"/>
              <a:gd name="connsiteY1" fmla="*/ 71112 h 1066194"/>
              <a:gd name="connsiteX2" fmla="*/ 12192000 w 12192000"/>
              <a:gd name="connsiteY2" fmla="*/ 74633 h 1066194"/>
              <a:gd name="connsiteX3" fmla="*/ 12192000 w 12192000"/>
              <a:gd name="connsiteY3" fmla="*/ 1066194 h 1066194"/>
              <a:gd name="connsiteX4" fmla="*/ 0 w 12192000"/>
              <a:gd name="connsiteY4" fmla="*/ 1066194 h 1066194"/>
              <a:gd name="connsiteX5" fmla="*/ 0 w 12192000"/>
              <a:gd name="connsiteY5" fmla="*/ 74633 h 1066194"/>
              <a:gd name="connsiteX0" fmla="*/ 0 w 12192000"/>
              <a:gd name="connsiteY0" fmla="*/ 27213 h 1018774"/>
              <a:gd name="connsiteX1" fmla="*/ 6042212 w 12192000"/>
              <a:gd name="connsiteY1" fmla="*/ 507786 h 1018774"/>
              <a:gd name="connsiteX2" fmla="*/ 12192000 w 12192000"/>
              <a:gd name="connsiteY2" fmla="*/ 27213 h 1018774"/>
              <a:gd name="connsiteX3" fmla="*/ 12192000 w 12192000"/>
              <a:gd name="connsiteY3" fmla="*/ 1018774 h 1018774"/>
              <a:gd name="connsiteX4" fmla="*/ 0 w 12192000"/>
              <a:gd name="connsiteY4" fmla="*/ 1018774 h 1018774"/>
              <a:gd name="connsiteX5" fmla="*/ 0 w 12192000"/>
              <a:gd name="connsiteY5" fmla="*/ 27213 h 1018774"/>
              <a:gd name="connsiteX0" fmla="*/ 0 w 12192000"/>
              <a:gd name="connsiteY0" fmla="*/ 22888 h 1014449"/>
              <a:gd name="connsiteX1" fmla="*/ 6024282 w 12192000"/>
              <a:gd name="connsiteY1" fmla="*/ 646896 h 1014449"/>
              <a:gd name="connsiteX2" fmla="*/ 12192000 w 12192000"/>
              <a:gd name="connsiteY2" fmla="*/ 22888 h 1014449"/>
              <a:gd name="connsiteX3" fmla="*/ 12192000 w 12192000"/>
              <a:gd name="connsiteY3" fmla="*/ 1014449 h 1014449"/>
              <a:gd name="connsiteX4" fmla="*/ 0 w 12192000"/>
              <a:gd name="connsiteY4" fmla="*/ 1014449 h 1014449"/>
              <a:gd name="connsiteX5" fmla="*/ 0 w 12192000"/>
              <a:gd name="connsiteY5" fmla="*/ 22888 h 1014449"/>
              <a:gd name="connsiteX0" fmla="*/ 0 w 12192000"/>
              <a:gd name="connsiteY0" fmla="*/ 22888 h 1014449"/>
              <a:gd name="connsiteX1" fmla="*/ 6024282 w 12192000"/>
              <a:gd name="connsiteY1" fmla="*/ 646896 h 1014449"/>
              <a:gd name="connsiteX2" fmla="*/ 12192000 w 12192000"/>
              <a:gd name="connsiteY2" fmla="*/ 22888 h 1014449"/>
              <a:gd name="connsiteX3" fmla="*/ 12192000 w 12192000"/>
              <a:gd name="connsiteY3" fmla="*/ 1014449 h 1014449"/>
              <a:gd name="connsiteX4" fmla="*/ 0 w 12192000"/>
              <a:gd name="connsiteY4" fmla="*/ 1014449 h 1014449"/>
              <a:gd name="connsiteX5" fmla="*/ 0 w 12192000"/>
              <a:gd name="connsiteY5" fmla="*/ 22888 h 1014449"/>
              <a:gd name="connsiteX0" fmla="*/ 0 w 12192000"/>
              <a:gd name="connsiteY0" fmla="*/ 0 h 991561"/>
              <a:gd name="connsiteX1" fmla="*/ 6024282 w 12192000"/>
              <a:gd name="connsiteY1" fmla="*/ 624008 h 991561"/>
              <a:gd name="connsiteX2" fmla="*/ 12192000 w 12192000"/>
              <a:gd name="connsiteY2" fmla="*/ 0 h 991561"/>
              <a:gd name="connsiteX3" fmla="*/ 12192000 w 12192000"/>
              <a:gd name="connsiteY3" fmla="*/ 991561 h 991561"/>
              <a:gd name="connsiteX4" fmla="*/ 0 w 12192000"/>
              <a:gd name="connsiteY4" fmla="*/ 991561 h 991561"/>
              <a:gd name="connsiteX5" fmla="*/ 0 w 12192000"/>
              <a:gd name="connsiteY5" fmla="*/ 0 h 99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991561">
                <a:moveTo>
                  <a:pt x="0" y="0"/>
                </a:moveTo>
                <a:cubicBezTo>
                  <a:pt x="869577" y="121024"/>
                  <a:pt x="3992282" y="624008"/>
                  <a:pt x="6024282" y="624008"/>
                </a:cubicBezTo>
                <a:cubicBezTo>
                  <a:pt x="8056282" y="624008"/>
                  <a:pt x="11961906" y="49306"/>
                  <a:pt x="12192000" y="0"/>
                </a:cubicBezTo>
                <a:lnTo>
                  <a:pt x="12192000" y="991561"/>
                </a:lnTo>
                <a:lnTo>
                  <a:pt x="0" y="99156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93111" y="1669002"/>
            <a:ext cx="15092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C000"/>
                </a:solidFill>
              </a:rPr>
              <a:t>https://www.ypppt.com/</a:t>
            </a:r>
            <a:endParaRPr lang="zh-CN" altLang="en-US" sz="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730508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8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5" grpId="0" bldLvl="0" autoUpdateAnimBg="0"/>
      <p:bldP spid="6" grpId="0"/>
      <p:bldP spid="7" grpId="0" bldLvl="0" autoUpdateAnimBg="0"/>
      <p:bldP spid="8" grpId="0" bldLvl="0" autoUpdateAnimBg="0"/>
      <p:bldP spid="9" grpId="0" bldLvl="0" autoUpdateAnimBg="0"/>
      <p:bldP spid="10" grpId="0" bldLvl="0" autoUpdateAnimBg="0"/>
      <p:bldP spid="11" grpId="0" bldLvl="0" autoUpdateAnimBg="0"/>
      <p:bldP spid="11" grpId="1" bldLvl="0" autoUpdateAnimBg="0"/>
      <p:bldP spid="31" grpId="0" animBg="1"/>
      <p:bldP spid="3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7757" y="1325217"/>
            <a:ext cx="6798367" cy="442284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64180" y="2315858"/>
            <a:ext cx="471543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latin typeface="微软雅黑"/>
                <a:ea typeface="微软雅黑"/>
                <a:sym typeface="微软雅黑"/>
              </a:rPr>
              <a:t>首先我们不要慌张，然后尽量找块小手绢弄湿捂住嘴巴鼻子。千万不要慌张，要对自己说我们都是小勇士，要好好听老师的指挥逃离火灾现场。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3128" y="4517136"/>
            <a:ext cx="2429256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89176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52709">
            <a:off x="1015868" y="3873356"/>
            <a:ext cx="1591957" cy="1530497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67477">
            <a:off x="3885510" y="1740417"/>
            <a:ext cx="2116007" cy="2000417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16763">
            <a:off x="6637464" y="4131366"/>
            <a:ext cx="1751429" cy="1663396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文本框 4"/>
          <p:cNvSpPr txBox="1"/>
          <p:nvPr/>
        </p:nvSpPr>
        <p:spPr>
          <a:xfrm>
            <a:off x="3042991" y="430435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latin typeface="微软雅黑"/>
                <a:ea typeface="微软雅黑"/>
                <a:cs typeface="HappyZcool-2016" charset="-122"/>
                <a:sym typeface="微软雅黑"/>
              </a:rPr>
              <a:t>毛巾捂鼻法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56845" y="205394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latin typeface="微软雅黑"/>
                <a:ea typeface="微软雅黑"/>
                <a:cs typeface="HappyZcool-2016" charset="-122"/>
                <a:sym typeface="微软雅黑"/>
              </a:rPr>
              <a:t>空间避难法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40571" y="450227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latin typeface="微软雅黑"/>
                <a:ea typeface="微软雅黑"/>
                <a:cs typeface="HappyZcool-2016" charset="-122"/>
                <a:sym typeface="微软雅黑"/>
              </a:rPr>
              <a:t>匍匐前进法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46045" y="4686943"/>
            <a:ext cx="2058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>
                <a:latin typeface="微软雅黑"/>
                <a:ea typeface="微软雅黑"/>
                <a:sym typeface="微软雅黑"/>
              </a:rPr>
              <a:t>用折叠多层湿毛巾捂住口鼻，课有效降低火焰烟气，过滤多数毒气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56846" y="2423281"/>
            <a:ext cx="2146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>
                <a:latin typeface="微软雅黑"/>
                <a:ea typeface="微软雅黑"/>
                <a:sym typeface="微软雅黑"/>
              </a:rPr>
              <a:t>在暂时无法向外疏散时，可选择卫生间，厨房等空间小且有水源的地方和新鲜空气的地方暂且避难，等待救援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40571" y="4871609"/>
            <a:ext cx="195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>
                <a:latin typeface="微软雅黑"/>
                <a:ea typeface="微软雅黑"/>
                <a:sym typeface="微软雅黑"/>
              </a:rPr>
              <a:t>逃生过程中应尽量将身体贴近地面匍匐活着弯腰低姿前行</a:t>
            </a:r>
          </a:p>
        </p:txBody>
      </p:sp>
    </p:spTree>
    <p:extLst>
      <p:ext uri="{BB962C8B-B14F-4D97-AF65-F5344CB8AC3E}">
        <p14:creationId xmlns:p14="http://schemas.microsoft.com/office/powerpoint/2010/main" val="1429013772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0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4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400"/>
                            </p:stCondLst>
                            <p:childTnLst>
                              <p:par>
                                <p:cTn id="4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40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1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2739219" y="1618899"/>
            <a:ext cx="7771540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zh-CN" sz="2800" b="1" dirty="0">
                <a:solidFill>
                  <a:srgbClr val="FFC000"/>
                </a:solidFill>
                <a:latin typeface="微软雅黑"/>
                <a:ea typeface="微软雅黑"/>
                <a:sym typeface="微软雅黑"/>
              </a:rPr>
              <a:t>Q</a:t>
            </a:r>
            <a:r>
              <a:rPr lang="zh-CN" altLang="zh-CN" sz="1800" b="1" dirty="0">
                <a:latin typeface="微软雅黑"/>
                <a:ea typeface="微软雅黑"/>
                <a:sym typeface="微软雅黑"/>
              </a:rPr>
              <a:t>：知道为什么要用湿毛巾捂着嘴巴鼻子么？</a:t>
            </a:r>
          </a:p>
        </p:txBody>
      </p:sp>
      <p:sp>
        <p:nvSpPr>
          <p:cNvPr id="12" name="矩形 11"/>
          <p:cNvSpPr/>
          <p:nvPr/>
        </p:nvSpPr>
        <p:spPr>
          <a:xfrm>
            <a:off x="1042940" y="3273586"/>
            <a:ext cx="6096000" cy="4370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2800" b="1" dirty="0">
                <a:solidFill>
                  <a:srgbClr val="FFC000"/>
                </a:solidFill>
                <a:latin typeface="微软雅黑"/>
                <a:ea typeface="微软雅黑"/>
                <a:sym typeface="微软雅黑"/>
              </a:rPr>
              <a:t>Q</a:t>
            </a:r>
            <a:r>
              <a:rPr lang="zh-CN" altLang="zh-CN" b="1" dirty="0">
                <a:latin typeface="微软雅黑"/>
                <a:ea typeface="微软雅黑"/>
                <a:sym typeface="微软雅黑"/>
              </a:rPr>
              <a:t>：那为什么要弯着腰走呢？</a:t>
            </a:r>
          </a:p>
        </p:txBody>
      </p:sp>
      <p:sp>
        <p:nvSpPr>
          <p:cNvPr id="13" name="矩形 12"/>
          <p:cNvSpPr/>
          <p:nvPr/>
        </p:nvSpPr>
        <p:spPr>
          <a:xfrm>
            <a:off x="3825898" y="4749758"/>
            <a:ext cx="3101009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0"/>
              </a:spcBef>
            </a:pPr>
            <a:r>
              <a:rPr lang="en-US" altLang="zh-CN" sz="2800" b="1" dirty="0">
                <a:solidFill>
                  <a:srgbClr val="FFC000"/>
                </a:solidFill>
                <a:latin typeface="微软雅黑"/>
                <a:ea typeface="微软雅黑"/>
                <a:sym typeface="微软雅黑"/>
              </a:rPr>
              <a:t>Q</a:t>
            </a:r>
            <a:r>
              <a:rPr lang="zh-CN" altLang="zh-CN" b="1" dirty="0">
                <a:latin typeface="微软雅黑"/>
                <a:ea typeface="微软雅黑"/>
                <a:sym typeface="微软雅黑"/>
              </a:rPr>
              <a:t>：为什么要靠着墙走？</a:t>
            </a:r>
            <a:endParaRPr lang="en-US" altLang="zh-CN" b="1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90758" y="2039754"/>
            <a:ext cx="7620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A</a:t>
            </a:r>
            <a:r>
              <a:rPr lang="zh-CN" altLang="en-US" sz="1600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：那是为了不让小朋友吸到有毒的烟哦。大部分火灾都会产生很多的烟气，有的</a:t>
            </a:r>
          </a:p>
        </p:txBody>
      </p:sp>
      <p:sp>
        <p:nvSpPr>
          <p:cNvPr id="15" name="矩形 14"/>
          <p:cNvSpPr/>
          <p:nvPr/>
        </p:nvSpPr>
        <p:spPr>
          <a:xfrm>
            <a:off x="1042941" y="3710627"/>
            <a:ext cx="6264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800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A</a:t>
            </a:r>
            <a:r>
              <a:rPr lang="zh-CN" altLang="zh-CN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：</a:t>
            </a:r>
            <a:r>
              <a:rPr lang="en-US" altLang="zh-CN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·</a:t>
            </a:r>
            <a:r>
              <a:rPr lang="zh-CN" altLang="zh-CN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因为烟都是飘在空气的上方，弯着腰的话烟会少一点。</a:t>
            </a:r>
          </a:p>
        </p:txBody>
      </p:sp>
      <p:sp>
        <p:nvSpPr>
          <p:cNvPr id="16" name="矩形 15"/>
          <p:cNvSpPr/>
          <p:nvPr/>
        </p:nvSpPr>
        <p:spPr>
          <a:xfrm>
            <a:off x="3825897" y="5290198"/>
            <a:ext cx="3669594" cy="35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0"/>
              </a:spcBef>
            </a:pPr>
            <a:r>
              <a:rPr lang="en-US" altLang="zh-CN" sz="2800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A</a:t>
            </a:r>
            <a:r>
              <a:rPr lang="zh-CN" altLang="zh-CN" dirty="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：因为靠着墙走不容易迷路哦！</a:t>
            </a:r>
          </a:p>
        </p:txBody>
      </p:sp>
      <p:sp>
        <p:nvSpPr>
          <p:cNvPr id="17" name="矩形 16"/>
          <p:cNvSpPr/>
          <p:nvPr/>
        </p:nvSpPr>
        <p:spPr>
          <a:xfrm>
            <a:off x="3312715" y="2533823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>
                <a:solidFill>
                  <a:srgbClr val="37778C"/>
                </a:solidFill>
                <a:latin typeface="微软雅黑"/>
                <a:ea typeface="微软雅黑"/>
                <a:sym typeface="微软雅黑"/>
              </a:rPr>
              <a:t>烟还有毒呢。</a:t>
            </a:r>
            <a:endParaRPr lang="zh-CN" altLang="en-US" sz="1600" dirty="0">
              <a:solidFill>
                <a:srgbClr val="37778C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8623" y="2992378"/>
            <a:ext cx="2512952" cy="38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15520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3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3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9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9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7"/>
            <a:ext cx="4658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火灾要注意的事项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6292990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910005" y="3374903"/>
            <a:ext cx="6932735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zh-CN" sz="1800" dirty="0">
                <a:latin typeface="微软雅黑"/>
                <a:ea typeface="微软雅黑"/>
                <a:sym typeface="微软雅黑"/>
              </a:rPr>
              <a:t>首先，要往起火地方的下面跑，因为火是往上面烧的，如果你在二楼，千万别往三楼跑哦。</a:t>
            </a:r>
          </a:p>
        </p:txBody>
      </p:sp>
      <p:sp>
        <p:nvSpPr>
          <p:cNvPr id="5" name="矩形 4"/>
          <p:cNvSpPr/>
          <p:nvPr/>
        </p:nvSpPr>
        <p:spPr>
          <a:xfrm>
            <a:off x="910004" y="1836792"/>
            <a:ext cx="7108581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800" dirty="0">
                <a:latin typeface="微软雅黑"/>
                <a:ea typeface="微软雅黑"/>
                <a:cs typeface="HappyZcool-2016" charset="-122"/>
                <a:sym typeface="微软雅黑"/>
              </a:rPr>
              <a:t>小朋友，万一你的身边发生了火灾，你知道要怎么远离危险么？</a:t>
            </a:r>
          </a:p>
        </p:txBody>
      </p:sp>
      <p:sp>
        <p:nvSpPr>
          <p:cNvPr id="6" name="矩形 5"/>
          <p:cNvSpPr/>
          <p:nvPr/>
        </p:nvSpPr>
        <p:spPr>
          <a:xfrm>
            <a:off x="910005" y="4512905"/>
            <a:ext cx="6932735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latin typeface="微软雅黑"/>
                <a:ea typeface="微软雅黑"/>
                <a:sym typeface="微软雅黑"/>
              </a:rPr>
              <a:t>其次，要快速的往出口跑，不要躲在别人找不到你的地方。万一身上被火烧着了，要在地上打滚把</a:t>
            </a:r>
            <a:r>
              <a:rPr lang="zh-CN" altLang="zh-CN">
                <a:latin typeface="微软雅黑"/>
                <a:ea typeface="微软雅黑"/>
                <a:sym typeface="微软雅黑"/>
              </a:rPr>
              <a:t>火压灭。</a:t>
            </a:r>
            <a:endParaRPr lang="zh-CN" altLang="zh-CN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40598">
            <a:off x="7799448" y="3611253"/>
            <a:ext cx="3392488" cy="3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27426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5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85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49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684152" y="3182201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pPr algn="ctr"/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小儿歌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6731425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2209045" y="2215883"/>
            <a:ext cx="3286125" cy="293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小朋友们请牢记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别拿火烛玩游戏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小心火灾随时起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火灾逃生要牢记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进入公共场所里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逃生方向看仔细</a:t>
            </a:r>
          </a:p>
        </p:txBody>
      </p:sp>
      <p:sp>
        <p:nvSpPr>
          <p:cNvPr id="4" name="矩形 3"/>
          <p:cNvSpPr/>
          <p:nvPr/>
        </p:nvSpPr>
        <p:spPr>
          <a:xfrm>
            <a:off x="6324601" y="2215883"/>
            <a:ext cx="3821723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万一火灾燃烧起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看到浓烟别着急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先拿湿巾捂口鼻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快快趴下向前移          记住别回火场里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37778C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生命安全为第一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189" y="4918517"/>
            <a:ext cx="2299115" cy="176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36335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  <p:bldP spid="2" grpId="1" bldLvl="0" autoUpdateAnimBg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/>
        </p:nvSpPr>
        <p:spPr bwMode="auto">
          <a:xfrm>
            <a:off x="4791176" y="1384034"/>
            <a:ext cx="2925763" cy="457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小朋友们携起手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消防意识要加强。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自己在家不玩火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发现烟雾快帮忙。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紧急电话119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不要靠近火堆旁。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发现火情不慌忙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我是消防小健将。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189" y="4918517"/>
            <a:ext cx="2299115" cy="176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84624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/>
          <p:cNvSpPr>
            <a:spLocks noChangeArrowheads="1"/>
          </p:cNvSpPr>
          <p:nvPr/>
        </p:nvSpPr>
        <p:spPr bwMode="auto">
          <a:xfrm>
            <a:off x="2265829" y="3828074"/>
            <a:ext cx="8223251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zh-CN" altLang="zh-CN" sz="1800">
              <a:solidFill>
                <a:srgbClr val="FFFFFF"/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265829" y="1836555"/>
            <a:ext cx="8223251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9BCAE8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zh-CN" altLang="zh-CN" sz="1800">
              <a:solidFill>
                <a:srgbClr val="FFFFFF"/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3379" y="1836557"/>
            <a:ext cx="1111251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4729" y="3828074"/>
            <a:ext cx="1122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3"/>
          <p:cNvSpPr>
            <a:spLocks noChangeArrowheads="1"/>
          </p:cNvSpPr>
          <p:nvPr/>
        </p:nvSpPr>
        <p:spPr bwMode="auto">
          <a:xfrm>
            <a:off x="2799230" y="2192156"/>
            <a:ext cx="5467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en-US" sz="2400" dirty="0">
                <a:solidFill>
                  <a:srgbClr val="D70000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提问：消防器材的颜色是什么呢？</a:t>
            </a:r>
          </a:p>
        </p:txBody>
      </p:sp>
      <p:sp>
        <p:nvSpPr>
          <p:cNvPr id="15" name="TextBox 35"/>
          <p:cNvSpPr>
            <a:spLocks noChangeArrowheads="1"/>
          </p:cNvSpPr>
          <p:nvPr/>
        </p:nvSpPr>
        <p:spPr bwMode="auto">
          <a:xfrm>
            <a:off x="5366218" y="4210662"/>
            <a:ext cx="54673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en-US" sz="2400" dirty="0">
                <a:solidFill>
                  <a:schemeClr val="accent5">
                    <a:lumMod val="50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提问：火警电话是多少？</a:t>
            </a:r>
          </a:p>
        </p:txBody>
      </p:sp>
    </p:spTree>
    <p:extLst>
      <p:ext uri="{BB962C8B-B14F-4D97-AF65-F5344CB8AC3E}">
        <p14:creationId xmlns:p14="http://schemas.microsoft.com/office/powerpoint/2010/main" val="1021912958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 autoUpdateAnimBg="0"/>
      <p:bldP spid="6" grpId="0" bldLvl="0" autoUpdateAnimBg="0"/>
      <p:bldP spid="6" grpId="1" bldLvl="0" animBg="1" autoUpdateAnimBg="0"/>
      <p:bldP spid="13" grpId="0" bldLvl="0" autoUpdateAnimBg="0"/>
      <p:bldP spid="15" grpId="0" bldLvl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7"/>
          <p:cNvSpPr>
            <a:spLocks noChangeArrowheads="1"/>
          </p:cNvSpPr>
          <p:nvPr/>
        </p:nvSpPr>
        <p:spPr bwMode="auto">
          <a:xfrm>
            <a:off x="2300997" y="2006600"/>
            <a:ext cx="8223251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zh-CN" altLang="zh-CN" sz="1800">
              <a:solidFill>
                <a:srgbClr val="FFFFFF"/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sp>
        <p:nvSpPr>
          <p:cNvPr id="10" name="Rounded Rectangle 8"/>
          <p:cNvSpPr>
            <a:spLocks noChangeArrowheads="1"/>
          </p:cNvSpPr>
          <p:nvPr/>
        </p:nvSpPr>
        <p:spPr bwMode="auto">
          <a:xfrm>
            <a:off x="2300997" y="3948235"/>
            <a:ext cx="8223251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9BCAE8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zh-CN" altLang="zh-CN" sz="1800">
              <a:solidFill>
                <a:srgbClr val="FFFFFF"/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9897" y="3948237"/>
            <a:ext cx="1111251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01885" y="2006600"/>
            <a:ext cx="1122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4"/>
          <p:cNvSpPr>
            <a:spLocks noChangeArrowheads="1"/>
          </p:cNvSpPr>
          <p:nvPr/>
        </p:nvSpPr>
        <p:spPr bwMode="auto">
          <a:xfrm>
            <a:off x="2834398" y="2406651"/>
            <a:ext cx="5467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en-US" sz="2400" dirty="0">
                <a:solidFill>
                  <a:schemeClr val="accent6">
                    <a:lumMod val="7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提问：说出几个容易燃烧的物品。</a:t>
            </a:r>
          </a:p>
        </p:txBody>
      </p:sp>
      <p:sp>
        <p:nvSpPr>
          <p:cNvPr id="16" name="TextBox 36"/>
          <p:cNvSpPr>
            <a:spLocks noChangeArrowheads="1"/>
          </p:cNvSpPr>
          <p:nvPr/>
        </p:nvSpPr>
        <p:spPr bwMode="auto">
          <a:xfrm>
            <a:off x="5355349" y="4348286"/>
            <a:ext cx="5467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CN" altLang="en-US" sz="2400" dirty="0">
                <a:solidFill>
                  <a:schemeClr val="folHlink"/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提问：碰上火灾的时候要怎么办？</a:t>
            </a:r>
          </a:p>
        </p:txBody>
      </p:sp>
    </p:spTree>
    <p:extLst>
      <p:ext uri="{BB962C8B-B14F-4D97-AF65-F5344CB8AC3E}">
        <p14:creationId xmlns:p14="http://schemas.microsoft.com/office/powerpoint/2010/main" val="1093838219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 autoUpdateAnimBg="0"/>
      <p:bldP spid="10" grpId="0" bldLvl="0" animBg="1" autoUpdateAnimBg="0"/>
      <p:bldP spid="14" grpId="0" bldLvl="0" autoUpdateAnimBg="0"/>
      <p:bldP spid="16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什么是火灾？</a:t>
            </a:r>
          </a:p>
        </p:txBody>
      </p:sp>
      <p:grpSp>
        <p:nvGrpSpPr>
          <p:cNvPr id="2" name="组 1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7530707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61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834443" y="2176934"/>
            <a:ext cx="6096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2000" dirty="0">
                <a:latin typeface="微软雅黑"/>
                <a:ea typeface="微软雅黑"/>
                <a:sym typeface="微软雅黑"/>
              </a:rPr>
              <a:t>当</a:t>
            </a: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火变的更大，危害到大家的时候，它就变成了</a:t>
            </a:r>
            <a:r>
              <a:rPr lang="zh-CN" altLang="zh-CN" sz="2000" dirty="0">
                <a:solidFill>
                  <a:srgbClr val="D70000"/>
                </a:solidFill>
                <a:latin typeface="微软雅黑"/>
                <a:ea typeface="微软雅黑"/>
                <a:sym typeface="微软雅黑"/>
              </a:rPr>
              <a:t>火灾</a:t>
            </a: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539" y="1789195"/>
            <a:ext cx="4454175" cy="522790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834443" y="3069980"/>
            <a:ext cx="65438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火灾是很危险的，当小朋友碰上的时候，一定不要惊慌。我们要想一些办法离火灾远一点。</a:t>
            </a:r>
          </a:p>
        </p:txBody>
      </p:sp>
      <p:sp>
        <p:nvSpPr>
          <p:cNvPr id="9" name="矩形 8"/>
          <p:cNvSpPr/>
          <p:nvPr/>
        </p:nvSpPr>
        <p:spPr>
          <a:xfrm>
            <a:off x="834443" y="4363136"/>
            <a:ext cx="63600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今天我就要给大家讲讲碰上火灾的时候我们要怎么办，平时我们又要怎么远离火灾的发生。</a:t>
            </a:r>
          </a:p>
        </p:txBody>
      </p:sp>
      <p:sp>
        <p:nvSpPr>
          <p:cNvPr id="10" name="文本框 9"/>
          <p:cNvSpPr txBox="1"/>
          <p:nvPr/>
        </p:nvSpPr>
        <p:spPr>
          <a:xfrm rot="2051242">
            <a:off x="9395012" y="2755918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400" dirty="0">
                <a:latin typeface="微软雅黑"/>
                <a:ea typeface="微软雅黑"/>
                <a:cs typeface="HappyZcool-2016" charset="-122"/>
                <a:sym typeface="微软雅黑"/>
              </a:rPr>
              <a:t>概念</a:t>
            </a:r>
          </a:p>
        </p:txBody>
      </p:sp>
    </p:spTree>
    <p:extLst>
      <p:ext uri="{BB962C8B-B14F-4D97-AF65-F5344CB8AC3E}">
        <p14:creationId xmlns:p14="http://schemas.microsoft.com/office/powerpoint/2010/main" val="900054297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5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5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5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怎么报火警</a:t>
            </a:r>
            <a:r>
              <a:rPr lang="zh-CN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？</a:t>
            </a:r>
          </a:p>
        </p:txBody>
      </p:sp>
      <p:grpSp>
        <p:nvGrpSpPr>
          <p:cNvPr id="10" name="组 9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2288040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455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45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56" decel="50000" autoRev="1" fill="hold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36" fill="hold">
                                              <p:stCondLst>
                                                <p:cond delay="864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火警电话是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9131" y="1408815"/>
            <a:ext cx="4984376" cy="40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725790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5065228" y="1968636"/>
            <a:ext cx="6086867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大家已经知道火警电话是119，那么大家知道关于119的故事么？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6507" y="2327224"/>
            <a:ext cx="5168155" cy="516815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056095" y="3252797"/>
            <a:ext cx="6096000" cy="22529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sym typeface="微软雅黑"/>
              </a:rPr>
              <a:t>原来119指的是每年的11月9日消防日哦。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sym typeface="微软雅黑"/>
              </a:rPr>
              <a:t>因为11月的天气最容易发生火灾了，所以大家在那个时候要更加的小心。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sym typeface="微软雅黑"/>
              </a:rPr>
              <a:t>另外，119的发音又像是“要要救”。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sym typeface="微软雅黑"/>
              </a:rPr>
              <a:t>大家可以试试。念念看是不是这样子。</a:t>
            </a:r>
          </a:p>
        </p:txBody>
      </p:sp>
    </p:spTree>
    <p:extLst>
      <p:ext uri="{BB962C8B-B14F-4D97-AF65-F5344CB8AC3E}">
        <p14:creationId xmlns:p14="http://schemas.microsoft.com/office/powerpoint/2010/main" val="1706464582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6507" y="2327224"/>
            <a:ext cx="5168155" cy="5168154"/>
          </a:xfrm>
          <a:prstGeom prst="rect">
            <a:avLst/>
          </a:prstGeom>
        </p:spPr>
      </p:pic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166754" y="2442933"/>
            <a:ext cx="6379788" cy="246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  <a:sym typeface="Calibri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小朋友，报火警的时候不要着急，要把地址说清楚哦。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如果不懂的可以提醒身边的大人去打电话。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charset="0"/>
              <a:buNone/>
            </a:pPr>
            <a:endParaRPr lang="zh-CN" altLang="zh-CN" sz="2000" dirty="0">
              <a:latin typeface="微软雅黑"/>
              <a:ea typeface="微软雅黑"/>
              <a:sym typeface="微软雅黑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zh-CN" sz="2000" dirty="0">
                <a:latin typeface="微软雅黑"/>
                <a:ea typeface="微软雅黑"/>
                <a:sym typeface="微软雅黑"/>
              </a:rPr>
              <a:t>因为要及时的救火是很重要的，烧着的时间越久就越危险，所以要第一时间记得拨打电话报火警。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zh-CN" altLang="zh-CN" sz="1800" dirty="0"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00867390"/>
      </p:ext>
    </p:extLst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42424" y="3429000"/>
            <a:ext cx="5528931" cy="3429000"/>
          </a:xfrm>
          <a:prstGeom prst="rect">
            <a:avLst/>
          </a:prstGeom>
        </p:spPr>
      </p:pic>
      <p:sp>
        <p:nvSpPr>
          <p:cNvPr id="5" name="任意形状 4"/>
          <p:cNvSpPr/>
          <p:nvPr/>
        </p:nvSpPr>
        <p:spPr>
          <a:xfrm>
            <a:off x="-653384" y="-34038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37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702081" y="2716038"/>
            <a:ext cx="655933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charset="0"/>
              <a:buNone/>
              <a:defRPr>
                <a:latin typeface="Arial" charset="0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HappyZcool-2016" charset="-122"/>
                <a:sym typeface="微软雅黑"/>
              </a:rPr>
              <a:t>认识日常生活中的消防器材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HappyZcool-2016" charset="-122"/>
              <a:sym typeface="微软雅黑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240809" y="4375406"/>
            <a:ext cx="4405899" cy="3071792"/>
            <a:chOff x="240808" y="4375406"/>
            <a:chExt cx="4405899" cy="307179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2022422"/>
      </p:ext>
    </p:extLst>
  </p:cSld>
  <p:clrMapOvr>
    <a:masterClrMapping/>
  </p:clrMapOvr>
  <p:transition spd="slow" advTm="2000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27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8" decel="50000" autoRev="1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68" fill="hold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38" presetClass="entr" presetSubtype="0" accel="50000" fill="hold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50000"/>
                                      </p:iterate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set>
                                          <p:cBhvr>
                                            <p:cTn id="19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o>
                                            <p:strVal val="-45.0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27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45"/>
                                              </p:val>
                                            </p:tav>
                                            <p:tav tm="69900">
                                              <p:val>
                                                <p:fltVal val="4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27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8" decel="50000" autoRev="1" fill="hold">
                                              <p:stCondLst>
                                                <p:cond delay="227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(0.354*#ppt_w-0.172*#ppt_h)-#ppt_h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68" fill="hold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(0.354*#ppt_w-0.172*#ppt_h)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75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bldLvl="0" autoUpdateAnimBg="0"/>
        </p:bldLst>
      </p:timing>
    </mc:Fallback>
  </mc:AlternateContent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840</Words>
  <Application>Microsoft Office PowerPoint</Application>
  <PresentationFormat>宽屏</PresentationFormat>
  <Paragraphs>120</Paragraphs>
  <Slides>30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43" baseType="lpstr">
      <vt:lpstr>HappyZcool-2016</vt:lpstr>
      <vt:lpstr>Meiryo</vt:lpstr>
      <vt:lpstr>DengXian</vt:lpstr>
      <vt:lpstr>DengXian Light</vt:lpstr>
      <vt:lpstr>STHupo</vt:lpstr>
      <vt:lpstr>宋体</vt:lpstr>
      <vt:lpstr>Microsoft YaHei</vt:lpstr>
      <vt:lpstr>Microsoft YaHei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55</cp:revision>
  <dcterms:created xsi:type="dcterms:W3CDTF">2017-09-25T01:53:00Z</dcterms:created>
  <dcterms:modified xsi:type="dcterms:W3CDTF">2023-04-04T23:47:10Z</dcterms:modified>
</cp:coreProperties>
</file>