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</p:sldMasterIdLst>
  <p:notesMasterIdLst>
    <p:notesMasterId r:id="rId30"/>
  </p:notesMasterIdLst>
  <p:handoutMasterIdLst>
    <p:handoutMasterId r:id="rId31"/>
  </p:handoutMasterIdLst>
  <p:sldIdLst>
    <p:sldId id="655" r:id="rId3"/>
    <p:sldId id="656" r:id="rId4"/>
    <p:sldId id="657" r:id="rId5"/>
    <p:sldId id="262" r:id="rId6"/>
    <p:sldId id="658" r:id="rId7"/>
    <p:sldId id="266" r:id="rId8"/>
    <p:sldId id="268" r:id="rId9"/>
    <p:sldId id="270" r:id="rId10"/>
    <p:sldId id="271" r:id="rId11"/>
    <p:sldId id="272" r:id="rId12"/>
    <p:sldId id="273" r:id="rId13"/>
    <p:sldId id="659" r:id="rId14"/>
    <p:sldId id="269" r:id="rId15"/>
    <p:sldId id="275" r:id="rId16"/>
    <p:sldId id="276" r:id="rId17"/>
    <p:sldId id="277" r:id="rId18"/>
    <p:sldId id="660" r:id="rId19"/>
    <p:sldId id="279" r:id="rId20"/>
    <p:sldId id="280" r:id="rId21"/>
    <p:sldId id="281" r:id="rId22"/>
    <p:sldId id="283" r:id="rId23"/>
    <p:sldId id="285" r:id="rId24"/>
    <p:sldId id="286" r:id="rId25"/>
    <p:sldId id="287" r:id="rId26"/>
    <p:sldId id="288" r:id="rId27"/>
    <p:sldId id="289" r:id="rId28"/>
    <p:sldId id="661" r:id="rId29"/>
  </p:sldIdLst>
  <p:sldSz cx="12198350" cy="6858000"/>
  <p:notesSz cx="6858000" cy="9144000"/>
  <p:custDataLst>
    <p:tags r:id="rId3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2">
          <p15:clr>
            <a:srgbClr val="A4A3A4"/>
          </p15:clr>
        </p15:guide>
        <p15:guide id="3" pos="621">
          <p15:clr>
            <a:srgbClr val="A4A3A4"/>
          </p15:clr>
        </p15:guide>
        <p15:guide id="4" orient="horz" pos="3657">
          <p15:clr>
            <a:srgbClr val="A4A3A4"/>
          </p15:clr>
        </p15:guide>
        <p15:guide id="5" orient="horz" pos="4292">
          <p15:clr>
            <a:srgbClr val="A4A3A4"/>
          </p15:clr>
        </p15:guide>
        <p15:guide id="6" orient="horz" pos="709">
          <p15:clr>
            <a:srgbClr val="A4A3A4"/>
          </p15:clr>
        </p15:guide>
        <p15:guide id="7" pos="71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96314" autoAdjust="0"/>
  </p:normalViewPr>
  <p:slideViewPr>
    <p:cSldViewPr>
      <p:cViewPr varScale="1">
        <p:scale>
          <a:sx n="108" d="100"/>
          <a:sy n="108" d="100"/>
        </p:scale>
        <p:origin x="240" y="144"/>
      </p:cViewPr>
      <p:guideLst>
        <p:guide orient="horz" pos="2160"/>
        <p:guide pos="3842"/>
        <p:guide pos="621"/>
        <p:guide orient="horz" pos="3657"/>
        <p:guide orient="horz" pos="4292"/>
        <p:guide orient="horz" pos="709"/>
        <p:guide pos="71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66804-583B-42BE-962B-441699487C40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0FDFD-A5D4-42F3-BCC8-12887DAA73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298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/>
            </a:lvl1pPr>
          </a:lstStyle>
          <a:p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/>
            </a:lvl1pPr>
          </a:lstStyle>
          <a:p>
            <a:fld id="{B9EEDA17-7CE7-49CA-897E-A1888A19DA62}" type="datetimeFigureOut">
              <a:rPr lang="zh-CN" altLang="en-US"/>
              <a:t>2023/4/5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79413" y="685800"/>
            <a:ext cx="609917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CE1689F0-D8FB-450F-A36F-553F26501FEE}" type="slidenum">
              <a:rPr lang="zh-CN" alt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52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71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253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1053386" y="260648"/>
            <a:ext cx="194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400" b="0">
                <a:solidFill>
                  <a:schemeClr val="accent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宪法的概念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4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283" y="1709739"/>
            <a:ext cx="1052107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283" y="4589464"/>
            <a:ext cx="1052107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663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636" y="1825625"/>
            <a:ext cx="5184299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5415" y="1825625"/>
            <a:ext cx="5184299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102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225" y="365126"/>
            <a:ext cx="10521077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226" y="1681163"/>
            <a:ext cx="516047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226" y="2505075"/>
            <a:ext cx="5160473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5414" y="1681163"/>
            <a:ext cx="51858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5414" y="2505075"/>
            <a:ext cx="51858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52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41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392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226" y="457200"/>
            <a:ext cx="39342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5887" y="987426"/>
            <a:ext cx="617541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226" y="2057400"/>
            <a:ext cx="393428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55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226" y="457200"/>
            <a:ext cx="39342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5887" y="987426"/>
            <a:ext cx="617541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226" y="2057400"/>
            <a:ext cx="393428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231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26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9444" y="365125"/>
            <a:ext cx="2630269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637" y="365125"/>
            <a:ext cx="7738328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1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 userDrawn="1"/>
        </p:nvSpPr>
        <p:spPr>
          <a:xfrm>
            <a:off x="1053386" y="260648"/>
            <a:ext cx="194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400" b="0">
                <a:solidFill>
                  <a:schemeClr val="accent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宪法的特征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 userDrawn="1"/>
        </p:nvSpPr>
        <p:spPr>
          <a:xfrm>
            <a:off x="1053386" y="260648"/>
            <a:ext cx="194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400" b="0">
                <a:solidFill>
                  <a:schemeClr val="accent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宪法的性质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 userDrawn="1"/>
        </p:nvSpPr>
        <p:spPr>
          <a:xfrm>
            <a:off x="1076452" y="260648"/>
            <a:ext cx="2502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400" b="0">
                <a:solidFill>
                  <a:schemeClr val="accent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我国宪法的发展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 flipH="1">
            <a:off x="-302146" y="489463"/>
            <a:ext cx="12511291" cy="5617672"/>
            <a:chOff x="39413" y="211530"/>
            <a:chExt cx="12511291" cy="5617672"/>
          </a:xfrm>
        </p:grpSpPr>
        <p:sp>
          <p:nvSpPr>
            <p:cNvPr id="8" name="矩形 7"/>
            <p:cNvSpPr/>
            <p:nvPr/>
          </p:nvSpPr>
          <p:spPr bwMode="auto">
            <a:xfrm>
              <a:off x="39413" y="563719"/>
              <a:ext cx="12302658" cy="5265483"/>
            </a:xfrm>
            <a:prstGeom prst="rect">
              <a:avLst/>
            </a:prstGeom>
            <a:solidFill>
              <a:srgbClr val="ED39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9" name="图片 8" descr="图片包含 游戏机, 笔记本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154229">
              <a:off x="9421917" y="211530"/>
              <a:ext cx="3128787" cy="2779212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 userDrawn="1"/>
        </p:nvGrpSpPr>
        <p:grpSpPr>
          <a:xfrm>
            <a:off x="0" y="4797152"/>
            <a:ext cx="12198349" cy="2060848"/>
            <a:chOff x="0" y="4797152"/>
            <a:chExt cx="12198349" cy="2060848"/>
          </a:xfrm>
        </p:grpSpPr>
        <p:pic>
          <p:nvPicPr>
            <p:cNvPr id="11" name="图片 10" descr="图片包含 游戏机&#10;&#10;描述已自动生成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797152"/>
              <a:ext cx="8187407" cy="2060848"/>
            </a:xfrm>
            <a:prstGeom prst="rect">
              <a:avLst/>
            </a:prstGeom>
          </p:spPr>
        </p:pic>
        <p:pic>
          <p:nvPicPr>
            <p:cNvPr id="12" name="图片 11" descr="图片包含 游戏机&#10;&#10;描述已自动生成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63070" y="5542213"/>
              <a:ext cx="7035279" cy="1315787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 bwMode="auto">
          <a:xfrm>
            <a:off x="-165521" y="-49697"/>
            <a:ext cx="12529392" cy="6957393"/>
          </a:xfrm>
          <a:prstGeom prst="rect">
            <a:avLst/>
          </a:prstGeom>
          <a:solidFill>
            <a:srgbClr val="E6E6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4" name="组合 3"/>
          <p:cNvGrpSpPr/>
          <p:nvPr userDrawn="1"/>
        </p:nvGrpSpPr>
        <p:grpSpPr>
          <a:xfrm>
            <a:off x="-1" y="-1"/>
            <a:ext cx="12198351" cy="6858001"/>
            <a:chOff x="-1" y="-1"/>
            <a:chExt cx="12198351" cy="6858001"/>
          </a:xfrm>
        </p:grpSpPr>
        <p:pic>
          <p:nvPicPr>
            <p:cNvPr id="5" name="图片 4" descr="蓝色的天空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" y="-1"/>
              <a:ext cx="12198351" cy="6858001"/>
            </a:xfrm>
            <a:prstGeom prst="rect">
              <a:avLst/>
            </a:prstGeom>
          </p:spPr>
        </p:pic>
        <p:pic>
          <p:nvPicPr>
            <p:cNvPr id="6" name="图片 5" descr="图片包含 烟, 火车, 未来, 蒸汽&#10;&#10;描述已自动生成"/>
            <p:cNvPicPr>
              <a:picLocks noChangeAspect="1"/>
            </p:cNvPicPr>
            <p:nvPr/>
          </p:nvPicPr>
          <p:blipFill>
            <a:blip r:embed="rId3" cstate="email">
              <a:alphaModFix amt="4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100000" contrast="50000"/>
                      </a14:imgEffect>
                      <a14:imgEffect>
                        <a14:sharpenSoften amount="-5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7954" y="78713"/>
              <a:ext cx="2708647" cy="1228441"/>
            </a:xfrm>
            <a:prstGeom prst="rect">
              <a:avLst/>
            </a:prstGeom>
          </p:spPr>
        </p:pic>
      </p:grpSp>
      <p:pic>
        <p:nvPicPr>
          <p:cNvPr id="7" name="图片 6" descr="图片包含 游戏机, 食物, 花&#10;&#10;描述已自动生成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26767" y="4797152"/>
            <a:ext cx="9771583" cy="2060848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rot="21446060">
            <a:off x="-173283" y="-672588"/>
            <a:ext cx="14049625" cy="7077030"/>
            <a:chOff x="-96815" y="-387425"/>
            <a:chExt cx="14049625" cy="7077030"/>
          </a:xfrm>
        </p:grpSpPr>
        <p:pic>
          <p:nvPicPr>
            <p:cNvPr id="18" name="图片 17" descr="图标&#10;&#10;描述已自动生成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96815" y="-387425"/>
              <a:ext cx="14049625" cy="7077030"/>
            </a:xfrm>
            <a:prstGeom prst="rect">
              <a:avLst/>
            </a:prstGeom>
          </p:spPr>
        </p:pic>
        <p:pic>
          <p:nvPicPr>
            <p:cNvPr id="19" name="图片 18" descr="图片包含 游戏机, 笔记本&#10;&#10;描述已自动生成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596163" y="50192"/>
              <a:ext cx="4081317" cy="3625317"/>
            </a:xfrm>
            <a:prstGeom prst="rect">
              <a:avLst/>
            </a:prstGeom>
          </p:spPr>
        </p:pic>
      </p:grpSp>
      <p:pic>
        <p:nvPicPr>
          <p:cNvPr id="20" name="图片 19" descr="卡通人物&#10;&#10;描述已自动生成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88621" y="3685177"/>
            <a:ext cx="5931322" cy="397213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4033262"/>
            <a:ext cx="12198350" cy="2824738"/>
            <a:chOff x="0" y="4797152"/>
            <a:chExt cx="12198349" cy="2060848"/>
          </a:xfrm>
        </p:grpSpPr>
        <p:pic>
          <p:nvPicPr>
            <p:cNvPr id="10" name="图片 9" descr="图片包含 游戏机&#10;&#10;描述已自动生成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797152"/>
              <a:ext cx="8187407" cy="2060848"/>
            </a:xfrm>
            <a:prstGeom prst="rect">
              <a:avLst/>
            </a:prstGeom>
          </p:spPr>
        </p:pic>
        <p:pic>
          <p:nvPicPr>
            <p:cNvPr id="11" name="图片 10" descr="图片包含 游戏机&#10;&#10;描述已自动生成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63070" y="5542213"/>
              <a:ext cx="7035279" cy="1315787"/>
            </a:xfrm>
            <a:prstGeom prst="rect">
              <a:avLst/>
            </a:prstGeom>
          </p:spPr>
        </p:pic>
      </p:grpSp>
      <p:pic>
        <p:nvPicPr>
          <p:cNvPr id="15" name="图片 14" descr="图片包含 交通, 飞机, 热气球, 游戏机&#10;&#10;描述已自动生成"/>
          <p:cNvPicPr>
            <a:picLocks noChangeAspect="1"/>
          </p:cNvPicPr>
          <p:nvPr userDrawn="1"/>
        </p:nvPicPr>
        <p:blipFill>
          <a:blip r:embed="rId10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2340" y="4570170"/>
            <a:ext cx="1386076" cy="1386076"/>
          </a:xfrm>
          <a:prstGeom prst="rect">
            <a:avLst/>
          </a:prstGeom>
        </p:spPr>
      </p:pic>
      <p:pic>
        <p:nvPicPr>
          <p:cNvPr id="16" name="图片 15" descr="白色的鸟&#10;&#10;描述已自动生成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6895" y="154108"/>
            <a:ext cx="1994753" cy="1994753"/>
          </a:xfrm>
          <a:custGeom>
            <a:avLst/>
            <a:gdLst>
              <a:gd name="connsiteX0" fmla="*/ 0 w 2990246"/>
              <a:gd name="connsiteY0" fmla="*/ 0 h 2990246"/>
              <a:gd name="connsiteX1" fmla="*/ 2990246 w 2990246"/>
              <a:gd name="connsiteY1" fmla="*/ 0 h 2990246"/>
              <a:gd name="connsiteX2" fmla="*/ 2990246 w 2990246"/>
              <a:gd name="connsiteY2" fmla="*/ 2990246 h 2990246"/>
              <a:gd name="connsiteX3" fmla="*/ 1096738 w 2990246"/>
              <a:gd name="connsiteY3" fmla="*/ 2990246 h 2990246"/>
              <a:gd name="connsiteX4" fmla="*/ 1106413 w 2990246"/>
              <a:gd name="connsiteY4" fmla="*/ 2978521 h 2990246"/>
              <a:gd name="connsiteX5" fmla="*/ 1229391 w 2990246"/>
              <a:gd name="connsiteY5" fmla="*/ 2575917 h 2990246"/>
              <a:gd name="connsiteX6" fmla="*/ 509311 w 2990246"/>
              <a:gd name="connsiteY6" fmla="*/ 1855837 h 2990246"/>
              <a:gd name="connsiteX7" fmla="*/ 138 w 2990246"/>
              <a:gd name="connsiteY7" fmla="*/ 2066744 h 2990246"/>
              <a:gd name="connsiteX8" fmla="*/ 0 w 2990246"/>
              <a:gd name="connsiteY8" fmla="*/ 2066911 h 299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90246" h="2990246">
                <a:moveTo>
                  <a:pt x="0" y="0"/>
                </a:moveTo>
                <a:lnTo>
                  <a:pt x="2990246" y="0"/>
                </a:lnTo>
                <a:lnTo>
                  <a:pt x="2990246" y="2990246"/>
                </a:lnTo>
                <a:lnTo>
                  <a:pt x="1096738" y="2990246"/>
                </a:lnTo>
                <a:lnTo>
                  <a:pt x="1106413" y="2978521"/>
                </a:lnTo>
                <a:cubicBezTo>
                  <a:pt x="1184055" y="2863595"/>
                  <a:pt x="1229391" y="2725050"/>
                  <a:pt x="1229391" y="2575917"/>
                </a:cubicBezTo>
                <a:cubicBezTo>
                  <a:pt x="1229391" y="2178228"/>
                  <a:pt x="907000" y="1855837"/>
                  <a:pt x="509311" y="1855837"/>
                </a:cubicBezTo>
                <a:cubicBezTo>
                  <a:pt x="310467" y="1855837"/>
                  <a:pt x="130447" y="1936435"/>
                  <a:pt x="138" y="2066744"/>
                </a:cubicBezTo>
                <a:lnTo>
                  <a:pt x="0" y="2066911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794" y="1122363"/>
            <a:ext cx="914876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794" y="3602038"/>
            <a:ext cx="914876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3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 bwMode="auto">
          <a:xfrm>
            <a:off x="0" y="0"/>
            <a:ext cx="1219835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 flipH="1">
            <a:off x="32707" y="116632"/>
            <a:ext cx="12132937" cy="6624736"/>
          </a:xfrm>
          <a:prstGeom prst="rect">
            <a:avLst/>
          </a:prstGeom>
          <a:solidFill>
            <a:schemeClr val="accent3"/>
          </a:solidFill>
          <a:ln w="254000" cap="flat" cmpd="sng" algn="ctr">
            <a:solidFill>
              <a:srgbClr val="ED392A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133580" y="220072"/>
            <a:ext cx="901982" cy="647206"/>
          </a:xfrm>
          <a:prstGeom prst="rect">
            <a:avLst/>
          </a:prstGeom>
          <a:solidFill>
            <a:srgbClr val="ED3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图片包含 游戏机, 笔记本&#10;&#10;描述已自动生成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0445772" flipH="1">
            <a:off x="0" y="149493"/>
            <a:ext cx="918761" cy="788365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144552" y="4634026"/>
            <a:ext cx="11909247" cy="1963326"/>
            <a:chOff x="0" y="4797152"/>
            <a:chExt cx="12075839" cy="2060848"/>
          </a:xfrm>
        </p:grpSpPr>
        <p:pic>
          <p:nvPicPr>
            <p:cNvPr id="9" name="图片 8" descr="图片包含 游戏机&#10;&#10;描述已自动生成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797152"/>
              <a:ext cx="8187407" cy="2060848"/>
            </a:xfrm>
            <a:prstGeom prst="rect">
              <a:avLst/>
            </a:prstGeom>
          </p:spPr>
        </p:pic>
        <p:pic>
          <p:nvPicPr>
            <p:cNvPr id="10" name="图片 9" descr="图片包含 游戏机&#10;&#10;描述已自动生成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019055" y="5542213"/>
              <a:ext cx="7056784" cy="1315787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1" r:id="rId8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1"/>
          </a:solidFill>
          <a:latin typeface="+mn-lt"/>
          <a:ea typeface="仿宋_GB2312" pitchFamily="49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637" y="365126"/>
            <a:ext cx="105210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637" y="1825625"/>
            <a:ext cx="105210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636" y="6356351"/>
            <a:ext cx="2744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0704" y="6356351"/>
            <a:ext cx="4116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085" y="6356351"/>
            <a:ext cx="2744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7589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12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18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21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" y="-1"/>
            <a:ext cx="12198351" cy="6858001"/>
            <a:chOff x="-1" y="-1"/>
            <a:chExt cx="12198351" cy="6858001"/>
          </a:xfrm>
        </p:grpSpPr>
        <p:pic>
          <p:nvPicPr>
            <p:cNvPr id="7" name="图片 6" descr="蓝色的天空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" y="-1"/>
              <a:ext cx="12198351" cy="6858001"/>
            </a:xfrm>
            <a:prstGeom prst="rect">
              <a:avLst/>
            </a:prstGeom>
          </p:spPr>
        </p:pic>
        <p:pic>
          <p:nvPicPr>
            <p:cNvPr id="43" name="图片 42" descr="图片包含 烟, 火车, 未来, 蒸汽&#10;&#10;描述已自动生成"/>
            <p:cNvPicPr>
              <a:picLocks noChangeAspect="1"/>
            </p:cNvPicPr>
            <p:nvPr/>
          </p:nvPicPr>
          <p:blipFill>
            <a:blip r:embed="rId3" cstate="email">
              <a:alphaModFix amt="4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100000" contrast="50000"/>
                      </a14:imgEffect>
                      <a14:imgEffect>
                        <a14:sharpenSoften amount="-5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7954" y="78713"/>
              <a:ext cx="2708647" cy="1228441"/>
            </a:xfrm>
            <a:prstGeom prst="rect">
              <a:avLst/>
            </a:prstGeom>
          </p:spPr>
        </p:pic>
      </p:grpSp>
      <p:grpSp>
        <p:nvGrpSpPr>
          <p:cNvPr id="31" name="组合 30"/>
          <p:cNvGrpSpPr/>
          <p:nvPr/>
        </p:nvGrpSpPr>
        <p:grpSpPr>
          <a:xfrm rot="21446060">
            <a:off x="-91544" y="-674418"/>
            <a:ext cx="13948046" cy="6192912"/>
            <a:chOff x="4763" y="-387424"/>
            <a:chExt cx="13948046" cy="6192912"/>
          </a:xfrm>
        </p:grpSpPr>
        <p:pic>
          <p:nvPicPr>
            <p:cNvPr id="18" name="图片 17" descr="图标&#10;&#10;描述已自动生成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63" y="-387424"/>
              <a:ext cx="13948046" cy="6192912"/>
            </a:xfrm>
            <a:prstGeom prst="rect">
              <a:avLst/>
            </a:prstGeom>
          </p:spPr>
        </p:pic>
        <p:pic>
          <p:nvPicPr>
            <p:cNvPr id="24" name="图片 23" descr="图片包含 游戏机, 笔记本&#10;&#10;描述已自动生成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596163" y="50192"/>
              <a:ext cx="4081317" cy="3625317"/>
            </a:xfrm>
            <a:prstGeom prst="rect">
              <a:avLst/>
            </a:prstGeom>
          </p:spPr>
        </p:pic>
      </p:grpSp>
      <p:pic>
        <p:nvPicPr>
          <p:cNvPr id="11" name="图片 10" descr="图片包含 游戏机, 食物, 花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26767" y="4797152"/>
            <a:ext cx="9771583" cy="2060848"/>
          </a:xfrm>
          <a:prstGeom prst="rect">
            <a:avLst/>
          </a:prstGeom>
        </p:spPr>
      </p:pic>
      <p:pic>
        <p:nvPicPr>
          <p:cNvPr id="30" name="图片 29" descr="图片包含 背景图案&#10;&#10;描述已自动生成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37459" y="3644826"/>
            <a:ext cx="6476406" cy="2960416"/>
          </a:xfrm>
          <a:prstGeom prst="rect">
            <a:avLst/>
          </a:prstGeom>
        </p:spPr>
      </p:pic>
      <p:pic>
        <p:nvPicPr>
          <p:cNvPr id="20" name="图片 19" descr="图片包含 游戏机, 画&#10;&#10;描述已自动生成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4775" y="1704637"/>
            <a:ext cx="7035280" cy="497363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0" y="4797152"/>
            <a:ext cx="12198349" cy="2060848"/>
            <a:chOff x="0" y="4797152"/>
            <a:chExt cx="12198349" cy="2060848"/>
          </a:xfrm>
        </p:grpSpPr>
        <p:pic>
          <p:nvPicPr>
            <p:cNvPr id="9" name="图片 8" descr="图片包含 游戏机&#10;&#10;描述已自动生成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797152"/>
              <a:ext cx="8187407" cy="2060848"/>
            </a:xfrm>
            <a:prstGeom prst="rect">
              <a:avLst/>
            </a:prstGeom>
          </p:spPr>
        </p:pic>
        <p:pic>
          <p:nvPicPr>
            <p:cNvPr id="13" name="图片 12" descr="图片包含 游戏机&#10;&#10;描述已自动生成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63070" y="5542213"/>
              <a:ext cx="7035279" cy="1315787"/>
            </a:xfrm>
            <a:prstGeom prst="rect">
              <a:avLst/>
            </a:prstGeom>
          </p:spPr>
        </p:pic>
      </p:grpSp>
      <p:pic>
        <p:nvPicPr>
          <p:cNvPr id="28" name="图片 27" descr="白色的鸟&#10;&#10;描述已自动生成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7634" y="-46299"/>
            <a:ext cx="1994753" cy="1994753"/>
          </a:xfrm>
          <a:custGeom>
            <a:avLst/>
            <a:gdLst>
              <a:gd name="connsiteX0" fmla="*/ 0 w 2990246"/>
              <a:gd name="connsiteY0" fmla="*/ 0 h 2990246"/>
              <a:gd name="connsiteX1" fmla="*/ 2990246 w 2990246"/>
              <a:gd name="connsiteY1" fmla="*/ 0 h 2990246"/>
              <a:gd name="connsiteX2" fmla="*/ 2990246 w 2990246"/>
              <a:gd name="connsiteY2" fmla="*/ 2990246 h 2990246"/>
              <a:gd name="connsiteX3" fmla="*/ 1096738 w 2990246"/>
              <a:gd name="connsiteY3" fmla="*/ 2990246 h 2990246"/>
              <a:gd name="connsiteX4" fmla="*/ 1106413 w 2990246"/>
              <a:gd name="connsiteY4" fmla="*/ 2978521 h 2990246"/>
              <a:gd name="connsiteX5" fmla="*/ 1229391 w 2990246"/>
              <a:gd name="connsiteY5" fmla="*/ 2575917 h 2990246"/>
              <a:gd name="connsiteX6" fmla="*/ 509311 w 2990246"/>
              <a:gd name="connsiteY6" fmla="*/ 1855837 h 2990246"/>
              <a:gd name="connsiteX7" fmla="*/ 138 w 2990246"/>
              <a:gd name="connsiteY7" fmla="*/ 2066744 h 2990246"/>
              <a:gd name="connsiteX8" fmla="*/ 0 w 2990246"/>
              <a:gd name="connsiteY8" fmla="*/ 2066911 h 299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90246" h="2990246">
                <a:moveTo>
                  <a:pt x="0" y="0"/>
                </a:moveTo>
                <a:lnTo>
                  <a:pt x="2990246" y="0"/>
                </a:lnTo>
                <a:lnTo>
                  <a:pt x="2990246" y="2990246"/>
                </a:lnTo>
                <a:lnTo>
                  <a:pt x="1096738" y="2990246"/>
                </a:lnTo>
                <a:lnTo>
                  <a:pt x="1106413" y="2978521"/>
                </a:lnTo>
                <a:cubicBezTo>
                  <a:pt x="1184055" y="2863595"/>
                  <a:pt x="1229391" y="2725050"/>
                  <a:pt x="1229391" y="2575917"/>
                </a:cubicBezTo>
                <a:cubicBezTo>
                  <a:pt x="1229391" y="2178228"/>
                  <a:pt x="907000" y="1855837"/>
                  <a:pt x="509311" y="1855837"/>
                </a:cubicBezTo>
                <a:cubicBezTo>
                  <a:pt x="310467" y="1855837"/>
                  <a:pt x="130447" y="1936435"/>
                  <a:pt x="138" y="2066744"/>
                </a:cubicBezTo>
                <a:lnTo>
                  <a:pt x="0" y="2066911"/>
                </a:lnTo>
                <a:close/>
              </a:path>
            </a:pathLst>
          </a:custGeom>
        </p:spPr>
      </p:pic>
      <p:sp>
        <p:nvSpPr>
          <p:cNvPr id="32" name="TextBox 47"/>
          <p:cNvSpPr txBox="1"/>
          <p:nvPr/>
        </p:nvSpPr>
        <p:spPr>
          <a:xfrm>
            <a:off x="698277" y="1287419"/>
            <a:ext cx="7902575" cy="1322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8000" spc="600" dirty="0">
                <a:solidFill>
                  <a:srgbClr val="FFFFFF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学宪法 讲宪法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178666" y="2633025"/>
            <a:ext cx="6941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dirty="0">
                <a:solidFill>
                  <a:srgbClr val="FFFFFF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 </a:t>
            </a:r>
            <a:r>
              <a:rPr lang="zh-CN" altLang="en-US" sz="2400" dirty="0">
                <a:solidFill>
                  <a:srgbClr val="FFFFFF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知 法 律 于 心 守 法 律 于 行 </a:t>
            </a:r>
          </a:p>
        </p:txBody>
      </p:sp>
      <p:pic>
        <p:nvPicPr>
          <p:cNvPr id="41" name="图片 40" descr="图片包含 交通, 飞机, 热气球, 游戏机&#10;&#10;描述已自动生成"/>
          <p:cNvPicPr>
            <a:picLocks noChangeAspect="1"/>
          </p:cNvPicPr>
          <p:nvPr/>
        </p:nvPicPr>
        <p:blipFill>
          <a:blip r:embed="rId1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3712" y="3932521"/>
            <a:ext cx="1386076" cy="138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67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45" tmFilter="0, 0; 0.125,0.2665; 0.25,0.4; 0.375,0.465; 0.5,0.5;  0.625,0.535; 0.75,0.6; 0.875,0.7335; 1,1">
                                          <p:stCondLst>
                                            <p:cond delay="24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" tmFilter="0, 0; 0.125,0.2665; 0.25,0.4; 0.375,0.465; 0.5,0.5;  0.625,0.535; 0.75,0.6; 0.875,0.7335; 1,1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" tmFilter="0, 0; 0.125,0.2665; 0.25,0.4; 0.375,0.465; 0.5,0.5;  0.625,0.535; 0.75,0.6; 0.875,0.7335; 1,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1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48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" decel="50000">
                                          <p:stCondLst>
                                            <p:cond delay="493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5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75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675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425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5163071" y="2060848"/>
            <a:ext cx="5472608" cy="3643557"/>
            <a:chOff x="5919155" y="2161931"/>
            <a:chExt cx="5472608" cy="3643557"/>
          </a:xfrm>
        </p:grpSpPr>
        <p:grpSp>
          <p:nvGrpSpPr>
            <p:cNvPr id="7" name="组合 6"/>
            <p:cNvGrpSpPr/>
            <p:nvPr/>
          </p:nvGrpSpPr>
          <p:grpSpPr>
            <a:xfrm rot="5400000">
              <a:off x="4686257" y="3473212"/>
              <a:ext cx="3643557" cy="1020995"/>
              <a:chOff x="7001493" y="1617763"/>
              <a:chExt cx="3643557" cy="1020995"/>
            </a:xfrm>
          </p:grpSpPr>
          <p:sp>
            <p:nvSpPr>
              <p:cNvPr id="6" name="矩形 5"/>
              <p:cNvSpPr/>
              <p:nvPr/>
            </p:nvSpPr>
            <p:spPr bwMode="auto">
              <a:xfrm>
                <a:off x="7089775" y="1617763"/>
                <a:ext cx="3555275" cy="1020995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" name="矩形: 圆角 8"/>
              <p:cNvSpPr/>
              <p:nvPr/>
            </p:nvSpPr>
            <p:spPr>
              <a:xfrm>
                <a:off x="7001493" y="1811193"/>
                <a:ext cx="3401888" cy="601831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fontAlgn="auto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zh-CN" altLang="en-US" sz="2000">
                    <a:solidFill>
                      <a:srgbClr val="B72029"/>
                    </a:solidFill>
                    <a:cs typeface="+mn-ea"/>
                    <a:sym typeface="+mn-lt"/>
                  </a:rPr>
                  <a:t>     </a:t>
                </a:r>
                <a:r>
                  <a:rPr lang="zh-CN" altLang="en-US" sz="2400" b="1">
                    <a:solidFill>
                      <a:schemeClr val="accent3"/>
                    </a:solidFill>
                    <a:cs typeface="+mn-ea"/>
                    <a:sym typeface="+mn-lt"/>
                  </a:rPr>
                  <a:t>在制定和修改程序上</a:t>
                </a:r>
                <a:endParaRPr lang="zh-CN" altLang="en-US" sz="2000" b="1">
                  <a:solidFill>
                    <a:schemeClr val="accent3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5919155" y="2250208"/>
              <a:ext cx="5472608" cy="3555280"/>
              <a:chOff x="5919155" y="2250208"/>
              <a:chExt cx="5472608" cy="3555280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5919155" y="2250210"/>
                <a:ext cx="5472608" cy="3555278"/>
                <a:chOff x="5919155" y="2250210"/>
                <a:chExt cx="5472608" cy="3555278"/>
              </a:xfrm>
            </p:grpSpPr>
            <p:sp>
              <p:nvSpPr>
                <p:cNvPr id="11" name="矩形 10"/>
                <p:cNvSpPr/>
                <p:nvPr/>
              </p:nvSpPr>
              <p:spPr bwMode="auto">
                <a:xfrm>
                  <a:off x="5919155" y="2250210"/>
                  <a:ext cx="5472608" cy="355527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28" name="组合 27"/>
                <p:cNvGrpSpPr/>
                <p:nvPr/>
              </p:nvGrpSpPr>
              <p:grpSpPr>
                <a:xfrm>
                  <a:off x="7665866" y="2250210"/>
                  <a:ext cx="3193608" cy="818752"/>
                  <a:chOff x="7665866" y="2250210"/>
                  <a:chExt cx="3193608" cy="818752"/>
                </a:xfrm>
              </p:grpSpPr>
              <p:sp>
                <p:nvSpPr>
                  <p:cNvPr id="2" name="文本框 1"/>
                  <p:cNvSpPr txBox="1"/>
                  <p:nvPr/>
                </p:nvSpPr>
                <p:spPr>
                  <a:xfrm>
                    <a:off x="7665866" y="2500435"/>
                    <a:ext cx="3193608" cy="36830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>
                        <a:solidFill>
                          <a:schemeClr val="bg1"/>
                        </a:solidFill>
                        <a:cs typeface="+mn-ea"/>
                        <a:sym typeface="+mn-lt"/>
                      </a:rPr>
                      <a:t>宪法制定和修改程序更为严格</a:t>
                    </a:r>
                  </a:p>
                </p:txBody>
              </p:sp>
              <p:cxnSp>
                <p:nvCxnSpPr>
                  <p:cNvPr id="23" name="直接连接符 22"/>
                  <p:cNvCxnSpPr/>
                  <p:nvPr/>
                </p:nvCxnSpPr>
                <p:spPr bwMode="auto">
                  <a:xfrm>
                    <a:off x="7668954" y="3068960"/>
                    <a:ext cx="3110741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accent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5" name="直接连接符 24"/>
                  <p:cNvCxnSpPr/>
                  <p:nvPr/>
                </p:nvCxnSpPr>
                <p:spPr bwMode="auto">
                  <a:xfrm flipH="1">
                    <a:off x="7668954" y="2250210"/>
                    <a:ext cx="0" cy="81875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accent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5" name="组合 34"/>
                <p:cNvGrpSpPr/>
                <p:nvPr/>
              </p:nvGrpSpPr>
              <p:grpSpPr>
                <a:xfrm>
                  <a:off x="8391960" y="3068960"/>
                  <a:ext cx="2202417" cy="2505775"/>
                  <a:chOff x="8391960" y="3068960"/>
                  <a:chExt cx="2202417" cy="2505775"/>
                </a:xfrm>
              </p:grpSpPr>
              <p:grpSp>
                <p:nvGrpSpPr>
                  <p:cNvPr id="20" name="组合 19"/>
                  <p:cNvGrpSpPr/>
                  <p:nvPr/>
                </p:nvGrpSpPr>
                <p:grpSpPr>
                  <a:xfrm>
                    <a:off x="8391960" y="3509227"/>
                    <a:ext cx="1870376" cy="401482"/>
                    <a:chOff x="8391960" y="3509227"/>
                    <a:chExt cx="1870376" cy="401482"/>
                  </a:xfrm>
                </p:grpSpPr>
                <p:sp>
                  <p:nvSpPr>
                    <p:cNvPr id="8" name="矩形 7"/>
                    <p:cNvSpPr/>
                    <p:nvPr/>
                  </p:nvSpPr>
                  <p:spPr>
                    <a:xfrm>
                      <a:off x="8632926" y="3509227"/>
                      <a:ext cx="162941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lt"/>
                        </a:rPr>
                        <a:t>提出修正案</a:t>
                      </a:r>
                    </a:p>
                  </p:txBody>
                </p:sp>
                <p:sp>
                  <p:nvSpPr>
                    <p:cNvPr id="13" name="矩形 12"/>
                    <p:cNvSpPr/>
                    <p:nvPr/>
                  </p:nvSpPr>
                  <p:spPr bwMode="auto">
                    <a:xfrm>
                      <a:off x="8391960" y="3509227"/>
                      <a:ext cx="1800200" cy="40148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vert="horz" wrap="square" lIns="91440" tIns="45720" rIns="91440" bIns="45720" numCol="1" rtlCol="0" anchor="t" anchorCtr="0" compatLnSpc="1"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21" name="组合 20"/>
                  <p:cNvGrpSpPr/>
                  <p:nvPr/>
                </p:nvGrpSpPr>
                <p:grpSpPr>
                  <a:xfrm>
                    <a:off x="8391960" y="4341240"/>
                    <a:ext cx="1800200" cy="401482"/>
                    <a:chOff x="8391960" y="4341240"/>
                    <a:chExt cx="1800200" cy="401482"/>
                  </a:xfrm>
                </p:grpSpPr>
                <p:sp>
                  <p:nvSpPr>
                    <p:cNvPr id="3" name="矩形 2"/>
                    <p:cNvSpPr/>
                    <p:nvPr/>
                  </p:nvSpPr>
                  <p:spPr>
                    <a:xfrm>
                      <a:off x="8632910" y="4373390"/>
                      <a:ext cx="1439368" cy="36933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lt"/>
                        </a:rPr>
                        <a:t>通过修正案</a:t>
                      </a:r>
                    </a:p>
                  </p:txBody>
                </p:sp>
                <p:sp>
                  <p:nvSpPr>
                    <p:cNvPr id="15" name="矩形 14"/>
                    <p:cNvSpPr/>
                    <p:nvPr/>
                  </p:nvSpPr>
                  <p:spPr bwMode="auto">
                    <a:xfrm>
                      <a:off x="8391960" y="4341240"/>
                      <a:ext cx="1800200" cy="40148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vert="horz" wrap="square" lIns="91440" tIns="45720" rIns="91440" bIns="45720" numCol="1" rtlCol="0" anchor="t" anchorCtr="0" compatLnSpc="1"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19" name="组合 18"/>
                  <p:cNvGrpSpPr/>
                  <p:nvPr/>
                </p:nvGrpSpPr>
                <p:grpSpPr>
                  <a:xfrm>
                    <a:off x="8391960" y="5173253"/>
                    <a:ext cx="2202417" cy="401482"/>
                    <a:chOff x="8391960" y="5173253"/>
                    <a:chExt cx="2202417" cy="401482"/>
                  </a:xfrm>
                </p:grpSpPr>
                <p:sp>
                  <p:nvSpPr>
                    <p:cNvPr id="4" name="矩形 3"/>
                    <p:cNvSpPr/>
                    <p:nvPr/>
                  </p:nvSpPr>
                  <p:spPr>
                    <a:xfrm>
                      <a:off x="8670139" y="5205403"/>
                      <a:ext cx="1924238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ea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lt"/>
                        </a:rPr>
                        <a:t>修正案生效</a:t>
                      </a:r>
                    </a:p>
                  </p:txBody>
                </p:sp>
                <p:sp>
                  <p:nvSpPr>
                    <p:cNvPr id="17" name="矩形 16"/>
                    <p:cNvSpPr/>
                    <p:nvPr/>
                  </p:nvSpPr>
                  <p:spPr bwMode="auto">
                    <a:xfrm>
                      <a:off x="8391960" y="5173253"/>
                      <a:ext cx="1800200" cy="40148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vert="horz" wrap="square" lIns="91440" tIns="45720" rIns="91440" bIns="45720" numCol="1" rtlCol="0" anchor="t" anchorCtr="0" compatLnSpc="1"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34" name="组合 33"/>
                  <p:cNvGrpSpPr/>
                  <p:nvPr/>
                </p:nvGrpSpPr>
                <p:grpSpPr>
                  <a:xfrm>
                    <a:off x="9285462" y="3068960"/>
                    <a:ext cx="0" cy="2185968"/>
                    <a:chOff x="9285462" y="3068960"/>
                    <a:chExt cx="0" cy="2185968"/>
                  </a:xfrm>
                </p:grpSpPr>
                <p:cxnSp>
                  <p:nvCxnSpPr>
                    <p:cNvPr id="30" name="直接箭头连接符 29"/>
                    <p:cNvCxnSpPr/>
                    <p:nvPr/>
                  </p:nvCxnSpPr>
                  <p:spPr bwMode="auto">
                    <a:xfrm flipH="1">
                      <a:off x="9285462" y="3068960"/>
                      <a:ext cx="0" cy="512206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</p:spPr>
                </p:cxnSp>
                <p:cxnSp>
                  <p:nvCxnSpPr>
                    <p:cNvPr id="32" name="直接箭头连接符 31"/>
                    <p:cNvCxnSpPr/>
                    <p:nvPr/>
                  </p:nvCxnSpPr>
                  <p:spPr bwMode="auto">
                    <a:xfrm flipH="1">
                      <a:off x="9285462" y="3910709"/>
                      <a:ext cx="0" cy="512206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</p:spPr>
                </p:cxnSp>
                <p:cxnSp>
                  <p:nvCxnSpPr>
                    <p:cNvPr id="33" name="直接箭头连接符 32"/>
                    <p:cNvCxnSpPr/>
                    <p:nvPr/>
                  </p:nvCxnSpPr>
                  <p:spPr bwMode="auto">
                    <a:xfrm flipH="1">
                      <a:off x="9285462" y="4742722"/>
                      <a:ext cx="0" cy="512206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</p:spPr>
                </p:cxnSp>
              </p:grpSp>
            </p:grpSp>
          </p:grpSp>
          <p:cxnSp>
            <p:nvCxnSpPr>
              <p:cNvPr id="37" name="直接连接符 36"/>
              <p:cNvCxnSpPr/>
              <p:nvPr/>
            </p:nvCxnSpPr>
            <p:spPr bwMode="auto">
              <a:xfrm flipH="1">
                <a:off x="10779695" y="2250208"/>
                <a:ext cx="0" cy="81875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pic>
        <p:nvPicPr>
          <p:cNvPr id="40" name="图片 39" descr="图标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91514">
            <a:off x="1235150" y="1836292"/>
            <a:ext cx="3872487" cy="3872487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368061" y="1556791"/>
            <a:ext cx="5462229" cy="683490"/>
            <a:chOff x="1213007" y="1556791"/>
            <a:chExt cx="5462229" cy="683490"/>
          </a:xfrm>
        </p:grpSpPr>
        <p:sp>
          <p:nvSpPr>
            <p:cNvPr id="2" name="矩形 1"/>
            <p:cNvSpPr/>
            <p:nvPr/>
          </p:nvSpPr>
          <p:spPr bwMode="auto">
            <a:xfrm rot="10800000">
              <a:off x="1213007" y="1556791"/>
              <a:ext cx="5462229" cy="68349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矩形: 圆角 8"/>
            <p:cNvSpPr/>
            <p:nvPr/>
          </p:nvSpPr>
          <p:spPr>
            <a:xfrm>
              <a:off x="1260613" y="1728356"/>
              <a:ext cx="5367015" cy="340360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宪法制定和修改比普通法律更为严格</a:t>
              </a:r>
            </a:p>
          </p:txBody>
        </p:sp>
      </p:grp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2473595" y="5573112"/>
            <a:ext cx="7251159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目的：保障宪法的权威性和稳定性，使国家长治久安，社会健康发展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6607180" y="2809259"/>
            <a:ext cx="4897314" cy="2592288"/>
            <a:chOff x="6610399" y="2569906"/>
            <a:chExt cx="4897314" cy="2592288"/>
          </a:xfrm>
        </p:grpSpPr>
        <p:grpSp>
          <p:nvGrpSpPr>
            <p:cNvPr id="23" name="组合 22"/>
            <p:cNvGrpSpPr/>
            <p:nvPr/>
          </p:nvGrpSpPr>
          <p:grpSpPr>
            <a:xfrm>
              <a:off x="6610399" y="2569906"/>
              <a:ext cx="4897314" cy="2592288"/>
              <a:chOff x="985837" y="2564904"/>
              <a:chExt cx="4897314" cy="2592288"/>
            </a:xfrm>
          </p:grpSpPr>
          <p:sp>
            <p:nvSpPr>
              <p:cNvPr id="24" name="矩形 23"/>
              <p:cNvSpPr/>
              <p:nvPr/>
            </p:nvSpPr>
            <p:spPr bwMode="auto">
              <a:xfrm rot="10800000">
                <a:off x="985837" y="2609369"/>
                <a:ext cx="1800969" cy="68349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224280" y="2720281"/>
                <a:ext cx="136815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ea"/>
                    <a:sym typeface="+mn-lt"/>
                  </a:rPr>
                  <a:t>修    改</a:t>
                </a:r>
              </a:p>
            </p:txBody>
          </p:sp>
          <p:sp>
            <p:nvSpPr>
              <p:cNvPr id="27" name="矩形 26"/>
              <p:cNvSpPr/>
              <p:nvPr/>
            </p:nvSpPr>
            <p:spPr bwMode="auto">
              <a:xfrm>
                <a:off x="985838" y="2564904"/>
                <a:ext cx="4897313" cy="2592288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6686376" y="3434350"/>
              <a:ext cx="4745360" cy="1692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161615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宪法：全国人大常委会或五分之一以上的全国人大代表提出议案，并由全国人大以全体代表的三分之二以上的多数（绝对多数）通过。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161615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普通法律：全国人大主席团、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srgbClr val="161615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30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161615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名以上的全国人大代表就可以提出法律修正案，由全国人大全体代表的过半数（相对多数）通过。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982618" y="2804257"/>
            <a:ext cx="4897314" cy="2592288"/>
            <a:chOff x="985837" y="2564904"/>
            <a:chExt cx="4897314" cy="2592288"/>
          </a:xfrm>
        </p:grpSpPr>
        <p:sp>
          <p:nvSpPr>
            <p:cNvPr id="11" name="文本框 10"/>
            <p:cNvSpPr txBox="1"/>
            <p:nvPr/>
          </p:nvSpPr>
          <p:spPr>
            <a:xfrm>
              <a:off x="1189502" y="3587213"/>
              <a:ext cx="442330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161615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宪法：由国家成立专门委员会起草，提交全国人民代表大会通过。</a:t>
              </a:r>
              <a:endPara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161615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161615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161615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普通法律：由全国人大或其常委会制定</a:t>
              </a: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985837" y="2564904"/>
              <a:ext cx="4897314" cy="2592288"/>
              <a:chOff x="985837" y="2564904"/>
              <a:chExt cx="4897314" cy="2592288"/>
            </a:xfrm>
          </p:grpSpPr>
          <p:sp>
            <p:nvSpPr>
              <p:cNvPr id="17" name="矩形 16"/>
              <p:cNvSpPr/>
              <p:nvPr/>
            </p:nvSpPr>
            <p:spPr bwMode="auto">
              <a:xfrm rot="10800000">
                <a:off x="985837" y="2609369"/>
                <a:ext cx="1800969" cy="68349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1224280" y="2720281"/>
                <a:ext cx="136815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ea"/>
                    <a:sym typeface="+mn-lt"/>
                  </a:rPr>
                  <a:t>制    定</a:t>
                </a:r>
              </a:p>
            </p:txBody>
          </p:sp>
          <p:sp>
            <p:nvSpPr>
              <p:cNvPr id="14" name="矩形 13"/>
              <p:cNvSpPr/>
              <p:nvPr/>
            </p:nvSpPr>
            <p:spPr bwMode="auto">
              <a:xfrm>
                <a:off x="985838" y="2564904"/>
                <a:ext cx="4897313" cy="2592288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47"/>
          <p:cNvSpPr txBox="1"/>
          <p:nvPr/>
        </p:nvSpPr>
        <p:spPr>
          <a:xfrm>
            <a:off x="739559" y="2321585"/>
            <a:ext cx="78798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8000" spc="600" dirty="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03</a:t>
            </a:r>
            <a:r>
              <a:rPr lang="zh-CN" altLang="en-US" sz="8000" spc="600" dirty="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宪法的性质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1490663" y="3861048"/>
            <a:ext cx="5931322" cy="523240"/>
            <a:chOff x="9463" y="5503"/>
            <a:chExt cx="8552" cy="824"/>
          </a:xfrm>
        </p:grpSpPr>
        <p:sp>
          <p:nvSpPr>
            <p:cNvPr id="37" name="圆角矩形 8"/>
            <p:cNvSpPr/>
            <p:nvPr/>
          </p:nvSpPr>
          <p:spPr>
            <a:xfrm>
              <a:off x="9463" y="5503"/>
              <a:ext cx="8552" cy="824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587" y="5503"/>
              <a:ext cx="8305" cy="8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chemeClr val="accent3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知 法 律 于 心 守 法 律 于 行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">
        <p:circ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7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5" tmFilter="0, 0; 0.125,0.2665; 0.25,0.4; 0.375,0.465; 0.5,0.5;  0.625,0.535; 0.75,0.6; 0.875,0.7335; 1,1">
                                          <p:stCondLst>
                                            <p:cond delay="2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48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49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995883" y="1989433"/>
            <a:ext cx="1800969" cy="3493770"/>
            <a:chOff x="765408" y="2134231"/>
            <a:chExt cx="1800969" cy="2244379"/>
          </a:xfrm>
        </p:grpSpPr>
        <p:sp>
          <p:nvSpPr>
            <p:cNvPr id="2" name="矩形 1"/>
            <p:cNvSpPr/>
            <p:nvPr/>
          </p:nvSpPr>
          <p:spPr bwMode="auto">
            <a:xfrm rot="10800000">
              <a:off x="765408" y="2134231"/>
              <a:ext cx="1800969" cy="2244379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6399" name="Text Box 4"/>
            <p:cNvSpPr txBox="1">
              <a:spLocks noChangeArrowheads="1"/>
            </p:cNvSpPr>
            <p:nvPr/>
          </p:nvSpPr>
          <p:spPr bwMode="auto">
            <a:xfrm rot="16200000" flipH="1">
              <a:off x="1538869" y="2772773"/>
              <a:ext cx="672227" cy="96729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vert"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accent3"/>
                  </a:solidFill>
                  <a:cs typeface="+mn-ea"/>
                  <a:sym typeface="+mn-lt"/>
                </a:rPr>
                <a:t>宪    法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750260" y="1989435"/>
            <a:ext cx="6004301" cy="1095662"/>
            <a:chOff x="2760821" y="2369069"/>
            <a:chExt cx="6004301" cy="1095662"/>
          </a:xfrm>
        </p:grpSpPr>
        <p:sp>
          <p:nvSpPr>
            <p:cNvPr id="16392" name="Text Box 14"/>
            <p:cNvSpPr txBox="1">
              <a:spLocks noChangeArrowheads="1"/>
            </p:cNvSpPr>
            <p:nvPr/>
          </p:nvSpPr>
          <p:spPr bwMode="auto">
            <a:xfrm>
              <a:off x="3927316" y="3065951"/>
              <a:ext cx="3670935" cy="39878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2000">
                  <a:solidFill>
                    <a:schemeClr val="bg1"/>
                  </a:solidFill>
                  <a:cs typeface="+mn-ea"/>
                  <a:sym typeface="+mn-lt"/>
                </a:rPr>
                <a:t>带有全局性、根本性的问题</a:t>
              </a:r>
            </a:p>
          </p:txBody>
        </p:sp>
        <p:sp>
          <p:nvSpPr>
            <p:cNvPr id="16395" name="Text Box 6"/>
            <p:cNvSpPr txBox="1">
              <a:spLocks noChangeArrowheads="1"/>
            </p:cNvSpPr>
            <p:nvPr/>
          </p:nvSpPr>
          <p:spPr bwMode="auto">
            <a:xfrm>
              <a:off x="2917984" y="2514919"/>
              <a:ext cx="1393825" cy="3984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>
                  <a:solidFill>
                    <a:schemeClr val="bg1"/>
                  </a:solidFill>
                  <a:cs typeface="+mn-ea"/>
                  <a:sym typeface="+mn-lt"/>
                </a:rPr>
                <a:t>国家性质</a:t>
              </a:r>
            </a:p>
          </p:txBody>
        </p:sp>
        <p:sp>
          <p:nvSpPr>
            <p:cNvPr id="16396" name="Text Box 7"/>
            <p:cNvSpPr txBox="1">
              <a:spLocks noChangeArrowheads="1"/>
            </p:cNvSpPr>
            <p:nvPr/>
          </p:nvSpPr>
          <p:spPr bwMode="auto">
            <a:xfrm>
              <a:off x="4705509" y="2510156"/>
              <a:ext cx="1879600" cy="3984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>
                  <a:solidFill>
                    <a:schemeClr val="bg1"/>
                  </a:solidFill>
                  <a:cs typeface="+mn-ea"/>
                  <a:sym typeface="+mn-lt"/>
                </a:rPr>
                <a:t>国家根本制度</a:t>
              </a:r>
            </a:p>
          </p:txBody>
        </p:sp>
        <p:sp>
          <p:nvSpPr>
            <p:cNvPr id="16397" name="Text Box 8"/>
            <p:cNvSpPr txBox="1">
              <a:spLocks noChangeArrowheads="1"/>
            </p:cNvSpPr>
            <p:nvPr/>
          </p:nvSpPr>
          <p:spPr bwMode="auto">
            <a:xfrm>
              <a:off x="6910546" y="2510156"/>
              <a:ext cx="1757363" cy="3984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>
                  <a:solidFill>
                    <a:schemeClr val="bg1"/>
                  </a:solidFill>
                  <a:cs typeface="+mn-ea"/>
                  <a:sym typeface="+mn-lt"/>
                </a:rPr>
                <a:t>国家根本任务</a:t>
              </a: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2779297" y="2370253"/>
              <a:ext cx="5985825" cy="107761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 bwMode="auto">
            <a:xfrm flipH="1">
              <a:off x="2760821" y="3005633"/>
              <a:ext cx="600392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直接连接符 22"/>
            <p:cNvCxnSpPr/>
            <p:nvPr/>
          </p:nvCxnSpPr>
          <p:spPr bwMode="auto">
            <a:xfrm flipH="1" flipV="1">
              <a:off x="4402235" y="2370253"/>
              <a:ext cx="0" cy="6353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直接连接符 26"/>
            <p:cNvCxnSpPr/>
            <p:nvPr/>
          </p:nvCxnSpPr>
          <p:spPr bwMode="auto">
            <a:xfrm flipH="1" flipV="1">
              <a:off x="6675239" y="2369069"/>
              <a:ext cx="0" cy="6353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组合 14"/>
          <p:cNvGrpSpPr/>
          <p:nvPr/>
        </p:nvGrpSpPr>
        <p:grpSpPr>
          <a:xfrm>
            <a:off x="2788681" y="3639830"/>
            <a:ext cx="6003926" cy="1843376"/>
            <a:chOff x="2788681" y="3639830"/>
            <a:chExt cx="6003926" cy="1843376"/>
          </a:xfrm>
        </p:grpSpPr>
        <p:sp>
          <p:nvSpPr>
            <p:cNvPr id="16394" name="Text Box 12"/>
            <p:cNvSpPr txBox="1">
              <a:spLocks noChangeArrowheads="1"/>
            </p:cNvSpPr>
            <p:nvPr/>
          </p:nvSpPr>
          <p:spPr bwMode="auto">
            <a:xfrm>
              <a:off x="5645309" y="3668376"/>
              <a:ext cx="2902138" cy="18148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我国的人民代表大会制度</a:t>
              </a:r>
            </a:p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国家的基本经济制度</a:t>
              </a:r>
            </a:p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公民的基本权利和义务</a:t>
              </a:r>
            </a:p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国家机关的组织和职能</a:t>
              </a:r>
            </a:p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国家标志</a:t>
              </a:r>
            </a:p>
          </p:txBody>
        </p:sp>
        <p:sp>
          <p:nvSpPr>
            <p:cNvPr id="16398" name="Text Box 9"/>
            <p:cNvSpPr txBox="1">
              <a:spLocks noChangeArrowheads="1"/>
            </p:cNvSpPr>
            <p:nvPr/>
          </p:nvSpPr>
          <p:spPr bwMode="auto">
            <a:xfrm>
              <a:off x="3068331" y="4182448"/>
              <a:ext cx="1853621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国家生活中其他的根本问题</a:t>
              </a: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2788681" y="3639830"/>
              <a:ext cx="6003926" cy="1843376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 flipH="1" flipV="1">
              <a:off x="5163071" y="3639830"/>
              <a:ext cx="0" cy="17931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672386">
            <a:off x="8049234" y="1517596"/>
            <a:ext cx="4205912" cy="4205912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圆角 8"/>
          <p:cNvSpPr/>
          <p:nvPr/>
        </p:nvSpPr>
        <p:spPr>
          <a:xfrm>
            <a:off x="3576320" y="1916832"/>
            <a:ext cx="5045710" cy="73873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2400" b="1" kern="0" dirty="0">
                <a:solidFill>
                  <a:schemeClr val="accent3"/>
                </a:solidFill>
                <a:cs typeface="+mn-ea"/>
                <a:sym typeface="+mn-lt"/>
              </a:rPr>
              <a:t>宪法规定国家生活中最根本的问题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562671" y="2655570"/>
            <a:ext cx="9073008" cy="3149918"/>
            <a:chOff x="1562671" y="2655570"/>
            <a:chExt cx="9073008" cy="3149918"/>
          </a:xfrm>
        </p:grpSpPr>
        <p:sp>
          <p:nvSpPr>
            <p:cNvPr id="2" name="Rectangle 3"/>
            <p:cNvSpPr txBox="1">
              <a:spLocks noChangeArrowheads="1"/>
            </p:cNvSpPr>
            <p:nvPr/>
          </p:nvSpPr>
          <p:spPr bwMode="auto">
            <a:xfrm>
              <a:off x="2138735" y="2684239"/>
              <a:ext cx="8175327" cy="254190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lnSpc>
                  <a:spcPct val="200000"/>
                </a:lnSpc>
                <a:buFont typeface="Wingdings" panose="05000000000000000000" pitchFamily="2" charset="2"/>
                <a:buChar char="ü"/>
                <a:defRPr/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国家的性质：中华人民共和国是工人阶级领导的、以工农联盟为基础的人民民主专政的社会主义国家 </a:t>
              </a:r>
            </a:p>
            <a:p>
              <a:pPr>
                <a:lnSpc>
                  <a:spcPct val="200000"/>
                </a:lnSpc>
                <a:buFont typeface="Wingdings" panose="05000000000000000000" pitchFamily="2" charset="2"/>
                <a:buChar char="ü"/>
                <a:defRPr/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根本制度：社会主义制度</a:t>
              </a:r>
            </a:p>
            <a:p>
              <a:pPr>
                <a:lnSpc>
                  <a:spcPct val="200000"/>
                </a:lnSpc>
                <a:buFont typeface="Wingdings" panose="05000000000000000000" pitchFamily="2" charset="2"/>
                <a:buChar char="ü"/>
                <a:defRPr/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根本任务：沿着中国特色的社会主义道路，集中力量进行社会主义现代化建设</a:t>
              </a:r>
            </a:p>
            <a:p>
              <a:pPr>
                <a:lnSpc>
                  <a:spcPct val="200000"/>
                </a:lnSpc>
                <a:buFont typeface="Wingdings" panose="05000000000000000000" pitchFamily="2" charset="2"/>
                <a:buChar char="ü"/>
                <a:defRPr/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人民代表大会制度，国家的基本经济制度，公民的基本权利和义务，国家机关的组织和职能国家标志等国家生活中根本问</a:t>
              </a:r>
              <a:r>
                <a:rPr lang="zh-CN" altLang="en-US" sz="1600" dirty="0" smtClean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题</a:t>
              </a:r>
              <a:endPara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3" name="矩形 2"/>
            <p:cNvSpPr/>
            <p:nvPr/>
          </p:nvSpPr>
          <p:spPr bwMode="auto">
            <a:xfrm>
              <a:off x="1562671" y="2655570"/>
              <a:ext cx="9073008" cy="314991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359984" y="3429000"/>
            <a:ext cx="5511031" cy="254190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rPr>
              <a:t>宪法是普通法律的立法基础立法依据，普通法律是根据宪法制定的，是宪法的具体化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rPr>
              <a:t>一切法律，行政法规和地方法规都不得和宪法相抵触，否则就会因违宪而无效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lt"/>
              </a:rPr>
              <a:t>宪法是一切组织和个人的根本活动准则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346647" y="2192459"/>
            <a:ext cx="9721080" cy="666731"/>
            <a:chOff x="1346647" y="2192459"/>
            <a:chExt cx="9721080" cy="666731"/>
          </a:xfrm>
        </p:grpSpPr>
        <p:sp>
          <p:nvSpPr>
            <p:cNvPr id="9" name="矩形: 圆角 8"/>
            <p:cNvSpPr/>
            <p:nvPr/>
          </p:nvSpPr>
          <p:spPr>
            <a:xfrm>
              <a:off x="1346647" y="2192460"/>
              <a:ext cx="5342096" cy="66673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chemeClr val="accent3"/>
                  </a:solidFill>
                  <a:cs typeface="+mn-ea"/>
                  <a:sym typeface="+mn-lt"/>
                </a:rPr>
                <a:t>宪法具有最高的法律地位和法律效力</a:t>
              </a:r>
              <a:endParaRPr lang="zh-CN" altLang="en-US" sz="2400" b="1" kern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7323311" y="2325769"/>
              <a:ext cx="3384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是指法律的强制性和约束力</a:t>
              </a:r>
            </a:p>
          </p:txBody>
        </p:sp>
        <p:sp>
          <p:nvSpPr>
            <p:cNvPr id="4" name="矩形 3"/>
            <p:cNvSpPr/>
            <p:nvPr/>
          </p:nvSpPr>
          <p:spPr bwMode="auto">
            <a:xfrm>
              <a:off x="6688742" y="2192459"/>
              <a:ext cx="4378985" cy="666731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2070" y="2853160"/>
            <a:ext cx="2952328" cy="2952328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圆角 8"/>
          <p:cNvSpPr/>
          <p:nvPr/>
        </p:nvSpPr>
        <p:spPr>
          <a:xfrm>
            <a:off x="3038835" y="2132856"/>
            <a:ext cx="6120680" cy="52271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zh-CN" altLang="en-US" sz="2400" b="1">
                <a:solidFill>
                  <a:schemeClr val="accent3"/>
                </a:solidFill>
                <a:cs typeface="+mn-ea"/>
                <a:sym typeface="+mn-lt"/>
              </a:rPr>
              <a:t>宪法制定和修改的程序比普通法律更为严格</a:t>
            </a:r>
            <a:endParaRPr lang="zh-CN" altLang="en-US" sz="2400" b="1" kern="0">
              <a:solidFill>
                <a:schemeClr val="accent3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553100" y="2655570"/>
            <a:ext cx="9117387" cy="3149918"/>
            <a:chOff x="1553100" y="2655570"/>
            <a:chExt cx="9117387" cy="3149918"/>
          </a:xfrm>
        </p:grpSpPr>
        <p:sp>
          <p:nvSpPr>
            <p:cNvPr id="2" name="Rectangle 3"/>
            <p:cNvSpPr txBox="1">
              <a:spLocks noChangeArrowheads="1"/>
            </p:cNvSpPr>
            <p:nvPr/>
          </p:nvSpPr>
          <p:spPr bwMode="auto">
            <a:xfrm>
              <a:off x="3974432" y="2874719"/>
              <a:ext cx="6696055" cy="20034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lnSpc>
                  <a:spcPct val="200000"/>
                </a:lnSpc>
                <a:spcBef>
                  <a:spcPts val="1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宪法明确规定：</a:t>
              </a:r>
            </a:p>
            <a:p>
              <a:pPr>
                <a:lnSpc>
                  <a:spcPct val="200000"/>
                </a:lnSpc>
                <a:spcBef>
                  <a:spcPts val="1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“宪法的制定，需由国家成立专门委员会起草；宪法的修改，全国人大常委会或五分之一以上的全国人大代表提出议案，并由全国人大以全体代表的三分之二以上的多数通过。”</a:t>
              </a:r>
            </a:p>
            <a:p>
              <a:pPr>
                <a:lnSpc>
                  <a:spcPct val="200000"/>
                </a:lnSpc>
                <a:spcBef>
                  <a:spcPts val="1000"/>
                </a:spcBef>
                <a:buFont typeface="Wingdings" panose="05000000000000000000" pitchFamily="2" charset="2"/>
                <a:buChar char="ü"/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其他的法律和议案的制定，修改只需一般程序，由半数以上代表通过</a:t>
              </a:r>
            </a:p>
          </p:txBody>
        </p:sp>
        <p:sp>
          <p:nvSpPr>
            <p:cNvPr id="4" name="矩形 3"/>
            <p:cNvSpPr/>
            <p:nvPr/>
          </p:nvSpPr>
          <p:spPr bwMode="auto">
            <a:xfrm>
              <a:off x="1562671" y="2655570"/>
              <a:ext cx="9073008" cy="314991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553100" y="3645023"/>
              <a:ext cx="2295035" cy="1224137"/>
              <a:chOff x="1553100" y="3645023"/>
              <a:chExt cx="2295035" cy="1224137"/>
            </a:xfrm>
          </p:grpSpPr>
          <p:sp>
            <p:nvSpPr>
              <p:cNvPr id="6" name="矩形 5"/>
              <p:cNvSpPr/>
              <p:nvPr/>
            </p:nvSpPr>
            <p:spPr bwMode="auto">
              <a:xfrm>
                <a:off x="1553100" y="3645023"/>
                <a:ext cx="2285464" cy="1224137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accent3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1572242" y="4072425"/>
                <a:ext cx="22758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b="1">
                    <a:solidFill>
                      <a:schemeClr val="accent3"/>
                    </a:solidFill>
                    <a:cs typeface="+mn-ea"/>
                    <a:sym typeface="+mn-lt"/>
                  </a:rPr>
                  <a:t>从制定和修改的程序</a:t>
                </a:r>
                <a:endParaRPr lang="zh-CN" altLang="en-US" b="1">
                  <a:solidFill>
                    <a:schemeClr val="accent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47"/>
          <p:cNvSpPr txBox="1"/>
          <p:nvPr/>
        </p:nvSpPr>
        <p:spPr>
          <a:xfrm>
            <a:off x="739559" y="2457470"/>
            <a:ext cx="787989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6600" spc="60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04</a:t>
            </a:r>
            <a:r>
              <a:rPr lang="zh-CN" altLang="en-US" sz="6600" spc="60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我国宪法的发展</a:t>
            </a:r>
          </a:p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6600" spc="600">
              <a:solidFill>
                <a:schemeClr val="accent3"/>
              </a:solidFill>
              <a:latin typeface="汉仪字研卡通W" panose="00020600040101010101" pitchFamily="18" charset="-122"/>
              <a:ea typeface="汉仪字研卡通W" panose="00020600040101010101" pitchFamily="18" charset="-122"/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1490663" y="3861048"/>
            <a:ext cx="5931322" cy="523240"/>
            <a:chOff x="9463" y="5503"/>
            <a:chExt cx="8552" cy="824"/>
          </a:xfrm>
        </p:grpSpPr>
        <p:sp>
          <p:nvSpPr>
            <p:cNvPr id="37" name="圆角矩形 8"/>
            <p:cNvSpPr/>
            <p:nvPr/>
          </p:nvSpPr>
          <p:spPr>
            <a:xfrm>
              <a:off x="9463" y="5503"/>
              <a:ext cx="8552" cy="824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587" y="5503"/>
              <a:ext cx="8305" cy="8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chemeClr val="accent3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知 法 律 于 心 守 法 律 于 行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">
        <p:circ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7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5" tmFilter="0, 0; 0.125,0.2665; 0.25,0.4; 0.375,0.465; 0.5,0.5;  0.625,0.535; 0.75,0.6; 0.875,0.7335; 1,1">
                                          <p:stCondLst>
                                            <p:cond delay="2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48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49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8"/>
          <p:cNvSpPr/>
          <p:nvPr/>
        </p:nvSpPr>
        <p:spPr>
          <a:xfrm>
            <a:off x="5877558" y="2008767"/>
            <a:ext cx="4389494" cy="82740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2400" b="1" kern="0">
                <a:solidFill>
                  <a:schemeClr val="accent3"/>
                </a:solidFill>
                <a:cs typeface="+mn-ea"/>
                <a:sym typeface="+mn-lt"/>
              </a:rPr>
              <a:t>新中国宪法的产生和发展</a:t>
            </a:r>
          </a:p>
        </p:txBody>
      </p:sp>
      <p:grpSp>
        <p:nvGrpSpPr>
          <p:cNvPr id="56" name="组合 55"/>
          <p:cNvGrpSpPr/>
          <p:nvPr/>
        </p:nvGrpSpPr>
        <p:grpSpPr>
          <a:xfrm>
            <a:off x="4226967" y="2996952"/>
            <a:ext cx="7051266" cy="2641376"/>
            <a:chOff x="4439850" y="2382585"/>
            <a:chExt cx="7051266" cy="2641376"/>
          </a:xfrm>
        </p:grpSpPr>
        <p:grpSp>
          <p:nvGrpSpPr>
            <p:cNvPr id="8" name="Organization Chart 15"/>
            <p:cNvGrpSpPr/>
            <p:nvPr/>
          </p:nvGrpSpPr>
          <p:grpSpPr>
            <a:xfrm>
              <a:off x="4439850" y="2748598"/>
              <a:ext cx="7051266" cy="2275363"/>
              <a:chOff x="1566" y="1078"/>
              <a:chExt cx="3369" cy="1056"/>
            </a:xfrm>
            <a:solidFill>
              <a:schemeClr val="accent1"/>
            </a:solidFill>
          </p:grpSpPr>
          <p:cxnSp>
            <p:nvCxnSpPr>
              <p:cNvPr id="21509" name="_s3089"/>
              <p:cNvCxnSpPr>
                <a:cxnSpLocks noChangeShapeType="1"/>
                <a:stCxn id="21519" idx="3"/>
                <a:endCxn id="21514" idx="2"/>
              </p:cNvCxnSpPr>
              <p:nvPr/>
            </p:nvCxnSpPr>
            <p:spPr bwMode="auto">
              <a:xfrm flipV="1">
                <a:off x="2257" y="1366"/>
                <a:ext cx="1151" cy="384"/>
              </a:xfrm>
              <a:prstGeom prst="bentConnector2">
                <a:avLst/>
              </a:prstGeom>
              <a:grpFill/>
              <a:ln w="28575">
                <a:noFill/>
                <a:miter lim="800000"/>
              </a:ln>
            </p:spPr>
          </p:cxnSp>
          <p:cxnSp>
            <p:nvCxnSpPr>
              <p:cNvPr id="21510" name="_s3090"/>
              <p:cNvCxnSpPr>
                <a:cxnSpLocks noChangeShapeType="1"/>
                <a:stCxn id="21518" idx="0"/>
                <a:endCxn id="21514" idx="2"/>
              </p:cNvCxnSpPr>
              <p:nvPr/>
            </p:nvCxnSpPr>
            <p:spPr bwMode="auto">
              <a:xfrm rot="16200000" flipV="1">
                <a:off x="3915" y="859"/>
                <a:ext cx="248" cy="1262"/>
              </a:xfrm>
              <a:prstGeom prst="bentConnector3">
                <a:avLst>
                  <a:gd name="adj1" fmla="val 50000"/>
                </a:avLst>
              </a:prstGeom>
              <a:grpFill/>
              <a:ln w="28575">
                <a:noFill/>
                <a:miter lim="800000"/>
              </a:ln>
            </p:spPr>
          </p:cxnSp>
          <p:cxnSp>
            <p:nvCxnSpPr>
              <p:cNvPr id="21511" name="_s3091"/>
              <p:cNvCxnSpPr>
                <a:cxnSpLocks noChangeShapeType="1"/>
                <a:stCxn id="21517" idx="0"/>
                <a:endCxn id="21514" idx="2"/>
              </p:cNvCxnSpPr>
              <p:nvPr/>
            </p:nvCxnSpPr>
            <p:spPr bwMode="auto">
              <a:xfrm rot="16200000" flipV="1">
                <a:off x="3578" y="1195"/>
                <a:ext cx="252" cy="593"/>
              </a:xfrm>
              <a:prstGeom prst="bentConnector3">
                <a:avLst>
                  <a:gd name="adj1" fmla="val 50000"/>
                </a:avLst>
              </a:prstGeom>
              <a:grpFill/>
              <a:ln w="28575">
                <a:noFill/>
                <a:miter lim="800000"/>
              </a:ln>
            </p:spPr>
          </p:cxnSp>
          <p:cxnSp>
            <p:nvCxnSpPr>
              <p:cNvPr id="21512" name="_s3092"/>
              <p:cNvCxnSpPr>
                <a:cxnSpLocks noChangeShapeType="1"/>
                <a:stCxn id="21516" idx="0"/>
                <a:endCxn id="21514" idx="2"/>
              </p:cNvCxnSpPr>
              <p:nvPr/>
            </p:nvCxnSpPr>
            <p:spPr bwMode="auto">
              <a:xfrm rot="5400000" flipH="1" flipV="1">
                <a:off x="3241" y="1456"/>
                <a:ext cx="256" cy="77"/>
              </a:xfrm>
              <a:prstGeom prst="bentConnector3">
                <a:avLst>
                  <a:gd name="adj1" fmla="val 50000"/>
                </a:avLst>
              </a:prstGeom>
              <a:grpFill/>
              <a:ln w="28575">
                <a:noFill/>
                <a:miter lim="800000"/>
              </a:ln>
            </p:spPr>
          </p:cxnSp>
          <p:cxnSp>
            <p:nvCxnSpPr>
              <p:cNvPr id="21513" name="_s3093"/>
              <p:cNvCxnSpPr>
                <a:cxnSpLocks noChangeShapeType="1"/>
              </p:cNvCxnSpPr>
              <p:nvPr/>
            </p:nvCxnSpPr>
            <p:spPr bwMode="auto">
              <a:xfrm rot="-5400000">
                <a:off x="2034" y="1090"/>
                <a:ext cx="576" cy="1512"/>
              </a:xfrm>
              <a:prstGeom prst="bentConnector3">
                <a:avLst>
                  <a:gd name="adj1" fmla="val 8134"/>
                </a:avLst>
              </a:prstGeom>
              <a:grpFill/>
              <a:ln w="28575">
                <a:noFill/>
                <a:miter lim="800000"/>
              </a:ln>
            </p:spPr>
          </p:cxnSp>
          <p:sp>
            <p:nvSpPr>
              <p:cNvPr id="21514" name="_s3094"/>
              <p:cNvSpPr>
                <a:spLocks noChangeArrowheads="1"/>
              </p:cNvSpPr>
              <p:nvPr/>
            </p:nvSpPr>
            <p:spPr bwMode="auto">
              <a:xfrm>
                <a:off x="3010" y="1078"/>
                <a:ext cx="795" cy="288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zh-CN" altLang="en-US" b="1">
                    <a:solidFill>
                      <a:schemeClr val="accent3"/>
                    </a:solidFill>
                    <a:cs typeface="+mn-ea"/>
                    <a:sym typeface="+mn-lt"/>
                  </a:rPr>
                  <a:t>新中国的</a:t>
                </a:r>
              </a:p>
              <a:p>
                <a:pPr algn="ctr"/>
                <a:r>
                  <a:rPr lang="zh-CN" altLang="en-US" b="1">
                    <a:solidFill>
                      <a:schemeClr val="accent3"/>
                    </a:solidFill>
                    <a:cs typeface="+mn-ea"/>
                    <a:sym typeface="+mn-lt"/>
                  </a:rPr>
                  <a:t>四部宪法</a:t>
                </a:r>
              </a:p>
            </p:txBody>
          </p:sp>
          <p:sp>
            <p:nvSpPr>
              <p:cNvPr id="21515" name="_s3095"/>
              <p:cNvSpPr>
                <a:spLocks noChangeArrowheads="1"/>
              </p:cNvSpPr>
              <p:nvPr/>
            </p:nvSpPr>
            <p:spPr bwMode="auto">
              <a:xfrm>
                <a:off x="2397" y="1610"/>
                <a:ext cx="530" cy="288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altLang="zh-CN" sz="1600">
                    <a:solidFill>
                      <a:schemeClr val="accent3"/>
                    </a:solidFill>
                    <a:cs typeface="+mn-ea"/>
                    <a:sym typeface="+mn-lt"/>
                  </a:rPr>
                  <a:t>1954</a:t>
                </a:r>
                <a:r>
                  <a:rPr lang="zh-CN" altLang="en-US" sz="1600">
                    <a:solidFill>
                      <a:schemeClr val="accent3"/>
                    </a:solidFill>
                    <a:cs typeface="+mn-ea"/>
                    <a:sym typeface="+mn-lt"/>
                  </a:rPr>
                  <a:t>年宪法</a:t>
                </a:r>
              </a:p>
            </p:txBody>
          </p:sp>
          <p:sp>
            <p:nvSpPr>
              <p:cNvPr id="21516" name="_s3096"/>
              <p:cNvSpPr>
                <a:spLocks noChangeArrowheads="1"/>
              </p:cNvSpPr>
              <p:nvPr/>
            </p:nvSpPr>
            <p:spPr bwMode="auto">
              <a:xfrm>
                <a:off x="3066" y="1622"/>
                <a:ext cx="530" cy="288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altLang="zh-CN" sz="1600">
                    <a:solidFill>
                      <a:schemeClr val="accent3"/>
                    </a:solidFill>
                    <a:cs typeface="+mn-ea"/>
                    <a:sym typeface="+mn-lt"/>
                  </a:rPr>
                  <a:t>1975</a:t>
                </a:r>
                <a:r>
                  <a:rPr lang="zh-CN" altLang="en-US" sz="1600">
                    <a:solidFill>
                      <a:schemeClr val="accent3"/>
                    </a:solidFill>
                    <a:cs typeface="+mn-ea"/>
                    <a:sym typeface="+mn-lt"/>
                  </a:rPr>
                  <a:t>年宪法</a:t>
                </a:r>
              </a:p>
            </p:txBody>
          </p:sp>
          <p:sp>
            <p:nvSpPr>
              <p:cNvPr id="21517" name="_s3097"/>
              <p:cNvSpPr>
                <a:spLocks noChangeArrowheads="1"/>
              </p:cNvSpPr>
              <p:nvPr/>
            </p:nvSpPr>
            <p:spPr bwMode="auto">
              <a:xfrm>
                <a:off x="3736" y="1618"/>
                <a:ext cx="530" cy="288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altLang="zh-CN" sz="1600">
                    <a:solidFill>
                      <a:schemeClr val="accent3"/>
                    </a:solidFill>
                    <a:cs typeface="+mn-ea"/>
                    <a:sym typeface="+mn-lt"/>
                  </a:rPr>
                  <a:t>1978</a:t>
                </a:r>
                <a:r>
                  <a:rPr lang="zh-CN" altLang="en-US" sz="1600">
                    <a:solidFill>
                      <a:schemeClr val="accent3"/>
                    </a:solidFill>
                    <a:cs typeface="+mn-ea"/>
                    <a:sym typeface="+mn-lt"/>
                  </a:rPr>
                  <a:t>宪法</a:t>
                </a:r>
              </a:p>
            </p:txBody>
          </p:sp>
          <p:sp>
            <p:nvSpPr>
              <p:cNvPr id="21518" name="_s3098"/>
              <p:cNvSpPr>
                <a:spLocks noChangeArrowheads="1"/>
              </p:cNvSpPr>
              <p:nvPr/>
            </p:nvSpPr>
            <p:spPr bwMode="auto">
              <a:xfrm>
                <a:off x="4405" y="1614"/>
                <a:ext cx="530" cy="288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altLang="zh-CN" sz="1600">
                    <a:solidFill>
                      <a:schemeClr val="accent3"/>
                    </a:solidFill>
                    <a:cs typeface="+mn-ea"/>
                    <a:sym typeface="+mn-lt"/>
                  </a:rPr>
                  <a:t>1982</a:t>
                </a:r>
                <a:r>
                  <a:rPr lang="zh-CN" altLang="en-US" sz="1600">
                    <a:solidFill>
                      <a:schemeClr val="accent3"/>
                    </a:solidFill>
                    <a:cs typeface="+mn-ea"/>
                    <a:sym typeface="+mn-lt"/>
                  </a:rPr>
                  <a:t>年宪法</a:t>
                </a:r>
              </a:p>
            </p:txBody>
          </p:sp>
          <p:sp>
            <p:nvSpPr>
              <p:cNvPr id="21519" name="_s3099"/>
              <p:cNvSpPr>
                <a:spLocks noChangeArrowheads="1"/>
              </p:cNvSpPr>
              <p:nvPr/>
            </p:nvSpPr>
            <p:spPr bwMode="auto">
              <a:xfrm>
                <a:off x="1739" y="1606"/>
                <a:ext cx="518" cy="288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altLang="zh-CN" sz="1600">
                    <a:solidFill>
                      <a:schemeClr val="accent3"/>
                    </a:solidFill>
                    <a:cs typeface="+mn-ea"/>
                    <a:sym typeface="+mn-lt"/>
                  </a:rPr>
                  <a:t>1949</a:t>
                </a:r>
                <a:r>
                  <a:rPr lang="zh-CN" altLang="en-US" sz="1600">
                    <a:solidFill>
                      <a:schemeClr val="accent3"/>
                    </a:solidFill>
                    <a:cs typeface="+mn-ea"/>
                    <a:sym typeface="+mn-lt"/>
                  </a:rPr>
                  <a:t>年的</a:t>
                </a:r>
              </a:p>
              <a:p>
                <a:pPr algn="ctr"/>
                <a:r>
                  <a:rPr lang="en-US" altLang="zh-CN" sz="1600">
                    <a:solidFill>
                      <a:schemeClr val="accent3"/>
                    </a:solidFill>
                    <a:cs typeface="+mn-ea"/>
                    <a:sym typeface="+mn-lt"/>
                  </a:rPr>
                  <a:t>《</a:t>
                </a:r>
                <a:r>
                  <a:rPr lang="zh-CN" altLang="en-US" sz="1600">
                    <a:solidFill>
                      <a:schemeClr val="accent3"/>
                    </a:solidFill>
                    <a:cs typeface="+mn-ea"/>
                    <a:sym typeface="+mn-lt"/>
                  </a:rPr>
                  <a:t>共同纲领</a:t>
                </a:r>
                <a:r>
                  <a:rPr lang="en-US" altLang="zh-CN" sz="1600">
                    <a:solidFill>
                      <a:schemeClr val="accent3"/>
                    </a:solidFill>
                    <a:cs typeface="+mn-ea"/>
                    <a:sym typeface="+mn-lt"/>
                  </a:rPr>
                  <a:t>》</a:t>
                </a:r>
              </a:p>
            </p:txBody>
          </p:sp>
        </p:grpSp>
        <p:sp>
          <p:nvSpPr>
            <p:cNvPr id="54" name="箭头: 右 53"/>
            <p:cNvSpPr/>
            <p:nvPr/>
          </p:nvSpPr>
          <p:spPr bwMode="auto">
            <a:xfrm rot="5400000" flipV="1">
              <a:off x="8070452" y="2421307"/>
              <a:ext cx="365475" cy="288032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5" name="左大括号 54"/>
            <p:cNvSpPr/>
            <p:nvPr/>
          </p:nvSpPr>
          <p:spPr bwMode="auto">
            <a:xfrm rot="5400000">
              <a:off x="8176944" y="1602999"/>
              <a:ext cx="463615" cy="4204575"/>
            </a:xfrm>
            <a:prstGeom prst="leftBrace">
              <a:avLst>
                <a:gd name="adj1" fmla="val 0"/>
                <a:gd name="adj2" fmla="val 50000"/>
              </a:avLst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57" name="图片 56" descr="图片包含 衬衫, 游戏机, 男人, 房间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292" y="1443622"/>
            <a:ext cx="3673315" cy="3673315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138735" y="2348880"/>
            <a:ext cx="4638547" cy="3159441"/>
            <a:chOff x="1460628" y="2420888"/>
            <a:chExt cx="4638547" cy="3159441"/>
          </a:xfrm>
        </p:grpSpPr>
        <p:sp>
          <p:nvSpPr>
            <p:cNvPr id="2" name="Rectangle 3"/>
            <p:cNvSpPr txBox="1">
              <a:spLocks noChangeArrowheads="1"/>
            </p:cNvSpPr>
            <p:nvPr/>
          </p:nvSpPr>
          <p:spPr bwMode="auto">
            <a:xfrm>
              <a:off x="1762014" y="3301155"/>
              <a:ext cx="4065810" cy="14084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200000"/>
                </a:lnSpc>
                <a:buNone/>
                <a:defRPr/>
              </a:pPr>
              <a:r>
                <a:rPr lang="en-US" altLang="zh-CN" sz="1600" kern="0">
                  <a:solidFill>
                    <a:schemeClr val="bg1"/>
                  </a:solidFill>
                  <a:cs typeface="+mn-ea"/>
                  <a:sym typeface="+mn-lt"/>
                </a:rPr>
                <a:t>  </a:t>
              </a: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它总结了我国人民长期革命斗争的历史经验，特别是我国建国五年来的社会主义建设经验，把人民民主和社会主义的原则，用宪法的形式给肯定。</a:t>
              </a: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460628" y="2420888"/>
              <a:ext cx="3813896" cy="574660"/>
              <a:chOff x="4999905" y="2348880"/>
              <a:chExt cx="3813896" cy="574660"/>
            </a:xfrm>
          </p:grpSpPr>
          <p:sp>
            <p:nvSpPr>
              <p:cNvPr id="6" name="矩形: 圆角 8"/>
              <p:cNvSpPr/>
              <p:nvPr/>
            </p:nvSpPr>
            <p:spPr>
              <a:xfrm>
                <a:off x="5522596" y="2348880"/>
                <a:ext cx="3291205" cy="574660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zh-CN" altLang="en-US" sz="2400" b="1" kern="0">
                    <a:solidFill>
                      <a:schemeClr val="accent3"/>
                    </a:solidFill>
                    <a:cs typeface="+mn-ea"/>
                    <a:sym typeface="+mn-lt"/>
                  </a:rPr>
                  <a:t>第一部：</a:t>
                </a:r>
                <a:r>
                  <a:rPr lang="en-US" altLang="zh-CN" sz="2400" b="1" kern="0">
                    <a:solidFill>
                      <a:schemeClr val="accent3"/>
                    </a:solidFill>
                    <a:cs typeface="+mn-ea"/>
                    <a:sym typeface="+mn-lt"/>
                  </a:rPr>
                  <a:t>1954</a:t>
                </a:r>
                <a:r>
                  <a:rPr lang="zh-CN" altLang="en-US" sz="2400" b="1" kern="0">
                    <a:solidFill>
                      <a:schemeClr val="accent3"/>
                    </a:solidFill>
                    <a:cs typeface="+mn-ea"/>
                    <a:sym typeface="+mn-lt"/>
                  </a:rPr>
                  <a:t>年宪法</a:t>
                </a:r>
              </a:p>
            </p:txBody>
          </p:sp>
          <p:sp>
            <p:nvSpPr>
              <p:cNvPr id="3" name="箭头: 五边形 2"/>
              <p:cNvSpPr/>
              <p:nvPr/>
            </p:nvSpPr>
            <p:spPr bwMode="auto">
              <a:xfrm>
                <a:off x="4999905" y="2491797"/>
                <a:ext cx="583102" cy="288826"/>
              </a:xfrm>
              <a:prstGeom prst="homePlat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7" name="矩形 6"/>
            <p:cNvSpPr/>
            <p:nvPr/>
          </p:nvSpPr>
          <p:spPr bwMode="auto">
            <a:xfrm>
              <a:off x="1490664" y="2430411"/>
              <a:ext cx="4608511" cy="314991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11" name="图片 10" descr="图片包含 游戏机, 热气球, 交通, 飞机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2634" y="2276872"/>
            <a:ext cx="3033702" cy="3033702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" y="-1"/>
            <a:ext cx="12198351" cy="6858001"/>
            <a:chOff x="-1" y="-1"/>
            <a:chExt cx="12198351" cy="6858001"/>
          </a:xfrm>
        </p:grpSpPr>
        <p:pic>
          <p:nvPicPr>
            <p:cNvPr id="7" name="图片 6" descr="蓝色的天空&#10;&#10;描述已自动生成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" y="-1"/>
              <a:ext cx="12198351" cy="6858001"/>
            </a:xfrm>
            <a:prstGeom prst="rect">
              <a:avLst/>
            </a:prstGeom>
          </p:spPr>
        </p:pic>
        <p:pic>
          <p:nvPicPr>
            <p:cNvPr id="43" name="图片 42" descr="图片包含 烟, 火车, 未来, 蒸汽&#10;&#10;描述已自动生成"/>
            <p:cNvPicPr>
              <a:picLocks noChangeAspect="1"/>
            </p:cNvPicPr>
            <p:nvPr/>
          </p:nvPicPr>
          <p:blipFill>
            <a:blip r:embed="rId3" cstate="email">
              <a:alphaModFix amt="40000"/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100000" contrast="50000"/>
                      </a14:imgEffect>
                      <a14:imgEffect>
                        <a14:sharpenSoften amount="-5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7954" y="78713"/>
              <a:ext cx="2708647" cy="1228441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 flipH="1">
            <a:off x="-302146" y="489463"/>
            <a:ext cx="12511291" cy="5617672"/>
            <a:chOff x="39413" y="211530"/>
            <a:chExt cx="12511291" cy="5617672"/>
          </a:xfrm>
        </p:grpSpPr>
        <p:sp>
          <p:nvSpPr>
            <p:cNvPr id="5" name="矩形 4"/>
            <p:cNvSpPr/>
            <p:nvPr/>
          </p:nvSpPr>
          <p:spPr bwMode="auto">
            <a:xfrm>
              <a:off x="39413" y="563719"/>
              <a:ext cx="12302658" cy="5265483"/>
            </a:xfrm>
            <a:prstGeom prst="rect">
              <a:avLst/>
            </a:prstGeom>
            <a:solidFill>
              <a:srgbClr val="ED39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24" name="图片 23" descr="图片包含 游戏机, 笔记本&#10;&#10;描述已自动生成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154229">
              <a:off x="9421917" y="211530"/>
              <a:ext cx="3128787" cy="2779212"/>
            </a:xfrm>
            <a:prstGeom prst="rect">
              <a:avLst/>
            </a:prstGeom>
          </p:spPr>
        </p:pic>
      </p:grpSp>
      <p:pic>
        <p:nvPicPr>
          <p:cNvPr id="30" name="图片 29" descr="图片包含 背景图案&#10;&#10;描述已自动生成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38363" y="4519975"/>
            <a:ext cx="4721624" cy="2158291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0" y="4797152"/>
            <a:ext cx="12198349" cy="2060848"/>
            <a:chOff x="0" y="4797152"/>
            <a:chExt cx="12198349" cy="2060848"/>
          </a:xfrm>
        </p:grpSpPr>
        <p:pic>
          <p:nvPicPr>
            <p:cNvPr id="9" name="图片 8" descr="图片包含 游戏机&#10;&#10;描述已自动生成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4797152"/>
              <a:ext cx="8187407" cy="2060848"/>
            </a:xfrm>
            <a:prstGeom prst="rect">
              <a:avLst/>
            </a:prstGeom>
          </p:spPr>
        </p:pic>
        <p:pic>
          <p:nvPicPr>
            <p:cNvPr id="13" name="图片 12" descr="图片包含 游戏机&#10;&#10;描述已自动生成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63070" y="5542213"/>
              <a:ext cx="7035279" cy="1315787"/>
            </a:xfrm>
            <a:prstGeom prst="rect">
              <a:avLst/>
            </a:prstGeom>
          </p:spPr>
        </p:pic>
      </p:grpSp>
      <p:pic>
        <p:nvPicPr>
          <p:cNvPr id="28" name="图片 27" descr="白色的鸟&#10;&#10;描述已自动生成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9535" y="-141790"/>
            <a:ext cx="1785310" cy="1785310"/>
          </a:xfrm>
          <a:custGeom>
            <a:avLst/>
            <a:gdLst>
              <a:gd name="connsiteX0" fmla="*/ 0 w 2990246"/>
              <a:gd name="connsiteY0" fmla="*/ 0 h 2990246"/>
              <a:gd name="connsiteX1" fmla="*/ 2990246 w 2990246"/>
              <a:gd name="connsiteY1" fmla="*/ 0 h 2990246"/>
              <a:gd name="connsiteX2" fmla="*/ 2990246 w 2990246"/>
              <a:gd name="connsiteY2" fmla="*/ 2990246 h 2990246"/>
              <a:gd name="connsiteX3" fmla="*/ 1096738 w 2990246"/>
              <a:gd name="connsiteY3" fmla="*/ 2990246 h 2990246"/>
              <a:gd name="connsiteX4" fmla="*/ 1106413 w 2990246"/>
              <a:gd name="connsiteY4" fmla="*/ 2978521 h 2990246"/>
              <a:gd name="connsiteX5" fmla="*/ 1229391 w 2990246"/>
              <a:gd name="connsiteY5" fmla="*/ 2575917 h 2990246"/>
              <a:gd name="connsiteX6" fmla="*/ 509311 w 2990246"/>
              <a:gd name="connsiteY6" fmla="*/ 1855837 h 2990246"/>
              <a:gd name="connsiteX7" fmla="*/ 138 w 2990246"/>
              <a:gd name="connsiteY7" fmla="*/ 2066744 h 2990246"/>
              <a:gd name="connsiteX8" fmla="*/ 0 w 2990246"/>
              <a:gd name="connsiteY8" fmla="*/ 2066911 h 299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90246" h="2990246">
                <a:moveTo>
                  <a:pt x="0" y="0"/>
                </a:moveTo>
                <a:lnTo>
                  <a:pt x="2990246" y="0"/>
                </a:lnTo>
                <a:lnTo>
                  <a:pt x="2990246" y="2990246"/>
                </a:lnTo>
                <a:lnTo>
                  <a:pt x="1096738" y="2990246"/>
                </a:lnTo>
                <a:lnTo>
                  <a:pt x="1106413" y="2978521"/>
                </a:lnTo>
                <a:cubicBezTo>
                  <a:pt x="1184055" y="2863595"/>
                  <a:pt x="1229391" y="2725050"/>
                  <a:pt x="1229391" y="2575917"/>
                </a:cubicBezTo>
                <a:cubicBezTo>
                  <a:pt x="1229391" y="2178228"/>
                  <a:pt x="907000" y="1855837"/>
                  <a:pt x="509311" y="1855837"/>
                </a:cubicBezTo>
                <a:cubicBezTo>
                  <a:pt x="310467" y="1855837"/>
                  <a:pt x="130447" y="1936435"/>
                  <a:pt x="138" y="2066744"/>
                </a:cubicBezTo>
                <a:lnTo>
                  <a:pt x="0" y="2066911"/>
                </a:lnTo>
                <a:close/>
              </a:path>
            </a:pathLst>
          </a:custGeom>
        </p:spPr>
      </p:pic>
      <p:sp>
        <p:nvSpPr>
          <p:cNvPr id="33" name="文本框 32"/>
          <p:cNvSpPr txBox="1"/>
          <p:nvPr/>
        </p:nvSpPr>
        <p:spPr>
          <a:xfrm>
            <a:off x="4615754" y="1227476"/>
            <a:ext cx="2966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spc="600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 </a:t>
            </a:r>
            <a:r>
              <a:rPr lang="zh-CN" altLang="en-US" sz="8000" spc="600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目录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568923" y="2928466"/>
            <a:ext cx="10139853" cy="1281988"/>
            <a:chOff x="1568923" y="2928466"/>
            <a:chExt cx="10139853" cy="1281988"/>
          </a:xfrm>
        </p:grpSpPr>
        <p:sp>
          <p:nvSpPr>
            <p:cNvPr id="35" name="圆角矩形 8"/>
            <p:cNvSpPr/>
            <p:nvPr/>
          </p:nvSpPr>
          <p:spPr>
            <a:xfrm>
              <a:off x="1614126" y="2964393"/>
              <a:ext cx="4750885" cy="491539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25" name="TextBox 14"/>
            <p:cNvSpPr txBox="1"/>
            <p:nvPr/>
          </p:nvSpPr>
          <p:spPr>
            <a:xfrm>
              <a:off x="1644422" y="2932712"/>
              <a:ext cx="4720590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kumimoji="1" lang="en-US" altLang="zh-CN" sz="2800" spc="600" dirty="0">
                  <a:solidFill>
                    <a:schemeClr val="bg1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01 </a:t>
              </a:r>
              <a:r>
                <a:rPr kumimoji="1" lang="zh-CN" altLang="en-US" sz="2800" spc="600" dirty="0">
                  <a:solidFill>
                    <a:schemeClr val="bg1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宪法的概念</a:t>
              </a:r>
              <a:endParaRPr kumimoji="1" lang="zh-CN" altLang="en-US" sz="2800" b="1" spc="600" dirty="0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26" name="TextBox 14"/>
            <p:cNvSpPr txBox="1"/>
            <p:nvPr/>
          </p:nvSpPr>
          <p:spPr>
            <a:xfrm>
              <a:off x="1568923" y="3687234"/>
              <a:ext cx="4720590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kumimoji="1" lang="en-US" altLang="zh-CN" sz="2800" spc="600">
                  <a:solidFill>
                    <a:schemeClr val="bg1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02 </a:t>
              </a:r>
              <a:r>
                <a:rPr kumimoji="1" lang="zh-CN" altLang="en-US" sz="2800" spc="600">
                  <a:solidFill>
                    <a:schemeClr val="bg1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宪法的特征</a:t>
              </a:r>
              <a:endParaRPr kumimoji="1" lang="zh-CN" altLang="en-US" sz="2800" b="1" spc="600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27" name="TextBox 14"/>
            <p:cNvSpPr txBox="1"/>
            <p:nvPr/>
          </p:nvSpPr>
          <p:spPr>
            <a:xfrm>
              <a:off x="6944139" y="2928466"/>
              <a:ext cx="4720590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kumimoji="1" lang="en-US" altLang="zh-CN" sz="2800" spc="600">
                  <a:solidFill>
                    <a:schemeClr val="bg1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03 </a:t>
              </a:r>
              <a:r>
                <a:rPr kumimoji="1" lang="zh-CN" altLang="en-US" sz="2800" spc="600">
                  <a:solidFill>
                    <a:schemeClr val="bg1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宪法的性质</a:t>
              </a:r>
              <a:endParaRPr kumimoji="1" lang="zh-CN" altLang="en-US" sz="2800" b="1" spc="600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37" name="TextBox 14"/>
            <p:cNvSpPr txBox="1"/>
            <p:nvPr/>
          </p:nvSpPr>
          <p:spPr>
            <a:xfrm>
              <a:off x="6966002" y="3664251"/>
              <a:ext cx="1027243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dist" defTabSz="914400" eaLnBrk="1" latinLnBrk="0" hangingPunct="1">
                <a:defRPr kumimoji="1" sz="2800" spc="600">
                  <a:solidFill>
                    <a:schemeClr val="accent3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</a:defRPr>
              </a:lvl1pPr>
              <a:lvl2pPr defTabSz="914400" eaLnBrk="1" latinLnBrk="0" hangingPunct="1">
                <a:defRPr sz="1800">
                  <a:latin typeface="+mn-lt"/>
                  <a:ea typeface="+mn-ea"/>
                </a:defRPr>
              </a:lvl2pPr>
              <a:lvl3pPr defTabSz="914400" eaLnBrk="1" latinLnBrk="0" hangingPunct="1">
                <a:defRPr sz="1800">
                  <a:latin typeface="+mn-lt"/>
                  <a:ea typeface="+mn-ea"/>
                </a:defRPr>
              </a:lvl3pPr>
              <a:lvl4pPr defTabSz="914400" eaLnBrk="1" latinLnBrk="0" hangingPunct="1">
                <a:defRPr sz="1800">
                  <a:latin typeface="+mn-lt"/>
                  <a:ea typeface="+mn-ea"/>
                </a:defRPr>
              </a:lvl4pPr>
              <a:lvl5pPr defTabSz="914400" eaLnBrk="1" latinLnBrk="0" hangingPunct="1">
                <a:defRPr sz="1800">
                  <a:latin typeface="+mn-lt"/>
                  <a:ea typeface="+mn-ea"/>
                </a:defRPr>
              </a:lvl5pPr>
              <a:lvl6pPr>
                <a:defRPr sz="1800">
                  <a:latin typeface="+mn-lt"/>
                  <a:ea typeface="+mn-ea"/>
                </a:defRPr>
              </a:lvl6pPr>
              <a:lvl7pPr>
                <a:defRPr sz="1800">
                  <a:latin typeface="+mn-lt"/>
                  <a:ea typeface="+mn-ea"/>
                </a:defRPr>
              </a:lvl7pPr>
              <a:lvl8pPr>
                <a:defRPr sz="1800">
                  <a:latin typeface="+mn-lt"/>
                  <a:ea typeface="+mn-ea"/>
                </a:defRPr>
              </a:lvl8pPr>
              <a:lvl9pPr>
                <a:defRPr sz="1800">
                  <a:latin typeface="+mn-lt"/>
                  <a:ea typeface="+mn-ea"/>
                </a:defRPr>
              </a:lvl9pPr>
            </a:lstStyle>
            <a:p>
              <a:r>
                <a:rPr lang="en-US" altLang="zh-CN">
                  <a:solidFill>
                    <a:schemeClr val="bg1"/>
                  </a:solidFill>
                  <a:sym typeface="+mn-lt"/>
                </a:rPr>
                <a:t>04</a:t>
              </a:r>
              <a:endParaRPr lang="zh-CN" altLang="en-US">
                <a:solidFill>
                  <a:schemeClr val="bg1"/>
                </a:solidFill>
                <a:sym typeface="+mn-lt"/>
              </a:endParaRPr>
            </a:p>
          </p:txBody>
        </p:sp>
        <p:sp>
          <p:nvSpPr>
            <p:cNvPr id="29" name="TextBox 14"/>
            <p:cNvSpPr txBox="1"/>
            <p:nvPr/>
          </p:nvSpPr>
          <p:spPr>
            <a:xfrm>
              <a:off x="8343979" y="3673527"/>
              <a:ext cx="3333306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dist" defTabSz="914400" eaLnBrk="1" latinLnBrk="0" hangingPunct="1">
                <a:defRPr kumimoji="1" sz="2800" spc="600">
                  <a:solidFill>
                    <a:schemeClr val="accent3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</a:defRPr>
              </a:lvl1pPr>
              <a:lvl2pPr defTabSz="914400" eaLnBrk="1" latinLnBrk="0" hangingPunct="1">
                <a:defRPr sz="1800">
                  <a:latin typeface="+mn-lt"/>
                  <a:ea typeface="+mn-ea"/>
                </a:defRPr>
              </a:lvl2pPr>
              <a:lvl3pPr defTabSz="914400" eaLnBrk="1" latinLnBrk="0" hangingPunct="1">
                <a:defRPr sz="1800">
                  <a:latin typeface="+mn-lt"/>
                  <a:ea typeface="+mn-ea"/>
                </a:defRPr>
              </a:lvl3pPr>
              <a:lvl4pPr defTabSz="914400" eaLnBrk="1" latinLnBrk="0" hangingPunct="1">
                <a:defRPr sz="1800">
                  <a:latin typeface="+mn-lt"/>
                  <a:ea typeface="+mn-ea"/>
                </a:defRPr>
              </a:lvl4pPr>
              <a:lvl5pPr defTabSz="914400" eaLnBrk="1" latinLnBrk="0" hangingPunct="1">
                <a:defRPr sz="1800">
                  <a:latin typeface="+mn-lt"/>
                  <a:ea typeface="+mn-ea"/>
                </a:defRPr>
              </a:lvl5pPr>
              <a:lvl6pPr>
                <a:defRPr sz="1800">
                  <a:latin typeface="+mn-lt"/>
                  <a:ea typeface="+mn-ea"/>
                </a:defRPr>
              </a:lvl6pPr>
              <a:lvl7pPr>
                <a:defRPr sz="1800">
                  <a:latin typeface="+mn-lt"/>
                  <a:ea typeface="+mn-ea"/>
                </a:defRPr>
              </a:lvl7pPr>
              <a:lvl8pPr>
                <a:defRPr sz="1800">
                  <a:latin typeface="+mn-lt"/>
                  <a:ea typeface="+mn-ea"/>
                </a:defRPr>
              </a:lvl8pPr>
              <a:lvl9pPr>
                <a:defRPr sz="1800">
                  <a:latin typeface="+mn-lt"/>
                  <a:ea typeface="+mn-ea"/>
                </a:defRPr>
              </a:lvl9pPr>
            </a:lstStyle>
            <a:p>
              <a:r>
                <a:rPr lang="zh-CN" altLang="en-US">
                  <a:solidFill>
                    <a:schemeClr val="bg1"/>
                  </a:solidFill>
                  <a:sym typeface="+mn-lt"/>
                </a:rPr>
                <a:t>我国宪法的发展</a:t>
              </a:r>
            </a:p>
          </p:txBody>
        </p:sp>
        <p:sp>
          <p:nvSpPr>
            <p:cNvPr id="38" name="圆角矩形 8"/>
            <p:cNvSpPr/>
            <p:nvPr/>
          </p:nvSpPr>
          <p:spPr>
            <a:xfrm>
              <a:off x="1614126" y="3711508"/>
              <a:ext cx="4750885" cy="491539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40" name="圆角矩形 8"/>
            <p:cNvSpPr/>
            <p:nvPr/>
          </p:nvSpPr>
          <p:spPr>
            <a:xfrm>
              <a:off x="6957891" y="2936739"/>
              <a:ext cx="4750885" cy="491539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42" name="圆角矩形 8"/>
            <p:cNvSpPr/>
            <p:nvPr/>
          </p:nvSpPr>
          <p:spPr>
            <a:xfrm>
              <a:off x="6944139" y="3698908"/>
              <a:ext cx="4750885" cy="491539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1283679" y="2459940"/>
            <a:ext cx="4638547" cy="1800200"/>
            <a:chOff x="963295" y="2459940"/>
            <a:chExt cx="4638547" cy="1800200"/>
          </a:xfrm>
        </p:grpSpPr>
        <p:sp>
          <p:nvSpPr>
            <p:cNvPr id="2" name="Rectangle 3"/>
            <p:cNvSpPr txBox="1">
              <a:spLocks noChangeArrowheads="1"/>
            </p:cNvSpPr>
            <p:nvPr/>
          </p:nvSpPr>
          <p:spPr bwMode="auto">
            <a:xfrm>
              <a:off x="1485986" y="3411921"/>
              <a:ext cx="3528392" cy="5937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它体现了“文化大革命”中很多错误的观点，是一部很不完善的宪法。</a:t>
              </a: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963295" y="2459940"/>
              <a:ext cx="4638547" cy="1800200"/>
              <a:chOff x="1460628" y="2420888"/>
              <a:chExt cx="4638547" cy="1800200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1460628" y="2420888"/>
                <a:ext cx="3813896" cy="574660"/>
                <a:chOff x="4999905" y="2348880"/>
                <a:chExt cx="3813896" cy="574660"/>
              </a:xfrm>
            </p:grpSpPr>
            <p:sp>
              <p:nvSpPr>
                <p:cNvPr id="9" name="矩形: 圆角 8"/>
                <p:cNvSpPr/>
                <p:nvPr/>
              </p:nvSpPr>
              <p:spPr>
                <a:xfrm>
                  <a:off x="5522596" y="2348880"/>
                  <a:ext cx="3291205" cy="574660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zh-CN" altLang="en-US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第二部：</a:t>
                  </a:r>
                  <a:r>
                    <a:rPr lang="en-US" altLang="zh-CN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1975</a:t>
                  </a:r>
                  <a:r>
                    <a:rPr lang="zh-CN" altLang="en-US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年宪法</a:t>
                  </a:r>
                </a:p>
              </p:txBody>
            </p:sp>
            <p:sp>
              <p:nvSpPr>
                <p:cNvPr id="10" name="箭头: 五边形 9"/>
                <p:cNvSpPr/>
                <p:nvPr/>
              </p:nvSpPr>
              <p:spPr bwMode="auto">
                <a:xfrm>
                  <a:off x="4999905" y="2491797"/>
                  <a:ext cx="583102" cy="288826"/>
                </a:xfrm>
                <a:prstGeom prst="homePlat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1" name="矩形 10"/>
              <p:cNvSpPr/>
              <p:nvPr/>
            </p:nvSpPr>
            <p:spPr bwMode="auto">
              <a:xfrm>
                <a:off x="1490664" y="2430411"/>
                <a:ext cx="4608511" cy="1790677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6246088" y="2459940"/>
            <a:ext cx="4638547" cy="1800200"/>
            <a:chOff x="6716841" y="2450417"/>
            <a:chExt cx="4638547" cy="1800200"/>
          </a:xfrm>
        </p:grpSpPr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7179295" y="3465807"/>
              <a:ext cx="3898095" cy="5937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90000"/>
                </a:lnSpc>
                <a:buNone/>
                <a:defRPr/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该部宪法是在粉碎“四人帮”后制定的，它纠正了</a:t>
              </a:r>
              <a:r>
                <a:rPr lang="en-US" altLang="zh-CN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1975</a:t>
              </a: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年宪法的许多错误。</a:t>
              </a: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6716841" y="2450417"/>
              <a:ext cx="4638547" cy="1800200"/>
              <a:chOff x="1460628" y="2420888"/>
              <a:chExt cx="4638547" cy="1800200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1460628" y="2420888"/>
                <a:ext cx="3813896" cy="574660"/>
                <a:chOff x="4999905" y="2348880"/>
                <a:chExt cx="3813896" cy="574660"/>
              </a:xfrm>
            </p:grpSpPr>
            <p:sp>
              <p:nvSpPr>
                <p:cNvPr id="16" name="矩形: 圆角 15"/>
                <p:cNvSpPr/>
                <p:nvPr/>
              </p:nvSpPr>
              <p:spPr>
                <a:xfrm>
                  <a:off x="5522596" y="2348880"/>
                  <a:ext cx="3291205" cy="574660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zh-CN" altLang="en-US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第三部：</a:t>
                  </a:r>
                  <a:r>
                    <a:rPr lang="en-US" altLang="zh-CN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1978</a:t>
                  </a:r>
                  <a:r>
                    <a:rPr lang="zh-CN" altLang="en-US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年宪法</a:t>
                  </a:r>
                </a:p>
              </p:txBody>
            </p:sp>
            <p:sp>
              <p:nvSpPr>
                <p:cNvPr id="17" name="箭头: 五边形 16"/>
                <p:cNvSpPr/>
                <p:nvPr/>
              </p:nvSpPr>
              <p:spPr bwMode="auto">
                <a:xfrm>
                  <a:off x="4999905" y="2491797"/>
                  <a:ext cx="583102" cy="288826"/>
                </a:xfrm>
                <a:prstGeom prst="homePlat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5" name="矩形 14"/>
              <p:cNvSpPr/>
              <p:nvPr/>
            </p:nvSpPr>
            <p:spPr bwMode="auto">
              <a:xfrm>
                <a:off x="1490664" y="2430411"/>
                <a:ext cx="4608511" cy="1790677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19" name="图片 18" descr="图片包含 游戏机, 钟表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1064" y="1662110"/>
            <a:ext cx="8440323" cy="4220163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1942047" y="2585580"/>
            <a:ext cx="4638547" cy="2844316"/>
            <a:chOff x="985838" y="2528900"/>
            <a:chExt cx="4638547" cy="2844316"/>
          </a:xfrm>
        </p:grpSpPr>
        <p:grpSp>
          <p:nvGrpSpPr>
            <p:cNvPr id="10" name="组合 9"/>
            <p:cNvGrpSpPr/>
            <p:nvPr/>
          </p:nvGrpSpPr>
          <p:grpSpPr>
            <a:xfrm>
              <a:off x="985838" y="2528900"/>
              <a:ext cx="4638547" cy="2844316"/>
              <a:chOff x="1460628" y="2420888"/>
              <a:chExt cx="4638547" cy="2844316"/>
            </a:xfrm>
          </p:grpSpPr>
          <p:grpSp>
            <p:nvGrpSpPr>
              <p:cNvPr id="11" name="组合 10"/>
              <p:cNvGrpSpPr/>
              <p:nvPr/>
            </p:nvGrpSpPr>
            <p:grpSpPr>
              <a:xfrm>
                <a:off x="1460628" y="2420888"/>
                <a:ext cx="3813896" cy="574660"/>
                <a:chOff x="4999905" y="2348880"/>
                <a:chExt cx="3813896" cy="574660"/>
              </a:xfrm>
            </p:grpSpPr>
            <p:sp>
              <p:nvSpPr>
                <p:cNvPr id="13" name="矩形: 圆角 12"/>
                <p:cNvSpPr/>
                <p:nvPr/>
              </p:nvSpPr>
              <p:spPr>
                <a:xfrm>
                  <a:off x="5522596" y="2348880"/>
                  <a:ext cx="3291205" cy="574660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r>
                    <a:rPr lang="zh-CN" altLang="en-US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第四部：</a:t>
                  </a:r>
                  <a:r>
                    <a:rPr lang="en-US" altLang="zh-CN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1982</a:t>
                  </a:r>
                  <a:r>
                    <a:rPr lang="zh-CN" altLang="en-US" sz="2400" b="1" kern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年宪法</a:t>
                  </a:r>
                </a:p>
              </p:txBody>
            </p:sp>
            <p:sp>
              <p:nvSpPr>
                <p:cNvPr id="14" name="箭头: 五边形 13"/>
                <p:cNvSpPr/>
                <p:nvPr/>
              </p:nvSpPr>
              <p:spPr bwMode="auto">
                <a:xfrm>
                  <a:off x="4999905" y="2491797"/>
                  <a:ext cx="583102" cy="288826"/>
                </a:xfrm>
                <a:prstGeom prst="homePlat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2" name="矩形 11"/>
              <p:cNvSpPr/>
              <p:nvPr/>
            </p:nvSpPr>
            <p:spPr bwMode="auto">
              <a:xfrm>
                <a:off x="1490664" y="2430411"/>
                <a:ext cx="4608511" cy="2834793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1223939" y="3362094"/>
              <a:ext cx="4019732" cy="1928414"/>
              <a:chOff x="1223939" y="3362094"/>
              <a:chExt cx="4019732" cy="1928414"/>
            </a:xfrm>
          </p:grpSpPr>
          <p:sp>
            <p:nvSpPr>
              <p:cNvPr id="2" name="Rectangle 3"/>
              <p:cNvSpPr txBox="1">
                <a:spLocks noChangeArrowheads="1"/>
              </p:cNvSpPr>
              <p:nvPr/>
            </p:nvSpPr>
            <p:spPr bwMode="auto">
              <a:xfrm>
                <a:off x="2498775" y="3362094"/>
                <a:ext cx="1590704" cy="5937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zh-CN" altLang="en-US" sz="2000" b="1" kern="0">
                    <a:solidFill>
                      <a:schemeClr val="accent1"/>
                    </a:solidFill>
                    <a:cs typeface="+mn-ea"/>
                    <a:sym typeface="+mn-lt"/>
                  </a:rPr>
                  <a:t>现 行 宪 法</a:t>
                </a:r>
              </a:p>
            </p:txBody>
          </p:sp>
          <p:grpSp>
            <p:nvGrpSpPr>
              <p:cNvPr id="17" name="组合 16"/>
              <p:cNvGrpSpPr/>
              <p:nvPr/>
            </p:nvGrpSpPr>
            <p:grpSpPr>
              <a:xfrm>
                <a:off x="1223939" y="3897358"/>
                <a:ext cx="4019732" cy="1393150"/>
                <a:chOff x="1223939" y="3897358"/>
                <a:chExt cx="4019732" cy="1393150"/>
              </a:xfrm>
            </p:grpSpPr>
            <p:sp>
              <p:nvSpPr>
                <p:cNvPr id="7" name="Rectangle 3"/>
                <p:cNvSpPr txBox="1">
                  <a:spLocks noChangeArrowheads="1"/>
                </p:cNvSpPr>
                <p:nvPr/>
              </p:nvSpPr>
              <p:spPr bwMode="auto">
                <a:xfrm>
                  <a:off x="1431562" y="3897358"/>
                  <a:ext cx="3496334" cy="5937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/>
                <a:lstStyle>
                  <a:lvl1pPr marL="342900" indent="-3429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  <a:lvl6pPr marL="25146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6pPr>
                  <a:lvl7pPr marL="29718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7pPr>
                  <a:lvl8pPr marL="34290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8pPr>
                  <a:lvl9pPr marL="38862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9pPr>
                </a:lstStyle>
                <a:p>
                  <a:pPr marL="0" indent="0">
                    <a:lnSpc>
                      <a:spcPct val="90000"/>
                    </a:lnSpc>
                    <a:buNone/>
                    <a:defRPr/>
                  </a:pPr>
                  <a:r>
                    <a:rPr lang="zh-CN" altLang="en-US" sz="1600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ea"/>
                      <a:sym typeface="+mn-lt"/>
                    </a:rPr>
                    <a:t>人大代表投票表决通过</a:t>
                  </a:r>
                  <a:r>
                    <a:rPr lang="en-US" altLang="zh-CN" sz="1600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ea"/>
                      <a:sym typeface="+mn-lt"/>
                    </a:rPr>
                    <a:t>1982</a:t>
                  </a:r>
                  <a:r>
                    <a:rPr lang="zh-CN" altLang="en-US" sz="1600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ea"/>
                      <a:sym typeface="+mn-lt"/>
                    </a:rPr>
                    <a:t>年宪法</a:t>
                  </a:r>
                </a:p>
              </p:txBody>
            </p:sp>
            <p:sp>
              <p:nvSpPr>
                <p:cNvPr id="4" name="文本框 3"/>
                <p:cNvSpPr txBox="1"/>
                <p:nvPr/>
              </p:nvSpPr>
              <p:spPr>
                <a:xfrm>
                  <a:off x="1431562" y="4533378"/>
                  <a:ext cx="3812109" cy="7571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ct val="20000"/>
                    </a:spcBef>
                    <a:defRPr/>
                  </a:pPr>
                  <a:r>
                    <a:rPr lang="zh-CN" altLang="en-US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现行宪法为</a:t>
                  </a:r>
                  <a:r>
                    <a:rPr lang="en-US" altLang="zh-CN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1982</a:t>
                  </a:r>
                  <a:r>
                    <a:rPr lang="zh-CN" altLang="en-US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年宪法，并历经</a:t>
                  </a:r>
                  <a:r>
                    <a:rPr lang="en-US" altLang="zh-CN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1988</a:t>
                  </a:r>
                  <a:r>
                    <a:rPr lang="zh-CN" altLang="en-US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年、</a:t>
                  </a:r>
                  <a:r>
                    <a:rPr lang="en-US" altLang="zh-CN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1993</a:t>
                  </a:r>
                  <a:r>
                    <a:rPr lang="zh-CN" altLang="en-US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年、</a:t>
                  </a:r>
                  <a:r>
                    <a:rPr lang="en-US" altLang="zh-CN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1999</a:t>
                  </a:r>
                  <a:r>
                    <a:rPr lang="zh-CN" altLang="en-US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年、</a:t>
                  </a:r>
                  <a:r>
                    <a:rPr lang="en-US" altLang="zh-CN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2004</a:t>
                  </a:r>
                  <a:r>
                    <a:rPr lang="zh-CN" altLang="en-US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年、</a:t>
                  </a:r>
                  <a:r>
                    <a:rPr lang="en-US" altLang="zh-CN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2018</a:t>
                  </a:r>
                  <a:r>
                    <a:rPr lang="zh-CN" altLang="en-US" sz="1600">
                      <a:solidFill>
                        <a:schemeClr val="bg1"/>
                      </a:solidFill>
                      <a:cs typeface="+mn-ea"/>
                      <a:sym typeface="+mn-lt"/>
                    </a:rPr>
                    <a:t>年五次修订</a:t>
                  </a:r>
                </a:p>
              </p:txBody>
            </p:sp>
            <p:sp>
              <p:nvSpPr>
                <p:cNvPr id="3" name="椭圆 2"/>
                <p:cNvSpPr/>
                <p:nvPr/>
              </p:nvSpPr>
              <p:spPr bwMode="auto">
                <a:xfrm>
                  <a:off x="1226835" y="3955819"/>
                  <a:ext cx="216024" cy="216024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" name="椭圆 14"/>
                <p:cNvSpPr/>
                <p:nvPr/>
              </p:nvSpPr>
              <p:spPr bwMode="auto">
                <a:xfrm>
                  <a:off x="1223939" y="4585502"/>
                  <a:ext cx="216024" cy="216024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</a:pPr>
                  <a:endParaRPr kumimoji="0" lang="zh-CN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  <p:grpSp>
        <p:nvGrpSpPr>
          <p:cNvPr id="21" name="组合 20"/>
          <p:cNvGrpSpPr/>
          <p:nvPr/>
        </p:nvGrpSpPr>
        <p:grpSpPr>
          <a:xfrm>
            <a:off x="7405029" y="2585580"/>
            <a:ext cx="2851274" cy="2544191"/>
            <a:chOff x="8257087" y="3524347"/>
            <a:chExt cx="2169318" cy="1935683"/>
          </a:xfrm>
        </p:grpSpPr>
        <p:sp>
          <p:nvSpPr>
            <p:cNvPr id="22" name="五角星 29"/>
            <p:cNvSpPr/>
            <p:nvPr/>
          </p:nvSpPr>
          <p:spPr>
            <a:xfrm>
              <a:off x="8257087" y="3621287"/>
              <a:ext cx="1855681" cy="1736848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57200" h="457200"/>
              <a:bevelB w="457200" h="4572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星形: 五角 22"/>
            <p:cNvSpPr/>
            <p:nvPr/>
          </p:nvSpPr>
          <p:spPr>
            <a:xfrm>
              <a:off x="9346401" y="3524347"/>
              <a:ext cx="368595" cy="381779"/>
            </a:xfrm>
            <a:prstGeom prst="star5">
              <a:avLst/>
            </a:prstGeom>
            <a:solidFill>
              <a:srgbClr val="A10606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星形: 五角 23"/>
            <p:cNvSpPr/>
            <p:nvPr/>
          </p:nvSpPr>
          <p:spPr>
            <a:xfrm>
              <a:off x="9997213" y="3855477"/>
              <a:ext cx="368595" cy="381779"/>
            </a:xfrm>
            <a:prstGeom prst="star5">
              <a:avLst/>
            </a:prstGeom>
            <a:solidFill>
              <a:srgbClr val="A10606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星形: 五角 24"/>
            <p:cNvSpPr/>
            <p:nvPr/>
          </p:nvSpPr>
          <p:spPr>
            <a:xfrm>
              <a:off x="10057810" y="4471446"/>
              <a:ext cx="368595" cy="381779"/>
            </a:xfrm>
            <a:prstGeom prst="star5">
              <a:avLst/>
            </a:prstGeom>
            <a:solidFill>
              <a:srgbClr val="A10606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星形: 五角 26"/>
            <p:cNvSpPr/>
            <p:nvPr/>
          </p:nvSpPr>
          <p:spPr>
            <a:xfrm>
              <a:off x="9786503" y="5078251"/>
              <a:ext cx="368595" cy="381779"/>
            </a:xfrm>
            <a:prstGeom prst="star5">
              <a:avLst/>
            </a:prstGeom>
            <a:solidFill>
              <a:srgbClr val="A10606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298956" y="2227758"/>
            <a:ext cx="7200800" cy="3406944"/>
            <a:chOff x="1418655" y="2212255"/>
            <a:chExt cx="7200800" cy="3406944"/>
          </a:xfrm>
        </p:grpSpPr>
        <p:sp>
          <p:nvSpPr>
            <p:cNvPr id="6" name="矩形: 圆角 8"/>
            <p:cNvSpPr/>
            <p:nvPr/>
          </p:nvSpPr>
          <p:spPr>
            <a:xfrm rot="16200000">
              <a:off x="596702" y="3458865"/>
              <a:ext cx="2300605" cy="656699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>
                <a:defRPr/>
              </a:pP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宪  法  发  展</a:t>
              </a: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2075355" y="2212255"/>
              <a:ext cx="6544100" cy="3406944"/>
              <a:chOff x="2075355" y="2212255"/>
              <a:chExt cx="6544100" cy="3406944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2403396" y="2420888"/>
                <a:ext cx="6000035" cy="319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spcBef>
                    <a:spcPct val="20000"/>
                  </a:spcBef>
                  <a:buFont typeface="Wingdings" panose="05000000000000000000" pitchFamily="2" charset="2"/>
                  <a:buChar char="ü"/>
                  <a:defRPr/>
                </a:pP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1988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年</a:t>
                </a: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——“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私营经济写入宪法 首次确定法律地位”；</a:t>
                </a:r>
                <a:endParaRPr lang="en-US" altLang="zh-CN" sz="160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marL="285750" indent="-285750">
                  <a:lnSpc>
                    <a:spcPct val="150000"/>
                  </a:lnSpc>
                  <a:spcBef>
                    <a:spcPct val="20000"/>
                  </a:spcBef>
                  <a:buFont typeface="Wingdings" panose="05000000000000000000" pitchFamily="2" charset="2"/>
                  <a:buChar char="ü"/>
                  <a:defRPr/>
                </a:pP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1993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年</a:t>
                </a: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——“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社会主义市场经济写入宪法 改革进入新纪元”；</a:t>
                </a:r>
                <a:endParaRPr lang="en-US" altLang="zh-CN" sz="160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marL="285750" indent="-285750">
                  <a:lnSpc>
                    <a:spcPct val="150000"/>
                  </a:lnSpc>
                  <a:spcBef>
                    <a:spcPct val="20000"/>
                  </a:spcBef>
                  <a:buFont typeface="Wingdings" panose="05000000000000000000" pitchFamily="2" charset="2"/>
                  <a:buChar char="ü"/>
                  <a:defRPr/>
                </a:pP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1999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年</a:t>
                </a: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——“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依法治国写入宪法 法治成为国家意志”；</a:t>
                </a:r>
                <a:endParaRPr lang="en-US" altLang="zh-CN" sz="160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marL="285750" indent="-285750">
                  <a:lnSpc>
                    <a:spcPct val="150000"/>
                  </a:lnSpc>
                  <a:spcBef>
                    <a:spcPct val="20000"/>
                  </a:spcBef>
                  <a:buFont typeface="Wingdings" panose="05000000000000000000" pitchFamily="2" charset="2"/>
                  <a:buChar char="ü"/>
                  <a:defRPr/>
                </a:pP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2004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年</a:t>
                </a: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——“‘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尊重和保障人权’写入宪法彰显以人为本、民生至上”；</a:t>
                </a:r>
                <a:endParaRPr lang="en-US" altLang="zh-CN" sz="1600">
                  <a:solidFill>
                    <a:schemeClr val="bg1"/>
                  </a:solidFill>
                  <a:cs typeface="+mn-ea"/>
                  <a:sym typeface="+mn-lt"/>
                </a:endParaRPr>
              </a:p>
              <a:p>
                <a:pPr marL="285750" indent="-285750">
                  <a:lnSpc>
                    <a:spcPct val="150000"/>
                  </a:lnSpc>
                  <a:spcBef>
                    <a:spcPct val="20000"/>
                  </a:spcBef>
                  <a:buFont typeface="Wingdings" panose="05000000000000000000" pitchFamily="2" charset="2"/>
                  <a:buChar char="ü"/>
                  <a:defRPr/>
                </a:pP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2018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年</a:t>
                </a:r>
                <a:r>
                  <a:rPr lang="en-US" altLang="zh-CN" sz="1600">
                    <a:solidFill>
                      <a:schemeClr val="bg1"/>
                    </a:solidFill>
                    <a:cs typeface="+mn-ea"/>
                    <a:sym typeface="+mn-lt"/>
                  </a:rPr>
                  <a:t>——“</a:t>
                </a: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习近平新时代中国特色社会主义思想写入宪法 助力中华民族伟大复兴”。　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zh-CN" altLang="en-US" sz="16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" name="矩形 1"/>
              <p:cNvSpPr/>
              <p:nvPr/>
            </p:nvSpPr>
            <p:spPr bwMode="auto">
              <a:xfrm>
                <a:off x="2075355" y="2212255"/>
                <a:ext cx="6544100" cy="3149918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8755544" y="2636912"/>
            <a:ext cx="2320112" cy="2444621"/>
            <a:chOff x="8755544" y="2636912"/>
            <a:chExt cx="2320112" cy="2444621"/>
          </a:xfrm>
        </p:grpSpPr>
        <p:grpSp>
          <p:nvGrpSpPr>
            <p:cNvPr id="4" name="组合 3"/>
            <p:cNvGrpSpPr/>
            <p:nvPr/>
          </p:nvGrpSpPr>
          <p:grpSpPr>
            <a:xfrm>
              <a:off x="8835479" y="2780929"/>
              <a:ext cx="2160241" cy="2300604"/>
              <a:chOff x="8835479" y="2780929"/>
              <a:chExt cx="2160241" cy="2300604"/>
            </a:xfrm>
          </p:grpSpPr>
          <p:sp>
            <p:nvSpPr>
              <p:cNvPr id="9" name="矩形: 圆角 8"/>
              <p:cNvSpPr/>
              <p:nvPr/>
            </p:nvSpPr>
            <p:spPr>
              <a:xfrm rot="16200000">
                <a:off x="8765298" y="2851110"/>
                <a:ext cx="2300604" cy="2160241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>
                  <a:defRPr/>
                </a:pPr>
                <a:endPara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矩形: 圆角 9"/>
              <p:cNvSpPr/>
              <p:nvPr/>
            </p:nvSpPr>
            <p:spPr>
              <a:xfrm rot="16200000">
                <a:off x="8867885" y="2906008"/>
                <a:ext cx="2095431" cy="1967586"/>
              </a:xfrm>
              <a:prstGeom prst="roundRect">
                <a:avLst>
                  <a:gd name="adj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>
                  <a:defRPr/>
                </a:pPr>
                <a:endPara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55544" y="2636912"/>
              <a:ext cx="2320112" cy="2320112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982371" y="3570976"/>
            <a:ext cx="4536505" cy="2221759"/>
            <a:chOff x="985838" y="2215353"/>
            <a:chExt cx="4536505" cy="2221759"/>
          </a:xfrm>
        </p:grpSpPr>
        <p:sp>
          <p:nvSpPr>
            <p:cNvPr id="6" name="矩形: 圆角 8"/>
            <p:cNvSpPr/>
            <p:nvPr/>
          </p:nvSpPr>
          <p:spPr>
            <a:xfrm>
              <a:off x="985838" y="2215353"/>
              <a:ext cx="4536504" cy="650723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第一个问题：调整对象</a:t>
              </a:r>
            </a:p>
          </p:txBody>
        </p:sp>
        <p:sp>
          <p:nvSpPr>
            <p:cNvPr id="2" name="Rectangle 3"/>
            <p:cNvSpPr txBox="1">
              <a:spLocks noChangeArrowheads="1"/>
            </p:cNvSpPr>
            <p:nvPr/>
          </p:nvSpPr>
          <p:spPr bwMode="auto">
            <a:xfrm>
              <a:off x="1308734" y="3306832"/>
              <a:ext cx="3890709" cy="5937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  <a:defRPr/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法律的调整对象是人的行为或者社会关系。法律是针对人们的行为，而不是未予以外化的某种观念或者思想。</a:t>
              </a:r>
            </a:p>
          </p:txBody>
        </p:sp>
        <p:sp>
          <p:nvSpPr>
            <p:cNvPr id="3" name="等腰三角形 2"/>
            <p:cNvSpPr/>
            <p:nvPr/>
          </p:nvSpPr>
          <p:spPr bwMode="auto">
            <a:xfrm rot="10800000" flipH="1">
              <a:off x="2957227" y="2866076"/>
              <a:ext cx="593726" cy="497927"/>
            </a:xfrm>
            <a:prstGeom prst="triangl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985839" y="2833001"/>
              <a:ext cx="4536504" cy="1604111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815417" y="3570977"/>
            <a:ext cx="4536504" cy="2254832"/>
            <a:chOff x="6818884" y="2215354"/>
            <a:chExt cx="4536504" cy="2254832"/>
          </a:xfrm>
        </p:grpSpPr>
        <p:sp>
          <p:nvSpPr>
            <p:cNvPr id="4" name="矩形: 圆角 8"/>
            <p:cNvSpPr/>
            <p:nvPr/>
          </p:nvSpPr>
          <p:spPr>
            <a:xfrm>
              <a:off x="6818884" y="2215354"/>
              <a:ext cx="4536504" cy="650723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第二个问题</a:t>
              </a:r>
              <a:r>
                <a:rPr lang="en-US" altLang="zh-CN" sz="2400" b="1" kern="0">
                  <a:solidFill>
                    <a:schemeClr val="accent3"/>
                  </a:solidFill>
                  <a:cs typeface="+mn-ea"/>
                  <a:sym typeface="+mn-lt"/>
                </a:rPr>
                <a:t>:</a:t>
              </a: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国家意志的表达主体</a:t>
              </a:r>
            </a:p>
          </p:txBody>
        </p:sp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7169458" y="3635056"/>
              <a:ext cx="4015174" cy="5937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spcBef>
                  <a:spcPct val="50000"/>
                </a:spcBef>
                <a:buNone/>
              </a:pPr>
              <a:r>
                <a:rPr lang="en-US" altLang="zh-CN" sz="1600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权力机关：人民代表大会及其常务委员会</a:t>
              </a:r>
            </a:p>
          </p:txBody>
        </p:sp>
        <p:sp>
          <p:nvSpPr>
            <p:cNvPr id="10" name="等腰三角形 9"/>
            <p:cNvSpPr/>
            <p:nvPr/>
          </p:nvSpPr>
          <p:spPr bwMode="auto">
            <a:xfrm rot="10800000" flipH="1">
              <a:off x="8790273" y="2866076"/>
              <a:ext cx="593726" cy="497927"/>
            </a:xfrm>
            <a:prstGeom prst="triangl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6818884" y="2866075"/>
              <a:ext cx="4536504" cy="1604111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858" y="1098292"/>
            <a:ext cx="3268497" cy="326849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27" y="1098292"/>
            <a:ext cx="3268497" cy="3268497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490663" y="2636912"/>
            <a:ext cx="5113337" cy="2458553"/>
            <a:chOff x="985837" y="2348880"/>
            <a:chExt cx="5113337" cy="2458553"/>
          </a:xfrm>
        </p:grpSpPr>
        <p:sp>
          <p:nvSpPr>
            <p:cNvPr id="6" name="矩形: 圆角 8"/>
            <p:cNvSpPr/>
            <p:nvPr/>
          </p:nvSpPr>
          <p:spPr>
            <a:xfrm>
              <a:off x="985837" y="2348880"/>
              <a:ext cx="5113337" cy="854442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第三个问题</a:t>
              </a:r>
              <a:r>
                <a:rPr lang="en-US" altLang="zh-CN" sz="2400" b="1" kern="0">
                  <a:solidFill>
                    <a:schemeClr val="accent3"/>
                  </a:solidFill>
                  <a:cs typeface="+mn-ea"/>
                  <a:sym typeface="+mn-lt"/>
                </a:rPr>
                <a:t>:</a:t>
              </a: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国家意志的表达方式</a:t>
              </a:r>
            </a:p>
          </p:txBody>
        </p:sp>
        <p:sp>
          <p:nvSpPr>
            <p:cNvPr id="2" name="Rectangle 3"/>
            <p:cNvSpPr txBox="1">
              <a:spLocks noChangeArrowheads="1"/>
            </p:cNvSpPr>
            <p:nvPr/>
          </p:nvSpPr>
          <p:spPr bwMode="auto">
            <a:xfrm>
              <a:off x="1432850" y="4065222"/>
              <a:ext cx="4021717" cy="59372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spcBef>
                  <a:spcPct val="50000"/>
                </a:spcBef>
                <a:buNone/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国家创制法律的方式为两种：制定与认可。</a:t>
              </a:r>
            </a:p>
          </p:txBody>
        </p:sp>
        <p:sp>
          <p:nvSpPr>
            <p:cNvPr id="3" name="等腰三角形 2"/>
            <p:cNvSpPr/>
            <p:nvPr/>
          </p:nvSpPr>
          <p:spPr bwMode="auto">
            <a:xfrm rot="10800000" flipH="1">
              <a:off x="3146847" y="3251241"/>
              <a:ext cx="593726" cy="497927"/>
            </a:xfrm>
            <a:prstGeom prst="triangl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" name="矩形 3"/>
            <p:cNvSpPr/>
            <p:nvPr/>
          </p:nvSpPr>
          <p:spPr bwMode="auto">
            <a:xfrm>
              <a:off x="985837" y="3203322"/>
              <a:ext cx="5113336" cy="1604111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10" name="图片 9" descr="图片包含 衬衫, 游戏机, 男人, 房间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2725" y="2525033"/>
            <a:ext cx="3024336" cy="3024336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706687" y="2060848"/>
            <a:ext cx="5089649" cy="4146400"/>
            <a:chOff x="1310517" y="2060849"/>
            <a:chExt cx="5089649" cy="4146400"/>
          </a:xfrm>
        </p:grpSpPr>
        <p:sp>
          <p:nvSpPr>
            <p:cNvPr id="6" name="矩形: 圆角 8"/>
            <p:cNvSpPr/>
            <p:nvPr/>
          </p:nvSpPr>
          <p:spPr>
            <a:xfrm>
              <a:off x="1310517" y="2060849"/>
              <a:ext cx="5089649" cy="936104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400" b="1" kern="0">
                  <a:solidFill>
                    <a:schemeClr val="accent3"/>
                  </a:solidFill>
                  <a:cs typeface="+mn-ea"/>
                  <a:sym typeface="+mn-lt"/>
                </a:rPr>
                <a:t>第四个问题：何为权利、义务？法律为什么要确定以权力与义务的内容</a:t>
              </a:r>
            </a:p>
          </p:txBody>
        </p:sp>
        <p:sp>
          <p:nvSpPr>
            <p:cNvPr id="3" name="矩形 2"/>
            <p:cNvSpPr/>
            <p:nvPr/>
          </p:nvSpPr>
          <p:spPr bwMode="auto">
            <a:xfrm>
              <a:off x="1310517" y="2996953"/>
              <a:ext cx="5089649" cy="2808535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" name="等腰三角形 3"/>
            <p:cNvSpPr/>
            <p:nvPr/>
          </p:nvSpPr>
          <p:spPr bwMode="auto">
            <a:xfrm rot="10800000" flipH="1">
              <a:off x="3434879" y="3030631"/>
              <a:ext cx="593726" cy="497927"/>
            </a:xfrm>
            <a:prstGeom prst="triangl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415357" y="3645024"/>
              <a:ext cx="4984809" cy="2562225"/>
              <a:chOff x="1366950" y="3645024"/>
              <a:chExt cx="4984809" cy="2562225"/>
            </a:xfrm>
          </p:grpSpPr>
          <p:sp>
            <p:nvSpPr>
              <p:cNvPr id="2" name="Rectangle 3"/>
              <p:cNvSpPr txBox="1">
                <a:spLocks noChangeArrowheads="1"/>
              </p:cNvSpPr>
              <p:nvPr/>
            </p:nvSpPr>
            <p:spPr bwMode="auto">
              <a:xfrm>
                <a:off x="1523369" y="3645024"/>
                <a:ext cx="4828390" cy="25622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150000"/>
                  </a:lnSpc>
                  <a:spcBef>
                    <a:spcPct val="50000"/>
                  </a:spcBef>
                  <a:buNone/>
                </a:pPr>
                <a:r>
                  <a:rPr lang="zh-CN" altLang="en-US" sz="1600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ea"/>
                    <a:sym typeface="+mn-lt"/>
                  </a:rPr>
                  <a:t>权利实质上是获得利益的一种资格，义务是一种满足利益实现的负担。</a:t>
                </a:r>
              </a:p>
              <a:p>
                <a:pPr marL="0" indent="0">
                  <a:lnSpc>
                    <a:spcPct val="150000"/>
                  </a:lnSpc>
                  <a:spcBef>
                    <a:spcPct val="50000"/>
                  </a:spcBef>
                  <a:buNone/>
                </a:pPr>
                <a:r>
                  <a:rPr lang="zh-CN" altLang="en-US" sz="1600">
                    <a:solidFill>
                      <a:schemeClr val="bg1"/>
                    </a:solidFill>
                    <a:cs typeface="+mn-ea"/>
                    <a:sym typeface="+mn-lt"/>
                  </a:rPr>
                  <a:t> </a:t>
                </a:r>
                <a:r>
                  <a:rPr lang="zh-CN" altLang="en-US" sz="1600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ea"/>
                    <a:sym typeface="+mn-lt"/>
                  </a:rPr>
                  <a:t>国家通过法律对利益的分配来达到调控人们行为的目的，从而来规范整个社会的秩序，维护国家的统治秩序。</a:t>
                </a:r>
              </a:p>
            </p:txBody>
          </p:sp>
          <p:sp>
            <p:nvSpPr>
              <p:cNvPr id="9" name="椭圆 8"/>
              <p:cNvSpPr/>
              <p:nvPr/>
            </p:nvSpPr>
            <p:spPr bwMode="auto">
              <a:xfrm>
                <a:off x="1366950" y="3803552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 bwMode="auto">
              <a:xfrm>
                <a:off x="1366950" y="4658257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15" name="图片 14" descr="图标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67382">
            <a:off x="7217094" y="1841896"/>
            <a:ext cx="3923312" cy="3923312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558" y="2345816"/>
            <a:ext cx="3190614" cy="3190614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6099175" y="2492886"/>
            <a:ext cx="4354125" cy="3116386"/>
            <a:chOff x="6095718" y="2708920"/>
            <a:chExt cx="4354125" cy="3116386"/>
          </a:xfrm>
        </p:grpSpPr>
        <p:grpSp>
          <p:nvGrpSpPr>
            <p:cNvPr id="13" name="组合 12"/>
            <p:cNvGrpSpPr/>
            <p:nvPr/>
          </p:nvGrpSpPr>
          <p:grpSpPr>
            <a:xfrm>
              <a:off x="6095718" y="2708920"/>
              <a:ext cx="4354125" cy="3024335"/>
              <a:chOff x="6095718" y="2708920"/>
              <a:chExt cx="4354125" cy="3024335"/>
            </a:xfrm>
          </p:grpSpPr>
          <p:sp>
            <p:nvSpPr>
              <p:cNvPr id="6" name="矩形: 圆角 8"/>
              <p:cNvSpPr/>
              <p:nvPr/>
            </p:nvSpPr>
            <p:spPr>
              <a:xfrm>
                <a:off x="6102633" y="2708920"/>
                <a:ext cx="4347210" cy="576064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zh-CN" altLang="en-US" sz="2400" b="1" kern="0">
                    <a:solidFill>
                      <a:schemeClr val="accent3"/>
                    </a:solidFill>
                    <a:cs typeface="+mn-ea"/>
                    <a:sym typeface="+mn-lt"/>
                  </a:rPr>
                  <a:t>第五个问题： 实施的保障</a:t>
                </a:r>
              </a:p>
            </p:txBody>
          </p:sp>
          <p:sp>
            <p:nvSpPr>
              <p:cNvPr id="2" name="Rectangle 3"/>
              <p:cNvSpPr txBox="1">
                <a:spLocks noChangeArrowheads="1"/>
              </p:cNvSpPr>
              <p:nvPr/>
            </p:nvSpPr>
            <p:spPr bwMode="auto">
              <a:xfrm>
                <a:off x="6973813" y="4013965"/>
                <a:ext cx="2592288" cy="28638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spcBef>
                    <a:spcPct val="50000"/>
                  </a:spcBef>
                  <a:buNone/>
                </a:pPr>
                <a:r>
                  <a:rPr lang="en-US" altLang="zh-CN" sz="1600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ea"/>
                    <a:sym typeface="+mn-lt"/>
                  </a:rPr>
                  <a:t>——</a:t>
                </a:r>
                <a:r>
                  <a:rPr lang="zh-CN" altLang="en-US" sz="1600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ea"/>
                    <a:sym typeface="+mn-lt"/>
                  </a:rPr>
                  <a:t>法院、军队、警察</a:t>
                </a:r>
              </a:p>
            </p:txBody>
          </p:sp>
          <p:sp>
            <p:nvSpPr>
              <p:cNvPr id="3" name="等腰三角形 2"/>
              <p:cNvSpPr/>
              <p:nvPr/>
            </p:nvSpPr>
            <p:spPr bwMode="auto">
              <a:xfrm rot="10800000" flipH="1">
                <a:off x="7899375" y="3324053"/>
                <a:ext cx="593726" cy="497927"/>
              </a:xfrm>
              <a:prstGeom prst="triangl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 bwMode="auto">
              <a:xfrm>
                <a:off x="6095718" y="3264590"/>
                <a:ext cx="4348481" cy="2468665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41018" y="4296367"/>
              <a:ext cx="3057877" cy="1528939"/>
            </a:xfrm>
            <a:prstGeom prst="rect">
              <a:avLst/>
            </a:prstGeom>
          </p:spPr>
        </p:pic>
      </p:grpSp>
      <p:pic>
        <p:nvPicPr>
          <p:cNvPr id="1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388600" y="116459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77" y="2949866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76" y="2182093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5006" y="3921023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807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47"/>
          <p:cNvSpPr txBox="1"/>
          <p:nvPr/>
        </p:nvSpPr>
        <p:spPr>
          <a:xfrm>
            <a:off x="698575" y="2321585"/>
            <a:ext cx="78798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8000" spc="600" dirty="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01</a:t>
            </a:r>
            <a:r>
              <a:rPr lang="zh-CN" altLang="en-US" sz="8000" spc="600" dirty="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宪法的概念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1490663" y="3861048"/>
            <a:ext cx="5931322" cy="523240"/>
            <a:chOff x="9463" y="5503"/>
            <a:chExt cx="8552" cy="824"/>
          </a:xfrm>
        </p:grpSpPr>
        <p:sp>
          <p:nvSpPr>
            <p:cNvPr id="37" name="圆角矩形 8"/>
            <p:cNvSpPr/>
            <p:nvPr/>
          </p:nvSpPr>
          <p:spPr>
            <a:xfrm>
              <a:off x="9463" y="5503"/>
              <a:ext cx="8552" cy="824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587" y="5503"/>
              <a:ext cx="8305" cy="8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chemeClr val="accent3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知 法 律 于 心 守 法 律 于 行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">
        <p:circ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7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5" tmFilter="0, 0; 0.125,0.2665; 0.25,0.4; 0.375,0.465; 0.5,0.5;  0.625,0.535; 0.75,0.6; 0.875,0.7335; 1,1">
                                          <p:stCondLst>
                                            <p:cond delay="2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48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49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片包含 游戏机, 钟表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209" y="1121201"/>
            <a:ext cx="10141933" cy="5070967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9027510" y="2323193"/>
            <a:ext cx="1159217" cy="1495409"/>
            <a:chOff x="7652299" y="2348879"/>
            <a:chExt cx="1159217" cy="1495409"/>
          </a:xfrm>
        </p:grpSpPr>
        <p:sp>
          <p:nvSpPr>
            <p:cNvPr id="31" name="矩形: 圆角 30"/>
            <p:cNvSpPr/>
            <p:nvPr/>
          </p:nvSpPr>
          <p:spPr>
            <a:xfrm>
              <a:off x="7652299" y="2348879"/>
              <a:ext cx="1159217" cy="547324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>
                  <a:solidFill>
                    <a:schemeClr val="accent3"/>
                  </a:solidFill>
                  <a:cs typeface="+mn-ea"/>
                  <a:sym typeface="+mn-lt"/>
                </a:rPr>
                <a:t>学  法</a:t>
              </a:r>
            </a:p>
          </p:txBody>
        </p:sp>
        <p:sp>
          <p:nvSpPr>
            <p:cNvPr id="33" name="矩形: 圆角 32"/>
            <p:cNvSpPr/>
            <p:nvPr/>
          </p:nvSpPr>
          <p:spPr>
            <a:xfrm>
              <a:off x="7652299" y="3296964"/>
              <a:ext cx="1159217" cy="547324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>
                  <a:solidFill>
                    <a:schemeClr val="accent3"/>
                  </a:solidFill>
                  <a:cs typeface="+mn-ea"/>
                  <a:sym typeface="+mn-lt"/>
                </a:rPr>
                <a:t>懂  法</a:t>
              </a:r>
            </a:p>
          </p:txBody>
        </p:sp>
        <p:sp>
          <p:nvSpPr>
            <p:cNvPr id="4" name="箭头: 右 3"/>
            <p:cNvSpPr/>
            <p:nvPr/>
          </p:nvSpPr>
          <p:spPr bwMode="auto">
            <a:xfrm rot="5400000">
              <a:off x="8085853" y="2988571"/>
              <a:ext cx="292108" cy="2160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562671" y="2276872"/>
            <a:ext cx="7119855" cy="1567416"/>
            <a:chOff x="973248" y="2302558"/>
            <a:chExt cx="7119855" cy="1567416"/>
          </a:xfrm>
        </p:grpSpPr>
        <p:grpSp>
          <p:nvGrpSpPr>
            <p:cNvPr id="3" name="组合 2"/>
            <p:cNvGrpSpPr/>
            <p:nvPr/>
          </p:nvGrpSpPr>
          <p:grpSpPr>
            <a:xfrm>
              <a:off x="973248" y="2302558"/>
              <a:ext cx="7119855" cy="1567416"/>
              <a:chOff x="1706687" y="1654486"/>
              <a:chExt cx="7119855" cy="1567416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3736270" y="1654486"/>
                <a:ext cx="5029835" cy="1495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zh-CN" altLang="en-US" sz="1600" kern="0" dirty="0">
                    <a:solidFill>
                      <a:schemeClr val="bg1"/>
                    </a:solidFill>
                    <a:cs typeface="+mn-ea"/>
                    <a:sym typeface="+mn-lt"/>
                  </a:rPr>
                  <a:t>宪法作为一个法的部门，也叫宪法法或国家法，是规定国家根本制度和根本任务、集中表现各种政治力量对比关系、保障公民的基本权利和自由的国家根本法。</a:t>
                </a:r>
              </a:p>
            </p:txBody>
          </p:sp>
          <p:sp>
            <p:nvSpPr>
              <p:cNvPr id="9" name="矩形: 圆角 8"/>
              <p:cNvSpPr/>
              <p:nvPr/>
            </p:nvSpPr>
            <p:spPr>
              <a:xfrm>
                <a:off x="1706687" y="1700807"/>
                <a:ext cx="1419712" cy="1495409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800" b="1">
                    <a:solidFill>
                      <a:schemeClr val="accent3"/>
                    </a:solidFill>
                    <a:cs typeface="+mn-ea"/>
                    <a:sym typeface="+mn-lt"/>
                  </a:rPr>
                  <a:t>宪  法</a:t>
                </a:r>
              </a:p>
            </p:txBody>
          </p:sp>
          <p:sp>
            <p:nvSpPr>
              <p:cNvPr id="2" name="矩形 1"/>
              <p:cNvSpPr/>
              <p:nvPr/>
            </p:nvSpPr>
            <p:spPr bwMode="auto">
              <a:xfrm>
                <a:off x="3621518" y="1726493"/>
                <a:ext cx="5205024" cy="1495409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7" name="箭头: 右 6"/>
            <p:cNvSpPr/>
            <p:nvPr/>
          </p:nvSpPr>
          <p:spPr bwMode="auto">
            <a:xfrm>
              <a:off x="2519480" y="3014257"/>
              <a:ext cx="292108" cy="2160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47"/>
          <p:cNvSpPr txBox="1"/>
          <p:nvPr/>
        </p:nvSpPr>
        <p:spPr>
          <a:xfrm>
            <a:off x="698575" y="2335232"/>
            <a:ext cx="78798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8000" spc="600" dirty="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02</a:t>
            </a:r>
            <a:r>
              <a:rPr lang="zh-CN" altLang="en-US" sz="8000" spc="600" dirty="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rPr>
              <a:t>宪法的特征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1490663" y="3861048"/>
            <a:ext cx="5931322" cy="523240"/>
            <a:chOff x="9463" y="5503"/>
            <a:chExt cx="8552" cy="824"/>
          </a:xfrm>
        </p:grpSpPr>
        <p:sp>
          <p:nvSpPr>
            <p:cNvPr id="37" name="圆角矩形 8"/>
            <p:cNvSpPr/>
            <p:nvPr/>
          </p:nvSpPr>
          <p:spPr>
            <a:xfrm>
              <a:off x="9463" y="5503"/>
              <a:ext cx="8552" cy="824"/>
            </a:xfrm>
            <a:prstGeom prst="roundRect">
              <a:avLst>
                <a:gd name="adj" fmla="val 33637"/>
              </a:avLst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accent3"/>
                </a:solidFill>
                <a:latin typeface="汉仪字研卡通W" panose="00020600040101010101" pitchFamily="18" charset="-122"/>
                <a:ea typeface="汉仪字研卡通W" panose="00020600040101010101" pitchFamily="18" charset="-122"/>
                <a:cs typeface="+mn-ea"/>
                <a:sym typeface="+mn-lt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587" y="5503"/>
              <a:ext cx="8305" cy="8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chemeClr val="accent3"/>
                  </a:solidFill>
                  <a:latin typeface="汉仪字研卡通W" panose="00020600040101010101" pitchFamily="18" charset="-122"/>
                  <a:ea typeface="汉仪字研卡通W" panose="00020600040101010101" pitchFamily="18" charset="-122"/>
                  <a:cs typeface="+mn-ea"/>
                  <a:sym typeface="+mn-lt"/>
                </a:rPr>
                <a:t>知 法 律 于 心 守 法 律 于 行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">
        <p:circ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7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5" tmFilter="0, 0; 0.125,0.2665; 0.25,0.4; 0.375,0.465; 0.5,0.5;  0.625,0.535; 0.75,0.6; 0.875,0.7335; 1,1">
                                          <p:stCondLst>
                                            <p:cond delay="2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48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49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圆角 8"/>
          <p:cNvSpPr/>
          <p:nvPr/>
        </p:nvSpPr>
        <p:spPr>
          <a:xfrm>
            <a:off x="4695019" y="1556792"/>
            <a:ext cx="2808312" cy="74194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accent3"/>
                </a:solidFill>
                <a:cs typeface="+mn-ea"/>
                <a:sym typeface="+mn-lt"/>
              </a:rPr>
              <a:t>性  </a:t>
            </a:r>
            <a:r>
              <a:rPr lang="en-US" altLang="zh-CN" sz="2400" b="1">
                <a:solidFill>
                  <a:schemeClr val="accent3"/>
                </a:solidFill>
                <a:cs typeface="+mn-ea"/>
                <a:sym typeface="+mn-lt"/>
              </a:rPr>
              <a:t>      </a:t>
            </a:r>
            <a:r>
              <a:rPr lang="zh-CN" altLang="en-US" sz="2400" b="1">
                <a:solidFill>
                  <a:schemeClr val="accent3"/>
                </a:solidFill>
                <a:cs typeface="+mn-ea"/>
                <a:sym typeface="+mn-lt"/>
              </a:rPr>
              <a:t>质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3821013" y="2312044"/>
            <a:ext cx="4556325" cy="3312368"/>
            <a:chOff x="1254817" y="2564904"/>
            <a:chExt cx="4556325" cy="3312368"/>
          </a:xfrm>
        </p:grpSpPr>
        <p:sp>
          <p:nvSpPr>
            <p:cNvPr id="27" name="文本框 26"/>
            <p:cNvSpPr txBox="1"/>
            <p:nvPr/>
          </p:nvSpPr>
          <p:spPr>
            <a:xfrm>
              <a:off x="1418655" y="2659251"/>
              <a:ext cx="4283426" cy="1891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Clr>
                  <a:srgbClr val="CC0066"/>
                </a:buClr>
              </a:pP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     宪法与刑法、民法、行政法、诉讼法等都是一个国家的法的组成部分，但它们在一个国家法律体系中的地位是不相同的，宪法是国家的根本大法。</a:t>
              </a:r>
              <a:endParaRPr lang="en-US" altLang="zh-CN" sz="16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  <a:buClr>
                  <a:srgbClr val="CC0066"/>
                </a:buClr>
              </a:pPr>
              <a:endParaRPr lang="zh-CN" altLang="en-US" sz="1600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022161" y="4816272"/>
              <a:ext cx="2704988" cy="983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57200" indent="-457200" fontAlgn="auto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在规定的内容上</a:t>
              </a:r>
            </a:p>
            <a:p>
              <a:pPr marL="457200" indent="-457200" fontAlgn="auto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在法律效力上</a:t>
              </a:r>
            </a:p>
            <a:p>
              <a:pPr marL="457200" indent="-457200" fontAlgn="auto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在制定和修改的程序上</a:t>
              </a: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254817" y="4214177"/>
              <a:ext cx="4556325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矩形 5"/>
            <p:cNvSpPr/>
            <p:nvPr/>
          </p:nvSpPr>
          <p:spPr bwMode="auto">
            <a:xfrm>
              <a:off x="1254817" y="2564904"/>
              <a:ext cx="4556325" cy="331236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453610" y="4404273"/>
              <a:ext cx="384209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61615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ea"/>
                  <a:sym typeface="+mn-lt"/>
                </a:rPr>
                <a:t>它与普通法律相比具有以下一些特征：</a:t>
              </a:r>
              <a:endParaRPr lang="zh-CN" altLang="en-US" dirty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30833" y="1387661"/>
            <a:ext cx="10736685" cy="4091913"/>
            <a:chOff x="730833" y="1387661"/>
            <a:chExt cx="10736685" cy="4091913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3672386">
              <a:off x="7384841" y="1396897"/>
              <a:ext cx="4082677" cy="4082677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7927614" flipH="1">
              <a:off x="730833" y="1387661"/>
              <a:ext cx="4082677" cy="4082677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6891263" y="1823392"/>
            <a:ext cx="4532383" cy="3831705"/>
            <a:chOff x="6211144" y="1818005"/>
            <a:chExt cx="4532383" cy="3831705"/>
          </a:xfrm>
        </p:grpSpPr>
        <p:grpSp>
          <p:nvGrpSpPr>
            <p:cNvPr id="4" name="组合 3"/>
            <p:cNvGrpSpPr/>
            <p:nvPr/>
          </p:nvGrpSpPr>
          <p:grpSpPr>
            <a:xfrm>
              <a:off x="6211144" y="1818005"/>
              <a:ext cx="4532383" cy="3831705"/>
              <a:chOff x="1881502" y="620713"/>
              <a:chExt cx="6041815" cy="5068386"/>
            </a:xfrm>
          </p:grpSpPr>
          <p:sp>
            <p:nvSpPr>
              <p:cNvPr id="10247" name="Text Box 4"/>
              <p:cNvSpPr txBox="1">
                <a:spLocks noChangeArrowheads="1"/>
              </p:cNvSpPr>
              <p:nvPr/>
            </p:nvSpPr>
            <p:spPr bwMode="auto">
              <a:xfrm>
                <a:off x="2484483" y="620713"/>
                <a:ext cx="5438834" cy="113812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000" b="1">
                    <a:solidFill>
                      <a:schemeClr val="bg1"/>
                    </a:solidFill>
                    <a:cs typeface="+mn-ea"/>
                    <a:sym typeface="+mn-lt"/>
                  </a:rPr>
                  <a:t>宪法内容的根本性</a:t>
                </a:r>
              </a:p>
              <a:p>
                <a:pPr>
                  <a:spcBef>
                    <a:spcPct val="50000"/>
                  </a:spcBef>
                </a:pPr>
                <a:endParaRPr lang="zh-CN" altLang="en-US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248" name="Text Box 5"/>
              <p:cNvSpPr txBox="1">
                <a:spLocks noChangeArrowheads="1"/>
              </p:cNvSpPr>
              <p:nvPr/>
            </p:nvSpPr>
            <p:spPr bwMode="auto">
              <a:xfrm>
                <a:off x="2298810" y="1366334"/>
                <a:ext cx="3615787" cy="488534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b="1">
                    <a:solidFill>
                      <a:schemeClr val="bg1"/>
                    </a:solidFill>
                    <a:cs typeface="+mn-ea"/>
                    <a:sym typeface="+mn-lt"/>
                  </a:rPr>
                  <a:t>宪法</a:t>
                </a: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——</a:t>
                </a:r>
                <a:r>
                  <a:rPr lang="zh-CN" altLang="en-US" b="1">
                    <a:solidFill>
                      <a:schemeClr val="bg1"/>
                    </a:solidFill>
                    <a:cs typeface="+mn-ea"/>
                    <a:sym typeface="+mn-lt"/>
                  </a:rPr>
                  <a:t>国家的根本法</a:t>
                </a:r>
              </a:p>
            </p:txBody>
          </p:sp>
          <p:sp>
            <p:nvSpPr>
              <p:cNvPr id="10249" name="AutoShape 6"/>
              <p:cNvSpPr>
                <a:spLocks noChangeArrowheads="1"/>
              </p:cNvSpPr>
              <p:nvPr/>
            </p:nvSpPr>
            <p:spPr bwMode="auto">
              <a:xfrm rot="5400000" flipV="1">
                <a:off x="3751534" y="1057008"/>
                <a:ext cx="348773" cy="361564"/>
              </a:xfrm>
              <a:prstGeom prst="rightArrow">
                <a:avLst>
                  <a:gd name="adj1" fmla="val 50000"/>
                  <a:gd name="adj2" fmla="val 60177"/>
                </a:avLst>
              </a:prstGeom>
              <a:solidFill>
                <a:schemeClr val="accent1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endParaRPr lang="zh-CN" alt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250" name="Text Box 7"/>
              <p:cNvSpPr txBox="1">
                <a:spLocks noChangeArrowheads="1"/>
              </p:cNvSpPr>
              <p:nvPr/>
            </p:nvSpPr>
            <p:spPr bwMode="auto">
              <a:xfrm>
                <a:off x="3241751" y="2068743"/>
                <a:ext cx="1734601" cy="488534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>
                    <a:solidFill>
                      <a:schemeClr val="bg1"/>
                    </a:solidFill>
                    <a:cs typeface="+mn-ea"/>
                    <a:sym typeface="+mn-lt"/>
                  </a:rPr>
                  <a:t>根本制度</a:t>
                </a:r>
              </a:p>
            </p:txBody>
          </p:sp>
          <p:sp>
            <p:nvSpPr>
              <p:cNvPr id="10251" name="Text Box 8"/>
              <p:cNvSpPr txBox="1">
                <a:spLocks noChangeArrowheads="1"/>
              </p:cNvSpPr>
              <p:nvPr/>
            </p:nvSpPr>
            <p:spPr bwMode="auto">
              <a:xfrm>
                <a:off x="3208684" y="4402976"/>
                <a:ext cx="1515526" cy="488534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>
                    <a:solidFill>
                      <a:schemeClr val="bg1"/>
                    </a:solidFill>
                    <a:cs typeface="+mn-ea"/>
                    <a:sym typeface="+mn-lt"/>
                  </a:rPr>
                  <a:t>根本任务</a:t>
                </a:r>
              </a:p>
            </p:txBody>
          </p:sp>
          <p:sp>
            <p:nvSpPr>
              <p:cNvPr id="10254" name="Text Box 16"/>
              <p:cNvSpPr txBox="1">
                <a:spLocks noChangeArrowheads="1"/>
              </p:cNvSpPr>
              <p:nvPr/>
            </p:nvSpPr>
            <p:spPr bwMode="auto">
              <a:xfrm>
                <a:off x="2216490" y="2751656"/>
                <a:ext cx="1671702" cy="4871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>
                    <a:solidFill>
                      <a:schemeClr val="bg1"/>
                    </a:solidFill>
                    <a:cs typeface="+mn-ea"/>
                    <a:sym typeface="+mn-lt"/>
                  </a:rPr>
                  <a:t>国家性质</a:t>
                </a:r>
              </a:p>
            </p:txBody>
          </p:sp>
          <p:sp>
            <p:nvSpPr>
              <p:cNvPr id="10255" name="Text Box 17"/>
              <p:cNvSpPr txBox="1">
                <a:spLocks noChangeArrowheads="1"/>
              </p:cNvSpPr>
              <p:nvPr/>
            </p:nvSpPr>
            <p:spPr bwMode="auto">
              <a:xfrm>
                <a:off x="4360845" y="2718732"/>
                <a:ext cx="1576308" cy="4871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>
                    <a:solidFill>
                      <a:schemeClr val="bg1"/>
                    </a:solidFill>
                    <a:cs typeface="+mn-ea"/>
                    <a:sym typeface="+mn-lt"/>
                  </a:rPr>
                  <a:t>国家形式</a:t>
                </a:r>
              </a:p>
            </p:txBody>
          </p:sp>
          <p:sp>
            <p:nvSpPr>
              <p:cNvPr id="10256" name="Text Box 18"/>
              <p:cNvSpPr txBox="1">
                <a:spLocks noChangeArrowheads="1"/>
              </p:cNvSpPr>
              <p:nvPr/>
            </p:nvSpPr>
            <p:spPr bwMode="auto">
              <a:xfrm>
                <a:off x="4096392" y="3437869"/>
                <a:ext cx="2105216" cy="4871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lang="zh-CN" altLang="en-US">
                    <a:solidFill>
                      <a:schemeClr val="bg1"/>
                    </a:solidFill>
                    <a:cs typeface="+mn-ea"/>
                    <a:sym typeface="+mn-lt"/>
                  </a:rPr>
                  <a:t>基本经济制度</a:t>
                </a:r>
              </a:p>
            </p:txBody>
          </p:sp>
          <p:sp>
            <p:nvSpPr>
              <p:cNvPr id="10257" name="Text Box 19"/>
              <p:cNvSpPr txBox="1">
                <a:spLocks noChangeArrowheads="1"/>
              </p:cNvSpPr>
              <p:nvPr/>
            </p:nvSpPr>
            <p:spPr bwMode="auto">
              <a:xfrm>
                <a:off x="1881502" y="3437869"/>
                <a:ext cx="2294480" cy="4871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>
                    <a:solidFill>
                      <a:schemeClr val="bg1"/>
                    </a:solidFill>
                    <a:cs typeface="+mn-ea"/>
                    <a:sym typeface="+mn-lt"/>
                  </a:rPr>
                  <a:t>基本权利义务</a:t>
                </a:r>
              </a:p>
            </p:txBody>
          </p:sp>
          <p:sp>
            <p:nvSpPr>
              <p:cNvPr id="10259" name="Text Box 21"/>
              <p:cNvSpPr txBox="1">
                <a:spLocks noChangeArrowheads="1"/>
              </p:cNvSpPr>
              <p:nvPr/>
            </p:nvSpPr>
            <p:spPr bwMode="auto">
              <a:xfrm>
                <a:off x="3099147" y="5201930"/>
                <a:ext cx="2663823" cy="48716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>
                    <a:solidFill>
                      <a:schemeClr val="bg1"/>
                    </a:solidFill>
                    <a:cs typeface="+mn-ea"/>
                    <a:sym typeface="+mn-lt"/>
                  </a:rPr>
                  <a:t>现代化建设</a:t>
                </a:r>
              </a:p>
            </p:txBody>
          </p:sp>
        </p:grpSp>
        <p:sp>
          <p:nvSpPr>
            <p:cNvPr id="3" name="AutoShape 6"/>
            <p:cNvSpPr>
              <a:spLocks noChangeArrowheads="1"/>
            </p:cNvSpPr>
            <p:nvPr/>
          </p:nvSpPr>
          <p:spPr bwMode="auto">
            <a:xfrm rot="5400000" flipV="1">
              <a:off x="7612969" y="2712590"/>
              <a:ext cx="263673" cy="271234"/>
            </a:xfrm>
            <a:prstGeom prst="rightArrow">
              <a:avLst>
                <a:gd name="adj1" fmla="val 50000"/>
                <a:gd name="adj2" fmla="val 60177"/>
              </a:avLst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endParaRPr lang="zh-CN" alt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矩形 5"/>
            <p:cNvSpPr/>
            <p:nvPr/>
          </p:nvSpPr>
          <p:spPr bwMode="auto">
            <a:xfrm>
              <a:off x="6211144" y="3469031"/>
              <a:ext cx="3200399" cy="951527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rot="5400000" flipV="1">
              <a:off x="7612968" y="3236905"/>
              <a:ext cx="263673" cy="271234"/>
            </a:xfrm>
            <a:prstGeom prst="rightArrow">
              <a:avLst>
                <a:gd name="adj1" fmla="val 50000"/>
                <a:gd name="adj2" fmla="val 60177"/>
              </a:avLst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endParaRPr lang="zh-CN" alt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5400000" flipV="1">
              <a:off x="7614780" y="4459277"/>
              <a:ext cx="263673" cy="271234"/>
            </a:xfrm>
            <a:prstGeom prst="rightArrow">
              <a:avLst>
                <a:gd name="adj1" fmla="val 50000"/>
                <a:gd name="adj2" fmla="val 60177"/>
              </a:avLst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endParaRPr lang="zh-CN" alt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 rot="5400000" flipV="1">
              <a:off x="7626706" y="5027938"/>
              <a:ext cx="263673" cy="271234"/>
            </a:xfrm>
            <a:prstGeom prst="rightArrow">
              <a:avLst>
                <a:gd name="adj1" fmla="val 50000"/>
                <a:gd name="adj2" fmla="val 60177"/>
              </a:avLst>
            </a:prstGeom>
            <a:solidFill>
              <a:schemeClr val="accent1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endParaRPr lang="zh-CN" alt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459225" y="2018333"/>
            <a:ext cx="4589760" cy="3441827"/>
            <a:chOff x="1213219" y="1816376"/>
            <a:chExt cx="4589760" cy="3441827"/>
          </a:xfrm>
        </p:grpSpPr>
        <p:sp>
          <p:nvSpPr>
            <p:cNvPr id="9" name="矩形: 圆角 8"/>
            <p:cNvSpPr/>
            <p:nvPr/>
          </p:nvSpPr>
          <p:spPr>
            <a:xfrm>
              <a:off x="1217962" y="1816376"/>
              <a:ext cx="776757" cy="3441825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b="1">
                  <a:solidFill>
                    <a:schemeClr val="accent3"/>
                  </a:solidFill>
                  <a:cs typeface="+mn-ea"/>
                  <a:sym typeface="+mn-lt"/>
                </a:rPr>
                <a:t>在规定内容上</a:t>
              </a: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128187" y="2304132"/>
              <a:ext cx="3461587" cy="24451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lnSpc>
                  <a:spcPct val="2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 宪法规定的是国家制度和社会制度的最基本的原则，公民的基本权利和义务、国家机构的组织及其活动的原则等。</a:t>
              </a: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1213219" y="1816377"/>
              <a:ext cx="4589760" cy="3441826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722774" y="4190102"/>
            <a:ext cx="5131425" cy="1152128"/>
            <a:chOff x="1152881" y="3804541"/>
            <a:chExt cx="5131425" cy="1152128"/>
          </a:xfrm>
        </p:grpSpPr>
        <p:sp>
          <p:nvSpPr>
            <p:cNvPr id="8" name="矩形 7"/>
            <p:cNvSpPr/>
            <p:nvPr/>
          </p:nvSpPr>
          <p:spPr bwMode="auto">
            <a:xfrm>
              <a:off x="1152881" y="3804541"/>
              <a:ext cx="5131425" cy="115212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1511221" y="4064534"/>
              <a:ext cx="4392488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600" dirty="0">
                  <a:solidFill>
                    <a:schemeClr val="accent3"/>
                  </a:solidFill>
                  <a:cs typeface="+mn-ea"/>
                  <a:sym typeface="+mn-lt"/>
                </a:rPr>
                <a:t>宪法是根本大法，是普通法律立法的最高原则；</a:t>
              </a:r>
            </a:p>
            <a:p>
              <a:pPr>
                <a:spcBef>
                  <a:spcPct val="50000"/>
                </a:spcBef>
              </a:pPr>
              <a:r>
                <a:rPr lang="zh-CN" altLang="en-US" sz="1600" dirty="0">
                  <a:solidFill>
                    <a:schemeClr val="accent3"/>
                  </a:solidFill>
                  <a:cs typeface="+mn-ea"/>
                  <a:sym typeface="+mn-lt"/>
                </a:rPr>
                <a:t>普通法律不得和宪法相抵触，否则被视为无效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274639" y="2348880"/>
            <a:ext cx="5649955" cy="1633162"/>
            <a:chOff x="704747" y="2339340"/>
            <a:chExt cx="5649955" cy="1633162"/>
          </a:xfrm>
        </p:grpSpPr>
        <p:grpSp>
          <p:nvGrpSpPr>
            <p:cNvPr id="4" name="组合 3"/>
            <p:cNvGrpSpPr/>
            <p:nvPr/>
          </p:nvGrpSpPr>
          <p:grpSpPr>
            <a:xfrm>
              <a:off x="704747" y="2466177"/>
              <a:ext cx="2596896" cy="1152128"/>
              <a:chOff x="704747" y="2466177"/>
              <a:chExt cx="2596896" cy="1152128"/>
            </a:xfrm>
          </p:grpSpPr>
          <p:sp>
            <p:nvSpPr>
              <p:cNvPr id="3" name="矩形 2"/>
              <p:cNvSpPr/>
              <p:nvPr/>
            </p:nvSpPr>
            <p:spPr bwMode="auto">
              <a:xfrm>
                <a:off x="1130623" y="2466177"/>
                <a:ext cx="2015490" cy="115212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" name="矩形: 圆角 8"/>
              <p:cNvSpPr/>
              <p:nvPr/>
            </p:nvSpPr>
            <p:spPr>
              <a:xfrm>
                <a:off x="704747" y="2787727"/>
                <a:ext cx="2596896" cy="509027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fontAlgn="auto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zh-CN" altLang="en-US" sz="2400" b="1" dirty="0">
                    <a:solidFill>
                      <a:srgbClr val="B72029"/>
                    </a:solidFill>
                    <a:cs typeface="+mn-ea"/>
                    <a:sym typeface="+mn-lt"/>
                  </a:rPr>
                  <a:t>   </a:t>
                </a:r>
                <a:r>
                  <a:rPr lang="zh-CN" altLang="en-US" sz="2400" b="1" dirty="0" smtClean="0">
                    <a:solidFill>
                      <a:schemeClr val="accent3"/>
                    </a:solidFill>
                    <a:cs typeface="+mn-ea"/>
                    <a:sym typeface="+mn-lt"/>
                  </a:rPr>
                  <a:t>在</a:t>
                </a:r>
                <a:r>
                  <a:rPr lang="zh-CN" altLang="en-US" sz="2400" b="1" dirty="0">
                    <a:solidFill>
                      <a:schemeClr val="accent3"/>
                    </a:solidFill>
                    <a:cs typeface="+mn-ea"/>
                    <a:sym typeface="+mn-lt"/>
                  </a:rPr>
                  <a:t>法律效力上</a:t>
                </a:r>
              </a:p>
            </p:txBody>
          </p:sp>
        </p:grpSp>
        <p:sp>
          <p:nvSpPr>
            <p:cNvPr id="2" name="文本框 1"/>
            <p:cNvSpPr txBox="1"/>
            <p:nvPr/>
          </p:nvSpPr>
          <p:spPr>
            <a:xfrm>
              <a:off x="3310250" y="2564904"/>
              <a:ext cx="2941553" cy="3139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Ø"/>
              </a:pP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宪法具有最高的法律效力 </a:t>
              </a:r>
            </a:p>
          </p:txBody>
        </p:sp>
        <p:grpSp>
          <p:nvGrpSpPr>
            <p:cNvPr id="34" name="Group 9"/>
            <p:cNvGrpSpPr/>
            <p:nvPr/>
          </p:nvGrpSpPr>
          <p:grpSpPr>
            <a:xfrm>
              <a:off x="3151499" y="3031432"/>
              <a:ext cx="3203203" cy="941070"/>
              <a:chOff x="2880" y="1616"/>
              <a:chExt cx="3373" cy="1043"/>
            </a:xfrm>
            <a:noFill/>
          </p:grpSpPr>
          <p:sp>
            <p:nvSpPr>
              <p:cNvPr id="11273" name="AutoShape 7"/>
              <p:cNvSpPr>
                <a:spLocks noChangeArrowheads="1"/>
              </p:cNvSpPr>
              <p:nvPr/>
            </p:nvSpPr>
            <p:spPr bwMode="auto">
              <a:xfrm>
                <a:off x="2880" y="1616"/>
                <a:ext cx="2404" cy="1043"/>
              </a:xfrm>
              <a:prstGeom prst="wedgeEllipseCallout">
                <a:avLst>
                  <a:gd name="adj1" fmla="val -41389"/>
                  <a:gd name="adj2" fmla="val -61792"/>
                </a:avLst>
              </a:prstGeom>
              <a:grpFill/>
              <a:ln w="9525">
                <a:noFill/>
                <a:miter lim="800000"/>
              </a:ln>
            </p:spPr>
            <p:txBody>
              <a:bodyPr/>
              <a:lstStyle/>
              <a:p>
                <a:pPr algn="ctr"/>
                <a:endParaRPr lang="zh-CN" altLang="zh-CN">
                  <a:cs typeface="+mn-ea"/>
                  <a:sym typeface="+mn-lt"/>
                </a:endParaRPr>
              </a:p>
            </p:txBody>
          </p:sp>
          <p:sp>
            <p:nvSpPr>
              <p:cNvPr id="11274" name="Text Box 8"/>
              <p:cNvSpPr txBox="1">
                <a:spLocks noChangeArrowheads="1"/>
              </p:cNvSpPr>
              <p:nvPr/>
            </p:nvSpPr>
            <p:spPr bwMode="auto">
              <a:xfrm>
                <a:off x="3066" y="1718"/>
                <a:ext cx="3187" cy="64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  <a:buFont typeface="Wingdings" panose="05000000000000000000" pitchFamily="2" charset="2"/>
                  <a:buChar char="Ø"/>
                </a:pPr>
                <a:r>
                  <a:rPr lang="zh-CN" altLang="en-US" sz="1600" dirty="0">
                    <a:solidFill>
                      <a:schemeClr val="bg1"/>
                    </a:solidFill>
                    <a:cs typeface="+mn-ea"/>
                    <a:sym typeface="+mn-lt"/>
                  </a:rPr>
                  <a:t>是指法律生效、适用的范围</a:t>
                </a:r>
              </a:p>
            </p:txBody>
          </p:sp>
        </p:grpSp>
        <p:sp>
          <p:nvSpPr>
            <p:cNvPr id="6" name="矩形 5"/>
            <p:cNvSpPr/>
            <p:nvPr/>
          </p:nvSpPr>
          <p:spPr bwMode="auto">
            <a:xfrm>
              <a:off x="1130623" y="2339340"/>
              <a:ext cx="5153684" cy="1382447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19" name="图片 18" descr="图片包含 游戏机, 热气球, 交通, 飞机&#10;&#10;描述已自动生成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3351" y="2248887"/>
            <a:ext cx="2945800" cy="2945800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1826401" y="5286335"/>
            <a:ext cx="5361332" cy="503238"/>
            <a:chOff x="1796948" y="5206683"/>
            <a:chExt cx="5361332" cy="503238"/>
          </a:xfrm>
        </p:grpSpPr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1796948" y="5206683"/>
              <a:ext cx="580212" cy="503238"/>
            </a:xfrm>
            <a:prstGeom prst="rightArrow">
              <a:avLst>
                <a:gd name="adj1" fmla="val 50000"/>
                <a:gd name="adj2" fmla="val 82256"/>
              </a:avLst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kern="0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2436709" y="5296299"/>
              <a:ext cx="4721571" cy="33718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说明</a:t>
              </a:r>
              <a:r>
                <a:rPr lang="zh-CN" altLang="en-US" sz="1600" b="1">
                  <a:solidFill>
                    <a:schemeClr val="bg1"/>
                  </a:solidFill>
                  <a:cs typeface="+mn-ea"/>
                  <a:sym typeface="+mn-lt"/>
                </a:rPr>
                <a:t>：</a:t>
              </a:r>
              <a:r>
                <a:rPr lang="zh-CN" altLang="en-US" sz="1600">
                  <a:solidFill>
                    <a:schemeClr val="bg1"/>
                  </a:solidFill>
                  <a:cs typeface="+mn-ea"/>
                  <a:sym typeface="+mn-lt"/>
                </a:rPr>
                <a:t>在法律金字塔上宪法具有最高的法律效力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282751" y="1623421"/>
            <a:ext cx="4203558" cy="1789664"/>
            <a:chOff x="917011" y="1644801"/>
            <a:chExt cx="4203558" cy="1789664"/>
          </a:xfrm>
        </p:grpSpPr>
        <p:sp>
          <p:nvSpPr>
            <p:cNvPr id="4" name="等腰三角形 3"/>
            <p:cNvSpPr/>
            <p:nvPr/>
          </p:nvSpPr>
          <p:spPr bwMode="auto">
            <a:xfrm>
              <a:off x="3735202" y="2612214"/>
              <a:ext cx="1385367" cy="822251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342850" y="1644801"/>
              <a:ext cx="1385367" cy="822251"/>
              <a:chOff x="1880336" y="1630638"/>
              <a:chExt cx="1385367" cy="822251"/>
            </a:xfrm>
          </p:grpSpPr>
          <p:sp>
            <p:nvSpPr>
              <p:cNvPr id="2" name="等腰三角形 1"/>
              <p:cNvSpPr/>
              <p:nvPr/>
            </p:nvSpPr>
            <p:spPr bwMode="auto">
              <a:xfrm>
                <a:off x="1880336" y="1630638"/>
                <a:ext cx="1385367" cy="822251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" name="矩形: 圆角 8"/>
              <p:cNvSpPr/>
              <p:nvPr/>
            </p:nvSpPr>
            <p:spPr>
              <a:xfrm>
                <a:off x="2079226" y="2066171"/>
                <a:ext cx="923606" cy="340360"/>
              </a:xfrm>
              <a:prstGeom prst="roundRect">
                <a:avLst>
                  <a:gd name="adj" fmla="val 5000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zh-CN" altLang="en-US" sz="2400" b="1">
                    <a:solidFill>
                      <a:schemeClr val="accent3"/>
                    </a:solidFill>
                    <a:cs typeface="+mn-ea"/>
                    <a:sym typeface="+mn-lt"/>
                  </a:rPr>
                  <a:t>宪法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917011" y="2605518"/>
              <a:ext cx="1500673" cy="822251"/>
              <a:chOff x="917011" y="2605518"/>
              <a:chExt cx="1500673" cy="822251"/>
            </a:xfrm>
          </p:grpSpPr>
          <p:sp>
            <p:nvSpPr>
              <p:cNvPr id="3" name="等腰三角形 2"/>
              <p:cNvSpPr/>
              <p:nvPr/>
            </p:nvSpPr>
            <p:spPr bwMode="auto">
              <a:xfrm>
                <a:off x="957483" y="2605518"/>
                <a:ext cx="1385367" cy="822251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" name="Text Box 18"/>
              <p:cNvSpPr txBox="1">
                <a:spLocks noChangeArrowheads="1"/>
              </p:cNvSpPr>
              <p:nvPr/>
            </p:nvSpPr>
            <p:spPr bwMode="auto">
              <a:xfrm>
                <a:off x="917011" y="3008759"/>
                <a:ext cx="1500673" cy="40011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000" b="1">
                    <a:solidFill>
                      <a:schemeClr val="accent3"/>
                    </a:solidFill>
                    <a:cs typeface="+mn-ea"/>
                    <a:sym typeface="+mn-lt"/>
                  </a:rPr>
                  <a:t>“</a:t>
                </a:r>
                <a:r>
                  <a:rPr lang="zh-CN" altLang="en-US" sz="2000" b="1">
                    <a:solidFill>
                      <a:schemeClr val="accent3"/>
                    </a:solidFill>
                    <a:cs typeface="+mn-ea"/>
                    <a:sym typeface="+mn-lt"/>
                  </a:rPr>
                  <a:t>母法”</a:t>
                </a:r>
              </a:p>
            </p:txBody>
          </p:sp>
        </p:grpSp>
        <p:sp>
          <p:nvSpPr>
            <p:cNvPr id="17" name="矩形 16"/>
            <p:cNvSpPr/>
            <p:nvPr/>
          </p:nvSpPr>
          <p:spPr>
            <a:xfrm>
              <a:off x="3985530" y="3034348"/>
              <a:ext cx="85240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000" b="1">
                  <a:solidFill>
                    <a:schemeClr val="accent3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lt"/>
                </a:rPr>
                <a:t>“</a:t>
              </a:r>
              <a:r>
                <a:rPr lang="zh-CN" altLang="en-US" sz="2000" b="1">
                  <a:solidFill>
                    <a:schemeClr val="accent3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lt"/>
                </a:rPr>
                <a:t>子法”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708590" y="3493503"/>
            <a:ext cx="1392351" cy="1672899"/>
            <a:chOff x="2342850" y="3514883"/>
            <a:chExt cx="1392351" cy="1672899"/>
          </a:xfrm>
        </p:grpSpPr>
        <p:sp>
          <p:nvSpPr>
            <p:cNvPr id="7" name="矩形 6"/>
            <p:cNvSpPr/>
            <p:nvPr/>
          </p:nvSpPr>
          <p:spPr>
            <a:xfrm>
              <a:off x="2567047" y="4016634"/>
              <a:ext cx="915167" cy="3385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9pPr>
            </a:lstStyle>
            <a:p>
              <a:pPr algn="dist">
                <a:spcBef>
                  <a:spcPct val="50000"/>
                </a:spcBef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lt"/>
                </a:rPr>
                <a:t>民 法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2533282" y="4448255"/>
              <a:ext cx="91516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9pPr>
            </a:lstStyle>
            <a:p>
              <a:pPr algn="dist">
                <a:spcBef>
                  <a:spcPct val="50000"/>
                </a:spcBef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lt"/>
                </a:rPr>
                <a:t>诉讼法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2516454" y="4849228"/>
              <a:ext cx="97843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9pPr>
            </a:lstStyle>
            <a:p>
              <a:pPr algn="dist">
                <a:spcBef>
                  <a:spcPct val="50000"/>
                </a:spcBef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lt"/>
                </a:rPr>
                <a:t>行政法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2577949" y="3620462"/>
              <a:ext cx="91516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ea"/>
                </a:defRPr>
              </a:lvl9pPr>
            </a:lstStyle>
            <a:p>
              <a:pPr algn="dist">
                <a:spcBef>
                  <a:spcPct val="50000"/>
                </a:spcBef>
              </a:pPr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lt"/>
                </a:rPr>
                <a:t>刑 法</a:t>
              </a: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2342850" y="3514883"/>
              <a:ext cx="1392351" cy="1672899"/>
              <a:chOff x="2342850" y="3514883"/>
              <a:chExt cx="1392351" cy="1672899"/>
            </a:xfrm>
          </p:grpSpPr>
          <p:sp>
            <p:nvSpPr>
              <p:cNvPr id="15" name="矩形 14"/>
              <p:cNvSpPr/>
              <p:nvPr/>
            </p:nvSpPr>
            <p:spPr bwMode="auto">
              <a:xfrm>
                <a:off x="2352384" y="3514883"/>
                <a:ext cx="1382817" cy="1672899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20" name="直接连接符 19"/>
              <p:cNvCxnSpPr/>
              <p:nvPr/>
            </p:nvCxnSpPr>
            <p:spPr bwMode="auto">
              <a:xfrm>
                <a:off x="2342850" y="3944059"/>
                <a:ext cx="1358041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直接连接符 26"/>
              <p:cNvCxnSpPr/>
              <p:nvPr/>
            </p:nvCxnSpPr>
            <p:spPr bwMode="auto">
              <a:xfrm>
                <a:off x="2342850" y="4797152"/>
                <a:ext cx="1358041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直接连接符 27"/>
              <p:cNvCxnSpPr/>
              <p:nvPr/>
            </p:nvCxnSpPr>
            <p:spPr bwMode="auto">
              <a:xfrm>
                <a:off x="2342850" y="4370605"/>
                <a:ext cx="1358041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3326" y="2009711"/>
            <a:ext cx="3332476" cy="3418512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PowerPoint 演示文稿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ULTRA_SCORM_COURSE_ID" val="99387D26-BF33-4315-A8B9-E9F661D30D6C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a="http://schemas.openxmlformats.org/drawingml/2006/main" name="第一PPT模板网-WWW.1PPT.COM">
  <a:themeElements>
    <a:clrScheme name="自定义 668">
      <a:dk1>
        <a:srgbClr val="161615"/>
      </a:dk1>
      <a:lt1>
        <a:srgbClr val="161615"/>
      </a:lt1>
      <a:dk2>
        <a:srgbClr val="161615"/>
      </a:dk2>
      <a:lt2>
        <a:srgbClr val="161615"/>
      </a:lt2>
      <a:accent1>
        <a:srgbClr val="ED392A"/>
      </a:accent1>
      <a:accent2>
        <a:srgbClr val="161615"/>
      </a:accent2>
      <a:accent3>
        <a:srgbClr val="FFFFFF"/>
      </a:accent3>
      <a:accent4>
        <a:srgbClr val="ED392A"/>
      </a:accent4>
      <a:accent5>
        <a:srgbClr val="ED392A"/>
      </a:accent5>
      <a:accent6>
        <a:srgbClr val="161615"/>
      </a:accent6>
      <a:hlink>
        <a:srgbClr val="C00000"/>
      </a:hlink>
      <a:folHlink>
        <a:srgbClr val="DEDEDD"/>
      </a:folHlink>
    </a:clrScheme>
    <a:fontScheme name="01isc0cc">
      <a:majorFont>
        <a:latin typeface="Adobe Arabic"/>
        <a:ea typeface="微软雅黑"/>
        <a:cs typeface="Arial"/>
      </a:majorFont>
      <a:minorFont>
        <a:latin typeface="Adobe Arabic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1214</Words>
  <Application>Microsoft Office PowerPoint</Application>
  <PresentationFormat>自定义</PresentationFormat>
  <Paragraphs>137</Paragraphs>
  <Slides>27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9" baseType="lpstr">
      <vt:lpstr>Meiryo</vt:lpstr>
      <vt:lpstr>仿宋_GB2312</vt:lpstr>
      <vt:lpstr>汉仪字研卡通W</vt:lpstr>
      <vt:lpstr>宋体</vt:lpstr>
      <vt:lpstr>微软雅黑</vt:lpstr>
      <vt:lpstr>Adobe Arabic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2021-08-11T11:53:44Z</cp:lastPrinted>
  <dcterms:created xsi:type="dcterms:W3CDTF">2021-08-11T11:53:44Z</dcterms:created>
  <dcterms:modified xsi:type="dcterms:W3CDTF">2023-04-05T02:33:44Z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