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2"/>
  </p:notesMasterIdLst>
  <p:sldIdLst>
    <p:sldId id="524" r:id="rId3"/>
    <p:sldId id="692" r:id="rId4"/>
    <p:sldId id="844" r:id="rId5"/>
    <p:sldId id="845" r:id="rId6"/>
    <p:sldId id="629" r:id="rId7"/>
    <p:sldId id="818" r:id="rId8"/>
    <p:sldId id="433" r:id="rId9"/>
    <p:sldId id="846" r:id="rId10"/>
    <p:sldId id="847" r:id="rId11"/>
    <p:sldId id="848" r:id="rId12"/>
    <p:sldId id="849" r:id="rId13"/>
    <p:sldId id="850" r:id="rId14"/>
    <p:sldId id="851" r:id="rId15"/>
    <p:sldId id="852" r:id="rId16"/>
    <p:sldId id="853" r:id="rId17"/>
    <p:sldId id="854" r:id="rId18"/>
    <p:sldId id="855" r:id="rId19"/>
    <p:sldId id="856" r:id="rId20"/>
    <p:sldId id="857" r:id="rId21"/>
  </p:sldIdLst>
  <p:sldSz cx="12196763" cy="6858000"/>
  <p:notesSz cx="6858000" cy="9144000"/>
  <p:custDataLst>
    <p:tags r:id="rId23"/>
  </p:custDataLst>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88">
          <p15:clr>
            <a:srgbClr val="A4A3A4"/>
          </p15:clr>
        </p15:guide>
        <p15:guide id="2" pos="383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6366" autoAdjust="0"/>
  </p:normalViewPr>
  <p:slideViewPr>
    <p:cSldViewPr snapToObjects="1">
      <p:cViewPr varScale="1">
        <p:scale>
          <a:sx n="108" d="100"/>
          <a:sy n="108" d="100"/>
        </p:scale>
        <p:origin x="678" y="114"/>
      </p:cViewPr>
      <p:guideLst>
        <p:guide orient="horz" pos="2188"/>
        <p:guide pos="3832"/>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0" hangingPunct="0">
              <a:defRPr sz="1200"/>
            </a:lvl1pPr>
          </a:lstStyle>
          <a:p>
            <a:endParaRPr lang="zh-CN"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0" hangingPunct="0">
              <a:defRPr sz="1200"/>
            </a:lvl1pPr>
          </a:lstStyle>
          <a:p>
            <a:fld id="{B9EEDA17-7CE7-49CA-897E-A1888A19DA62}" type="datetimeFigureOut">
              <a:rPr lang="zh-CN" altLang="en-US"/>
              <a:t>2023/4/6</a:t>
            </a:fld>
            <a:endParaRPr lang="en-US"/>
          </a:p>
        </p:txBody>
      </p:sp>
      <p:sp>
        <p:nvSpPr>
          <p:cNvPr id="3076" name="Rectangle 4"/>
          <p:cNvSpPr>
            <a:spLocks noGrp="1" noRot="1" noChangeAspect="1" noChangeArrowheads="1"/>
          </p:cNvSpPr>
          <p:nvPr>
            <p:ph type="sldImg" idx="2"/>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0" hangingPunct="0">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0" hangingPunct="0">
              <a:defRPr sz="1200"/>
            </a:lvl1pPr>
          </a:lstStyle>
          <a:p>
            <a:fld id="{CE1689F0-D8FB-450F-A36F-553F26501FEE}" type="slidenum">
              <a:rPr lang="zh-CN" altLang="en-US"/>
              <a:t>‹#›</a:t>
            </a:fld>
            <a:endParaRPr lang="en-US"/>
          </a:p>
        </p:txBody>
      </p:sp>
    </p:spTree>
    <p:extLst>
      <p:ext uri="{BB962C8B-B14F-4D97-AF65-F5344CB8AC3E}">
        <p14:creationId xmlns:p14="http://schemas.microsoft.com/office/powerpoint/2010/main" val="24112287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1</a:t>
            </a:fld>
            <a:endParaRPr lang="en-US"/>
          </a:p>
        </p:txBody>
      </p:sp>
    </p:spTree>
    <p:extLst>
      <p:ext uri="{BB962C8B-B14F-4D97-AF65-F5344CB8AC3E}">
        <p14:creationId xmlns:p14="http://schemas.microsoft.com/office/powerpoint/2010/main" val="3245372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10</a:t>
            </a:fld>
            <a:endParaRPr lang="en-US"/>
          </a:p>
        </p:txBody>
      </p:sp>
    </p:spTree>
    <p:extLst>
      <p:ext uri="{BB962C8B-B14F-4D97-AF65-F5344CB8AC3E}">
        <p14:creationId xmlns:p14="http://schemas.microsoft.com/office/powerpoint/2010/main" val="42054110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11</a:t>
            </a:fld>
            <a:endParaRPr lang="en-US"/>
          </a:p>
        </p:txBody>
      </p:sp>
    </p:spTree>
    <p:extLst>
      <p:ext uri="{BB962C8B-B14F-4D97-AF65-F5344CB8AC3E}">
        <p14:creationId xmlns:p14="http://schemas.microsoft.com/office/powerpoint/2010/main" val="20691886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12</a:t>
            </a:fld>
            <a:endParaRPr lang="en-US"/>
          </a:p>
        </p:txBody>
      </p:sp>
    </p:spTree>
    <p:extLst>
      <p:ext uri="{BB962C8B-B14F-4D97-AF65-F5344CB8AC3E}">
        <p14:creationId xmlns:p14="http://schemas.microsoft.com/office/powerpoint/2010/main" val="4255814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13</a:t>
            </a:fld>
            <a:endParaRPr lang="en-US"/>
          </a:p>
        </p:txBody>
      </p:sp>
    </p:spTree>
    <p:extLst>
      <p:ext uri="{BB962C8B-B14F-4D97-AF65-F5344CB8AC3E}">
        <p14:creationId xmlns:p14="http://schemas.microsoft.com/office/powerpoint/2010/main" val="7596969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14</a:t>
            </a:fld>
            <a:endParaRPr lang="en-US"/>
          </a:p>
        </p:txBody>
      </p:sp>
    </p:spTree>
    <p:extLst>
      <p:ext uri="{BB962C8B-B14F-4D97-AF65-F5344CB8AC3E}">
        <p14:creationId xmlns:p14="http://schemas.microsoft.com/office/powerpoint/2010/main" val="27179153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15</a:t>
            </a:fld>
            <a:endParaRPr lang="en-US"/>
          </a:p>
        </p:txBody>
      </p:sp>
    </p:spTree>
    <p:extLst>
      <p:ext uri="{BB962C8B-B14F-4D97-AF65-F5344CB8AC3E}">
        <p14:creationId xmlns:p14="http://schemas.microsoft.com/office/powerpoint/2010/main" val="27747600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16</a:t>
            </a:fld>
            <a:endParaRPr lang="en-US"/>
          </a:p>
        </p:txBody>
      </p:sp>
    </p:spTree>
    <p:extLst>
      <p:ext uri="{BB962C8B-B14F-4D97-AF65-F5344CB8AC3E}">
        <p14:creationId xmlns:p14="http://schemas.microsoft.com/office/powerpoint/2010/main" val="1259396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17</a:t>
            </a:fld>
            <a:endParaRPr lang="en-US"/>
          </a:p>
        </p:txBody>
      </p:sp>
    </p:spTree>
    <p:extLst>
      <p:ext uri="{BB962C8B-B14F-4D97-AF65-F5344CB8AC3E}">
        <p14:creationId xmlns:p14="http://schemas.microsoft.com/office/powerpoint/2010/main" val="25284114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18</a:t>
            </a:fld>
            <a:endParaRPr lang="en-US"/>
          </a:p>
        </p:txBody>
      </p:sp>
    </p:spTree>
    <p:extLst>
      <p:ext uri="{BB962C8B-B14F-4D97-AF65-F5344CB8AC3E}">
        <p14:creationId xmlns:p14="http://schemas.microsoft.com/office/powerpoint/2010/main" val="1186152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134953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2</a:t>
            </a:fld>
            <a:endParaRPr lang="en-US"/>
          </a:p>
        </p:txBody>
      </p:sp>
    </p:spTree>
    <p:extLst>
      <p:ext uri="{BB962C8B-B14F-4D97-AF65-F5344CB8AC3E}">
        <p14:creationId xmlns:p14="http://schemas.microsoft.com/office/powerpoint/2010/main" val="2750426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3</a:t>
            </a:fld>
            <a:endParaRPr lang="en-US"/>
          </a:p>
        </p:txBody>
      </p:sp>
    </p:spTree>
    <p:extLst>
      <p:ext uri="{BB962C8B-B14F-4D97-AF65-F5344CB8AC3E}">
        <p14:creationId xmlns:p14="http://schemas.microsoft.com/office/powerpoint/2010/main" val="995424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4</a:t>
            </a:fld>
            <a:endParaRPr lang="en-US"/>
          </a:p>
        </p:txBody>
      </p:sp>
    </p:spTree>
    <p:extLst>
      <p:ext uri="{BB962C8B-B14F-4D97-AF65-F5344CB8AC3E}">
        <p14:creationId xmlns:p14="http://schemas.microsoft.com/office/powerpoint/2010/main" val="2263584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5</a:t>
            </a:fld>
            <a:endParaRPr lang="en-US"/>
          </a:p>
        </p:txBody>
      </p:sp>
    </p:spTree>
    <p:extLst>
      <p:ext uri="{BB962C8B-B14F-4D97-AF65-F5344CB8AC3E}">
        <p14:creationId xmlns:p14="http://schemas.microsoft.com/office/powerpoint/2010/main" val="1885349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6</a:t>
            </a:fld>
            <a:endParaRPr lang="en-US"/>
          </a:p>
        </p:txBody>
      </p:sp>
    </p:spTree>
    <p:extLst>
      <p:ext uri="{BB962C8B-B14F-4D97-AF65-F5344CB8AC3E}">
        <p14:creationId xmlns:p14="http://schemas.microsoft.com/office/powerpoint/2010/main" val="3693754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7</a:t>
            </a:fld>
            <a:endParaRPr lang="en-US"/>
          </a:p>
        </p:txBody>
      </p:sp>
    </p:spTree>
    <p:extLst>
      <p:ext uri="{BB962C8B-B14F-4D97-AF65-F5344CB8AC3E}">
        <p14:creationId xmlns:p14="http://schemas.microsoft.com/office/powerpoint/2010/main" val="1454227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8</a:t>
            </a:fld>
            <a:endParaRPr lang="en-US"/>
          </a:p>
        </p:txBody>
      </p:sp>
    </p:spTree>
    <p:extLst>
      <p:ext uri="{BB962C8B-B14F-4D97-AF65-F5344CB8AC3E}">
        <p14:creationId xmlns:p14="http://schemas.microsoft.com/office/powerpoint/2010/main" val="4055063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t>9</a:t>
            </a:fld>
            <a:endParaRPr lang="en-US"/>
          </a:p>
        </p:txBody>
      </p:sp>
    </p:spTree>
    <p:extLst>
      <p:ext uri="{BB962C8B-B14F-4D97-AF65-F5344CB8AC3E}">
        <p14:creationId xmlns:p14="http://schemas.microsoft.com/office/powerpoint/2010/main" val="4194558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43963" y="908050"/>
            <a:ext cx="2743200" cy="5218113"/>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908050"/>
            <a:ext cx="8081963" cy="52181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596" y="1122363"/>
            <a:ext cx="9147572"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596" y="3602038"/>
            <a:ext cx="914757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96621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01186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2175" y="1709739"/>
            <a:ext cx="10519708"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2175" y="4589464"/>
            <a:ext cx="10519708"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321203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528" y="1825625"/>
            <a:ext cx="5183624"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4611" y="1825625"/>
            <a:ext cx="5183624"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96312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40116" y="365126"/>
            <a:ext cx="10519708"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40117" y="1681163"/>
            <a:ext cx="51598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40117" y="2505075"/>
            <a:ext cx="5159802"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4611" y="1681163"/>
            <a:ext cx="518521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4611" y="2505075"/>
            <a:ext cx="5185213"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804348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175014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298684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40117" y="457200"/>
            <a:ext cx="3933773"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5213" y="987426"/>
            <a:ext cx="617461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40117" y="2057400"/>
            <a:ext cx="393377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68866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solidFill>
                  <a:schemeClr val="accent1"/>
                </a:solidFill>
              </a:defRPr>
            </a:lvl1pPr>
          </a:lstStyle>
          <a:p>
            <a:r>
              <a:rPr lang="zh-CN" altLang="en-US"/>
              <a:t>单击此处编辑母版标题样式</a:t>
            </a:r>
          </a:p>
        </p:txBody>
      </p:sp>
      <p:sp>
        <p:nvSpPr>
          <p:cNvPr id="3" name="内容占位符 2"/>
          <p:cNvSpPr>
            <a:spLocks noGrp="1"/>
          </p:cNvSpPr>
          <p:nvPr>
            <p:ph idx="1"/>
          </p:nvPr>
        </p:nvSpPr>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TextBox 3"/>
          <p:cNvSpPr txBox="1"/>
          <p:nvPr userDrawn="1"/>
        </p:nvSpPr>
        <p:spPr>
          <a:xfrm>
            <a:off x="10850909" y="6474429"/>
            <a:ext cx="1183668" cy="307777"/>
          </a:xfrm>
          <a:prstGeom prst="rect">
            <a:avLst/>
          </a:prstGeom>
          <a:noFill/>
        </p:spPr>
        <p:txBody>
          <a:bodyPr wrap="square" rtlCol="0">
            <a:spAutoFit/>
          </a:bodyPr>
          <a:lstStyle/>
          <a:p>
            <a:pPr algn="ctr"/>
            <a:r>
              <a:rPr lang="en-US" altLang="zh-CN" sz="1400" i="0">
                <a:solidFill>
                  <a:schemeClr val="tx1"/>
                </a:solidFill>
                <a:latin typeface="宋体" panose="02010600030101010101" pitchFamily="2" charset="-122"/>
                <a:ea typeface="宋体" panose="02010600030101010101" pitchFamily="2" charset="-122"/>
              </a:rPr>
              <a:t>page[</a:t>
            </a:r>
            <a:fld id="{83D56EDC-D994-44D7-95C3-3891C9432327}" type="slidenum">
              <a:rPr lang="en-US" altLang="zh-CN" sz="1400" i="0" smtClean="0">
                <a:solidFill>
                  <a:schemeClr val="tx1"/>
                </a:solidFill>
                <a:latin typeface="宋体" panose="02010600030101010101" pitchFamily="2" charset="-122"/>
                <a:ea typeface="宋体" panose="02010600030101010101" pitchFamily="2" charset="-122"/>
              </a:rPr>
              <a:t>‹#›</a:t>
            </a:fld>
            <a:r>
              <a:rPr lang="en-US" altLang="zh-CN" sz="1400" i="0" kern="1200">
                <a:solidFill>
                  <a:schemeClr val="tx1"/>
                </a:solidFill>
                <a:latin typeface="宋体" panose="02010600030101010101" pitchFamily="2" charset="-122"/>
                <a:ea typeface="宋体" panose="02010600030101010101" pitchFamily="2" charset="-122"/>
                <a:cs typeface="+mn-cs"/>
              </a:rPr>
              <a:t>]</a:t>
            </a:r>
            <a:endParaRPr lang="zh-CN" altLang="en-US" sz="1400" i="0">
              <a:solidFill>
                <a:schemeClr val="tx1"/>
              </a:solidFill>
              <a:latin typeface="宋体" panose="02010600030101010101" pitchFamily="2" charset="-122"/>
              <a:ea typeface="宋体" panose="02010600030101010101" pitchFamily="2" charset="-122"/>
            </a:endParaRP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40117" y="457200"/>
            <a:ext cx="3933773"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5213" y="987426"/>
            <a:ext cx="6174611"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40117" y="2057400"/>
            <a:ext cx="393377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240707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04568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8309" y="365125"/>
            <a:ext cx="2629927"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527" y="365125"/>
            <a:ext cx="7737322"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63460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dpi="0" rotWithShape="0">
          <a:blip r:embed="rId2">
            <a:lum/>
          </a:blip>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6375"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613" y="2906713"/>
            <a:ext cx="10366375"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0"/>
            <a:ext cx="541178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3788" y="1600200"/>
            <a:ext cx="541337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7563"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956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956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6013" y="1535113"/>
            <a:ext cx="539115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6013" y="2174875"/>
            <a:ext cx="539115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3200"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8850" y="273050"/>
            <a:ext cx="681831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0" y="1435100"/>
            <a:ext cx="40132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90775" y="4800600"/>
            <a:ext cx="7318375"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90775" y="612775"/>
            <a:ext cx="731837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90775" y="5367338"/>
            <a:ext cx="731837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1F1F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908050"/>
            <a:ext cx="1097756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t>单击此处编辑母版标题样式</a:t>
            </a:r>
          </a:p>
        </p:txBody>
      </p:sp>
      <p:sp>
        <p:nvSpPr>
          <p:cNvPr id="1027" name="Rectangle 3"/>
          <p:cNvSpPr>
            <a:spLocks noGrp="1" noChangeArrowheads="1"/>
          </p:cNvSpPr>
          <p:nvPr>
            <p:ph type="body" idx="1"/>
          </p:nvPr>
        </p:nvSpPr>
        <p:spPr bwMode="auto">
          <a:xfrm>
            <a:off x="609600" y="1600200"/>
            <a:ext cx="1097756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t>单击此处编辑母版文本样式</a:t>
            </a:r>
          </a:p>
          <a:p>
            <a:pPr lvl="1"/>
            <a:r>
              <a:rPr lang="zh-CN"/>
              <a:t>第二级</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rtl="0" fontAlgn="base">
        <a:spcBef>
          <a:spcPct val="0"/>
        </a:spcBef>
        <a:spcAft>
          <a:spcPct val="0"/>
        </a:spcAft>
        <a:defRPr sz="2400">
          <a:solidFill>
            <a:schemeClr val="accent1"/>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9pPr>
    </p:titleStyle>
    <p:bodyStyle>
      <a:lvl1pPr marL="342900" indent="-342900" algn="l" rtl="0" fontAlgn="base">
        <a:spcBef>
          <a:spcPct val="20000"/>
        </a:spcBef>
        <a:spcAft>
          <a:spcPct val="0"/>
        </a:spcAft>
        <a:buChar char="•"/>
        <a:defRPr sz="2000">
          <a:solidFill>
            <a:schemeClr val="accent1"/>
          </a:solidFill>
          <a:latin typeface="+mn-lt"/>
          <a:ea typeface="+mn-ea"/>
          <a:cs typeface="+mn-cs"/>
        </a:defRPr>
      </a:lvl1pPr>
      <a:lvl2pPr marL="742950" indent="-285750" algn="l" rtl="0" eaLnBrk="0" fontAlgn="base" hangingPunct="0">
        <a:spcBef>
          <a:spcPct val="20000"/>
        </a:spcBef>
        <a:spcAft>
          <a:spcPct val="0"/>
        </a:spcAft>
        <a:buChar char="–"/>
        <a:defRPr sz="2000">
          <a:solidFill>
            <a:schemeClr val="accent1"/>
          </a:solidFill>
          <a:latin typeface="+mn-lt"/>
          <a:ea typeface="仿宋_GB2312" panose="02010609030101010101" pitchFamily="49" charset="-122"/>
        </a:defRPr>
      </a:lvl2pPr>
      <a:lvl3pPr marL="1143000" indent="-228600" algn="l" rtl="0" eaLnBrk="0" fontAlgn="base" hangingPunct="0">
        <a:spcBef>
          <a:spcPct val="20000"/>
        </a:spcBef>
        <a:spcAft>
          <a:spcPct val="0"/>
        </a:spcAft>
        <a:buChar char="•"/>
        <a:defRPr sz="2400">
          <a:solidFill>
            <a:schemeClr val="tx1"/>
          </a:solidFill>
          <a:latin typeface="+mn-lt"/>
          <a:ea typeface="宋体" panose="02010600030101010101" pitchFamily="2" charset="-122"/>
        </a:defRPr>
      </a:lvl3pPr>
      <a:lvl4pPr marL="1600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4pPr>
      <a:lvl5pPr marL="20574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5pPr>
      <a:lvl6pPr marL="25146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6pPr>
      <a:lvl7pPr marL="29718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7pPr>
      <a:lvl8pPr marL="34290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8pPr>
      <a:lvl9pPr marL="3886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528" y="365126"/>
            <a:ext cx="10519708"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528" y="1825625"/>
            <a:ext cx="10519708"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527" y="6356351"/>
            <a:ext cx="2744272"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6E5758D-A3C3-4E88-8AC0-22500507BD7E}" type="datetimeFigureOut">
              <a:rPr lang="zh-CN" altLang="en-US" smtClean="0">
                <a:solidFill>
                  <a:prstClr val="black">
                    <a:tint val="75000"/>
                  </a:prstClr>
                </a:solidFill>
                <a:latin typeface="Calibri" panose="020F0502020204030204"/>
              </a:rPr>
              <a:pPr fontAlgn="auto">
                <a:spcBef>
                  <a:spcPts val="0"/>
                </a:spcBef>
                <a:spcAft>
                  <a:spcPts val="0"/>
                </a:spcAft>
              </a:pPr>
              <a:t>2023/4/6</a:t>
            </a:fld>
            <a:endParaRPr lang="zh-CN" altLang="en-US">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4040178" y="6356351"/>
            <a:ext cx="4116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zh-CN" alt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3964" y="6356351"/>
            <a:ext cx="2744272"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AA4E786F-588D-4932-A7B2-AE3451FA4ACA}" type="slidenum">
              <a:rPr lang="zh-CN" altLang="en-US" smtClean="0">
                <a:solidFill>
                  <a:prstClr val="black">
                    <a:tint val="75000"/>
                  </a:prstClr>
                </a:solidFill>
                <a:latin typeface="Calibri" panose="020F0502020204030204"/>
              </a:rPr>
              <a:pPr fontAlgn="auto">
                <a:spcBef>
                  <a:spcPts val="0"/>
                </a:spcBef>
                <a:spcAft>
                  <a:spcPts val="0"/>
                </a:spcAft>
              </a:pPr>
              <a:t>‹#›</a:t>
            </a:fld>
            <a:endParaRPr lang="zh-CN" alt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413624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png"/><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png"/><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png"/><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9.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9.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9" name="文本框 18" descr="7b0a20202020227461726765744d6f64756c65223a202270726f636573734f6e6c696e65466f6e7473220a7d0a"/>
          <p:cNvSpPr txBox="1"/>
          <p:nvPr/>
        </p:nvSpPr>
        <p:spPr>
          <a:xfrm>
            <a:off x="1057307" y="1556385"/>
            <a:ext cx="9997440" cy="1918335"/>
          </a:xfrm>
          <a:prstGeom prst="rect">
            <a:avLst/>
          </a:prstGeom>
          <a:noFill/>
        </p:spPr>
        <p:txBody>
          <a:bodyPr wrap="square" rtlCol="0">
            <a:spAutoFit/>
          </a:bodyPr>
          <a:lstStyle/>
          <a:p>
            <a:pPr algn="ctr">
              <a:lnSpc>
                <a:spcPct val="110000"/>
              </a:lnSpc>
            </a:pPr>
            <a:r>
              <a:rPr lang="zh-CN" altLang="en-US" sz="5400" b="1" spc="400" dirty="0">
                <a:gradFill>
                  <a:gsLst>
                    <a:gs pos="100000">
                      <a:srgbClr val="FFC000"/>
                    </a:gs>
                    <a:gs pos="85000">
                      <a:srgbClr val="FF0000"/>
                    </a:gs>
                    <a:gs pos="0">
                      <a:srgbClr val="CC3300"/>
                    </a:gs>
                  </a:gsLst>
                  <a:path path="circle">
                    <a:fillToRect l="50000" t="-80000" r="50000" b="180000"/>
                  </a:path>
                </a:gradFill>
                <a:latin typeface="+中文标题" charset="0"/>
                <a:ea typeface="+mj-ea"/>
                <a:sym typeface="+mn-ea"/>
              </a:rPr>
              <a:t>弘扬张思德精神</a:t>
            </a:r>
          </a:p>
          <a:p>
            <a:pPr algn="ctr">
              <a:lnSpc>
                <a:spcPct val="110000"/>
              </a:lnSpc>
            </a:pPr>
            <a:r>
              <a:rPr lang="zh-CN" altLang="en-US" sz="5400" b="1" spc="400" dirty="0" smtClean="0">
                <a:gradFill>
                  <a:gsLst>
                    <a:gs pos="100000">
                      <a:srgbClr val="FFC000"/>
                    </a:gs>
                    <a:gs pos="85000">
                      <a:srgbClr val="FF0000"/>
                    </a:gs>
                    <a:gs pos="0">
                      <a:srgbClr val="CC3300"/>
                    </a:gs>
                  </a:gsLst>
                  <a:path path="circle">
                    <a:fillToRect l="50000" t="-80000" r="50000" b="180000"/>
                  </a:path>
                </a:gradFill>
                <a:latin typeface="+中文标题" charset="0"/>
                <a:ea typeface="+mj-ea"/>
                <a:sym typeface="+mn-ea"/>
              </a:rPr>
              <a:t>主题</a:t>
            </a:r>
            <a:r>
              <a:rPr lang="zh-CN" altLang="en-US" sz="5400" b="1" spc="400" dirty="0">
                <a:gradFill>
                  <a:gsLst>
                    <a:gs pos="100000">
                      <a:srgbClr val="FFC000"/>
                    </a:gs>
                    <a:gs pos="85000">
                      <a:srgbClr val="FF0000"/>
                    </a:gs>
                    <a:gs pos="0">
                      <a:srgbClr val="CC3300"/>
                    </a:gs>
                  </a:gsLst>
                  <a:path path="circle">
                    <a:fillToRect l="50000" t="-80000" r="50000" b="180000"/>
                  </a:path>
                </a:gradFill>
                <a:latin typeface="+中文标题" charset="0"/>
                <a:ea typeface="+mj-ea"/>
                <a:sym typeface="+mn-ea"/>
              </a:rPr>
              <a:t>党课</a:t>
            </a:r>
            <a:endParaRPr lang="zh-CN" altLang="en-US" sz="5400" b="1" spc="400" dirty="0">
              <a:gradFill>
                <a:gsLst>
                  <a:gs pos="100000">
                    <a:srgbClr val="FFC000"/>
                  </a:gs>
                  <a:gs pos="85000">
                    <a:srgbClr val="FF0000"/>
                  </a:gs>
                  <a:gs pos="0">
                    <a:srgbClr val="CC3300"/>
                  </a:gs>
                </a:gsLst>
                <a:path path="circle">
                  <a:fillToRect l="50000" t="-80000" r="50000" b="180000"/>
                </a:path>
              </a:gradFill>
              <a:latin typeface="+中文标题" charset="0"/>
              <a:ea typeface="+mj-ea"/>
              <a:sym typeface="+mn-ea"/>
            </a:endParaRPr>
          </a:p>
        </p:txBody>
      </p:sp>
      <p:sp>
        <p:nvSpPr>
          <p:cNvPr id="22" name="矩形 21"/>
          <p:cNvSpPr/>
          <p:nvPr/>
        </p:nvSpPr>
        <p:spPr>
          <a:xfrm>
            <a:off x="3938279" y="6237199"/>
            <a:ext cx="4331635" cy="461665"/>
          </a:xfrm>
          <a:prstGeom prst="rect">
            <a:avLst/>
          </a:prstGeom>
        </p:spPr>
        <p:txBody>
          <a:bodyPr wrap="none">
            <a:spAutoFit/>
          </a:bodyPr>
          <a:lstStyle/>
          <a:p>
            <a:pPr algn="ctr"/>
            <a:r>
              <a:rPr lang="zh-CN" altLang="en-US" sz="2400" b="1">
                <a:solidFill>
                  <a:schemeClr val="bg2"/>
                </a:solidFill>
                <a:latin typeface="+mj-ea"/>
                <a:ea typeface="+mj-ea"/>
              </a:rPr>
              <a:t>这里输入您的单位</a:t>
            </a:r>
            <a:r>
              <a:rPr lang="en-US" altLang="zh-CN" sz="2400" b="1">
                <a:solidFill>
                  <a:schemeClr val="bg2"/>
                </a:solidFill>
                <a:latin typeface="+mj-ea"/>
                <a:ea typeface="+mj-ea"/>
              </a:rPr>
              <a:t>/</a:t>
            </a:r>
            <a:r>
              <a:rPr lang="zh-CN" altLang="en-US" sz="2400" b="1">
                <a:solidFill>
                  <a:schemeClr val="bg2"/>
                </a:solidFill>
                <a:latin typeface="+mj-ea"/>
                <a:ea typeface="+mj-ea"/>
              </a:rPr>
              <a:t>党组织名称</a:t>
            </a:r>
          </a:p>
        </p:txBody>
      </p:sp>
      <p:pic>
        <p:nvPicPr>
          <p:cNvPr id="12" name="图片 11" descr="C:/Users/Administrator/AppData/Local/Temp/picturecompress_20211104164930/output_2.pngoutput_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12140" y="1428750"/>
            <a:ext cx="1656080" cy="1171575"/>
          </a:xfrm>
          <a:prstGeom prst="rect">
            <a:avLst/>
          </a:prstGeom>
        </p:spPr>
      </p:pic>
      <p:pic>
        <p:nvPicPr>
          <p:cNvPr id="14" name="图片 13" descr="C:/Users/Administrator/AppData/Local/Temp/picturecompress_20211104164930/output_3.pngoutput_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20940000">
            <a:off x="107315" y="2077085"/>
            <a:ext cx="996315" cy="704850"/>
          </a:xfrm>
          <a:prstGeom prst="rect">
            <a:avLst/>
          </a:prstGeom>
        </p:spPr>
      </p:pic>
      <p:pic>
        <p:nvPicPr>
          <p:cNvPr id="29" name="图片 28" descr="C:/Users/Administrator/AppData/Local/Temp/picturecompress_20211104164930/output_4.pngoutput_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9050655" y="836930"/>
            <a:ext cx="2381885" cy="1580515"/>
          </a:xfrm>
          <a:prstGeom prst="rect">
            <a:avLst/>
          </a:prstGeom>
        </p:spPr>
      </p:pic>
      <p:pic>
        <p:nvPicPr>
          <p:cNvPr id="20" name="图片 19" descr="C:/Users/Administrator/AppData/Local/Temp/picturecompress_20211104164930/output_6.pngoutput_6"/>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800465" y="4192270"/>
            <a:ext cx="3325495" cy="2437130"/>
          </a:xfrm>
          <a:prstGeom prst="rect">
            <a:avLst/>
          </a:prstGeom>
        </p:spPr>
      </p:pic>
      <p:pic>
        <p:nvPicPr>
          <p:cNvPr id="25" name="图片 24" descr="C:/Users/Administrator/AppData/Local/Temp/picturecompress_20211104164930/output_7.pngoutput_7"/>
          <p:cNvPicPr>
            <a:picLocks noChangeAspect="1"/>
          </p:cNvPicPr>
          <p:nvPr/>
        </p:nvPicPr>
        <p:blipFill>
          <a:blip r:embed="rId8"/>
          <a:stretch>
            <a:fillRect/>
          </a:stretch>
        </p:blipFill>
        <p:spPr>
          <a:xfrm>
            <a:off x="-23112" y="5445259"/>
            <a:ext cx="12214159" cy="1403851"/>
          </a:xfrm>
          <a:prstGeom prst="rect">
            <a:avLst/>
          </a:prstGeom>
        </p:spPr>
      </p:pic>
      <p:pic>
        <p:nvPicPr>
          <p:cNvPr id="26" name="图片 25" descr="C:/Users/Administrator/AppData/Local/Temp/picturecompress_20211104164930/output_8.pngoutput_8"/>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0" y="-27305"/>
            <a:ext cx="4791710" cy="1455420"/>
          </a:xfrm>
          <a:prstGeom prst="rect">
            <a:avLst/>
          </a:prstGeom>
        </p:spPr>
      </p:pic>
      <p:sp>
        <p:nvSpPr>
          <p:cNvPr id="11" name="矩形 10"/>
          <p:cNvSpPr/>
          <p:nvPr/>
        </p:nvSpPr>
        <p:spPr>
          <a:xfrm>
            <a:off x="21442" y="4918566"/>
            <a:ext cx="12191047" cy="470257"/>
          </a:xfrm>
          <a:prstGeom prst="rect">
            <a:avLst/>
          </a:prstGeom>
        </p:spPr>
        <p:txBody>
          <a:bodyPr wrap="square">
            <a:spAutoFit/>
          </a:bodyPr>
          <a:lstStyle/>
          <a:p>
            <a:pPr marL="342900" lvl="0" indent="-342900" algn="ctr" fontAlgn="base">
              <a:lnSpc>
                <a:spcPct val="110000"/>
              </a:lnSpc>
              <a:spcBef>
                <a:spcPct val="0"/>
              </a:spcBef>
              <a:spcAft>
                <a:spcPct val="0"/>
              </a:spcAft>
            </a:pPr>
            <a:r>
              <a:rPr lang="zh-CN" altLang="en-US" sz="2400" kern="0" dirty="0" smtClean="0">
                <a:solidFill>
                  <a:srgbClr val="000000"/>
                </a:solidFill>
                <a:latin typeface="微软雅黑" panose="020B0503020204020204" pitchFamily="34" charset="-122"/>
                <a:ea typeface="微软雅黑" panose="020B0503020204020204" pitchFamily="34" charset="-122"/>
              </a:rPr>
              <a:t>优品</a:t>
            </a:r>
            <a:r>
              <a:rPr lang="en-US" altLang="zh-CN" sz="2400" kern="0" dirty="0" smtClean="0">
                <a:solidFill>
                  <a:srgbClr val="000000"/>
                </a:solidFill>
                <a:latin typeface="微软雅黑" panose="020B0503020204020204" pitchFamily="34" charset="-122"/>
                <a:ea typeface="微软雅黑" panose="020B0503020204020204" pitchFamily="34" charset="-122"/>
              </a:rPr>
              <a:t>PPT</a:t>
            </a:r>
            <a:endParaRPr lang="en-US" altLang="zh-CN" sz="2400" kern="0" dirty="0">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 calcmode="lin" valueType="num">
                                      <p:cBhvr>
                                        <p:cTn id="9" dur="500" fill="hold"/>
                                        <p:tgtEl>
                                          <p:spTgt spid="22"/>
                                        </p:tgtEl>
                                        <p:attrNameLst>
                                          <p:attrName>style.rotation</p:attrName>
                                        </p:attrNameLst>
                                      </p:cBhvr>
                                      <p:tavLst>
                                        <p:tav tm="0">
                                          <p:val>
                                            <p:fltVal val="90"/>
                                          </p:val>
                                        </p:tav>
                                        <p:tav tm="100000">
                                          <p:val>
                                            <p:fltVal val="0"/>
                                          </p:val>
                                        </p:tav>
                                      </p:tavLst>
                                    </p:anim>
                                    <p:animEffect transition="in" filter="fade">
                                      <p:cBhvr>
                                        <p:cTn id="10" dur="500"/>
                                        <p:tgtEl>
                                          <p:spTgt spid="22"/>
                                        </p:tgtEl>
                                      </p:cBhvr>
                                    </p:animEffect>
                                  </p:childTnLst>
                                </p:cTn>
                              </p:par>
                              <p:par>
                                <p:cTn id="11" presetID="2" presetClass="entr" presetSubtype="4" fill="hold" nodeType="with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ppt_x"/>
                                          </p:val>
                                        </p:tav>
                                        <p:tav tm="100000">
                                          <p:val>
                                            <p:strVal val="#ppt_x"/>
                                          </p:val>
                                        </p:tav>
                                      </p:tavLst>
                                    </p:anim>
                                    <p:anim calcmode="lin" valueType="num">
                                      <p:cBhvr additive="base">
                                        <p:cTn id="14" dur="500" fill="hold"/>
                                        <p:tgtEl>
                                          <p:spTgt spid="26"/>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additive="base">
                                        <p:cTn id="17" dur="500" fill="hold"/>
                                        <p:tgtEl>
                                          <p:spTgt spid="25"/>
                                        </p:tgtEl>
                                        <p:attrNameLst>
                                          <p:attrName>ppt_x</p:attrName>
                                        </p:attrNameLst>
                                      </p:cBhvr>
                                      <p:tavLst>
                                        <p:tav tm="0">
                                          <p:val>
                                            <p:strVal val="#ppt_x"/>
                                          </p:val>
                                        </p:tav>
                                        <p:tav tm="100000">
                                          <p:val>
                                            <p:strVal val="#ppt_x"/>
                                          </p:val>
                                        </p:tav>
                                      </p:tavLst>
                                    </p:anim>
                                    <p:anim calcmode="lin" valueType="num">
                                      <p:cBhvr additive="base">
                                        <p:cTn id="18" dur="500" fill="hold"/>
                                        <p:tgtEl>
                                          <p:spTgt spid="25"/>
                                        </p:tgtEl>
                                        <p:attrNameLst>
                                          <p:attrName>ppt_y</p:attrName>
                                        </p:attrNameLst>
                                      </p:cBhvr>
                                      <p:tavLst>
                                        <p:tav tm="0">
                                          <p:val>
                                            <p:strVal val="1+#ppt_h/2"/>
                                          </p:val>
                                        </p:tav>
                                        <p:tav tm="100000">
                                          <p:val>
                                            <p:strVal val="#ppt_y"/>
                                          </p:val>
                                        </p:tav>
                                      </p:tavLst>
                                    </p:anim>
                                  </p:childTnLst>
                                </p:cTn>
                              </p:par>
                              <p:par>
                                <p:cTn id="19" presetID="12" presetClass="entr" presetSubtype="4"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500"/>
                                        <p:tgtEl>
                                          <p:spTgt spid="20"/>
                                        </p:tgtEl>
                                        <p:attrNameLst>
                                          <p:attrName>ppt_y</p:attrName>
                                        </p:attrNameLst>
                                      </p:cBhvr>
                                      <p:tavLst>
                                        <p:tav tm="0">
                                          <p:val>
                                            <p:strVal val="#ppt_y+#ppt_h*1.125000"/>
                                          </p:val>
                                        </p:tav>
                                        <p:tav tm="100000">
                                          <p:val>
                                            <p:strVal val="#ppt_y"/>
                                          </p:val>
                                        </p:tav>
                                      </p:tavLst>
                                    </p:anim>
                                    <p:animEffect transition="in" filter="wipe(up)">
                                      <p:cBhvr>
                                        <p:cTn id="22" dur="500"/>
                                        <p:tgtEl>
                                          <p:spTgt spid="20"/>
                                        </p:tgtEl>
                                      </p:cBhvr>
                                    </p:animEffect>
                                  </p:childTnLst>
                                </p:cTn>
                              </p:par>
                              <p:par>
                                <p:cTn id="23" presetID="2" presetClass="entr" presetSubtype="4"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500" fill="hold"/>
                                        <p:tgtEl>
                                          <p:spTgt spid="19"/>
                                        </p:tgtEl>
                                        <p:attrNameLst>
                                          <p:attrName>ppt_x</p:attrName>
                                        </p:attrNameLst>
                                      </p:cBhvr>
                                      <p:tavLst>
                                        <p:tav tm="0">
                                          <p:val>
                                            <p:strVal val="#ppt_x"/>
                                          </p:val>
                                        </p:tav>
                                        <p:tav tm="100000">
                                          <p:val>
                                            <p:strVal val="#ppt_x"/>
                                          </p:val>
                                        </p:tav>
                                      </p:tavLst>
                                    </p:anim>
                                    <p:anim calcmode="lin" valueType="num">
                                      <p:cBhvr additive="base">
                                        <p:cTn id="2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bwMode="auto">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2" name="矩形 21"/>
          <p:cNvSpPr/>
          <p:nvPr/>
        </p:nvSpPr>
        <p:spPr>
          <a:xfrm>
            <a:off x="3938279" y="6237199"/>
            <a:ext cx="4331635" cy="461665"/>
          </a:xfrm>
          <a:prstGeom prst="rect">
            <a:avLst/>
          </a:prstGeom>
        </p:spPr>
        <p:txBody>
          <a:bodyPr wrap="none">
            <a:spAutoFit/>
          </a:bodyPr>
          <a:lstStyle/>
          <a:p>
            <a:pPr algn="ctr"/>
            <a:r>
              <a:rPr lang="zh-CN" altLang="en-US" sz="2400" b="1">
                <a:solidFill>
                  <a:schemeClr val="bg2"/>
                </a:solidFill>
                <a:latin typeface="+mj-ea"/>
                <a:ea typeface="+mj-ea"/>
              </a:rPr>
              <a:t>这里输入您的单位</a:t>
            </a:r>
            <a:r>
              <a:rPr lang="en-US" altLang="zh-CN" sz="2400" b="1">
                <a:solidFill>
                  <a:schemeClr val="bg2"/>
                </a:solidFill>
                <a:latin typeface="+mj-ea"/>
                <a:ea typeface="+mj-ea"/>
              </a:rPr>
              <a:t>/</a:t>
            </a:r>
            <a:r>
              <a:rPr lang="zh-CN" altLang="en-US" sz="2400" b="1">
                <a:solidFill>
                  <a:schemeClr val="bg2"/>
                </a:solidFill>
                <a:latin typeface="+mj-ea"/>
                <a:ea typeface="+mj-ea"/>
              </a:rPr>
              <a:t>党组织名称</a:t>
            </a:r>
          </a:p>
        </p:txBody>
      </p:sp>
      <p:pic>
        <p:nvPicPr>
          <p:cNvPr id="12" name="图片 11" descr="C:/Users/Administrator/AppData/Local/Temp/picturecompress_20211104164930/output_15.pngoutput_1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45200" y="4293235"/>
            <a:ext cx="1656080" cy="1171575"/>
          </a:xfrm>
          <a:prstGeom prst="rect">
            <a:avLst/>
          </a:prstGeom>
        </p:spPr>
      </p:pic>
      <p:pic>
        <p:nvPicPr>
          <p:cNvPr id="14" name="图片 13" descr="C:/Users/Administrator/AppData/Local/Temp/picturecompress_20211104164930/output_16.pngoutput_1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20940000">
            <a:off x="5540375" y="4941570"/>
            <a:ext cx="996315" cy="704850"/>
          </a:xfrm>
          <a:prstGeom prst="rect">
            <a:avLst/>
          </a:prstGeom>
        </p:spPr>
      </p:pic>
      <p:pic>
        <p:nvPicPr>
          <p:cNvPr id="29" name="图片 28" descr="C:/Users/Administrator/AppData/Local/Temp/picturecompress_20211104164930/output_17.pngoutput_1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9050655" y="836930"/>
            <a:ext cx="2381885" cy="1580515"/>
          </a:xfrm>
          <a:prstGeom prst="rect">
            <a:avLst/>
          </a:prstGeom>
        </p:spPr>
      </p:pic>
      <p:pic>
        <p:nvPicPr>
          <p:cNvPr id="24" name="图片 23" descr="C:/Users/Administrator/AppData/Local/Temp/picturecompress_20211104164930/output_18.pngoutput_18"/>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35" y="3933190"/>
            <a:ext cx="5547360" cy="2927350"/>
          </a:xfrm>
          <a:prstGeom prst="rect">
            <a:avLst/>
          </a:prstGeom>
        </p:spPr>
      </p:pic>
      <p:pic>
        <p:nvPicPr>
          <p:cNvPr id="20" name="图片 19" descr="C:/Users/Administrator/AppData/Local/Temp/picturecompress_20211104164930/output_19.pngoutput_1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800465" y="4192270"/>
            <a:ext cx="3325495" cy="2437130"/>
          </a:xfrm>
          <a:prstGeom prst="rect">
            <a:avLst/>
          </a:prstGeom>
        </p:spPr>
      </p:pic>
      <p:pic>
        <p:nvPicPr>
          <p:cNvPr id="25" name="图片 24" descr="C:/Users/Administrator/AppData/Local/Temp/picturecompress_20211104164930/output_20.pngoutput_20"/>
          <p:cNvPicPr>
            <a:picLocks noChangeAspect="1"/>
          </p:cNvPicPr>
          <p:nvPr/>
        </p:nvPicPr>
        <p:blipFill>
          <a:blip r:embed="rId9"/>
          <a:stretch>
            <a:fillRect/>
          </a:stretch>
        </p:blipFill>
        <p:spPr>
          <a:xfrm>
            <a:off x="-23112" y="5445259"/>
            <a:ext cx="12214159" cy="1403851"/>
          </a:xfrm>
          <a:prstGeom prst="rect">
            <a:avLst/>
          </a:prstGeom>
        </p:spPr>
      </p:pic>
      <p:pic>
        <p:nvPicPr>
          <p:cNvPr id="26" name="图片 25" descr="C:/Users/Administrator/AppData/Local/Temp/picturecompress_20211104164930/output_21.pngoutput_21"/>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27305"/>
            <a:ext cx="4791710" cy="1455420"/>
          </a:xfrm>
          <a:prstGeom prst="rect">
            <a:avLst/>
          </a:prstGeom>
        </p:spPr>
      </p:pic>
      <p:sp>
        <p:nvSpPr>
          <p:cNvPr id="2" name="文本框 1" descr="7b0a20202020227461726765744d6f64756c65223a202270726f636573734f6e6c696e65466f6e7473220a7d0a"/>
          <p:cNvSpPr txBox="1"/>
          <p:nvPr/>
        </p:nvSpPr>
        <p:spPr>
          <a:xfrm>
            <a:off x="769652" y="2708910"/>
            <a:ext cx="10567670" cy="1076325"/>
          </a:xfrm>
          <a:prstGeom prst="rect">
            <a:avLst/>
          </a:prstGeom>
          <a:noFill/>
        </p:spPr>
        <p:txBody>
          <a:bodyPr wrap="square" rtlCol="0">
            <a:spAutoFit/>
          </a:bodyPr>
          <a:lstStyle/>
          <a:p>
            <a:pPr algn="ctr"/>
            <a:r>
              <a:rPr lang="zh-CN" altLang="en-US" sz="3200" b="1" dirty="0">
                <a:gradFill>
                  <a:gsLst>
                    <a:gs pos="100000">
                      <a:srgbClr val="FFC000"/>
                    </a:gs>
                    <a:gs pos="85000">
                      <a:srgbClr val="FF0000"/>
                    </a:gs>
                    <a:gs pos="0">
                      <a:srgbClr val="CC3300"/>
                    </a:gs>
                  </a:gsLst>
                  <a:path path="circle">
                    <a:fillToRect l="50000" t="-80000" r="50000" b="180000"/>
                  </a:path>
                </a:gradFill>
                <a:latin typeface="+中文标题" charset="0"/>
                <a:ea typeface="+mj-ea"/>
                <a:sym typeface="+mn-ea"/>
              </a:rPr>
              <a:t>张思德为人民服务的精神，体现了中国共产党的宗旨</a:t>
            </a:r>
          </a:p>
          <a:p>
            <a:pPr algn="ctr"/>
            <a:r>
              <a:rPr lang="zh-CN" altLang="en-US" sz="3200" b="1" dirty="0">
                <a:gradFill>
                  <a:gsLst>
                    <a:gs pos="100000">
                      <a:srgbClr val="FFC000"/>
                    </a:gs>
                    <a:gs pos="85000">
                      <a:srgbClr val="FF0000"/>
                    </a:gs>
                    <a:gs pos="0">
                      <a:srgbClr val="CC3300"/>
                    </a:gs>
                  </a:gsLst>
                  <a:path path="circle">
                    <a:fillToRect l="50000" t="-80000" r="50000" b="180000"/>
                  </a:path>
                </a:gradFill>
                <a:latin typeface="+中文标题" charset="0"/>
                <a:ea typeface="+mj-ea"/>
                <a:sym typeface="+mn-ea"/>
              </a:rPr>
              <a:t>是我们党和军队战胜一切敌人、战胜一切困难的力量源泉</a:t>
            </a:r>
          </a:p>
        </p:txBody>
      </p:sp>
      <p:grpSp>
        <p:nvGrpSpPr>
          <p:cNvPr id="21" name="组合 20"/>
          <p:cNvGrpSpPr/>
          <p:nvPr/>
        </p:nvGrpSpPr>
        <p:grpSpPr>
          <a:xfrm>
            <a:off x="2929605" y="1628775"/>
            <a:ext cx="6336665" cy="768350"/>
            <a:chOff x="5179" y="2565"/>
            <a:chExt cx="9979" cy="1210"/>
          </a:xfrm>
        </p:grpSpPr>
        <p:grpSp>
          <p:nvGrpSpPr>
            <p:cNvPr id="17" name="组合 16"/>
            <p:cNvGrpSpPr/>
            <p:nvPr/>
          </p:nvGrpSpPr>
          <p:grpSpPr>
            <a:xfrm>
              <a:off x="5179" y="3091"/>
              <a:ext cx="2383" cy="255"/>
              <a:chOff x="3046803" y="3240912"/>
              <a:chExt cx="1513623" cy="162046"/>
            </a:xfrm>
            <a:solidFill>
              <a:srgbClr val="FF0000"/>
            </a:solidFill>
          </p:grpSpPr>
          <p:cxnSp>
            <p:nvCxnSpPr>
              <p:cNvPr id="9" name="直接连接符 8"/>
              <p:cNvCxnSpPr/>
              <p:nvPr/>
            </p:nvCxnSpPr>
            <p:spPr>
              <a:xfrm>
                <a:off x="3046803" y="3321935"/>
                <a:ext cx="1513623" cy="0"/>
              </a:xfrm>
              <a:prstGeom prst="line">
                <a:avLst/>
              </a:prstGeom>
              <a:grpFill/>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椭圆 9"/>
              <p:cNvSpPr/>
              <p:nvPr/>
            </p:nvSpPr>
            <p:spPr>
              <a:xfrm>
                <a:off x="4398380" y="3240912"/>
                <a:ext cx="162046" cy="162046"/>
              </a:xfrm>
              <a:prstGeom prst="ellips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grpSp>
        <p:grpSp>
          <p:nvGrpSpPr>
            <p:cNvPr id="23" name="组合 22"/>
            <p:cNvGrpSpPr/>
            <p:nvPr/>
          </p:nvGrpSpPr>
          <p:grpSpPr>
            <a:xfrm flipH="1">
              <a:off x="12438" y="3132"/>
              <a:ext cx="2720" cy="255"/>
              <a:chOff x="2832733" y="3240912"/>
              <a:chExt cx="1727693" cy="162046"/>
            </a:xfrm>
            <a:solidFill>
              <a:srgbClr val="FF0000"/>
            </a:solidFill>
          </p:grpSpPr>
          <p:cxnSp>
            <p:nvCxnSpPr>
              <p:cNvPr id="11" name="直接连接符 10"/>
              <p:cNvCxnSpPr/>
              <p:nvPr/>
            </p:nvCxnSpPr>
            <p:spPr>
              <a:xfrm>
                <a:off x="2832733" y="3321935"/>
                <a:ext cx="1565647" cy="0"/>
              </a:xfrm>
              <a:prstGeom prst="line">
                <a:avLst/>
              </a:prstGeom>
              <a:grpFill/>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4398380" y="3240912"/>
                <a:ext cx="162046" cy="162046"/>
              </a:xfrm>
              <a:prstGeom prst="ellips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grpSp>
        <p:sp>
          <p:nvSpPr>
            <p:cNvPr id="18" name="文本框 17" descr="7b0a20202020227461726765744d6f64756c65223a202270726f636573734f6e6c696e65466f6e7473220a7d0a"/>
            <p:cNvSpPr txBox="1"/>
            <p:nvPr/>
          </p:nvSpPr>
          <p:spPr>
            <a:xfrm>
              <a:off x="8016" y="2565"/>
              <a:ext cx="4418" cy="1210"/>
            </a:xfrm>
            <a:prstGeom prst="rect">
              <a:avLst/>
            </a:prstGeom>
            <a:noFill/>
          </p:spPr>
          <p:txBody>
            <a:bodyPr wrap="square" rtlCol="0">
              <a:spAutoFit/>
            </a:bodyPr>
            <a:lstStyle/>
            <a:p>
              <a:r>
                <a:rPr lang="zh-CN" altLang="en-US" sz="4400" b="1" spc="500">
                  <a:gradFill>
                    <a:gsLst>
                      <a:gs pos="100000">
                        <a:srgbClr val="FFC000"/>
                      </a:gs>
                      <a:gs pos="85000">
                        <a:srgbClr val="FF0000"/>
                      </a:gs>
                      <a:gs pos="0">
                        <a:srgbClr val="CC3300"/>
                      </a:gs>
                    </a:gsLst>
                    <a:path path="circle">
                      <a:fillToRect l="50000" t="-80000" r="50000" b="180000"/>
                    </a:path>
                  </a:gradFill>
                  <a:latin typeface="+中文标题" charset="0"/>
                  <a:ea typeface="+mj-ea"/>
                  <a:sym typeface="+mn-ea"/>
                </a:rPr>
                <a:t>第二部分</a:t>
              </a: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 calcmode="lin" valueType="num">
                                      <p:cBhvr>
                                        <p:cTn id="9" dur="500" fill="hold"/>
                                        <p:tgtEl>
                                          <p:spTgt spid="22"/>
                                        </p:tgtEl>
                                        <p:attrNameLst>
                                          <p:attrName>style.rotation</p:attrName>
                                        </p:attrNameLst>
                                      </p:cBhvr>
                                      <p:tavLst>
                                        <p:tav tm="0">
                                          <p:val>
                                            <p:fltVal val="90"/>
                                          </p:val>
                                        </p:tav>
                                        <p:tav tm="100000">
                                          <p:val>
                                            <p:fltVal val="0"/>
                                          </p:val>
                                        </p:tav>
                                      </p:tavLst>
                                    </p:anim>
                                    <p:animEffect transition="in" filter="fade">
                                      <p:cBhvr>
                                        <p:cTn id="10" dur="500"/>
                                        <p:tgtEl>
                                          <p:spTgt spid="22"/>
                                        </p:tgtEl>
                                      </p:cBhvr>
                                    </p:animEffect>
                                  </p:childTnLst>
                                </p:cTn>
                              </p:par>
                              <p:par>
                                <p:cTn id="11" presetID="2" presetClass="entr" presetSubtype="4" fill="hold" nodeType="with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ppt_x"/>
                                          </p:val>
                                        </p:tav>
                                        <p:tav tm="100000">
                                          <p:val>
                                            <p:strVal val="#ppt_x"/>
                                          </p:val>
                                        </p:tav>
                                      </p:tavLst>
                                    </p:anim>
                                    <p:anim calcmode="lin" valueType="num">
                                      <p:cBhvr additive="base">
                                        <p:cTn id="14" dur="500" fill="hold"/>
                                        <p:tgtEl>
                                          <p:spTgt spid="26"/>
                                        </p:tgtEl>
                                        <p:attrNameLst>
                                          <p:attrName>ppt_y</p:attrName>
                                        </p:attrNameLst>
                                      </p:cBhvr>
                                      <p:tavLst>
                                        <p:tav tm="0">
                                          <p:val>
                                            <p:strVal val="1+#ppt_h/2"/>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1000"/>
                                        <p:tgtEl>
                                          <p:spTgt spid="24"/>
                                        </p:tgtEl>
                                      </p:cBhvr>
                                    </p:animEffect>
                                    <p:anim calcmode="lin" valueType="num">
                                      <p:cBhvr>
                                        <p:cTn id="18" dur="1000" fill="hold"/>
                                        <p:tgtEl>
                                          <p:spTgt spid="24"/>
                                        </p:tgtEl>
                                        <p:attrNameLst>
                                          <p:attrName>ppt_x</p:attrName>
                                        </p:attrNameLst>
                                      </p:cBhvr>
                                      <p:tavLst>
                                        <p:tav tm="0">
                                          <p:val>
                                            <p:strVal val="#ppt_x"/>
                                          </p:val>
                                        </p:tav>
                                        <p:tav tm="100000">
                                          <p:val>
                                            <p:strVal val="#ppt_x"/>
                                          </p:val>
                                        </p:tav>
                                      </p:tavLst>
                                    </p:anim>
                                    <p:anim calcmode="lin" valueType="num">
                                      <p:cBhvr>
                                        <p:cTn id="19" dur="1000" fill="hold"/>
                                        <p:tgtEl>
                                          <p:spTgt spid="24"/>
                                        </p:tgtEl>
                                        <p:attrNameLst>
                                          <p:attrName>ppt_y</p:attrName>
                                        </p:attrNameLst>
                                      </p:cBhvr>
                                      <p:tavLst>
                                        <p:tav tm="0">
                                          <p:val>
                                            <p:strVal val="#ppt_y+.1"/>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25"/>
                                        </p:tgtEl>
                                        <p:attrNameLst>
                                          <p:attrName>style.visibility</p:attrName>
                                        </p:attrNameLst>
                                      </p:cBhvr>
                                      <p:to>
                                        <p:strVal val="visible"/>
                                      </p:to>
                                    </p:set>
                                    <p:anim calcmode="lin" valueType="num">
                                      <p:cBhvr additive="base">
                                        <p:cTn id="22" dur="500" fill="hold"/>
                                        <p:tgtEl>
                                          <p:spTgt spid="25"/>
                                        </p:tgtEl>
                                        <p:attrNameLst>
                                          <p:attrName>ppt_x</p:attrName>
                                        </p:attrNameLst>
                                      </p:cBhvr>
                                      <p:tavLst>
                                        <p:tav tm="0">
                                          <p:val>
                                            <p:strVal val="#ppt_x"/>
                                          </p:val>
                                        </p:tav>
                                        <p:tav tm="100000">
                                          <p:val>
                                            <p:strVal val="#ppt_x"/>
                                          </p:val>
                                        </p:tav>
                                      </p:tavLst>
                                    </p:anim>
                                    <p:anim calcmode="lin" valueType="num">
                                      <p:cBhvr additive="base">
                                        <p:cTn id="23" dur="500" fill="hold"/>
                                        <p:tgtEl>
                                          <p:spTgt spid="25"/>
                                        </p:tgtEl>
                                        <p:attrNameLst>
                                          <p:attrName>ppt_y</p:attrName>
                                        </p:attrNameLst>
                                      </p:cBhvr>
                                      <p:tavLst>
                                        <p:tav tm="0">
                                          <p:val>
                                            <p:strVal val="1+#ppt_h/2"/>
                                          </p:val>
                                        </p:tav>
                                        <p:tav tm="100000">
                                          <p:val>
                                            <p:strVal val="#ppt_y"/>
                                          </p:val>
                                        </p:tav>
                                      </p:tavLst>
                                    </p:anim>
                                  </p:childTnLst>
                                </p:cTn>
                              </p:par>
                              <p:par>
                                <p:cTn id="24" presetID="12" presetClass="entr" presetSubtype="4" fill="hold" nodeType="withEffect">
                                  <p:stCondLst>
                                    <p:cond delay="0"/>
                                  </p:stCondLst>
                                  <p:childTnLst>
                                    <p:set>
                                      <p:cBhvr>
                                        <p:cTn id="25" dur="1" fill="hold">
                                          <p:stCondLst>
                                            <p:cond delay="0"/>
                                          </p:stCondLst>
                                        </p:cTn>
                                        <p:tgtEl>
                                          <p:spTgt spid="20"/>
                                        </p:tgtEl>
                                        <p:attrNameLst>
                                          <p:attrName>style.visibility</p:attrName>
                                        </p:attrNameLst>
                                      </p:cBhvr>
                                      <p:to>
                                        <p:strVal val="visible"/>
                                      </p:to>
                                    </p:set>
                                    <p:anim calcmode="lin" valueType="num">
                                      <p:cBhvr additive="base">
                                        <p:cTn id="26" dur="500"/>
                                        <p:tgtEl>
                                          <p:spTgt spid="20"/>
                                        </p:tgtEl>
                                        <p:attrNameLst>
                                          <p:attrName>ppt_y</p:attrName>
                                        </p:attrNameLst>
                                      </p:cBhvr>
                                      <p:tavLst>
                                        <p:tav tm="0">
                                          <p:val>
                                            <p:strVal val="#ppt_y+#ppt_h*1.125000"/>
                                          </p:val>
                                        </p:tav>
                                        <p:tav tm="100000">
                                          <p:val>
                                            <p:strVal val="#ppt_y"/>
                                          </p:val>
                                        </p:tav>
                                      </p:tavLst>
                                    </p:anim>
                                    <p:animEffect transition="in" filter="wipe(up)">
                                      <p:cBhvr>
                                        <p:cTn id="27" dur="500"/>
                                        <p:tgtEl>
                                          <p:spTgt spid="20"/>
                                        </p:tgtEl>
                                      </p:cBhvr>
                                    </p:animEffect>
                                  </p:childTnLst>
                                </p:cTn>
                              </p:par>
                            </p:childTnLst>
                          </p:cTn>
                        </p:par>
                        <p:par>
                          <p:cTn id="28" fill="hold" nodeType="afterGroup">
                            <p:stCondLst>
                              <p:cond delay="1000"/>
                            </p:stCondLst>
                            <p:childTnLst>
                              <p:par>
                                <p:cTn id="29" presetID="56" presetClass="entr" presetSubtype="0" fill="hold" grpId="0" nodeType="afterEffect">
                                  <p:stCondLst>
                                    <p:cond delay="0"/>
                                  </p:stCondLst>
                                  <p:iterate type="lt">
                                    <p:tmPct val="10000"/>
                                  </p:iterate>
                                  <p:childTnLst>
                                    <p:set>
                                      <p:cBhvr>
                                        <p:cTn id="30" dur="1" fill="hold">
                                          <p:stCondLst>
                                            <p:cond delay="0"/>
                                          </p:stCondLst>
                                        </p:cTn>
                                        <p:tgtEl>
                                          <p:spTgt spid="2"/>
                                        </p:tgtEl>
                                        <p:attrNameLst>
                                          <p:attrName>style.visibility</p:attrName>
                                        </p:attrNameLst>
                                      </p:cBhvr>
                                      <p:to>
                                        <p:strVal val="visible"/>
                                      </p:to>
                                    </p:set>
                                    <p:anim by="(-#ppt_w*2)" calcmode="lin" valueType="num">
                                      <p:cBhvr rctx="PPT">
                                        <p:cTn id="31" dur="500" autoRev="1" fill="hold">
                                          <p:stCondLst>
                                            <p:cond delay="0"/>
                                          </p:stCondLst>
                                        </p:cTn>
                                        <p:tgtEl>
                                          <p:spTgt spid="2"/>
                                        </p:tgtEl>
                                        <p:attrNameLst>
                                          <p:attrName>ppt_w</p:attrName>
                                        </p:attrNameLst>
                                      </p:cBhvr>
                                    </p:anim>
                                    <p:anim by="(#ppt_w*0.50)" calcmode="lin" valueType="num">
                                      <p:cBhvr>
                                        <p:cTn id="32" dur="500" decel="50000" autoRev="1" fill="hold">
                                          <p:stCondLst>
                                            <p:cond delay="0"/>
                                          </p:stCondLst>
                                        </p:cTn>
                                        <p:tgtEl>
                                          <p:spTgt spid="2"/>
                                        </p:tgtEl>
                                        <p:attrNameLst>
                                          <p:attrName>ppt_x</p:attrName>
                                        </p:attrNameLst>
                                      </p:cBhvr>
                                    </p:anim>
                                    <p:anim from="(-#ppt_h/2)" to="(#ppt_y)" calcmode="lin" valueType="num">
                                      <p:cBhvr>
                                        <p:cTn id="33" dur="1000" fill="hold">
                                          <p:stCondLst>
                                            <p:cond delay="0"/>
                                          </p:stCondLst>
                                        </p:cTn>
                                        <p:tgtEl>
                                          <p:spTgt spid="2"/>
                                        </p:tgtEl>
                                        <p:attrNameLst>
                                          <p:attrName>ppt_y</p:attrName>
                                        </p:attrNameLst>
                                      </p:cBhvr>
                                    </p:anim>
                                    <p:animRot by="21600000">
                                      <p:cBhvr>
                                        <p:cTn id="34" dur="1000" fill="hold">
                                          <p:stCondLst>
                                            <p:cond delay="0"/>
                                          </p:stCondLst>
                                        </p:cTn>
                                        <p:tgtEl>
                                          <p:spTgt spid="2"/>
                                        </p:tgtEl>
                                        <p:attrNameLst>
                                          <p:attrName>r</p:attrName>
                                        </p:attrNameLst>
                                      </p:cBhvr>
                                    </p:animRot>
                                  </p:childTnLst>
                                </p:cTn>
                              </p:par>
                              <p:par>
                                <p:cTn id="35" presetID="22" presetClass="entr" presetSubtype="4" fill="hold" nodeType="with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down)">
                                      <p:cBhvr>
                                        <p:cTn id="3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cxnSp>
        <p:nvCxnSpPr>
          <p:cNvPr id="6" name="直接连接符 5"/>
          <p:cNvCxnSpPr/>
          <p:nvPr/>
        </p:nvCxnSpPr>
        <p:spPr bwMode="auto">
          <a:xfrm>
            <a:off x="337741" y="836459"/>
            <a:ext cx="11521280"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 name="图片 6" descr="C:/Users/Administrator/AppData/Local/Temp/picturecompress_20211104164930/output_23.pngoutput_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922917" y="230675"/>
            <a:ext cx="1036208" cy="605784"/>
          </a:xfrm>
          <a:prstGeom prst="rect">
            <a:avLst/>
          </a:prstGeom>
        </p:spPr>
      </p:pic>
      <p:sp>
        <p:nvSpPr>
          <p:cNvPr id="29" name="Freeform 5"/>
          <p:cNvSpPr/>
          <p:nvPr/>
        </p:nvSpPr>
        <p:spPr bwMode="auto">
          <a:xfrm>
            <a:off x="358259" y="234687"/>
            <a:ext cx="669927" cy="582339"/>
          </a:xfrm>
          <a:custGeom>
            <a:avLst/>
            <a:gdLst>
              <a:gd name="T0" fmla="*/ 106 w 2269"/>
              <a:gd name="T1" fmla="*/ 1436 h 1979"/>
              <a:gd name="T2" fmla="*/ 242 w 2269"/>
              <a:gd name="T3" fmla="*/ 1297 h 1979"/>
              <a:gd name="T4" fmla="*/ 1296 w 2269"/>
              <a:gd name="T5" fmla="*/ 1499 h 1979"/>
              <a:gd name="T6" fmla="*/ 668 w 2269"/>
              <a:gd name="T7" fmla="*/ 864 h 1979"/>
              <a:gd name="T8" fmla="*/ 496 w 2269"/>
              <a:gd name="T9" fmla="*/ 1040 h 1979"/>
              <a:gd name="T10" fmla="*/ 229 w 2269"/>
              <a:gd name="T11" fmla="*/ 777 h 1979"/>
              <a:gd name="T12" fmla="*/ 699 w 2269"/>
              <a:gd name="T13" fmla="*/ 299 h 1979"/>
              <a:gd name="T14" fmla="*/ 1001 w 2269"/>
              <a:gd name="T15" fmla="*/ 244 h 1979"/>
              <a:gd name="T16" fmla="*/ 1137 w 2269"/>
              <a:gd name="T17" fmla="*/ 383 h 1979"/>
              <a:gd name="T18" fmla="*/ 903 w 2269"/>
              <a:gd name="T19" fmla="*/ 625 h 1979"/>
              <a:gd name="T20" fmla="*/ 1537 w 2269"/>
              <a:gd name="T21" fmla="*/ 1263 h 1979"/>
              <a:gd name="T22" fmla="*/ 1034 w 2269"/>
              <a:gd name="T23" fmla="*/ 0 h 1979"/>
              <a:gd name="T24" fmla="*/ 1775 w 2269"/>
              <a:gd name="T25" fmla="*/ 1500 h 1979"/>
              <a:gd name="T26" fmla="*/ 1946 w 2269"/>
              <a:gd name="T27" fmla="*/ 1677 h 1979"/>
              <a:gd name="T28" fmla="*/ 1720 w 2269"/>
              <a:gd name="T29" fmla="*/ 1897 h 1979"/>
              <a:gd name="T30" fmla="*/ 1543 w 2269"/>
              <a:gd name="T31" fmla="*/ 1732 h 1979"/>
              <a:gd name="T32" fmla="*/ 346 w 2269"/>
              <a:gd name="T33" fmla="*/ 1692 h 1979"/>
              <a:gd name="T34" fmla="*/ 268 w 2269"/>
              <a:gd name="T35" fmla="*/ 1861 h 1979"/>
              <a:gd name="T36" fmla="*/ 75 w 2269"/>
              <a:gd name="T37" fmla="*/ 1827 h 1979"/>
              <a:gd name="T38" fmla="*/ 244 w 2269"/>
              <a:gd name="T39" fmla="*/ 1600 h 1979"/>
              <a:gd name="T40" fmla="*/ 106 w 2269"/>
              <a:gd name="T41" fmla="*/ 1436 h 1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69" h="1979">
                <a:moveTo>
                  <a:pt x="106" y="1436"/>
                </a:moveTo>
                <a:lnTo>
                  <a:pt x="242" y="1297"/>
                </a:lnTo>
                <a:cubicBezTo>
                  <a:pt x="531" y="1545"/>
                  <a:pt x="865" y="1706"/>
                  <a:pt x="1296" y="1499"/>
                </a:cubicBezTo>
                <a:lnTo>
                  <a:pt x="668" y="864"/>
                </a:lnTo>
                <a:lnTo>
                  <a:pt x="496" y="1040"/>
                </a:lnTo>
                <a:lnTo>
                  <a:pt x="229" y="777"/>
                </a:lnTo>
                <a:lnTo>
                  <a:pt x="699" y="299"/>
                </a:lnTo>
                <a:cubicBezTo>
                  <a:pt x="767" y="333"/>
                  <a:pt x="875" y="336"/>
                  <a:pt x="1001" y="244"/>
                </a:cubicBezTo>
                <a:lnTo>
                  <a:pt x="1137" y="383"/>
                </a:lnTo>
                <a:lnTo>
                  <a:pt x="903" y="625"/>
                </a:lnTo>
                <a:lnTo>
                  <a:pt x="1537" y="1263"/>
                </a:lnTo>
                <a:cubicBezTo>
                  <a:pt x="1773" y="865"/>
                  <a:pt x="1579" y="271"/>
                  <a:pt x="1034" y="0"/>
                </a:cubicBezTo>
                <a:cubicBezTo>
                  <a:pt x="1572" y="26"/>
                  <a:pt x="2269" y="643"/>
                  <a:pt x="1775" y="1500"/>
                </a:cubicBezTo>
                <a:lnTo>
                  <a:pt x="1946" y="1677"/>
                </a:lnTo>
                <a:lnTo>
                  <a:pt x="1720" y="1897"/>
                </a:lnTo>
                <a:lnTo>
                  <a:pt x="1543" y="1732"/>
                </a:lnTo>
                <a:cubicBezTo>
                  <a:pt x="1088" y="1979"/>
                  <a:pt x="672" y="1951"/>
                  <a:pt x="346" y="1692"/>
                </a:cubicBezTo>
                <a:cubicBezTo>
                  <a:pt x="365" y="1752"/>
                  <a:pt x="327" y="1823"/>
                  <a:pt x="268" y="1861"/>
                </a:cubicBezTo>
                <a:cubicBezTo>
                  <a:pt x="198" y="1908"/>
                  <a:pt x="119" y="1892"/>
                  <a:pt x="75" y="1827"/>
                </a:cubicBezTo>
                <a:cubicBezTo>
                  <a:pt x="0" y="1712"/>
                  <a:pt x="122" y="1574"/>
                  <a:pt x="244" y="1600"/>
                </a:cubicBezTo>
                <a:cubicBezTo>
                  <a:pt x="195" y="1551"/>
                  <a:pt x="149" y="1496"/>
                  <a:pt x="106" y="1436"/>
                </a:cubicBez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25" name="TextBox 3"/>
          <p:cNvSpPr txBox="1"/>
          <p:nvPr/>
        </p:nvSpPr>
        <p:spPr>
          <a:xfrm>
            <a:off x="1057275" y="187960"/>
            <a:ext cx="9864725" cy="645160"/>
          </a:xfrm>
          <a:prstGeom prst="rect">
            <a:avLst/>
          </a:prstGeom>
          <a:noFill/>
        </p:spPr>
        <p:txBody>
          <a:bodyPr wrap="square" rtlCol="0">
            <a:spAutoFit/>
          </a:bodyPr>
          <a:lstStyle>
            <a:defPPr>
              <a:defRPr lang="zh-CN"/>
            </a:defPPr>
            <a:lvl1pPr>
              <a:defRPr sz="2800" b="1">
                <a:solidFill>
                  <a:schemeClr val="accent1"/>
                </a:solidFill>
                <a:latin typeface="微软雅黑" panose="020B0503020204020204" pitchFamily="34" charset="-122"/>
                <a:ea typeface="微软雅黑" panose="020B0503020204020204" pitchFamily="34" charset="-122"/>
              </a:defRPr>
            </a:lvl1pPr>
          </a:lstStyle>
          <a:p>
            <a:r>
              <a:rPr sz="1800">
                <a:solidFill>
                  <a:schemeClr val="accent2"/>
                </a:solidFill>
              </a:rPr>
              <a:t>张思德为人民服务的精神，体现了中国共产党的宗旨</a:t>
            </a:r>
            <a:r>
              <a:rPr lang="zh-CN" sz="1800">
                <a:solidFill>
                  <a:schemeClr val="accent2"/>
                </a:solidFill>
              </a:rPr>
              <a:t>，</a:t>
            </a:r>
            <a:r>
              <a:rPr sz="1800">
                <a:solidFill>
                  <a:schemeClr val="accent2"/>
                </a:solidFill>
              </a:rPr>
              <a:t>是我们党和军队战胜一切敌人、战胜一切困难的力量源泉</a:t>
            </a:r>
          </a:p>
        </p:txBody>
      </p:sp>
      <p:sp>
        <p:nvSpPr>
          <p:cNvPr id="12" name="矩形 11"/>
          <p:cNvSpPr/>
          <p:nvPr/>
        </p:nvSpPr>
        <p:spPr>
          <a:xfrm>
            <a:off x="842010" y="1124585"/>
            <a:ext cx="10587355" cy="4797425"/>
          </a:xfrm>
          <a:prstGeom prst="rect">
            <a:avLst/>
          </a:prstGeom>
          <a:noFill/>
        </p:spPr>
        <p:txBody>
          <a:bodyPr wrap="square" rtlCol="0">
            <a:spAutoFit/>
          </a:bodyPr>
          <a:lstStyle/>
          <a:p>
            <a:pPr algn="just">
              <a:lnSpc>
                <a:spcPct val="170000"/>
              </a:lnSpc>
              <a:spcBef>
                <a:spcPct val="0"/>
              </a:spcBef>
              <a:spcAft>
                <a:spcPct val="0"/>
              </a:spcAft>
            </a:pPr>
            <a:r>
              <a:rPr sz="1800">
                <a:solidFill>
                  <a:schemeClr val="bg1"/>
                </a:solidFill>
                <a:latin typeface="思源黑体 CN Normal" panose="020B0400000000000000" charset="-122"/>
                <a:ea typeface="思源黑体 CN Normal" panose="020B0400000000000000" charset="-122"/>
                <a:cs typeface="思源黑体 CN Normal" panose="020B0400000000000000" charset="-122"/>
              </a:rPr>
              <a:t>　　习近平总书记深刻指出：“我们讲宗旨，讲了很多话，但说到底还是为人民服务这句话。我们党就是为人民服务的。”</a:t>
            </a:r>
          </a:p>
          <a:p>
            <a:pPr algn="just">
              <a:lnSpc>
                <a:spcPct val="170000"/>
              </a:lnSpc>
              <a:spcBef>
                <a:spcPct val="0"/>
              </a:spcBef>
              <a:spcAft>
                <a:spcPct val="0"/>
              </a:spcAft>
            </a:pPr>
            <a:r>
              <a:rPr sz="1800">
                <a:solidFill>
                  <a:schemeClr val="bg1"/>
                </a:solidFill>
                <a:latin typeface="思源黑体 CN Normal" panose="020B0400000000000000" charset="-122"/>
                <a:ea typeface="思源黑体 CN Normal" panose="020B0400000000000000" charset="-122"/>
                <a:cs typeface="思源黑体 CN Normal" panose="020B0400000000000000" charset="-122"/>
              </a:rPr>
              <a:t>　　“张思德为人民服务的精神，体现了中国共产党的宗旨，是我们党和军队战胜一切敌人、战胜一切困难的力量源泉。”中共延安市委党校副校长刘延生说，毛主席亲自参加张思德追悼会并发表《为人民服务》的著名演讲，对张思德精神作了最深刻、最本质的概括，为我们树立起一个模范践行党的根本宗旨、实践群众路线的光辉典范。</a:t>
            </a:r>
          </a:p>
          <a:p>
            <a:pPr algn="just">
              <a:lnSpc>
                <a:spcPct val="170000"/>
              </a:lnSpc>
              <a:spcBef>
                <a:spcPct val="0"/>
              </a:spcBef>
              <a:spcAft>
                <a:spcPct val="0"/>
              </a:spcAft>
            </a:pPr>
            <a:r>
              <a:rPr sz="1800">
                <a:solidFill>
                  <a:schemeClr val="bg1"/>
                </a:solidFill>
                <a:latin typeface="思源黑体 CN Normal" panose="020B0400000000000000" charset="-122"/>
                <a:ea typeface="思源黑体 CN Normal" panose="020B0400000000000000" charset="-122"/>
                <a:cs typeface="思源黑体 CN Normal" panose="020B0400000000000000" charset="-122"/>
              </a:rPr>
              <a:t>　　“毛主席即缓步登台，怀着沉痛的心情向死者表示敬意，继作历时一时半之久的讲话，对为人民利益而牺牲的意义，阐述至详……”一张1944年9月21日出版的延安《解放日报》，记录了77年前的历史一幕。</a:t>
            </a:r>
          </a:p>
          <a:p>
            <a:pPr algn="just">
              <a:lnSpc>
                <a:spcPct val="170000"/>
              </a:lnSpc>
              <a:spcBef>
                <a:spcPct val="0"/>
              </a:spcBef>
              <a:spcAft>
                <a:spcPct val="0"/>
              </a:spcAft>
            </a:pPr>
            <a:r>
              <a:rPr sz="1800">
                <a:solidFill>
                  <a:schemeClr val="bg1"/>
                </a:solidFill>
                <a:latin typeface="思源黑体 CN Normal" panose="020B0400000000000000" charset="-122"/>
                <a:ea typeface="思源黑体 CN Normal" panose="020B0400000000000000" charset="-122"/>
                <a:cs typeface="思源黑体 CN Normal" panose="020B0400000000000000" charset="-122"/>
              </a:rPr>
              <a:t>　　得知张思德牺牲的消息后，毛泽东心情十分悲痛，提出要为张思德开追悼会，他要参加并讲话。</a:t>
            </a:r>
          </a:p>
        </p:txBody>
      </p:sp>
      <p:pic>
        <p:nvPicPr>
          <p:cNvPr id="8" name="图片 20" descr="C:/Users/Administrator/AppData/Local/Temp/picturecompress_20211104164930/output_24.pngoutput_24"/>
          <p:cNvPicPr>
            <a:picLocks noChangeAspect="1" noChangeArrowheads="1"/>
          </p:cNvPicPr>
          <p:nvPr userDrawn="1"/>
        </p:nvPicPr>
        <p:blipFill>
          <a:blip r:embed="rId5" cstate="email">
            <a:extLst>
              <a:ext uri="{28A0092B-C50C-407E-A947-70E740481C1C}">
                <a14:useLocalDpi xmlns:a14="http://schemas.microsoft.com/office/drawing/2010/main"/>
              </a:ext>
            </a:extLst>
          </a:blip>
          <a:stretch>
            <a:fillRect/>
          </a:stretch>
        </p:blipFill>
        <p:spPr bwMode="auto">
          <a:xfrm>
            <a:off x="-42571" y="6277037"/>
            <a:ext cx="12237746" cy="608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300" fill="hold"/>
                                        <p:tgtEl>
                                          <p:spTgt spid="29"/>
                                        </p:tgtEl>
                                        <p:attrNameLst>
                                          <p:attrName>ppt_w</p:attrName>
                                        </p:attrNameLst>
                                      </p:cBhvr>
                                      <p:tavLst>
                                        <p:tav tm="0">
                                          <p:val>
                                            <p:fltVal val="0"/>
                                          </p:val>
                                        </p:tav>
                                        <p:tav tm="100000">
                                          <p:val>
                                            <p:strVal val="#ppt_w"/>
                                          </p:val>
                                        </p:tav>
                                      </p:tavLst>
                                    </p:anim>
                                    <p:anim calcmode="lin" valueType="num">
                                      <p:cBhvr>
                                        <p:cTn id="8" dur="300" fill="hold"/>
                                        <p:tgtEl>
                                          <p:spTgt spid="29"/>
                                        </p:tgtEl>
                                        <p:attrNameLst>
                                          <p:attrName>ppt_h</p:attrName>
                                        </p:attrNameLst>
                                      </p:cBhvr>
                                      <p:tavLst>
                                        <p:tav tm="0">
                                          <p:val>
                                            <p:fltVal val="0"/>
                                          </p:val>
                                        </p:tav>
                                        <p:tav tm="100000">
                                          <p:val>
                                            <p:strVal val="#ppt_h"/>
                                          </p:val>
                                        </p:tav>
                                      </p:tavLst>
                                    </p:anim>
                                    <p:animEffect transition="in" filter="fade">
                                      <p:cBhvr>
                                        <p:cTn id="9" dur="300"/>
                                        <p:tgtEl>
                                          <p:spTgt spid="29"/>
                                        </p:tgtEl>
                                      </p:cBhvr>
                                    </p:animEffect>
                                  </p:childTnLst>
                                </p:cTn>
                              </p:par>
                            </p:childTnLst>
                          </p:cTn>
                        </p:par>
                        <p:par>
                          <p:cTn id="10" fill="hold" nodeType="afterGroup">
                            <p:stCondLst>
                              <p:cond delay="300"/>
                            </p:stCondLst>
                            <p:childTnLst>
                              <p:par>
                                <p:cTn id="11" presetID="56" presetClass="entr" presetSubtype="0" fill="hold" grpId="0" nodeType="afterEffect">
                                  <p:stCondLst>
                                    <p:cond delay="0"/>
                                  </p:stCondLst>
                                  <p:iterate type="lt">
                                    <p:tmPct val="10000"/>
                                  </p:iterate>
                                  <p:childTnLst>
                                    <p:set>
                                      <p:cBhvr>
                                        <p:cTn id="12" dur="1" fill="hold">
                                          <p:stCondLst>
                                            <p:cond delay="0"/>
                                          </p:stCondLst>
                                        </p:cTn>
                                        <p:tgtEl>
                                          <p:spTgt spid="25"/>
                                        </p:tgtEl>
                                        <p:attrNameLst>
                                          <p:attrName>style.visibility</p:attrName>
                                        </p:attrNameLst>
                                      </p:cBhvr>
                                      <p:to>
                                        <p:strVal val="visible"/>
                                      </p:to>
                                    </p:set>
                                    <p:anim by="(-#ppt_w*2)" calcmode="lin" valueType="num">
                                      <p:cBhvr rctx="PPT">
                                        <p:cTn id="13" dur="150" autoRev="1" fill="hold">
                                          <p:stCondLst>
                                            <p:cond delay="0"/>
                                          </p:stCondLst>
                                        </p:cTn>
                                        <p:tgtEl>
                                          <p:spTgt spid="25"/>
                                        </p:tgtEl>
                                        <p:attrNameLst>
                                          <p:attrName>ppt_w</p:attrName>
                                        </p:attrNameLst>
                                      </p:cBhvr>
                                    </p:anim>
                                    <p:anim by="(#ppt_w*0.50)" calcmode="lin" valueType="num">
                                      <p:cBhvr>
                                        <p:cTn id="14" dur="150" decel="50000" autoRev="1" fill="hold">
                                          <p:stCondLst>
                                            <p:cond delay="0"/>
                                          </p:stCondLst>
                                        </p:cTn>
                                        <p:tgtEl>
                                          <p:spTgt spid="25"/>
                                        </p:tgtEl>
                                        <p:attrNameLst>
                                          <p:attrName>ppt_x</p:attrName>
                                        </p:attrNameLst>
                                      </p:cBhvr>
                                    </p:anim>
                                    <p:anim from="(-#ppt_h/2)" to="(#ppt_y)" calcmode="lin" valueType="num">
                                      <p:cBhvr>
                                        <p:cTn id="15" dur="300" fill="hold">
                                          <p:stCondLst>
                                            <p:cond delay="0"/>
                                          </p:stCondLst>
                                        </p:cTn>
                                        <p:tgtEl>
                                          <p:spTgt spid="25"/>
                                        </p:tgtEl>
                                        <p:attrNameLst>
                                          <p:attrName>ppt_y</p:attrName>
                                        </p:attrNameLst>
                                      </p:cBhvr>
                                    </p:anim>
                                    <p:animRot by="21600000">
                                      <p:cBhvr>
                                        <p:cTn id="16" dur="300" fill="hold">
                                          <p:stCondLst>
                                            <p:cond delay="0"/>
                                          </p:stCondLst>
                                        </p:cTn>
                                        <p:tgtEl>
                                          <p:spTgt spid="25"/>
                                        </p:tgtEl>
                                        <p:attrNameLst>
                                          <p:attrName>r</p:attrName>
                                        </p:attrNameLst>
                                      </p:cBhvr>
                                    </p:animRot>
                                  </p:childTnLst>
                                </p:cTn>
                              </p:par>
                            </p:childTnLst>
                          </p:cTn>
                        </p:par>
                        <p:par>
                          <p:cTn id="17" fill="hold" nodeType="afterGroup">
                            <p:stCondLst>
                              <p:cond delay="600"/>
                            </p:stCondLst>
                            <p:childTnLst>
                              <p:par>
                                <p:cTn id="18" presetID="22" presetClass="entr" presetSubtype="8"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5"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cxnSp>
        <p:nvCxnSpPr>
          <p:cNvPr id="6" name="直接连接符 5"/>
          <p:cNvCxnSpPr/>
          <p:nvPr/>
        </p:nvCxnSpPr>
        <p:spPr bwMode="auto">
          <a:xfrm>
            <a:off x="337741" y="836459"/>
            <a:ext cx="11521280"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 name="图片 6" descr="C:/Users/Administrator/AppData/Local/Temp/picturecompress_20211104164930/output_23.pngoutput_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922917" y="230675"/>
            <a:ext cx="1036208" cy="605784"/>
          </a:xfrm>
          <a:prstGeom prst="rect">
            <a:avLst/>
          </a:prstGeom>
        </p:spPr>
      </p:pic>
      <p:sp>
        <p:nvSpPr>
          <p:cNvPr id="29" name="Freeform 5"/>
          <p:cNvSpPr/>
          <p:nvPr/>
        </p:nvSpPr>
        <p:spPr bwMode="auto">
          <a:xfrm>
            <a:off x="358259" y="234687"/>
            <a:ext cx="669927" cy="582339"/>
          </a:xfrm>
          <a:custGeom>
            <a:avLst/>
            <a:gdLst>
              <a:gd name="T0" fmla="*/ 106 w 2269"/>
              <a:gd name="T1" fmla="*/ 1436 h 1979"/>
              <a:gd name="T2" fmla="*/ 242 w 2269"/>
              <a:gd name="T3" fmla="*/ 1297 h 1979"/>
              <a:gd name="T4" fmla="*/ 1296 w 2269"/>
              <a:gd name="T5" fmla="*/ 1499 h 1979"/>
              <a:gd name="T6" fmla="*/ 668 w 2269"/>
              <a:gd name="T7" fmla="*/ 864 h 1979"/>
              <a:gd name="T8" fmla="*/ 496 w 2269"/>
              <a:gd name="T9" fmla="*/ 1040 h 1979"/>
              <a:gd name="T10" fmla="*/ 229 w 2269"/>
              <a:gd name="T11" fmla="*/ 777 h 1979"/>
              <a:gd name="T12" fmla="*/ 699 w 2269"/>
              <a:gd name="T13" fmla="*/ 299 h 1979"/>
              <a:gd name="T14" fmla="*/ 1001 w 2269"/>
              <a:gd name="T15" fmla="*/ 244 h 1979"/>
              <a:gd name="T16" fmla="*/ 1137 w 2269"/>
              <a:gd name="T17" fmla="*/ 383 h 1979"/>
              <a:gd name="T18" fmla="*/ 903 w 2269"/>
              <a:gd name="T19" fmla="*/ 625 h 1979"/>
              <a:gd name="T20" fmla="*/ 1537 w 2269"/>
              <a:gd name="T21" fmla="*/ 1263 h 1979"/>
              <a:gd name="T22" fmla="*/ 1034 w 2269"/>
              <a:gd name="T23" fmla="*/ 0 h 1979"/>
              <a:gd name="T24" fmla="*/ 1775 w 2269"/>
              <a:gd name="T25" fmla="*/ 1500 h 1979"/>
              <a:gd name="T26" fmla="*/ 1946 w 2269"/>
              <a:gd name="T27" fmla="*/ 1677 h 1979"/>
              <a:gd name="T28" fmla="*/ 1720 w 2269"/>
              <a:gd name="T29" fmla="*/ 1897 h 1979"/>
              <a:gd name="T30" fmla="*/ 1543 w 2269"/>
              <a:gd name="T31" fmla="*/ 1732 h 1979"/>
              <a:gd name="T32" fmla="*/ 346 w 2269"/>
              <a:gd name="T33" fmla="*/ 1692 h 1979"/>
              <a:gd name="T34" fmla="*/ 268 w 2269"/>
              <a:gd name="T35" fmla="*/ 1861 h 1979"/>
              <a:gd name="T36" fmla="*/ 75 w 2269"/>
              <a:gd name="T37" fmla="*/ 1827 h 1979"/>
              <a:gd name="T38" fmla="*/ 244 w 2269"/>
              <a:gd name="T39" fmla="*/ 1600 h 1979"/>
              <a:gd name="T40" fmla="*/ 106 w 2269"/>
              <a:gd name="T41" fmla="*/ 1436 h 1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69" h="1979">
                <a:moveTo>
                  <a:pt x="106" y="1436"/>
                </a:moveTo>
                <a:lnTo>
                  <a:pt x="242" y="1297"/>
                </a:lnTo>
                <a:cubicBezTo>
                  <a:pt x="531" y="1545"/>
                  <a:pt x="865" y="1706"/>
                  <a:pt x="1296" y="1499"/>
                </a:cubicBezTo>
                <a:lnTo>
                  <a:pt x="668" y="864"/>
                </a:lnTo>
                <a:lnTo>
                  <a:pt x="496" y="1040"/>
                </a:lnTo>
                <a:lnTo>
                  <a:pt x="229" y="777"/>
                </a:lnTo>
                <a:lnTo>
                  <a:pt x="699" y="299"/>
                </a:lnTo>
                <a:cubicBezTo>
                  <a:pt x="767" y="333"/>
                  <a:pt x="875" y="336"/>
                  <a:pt x="1001" y="244"/>
                </a:cubicBezTo>
                <a:lnTo>
                  <a:pt x="1137" y="383"/>
                </a:lnTo>
                <a:lnTo>
                  <a:pt x="903" y="625"/>
                </a:lnTo>
                <a:lnTo>
                  <a:pt x="1537" y="1263"/>
                </a:lnTo>
                <a:cubicBezTo>
                  <a:pt x="1773" y="865"/>
                  <a:pt x="1579" y="271"/>
                  <a:pt x="1034" y="0"/>
                </a:cubicBezTo>
                <a:cubicBezTo>
                  <a:pt x="1572" y="26"/>
                  <a:pt x="2269" y="643"/>
                  <a:pt x="1775" y="1500"/>
                </a:cubicBezTo>
                <a:lnTo>
                  <a:pt x="1946" y="1677"/>
                </a:lnTo>
                <a:lnTo>
                  <a:pt x="1720" y="1897"/>
                </a:lnTo>
                <a:lnTo>
                  <a:pt x="1543" y="1732"/>
                </a:lnTo>
                <a:cubicBezTo>
                  <a:pt x="1088" y="1979"/>
                  <a:pt x="672" y="1951"/>
                  <a:pt x="346" y="1692"/>
                </a:cubicBezTo>
                <a:cubicBezTo>
                  <a:pt x="365" y="1752"/>
                  <a:pt x="327" y="1823"/>
                  <a:pt x="268" y="1861"/>
                </a:cubicBezTo>
                <a:cubicBezTo>
                  <a:pt x="198" y="1908"/>
                  <a:pt x="119" y="1892"/>
                  <a:pt x="75" y="1827"/>
                </a:cubicBezTo>
                <a:cubicBezTo>
                  <a:pt x="0" y="1712"/>
                  <a:pt x="122" y="1574"/>
                  <a:pt x="244" y="1600"/>
                </a:cubicBezTo>
                <a:cubicBezTo>
                  <a:pt x="195" y="1551"/>
                  <a:pt x="149" y="1496"/>
                  <a:pt x="106" y="1436"/>
                </a:cubicBez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25" name="TextBox 3"/>
          <p:cNvSpPr txBox="1"/>
          <p:nvPr/>
        </p:nvSpPr>
        <p:spPr>
          <a:xfrm>
            <a:off x="1057275" y="187960"/>
            <a:ext cx="9864725" cy="645160"/>
          </a:xfrm>
          <a:prstGeom prst="rect">
            <a:avLst/>
          </a:prstGeom>
          <a:noFill/>
        </p:spPr>
        <p:txBody>
          <a:bodyPr wrap="square" rtlCol="0">
            <a:spAutoFit/>
          </a:bodyPr>
          <a:lstStyle>
            <a:defPPr>
              <a:defRPr lang="zh-CN"/>
            </a:defPPr>
            <a:lvl1pPr>
              <a:defRPr sz="2800" b="1">
                <a:solidFill>
                  <a:schemeClr val="accent1"/>
                </a:solidFill>
                <a:latin typeface="微软雅黑" panose="020B0503020204020204" pitchFamily="34" charset="-122"/>
                <a:ea typeface="微软雅黑" panose="020B0503020204020204" pitchFamily="34" charset="-122"/>
              </a:defRPr>
            </a:lvl1pPr>
          </a:lstStyle>
          <a:p>
            <a:r>
              <a:rPr sz="1800">
                <a:solidFill>
                  <a:schemeClr val="accent2"/>
                </a:solidFill>
                <a:sym typeface="+mn-ea"/>
              </a:rPr>
              <a:t>张思德为人民服务的精神，体现了中国共产党的宗旨</a:t>
            </a:r>
            <a:r>
              <a:rPr lang="zh-CN" sz="1800">
                <a:solidFill>
                  <a:schemeClr val="accent2"/>
                </a:solidFill>
                <a:sym typeface="+mn-ea"/>
              </a:rPr>
              <a:t>，</a:t>
            </a:r>
            <a:r>
              <a:rPr sz="1800">
                <a:solidFill>
                  <a:schemeClr val="accent2"/>
                </a:solidFill>
                <a:sym typeface="+mn-ea"/>
              </a:rPr>
              <a:t>是我们党和军队战胜一切敌人、战胜一切困难的力量源泉</a:t>
            </a:r>
            <a:endParaRPr sz="1800">
              <a:solidFill>
                <a:schemeClr val="accent2"/>
              </a:solidFill>
            </a:endParaRPr>
          </a:p>
        </p:txBody>
      </p:sp>
      <p:sp>
        <p:nvSpPr>
          <p:cNvPr id="12" name="矩形 11"/>
          <p:cNvSpPr/>
          <p:nvPr/>
        </p:nvSpPr>
        <p:spPr>
          <a:xfrm>
            <a:off x="842010" y="1124585"/>
            <a:ext cx="10587355" cy="4765675"/>
          </a:xfrm>
          <a:prstGeom prst="rect">
            <a:avLst/>
          </a:prstGeom>
          <a:noFill/>
        </p:spPr>
        <p:txBody>
          <a:bodyPr wrap="square" rtlCol="0">
            <a:spAutoFit/>
          </a:bodyPr>
          <a:lstStyle/>
          <a:p>
            <a:pPr algn="just">
              <a:lnSpc>
                <a:spcPct val="190000"/>
              </a:lnSpc>
              <a:spcBef>
                <a:spcPct val="0"/>
              </a:spcBef>
              <a:spcAft>
                <a:spcPct val="0"/>
              </a:spcAft>
            </a:pPr>
            <a:r>
              <a:rPr sz="1600">
                <a:solidFill>
                  <a:schemeClr val="bg1"/>
                </a:solidFill>
                <a:latin typeface="思源黑体 CN Normal" panose="020B0400000000000000" charset="-122"/>
                <a:ea typeface="思源黑体 CN Normal" panose="020B0400000000000000" charset="-122"/>
                <a:cs typeface="思源黑体 CN Normal" panose="020B0400000000000000" charset="-122"/>
              </a:rPr>
              <a:t>　　1944年9月8日下午，张思德烈士追悼会在延安枣园后沟西山脚下的操场上举行，毛泽东发表了悼念讲话，对张思德全心全意为人民服务的革命精神给予了高度评价。他说道：“我们的共产党和共产党所领导的八路军、新四军，是革命的队伍。我们这个队伍完全是为着解放人民的，是彻底地为人民的利益工作的。张思德同志就是我们这个队伍中的一个同志。”“人总是要死的，但死的意义有不同。”“为人民利益而死，就比泰山还重；替法西斯卖力，替剥削人民和压迫人民的人去死，就比鸿毛还轻。张思德同志是为人民利益而死的，他的死是比泰山还要重的。”</a:t>
            </a:r>
          </a:p>
          <a:p>
            <a:pPr algn="just">
              <a:lnSpc>
                <a:spcPct val="190000"/>
              </a:lnSpc>
              <a:spcBef>
                <a:spcPct val="0"/>
              </a:spcBef>
              <a:spcAft>
                <a:spcPct val="0"/>
              </a:spcAft>
            </a:pPr>
            <a:r>
              <a:rPr sz="1600">
                <a:solidFill>
                  <a:schemeClr val="bg1"/>
                </a:solidFill>
                <a:latin typeface="思源黑体 CN Normal" panose="020B0400000000000000" charset="-122"/>
                <a:ea typeface="思源黑体 CN Normal" panose="020B0400000000000000" charset="-122"/>
                <a:cs typeface="思源黑体 CN Normal" panose="020B0400000000000000" charset="-122"/>
              </a:rPr>
              <a:t>　　这篇著名讲话经整理后收入《毛泽东选集》，题为《为人民服务》。</a:t>
            </a:r>
          </a:p>
          <a:p>
            <a:pPr algn="just">
              <a:lnSpc>
                <a:spcPct val="190000"/>
              </a:lnSpc>
              <a:spcBef>
                <a:spcPct val="0"/>
              </a:spcBef>
              <a:spcAft>
                <a:spcPct val="0"/>
              </a:spcAft>
            </a:pPr>
            <a:r>
              <a:rPr sz="1600">
                <a:solidFill>
                  <a:schemeClr val="bg1"/>
                </a:solidFill>
                <a:latin typeface="思源黑体 CN Normal" panose="020B0400000000000000" charset="-122"/>
                <a:ea typeface="思源黑体 CN Normal" panose="020B0400000000000000" charset="-122"/>
                <a:cs typeface="思源黑体 CN Normal" panose="020B0400000000000000" charset="-122"/>
              </a:rPr>
              <a:t>　　“‘为人民服务’这5个大字，是对张思德等无数共产党人所体现出来的‘完全是为着解放人民的，是彻底地为人民的利益工作的’精神的充分肯定和高度概括。”陈理说。</a:t>
            </a:r>
          </a:p>
          <a:p>
            <a:pPr algn="just">
              <a:lnSpc>
                <a:spcPct val="190000"/>
              </a:lnSpc>
              <a:spcBef>
                <a:spcPct val="0"/>
              </a:spcBef>
              <a:spcAft>
                <a:spcPct val="0"/>
              </a:spcAft>
            </a:pPr>
            <a:r>
              <a:rPr sz="1600">
                <a:solidFill>
                  <a:schemeClr val="bg1"/>
                </a:solidFill>
                <a:latin typeface="思源黑体 CN Normal" panose="020B0400000000000000" charset="-122"/>
                <a:ea typeface="思源黑体 CN Normal" panose="020B0400000000000000" charset="-122"/>
                <a:cs typeface="思源黑体 CN Normal" panose="020B0400000000000000" charset="-122"/>
              </a:rPr>
              <a:t>　　“《为人民服务》不只是一篇悼念革命战士的悼词，更是一篇为人民服务的宣言。”中国延安干部学院教授徐建国说，“它深刻阐述了为人民利益而牺牲的意义，提出了‘为人民服务’这一中国共产党的历史使命和立党之本。”</a:t>
            </a:r>
          </a:p>
        </p:txBody>
      </p:sp>
      <p:pic>
        <p:nvPicPr>
          <p:cNvPr id="8" name="图片 20" descr="C:/Users/Administrator/AppData/Local/Temp/picturecompress_20211104164930/output_24.pngoutput_24"/>
          <p:cNvPicPr>
            <a:picLocks noChangeAspect="1" noChangeArrowheads="1"/>
          </p:cNvPicPr>
          <p:nvPr userDrawn="1"/>
        </p:nvPicPr>
        <p:blipFill>
          <a:blip r:embed="rId5" cstate="email">
            <a:extLst>
              <a:ext uri="{28A0092B-C50C-407E-A947-70E740481C1C}">
                <a14:useLocalDpi xmlns:a14="http://schemas.microsoft.com/office/drawing/2010/main"/>
              </a:ext>
            </a:extLst>
          </a:blip>
          <a:stretch>
            <a:fillRect/>
          </a:stretch>
        </p:blipFill>
        <p:spPr bwMode="auto">
          <a:xfrm>
            <a:off x="-42571" y="6277037"/>
            <a:ext cx="12237746" cy="608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300" fill="hold"/>
                                        <p:tgtEl>
                                          <p:spTgt spid="29"/>
                                        </p:tgtEl>
                                        <p:attrNameLst>
                                          <p:attrName>ppt_w</p:attrName>
                                        </p:attrNameLst>
                                      </p:cBhvr>
                                      <p:tavLst>
                                        <p:tav tm="0">
                                          <p:val>
                                            <p:fltVal val="0"/>
                                          </p:val>
                                        </p:tav>
                                        <p:tav tm="100000">
                                          <p:val>
                                            <p:strVal val="#ppt_w"/>
                                          </p:val>
                                        </p:tav>
                                      </p:tavLst>
                                    </p:anim>
                                    <p:anim calcmode="lin" valueType="num">
                                      <p:cBhvr>
                                        <p:cTn id="8" dur="300" fill="hold"/>
                                        <p:tgtEl>
                                          <p:spTgt spid="29"/>
                                        </p:tgtEl>
                                        <p:attrNameLst>
                                          <p:attrName>ppt_h</p:attrName>
                                        </p:attrNameLst>
                                      </p:cBhvr>
                                      <p:tavLst>
                                        <p:tav tm="0">
                                          <p:val>
                                            <p:fltVal val="0"/>
                                          </p:val>
                                        </p:tav>
                                        <p:tav tm="100000">
                                          <p:val>
                                            <p:strVal val="#ppt_h"/>
                                          </p:val>
                                        </p:tav>
                                      </p:tavLst>
                                    </p:anim>
                                    <p:animEffect transition="in" filter="fade">
                                      <p:cBhvr>
                                        <p:cTn id="9" dur="300"/>
                                        <p:tgtEl>
                                          <p:spTgt spid="29"/>
                                        </p:tgtEl>
                                      </p:cBhvr>
                                    </p:animEffect>
                                  </p:childTnLst>
                                </p:cTn>
                              </p:par>
                            </p:childTnLst>
                          </p:cTn>
                        </p:par>
                        <p:par>
                          <p:cTn id="10" fill="hold" nodeType="afterGroup">
                            <p:stCondLst>
                              <p:cond delay="300"/>
                            </p:stCondLst>
                            <p:childTnLst>
                              <p:par>
                                <p:cTn id="11" presetID="56" presetClass="entr" presetSubtype="0" fill="hold" grpId="0" nodeType="afterEffect">
                                  <p:stCondLst>
                                    <p:cond delay="0"/>
                                  </p:stCondLst>
                                  <p:iterate type="lt">
                                    <p:tmPct val="10000"/>
                                  </p:iterate>
                                  <p:childTnLst>
                                    <p:set>
                                      <p:cBhvr>
                                        <p:cTn id="12" dur="1" fill="hold">
                                          <p:stCondLst>
                                            <p:cond delay="0"/>
                                          </p:stCondLst>
                                        </p:cTn>
                                        <p:tgtEl>
                                          <p:spTgt spid="25"/>
                                        </p:tgtEl>
                                        <p:attrNameLst>
                                          <p:attrName>style.visibility</p:attrName>
                                        </p:attrNameLst>
                                      </p:cBhvr>
                                      <p:to>
                                        <p:strVal val="visible"/>
                                      </p:to>
                                    </p:set>
                                    <p:anim by="(-#ppt_w*2)" calcmode="lin" valueType="num">
                                      <p:cBhvr rctx="PPT">
                                        <p:cTn id="13" dur="150" autoRev="1" fill="hold">
                                          <p:stCondLst>
                                            <p:cond delay="0"/>
                                          </p:stCondLst>
                                        </p:cTn>
                                        <p:tgtEl>
                                          <p:spTgt spid="25"/>
                                        </p:tgtEl>
                                        <p:attrNameLst>
                                          <p:attrName>ppt_w</p:attrName>
                                        </p:attrNameLst>
                                      </p:cBhvr>
                                    </p:anim>
                                    <p:anim by="(#ppt_w*0.50)" calcmode="lin" valueType="num">
                                      <p:cBhvr>
                                        <p:cTn id="14" dur="150" decel="50000" autoRev="1" fill="hold">
                                          <p:stCondLst>
                                            <p:cond delay="0"/>
                                          </p:stCondLst>
                                        </p:cTn>
                                        <p:tgtEl>
                                          <p:spTgt spid="25"/>
                                        </p:tgtEl>
                                        <p:attrNameLst>
                                          <p:attrName>ppt_x</p:attrName>
                                        </p:attrNameLst>
                                      </p:cBhvr>
                                    </p:anim>
                                    <p:anim from="(-#ppt_h/2)" to="(#ppt_y)" calcmode="lin" valueType="num">
                                      <p:cBhvr>
                                        <p:cTn id="15" dur="300" fill="hold">
                                          <p:stCondLst>
                                            <p:cond delay="0"/>
                                          </p:stCondLst>
                                        </p:cTn>
                                        <p:tgtEl>
                                          <p:spTgt spid="25"/>
                                        </p:tgtEl>
                                        <p:attrNameLst>
                                          <p:attrName>ppt_y</p:attrName>
                                        </p:attrNameLst>
                                      </p:cBhvr>
                                    </p:anim>
                                    <p:animRot by="21600000">
                                      <p:cBhvr>
                                        <p:cTn id="16" dur="300" fill="hold">
                                          <p:stCondLst>
                                            <p:cond delay="0"/>
                                          </p:stCondLst>
                                        </p:cTn>
                                        <p:tgtEl>
                                          <p:spTgt spid="25"/>
                                        </p:tgtEl>
                                        <p:attrNameLst>
                                          <p:attrName>r</p:attrName>
                                        </p:attrNameLst>
                                      </p:cBhvr>
                                    </p:animRot>
                                  </p:childTnLst>
                                </p:cTn>
                              </p:par>
                            </p:childTnLst>
                          </p:cTn>
                        </p:par>
                        <p:par>
                          <p:cTn id="17" fill="hold" nodeType="afterGroup">
                            <p:stCondLst>
                              <p:cond delay="600"/>
                            </p:stCondLst>
                            <p:childTnLst>
                              <p:par>
                                <p:cTn id="18" presetID="22" presetClass="entr" presetSubtype="8"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5"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cxnSp>
        <p:nvCxnSpPr>
          <p:cNvPr id="6" name="直接连接符 5"/>
          <p:cNvCxnSpPr/>
          <p:nvPr/>
        </p:nvCxnSpPr>
        <p:spPr bwMode="auto">
          <a:xfrm>
            <a:off x="337741" y="836459"/>
            <a:ext cx="11521280"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 name="图片 6" descr="C:/Users/Administrator/AppData/Local/Temp/picturecompress_20211104164930/output_23.pngoutput_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922917" y="230675"/>
            <a:ext cx="1036208" cy="605784"/>
          </a:xfrm>
          <a:prstGeom prst="rect">
            <a:avLst/>
          </a:prstGeom>
        </p:spPr>
      </p:pic>
      <p:sp>
        <p:nvSpPr>
          <p:cNvPr id="29" name="Freeform 5"/>
          <p:cNvSpPr/>
          <p:nvPr/>
        </p:nvSpPr>
        <p:spPr bwMode="auto">
          <a:xfrm>
            <a:off x="358259" y="234687"/>
            <a:ext cx="669927" cy="582339"/>
          </a:xfrm>
          <a:custGeom>
            <a:avLst/>
            <a:gdLst>
              <a:gd name="T0" fmla="*/ 106 w 2269"/>
              <a:gd name="T1" fmla="*/ 1436 h 1979"/>
              <a:gd name="T2" fmla="*/ 242 w 2269"/>
              <a:gd name="T3" fmla="*/ 1297 h 1979"/>
              <a:gd name="T4" fmla="*/ 1296 w 2269"/>
              <a:gd name="T5" fmla="*/ 1499 h 1979"/>
              <a:gd name="T6" fmla="*/ 668 w 2269"/>
              <a:gd name="T7" fmla="*/ 864 h 1979"/>
              <a:gd name="T8" fmla="*/ 496 w 2269"/>
              <a:gd name="T9" fmla="*/ 1040 h 1979"/>
              <a:gd name="T10" fmla="*/ 229 w 2269"/>
              <a:gd name="T11" fmla="*/ 777 h 1979"/>
              <a:gd name="T12" fmla="*/ 699 w 2269"/>
              <a:gd name="T13" fmla="*/ 299 h 1979"/>
              <a:gd name="T14" fmla="*/ 1001 w 2269"/>
              <a:gd name="T15" fmla="*/ 244 h 1979"/>
              <a:gd name="T16" fmla="*/ 1137 w 2269"/>
              <a:gd name="T17" fmla="*/ 383 h 1979"/>
              <a:gd name="T18" fmla="*/ 903 w 2269"/>
              <a:gd name="T19" fmla="*/ 625 h 1979"/>
              <a:gd name="T20" fmla="*/ 1537 w 2269"/>
              <a:gd name="T21" fmla="*/ 1263 h 1979"/>
              <a:gd name="T22" fmla="*/ 1034 w 2269"/>
              <a:gd name="T23" fmla="*/ 0 h 1979"/>
              <a:gd name="T24" fmla="*/ 1775 w 2269"/>
              <a:gd name="T25" fmla="*/ 1500 h 1979"/>
              <a:gd name="T26" fmla="*/ 1946 w 2269"/>
              <a:gd name="T27" fmla="*/ 1677 h 1979"/>
              <a:gd name="T28" fmla="*/ 1720 w 2269"/>
              <a:gd name="T29" fmla="*/ 1897 h 1979"/>
              <a:gd name="T30" fmla="*/ 1543 w 2269"/>
              <a:gd name="T31" fmla="*/ 1732 h 1979"/>
              <a:gd name="T32" fmla="*/ 346 w 2269"/>
              <a:gd name="T33" fmla="*/ 1692 h 1979"/>
              <a:gd name="T34" fmla="*/ 268 w 2269"/>
              <a:gd name="T35" fmla="*/ 1861 h 1979"/>
              <a:gd name="T36" fmla="*/ 75 w 2269"/>
              <a:gd name="T37" fmla="*/ 1827 h 1979"/>
              <a:gd name="T38" fmla="*/ 244 w 2269"/>
              <a:gd name="T39" fmla="*/ 1600 h 1979"/>
              <a:gd name="T40" fmla="*/ 106 w 2269"/>
              <a:gd name="T41" fmla="*/ 1436 h 1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69" h="1979">
                <a:moveTo>
                  <a:pt x="106" y="1436"/>
                </a:moveTo>
                <a:lnTo>
                  <a:pt x="242" y="1297"/>
                </a:lnTo>
                <a:cubicBezTo>
                  <a:pt x="531" y="1545"/>
                  <a:pt x="865" y="1706"/>
                  <a:pt x="1296" y="1499"/>
                </a:cubicBezTo>
                <a:lnTo>
                  <a:pt x="668" y="864"/>
                </a:lnTo>
                <a:lnTo>
                  <a:pt x="496" y="1040"/>
                </a:lnTo>
                <a:lnTo>
                  <a:pt x="229" y="777"/>
                </a:lnTo>
                <a:lnTo>
                  <a:pt x="699" y="299"/>
                </a:lnTo>
                <a:cubicBezTo>
                  <a:pt x="767" y="333"/>
                  <a:pt x="875" y="336"/>
                  <a:pt x="1001" y="244"/>
                </a:cubicBezTo>
                <a:lnTo>
                  <a:pt x="1137" y="383"/>
                </a:lnTo>
                <a:lnTo>
                  <a:pt x="903" y="625"/>
                </a:lnTo>
                <a:lnTo>
                  <a:pt x="1537" y="1263"/>
                </a:lnTo>
                <a:cubicBezTo>
                  <a:pt x="1773" y="865"/>
                  <a:pt x="1579" y="271"/>
                  <a:pt x="1034" y="0"/>
                </a:cubicBezTo>
                <a:cubicBezTo>
                  <a:pt x="1572" y="26"/>
                  <a:pt x="2269" y="643"/>
                  <a:pt x="1775" y="1500"/>
                </a:cubicBezTo>
                <a:lnTo>
                  <a:pt x="1946" y="1677"/>
                </a:lnTo>
                <a:lnTo>
                  <a:pt x="1720" y="1897"/>
                </a:lnTo>
                <a:lnTo>
                  <a:pt x="1543" y="1732"/>
                </a:lnTo>
                <a:cubicBezTo>
                  <a:pt x="1088" y="1979"/>
                  <a:pt x="672" y="1951"/>
                  <a:pt x="346" y="1692"/>
                </a:cubicBezTo>
                <a:cubicBezTo>
                  <a:pt x="365" y="1752"/>
                  <a:pt x="327" y="1823"/>
                  <a:pt x="268" y="1861"/>
                </a:cubicBezTo>
                <a:cubicBezTo>
                  <a:pt x="198" y="1908"/>
                  <a:pt x="119" y="1892"/>
                  <a:pt x="75" y="1827"/>
                </a:cubicBezTo>
                <a:cubicBezTo>
                  <a:pt x="0" y="1712"/>
                  <a:pt x="122" y="1574"/>
                  <a:pt x="244" y="1600"/>
                </a:cubicBezTo>
                <a:cubicBezTo>
                  <a:pt x="195" y="1551"/>
                  <a:pt x="149" y="1496"/>
                  <a:pt x="106" y="1436"/>
                </a:cubicBez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25" name="TextBox 3"/>
          <p:cNvSpPr txBox="1"/>
          <p:nvPr/>
        </p:nvSpPr>
        <p:spPr>
          <a:xfrm>
            <a:off x="1057275" y="187960"/>
            <a:ext cx="9864725" cy="645160"/>
          </a:xfrm>
          <a:prstGeom prst="rect">
            <a:avLst/>
          </a:prstGeom>
          <a:noFill/>
        </p:spPr>
        <p:txBody>
          <a:bodyPr wrap="square" rtlCol="0">
            <a:spAutoFit/>
          </a:bodyPr>
          <a:lstStyle>
            <a:defPPr>
              <a:defRPr lang="zh-CN"/>
            </a:defPPr>
            <a:lvl1pPr>
              <a:defRPr sz="2800" b="1">
                <a:solidFill>
                  <a:schemeClr val="accent1"/>
                </a:solidFill>
                <a:latin typeface="微软雅黑" panose="020B0503020204020204" pitchFamily="34" charset="-122"/>
                <a:ea typeface="微软雅黑" panose="020B0503020204020204" pitchFamily="34" charset="-122"/>
              </a:defRPr>
            </a:lvl1pPr>
          </a:lstStyle>
          <a:p>
            <a:r>
              <a:rPr sz="1800">
                <a:solidFill>
                  <a:schemeClr val="accent2"/>
                </a:solidFill>
                <a:sym typeface="+mn-ea"/>
              </a:rPr>
              <a:t>张思德为人民服务的精神，体现了中国共产党的宗旨</a:t>
            </a:r>
            <a:r>
              <a:rPr lang="zh-CN" sz="1800">
                <a:solidFill>
                  <a:schemeClr val="accent2"/>
                </a:solidFill>
                <a:sym typeface="+mn-ea"/>
              </a:rPr>
              <a:t>，</a:t>
            </a:r>
            <a:r>
              <a:rPr sz="1800">
                <a:solidFill>
                  <a:schemeClr val="accent2"/>
                </a:solidFill>
                <a:sym typeface="+mn-ea"/>
              </a:rPr>
              <a:t>是我们党和军队战胜一切敌人、战胜一切困难的力量源泉</a:t>
            </a:r>
            <a:endParaRPr sz="1800">
              <a:solidFill>
                <a:schemeClr val="accent2"/>
              </a:solidFill>
            </a:endParaRPr>
          </a:p>
        </p:txBody>
      </p:sp>
      <p:sp>
        <p:nvSpPr>
          <p:cNvPr id="12" name="矩形 11"/>
          <p:cNvSpPr/>
          <p:nvPr/>
        </p:nvSpPr>
        <p:spPr>
          <a:xfrm>
            <a:off x="626110" y="1412240"/>
            <a:ext cx="8012430" cy="4326890"/>
          </a:xfrm>
          <a:prstGeom prst="rect">
            <a:avLst/>
          </a:prstGeom>
          <a:noFill/>
        </p:spPr>
        <p:txBody>
          <a:bodyPr wrap="square" rtlCol="0">
            <a:spAutoFit/>
          </a:bodyPr>
          <a:lstStyle/>
          <a:p>
            <a:pPr algn="just">
              <a:lnSpc>
                <a:spcPct val="170000"/>
              </a:lnSpc>
              <a:spcBef>
                <a:spcPct val="0"/>
              </a:spcBef>
              <a:spcAft>
                <a:spcPct val="0"/>
              </a:spcAft>
            </a:pPr>
            <a:r>
              <a:rPr sz="1800">
                <a:solidFill>
                  <a:schemeClr val="bg1"/>
                </a:solidFill>
                <a:latin typeface="思源黑体 CN Normal" panose="020B0400000000000000" charset="-122"/>
                <a:ea typeface="思源黑体 CN Normal" panose="020B0400000000000000" charset="-122"/>
                <a:cs typeface="思源黑体 CN Normal" panose="020B0400000000000000" charset="-122"/>
              </a:rPr>
              <a:t>　　1945年，在党的七大上，毛泽东对“为人民服务”作了进一步的阐述。他指出，我们共产党人区别于其他任何政党的又一个显著的标志，就是和最广大的人民群众取得最密切的联系。全心全意地为人民服务，一刻也不脱离群众；一切从人民的利益出发，而不是从个人或小集团的利益出发；向人民负责和向党的领导机关负责的一致性；这些就是我们的出发点。</a:t>
            </a:r>
          </a:p>
          <a:p>
            <a:pPr algn="just">
              <a:lnSpc>
                <a:spcPct val="170000"/>
              </a:lnSpc>
              <a:spcBef>
                <a:spcPct val="0"/>
              </a:spcBef>
              <a:spcAft>
                <a:spcPct val="0"/>
              </a:spcAft>
            </a:pPr>
            <a:r>
              <a:rPr sz="1800">
                <a:solidFill>
                  <a:schemeClr val="bg1"/>
                </a:solidFill>
                <a:latin typeface="思源黑体 CN Normal" panose="020B0400000000000000" charset="-122"/>
                <a:ea typeface="思源黑体 CN Normal" panose="020B0400000000000000" charset="-122"/>
                <a:cs typeface="思源黑体 CN Normal" panose="020B0400000000000000" charset="-122"/>
              </a:rPr>
              <a:t>　　党的七大通过的党章明确提出，“中国共产党人必须具有全心全意为中国人民服务的精神”。“从此，全心全意为人民服务作为中国共产党的根本宗旨被写入党章，融入了中国共产党人的血液之中，激励一代代中国共产党人前赴后继、英勇奋斗。”徐建国说。</a:t>
            </a:r>
          </a:p>
        </p:txBody>
      </p:sp>
      <p:pic>
        <p:nvPicPr>
          <p:cNvPr id="8" name="图片 20" descr="C:/Users/Administrator/AppData/Local/Temp/picturecompress_20211104164930/output_24.pngoutput_24"/>
          <p:cNvPicPr>
            <a:picLocks noChangeAspect="1" noChangeArrowheads="1"/>
          </p:cNvPicPr>
          <p:nvPr userDrawn="1"/>
        </p:nvPicPr>
        <p:blipFill>
          <a:blip r:embed="rId5" cstate="email">
            <a:extLst>
              <a:ext uri="{28A0092B-C50C-407E-A947-70E740481C1C}">
                <a14:useLocalDpi xmlns:a14="http://schemas.microsoft.com/office/drawing/2010/main"/>
              </a:ext>
            </a:extLst>
          </a:blip>
          <a:stretch>
            <a:fillRect/>
          </a:stretch>
        </p:blipFill>
        <p:spPr bwMode="auto">
          <a:xfrm>
            <a:off x="-42571" y="6277037"/>
            <a:ext cx="12237746" cy="608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图片 2" descr="竖横"/>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267190" y="1412875"/>
            <a:ext cx="2045335" cy="4258310"/>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300" fill="hold"/>
                                        <p:tgtEl>
                                          <p:spTgt spid="29"/>
                                        </p:tgtEl>
                                        <p:attrNameLst>
                                          <p:attrName>ppt_w</p:attrName>
                                        </p:attrNameLst>
                                      </p:cBhvr>
                                      <p:tavLst>
                                        <p:tav tm="0">
                                          <p:val>
                                            <p:fltVal val="0"/>
                                          </p:val>
                                        </p:tav>
                                        <p:tav tm="100000">
                                          <p:val>
                                            <p:strVal val="#ppt_w"/>
                                          </p:val>
                                        </p:tav>
                                      </p:tavLst>
                                    </p:anim>
                                    <p:anim calcmode="lin" valueType="num">
                                      <p:cBhvr>
                                        <p:cTn id="8" dur="300" fill="hold"/>
                                        <p:tgtEl>
                                          <p:spTgt spid="29"/>
                                        </p:tgtEl>
                                        <p:attrNameLst>
                                          <p:attrName>ppt_h</p:attrName>
                                        </p:attrNameLst>
                                      </p:cBhvr>
                                      <p:tavLst>
                                        <p:tav tm="0">
                                          <p:val>
                                            <p:fltVal val="0"/>
                                          </p:val>
                                        </p:tav>
                                        <p:tav tm="100000">
                                          <p:val>
                                            <p:strVal val="#ppt_h"/>
                                          </p:val>
                                        </p:tav>
                                      </p:tavLst>
                                    </p:anim>
                                    <p:animEffect transition="in" filter="fade">
                                      <p:cBhvr>
                                        <p:cTn id="9" dur="300"/>
                                        <p:tgtEl>
                                          <p:spTgt spid="29"/>
                                        </p:tgtEl>
                                      </p:cBhvr>
                                    </p:animEffect>
                                  </p:childTnLst>
                                </p:cTn>
                              </p:par>
                            </p:childTnLst>
                          </p:cTn>
                        </p:par>
                        <p:par>
                          <p:cTn id="10" fill="hold" nodeType="afterGroup">
                            <p:stCondLst>
                              <p:cond delay="300"/>
                            </p:stCondLst>
                            <p:childTnLst>
                              <p:par>
                                <p:cTn id="11" presetID="56" presetClass="entr" presetSubtype="0" fill="hold" grpId="0" nodeType="afterEffect">
                                  <p:stCondLst>
                                    <p:cond delay="0"/>
                                  </p:stCondLst>
                                  <p:iterate type="lt">
                                    <p:tmPct val="10000"/>
                                  </p:iterate>
                                  <p:childTnLst>
                                    <p:set>
                                      <p:cBhvr>
                                        <p:cTn id="12" dur="1" fill="hold">
                                          <p:stCondLst>
                                            <p:cond delay="0"/>
                                          </p:stCondLst>
                                        </p:cTn>
                                        <p:tgtEl>
                                          <p:spTgt spid="25"/>
                                        </p:tgtEl>
                                        <p:attrNameLst>
                                          <p:attrName>style.visibility</p:attrName>
                                        </p:attrNameLst>
                                      </p:cBhvr>
                                      <p:to>
                                        <p:strVal val="visible"/>
                                      </p:to>
                                    </p:set>
                                    <p:anim by="(-#ppt_w*2)" calcmode="lin" valueType="num">
                                      <p:cBhvr rctx="PPT">
                                        <p:cTn id="13" dur="150" autoRev="1" fill="hold">
                                          <p:stCondLst>
                                            <p:cond delay="0"/>
                                          </p:stCondLst>
                                        </p:cTn>
                                        <p:tgtEl>
                                          <p:spTgt spid="25"/>
                                        </p:tgtEl>
                                        <p:attrNameLst>
                                          <p:attrName>ppt_w</p:attrName>
                                        </p:attrNameLst>
                                      </p:cBhvr>
                                    </p:anim>
                                    <p:anim by="(#ppt_w*0.50)" calcmode="lin" valueType="num">
                                      <p:cBhvr>
                                        <p:cTn id="14" dur="150" decel="50000" autoRev="1" fill="hold">
                                          <p:stCondLst>
                                            <p:cond delay="0"/>
                                          </p:stCondLst>
                                        </p:cTn>
                                        <p:tgtEl>
                                          <p:spTgt spid="25"/>
                                        </p:tgtEl>
                                        <p:attrNameLst>
                                          <p:attrName>ppt_x</p:attrName>
                                        </p:attrNameLst>
                                      </p:cBhvr>
                                    </p:anim>
                                    <p:anim from="(-#ppt_h/2)" to="(#ppt_y)" calcmode="lin" valueType="num">
                                      <p:cBhvr>
                                        <p:cTn id="15" dur="300" fill="hold">
                                          <p:stCondLst>
                                            <p:cond delay="0"/>
                                          </p:stCondLst>
                                        </p:cTn>
                                        <p:tgtEl>
                                          <p:spTgt spid="25"/>
                                        </p:tgtEl>
                                        <p:attrNameLst>
                                          <p:attrName>ppt_y</p:attrName>
                                        </p:attrNameLst>
                                      </p:cBhvr>
                                    </p:anim>
                                    <p:animRot by="21600000">
                                      <p:cBhvr>
                                        <p:cTn id="16" dur="300" fill="hold">
                                          <p:stCondLst>
                                            <p:cond delay="0"/>
                                          </p:stCondLst>
                                        </p:cTn>
                                        <p:tgtEl>
                                          <p:spTgt spid="25"/>
                                        </p:tgtEl>
                                        <p:attrNameLst>
                                          <p:attrName>r</p:attrName>
                                        </p:attrNameLst>
                                      </p:cBhvr>
                                    </p:animRot>
                                  </p:childTnLst>
                                </p:cTn>
                              </p:par>
                            </p:childTnLst>
                          </p:cTn>
                        </p:par>
                        <p:par>
                          <p:cTn id="17" fill="hold" nodeType="afterGroup">
                            <p:stCondLst>
                              <p:cond delay="600"/>
                            </p:stCondLst>
                            <p:childTnLst>
                              <p:par>
                                <p:cTn id="18" presetID="22" presetClass="entr" presetSubtype="8"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5"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bwMode="auto">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2" name="矩形 21"/>
          <p:cNvSpPr/>
          <p:nvPr/>
        </p:nvSpPr>
        <p:spPr>
          <a:xfrm>
            <a:off x="3938279" y="6237199"/>
            <a:ext cx="4331635" cy="461665"/>
          </a:xfrm>
          <a:prstGeom prst="rect">
            <a:avLst/>
          </a:prstGeom>
        </p:spPr>
        <p:txBody>
          <a:bodyPr wrap="none">
            <a:spAutoFit/>
          </a:bodyPr>
          <a:lstStyle/>
          <a:p>
            <a:pPr algn="ctr"/>
            <a:r>
              <a:rPr lang="zh-CN" altLang="en-US" sz="2400" b="1">
                <a:solidFill>
                  <a:schemeClr val="bg2"/>
                </a:solidFill>
                <a:latin typeface="+mj-ea"/>
                <a:ea typeface="+mj-ea"/>
              </a:rPr>
              <a:t>这里输入您的单位</a:t>
            </a:r>
            <a:r>
              <a:rPr lang="en-US" altLang="zh-CN" sz="2400" b="1">
                <a:solidFill>
                  <a:schemeClr val="bg2"/>
                </a:solidFill>
                <a:latin typeface="+mj-ea"/>
                <a:ea typeface="+mj-ea"/>
              </a:rPr>
              <a:t>/</a:t>
            </a:r>
            <a:r>
              <a:rPr lang="zh-CN" altLang="en-US" sz="2400" b="1">
                <a:solidFill>
                  <a:schemeClr val="bg2"/>
                </a:solidFill>
                <a:latin typeface="+mj-ea"/>
                <a:ea typeface="+mj-ea"/>
              </a:rPr>
              <a:t>党组织名称</a:t>
            </a:r>
          </a:p>
        </p:txBody>
      </p:sp>
      <p:pic>
        <p:nvPicPr>
          <p:cNvPr id="12" name="图片 11" descr="C:/Users/Administrator/AppData/Local/Temp/picturecompress_20211104164930/output_15.pngoutput_1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45200" y="4293235"/>
            <a:ext cx="1656080" cy="1171575"/>
          </a:xfrm>
          <a:prstGeom prst="rect">
            <a:avLst/>
          </a:prstGeom>
        </p:spPr>
      </p:pic>
      <p:pic>
        <p:nvPicPr>
          <p:cNvPr id="14" name="图片 13" descr="C:/Users/Administrator/AppData/Local/Temp/picturecompress_20211104164930/output_16.pngoutput_1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20940000">
            <a:off x="5540375" y="4941570"/>
            <a:ext cx="996315" cy="704850"/>
          </a:xfrm>
          <a:prstGeom prst="rect">
            <a:avLst/>
          </a:prstGeom>
        </p:spPr>
      </p:pic>
      <p:pic>
        <p:nvPicPr>
          <p:cNvPr id="29" name="图片 28" descr="C:/Users/Administrator/AppData/Local/Temp/picturecompress_20211104164930/output_17.pngoutput_1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9050655" y="836930"/>
            <a:ext cx="2381885" cy="1580515"/>
          </a:xfrm>
          <a:prstGeom prst="rect">
            <a:avLst/>
          </a:prstGeom>
        </p:spPr>
      </p:pic>
      <p:pic>
        <p:nvPicPr>
          <p:cNvPr id="24" name="图片 23" descr="C:/Users/Administrator/AppData/Local/Temp/picturecompress_20211104164930/output_18.pngoutput_18"/>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35" y="3933190"/>
            <a:ext cx="5547360" cy="2927350"/>
          </a:xfrm>
          <a:prstGeom prst="rect">
            <a:avLst/>
          </a:prstGeom>
        </p:spPr>
      </p:pic>
      <p:pic>
        <p:nvPicPr>
          <p:cNvPr id="20" name="图片 19" descr="C:/Users/Administrator/AppData/Local/Temp/picturecompress_20211104164930/output_19.pngoutput_1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800465" y="4192270"/>
            <a:ext cx="3325495" cy="2437130"/>
          </a:xfrm>
          <a:prstGeom prst="rect">
            <a:avLst/>
          </a:prstGeom>
        </p:spPr>
      </p:pic>
      <p:pic>
        <p:nvPicPr>
          <p:cNvPr id="25" name="图片 24" descr="C:/Users/Administrator/AppData/Local/Temp/picturecompress_20211104164930/output_20.pngoutput_20"/>
          <p:cNvPicPr>
            <a:picLocks noChangeAspect="1"/>
          </p:cNvPicPr>
          <p:nvPr/>
        </p:nvPicPr>
        <p:blipFill>
          <a:blip r:embed="rId9"/>
          <a:stretch>
            <a:fillRect/>
          </a:stretch>
        </p:blipFill>
        <p:spPr>
          <a:xfrm>
            <a:off x="-23112" y="5445259"/>
            <a:ext cx="12214159" cy="1403851"/>
          </a:xfrm>
          <a:prstGeom prst="rect">
            <a:avLst/>
          </a:prstGeom>
        </p:spPr>
      </p:pic>
      <p:pic>
        <p:nvPicPr>
          <p:cNvPr id="26" name="图片 25" descr="C:/Users/Administrator/AppData/Local/Temp/picturecompress_20211104164930/output_21.pngoutput_21"/>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27305"/>
            <a:ext cx="4791710" cy="1455420"/>
          </a:xfrm>
          <a:prstGeom prst="rect">
            <a:avLst/>
          </a:prstGeom>
        </p:spPr>
      </p:pic>
      <p:sp>
        <p:nvSpPr>
          <p:cNvPr id="2" name="文本框 1" descr="7b0a20202020227461726765744d6f64756c65223a202270726f636573734f6e6c696e65466f6e7473220a7d0a"/>
          <p:cNvSpPr txBox="1"/>
          <p:nvPr/>
        </p:nvSpPr>
        <p:spPr>
          <a:xfrm>
            <a:off x="769652" y="2708910"/>
            <a:ext cx="10567670" cy="1076325"/>
          </a:xfrm>
          <a:prstGeom prst="rect">
            <a:avLst/>
          </a:prstGeom>
          <a:noFill/>
        </p:spPr>
        <p:txBody>
          <a:bodyPr wrap="square" rtlCol="0">
            <a:spAutoFit/>
          </a:bodyPr>
          <a:lstStyle/>
          <a:p>
            <a:pPr algn="ctr"/>
            <a:r>
              <a:rPr lang="zh-CN" altLang="en-US" sz="3200" b="1" dirty="0">
                <a:gradFill>
                  <a:gsLst>
                    <a:gs pos="100000">
                      <a:srgbClr val="FFC000"/>
                    </a:gs>
                    <a:gs pos="85000">
                      <a:srgbClr val="FF0000"/>
                    </a:gs>
                    <a:gs pos="0">
                      <a:srgbClr val="CC3300"/>
                    </a:gs>
                  </a:gsLst>
                  <a:path path="circle">
                    <a:fillToRect l="50000" t="-80000" r="50000" b="180000"/>
                  </a:path>
                </a:gradFill>
                <a:latin typeface="+中文标题" charset="0"/>
                <a:ea typeface="+mj-ea"/>
                <a:sym typeface="+mn-ea"/>
              </a:rPr>
              <a:t>弘扬张思德精神，坚持人民立场、人民至上，坚持不懈为群众办实事做好事，始终保持同人民群众的血肉联系</a:t>
            </a:r>
          </a:p>
        </p:txBody>
      </p:sp>
      <p:grpSp>
        <p:nvGrpSpPr>
          <p:cNvPr id="21" name="组合 20"/>
          <p:cNvGrpSpPr/>
          <p:nvPr/>
        </p:nvGrpSpPr>
        <p:grpSpPr>
          <a:xfrm>
            <a:off x="2929605" y="1628775"/>
            <a:ext cx="6336665" cy="768350"/>
            <a:chOff x="5179" y="2565"/>
            <a:chExt cx="9979" cy="1210"/>
          </a:xfrm>
        </p:grpSpPr>
        <p:grpSp>
          <p:nvGrpSpPr>
            <p:cNvPr id="17" name="组合 16"/>
            <p:cNvGrpSpPr/>
            <p:nvPr/>
          </p:nvGrpSpPr>
          <p:grpSpPr>
            <a:xfrm>
              <a:off x="5179" y="3091"/>
              <a:ext cx="2383" cy="255"/>
              <a:chOff x="3046803" y="3240912"/>
              <a:chExt cx="1513623" cy="162046"/>
            </a:xfrm>
            <a:solidFill>
              <a:srgbClr val="FF0000"/>
            </a:solidFill>
          </p:grpSpPr>
          <p:cxnSp>
            <p:nvCxnSpPr>
              <p:cNvPr id="9" name="直接连接符 8"/>
              <p:cNvCxnSpPr/>
              <p:nvPr/>
            </p:nvCxnSpPr>
            <p:spPr>
              <a:xfrm>
                <a:off x="3046803" y="3321935"/>
                <a:ext cx="1513623" cy="0"/>
              </a:xfrm>
              <a:prstGeom prst="line">
                <a:avLst/>
              </a:prstGeom>
              <a:grpFill/>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椭圆 9"/>
              <p:cNvSpPr/>
              <p:nvPr/>
            </p:nvSpPr>
            <p:spPr>
              <a:xfrm>
                <a:off x="4398380" y="3240912"/>
                <a:ext cx="162046" cy="162046"/>
              </a:xfrm>
              <a:prstGeom prst="ellips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grpSp>
        <p:grpSp>
          <p:nvGrpSpPr>
            <p:cNvPr id="23" name="组合 22"/>
            <p:cNvGrpSpPr/>
            <p:nvPr/>
          </p:nvGrpSpPr>
          <p:grpSpPr>
            <a:xfrm flipH="1">
              <a:off x="12438" y="3132"/>
              <a:ext cx="2720" cy="255"/>
              <a:chOff x="2832733" y="3240912"/>
              <a:chExt cx="1727693" cy="162046"/>
            </a:xfrm>
            <a:solidFill>
              <a:srgbClr val="FF0000"/>
            </a:solidFill>
          </p:grpSpPr>
          <p:cxnSp>
            <p:nvCxnSpPr>
              <p:cNvPr id="11" name="直接连接符 10"/>
              <p:cNvCxnSpPr/>
              <p:nvPr/>
            </p:nvCxnSpPr>
            <p:spPr>
              <a:xfrm>
                <a:off x="2832733" y="3321935"/>
                <a:ext cx="1565647" cy="0"/>
              </a:xfrm>
              <a:prstGeom prst="line">
                <a:avLst/>
              </a:prstGeom>
              <a:grpFill/>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4398380" y="3240912"/>
                <a:ext cx="162046" cy="162046"/>
              </a:xfrm>
              <a:prstGeom prst="ellips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grpSp>
        <p:sp>
          <p:nvSpPr>
            <p:cNvPr id="18" name="文本框 17" descr="7b0a20202020227461726765744d6f64756c65223a202270726f636573734f6e6c696e65466f6e7473220a7d0a"/>
            <p:cNvSpPr txBox="1"/>
            <p:nvPr/>
          </p:nvSpPr>
          <p:spPr>
            <a:xfrm>
              <a:off x="8016" y="2565"/>
              <a:ext cx="4418" cy="1210"/>
            </a:xfrm>
            <a:prstGeom prst="rect">
              <a:avLst/>
            </a:prstGeom>
            <a:noFill/>
          </p:spPr>
          <p:txBody>
            <a:bodyPr wrap="square" rtlCol="0">
              <a:spAutoFit/>
            </a:bodyPr>
            <a:lstStyle/>
            <a:p>
              <a:r>
                <a:rPr lang="zh-CN" altLang="en-US" sz="4400" b="1" spc="500">
                  <a:gradFill>
                    <a:gsLst>
                      <a:gs pos="100000">
                        <a:srgbClr val="FFC000"/>
                      </a:gs>
                      <a:gs pos="85000">
                        <a:srgbClr val="FF0000"/>
                      </a:gs>
                      <a:gs pos="0">
                        <a:srgbClr val="CC3300"/>
                      </a:gs>
                    </a:gsLst>
                    <a:path path="circle">
                      <a:fillToRect l="50000" t="-80000" r="50000" b="180000"/>
                    </a:path>
                  </a:gradFill>
                  <a:latin typeface="+中文标题" charset="0"/>
                  <a:ea typeface="+mj-ea"/>
                  <a:sym typeface="+mn-ea"/>
                </a:rPr>
                <a:t>第三部分</a:t>
              </a: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 calcmode="lin" valueType="num">
                                      <p:cBhvr>
                                        <p:cTn id="9" dur="500" fill="hold"/>
                                        <p:tgtEl>
                                          <p:spTgt spid="22"/>
                                        </p:tgtEl>
                                        <p:attrNameLst>
                                          <p:attrName>style.rotation</p:attrName>
                                        </p:attrNameLst>
                                      </p:cBhvr>
                                      <p:tavLst>
                                        <p:tav tm="0">
                                          <p:val>
                                            <p:fltVal val="90"/>
                                          </p:val>
                                        </p:tav>
                                        <p:tav tm="100000">
                                          <p:val>
                                            <p:fltVal val="0"/>
                                          </p:val>
                                        </p:tav>
                                      </p:tavLst>
                                    </p:anim>
                                    <p:animEffect transition="in" filter="fade">
                                      <p:cBhvr>
                                        <p:cTn id="10" dur="500"/>
                                        <p:tgtEl>
                                          <p:spTgt spid="22"/>
                                        </p:tgtEl>
                                      </p:cBhvr>
                                    </p:animEffect>
                                  </p:childTnLst>
                                </p:cTn>
                              </p:par>
                              <p:par>
                                <p:cTn id="11" presetID="2" presetClass="entr" presetSubtype="4" fill="hold" nodeType="with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ppt_x"/>
                                          </p:val>
                                        </p:tav>
                                        <p:tav tm="100000">
                                          <p:val>
                                            <p:strVal val="#ppt_x"/>
                                          </p:val>
                                        </p:tav>
                                      </p:tavLst>
                                    </p:anim>
                                    <p:anim calcmode="lin" valueType="num">
                                      <p:cBhvr additive="base">
                                        <p:cTn id="14" dur="500" fill="hold"/>
                                        <p:tgtEl>
                                          <p:spTgt spid="26"/>
                                        </p:tgtEl>
                                        <p:attrNameLst>
                                          <p:attrName>ppt_y</p:attrName>
                                        </p:attrNameLst>
                                      </p:cBhvr>
                                      <p:tavLst>
                                        <p:tav tm="0">
                                          <p:val>
                                            <p:strVal val="1+#ppt_h/2"/>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1000"/>
                                        <p:tgtEl>
                                          <p:spTgt spid="24"/>
                                        </p:tgtEl>
                                      </p:cBhvr>
                                    </p:animEffect>
                                    <p:anim calcmode="lin" valueType="num">
                                      <p:cBhvr>
                                        <p:cTn id="18" dur="1000" fill="hold"/>
                                        <p:tgtEl>
                                          <p:spTgt spid="24"/>
                                        </p:tgtEl>
                                        <p:attrNameLst>
                                          <p:attrName>ppt_x</p:attrName>
                                        </p:attrNameLst>
                                      </p:cBhvr>
                                      <p:tavLst>
                                        <p:tav tm="0">
                                          <p:val>
                                            <p:strVal val="#ppt_x"/>
                                          </p:val>
                                        </p:tav>
                                        <p:tav tm="100000">
                                          <p:val>
                                            <p:strVal val="#ppt_x"/>
                                          </p:val>
                                        </p:tav>
                                      </p:tavLst>
                                    </p:anim>
                                    <p:anim calcmode="lin" valueType="num">
                                      <p:cBhvr>
                                        <p:cTn id="19" dur="1000" fill="hold"/>
                                        <p:tgtEl>
                                          <p:spTgt spid="24"/>
                                        </p:tgtEl>
                                        <p:attrNameLst>
                                          <p:attrName>ppt_y</p:attrName>
                                        </p:attrNameLst>
                                      </p:cBhvr>
                                      <p:tavLst>
                                        <p:tav tm="0">
                                          <p:val>
                                            <p:strVal val="#ppt_y+.1"/>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25"/>
                                        </p:tgtEl>
                                        <p:attrNameLst>
                                          <p:attrName>style.visibility</p:attrName>
                                        </p:attrNameLst>
                                      </p:cBhvr>
                                      <p:to>
                                        <p:strVal val="visible"/>
                                      </p:to>
                                    </p:set>
                                    <p:anim calcmode="lin" valueType="num">
                                      <p:cBhvr additive="base">
                                        <p:cTn id="22" dur="500" fill="hold"/>
                                        <p:tgtEl>
                                          <p:spTgt spid="25"/>
                                        </p:tgtEl>
                                        <p:attrNameLst>
                                          <p:attrName>ppt_x</p:attrName>
                                        </p:attrNameLst>
                                      </p:cBhvr>
                                      <p:tavLst>
                                        <p:tav tm="0">
                                          <p:val>
                                            <p:strVal val="#ppt_x"/>
                                          </p:val>
                                        </p:tav>
                                        <p:tav tm="100000">
                                          <p:val>
                                            <p:strVal val="#ppt_x"/>
                                          </p:val>
                                        </p:tav>
                                      </p:tavLst>
                                    </p:anim>
                                    <p:anim calcmode="lin" valueType="num">
                                      <p:cBhvr additive="base">
                                        <p:cTn id="23" dur="500" fill="hold"/>
                                        <p:tgtEl>
                                          <p:spTgt spid="25"/>
                                        </p:tgtEl>
                                        <p:attrNameLst>
                                          <p:attrName>ppt_y</p:attrName>
                                        </p:attrNameLst>
                                      </p:cBhvr>
                                      <p:tavLst>
                                        <p:tav tm="0">
                                          <p:val>
                                            <p:strVal val="1+#ppt_h/2"/>
                                          </p:val>
                                        </p:tav>
                                        <p:tav tm="100000">
                                          <p:val>
                                            <p:strVal val="#ppt_y"/>
                                          </p:val>
                                        </p:tav>
                                      </p:tavLst>
                                    </p:anim>
                                  </p:childTnLst>
                                </p:cTn>
                              </p:par>
                              <p:par>
                                <p:cTn id="24" presetID="12" presetClass="entr" presetSubtype="4" fill="hold" nodeType="withEffect">
                                  <p:stCondLst>
                                    <p:cond delay="0"/>
                                  </p:stCondLst>
                                  <p:childTnLst>
                                    <p:set>
                                      <p:cBhvr>
                                        <p:cTn id="25" dur="1" fill="hold">
                                          <p:stCondLst>
                                            <p:cond delay="0"/>
                                          </p:stCondLst>
                                        </p:cTn>
                                        <p:tgtEl>
                                          <p:spTgt spid="20"/>
                                        </p:tgtEl>
                                        <p:attrNameLst>
                                          <p:attrName>style.visibility</p:attrName>
                                        </p:attrNameLst>
                                      </p:cBhvr>
                                      <p:to>
                                        <p:strVal val="visible"/>
                                      </p:to>
                                    </p:set>
                                    <p:anim calcmode="lin" valueType="num">
                                      <p:cBhvr additive="base">
                                        <p:cTn id="26" dur="500"/>
                                        <p:tgtEl>
                                          <p:spTgt spid="20"/>
                                        </p:tgtEl>
                                        <p:attrNameLst>
                                          <p:attrName>ppt_y</p:attrName>
                                        </p:attrNameLst>
                                      </p:cBhvr>
                                      <p:tavLst>
                                        <p:tav tm="0">
                                          <p:val>
                                            <p:strVal val="#ppt_y+#ppt_h*1.125000"/>
                                          </p:val>
                                        </p:tav>
                                        <p:tav tm="100000">
                                          <p:val>
                                            <p:strVal val="#ppt_y"/>
                                          </p:val>
                                        </p:tav>
                                      </p:tavLst>
                                    </p:anim>
                                    <p:animEffect transition="in" filter="wipe(up)">
                                      <p:cBhvr>
                                        <p:cTn id="27" dur="500"/>
                                        <p:tgtEl>
                                          <p:spTgt spid="20"/>
                                        </p:tgtEl>
                                      </p:cBhvr>
                                    </p:animEffect>
                                  </p:childTnLst>
                                </p:cTn>
                              </p:par>
                            </p:childTnLst>
                          </p:cTn>
                        </p:par>
                        <p:par>
                          <p:cTn id="28" fill="hold" nodeType="afterGroup">
                            <p:stCondLst>
                              <p:cond delay="1000"/>
                            </p:stCondLst>
                            <p:childTnLst>
                              <p:par>
                                <p:cTn id="29" presetID="56" presetClass="entr" presetSubtype="0" fill="hold" grpId="0" nodeType="afterEffect">
                                  <p:stCondLst>
                                    <p:cond delay="0"/>
                                  </p:stCondLst>
                                  <p:iterate type="lt">
                                    <p:tmPct val="10000"/>
                                  </p:iterate>
                                  <p:childTnLst>
                                    <p:set>
                                      <p:cBhvr>
                                        <p:cTn id="30" dur="1" fill="hold">
                                          <p:stCondLst>
                                            <p:cond delay="0"/>
                                          </p:stCondLst>
                                        </p:cTn>
                                        <p:tgtEl>
                                          <p:spTgt spid="2"/>
                                        </p:tgtEl>
                                        <p:attrNameLst>
                                          <p:attrName>style.visibility</p:attrName>
                                        </p:attrNameLst>
                                      </p:cBhvr>
                                      <p:to>
                                        <p:strVal val="visible"/>
                                      </p:to>
                                    </p:set>
                                    <p:anim by="(-#ppt_w*2)" calcmode="lin" valueType="num">
                                      <p:cBhvr rctx="PPT">
                                        <p:cTn id="31" dur="500" autoRev="1" fill="hold">
                                          <p:stCondLst>
                                            <p:cond delay="0"/>
                                          </p:stCondLst>
                                        </p:cTn>
                                        <p:tgtEl>
                                          <p:spTgt spid="2"/>
                                        </p:tgtEl>
                                        <p:attrNameLst>
                                          <p:attrName>ppt_w</p:attrName>
                                        </p:attrNameLst>
                                      </p:cBhvr>
                                    </p:anim>
                                    <p:anim by="(#ppt_w*0.50)" calcmode="lin" valueType="num">
                                      <p:cBhvr>
                                        <p:cTn id="32" dur="500" decel="50000" autoRev="1" fill="hold">
                                          <p:stCondLst>
                                            <p:cond delay="0"/>
                                          </p:stCondLst>
                                        </p:cTn>
                                        <p:tgtEl>
                                          <p:spTgt spid="2"/>
                                        </p:tgtEl>
                                        <p:attrNameLst>
                                          <p:attrName>ppt_x</p:attrName>
                                        </p:attrNameLst>
                                      </p:cBhvr>
                                    </p:anim>
                                    <p:anim from="(-#ppt_h/2)" to="(#ppt_y)" calcmode="lin" valueType="num">
                                      <p:cBhvr>
                                        <p:cTn id="33" dur="1000" fill="hold">
                                          <p:stCondLst>
                                            <p:cond delay="0"/>
                                          </p:stCondLst>
                                        </p:cTn>
                                        <p:tgtEl>
                                          <p:spTgt spid="2"/>
                                        </p:tgtEl>
                                        <p:attrNameLst>
                                          <p:attrName>ppt_y</p:attrName>
                                        </p:attrNameLst>
                                      </p:cBhvr>
                                    </p:anim>
                                    <p:animRot by="21600000">
                                      <p:cBhvr>
                                        <p:cTn id="34" dur="1000" fill="hold">
                                          <p:stCondLst>
                                            <p:cond delay="0"/>
                                          </p:stCondLst>
                                        </p:cTn>
                                        <p:tgtEl>
                                          <p:spTgt spid="2"/>
                                        </p:tgtEl>
                                        <p:attrNameLst>
                                          <p:attrName>r</p:attrName>
                                        </p:attrNameLst>
                                      </p:cBhvr>
                                    </p:animRot>
                                  </p:childTnLst>
                                </p:cTn>
                              </p:par>
                              <p:par>
                                <p:cTn id="35" presetID="22" presetClass="entr" presetSubtype="4" fill="hold" nodeType="with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down)">
                                      <p:cBhvr>
                                        <p:cTn id="3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cxnSp>
        <p:nvCxnSpPr>
          <p:cNvPr id="6" name="直接连接符 5"/>
          <p:cNvCxnSpPr/>
          <p:nvPr/>
        </p:nvCxnSpPr>
        <p:spPr bwMode="auto">
          <a:xfrm>
            <a:off x="337741" y="836459"/>
            <a:ext cx="11521280"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 name="图片 6" descr="C:/Users/Administrator/AppData/Local/Temp/picturecompress_20211104164930/output_23.pngoutput_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922917" y="230675"/>
            <a:ext cx="1036208" cy="605784"/>
          </a:xfrm>
          <a:prstGeom prst="rect">
            <a:avLst/>
          </a:prstGeom>
        </p:spPr>
      </p:pic>
      <p:sp>
        <p:nvSpPr>
          <p:cNvPr id="29" name="Freeform 5"/>
          <p:cNvSpPr/>
          <p:nvPr/>
        </p:nvSpPr>
        <p:spPr bwMode="auto">
          <a:xfrm>
            <a:off x="358259" y="234687"/>
            <a:ext cx="669927" cy="582339"/>
          </a:xfrm>
          <a:custGeom>
            <a:avLst/>
            <a:gdLst>
              <a:gd name="T0" fmla="*/ 106 w 2269"/>
              <a:gd name="T1" fmla="*/ 1436 h 1979"/>
              <a:gd name="T2" fmla="*/ 242 w 2269"/>
              <a:gd name="T3" fmla="*/ 1297 h 1979"/>
              <a:gd name="T4" fmla="*/ 1296 w 2269"/>
              <a:gd name="T5" fmla="*/ 1499 h 1979"/>
              <a:gd name="T6" fmla="*/ 668 w 2269"/>
              <a:gd name="T7" fmla="*/ 864 h 1979"/>
              <a:gd name="T8" fmla="*/ 496 w 2269"/>
              <a:gd name="T9" fmla="*/ 1040 h 1979"/>
              <a:gd name="T10" fmla="*/ 229 w 2269"/>
              <a:gd name="T11" fmla="*/ 777 h 1979"/>
              <a:gd name="T12" fmla="*/ 699 w 2269"/>
              <a:gd name="T13" fmla="*/ 299 h 1979"/>
              <a:gd name="T14" fmla="*/ 1001 w 2269"/>
              <a:gd name="T15" fmla="*/ 244 h 1979"/>
              <a:gd name="T16" fmla="*/ 1137 w 2269"/>
              <a:gd name="T17" fmla="*/ 383 h 1979"/>
              <a:gd name="T18" fmla="*/ 903 w 2269"/>
              <a:gd name="T19" fmla="*/ 625 h 1979"/>
              <a:gd name="T20" fmla="*/ 1537 w 2269"/>
              <a:gd name="T21" fmla="*/ 1263 h 1979"/>
              <a:gd name="T22" fmla="*/ 1034 w 2269"/>
              <a:gd name="T23" fmla="*/ 0 h 1979"/>
              <a:gd name="T24" fmla="*/ 1775 w 2269"/>
              <a:gd name="T25" fmla="*/ 1500 h 1979"/>
              <a:gd name="T26" fmla="*/ 1946 w 2269"/>
              <a:gd name="T27" fmla="*/ 1677 h 1979"/>
              <a:gd name="T28" fmla="*/ 1720 w 2269"/>
              <a:gd name="T29" fmla="*/ 1897 h 1979"/>
              <a:gd name="T30" fmla="*/ 1543 w 2269"/>
              <a:gd name="T31" fmla="*/ 1732 h 1979"/>
              <a:gd name="T32" fmla="*/ 346 w 2269"/>
              <a:gd name="T33" fmla="*/ 1692 h 1979"/>
              <a:gd name="T34" fmla="*/ 268 w 2269"/>
              <a:gd name="T35" fmla="*/ 1861 h 1979"/>
              <a:gd name="T36" fmla="*/ 75 w 2269"/>
              <a:gd name="T37" fmla="*/ 1827 h 1979"/>
              <a:gd name="T38" fmla="*/ 244 w 2269"/>
              <a:gd name="T39" fmla="*/ 1600 h 1979"/>
              <a:gd name="T40" fmla="*/ 106 w 2269"/>
              <a:gd name="T41" fmla="*/ 1436 h 1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69" h="1979">
                <a:moveTo>
                  <a:pt x="106" y="1436"/>
                </a:moveTo>
                <a:lnTo>
                  <a:pt x="242" y="1297"/>
                </a:lnTo>
                <a:cubicBezTo>
                  <a:pt x="531" y="1545"/>
                  <a:pt x="865" y="1706"/>
                  <a:pt x="1296" y="1499"/>
                </a:cubicBezTo>
                <a:lnTo>
                  <a:pt x="668" y="864"/>
                </a:lnTo>
                <a:lnTo>
                  <a:pt x="496" y="1040"/>
                </a:lnTo>
                <a:lnTo>
                  <a:pt x="229" y="777"/>
                </a:lnTo>
                <a:lnTo>
                  <a:pt x="699" y="299"/>
                </a:lnTo>
                <a:cubicBezTo>
                  <a:pt x="767" y="333"/>
                  <a:pt x="875" y="336"/>
                  <a:pt x="1001" y="244"/>
                </a:cubicBezTo>
                <a:lnTo>
                  <a:pt x="1137" y="383"/>
                </a:lnTo>
                <a:lnTo>
                  <a:pt x="903" y="625"/>
                </a:lnTo>
                <a:lnTo>
                  <a:pt x="1537" y="1263"/>
                </a:lnTo>
                <a:cubicBezTo>
                  <a:pt x="1773" y="865"/>
                  <a:pt x="1579" y="271"/>
                  <a:pt x="1034" y="0"/>
                </a:cubicBezTo>
                <a:cubicBezTo>
                  <a:pt x="1572" y="26"/>
                  <a:pt x="2269" y="643"/>
                  <a:pt x="1775" y="1500"/>
                </a:cubicBezTo>
                <a:lnTo>
                  <a:pt x="1946" y="1677"/>
                </a:lnTo>
                <a:lnTo>
                  <a:pt x="1720" y="1897"/>
                </a:lnTo>
                <a:lnTo>
                  <a:pt x="1543" y="1732"/>
                </a:lnTo>
                <a:cubicBezTo>
                  <a:pt x="1088" y="1979"/>
                  <a:pt x="672" y="1951"/>
                  <a:pt x="346" y="1692"/>
                </a:cubicBezTo>
                <a:cubicBezTo>
                  <a:pt x="365" y="1752"/>
                  <a:pt x="327" y="1823"/>
                  <a:pt x="268" y="1861"/>
                </a:cubicBezTo>
                <a:cubicBezTo>
                  <a:pt x="198" y="1908"/>
                  <a:pt x="119" y="1892"/>
                  <a:pt x="75" y="1827"/>
                </a:cubicBezTo>
                <a:cubicBezTo>
                  <a:pt x="0" y="1712"/>
                  <a:pt x="122" y="1574"/>
                  <a:pt x="244" y="1600"/>
                </a:cubicBezTo>
                <a:cubicBezTo>
                  <a:pt x="195" y="1551"/>
                  <a:pt x="149" y="1496"/>
                  <a:pt x="106" y="1436"/>
                </a:cubicBez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25" name="TextBox 3"/>
          <p:cNvSpPr txBox="1"/>
          <p:nvPr/>
        </p:nvSpPr>
        <p:spPr>
          <a:xfrm>
            <a:off x="1057275" y="187960"/>
            <a:ext cx="9864725" cy="645160"/>
          </a:xfrm>
          <a:prstGeom prst="rect">
            <a:avLst/>
          </a:prstGeom>
          <a:noFill/>
        </p:spPr>
        <p:txBody>
          <a:bodyPr wrap="square" rtlCol="0">
            <a:spAutoFit/>
          </a:bodyPr>
          <a:lstStyle>
            <a:defPPr>
              <a:defRPr lang="zh-CN"/>
            </a:defPPr>
            <a:lvl1pPr>
              <a:defRPr sz="2800" b="1">
                <a:solidFill>
                  <a:schemeClr val="accent1"/>
                </a:solidFill>
                <a:latin typeface="微软雅黑" panose="020B0503020204020204" pitchFamily="34" charset="-122"/>
                <a:ea typeface="微软雅黑" panose="020B0503020204020204" pitchFamily="34" charset="-122"/>
              </a:defRPr>
            </a:lvl1pPr>
          </a:lstStyle>
          <a:p>
            <a:r>
              <a:rPr sz="1800">
                <a:solidFill>
                  <a:schemeClr val="accent2"/>
                </a:solidFill>
              </a:rPr>
              <a:t>弘扬张思德精神，坚持人民立场、人民至上，坚持不懈为群众办实事做好事，始终保持同人民群众的血肉联系</a:t>
            </a:r>
          </a:p>
        </p:txBody>
      </p:sp>
      <p:sp>
        <p:nvSpPr>
          <p:cNvPr id="12" name="矩形 11"/>
          <p:cNvSpPr/>
          <p:nvPr/>
        </p:nvSpPr>
        <p:spPr>
          <a:xfrm>
            <a:off x="842010" y="1124585"/>
            <a:ext cx="10587355" cy="4797425"/>
          </a:xfrm>
          <a:prstGeom prst="rect">
            <a:avLst/>
          </a:prstGeom>
          <a:noFill/>
        </p:spPr>
        <p:txBody>
          <a:bodyPr wrap="square" rtlCol="0">
            <a:spAutoFit/>
          </a:bodyPr>
          <a:lstStyle/>
          <a:p>
            <a:pPr algn="just">
              <a:lnSpc>
                <a:spcPct val="170000"/>
              </a:lnSpc>
              <a:spcBef>
                <a:spcPct val="0"/>
              </a:spcBef>
              <a:spcAft>
                <a:spcPct val="0"/>
              </a:spcAft>
            </a:pPr>
            <a:r>
              <a:rPr sz="1800">
                <a:solidFill>
                  <a:schemeClr val="bg1"/>
                </a:solidFill>
                <a:latin typeface="思源黑体 CN Normal" panose="020B0400000000000000" charset="-122"/>
                <a:ea typeface="思源黑体 CN Normal" panose="020B0400000000000000" charset="-122"/>
                <a:cs typeface="思源黑体 CN Normal" panose="020B0400000000000000" charset="-122"/>
              </a:rPr>
              <a:t>　　今年6月29日，习近平总书记在庆祝中国共产党成立100周年“七一勋章”颁授仪式上强调：“践行宗旨，就是对人民饱含深情，心中装着人民，工作为了人民，想群众之所想，急群众之所急，解群众之所难，密切联系群众，坚定依靠群众，一心一意为百姓造福，以为民造福的实际行动诠释了共产党人‘我将无我、不负人民’的崇高情怀。”</a:t>
            </a:r>
          </a:p>
          <a:p>
            <a:pPr algn="just">
              <a:lnSpc>
                <a:spcPct val="170000"/>
              </a:lnSpc>
              <a:spcBef>
                <a:spcPct val="0"/>
              </a:spcBef>
              <a:spcAft>
                <a:spcPct val="0"/>
              </a:spcAft>
            </a:pPr>
            <a:r>
              <a:rPr sz="1800">
                <a:solidFill>
                  <a:schemeClr val="bg1"/>
                </a:solidFill>
                <a:latin typeface="思源黑体 CN Normal" panose="020B0400000000000000" charset="-122"/>
                <a:ea typeface="思源黑体 CN Normal" panose="020B0400000000000000" charset="-122"/>
                <a:cs typeface="思源黑体 CN Normal" panose="020B0400000000000000" charset="-122"/>
              </a:rPr>
              <a:t>　　“今天，传承和弘扬张思德全心全意为人民服务的精神，就要坚持人民立场、人民至上，坚持不懈为群众办实事做好事，始终保持同人民群众的血肉联系。”刘延生说。</a:t>
            </a:r>
          </a:p>
          <a:p>
            <a:pPr algn="just">
              <a:lnSpc>
                <a:spcPct val="170000"/>
              </a:lnSpc>
              <a:spcBef>
                <a:spcPct val="0"/>
              </a:spcBef>
              <a:spcAft>
                <a:spcPct val="0"/>
              </a:spcAft>
            </a:pPr>
            <a:r>
              <a:rPr sz="1800">
                <a:solidFill>
                  <a:schemeClr val="bg1"/>
                </a:solidFill>
                <a:latin typeface="思源黑体 CN Normal" panose="020B0400000000000000" charset="-122"/>
                <a:ea typeface="思源黑体 CN Normal" panose="020B0400000000000000" charset="-122"/>
                <a:cs typeface="思源黑体 CN Normal" panose="020B0400000000000000" charset="-122"/>
              </a:rPr>
              <a:t>　　1934年，红军长征路过湖南汝城县沙洲村，3名女红军借宿徐解秀家中，临走时，把自己仅有的一条被子剪下一半留给了这家人。</a:t>
            </a:r>
          </a:p>
          <a:p>
            <a:pPr algn="just">
              <a:lnSpc>
                <a:spcPct val="170000"/>
              </a:lnSpc>
              <a:spcBef>
                <a:spcPct val="0"/>
              </a:spcBef>
              <a:spcAft>
                <a:spcPct val="0"/>
              </a:spcAft>
            </a:pPr>
            <a:r>
              <a:rPr sz="1800">
                <a:solidFill>
                  <a:schemeClr val="bg1"/>
                </a:solidFill>
                <a:latin typeface="思源黑体 CN Normal" panose="020B0400000000000000" charset="-122"/>
                <a:ea typeface="思源黑体 CN Normal" panose="020B0400000000000000" charset="-122"/>
                <a:cs typeface="思源黑体 CN Normal" panose="020B0400000000000000" charset="-122"/>
              </a:rPr>
              <a:t>　　什么是共产党？共产党就是自己有一条被子，也要剪下半条给老百姓的人。“‘半条被子’的故事充分体现了中国共产党的人民情怀和为民本质。</a:t>
            </a:r>
          </a:p>
        </p:txBody>
      </p:sp>
      <p:pic>
        <p:nvPicPr>
          <p:cNvPr id="8" name="图片 20" descr="C:/Users/Administrator/AppData/Local/Temp/picturecompress_20211104164930/output_24.pngoutput_24"/>
          <p:cNvPicPr>
            <a:picLocks noChangeAspect="1" noChangeArrowheads="1"/>
          </p:cNvPicPr>
          <p:nvPr userDrawn="1"/>
        </p:nvPicPr>
        <p:blipFill>
          <a:blip r:embed="rId5" cstate="email">
            <a:extLst>
              <a:ext uri="{28A0092B-C50C-407E-A947-70E740481C1C}">
                <a14:useLocalDpi xmlns:a14="http://schemas.microsoft.com/office/drawing/2010/main"/>
              </a:ext>
            </a:extLst>
          </a:blip>
          <a:stretch>
            <a:fillRect/>
          </a:stretch>
        </p:blipFill>
        <p:spPr bwMode="auto">
          <a:xfrm>
            <a:off x="-42571" y="6277037"/>
            <a:ext cx="12237746" cy="608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300" fill="hold"/>
                                        <p:tgtEl>
                                          <p:spTgt spid="29"/>
                                        </p:tgtEl>
                                        <p:attrNameLst>
                                          <p:attrName>ppt_w</p:attrName>
                                        </p:attrNameLst>
                                      </p:cBhvr>
                                      <p:tavLst>
                                        <p:tav tm="0">
                                          <p:val>
                                            <p:fltVal val="0"/>
                                          </p:val>
                                        </p:tav>
                                        <p:tav tm="100000">
                                          <p:val>
                                            <p:strVal val="#ppt_w"/>
                                          </p:val>
                                        </p:tav>
                                      </p:tavLst>
                                    </p:anim>
                                    <p:anim calcmode="lin" valueType="num">
                                      <p:cBhvr>
                                        <p:cTn id="8" dur="300" fill="hold"/>
                                        <p:tgtEl>
                                          <p:spTgt spid="29"/>
                                        </p:tgtEl>
                                        <p:attrNameLst>
                                          <p:attrName>ppt_h</p:attrName>
                                        </p:attrNameLst>
                                      </p:cBhvr>
                                      <p:tavLst>
                                        <p:tav tm="0">
                                          <p:val>
                                            <p:fltVal val="0"/>
                                          </p:val>
                                        </p:tav>
                                        <p:tav tm="100000">
                                          <p:val>
                                            <p:strVal val="#ppt_h"/>
                                          </p:val>
                                        </p:tav>
                                      </p:tavLst>
                                    </p:anim>
                                    <p:animEffect transition="in" filter="fade">
                                      <p:cBhvr>
                                        <p:cTn id="9" dur="300"/>
                                        <p:tgtEl>
                                          <p:spTgt spid="29"/>
                                        </p:tgtEl>
                                      </p:cBhvr>
                                    </p:animEffect>
                                  </p:childTnLst>
                                </p:cTn>
                              </p:par>
                            </p:childTnLst>
                          </p:cTn>
                        </p:par>
                        <p:par>
                          <p:cTn id="10" fill="hold" nodeType="afterGroup">
                            <p:stCondLst>
                              <p:cond delay="300"/>
                            </p:stCondLst>
                            <p:childTnLst>
                              <p:par>
                                <p:cTn id="11" presetID="56" presetClass="entr" presetSubtype="0" fill="hold" grpId="0" nodeType="afterEffect">
                                  <p:stCondLst>
                                    <p:cond delay="0"/>
                                  </p:stCondLst>
                                  <p:iterate type="lt">
                                    <p:tmPct val="10000"/>
                                  </p:iterate>
                                  <p:childTnLst>
                                    <p:set>
                                      <p:cBhvr>
                                        <p:cTn id="12" dur="1" fill="hold">
                                          <p:stCondLst>
                                            <p:cond delay="0"/>
                                          </p:stCondLst>
                                        </p:cTn>
                                        <p:tgtEl>
                                          <p:spTgt spid="25"/>
                                        </p:tgtEl>
                                        <p:attrNameLst>
                                          <p:attrName>style.visibility</p:attrName>
                                        </p:attrNameLst>
                                      </p:cBhvr>
                                      <p:to>
                                        <p:strVal val="visible"/>
                                      </p:to>
                                    </p:set>
                                    <p:anim by="(-#ppt_w*2)" calcmode="lin" valueType="num">
                                      <p:cBhvr rctx="PPT">
                                        <p:cTn id="13" dur="150" autoRev="1" fill="hold">
                                          <p:stCondLst>
                                            <p:cond delay="0"/>
                                          </p:stCondLst>
                                        </p:cTn>
                                        <p:tgtEl>
                                          <p:spTgt spid="25"/>
                                        </p:tgtEl>
                                        <p:attrNameLst>
                                          <p:attrName>ppt_w</p:attrName>
                                        </p:attrNameLst>
                                      </p:cBhvr>
                                    </p:anim>
                                    <p:anim by="(#ppt_w*0.50)" calcmode="lin" valueType="num">
                                      <p:cBhvr>
                                        <p:cTn id="14" dur="150" decel="50000" autoRev="1" fill="hold">
                                          <p:stCondLst>
                                            <p:cond delay="0"/>
                                          </p:stCondLst>
                                        </p:cTn>
                                        <p:tgtEl>
                                          <p:spTgt spid="25"/>
                                        </p:tgtEl>
                                        <p:attrNameLst>
                                          <p:attrName>ppt_x</p:attrName>
                                        </p:attrNameLst>
                                      </p:cBhvr>
                                    </p:anim>
                                    <p:anim from="(-#ppt_h/2)" to="(#ppt_y)" calcmode="lin" valueType="num">
                                      <p:cBhvr>
                                        <p:cTn id="15" dur="300" fill="hold">
                                          <p:stCondLst>
                                            <p:cond delay="0"/>
                                          </p:stCondLst>
                                        </p:cTn>
                                        <p:tgtEl>
                                          <p:spTgt spid="25"/>
                                        </p:tgtEl>
                                        <p:attrNameLst>
                                          <p:attrName>ppt_y</p:attrName>
                                        </p:attrNameLst>
                                      </p:cBhvr>
                                    </p:anim>
                                    <p:animRot by="21600000">
                                      <p:cBhvr>
                                        <p:cTn id="16" dur="300" fill="hold">
                                          <p:stCondLst>
                                            <p:cond delay="0"/>
                                          </p:stCondLst>
                                        </p:cTn>
                                        <p:tgtEl>
                                          <p:spTgt spid="25"/>
                                        </p:tgtEl>
                                        <p:attrNameLst>
                                          <p:attrName>r</p:attrName>
                                        </p:attrNameLst>
                                      </p:cBhvr>
                                    </p:animRot>
                                  </p:childTnLst>
                                </p:cTn>
                              </p:par>
                            </p:childTnLst>
                          </p:cTn>
                        </p:par>
                        <p:par>
                          <p:cTn id="17" fill="hold" nodeType="afterGroup">
                            <p:stCondLst>
                              <p:cond delay="600"/>
                            </p:stCondLst>
                            <p:childTnLst>
                              <p:par>
                                <p:cTn id="18" presetID="22" presetClass="entr" presetSubtype="8"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5"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cxnSp>
        <p:nvCxnSpPr>
          <p:cNvPr id="6" name="直接连接符 5"/>
          <p:cNvCxnSpPr/>
          <p:nvPr/>
        </p:nvCxnSpPr>
        <p:spPr bwMode="auto">
          <a:xfrm>
            <a:off x="337741" y="836459"/>
            <a:ext cx="11521280"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 name="图片 6" descr="C:/Users/Administrator/AppData/Local/Temp/picturecompress_20211104164930/output_23.pngoutput_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922917" y="230675"/>
            <a:ext cx="1036208" cy="605784"/>
          </a:xfrm>
          <a:prstGeom prst="rect">
            <a:avLst/>
          </a:prstGeom>
        </p:spPr>
      </p:pic>
      <p:sp>
        <p:nvSpPr>
          <p:cNvPr id="29" name="Freeform 5"/>
          <p:cNvSpPr/>
          <p:nvPr/>
        </p:nvSpPr>
        <p:spPr bwMode="auto">
          <a:xfrm>
            <a:off x="358259" y="234687"/>
            <a:ext cx="669927" cy="582339"/>
          </a:xfrm>
          <a:custGeom>
            <a:avLst/>
            <a:gdLst>
              <a:gd name="T0" fmla="*/ 106 w 2269"/>
              <a:gd name="T1" fmla="*/ 1436 h 1979"/>
              <a:gd name="T2" fmla="*/ 242 w 2269"/>
              <a:gd name="T3" fmla="*/ 1297 h 1979"/>
              <a:gd name="T4" fmla="*/ 1296 w 2269"/>
              <a:gd name="T5" fmla="*/ 1499 h 1979"/>
              <a:gd name="T6" fmla="*/ 668 w 2269"/>
              <a:gd name="T7" fmla="*/ 864 h 1979"/>
              <a:gd name="T8" fmla="*/ 496 w 2269"/>
              <a:gd name="T9" fmla="*/ 1040 h 1979"/>
              <a:gd name="T10" fmla="*/ 229 w 2269"/>
              <a:gd name="T11" fmla="*/ 777 h 1979"/>
              <a:gd name="T12" fmla="*/ 699 w 2269"/>
              <a:gd name="T13" fmla="*/ 299 h 1979"/>
              <a:gd name="T14" fmla="*/ 1001 w 2269"/>
              <a:gd name="T15" fmla="*/ 244 h 1979"/>
              <a:gd name="T16" fmla="*/ 1137 w 2269"/>
              <a:gd name="T17" fmla="*/ 383 h 1979"/>
              <a:gd name="T18" fmla="*/ 903 w 2269"/>
              <a:gd name="T19" fmla="*/ 625 h 1979"/>
              <a:gd name="T20" fmla="*/ 1537 w 2269"/>
              <a:gd name="T21" fmla="*/ 1263 h 1979"/>
              <a:gd name="T22" fmla="*/ 1034 w 2269"/>
              <a:gd name="T23" fmla="*/ 0 h 1979"/>
              <a:gd name="T24" fmla="*/ 1775 w 2269"/>
              <a:gd name="T25" fmla="*/ 1500 h 1979"/>
              <a:gd name="T26" fmla="*/ 1946 w 2269"/>
              <a:gd name="T27" fmla="*/ 1677 h 1979"/>
              <a:gd name="T28" fmla="*/ 1720 w 2269"/>
              <a:gd name="T29" fmla="*/ 1897 h 1979"/>
              <a:gd name="T30" fmla="*/ 1543 w 2269"/>
              <a:gd name="T31" fmla="*/ 1732 h 1979"/>
              <a:gd name="T32" fmla="*/ 346 w 2269"/>
              <a:gd name="T33" fmla="*/ 1692 h 1979"/>
              <a:gd name="T34" fmla="*/ 268 w 2269"/>
              <a:gd name="T35" fmla="*/ 1861 h 1979"/>
              <a:gd name="T36" fmla="*/ 75 w 2269"/>
              <a:gd name="T37" fmla="*/ 1827 h 1979"/>
              <a:gd name="T38" fmla="*/ 244 w 2269"/>
              <a:gd name="T39" fmla="*/ 1600 h 1979"/>
              <a:gd name="T40" fmla="*/ 106 w 2269"/>
              <a:gd name="T41" fmla="*/ 1436 h 1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69" h="1979">
                <a:moveTo>
                  <a:pt x="106" y="1436"/>
                </a:moveTo>
                <a:lnTo>
                  <a:pt x="242" y="1297"/>
                </a:lnTo>
                <a:cubicBezTo>
                  <a:pt x="531" y="1545"/>
                  <a:pt x="865" y="1706"/>
                  <a:pt x="1296" y="1499"/>
                </a:cubicBezTo>
                <a:lnTo>
                  <a:pt x="668" y="864"/>
                </a:lnTo>
                <a:lnTo>
                  <a:pt x="496" y="1040"/>
                </a:lnTo>
                <a:lnTo>
                  <a:pt x="229" y="777"/>
                </a:lnTo>
                <a:lnTo>
                  <a:pt x="699" y="299"/>
                </a:lnTo>
                <a:cubicBezTo>
                  <a:pt x="767" y="333"/>
                  <a:pt x="875" y="336"/>
                  <a:pt x="1001" y="244"/>
                </a:cubicBezTo>
                <a:lnTo>
                  <a:pt x="1137" y="383"/>
                </a:lnTo>
                <a:lnTo>
                  <a:pt x="903" y="625"/>
                </a:lnTo>
                <a:lnTo>
                  <a:pt x="1537" y="1263"/>
                </a:lnTo>
                <a:cubicBezTo>
                  <a:pt x="1773" y="865"/>
                  <a:pt x="1579" y="271"/>
                  <a:pt x="1034" y="0"/>
                </a:cubicBezTo>
                <a:cubicBezTo>
                  <a:pt x="1572" y="26"/>
                  <a:pt x="2269" y="643"/>
                  <a:pt x="1775" y="1500"/>
                </a:cubicBezTo>
                <a:lnTo>
                  <a:pt x="1946" y="1677"/>
                </a:lnTo>
                <a:lnTo>
                  <a:pt x="1720" y="1897"/>
                </a:lnTo>
                <a:lnTo>
                  <a:pt x="1543" y="1732"/>
                </a:lnTo>
                <a:cubicBezTo>
                  <a:pt x="1088" y="1979"/>
                  <a:pt x="672" y="1951"/>
                  <a:pt x="346" y="1692"/>
                </a:cubicBezTo>
                <a:cubicBezTo>
                  <a:pt x="365" y="1752"/>
                  <a:pt x="327" y="1823"/>
                  <a:pt x="268" y="1861"/>
                </a:cubicBezTo>
                <a:cubicBezTo>
                  <a:pt x="198" y="1908"/>
                  <a:pt x="119" y="1892"/>
                  <a:pt x="75" y="1827"/>
                </a:cubicBezTo>
                <a:cubicBezTo>
                  <a:pt x="0" y="1712"/>
                  <a:pt x="122" y="1574"/>
                  <a:pt x="244" y="1600"/>
                </a:cubicBezTo>
                <a:cubicBezTo>
                  <a:pt x="195" y="1551"/>
                  <a:pt x="149" y="1496"/>
                  <a:pt x="106" y="1436"/>
                </a:cubicBez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25" name="TextBox 3"/>
          <p:cNvSpPr txBox="1"/>
          <p:nvPr/>
        </p:nvSpPr>
        <p:spPr>
          <a:xfrm>
            <a:off x="1057275" y="187960"/>
            <a:ext cx="9864725" cy="645160"/>
          </a:xfrm>
          <a:prstGeom prst="rect">
            <a:avLst/>
          </a:prstGeom>
          <a:noFill/>
        </p:spPr>
        <p:txBody>
          <a:bodyPr wrap="square" rtlCol="0">
            <a:spAutoFit/>
          </a:bodyPr>
          <a:lstStyle>
            <a:defPPr>
              <a:defRPr lang="zh-CN"/>
            </a:defPPr>
            <a:lvl1pPr>
              <a:defRPr sz="2800" b="1">
                <a:solidFill>
                  <a:schemeClr val="accent1"/>
                </a:solidFill>
                <a:latin typeface="微软雅黑" panose="020B0503020204020204" pitchFamily="34" charset="-122"/>
                <a:ea typeface="微软雅黑" panose="020B0503020204020204" pitchFamily="34" charset="-122"/>
              </a:defRPr>
            </a:lvl1pPr>
          </a:lstStyle>
          <a:p>
            <a:r>
              <a:rPr sz="1800">
                <a:solidFill>
                  <a:schemeClr val="accent2"/>
                </a:solidFill>
                <a:sym typeface="+mn-ea"/>
              </a:rPr>
              <a:t>弘扬张思德精神，坚持人民立场、人民至上，坚持不懈为群众办实事做好事，始终保持同人民群众的血肉联系</a:t>
            </a:r>
          </a:p>
        </p:txBody>
      </p:sp>
      <p:sp>
        <p:nvSpPr>
          <p:cNvPr id="12" name="矩形 11"/>
          <p:cNvSpPr/>
          <p:nvPr/>
        </p:nvSpPr>
        <p:spPr>
          <a:xfrm>
            <a:off x="842010" y="1196975"/>
            <a:ext cx="10587355" cy="4523105"/>
          </a:xfrm>
          <a:prstGeom prst="rect">
            <a:avLst/>
          </a:prstGeom>
          <a:noFill/>
        </p:spPr>
        <p:txBody>
          <a:bodyPr wrap="square" rtlCol="0">
            <a:spAutoFit/>
          </a:bodyPr>
          <a:lstStyle/>
          <a:p>
            <a:pPr algn="just">
              <a:lnSpc>
                <a:spcPct val="200000"/>
              </a:lnSpc>
              <a:spcBef>
                <a:spcPct val="0"/>
              </a:spcBef>
              <a:spcAft>
                <a:spcPct val="0"/>
              </a:spcAft>
            </a:pPr>
            <a:r>
              <a:rPr sz="1600" dirty="0">
                <a:solidFill>
                  <a:schemeClr val="bg1"/>
                </a:solidFill>
                <a:latin typeface="思源黑体 CN Normal" panose="020B0400000000000000" charset="-122"/>
                <a:ea typeface="思源黑体 CN Normal" panose="020B0400000000000000" charset="-122"/>
                <a:cs typeface="思源黑体 CN Normal" panose="020B0400000000000000" charset="-122"/>
              </a:rPr>
              <a:t>”中国延安干部学院副教授薛琳说，为人民而生，因人民而兴，始终同人民在一起，为人民利益而奋斗，是我们党立党兴党强党的根本出发点和落脚点。</a:t>
            </a:r>
          </a:p>
          <a:p>
            <a:pPr algn="just">
              <a:lnSpc>
                <a:spcPct val="200000"/>
              </a:lnSpc>
              <a:spcBef>
                <a:spcPct val="0"/>
              </a:spcBef>
              <a:spcAft>
                <a:spcPct val="0"/>
              </a:spcAft>
            </a:pPr>
            <a:r>
              <a:rPr sz="1600" dirty="0">
                <a:solidFill>
                  <a:schemeClr val="bg1"/>
                </a:solidFill>
                <a:latin typeface="思源黑体 CN Normal" panose="020B0400000000000000" charset="-122"/>
                <a:ea typeface="思源黑体 CN Normal" panose="020B0400000000000000" charset="-122"/>
                <a:cs typeface="思源黑体 CN Normal" panose="020B0400000000000000" charset="-122"/>
              </a:rPr>
              <a:t>　　“站在最大多数劳动人民的一面”“把屁股端端地坐在老百姓的这一面”，走进位于陕西绥德县疏属山下九真观的中共绥德地委旧址展厅，两行字十分醒目。</a:t>
            </a:r>
          </a:p>
          <a:p>
            <a:pPr algn="just">
              <a:lnSpc>
                <a:spcPct val="200000"/>
              </a:lnSpc>
              <a:spcBef>
                <a:spcPct val="0"/>
              </a:spcBef>
              <a:spcAft>
                <a:spcPct val="0"/>
              </a:spcAft>
            </a:pPr>
            <a:r>
              <a:rPr sz="1600" dirty="0">
                <a:solidFill>
                  <a:schemeClr val="bg1"/>
                </a:solidFill>
                <a:latin typeface="思源黑体 CN Normal" panose="020B0400000000000000" charset="-122"/>
                <a:ea typeface="思源黑体 CN Normal" panose="020B0400000000000000" charset="-122"/>
                <a:cs typeface="思源黑体 CN Normal" panose="020B0400000000000000" charset="-122"/>
              </a:rPr>
              <a:t>　　“中国共产党领导人民取得革命胜利，是赢得了民心，是亿万人民群众坚定选择站在我们这一边。”绥德县委书记杨文慧说，我们要继承发扬革命传统和优良作风，始终把人民利益放在最高位置，不忘初心、牢记使命，贯彻党的群众路线，尊重人民主体地位，始终同人民站在一起、想在一起、干在一起。</a:t>
            </a:r>
          </a:p>
          <a:p>
            <a:pPr algn="just">
              <a:lnSpc>
                <a:spcPct val="200000"/>
              </a:lnSpc>
              <a:spcBef>
                <a:spcPct val="0"/>
              </a:spcBef>
              <a:spcAft>
                <a:spcPct val="0"/>
              </a:spcAft>
            </a:pPr>
            <a:r>
              <a:rPr sz="1600" dirty="0">
                <a:solidFill>
                  <a:schemeClr val="bg1"/>
                </a:solidFill>
                <a:latin typeface="思源黑体 CN Normal" panose="020B0400000000000000" charset="-122"/>
                <a:ea typeface="思源黑体 CN Normal" panose="020B0400000000000000" charset="-122"/>
                <a:cs typeface="思源黑体 CN Normal" panose="020B0400000000000000" charset="-122"/>
              </a:rPr>
              <a:t>　　今年以来，绥德县扎实开展“我为群众办实事”实践活动，从创新推出“指尖警务”到建立社区五级网格管理模式，用心用情用力解决基层困难事、群众烦心事，切实增强人民群众的获得感、幸福感、安全感。</a:t>
            </a:r>
          </a:p>
        </p:txBody>
      </p:sp>
      <p:pic>
        <p:nvPicPr>
          <p:cNvPr id="8" name="图片 20" descr="C:/Users/Administrator/AppData/Local/Temp/picturecompress_20211104164930/output_24.pngoutput_24"/>
          <p:cNvPicPr>
            <a:picLocks noChangeAspect="1" noChangeArrowheads="1"/>
          </p:cNvPicPr>
          <p:nvPr userDrawn="1"/>
        </p:nvPicPr>
        <p:blipFill>
          <a:blip r:embed="rId5" cstate="email">
            <a:extLst>
              <a:ext uri="{28A0092B-C50C-407E-A947-70E740481C1C}">
                <a14:useLocalDpi xmlns:a14="http://schemas.microsoft.com/office/drawing/2010/main"/>
              </a:ext>
            </a:extLst>
          </a:blip>
          <a:stretch>
            <a:fillRect/>
          </a:stretch>
        </p:blipFill>
        <p:spPr bwMode="auto">
          <a:xfrm>
            <a:off x="-42571" y="6277037"/>
            <a:ext cx="12237746" cy="608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300" fill="hold"/>
                                        <p:tgtEl>
                                          <p:spTgt spid="29"/>
                                        </p:tgtEl>
                                        <p:attrNameLst>
                                          <p:attrName>ppt_w</p:attrName>
                                        </p:attrNameLst>
                                      </p:cBhvr>
                                      <p:tavLst>
                                        <p:tav tm="0">
                                          <p:val>
                                            <p:fltVal val="0"/>
                                          </p:val>
                                        </p:tav>
                                        <p:tav tm="100000">
                                          <p:val>
                                            <p:strVal val="#ppt_w"/>
                                          </p:val>
                                        </p:tav>
                                      </p:tavLst>
                                    </p:anim>
                                    <p:anim calcmode="lin" valueType="num">
                                      <p:cBhvr>
                                        <p:cTn id="8" dur="300" fill="hold"/>
                                        <p:tgtEl>
                                          <p:spTgt spid="29"/>
                                        </p:tgtEl>
                                        <p:attrNameLst>
                                          <p:attrName>ppt_h</p:attrName>
                                        </p:attrNameLst>
                                      </p:cBhvr>
                                      <p:tavLst>
                                        <p:tav tm="0">
                                          <p:val>
                                            <p:fltVal val="0"/>
                                          </p:val>
                                        </p:tav>
                                        <p:tav tm="100000">
                                          <p:val>
                                            <p:strVal val="#ppt_h"/>
                                          </p:val>
                                        </p:tav>
                                      </p:tavLst>
                                    </p:anim>
                                    <p:animEffect transition="in" filter="fade">
                                      <p:cBhvr>
                                        <p:cTn id="9" dur="300"/>
                                        <p:tgtEl>
                                          <p:spTgt spid="29"/>
                                        </p:tgtEl>
                                      </p:cBhvr>
                                    </p:animEffect>
                                  </p:childTnLst>
                                </p:cTn>
                              </p:par>
                            </p:childTnLst>
                          </p:cTn>
                        </p:par>
                        <p:par>
                          <p:cTn id="10" fill="hold" nodeType="afterGroup">
                            <p:stCondLst>
                              <p:cond delay="300"/>
                            </p:stCondLst>
                            <p:childTnLst>
                              <p:par>
                                <p:cTn id="11" presetID="56" presetClass="entr" presetSubtype="0" fill="hold" grpId="0" nodeType="afterEffect">
                                  <p:stCondLst>
                                    <p:cond delay="0"/>
                                  </p:stCondLst>
                                  <p:iterate type="lt">
                                    <p:tmPct val="10000"/>
                                  </p:iterate>
                                  <p:childTnLst>
                                    <p:set>
                                      <p:cBhvr>
                                        <p:cTn id="12" dur="1" fill="hold">
                                          <p:stCondLst>
                                            <p:cond delay="0"/>
                                          </p:stCondLst>
                                        </p:cTn>
                                        <p:tgtEl>
                                          <p:spTgt spid="25"/>
                                        </p:tgtEl>
                                        <p:attrNameLst>
                                          <p:attrName>style.visibility</p:attrName>
                                        </p:attrNameLst>
                                      </p:cBhvr>
                                      <p:to>
                                        <p:strVal val="visible"/>
                                      </p:to>
                                    </p:set>
                                    <p:anim by="(-#ppt_w*2)" calcmode="lin" valueType="num">
                                      <p:cBhvr rctx="PPT">
                                        <p:cTn id="13" dur="150" autoRev="1" fill="hold">
                                          <p:stCondLst>
                                            <p:cond delay="0"/>
                                          </p:stCondLst>
                                        </p:cTn>
                                        <p:tgtEl>
                                          <p:spTgt spid="25"/>
                                        </p:tgtEl>
                                        <p:attrNameLst>
                                          <p:attrName>ppt_w</p:attrName>
                                        </p:attrNameLst>
                                      </p:cBhvr>
                                    </p:anim>
                                    <p:anim by="(#ppt_w*0.50)" calcmode="lin" valueType="num">
                                      <p:cBhvr>
                                        <p:cTn id="14" dur="150" decel="50000" autoRev="1" fill="hold">
                                          <p:stCondLst>
                                            <p:cond delay="0"/>
                                          </p:stCondLst>
                                        </p:cTn>
                                        <p:tgtEl>
                                          <p:spTgt spid="25"/>
                                        </p:tgtEl>
                                        <p:attrNameLst>
                                          <p:attrName>ppt_x</p:attrName>
                                        </p:attrNameLst>
                                      </p:cBhvr>
                                    </p:anim>
                                    <p:anim from="(-#ppt_h/2)" to="(#ppt_y)" calcmode="lin" valueType="num">
                                      <p:cBhvr>
                                        <p:cTn id="15" dur="300" fill="hold">
                                          <p:stCondLst>
                                            <p:cond delay="0"/>
                                          </p:stCondLst>
                                        </p:cTn>
                                        <p:tgtEl>
                                          <p:spTgt spid="25"/>
                                        </p:tgtEl>
                                        <p:attrNameLst>
                                          <p:attrName>ppt_y</p:attrName>
                                        </p:attrNameLst>
                                      </p:cBhvr>
                                    </p:anim>
                                    <p:animRot by="21600000">
                                      <p:cBhvr>
                                        <p:cTn id="16" dur="300" fill="hold">
                                          <p:stCondLst>
                                            <p:cond delay="0"/>
                                          </p:stCondLst>
                                        </p:cTn>
                                        <p:tgtEl>
                                          <p:spTgt spid="25"/>
                                        </p:tgtEl>
                                        <p:attrNameLst>
                                          <p:attrName>r</p:attrName>
                                        </p:attrNameLst>
                                      </p:cBhvr>
                                    </p:animRot>
                                  </p:childTnLst>
                                </p:cTn>
                              </p:par>
                            </p:childTnLst>
                          </p:cTn>
                        </p:par>
                        <p:par>
                          <p:cTn id="17" fill="hold" nodeType="afterGroup">
                            <p:stCondLst>
                              <p:cond delay="600"/>
                            </p:stCondLst>
                            <p:childTnLst>
                              <p:par>
                                <p:cTn id="18" presetID="22" presetClass="entr" presetSubtype="8"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5"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cxnSp>
        <p:nvCxnSpPr>
          <p:cNvPr id="6" name="直接连接符 5"/>
          <p:cNvCxnSpPr/>
          <p:nvPr/>
        </p:nvCxnSpPr>
        <p:spPr bwMode="auto">
          <a:xfrm>
            <a:off x="337741" y="836459"/>
            <a:ext cx="11521280"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 name="图片 6" descr="C:/Users/Administrator/AppData/Local/Temp/picturecompress_20211104164930/output_23.pngoutput_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922917" y="230675"/>
            <a:ext cx="1036208" cy="605784"/>
          </a:xfrm>
          <a:prstGeom prst="rect">
            <a:avLst/>
          </a:prstGeom>
        </p:spPr>
      </p:pic>
      <p:sp>
        <p:nvSpPr>
          <p:cNvPr id="29" name="Freeform 5"/>
          <p:cNvSpPr/>
          <p:nvPr/>
        </p:nvSpPr>
        <p:spPr bwMode="auto">
          <a:xfrm>
            <a:off x="358259" y="234687"/>
            <a:ext cx="669927" cy="582339"/>
          </a:xfrm>
          <a:custGeom>
            <a:avLst/>
            <a:gdLst>
              <a:gd name="T0" fmla="*/ 106 w 2269"/>
              <a:gd name="T1" fmla="*/ 1436 h 1979"/>
              <a:gd name="T2" fmla="*/ 242 w 2269"/>
              <a:gd name="T3" fmla="*/ 1297 h 1979"/>
              <a:gd name="T4" fmla="*/ 1296 w 2269"/>
              <a:gd name="T5" fmla="*/ 1499 h 1979"/>
              <a:gd name="T6" fmla="*/ 668 w 2269"/>
              <a:gd name="T7" fmla="*/ 864 h 1979"/>
              <a:gd name="T8" fmla="*/ 496 w 2269"/>
              <a:gd name="T9" fmla="*/ 1040 h 1979"/>
              <a:gd name="T10" fmla="*/ 229 w 2269"/>
              <a:gd name="T11" fmla="*/ 777 h 1979"/>
              <a:gd name="T12" fmla="*/ 699 w 2269"/>
              <a:gd name="T13" fmla="*/ 299 h 1979"/>
              <a:gd name="T14" fmla="*/ 1001 w 2269"/>
              <a:gd name="T15" fmla="*/ 244 h 1979"/>
              <a:gd name="T16" fmla="*/ 1137 w 2269"/>
              <a:gd name="T17" fmla="*/ 383 h 1979"/>
              <a:gd name="T18" fmla="*/ 903 w 2269"/>
              <a:gd name="T19" fmla="*/ 625 h 1979"/>
              <a:gd name="T20" fmla="*/ 1537 w 2269"/>
              <a:gd name="T21" fmla="*/ 1263 h 1979"/>
              <a:gd name="T22" fmla="*/ 1034 w 2269"/>
              <a:gd name="T23" fmla="*/ 0 h 1979"/>
              <a:gd name="T24" fmla="*/ 1775 w 2269"/>
              <a:gd name="T25" fmla="*/ 1500 h 1979"/>
              <a:gd name="T26" fmla="*/ 1946 w 2269"/>
              <a:gd name="T27" fmla="*/ 1677 h 1979"/>
              <a:gd name="T28" fmla="*/ 1720 w 2269"/>
              <a:gd name="T29" fmla="*/ 1897 h 1979"/>
              <a:gd name="T30" fmla="*/ 1543 w 2269"/>
              <a:gd name="T31" fmla="*/ 1732 h 1979"/>
              <a:gd name="T32" fmla="*/ 346 w 2269"/>
              <a:gd name="T33" fmla="*/ 1692 h 1979"/>
              <a:gd name="T34" fmla="*/ 268 w 2269"/>
              <a:gd name="T35" fmla="*/ 1861 h 1979"/>
              <a:gd name="T36" fmla="*/ 75 w 2269"/>
              <a:gd name="T37" fmla="*/ 1827 h 1979"/>
              <a:gd name="T38" fmla="*/ 244 w 2269"/>
              <a:gd name="T39" fmla="*/ 1600 h 1979"/>
              <a:gd name="T40" fmla="*/ 106 w 2269"/>
              <a:gd name="T41" fmla="*/ 1436 h 1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69" h="1979">
                <a:moveTo>
                  <a:pt x="106" y="1436"/>
                </a:moveTo>
                <a:lnTo>
                  <a:pt x="242" y="1297"/>
                </a:lnTo>
                <a:cubicBezTo>
                  <a:pt x="531" y="1545"/>
                  <a:pt x="865" y="1706"/>
                  <a:pt x="1296" y="1499"/>
                </a:cubicBezTo>
                <a:lnTo>
                  <a:pt x="668" y="864"/>
                </a:lnTo>
                <a:lnTo>
                  <a:pt x="496" y="1040"/>
                </a:lnTo>
                <a:lnTo>
                  <a:pt x="229" y="777"/>
                </a:lnTo>
                <a:lnTo>
                  <a:pt x="699" y="299"/>
                </a:lnTo>
                <a:cubicBezTo>
                  <a:pt x="767" y="333"/>
                  <a:pt x="875" y="336"/>
                  <a:pt x="1001" y="244"/>
                </a:cubicBezTo>
                <a:lnTo>
                  <a:pt x="1137" y="383"/>
                </a:lnTo>
                <a:lnTo>
                  <a:pt x="903" y="625"/>
                </a:lnTo>
                <a:lnTo>
                  <a:pt x="1537" y="1263"/>
                </a:lnTo>
                <a:cubicBezTo>
                  <a:pt x="1773" y="865"/>
                  <a:pt x="1579" y="271"/>
                  <a:pt x="1034" y="0"/>
                </a:cubicBezTo>
                <a:cubicBezTo>
                  <a:pt x="1572" y="26"/>
                  <a:pt x="2269" y="643"/>
                  <a:pt x="1775" y="1500"/>
                </a:cubicBezTo>
                <a:lnTo>
                  <a:pt x="1946" y="1677"/>
                </a:lnTo>
                <a:lnTo>
                  <a:pt x="1720" y="1897"/>
                </a:lnTo>
                <a:lnTo>
                  <a:pt x="1543" y="1732"/>
                </a:lnTo>
                <a:cubicBezTo>
                  <a:pt x="1088" y="1979"/>
                  <a:pt x="672" y="1951"/>
                  <a:pt x="346" y="1692"/>
                </a:cubicBezTo>
                <a:cubicBezTo>
                  <a:pt x="365" y="1752"/>
                  <a:pt x="327" y="1823"/>
                  <a:pt x="268" y="1861"/>
                </a:cubicBezTo>
                <a:cubicBezTo>
                  <a:pt x="198" y="1908"/>
                  <a:pt x="119" y="1892"/>
                  <a:pt x="75" y="1827"/>
                </a:cubicBezTo>
                <a:cubicBezTo>
                  <a:pt x="0" y="1712"/>
                  <a:pt x="122" y="1574"/>
                  <a:pt x="244" y="1600"/>
                </a:cubicBezTo>
                <a:cubicBezTo>
                  <a:pt x="195" y="1551"/>
                  <a:pt x="149" y="1496"/>
                  <a:pt x="106" y="1436"/>
                </a:cubicBez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25" name="TextBox 3"/>
          <p:cNvSpPr txBox="1"/>
          <p:nvPr/>
        </p:nvSpPr>
        <p:spPr>
          <a:xfrm>
            <a:off x="1057275" y="187960"/>
            <a:ext cx="9864725" cy="645160"/>
          </a:xfrm>
          <a:prstGeom prst="rect">
            <a:avLst/>
          </a:prstGeom>
          <a:noFill/>
        </p:spPr>
        <p:txBody>
          <a:bodyPr wrap="square" rtlCol="0">
            <a:spAutoFit/>
          </a:bodyPr>
          <a:lstStyle>
            <a:defPPr>
              <a:defRPr lang="zh-CN"/>
            </a:defPPr>
            <a:lvl1pPr>
              <a:defRPr sz="2800" b="1">
                <a:solidFill>
                  <a:schemeClr val="accent1"/>
                </a:solidFill>
                <a:latin typeface="微软雅黑" panose="020B0503020204020204" pitchFamily="34" charset="-122"/>
                <a:ea typeface="微软雅黑" panose="020B0503020204020204" pitchFamily="34" charset="-122"/>
              </a:defRPr>
            </a:lvl1pPr>
          </a:lstStyle>
          <a:p>
            <a:r>
              <a:rPr sz="1800">
                <a:solidFill>
                  <a:schemeClr val="accent2"/>
                </a:solidFill>
                <a:sym typeface="+mn-ea"/>
              </a:rPr>
              <a:t>弘扬张思德精神，坚持人民立场、人民至上，坚持不懈为群众办实事做好事，始终保持同人民群众的血肉联系</a:t>
            </a:r>
          </a:p>
        </p:txBody>
      </p:sp>
      <p:sp>
        <p:nvSpPr>
          <p:cNvPr id="12" name="矩形 11"/>
          <p:cNvSpPr/>
          <p:nvPr/>
        </p:nvSpPr>
        <p:spPr>
          <a:xfrm>
            <a:off x="626110" y="1412240"/>
            <a:ext cx="8012430" cy="4162425"/>
          </a:xfrm>
          <a:prstGeom prst="rect">
            <a:avLst/>
          </a:prstGeom>
          <a:noFill/>
        </p:spPr>
        <p:txBody>
          <a:bodyPr wrap="square" rtlCol="0">
            <a:spAutoFit/>
          </a:bodyPr>
          <a:lstStyle/>
          <a:p>
            <a:pPr algn="just">
              <a:lnSpc>
                <a:spcPct val="210000"/>
              </a:lnSpc>
              <a:spcBef>
                <a:spcPct val="0"/>
              </a:spcBef>
              <a:spcAft>
                <a:spcPct val="0"/>
              </a:spcAft>
            </a:pPr>
            <a:r>
              <a:rPr sz="1800">
                <a:solidFill>
                  <a:schemeClr val="bg1"/>
                </a:solidFill>
                <a:latin typeface="思源黑体 CN Normal" panose="020B0400000000000000" charset="-122"/>
                <a:ea typeface="思源黑体 CN Normal" panose="020B0400000000000000" charset="-122"/>
                <a:cs typeface="思源黑体 CN Normal" panose="020B0400000000000000" charset="-122"/>
              </a:rPr>
              <a:t>　　延安宝塔山下，国家电网陕西张思德共产党员服务队、延安市公安局宝塔分局枣园派出所张思德义务服务队、延安市张思德消防服务队……张思德全心全意为人民服务的革命精神早已在这里生根开花。</a:t>
            </a:r>
          </a:p>
          <a:p>
            <a:pPr algn="just">
              <a:lnSpc>
                <a:spcPct val="210000"/>
              </a:lnSpc>
              <a:spcBef>
                <a:spcPct val="0"/>
              </a:spcBef>
              <a:spcAft>
                <a:spcPct val="0"/>
              </a:spcAft>
            </a:pPr>
            <a:r>
              <a:rPr sz="1800">
                <a:solidFill>
                  <a:schemeClr val="bg1"/>
                </a:solidFill>
                <a:latin typeface="思源黑体 CN Normal" panose="020B0400000000000000" charset="-122"/>
                <a:ea typeface="思源黑体 CN Normal" panose="020B0400000000000000" charset="-122"/>
                <a:cs typeface="思源黑体 CN Normal" panose="020B0400000000000000" charset="-122"/>
              </a:rPr>
              <a:t>　　在延安枣园，国家电网陕西张思德共产党员服务队自成立之日起，就把全心全意为人民服务作为工作的出发点和落脚点，精心保障着1.1万多户、6万多名居民的供电。“走20多里路给群众换灯泡、几十个小时在电线杆上抢修保电，对我们来说是常事。只要群众满意，辛苦也值。”副队长梁雄燕说。</a:t>
            </a:r>
          </a:p>
        </p:txBody>
      </p:sp>
      <p:pic>
        <p:nvPicPr>
          <p:cNvPr id="8" name="图片 20" descr="C:/Users/Administrator/AppData/Local/Temp/picturecompress_20211104164930/output_24.pngoutput_24"/>
          <p:cNvPicPr>
            <a:picLocks noChangeAspect="1" noChangeArrowheads="1"/>
          </p:cNvPicPr>
          <p:nvPr userDrawn="1"/>
        </p:nvPicPr>
        <p:blipFill>
          <a:blip r:embed="rId5" cstate="email">
            <a:extLst>
              <a:ext uri="{28A0092B-C50C-407E-A947-70E740481C1C}">
                <a14:useLocalDpi xmlns:a14="http://schemas.microsoft.com/office/drawing/2010/main"/>
              </a:ext>
            </a:extLst>
          </a:blip>
          <a:stretch>
            <a:fillRect/>
          </a:stretch>
        </p:blipFill>
        <p:spPr bwMode="auto">
          <a:xfrm>
            <a:off x="-42571" y="6277037"/>
            <a:ext cx="12237746" cy="608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图片 2" descr="竖横"/>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267190" y="1412875"/>
            <a:ext cx="2045335" cy="4258310"/>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300" fill="hold"/>
                                        <p:tgtEl>
                                          <p:spTgt spid="29"/>
                                        </p:tgtEl>
                                        <p:attrNameLst>
                                          <p:attrName>ppt_w</p:attrName>
                                        </p:attrNameLst>
                                      </p:cBhvr>
                                      <p:tavLst>
                                        <p:tav tm="0">
                                          <p:val>
                                            <p:fltVal val="0"/>
                                          </p:val>
                                        </p:tav>
                                        <p:tav tm="100000">
                                          <p:val>
                                            <p:strVal val="#ppt_w"/>
                                          </p:val>
                                        </p:tav>
                                      </p:tavLst>
                                    </p:anim>
                                    <p:anim calcmode="lin" valueType="num">
                                      <p:cBhvr>
                                        <p:cTn id="8" dur="300" fill="hold"/>
                                        <p:tgtEl>
                                          <p:spTgt spid="29"/>
                                        </p:tgtEl>
                                        <p:attrNameLst>
                                          <p:attrName>ppt_h</p:attrName>
                                        </p:attrNameLst>
                                      </p:cBhvr>
                                      <p:tavLst>
                                        <p:tav tm="0">
                                          <p:val>
                                            <p:fltVal val="0"/>
                                          </p:val>
                                        </p:tav>
                                        <p:tav tm="100000">
                                          <p:val>
                                            <p:strVal val="#ppt_h"/>
                                          </p:val>
                                        </p:tav>
                                      </p:tavLst>
                                    </p:anim>
                                    <p:animEffect transition="in" filter="fade">
                                      <p:cBhvr>
                                        <p:cTn id="9" dur="300"/>
                                        <p:tgtEl>
                                          <p:spTgt spid="29"/>
                                        </p:tgtEl>
                                      </p:cBhvr>
                                    </p:animEffect>
                                  </p:childTnLst>
                                </p:cTn>
                              </p:par>
                            </p:childTnLst>
                          </p:cTn>
                        </p:par>
                        <p:par>
                          <p:cTn id="10" fill="hold" nodeType="afterGroup">
                            <p:stCondLst>
                              <p:cond delay="300"/>
                            </p:stCondLst>
                            <p:childTnLst>
                              <p:par>
                                <p:cTn id="11" presetID="56" presetClass="entr" presetSubtype="0" fill="hold" grpId="0" nodeType="afterEffect">
                                  <p:stCondLst>
                                    <p:cond delay="0"/>
                                  </p:stCondLst>
                                  <p:iterate type="lt">
                                    <p:tmPct val="10000"/>
                                  </p:iterate>
                                  <p:childTnLst>
                                    <p:set>
                                      <p:cBhvr>
                                        <p:cTn id="12" dur="1" fill="hold">
                                          <p:stCondLst>
                                            <p:cond delay="0"/>
                                          </p:stCondLst>
                                        </p:cTn>
                                        <p:tgtEl>
                                          <p:spTgt spid="25"/>
                                        </p:tgtEl>
                                        <p:attrNameLst>
                                          <p:attrName>style.visibility</p:attrName>
                                        </p:attrNameLst>
                                      </p:cBhvr>
                                      <p:to>
                                        <p:strVal val="visible"/>
                                      </p:to>
                                    </p:set>
                                    <p:anim by="(-#ppt_w*2)" calcmode="lin" valueType="num">
                                      <p:cBhvr rctx="PPT">
                                        <p:cTn id="13" dur="150" autoRev="1" fill="hold">
                                          <p:stCondLst>
                                            <p:cond delay="0"/>
                                          </p:stCondLst>
                                        </p:cTn>
                                        <p:tgtEl>
                                          <p:spTgt spid="25"/>
                                        </p:tgtEl>
                                        <p:attrNameLst>
                                          <p:attrName>ppt_w</p:attrName>
                                        </p:attrNameLst>
                                      </p:cBhvr>
                                    </p:anim>
                                    <p:anim by="(#ppt_w*0.50)" calcmode="lin" valueType="num">
                                      <p:cBhvr>
                                        <p:cTn id="14" dur="150" decel="50000" autoRev="1" fill="hold">
                                          <p:stCondLst>
                                            <p:cond delay="0"/>
                                          </p:stCondLst>
                                        </p:cTn>
                                        <p:tgtEl>
                                          <p:spTgt spid="25"/>
                                        </p:tgtEl>
                                        <p:attrNameLst>
                                          <p:attrName>ppt_x</p:attrName>
                                        </p:attrNameLst>
                                      </p:cBhvr>
                                    </p:anim>
                                    <p:anim from="(-#ppt_h/2)" to="(#ppt_y)" calcmode="lin" valueType="num">
                                      <p:cBhvr>
                                        <p:cTn id="15" dur="300" fill="hold">
                                          <p:stCondLst>
                                            <p:cond delay="0"/>
                                          </p:stCondLst>
                                        </p:cTn>
                                        <p:tgtEl>
                                          <p:spTgt spid="25"/>
                                        </p:tgtEl>
                                        <p:attrNameLst>
                                          <p:attrName>ppt_y</p:attrName>
                                        </p:attrNameLst>
                                      </p:cBhvr>
                                    </p:anim>
                                    <p:animRot by="21600000">
                                      <p:cBhvr>
                                        <p:cTn id="16" dur="300" fill="hold">
                                          <p:stCondLst>
                                            <p:cond delay="0"/>
                                          </p:stCondLst>
                                        </p:cTn>
                                        <p:tgtEl>
                                          <p:spTgt spid="25"/>
                                        </p:tgtEl>
                                        <p:attrNameLst>
                                          <p:attrName>r</p:attrName>
                                        </p:attrNameLst>
                                      </p:cBhvr>
                                    </p:animRot>
                                  </p:childTnLst>
                                </p:cTn>
                              </p:par>
                            </p:childTnLst>
                          </p:cTn>
                        </p:par>
                        <p:par>
                          <p:cTn id="17" fill="hold" nodeType="afterGroup">
                            <p:stCondLst>
                              <p:cond delay="600"/>
                            </p:stCondLst>
                            <p:childTnLst>
                              <p:par>
                                <p:cTn id="18" presetID="22" presetClass="entr" presetSubtype="8"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5"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cxnSp>
        <p:nvCxnSpPr>
          <p:cNvPr id="6" name="直接连接符 5"/>
          <p:cNvCxnSpPr/>
          <p:nvPr/>
        </p:nvCxnSpPr>
        <p:spPr bwMode="auto">
          <a:xfrm>
            <a:off x="337741" y="836459"/>
            <a:ext cx="11521280"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 name="图片 6" descr="C:/Users/Administrator/AppData/Local/Temp/picturecompress_20211104164930/output_23.pngoutput_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922917" y="230675"/>
            <a:ext cx="1036208" cy="605784"/>
          </a:xfrm>
          <a:prstGeom prst="rect">
            <a:avLst/>
          </a:prstGeom>
        </p:spPr>
      </p:pic>
      <p:sp>
        <p:nvSpPr>
          <p:cNvPr id="29" name="Freeform 5"/>
          <p:cNvSpPr/>
          <p:nvPr/>
        </p:nvSpPr>
        <p:spPr bwMode="auto">
          <a:xfrm>
            <a:off x="358259" y="234687"/>
            <a:ext cx="669927" cy="582339"/>
          </a:xfrm>
          <a:custGeom>
            <a:avLst/>
            <a:gdLst>
              <a:gd name="T0" fmla="*/ 106 w 2269"/>
              <a:gd name="T1" fmla="*/ 1436 h 1979"/>
              <a:gd name="T2" fmla="*/ 242 w 2269"/>
              <a:gd name="T3" fmla="*/ 1297 h 1979"/>
              <a:gd name="T4" fmla="*/ 1296 w 2269"/>
              <a:gd name="T5" fmla="*/ 1499 h 1979"/>
              <a:gd name="T6" fmla="*/ 668 w 2269"/>
              <a:gd name="T7" fmla="*/ 864 h 1979"/>
              <a:gd name="T8" fmla="*/ 496 w 2269"/>
              <a:gd name="T9" fmla="*/ 1040 h 1979"/>
              <a:gd name="T10" fmla="*/ 229 w 2269"/>
              <a:gd name="T11" fmla="*/ 777 h 1979"/>
              <a:gd name="T12" fmla="*/ 699 w 2269"/>
              <a:gd name="T13" fmla="*/ 299 h 1979"/>
              <a:gd name="T14" fmla="*/ 1001 w 2269"/>
              <a:gd name="T15" fmla="*/ 244 h 1979"/>
              <a:gd name="T16" fmla="*/ 1137 w 2269"/>
              <a:gd name="T17" fmla="*/ 383 h 1979"/>
              <a:gd name="T18" fmla="*/ 903 w 2269"/>
              <a:gd name="T19" fmla="*/ 625 h 1979"/>
              <a:gd name="T20" fmla="*/ 1537 w 2269"/>
              <a:gd name="T21" fmla="*/ 1263 h 1979"/>
              <a:gd name="T22" fmla="*/ 1034 w 2269"/>
              <a:gd name="T23" fmla="*/ 0 h 1979"/>
              <a:gd name="T24" fmla="*/ 1775 w 2269"/>
              <a:gd name="T25" fmla="*/ 1500 h 1979"/>
              <a:gd name="T26" fmla="*/ 1946 w 2269"/>
              <a:gd name="T27" fmla="*/ 1677 h 1979"/>
              <a:gd name="T28" fmla="*/ 1720 w 2269"/>
              <a:gd name="T29" fmla="*/ 1897 h 1979"/>
              <a:gd name="T30" fmla="*/ 1543 w 2269"/>
              <a:gd name="T31" fmla="*/ 1732 h 1979"/>
              <a:gd name="T32" fmla="*/ 346 w 2269"/>
              <a:gd name="T33" fmla="*/ 1692 h 1979"/>
              <a:gd name="T34" fmla="*/ 268 w 2269"/>
              <a:gd name="T35" fmla="*/ 1861 h 1979"/>
              <a:gd name="T36" fmla="*/ 75 w 2269"/>
              <a:gd name="T37" fmla="*/ 1827 h 1979"/>
              <a:gd name="T38" fmla="*/ 244 w 2269"/>
              <a:gd name="T39" fmla="*/ 1600 h 1979"/>
              <a:gd name="T40" fmla="*/ 106 w 2269"/>
              <a:gd name="T41" fmla="*/ 1436 h 1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69" h="1979">
                <a:moveTo>
                  <a:pt x="106" y="1436"/>
                </a:moveTo>
                <a:lnTo>
                  <a:pt x="242" y="1297"/>
                </a:lnTo>
                <a:cubicBezTo>
                  <a:pt x="531" y="1545"/>
                  <a:pt x="865" y="1706"/>
                  <a:pt x="1296" y="1499"/>
                </a:cubicBezTo>
                <a:lnTo>
                  <a:pt x="668" y="864"/>
                </a:lnTo>
                <a:lnTo>
                  <a:pt x="496" y="1040"/>
                </a:lnTo>
                <a:lnTo>
                  <a:pt x="229" y="777"/>
                </a:lnTo>
                <a:lnTo>
                  <a:pt x="699" y="299"/>
                </a:lnTo>
                <a:cubicBezTo>
                  <a:pt x="767" y="333"/>
                  <a:pt x="875" y="336"/>
                  <a:pt x="1001" y="244"/>
                </a:cubicBezTo>
                <a:lnTo>
                  <a:pt x="1137" y="383"/>
                </a:lnTo>
                <a:lnTo>
                  <a:pt x="903" y="625"/>
                </a:lnTo>
                <a:lnTo>
                  <a:pt x="1537" y="1263"/>
                </a:lnTo>
                <a:cubicBezTo>
                  <a:pt x="1773" y="865"/>
                  <a:pt x="1579" y="271"/>
                  <a:pt x="1034" y="0"/>
                </a:cubicBezTo>
                <a:cubicBezTo>
                  <a:pt x="1572" y="26"/>
                  <a:pt x="2269" y="643"/>
                  <a:pt x="1775" y="1500"/>
                </a:cubicBezTo>
                <a:lnTo>
                  <a:pt x="1946" y="1677"/>
                </a:lnTo>
                <a:lnTo>
                  <a:pt x="1720" y="1897"/>
                </a:lnTo>
                <a:lnTo>
                  <a:pt x="1543" y="1732"/>
                </a:lnTo>
                <a:cubicBezTo>
                  <a:pt x="1088" y="1979"/>
                  <a:pt x="672" y="1951"/>
                  <a:pt x="346" y="1692"/>
                </a:cubicBezTo>
                <a:cubicBezTo>
                  <a:pt x="365" y="1752"/>
                  <a:pt x="327" y="1823"/>
                  <a:pt x="268" y="1861"/>
                </a:cubicBezTo>
                <a:cubicBezTo>
                  <a:pt x="198" y="1908"/>
                  <a:pt x="119" y="1892"/>
                  <a:pt x="75" y="1827"/>
                </a:cubicBezTo>
                <a:cubicBezTo>
                  <a:pt x="0" y="1712"/>
                  <a:pt x="122" y="1574"/>
                  <a:pt x="244" y="1600"/>
                </a:cubicBezTo>
                <a:cubicBezTo>
                  <a:pt x="195" y="1551"/>
                  <a:pt x="149" y="1496"/>
                  <a:pt x="106" y="1436"/>
                </a:cubicBez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25" name="TextBox 3"/>
          <p:cNvSpPr txBox="1"/>
          <p:nvPr/>
        </p:nvSpPr>
        <p:spPr>
          <a:xfrm>
            <a:off x="1057275" y="187960"/>
            <a:ext cx="9864725" cy="645160"/>
          </a:xfrm>
          <a:prstGeom prst="rect">
            <a:avLst/>
          </a:prstGeom>
          <a:noFill/>
        </p:spPr>
        <p:txBody>
          <a:bodyPr wrap="square" rtlCol="0">
            <a:spAutoFit/>
          </a:bodyPr>
          <a:lstStyle>
            <a:defPPr>
              <a:defRPr lang="zh-CN"/>
            </a:defPPr>
            <a:lvl1pPr>
              <a:defRPr sz="2800" b="1">
                <a:solidFill>
                  <a:schemeClr val="accent1"/>
                </a:solidFill>
                <a:latin typeface="微软雅黑" panose="020B0503020204020204" pitchFamily="34" charset="-122"/>
                <a:ea typeface="微软雅黑" panose="020B0503020204020204" pitchFamily="34" charset="-122"/>
              </a:defRPr>
            </a:lvl1pPr>
          </a:lstStyle>
          <a:p>
            <a:r>
              <a:rPr sz="1800">
                <a:solidFill>
                  <a:schemeClr val="accent2"/>
                </a:solidFill>
                <a:sym typeface="+mn-ea"/>
              </a:rPr>
              <a:t>弘扬张思德精神，坚持人民立场、人民至上，坚持不懈为群众办实事做好事，始终保持同人民群众的血肉联系</a:t>
            </a:r>
          </a:p>
        </p:txBody>
      </p:sp>
      <p:sp>
        <p:nvSpPr>
          <p:cNvPr id="12" name="矩形 11"/>
          <p:cNvSpPr/>
          <p:nvPr/>
        </p:nvSpPr>
        <p:spPr>
          <a:xfrm>
            <a:off x="769620" y="1341120"/>
            <a:ext cx="8012430" cy="4297680"/>
          </a:xfrm>
          <a:prstGeom prst="rect">
            <a:avLst/>
          </a:prstGeom>
          <a:noFill/>
        </p:spPr>
        <p:txBody>
          <a:bodyPr wrap="square" rtlCol="0">
            <a:spAutoFit/>
          </a:bodyPr>
          <a:lstStyle/>
          <a:p>
            <a:pPr algn="just">
              <a:lnSpc>
                <a:spcPct val="190000"/>
              </a:lnSpc>
              <a:spcBef>
                <a:spcPct val="0"/>
              </a:spcBef>
              <a:spcAft>
                <a:spcPct val="0"/>
              </a:spcAft>
            </a:pPr>
            <a:r>
              <a:rPr sz="1800" dirty="0">
                <a:solidFill>
                  <a:schemeClr val="bg1"/>
                </a:solidFill>
                <a:latin typeface="思源黑体 CN Normal" panose="020B0400000000000000" charset="-122"/>
                <a:ea typeface="思源黑体 CN Normal" panose="020B0400000000000000" charset="-122"/>
                <a:cs typeface="思源黑体 CN Normal" panose="020B0400000000000000" charset="-122"/>
              </a:rPr>
              <a:t>　　“为什么人、靠什么人的问题，是检验一个政党、一个政权性质的试金石。从‘为人民服务’，到‘把人民拥护不拥护、赞成不赞成、高兴不高兴、答应不答应作为制定方针政策和作出决断的出发点和归宿’‘代表最广大人民的根本利益’‘实现好、维护好、发展好最广大人民的根本利益’，再到‘人民对美好生活的向往，就是我们的奋斗目标’，党全心全意为人民服务的根本宗旨一以贯之、坚定不移。”薛琳说，奋斗新时代、奋进新征程，我们要大力弘扬张思德精神，坚持全心全意为人民服务的根本宗旨，站稳人民立场，贯彻党的群众路线，践行以人民为中心的发展思想，不断为实现人民美好生活而奋斗。</a:t>
            </a:r>
          </a:p>
        </p:txBody>
      </p:sp>
      <p:pic>
        <p:nvPicPr>
          <p:cNvPr id="8" name="图片 20" descr="C:/Users/Administrator/AppData/Local/Temp/picturecompress_20211104164930/output_24.pngoutput_24"/>
          <p:cNvPicPr>
            <a:picLocks noChangeAspect="1" noChangeArrowheads="1"/>
          </p:cNvPicPr>
          <p:nvPr userDrawn="1"/>
        </p:nvPicPr>
        <p:blipFill>
          <a:blip r:embed="rId5" cstate="email">
            <a:extLst>
              <a:ext uri="{28A0092B-C50C-407E-A947-70E740481C1C}">
                <a14:useLocalDpi xmlns:a14="http://schemas.microsoft.com/office/drawing/2010/main"/>
              </a:ext>
            </a:extLst>
          </a:blip>
          <a:stretch>
            <a:fillRect/>
          </a:stretch>
        </p:blipFill>
        <p:spPr bwMode="auto">
          <a:xfrm>
            <a:off x="-42571" y="6277037"/>
            <a:ext cx="12237746" cy="608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图片 2" descr="竖横"/>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267190" y="1412875"/>
            <a:ext cx="2045335" cy="4258310"/>
          </a:xfrm>
          <a:prstGeom prst="rect">
            <a:avLst/>
          </a:prstGeom>
        </p:spPr>
      </p:pic>
      <p:pic>
        <p:nvPicPr>
          <p:cNvPr id="30" name="New picture"/>
          <p:cNvPicPr/>
          <p:nvPr/>
        </p:nvPicPr>
        <p:blipFill>
          <a:blip r:embed="rId7"/>
          <a:stretch>
            <a:fillRect/>
          </a:stretch>
        </p:blipFill>
        <p:spPr>
          <a:xfrm>
            <a:off x="12255500" y="10769600"/>
            <a:ext cx="304800" cy="228600"/>
          </a:xfrm>
          <a:prstGeom prst="cube">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300" fill="hold"/>
                                        <p:tgtEl>
                                          <p:spTgt spid="29"/>
                                        </p:tgtEl>
                                        <p:attrNameLst>
                                          <p:attrName>ppt_w</p:attrName>
                                        </p:attrNameLst>
                                      </p:cBhvr>
                                      <p:tavLst>
                                        <p:tav tm="0">
                                          <p:val>
                                            <p:fltVal val="0"/>
                                          </p:val>
                                        </p:tav>
                                        <p:tav tm="100000">
                                          <p:val>
                                            <p:strVal val="#ppt_w"/>
                                          </p:val>
                                        </p:tav>
                                      </p:tavLst>
                                    </p:anim>
                                    <p:anim calcmode="lin" valueType="num">
                                      <p:cBhvr>
                                        <p:cTn id="8" dur="300" fill="hold"/>
                                        <p:tgtEl>
                                          <p:spTgt spid="29"/>
                                        </p:tgtEl>
                                        <p:attrNameLst>
                                          <p:attrName>ppt_h</p:attrName>
                                        </p:attrNameLst>
                                      </p:cBhvr>
                                      <p:tavLst>
                                        <p:tav tm="0">
                                          <p:val>
                                            <p:fltVal val="0"/>
                                          </p:val>
                                        </p:tav>
                                        <p:tav tm="100000">
                                          <p:val>
                                            <p:strVal val="#ppt_h"/>
                                          </p:val>
                                        </p:tav>
                                      </p:tavLst>
                                    </p:anim>
                                    <p:animEffect transition="in" filter="fade">
                                      <p:cBhvr>
                                        <p:cTn id="9" dur="300"/>
                                        <p:tgtEl>
                                          <p:spTgt spid="29"/>
                                        </p:tgtEl>
                                      </p:cBhvr>
                                    </p:animEffect>
                                  </p:childTnLst>
                                </p:cTn>
                              </p:par>
                            </p:childTnLst>
                          </p:cTn>
                        </p:par>
                        <p:par>
                          <p:cTn id="10" fill="hold" nodeType="afterGroup">
                            <p:stCondLst>
                              <p:cond delay="300"/>
                            </p:stCondLst>
                            <p:childTnLst>
                              <p:par>
                                <p:cTn id="11" presetID="56" presetClass="entr" presetSubtype="0" fill="hold" grpId="0" nodeType="afterEffect">
                                  <p:stCondLst>
                                    <p:cond delay="0"/>
                                  </p:stCondLst>
                                  <p:iterate type="lt">
                                    <p:tmPct val="10000"/>
                                  </p:iterate>
                                  <p:childTnLst>
                                    <p:set>
                                      <p:cBhvr>
                                        <p:cTn id="12" dur="1" fill="hold">
                                          <p:stCondLst>
                                            <p:cond delay="0"/>
                                          </p:stCondLst>
                                        </p:cTn>
                                        <p:tgtEl>
                                          <p:spTgt spid="25"/>
                                        </p:tgtEl>
                                        <p:attrNameLst>
                                          <p:attrName>style.visibility</p:attrName>
                                        </p:attrNameLst>
                                      </p:cBhvr>
                                      <p:to>
                                        <p:strVal val="visible"/>
                                      </p:to>
                                    </p:set>
                                    <p:anim by="(-#ppt_w*2)" calcmode="lin" valueType="num">
                                      <p:cBhvr rctx="PPT">
                                        <p:cTn id="13" dur="150" autoRev="1" fill="hold">
                                          <p:stCondLst>
                                            <p:cond delay="0"/>
                                          </p:stCondLst>
                                        </p:cTn>
                                        <p:tgtEl>
                                          <p:spTgt spid="25"/>
                                        </p:tgtEl>
                                        <p:attrNameLst>
                                          <p:attrName>ppt_w</p:attrName>
                                        </p:attrNameLst>
                                      </p:cBhvr>
                                    </p:anim>
                                    <p:anim by="(#ppt_w*0.50)" calcmode="lin" valueType="num">
                                      <p:cBhvr>
                                        <p:cTn id="14" dur="150" decel="50000" autoRev="1" fill="hold">
                                          <p:stCondLst>
                                            <p:cond delay="0"/>
                                          </p:stCondLst>
                                        </p:cTn>
                                        <p:tgtEl>
                                          <p:spTgt spid="25"/>
                                        </p:tgtEl>
                                        <p:attrNameLst>
                                          <p:attrName>ppt_x</p:attrName>
                                        </p:attrNameLst>
                                      </p:cBhvr>
                                    </p:anim>
                                    <p:anim from="(-#ppt_h/2)" to="(#ppt_y)" calcmode="lin" valueType="num">
                                      <p:cBhvr>
                                        <p:cTn id="15" dur="300" fill="hold">
                                          <p:stCondLst>
                                            <p:cond delay="0"/>
                                          </p:stCondLst>
                                        </p:cTn>
                                        <p:tgtEl>
                                          <p:spTgt spid="25"/>
                                        </p:tgtEl>
                                        <p:attrNameLst>
                                          <p:attrName>ppt_y</p:attrName>
                                        </p:attrNameLst>
                                      </p:cBhvr>
                                    </p:anim>
                                    <p:animRot by="21600000">
                                      <p:cBhvr>
                                        <p:cTn id="16" dur="300" fill="hold">
                                          <p:stCondLst>
                                            <p:cond delay="0"/>
                                          </p:stCondLst>
                                        </p:cTn>
                                        <p:tgtEl>
                                          <p:spTgt spid="25"/>
                                        </p:tgtEl>
                                        <p:attrNameLst>
                                          <p:attrName>r</p:attrName>
                                        </p:attrNameLst>
                                      </p:cBhvr>
                                    </p:animRot>
                                  </p:childTnLst>
                                </p:cTn>
                              </p:par>
                            </p:childTnLst>
                          </p:cTn>
                        </p:par>
                        <p:par>
                          <p:cTn id="17" fill="hold" nodeType="afterGroup">
                            <p:stCondLst>
                              <p:cond delay="600"/>
                            </p:stCondLst>
                            <p:childTnLst>
                              <p:par>
                                <p:cTn id="18" presetID="22" presetClass="entr" presetSubtype="8"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5"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383" y="2949866"/>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fontAlgn="auto">
              <a:spcBef>
                <a:spcPts val="0"/>
              </a:spcBef>
              <a:spcAft>
                <a:spcPts val="0"/>
              </a:spcAft>
              <a:defRPr/>
            </a:pPr>
            <a:r>
              <a:rPr lang="en-US" altLang="zh-CN" sz="28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2382" y="2182093"/>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fontAlgn="auto">
              <a:spcBef>
                <a:spcPts val="0"/>
              </a:spcBef>
              <a:spcAft>
                <a:spcPts val="0"/>
              </a:spcAft>
              <a:defRPr/>
            </a:pP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4212" y="3921023"/>
            <a:ext cx="6906409" cy="1692771"/>
          </a:xfrm>
          <a:prstGeom prst="rect">
            <a:avLst/>
          </a:prstGeom>
          <a:noFill/>
          <a:ln w="25400" cap="flat" cmpd="sng" algn="ctr">
            <a:noFill/>
            <a:prstDash val="solid"/>
          </a:ln>
          <a:effectLst/>
        </p:spPr>
        <p:txBody>
          <a:bodyPr rtlCol="0" anchor="ctr"/>
          <a:lstStyle/>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480014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8" name="矩形 7"/>
          <p:cNvSpPr/>
          <p:nvPr/>
        </p:nvSpPr>
        <p:spPr bwMode="auto">
          <a:xfrm>
            <a:off x="1353392" y="1743877"/>
            <a:ext cx="9879654" cy="3975035"/>
          </a:xfrm>
          <a:custGeom>
            <a:avLst/>
            <a:gdLst>
              <a:gd name="connsiteX0" fmla="*/ 0 w 9361040"/>
              <a:gd name="connsiteY0" fmla="*/ 0 h 4248472"/>
              <a:gd name="connsiteX1" fmla="*/ 9361040 w 9361040"/>
              <a:gd name="connsiteY1" fmla="*/ 0 h 4248472"/>
              <a:gd name="connsiteX2" fmla="*/ 9361040 w 9361040"/>
              <a:gd name="connsiteY2" fmla="*/ 4248472 h 4248472"/>
              <a:gd name="connsiteX3" fmla="*/ 0 w 9361040"/>
              <a:gd name="connsiteY3" fmla="*/ 4248472 h 4248472"/>
              <a:gd name="connsiteX4" fmla="*/ 0 w 9361040"/>
              <a:gd name="connsiteY4" fmla="*/ 0 h 4248472"/>
              <a:gd name="connsiteX0-1" fmla="*/ 0 w 9538461"/>
              <a:gd name="connsiteY0-2" fmla="*/ 13648 h 4262120"/>
              <a:gd name="connsiteX1-3" fmla="*/ 9538461 w 9538461"/>
              <a:gd name="connsiteY1-4" fmla="*/ 0 h 4262120"/>
              <a:gd name="connsiteX2-5" fmla="*/ 9361040 w 9538461"/>
              <a:gd name="connsiteY2-6" fmla="*/ 4262120 h 4262120"/>
              <a:gd name="connsiteX3-7" fmla="*/ 0 w 9538461"/>
              <a:gd name="connsiteY3-8" fmla="*/ 4262120 h 4262120"/>
              <a:gd name="connsiteX4-9" fmla="*/ 0 w 9538461"/>
              <a:gd name="connsiteY4-10" fmla="*/ 13648 h 4262120"/>
              <a:gd name="connsiteX0-11" fmla="*/ 122830 w 9538461"/>
              <a:gd name="connsiteY0-12" fmla="*/ 13648 h 4262120"/>
              <a:gd name="connsiteX1-13" fmla="*/ 9538461 w 9538461"/>
              <a:gd name="connsiteY1-14" fmla="*/ 0 h 4262120"/>
              <a:gd name="connsiteX2-15" fmla="*/ 9361040 w 9538461"/>
              <a:gd name="connsiteY2-16" fmla="*/ 4262120 h 4262120"/>
              <a:gd name="connsiteX3-17" fmla="*/ 0 w 9538461"/>
              <a:gd name="connsiteY3-18" fmla="*/ 4262120 h 4262120"/>
              <a:gd name="connsiteX4-19" fmla="*/ 122830 w 9538461"/>
              <a:gd name="connsiteY4-20" fmla="*/ 13648 h 4262120"/>
              <a:gd name="connsiteX0-21" fmla="*/ 0 w 9674938"/>
              <a:gd name="connsiteY0-22" fmla="*/ 13648 h 4262120"/>
              <a:gd name="connsiteX1-23" fmla="*/ 9674938 w 9674938"/>
              <a:gd name="connsiteY1-24" fmla="*/ 0 h 4262120"/>
              <a:gd name="connsiteX2-25" fmla="*/ 9497517 w 9674938"/>
              <a:gd name="connsiteY2-26" fmla="*/ 4262120 h 4262120"/>
              <a:gd name="connsiteX3-27" fmla="*/ 136477 w 9674938"/>
              <a:gd name="connsiteY3-28" fmla="*/ 4262120 h 4262120"/>
              <a:gd name="connsiteX4-29" fmla="*/ 0 w 9674938"/>
              <a:gd name="connsiteY4-30" fmla="*/ 13648 h 4262120"/>
              <a:gd name="connsiteX0-31" fmla="*/ 0 w 9879654"/>
              <a:gd name="connsiteY0-32" fmla="*/ 13648 h 4262120"/>
              <a:gd name="connsiteX1-33" fmla="*/ 9879654 w 9879654"/>
              <a:gd name="connsiteY1-34" fmla="*/ 0 h 4262120"/>
              <a:gd name="connsiteX2-35" fmla="*/ 9497517 w 9879654"/>
              <a:gd name="connsiteY2-36" fmla="*/ 4262120 h 4262120"/>
              <a:gd name="connsiteX3-37" fmla="*/ 136477 w 9879654"/>
              <a:gd name="connsiteY3-38" fmla="*/ 4262120 h 4262120"/>
              <a:gd name="connsiteX4-39" fmla="*/ 0 w 9879654"/>
              <a:gd name="connsiteY4-40" fmla="*/ 13648 h 426212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9879654" h="4262120">
                <a:moveTo>
                  <a:pt x="0" y="13648"/>
                </a:moveTo>
                <a:lnTo>
                  <a:pt x="9879654" y="0"/>
                </a:lnTo>
                <a:lnTo>
                  <a:pt x="9497517" y="4262120"/>
                </a:lnTo>
                <a:lnTo>
                  <a:pt x="136477" y="4262120"/>
                </a:lnTo>
                <a:lnTo>
                  <a:pt x="0" y="13648"/>
                </a:lnTo>
                <a:close/>
              </a:path>
            </a:pathLst>
          </a:cu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3" name="矩形 2"/>
          <p:cNvSpPr/>
          <p:nvPr/>
        </p:nvSpPr>
        <p:spPr bwMode="auto">
          <a:xfrm>
            <a:off x="1489869" y="1470441"/>
            <a:ext cx="9361040" cy="4248472"/>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36" name="矩形 35"/>
          <p:cNvSpPr/>
          <p:nvPr/>
        </p:nvSpPr>
        <p:spPr>
          <a:xfrm>
            <a:off x="2065655" y="1917700"/>
            <a:ext cx="8427720" cy="3169285"/>
          </a:xfrm>
          <a:prstGeom prst="rect">
            <a:avLst/>
          </a:prstGeom>
        </p:spPr>
        <p:txBody>
          <a:bodyPr wrap="square">
            <a:spAutoFit/>
          </a:bodyPr>
          <a:lstStyle/>
          <a:p>
            <a:pPr>
              <a:lnSpc>
                <a:spcPct val="250000"/>
              </a:lnSpc>
              <a:spcBef>
                <a:spcPct val="0"/>
              </a:spcBef>
              <a:spcAft>
                <a:spcPct val="0"/>
              </a:spcAft>
            </a:pPr>
            <a:r>
              <a:rPr lang="zh-CN" altLang="en-US" sz="2000" dirty="0">
                <a:solidFill>
                  <a:schemeClr val="bg2"/>
                </a:solidFill>
                <a:latin typeface="思源黑体 CN Normal" panose="020B0400000000000000" charset="-122"/>
                <a:ea typeface="思源黑体 CN Normal" panose="020B0400000000000000" charset="-122"/>
                <a:cs typeface="思源黑体 CN Normal" panose="020B0400000000000000" charset="-122"/>
              </a:rPr>
              <a:t>全心全意为人民服务是党的根本宗旨。延安时期，毛泽东同志在追悼张思德同志时发表的《为人民服务》的演讲，深刻揭示了党群关系、干群关系、军民关系的真谛。</a:t>
            </a:r>
          </a:p>
          <a:p>
            <a:pPr>
              <a:lnSpc>
                <a:spcPct val="250000"/>
              </a:lnSpc>
              <a:spcBef>
                <a:spcPct val="0"/>
              </a:spcBef>
              <a:spcAft>
                <a:spcPct val="0"/>
              </a:spcAft>
            </a:pPr>
            <a:r>
              <a:rPr lang="zh-CN" altLang="en-US" sz="2000" dirty="0">
                <a:solidFill>
                  <a:schemeClr val="bg2"/>
                </a:solidFill>
                <a:latin typeface="思源黑体 CN Normal" panose="020B0400000000000000" charset="-122"/>
                <a:ea typeface="思源黑体 CN Normal" panose="020B0400000000000000" charset="-122"/>
                <a:cs typeface="思源黑体 CN Normal" panose="020B0400000000000000" charset="-122"/>
              </a:rPr>
              <a:t>——摘自习近平总书记2015年2月15日在陕西考察工作结束时的重要讲话</a:t>
            </a:r>
          </a:p>
        </p:txBody>
      </p:sp>
      <p:sp>
        <p:nvSpPr>
          <p:cNvPr id="2" name="文本框 1"/>
          <p:cNvSpPr txBox="1"/>
          <p:nvPr/>
        </p:nvSpPr>
        <p:spPr>
          <a:xfrm>
            <a:off x="1103400" y="463606"/>
            <a:ext cx="1005403" cy="584775"/>
          </a:xfrm>
          <a:prstGeom prst="rect">
            <a:avLst/>
          </a:prstGeom>
          <a:noFill/>
        </p:spPr>
        <p:txBody>
          <a:bodyPr wrap="none" rtlCol="0">
            <a:spAutoFit/>
          </a:bodyPr>
          <a:lstStyle/>
          <a:p>
            <a:r>
              <a:rPr lang="zh-CN" altLang="en-US" sz="3200" b="1">
                <a:latin typeface="+mj-ea"/>
                <a:ea typeface="+mj-ea"/>
              </a:rPr>
              <a:t>前言</a:t>
            </a:r>
          </a:p>
        </p:txBody>
      </p:sp>
      <p:grpSp>
        <p:nvGrpSpPr>
          <p:cNvPr id="6" name="Group 4"/>
          <p:cNvGrpSpPr>
            <a:grpSpLocks noChangeAspect="1"/>
          </p:cNvGrpSpPr>
          <p:nvPr/>
        </p:nvGrpSpPr>
        <p:grpSpPr>
          <a:xfrm>
            <a:off x="590248" y="570535"/>
            <a:ext cx="422276" cy="421132"/>
            <a:chOff x="258" y="379"/>
            <a:chExt cx="370" cy="369"/>
          </a:xfrm>
        </p:grpSpPr>
        <p:sp>
          <p:nvSpPr>
            <p:cNvPr id="9" name="Oval 5"/>
            <p:cNvSpPr>
              <a:spLocks noChangeArrowheads="1"/>
            </p:cNvSpPr>
            <p:nvPr/>
          </p:nvSpPr>
          <p:spPr bwMode="auto">
            <a:xfrm>
              <a:off x="258" y="379"/>
              <a:ext cx="370" cy="369"/>
            </a:xfrm>
            <a:prstGeom prst="ellipse">
              <a:avLst/>
            </a:prstGeom>
            <a:solidFill>
              <a:schemeClr val="tx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6"/>
            <p:cNvSpPr/>
            <p:nvPr/>
          </p:nvSpPr>
          <p:spPr bwMode="auto">
            <a:xfrm>
              <a:off x="369" y="435"/>
              <a:ext cx="185" cy="258"/>
            </a:xfrm>
            <a:custGeom>
              <a:avLst/>
              <a:gdLst>
                <a:gd name="T0" fmla="*/ 65 w 216"/>
                <a:gd name="T1" fmla="*/ 302 h 302"/>
                <a:gd name="T2" fmla="*/ 0 w 216"/>
                <a:gd name="T3" fmla="*/ 237 h 302"/>
                <a:gd name="T4" fmla="*/ 87 w 216"/>
                <a:gd name="T5" fmla="*/ 151 h 302"/>
                <a:gd name="T6" fmla="*/ 0 w 216"/>
                <a:gd name="T7" fmla="*/ 64 h 302"/>
                <a:gd name="T8" fmla="*/ 65 w 216"/>
                <a:gd name="T9" fmla="*/ 0 h 302"/>
                <a:gd name="T10" fmla="*/ 216 w 216"/>
                <a:gd name="T11" fmla="*/ 151 h 302"/>
                <a:gd name="T12" fmla="*/ 65 w 216"/>
                <a:gd name="T13" fmla="*/ 302 h 302"/>
              </a:gdLst>
              <a:ahLst/>
              <a:cxnLst>
                <a:cxn ang="0">
                  <a:pos x="T0" y="T1"/>
                </a:cxn>
                <a:cxn ang="0">
                  <a:pos x="T2" y="T3"/>
                </a:cxn>
                <a:cxn ang="0">
                  <a:pos x="T4" y="T5"/>
                </a:cxn>
                <a:cxn ang="0">
                  <a:pos x="T6" y="T7"/>
                </a:cxn>
                <a:cxn ang="0">
                  <a:pos x="T8" y="T9"/>
                </a:cxn>
                <a:cxn ang="0">
                  <a:pos x="T10" y="T11"/>
                </a:cxn>
                <a:cxn ang="0">
                  <a:pos x="T12" y="T13"/>
                </a:cxn>
              </a:cxnLst>
              <a:rect l="0" t="0" r="r" b="b"/>
              <a:pathLst>
                <a:path w="216" h="302">
                  <a:moveTo>
                    <a:pt x="65" y="302"/>
                  </a:moveTo>
                  <a:lnTo>
                    <a:pt x="0" y="237"/>
                  </a:lnTo>
                  <a:lnTo>
                    <a:pt x="87" y="151"/>
                  </a:lnTo>
                  <a:lnTo>
                    <a:pt x="0" y="64"/>
                  </a:lnTo>
                  <a:lnTo>
                    <a:pt x="65" y="0"/>
                  </a:lnTo>
                  <a:lnTo>
                    <a:pt x="216" y="151"/>
                  </a:lnTo>
                  <a:lnTo>
                    <a:pt x="65" y="30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pic>
        <p:nvPicPr>
          <p:cNvPr id="11" name="图片 10" descr="C:/Users/Administrator/AppData/Local/Temp/picturecompress_20211104164930/output_10.pngoutput_10"/>
          <p:cNvPicPr>
            <a:picLocks noChangeAspect="1"/>
          </p:cNvPicPr>
          <p:nvPr/>
        </p:nvPicPr>
        <p:blipFill>
          <a:blip r:embed="rId4"/>
          <a:stretch>
            <a:fillRect/>
          </a:stretch>
        </p:blipFill>
        <p:spPr>
          <a:xfrm>
            <a:off x="7990567" y="3801279"/>
            <a:ext cx="4140393" cy="3034132"/>
          </a:xfrm>
          <a:prstGeom prst="rect">
            <a:avLst/>
          </a:prstGeom>
        </p:spPr>
      </p:pic>
      <p:pic>
        <p:nvPicPr>
          <p:cNvPr id="12" name="图片 11" descr="C:/Users/Administrator/AppData/Local/Temp/picturecompress_20211104164930/output_11.pngoutput_11"/>
          <p:cNvPicPr>
            <a:picLocks noChangeAspect="1"/>
          </p:cNvPicPr>
          <p:nvPr/>
        </p:nvPicPr>
        <p:blipFill>
          <a:blip r:embed="rId5"/>
          <a:stretch>
            <a:fillRect/>
          </a:stretch>
        </p:blipFill>
        <p:spPr>
          <a:xfrm>
            <a:off x="-17397" y="5454149"/>
            <a:ext cx="12214159" cy="1403851"/>
          </a:xfrm>
          <a:prstGeom prst="rect">
            <a:avLst/>
          </a:prstGeom>
        </p:spPr>
      </p:pic>
      <p:sp>
        <p:nvSpPr>
          <p:cNvPr id="4" name="文本框 3"/>
          <p:cNvSpPr txBox="1"/>
          <p:nvPr/>
        </p:nvSpPr>
        <p:spPr>
          <a:xfrm>
            <a:off x="4226173" y="332656"/>
            <a:ext cx="1368152" cy="230832"/>
          </a:xfrm>
          <a:prstGeom prst="rect">
            <a:avLst/>
          </a:prstGeom>
          <a:noFill/>
        </p:spPr>
        <p:txBody>
          <a:bodyPr wrap="square" rtlCol="0">
            <a:spAutoFit/>
          </a:bodyPr>
          <a:lstStyle/>
          <a:p>
            <a:r>
              <a:rPr lang="en-US" altLang="zh-CN" sz="900" dirty="0">
                <a:solidFill>
                  <a:srgbClr val="FAFAFA"/>
                </a:solidFill>
              </a:rPr>
              <a:t>https://www.ypppt.com/</a:t>
            </a:r>
            <a:endParaRPr lang="zh-CN" altLang="en-US" sz="900" dirty="0">
              <a:solidFill>
                <a:srgbClr val="FAFAFA"/>
              </a:solidFill>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2" presetClass="entr" presetSubtype="4"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par>
                          <p:cTn id="13" fill="hold" nodeType="afterGroup">
                            <p:stCondLst>
                              <p:cond delay="1000"/>
                            </p:stCondLst>
                            <p:childTnLst>
                              <p:par>
                                <p:cTn id="14" presetID="53"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 fill="hold"/>
                                        <p:tgtEl>
                                          <p:spTgt spid="6"/>
                                        </p:tgtEl>
                                        <p:attrNameLst>
                                          <p:attrName>ppt_w</p:attrName>
                                        </p:attrNameLst>
                                      </p:cBhvr>
                                      <p:tavLst>
                                        <p:tav tm="0">
                                          <p:val>
                                            <p:fltVal val="0"/>
                                          </p:val>
                                        </p:tav>
                                        <p:tav tm="100000">
                                          <p:val>
                                            <p:strVal val="#ppt_w"/>
                                          </p:val>
                                        </p:tav>
                                      </p:tavLst>
                                    </p:anim>
                                    <p:anim calcmode="lin" valueType="num">
                                      <p:cBhvr>
                                        <p:cTn id="17" dur="500" fill="hold"/>
                                        <p:tgtEl>
                                          <p:spTgt spid="6"/>
                                        </p:tgtEl>
                                        <p:attrNameLst>
                                          <p:attrName>ppt_h</p:attrName>
                                        </p:attrNameLst>
                                      </p:cBhvr>
                                      <p:tavLst>
                                        <p:tav tm="0">
                                          <p:val>
                                            <p:fltVal val="0"/>
                                          </p:val>
                                        </p:tav>
                                        <p:tav tm="100000">
                                          <p:val>
                                            <p:strVal val="#ppt_h"/>
                                          </p:val>
                                        </p:tav>
                                      </p:tavLst>
                                    </p:anim>
                                    <p:animEffect transition="in" filter="fade">
                                      <p:cBhvr>
                                        <p:cTn id="18" dur="500"/>
                                        <p:tgtEl>
                                          <p:spTgt spid="6"/>
                                        </p:tgtEl>
                                      </p:cBhvr>
                                    </p:animEffect>
                                  </p:childTnLst>
                                </p:cTn>
                              </p:par>
                            </p:childTnLst>
                          </p:cTn>
                        </p:par>
                        <p:par>
                          <p:cTn id="19" fill="hold" nodeType="afterGroup">
                            <p:stCondLst>
                              <p:cond delay="1500"/>
                            </p:stCondLst>
                            <p:childTnLst>
                              <p:par>
                                <p:cTn id="20" presetID="56" presetClass="entr" presetSubtype="0" fill="hold" grpId="0" nodeType="afterEffect">
                                  <p:stCondLst>
                                    <p:cond delay="0"/>
                                  </p:stCondLst>
                                  <p:iterate type="lt">
                                    <p:tmPct val="10000"/>
                                  </p:iterate>
                                  <p:childTnLst>
                                    <p:set>
                                      <p:cBhvr>
                                        <p:cTn id="21" dur="1" fill="hold">
                                          <p:stCondLst>
                                            <p:cond delay="0"/>
                                          </p:stCondLst>
                                        </p:cTn>
                                        <p:tgtEl>
                                          <p:spTgt spid="2"/>
                                        </p:tgtEl>
                                        <p:attrNameLst>
                                          <p:attrName>style.visibility</p:attrName>
                                        </p:attrNameLst>
                                      </p:cBhvr>
                                      <p:to>
                                        <p:strVal val="visible"/>
                                      </p:to>
                                    </p:set>
                                    <p:anim by="(-#ppt_w*2)" calcmode="lin" valueType="num">
                                      <p:cBhvr rctx="PPT">
                                        <p:cTn id="22" dur="200" autoRev="1" fill="hold">
                                          <p:stCondLst>
                                            <p:cond delay="0"/>
                                          </p:stCondLst>
                                        </p:cTn>
                                        <p:tgtEl>
                                          <p:spTgt spid="2"/>
                                        </p:tgtEl>
                                        <p:attrNameLst>
                                          <p:attrName>ppt_w</p:attrName>
                                        </p:attrNameLst>
                                      </p:cBhvr>
                                    </p:anim>
                                    <p:anim by="(#ppt_w*0.50)" calcmode="lin" valueType="num">
                                      <p:cBhvr>
                                        <p:cTn id="23" dur="200" decel="50000" autoRev="1" fill="hold">
                                          <p:stCondLst>
                                            <p:cond delay="0"/>
                                          </p:stCondLst>
                                        </p:cTn>
                                        <p:tgtEl>
                                          <p:spTgt spid="2"/>
                                        </p:tgtEl>
                                        <p:attrNameLst>
                                          <p:attrName>ppt_x</p:attrName>
                                        </p:attrNameLst>
                                      </p:cBhvr>
                                    </p:anim>
                                    <p:anim from="(-#ppt_h/2)" to="(#ppt_y)" calcmode="lin" valueType="num">
                                      <p:cBhvr>
                                        <p:cTn id="24" dur="400" fill="hold">
                                          <p:stCondLst>
                                            <p:cond delay="0"/>
                                          </p:stCondLst>
                                        </p:cTn>
                                        <p:tgtEl>
                                          <p:spTgt spid="2"/>
                                        </p:tgtEl>
                                        <p:attrNameLst>
                                          <p:attrName>ppt_y</p:attrName>
                                        </p:attrNameLst>
                                      </p:cBhvr>
                                    </p:anim>
                                    <p:animRot by="21600000">
                                      <p:cBhvr>
                                        <p:cTn id="25" dur="400" fill="hold">
                                          <p:stCondLst>
                                            <p:cond delay="0"/>
                                          </p:stCondLst>
                                        </p:cTn>
                                        <p:tgtEl>
                                          <p:spTgt spid="2"/>
                                        </p:tgtEl>
                                        <p:attrNameLst>
                                          <p:attrName>r</p:attrName>
                                        </p:attrNameLst>
                                      </p:cBhvr>
                                    </p:animRot>
                                  </p:childTnLst>
                                </p:cTn>
                              </p:par>
                            </p:childTnLst>
                          </p:cTn>
                        </p:par>
                        <p:par>
                          <p:cTn id="26" fill="hold" nodeType="afterGroup">
                            <p:stCondLst>
                              <p:cond delay="1900"/>
                            </p:stCondLst>
                            <p:childTnLst>
                              <p:par>
                                <p:cTn id="27" presetID="22" presetClass="entr" presetSubtype="1" fill="hold" grpId="0" nodeType="after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wipe(up)">
                                      <p:cBhvr>
                                        <p:cTn id="2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animBg="1"/>
      <p:bldP spid="36"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8" name="矩形 7"/>
          <p:cNvSpPr/>
          <p:nvPr/>
        </p:nvSpPr>
        <p:spPr bwMode="auto">
          <a:xfrm>
            <a:off x="1353392" y="1743877"/>
            <a:ext cx="9879654" cy="3975035"/>
          </a:xfrm>
          <a:custGeom>
            <a:avLst/>
            <a:gdLst>
              <a:gd name="connsiteX0" fmla="*/ 0 w 9361040"/>
              <a:gd name="connsiteY0" fmla="*/ 0 h 4248472"/>
              <a:gd name="connsiteX1" fmla="*/ 9361040 w 9361040"/>
              <a:gd name="connsiteY1" fmla="*/ 0 h 4248472"/>
              <a:gd name="connsiteX2" fmla="*/ 9361040 w 9361040"/>
              <a:gd name="connsiteY2" fmla="*/ 4248472 h 4248472"/>
              <a:gd name="connsiteX3" fmla="*/ 0 w 9361040"/>
              <a:gd name="connsiteY3" fmla="*/ 4248472 h 4248472"/>
              <a:gd name="connsiteX4" fmla="*/ 0 w 9361040"/>
              <a:gd name="connsiteY4" fmla="*/ 0 h 4248472"/>
              <a:gd name="connsiteX0-1" fmla="*/ 0 w 9538461"/>
              <a:gd name="connsiteY0-2" fmla="*/ 13648 h 4262120"/>
              <a:gd name="connsiteX1-3" fmla="*/ 9538461 w 9538461"/>
              <a:gd name="connsiteY1-4" fmla="*/ 0 h 4262120"/>
              <a:gd name="connsiteX2-5" fmla="*/ 9361040 w 9538461"/>
              <a:gd name="connsiteY2-6" fmla="*/ 4262120 h 4262120"/>
              <a:gd name="connsiteX3-7" fmla="*/ 0 w 9538461"/>
              <a:gd name="connsiteY3-8" fmla="*/ 4262120 h 4262120"/>
              <a:gd name="connsiteX4-9" fmla="*/ 0 w 9538461"/>
              <a:gd name="connsiteY4-10" fmla="*/ 13648 h 4262120"/>
              <a:gd name="connsiteX0-11" fmla="*/ 122830 w 9538461"/>
              <a:gd name="connsiteY0-12" fmla="*/ 13648 h 4262120"/>
              <a:gd name="connsiteX1-13" fmla="*/ 9538461 w 9538461"/>
              <a:gd name="connsiteY1-14" fmla="*/ 0 h 4262120"/>
              <a:gd name="connsiteX2-15" fmla="*/ 9361040 w 9538461"/>
              <a:gd name="connsiteY2-16" fmla="*/ 4262120 h 4262120"/>
              <a:gd name="connsiteX3-17" fmla="*/ 0 w 9538461"/>
              <a:gd name="connsiteY3-18" fmla="*/ 4262120 h 4262120"/>
              <a:gd name="connsiteX4-19" fmla="*/ 122830 w 9538461"/>
              <a:gd name="connsiteY4-20" fmla="*/ 13648 h 4262120"/>
              <a:gd name="connsiteX0-21" fmla="*/ 0 w 9674938"/>
              <a:gd name="connsiteY0-22" fmla="*/ 13648 h 4262120"/>
              <a:gd name="connsiteX1-23" fmla="*/ 9674938 w 9674938"/>
              <a:gd name="connsiteY1-24" fmla="*/ 0 h 4262120"/>
              <a:gd name="connsiteX2-25" fmla="*/ 9497517 w 9674938"/>
              <a:gd name="connsiteY2-26" fmla="*/ 4262120 h 4262120"/>
              <a:gd name="connsiteX3-27" fmla="*/ 136477 w 9674938"/>
              <a:gd name="connsiteY3-28" fmla="*/ 4262120 h 4262120"/>
              <a:gd name="connsiteX4-29" fmla="*/ 0 w 9674938"/>
              <a:gd name="connsiteY4-30" fmla="*/ 13648 h 4262120"/>
              <a:gd name="connsiteX0-31" fmla="*/ 0 w 9879654"/>
              <a:gd name="connsiteY0-32" fmla="*/ 13648 h 4262120"/>
              <a:gd name="connsiteX1-33" fmla="*/ 9879654 w 9879654"/>
              <a:gd name="connsiteY1-34" fmla="*/ 0 h 4262120"/>
              <a:gd name="connsiteX2-35" fmla="*/ 9497517 w 9879654"/>
              <a:gd name="connsiteY2-36" fmla="*/ 4262120 h 4262120"/>
              <a:gd name="connsiteX3-37" fmla="*/ 136477 w 9879654"/>
              <a:gd name="connsiteY3-38" fmla="*/ 4262120 h 4262120"/>
              <a:gd name="connsiteX4-39" fmla="*/ 0 w 9879654"/>
              <a:gd name="connsiteY4-40" fmla="*/ 13648 h 426212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9879654" h="4262120">
                <a:moveTo>
                  <a:pt x="0" y="13648"/>
                </a:moveTo>
                <a:lnTo>
                  <a:pt x="9879654" y="0"/>
                </a:lnTo>
                <a:lnTo>
                  <a:pt x="9497517" y="4262120"/>
                </a:lnTo>
                <a:lnTo>
                  <a:pt x="136477" y="4262120"/>
                </a:lnTo>
                <a:lnTo>
                  <a:pt x="0" y="13648"/>
                </a:lnTo>
                <a:close/>
              </a:path>
            </a:pathLst>
          </a:cu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3" name="矩形 2"/>
          <p:cNvSpPr/>
          <p:nvPr/>
        </p:nvSpPr>
        <p:spPr bwMode="auto">
          <a:xfrm>
            <a:off x="1489869" y="1470441"/>
            <a:ext cx="9361040" cy="4248472"/>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36" name="矩形 35"/>
          <p:cNvSpPr/>
          <p:nvPr/>
        </p:nvSpPr>
        <p:spPr>
          <a:xfrm>
            <a:off x="1993265" y="1773555"/>
            <a:ext cx="8139430" cy="3636010"/>
          </a:xfrm>
          <a:prstGeom prst="rect">
            <a:avLst/>
          </a:prstGeom>
        </p:spPr>
        <p:txBody>
          <a:bodyPr wrap="square">
            <a:spAutoFit/>
          </a:bodyPr>
          <a:lstStyle/>
          <a:p>
            <a:pPr>
              <a:lnSpc>
                <a:spcPct val="180000"/>
              </a:lnSpc>
              <a:spcBef>
                <a:spcPct val="0"/>
              </a:spcBef>
              <a:spcAft>
                <a:spcPct val="0"/>
              </a:spcAft>
            </a:pPr>
            <a:r>
              <a:rPr lang="zh-CN" altLang="en-US" sz="1600" dirty="0">
                <a:solidFill>
                  <a:schemeClr val="bg2"/>
                </a:solidFill>
                <a:latin typeface="思源黑体 CN Normal" panose="020B0400000000000000" charset="-122"/>
                <a:ea typeface="思源黑体 CN Normal" panose="020B0400000000000000" charset="-122"/>
                <a:cs typeface="思源黑体 CN Normal" panose="020B0400000000000000" charset="-122"/>
              </a:rPr>
              <a:t>　　陕西延安《为人民服务》讲话纪念广场，一尊张思德负薪前行的雕像巍然屹立。雕像上方，“为人民服务”5个鲜红大字，熠熠生辉。</a:t>
            </a:r>
          </a:p>
          <a:p>
            <a:pPr>
              <a:lnSpc>
                <a:spcPct val="180000"/>
              </a:lnSpc>
              <a:spcBef>
                <a:spcPct val="0"/>
              </a:spcBef>
              <a:spcAft>
                <a:spcPct val="0"/>
              </a:spcAft>
            </a:pPr>
            <a:r>
              <a:rPr lang="zh-CN" altLang="en-US" sz="1600" dirty="0">
                <a:solidFill>
                  <a:schemeClr val="bg2"/>
                </a:solidFill>
                <a:latin typeface="思源黑体 CN Normal" panose="020B0400000000000000" charset="-122"/>
                <a:ea typeface="思源黑体 CN Normal" panose="020B0400000000000000" charset="-122"/>
                <a:cs typeface="思源黑体 CN Normal" panose="020B0400000000000000" charset="-122"/>
              </a:rPr>
              <a:t>　　77年前，张思德烈士追悼会就在这里举行，毛泽东发表了《为人民服务》的著名演讲。从此，张思德成了人们心中一座不朽的丰碑，毛泽东倡导的全心全意为人民服务精神成为共产党人和革命战士的行动指南。</a:t>
            </a:r>
          </a:p>
          <a:p>
            <a:pPr>
              <a:lnSpc>
                <a:spcPct val="180000"/>
              </a:lnSpc>
              <a:spcBef>
                <a:spcPct val="0"/>
              </a:spcBef>
              <a:spcAft>
                <a:spcPct val="0"/>
              </a:spcAft>
            </a:pPr>
            <a:r>
              <a:rPr lang="zh-CN" altLang="en-US" sz="1600" dirty="0">
                <a:solidFill>
                  <a:schemeClr val="bg2"/>
                </a:solidFill>
                <a:latin typeface="思源黑体 CN Normal" panose="020B0400000000000000" charset="-122"/>
                <a:ea typeface="思源黑体 CN Normal" panose="020B0400000000000000" charset="-122"/>
                <a:cs typeface="思源黑体 CN Normal" panose="020B0400000000000000" charset="-122"/>
              </a:rPr>
              <a:t>　　2015年2月15日，习近平总书记在陕西考察时指出：“全心全意为人民服务是党的根本宗旨。延安时期，毛泽东同志在追悼张思德同志时发表的《为人民服务》的演讲，深刻揭示了党群关系、干群关系、军民关系的真谛。”</a:t>
            </a:r>
          </a:p>
        </p:txBody>
      </p:sp>
      <p:sp>
        <p:nvSpPr>
          <p:cNvPr id="2" name="文本框 1"/>
          <p:cNvSpPr txBox="1"/>
          <p:nvPr/>
        </p:nvSpPr>
        <p:spPr>
          <a:xfrm>
            <a:off x="1103400" y="463606"/>
            <a:ext cx="1005403" cy="584775"/>
          </a:xfrm>
          <a:prstGeom prst="rect">
            <a:avLst/>
          </a:prstGeom>
          <a:noFill/>
        </p:spPr>
        <p:txBody>
          <a:bodyPr wrap="none" rtlCol="0">
            <a:spAutoFit/>
          </a:bodyPr>
          <a:lstStyle/>
          <a:p>
            <a:r>
              <a:rPr lang="zh-CN" altLang="en-US" sz="3200" b="1">
                <a:latin typeface="+mj-ea"/>
                <a:ea typeface="+mj-ea"/>
              </a:rPr>
              <a:t>前言</a:t>
            </a:r>
          </a:p>
        </p:txBody>
      </p:sp>
      <p:grpSp>
        <p:nvGrpSpPr>
          <p:cNvPr id="6" name="Group 4"/>
          <p:cNvGrpSpPr>
            <a:grpSpLocks noChangeAspect="1"/>
          </p:cNvGrpSpPr>
          <p:nvPr/>
        </p:nvGrpSpPr>
        <p:grpSpPr>
          <a:xfrm>
            <a:off x="590248" y="570535"/>
            <a:ext cx="422276" cy="421132"/>
            <a:chOff x="258" y="379"/>
            <a:chExt cx="370" cy="369"/>
          </a:xfrm>
        </p:grpSpPr>
        <p:sp>
          <p:nvSpPr>
            <p:cNvPr id="9" name="Oval 5"/>
            <p:cNvSpPr>
              <a:spLocks noChangeArrowheads="1"/>
            </p:cNvSpPr>
            <p:nvPr/>
          </p:nvSpPr>
          <p:spPr bwMode="auto">
            <a:xfrm>
              <a:off x="258" y="379"/>
              <a:ext cx="370" cy="369"/>
            </a:xfrm>
            <a:prstGeom prst="ellipse">
              <a:avLst/>
            </a:prstGeom>
            <a:solidFill>
              <a:schemeClr val="tx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6"/>
            <p:cNvSpPr/>
            <p:nvPr/>
          </p:nvSpPr>
          <p:spPr bwMode="auto">
            <a:xfrm>
              <a:off x="369" y="435"/>
              <a:ext cx="185" cy="258"/>
            </a:xfrm>
            <a:custGeom>
              <a:avLst/>
              <a:gdLst>
                <a:gd name="T0" fmla="*/ 65 w 216"/>
                <a:gd name="T1" fmla="*/ 302 h 302"/>
                <a:gd name="T2" fmla="*/ 0 w 216"/>
                <a:gd name="T3" fmla="*/ 237 h 302"/>
                <a:gd name="T4" fmla="*/ 87 w 216"/>
                <a:gd name="T5" fmla="*/ 151 h 302"/>
                <a:gd name="T6" fmla="*/ 0 w 216"/>
                <a:gd name="T7" fmla="*/ 64 h 302"/>
                <a:gd name="T8" fmla="*/ 65 w 216"/>
                <a:gd name="T9" fmla="*/ 0 h 302"/>
                <a:gd name="T10" fmla="*/ 216 w 216"/>
                <a:gd name="T11" fmla="*/ 151 h 302"/>
                <a:gd name="T12" fmla="*/ 65 w 216"/>
                <a:gd name="T13" fmla="*/ 302 h 302"/>
              </a:gdLst>
              <a:ahLst/>
              <a:cxnLst>
                <a:cxn ang="0">
                  <a:pos x="T0" y="T1"/>
                </a:cxn>
                <a:cxn ang="0">
                  <a:pos x="T2" y="T3"/>
                </a:cxn>
                <a:cxn ang="0">
                  <a:pos x="T4" y="T5"/>
                </a:cxn>
                <a:cxn ang="0">
                  <a:pos x="T6" y="T7"/>
                </a:cxn>
                <a:cxn ang="0">
                  <a:pos x="T8" y="T9"/>
                </a:cxn>
                <a:cxn ang="0">
                  <a:pos x="T10" y="T11"/>
                </a:cxn>
                <a:cxn ang="0">
                  <a:pos x="T12" y="T13"/>
                </a:cxn>
              </a:cxnLst>
              <a:rect l="0" t="0" r="r" b="b"/>
              <a:pathLst>
                <a:path w="216" h="302">
                  <a:moveTo>
                    <a:pt x="65" y="302"/>
                  </a:moveTo>
                  <a:lnTo>
                    <a:pt x="0" y="237"/>
                  </a:lnTo>
                  <a:lnTo>
                    <a:pt x="87" y="151"/>
                  </a:lnTo>
                  <a:lnTo>
                    <a:pt x="0" y="64"/>
                  </a:lnTo>
                  <a:lnTo>
                    <a:pt x="65" y="0"/>
                  </a:lnTo>
                  <a:lnTo>
                    <a:pt x="216" y="151"/>
                  </a:lnTo>
                  <a:lnTo>
                    <a:pt x="65" y="30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pic>
        <p:nvPicPr>
          <p:cNvPr id="11" name="图片 10" descr="C:/Users/Administrator/AppData/Local/Temp/picturecompress_20211104164930/output_10.pngoutput_10"/>
          <p:cNvPicPr>
            <a:picLocks noChangeAspect="1"/>
          </p:cNvPicPr>
          <p:nvPr/>
        </p:nvPicPr>
        <p:blipFill>
          <a:blip r:embed="rId4"/>
          <a:stretch>
            <a:fillRect/>
          </a:stretch>
        </p:blipFill>
        <p:spPr>
          <a:xfrm>
            <a:off x="7990567" y="3801279"/>
            <a:ext cx="4140393" cy="3034132"/>
          </a:xfrm>
          <a:prstGeom prst="rect">
            <a:avLst/>
          </a:prstGeom>
        </p:spPr>
      </p:pic>
      <p:pic>
        <p:nvPicPr>
          <p:cNvPr id="12" name="图片 11" descr="C:/Users/Administrator/AppData/Local/Temp/picturecompress_20211104164930/output_11.pngoutput_11"/>
          <p:cNvPicPr>
            <a:picLocks noChangeAspect="1"/>
          </p:cNvPicPr>
          <p:nvPr/>
        </p:nvPicPr>
        <p:blipFill>
          <a:blip r:embed="rId5"/>
          <a:stretch>
            <a:fillRect/>
          </a:stretch>
        </p:blipFill>
        <p:spPr>
          <a:xfrm>
            <a:off x="-17397" y="5454149"/>
            <a:ext cx="12214159" cy="1403851"/>
          </a:xfrm>
          <a:prstGeom prst="rect">
            <a:avLst/>
          </a:prstGeom>
        </p:spPr>
      </p:pic>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2" presetClass="entr" presetSubtype="4"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par>
                          <p:cTn id="13" fill="hold" nodeType="afterGroup">
                            <p:stCondLst>
                              <p:cond delay="1000"/>
                            </p:stCondLst>
                            <p:childTnLst>
                              <p:par>
                                <p:cTn id="14" presetID="53"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 fill="hold"/>
                                        <p:tgtEl>
                                          <p:spTgt spid="6"/>
                                        </p:tgtEl>
                                        <p:attrNameLst>
                                          <p:attrName>ppt_w</p:attrName>
                                        </p:attrNameLst>
                                      </p:cBhvr>
                                      <p:tavLst>
                                        <p:tav tm="0">
                                          <p:val>
                                            <p:fltVal val="0"/>
                                          </p:val>
                                        </p:tav>
                                        <p:tav tm="100000">
                                          <p:val>
                                            <p:strVal val="#ppt_w"/>
                                          </p:val>
                                        </p:tav>
                                      </p:tavLst>
                                    </p:anim>
                                    <p:anim calcmode="lin" valueType="num">
                                      <p:cBhvr>
                                        <p:cTn id="17" dur="500" fill="hold"/>
                                        <p:tgtEl>
                                          <p:spTgt spid="6"/>
                                        </p:tgtEl>
                                        <p:attrNameLst>
                                          <p:attrName>ppt_h</p:attrName>
                                        </p:attrNameLst>
                                      </p:cBhvr>
                                      <p:tavLst>
                                        <p:tav tm="0">
                                          <p:val>
                                            <p:fltVal val="0"/>
                                          </p:val>
                                        </p:tav>
                                        <p:tav tm="100000">
                                          <p:val>
                                            <p:strVal val="#ppt_h"/>
                                          </p:val>
                                        </p:tav>
                                      </p:tavLst>
                                    </p:anim>
                                    <p:animEffect transition="in" filter="fade">
                                      <p:cBhvr>
                                        <p:cTn id="18" dur="500"/>
                                        <p:tgtEl>
                                          <p:spTgt spid="6"/>
                                        </p:tgtEl>
                                      </p:cBhvr>
                                    </p:animEffect>
                                  </p:childTnLst>
                                </p:cTn>
                              </p:par>
                            </p:childTnLst>
                          </p:cTn>
                        </p:par>
                        <p:par>
                          <p:cTn id="19" fill="hold" nodeType="afterGroup">
                            <p:stCondLst>
                              <p:cond delay="1500"/>
                            </p:stCondLst>
                            <p:childTnLst>
                              <p:par>
                                <p:cTn id="20" presetID="56" presetClass="entr" presetSubtype="0" fill="hold" grpId="0" nodeType="afterEffect">
                                  <p:stCondLst>
                                    <p:cond delay="0"/>
                                  </p:stCondLst>
                                  <p:iterate type="lt">
                                    <p:tmPct val="10000"/>
                                  </p:iterate>
                                  <p:childTnLst>
                                    <p:set>
                                      <p:cBhvr>
                                        <p:cTn id="21" dur="1" fill="hold">
                                          <p:stCondLst>
                                            <p:cond delay="0"/>
                                          </p:stCondLst>
                                        </p:cTn>
                                        <p:tgtEl>
                                          <p:spTgt spid="2"/>
                                        </p:tgtEl>
                                        <p:attrNameLst>
                                          <p:attrName>style.visibility</p:attrName>
                                        </p:attrNameLst>
                                      </p:cBhvr>
                                      <p:to>
                                        <p:strVal val="visible"/>
                                      </p:to>
                                    </p:set>
                                    <p:anim by="(-#ppt_w*2)" calcmode="lin" valueType="num">
                                      <p:cBhvr rctx="PPT">
                                        <p:cTn id="22" dur="200" autoRev="1" fill="hold">
                                          <p:stCondLst>
                                            <p:cond delay="0"/>
                                          </p:stCondLst>
                                        </p:cTn>
                                        <p:tgtEl>
                                          <p:spTgt spid="2"/>
                                        </p:tgtEl>
                                        <p:attrNameLst>
                                          <p:attrName>ppt_w</p:attrName>
                                        </p:attrNameLst>
                                      </p:cBhvr>
                                    </p:anim>
                                    <p:anim by="(#ppt_w*0.50)" calcmode="lin" valueType="num">
                                      <p:cBhvr>
                                        <p:cTn id="23" dur="200" decel="50000" autoRev="1" fill="hold">
                                          <p:stCondLst>
                                            <p:cond delay="0"/>
                                          </p:stCondLst>
                                        </p:cTn>
                                        <p:tgtEl>
                                          <p:spTgt spid="2"/>
                                        </p:tgtEl>
                                        <p:attrNameLst>
                                          <p:attrName>ppt_x</p:attrName>
                                        </p:attrNameLst>
                                      </p:cBhvr>
                                    </p:anim>
                                    <p:anim from="(-#ppt_h/2)" to="(#ppt_y)" calcmode="lin" valueType="num">
                                      <p:cBhvr>
                                        <p:cTn id="24" dur="400" fill="hold">
                                          <p:stCondLst>
                                            <p:cond delay="0"/>
                                          </p:stCondLst>
                                        </p:cTn>
                                        <p:tgtEl>
                                          <p:spTgt spid="2"/>
                                        </p:tgtEl>
                                        <p:attrNameLst>
                                          <p:attrName>ppt_y</p:attrName>
                                        </p:attrNameLst>
                                      </p:cBhvr>
                                    </p:anim>
                                    <p:animRot by="21600000">
                                      <p:cBhvr>
                                        <p:cTn id="25" dur="400" fill="hold">
                                          <p:stCondLst>
                                            <p:cond delay="0"/>
                                          </p:stCondLst>
                                        </p:cTn>
                                        <p:tgtEl>
                                          <p:spTgt spid="2"/>
                                        </p:tgtEl>
                                        <p:attrNameLst>
                                          <p:attrName>r</p:attrName>
                                        </p:attrNameLst>
                                      </p:cBhvr>
                                    </p:animRot>
                                  </p:childTnLst>
                                </p:cTn>
                              </p:par>
                            </p:childTnLst>
                          </p:cTn>
                        </p:par>
                        <p:par>
                          <p:cTn id="26" fill="hold" nodeType="afterGroup">
                            <p:stCondLst>
                              <p:cond delay="1900"/>
                            </p:stCondLst>
                            <p:childTnLst>
                              <p:par>
                                <p:cTn id="27" presetID="22" presetClass="entr" presetSubtype="1" fill="hold" grpId="0" nodeType="after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wipe(up)">
                                      <p:cBhvr>
                                        <p:cTn id="2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animBg="1"/>
      <p:bldP spid="36"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7" name="图片 6" descr="C:/Users/Administrator/AppData/Local/Temp/picturecompress_20211104164930/output_9.pngoutput_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27940"/>
            <a:ext cx="12195175" cy="6861810"/>
          </a:xfrm>
          <a:prstGeom prst="rect">
            <a:avLst/>
          </a:prstGeom>
        </p:spPr>
      </p:pic>
      <p:sp>
        <p:nvSpPr>
          <p:cNvPr id="8" name="矩形 7"/>
          <p:cNvSpPr/>
          <p:nvPr/>
        </p:nvSpPr>
        <p:spPr bwMode="auto">
          <a:xfrm>
            <a:off x="1353392" y="1743877"/>
            <a:ext cx="9879654" cy="3975035"/>
          </a:xfrm>
          <a:custGeom>
            <a:avLst/>
            <a:gdLst>
              <a:gd name="connsiteX0" fmla="*/ 0 w 9361040"/>
              <a:gd name="connsiteY0" fmla="*/ 0 h 4248472"/>
              <a:gd name="connsiteX1" fmla="*/ 9361040 w 9361040"/>
              <a:gd name="connsiteY1" fmla="*/ 0 h 4248472"/>
              <a:gd name="connsiteX2" fmla="*/ 9361040 w 9361040"/>
              <a:gd name="connsiteY2" fmla="*/ 4248472 h 4248472"/>
              <a:gd name="connsiteX3" fmla="*/ 0 w 9361040"/>
              <a:gd name="connsiteY3" fmla="*/ 4248472 h 4248472"/>
              <a:gd name="connsiteX4" fmla="*/ 0 w 9361040"/>
              <a:gd name="connsiteY4" fmla="*/ 0 h 4248472"/>
              <a:gd name="connsiteX0-1" fmla="*/ 0 w 9538461"/>
              <a:gd name="connsiteY0-2" fmla="*/ 13648 h 4262120"/>
              <a:gd name="connsiteX1-3" fmla="*/ 9538461 w 9538461"/>
              <a:gd name="connsiteY1-4" fmla="*/ 0 h 4262120"/>
              <a:gd name="connsiteX2-5" fmla="*/ 9361040 w 9538461"/>
              <a:gd name="connsiteY2-6" fmla="*/ 4262120 h 4262120"/>
              <a:gd name="connsiteX3-7" fmla="*/ 0 w 9538461"/>
              <a:gd name="connsiteY3-8" fmla="*/ 4262120 h 4262120"/>
              <a:gd name="connsiteX4-9" fmla="*/ 0 w 9538461"/>
              <a:gd name="connsiteY4-10" fmla="*/ 13648 h 4262120"/>
              <a:gd name="connsiteX0-11" fmla="*/ 122830 w 9538461"/>
              <a:gd name="connsiteY0-12" fmla="*/ 13648 h 4262120"/>
              <a:gd name="connsiteX1-13" fmla="*/ 9538461 w 9538461"/>
              <a:gd name="connsiteY1-14" fmla="*/ 0 h 4262120"/>
              <a:gd name="connsiteX2-15" fmla="*/ 9361040 w 9538461"/>
              <a:gd name="connsiteY2-16" fmla="*/ 4262120 h 4262120"/>
              <a:gd name="connsiteX3-17" fmla="*/ 0 w 9538461"/>
              <a:gd name="connsiteY3-18" fmla="*/ 4262120 h 4262120"/>
              <a:gd name="connsiteX4-19" fmla="*/ 122830 w 9538461"/>
              <a:gd name="connsiteY4-20" fmla="*/ 13648 h 4262120"/>
              <a:gd name="connsiteX0-21" fmla="*/ 0 w 9674938"/>
              <a:gd name="connsiteY0-22" fmla="*/ 13648 h 4262120"/>
              <a:gd name="connsiteX1-23" fmla="*/ 9674938 w 9674938"/>
              <a:gd name="connsiteY1-24" fmla="*/ 0 h 4262120"/>
              <a:gd name="connsiteX2-25" fmla="*/ 9497517 w 9674938"/>
              <a:gd name="connsiteY2-26" fmla="*/ 4262120 h 4262120"/>
              <a:gd name="connsiteX3-27" fmla="*/ 136477 w 9674938"/>
              <a:gd name="connsiteY3-28" fmla="*/ 4262120 h 4262120"/>
              <a:gd name="connsiteX4-29" fmla="*/ 0 w 9674938"/>
              <a:gd name="connsiteY4-30" fmla="*/ 13648 h 4262120"/>
              <a:gd name="connsiteX0-31" fmla="*/ 0 w 9879654"/>
              <a:gd name="connsiteY0-32" fmla="*/ 13648 h 4262120"/>
              <a:gd name="connsiteX1-33" fmla="*/ 9879654 w 9879654"/>
              <a:gd name="connsiteY1-34" fmla="*/ 0 h 4262120"/>
              <a:gd name="connsiteX2-35" fmla="*/ 9497517 w 9879654"/>
              <a:gd name="connsiteY2-36" fmla="*/ 4262120 h 4262120"/>
              <a:gd name="connsiteX3-37" fmla="*/ 136477 w 9879654"/>
              <a:gd name="connsiteY3-38" fmla="*/ 4262120 h 4262120"/>
              <a:gd name="connsiteX4-39" fmla="*/ 0 w 9879654"/>
              <a:gd name="connsiteY4-40" fmla="*/ 13648 h 426212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9879654" h="4262120">
                <a:moveTo>
                  <a:pt x="0" y="13648"/>
                </a:moveTo>
                <a:lnTo>
                  <a:pt x="9879654" y="0"/>
                </a:lnTo>
                <a:lnTo>
                  <a:pt x="9497517" y="4262120"/>
                </a:lnTo>
                <a:lnTo>
                  <a:pt x="136477" y="4262120"/>
                </a:lnTo>
                <a:lnTo>
                  <a:pt x="0" y="13648"/>
                </a:lnTo>
                <a:close/>
              </a:path>
            </a:pathLst>
          </a:cu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3" name="矩形 2"/>
          <p:cNvSpPr/>
          <p:nvPr/>
        </p:nvSpPr>
        <p:spPr bwMode="auto">
          <a:xfrm>
            <a:off x="1489869" y="1470441"/>
            <a:ext cx="9361040" cy="4248472"/>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36" name="矩形 35"/>
          <p:cNvSpPr/>
          <p:nvPr/>
        </p:nvSpPr>
        <p:spPr>
          <a:xfrm>
            <a:off x="1993265" y="1701800"/>
            <a:ext cx="8139430" cy="3634740"/>
          </a:xfrm>
          <a:prstGeom prst="rect">
            <a:avLst/>
          </a:prstGeom>
        </p:spPr>
        <p:txBody>
          <a:bodyPr wrap="square">
            <a:spAutoFit/>
          </a:bodyPr>
          <a:lstStyle/>
          <a:p>
            <a:pPr>
              <a:lnSpc>
                <a:spcPct val="240000"/>
              </a:lnSpc>
              <a:spcBef>
                <a:spcPct val="0"/>
              </a:spcBef>
              <a:spcAft>
                <a:spcPct val="0"/>
              </a:spcAft>
            </a:pPr>
            <a:r>
              <a:rPr lang="zh-CN" altLang="en-US" sz="1600" dirty="0">
                <a:solidFill>
                  <a:schemeClr val="bg2"/>
                </a:solidFill>
                <a:latin typeface="思源黑体 CN Normal" panose="020B0400000000000000" charset="-122"/>
                <a:ea typeface="思源黑体 CN Normal" panose="020B0400000000000000" charset="-122"/>
                <a:cs typeface="思源黑体 CN Normal" panose="020B0400000000000000" charset="-122"/>
              </a:rPr>
              <a:t>　　今年7月1日，习近平总书记在庆祝中国共产党成立100周年大会上强调：“江山就是人民、人民就是江山，打江山、守江山，守的是人民的心。中国共产党根基在人民、血脉在人民、力量在人民。”</a:t>
            </a:r>
          </a:p>
          <a:p>
            <a:pPr>
              <a:lnSpc>
                <a:spcPct val="240000"/>
              </a:lnSpc>
              <a:spcBef>
                <a:spcPct val="0"/>
              </a:spcBef>
              <a:spcAft>
                <a:spcPct val="0"/>
              </a:spcAft>
            </a:pPr>
            <a:r>
              <a:rPr lang="zh-CN" altLang="en-US" sz="1600" dirty="0">
                <a:solidFill>
                  <a:schemeClr val="bg2"/>
                </a:solidFill>
                <a:latin typeface="思源黑体 CN Normal" panose="020B0400000000000000" charset="-122"/>
                <a:ea typeface="思源黑体 CN Normal" panose="020B0400000000000000" charset="-122"/>
                <a:cs typeface="思源黑体 CN Normal" panose="020B0400000000000000" charset="-122"/>
              </a:rPr>
              <a:t>　　百年征程波澜壮阔，百年初心历久弥坚。“人民”二字深深融入党的血脉，成为中国共产党人薪火相传、永不磨灭的精神基因。承载着中国共产党人的初心和使命，张思德精神跨越时空、历久弥新，成为中国共产党人精神谱系的重要组成部分。</a:t>
            </a:r>
          </a:p>
        </p:txBody>
      </p:sp>
      <p:sp>
        <p:nvSpPr>
          <p:cNvPr id="2" name="文本框 1"/>
          <p:cNvSpPr txBox="1"/>
          <p:nvPr/>
        </p:nvSpPr>
        <p:spPr>
          <a:xfrm>
            <a:off x="1103400" y="463606"/>
            <a:ext cx="1005403" cy="584775"/>
          </a:xfrm>
          <a:prstGeom prst="rect">
            <a:avLst/>
          </a:prstGeom>
          <a:noFill/>
        </p:spPr>
        <p:txBody>
          <a:bodyPr wrap="none" rtlCol="0">
            <a:spAutoFit/>
          </a:bodyPr>
          <a:lstStyle/>
          <a:p>
            <a:r>
              <a:rPr lang="zh-CN" altLang="en-US" sz="3200" b="1">
                <a:latin typeface="+mj-ea"/>
                <a:ea typeface="+mj-ea"/>
              </a:rPr>
              <a:t>前言</a:t>
            </a:r>
          </a:p>
        </p:txBody>
      </p:sp>
      <p:grpSp>
        <p:nvGrpSpPr>
          <p:cNvPr id="6" name="Group 4"/>
          <p:cNvGrpSpPr>
            <a:grpSpLocks noChangeAspect="1"/>
          </p:cNvGrpSpPr>
          <p:nvPr/>
        </p:nvGrpSpPr>
        <p:grpSpPr>
          <a:xfrm>
            <a:off x="590248" y="570535"/>
            <a:ext cx="422276" cy="421132"/>
            <a:chOff x="258" y="379"/>
            <a:chExt cx="370" cy="369"/>
          </a:xfrm>
        </p:grpSpPr>
        <p:sp>
          <p:nvSpPr>
            <p:cNvPr id="9" name="Oval 5"/>
            <p:cNvSpPr>
              <a:spLocks noChangeArrowheads="1"/>
            </p:cNvSpPr>
            <p:nvPr/>
          </p:nvSpPr>
          <p:spPr bwMode="auto">
            <a:xfrm>
              <a:off x="258" y="379"/>
              <a:ext cx="370" cy="369"/>
            </a:xfrm>
            <a:prstGeom prst="ellipse">
              <a:avLst/>
            </a:prstGeom>
            <a:solidFill>
              <a:schemeClr val="tx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6"/>
            <p:cNvSpPr/>
            <p:nvPr/>
          </p:nvSpPr>
          <p:spPr bwMode="auto">
            <a:xfrm>
              <a:off x="369" y="435"/>
              <a:ext cx="185" cy="258"/>
            </a:xfrm>
            <a:custGeom>
              <a:avLst/>
              <a:gdLst>
                <a:gd name="T0" fmla="*/ 65 w 216"/>
                <a:gd name="T1" fmla="*/ 302 h 302"/>
                <a:gd name="T2" fmla="*/ 0 w 216"/>
                <a:gd name="T3" fmla="*/ 237 h 302"/>
                <a:gd name="T4" fmla="*/ 87 w 216"/>
                <a:gd name="T5" fmla="*/ 151 h 302"/>
                <a:gd name="T6" fmla="*/ 0 w 216"/>
                <a:gd name="T7" fmla="*/ 64 h 302"/>
                <a:gd name="T8" fmla="*/ 65 w 216"/>
                <a:gd name="T9" fmla="*/ 0 h 302"/>
                <a:gd name="T10" fmla="*/ 216 w 216"/>
                <a:gd name="T11" fmla="*/ 151 h 302"/>
                <a:gd name="T12" fmla="*/ 65 w 216"/>
                <a:gd name="T13" fmla="*/ 302 h 302"/>
              </a:gdLst>
              <a:ahLst/>
              <a:cxnLst>
                <a:cxn ang="0">
                  <a:pos x="T0" y="T1"/>
                </a:cxn>
                <a:cxn ang="0">
                  <a:pos x="T2" y="T3"/>
                </a:cxn>
                <a:cxn ang="0">
                  <a:pos x="T4" y="T5"/>
                </a:cxn>
                <a:cxn ang="0">
                  <a:pos x="T6" y="T7"/>
                </a:cxn>
                <a:cxn ang="0">
                  <a:pos x="T8" y="T9"/>
                </a:cxn>
                <a:cxn ang="0">
                  <a:pos x="T10" y="T11"/>
                </a:cxn>
                <a:cxn ang="0">
                  <a:pos x="T12" y="T13"/>
                </a:cxn>
              </a:cxnLst>
              <a:rect l="0" t="0" r="r" b="b"/>
              <a:pathLst>
                <a:path w="216" h="302">
                  <a:moveTo>
                    <a:pt x="65" y="302"/>
                  </a:moveTo>
                  <a:lnTo>
                    <a:pt x="0" y="237"/>
                  </a:lnTo>
                  <a:lnTo>
                    <a:pt x="87" y="151"/>
                  </a:lnTo>
                  <a:lnTo>
                    <a:pt x="0" y="64"/>
                  </a:lnTo>
                  <a:lnTo>
                    <a:pt x="65" y="0"/>
                  </a:lnTo>
                  <a:lnTo>
                    <a:pt x="216" y="151"/>
                  </a:lnTo>
                  <a:lnTo>
                    <a:pt x="65" y="30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pic>
        <p:nvPicPr>
          <p:cNvPr id="11" name="图片 10" descr="C:/Users/Administrator/AppData/Local/Temp/picturecompress_20211104164930/output_10.pngoutput_10"/>
          <p:cNvPicPr>
            <a:picLocks noChangeAspect="1"/>
          </p:cNvPicPr>
          <p:nvPr/>
        </p:nvPicPr>
        <p:blipFill>
          <a:blip r:embed="rId5"/>
          <a:stretch>
            <a:fillRect/>
          </a:stretch>
        </p:blipFill>
        <p:spPr>
          <a:xfrm>
            <a:off x="7990567" y="3801279"/>
            <a:ext cx="4140393" cy="3034132"/>
          </a:xfrm>
          <a:prstGeom prst="rect">
            <a:avLst/>
          </a:prstGeom>
        </p:spPr>
      </p:pic>
      <p:pic>
        <p:nvPicPr>
          <p:cNvPr id="12" name="图片 11" descr="C:/Users/Administrator/AppData/Local/Temp/picturecompress_20211104164930/output_11.pngoutput_11"/>
          <p:cNvPicPr>
            <a:picLocks noChangeAspect="1"/>
          </p:cNvPicPr>
          <p:nvPr/>
        </p:nvPicPr>
        <p:blipFill>
          <a:blip r:embed="rId6"/>
          <a:stretch>
            <a:fillRect/>
          </a:stretch>
        </p:blipFill>
        <p:spPr>
          <a:xfrm>
            <a:off x="-17397" y="5454149"/>
            <a:ext cx="12214159" cy="1403851"/>
          </a:xfrm>
          <a:prstGeom prst="rect">
            <a:avLst/>
          </a:prstGeom>
        </p:spPr>
      </p:pic>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2" presetClass="entr" presetSubtype="4"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par>
                          <p:cTn id="13" fill="hold" nodeType="afterGroup">
                            <p:stCondLst>
                              <p:cond delay="1000"/>
                            </p:stCondLst>
                            <p:childTnLst>
                              <p:par>
                                <p:cTn id="14" presetID="53"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 fill="hold"/>
                                        <p:tgtEl>
                                          <p:spTgt spid="6"/>
                                        </p:tgtEl>
                                        <p:attrNameLst>
                                          <p:attrName>ppt_w</p:attrName>
                                        </p:attrNameLst>
                                      </p:cBhvr>
                                      <p:tavLst>
                                        <p:tav tm="0">
                                          <p:val>
                                            <p:fltVal val="0"/>
                                          </p:val>
                                        </p:tav>
                                        <p:tav tm="100000">
                                          <p:val>
                                            <p:strVal val="#ppt_w"/>
                                          </p:val>
                                        </p:tav>
                                      </p:tavLst>
                                    </p:anim>
                                    <p:anim calcmode="lin" valueType="num">
                                      <p:cBhvr>
                                        <p:cTn id="17" dur="500" fill="hold"/>
                                        <p:tgtEl>
                                          <p:spTgt spid="6"/>
                                        </p:tgtEl>
                                        <p:attrNameLst>
                                          <p:attrName>ppt_h</p:attrName>
                                        </p:attrNameLst>
                                      </p:cBhvr>
                                      <p:tavLst>
                                        <p:tav tm="0">
                                          <p:val>
                                            <p:fltVal val="0"/>
                                          </p:val>
                                        </p:tav>
                                        <p:tav tm="100000">
                                          <p:val>
                                            <p:strVal val="#ppt_h"/>
                                          </p:val>
                                        </p:tav>
                                      </p:tavLst>
                                    </p:anim>
                                    <p:animEffect transition="in" filter="fade">
                                      <p:cBhvr>
                                        <p:cTn id="18" dur="500"/>
                                        <p:tgtEl>
                                          <p:spTgt spid="6"/>
                                        </p:tgtEl>
                                      </p:cBhvr>
                                    </p:animEffect>
                                  </p:childTnLst>
                                </p:cTn>
                              </p:par>
                            </p:childTnLst>
                          </p:cTn>
                        </p:par>
                        <p:par>
                          <p:cTn id="19" fill="hold" nodeType="afterGroup">
                            <p:stCondLst>
                              <p:cond delay="1500"/>
                            </p:stCondLst>
                            <p:childTnLst>
                              <p:par>
                                <p:cTn id="20" presetID="56" presetClass="entr" presetSubtype="0" fill="hold" grpId="0" nodeType="afterEffect">
                                  <p:stCondLst>
                                    <p:cond delay="0"/>
                                  </p:stCondLst>
                                  <p:iterate type="lt">
                                    <p:tmPct val="10000"/>
                                  </p:iterate>
                                  <p:childTnLst>
                                    <p:set>
                                      <p:cBhvr>
                                        <p:cTn id="21" dur="1" fill="hold">
                                          <p:stCondLst>
                                            <p:cond delay="0"/>
                                          </p:stCondLst>
                                        </p:cTn>
                                        <p:tgtEl>
                                          <p:spTgt spid="2"/>
                                        </p:tgtEl>
                                        <p:attrNameLst>
                                          <p:attrName>style.visibility</p:attrName>
                                        </p:attrNameLst>
                                      </p:cBhvr>
                                      <p:to>
                                        <p:strVal val="visible"/>
                                      </p:to>
                                    </p:set>
                                    <p:anim by="(-#ppt_w*2)" calcmode="lin" valueType="num">
                                      <p:cBhvr rctx="PPT">
                                        <p:cTn id="22" dur="200" autoRev="1" fill="hold">
                                          <p:stCondLst>
                                            <p:cond delay="0"/>
                                          </p:stCondLst>
                                        </p:cTn>
                                        <p:tgtEl>
                                          <p:spTgt spid="2"/>
                                        </p:tgtEl>
                                        <p:attrNameLst>
                                          <p:attrName>ppt_w</p:attrName>
                                        </p:attrNameLst>
                                      </p:cBhvr>
                                    </p:anim>
                                    <p:anim by="(#ppt_w*0.50)" calcmode="lin" valueType="num">
                                      <p:cBhvr>
                                        <p:cTn id="23" dur="200" decel="50000" autoRev="1" fill="hold">
                                          <p:stCondLst>
                                            <p:cond delay="0"/>
                                          </p:stCondLst>
                                        </p:cTn>
                                        <p:tgtEl>
                                          <p:spTgt spid="2"/>
                                        </p:tgtEl>
                                        <p:attrNameLst>
                                          <p:attrName>ppt_x</p:attrName>
                                        </p:attrNameLst>
                                      </p:cBhvr>
                                    </p:anim>
                                    <p:anim from="(-#ppt_h/2)" to="(#ppt_y)" calcmode="lin" valueType="num">
                                      <p:cBhvr>
                                        <p:cTn id="24" dur="400" fill="hold">
                                          <p:stCondLst>
                                            <p:cond delay="0"/>
                                          </p:stCondLst>
                                        </p:cTn>
                                        <p:tgtEl>
                                          <p:spTgt spid="2"/>
                                        </p:tgtEl>
                                        <p:attrNameLst>
                                          <p:attrName>ppt_y</p:attrName>
                                        </p:attrNameLst>
                                      </p:cBhvr>
                                    </p:anim>
                                    <p:animRot by="21600000">
                                      <p:cBhvr>
                                        <p:cTn id="25" dur="400" fill="hold">
                                          <p:stCondLst>
                                            <p:cond delay="0"/>
                                          </p:stCondLst>
                                        </p:cTn>
                                        <p:tgtEl>
                                          <p:spTgt spid="2"/>
                                        </p:tgtEl>
                                        <p:attrNameLst>
                                          <p:attrName>r</p:attrName>
                                        </p:attrNameLst>
                                      </p:cBhvr>
                                    </p:animRot>
                                  </p:childTnLst>
                                </p:cTn>
                              </p:par>
                            </p:childTnLst>
                          </p:cTn>
                        </p:par>
                        <p:par>
                          <p:cTn id="26" fill="hold" nodeType="afterGroup">
                            <p:stCondLst>
                              <p:cond delay="1900"/>
                            </p:stCondLst>
                            <p:childTnLst>
                              <p:par>
                                <p:cTn id="27" presetID="22" presetClass="entr" presetSubtype="1" fill="hold" grpId="0" nodeType="after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wipe(up)">
                                      <p:cBhvr>
                                        <p:cTn id="2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animBg="1"/>
      <p:bldP spid="36"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4" name="组合 3"/>
          <p:cNvGrpSpPr/>
          <p:nvPr/>
        </p:nvGrpSpPr>
        <p:grpSpPr>
          <a:xfrm>
            <a:off x="1081723" y="1556399"/>
            <a:ext cx="10032365" cy="1029956"/>
            <a:chOff x="3253" y="4777"/>
            <a:chExt cx="15799" cy="1622"/>
          </a:xfrm>
        </p:grpSpPr>
        <p:sp>
          <p:nvSpPr>
            <p:cNvPr id="34" name="Freeform 11"/>
            <p:cNvSpPr/>
            <p:nvPr/>
          </p:nvSpPr>
          <p:spPr bwMode="auto">
            <a:xfrm>
              <a:off x="3511" y="4777"/>
              <a:ext cx="1405" cy="178"/>
            </a:xfrm>
            <a:custGeom>
              <a:avLst/>
              <a:gdLst>
                <a:gd name="T0" fmla="*/ 111 w 1156"/>
                <a:gd name="T1" fmla="*/ 0 h 142"/>
                <a:gd name="T2" fmla="*/ 1045 w 1156"/>
                <a:gd name="T3" fmla="*/ 0 h 142"/>
                <a:gd name="T4" fmla="*/ 1156 w 1156"/>
                <a:gd name="T5" fmla="*/ 142 h 142"/>
                <a:gd name="T6" fmla="*/ 0 w 1156"/>
                <a:gd name="T7" fmla="*/ 142 h 142"/>
                <a:gd name="T8" fmla="*/ 111 w 1156"/>
                <a:gd name="T9" fmla="*/ 0 h 142"/>
              </a:gdLst>
              <a:ahLst/>
              <a:cxnLst>
                <a:cxn ang="0">
                  <a:pos x="T0" y="T1"/>
                </a:cxn>
                <a:cxn ang="0">
                  <a:pos x="T2" y="T3"/>
                </a:cxn>
                <a:cxn ang="0">
                  <a:pos x="T4" y="T5"/>
                </a:cxn>
                <a:cxn ang="0">
                  <a:pos x="T6" y="T7"/>
                </a:cxn>
                <a:cxn ang="0">
                  <a:pos x="T8" y="T9"/>
                </a:cxn>
              </a:cxnLst>
              <a:rect l="0" t="0" r="r" b="b"/>
              <a:pathLst>
                <a:path w="1156" h="142">
                  <a:moveTo>
                    <a:pt x="111" y="0"/>
                  </a:moveTo>
                  <a:lnTo>
                    <a:pt x="1045" y="0"/>
                  </a:lnTo>
                  <a:lnTo>
                    <a:pt x="1156" y="142"/>
                  </a:lnTo>
                  <a:lnTo>
                    <a:pt x="0" y="142"/>
                  </a:lnTo>
                  <a:lnTo>
                    <a:pt x="111"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5" name="Freeform 10"/>
            <p:cNvSpPr/>
            <p:nvPr/>
          </p:nvSpPr>
          <p:spPr bwMode="auto">
            <a:xfrm>
              <a:off x="3253" y="4916"/>
              <a:ext cx="15799" cy="1483"/>
            </a:xfrm>
            <a:custGeom>
              <a:avLst/>
              <a:gdLst>
                <a:gd name="T0" fmla="*/ 97 w 8676"/>
                <a:gd name="T1" fmla="*/ 0 h 884"/>
                <a:gd name="T2" fmla="*/ 8475 w 8676"/>
                <a:gd name="T3" fmla="*/ 0 h 884"/>
                <a:gd name="T4" fmla="*/ 8676 w 8676"/>
                <a:gd name="T5" fmla="*/ 202 h 884"/>
                <a:gd name="T6" fmla="*/ 8676 w 8676"/>
                <a:gd name="T7" fmla="*/ 788 h 884"/>
                <a:gd name="T8" fmla="*/ 8579 w 8676"/>
                <a:gd name="T9" fmla="*/ 884 h 884"/>
                <a:gd name="T10" fmla="*/ 97 w 8676"/>
                <a:gd name="T11" fmla="*/ 884 h 884"/>
                <a:gd name="T12" fmla="*/ 0 w 8676"/>
                <a:gd name="T13" fmla="*/ 788 h 884"/>
                <a:gd name="T14" fmla="*/ 0 w 8676"/>
                <a:gd name="T15" fmla="*/ 96 h 884"/>
                <a:gd name="T16" fmla="*/ 97 w 8676"/>
                <a:gd name="T17" fmla="*/ 0 h 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a:solidFill>
                <a:srgbClr val="A8A9AD"/>
              </a:solidFill>
              <a:prstDash val="solid"/>
              <a:miter lim="800000"/>
            </a:ln>
          </p:spPr>
          <p:txBody>
            <a:bodyPr vert="horz" wrap="square" lIns="91440" tIns="45720" rIns="91440" bIns="45720" numCol="1" anchor="t" anchorCtr="0" compatLnSpc="1"/>
            <a:lstStyle/>
            <a:p>
              <a:endParaRPr lang="zh-CN" altLang="en-US"/>
            </a:p>
          </p:txBody>
        </p:sp>
        <p:sp>
          <p:nvSpPr>
            <p:cNvPr id="54" name="Rectangle 12"/>
            <p:cNvSpPr>
              <a:spLocks noChangeArrowheads="1"/>
            </p:cNvSpPr>
            <p:nvPr/>
          </p:nvSpPr>
          <p:spPr bwMode="auto">
            <a:xfrm>
              <a:off x="3646" y="4777"/>
              <a:ext cx="1135" cy="1163"/>
            </a:xfrm>
            <a:prstGeom prst="rect">
              <a:avLst/>
            </a:prstGeom>
            <a:solidFill>
              <a:schemeClr val="tx1"/>
            </a:solidFill>
            <a:ln>
              <a:noFill/>
            </a:ln>
          </p:spPr>
          <p:txBody>
            <a:bodyPr vert="horz" wrap="square" lIns="91440" tIns="45720" rIns="91440" bIns="45720" numCol="1" anchor="t" anchorCtr="0" compatLnSpc="1"/>
            <a:lstStyle/>
            <a:p>
              <a:endParaRPr lang="zh-CN" altLang="en-US"/>
            </a:p>
          </p:txBody>
        </p:sp>
        <p:sp>
          <p:nvSpPr>
            <p:cNvPr id="63" name="TextBox 47"/>
            <p:cNvSpPr txBox="1"/>
            <p:nvPr/>
          </p:nvSpPr>
          <p:spPr>
            <a:xfrm>
              <a:off x="5179" y="5118"/>
              <a:ext cx="13424" cy="1113"/>
            </a:xfrm>
            <a:prstGeom prst="rect">
              <a:avLst/>
            </a:prstGeom>
            <a:noFill/>
          </p:spPr>
          <p:txBody>
            <a:bodyPr wrap="square" rtlCol="0">
              <a:spAutoFit/>
            </a:bodyPr>
            <a:lstStyle>
              <a:defPPr>
                <a:defRPr lang="zh-CN"/>
              </a:defPPr>
              <a:lvl1pPr>
                <a:defRPr sz="3000" b="1">
                  <a:latin typeface="+mn-ea"/>
                  <a:ea typeface="+mn-ea"/>
                </a:defRPr>
              </a:lvl1pPr>
            </a:lstStyle>
            <a:p>
              <a:pPr algn="l"/>
              <a:r>
                <a:rPr lang="zh-CN" altLang="en-US" sz="2000">
                  <a:solidFill>
                    <a:schemeClr val="tx1"/>
                  </a:solidFill>
                  <a:uFillTx/>
                  <a:latin typeface="+中文正文" charset="0"/>
                </a:rPr>
                <a:t>一切服从党和人民的利益，党叫干啥就干好啥，张思德短暂而光荣的一生，生动诠释了全心全意为人民服务的宗旨</a:t>
              </a:r>
            </a:p>
          </p:txBody>
        </p:sp>
        <p:sp>
          <p:nvSpPr>
            <p:cNvPr id="64" name="TextBox 48"/>
            <p:cNvSpPr txBox="1"/>
            <p:nvPr/>
          </p:nvSpPr>
          <p:spPr>
            <a:xfrm>
              <a:off x="3814" y="4808"/>
              <a:ext cx="781" cy="1113"/>
            </a:xfrm>
            <a:prstGeom prst="rect">
              <a:avLst/>
            </a:prstGeom>
            <a:noFill/>
          </p:spPr>
          <p:txBody>
            <a:bodyPr wrap="none" rtlCol="0">
              <a:spAutoFit/>
            </a:bodyPr>
            <a:lstStyle/>
            <a:p>
              <a:r>
                <a:rPr lang="en-US" altLang="zh-CN" sz="4000" b="1">
                  <a:solidFill>
                    <a:schemeClr val="bg2"/>
                  </a:solidFill>
                  <a:latin typeface="+mn-ea"/>
                  <a:ea typeface="+mn-ea"/>
                </a:rPr>
                <a:t>1</a:t>
              </a:r>
              <a:endParaRPr lang="zh-CN" altLang="en-US" sz="4000" b="1">
                <a:solidFill>
                  <a:schemeClr val="bg2"/>
                </a:solidFill>
                <a:latin typeface="+mn-ea"/>
                <a:ea typeface="+mn-ea"/>
              </a:endParaRPr>
            </a:p>
          </p:txBody>
        </p:sp>
      </p:grpSp>
      <p:sp>
        <p:nvSpPr>
          <p:cNvPr id="2" name="文本框 1"/>
          <p:cNvSpPr txBox="1"/>
          <p:nvPr/>
        </p:nvSpPr>
        <p:spPr>
          <a:xfrm>
            <a:off x="344597" y="258165"/>
            <a:ext cx="1313180" cy="769441"/>
          </a:xfrm>
          <a:prstGeom prst="rect">
            <a:avLst/>
          </a:prstGeom>
          <a:noFill/>
        </p:spPr>
        <p:txBody>
          <a:bodyPr wrap="none" rtlCol="0">
            <a:spAutoFit/>
          </a:bodyPr>
          <a:lstStyle/>
          <a:p>
            <a:r>
              <a:rPr lang="zh-CN" altLang="en-US" sz="4400">
                <a:latin typeface="造字工房力黑（非商用）常规体" pitchFamily="50" charset="-122"/>
                <a:ea typeface="造字工房力黑（非商用）常规体" pitchFamily="50" charset="-122"/>
              </a:rPr>
              <a:t>目录</a:t>
            </a:r>
          </a:p>
        </p:txBody>
      </p:sp>
      <p:sp>
        <p:nvSpPr>
          <p:cNvPr id="48" name="文本框 47"/>
          <p:cNvSpPr txBox="1"/>
          <p:nvPr/>
        </p:nvSpPr>
        <p:spPr>
          <a:xfrm>
            <a:off x="1634248" y="554234"/>
            <a:ext cx="1284647" cy="338554"/>
          </a:xfrm>
          <a:prstGeom prst="rect">
            <a:avLst/>
          </a:prstGeom>
          <a:solidFill>
            <a:schemeClr val="accent2"/>
          </a:solidFill>
        </p:spPr>
        <p:txBody>
          <a:bodyPr wrap="none" rtlCol="0">
            <a:spAutoFit/>
          </a:bodyPr>
          <a:lstStyle/>
          <a:p>
            <a:r>
              <a:rPr lang="en-US" altLang="zh-CN" sz="1600">
                <a:solidFill>
                  <a:schemeClr val="bg2"/>
                </a:solidFill>
                <a:latin typeface="+mj-ea"/>
                <a:ea typeface="+mj-ea"/>
              </a:rPr>
              <a:t>CONTENTS</a:t>
            </a:r>
            <a:endParaRPr lang="zh-CN" altLang="en-US" sz="1600">
              <a:solidFill>
                <a:schemeClr val="bg2"/>
              </a:solidFill>
              <a:latin typeface="+mj-ea"/>
              <a:ea typeface="+mj-ea"/>
            </a:endParaRPr>
          </a:p>
        </p:txBody>
      </p:sp>
      <p:pic>
        <p:nvPicPr>
          <p:cNvPr id="3" name="图片 2" descr="C:/Users/Administrator/AppData/Local/Temp/picturecompress_20211104164930/output_13.pngoutput_13"/>
          <p:cNvPicPr>
            <a:picLocks noChangeAspect="1"/>
          </p:cNvPicPr>
          <p:nvPr/>
        </p:nvPicPr>
        <p:blipFill>
          <a:blip r:embed="rId4"/>
          <a:stretch>
            <a:fillRect/>
          </a:stretch>
        </p:blipFill>
        <p:spPr>
          <a:xfrm>
            <a:off x="0" y="5877560"/>
            <a:ext cx="12195810" cy="1021715"/>
          </a:xfrm>
          <a:prstGeom prst="rect">
            <a:avLst/>
          </a:prstGeom>
        </p:spPr>
      </p:pic>
      <p:grpSp>
        <p:nvGrpSpPr>
          <p:cNvPr id="5" name="组合 4"/>
          <p:cNvGrpSpPr/>
          <p:nvPr/>
        </p:nvGrpSpPr>
        <p:grpSpPr>
          <a:xfrm>
            <a:off x="1057593" y="2925459"/>
            <a:ext cx="10032365" cy="1029956"/>
            <a:chOff x="3253" y="4777"/>
            <a:chExt cx="15799" cy="1622"/>
          </a:xfrm>
        </p:grpSpPr>
        <p:sp>
          <p:nvSpPr>
            <p:cNvPr id="6" name="Freeform 11"/>
            <p:cNvSpPr/>
            <p:nvPr/>
          </p:nvSpPr>
          <p:spPr bwMode="auto">
            <a:xfrm>
              <a:off x="3511" y="4777"/>
              <a:ext cx="1405" cy="178"/>
            </a:xfrm>
            <a:custGeom>
              <a:avLst/>
              <a:gdLst>
                <a:gd name="T0" fmla="*/ 111 w 1156"/>
                <a:gd name="T1" fmla="*/ 0 h 142"/>
                <a:gd name="T2" fmla="*/ 1045 w 1156"/>
                <a:gd name="T3" fmla="*/ 0 h 142"/>
                <a:gd name="T4" fmla="*/ 1156 w 1156"/>
                <a:gd name="T5" fmla="*/ 142 h 142"/>
                <a:gd name="T6" fmla="*/ 0 w 1156"/>
                <a:gd name="T7" fmla="*/ 142 h 142"/>
                <a:gd name="T8" fmla="*/ 111 w 1156"/>
                <a:gd name="T9" fmla="*/ 0 h 142"/>
              </a:gdLst>
              <a:ahLst/>
              <a:cxnLst>
                <a:cxn ang="0">
                  <a:pos x="T0" y="T1"/>
                </a:cxn>
                <a:cxn ang="0">
                  <a:pos x="T2" y="T3"/>
                </a:cxn>
                <a:cxn ang="0">
                  <a:pos x="T4" y="T5"/>
                </a:cxn>
                <a:cxn ang="0">
                  <a:pos x="T6" y="T7"/>
                </a:cxn>
                <a:cxn ang="0">
                  <a:pos x="T8" y="T9"/>
                </a:cxn>
              </a:cxnLst>
              <a:rect l="0" t="0" r="r" b="b"/>
              <a:pathLst>
                <a:path w="1156" h="142">
                  <a:moveTo>
                    <a:pt x="111" y="0"/>
                  </a:moveTo>
                  <a:lnTo>
                    <a:pt x="1045" y="0"/>
                  </a:lnTo>
                  <a:lnTo>
                    <a:pt x="1156" y="142"/>
                  </a:lnTo>
                  <a:lnTo>
                    <a:pt x="0" y="142"/>
                  </a:lnTo>
                  <a:lnTo>
                    <a:pt x="111"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8" name="Freeform 10"/>
            <p:cNvSpPr/>
            <p:nvPr/>
          </p:nvSpPr>
          <p:spPr bwMode="auto">
            <a:xfrm>
              <a:off x="3253" y="4916"/>
              <a:ext cx="15799" cy="1483"/>
            </a:xfrm>
            <a:custGeom>
              <a:avLst/>
              <a:gdLst>
                <a:gd name="T0" fmla="*/ 97 w 8676"/>
                <a:gd name="T1" fmla="*/ 0 h 884"/>
                <a:gd name="T2" fmla="*/ 8475 w 8676"/>
                <a:gd name="T3" fmla="*/ 0 h 884"/>
                <a:gd name="T4" fmla="*/ 8676 w 8676"/>
                <a:gd name="T5" fmla="*/ 202 h 884"/>
                <a:gd name="T6" fmla="*/ 8676 w 8676"/>
                <a:gd name="T7" fmla="*/ 788 h 884"/>
                <a:gd name="T8" fmla="*/ 8579 w 8676"/>
                <a:gd name="T9" fmla="*/ 884 h 884"/>
                <a:gd name="T10" fmla="*/ 97 w 8676"/>
                <a:gd name="T11" fmla="*/ 884 h 884"/>
                <a:gd name="T12" fmla="*/ 0 w 8676"/>
                <a:gd name="T13" fmla="*/ 788 h 884"/>
                <a:gd name="T14" fmla="*/ 0 w 8676"/>
                <a:gd name="T15" fmla="*/ 96 h 884"/>
                <a:gd name="T16" fmla="*/ 97 w 8676"/>
                <a:gd name="T17" fmla="*/ 0 h 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a:solidFill>
                <a:srgbClr val="A8A9AD"/>
              </a:solidFill>
              <a:prstDash val="solid"/>
              <a:miter lim="800000"/>
            </a:ln>
          </p:spPr>
          <p:txBody>
            <a:bodyPr vert="horz" wrap="square" lIns="91440" tIns="45720" rIns="91440" bIns="45720" numCol="1" anchor="t" anchorCtr="0" compatLnSpc="1"/>
            <a:lstStyle/>
            <a:p>
              <a:endParaRPr lang="zh-CN" altLang="en-US"/>
            </a:p>
          </p:txBody>
        </p:sp>
        <p:sp>
          <p:nvSpPr>
            <p:cNvPr id="9" name="Rectangle 12"/>
            <p:cNvSpPr>
              <a:spLocks noChangeArrowheads="1"/>
            </p:cNvSpPr>
            <p:nvPr/>
          </p:nvSpPr>
          <p:spPr bwMode="auto">
            <a:xfrm>
              <a:off x="3646" y="4777"/>
              <a:ext cx="1135" cy="1163"/>
            </a:xfrm>
            <a:prstGeom prst="rect">
              <a:avLst/>
            </a:prstGeom>
            <a:solidFill>
              <a:schemeClr val="tx1"/>
            </a:solidFill>
            <a:ln>
              <a:noFill/>
            </a:ln>
          </p:spPr>
          <p:txBody>
            <a:bodyPr vert="horz" wrap="square" lIns="91440" tIns="45720" rIns="91440" bIns="45720" numCol="1" anchor="t" anchorCtr="0" compatLnSpc="1"/>
            <a:lstStyle/>
            <a:p>
              <a:endParaRPr lang="zh-CN" altLang="en-US"/>
            </a:p>
          </p:txBody>
        </p:sp>
        <p:sp>
          <p:nvSpPr>
            <p:cNvPr id="10" name="TextBox 47"/>
            <p:cNvSpPr txBox="1"/>
            <p:nvPr/>
          </p:nvSpPr>
          <p:spPr>
            <a:xfrm>
              <a:off x="5179" y="5118"/>
              <a:ext cx="13424" cy="1113"/>
            </a:xfrm>
            <a:prstGeom prst="rect">
              <a:avLst/>
            </a:prstGeom>
            <a:noFill/>
          </p:spPr>
          <p:txBody>
            <a:bodyPr wrap="square" rtlCol="0">
              <a:spAutoFit/>
            </a:bodyPr>
            <a:lstStyle>
              <a:defPPr>
                <a:defRPr lang="zh-CN"/>
              </a:defPPr>
              <a:lvl1pPr>
                <a:defRPr sz="3000" b="1">
                  <a:latin typeface="+mn-ea"/>
                  <a:ea typeface="+mn-ea"/>
                </a:defRPr>
              </a:lvl1pPr>
            </a:lstStyle>
            <a:p>
              <a:pPr algn="l"/>
              <a:r>
                <a:rPr lang="zh-CN" altLang="en-US" sz="2000">
                  <a:solidFill>
                    <a:schemeClr val="tx1"/>
                  </a:solidFill>
                  <a:uFillTx/>
                  <a:latin typeface="+中文正文" charset="0"/>
                </a:rPr>
                <a:t>张思德为人民服务的精神，体现了中国共产党的宗旨，是我们党和军队战胜一切敌人、战胜一切困难的力量源泉</a:t>
              </a:r>
            </a:p>
          </p:txBody>
        </p:sp>
        <p:sp>
          <p:nvSpPr>
            <p:cNvPr id="11" name="TextBox 48"/>
            <p:cNvSpPr txBox="1"/>
            <p:nvPr/>
          </p:nvSpPr>
          <p:spPr>
            <a:xfrm>
              <a:off x="3814" y="4808"/>
              <a:ext cx="781" cy="1113"/>
            </a:xfrm>
            <a:prstGeom prst="rect">
              <a:avLst/>
            </a:prstGeom>
            <a:noFill/>
          </p:spPr>
          <p:txBody>
            <a:bodyPr wrap="none" rtlCol="0">
              <a:spAutoFit/>
            </a:bodyPr>
            <a:lstStyle/>
            <a:p>
              <a:r>
                <a:rPr lang="en-US" altLang="zh-CN" sz="4000" b="1">
                  <a:solidFill>
                    <a:schemeClr val="bg2"/>
                  </a:solidFill>
                  <a:latin typeface="+mn-ea"/>
                  <a:ea typeface="+mn-ea"/>
                </a:rPr>
                <a:t>2</a:t>
              </a:r>
              <a:endParaRPr lang="zh-CN" altLang="en-US" sz="4000" b="1">
                <a:solidFill>
                  <a:schemeClr val="bg2"/>
                </a:solidFill>
                <a:latin typeface="+mn-ea"/>
                <a:ea typeface="+mn-ea"/>
              </a:endParaRPr>
            </a:p>
          </p:txBody>
        </p:sp>
      </p:grpSp>
      <p:grpSp>
        <p:nvGrpSpPr>
          <p:cNvPr id="12" name="组合 11"/>
          <p:cNvGrpSpPr/>
          <p:nvPr/>
        </p:nvGrpSpPr>
        <p:grpSpPr>
          <a:xfrm>
            <a:off x="1057593" y="4365639"/>
            <a:ext cx="10032365" cy="1029956"/>
            <a:chOff x="3253" y="4777"/>
            <a:chExt cx="15799" cy="1622"/>
          </a:xfrm>
        </p:grpSpPr>
        <p:sp>
          <p:nvSpPr>
            <p:cNvPr id="13" name="Freeform 11"/>
            <p:cNvSpPr/>
            <p:nvPr/>
          </p:nvSpPr>
          <p:spPr bwMode="auto">
            <a:xfrm>
              <a:off x="3511" y="4777"/>
              <a:ext cx="1405" cy="178"/>
            </a:xfrm>
            <a:custGeom>
              <a:avLst/>
              <a:gdLst>
                <a:gd name="T0" fmla="*/ 111 w 1156"/>
                <a:gd name="T1" fmla="*/ 0 h 142"/>
                <a:gd name="T2" fmla="*/ 1045 w 1156"/>
                <a:gd name="T3" fmla="*/ 0 h 142"/>
                <a:gd name="T4" fmla="*/ 1156 w 1156"/>
                <a:gd name="T5" fmla="*/ 142 h 142"/>
                <a:gd name="T6" fmla="*/ 0 w 1156"/>
                <a:gd name="T7" fmla="*/ 142 h 142"/>
                <a:gd name="T8" fmla="*/ 111 w 1156"/>
                <a:gd name="T9" fmla="*/ 0 h 142"/>
              </a:gdLst>
              <a:ahLst/>
              <a:cxnLst>
                <a:cxn ang="0">
                  <a:pos x="T0" y="T1"/>
                </a:cxn>
                <a:cxn ang="0">
                  <a:pos x="T2" y="T3"/>
                </a:cxn>
                <a:cxn ang="0">
                  <a:pos x="T4" y="T5"/>
                </a:cxn>
                <a:cxn ang="0">
                  <a:pos x="T6" y="T7"/>
                </a:cxn>
                <a:cxn ang="0">
                  <a:pos x="T8" y="T9"/>
                </a:cxn>
              </a:cxnLst>
              <a:rect l="0" t="0" r="r" b="b"/>
              <a:pathLst>
                <a:path w="1156" h="142">
                  <a:moveTo>
                    <a:pt x="111" y="0"/>
                  </a:moveTo>
                  <a:lnTo>
                    <a:pt x="1045" y="0"/>
                  </a:lnTo>
                  <a:lnTo>
                    <a:pt x="1156" y="142"/>
                  </a:lnTo>
                  <a:lnTo>
                    <a:pt x="0" y="142"/>
                  </a:lnTo>
                  <a:lnTo>
                    <a:pt x="111"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4" name="Freeform 10"/>
            <p:cNvSpPr/>
            <p:nvPr/>
          </p:nvSpPr>
          <p:spPr bwMode="auto">
            <a:xfrm>
              <a:off x="3253" y="4916"/>
              <a:ext cx="15799" cy="1483"/>
            </a:xfrm>
            <a:custGeom>
              <a:avLst/>
              <a:gdLst>
                <a:gd name="T0" fmla="*/ 97 w 8676"/>
                <a:gd name="T1" fmla="*/ 0 h 884"/>
                <a:gd name="T2" fmla="*/ 8475 w 8676"/>
                <a:gd name="T3" fmla="*/ 0 h 884"/>
                <a:gd name="T4" fmla="*/ 8676 w 8676"/>
                <a:gd name="T5" fmla="*/ 202 h 884"/>
                <a:gd name="T6" fmla="*/ 8676 w 8676"/>
                <a:gd name="T7" fmla="*/ 788 h 884"/>
                <a:gd name="T8" fmla="*/ 8579 w 8676"/>
                <a:gd name="T9" fmla="*/ 884 h 884"/>
                <a:gd name="T10" fmla="*/ 97 w 8676"/>
                <a:gd name="T11" fmla="*/ 884 h 884"/>
                <a:gd name="T12" fmla="*/ 0 w 8676"/>
                <a:gd name="T13" fmla="*/ 788 h 884"/>
                <a:gd name="T14" fmla="*/ 0 w 8676"/>
                <a:gd name="T15" fmla="*/ 96 h 884"/>
                <a:gd name="T16" fmla="*/ 97 w 8676"/>
                <a:gd name="T17" fmla="*/ 0 h 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a:solidFill>
                <a:srgbClr val="A8A9AD"/>
              </a:solidFill>
              <a:prstDash val="solid"/>
              <a:miter lim="800000"/>
            </a:ln>
          </p:spPr>
          <p:txBody>
            <a:bodyPr vert="horz" wrap="square" lIns="91440" tIns="45720" rIns="91440" bIns="45720" numCol="1" anchor="t" anchorCtr="0" compatLnSpc="1"/>
            <a:lstStyle/>
            <a:p>
              <a:endParaRPr lang="zh-CN" altLang="en-US"/>
            </a:p>
          </p:txBody>
        </p:sp>
        <p:sp>
          <p:nvSpPr>
            <p:cNvPr id="15" name="Rectangle 12"/>
            <p:cNvSpPr>
              <a:spLocks noChangeArrowheads="1"/>
            </p:cNvSpPr>
            <p:nvPr/>
          </p:nvSpPr>
          <p:spPr bwMode="auto">
            <a:xfrm>
              <a:off x="3646" y="4777"/>
              <a:ext cx="1135" cy="1163"/>
            </a:xfrm>
            <a:prstGeom prst="rect">
              <a:avLst/>
            </a:prstGeom>
            <a:solidFill>
              <a:schemeClr val="tx1"/>
            </a:solidFill>
            <a:ln>
              <a:noFill/>
            </a:ln>
          </p:spPr>
          <p:txBody>
            <a:bodyPr vert="horz" wrap="square" lIns="91440" tIns="45720" rIns="91440" bIns="45720" numCol="1" anchor="t" anchorCtr="0" compatLnSpc="1"/>
            <a:lstStyle/>
            <a:p>
              <a:endParaRPr lang="zh-CN" altLang="en-US"/>
            </a:p>
          </p:txBody>
        </p:sp>
        <p:sp>
          <p:nvSpPr>
            <p:cNvPr id="16" name="TextBox 47"/>
            <p:cNvSpPr txBox="1"/>
            <p:nvPr/>
          </p:nvSpPr>
          <p:spPr>
            <a:xfrm>
              <a:off x="5179" y="5118"/>
              <a:ext cx="13424" cy="1113"/>
            </a:xfrm>
            <a:prstGeom prst="rect">
              <a:avLst/>
            </a:prstGeom>
            <a:noFill/>
          </p:spPr>
          <p:txBody>
            <a:bodyPr wrap="square" rtlCol="0">
              <a:spAutoFit/>
            </a:bodyPr>
            <a:lstStyle>
              <a:defPPr>
                <a:defRPr lang="zh-CN"/>
              </a:defPPr>
              <a:lvl1pPr>
                <a:defRPr sz="3000" b="1">
                  <a:latin typeface="+mn-ea"/>
                  <a:ea typeface="+mn-ea"/>
                </a:defRPr>
              </a:lvl1pPr>
            </a:lstStyle>
            <a:p>
              <a:pPr algn="l"/>
              <a:r>
                <a:rPr lang="zh-CN" altLang="en-US" sz="2000">
                  <a:solidFill>
                    <a:schemeClr val="tx1"/>
                  </a:solidFill>
                  <a:uFillTx/>
                  <a:latin typeface="+中文正文" charset="0"/>
                </a:rPr>
                <a:t>弘扬张思德精神，坚持人民立场、人民至上，坚持不懈为群众办实事做好事，始终保持同人民群众的血肉联系</a:t>
              </a:r>
            </a:p>
          </p:txBody>
        </p:sp>
        <p:sp>
          <p:nvSpPr>
            <p:cNvPr id="17" name="TextBox 48"/>
            <p:cNvSpPr txBox="1"/>
            <p:nvPr/>
          </p:nvSpPr>
          <p:spPr>
            <a:xfrm>
              <a:off x="3814" y="4808"/>
              <a:ext cx="781" cy="1113"/>
            </a:xfrm>
            <a:prstGeom prst="rect">
              <a:avLst/>
            </a:prstGeom>
            <a:noFill/>
          </p:spPr>
          <p:txBody>
            <a:bodyPr wrap="none" rtlCol="0">
              <a:spAutoFit/>
            </a:bodyPr>
            <a:lstStyle/>
            <a:p>
              <a:r>
                <a:rPr lang="en-US" altLang="zh-CN" sz="4000" b="1">
                  <a:solidFill>
                    <a:schemeClr val="bg2"/>
                  </a:solidFill>
                  <a:latin typeface="+mn-ea"/>
                  <a:ea typeface="+mn-ea"/>
                </a:rPr>
                <a:t>3</a:t>
              </a:r>
              <a:endParaRPr lang="zh-CN" altLang="en-US" sz="4000" b="1">
                <a:solidFill>
                  <a:schemeClr val="bg2"/>
                </a:solidFill>
                <a:latin typeface="+mn-ea"/>
                <a:ea typeface="+mn-ea"/>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400" fill="hold"/>
                                        <p:tgtEl>
                                          <p:spTgt spid="2"/>
                                        </p:tgtEl>
                                        <p:attrNameLst>
                                          <p:attrName>ppt_w</p:attrName>
                                        </p:attrNameLst>
                                      </p:cBhvr>
                                      <p:tavLst>
                                        <p:tav tm="0">
                                          <p:val>
                                            <p:fltVal val="0"/>
                                          </p:val>
                                        </p:tav>
                                        <p:tav tm="100000">
                                          <p:val>
                                            <p:strVal val="#ppt_w"/>
                                          </p:val>
                                        </p:tav>
                                      </p:tavLst>
                                    </p:anim>
                                    <p:anim calcmode="lin" valueType="num">
                                      <p:cBhvr>
                                        <p:cTn id="8" dur="400" fill="hold"/>
                                        <p:tgtEl>
                                          <p:spTgt spid="2"/>
                                        </p:tgtEl>
                                        <p:attrNameLst>
                                          <p:attrName>ppt_h</p:attrName>
                                        </p:attrNameLst>
                                      </p:cBhvr>
                                      <p:tavLst>
                                        <p:tav tm="0">
                                          <p:val>
                                            <p:fltVal val="0"/>
                                          </p:val>
                                        </p:tav>
                                        <p:tav tm="100000">
                                          <p:val>
                                            <p:strVal val="#ppt_h"/>
                                          </p:val>
                                        </p:tav>
                                      </p:tavLst>
                                    </p:anim>
                                    <p:anim calcmode="lin" valueType="num">
                                      <p:cBhvr>
                                        <p:cTn id="9" dur="400" fill="hold"/>
                                        <p:tgtEl>
                                          <p:spTgt spid="2"/>
                                        </p:tgtEl>
                                        <p:attrNameLst>
                                          <p:attrName>style.rotation</p:attrName>
                                        </p:attrNameLst>
                                      </p:cBhvr>
                                      <p:tavLst>
                                        <p:tav tm="0">
                                          <p:val>
                                            <p:fltVal val="90"/>
                                          </p:val>
                                        </p:tav>
                                        <p:tav tm="100000">
                                          <p:val>
                                            <p:fltVal val="0"/>
                                          </p:val>
                                        </p:tav>
                                      </p:tavLst>
                                    </p:anim>
                                    <p:animEffect transition="in" filter="fade">
                                      <p:cBhvr>
                                        <p:cTn id="10" dur="400"/>
                                        <p:tgtEl>
                                          <p:spTgt spid="2"/>
                                        </p:tgtEl>
                                      </p:cBhvr>
                                    </p:animEffect>
                                  </p:childTnLst>
                                </p:cTn>
                              </p:par>
                            </p:childTnLst>
                          </p:cTn>
                        </p:par>
                        <p:par>
                          <p:cTn id="11" fill="hold" nodeType="afterGroup">
                            <p:stCondLst>
                              <p:cond delay="400"/>
                            </p:stCondLst>
                            <p:childTnLst>
                              <p:par>
                                <p:cTn id="12" presetID="22" presetClass="entr" presetSubtype="8" fill="hold" grpId="0" nodeType="afterEffect">
                                  <p:stCondLst>
                                    <p:cond delay="0"/>
                                  </p:stCondLst>
                                  <p:childTnLst>
                                    <p:set>
                                      <p:cBhvr>
                                        <p:cTn id="13" dur="1" fill="hold">
                                          <p:stCondLst>
                                            <p:cond delay="0"/>
                                          </p:stCondLst>
                                        </p:cTn>
                                        <p:tgtEl>
                                          <p:spTgt spid="48"/>
                                        </p:tgtEl>
                                        <p:attrNameLst>
                                          <p:attrName>style.visibility</p:attrName>
                                        </p:attrNameLst>
                                      </p:cBhvr>
                                      <p:to>
                                        <p:strVal val="visible"/>
                                      </p:to>
                                    </p:set>
                                    <p:animEffect transition="in" filter="wipe(left)">
                                      <p:cBhvr>
                                        <p:cTn id="14" dur="500"/>
                                        <p:tgtEl>
                                          <p:spTgt spid="48"/>
                                        </p:tgtEl>
                                      </p:cBhvr>
                                    </p:animEffect>
                                  </p:childTnLst>
                                </p:cTn>
                              </p:par>
                              <p:par>
                                <p:cTn id="15" presetID="2" presetClass="entr" presetSubtype="4"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bwMode="auto">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2" name="矩形 21"/>
          <p:cNvSpPr/>
          <p:nvPr/>
        </p:nvSpPr>
        <p:spPr>
          <a:xfrm>
            <a:off x="3938279" y="6237199"/>
            <a:ext cx="4331635" cy="461665"/>
          </a:xfrm>
          <a:prstGeom prst="rect">
            <a:avLst/>
          </a:prstGeom>
        </p:spPr>
        <p:txBody>
          <a:bodyPr wrap="none">
            <a:spAutoFit/>
          </a:bodyPr>
          <a:lstStyle/>
          <a:p>
            <a:pPr algn="ctr"/>
            <a:r>
              <a:rPr lang="zh-CN" altLang="en-US" sz="2400" b="1">
                <a:solidFill>
                  <a:schemeClr val="bg2"/>
                </a:solidFill>
                <a:latin typeface="+mj-ea"/>
                <a:ea typeface="+mj-ea"/>
              </a:rPr>
              <a:t>这里输入您的单位</a:t>
            </a:r>
            <a:r>
              <a:rPr lang="en-US" altLang="zh-CN" sz="2400" b="1">
                <a:solidFill>
                  <a:schemeClr val="bg2"/>
                </a:solidFill>
                <a:latin typeface="+mj-ea"/>
                <a:ea typeface="+mj-ea"/>
              </a:rPr>
              <a:t>/</a:t>
            </a:r>
            <a:r>
              <a:rPr lang="zh-CN" altLang="en-US" sz="2400" b="1">
                <a:solidFill>
                  <a:schemeClr val="bg2"/>
                </a:solidFill>
                <a:latin typeface="+mj-ea"/>
                <a:ea typeface="+mj-ea"/>
              </a:rPr>
              <a:t>党组织名称</a:t>
            </a:r>
          </a:p>
        </p:txBody>
      </p:sp>
      <p:pic>
        <p:nvPicPr>
          <p:cNvPr id="12" name="图片 11" descr="C:/Users/Administrator/AppData/Local/Temp/picturecompress_20211104164930/output_15.pngoutput_1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45200" y="4293235"/>
            <a:ext cx="1656080" cy="1171575"/>
          </a:xfrm>
          <a:prstGeom prst="rect">
            <a:avLst/>
          </a:prstGeom>
        </p:spPr>
      </p:pic>
      <p:pic>
        <p:nvPicPr>
          <p:cNvPr id="14" name="图片 13" descr="C:/Users/Administrator/AppData/Local/Temp/picturecompress_20211104164930/output_16.pngoutput_1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20940000">
            <a:off x="5540375" y="4941570"/>
            <a:ext cx="996315" cy="704850"/>
          </a:xfrm>
          <a:prstGeom prst="rect">
            <a:avLst/>
          </a:prstGeom>
        </p:spPr>
      </p:pic>
      <p:pic>
        <p:nvPicPr>
          <p:cNvPr id="29" name="图片 28" descr="C:/Users/Administrator/AppData/Local/Temp/picturecompress_20211104164930/output_17.pngoutput_1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9050655" y="836930"/>
            <a:ext cx="2381885" cy="1580515"/>
          </a:xfrm>
          <a:prstGeom prst="rect">
            <a:avLst/>
          </a:prstGeom>
        </p:spPr>
      </p:pic>
      <p:pic>
        <p:nvPicPr>
          <p:cNvPr id="24" name="图片 23" descr="C:/Users/Administrator/AppData/Local/Temp/picturecompress_20211104164930/output_18.pngoutput_18"/>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35" y="3933190"/>
            <a:ext cx="5547360" cy="2927350"/>
          </a:xfrm>
          <a:prstGeom prst="rect">
            <a:avLst/>
          </a:prstGeom>
        </p:spPr>
      </p:pic>
      <p:pic>
        <p:nvPicPr>
          <p:cNvPr id="20" name="图片 19" descr="C:/Users/Administrator/AppData/Local/Temp/picturecompress_20211104164930/output_19.pngoutput_1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800465" y="4192270"/>
            <a:ext cx="3325495" cy="2437130"/>
          </a:xfrm>
          <a:prstGeom prst="rect">
            <a:avLst/>
          </a:prstGeom>
        </p:spPr>
      </p:pic>
      <p:pic>
        <p:nvPicPr>
          <p:cNvPr id="25" name="图片 24" descr="C:/Users/Administrator/AppData/Local/Temp/picturecompress_20211104164930/output_20.pngoutput_20"/>
          <p:cNvPicPr>
            <a:picLocks noChangeAspect="1"/>
          </p:cNvPicPr>
          <p:nvPr/>
        </p:nvPicPr>
        <p:blipFill>
          <a:blip r:embed="rId9"/>
          <a:stretch>
            <a:fillRect/>
          </a:stretch>
        </p:blipFill>
        <p:spPr>
          <a:xfrm>
            <a:off x="-23112" y="5445259"/>
            <a:ext cx="12214159" cy="1403851"/>
          </a:xfrm>
          <a:prstGeom prst="rect">
            <a:avLst/>
          </a:prstGeom>
        </p:spPr>
      </p:pic>
      <p:pic>
        <p:nvPicPr>
          <p:cNvPr id="26" name="图片 25" descr="C:/Users/Administrator/AppData/Local/Temp/picturecompress_20211104164930/output_21.pngoutput_21"/>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27305"/>
            <a:ext cx="4791710" cy="1455420"/>
          </a:xfrm>
          <a:prstGeom prst="rect">
            <a:avLst/>
          </a:prstGeom>
        </p:spPr>
      </p:pic>
      <p:sp>
        <p:nvSpPr>
          <p:cNvPr id="2" name="文本框 1" descr="7b0a20202020227461726765744d6f64756c65223a202270726f636573734f6e6c696e65466f6e7473220a7d0a"/>
          <p:cNvSpPr txBox="1"/>
          <p:nvPr/>
        </p:nvSpPr>
        <p:spPr>
          <a:xfrm>
            <a:off x="769652" y="2708910"/>
            <a:ext cx="10567670" cy="1076325"/>
          </a:xfrm>
          <a:prstGeom prst="rect">
            <a:avLst/>
          </a:prstGeom>
          <a:noFill/>
        </p:spPr>
        <p:txBody>
          <a:bodyPr wrap="square" rtlCol="0">
            <a:spAutoFit/>
          </a:bodyPr>
          <a:lstStyle/>
          <a:p>
            <a:r>
              <a:rPr lang="zh-CN" altLang="en-US" sz="3200" b="1" dirty="0">
                <a:gradFill>
                  <a:gsLst>
                    <a:gs pos="100000">
                      <a:srgbClr val="FFC000"/>
                    </a:gs>
                    <a:gs pos="85000">
                      <a:srgbClr val="FF0000"/>
                    </a:gs>
                    <a:gs pos="0">
                      <a:srgbClr val="CC3300"/>
                    </a:gs>
                  </a:gsLst>
                  <a:path path="circle">
                    <a:fillToRect l="50000" t="-80000" r="50000" b="180000"/>
                  </a:path>
                </a:gradFill>
                <a:latin typeface="+中文标题" charset="0"/>
                <a:ea typeface="+mj-ea"/>
                <a:sym typeface="+mn-ea"/>
              </a:rPr>
              <a:t>一切服从党和人民的利益，党叫干啥就干好啥，张思德短暂而光荣的一生，生动诠释了全心全意为人民服务的宗旨</a:t>
            </a:r>
          </a:p>
        </p:txBody>
      </p:sp>
      <p:grpSp>
        <p:nvGrpSpPr>
          <p:cNvPr id="21" name="组合 20"/>
          <p:cNvGrpSpPr/>
          <p:nvPr/>
        </p:nvGrpSpPr>
        <p:grpSpPr>
          <a:xfrm>
            <a:off x="2929605" y="1628775"/>
            <a:ext cx="6336665" cy="768350"/>
            <a:chOff x="5179" y="2565"/>
            <a:chExt cx="9979" cy="1210"/>
          </a:xfrm>
        </p:grpSpPr>
        <p:grpSp>
          <p:nvGrpSpPr>
            <p:cNvPr id="17" name="组合 16"/>
            <p:cNvGrpSpPr/>
            <p:nvPr/>
          </p:nvGrpSpPr>
          <p:grpSpPr>
            <a:xfrm>
              <a:off x="5179" y="3091"/>
              <a:ext cx="2383" cy="255"/>
              <a:chOff x="3046803" y="3240912"/>
              <a:chExt cx="1513623" cy="162046"/>
            </a:xfrm>
            <a:solidFill>
              <a:srgbClr val="FF0000"/>
            </a:solidFill>
          </p:grpSpPr>
          <p:cxnSp>
            <p:nvCxnSpPr>
              <p:cNvPr id="9" name="直接连接符 8"/>
              <p:cNvCxnSpPr/>
              <p:nvPr/>
            </p:nvCxnSpPr>
            <p:spPr>
              <a:xfrm>
                <a:off x="3046803" y="3321935"/>
                <a:ext cx="1513623" cy="0"/>
              </a:xfrm>
              <a:prstGeom prst="line">
                <a:avLst/>
              </a:prstGeom>
              <a:grpFill/>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椭圆 9"/>
              <p:cNvSpPr/>
              <p:nvPr/>
            </p:nvSpPr>
            <p:spPr>
              <a:xfrm>
                <a:off x="4398380" y="3240912"/>
                <a:ext cx="162046" cy="162046"/>
              </a:xfrm>
              <a:prstGeom prst="ellips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grpSp>
        <p:grpSp>
          <p:nvGrpSpPr>
            <p:cNvPr id="23" name="组合 22"/>
            <p:cNvGrpSpPr/>
            <p:nvPr/>
          </p:nvGrpSpPr>
          <p:grpSpPr>
            <a:xfrm flipH="1">
              <a:off x="12438" y="3132"/>
              <a:ext cx="2720" cy="255"/>
              <a:chOff x="2832733" y="3240912"/>
              <a:chExt cx="1727693" cy="162046"/>
            </a:xfrm>
            <a:solidFill>
              <a:srgbClr val="FF0000"/>
            </a:solidFill>
          </p:grpSpPr>
          <p:cxnSp>
            <p:nvCxnSpPr>
              <p:cNvPr id="11" name="直接连接符 10"/>
              <p:cNvCxnSpPr/>
              <p:nvPr/>
            </p:nvCxnSpPr>
            <p:spPr>
              <a:xfrm>
                <a:off x="2832733" y="3321935"/>
                <a:ext cx="1565647" cy="0"/>
              </a:xfrm>
              <a:prstGeom prst="line">
                <a:avLst/>
              </a:prstGeom>
              <a:grpFill/>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4398380" y="3240912"/>
                <a:ext cx="162046" cy="162046"/>
              </a:xfrm>
              <a:prstGeom prst="ellips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grpSp>
        <p:sp>
          <p:nvSpPr>
            <p:cNvPr id="18" name="文本框 17" descr="7b0a20202020227461726765744d6f64756c65223a202270726f636573734f6e6c696e65466f6e7473220a7d0a"/>
            <p:cNvSpPr txBox="1"/>
            <p:nvPr/>
          </p:nvSpPr>
          <p:spPr>
            <a:xfrm>
              <a:off x="8016" y="2565"/>
              <a:ext cx="4418" cy="1210"/>
            </a:xfrm>
            <a:prstGeom prst="rect">
              <a:avLst/>
            </a:prstGeom>
            <a:noFill/>
          </p:spPr>
          <p:txBody>
            <a:bodyPr wrap="square" rtlCol="0">
              <a:spAutoFit/>
            </a:bodyPr>
            <a:lstStyle/>
            <a:p>
              <a:r>
                <a:rPr lang="zh-CN" altLang="en-US" sz="4400" b="1" spc="500">
                  <a:gradFill>
                    <a:gsLst>
                      <a:gs pos="100000">
                        <a:srgbClr val="FFC000"/>
                      </a:gs>
                      <a:gs pos="85000">
                        <a:srgbClr val="FF0000"/>
                      </a:gs>
                      <a:gs pos="0">
                        <a:srgbClr val="CC3300"/>
                      </a:gs>
                    </a:gsLst>
                    <a:path path="circle">
                      <a:fillToRect l="50000" t="-80000" r="50000" b="180000"/>
                    </a:path>
                  </a:gradFill>
                  <a:latin typeface="+中文标题" charset="0"/>
                  <a:ea typeface="+mj-ea"/>
                  <a:sym typeface="+mn-ea"/>
                </a:rPr>
                <a:t>第一部分</a:t>
              </a: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 calcmode="lin" valueType="num">
                                      <p:cBhvr>
                                        <p:cTn id="9" dur="500" fill="hold"/>
                                        <p:tgtEl>
                                          <p:spTgt spid="22"/>
                                        </p:tgtEl>
                                        <p:attrNameLst>
                                          <p:attrName>style.rotation</p:attrName>
                                        </p:attrNameLst>
                                      </p:cBhvr>
                                      <p:tavLst>
                                        <p:tav tm="0">
                                          <p:val>
                                            <p:fltVal val="90"/>
                                          </p:val>
                                        </p:tav>
                                        <p:tav tm="100000">
                                          <p:val>
                                            <p:fltVal val="0"/>
                                          </p:val>
                                        </p:tav>
                                      </p:tavLst>
                                    </p:anim>
                                    <p:animEffect transition="in" filter="fade">
                                      <p:cBhvr>
                                        <p:cTn id="10" dur="500"/>
                                        <p:tgtEl>
                                          <p:spTgt spid="22"/>
                                        </p:tgtEl>
                                      </p:cBhvr>
                                    </p:animEffect>
                                  </p:childTnLst>
                                </p:cTn>
                              </p:par>
                              <p:par>
                                <p:cTn id="11" presetID="2" presetClass="entr" presetSubtype="4" fill="hold" nodeType="with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ppt_x"/>
                                          </p:val>
                                        </p:tav>
                                        <p:tav tm="100000">
                                          <p:val>
                                            <p:strVal val="#ppt_x"/>
                                          </p:val>
                                        </p:tav>
                                      </p:tavLst>
                                    </p:anim>
                                    <p:anim calcmode="lin" valueType="num">
                                      <p:cBhvr additive="base">
                                        <p:cTn id="14" dur="500" fill="hold"/>
                                        <p:tgtEl>
                                          <p:spTgt spid="26"/>
                                        </p:tgtEl>
                                        <p:attrNameLst>
                                          <p:attrName>ppt_y</p:attrName>
                                        </p:attrNameLst>
                                      </p:cBhvr>
                                      <p:tavLst>
                                        <p:tav tm="0">
                                          <p:val>
                                            <p:strVal val="1+#ppt_h/2"/>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1000"/>
                                        <p:tgtEl>
                                          <p:spTgt spid="24"/>
                                        </p:tgtEl>
                                      </p:cBhvr>
                                    </p:animEffect>
                                    <p:anim calcmode="lin" valueType="num">
                                      <p:cBhvr>
                                        <p:cTn id="18" dur="1000" fill="hold"/>
                                        <p:tgtEl>
                                          <p:spTgt spid="24"/>
                                        </p:tgtEl>
                                        <p:attrNameLst>
                                          <p:attrName>ppt_x</p:attrName>
                                        </p:attrNameLst>
                                      </p:cBhvr>
                                      <p:tavLst>
                                        <p:tav tm="0">
                                          <p:val>
                                            <p:strVal val="#ppt_x"/>
                                          </p:val>
                                        </p:tav>
                                        <p:tav tm="100000">
                                          <p:val>
                                            <p:strVal val="#ppt_x"/>
                                          </p:val>
                                        </p:tav>
                                      </p:tavLst>
                                    </p:anim>
                                    <p:anim calcmode="lin" valueType="num">
                                      <p:cBhvr>
                                        <p:cTn id="19" dur="1000" fill="hold"/>
                                        <p:tgtEl>
                                          <p:spTgt spid="24"/>
                                        </p:tgtEl>
                                        <p:attrNameLst>
                                          <p:attrName>ppt_y</p:attrName>
                                        </p:attrNameLst>
                                      </p:cBhvr>
                                      <p:tavLst>
                                        <p:tav tm="0">
                                          <p:val>
                                            <p:strVal val="#ppt_y+.1"/>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25"/>
                                        </p:tgtEl>
                                        <p:attrNameLst>
                                          <p:attrName>style.visibility</p:attrName>
                                        </p:attrNameLst>
                                      </p:cBhvr>
                                      <p:to>
                                        <p:strVal val="visible"/>
                                      </p:to>
                                    </p:set>
                                    <p:anim calcmode="lin" valueType="num">
                                      <p:cBhvr additive="base">
                                        <p:cTn id="22" dur="500" fill="hold"/>
                                        <p:tgtEl>
                                          <p:spTgt spid="25"/>
                                        </p:tgtEl>
                                        <p:attrNameLst>
                                          <p:attrName>ppt_x</p:attrName>
                                        </p:attrNameLst>
                                      </p:cBhvr>
                                      <p:tavLst>
                                        <p:tav tm="0">
                                          <p:val>
                                            <p:strVal val="#ppt_x"/>
                                          </p:val>
                                        </p:tav>
                                        <p:tav tm="100000">
                                          <p:val>
                                            <p:strVal val="#ppt_x"/>
                                          </p:val>
                                        </p:tav>
                                      </p:tavLst>
                                    </p:anim>
                                    <p:anim calcmode="lin" valueType="num">
                                      <p:cBhvr additive="base">
                                        <p:cTn id="23" dur="500" fill="hold"/>
                                        <p:tgtEl>
                                          <p:spTgt spid="25"/>
                                        </p:tgtEl>
                                        <p:attrNameLst>
                                          <p:attrName>ppt_y</p:attrName>
                                        </p:attrNameLst>
                                      </p:cBhvr>
                                      <p:tavLst>
                                        <p:tav tm="0">
                                          <p:val>
                                            <p:strVal val="1+#ppt_h/2"/>
                                          </p:val>
                                        </p:tav>
                                        <p:tav tm="100000">
                                          <p:val>
                                            <p:strVal val="#ppt_y"/>
                                          </p:val>
                                        </p:tav>
                                      </p:tavLst>
                                    </p:anim>
                                  </p:childTnLst>
                                </p:cTn>
                              </p:par>
                              <p:par>
                                <p:cTn id="24" presetID="12" presetClass="entr" presetSubtype="4" fill="hold" nodeType="withEffect">
                                  <p:stCondLst>
                                    <p:cond delay="0"/>
                                  </p:stCondLst>
                                  <p:childTnLst>
                                    <p:set>
                                      <p:cBhvr>
                                        <p:cTn id="25" dur="1" fill="hold">
                                          <p:stCondLst>
                                            <p:cond delay="0"/>
                                          </p:stCondLst>
                                        </p:cTn>
                                        <p:tgtEl>
                                          <p:spTgt spid="20"/>
                                        </p:tgtEl>
                                        <p:attrNameLst>
                                          <p:attrName>style.visibility</p:attrName>
                                        </p:attrNameLst>
                                      </p:cBhvr>
                                      <p:to>
                                        <p:strVal val="visible"/>
                                      </p:to>
                                    </p:set>
                                    <p:anim calcmode="lin" valueType="num">
                                      <p:cBhvr additive="base">
                                        <p:cTn id="26" dur="500"/>
                                        <p:tgtEl>
                                          <p:spTgt spid="20"/>
                                        </p:tgtEl>
                                        <p:attrNameLst>
                                          <p:attrName>ppt_y</p:attrName>
                                        </p:attrNameLst>
                                      </p:cBhvr>
                                      <p:tavLst>
                                        <p:tav tm="0">
                                          <p:val>
                                            <p:strVal val="#ppt_y+#ppt_h*1.125000"/>
                                          </p:val>
                                        </p:tav>
                                        <p:tav tm="100000">
                                          <p:val>
                                            <p:strVal val="#ppt_y"/>
                                          </p:val>
                                        </p:tav>
                                      </p:tavLst>
                                    </p:anim>
                                    <p:animEffect transition="in" filter="wipe(up)">
                                      <p:cBhvr>
                                        <p:cTn id="27" dur="500"/>
                                        <p:tgtEl>
                                          <p:spTgt spid="20"/>
                                        </p:tgtEl>
                                      </p:cBhvr>
                                    </p:animEffect>
                                  </p:childTnLst>
                                </p:cTn>
                              </p:par>
                            </p:childTnLst>
                          </p:cTn>
                        </p:par>
                        <p:par>
                          <p:cTn id="28" fill="hold" nodeType="afterGroup">
                            <p:stCondLst>
                              <p:cond delay="1000"/>
                            </p:stCondLst>
                            <p:childTnLst>
                              <p:par>
                                <p:cTn id="29" presetID="56" presetClass="entr" presetSubtype="0" fill="hold" grpId="0" nodeType="afterEffect">
                                  <p:stCondLst>
                                    <p:cond delay="0"/>
                                  </p:stCondLst>
                                  <p:iterate type="lt">
                                    <p:tmPct val="10000"/>
                                  </p:iterate>
                                  <p:childTnLst>
                                    <p:set>
                                      <p:cBhvr>
                                        <p:cTn id="30" dur="1" fill="hold">
                                          <p:stCondLst>
                                            <p:cond delay="0"/>
                                          </p:stCondLst>
                                        </p:cTn>
                                        <p:tgtEl>
                                          <p:spTgt spid="2"/>
                                        </p:tgtEl>
                                        <p:attrNameLst>
                                          <p:attrName>style.visibility</p:attrName>
                                        </p:attrNameLst>
                                      </p:cBhvr>
                                      <p:to>
                                        <p:strVal val="visible"/>
                                      </p:to>
                                    </p:set>
                                    <p:anim by="(-#ppt_w*2)" calcmode="lin" valueType="num">
                                      <p:cBhvr rctx="PPT">
                                        <p:cTn id="31" dur="500" autoRev="1" fill="hold">
                                          <p:stCondLst>
                                            <p:cond delay="0"/>
                                          </p:stCondLst>
                                        </p:cTn>
                                        <p:tgtEl>
                                          <p:spTgt spid="2"/>
                                        </p:tgtEl>
                                        <p:attrNameLst>
                                          <p:attrName>ppt_w</p:attrName>
                                        </p:attrNameLst>
                                      </p:cBhvr>
                                    </p:anim>
                                    <p:anim by="(#ppt_w*0.50)" calcmode="lin" valueType="num">
                                      <p:cBhvr>
                                        <p:cTn id="32" dur="500" decel="50000" autoRev="1" fill="hold">
                                          <p:stCondLst>
                                            <p:cond delay="0"/>
                                          </p:stCondLst>
                                        </p:cTn>
                                        <p:tgtEl>
                                          <p:spTgt spid="2"/>
                                        </p:tgtEl>
                                        <p:attrNameLst>
                                          <p:attrName>ppt_x</p:attrName>
                                        </p:attrNameLst>
                                      </p:cBhvr>
                                    </p:anim>
                                    <p:anim from="(-#ppt_h/2)" to="(#ppt_y)" calcmode="lin" valueType="num">
                                      <p:cBhvr>
                                        <p:cTn id="33" dur="1000" fill="hold">
                                          <p:stCondLst>
                                            <p:cond delay="0"/>
                                          </p:stCondLst>
                                        </p:cTn>
                                        <p:tgtEl>
                                          <p:spTgt spid="2"/>
                                        </p:tgtEl>
                                        <p:attrNameLst>
                                          <p:attrName>ppt_y</p:attrName>
                                        </p:attrNameLst>
                                      </p:cBhvr>
                                    </p:anim>
                                    <p:animRot by="21600000">
                                      <p:cBhvr>
                                        <p:cTn id="34" dur="1000" fill="hold">
                                          <p:stCondLst>
                                            <p:cond delay="0"/>
                                          </p:stCondLst>
                                        </p:cTn>
                                        <p:tgtEl>
                                          <p:spTgt spid="2"/>
                                        </p:tgtEl>
                                        <p:attrNameLst>
                                          <p:attrName>r</p:attrName>
                                        </p:attrNameLst>
                                      </p:cBhvr>
                                    </p:animRot>
                                  </p:childTnLst>
                                </p:cTn>
                              </p:par>
                              <p:par>
                                <p:cTn id="35" presetID="22" presetClass="entr" presetSubtype="4" fill="hold" nodeType="with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down)">
                                      <p:cBhvr>
                                        <p:cTn id="3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cxnSp>
        <p:nvCxnSpPr>
          <p:cNvPr id="6" name="直接连接符 5"/>
          <p:cNvCxnSpPr/>
          <p:nvPr/>
        </p:nvCxnSpPr>
        <p:spPr bwMode="auto">
          <a:xfrm>
            <a:off x="337741" y="836459"/>
            <a:ext cx="11521280"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 name="图片 6" descr="C:/Users/Administrator/AppData/Local/Temp/picturecompress_20211104164930/output_23.pngoutput_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922917" y="230675"/>
            <a:ext cx="1036208" cy="605784"/>
          </a:xfrm>
          <a:prstGeom prst="rect">
            <a:avLst/>
          </a:prstGeom>
        </p:spPr>
      </p:pic>
      <p:sp>
        <p:nvSpPr>
          <p:cNvPr id="29" name="Freeform 5"/>
          <p:cNvSpPr/>
          <p:nvPr/>
        </p:nvSpPr>
        <p:spPr bwMode="auto">
          <a:xfrm>
            <a:off x="358259" y="234687"/>
            <a:ext cx="669927" cy="582339"/>
          </a:xfrm>
          <a:custGeom>
            <a:avLst/>
            <a:gdLst>
              <a:gd name="T0" fmla="*/ 106 w 2269"/>
              <a:gd name="T1" fmla="*/ 1436 h 1979"/>
              <a:gd name="T2" fmla="*/ 242 w 2269"/>
              <a:gd name="T3" fmla="*/ 1297 h 1979"/>
              <a:gd name="T4" fmla="*/ 1296 w 2269"/>
              <a:gd name="T5" fmla="*/ 1499 h 1979"/>
              <a:gd name="T6" fmla="*/ 668 w 2269"/>
              <a:gd name="T7" fmla="*/ 864 h 1979"/>
              <a:gd name="T8" fmla="*/ 496 w 2269"/>
              <a:gd name="T9" fmla="*/ 1040 h 1979"/>
              <a:gd name="T10" fmla="*/ 229 w 2269"/>
              <a:gd name="T11" fmla="*/ 777 h 1979"/>
              <a:gd name="T12" fmla="*/ 699 w 2269"/>
              <a:gd name="T13" fmla="*/ 299 h 1979"/>
              <a:gd name="T14" fmla="*/ 1001 w 2269"/>
              <a:gd name="T15" fmla="*/ 244 h 1979"/>
              <a:gd name="T16" fmla="*/ 1137 w 2269"/>
              <a:gd name="T17" fmla="*/ 383 h 1979"/>
              <a:gd name="T18" fmla="*/ 903 w 2269"/>
              <a:gd name="T19" fmla="*/ 625 h 1979"/>
              <a:gd name="T20" fmla="*/ 1537 w 2269"/>
              <a:gd name="T21" fmla="*/ 1263 h 1979"/>
              <a:gd name="T22" fmla="*/ 1034 w 2269"/>
              <a:gd name="T23" fmla="*/ 0 h 1979"/>
              <a:gd name="T24" fmla="*/ 1775 w 2269"/>
              <a:gd name="T25" fmla="*/ 1500 h 1979"/>
              <a:gd name="T26" fmla="*/ 1946 w 2269"/>
              <a:gd name="T27" fmla="*/ 1677 h 1979"/>
              <a:gd name="T28" fmla="*/ 1720 w 2269"/>
              <a:gd name="T29" fmla="*/ 1897 h 1979"/>
              <a:gd name="T30" fmla="*/ 1543 w 2269"/>
              <a:gd name="T31" fmla="*/ 1732 h 1979"/>
              <a:gd name="T32" fmla="*/ 346 w 2269"/>
              <a:gd name="T33" fmla="*/ 1692 h 1979"/>
              <a:gd name="T34" fmla="*/ 268 w 2269"/>
              <a:gd name="T35" fmla="*/ 1861 h 1979"/>
              <a:gd name="T36" fmla="*/ 75 w 2269"/>
              <a:gd name="T37" fmla="*/ 1827 h 1979"/>
              <a:gd name="T38" fmla="*/ 244 w 2269"/>
              <a:gd name="T39" fmla="*/ 1600 h 1979"/>
              <a:gd name="T40" fmla="*/ 106 w 2269"/>
              <a:gd name="T41" fmla="*/ 1436 h 1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69" h="1979">
                <a:moveTo>
                  <a:pt x="106" y="1436"/>
                </a:moveTo>
                <a:lnTo>
                  <a:pt x="242" y="1297"/>
                </a:lnTo>
                <a:cubicBezTo>
                  <a:pt x="531" y="1545"/>
                  <a:pt x="865" y="1706"/>
                  <a:pt x="1296" y="1499"/>
                </a:cubicBezTo>
                <a:lnTo>
                  <a:pt x="668" y="864"/>
                </a:lnTo>
                <a:lnTo>
                  <a:pt x="496" y="1040"/>
                </a:lnTo>
                <a:lnTo>
                  <a:pt x="229" y="777"/>
                </a:lnTo>
                <a:lnTo>
                  <a:pt x="699" y="299"/>
                </a:lnTo>
                <a:cubicBezTo>
                  <a:pt x="767" y="333"/>
                  <a:pt x="875" y="336"/>
                  <a:pt x="1001" y="244"/>
                </a:cubicBezTo>
                <a:lnTo>
                  <a:pt x="1137" y="383"/>
                </a:lnTo>
                <a:lnTo>
                  <a:pt x="903" y="625"/>
                </a:lnTo>
                <a:lnTo>
                  <a:pt x="1537" y="1263"/>
                </a:lnTo>
                <a:cubicBezTo>
                  <a:pt x="1773" y="865"/>
                  <a:pt x="1579" y="271"/>
                  <a:pt x="1034" y="0"/>
                </a:cubicBezTo>
                <a:cubicBezTo>
                  <a:pt x="1572" y="26"/>
                  <a:pt x="2269" y="643"/>
                  <a:pt x="1775" y="1500"/>
                </a:cubicBezTo>
                <a:lnTo>
                  <a:pt x="1946" y="1677"/>
                </a:lnTo>
                <a:lnTo>
                  <a:pt x="1720" y="1897"/>
                </a:lnTo>
                <a:lnTo>
                  <a:pt x="1543" y="1732"/>
                </a:lnTo>
                <a:cubicBezTo>
                  <a:pt x="1088" y="1979"/>
                  <a:pt x="672" y="1951"/>
                  <a:pt x="346" y="1692"/>
                </a:cubicBezTo>
                <a:cubicBezTo>
                  <a:pt x="365" y="1752"/>
                  <a:pt x="327" y="1823"/>
                  <a:pt x="268" y="1861"/>
                </a:cubicBezTo>
                <a:cubicBezTo>
                  <a:pt x="198" y="1908"/>
                  <a:pt x="119" y="1892"/>
                  <a:pt x="75" y="1827"/>
                </a:cubicBezTo>
                <a:cubicBezTo>
                  <a:pt x="0" y="1712"/>
                  <a:pt x="122" y="1574"/>
                  <a:pt x="244" y="1600"/>
                </a:cubicBezTo>
                <a:cubicBezTo>
                  <a:pt x="195" y="1551"/>
                  <a:pt x="149" y="1496"/>
                  <a:pt x="106" y="1436"/>
                </a:cubicBez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25" name="TextBox 3"/>
          <p:cNvSpPr txBox="1"/>
          <p:nvPr/>
        </p:nvSpPr>
        <p:spPr>
          <a:xfrm>
            <a:off x="1057275" y="187960"/>
            <a:ext cx="9864725" cy="645160"/>
          </a:xfrm>
          <a:prstGeom prst="rect">
            <a:avLst/>
          </a:prstGeom>
          <a:noFill/>
        </p:spPr>
        <p:txBody>
          <a:bodyPr wrap="square" rtlCol="0">
            <a:spAutoFit/>
          </a:bodyPr>
          <a:lstStyle>
            <a:defPPr>
              <a:defRPr lang="zh-CN"/>
            </a:defPPr>
            <a:lvl1pPr>
              <a:defRPr sz="2800" b="1">
                <a:solidFill>
                  <a:schemeClr val="accent1"/>
                </a:solidFill>
                <a:latin typeface="微软雅黑" panose="020B0503020204020204" pitchFamily="34" charset="-122"/>
                <a:ea typeface="微软雅黑" panose="020B0503020204020204" pitchFamily="34" charset="-122"/>
              </a:defRPr>
            </a:lvl1pPr>
          </a:lstStyle>
          <a:p>
            <a:r>
              <a:rPr sz="1800">
                <a:solidFill>
                  <a:schemeClr val="accent2"/>
                </a:solidFill>
              </a:rPr>
              <a:t>一切服从党和人民的利益，党叫干啥就干好啥，张思德短暂而光荣的一生，生动诠释了全心全意为人民服务的宗旨</a:t>
            </a:r>
          </a:p>
        </p:txBody>
      </p:sp>
      <p:sp>
        <p:nvSpPr>
          <p:cNvPr id="12" name="矩形 11"/>
          <p:cNvSpPr/>
          <p:nvPr/>
        </p:nvSpPr>
        <p:spPr>
          <a:xfrm>
            <a:off x="842010" y="1124585"/>
            <a:ext cx="10587355" cy="4797425"/>
          </a:xfrm>
          <a:prstGeom prst="rect">
            <a:avLst/>
          </a:prstGeom>
          <a:noFill/>
        </p:spPr>
        <p:txBody>
          <a:bodyPr wrap="square" rtlCol="0">
            <a:spAutoFit/>
          </a:bodyPr>
          <a:lstStyle/>
          <a:p>
            <a:pPr algn="just">
              <a:lnSpc>
                <a:spcPct val="170000"/>
              </a:lnSpc>
              <a:spcBef>
                <a:spcPct val="0"/>
              </a:spcBef>
              <a:spcAft>
                <a:spcPct val="0"/>
              </a:spcAft>
            </a:pPr>
            <a:r>
              <a:rPr sz="1800" dirty="0">
                <a:solidFill>
                  <a:schemeClr val="bg1"/>
                </a:solidFill>
                <a:latin typeface="思源黑体 CN Normal" panose="020B0400000000000000" charset="-122"/>
                <a:ea typeface="思源黑体 CN Normal" panose="020B0400000000000000" charset="-122"/>
                <a:cs typeface="思源黑体 CN Normal" panose="020B0400000000000000" charset="-122"/>
              </a:rPr>
              <a:t>　　2017年8月13日，习近平总书记以普通党员身份参加所在党支部专题组织生活会时指出：“希望大家做一个脱离低级趣味的人、高尚的人。同志们现在从事的是一项崇高的事业，在这里工作，升官发财请走别路，贪生怕死莫入此门。榜样是谁呢？张思德、白求恩、焦裕禄、麦贤得，有历史的楷模，也有时代的楷模。这些人都是在普通的岗位上，但他们有一颗金子般发光的心，我希望同志们的参照系就是这些楷模。”</a:t>
            </a:r>
          </a:p>
          <a:p>
            <a:pPr algn="just">
              <a:lnSpc>
                <a:spcPct val="170000"/>
              </a:lnSpc>
              <a:spcBef>
                <a:spcPct val="0"/>
              </a:spcBef>
              <a:spcAft>
                <a:spcPct val="0"/>
              </a:spcAft>
            </a:pPr>
            <a:r>
              <a:rPr sz="1800" dirty="0">
                <a:solidFill>
                  <a:schemeClr val="bg1"/>
                </a:solidFill>
                <a:latin typeface="思源黑体 CN Normal" panose="020B0400000000000000" charset="-122"/>
                <a:ea typeface="思源黑体 CN Normal" panose="020B0400000000000000" charset="-122"/>
                <a:cs typeface="思源黑体 CN Normal" panose="020B0400000000000000" charset="-122"/>
              </a:rPr>
              <a:t>　　</a:t>
            </a:r>
            <a:r>
              <a:rPr sz="1800" dirty="0" err="1">
                <a:solidFill>
                  <a:schemeClr val="bg1"/>
                </a:solidFill>
                <a:latin typeface="思源黑体 CN Normal" panose="020B0400000000000000" charset="-122"/>
                <a:ea typeface="思源黑体 CN Normal" panose="020B0400000000000000" charset="-122"/>
                <a:cs typeface="思源黑体 CN Normal" panose="020B0400000000000000" charset="-122"/>
              </a:rPr>
              <a:t>张思德，一个忠实为人民服务的共产党员</a:t>
            </a:r>
            <a:r>
              <a:rPr sz="1800" dirty="0">
                <a:solidFill>
                  <a:schemeClr val="bg1"/>
                </a:solidFill>
                <a:latin typeface="思源黑体 CN Normal" panose="020B0400000000000000" charset="-122"/>
                <a:ea typeface="思源黑体 CN Normal" panose="020B0400000000000000" charset="-122"/>
                <a:cs typeface="思源黑体 CN Normal" panose="020B0400000000000000" charset="-122"/>
              </a:rPr>
              <a:t>。</a:t>
            </a:r>
          </a:p>
          <a:p>
            <a:pPr algn="just">
              <a:lnSpc>
                <a:spcPct val="170000"/>
              </a:lnSpc>
              <a:spcBef>
                <a:spcPct val="0"/>
              </a:spcBef>
              <a:spcAft>
                <a:spcPct val="0"/>
              </a:spcAft>
            </a:pPr>
            <a:r>
              <a:rPr sz="1800" dirty="0">
                <a:solidFill>
                  <a:schemeClr val="bg1"/>
                </a:solidFill>
                <a:latin typeface="思源黑体 CN Normal" panose="020B0400000000000000" charset="-122"/>
                <a:ea typeface="思源黑体 CN Normal" panose="020B0400000000000000" charset="-122"/>
                <a:cs typeface="思源黑体 CN Normal" panose="020B0400000000000000" charset="-122"/>
              </a:rPr>
              <a:t>　　他1915年出生在四川仪陇一个贫苦农民家庭，1933年参加红军，在炮火硝烟中成长为一名坚强的红军战士。长征途中，他只身泅水抢敌船，还曾英勇夺得敌人两挺机枪，被战友们称为“小老虎”；过草地时，他亲尝毒草，只为了让战友们能够挖食无毒的植物充饥……1937年他加入中国共产党，从此更加严格要求自己，一切服从党和人民的利益，党叫干啥就干好啥。</a:t>
            </a:r>
          </a:p>
        </p:txBody>
      </p:sp>
      <p:pic>
        <p:nvPicPr>
          <p:cNvPr id="8" name="图片 20" descr="C:/Users/Administrator/AppData/Local/Temp/picturecompress_20211104164930/output_24.pngoutput_24"/>
          <p:cNvPicPr>
            <a:picLocks noChangeAspect="1" noChangeArrowheads="1"/>
          </p:cNvPicPr>
          <p:nvPr userDrawn="1"/>
        </p:nvPicPr>
        <p:blipFill>
          <a:blip r:embed="rId5" cstate="email">
            <a:extLst>
              <a:ext uri="{28A0092B-C50C-407E-A947-70E740481C1C}">
                <a14:useLocalDpi xmlns:a14="http://schemas.microsoft.com/office/drawing/2010/main"/>
              </a:ext>
            </a:extLst>
          </a:blip>
          <a:stretch>
            <a:fillRect/>
          </a:stretch>
        </p:blipFill>
        <p:spPr bwMode="auto">
          <a:xfrm>
            <a:off x="-42571" y="6277037"/>
            <a:ext cx="12237746" cy="608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300" fill="hold"/>
                                        <p:tgtEl>
                                          <p:spTgt spid="29"/>
                                        </p:tgtEl>
                                        <p:attrNameLst>
                                          <p:attrName>ppt_w</p:attrName>
                                        </p:attrNameLst>
                                      </p:cBhvr>
                                      <p:tavLst>
                                        <p:tav tm="0">
                                          <p:val>
                                            <p:fltVal val="0"/>
                                          </p:val>
                                        </p:tav>
                                        <p:tav tm="100000">
                                          <p:val>
                                            <p:strVal val="#ppt_w"/>
                                          </p:val>
                                        </p:tav>
                                      </p:tavLst>
                                    </p:anim>
                                    <p:anim calcmode="lin" valueType="num">
                                      <p:cBhvr>
                                        <p:cTn id="8" dur="300" fill="hold"/>
                                        <p:tgtEl>
                                          <p:spTgt spid="29"/>
                                        </p:tgtEl>
                                        <p:attrNameLst>
                                          <p:attrName>ppt_h</p:attrName>
                                        </p:attrNameLst>
                                      </p:cBhvr>
                                      <p:tavLst>
                                        <p:tav tm="0">
                                          <p:val>
                                            <p:fltVal val="0"/>
                                          </p:val>
                                        </p:tav>
                                        <p:tav tm="100000">
                                          <p:val>
                                            <p:strVal val="#ppt_h"/>
                                          </p:val>
                                        </p:tav>
                                      </p:tavLst>
                                    </p:anim>
                                    <p:animEffect transition="in" filter="fade">
                                      <p:cBhvr>
                                        <p:cTn id="9" dur="300"/>
                                        <p:tgtEl>
                                          <p:spTgt spid="29"/>
                                        </p:tgtEl>
                                      </p:cBhvr>
                                    </p:animEffect>
                                  </p:childTnLst>
                                </p:cTn>
                              </p:par>
                            </p:childTnLst>
                          </p:cTn>
                        </p:par>
                        <p:par>
                          <p:cTn id="10" fill="hold" nodeType="afterGroup">
                            <p:stCondLst>
                              <p:cond delay="300"/>
                            </p:stCondLst>
                            <p:childTnLst>
                              <p:par>
                                <p:cTn id="11" presetID="56" presetClass="entr" presetSubtype="0" fill="hold" grpId="0" nodeType="afterEffect">
                                  <p:stCondLst>
                                    <p:cond delay="0"/>
                                  </p:stCondLst>
                                  <p:iterate type="lt">
                                    <p:tmPct val="10000"/>
                                  </p:iterate>
                                  <p:childTnLst>
                                    <p:set>
                                      <p:cBhvr>
                                        <p:cTn id="12" dur="1" fill="hold">
                                          <p:stCondLst>
                                            <p:cond delay="0"/>
                                          </p:stCondLst>
                                        </p:cTn>
                                        <p:tgtEl>
                                          <p:spTgt spid="25"/>
                                        </p:tgtEl>
                                        <p:attrNameLst>
                                          <p:attrName>style.visibility</p:attrName>
                                        </p:attrNameLst>
                                      </p:cBhvr>
                                      <p:to>
                                        <p:strVal val="visible"/>
                                      </p:to>
                                    </p:set>
                                    <p:anim by="(-#ppt_w*2)" calcmode="lin" valueType="num">
                                      <p:cBhvr rctx="PPT">
                                        <p:cTn id="13" dur="150" autoRev="1" fill="hold">
                                          <p:stCondLst>
                                            <p:cond delay="0"/>
                                          </p:stCondLst>
                                        </p:cTn>
                                        <p:tgtEl>
                                          <p:spTgt spid="25"/>
                                        </p:tgtEl>
                                        <p:attrNameLst>
                                          <p:attrName>ppt_w</p:attrName>
                                        </p:attrNameLst>
                                      </p:cBhvr>
                                    </p:anim>
                                    <p:anim by="(#ppt_w*0.50)" calcmode="lin" valueType="num">
                                      <p:cBhvr>
                                        <p:cTn id="14" dur="150" decel="50000" autoRev="1" fill="hold">
                                          <p:stCondLst>
                                            <p:cond delay="0"/>
                                          </p:stCondLst>
                                        </p:cTn>
                                        <p:tgtEl>
                                          <p:spTgt spid="25"/>
                                        </p:tgtEl>
                                        <p:attrNameLst>
                                          <p:attrName>ppt_x</p:attrName>
                                        </p:attrNameLst>
                                      </p:cBhvr>
                                    </p:anim>
                                    <p:anim from="(-#ppt_h/2)" to="(#ppt_y)" calcmode="lin" valueType="num">
                                      <p:cBhvr>
                                        <p:cTn id="15" dur="300" fill="hold">
                                          <p:stCondLst>
                                            <p:cond delay="0"/>
                                          </p:stCondLst>
                                        </p:cTn>
                                        <p:tgtEl>
                                          <p:spTgt spid="25"/>
                                        </p:tgtEl>
                                        <p:attrNameLst>
                                          <p:attrName>ppt_y</p:attrName>
                                        </p:attrNameLst>
                                      </p:cBhvr>
                                    </p:anim>
                                    <p:animRot by="21600000">
                                      <p:cBhvr>
                                        <p:cTn id="16" dur="300" fill="hold">
                                          <p:stCondLst>
                                            <p:cond delay="0"/>
                                          </p:stCondLst>
                                        </p:cTn>
                                        <p:tgtEl>
                                          <p:spTgt spid="25"/>
                                        </p:tgtEl>
                                        <p:attrNameLst>
                                          <p:attrName>r</p:attrName>
                                        </p:attrNameLst>
                                      </p:cBhvr>
                                    </p:animRot>
                                  </p:childTnLst>
                                </p:cTn>
                              </p:par>
                            </p:childTnLst>
                          </p:cTn>
                        </p:par>
                        <p:par>
                          <p:cTn id="17" fill="hold" nodeType="afterGroup">
                            <p:stCondLst>
                              <p:cond delay="600"/>
                            </p:stCondLst>
                            <p:childTnLst>
                              <p:par>
                                <p:cTn id="18" presetID="22" presetClass="entr" presetSubtype="8"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5"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cxnSp>
        <p:nvCxnSpPr>
          <p:cNvPr id="6" name="直接连接符 5"/>
          <p:cNvCxnSpPr/>
          <p:nvPr/>
        </p:nvCxnSpPr>
        <p:spPr bwMode="auto">
          <a:xfrm>
            <a:off x="337741" y="836459"/>
            <a:ext cx="11521280"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 name="图片 6" descr="C:/Users/Administrator/AppData/Local/Temp/picturecompress_20211104164930/output_23.pngoutput_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922917" y="230675"/>
            <a:ext cx="1036208" cy="605784"/>
          </a:xfrm>
          <a:prstGeom prst="rect">
            <a:avLst/>
          </a:prstGeom>
        </p:spPr>
      </p:pic>
      <p:sp>
        <p:nvSpPr>
          <p:cNvPr id="29" name="Freeform 5"/>
          <p:cNvSpPr/>
          <p:nvPr/>
        </p:nvSpPr>
        <p:spPr bwMode="auto">
          <a:xfrm>
            <a:off x="358259" y="234687"/>
            <a:ext cx="669927" cy="582339"/>
          </a:xfrm>
          <a:custGeom>
            <a:avLst/>
            <a:gdLst>
              <a:gd name="T0" fmla="*/ 106 w 2269"/>
              <a:gd name="T1" fmla="*/ 1436 h 1979"/>
              <a:gd name="T2" fmla="*/ 242 w 2269"/>
              <a:gd name="T3" fmla="*/ 1297 h 1979"/>
              <a:gd name="T4" fmla="*/ 1296 w 2269"/>
              <a:gd name="T5" fmla="*/ 1499 h 1979"/>
              <a:gd name="T6" fmla="*/ 668 w 2269"/>
              <a:gd name="T7" fmla="*/ 864 h 1979"/>
              <a:gd name="T8" fmla="*/ 496 w 2269"/>
              <a:gd name="T9" fmla="*/ 1040 h 1979"/>
              <a:gd name="T10" fmla="*/ 229 w 2269"/>
              <a:gd name="T11" fmla="*/ 777 h 1979"/>
              <a:gd name="T12" fmla="*/ 699 w 2269"/>
              <a:gd name="T13" fmla="*/ 299 h 1979"/>
              <a:gd name="T14" fmla="*/ 1001 w 2269"/>
              <a:gd name="T15" fmla="*/ 244 h 1979"/>
              <a:gd name="T16" fmla="*/ 1137 w 2269"/>
              <a:gd name="T17" fmla="*/ 383 h 1979"/>
              <a:gd name="T18" fmla="*/ 903 w 2269"/>
              <a:gd name="T19" fmla="*/ 625 h 1979"/>
              <a:gd name="T20" fmla="*/ 1537 w 2269"/>
              <a:gd name="T21" fmla="*/ 1263 h 1979"/>
              <a:gd name="T22" fmla="*/ 1034 w 2269"/>
              <a:gd name="T23" fmla="*/ 0 h 1979"/>
              <a:gd name="T24" fmla="*/ 1775 w 2269"/>
              <a:gd name="T25" fmla="*/ 1500 h 1979"/>
              <a:gd name="T26" fmla="*/ 1946 w 2269"/>
              <a:gd name="T27" fmla="*/ 1677 h 1979"/>
              <a:gd name="T28" fmla="*/ 1720 w 2269"/>
              <a:gd name="T29" fmla="*/ 1897 h 1979"/>
              <a:gd name="T30" fmla="*/ 1543 w 2269"/>
              <a:gd name="T31" fmla="*/ 1732 h 1979"/>
              <a:gd name="T32" fmla="*/ 346 w 2269"/>
              <a:gd name="T33" fmla="*/ 1692 h 1979"/>
              <a:gd name="T34" fmla="*/ 268 w 2269"/>
              <a:gd name="T35" fmla="*/ 1861 h 1979"/>
              <a:gd name="T36" fmla="*/ 75 w 2269"/>
              <a:gd name="T37" fmla="*/ 1827 h 1979"/>
              <a:gd name="T38" fmla="*/ 244 w 2269"/>
              <a:gd name="T39" fmla="*/ 1600 h 1979"/>
              <a:gd name="T40" fmla="*/ 106 w 2269"/>
              <a:gd name="T41" fmla="*/ 1436 h 1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69" h="1979">
                <a:moveTo>
                  <a:pt x="106" y="1436"/>
                </a:moveTo>
                <a:lnTo>
                  <a:pt x="242" y="1297"/>
                </a:lnTo>
                <a:cubicBezTo>
                  <a:pt x="531" y="1545"/>
                  <a:pt x="865" y="1706"/>
                  <a:pt x="1296" y="1499"/>
                </a:cubicBezTo>
                <a:lnTo>
                  <a:pt x="668" y="864"/>
                </a:lnTo>
                <a:lnTo>
                  <a:pt x="496" y="1040"/>
                </a:lnTo>
                <a:lnTo>
                  <a:pt x="229" y="777"/>
                </a:lnTo>
                <a:lnTo>
                  <a:pt x="699" y="299"/>
                </a:lnTo>
                <a:cubicBezTo>
                  <a:pt x="767" y="333"/>
                  <a:pt x="875" y="336"/>
                  <a:pt x="1001" y="244"/>
                </a:cubicBezTo>
                <a:lnTo>
                  <a:pt x="1137" y="383"/>
                </a:lnTo>
                <a:lnTo>
                  <a:pt x="903" y="625"/>
                </a:lnTo>
                <a:lnTo>
                  <a:pt x="1537" y="1263"/>
                </a:lnTo>
                <a:cubicBezTo>
                  <a:pt x="1773" y="865"/>
                  <a:pt x="1579" y="271"/>
                  <a:pt x="1034" y="0"/>
                </a:cubicBezTo>
                <a:cubicBezTo>
                  <a:pt x="1572" y="26"/>
                  <a:pt x="2269" y="643"/>
                  <a:pt x="1775" y="1500"/>
                </a:cubicBezTo>
                <a:lnTo>
                  <a:pt x="1946" y="1677"/>
                </a:lnTo>
                <a:lnTo>
                  <a:pt x="1720" y="1897"/>
                </a:lnTo>
                <a:lnTo>
                  <a:pt x="1543" y="1732"/>
                </a:lnTo>
                <a:cubicBezTo>
                  <a:pt x="1088" y="1979"/>
                  <a:pt x="672" y="1951"/>
                  <a:pt x="346" y="1692"/>
                </a:cubicBezTo>
                <a:cubicBezTo>
                  <a:pt x="365" y="1752"/>
                  <a:pt x="327" y="1823"/>
                  <a:pt x="268" y="1861"/>
                </a:cubicBezTo>
                <a:cubicBezTo>
                  <a:pt x="198" y="1908"/>
                  <a:pt x="119" y="1892"/>
                  <a:pt x="75" y="1827"/>
                </a:cubicBezTo>
                <a:cubicBezTo>
                  <a:pt x="0" y="1712"/>
                  <a:pt x="122" y="1574"/>
                  <a:pt x="244" y="1600"/>
                </a:cubicBezTo>
                <a:cubicBezTo>
                  <a:pt x="195" y="1551"/>
                  <a:pt x="149" y="1496"/>
                  <a:pt x="106" y="1436"/>
                </a:cubicBez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25" name="TextBox 3"/>
          <p:cNvSpPr txBox="1"/>
          <p:nvPr/>
        </p:nvSpPr>
        <p:spPr>
          <a:xfrm>
            <a:off x="1057275" y="187960"/>
            <a:ext cx="9864725" cy="645160"/>
          </a:xfrm>
          <a:prstGeom prst="rect">
            <a:avLst/>
          </a:prstGeom>
          <a:noFill/>
        </p:spPr>
        <p:txBody>
          <a:bodyPr wrap="square" rtlCol="0">
            <a:spAutoFit/>
          </a:bodyPr>
          <a:lstStyle>
            <a:defPPr>
              <a:defRPr lang="zh-CN"/>
            </a:defPPr>
            <a:lvl1pPr>
              <a:defRPr sz="2800" b="1">
                <a:solidFill>
                  <a:schemeClr val="accent1"/>
                </a:solidFill>
                <a:latin typeface="微软雅黑" panose="020B0503020204020204" pitchFamily="34" charset="-122"/>
                <a:ea typeface="微软雅黑" panose="020B0503020204020204" pitchFamily="34" charset="-122"/>
              </a:defRPr>
            </a:lvl1pPr>
          </a:lstStyle>
          <a:p>
            <a:r>
              <a:rPr sz="1800">
                <a:solidFill>
                  <a:schemeClr val="accent2"/>
                </a:solidFill>
              </a:rPr>
              <a:t>一切服从党和人民的利益，党叫干啥就干好啥，张思德短暂而光荣的一生，生动诠释了全心全意为人民服务的宗旨</a:t>
            </a:r>
          </a:p>
        </p:txBody>
      </p:sp>
      <p:sp>
        <p:nvSpPr>
          <p:cNvPr id="12" name="矩形 11"/>
          <p:cNvSpPr/>
          <p:nvPr/>
        </p:nvSpPr>
        <p:spPr>
          <a:xfrm>
            <a:off x="842010" y="1124585"/>
            <a:ext cx="10587355" cy="4979035"/>
          </a:xfrm>
          <a:prstGeom prst="rect">
            <a:avLst/>
          </a:prstGeom>
          <a:noFill/>
        </p:spPr>
        <p:txBody>
          <a:bodyPr wrap="square" rtlCol="0">
            <a:spAutoFit/>
          </a:bodyPr>
          <a:lstStyle/>
          <a:p>
            <a:pPr algn="just">
              <a:lnSpc>
                <a:spcPct val="170000"/>
              </a:lnSpc>
              <a:spcBef>
                <a:spcPct val="0"/>
              </a:spcBef>
              <a:spcAft>
                <a:spcPct val="0"/>
              </a:spcAft>
            </a:pPr>
            <a:r>
              <a:rPr sz="1700">
                <a:solidFill>
                  <a:schemeClr val="bg1"/>
                </a:solidFill>
                <a:latin typeface="思源黑体 CN Normal" panose="020B0400000000000000" charset="-122"/>
                <a:ea typeface="思源黑体 CN Normal" panose="020B0400000000000000" charset="-122"/>
                <a:cs typeface="思源黑体 CN Normal" panose="020B0400000000000000" charset="-122"/>
              </a:rPr>
              <a:t>　　1938年春，张思德被调到云阳八路军某部留守处警卫营担任班长。1940年春，调中央军委警卫营任通信班长。工作中，他总是承担最困难、最艰苦的工作。一次来了急件，刚刚完成任务的张思德又立刻跑步出发。途中遇到大雨，为了不淋湿信件，他脱下鞋将信件一扣，夹在腋下赤脚前行。在他的带领下，全班战士出色地完成了各项任务。</a:t>
            </a:r>
          </a:p>
          <a:p>
            <a:pPr algn="just">
              <a:lnSpc>
                <a:spcPct val="170000"/>
              </a:lnSpc>
              <a:spcBef>
                <a:spcPct val="0"/>
              </a:spcBef>
              <a:spcAft>
                <a:spcPct val="0"/>
              </a:spcAft>
            </a:pPr>
            <a:r>
              <a:rPr sz="1700">
                <a:solidFill>
                  <a:schemeClr val="bg1"/>
                </a:solidFill>
                <a:latin typeface="思源黑体 CN Normal" panose="020B0400000000000000" charset="-122"/>
                <a:ea typeface="思源黑体 CN Normal" panose="020B0400000000000000" charset="-122"/>
                <a:cs typeface="思源黑体 CN Normal" panose="020B0400000000000000" charset="-122"/>
              </a:rPr>
              <a:t>　　1942年11月，部队合并整编，干部精减下派，一些连排干部要去当班长，多数班长、副班长要当战士。张思德被调到中央警卫团1连当战士，他毫无怨言，愉快地服从组织分配。他说：“当班长是革命的需要，当战士也是革命的需要，班长和战士的职责不同，但为党工作是一样的。”</a:t>
            </a:r>
          </a:p>
          <a:p>
            <a:pPr algn="just">
              <a:lnSpc>
                <a:spcPct val="170000"/>
              </a:lnSpc>
              <a:spcBef>
                <a:spcPct val="0"/>
              </a:spcBef>
              <a:spcAft>
                <a:spcPct val="0"/>
              </a:spcAft>
            </a:pPr>
            <a:r>
              <a:rPr sz="1700">
                <a:solidFill>
                  <a:schemeClr val="bg1"/>
                </a:solidFill>
                <a:latin typeface="思源黑体 CN Normal" panose="020B0400000000000000" charset="-122"/>
                <a:ea typeface="思源黑体 CN Normal" panose="020B0400000000000000" charset="-122"/>
                <a:cs typeface="思源黑体 CN Normal" panose="020B0400000000000000" charset="-122"/>
              </a:rPr>
              <a:t>　　不久，张思德被调到延安枣园，在毛泽东等中央领导同志工作的地方执行警卫任务。他把全部心血都倾注在警卫工作中。他经常主动为驻地打扫卫生、铺石垫路、修补窑洞，兢兢业业地做好每一项工作。他还经常帮助战友补洗衣服、编草鞋、喂战马、挑水烧火、采药防病、站岗放哨，带头帮助驻地群众生产劳动，全心全意地干好每一件革命工作。</a:t>
            </a:r>
          </a:p>
        </p:txBody>
      </p:sp>
      <p:pic>
        <p:nvPicPr>
          <p:cNvPr id="8" name="图片 20" descr="C:/Users/Administrator/AppData/Local/Temp/picturecompress_20211104164930/output_24.pngoutput_24"/>
          <p:cNvPicPr>
            <a:picLocks noChangeAspect="1" noChangeArrowheads="1"/>
          </p:cNvPicPr>
          <p:nvPr userDrawn="1"/>
        </p:nvPicPr>
        <p:blipFill>
          <a:blip r:embed="rId5" cstate="email">
            <a:extLst>
              <a:ext uri="{28A0092B-C50C-407E-A947-70E740481C1C}">
                <a14:useLocalDpi xmlns:a14="http://schemas.microsoft.com/office/drawing/2010/main"/>
              </a:ext>
            </a:extLst>
          </a:blip>
          <a:stretch>
            <a:fillRect/>
          </a:stretch>
        </p:blipFill>
        <p:spPr bwMode="auto">
          <a:xfrm>
            <a:off x="-42571" y="6277037"/>
            <a:ext cx="12237746" cy="608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300" fill="hold"/>
                                        <p:tgtEl>
                                          <p:spTgt spid="29"/>
                                        </p:tgtEl>
                                        <p:attrNameLst>
                                          <p:attrName>ppt_w</p:attrName>
                                        </p:attrNameLst>
                                      </p:cBhvr>
                                      <p:tavLst>
                                        <p:tav tm="0">
                                          <p:val>
                                            <p:fltVal val="0"/>
                                          </p:val>
                                        </p:tav>
                                        <p:tav tm="100000">
                                          <p:val>
                                            <p:strVal val="#ppt_w"/>
                                          </p:val>
                                        </p:tav>
                                      </p:tavLst>
                                    </p:anim>
                                    <p:anim calcmode="lin" valueType="num">
                                      <p:cBhvr>
                                        <p:cTn id="8" dur="300" fill="hold"/>
                                        <p:tgtEl>
                                          <p:spTgt spid="29"/>
                                        </p:tgtEl>
                                        <p:attrNameLst>
                                          <p:attrName>ppt_h</p:attrName>
                                        </p:attrNameLst>
                                      </p:cBhvr>
                                      <p:tavLst>
                                        <p:tav tm="0">
                                          <p:val>
                                            <p:fltVal val="0"/>
                                          </p:val>
                                        </p:tav>
                                        <p:tav tm="100000">
                                          <p:val>
                                            <p:strVal val="#ppt_h"/>
                                          </p:val>
                                        </p:tav>
                                      </p:tavLst>
                                    </p:anim>
                                    <p:animEffect transition="in" filter="fade">
                                      <p:cBhvr>
                                        <p:cTn id="9" dur="300"/>
                                        <p:tgtEl>
                                          <p:spTgt spid="29"/>
                                        </p:tgtEl>
                                      </p:cBhvr>
                                    </p:animEffect>
                                  </p:childTnLst>
                                </p:cTn>
                              </p:par>
                            </p:childTnLst>
                          </p:cTn>
                        </p:par>
                        <p:par>
                          <p:cTn id="10" fill="hold" nodeType="afterGroup">
                            <p:stCondLst>
                              <p:cond delay="300"/>
                            </p:stCondLst>
                            <p:childTnLst>
                              <p:par>
                                <p:cTn id="11" presetID="56" presetClass="entr" presetSubtype="0" fill="hold" grpId="0" nodeType="afterEffect">
                                  <p:stCondLst>
                                    <p:cond delay="0"/>
                                  </p:stCondLst>
                                  <p:iterate type="lt">
                                    <p:tmPct val="10000"/>
                                  </p:iterate>
                                  <p:childTnLst>
                                    <p:set>
                                      <p:cBhvr>
                                        <p:cTn id="12" dur="1" fill="hold">
                                          <p:stCondLst>
                                            <p:cond delay="0"/>
                                          </p:stCondLst>
                                        </p:cTn>
                                        <p:tgtEl>
                                          <p:spTgt spid="25"/>
                                        </p:tgtEl>
                                        <p:attrNameLst>
                                          <p:attrName>style.visibility</p:attrName>
                                        </p:attrNameLst>
                                      </p:cBhvr>
                                      <p:to>
                                        <p:strVal val="visible"/>
                                      </p:to>
                                    </p:set>
                                    <p:anim by="(-#ppt_w*2)" calcmode="lin" valueType="num">
                                      <p:cBhvr rctx="PPT">
                                        <p:cTn id="13" dur="150" autoRev="1" fill="hold">
                                          <p:stCondLst>
                                            <p:cond delay="0"/>
                                          </p:stCondLst>
                                        </p:cTn>
                                        <p:tgtEl>
                                          <p:spTgt spid="25"/>
                                        </p:tgtEl>
                                        <p:attrNameLst>
                                          <p:attrName>ppt_w</p:attrName>
                                        </p:attrNameLst>
                                      </p:cBhvr>
                                    </p:anim>
                                    <p:anim by="(#ppt_w*0.50)" calcmode="lin" valueType="num">
                                      <p:cBhvr>
                                        <p:cTn id="14" dur="150" decel="50000" autoRev="1" fill="hold">
                                          <p:stCondLst>
                                            <p:cond delay="0"/>
                                          </p:stCondLst>
                                        </p:cTn>
                                        <p:tgtEl>
                                          <p:spTgt spid="25"/>
                                        </p:tgtEl>
                                        <p:attrNameLst>
                                          <p:attrName>ppt_x</p:attrName>
                                        </p:attrNameLst>
                                      </p:cBhvr>
                                    </p:anim>
                                    <p:anim from="(-#ppt_h/2)" to="(#ppt_y)" calcmode="lin" valueType="num">
                                      <p:cBhvr>
                                        <p:cTn id="15" dur="300" fill="hold">
                                          <p:stCondLst>
                                            <p:cond delay="0"/>
                                          </p:stCondLst>
                                        </p:cTn>
                                        <p:tgtEl>
                                          <p:spTgt spid="25"/>
                                        </p:tgtEl>
                                        <p:attrNameLst>
                                          <p:attrName>ppt_y</p:attrName>
                                        </p:attrNameLst>
                                      </p:cBhvr>
                                    </p:anim>
                                    <p:animRot by="21600000">
                                      <p:cBhvr>
                                        <p:cTn id="16" dur="300" fill="hold">
                                          <p:stCondLst>
                                            <p:cond delay="0"/>
                                          </p:stCondLst>
                                        </p:cTn>
                                        <p:tgtEl>
                                          <p:spTgt spid="25"/>
                                        </p:tgtEl>
                                        <p:attrNameLst>
                                          <p:attrName>r</p:attrName>
                                        </p:attrNameLst>
                                      </p:cBhvr>
                                    </p:animRot>
                                  </p:childTnLst>
                                </p:cTn>
                              </p:par>
                            </p:childTnLst>
                          </p:cTn>
                        </p:par>
                        <p:par>
                          <p:cTn id="17" fill="hold" nodeType="afterGroup">
                            <p:stCondLst>
                              <p:cond delay="600"/>
                            </p:stCondLst>
                            <p:childTnLst>
                              <p:par>
                                <p:cTn id="18" presetID="22" presetClass="entr" presetSubtype="8"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5"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cxnSp>
        <p:nvCxnSpPr>
          <p:cNvPr id="6" name="直接连接符 5"/>
          <p:cNvCxnSpPr/>
          <p:nvPr/>
        </p:nvCxnSpPr>
        <p:spPr bwMode="auto">
          <a:xfrm>
            <a:off x="337741" y="836459"/>
            <a:ext cx="11521280"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 name="图片 6" descr="C:/Users/Administrator/AppData/Local/Temp/picturecompress_20211104164930/output_23.pngoutput_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922917" y="230675"/>
            <a:ext cx="1036208" cy="605784"/>
          </a:xfrm>
          <a:prstGeom prst="rect">
            <a:avLst/>
          </a:prstGeom>
        </p:spPr>
      </p:pic>
      <p:sp>
        <p:nvSpPr>
          <p:cNvPr id="29" name="Freeform 5"/>
          <p:cNvSpPr/>
          <p:nvPr/>
        </p:nvSpPr>
        <p:spPr bwMode="auto">
          <a:xfrm>
            <a:off x="358259" y="234687"/>
            <a:ext cx="669927" cy="582339"/>
          </a:xfrm>
          <a:custGeom>
            <a:avLst/>
            <a:gdLst>
              <a:gd name="T0" fmla="*/ 106 w 2269"/>
              <a:gd name="T1" fmla="*/ 1436 h 1979"/>
              <a:gd name="T2" fmla="*/ 242 w 2269"/>
              <a:gd name="T3" fmla="*/ 1297 h 1979"/>
              <a:gd name="T4" fmla="*/ 1296 w 2269"/>
              <a:gd name="T5" fmla="*/ 1499 h 1979"/>
              <a:gd name="T6" fmla="*/ 668 w 2269"/>
              <a:gd name="T7" fmla="*/ 864 h 1979"/>
              <a:gd name="T8" fmla="*/ 496 w 2269"/>
              <a:gd name="T9" fmla="*/ 1040 h 1979"/>
              <a:gd name="T10" fmla="*/ 229 w 2269"/>
              <a:gd name="T11" fmla="*/ 777 h 1979"/>
              <a:gd name="T12" fmla="*/ 699 w 2269"/>
              <a:gd name="T13" fmla="*/ 299 h 1979"/>
              <a:gd name="T14" fmla="*/ 1001 w 2269"/>
              <a:gd name="T15" fmla="*/ 244 h 1979"/>
              <a:gd name="T16" fmla="*/ 1137 w 2269"/>
              <a:gd name="T17" fmla="*/ 383 h 1979"/>
              <a:gd name="T18" fmla="*/ 903 w 2269"/>
              <a:gd name="T19" fmla="*/ 625 h 1979"/>
              <a:gd name="T20" fmla="*/ 1537 w 2269"/>
              <a:gd name="T21" fmla="*/ 1263 h 1979"/>
              <a:gd name="T22" fmla="*/ 1034 w 2269"/>
              <a:gd name="T23" fmla="*/ 0 h 1979"/>
              <a:gd name="T24" fmla="*/ 1775 w 2269"/>
              <a:gd name="T25" fmla="*/ 1500 h 1979"/>
              <a:gd name="T26" fmla="*/ 1946 w 2269"/>
              <a:gd name="T27" fmla="*/ 1677 h 1979"/>
              <a:gd name="T28" fmla="*/ 1720 w 2269"/>
              <a:gd name="T29" fmla="*/ 1897 h 1979"/>
              <a:gd name="T30" fmla="*/ 1543 w 2269"/>
              <a:gd name="T31" fmla="*/ 1732 h 1979"/>
              <a:gd name="T32" fmla="*/ 346 w 2269"/>
              <a:gd name="T33" fmla="*/ 1692 h 1979"/>
              <a:gd name="T34" fmla="*/ 268 w 2269"/>
              <a:gd name="T35" fmla="*/ 1861 h 1979"/>
              <a:gd name="T36" fmla="*/ 75 w 2269"/>
              <a:gd name="T37" fmla="*/ 1827 h 1979"/>
              <a:gd name="T38" fmla="*/ 244 w 2269"/>
              <a:gd name="T39" fmla="*/ 1600 h 1979"/>
              <a:gd name="T40" fmla="*/ 106 w 2269"/>
              <a:gd name="T41" fmla="*/ 1436 h 1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69" h="1979">
                <a:moveTo>
                  <a:pt x="106" y="1436"/>
                </a:moveTo>
                <a:lnTo>
                  <a:pt x="242" y="1297"/>
                </a:lnTo>
                <a:cubicBezTo>
                  <a:pt x="531" y="1545"/>
                  <a:pt x="865" y="1706"/>
                  <a:pt x="1296" y="1499"/>
                </a:cubicBezTo>
                <a:lnTo>
                  <a:pt x="668" y="864"/>
                </a:lnTo>
                <a:lnTo>
                  <a:pt x="496" y="1040"/>
                </a:lnTo>
                <a:lnTo>
                  <a:pt x="229" y="777"/>
                </a:lnTo>
                <a:lnTo>
                  <a:pt x="699" y="299"/>
                </a:lnTo>
                <a:cubicBezTo>
                  <a:pt x="767" y="333"/>
                  <a:pt x="875" y="336"/>
                  <a:pt x="1001" y="244"/>
                </a:cubicBezTo>
                <a:lnTo>
                  <a:pt x="1137" y="383"/>
                </a:lnTo>
                <a:lnTo>
                  <a:pt x="903" y="625"/>
                </a:lnTo>
                <a:lnTo>
                  <a:pt x="1537" y="1263"/>
                </a:lnTo>
                <a:cubicBezTo>
                  <a:pt x="1773" y="865"/>
                  <a:pt x="1579" y="271"/>
                  <a:pt x="1034" y="0"/>
                </a:cubicBezTo>
                <a:cubicBezTo>
                  <a:pt x="1572" y="26"/>
                  <a:pt x="2269" y="643"/>
                  <a:pt x="1775" y="1500"/>
                </a:cubicBezTo>
                <a:lnTo>
                  <a:pt x="1946" y="1677"/>
                </a:lnTo>
                <a:lnTo>
                  <a:pt x="1720" y="1897"/>
                </a:lnTo>
                <a:lnTo>
                  <a:pt x="1543" y="1732"/>
                </a:lnTo>
                <a:cubicBezTo>
                  <a:pt x="1088" y="1979"/>
                  <a:pt x="672" y="1951"/>
                  <a:pt x="346" y="1692"/>
                </a:cubicBezTo>
                <a:cubicBezTo>
                  <a:pt x="365" y="1752"/>
                  <a:pt x="327" y="1823"/>
                  <a:pt x="268" y="1861"/>
                </a:cubicBezTo>
                <a:cubicBezTo>
                  <a:pt x="198" y="1908"/>
                  <a:pt x="119" y="1892"/>
                  <a:pt x="75" y="1827"/>
                </a:cubicBezTo>
                <a:cubicBezTo>
                  <a:pt x="0" y="1712"/>
                  <a:pt x="122" y="1574"/>
                  <a:pt x="244" y="1600"/>
                </a:cubicBezTo>
                <a:cubicBezTo>
                  <a:pt x="195" y="1551"/>
                  <a:pt x="149" y="1496"/>
                  <a:pt x="106" y="1436"/>
                </a:cubicBez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25" name="TextBox 3"/>
          <p:cNvSpPr txBox="1"/>
          <p:nvPr/>
        </p:nvSpPr>
        <p:spPr>
          <a:xfrm>
            <a:off x="1057275" y="187960"/>
            <a:ext cx="9864725" cy="645160"/>
          </a:xfrm>
          <a:prstGeom prst="rect">
            <a:avLst/>
          </a:prstGeom>
          <a:noFill/>
        </p:spPr>
        <p:txBody>
          <a:bodyPr wrap="square" rtlCol="0">
            <a:spAutoFit/>
          </a:bodyPr>
          <a:lstStyle>
            <a:defPPr>
              <a:defRPr lang="zh-CN"/>
            </a:defPPr>
            <a:lvl1pPr>
              <a:defRPr sz="2800" b="1">
                <a:solidFill>
                  <a:schemeClr val="accent1"/>
                </a:solidFill>
                <a:latin typeface="微软雅黑" panose="020B0503020204020204" pitchFamily="34" charset="-122"/>
                <a:ea typeface="微软雅黑" panose="020B0503020204020204" pitchFamily="34" charset="-122"/>
              </a:defRPr>
            </a:lvl1pPr>
          </a:lstStyle>
          <a:p>
            <a:r>
              <a:rPr sz="1800">
                <a:solidFill>
                  <a:schemeClr val="accent2"/>
                </a:solidFill>
              </a:rPr>
              <a:t>一切服从党和人民的利益，党叫干啥就干好啥，张思德短暂而光荣的一生，生动诠释了全心全意为人民服务的宗旨</a:t>
            </a:r>
          </a:p>
        </p:txBody>
      </p:sp>
      <p:sp>
        <p:nvSpPr>
          <p:cNvPr id="12" name="矩形 11"/>
          <p:cNvSpPr/>
          <p:nvPr/>
        </p:nvSpPr>
        <p:spPr>
          <a:xfrm>
            <a:off x="626110" y="1412240"/>
            <a:ext cx="8012430" cy="4271645"/>
          </a:xfrm>
          <a:prstGeom prst="rect">
            <a:avLst/>
          </a:prstGeom>
          <a:noFill/>
        </p:spPr>
        <p:txBody>
          <a:bodyPr wrap="square" rtlCol="0">
            <a:spAutoFit/>
          </a:bodyPr>
          <a:lstStyle/>
          <a:p>
            <a:pPr algn="just">
              <a:lnSpc>
                <a:spcPct val="160000"/>
              </a:lnSpc>
              <a:spcBef>
                <a:spcPct val="0"/>
              </a:spcBef>
              <a:spcAft>
                <a:spcPct val="0"/>
              </a:spcAft>
            </a:pPr>
            <a:r>
              <a:rPr sz="1700" dirty="0">
                <a:solidFill>
                  <a:schemeClr val="bg1"/>
                </a:solidFill>
                <a:latin typeface="思源黑体 CN Normal" panose="020B0400000000000000" charset="-122"/>
                <a:ea typeface="思源黑体 CN Normal" panose="020B0400000000000000" charset="-122"/>
                <a:cs typeface="思源黑体 CN Normal" panose="020B0400000000000000" charset="-122"/>
              </a:rPr>
              <a:t>　　1944年，张思德积极参加大生产运动，被选为农场副队长。7月，进陕北安塞县山中烧木炭。他处处起模范带头作用，不怕苦、不怕累、不怕脏，每到出炭时都争先钻进窑中作业。9月5日，因炭窑崩塌，不幸牺牲，年仅29岁。</a:t>
            </a:r>
          </a:p>
          <a:p>
            <a:pPr algn="just">
              <a:lnSpc>
                <a:spcPct val="160000"/>
              </a:lnSpc>
              <a:spcBef>
                <a:spcPct val="0"/>
              </a:spcBef>
              <a:spcAft>
                <a:spcPct val="0"/>
              </a:spcAft>
            </a:pPr>
            <a:r>
              <a:rPr sz="1700" dirty="0">
                <a:solidFill>
                  <a:schemeClr val="bg1"/>
                </a:solidFill>
                <a:latin typeface="思源黑体 CN Normal" panose="020B0400000000000000" charset="-122"/>
                <a:ea typeface="思源黑体 CN Normal" panose="020B0400000000000000" charset="-122"/>
                <a:cs typeface="思源黑体 CN Normal" panose="020B0400000000000000" charset="-122"/>
              </a:rPr>
              <a:t>　　细雨蒙蒙，延安市安塞区高桥镇张思德牺牲纪念地幽静肃穆，一孔复原的炭窑还原了当年张思德烈士牺牲时的场景。“那天也是下着雨，张思德带着突击队的战友们照常进山赶挖新窑。”讲解员张静介绍，不料即将挖成的炭窑突然坍塌，张思德奋力把战友小白推出洞外，自己却被埋在洞里，献出了年轻的生命。</a:t>
            </a:r>
          </a:p>
          <a:p>
            <a:pPr algn="just">
              <a:lnSpc>
                <a:spcPct val="160000"/>
              </a:lnSpc>
              <a:spcBef>
                <a:spcPct val="0"/>
              </a:spcBef>
              <a:spcAft>
                <a:spcPct val="0"/>
              </a:spcAft>
            </a:pPr>
            <a:r>
              <a:rPr sz="1700" dirty="0">
                <a:solidFill>
                  <a:schemeClr val="bg1"/>
                </a:solidFill>
                <a:latin typeface="思源黑体 CN Normal" panose="020B0400000000000000" charset="-122"/>
                <a:ea typeface="思源黑体 CN Normal" panose="020B0400000000000000" charset="-122"/>
                <a:cs typeface="思源黑体 CN Normal" panose="020B0400000000000000" charset="-122"/>
              </a:rPr>
              <a:t>　　“张思德在平凡工作岗位上默默奉献、以身殉职，用自己短暂的一生，生动诠释了全心全意为人民服务的宗旨。”中央党史和文献研究院学术和编审委员会主任陈理表示。</a:t>
            </a:r>
          </a:p>
        </p:txBody>
      </p:sp>
      <p:pic>
        <p:nvPicPr>
          <p:cNvPr id="8" name="图片 20" descr="C:/Users/Administrator/AppData/Local/Temp/picturecompress_20211104164930/output_24.pngoutput_24"/>
          <p:cNvPicPr>
            <a:picLocks noChangeAspect="1" noChangeArrowheads="1"/>
          </p:cNvPicPr>
          <p:nvPr userDrawn="1"/>
        </p:nvPicPr>
        <p:blipFill>
          <a:blip r:embed="rId5" cstate="email">
            <a:extLst>
              <a:ext uri="{28A0092B-C50C-407E-A947-70E740481C1C}">
                <a14:useLocalDpi xmlns:a14="http://schemas.microsoft.com/office/drawing/2010/main"/>
              </a:ext>
            </a:extLst>
          </a:blip>
          <a:stretch>
            <a:fillRect/>
          </a:stretch>
        </p:blipFill>
        <p:spPr bwMode="auto">
          <a:xfrm>
            <a:off x="-42571" y="6277037"/>
            <a:ext cx="12237746" cy="608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图片 2" descr="竖横"/>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267190" y="1412875"/>
            <a:ext cx="2045335" cy="4258310"/>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300" fill="hold"/>
                                        <p:tgtEl>
                                          <p:spTgt spid="29"/>
                                        </p:tgtEl>
                                        <p:attrNameLst>
                                          <p:attrName>ppt_w</p:attrName>
                                        </p:attrNameLst>
                                      </p:cBhvr>
                                      <p:tavLst>
                                        <p:tav tm="0">
                                          <p:val>
                                            <p:fltVal val="0"/>
                                          </p:val>
                                        </p:tav>
                                        <p:tav tm="100000">
                                          <p:val>
                                            <p:strVal val="#ppt_w"/>
                                          </p:val>
                                        </p:tav>
                                      </p:tavLst>
                                    </p:anim>
                                    <p:anim calcmode="lin" valueType="num">
                                      <p:cBhvr>
                                        <p:cTn id="8" dur="300" fill="hold"/>
                                        <p:tgtEl>
                                          <p:spTgt spid="29"/>
                                        </p:tgtEl>
                                        <p:attrNameLst>
                                          <p:attrName>ppt_h</p:attrName>
                                        </p:attrNameLst>
                                      </p:cBhvr>
                                      <p:tavLst>
                                        <p:tav tm="0">
                                          <p:val>
                                            <p:fltVal val="0"/>
                                          </p:val>
                                        </p:tav>
                                        <p:tav tm="100000">
                                          <p:val>
                                            <p:strVal val="#ppt_h"/>
                                          </p:val>
                                        </p:tav>
                                      </p:tavLst>
                                    </p:anim>
                                    <p:animEffect transition="in" filter="fade">
                                      <p:cBhvr>
                                        <p:cTn id="9" dur="300"/>
                                        <p:tgtEl>
                                          <p:spTgt spid="29"/>
                                        </p:tgtEl>
                                      </p:cBhvr>
                                    </p:animEffect>
                                  </p:childTnLst>
                                </p:cTn>
                              </p:par>
                            </p:childTnLst>
                          </p:cTn>
                        </p:par>
                        <p:par>
                          <p:cTn id="10" fill="hold" nodeType="afterGroup">
                            <p:stCondLst>
                              <p:cond delay="300"/>
                            </p:stCondLst>
                            <p:childTnLst>
                              <p:par>
                                <p:cTn id="11" presetID="56" presetClass="entr" presetSubtype="0" fill="hold" grpId="0" nodeType="afterEffect">
                                  <p:stCondLst>
                                    <p:cond delay="0"/>
                                  </p:stCondLst>
                                  <p:iterate type="lt">
                                    <p:tmPct val="10000"/>
                                  </p:iterate>
                                  <p:childTnLst>
                                    <p:set>
                                      <p:cBhvr>
                                        <p:cTn id="12" dur="1" fill="hold">
                                          <p:stCondLst>
                                            <p:cond delay="0"/>
                                          </p:stCondLst>
                                        </p:cTn>
                                        <p:tgtEl>
                                          <p:spTgt spid="25"/>
                                        </p:tgtEl>
                                        <p:attrNameLst>
                                          <p:attrName>style.visibility</p:attrName>
                                        </p:attrNameLst>
                                      </p:cBhvr>
                                      <p:to>
                                        <p:strVal val="visible"/>
                                      </p:to>
                                    </p:set>
                                    <p:anim by="(-#ppt_w*2)" calcmode="lin" valueType="num">
                                      <p:cBhvr rctx="PPT">
                                        <p:cTn id="13" dur="150" autoRev="1" fill="hold">
                                          <p:stCondLst>
                                            <p:cond delay="0"/>
                                          </p:stCondLst>
                                        </p:cTn>
                                        <p:tgtEl>
                                          <p:spTgt spid="25"/>
                                        </p:tgtEl>
                                        <p:attrNameLst>
                                          <p:attrName>ppt_w</p:attrName>
                                        </p:attrNameLst>
                                      </p:cBhvr>
                                    </p:anim>
                                    <p:anim by="(#ppt_w*0.50)" calcmode="lin" valueType="num">
                                      <p:cBhvr>
                                        <p:cTn id="14" dur="150" decel="50000" autoRev="1" fill="hold">
                                          <p:stCondLst>
                                            <p:cond delay="0"/>
                                          </p:stCondLst>
                                        </p:cTn>
                                        <p:tgtEl>
                                          <p:spTgt spid="25"/>
                                        </p:tgtEl>
                                        <p:attrNameLst>
                                          <p:attrName>ppt_x</p:attrName>
                                        </p:attrNameLst>
                                      </p:cBhvr>
                                    </p:anim>
                                    <p:anim from="(-#ppt_h/2)" to="(#ppt_y)" calcmode="lin" valueType="num">
                                      <p:cBhvr>
                                        <p:cTn id="15" dur="300" fill="hold">
                                          <p:stCondLst>
                                            <p:cond delay="0"/>
                                          </p:stCondLst>
                                        </p:cTn>
                                        <p:tgtEl>
                                          <p:spTgt spid="25"/>
                                        </p:tgtEl>
                                        <p:attrNameLst>
                                          <p:attrName>ppt_y</p:attrName>
                                        </p:attrNameLst>
                                      </p:cBhvr>
                                    </p:anim>
                                    <p:animRot by="21600000">
                                      <p:cBhvr>
                                        <p:cTn id="16" dur="300" fill="hold">
                                          <p:stCondLst>
                                            <p:cond delay="0"/>
                                          </p:stCondLst>
                                        </p:cTn>
                                        <p:tgtEl>
                                          <p:spTgt spid="25"/>
                                        </p:tgtEl>
                                        <p:attrNameLst>
                                          <p:attrName>r</p:attrName>
                                        </p:attrNameLst>
                                      </p:cBhvr>
                                    </p:animRot>
                                  </p:childTnLst>
                                </p:cTn>
                              </p:par>
                            </p:childTnLst>
                          </p:cTn>
                        </p:par>
                        <p:par>
                          <p:cTn id="17" fill="hold" nodeType="afterGroup">
                            <p:stCondLst>
                              <p:cond delay="600"/>
                            </p:stCondLst>
                            <p:childTnLst>
                              <p:par>
                                <p:cTn id="18" presetID="22" presetClass="entr" presetSubtype="8"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5" grpId="0"/>
      <p:bldP spid="12"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PLAYERS_CUSTOMIZATION" val="UEsDBBQAAgAIADZb60g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A2W+tICH4LIykDAACGDAAAJwAAAHVuaXZlcnNhbC9mbGFzaF9wdWJsaXNoaW5nX3NldHRpbmdzLnhtbNVX3W7aMBS+5yksT70saTu6diihqgpo1VpAhW3tVWViQ6w6dhbbUHq1p9mD7Ul2HAMFtevSH6RNCBGfn+/8n5jw6DYVaMJyzZWM8G51ByMmY0W5HEf4y6C9fYiRNkRSIpRkEZYKo6NGJczsUHCd9JkxIKoRwEhdz0yEE2OyehBMp9Mq11nuuEpYA/i6Gqs0yHKmmTQsDzJBZvBjZhnTeI5QAgC+qZJztUalglDokc4VtYIhTsFzyV1QRLQF0QkOvNiQxDfjXFlJT5RQOcrHwwi/Ozx2n4WMh2rylEmXE90AoiObOqGUOy+I6PM7hhLGxwm4e1DDaMqpSSK8V3MoIB08RCmwfejEoZwoyIE0c/iUGUKJIf7o7Rl2a/SC4El0JknK4wFwkIs/ws3B9aerXuvi7LTz+XrQ7Z4NTnveiUInWMcJg3VDITikbB6zpZ2QGEPiBPwGnRERmoXBKmkhNlJyzTl3RkMlIPeFFrRROmS0Q1K2Uo3+DZdtkNzFaASBiFmEj3NOBEbcEMHjpbK2Q224KareXpVEgAXtydB5H9+b99mJE5JrturWgqNdzuPGN2UFRTNlkeA3DBmFIH6bwlPC0Gpx0ChXaUGF9jFICw4WJ5xNGT0qcjoH/JOhKzCRWtCEXs0EM97Cd8vv0JCNVA64jEygs4HOtcevPgs4I1rfg5KFj1v9s9Nm6/q002xdbrkACZ0QGT8THArO0sxsBJ/MkFRmoQfpiInVrCgK5bTglYmt+vIyaJ5a4cv81sVYgd5gSTZj5TmF+asHpc0mZFIMohuuAhpGkENJPCYwYlgXXFpWFjAmEikpZojEsNa0G+sJV1YDxQ+wh9Yv99DrIy6L0xhWG1jMKctLQe7s7r2v7X84OPxYrwa/fvzcflJpvvB7gjhzfuOfPLnyl2v/4TYMA7elH1/aJrf/5s7uXbS+lslrp3U5KFXSVr8UXLeMVPdzGakL/5LprbxgSrkAS2nshwzWkuApN4y+ZYu9oE1e9W73PbaZNtlgzK8Zjf8mZH9aXhPX7oVh8OjF1XFSLnkKiXArcXnbbezXduCm+SirUgG09f8OjcpvUEsDBBQAAgAIADZb60i+fNZIuQIAAFEKAAAhAAAAdW5pdmVyc2FsL2ZsYXNoX3NraW5fc2V0dGluZ3MueG1slVbbTuMwEH3nK6ruO2GvZSVTCUpXQmIXBIh3p5kmVh07sp2y/fv1ODax24ZmO0KqZ87xXDwzhegNE/OzyYSsJJfqGYxhotSoCboJK66meWuMFOcrKQwIcy6kqimfzj/9ch+SOeQpltyCGstZ0xX0bmbuM4bifXyfoQwRVrJuqNjdy1Ke53S1KZVsRXEytGrXgOJMbCzy4udssRx0wJk2dwbqJKblJco4SqNAa8CQfixRTrI4zYEHTxfuM5LTu/o4+z3almlmHO36M8oQraElpEW+vEYZxgt7e/oqM5SPCQb+Ggv9+gVlEMrpDlR6+e03lEGGbNrmf3qkUbLEgqacjx/xncMlLez4YVQXKCcJmBA6OvkKvjwu19sI5L/Gc09wXJXkj1jXvYWAj55zmBvVAsnCqbPpSr49tMbOB8zXlGsLiFU96NEG/UhbHa5JdT3uCd6YKCKQV/SIV8nbGhZdvBEw1ff4xeLGrYo4vnddFKCCrVdGEfbKHvnHlvUAGSl75DNnBTwIvjuA71s6TnjiG+ofM6q+jz4pvzWDoPYYChZOwYqu7nFydeTbKwKmlgXMNcbzwmrAZyOZ03UxZQdBEUG3rKSGSfEbcfnOZaNJtmfwrXa8sYhhhsOxfnMx2i0dP5g7n50sCOl+FfrkuvPE2CV+NaXG0FVV218lPZ14np0SW5hpdpyBa9LCQd2JtRzJqanagHqRko/1IqSBGOsyGwLLbrSG4CSLSkCy40Um/pJj1RdtnYNa2kdjELom1XW4ipUVt3/mlcEbFClhwNgxTWWvE5S9N2Wk8B0AVK2q0LLdobPULTeMwxbC5EcKl/BQZkTbFh3qtmtzD2sT95vXjGpIvyj6RolxqeEI4dXGJdOVExtG9LyhuXaZJWMfVnB/c7KUwy7D1ovXmDv7TkoutvbDClol/iv5D1BLAwQUAAIACAA2W+tIKpYPZ/4CAACXCwAAJgAAAHVuaXZlcnNhbC9odG1sX3B1Ymxpc2hpbmdfc2V0dGluZ3MueG1szZZvTxoxGMDf8ymaLr6UU+emI3cYIxiJToiwTV+Zci1cY6+9tT3wfLVPsw+2T7KnV0CIjp1GloUQ6NM+v+df+7Th0X0q0IRpw5WM8G59ByMmY0W5HEf4y+B0+xAjY4mkRCjJIiwVRkfNWpjlQ8FN0mfWwlKDACNNI7MRTqzNGkEwnU7r3GTazSqRW+CbeqzSINPMMGmZDjJBCvixRcYMnhEqAOCbKjlTa9ZqCIWe9FnRXDDEKXguuQuKiDObChz4VUMS3421yiU9UUJppMfDCL87PHaf+RpPavGUSZcS0wShE9sGoZQ7J4jo8weGEsbHCXh7sI/RlFObRHhv31FgdfCUUrJ95MRRThSkQNoZPmWWUGKJH3p7lt1bMxd4ES0kSXk8gBnkwo9wa3B7dtNrX110Ls9vB93uxaDT806UOsEqJwxWDYXgkMp1zBZ2QmItiRPwG3RGRBgWBsui+bKRkivOuTEaKgGpL7UwGoGnoojwseZEYMQtETxezFqix8yecgExON3d+kha/Aj08cYJ0YYtG5rPGJfFuPlN5YKiQuVI8DuGrEIQUZ7Cv4Sh5XSjkVZpKRXEWGQEpwxNOJsyelRmaQb8k6EbMJHmoAmbLxPMegvfc/6AhmykNHAZmcBWBTk3nl9/ETgjxjxCydzHrf5Fp9W+7Vy22tdbLkBCJ0TGL4RDCVma2Y3wSYGksnM9SEdMcsPKolBOy7kqsdVfXwbD01z4Mr91MZbQGyzJZqy8pDB/9aCy2YRMyoPoDleJhiPIoSSeCRMxHHcuc1YVGBOJlBQFIjE0KuOO9YSr3IDEH2CPNq/30OsjLsvRGG4OsKgp05WQO7t77/c/fDw4/NSoB79+/NxeqzRr4T1BnDnfw0/WNvFFI3/aDcPA9c7n27DV+b/qwr2r9tcqmbpsXw8qFandr4TrVlnVPa+y6spfG72lK6OSC9Bmxv7YQKMRPOWW0bfcNK8o/Pr712+LNyr8BqNYu33/3yD8aPHcWnlfhcGzD8AayFcf083ab1BLAwQUAAIACAA2W+tItIcUDKABAAAuBgAAHwAAAHVuaXZlcnNhbC9odG1sX3NraW5fc2V0dGluZ3MuanONlE1vwjAMhu/8CpRdJ8Q+YbuhwSQkDpPGbdohFFMq0jhKAoMh/vvq8NWk6SC+NK+evo4dOdtGs1gsYc3X5tZ9u/2Hv3cakGb1Em59XdToOenMiGwK4ywHkUlgAbIiZMaFgZO+OyMxZyad62TzSb6mZMjwZFYSVcRCRzQT0VYR7SeirWOJf49go1TVvqJSnydLa1G2EpQWpG1J1Dl3DLt5d6tcYADjCvQFdMYT8Ew7btWRZ8enDkWZSzBXXG5GmGJrwpNFqnEpp3X55xsFurjxxR5ov3TeBp6dyIwdWsjDxIMuRT2pNBgDh7zPA4ooLPgERMm37dY/qGdcLSigV5nJ7JHu3VGUacVTqHSp26PwMVl4VbrZoahyFtZ2TzzcU3iE4BvQFav+I4UHolqqKy5QaUypIxW02vMTKpBPM5keUrcpohwdlmzruncu1B2/z7wRwmCE5pGJzOsejium3kYH1wRZR7GZFzExlhcjmor9HDyQx9PY8Bmh/VeTcWt5Ms+L16F4GanjYIpv0EM5QxJyrhegx4iiqOf70snD5I3dH1BLAwQUAAIACAA2W+tIPTwv0cEAAADlAQAAGgAAAHVuaXZlcnNhbC9pMThuX3ByZXNldHMueG1snZGxCsIwEIb3PkW43cRupSR1E9wcdJaaphppLyWXWh/flIp0kYBDIP/xfT8kJ3evvmNP48k6VJDzLTCD2jUWbwrOp/2mAEahxqbuHBoF6IDtqkzavMCjN2QCsViBpOAewlAKMU0TtzT42ECuG0MsJq5dL+LpHYrZFMOiwuKW9i/7M4MqyxiT19F24YBVvMe0IIy8VjA7F43cYutA/AIakwBMqsFQAmh9AngMCcCPK0CK75vnpEcK8aNikGK1nip7A1BLAwQUAAIACAA2W+tIlBOzImkAAABuAAAAHAAAAHVuaXZlcnNhbC9sb2NhbF9zZXR0aW5ncy54bWwNzDEOgzAMQNGdU1jeKe3WgcDGVpbSA1jERZEcG5GA4PZk+8PTb/szChy8pWDq8PV4IrDO5oMuDn/TUL8RUib1JKbsUA2h76pWbCb5cs4FJliFLt4mjiUyjxSLHHYRqOFTXv/AHpuuugF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NlvrSDXb2a1oAQAA8wIAACkAAAB1bml2ZXJzYWwvc2tpbl9jdXN0b21pemF0aW9uX3NldHRpbmdzLnhtbI1S22obMRB9z1eI/IAljW4LW4OuxZCHQhPyvPWqYYmjLSuFhKKPrzatcdy6tJqnmXPmDDM6fX6ckn3OZX6avg9lmtPnWMqUHvL2CqF+Px/m5dMScyx5c6rcT2mcX3bp67zWWjWXIY3DMtoVzVuMwttDSmrlVMuYYRRJ5qlXyHluG9aB68A2zFFi+81vEj91l7iPqVxW7Tdn6J8Nu5TjUnZpjK9bOGe/h843+LgM49R4eSvYGvU4tTq2BmKES+4r1QAgkOWOOFyl7KQmyGPGMVSjKFBAhHPSiUok5dCy0ImmwnwnEJOMUVepp60baW0ctVVCR4hu07zqbA3BSIwRIQSYq1xAMBg1NjQNDWo9IDgwIKo2mihAwQYTWPXOC8uRol5gXJkxgPHpuKft3p/rVP3vdY7n/IfgxS+4iK7e2lwwV79/XpZGvo1P3w5DiejLkONu/HAd7m5urn958s2/R8Zq1LbxX339A1BLAwQUAAIACAA3W+tIzZF56aEOAADyXgAAFwAAAHVuaXZlcnNhbC91bml2ZXJzYWwucG5n7dx5VNLbvgBwy6HJTnUalDJJTbunCdRKKZRs0DzZeE3rlIJD0mm4ZJSCMaTlTdPkqCl4NGny1r1mZB0PDihiKVEG1dXMVMggKRIRUQEZfpfee2sd1Hfe/2+tH2vxc/32z9+ePpu9v/ufnbl3d8jsmYtn2tjYzA7dsW2/jY1dmI2NbeJ0B0uKecvqEMufKfj9IVtsHghdvlhu7LBBu4JsbCpps4wx9pb7Gad3HMLb2Hz35Nt3Ch93L97GJvpy6LagcEK0sodLK2m/2ZIIdFy79ipXeGtL+I6f3ctu3tgRFHRxW5zg1o5jedW+S1F5N+q1y3YPvDiPHeWI+oU+LzSVl6pjOr6qEcwqFcnUOtbc09eVLCEna7VcwDSAoxq6RAAnZeQ5SnhhioMzZtyFQndIAJzXxK/LVbKdNFSjhgkYo8yy7dDXWZP+N8fZ+VQ8xYBgcMiGiNX7ZkEwE/K7IW48tlzalQWlGivN8JxwL9XtYJ9GG1tH+B+XVzGY3/KcpOc2ruVIm3oen0+YkAfm1LfnaKqpChN7pnn8u98uxthvz5+/qV2N8MA+nfB8M30Kz9KXcyfVDIPdDFeH9uanTWqUXf6DGbkChmFiPZb5YWJuuf8rY2L5cExMXqSnp7DIe2LDjjY2bdsePm9S2Y1Nd8ozfrgxUDyh7NTuC+mZV+65T+yhxgvpodEF1/yxLZNbN2v+wn3b4ycxzsp/4P6PC7W4iY07Y7vIa+WtK88mdeMiL+KB/R9LIBPToxxWh4VvW5g7qZtWh9VeYUxVNExs3bPZBxn3Mla6T3I6yJAdCM3EJ0xMPwt5CN8378C2iQU4P4R/WRk78x4IAUKAECAECAFCgBAgBAgBQoAQIAQIAUKAECAECAFCgBAgBAgBQoAQIAQIAUKAECAECAFCgBAgBAgBQoAQIAQIAUKAECAECAFCgBAgBAgBQoAQIAQIAUKAECAECAFCgBAgBAgBQoAQIAQIAUKAECAECAFCgBAgBAgBQoAQIAQIAUKAECDE/0+IRkrMkEkrkej5kImFWy4A9kP6k8EZvP/llL33FzCxMXExTyc92mSblrlnJnPBpMYsYzAOFR3ynlQD05+D/FmyT9m1ScnuttF5tmF2wanhNyd0y2LH6V5pmZimSVWlqdeHNZhGu+r2oEzDA59e0JNV9VpxzyYVB48HsvnrXSWEEql6QxsMFVJAH1dgtaRxVN+/JpAeMMZo0fSoRUzz8N3PCJVOT1P5coHXUNUiieq9SC9NFxT74QbEZG1P8azl2igxgSNNNKQ/wbmOH/asVFyDvi8BeAW4BcUi5UtR7AKlOlCk1Btz8ZCLmR4ooF3fL3Gdlr8nUC871JxHrJYmQhEl/GjRkdqzav8U6jzUxzbDoBXU5gSM0W2somHLxx0LDtaLQqDk30jCTWLsSGLp1y5+T+DoXvfvvERVwVf59WP2n95/Lbq904nmYUjHnWOJB5BWPfh5A9y8eezinEBdT0saBBEhZJ5wRIxV85ei+uiyjIuC19NSslTsJs2Cr0UelixuG5w0BX/FyS9aDb7WRt37QrbOZaQS+u/nzXEAga1Tt0SxhL2fu+zzX0byyFdGWnPLsvi5po/JC+q0+AdWnTMMcUZ3fVzEfIeWeleQ0FI+p4pGHP5ac194nBMF77TLv1v7ub2Z4ELmZrDCCJvmW70qc2h54UsRodnxQHfiUdk/S0+Y36KEhJ+FitU5lnfnhQm3bEw3DrSyUWY1zSmyy2Nv/R5z8UVf61+00sGSgWy4TVPVTgbeukl/oBrVkStYwriRJN5yRy+o5banPJI1YB7r4IqjFs+IoA+FZ6wlutxNEZTJTw/Pml/hepdtoNqNO2sS9yEL1lCtm3OOqUB0xgH+5aKLfLP6byYpeaQ9cs4VL+4heCdKLXYdJuPOP0tH2omg5sHLdVSjFMpNOcYkj3ZuZ16YQ3SRU8xy1xeERnmDyJMWR/Wjl/JGvStcL7MNL2nWo/V72w5zcQh0iDP8qyT5XHCHsRKnjoOaio+LrhdjzmBifL7TK7vYwCl7KRBYBdd/O+FTY7ja3ExGV494z6NBschCfIzsPU9Wp2qoW+L9xY3pUq4ZTOIirGeTzbEf3Kjpg7qtvSaUtMBBgxAZVFygnE2Tp0Ipul7gfPRZhTQb2FAKE9ISj1egAt8SuGrVMPGtIvsNzU9MRRaq8d0Uid6ZL4ozatUaf61mKQ4q9xM3BPDVEj5/KUBGsgK0JlhAlp4AHRoJs8u35cU7ZM6DDhwOz6YrTnLJ+k/0FXFNcW6uO0IeMiSjq66ruayFYS2iU5QltF436mORAsnpweVY//JOt1mG5kL6pVQ9WUjuaYHMbtE8xEta8E3tfIgIxje0ys8Y5Ps1BbN9g5ej6O0QT+gJQPPOoUTNIZCKgVOGEn3bquAW6CMarkue41GajdMgha6Kj0RdLvPfZWjRNvghu/x9z/vY82YM1GXjnTi01XOCSNBbd2d6PU77myiBtB+9eFeEvFdJwVuveKkeDtFciunGQR/gFTEwk7kqQznfAAn7XaQJ7mawfmTcjDOQdwfQSqjT66Nw2apNDVflkSFbGs3kCOxZAb9EFMQX4SgAnidroKG4Ih2RJs/xdVY+eYWUKJceGarWSrDvDl4XmZVpAndGa/uzxkT0XMa5k3W1zst2H+C1e0Z9f7QvT9bN3UNu3enKp/hs+LH3gvkXet/9/xpaueNPfCVkcxfKwz8zymlqjiIcDgFMGpFltlLELgzrU8QuCQlGQiRrTVnrLVULJbwz3zRlb6Pb5avjRPiSrGt/ZX2ojoBDNkTIPRgnpwrM8N29Rf4OZsPpU+hbj1amle+s/YQ5o6i8umf4MmlpfjuRUCdxsZ7cP2Sk7kxrNFuY8NJMgw7791/Ul592YXxKh0WsukoqsyYcMTIz9dRyRvk1Pem4Q/qJCi0MwYRQWuKWYOFc83Odqpwu64909/3+qqou6v5JaEdVmkDnneP8voGWLoiN8UllmTcw9PYnE34u3knj/5TUj0YlKebjKPtLx7RxqJz2FT8NpdQtqNBqiz2tF5cSn4cppWdkSnmDY5MxrUwzwzQKc4C4xXA2xhiQx0glaknIunfmx1G01lc+5gB0zuOx/XO1JpcIplMIxXx36huCUSMPoJTKF3kZmF8phIfkH4Q19O7pXlyS95s1T5Vl/anRZ/5JWzg9Z21YH82P5zctXz2DovDcKI/4S/me4zhtsZt1bVy8B8XnVVHDVahRUQj/19i1YaPUwy/Nnghf135po8ITIeV3U7zb9GdKTJLl+Uho9PV9Q5W/U4+hpC2ko82k0JeUmEdjui4Y0VuIBdiqfidkOY3OIVvGEI0uuwQTFM0VvkwfdVq3IlxLzi1t9+xJ/iI/Lg981c8tFMTZ31n4TBmZLQ7O11fttkyM5ZqhJC7ReuZohA/SucZP+9IEZPTp4bYOeJHIVkvdKcyFHamN+pcLWUwcIHYqNJgR0kBbF7sXWzcXMZJXYgg0G3dubSk6ufW1ec5bVtX/jKJLvHiDH+9+dOFjUxPr7o+dTx/X3rmdwYYBNQUYH1fDaGvwOghwnmIfz3uKi18FiIXT/6jHVkcOST8U9Dq+yhGhZctaUd2l5Vl4mKAz5FrNaoiKO/a+qFx+pRx/mAwcgENwkkBVDyxs1NL+xHhO9zHzUTfN0Z0aeT10yREPhuP88seIkST0k3hLjOGQcUq9yWmXw68Q+9+p7GHP1GVBSHiPk8eDkTc32uO6g/PxsPqNi39Zm6o06HYVWs0Du20lFIOynvrki6KmlZBHRVc7Z2WoAw1cQYLdBX06hk9LXOnaCvxOdvRY1gqUktY8O4HqKIECbcRsel+rs48YV9JRw1T5s9TIFA4ZtZoBxRp87hAb5lwN0ahpB1rhiQLWtDRBKsYHvduHqaNN3cBdPKTTkpa+JRkU67HlWT+Rp6okgTYlxSmmCF48ssU0ta877tD1y+xkc7DcEin90Xll/z1lFYSOlfRHiKnnotlD/syhRJJlRXNqzksstKxpxOe2G2vjq1XeV9/4oelJA18zssv45llTAw6M1MmQLL3gN1qYpnUtgtYuHU7i5o4bI+LGu0zKT067IpjT6EgcSSiRW0KhGv/C6V51LOyjNHihS9yW38iZwulTpFQR1+H4iHdLF85eXeXKrzkYG/PRr7IAgcNe+mPi8J5NGuRNO/A6/lxSSCnLHC3GGiv86Q0LsKW30wWpdBlyA+NwkPGIK1+RmFInCR836VxL9cOJkZ+/FiFH8bwTVE67nFdFNR4e00lImpdn7j/cCOPFzw9rSZO9d0JSstvLCC6USjREnRRsFQT4J2BIs7NOoER1BTSuT+IqmuY9TWqJCg4GqqKvtxPqMI9meElHdnU0VHuwbg7555iaku2qtYmF1ovX4AJR5QPTkaFnfPQh1JB3qcHgQhTWb7yrH/VnIJvHehc7nY3vTFTWvCU4SvkHo3L4vU7DBfOsu+FbaPaCDmOZp8k6CGvPD8flsDorfbzF8s/88zkqvwHCOQdBlxQzdORF9+vn66LlZ6/uuaP2zu/YS3TphFFmpKi+nrSOFH1PK1EMc4Xtk1w5RzRiiV0fB2zcuyNQa8nBJTdK+iFv62gDmetch08WWtEqIc5UuOkIen0iep3/WIkWEchELd6Zl9r0WvTSn5E9h1Qx8iT34g7JiqgklwB/VfJ5rq5mfvK4aH6VreiLvj9Xzv2CF48ygef8UaWTfb5s2mADhRc7cSuZKk/YDO80rkGIlEPIaO6HifuU00stOxjM0D309ncrFOcC910vxx8dl0fp2wsYd8Z0r0k7nIe+gx8vQymn/xLoPXHrZykW7ZgdMfQRDYzRbdWhvD87uNyyE8n/v54nA4aXz2U/c09nw9qknIkbwOpdtrdzs3Eoy4KglABmdt4dr0lbvs0Vqa+D+9iAQ74aarYEe90mnZRWNe32QE9CDx42kD6+3h9+dQieBdkVb1BSbd5hbP0kkeQMG8sndPvubQ+2YNL+A1BLAwQUAAIACAA3W+tIle6RfksAAABrAAAAGwAAAHVuaXZlcnNhbC91bml2ZXJzYWwucG5nLnhtbLOxr8jNUShLLSrOzM+zVTLUM1Cyt+PlsikoSi3LTC1XqACKAQUhQEmhEsg1QnDLM1NKMoBCBuZmCMGM1Mz0jBJbJQsDc7igPtBMAFBLAQIAABQAAgAIADZb60gVDq0oZAQAAAcRAAAdAAAAAAAAAAEAAAAAAAAAAAB1bml2ZXJzYWwvY29tbW9uX21lc3NhZ2VzLmxuZ1BLAQIAABQAAgAIADZb60gIfgsjKQMAAIYMAAAnAAAAAAAAAAEAAAAAAJ8EAAB1bml2ZXJzYWwvZmxhc2hfcHVibGlzaGluZ19zZXR0aW5ncy54bWxQSwECAAAUAAIACAA2W+tIvnzWSLkCAABRCgAAIQAAAAAAAAABAAAAAAANCAAAdW5pdmVyc2FsL2ZsYXNoX3NraW5fc2V0dGluZ3MueG1sUEsBAgAAFAACAAgANlvrSCqWD2f+AgAAlwsAACYAAAAAAAAAAQAAAAAABQsAAHVuaXZlcnNhbC9odG1sX3B1Ymxpc2hpbmdfc2V0dGluZ3MueG1sUEsBAgAAFAACAAgANlvrSLSHFAygAQAALgYAAB8AAAAAAAAAAQAAAAAARw4AAHVuaXZlcnNhbC9odG1sX3NraW5fc2V0dGluZ3MuanNQSwECAAAUAAIACAA2W+tIPTwv0cEAAADlAQAAGgAAAAAAAAABAAAAAAAkEAAAdW5pdmVyc2FsL2kxOG5fcHJlc2V0cy54bWxQSwECAAAUAAIACAA2W+tIlBOzImkAAABuAAAAHAAAAAAAAAABAAAAAAAdEQAAdW5pdmVyc2FsL2xvY2FsX3NldHRpbmdzLnhtbFBLAQIAABQAAgAIAESUV0cjtE77+wIAALAIAAAUAAAAAAAAAAEAAAAAAMARAAB1bml2ZXJzYWwvcGxheWVyLnhtbFBLAQIAABQAAgAIADZb60g129mtaAEAAPMCAAApAAAAAAAAAAEAAAAAAO0UAAB1bml2ZXJzYWwvc2tpbl9jdXN0b21pemF0aW9uX3NldHRpbmdzLnhtbFBLAQIAABQAAgAIADdb60jNkXnpoQ4AAPJeAAAXAAAAAAAAAAAAAAAAAJwWAAB1bml2ZXJzYWwvdW5pdmVyc2FsLnBuZ1BLAQIAABQAAgAIADdb60iV7pF+SwAAAGsAAAAbAAAAAAAAAAEAAAAAAHIlAAB1bml2ZXJzYWwvdW5pdmVyc2FsLnBuZy54bWxQSwUGAAAAAAsACwBJAwAA9iUAAAAA"/>
  <p:tag name="ISPRING_PRESENTATION_TITLE" val="导出"/>
  <p:tag name="ISPRING_RESOURCE_PATHS_HASH_2" val="8771971f2a7c438cfc395e51151f1c4179d89"/>
  <p:tag name="ISPRING_SCORM_ENDPOINT" val="&lt;endpoint&gt;&lt;enable&gt;0&lt;/enable&gt;&lt;lrs&gt;http://&lt;/lrs&gt;&lt;auth&gt;0&lt;/auth&gt;&lt;login&gt;&lt;/login&gt;&lt;password&gt;&lt;/password&gt;&lt;key&gt;&lt;/key&gt;&lt;name&gt;&lt;/name&gt;&lt;email&gt;&lt;/email&gt;&lt;/endpoint&gt;&#10;"/>
  <p:tag name="ISPRING_SCORM_RATE_SLIDES" val="1"/>
  <p:tag name="ISPRING_ULTRA_SCORM_COURSE_ID" val="1B6D952A-F6DB-478D-8E8F-657F6D5CAB00"/>
  <p:tag name="ISPRINGCLOUDFOLDERID" val="0"/>
  <p:tag name="ISPRINGCLOUDFOLDERPATH" val="Repository"/>
  <p:tag name="ISPRINGONLINEFOLDERID" val="0"/>
  <p:tag name="ISPRINGONLINEFOLDERPATH" val="Content List"/>
</p:tagLst>
</file>

<file path=ppt/theme/theme1.xml><?xml version="1.0" encoding="utf-8"?>
<a:theme xmlns:a="http://schemas.openxmlformats.org/drawingml/2006/main" name="第一PPT模板网-WWW.1PPT.COM">
  <a:themeElements>
    <a:clrScheme name="123">
      <a:dk1>
        <a:srgbClr val="C00000"/>
      </a:dk1>
      <a:lt1>
        <a:srgbClr val="5A5A5A"/>
      </a:lt1>
      <a:dk2>
        <a:srgbClr val="7F7F7F"/>
      </a:dk2>
      <a:lt2>
        <a:srgbClr val="FFFFFF"/>
      </a:lt2>
      <a:accent1>
        <a:srgbClr val="404040"/>
      </a:accent1>
      <a:accent2>
        <a:srgbClr val="C00000"/>
      </a:accent2>
      <a:accent3>
        <a:srgbClr val="FFFFFF"/>
      </a:accent3>
      <a:accent4>
        <a:srgbClr val="D9D9D9"/>
      </a:accent4>
      <a:accent5>
        <a:srgbClr val="C00000"/>
      </a:accent5>
      <a:accent6>
        <a:srgbClr val="4D4948"/>
      </a:accent6>
      <a:hlink>
        <a:srgbClr val="7F7F7F"/>
      </a:hlink>
      <a:folHlink>
        <a:srgbClr val="D9D9D9"/>
      </a:folHlink>
    </a:clrScheme>
    <a:fontScheme name="默认设计模板">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466</Words>
  <Application>Microsoft Office PowerPoint</Application>
  <PresentationFormat>自定义</PresentationFormat>
  <Paragraphs>101</Paragraphs>
  <Slides>19</Slides>
  <Notes>19</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19</vt:i4>
      </vt:variant>
    </vt:vector>
  </HeadingPairs>
  <TitlesOfParts>
    <vt:vector size="32" baseType="lpstr">
      <vt:lpstr>+中文标题</vt:lpstr>
      <vt:lpstr>+中文正文</vt:lpstr>
      <vt:lpstr>Meiryo</vt:lpstr>
      <vt:lpstr>仿宋_GB2312</vt:lpstr>
      <vt:lpstr>思源黑体 CN Normal</vt:lpstr>
      <vt:lpstr>宋体</vt:lpstr>
      <vt:lpstr>微软雅黑</vt:lpstr>
      <vt:lpstr>造字工房力黑（非商用）常规体</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7</cp:revision>
  <cp:lastPrinted>2021-11-30T16:06:06Z</cp:lastPrinted>
  <dcterms:created xsi:type="dcterms:W3CDTF">2021-11-30T16:06:06Z</dcterms:created>
  <dcterms:modified xsi:type="dcterms:W3CDTF">2023-04-06T07:28:39Z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