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32"/>
  </p:notesMasterIdLst>
  <p:sldIdLst>
    <p:sldId id="257" r:id="rId3"/>
    <p:sldId id="258" r:id="rId4"/>
    <p:sldId id="259" r:id="rId5"/>
    <p:sldId id="266" r:id="rId6"/>
    <p:sldId id="271" r:id="rId7"/>
    <p:sldId id="272" r:id="rId8"/>
    <p:sldId id="270" r:id="rId9"/>
    <p:sldId id="268" r:id="rId10"/>
    <p:sldId id="269" r:id="rId11"/>
    <p:sldId id="300" r:id="rId12"/>
    <p:sldId id="281" r:id="rId13"/>
    <p:sldId id="282" r:id="rId14"/>
    <p:sldId id="283" r:id="rId15"/>
    <p:sldId id="287" r:id="rId16"/>
    <p:sldId id="288" r:id="rId17"/>
    <p:sldId id="301" r:id="rId18"/>
    <p:sldId id="267" r:id="rId19"/>
    <p:sldId id="279" r:id="rId20"/>
    <p:sldId id="289" r:id="rId21"/>
    <p:sldId id="290" r:id="rId22"/>
    <p:sldId id="302" r:id="rId23"/>
    <p:sldId id="277" r:id="rId24"/>
    <p:sldId id="291" r:id="rId25"/>
    <p:sldId id="293" r:id="rId26"/>
    <p:sldId id="292" r:id="rId27"/>
    <p:sldId id="303" r:id="rId28"/>
    <p:sldId id="285" r:id="rId29"/>
    <p:sldId id="294" r:id="rId30"/>
    <p:sldId id="304" r:id="rId31"/>
  </p:sldIdLst>
  <p:sldSz cx="12192000" cy="6858000"/>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2" autoAdjust="0"/>
    <p:restoredTop sz="96314" autoAdjust="0"/>
  </p:normalViewPr>
  <p:slideViewPr>
    <p:cSldViewPr snapToGrid="0" showGuides="1">
      <p:cViewPr varScale="1">
        <p:scale>
          <a:sx n="108" d="100"/>
          <a:sy n="108" d="100"/>
        </p:scale>
        <p:origin x="702" y="114"/>
      </p:cViewPr>
      <p:guideLst>
        <p:guide orient="horz" pos="2183"/>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237252-C5BA-40A9-8EAC-027AEC299657}" type="datetimeFigureOut">
              <a:rPr lang="zh-CN" altLang="en-US" smtClean="0"/>
              <a:t>2023/4/7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4FA4B8-19FE-4922-A3DE-4761D9EA0E4B}" type="slidenum">
              <a:rPr lang="zh-CN" altLang="en-US" smtClean="0"/>
              <a:t>‹#›</a:t>
            </a:fld>
            <a:endParaRPr lang="zh-CN" altLang="en-US"/>
          </a:p>
        </p:txBody>
      </p:sp>
    </p:spTree>
    <p:extLst>
      <p:ext uri="{BB962C8B-B14F-4D97-AF65-F5344CB8AC3E}">
        <p14:creationId xmlns:p14="http://schemas.microsoft.com/office/powerpoint/2010/main" val="793437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3CB6AC-ED1D-4070-B0CF-F253D24D8F95}" type="slidenum">
              <a:rPr lang="zh-CN" altLang="en-US" smtClean="0"/>
              <a:t>1</a:t>
            </a:fld>
            <a:endParaRPr lang="zh-CN" altLang="en-US"/>
          </a:p>
        </p:txBody>
      </p:sp>
    </p:spTree>
    <p:extLst>
      <p:ext uri="{BB962C8B-B14F-4D97-AF65-F5344CB8AC3E}">
        <p14:creationId xmlns:p14="http://schemas.microsoft.com/office/powerpoint/2010/main" val="1727566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3CB6AC-ED1D-4070-B0CF-F253D24D8F95}" type="slidenum">
              <a:rPr lang="zh-CN" altLang="en-US" smtClean="0"/>
              <a:t>2</a:t>
            </a:fld>
            <a:endParaRPr lang="zh-CN" altLang="en-US"/>
          </a:p>
        </p:txBody>
      </p:sp>
    </p:spTree>
    <p:extLst>
      <p:ext uri="{BB962C8B-B14F-4D97-AF65-F5344CB8AC3E}">
        <p14:creationId xmlns:p14="http://schemas.microsoft.com/office/powerpoint/2010/main" val="2987316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3CB6AC-ED1D-4070-B0CF-F253D24D8F95}" type="slidenum">
              <a:rPr lang="zh-CN" altLang="en-US" smtClean="0"/>
              <a:t>3</a:t>
            </a:fld>
            <a:endParaRPr lang="zh-CN" altLang="en-US"/>
          </a:p>
        </p:txBody>
      </p:sp>
    </p:spTree>
    <p:extLst>
      <p:ext uri="{BB962C8B-B14F-4D97-AF65-F5344CB8AC3E}">
        <p14:creationId xmlns:p14="http://schemas.microsoft.com/office/powerpoint/2010/main" val="2711211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3CB6AC-ED1D-4070-B0CF-F253D24D8F95}" type="slidenum">
              <a:rPr lang="zh-CN" altLang="en-US" smtClean="0"/>
              <a:t>10</a:t>
            </a:fld>
            <a:endParaRPr lang="zh-CN" altLang="en-US"/>
          </a:p>
        </p:txBody>
      </p:sp>
    </p:spTree>
    <p:extLst>
      <p:ext uri="{BB962C8B-B14F-4D97-AF65-F5344CB8AC3E}">
        <p14:creationId xmlns:p14="http://schemas.microsoft.com/office/powerpoint/2010/main" val="585848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0B4FA4B8-19FE-4922-A3DE-4761D9EA0E4B}" type="slidenum">
              <a:rPr lang="zh-CN" altLang="en-US" smtClean="0"/>
              <a:t>14</a:t>
            </a:fld>
            <a:endParaRPr lang="zh-CN" altLang="en-US"/>
          </a:p>
        </p:txBody>
      </p:sp>
    </p:spTree>
    <p:extLst>
      <p:ext uri="{BB962C8B-B14F-4D97-AF65-F5344CB8AC3E}">
        <p14:creationId xmlns:p14="http://schemas.microsoft.com/office/powerpoint/2010/main" val="3605302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3CB6AC-ED1D-4070-B0CF-F253D24D8F95}" type="slidenum">
              <a:rPr lang="zh-CN" altLang="en-US" smtClean="0"/>
              <a:t>16</a:t>
            </a:fld>
            <a:endParaRPr lang="zh-CN" altLang="en-US"/>
          </a:p>
        </p:txBody>
      </p:sp>
    </p:spTree>
    <p:extLst>
      <p:ext uri="{BB962C8B-B14F-4D97-AF65-F5344CB8AC3E}">
        <p14:creationId xmlns:p14="http://schemas.microsoft.com/office/powerpoint/2010/main" val="281446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3CB6AC-ED1D-4070-B0CF-F253D24D8F95}" type="slidenum">
              <a:rPr lang="zh-CN" altLang="en-US" smtClean="0"/>
              <a:t>21</a:t>
            </a:fld>
            <a:endParaRPr lang="zh-CN" altLang="en-US"/>
          </a:p>
        </p:txBody>
      </p:sp>
    </p:spTree>
    <p:extLst>
      <p:ext uri="{BB962C8B-B14F-4D97-AF65-F5344CB8AC3E}">
        <p14:creationId xmlns:p14="http://schemas.microsoft.com/office/powerpoint/2010/main" val="2599069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3CB6AC-ED1D-4070-B0CF-F253D24D8F95}" type="slidenum">
              <a:rPr lang="zh-CN" altLang="en-US" smtClean="0"/>
              <a:t>26</a:t>
            </a:fld>
            <a:endParaRPr lang="zh-CN" altLang="en-US"/>
          </a:p>
        </p:txBody>
      </p:sp>
    </p:spTree>
    <p:extLst>
      <p:ext uri="{BB962C8B-B14F-4D97-AF65-F5344CB8AC3E}">
        <p14:creationId xmlns:p14="http://schemas.microsoft.com/office/powerpoint/2010/main" val="1622909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712841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1_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8AC71C7-7113-45C3-A68C-6671506463DF}" type="slidenum">
              <a:rPr lang="zh-CN" altLang="en-US" smtClean="0"/>
              <a:t>‹#›</a:t>
            </a:fld>
            <a:endParaRPr lang="zh-CN" altLang="en-US"/>
          </a:p>
        </p:txBody>
      </p:sp>
      <p:pic>
        <p:nvPicPr>
          <p:cNvPr id="8" name="图片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51979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30246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95854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11841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11244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881090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8949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987001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2559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322319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77680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3071B3E-0C57-409C-AB6C-D9D97F78E694}"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8AC71C7-7113-45C3-A68C-6671506463D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71B3E-0C57-409C-AB6C-D9D97F78E694}" type="datetimeFigureOut">
              <a:rPr lang="zh-CN" altLang="en-US" smtClean="0"/>
              <a:t>2023/4/7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AC71C7-7113-45C3-A68C-6671506463DF}" type="slidenum">
              <a:rPr lang="zh-CN" altLang="en-US" smtClean="0"/>
              <a:t>‹#›</a:t>
            </a:fld>
            <a:endParaRPr lang="zh-CN" altLang="en-US"/>
          </a:p>
        </p:txBody>
      </p:sp>
      <p:pic>
        <p:nvPicPr>
          <p:cNvPr id="8" name="图片 7"/>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rot="5400000">
            <a:off x="2667000" y="-2666998"/>
            <a:ext cx="6858003" cy="12192000"/>
          </a:xfrm>
          <a:prstGeom prst="rect">
            <a:avLst/>
          </a:prstGeom>
        </p:spPr>
      </p:pic>
      <p:sp>
        <p:nvSpPr>
          <p:cNvPr id="9" name="矩形 8"/>
          <p:cNvSpPr/>
          <p:nvPr userDrawn="1"/>
        </p:nvSpPr>
        <p:spPr>
          <a:xfrm>
            <a:off x="0" y="621783"/>
            <a:ext cx="12192000" cy="57958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626193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9.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2667000" y="-2666998"/>
            <a:ext cx="6858003" cy="12192000"/>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195870">
            <a:off x="2777827" y="-2033871"/>
            <a:ext cx="6459756" cy="11147665"/>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474055" y="3900657"/>
            <a:ext cx="5174114" cy="2967534"/>
          </a:xfrm>
          <a:prstGeom prst="rect">
            <a:avLst/>
          </a:prstGeom>
        </p:spPr>
      </p:pic>
      <p:sp>
        <p:nvSpPr>
          <p:cNvPr id="11" name="矩形 10"/>
          <p:cNvSpPr/>
          <p:nvPr/>
        </p:nvSpPr>
        <p:spPr>
          <a:xfrm>
            <a:off x="1770751" y="2066009"/>
            <a:ext cx="8473905" cy="1246495"/>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7500" b="1" i="0" u="none" strike="noStrike" kern="1200" cap="none" spc="300" normalizeH="0" baseline="0" noProof="0" dirty="0" smtClean="0">
                <a:ln>
                  <a:noFill/>
                </a:ln>
                <a:solidFill>
                  <a:srgbClr val="1C99DE"/>
                </a:solidFill>
                <a:effectLst>
                  <a:outerShdw blurRad="50800" dist="38100" dir="16200000" rotWithShape="0">
                    <a:prstClr val="black">
                      <a:alpha val="40000"/>
                    </a:prstClr>
                  </a:outerShdw>
                </a:effectLst>
                <a:uLnTx/>
                <a:uFillTx/>
                <a:latin typeface="微软雅黑" pitchFamily="34" charset="-122"/>
                <a:ea typeface="微软雅黑" pitchFamily="34" charset="-122"/>
                <a:cs typeface="+mn-ea"/>
                <a:sym typeface="字魂105号-简雅黑" panose="00000500000000000000" pitchFamily="2" charset="-122"/>
              </a:rPr>
              <a:t>校</a:t>
            </a:r>
            <a:r>
              <a:rPr kumimoji="0" lang="zh-CN" altLang="en-US" sz="7500" b="1" i="0" u="none" strike="noStrike" kern="1200" cap="none" spc="300" normalizeH="0" baseline="0" noProof="0" dirty="0">
                <a:ln>
                  <a:noFill/>
                </a:ln>
                <a:solidFill>
                  <a:srgbClr val="1C99DE"/>
                </a:solidFill>
                <a:effectLst>
                  <a:outerShdw blurRad="50800" dist="38100" dir="16200000" rotWithShape="0">
                    <a:prstClr val="black">
                      <a:alpha val="40000"/>
                    </a:prstClr>
                  </a:outerShdw>
                </a:effectLst>
                <a:uLnTx/>
                <a:uFillTx/>
                <a:latin typeface="微软雅黑" pitchFamily="34" charset="-122"/>
                <a:ea typeface="微软雅黑" pitchFamily="34" charset="-122"/>
                <a:cs typeface="+mn-ea"/>
                <a:sym typeface="字魂105号-简雅黑" panose="00000500000000000000" pitchFamily="2" charset="-122"/>
              </a:rPr>
              <a:t>园法律宣传</a:t>
            </a:r>
          </a:p>
        </p:txBody>
      </p:sp>
      <p:pic>
        <p:nvPicPr>
          <p:cNvPr id="14" name="图片 1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 y="29777"/>
            <a:ext cx="4825218" cy="2825026"/>
          </a:xfrm>
          <a:prstGeom prst="rect">
            <a:avLst/>
          </a:prstGeom>
        </p:spPr>
      </p:pic>
      <p:pic>
        <p:nvPicPr>
          <p:cNvPr id="15" name="图片 14"/>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366784" y="-14999"/>
            <a:ext cx="4825218" cy="2825026"/>
          </a:xfrm>
          <a:prstGeom prst="rect">
            <a:avLst/>
          </a:prstGeom>
        </p:spPr>
      </p:pic>
      <p:pic>
        <p:nvPicPr>
          <p:cNvPr id="17" name="图片 16"/>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252021" y="4285717"/>
            <a:ext cx="3553264" cy="2253288"/>
          </a:xfrm>
          <a:prstGeom prst="rect">
            <a:avLst/>
          </a:prstGeom>
        </p:spPr>
      </p:pic>
      <p:sp>
        <p:nvSpPr>
          <p:cNvPr id="18" name="圆角矩形 136"/>
          <p:cNvSpPr/>
          <p:nvPr/>
        </p:nvSpPr>
        <p:spPr>
          <a:xfrm>
            <a:off x="3905484" y="3765911"/>
            <a:ext cx="3695466" cy="557906"/>
          </a:xfrm>
          <a:prstGeom prst="roundRect">
            <a:avLst>
              <a:gd name="adj" fmla="val 50000"/>
            </a:avLst>
          </a:prstGeom>
          <a:solidFill>
            <a:srgbClr val="F5AC43"/>
          </a:solidFill>
          <a:ln>
            <a:noFill/>
          </a:ln>
          <a:effectLst>
            <a:outerShdw blurRad="127000" dist="88900" dir="5400000" sx="101000" sy="101000" algn="t" rotWithShape="0">
              <a:schemeClr val="tx1">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d-ID" altLang="zh-CN" sz="1400" b="0" i="0" u="none" strike="noStrike" kern="1200" cap="none" spc="0" normalizeH="0" baseline="0" noProof="0">
              <a:ln>
                <a:noFill/>
              </a:ln>
              <a:solidFill>
                <a:prstClr val="white"/>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sp>
        <p:nvSpPr>
          <p:cNvPr id="19" name="文本框 18"/>
          <p:cNvSpPr txBox="1"/>
          <p:nvPr/>
        </p:nvSpPr>
        <p:spPr>
          <a:xfrm>
            <a:off x="3166478" y="3850185"/>
            <a:ext cx="5415752" cy="40011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zh-CN" altLang="en-US" sz="2000">
                <a:solidFill>
                  <a:schemeClr val="bg1"/>
                </a:solidFill>
                <a:effectLst>
                  <a:outerShdw blurRad="50800" dist="38100" dir="5400000" algn="t" rotWithShape="0">
                    <a:prstClr val="black">
                      <a:alpha val="40000"/>
                    </a:prstClr>
                  </a:outerShdw>
                </a:effectLst>
                <a:latin typeface="优设标题黑" panose="00000500000000000000" pitchFamily="2" charset="-122"/>
                <a:ea typeface="优设标题黑" panose="00000500000000000000" pitchFamily="2" charset="-122"/>
              </a:rPr>
              <a:t>法制进校园   安全伴我行</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afterGroup">
                            <p:stCondLst>
                              <p:cond delay="0"/>
                            </p:stCondLst>
                            <p:childTnLst>
                              <p:par>
                                <p:cTn id="18" presetID="6" presetClass="emph" presetSubtype="0" fill="hold" grpId="0" nodeType="clickEffect">
                                  <p:stCondLst>
                                    <p:cond delay="0"/>
                                  </p:stCondLst>
                                  <p:childTnLst>
                                    <p:animScale>
                                      <p:cBhvr>
                                        <p:cTn id="19" dur="2000" fill="hold"/>
                                        <p:tgtEl>
                                          <p:spTgt spid="11"/>
                                        </p:tgtEl>
                                      </p:cBhvr>
                                      <p:by x="150000" y="150000"/>
                                    </p:animScale>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afterGroup">
                            <p:stCondLst>
                              <p:cond delay="0"/>
                            </p:stCondLst>
                            <p:childTnLst>
                              <p:par>
                                <p:cTn id="28" presetID="2" presetClass="entr" presetSubtype="4"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additive="base">
                                        <p:cTn id="30" dur="500" fill="hold"/>
                                        <p:tgtEl>
                                          <p:spTgt spid="14"/>
                                        </p:tgtEl>
                                        <p:attrNameLst>
                                          <p:attrName>ppt_x</p:attrName>
                                        </p:attrNameLst>
                                      </p:cBhvr>
                                      <p:tavLst>
                                        <p:tav tm="0">
                                          <p:val>
                                            <p:strVal val="#ppt_x"/>
                                          </p:val>
                                        </p:tav>
                                        <p:tav tm="100000">
                                          <p:val>
                                            <p:strVal val="#ppt_x"/>
                                          </p:val>
                                        </p:tav>
                                      </p:tavLst>
                                    </p:anim>
                                    <p:anim calcmode="lin" valueType="num">
                                      <p:cBhvr additive="base">
                                        <p:cTn id="3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afterGroup">
                            <p:stCondLst>
                              <p:cond delay="0"/>
                            </p:stCondLst>
                            <p:childTnLst>
                              <p:par>
                                <p:cTn id="34" presetID="42" presetClass="entr" presetSubtype="0" fill="hold"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anim calcmode="lin" valueType="num">
                                      <p:cBhvr>
                                        <p:cTn id="37" dur="1000" fill="hold"/>
                                        <p:tgtEl>
                                          <p:spTgt spid="17"/>
                                        </p:tgtEl>
                                        <p:attrNameLst>
                                          <p:attrName>ppt_x</p:attrName>
                                        </p:attrNameLst>
                                      </p:cBhvr>
                                      <p:tavLst>
                                        <p:tav tm="0">
                                          <p:val>
                                            <p:strVal val="#ppt_x"/>
                                          </p:val>
                                        </p:tav>
                                        <p:tav tm="100000">
                                          <p:val>
                                            <p:strVal val="#ppt_x"/>
                                          </p:val>
                                        </p:tav>
                                      </p:tavLst>
                                    </p:anim>
                                    <p:anim calcmode="lin" valueType="num">
                                      <p:cBhvr>
                                        <p:cTn id="3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6" presetClass="emph" presetSubtype="0" fill="hold" grpId="0" nodeType="clickEffect">
                                  <p:stCondLst>
                                    <p:cond delay="0"/>
                                  </p:stCondLst>
                                  <p:childTnLst>
                                    <p:animScale>
                                      <p:cBhvr>
                                        <p:cTn id="42" dur="2000" fill="hold"/>
                                        <p:tgtEl>
                                          <p:spTgt spid="18"/>
                                        </p:tgtEl>
                                      </p:cBhvr>
                                      <p:by x="150000" y="150000"/>
                                    </p:animScale>
                                  </p:childTnLst>
                                </p:cTn>
                              </p:par>
                            </p:childTnLst>
                          </p:cTn>
                        </p:par>
                        <p:par>
                          <p:cTn id="43" fill="hold" nodeType="afterGroup">
                            <p:stCondLst>
                              <p:cond delay="2000"/>
                            </p:stCondLst>
                            <p:childTnLst>
                              <p:par>
                                <p:cTn id="44" presetID="55" presetClass="entr" presetSubtype="0"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1000" fill="hold"/>
                                        <p:tgtEl>
                                          <p:spTgt spid="19"/>
                                        </p:tgtEl>
                                        <p:attrNameLst>
                                          <p:attrName>ppt_w</p:attrName>
                                        </p:attrNameLst>
                                      </p:cBhvr>
                                      <p:tavLst>
                                        <p:tav tm="0">
                                          <p:val>
                                            <p:strVal val="#ppt_w*0.70"/>
                                          </p:val>
                                        </p:tav>
                                        <p:tav tm="100000">
                                          <p:val>
                                            <p:strVal val="#ppt_w"/>
                                          </p:val>
                                        </p:tav>
                                      </p:tavLst>
                                    </p:anim>
                                    <p:anim calcmode="lin" valueType="num">
                                      <p:cBhvr>
                                        <p:cTn id="47" dur="1000" fill="hold"/>
                                        <p:tgtEl>
                                          <p:spTgt spid="19"/>
                                        </p:tgtEl>
                                        <p:attrNameLst>
                                          <p:attrName>ppt_h</p:attrName>
                                        </p:attrNameLst>
                                      </p:cBhvr>
                                      <p:tavLst>
                                        <p:tav tm="0">
                                          <p:val>
                                            <p:strVal val="#ppt_h"/>
                                          </p:val>
                                        </p:tav>
                                        <p:tav tm="100000">
                                          <p:val>
                                            <p:strVal val="#ppt_h"/>
                                          </p:val>
                                        </p:tav>
                                      </p:tavLst>
                                    </p:anim>
                                    <p:animEffect transition="in" filter="fade">
                                      <p:cBhvr>
                                        <p:cTn id="48"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animBg="1"/>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2667000" y="-2666998"/>
            <a:ext cx="6858003" cy="12192000"/>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195870">
            <a:off x="2704555" y="-2720492"/>
            <a:ext cx="6782891" cy="12298989"/>
          </a:xfrm>
          <a:prstGeom prst="rect">
            <a:avLst/>
          </a:prstGeom>
        </p:spPr>
      </p:pic>
      <p:sp>
        <p:nvSpPr>
          <p:cNvPr id="5" name="TextBox 31"/>
          <p:cNvSpPr txBox="1"/>
          <p:nvPr/>
        </p:nvSpPr>
        <p:spPr>
          <a:xfrm>
            <a:off x="3737148" y="2753105"/>
            <a:ext cx="4936713"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2020 year-end summary work summarizes the boutique PPT</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About the summary text input or copy here</a:t>
            </a:r>
          </a:p>
        </p:txBody>
      </p:sp>
      <p:sp>
        <p:nvSpPr>
          <p:cNvPr id="6" name="标题 1"/>
          <p:cNvSpPr txBox="1"/>
          <p:nvPr/>
        </p:nvSpPr>
        <p:spPr>
          <a:xfrm>
            <a:off x="3035385" y="1710869"/>
            <a:ext cx="6813465"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5400" b="1" i="0" u="none" strike="noStrike" kern="1200" cap="none" spc="300" normalizeH="0" baseline="0" noProof="0" dirty="0">
                <a:ln>
                  <a:noFill/>
                </a:ln>
                <a:solidFill>
                  <a:srgbClr val="1C99DE"/>
                </a:solidFill>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几种常见的犯罪预防</a:t>
            </a: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32216" y="3155416"/>
            <a:ext cx="5327566" cy="31965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par>
                          <p:cTn id="14" fill="hold" nodeType="afterGroup">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anim calcmode="lin" valueType="num">
                                      <p:cBhvr>
                                        <p:cTn id="1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接连接符 13"/>
          <p:cNvCxnSpPr/>
          <p:nvPr/>
        </p:nvCxnSpPr>
        <p:spPr>
          <a:xfrm flipH="1">
            <a:off x="5100432" y="3652616"/>
            <a:ext cx="1708" cy="1630458"/>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1426027" y="1526057"/>
            <a:ext cx="3168000" cy="4176000"/>
            <a:chOff x="2275113" y="1341000"/>
            <a:chExt cx="3168000" cy="4176000"/>
          </a:xfrm>
        </p:grpSpPr>
        <p:sp>
          <p:nvSpPr>
            <p:cNvPr id="2" name="矩形 1"/>
            <p:cNvSpPr/>
            <p:nvPr/>
          </p:nvSpPr>
          <p:spPr>
            <a:xfrm>
              <a:off x="2275113" y="1341000"/>
              <a:ext cx="3168000" cy="41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3053570" y="1514793"/>
              <a:ext cx="1611086" cy="430887"/>
            </a:xfrm>
            <a:prstGeom prst="rect">
              <a:avLst/>
            </a:prstGeom>
            <a:noFill/>
          </p:spPr>
          <p:txBody>
            <a:bodyPr wrap="square" rtlCol="0">
              <a:spAutoFit/>
            </a:bodyPr>
            <a:lstStyle/>
            <a:p>
              <a:pPr algn="ctr"/>
              <a:r>
                <a:rPr lang="zh-CN" altLang="en-US" sz="2200">
                  <a:solidFill>
                    <a:srgbClr val="C00000"/>
                  </a:solidFill>
                  <a:latin typeface="阿里巴巴普惠体 Medium" panose="00020600040101010101" pitchFamily="18" charset="-122"/>
                  <a:ea typeface="阿里巴巴普惠体 Medium" panose="00020600040101010101" pitchFamily="18" charset="-122"/>
                </a:rPr>
                <a:t>典型案例</a:t>
              </a:r>
            </a:p>
          </p:txBody>
        </p:sp>
        <p:sp>
          <p:nvSpPr>
            <p:cNvPr id="41" name="矩形 40"/>
            <p:cNvSpPr/>
            <p:nvPr/>
          </p:nvSpPr>
          <p:spPr>
            <a:xfrm>
              <a:off x="2347113" y="1413000"/>
              <a:ext cx="3024000" cy="4032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p:cNvGrpSpPr/>
          <p:nvPr/>
        </p:nvGrpSpPr>
        <p:grpSpPr>
          <a:xfrm>
            <a:off x="4926126" y="1526057"/>
            <a:ext cx="2992536" cy="576000"/>
            <a:chOff x="7625783" y="730814"/>
            <a:chExt cx="2992536" cy="576000"/>
          </a:xfrm>
        </p:grpSpPr>
        <p:sp>
          <p:nvSpPr>
            <p:cNvPr id="43" name="矩形 42"/>
            <p:cNvSpPr/>
            <p:nvPr/>
          </p:nvSpPr>
          <p:spPr>
            <a:xfrm>
              <a:off x="7646051" y="730814"/>
              <a:ext cx="2952000" cy="5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7682051" y="763472"/>
              <a:ext cx="286661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7625783" y="800028"/>
              <a:ext cx="2992536" cy="430887"/>
            </a:xfrm>
            <a:prstGeom prst="rect">
              <a:avLst/>
            </a:prstGeom>
            <a:noFill/>
          </p:spPr>
          <p:txBody>
            <a:bodyPr wrap="square" rtlCol="0">
              <a:spAutoFit/>
            </a:bodyPr>
            <a:lstStyle/>
            <a:p>
              <a:pPr algn="ctr"/>
              <a:r>
                <a:rPr lang="zh-CN" altLang="en-US" sz="2200" dirty="0">
                  <a:solidFill>
                    <a:srgbClr val="C00000"/>
                  </a:solidFill>
                  <a:latin typeface="阿里巴巴普惠体 Medium" panose="00020600040101010101" pitchFamily="18" charset="-122"/>
                  <a:ea typeface="阿里巴巴普惠体 Medium" panose="00020600040101010101" pitchFamily="18" charset="-122"/>
                </a:rPr>
                <a:t>电信和网络诈骗预防</a:t>
              </a:r>
            </a:p>
          </p:txBody>
        </p:sp>
      </p:grpSp>
      <p:sp>
        <p:nvSpPr>
          <p:cNvPr id="46" name="文本框 45"/>
          <p:cNvSpPr txBox="1"/>
          <p:nvPr/>
        </p:nvSpPr>
        <p:spPr>
          <a:xfrm>
            <a:off x="4946394" y="2193043"/>
            <a:ext cx="5894274" cy="1066959"/>
          </a:xfrm>
          <a:prstGeom prst="rect">
            <a:avLst/>
          </a:prstGeom>
          <a:noFill/>
        </p:spPr>
        <p:txBody>
          <a:bodyPr wrap="square" rtlCol="0">
            <a:spAutoFit/>
          </a:bodyPr>
          <a:lstStyle/>
          <a:p>
            <a:pPr algn="just">
              <a:lnSpc>
                <a:spcPts val="1900"/>
              </a:lnSpc>
            </a:pPr>
            <a:r>
              <a:rPr lang="zh-CN" altLang="en-US" dirty="0">
                <a:latin typeface="阿里巴巴普惠体 Medium" panose="00020600040101010101" pitchFamily="18" charset="-122"/>
                <a:ea typeface="阿里巴巴普惠体 Medium" panose="00020600040101010101" pitchFamily="18" charset="-122"/>
              </a:rPr>
              <a:t>        我告诉大家，不要以为，受骗者都是低智商的。网上曾报道：清华大学教授都被骗</a:t>
            </a:r>
            <a:r>
              <a:rPr lang="en-US" altLang="zh-CN" dirty="0">
                <a:latin typeface="阿里巴巴普惠体 Medium" panose="00020600040101010101" pitchFamily="18" charset="-122"/>
                <a:ea typeface="阿里巴巴普惠体 Medium" panose="00020600040101010101" pitchFamily="18" charset="-122"/>
              </a:rPr>
              <a:t>1</a:t>
            </a:r>
            <a:r>
              <a:rPr lang="zh-CN" altLang="en-US" dirty="0">
                <a:latin typeface="阿里巴巴普惠体 Medium" panose="00020600040101010101" pitchFamily="18" charset="-122"/>
                <a:ea typeface="阿里巴巴普惠体 Medium" panose="00020600040101010101" pitchFamily="18" charset="-122"/>
              </a:rPr>
              <a:t>千多万元，不要以为你的智商比清华大学教授还高。诈骗分子跟你玩的不是智商，玩的是科技、玩的是专业。</a:t>
            </a:r>
          </a:p>
        </p:txBody>
      </p:sp>
      <p:sp>
        <p:nvSpPr>
          <p:cNvPr id="20" name="文本框 19"/>
          <p:cNvSpPr txBox="1"/>
          <p:nvPr/>
        </p:nvSpPr>
        <p:spPr>
          <a:xfrm>
            <a:off x="1834647" y="3260114"/>
            <a:ext cx="2350760" cy="707886"/>
          </a:xfrm>
          <a:prstGeom prst="rect">
            <a:avLst/>
          </a:prstGeom>
          <a:noFill/>
        </p:spPr>
        <p:txBody>
          <a:bodyPr wrap="square" rtlCol="0">
            <a:spAutoFit/>
          </a:bodyPr>
          <a:lstStyle/>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在此空白处</a:t>
            </a:r>
            <a:endParaRPr lang="en-US" altLang="zh-CN" sz="2000">
              <a:solidFill>
                <a:schemeClr val="bg1"/>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输入典型案例</a:t>
            </a:r>
          </a:p>
        </p:txBody>
      </p:sp>
      <p:sp>
        <p:nvSpPr>
          <p:cNvPr id="4" name="椭圆 3"/>
          <p:cNvSpPr/>
          <p:nvPr/>
        </p:nvSpPr>
        <p:spPr>
          <a:xfrm>
            <a:off x="5004166" y="3544616"/>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5002458" y="4359845"/>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5002458" y="5175074"/>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5316432" y="3476638"/>
            <a:ext cx="5524236" cy="579646"/>
          </a:xfrm>
          <a:prstGeom prst="rect">
            <a:avLst/>
          </a:prstGeom>
          <a:noFill/>
          <a:ln>
            <a:solidFill>
              <a:srgbClr val="0899A8"/>
            </a:solidFill>
          </a:ln>
        </p:spPr>
        <p:txBody>
          <a:bodyPr wrap="square" rtlCol="0">
            <a:spAutoFit/>
          </a:bodyPr>
          <a:lstStyle/>
          <a:p>
            <a:pPr algn="just">
              <a:lnSpc>
                <a:spcPts val="1900"/>
              </a:lnSpc>
            </a:pPr>
            <a:r>
              <a:rPr lang="zh-CN" altLang="en-US" sz="1600" dirty="0">
                <a:solidFill>
                  <a:srgbClr val="0B353B"/>
                </a:solidFill>
                <a:latin typeface="阿里巴巴普惠体 Medium" panose="00020600040101010101" pitchFamily="18" charset="-122"/>
                <a:ea typeface="阿里巴巴普惠体 Medium" panose="00020600040101010101" pitchFamily="18" charset="-122"/>
              </a:rPr>
              <a:t>我们每个人都可能是受害者，不要把自己想想的那么高明，要树立终身防骗的意识。</a:t>
            </a:r>
          </a:p>
        </p:txBody>
      </p:sp>
      <p:sp>
        <p:nvSpPr>
          <p:cNvPr id="30" name="文本框 29"/>
          <p:cNvSpPr txBox="1"/>
          <p:nvPr/>
        </p:nvSpPr>
        <p:spPr>
          <a:xfrm>
            <a:off x="5316432" y="4307794"/>
            <a:ext cx="5524236" cy="579646"/>
          </a:xfrm>
          <a:prstGeom prst="rect">
            <a:avLst/>
          </a:prstGeom>
          <a:noFill/>
          <a:ln w="12700">
            <a:solidFill>
              <a:srgbClr val="FFC000"/>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这种案子很难破案，不要盲目的认为现在警方很厉害，什么案子都能破。</a:t>
            </a:r>
          </a:p>
        </p:txBody>
      </p:sp>
      <p:sp>
        <p:nvSpPr>
          <p:cNvPr id="31" name="文本框 30"/>
          <p:cNvSpPr txBox="1"/>
          <p:nvPr/>
        </p:nvSpPr>
        <p:spPr>
          <a:xfrm>
            <a:off x="5317782" y="5143214"/>
            <a:ext cx="5524236" cy="335989"/>
          </a:xfrm>
          <a:prstGeom prst="rect">
            <a:avLst/>
          </a:prstGeom>
          <a:noFill/>
          <a:ln>
            <a:solidFill>
              <a:srgbClr val="0899A8"/>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要尽可能保护个人隐私，不要轻易公布个人信息。</a:t>
            </a:r>
          </a:p>
        </p:txBody>
      </p:sp>
      <p:pic>
        <p:nvPicPr>
          <p:cNvPr id="28" name="图片 2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29"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dirty="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几种常见的犯罪预防</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9"/>
                                        </p:tgtEl>
                                        <p:attrNameLst>
                                          <p:attrName>ppt_y</p:attrName>
                                        </p:attrNameLst>
                                      </p:cBhvr>
                                      <p:tavLst>
                                        <p:tav tm="0">
                                          <p:val>
                                            <p:strVal val="#ppt_y"/>
                                          </p:val>
                                        </p:tav>
                                        <p:tav tm="100000">
                                          <p:val>
                                            <p:strVal val="#ppt_y"/>
                                          </p:val>
                                        </p:tav>
                                      </p:tavLst>
                                    </p:anim>
                                    <p:anim calcmode="lin" valueType="num">
                                      <p:cBhvr>
                                        <p:cTn id="9" dur="5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7598222" y="1526057"/>
            <a:ext cx="3168000" cy="4176000"/>
            <a:chOff x="2275113" y="1341000"/>
            <a:chExt cx="3168000" cy="4176000"/>
          </a:xfrm>
        </p:grpSpPr>
        <p:sp>
          <p:nvSpPr>
            <p:cNvPr id="2" name="矩形 1"/>
            <p:cNvSpPr/>
            <p:nvPr/>
          </p:nvSpPr>
          <p:spPr>
            <a:xfrm>
              <a:off x="2275113" y="1341000"/>
              <a:ext cx="3168000" cy="41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4" name="文本框 33"/>
            <p:cNvSpPr txBox="1"/>
            <p:nvPr/>
          </p:nvSpPr>
          <p:spPr>
            <a:xfrm>
              <a:off x="3053570" y="1514793"/>
              <a:ext cx="1611086" cy="430887"/>
            </a:xfrm>
            <a:prstGeom prst="rect">
              <a:avLst/>
            </a:prstGeom>
            <a:noFill/>
          </p:spPr>
          <p:txBody>
            <a:bodyPr wrap="square" rtlCol="0">
              <a:spAutoFit/>
            </a:bodyPr>
            <a:lstStyle/>
            <a:p>
              <a:pPr algn="ctr"/>
              <a:r>
                <a:rPr lang="zh-CN" altLang="en-US" sz="2200">
                  <a:solidFill>
                    <a:srgbClr val="C00000"/>
                  </a:solidFill>
                  <a:latin typeface="阿里巴巴普惠体 Medium" panose="00020600040101010101" pitchFamily="18" charset="-122"/>
                  <a:ea typeface="阿里巴巴普惠体 Medium" panose="00020600040101010101" pitchFamily="18" charset="-122"/>
                </a:rPr>
                <a:t>典型案例</a:t>
              </a:r>
            </a:p>
          </p:txBody>
        </p:sp>
        <p:sp>
          <p:nvSpPr>
            <p:cNvPr id="41" name="矩形 40"/>
            <p:cNvSpPr/>
            <p:nvPr/>
          </p:nvSpPr>
          <p:spPr>
            <a:xfrm>
              <a:off x="2347113" y="1413000"/>
              <a:ext cx="3024000" cy="4032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nvGrpSpPr>
          <p:cNvPr id="13" name="组合 12"/>
          <p:cNvGrpSpPr/>
          <p:nvPr/>
        </p:nvGrpSpPr>
        <p:grpSpPr>
          <a:xfrm>
            <a:off x="4229440" y="1526057"/>
            <a:ext cx="2992536" cy="576000"/>
            <a:chOff x="7625783" y="730814"/>
            <a:chExt cx="2992536" cy="576000"/>
          </a:xfrm>
        </p:grpSpPr>
        <p:sp>
          <p:nvSpPr>
            <p:cNvPr id="43" name="矩形 42"/>
            <p:cNvSpPr/>
            <p:nvPr/>
          </p:nvSpPr>
          <p:spPr>
            <a:xfrm>
              <a:off x="7646051" y="730814"/>
              <a:ext cx="2952000" cy="5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 name="矩形 44"/>
            <p:cNvSpPr/>
            <p:nvPr/>
          </p:nvSpPr>
          <p:spPr>
            <a:xfrm>
              <a:off x="7682051" y="763472"/>
              <a:ext cx="286661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p:nvSpPr>
          <p:spPr>
            <a:xfrm>
              <a:off x="7625783" y="800028"/>
              <a:ext cx="2992536" cy="430887"/>
            </a:xfrm>
            <a:prstGeom prst="rect">
              <a:avLst/>
            </a:prstGeom>
            <a:noFill/>
          </p:spPr>
          <p:txBody>
            <a:bodyPr wrap="square" rtlCol="0">
              <a:spAutoFit/>
            </a:bodyPr>
            <a:lstStyle/>
            <a:p>
              <a:pPr algn="ctr"/>
              <a:r>
                <a:rPr lang="zh-CN" altLang="en-US" sz="2200" dirty="0">
                  <a:solidFill>
                    <a:srgbClr val="C00000"/>
                  </a:solidFill>
                  <a:latin typeface="阿里巴巴普惠体 Medium" panose="00020600040101010101" pitchFamily="18" charset="-122"/>
                  <a:ea typeface="阿里巴巴普惠体 Medium" panose="00020600040101010101" pitchFamily="18" charset="-122"/>
                </a:rPr>
                <a:t>伤害案件预防</a:t>
              </a:r>
            </a:p>
          </p:txBody>
        </p:sp>
      </p:grpSp>
      <p:sp>
        <p:nvSpPr>
          <p:cNvPr id="46" name="文本框 45"/>
          <p:cNvSpPr txBox="1"/>
          <p:nvPr/>
        </p:nvSpPr>
        <p:spPr>
          <a:xfrm>
            <a:off x="1375790" y="2193043"/>
            <a:ext cx="5927018" cy="579646"/>
          </a:xfrm>
          <a:prstGeom prst="rect">
            <a:avLst/>
          </a:prstGeom>
          <a:noFill/>
        </p:spPr>
        <p:txBody>
          <a:bodyPr wrap="square" rtlCol="0">
            <a:spAutoFit/>
          </a:bodyPr>
          <a:lstStyle/>
          <a:p>
            <a:pPr algn="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伤害案件是比较多而且后果严重的刑事案件，为了尽可能避免伤害，我建议</a:t>
            </a:r>
          </a:p>
        </p:txBody>
      </p:sp>
      <p:sp>
        <p:nvSpPr>
          <p:cNvPr id="20" name="文本框 19"/>
          <p:cNvSpPr txBox="1"/>
          <p:nvPr/>
        </p:nvSpPr>
        <p:spPr>
          <a:xfrm>
            <a:off x="8006842" y="3254785"/>
            <a:ext cx="2350760" cy="707886"/>
          </a:xfrm>
          <a:prstGeom prst="rect">
            <a:avLst/>
          </a:prstGeom>
          <a:noFill/>
        </p:spPr>
        <p:txBody>
          <a:bodyPr wrap="square" rtlCol="0">
            <a:spAutoFit/>
          </a:bodyPr>
          <a:lstStyle/>
          <a:p>
            <a:pPr algn="ctr"/>
            <a:r>
              <a:rPr lang="zh-CN" altLang="en-US" sz="2000">
                <a:solidFill>
                  <a:prstClr val="white"/>
                </a:solidFill>
                <a:latin typeface="阿里巴巴普惠体 Medium" panose="00020600040101010101" pitchFamily="18" charset="-122"/>
                <a:ea typeface="阿里巴巴普惠体 Medium" panose="00020600040101010101" pitchFamily="18" charset="-122"/>
              </a:rPr>
              <a:t>在此空白处</a:t>
            </a:r>
            <a:endParaRPr lang="en-US" altLang="zh-CN" sz="2000">
              <a:solidFill>
                <a:prstClr val="white"/>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prstClr val="white"/>
                </a:solidFill>
                <a:latin typeface="阿里巴巴普惠体 Medium" panose="00020600040101010101" pitchFamily="18" charset="-122"/>
                <a:ea typeface="阿里巴巴普惠体 Medium" panose="00020600040101010101" pitchFamily="18" charset="-122"/>
              </a:rPr>
              <a:t>输入典型案例</a:t>
            </a:r>
          </a:p>
        </p:txBody>
      </p:sp>
      <p:sp>
        <p:nvSpPr>
          <p:cNvPr id="27" name="文本框 26"/>
          <p:cNvSpPr txBox="1"/>
          <p:nvPr/>
        </p:nvSpPr>
        <p:spPr>
          <a:xfrm>
            <a:off x="1375790" y="2823492"/>
            <a:ext cx="5524236" cy="579646"/>
          </a:xfrm>
          <a:prstGeom prst="rect">
            <a:avLst/>
          </a:prstGeom>
          <a:noFill/>
          <a:ln>
            <a:solidFill>
              <a:srgbClr val="0899A8"/>
            </a:solidFill>
          </a:ln>
        </p:spPr>
        <p:txBody>
          <a:bodyPr wrap="square" rtlCol="0">
            <a:spAutoFit/>
          </a:bodyPr>
          <a:lstStyle/>
          <a:p>
            <a:pPr algn="r">
              <a:lnSpc>
                <a:spcPts val="1900"/>
              </a:lnSpc>
            </a:pPr>
            <a:r>
              <a:rPr lang="zh-CN" altLang="en-US" sz="1600" dirty="0">
                <a:solidFill>
                  <a:srgbClr val="0B353B"/>
                </a:solidFill>
                <a:latin typeface="阿里巴巴普惠体 Medium" panose="00020600040101010101" pitchFamily="18" charset="-122"/>
                <a:ea typeface="阿里巴巴普惠体 Medium" panose="00020600040101010101" pitchFamily="18" charset="-122"/>
              </a:rPr>
              <a:t>避免与有行为劣迹、品质恶劣、性情暴怒、精神异常的人接触和发生冲突</a:t>
            </a:r>
          </a:p>
        </p:txBody>
      </p:sp>
      <p:sp>
        <p:nvSpPr>
          <p:cNvPr id="30" name="文本框 29"/>
          <p:cNvSpPr txBox="1"/>
          <p:nvPr/>
        </p:nvSpPr>
        <p:spPr>
          <a:xfrm>
            <a:off x="1375790" y="3582862"/>
            <a:ext cx="5524236" cy="335989"/>
          </a:xfrm>
          <a:prstGeom prst="rect">
            <a:avLst/>
          </a:prstGeom>
          <a:noFill/>
          <a:ln w="12700">
            <a:solidFill>
              <a:srgbClr val="0899A8"/>
            </a:solidFill>
          </a:ln>
        </p:spPr>
        <p:txBody>
          <a:bodyPr wrap="square" rtlCol="0">
            <a:spAutoFit/>
          </a:bodyPr>
          <a:lstStyle/>
          <a:p>
            <a:pPr algn="r">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与他人发生冲突和纠纷时，尽量避免矛盾激化</a:t>
            </a:r>
          </a:p>
        </p:txBody>
      </p:sp>
      <p:sp>
        <p:nvSpPr>
          <p:cNvPr id="31" name="文本框 30"/>
          <p:cNvSpPr txBox="1"/>
          <p:nvPr/>
        </p:nvSpPr>
        <p:spPr>
          <a:xfrm>
            <a:off x="1375790" y="4243038"/>
            <a:ext cx="5524236" cy="579646"/>
          </a:xfrm>
          <a:prstGeom prst="rect">
            <a:avLst/>
          </a:prstGeom>
          <a:noFill/>
          <a:ln>
            <a:solidFill>
              <a:srgbClr val="0899A8"/>
            </a:solidFill>
          </a:ln>
        </p:spPr>
        <p:txBody>
          <a:bodyPr wrap="square" rtlCol="0">
            <a:spAutoFit/>
          </a:bodyPr>
          <a:lstStyle/>
          <a:p>
            <a:pPr algn="r">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同学之间，以和为贵，避免恶语伤人，不专横霸道，遇事要理智，不要感情用事</a:t>
            </a:r>
          </a:p>
        </p:txBody>
      </p:sp>
      <p:grpSp>
        <p:nvGrpSpPr>
          <p:cNvPr id="10" name="组合 9"/>
          <p:cNvGrpSpPr/>
          <p:nvPr/>
        </p:nvGrpSpPr>
        <p:grpSpPr>
          <a:xfrm>
            <a:off x="6996247" y="2891470"/>
            <a:ext cx="180000" cy="2331773"/>
            <a:chOff x="1466306" y="2891470"/>
            <a:chExt cx="180000" cy="2331773"/>
          </a:xfrm>
        </p:grpSpPr>
        <p:cxnSp>
          <p:nvCxnSpPr>
            <p:cNvPr id="14" name="直接连接符 13"/>
            <p:cNvCxnSpPr/>
            <p:nvPr/>
          </p:nvCxnSpPr>
          <p:spPr>
            <a:xfrm flipH="1">
              <a:off x="1551686" y="2977698"/>
              <a:ext cx="1708" cy="2160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sp>
          <p:nvSpPr>
            <p:cNvPr id="4" name="椭圆 3"/>
            <p:cNvSpPr/>
            <p:nvPr/>
          </p:nvSpPr>
          <p:spPr>
            <a:xfrm>
              <a:off x="1466306" y="2891470"/>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3" name="椭圆 22"/>
            <p:cNvSpPr/>
            <p:nvPr/>
          </p:nvSpPr>
          <p:spPr>
            <a:xfrm>
              <a:off x="1466306" y="3608728"/>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4" name="椭圆 23"/>
            <p:cNvSpPr/>
            <p:nvPr/>
          </p:nvSpPr>
          <p:spPr>
            <a:xfrm>
              <a:off x="1466306" y="4325986"/>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8" name="椭圆 27"/>
            <p:cNvSpPr/>
            <p:nvPr/>
          </p:nvSpPr>
          <p:spPr>
            <a:xfrm>
              <a:off x="1466306" y="5043243"/>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32" name="文本框 31"/>
          <p:cNvSpPr txBox="1"/>
          <p:nvPr/>
        </p:nvSpPr>
        <p:spPr>
          <a:xfrm>
            <a:off x="1375790" y="4988826"/>
            <a:ext cx="5524236" cy="579646"/>
          </a:xfrm>
          <a:prstGeom prst="rect">
            <a:avLst/>
          </a:prstGeom>
          <a:noFill/>
          <a:ln w="12700">
            <a:solidFill>
              <a:srgbClr val="FFC000"/>
            </a:solidFill>
          </a:ln>
        </p:spPr>
        <p:txBody>
          <a:bodyPr wrap="square" rtlCol="0">
            <a:spAutoFit/>
          </a:bodyPr>
          <a:lstStyle/>
          <a:p>
            <a:pPr algn="r">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受到暴力侵害时，要灵活应变，不要刺激加害者，以减少被害程度，事后立即报案</a:t>
            </a:r>
          </a:p>
        </p:txBody>
      </p:sp>
      <p:pic>
        <p:nvPicPr>
          <p:cNvPr id="33" name="图片 3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5"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几种常见的犯罪预防</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5"/>
                                        </p:tgtEl>
                                        <p:attrNameLst>
                                          <p:attrName>ppt_y</p:attrName>
                                        </p:attrNameLst>
                                      </p:cBhvr>
                                      <p:tavLst>
                                        <p:tav tm="0">
                                          <p:val>
                                            <p:strVal val="#ppt_y"/>
                                          </p:val>
                                        </p:tav>
                                        <p:tav tm="100000">
                                          <p:val>
                                            <p:strVal val="#ppt_y"/>
                                          </p:val>
                                        </p:tav>
                                      </p:tavLst>
                                    </p:anim>
                                    <p:anim calcmode="lin" valueType="num">
                                      <p:cBhvr>
                                        <p:cTn id="9"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426027" y="1526057"/>
            <a:ext cx="3168000" cy="4176000"/>
            <a:chOff x="2275113" y="1341000"/>
            <a:chExt cx="3168000" cy="4176000"/>
          </a:xfrm>
        </p:grpSpPr>
        <p:sp>
          <p:nvSpPr>
            <p:cNvPr id="2" name="矩形 1"/>
            <p:cNvSpPr/>
            <p:nvPr/>
          </p:nvSpPr>
          <p:spPr>
            <a:xfrm>
              <a:off x="2275113" y="1341000"/>
              <a:ext cx="3168000" cy="41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4" name="文本框 33"/>
            <p:cNvSpPr txBox="1"/>
            <p:nvPr/>
          </p:nvSpPr>
          <p:spPr>
            <a:xfrm>
              <a:off x="3053570" y="1514793"/>
              <a:ext cx="1611086" cy="430887"/>
            </a:xfrm>
            <a:prstGeom prst="rect">
              <a:avLst/>
            </a:prstGeom>
            <a:noFill/>
          </p:spPr>
          <p:txBody>
            <a:bodyPr wrap="square" rtlCol="0">
              <a:spAutoFit/>
            </a:bodyPr>
            <a:lstStyle/>
            <a:p>
              <a:pPr algn="ctr"/>
              <a:r>
                <a:rPr lang="zh-CN" altLang="en-US" sz="2200">
                  <a:solidFill>
                    <a:srgbClr val="C00000"/>
                  </a:solidFill>
                  <a:latin typeface="阿里巴巴普惠体 Medium" panose="00020600040101010101" pitchFamily="18" charset="-122"/>
                  <a:ea typeface="阿里巴巴普惠体 Medium" panose="00020600040101010101" pitchFamily="18" charset="-122"/>
                </a:rPr>
                <a:t>典型案例</a:t>
              </a:r>
            </a:p>
          </p:txBody>
        </p:sp>
        <p:sp>
          <p:nvSpPr>
            <p:cNvPr id="41" name="矩形 40"/>
            <p:cNvSpPr/>
            <p:nvPr/>
          </p:nvSpPr>
          <p:spPr>
            <a:xfrm>
              <a:off x="2347113" y="1413000"/>
              <a:ext cx="3024000" cy="4032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nvGrpSpPr>
          <p:cNvPr id="13" name="组合 12"/>
          <p:cNvGrpSpPr/>
          <p:nvPr/>
        </p:nvGrpSpPr>
        <p:grpSpPr>
          <a:xfrm>
            <a:off x="4926126" y="1526057"/>
            <a:ext cx="2992536" cy="576000"/>
            <a:chOff x="7625783" y="730814"/>
            <a:chExt cx="2992536" cy="576000"/>
          </a:xfrm>
        </p:grpSpPr>
        <p:sp>
          <p:nvSpPr>
            <p:cNvPr id="43" name="矩形 42"/>
            <p:cNvSpPr/>
            <p:nvPr/>
          </p:nvSpPr>
          <p:spPr>
            <a:xfrm>
              <a:off x="7646051" y="730814"/>
              <a:ext cx="2952000" cy="5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 name="矩形 44"/>
            <p:cNvSpPr/>
            <p:nvPr/>
          </p:nvSpPr>
          <p:spPr>
            <a:xfrm>
              <a:off x="7682051" y="763472"/>
              <a:ext cx="286661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p:nvSpPr>
          <p:spPr>
            <a:xfrm>
              <a:off x="7625783" y="800028"/>
              <a:ext cx="2992536" cy="430887"/>
            </a:xfrm>
            <a:prstGeom prst="rect">
              <a:avLst/>
            </a:prstGeom>
            <a:noFill/>
          </p:spPr>
          <p:txBody>
            <a:bodyPr wrap="square" rtlCol="0">
              <a:spAutoFit/>
            </a:bodyPr>
            <a:lstStyle/>
            <a:p>
              <a:pPr algn="ctr"/>
              <a:r>
                <a:rPr lang="zh-CN" altLang="en-US" sz="2200">
                  <a:solidFill>
                    <a:srgbClr val="C00000"/>
                  </a:solidFill>
                  <a:latin typeface="阿里巴巴普惠体 Medium" panose="00020600040101010101" pitchFamily="18" charset="-122"/>
                  <a:ea typeface="阿里巴巴普惠体 Medium" panose="00020600040101010101" pitchFamily="18" charset="-122"/>
                </a:rPr>
                <a:t>性侵害犯罪的预防</a:t>
              </a:r>
            </a:p>
          </p:txBody>
        </p:sp>
      </p:grpSp>
      <p:sp>
        <p:nvSpPr>
          <p:cNvPr id="46" name="文本框 45"/>
          <p:cNvSpPr txBox="1"/>
          <p:nvPr/>
        </p:nvSpPr>
        <p:spPr>
          <a:xfrm>
            <a:off x="4946394" y="2193043"/>
            <a:ext cx="5894274" cy="340093"/>
          </a:xfrm>
          <a:prstGeom prst="rect">
            <a:avLst/>
          </a:prstGeom>
          <a:noFill/>
        </p:spPr>
        <p:txBody>
          <a:bodyPr wrap="square" rtlCol="0">
            <a:spAutoFit/>
          </a:bodyPr>
          <a:lstStyle/>
          <a:p>
            <a:pPr algn="just">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下面，我要特别对女生同学提几点建议：</a:t>
            </a:r>
          </a:p>
        </p:txBody>
      </p:sp>
      <p:sp>
        <p:nvSpPr>
          <p:cNvPr id="20" name="文本框 19"/>
          <p:cNvSpPr txBox="1"/>
          <p:nvPr/>
        </p:nvSpPr>
        <p:spPr>
          <a:xfrm>
            <a:off x="1834647" y="3260114"/>
            <a:ext cx="2350760" cy="707886"/>
          </a:xfrm>
          <a:prstGeom prst="rect">
            <a:avLst/>
          </a:prstGeom>
          <a:noFill/>
        </p:spPr>
        <p:txBody>
          <a:bodyPr wrap="square" rtlCol="0">
            <a:spAutoFit/>
          </a:bodyPr>
          <a:lstStyle/>
          <a:p>
            <a:pPr algn="ctr"/>
            <a:r>
              <a:rPr lang="zh-CN" altLang="en-US" sz="2000">
                <a:solidFill>
                  <a:prstClr val="white"/>
                </a:solidFill>
                <a:latin typeface="阿里巴巴普惠体 Medium" panose="00020600040101010101" pitchFamily="18" charset="-122"/>
                <a:ea typeface="阿里巴巴普惠体 Medium" panose="00020600040101010101" pitchFamily="18" charset="-122"/>
              </a:rPr>
              <a:t>在此空白处</a:t>
            </a:r>
            <a:endParaRPr lang="en-US" altLang="zh-CN" sz="2000">
              <a:solidFill>
                <a:prstClr val="white"/>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prstClr val="white"/>
                </a:solidFill>
                <a:latin typeface="阿里巴巴普惠体 Medium" panose="00020600040101010101" pitchFamily="18" charset="-122"/>
                <a:ea typeface="阿里巴巴普惠体 Medium" panose="00020600040101010101" pitchFamily="18" charset="-122"/>
              </a:rPr>
              <a:t>输入典型案例</a:t>
            </a:r>
          </a:p>
        </p:txBody>
      </p:sp>
      <p:sp>
        <p:nvSpPr>
          <p:cNvPr id="27" name="文本框 26"/>
          <p:cNvSpPr txBox="1"/>
          <p:nvPr/>
        </p:nvSpPr>
        <p:spPr>
          <a:xfrm>
            <a:off x="5316432" y="2706803"/>
            <a:ext cx="5524236" cy="335989"/>
          </a:xfrm>
          <a:prstGeom prst="rect">
            <a:avLst/>
          </a:prstGeom>
          <a:noFill/>
          <a:ln>
            <a:solidFill>
              <a:srgbClr val="0899A8"/>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不要单独在偏僻无人的地方行走，夜间不要单独外出。</a:t>
            </a:r>
          </a:p>
        </p:txBody>
      </p:sp>
      <p:sp>
        <p:nvSpPr>
          <p:cNvPr id="30" name="文本框 29"/>
          <p:cNvSpPr txBox="1"/>
          <p:nvPr/>
        </p:nvSpPr>
        <p:spPr>
          <a:xfrm>
            <a:off x="5316432" y="3334030"/>
            <a:ext cx="5524236" cy="335989"/>
          </a:xfrm>
          <a:prstGeom prst="rect">
            <a:avLst/>
          </a:prstGeom>
          <a:noFill/>
          <a:ln w="12700">
            <a:solidFill>
              <a:srgbClr val="FFC000"/>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不要网恋或轻信网友。</a:t>
            </a:r>
          </a:p>
        </p:txBody>
      </p:sp>
      <p:sp>
        <p:nvSpPr>
          <p:cNvPr id="31" name="文本框 30"/>
          <p:cNvSpPr txBox="1"/>
          <p:nvPr/>
        </p:nvSpPr>
        <p:spPr>
          <a:xfrm>
            <a:off x="5316432" y="3965917"/>
            <a:ext cx="5524236" cy="335989"/>
          </a:xfrm>
          <a:prstGeom prst="rect">
            <a:avLst/>
          </a:prstGeom>
          <a:noFill/>
          <a:ln>
            <a:solidFill>
              <a:srgbClr val="0899A8"/>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着装、打扮要有分寸。</a:t>
            </a:r>
          </a:p>
        </p:txBody>
      </p:sp>
      <p:cxnSp>
        <p:nvCxnSpPr>
          <p:cNvPr id="14" name="直接连接符 13"/>
          <p:cNvCxnSpPr/>
          <p:nvPr/>
        </p:nvCxnSpPr>
        <p:spPr>
          <a:xfrm flipH="1">
            <a:off x="5092458" y="2849737"/>
            <a:ext cx="1708" cy="2520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sp>
        <p:nvSpPr>
          <p:cNvPr id="4" name="椭圆 3"/>
          <p:cNvSpPr/>
          <p:nvPr/>
        </p:nvSpPr>
        <p:spPr>
          <a:xfrm>
            <a:off x="5004166" y="2760838"/>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3" name="椭圆 22"/>
          <p:cNvSpPr/>
          <p:nvPr/>
        </p:nvSpPr>
        <p:spPr>
          <a:xfrm>
            <a:off x="5004166" y="3387961"/>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4" name="椭圆 23"/>
          <p:cNvSpPr/>
          <p:nvPr/>
        </p:nvSpPr>
        <p:spPr>
          <a:xfrm>
            <a:off x="5004166" y="4015084"/>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8" name="椭圆 27"/>
          <p:cNvSpPr/>
          <p:nvPr/>
        </p:nvSpPr>
        <p:spPr>
          <a:xfrm>
            <a:off x="5004166" y="4642207"/>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2" name="文本框 31"/>
          <p:cNvSpPr txBox="1"/>
          <p:nvPr/>
        </p:nvSpPr>
        <p:spPr>
          <a:xfrm>
            <a:off x="5316432" y="4597804"/>
            <a:ext cx="5524236" cy="335989"/>
          </a:xfrm>
          <a:prstGeom prst="rect">
            <a:avLst/>
          </a:prstGeom>
          <a:noFill/>
          <a:ln w="12700">
            <a:solidFill>
              <a:srgbClr val="FFC000"/>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遇到陌生人纠缠和诱骗，要果断摆脱。</a:t>
            </a:r>
          </a:p>
        </p:txBody>
      </p:sp>
      <p:sp>
        <p:nvSpPr>
          <p:cNvPr id="33" name="椭圆 32"/>
          <p:cNvSpPr/>
          <p:nvPr/>
        </p:nvSpPr>
        <p:spPr>
          <a:xfrm>
            <a:off x="5004166" y="5269329"/>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5" name="文本框 34"/>
          <p:cNvSpPr txBox="1"/>
          <p:nvPr/>
        </p:nvSpPr>
        <p:spPr>
          <a:xfrm>
            <a:off x="5316432" y="5226140"/>
            <a:ext cx="5524236" cy="335989"/>
          </a:xfrm>
          <a:prstGeom prst="rect">
            <a:avLst/>
          </a:prstGeom>
          <a:noFill/>
          <a:ln w="12700">
            <a:solidFill>
              <a:srgbClr val="0899A8"/>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千万不能离家出走和夜不归宿。</a:t>
            </a:r>
          </a:p>
        </p:txBody>
      </p:sp>
      <p:pic>
        <p:nvPicPr>
          <p:cNvPr id="36" name="图片 3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7"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几种常见的犯罪预防</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7"/>
                                        </p:tgtEl>
                                        <p:attrNameLst>
                                          <p:attrName>style.visibility</p:attrName>
                                        </p:attrNameLst>
                                      </p:cBhvr>
                                      <p:to>
                                        <p:strVal val="visible"/>
                                      </p:to>
                                    </p:set>
                                    <p:anim calcmode="lin" valueType="num">
                                      <p:cBhvr>
                                        <p:cTn id="7"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7"/>
                                        </p:tgtEl>
                                        <p:attrNameLst>
                                          <p:attrName>ppt_y</p:attrName>
                                        </p:attrNameLst>
                                      </p:cBhvr>
                                      <p:tavLst>
                                        <p:tav tm="0">
                                          <p:val>
                                            <p:strVal val="#ppt_y"/>
                                          </p:val>
                                        </p:tav>
                                        <p:tav tm="100000">
                                          <p:val>
                                            <p:strVal val="#ppt_y"/>
                                          </p:val>
                                        </p:tav>
                                      </p:tavLst>
                                    </p:anim>
                                    <p:anim calcmode="lin" valueType="num">
                                      <p:cBhvr>
                                        <p:cTn id="9"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7598222" y="1526057"/>
            <a:ext cx="3168000" cy="4176000"/>
            <a:chOff x="2275113" y="1341000"/>
            <a:chExt cx="3168000" cy="4176000"/>
          </a:xfrm>
        </p:grpSpPr>
        <p:sp>
          <p:nvSpPr>
            <p:cNvPr id="2" name="矩形 1"/>
            <p:cNvSpPr/>
            <p:nvPr/>
          </p:nvSpPr>
          <p:spPr>
            <a:xfrm>
              <a:off x="2275113" y="1341000"/>
              <a:ext cx="3168000" cy="41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4" name="文本框 33"/>
            <p:cNvSpPr txBox="1"/>
            <p:nvPr/>
          </p:nvSpPr>
          <p:spPr>
            <a:xfrm>
              <a:off x="3053570" y="1514793"/>
              <a:ext cx="1611086" cy="430887"/>
            </a:xfrm>
            <a:prstGeom prst="rect">
              <a:avLst/>
            </a:prstGeom>
            <a:noFill/>
          </p:spPr>
          <p:txBody>
            <a:bodyPr wrap="square" rtlCol="0">
              <a:spAutoFit/>
            </a:bodyPr>
            <a:lstStyle/>
            <a:p>
              <a:pPr algn="ctr"/>
              <a:r>
                <a:rPr lang="zh-CN" altLang="en-US" sz="2200">
                  <a:solidFill>
                    <a:srgbClr val="C00000"/>
                  </a:solidFill>
                  <a:latin typeface="阿里巴巴普惠体 Medium" panose="00020600040101010101" pitchFamily="18" charset="-122"/>
                  <a:ea typeface="阿里巴巴普惠体 Medium" panose="00020600040101010101" pitchFamily="18" charset="-122"/>
                </a:rPr>
                <a:t>典型案例</a:t>
              </a:r>
            </a:p>
          </p:txBody>
        </p:sp>
        <p:sp>
          <p:nvSpPr>
            <p:cNvPr id="41" name="矩形 40"/>
            <p:cNvSpPr/>
            <p:nvPr/>
          </p:nvSpPr>
          <p:spPr>
            <a:xfrm>
              <a:off x="2347113" y="1413000"/>
              <a:ext cx="3024000" cy="4032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nvGrpSpPr>
          <p:cNvPr id="13" name="组合 12"/>
          <p:cNvGrpSpPr/>
          <p:nvPr/>
        </p:nvGrpSpPr>
        <p:grpSpPr>
          <a:xfrm>
            <a:off x="4229440" y="1526057"/>
            <a:ext cx="2992536" cy="576000"/>
            <a:chOff x="7625783" y="730814"/>
            <a:chExt cx="2992536" cy="576000"/>
          </a:xfrm>
        </p:grpSpPr>
        <p:sp>
          <p:nvSpPr>
            <p:cNvPr id="43" name="矩形 42"/>
            <p:cNvSpPr/>
            <p:nvPr/>
          </p:nvSpPr>
          <p:spPr>
            <a:xfrm>
              <a:off x="7646051" y="730814"/>
              <a:ext cx="2952000" cy="5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 name="矩形 44"/>
            <p:cNvSpPr/>
            <p:nvPr/>
          </p:nvSpPr>
          <p:spPr>
            <a:xfrm>
              <a:off x="7682051" y="763472"/>
              <a:ext cx="286661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p:nvSpPr>
          <p:spPr>
            <a:xfrm>
              <a:off x="7625783" y="800028"/>
              <a:ext cx="2992536" cy="430887"/>
            </a:xfrm>
            <a:prstGeom prst="rect">
              <a:avLst/>
            </a:prstGeom>
            <a:noFill/>
          </p:spPr>
          <p:txBody>
            <a:bodyPr wrap="square" rtlCol="0">
              <a:spAutoFit/>
            </a:bodyPr>
            <a:lstStyle/>
            <a:p>
              <a:pPr algn="ctr"/>
              <a:r>
                <a:rPr lang="zh-CN" altLang="en-US" sz="2200">
                  <a:solidFill>
                    <a:srgbClr val="C00000"/>
                  </a:solidFill>
                  <a:latin typeface="阿里巴巴普惠体 Medium" panose="00020600040101010101" pitchFamily="18" charset="-122"/>
                  <a:ea typeface="阿里巴巴普惠体 Medium" panose="00020600040101010101" pitchFamily="18" charset="-122"/>
                </a:rPr>
                <a:t>敲诈勒索案件预防</a:t>
              </a:r>
            </a:p>
          </p:txBody>
        </p:sp>
      </p:grpSp>
      <p:sp>
        <p:nvSpPr>
          <p:cNvPr id="46" name="文本框 45"/>
          <p:cNvSpPr txBox="1"/>
          <p:nvPr/>
        </p:nvSpPr>
        <p:spPr>
          <a:xfrm>
            <a:off x="1375790" y="2193043"/>
            <a:ext cx="5927018" cy="579646"/>
          </a:xfrm>
          <a:prstGeom prst="rect">
            <a:avLst/>
          </a:prstGeom>
          <a:noFill/>
        </p:spPr>
        <p:txBody>
          <a:bodyPr wrap="square" rtlCol="0">
            <a:spAutoFit/>
          </a:bodyPr>
          <a:lstStyle/>
          <a:p>
            <a:pPr algn="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敲诈勒索是指以法占有为目的，对被害人实施威胁或者要挟，强行索取财物的行为</a:t>
            </a:r>
          </a:p>
        </p:txBody>
      </p:sp>
      <p:sp>
        <p:nvSpPr>
          <p:cNvPr id="20" name="文本框 19"/>
          <p:cNvSpPr txBox="1"/>
          <p:nvPr/>
        </p:nvSpPr>
        <p:spPr>
          <a:xfrm>
            <a:off x="8006842" y="3254785"/>
            <a:ext cx="2350760" cy="707886"/>
          </a:xfrm>
          <a:prstGeom prst="rect">
            <a:avLst/>
          </a:prstGeom>
          <a:noFill/>
        </p:spPr>
        <p:txBody>
          <a:bodyPr wrap="square" rtlCol="0">
            <a:spAutoFit/>
          </a:bodyPr>
          <a:lstStyle/>
          <a:p>
            <a:pPr algn="ctr"/>
            <a:r>
              <a:rPr lang="zh-CN" altLang="en-US" sz="2000">
                <a:solidFill>
                  <a:prstClr val="white"/>
                </a:solidFill>
                <a:latin typeface="阿里巴巴普惠体 Medium" panose="00020600040101010101" pitchFamily="18" charset="-122"/>
                <a:ea typeface="阿里巴巴普惠体 Medium" panose="00020600040101010101" pitchFamily="18" charset="-122"/>
              </a:rPr>
              <a:t>在此空白处</a:t>
            </a:r>
            <a:endParaRPr lang="en-US" altLang="zh-CN" sz="2000">
              <a:solidFill>
                <a:prstClr val="white"/>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prstClr val="white"/>
                </a:solidFill>
                <a:latin typeface="阿里巴巴普惠体 Medium" panose="00020600040101010101" pitchFamily="18" charset="-122"/>
                <a:ea typeface="阿里巴巴普惠体 Medium" panose="00020600040101010101" pitchFamily="18" charset="-122"/>
              </a:rPr>
              <a:t>输入典型案例</a:t>
            </a:r>
          </a:p>
        </p:txBody>
      </p:sp>
      <p:sp>
        <p:nvSpPr>
          <p:cNvPr id="27" name="文本框 26"/>
          <p:cNvSpPr txBox="1"/>
          <p:nvPr/>
        </p:nvSpPr>
        <p:spPr>
          <a:xfrm>
            <a:off x="1375790" y="2823492"/>
            <a:ext cx="5524236" cy="579646"/>
          </a:xfrm>
          <a:prstGeom prst="rect">
            <a:avLst/>
          </a:prstGeom>
          <a:noFill/>
          <a:ln>
            <a:solidFill>
              <a:srgbClr val="0899A8"/>
            </a:solidFill>
          </a:ln>
        </p:spPr>
        <p:txBody>
          <a:bodyPr wrap="square" rtlCol="0">
            <a:spAutoFit/>
          </a:bodyPr>
          <a:lstStyle/>
          <a:p>
            <a:pPr algn="r">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一定要保持冷静、沉着应对，尽量说好话，稳住对方，避免发生正面冲突</a:t>
            </a:r>
          </a:p>
        </p:txBody>
      </p:sp>
      <p:sp>
        <p:nvSpPr>
          <p:cNvPr id="30" name="文本框 29"/>
          <p:cNvSpPr txBox="1"/>
          <p:nvPr/>
        </p:nvSpPr>
        <p:spPr>
          <a:xfrm>
            <a:off x="1375790" y="3582862"/>
            <a:ext cx="5524236" cy="335989"/>
          </a:xfrm>
          <a:prstGeom prst="rect">
            <a:avLst/>
          </a:prstGeom>
          <a:noFill/>
          <a:ln w="12700">
            <a:solidFill>
              <a:srgbClr val="0899A8"/>
            </a:solidFill>
          </a:ln>
        </p:spPr>
        <p:txBody>
          <a:bodyPr wrap="square" rtlCol="0">
            <a:spAutoFit/>
          </a:bodyPr>
          <a:lstStyle/>
          <a:p>
            <a:pPr algn="r">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不要轻易屈服于对方，否则会为你招来无穷无尽的纠缠</a:t>
            </a:r>
          </a:p>
        </p:txBody>
      </p:sp>
      <p:sp>
        <p:nvSpPr>
          <p:cNvPr id="31" name="文本框 30"/>
          <p:cNvSpPr txBox="1"/>
          <p:nvPr/>
        </p:nvSpPr>
        <p:spPr>
          <a:xfrm>
            <a:off x="1375790" y="4243038"/>
            <a:ext cx="5524236" cy="579646"/>
          </a:xfrm>
          <a:prstGeom prst="rect">
            <a:avLst/>
          </a:prstGeom>
          <a:noFill/>
          <a:ln>
            <a:solidFill>
              <a:srgbClr val="0899A8"/>
            </a:solidFill>
          </a:ln>
        </p:spPr>
        <p:txBody>
          <a:bodyPr wrap="square" rtlCol="0">
            <a:spAutoFit/>
          </a:bodyPr>
          <a:lstStyle/>
          <a:p>
            <a:pPr algn="r">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如果无法脱身，可以借口身上没钱，约定时间地点再交，然后立即报告学校和公安机关</a:t>
            </a:r>
          </a:p>
        </p:txBody>
      </p:sp>
      <p:grpSp>
        <p:nvGrpSpPr>
          <p:cNvPr id="10" name="组合 9"/>
          <p:cNvGrpSpPr/>
          <p:nvPr/>
        </p:nvGrpSpPr>
        <p:grpSpPr>
          <a:xfrm>
            <a:off x="6996247" y="2891470"/>
            <a:ext cx="180000" cy="2331773"/>
            <a:chOff x="1466306" y="2891470"/>
            <a:chExt cx="180000" cy="2331773"/>
          </a:xfrm>
        </p:grpSpPr>
        <p:cxnSp>
          <p:nvCxnSpPr>
            <p:cNvPr id="14" name="直接连接符 13"/>
            <p:cNvCxnSpPr/>
            <p:nvPr/>
          </p:nvCxnSpPr>
          <p:spPr>
            <a:xfrm flipH="1">
              <a:off x="1551686" y="2977698"/>
              <a:ext cx="1708" cy="2160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sp>
          <p:nvSpPr>
            <p:cNvPr id="4" name="椭圆 3"/>
            <p:cNvSpPr/>
            <p:nvPr/>
          </p:nvSpPr>
          <p:spPr>
            <a:xfrm>
              <a:off x="1466306" y="2891470"/>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3" name="椭圆 22"/>
            <p:cNvSpPr/>
            <p:nvPr/>
          </p:nvSpPr>
          <p:spPr>
            <a:xfrm>
              <a:off x="1466306" y="3608728"/>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4" name="椭圆 23"/>
            <p:cNvSpPr/>
            <p:nvPr/>
          </p:nvSpPr>
          <p:spPr>
            <a:xfrm>
              <a:off x="1466306" y="4325986"/>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8" name="椭圆 27"/>
            <p:cNvSpPr/>
            <p:nvPr/>
          </p:nvSpPr>
          <p:spPr>
            <a:xfrm>
              <a:off x="1466306" y="5043243"/>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32" name="文本框 31"/>
          <p:cNvSpPr txBox="1"/>
          <p:nvPr/>
        </p:nvSpPr>
        <p:spPr>
          <a:xfrm>
            <a:off x="1375790" y="4988826"/>
            <a:ext cx="5524236" cy="579646"/>
          </a:xfrm>
          <a:prstGeom prst="rect">
            <a:avLst/>
          </a:prstGeom>
          <a:noFill/>
          <a:ln w="12700">
            <a:solidFill>
              <a:srgbClr val="FFC000"/>
            </a:solidFill>
          </a:ln>
        </p:spPr>
        <p:txBody>
          <a:bodyPr wrap="square" rtlCol="0">
            <a:spAutoFit/>
          </a:bodyPr>
          <a:lstStyle/>
          <a:p>
            <a:pPr algn="r">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如果发现其他同学被敲诈勒索，要及时报告老师或报警，不要觉得与自己无关，说不定下一个就是你</a:t>
            </a:r>
          </a:p>
        </p:txBody>
      </p:sp>
      <p:pic>
        <p:nvPicPr>
          <p:cNvPr id="33" name="图片 3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5"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几种常见的犯罪预防</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5"/>
                                        </p:tgtEl>
                                        <p:attrNameLst>
                                          <p:attrName>ppt_y</p:attrName>
                                        </p:attrNameLst>
                                      </p:cBhvr>
                                      <p:tavLst>
                                        <p:tav tm="0">
                                          <p:val>
                                            <p:strVal val="#ppt_y"/>
                                          </p:val>
                                        </p:tav>
                                        <p:tav tm="100000">
                                          <p:val>
                                            <p:strVal val="#ppt_y"/>
                                          </p:val>
                                        </p:tav>
                                      </p:tavLst>
                                    </p:anim>
                                    <p:anim calcmode="lin" valueType="num">
                                      <p:cBhvr>
                                        <p:cTn id="9"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426027" y="1526057"/>
            <a:ext cx="3168000" cy="4176000"/>
            <a:chOff x="2275113" y="1341000"/>
            <a:chExt cx="3168000" cy="4176000"/>
          </a:xfrm>
        </p:grpSpPr>
        <p:sp>
          <p:nvSpPr>
            <p:cNvPr id="2" name="矩形 1"/>
            <p:cNvSpPr/>
            <p:nvPr/>
          </p:nvSpPr>
          <p:spPr>
            <a:xfrm>
              <a:off x="2275113" y="1341000"/>
              <a:ext cx="3168000" cy="41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4" name="文本框 33"/>
            <p:cNvSpPr txBox="1"/>
            <p:nvPr/>
          </p:nvSpPr>
          <p:spPr>
            <a:xfrm>
              <a:off x="3053570" y="1514793"/>
              <a:ext cx="1611086" cy="430887"/>
            </a:xfrm>
            <a:prstGeom prst="rect">
              <a:avLst/>
            </a:prstGeom>
            <a:noFill/>
          </p:spPr>
          <p:txBody>
            <a:bodyPr wrap="square" rtlCol="0">
              <a:spAutoFit/>
            </a:bodyPr>
            <a:lstStyle/>
            <a:p>
              <a:pPr algn="ctr"/>
              <a:r>
                <a:rPr lang="zh-CN" altLang="en-US" sz="2200">
                  <a:solidFill>
                    <a:srgbClr val="C00000"/>
                  </a:solidFill>
                  <a:latin typeface="阿里巴巴普惠体 Medium" panose="00020600040101010101" pitchFamily="18" charset="-122"/>
                  <a:ea typeface="阿里巴巴普惠体 Medium" panose="00020600040101010101" pitchFamily="18" charset="-122"/>
                </a:rPr>
                <a:t>典型案例</a:t>
              </a:r>
            </a:p>
          </p:txBody>
        </p:sp>
        <p:sp>
          <p:nvSpPr>
            <p:cNvPr id="41" name="矩形 40"/>
            <p:cNvSpPr/>
            <p:nvPr/>
          </p:nvSpPr>
          <p:spPr>
            <a:xfrm>
              <a:off x="2347113" y="1413000"/>
              <a:ext cx="3024000" cy="4032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nvGrpSpPr>
          <p:cNvPr id="13" name="组合 12"/>
          <p:cNvGrpSpPr/>
          <p:nvPr/>
        </p:nvGrpSpPr>
        <p:grpSpPr>
          <a:xfrm>
            <a:off x="4926126" y="1526057"/>
            <a:ext cx="2992536" cy="576000"/>
            <a:chOff x="7625783" y="730814"/>
            <a:chExt cx="2992536" cy="576000"/>
          </a:xfrm>
        </p:grpSpPr>
        <p:sp>
          <p:nvSpPr>
            <p:cNvPr id="43" name="矩形 42"/>
            <p:cNvSpPr/>
            <p:nvPr/>
          </p:nvSpPr>
          <p:spPr>
            <a:xfrm>
              <a:off x="7646051" y="730814"/>
              <a:ext cx="2952000" cy="576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 name="矩形 44"/>
            <p:cNvSpPr/>
            <p:nvPr/>
          </p:nvSpPr>
          <p:spPr>
            <a:xfrm>
              <a:off x="7682051" y="763472"/>
              <a:ext cx="2866610" cy="50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p:nvSpPr>
          <p:spPr>
            <a:xfrm>
              <a:off x="7625783" y="800028"/>
              <a:ext cx="2992536" cy="430887"/>
            </a:xfrm>
            <a:prstGeom prst="rect">
              <a:avLst/>
            </a:prstGeom>
            <a:noFill/>
          </p:spPr>
          <p:txBody>
            <a:bodyPr wrap="square" rtlCol="0">
              <a:spAutoFit/>
            </a:bodyPr>
            <a:lstStyle/>
            <a:p>
              <a:pPr algn="ctr"/>
              <a:r>
                <a:rPr lang="zh-CN" altLang="en-US" sz="2200">
                  <a:solidFill>
                    <a:srgbClr val="C00000"/>
                  </a:solidFill>
                  <a:latin typeface="阿里巴巴普惠体 Medium" panose="00020600040101010101" pitchFamily="18" charset="-122"/>
                  <a:ea typeface="阿里巴巴普惠体 Medium" panose="00020600040101010101" pitchFamily="18" charset="-122"/>
                </a:rPr>
                <a:t>精神病人犯罪的预防</a:t>
              </a:r>
            </a:p>
          </p:txBody>
        </p:sp>
      </p:grpSp>
      <p:sp>
        <p:nvSpPr>
          <p:cNvPr id="46" name="文本框 45"/>
          <p:cNvSpPr txBox="1"/>
          <p:nvPr/>
        </p:nvSpPr>
        <p:spPr>
          <a:xfrm>
            <a:off x="4946394" y="2193043"/>
            <a:ext cx="5894274" cy="340093"/>
          </a:xfrm>
          <a:prstGeom prst="rect">
            <a:avLst/>
          </a:prstGeom>
          <a:noFill/>
        </p:spPr>
        <p:txBody>
          <a:bodyPr wrap="square" rtlCol="0">
            <a:spAutoFit/>
          </a:bodyPr>
          <a:lstStyle/>
          <a:p>
            <a:pPr algn="just">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精神病患者思想、行为不受控制，有时会做出攻击行为。</a:t>
            </a:r>
          </a:p>
        </p:txBody>
      </p:sp>
      <p:sp>
        <p:nvSpPr>
          <p:cNvPr id="20" name="文本框 19"/>
          <p:cNvSpPr txBox="1"/>
          <p:nvPr/>
        </p:nvSpPr>
        <p:spPr>
          <a:xfrm>
            <a:off x="1834647" y="3260114"/>
            <a:ext cx="2350760" cy="707886"/>
          </a:xfrm>
          <a:prstGeom prst="rect">
            <a:avLst/>
          </a:prstGeom>
          <a:noFill/>
        </p:spPr>
        <p:txBody>
          <a:bodyPr wrap="square" rtlCol="0">
            <a:spAutoFit/>
          </a:bodyPr>
          <a:lstStyle/>
          <a:p>
            <a:pPr algn="ctr"/>
            <a:r>
              <a:rPr lang="zh-CN" altLang="en-US" sz="2000">
                <a:solidFill>
                  <a:prstClr val="white"/>
                </a:solidFill>
                <a:latin typeface="阿里巴巴普惠体 Medium" panose="00020600040101010101" pitchFamily="18" charset="-122"/>
                <a:ea typeface="阿里巴巴普惠体 Medium" panose="00020600040101010101" pitchFamily="18" charset="-122"/>
              </a:rPr>
              <a:t>在此空白处</a:t>
            </a:r>
            <a:endParaRPr lang="en-US" altLang="zh-CN" sz="2000">
              <a:solidFill>
                <a:prstClr val="white"/>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prstClr val="white"/>
                </a:solidFill>
                <a:latin typeface="阿里巴巴普惠体 Medium" panose="00020600040101010101" pitchFamily="18" charset="-122"/>
                <a:ea typeface="阿里巴巴普惠体 Medium" panose="00020600040101010101" pitchFamily="18" charset="-122"/>
              </a:rPr>
              <a:t>输入典型案例</a:t>
            </a:r>
          </a:p>
        </p:txBody>
      </p:sp>
      <p:sp>
        <p:nvSpPr>
          <p:cNvPr id="27" name="文本框 26"/>
          <p:cNvSpPr txBox="1"/>
          <p:nvPr/>
        </p:nvSpPr>
        <p:spPr>
          <a:xfrm>
            <a:off x="5316432" y="2706803"/>
            <a:ext cx="5524236" cy="579646"/>
          </a:xfrm>
          <a:prstGeom prst="rect">
            <a:avLst/>
          </a:prstGeom>
          <a:noFill/>
          <a:ln>
            <a:solidFill>
              <a:srgbClr val="0899A8"/>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要学会观察，精神病患者突出特点是邋里邋遢，也有穿的很干净、很正常的，一句话，要注意观察身边的陌生人。</a:t>
            </a:r>
          </a:p>
        </p:txBody>
      </p:sp>
      <p:sp>
        <p:nvSpPr>
          <p:cNvPr id="30" name="文本框 29"/>
          <p:cNvSpPr txBox="1"/>
          <p:nvPr/>
        </p:nvSpPr>
        <p:spPr>
          <a:xfrm>
            <a:off x="5316432" y="3486989"/>
            <a:ext cx="5524236" cy="335989"/>
          </a:xfrm>
          <a:prstGeom prst="rect">
            <a:avLst/>
          </a:prstGeom>
          <a:noFill/>
          <a:ln w="12700">
            <a:solidFill>
              <a:srgbClr val="0899A8"/>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遇到他们时，应当尽快远离、躲避，不要围观。</a:t>
            </a:r>
          </a:p>
        </p:txBody>
      </p:sp>
      <p:cxnSp>
        <p:nvCxnSpPr>
          <p:cNvPr id="14" name="直接连接符 13"/>
          <p:cNvCxnSpPr/>
          <p:nvPr/>
        </p:nvCxnSpPr>
        <p:spPr>
          <a:xfrm flipH="1">
            <a:off x="5092458" y="2849737"/>
            <a:ext cx="1708" cy="2376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sp>
        <p:nvSpPr>
          <p:cNvPr id="4" name="椭圆 3"/>
          <p:cNvSpPr/>
          <p:nvPr/>
        </p:nvSpPr>
        <p:spPr>
          <a:xfrm>
            <a:off x="5004166" y="2760838"/>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4" name="椭圆 23"/>
          <p:cNvSpPr/>
          <p:nvPr/>
        </p:nvSpPr>
        <p:spPr>
          <a:xfrm>
            <a:off x="5006732" y="3542573"/>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8" name="椭圆 27"/>
          <p:cNvSpPr/>
          <p:nvPr/>
        </p:nvSpPr>
        <p:spPr>
          <a:xfrm>
            <a:off x="5004166" y="4324308"/>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2" name="文本框 31"/>
          <p:cNvSpPr txBox="1"/>
          <p:nvPr/>
        </p:nvSpPr>
        <p:spPr>
          <a:xfrm>
            <a:off x="5316432" y="4250787"/>
            <a:ext cx="5524236" cy="579646"/>
          </a:xfrm>
          <a:prstGeom prst="rect">
            <a:avLst/>
          </a:prstGeom>
          <a:noFill/>
          <a:ln w="12700">
            <a:solidFill>
              <a:srgbClr val="FFC000"/>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不要挑逗、取笑、戏弄精神病患者，不要刺激他们，以免招致不必要的伤害。</a:t>
            </a:r>
          </a:p>
        </p:txBody>
      </p:sp>
      <p:sp>
        <p:nvSpPr>
          <p:cNvPr id="33" name="椭圆 32"/>
          <p:cNvSpPr/>
          <p:nvPr/>
        </p:nvSpPr>
        <p:spPr>
          <a:xfrm>
            <a:off x="5004166" y="5106043"/>
            <a:ext cx="180000" cy="180000"/>
          </a:xfrm>
          <a:prstGeom prst="ellipse">
            <a:avLst/>
          </a:prstGeom>
          <a:solidFill>
            <a:srgbClr val="014D57"/>
          </a:solidFill>
          <a:ln w="28575">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5" name="文本框 34"/>
          <p:cNvSpPr txBox="1"/>
          <p:nvPr/>
        </p:nvSpPr>
        <p:spPr>
          <a:xfrm>
            <a:off x="5316432" y="5061297"/>
            <a:ext cx="5524236" cy="579646"/>
          </a:xfrm>
          <a:prstGeom prst="rect">
            <a:avLst/>
          </a:prstGeom>
          <a:noFill/>
          <a:ln w="12700">
            <a:solidFill>
              <a:srgbClr val="0899A8"/>
            </a:solidFill>
          </a:ln>
        </p:spPr>
        <p:txBody>
          <a:bodyPr wrap="square" rtlCol="0">
            <a:spAutoFit/>
          </a:bodyPr>
          <a:lstStyle/>
          <a:p>
            <a:pPr algn="just">
              <a:lnSpc>
                <a:spcPts val="1900"/>
              </a:lnSpc>
            </a:pPr>
            <a:r>
              <a:rPr lang="zh-CN" altLang="en-US" sz="1600">
                <a:solidFill>
                  <a:srgbClr val="0B353B"/>
                </a:solidFill>
                <a:latin typeface="阿里巴巴普惠体 Medium" panose="00020600040101010101" pitchFamily="18" charset="-122"/>
                <a:ea typeface="阿里巴巴普惠体 Medium" panose="00020600040101010101" pitchFamily="18" charset="-122"/>
              </a:rPr>
              <a:t>智能低下的痴呆者甚至醉酒者，也会做出类似精神病患者的举动，同学们也要注意。</a:t>
            </a:r>
          </a:p>
        </p:txBody>
      </p:sp>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1"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几种常见的犯罪预防</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1"/>
                                        </p:tgtEl>
                                        <p:attrNameLst>
                                          <p:attrName>ppt_y</p:attrName>
                                        </p:attrNameLst>
                                      </p:cBhvr>
                                      <p:tavLst>
                                        <p:tav tm="0">
                                          <p:val>
                                            <p:strVal val="#ppt_y"/>
                                          </p:val>
                                        </p:tav>
                                        <p:tav tm="100000">
                                          <p:val>
                                            <p:strVal val="#ppt_y"/>
                                          </p:val>
                                        </p:tav>
                                      </p:tavLst>
                                    </p:anim>
                                    <p:anim calcmode="lin" valueType="num">
                                      <p:cBhvr>
                                        <p:cTn id="9"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2667000" y="-2666998"/>
            <a:ext cx="6858003" cy="12192000"/>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195870">
            <a:off x="2704555" y="-2720492"/>
            <a:ext cx="6782891" cy="12298989"/>
          </a:xfrm>
          <a:prstGeom prst="rect">
            <a:avLst/>
          </a:prstGeom>
        </p:spPr>
      </p:pic>
      <p:sp>
        <p:nvSpPr>
          <p:cNvPr id="5" name="TextBox 31"/>
          <p:cNvSpPr txBox="1"/>
          <p:nvPr/>
        </p:nvSpPr>
        <p:spPr>
          <a:xfrm>
            <a:off x="3737148" y="2753105"/>
            <a:ext cx="4936713"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2020 year-end summary work summarizes the boutique PPT</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About the summary text input or copy here</a:t>
            </a:r>
          </a:p>
        </p:txBody>
      </p:sp>
      <p:sp>
        <p:nvSpPr>
          <p:cNvPr id="6" name="标题 1"/>
          <p:cNvSpPr txBox="1"/>
          <p:nvPr/>
        </p:nvSpPr>
        <p:spPr>
          <a:xfrm>
            <a:off x="3035385" y="1710869"/>
            <a:ext cx="6813465"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5400" b="1" i="0" u="none" strike="noStrike" kern="1200" cap="none" spc="300" normalizeH="0" baseline="0" noProof="0" dirty="0">
                <a:ln>
                  <a:noFill/>
                </a:ln>
                <a:solidFill>
                  <a:srgbClr val="1C99DE"/>
                </a:solidFill>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如何做好日常防范</a:t>
            </a: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32216" y="3155416"/>
            <a:ext cx="5327566" cy="31965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par>
                          <p:cTn id="14" fill="hold" nodeType="afterGroup">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anim calcmode="lin" valueType="num">
                                      <p:cBhvr>
                                        <p:cTn id="1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任意多边形 52"/>
          <p:cNvSpPr/>
          <p:nvPr/>
        </p:nvSpPr>
        <p:spPr>
          <a:xfrm>
            <a:off x="1246412" y="5072742"/>
            <a:ext cx="9720000" cy="1800000"/>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14D57"/>
                </a:gs>
                <a:gs pos="74000">
                  <a:srgbClr val="014D57">
                    <a:alpha val="0"/>
                  </a:srgbClr>
                </a:gs>
                <a:gs pos="45000">
                  <a:srgbClr val="014D57"/>
                </a:gs>
                <a:gs pos="100000">
                  <a:srgbClr val="014D57">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a:off x="339082" y="4419597"/>
            <a:ext cx="11520000" cy="2448000"/>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16775"/>
                </a:gs>
                <a:gs pos="74000">
                  <a:srgbClr val="016775">
                    <a:alpha val="0"/>
                  </a:srgbClr>
                </a:gs>
                <a:gs pos="100000">
                  <a:srgbClr val="016775">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p:cNvGrpSpPr/>
          <p:nvPr/>
        </p:nvGrpSpPr>
        <p:grpSpPr>
          <a:xfrm>
            <a:off x="5137611" y="6301578"/>
            <a:ext cx="1925758" cy="568592"/>
            <a:chOff x="5128184" y="6301578"/>
            <a:chExt cx="1925758" cy="568592"/>
          </a:xfrm>
        </p:grpSpPr>
        <p:sp>
          <p:nvSpPr>
            <p:cNvPr id="19" name="任意多边形 18"/>
            <p:cNvSpPr/>
            <p:nvPr/>
          </p:nvSpPr>
          <p:spPr>
            <a:xfrm>
              <a:off x="5128184" y="6301578"/>
              <a:ext cx="1925758" cy="568592"/>
            </a:xfrm>
            <a:custGeom>
              <a:avLst/>
              <a:gdLst>
                <a:gd name="connsiteX0" fmla="*/ 670505 w 1341011"/>
                <a:gd name="connsiteY0" fmla="*/ 0 h 354007"/>
                <a:gd name="connsiteX1" fmla="*/ 1292171 w 1341011"/>
                <a:gd name="connsiteY1" fmla="*/ 276346 h 354007"/>
                <a:gd name="connsiteX2" fmla="*/ 1341011 w 1341011"/>
                <a:gd name="connsiteY2" fmla="*/ 354007 h 354007"/>
                <a:gd name="connsiteX3" fmla="*/ 0 w 1341011"/>
                <a:gd name="connsiteY3" fmla="*/ 354007 h 354007"/>
                <a:gd name="connsiteX4" fmla="*/ 48840 w 1341011"/>
                <a:gd name="connsiteY4" fmla="*/ 276346 h 354007"/>
                <a:gd name="connsiteX5" fmla="*/ 670505 w 1341011"/>
                <a:gd name="connsiteY5" fmla="*/ 0 h 354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011" h="354007">
                  <a:moveTo>
                    <a:pt x="670505" y="0"/>
                  </a:moveTo>
                  <a:cubicBezTo>
                    <a:pt x="933962" y="0"/>
                    <a:pt x="1164682" y="110670"/>
                    <a:pt x="1292171" y="276346"/>
                  </a:cubicBezTo>
                  <a:lnTo>
                    <a:pt x="1341011" y="354007"/>
                  </a:lnTo>
                  <a:lnTo>
                    <a:pt x="0" y="354007"/>
                  </a:lnTo>
                  <a:lnTo>
                    <a:pt x="48840" y="276346"/>
                  </a:lnTo>
                  <a:cubicBezTo>
                    <a:pt x="176329" y="110670"/>
                    <a:pt x="407050" y="0"/>
                    <a:pt x="670505" y="0"/>
                  </a:cubicBezTo>
                  <a:close/>
                </a:path>
              </a:pathLst>
            </a:custGeom>
            <a:solidFill>
              <a:srgbClr val="015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Freeform 100"/>
            <p:cNvSpPr>
              <a:spLocks noEditPoints="1"/>
            </p:cNvSpPr>
            <p:nvPr/>
          </p:nvSpPr>
          <p:spPr bwMode="auto">
            <a:xfrm>
              <a:off x="5772100" y="6339396"/>
              <a:ext cx="684000" cy="504000"/>
            </a:xfrm>
            <a:custGeom>
              <a:avLst/>
              <a:gdLst>
                <a:gd name="T0" fmla="*/ 42 w 197"/>
                <a:gd name="T1" fmla="*/ 131 h 131"/>
                <a:gd name="T2" fmla="*/ 48 w 197"/>
                <a:gd name="T3" fmla="*/ 90 h 131"/>
                <a:gd name="T4" fmla="*/ 36 w 197"/>
                <a:gd name="T5" fmla="*/ 125 h 131"/>
                <a:gd name="T6" fmla="*/ 58 w 197"/>
                <a:gd name="T7" fmla="*/ 131 h 131"/>
                <a:gd name="T8" fmla="*/ 64 w 197"/>
                <a:gd name="T9" fmla="*/ 90 h 131"/>
                <a:gd name="T10" fmla="*/ 52 w 197"/>
                <a:gd name="T11" fmla="*/ 125 h 131"/>
                <a:gd name="T12" fmla="*/ 128 w 197"/>
                <a:gd name="T13" fmla="*/ 131 h 131"/>
                <a:gd name="T14" fmla="*/ 134 w 197"/>
                <a:gd name="T15" fmla="*/ 119 h 131"/>
                <a:gd name="T16" fmla="*/ 122 w 197"/>
                <a:gd name="T17" fmla="*/ 125 h 131"/>
                <a:gd name="T18" fmla="*/ 150 w 197"/>
                <a:gd name="T19" fmla="*/ 10 h 131"/>
                <a:gd name="T20" fmla="*/ 122 w 197"/>
                <a:gd name="T21" fmla="*/ 14 h 131"/>
                <a:gd name="T22" fmla="*/ 151 w 197"/>
                <a:gd name="T23" fmla="*/ 14 h 131"/>
                <a:gd name="T24" fmla="*/ 176 w 197"/>
                <a:gd name="T25" fmla="*/ 26 h 131"/>
                <a:gd name="T26" fmla="*/ 186 w 197"/>
                <a:gd name="T27" fmla="*/ 20 h 131"/>
                <a:gd name="T28" fmla="*/ 147 w 197"/>
                <a:gd name="T29" fmla="*/ 33 h 131"/>
                <a:gd name="T30" fmla="*/ 118 w 197"/>
                <a:gd name="T31" fmla="*/ 34 h 131"/>
                <a:gd name="T32" fmla="*/ 69 w 197"/>
                <a:gd name="T33" fmla="*/ 34 h 131"/>
                <a:gd name="T34" fmla="*/ 60 w 197"/>
                <a:gd name="T35" fmla="*/ 33 h 131"/>
                <a:gd name="T36" fmla="*/ 40 w 197"/>
                <a:gd name="T37" fmla="*/ 33 h 131"/>
                <a:gd name="T38" fmla="*/ 31 w 197"/>
                <a:gd name="T39" fmla="*/ 34 h 131"/>
                <a:gd name="T40" fmla="*/ 2 w 197"/>
                <a:gd name="T41" fmla="*/ 72 h 131"/>
                <a:gd name="T42" fmla="*/ 32 w 197"/>
                <a:gd name="T43" fmla="*/ 52 h 131"/>
                <a:gd name="T44" fmla="*/ 69 w 197"/>
                <a:gd name="T45" fmla="*/ 86 h 131"/>
                <a:gd name="T46" fmla="*/ 89 w 197"/>
                <a:gd name="T47" fmla="*/ 72 h 131"/>
                <a:gd name="T48" fmla="*/ 98 w 197"/>
                <a:gd name="T49" fmla="*/ 72 h 131"/>
                <a:gd name="T50" fmla="*/ 124 w 197"/>
                <a:gd name="T51" fmla="*/ 55 h 131"/>
                <a:gd name="T52" fmla="*/ 169 w 197"/>
                <a:gd name="T53" fmla="*/ 115 h 131"/>
                <a:gd name="T54" fmla="*/ 152 w 197"/>
                <a:gd name="T55" fmla="*/ 48 h 131"/>
                <a:gd name="T56" fmla="*/ 184 w 197"/>
                <a:gd name="T57" fmla="*/ 72 h 131"/>
                <a:gd name="T58" fmla="*/ 155 w 197"/>
                <a:gd name="T59" fmla="*/ 34 h 131"/>
                <a:gd name="T60" fmla="*/ 145 w 197"/>
                <a:gd name="T61" fmla="*/ 131 h 131"/>
                <a:gd name="T62" fmla="*/ 151 w 197"/>
                <a:gd name="T63" fmla="*/ 119 h 131"/>
                <a:gd name="T64" fmla="*/ 139 w 197"/>
                <a:gd name="T65" fmla="*/ 125 h 131"/>
                <a:gd name="T66" fmla="*/ 64 w 197"/>
                <a:gd name="T67" fmla="*/ 14 h 131"/>
                <a:gd name="T68" fmla="*/ 36 w 197"/>
                <a:gd name="T69" fmla="*/ 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7" h="131">
                  <a:moveTo>
                    <a:pt x="36" y="125"/>
                  </a:moveTo>
                  <a:cubicBezTo>
                    <a:pt x="36" y="129"/>
                    <a:pt x="38" y="131"/>
                    <a:pt x="42" y="131"/>
                  </a:cubicBezTo>
                  <a:cubicBezTo>
                    <a:pt x="45" y="131"/>
                    <a:pt x="48" y="129"/>
                    <a:pt x="48" y="125"/>
                  </a:cubicBezTo>
                  <a:cubicBezTo>
                    <a:pt x="48" y="90"/>
                    <a:pt x="48" y="90"/>
                    <a:pt x="48" y="90"/>
                  </a:cubicBezTo>
                  <a:cubicBezTo>
                    <a:pt x="36" y="90"/>
                    <a:pt x="36" y="90"/>
                    <a:pt x="36" y="90"/>
                  </a:cubicBezTo>
                  <a:lnTo>
                    <a:pt x="36" y="125"/>
                  </a:lnTo>
                  <a:close/>
                  <a:moveTo>
                    <a:pt x="52" y="125"/>
                  </a:moveTo>
                  <a:cubicBezTo>
                    <a:pt x="52" y="129"/>
                    <a:pt x="55" y="131"/>
                    <a:pt x="58" y="131"/>
                  </a:cubicBezTo>
                  <a:cubicBezTo>
                    <a:pt x="62" y="131"/>
                    <a:pt x="64" y="129"/>
                    <a:pt x="64" y="125"/>
                  </a:cubicBezTo>
                  <a:cubicBezTo>
                    <a:pt x="64" y="90"/>
                    <a:pt x="64" y="90"/>
                    <a:pt x="64" y="90"/>
                  </a:cubicBezTo>
                  <a:cubicBezTo>
                    <a:pt x="52" y="90"/>
                    <a:pt x="52" y="90"/>
                    <a:pt x="52" y="90"/>
                  </a:cubicBezTo>
                  <a:lnTo>
                    <a:pt x="52" y="125"/>
                  </a:lnTo>
                  <a:close/>
                  <a:moveTo>
                    <a:pt x="122" y="125"/>
                  </a:moveTo>
                  <a:cubicBezTo>
                    <a:pt x="122" y="129"/>
                    <a:pt x="125" y="131"/>
                    <a:pt x="128" y="131"/>
                  </a:cubicBezTo>
                  <a:cubicBezTo>
                    <a:pt x="132" y="131"/>
                    <a:pt x="134" y="129"/>
                    <a:pt x="134" y="125"/>
                  </a:cubicBezTo>
                  <a:cubicBezTo>
                    <a:pt x="134" y="119"/>
                    <a:pt x="134" y="119"/>
                    <a:pt x="134" y="119"/>
                  </a:cubicBezTo>
                  <a:cubicBezTo>
                    <a:pt x="122" y="119"/>
                    <a:pt x="122" y="119"/>
                    <a:pt x="122" y="119"/>
                  </a:cubicBezTo>
                  <a:lnTo>
                    <a:pt x="122" y="125"/>
                  </a:lnTo>
                  <a:close/>
                  <a:moveTo>
                    <a:pt x="186" y="20"/>
                  </a:moveTo>
                  <a:cubicBezTo>
                    <a:pt x="178" y="1"/>
                    <a:pt x="157" y="0"/>
                    <a:pt x="150" y="10"/>
                  </a:cubicBezTo>
                  <a:cubicBezTo>
                    <a:pt x="148" y="4"/>
                    <a:pt x="143" y="0"/>
                    <a:pt x="137" y="0"/>
                  </a:cubicBezTo>
                  <a:cubicBezTo>
                    <a:pt x="129" y="0"/>
                    <a:pt x="122" y="6"/>
                    <a:pt x="122" y="14"/>
                  </a:cubicBezTo>
                  <a:cubicBezTo>
                    <a:pt x="122" y="22"/>
                    <a:pt x="129" y="28"/>
                    <a:pt x="137" y="28"/>
                  </a:cubicBezTo>
                  <a:cubicBezTo>
                    <a:pt x="144" y="28"/>
                    <a:pt x="151" y="22"/>
                    <a:pt x="151" y="14"/>
                  </a:cubicBezTo>
                  <a:cubicBezTo>
                    <a:pt x="151" y="14"/>
                    <a:pt x="151" y="14"/>
                    <a:pt x="151" y="14"/>
                  </a:cubicBezTo>
                  <a:cubicBezTo>
                    <a:pt x="159" y="10"/>
                    <a:pt x="163" y="15"/>
                    <a:pt x="176" y="26"/>
                  </a:cubicBezTo>
                  <a:cubicBezTo>
                    <a:pt x="189" y="38"/>
                    <a:pt x="197" y="27"/>
                    <a:pt x="197" y="27"/>
                  </a:cubicBezTo>
                  <a:cubicBezTo>
                    <a:pt x="197" y="27"/>
                    <a:pt x="192" y="30"/>
                    <a:pt x="186" y="20"/>
                  </a:cubicBezTo>
                  <a:close/>
                  <a:moveTo>
                    <a:pt x="155" y="34"/>
                  </a:moveTo>
                  <a:cubicBezTo>
                    <a:pt x="154" y="33"/>
                    <a:pt x="148" y="33"/>
                    <a:pt x="147" y="33"/>
                  </a:cubicBezTo>
                  <a:cubicBezTo>
                    <a:pt x="126" y="33"/>
                    <a:pt x="126" y="33"/>
                    <a:pt x="126" y="33"/>
                  </a:cubicBezTo>
                  <a:cubicBezTo>
                    <a:pt x="125" y="33"/>
                    <a:pt x="119" y="33"/>
                    <a:pt x="118" y="34"/>
                  </a:cubicBezTo>
                  <a:cubicBezTo>
                    <a:pt x="93" y="59"/>
                    <a:pt x="93" y="59"/>
                    <a:pt x="93" y="59"/>
                  </a:cubicBezTo>
                  <a:cubicBezTo>
                    <a:pt x="69" y="34"/>
                    <a:pt x="69" y="34"/>
                    <a:pt x="69" y="34"/>
                  </a:cubicBezTo>
                  <a:cubicBezTo>
                    <a:pt x="67" y="33"/>
                    <a:pt x="61" y="33"/>
                    <a:pt x="60" y="33"/>
                  </a:cubicBezTo>
                  <a:cubicBezTo>
                    <a:pt x="60" y="33"/>
                    <a:pt x="60" y="33"/>
                    <a:pt x="60" y="33"/>
                  </a:cubicBezTo>
                  <a:cubicBezTo>
                    <a:pt x="50" y="41"/>
                    <a:pt x="50" y="41"/>
                    <a:pt x="50" y="41"/>
                  </a:cubicBezTo>
                  <a:cubicBezTo>
                    <a:pt x="40" y="33"/>
                    <a:pt x="40" y="33"/>
                    <a:pt x="40" y="33"/>
                  </a:cubicBezTo>
                  <a:cubicBezTo>
                    <a:pt x="40" y="33"/>
                    <a:pt x="40" y="33"/>
                    <a:pt x="40" y="33"/>
                  </a:cubicBezTo>
                  <a:cubicBezTo>
                    <a:pt x="39" y="33"/>
                    <a:pt x="33" y="33"/>
                    <a:pt x="31" y="34"/>
                  </a:cubicBezTo>
                  <a:cubicBezTo>
                    <a:pt x="2" y="64"/>
                    <a:pt x="2" y="64"/>
                    <a:pt x="2" y="64"/>
                  </a:cubicBezTo>
                  <a:cubicBezTo>
                    <a:pt x="0" y="66"/>
                    <a:pt x="0" y="70"/>
                    <a:pt x="2" y="72"/>
                  </a:cubicBezTo>
                  <a:cubicBezTo>
                    <a:pt x="5" y="75"/>
                    <a:pt x="9" y="75"/>
                    <a:pt x="11" y="72"/>
                  </a:cubicBezTo>
                  <a:cubicBezTo>
                    <a:pt x="32" y="52"/>
                    <a:pt x="32" y="52"/>
                    <a:pt x="32" y="52"/>
                  </a:cubicBezTo>
                  <a:cubicBezTo>
                    <a:pt x="32" y="86"/>
                    <a:pt x="32" y="86"/>
                    <a:pt x="32" y="86"/>
                  </a:cubicBezTo>
                  <a:cubicBezTo>
                    <a:pt x="69" y="86"/>
                    <a:pt x="69" y="86"/>
                    <a:pt x="69" y="86"/>
                  </a:cubicBezTo>
                  <a:cubicBezTo>
                    <a:pt x="69" y="52"/>
                    <a:pt x="69" y="52"/>
                    <a:pt x="69" y="52"/>
                  </a:cubicBezTo>
                  <a:cubicBezTo>
                    <a:pt x="69" y="52"/>
                    <a:pt x="89" y="72"/>
                    <a:pt x="89" y="72"/>
                  </a:cubicBezTo>
                  <a:cubicBezTo>
                    <a:pt x="90" y="74"/>
                    <a:pt x="92" y="74"/>
                    <a:pt x="93" y="74"/>
                  </a:cubicBezTo>
                  <a:cubicBezTo>
                    <a:pt x="95" y="74"/>
                    <a:pt x="97" y="74"/>
                    <a:pt x="98" y="72"/>
                  </a:cubicBezTo>
                  <a:cubicBezTo>
                    <a:pt x="98" y="72"/>
                    <a:pt x="121" y="48"/>
                    <a:pt x="121" y="48"/>
                  </a:cubicBezTo>
                  <a:cubicBezTo>
                    <a:pt x="124" y="55"/>
                    <a:pt x="124" y="55"/>
                    <a:pt x="124" y="55"/>
                  </a:cubicBezTo>
                  <a:cubicBezTo>
                    <a:pt x="104" y="115"/>
                    <a:pt x="104" y="115"/>
                    <a:pt x="104" y="115"/>
                  </a:cubicBezTo>
                  <a:cubicBezTo>
                    <a:pt x="169" y="115"/>
                    <a:pt x="169" y="115"/>
                    <a:pt x="169" y="115"/>
                  </a:cubicBezTo>
                  <a:cubicBezTo>
                    <a:pt x="149" y="55"/>
                    <a:pt x="149" y="55"/>
                    <a:pt x="149" y="55"/>
                  </a:cubicBezTo>
                  <a:cubicBezTo>
                    <a:pt x="152" y="48"/>
                    <a:pt x="152" y="48"/>
                    <a:pt x="152" y="48"/>
                  </a:cubicBezTo>
                  <a:cubicBezTo>
                    <a:pt x="175" y="72"/>
                    <a:pt x="175" y="72"/>
                    <a:pt x="175" y="72"/>
                  </a:cubicBezTo>
                  <a:cubicBezTo>
                    <a:pt x="178" y="75"/>
                    <a:pt x="182" y="75"/>
                    <a:pt x="184" y="72"/>
                  </a:cubicBezTo>
                  <a:cubicBezTo>
                    <a:pt x="187" y="70"/>
                    <a:pt x="187" y="66"/>
                    <a:pt x="184" y="64"/>
                  </a:cubicBezTo>
                  <a:lnTo>
                    <a:pt x="155" y="34"/>
                  </a:lnTo>
                  <a:close/>
                  <a:moveTo>
                    <a:pt x="139" y="125"/>
                  </a:moveTo>
                  <a:cubicBezTo>
                    <a:pt x="139" y="129"/>
                    <a:pt x="141" y="131"/>
                    <a:pt x="145" y="131"/>
                  </a:cubicBezTo>
                  <a:cubicBezTo>
                    <a:pt x="148" y="131"/>
                    <a:pt x="151" y="129"/>
                    <a:pt x="151" y="125"/>
                  </a:cubicBezTo>
                  <a:cubicBezTo>
                    <a:pt x="151" y="119"/>
                    <a:pt x="151" y="119"/>
                    <a:pt x="151" y="119"/>
                  </a:cubicBezTo>
                  <a:cubicBezTo>
                    <a:pt x="139" y="119"/>
                    <a:pt x="139" y="119"/>
                    <a:pt x="139" y="119"/>
                  </a:cubicBezTo>
                  <a:lnTo>
                    <a:pt x="139" y="125"/>
                  </a:lnTo>
                  <a:close/>
                  <a:moveTo>
                    <a:pt x="50" y="28"/>
                  </a:moveTo>
                  <a:cubicBezTo>
                    <a:pt x="58" y="28"/>
                    <a:pt x="64" y="22"/>
                    <a:pt x="64" y="14"/>
                  </a:cubicBezTo>
                  <a:cubicBezTo>
                    <a:pt x="64" y="6"/>
                    <a:pt x="58" y="0"/>
                    <a:pt x="50" y="0"/>
                  </a:cubicBezTo>
                  <a:cubicBezTo>
                    <a:pt x="42" y="0"/>
                    <a:pt x="36" y="6"/>
                    <a:pt x="36" y="14"/>
                  </a:cubicBezTo>
                  <a:cubicBezTo>
                    <a:pt x="36" y="22"/>
                    <a:pt x="42" y="28"/>
                    <a:pt x="50" y="28"/>
                  </a:cubicBezTo>
                  <a:close/>
                </a:path>
              </a:pathLst>
            </a:custGeom>
            <a:solidFill>
              <a:schemeClr val="bg1"/>
            </a:solidFill>
            <a:ln>
              <a:noFill/>
            </a:ln>
          </p:spPr>
          <p:txBody>
            <a:bodyPr vert="horz" wrap="square" lIns="91440" tIns="45720" rIns="91440" bIns="45720" numCol="1" anchor="t" anchorCtr="0" compatLnSpc="1"/>
            <a:lstStyle/>
            <a:p>
              <a:endParaRPr lang="en-US">
                <a:solidFill>
                  <a:srgbClr val="000000"/>
                </a:solidFill>
                <a:latin typeface="微软雅黑" panose="020B0503020204020204" charset="-122"/>
                <a:ea typeface="微软雅黑" panose="020B0503020204020204" charset="-122"/>
              </a:endParaRPr>
            </a:p>
          </p:txBody>
        </p:sp>
      </p:grpSp>
      <p:sp>
        <p:nvSpPr>
          <p:cNvPr id="21" name="任意多边形 20"/>
          <p:cNvSpPr/>
          <p:nvPr/>
        </p:nvSpPr>
        <p:spPr>
          <a:xfrm>
            <a:off x="2432115" y="5740924"/>
            <a:ext cx="7352907" cy="1142298"/>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B353B"/>
                </a:gs>
                <a:gs pos="53000">
                  <a:srgbClr val="0B353B">
                    <a:alpha val="34000"/>
                  </a:srgbClr>
                </a:gs>
                <a:gs pos="100000">
                  <a:srgbClr val="0B353B">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5854412" y="4170271"/>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2</a:t>
            </a:r>
            <a:endParaRPr lang="zh-CN" altLang="en-US" sz="2000">
              <a:solidFill>
                <a:prstClr val="white"/>
              </a:solidFill>
              <a:latin typeface="Impact" panose="020B0806030902050204" pitchFamily="34" charset="0"/>
            </a:endParaRPr>
          </a:p>
        </p:txBody>
      </p:sp>
      <p:sp>
        <p:nvSpPr>
          <p:cNvPr id="23" name="椭圆 22"/>
          <p:cNvSpPr/>
          <p:nvPr/>
        </p:nvSpPr>
        <p:spPr>
          <a:xfrm>
            <a:off x="2558950" y="4838561"/>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1</a:t>
            </a:r>
            <a:endParaRPr lang="zh-CN" altLang="en-US" sz="2000">
              <a:solidFill>
                <a:prstClr val="white"/>
              </a:solidFill>
              <a:latin typeface="Impact" panose="020B0806030902050204" pitchFamily="34" charset="0"/>
            </a:endParaRPr>
          </a:p>
        </p:txBody>
      </p:sp>
      <p:sp>
        <p:nvSpPr>
          <p:cNvPr id="24" name="椭圆 23"/>
          <p:cNvSpPr/>
          <p:nvPr/>
        </p:nvSpPr>
        <p:spPr>
          <a:xfrm>
            <a:off x="9073294" y="4834392"/>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3</a:t>
            </a:r>
            <a:endParaRPr lang="zh-CN" altLang="en-US" sz="2000">
              <a:solidFill>
                <a:prstClr val="white"/>
              </a:solidFill>
              <a:latin typeface="Impact" panose="020B0806030902050204" pitchFamily="34" charset="0"/>
            </a:endParaRPr>
          </a:p>
        </p:txBody>
      </p:sp>
      <p:sp>
        <p:nvSpPr>
          <p:cNvPr id="7" name="文本框 6"/>
          <p:cNvSpPr txBox="1"/>
          <p:nvPr/>
        </p:nvSpPr>
        <p:spPr>
          <a:xfrm>
            <a:off x="2231201" y="4380157"/>
            <a:ext cx="1159497" cy="400110"/>
          </a:xfrm>
          <a:prstGeom prst="rect">
            <a:avLst/>
          </a:prstGeom>
          <a:noFill/>
        </p:spPr>
        <p:txBody>
          <a:bodyPr wrap="square" rtlCol="0">
            <a:prstTxWarp prst="textArchUp">
              <a:avLst/>
            </a:prstTxWarp>
            <a:spAutoFit/>
          </a:bodyPr>
          <a:lstStyle/>
          <a:p>
            <a:pPr algn="ctr"/>
            <a:r>
              <a:rPr lang="zh-CN" altLang="en-US" sz="2400">
                <a:solidFill>
                  <a:srgbClr val="C00000"/>
                </a:solidFill>
                <a:latin typeface="阿里巴巴普惠体 Medium" panose="00020600040101010101" pitchFamily="18" charset="-122"/>
                <a:ea typeface="阿里巴巴普惠体 Medium" panose="00020600040101010101" pitchFamily="18" charset="-122"/>
              </a:rPr>
              <a:t>慎交友</a:t>
            </a:r>
          </a:p>
        </p:txBody>
      </p:sp>
      <p:sp>
        <p:nvSpPr>
          <p:cNvPr id="26" name="文本框 25"/>
          <p:cNvSpPr txBox="1"/>
          <p:nvPr/>
        </p:nvSpPr>
        <p:spPr>
          <a:xfrm>
            <a:off x="5525678" y="3944071"/>
            <a:ext cx="1159497" cy="400110"/>
          </a:xfrm>
          <a:prstGeom prst="rect">
            <a:avLst/>
          </a:prstGeom>
          <a:noFill/>
        </p:spPr>
        <p:txBody>
          <a:bodyPr wrap="square" rtlCol="0">
            <a:prstTxWarp prst="textArchUp">
              <a:avLst/>
            </a:prstTxWarp>
            <a:spAutoFit/>
          </a:bodyPr>
          <a:lstStyle/>
          <a:p>
            <a:pPr algn="ctr"/>
            <a:r>
              <a:rPr lang="zh-CN" altLang="en-US" sz="2400">
                <a:solidFill>
                  <a:srgbClr val="C00000"/>
                </a:solidFill>
                <a:latin typeface="阿里巴巴普惠体 Medium" panose="00020600040101010101" pitchFamily="18" charset="-122"/>
                <a:ea typeface="阿里巴巴普惠体 Medium" panose="00020600040101010101" pitchFamily="18" charset="-122"/>
              </a:rPr>
              <a:t>立大志</a:t>
            </a:r>
          </a:p>
        </p:txBody>
      </p:sp>
      <p:sp>
        <p:nvSpPr>
          <p:cNvPr id="10" name="矩形 9"/>
          <p:cNvSpPr/>
          <p:nvPr/>
        </p:nvSpPr>
        <p:spPr>
          <a:xfrm>
            <a:off x="8771296" y="4318602"/>
            <a:ext cx="1107996" cy="461665"/>
          </a:xfrm>
          <a:prstGeom prst="rect">
            <a:avLst/>
          </a:prstGeom>
          <a:noFill/>
        </p:spPr>
        <p:txBody>
          <a:bodyPr spcFirstLastPara="1" wrap="square" numCol="1" rtlCol="0">
            <a:prstTxWarp prst="textArchUp">
              <a:avLst/>
            </a:prstTxWarp>
            <a:spAutoFit/>
          </a:bodyPr>
          <a:lstStyle/>
          <a:p>
            <a:pPr algn="ctr"/>
            <a:r>
              <a:rPr lang="zh-CN" altLang="zh-CN" sz="2400">
                <a:solidFill>
                  <a:srgbClr val="C00000"/>
                </a:solidFill>
                <a:latin typeface="阿里巴巴普惠体 Medium" panose="00020600040101010101" pitchFamily="18" charset="-122"/>
                <a:ea typeface="阿里巴巴普惠体 Medium" panose="00020600040101010101" pitchFamily="18" charset="-122"/>
              </a:rPr>
              <a:t>善慎独</a:t>
            </a:r>
            <a:endParaRPr lang="zh-CN" altLang="en-US" sz="2400">
              <a:solidFill>
                <a:srgbClr val="C00000"/>
              </a:solidFill>
              <a:latin typeface="阿里巴巴普惠体 Medium" panose="00020600040101010101" pitchFamily="18" charset="-122"/>
              <a:ea typeface="阿里巴巴普惠体 Medium" panose="00020600040101010101" pitchFamily="18" charset="-122"/>
            </a:endParaRPr>
          </a:p>
        </p:txBody>
      </p:sp>
      <p:grpSp>
        <p:nvGrpSpPr>
          <p:cNvPr id="15" name="组合 14"/>
          <p:cNvGrpSpPr/>
          <p:nvPr/>
        </p:nvGrpSpPr>
        <p:grpSpPr>
          <a:xfrm>
            <a:off x="1514951" y="1744457"/>
            <a:ext cx="2592000" cy="2441584"/>
            <a:chOff x="4557427" y="987416"/>
            <a:chExt cx="2592000" cy="2441584"/>
          </a:xfrm>
          <a:effectLst>
            <a:outerShdw blurRad="63500" sx="102000" sy="102000" algn="ctr" rotWithShape="0">
              <a:prstClr val="black">
                <a:alpha val="40000"/>
              </a:prstClr>
            </a:outerShdw>
          </a:effectLst>
        </p:grpSpPr>
        <p:sp>
          <p:nvSpPr>
            <p:cNvPr id="33" name="任意多边形 32"/>
            <p:cNvSpPr/>
            <p:nvPr/>
          </p:nvSpPr>
          <p:spPr>
            <a:xfrm>
              <a:off x="4557427" y="987416"/>
              <a:ext cx="2592000" cy="2441584"/>
            </a:xfrm>
            <a:custGeom>
              <a:avLst/>
              <a:gdLst>
                <a:gd name="connsiteX0" fmla="*/ 212570 w 2592000"/>
                <a:gd name="connsiteY0" fmla="*/ 0 h 2594338"/>
                <a:gd name="connsiteX1" fmla="*/ 2379430 w 2592000"/>
                <a:gd name="connsiteY1" fmla="*/ 0 h 2594338"/>
                <a:gd name="connsiteX2" fmla="*/ 2592000 w 2592000"/>
                <a:gd name="connsiteY2" fmla="*/ 212570 h 2594338"/>
                <a:gd name="connsiteX3" fmla="*/ 2592000 w 2592000"/>
                <a:gd name="connsiteY3" fmla="*/ 2523430 h 2594338"/>
                <a:gd name="connsiteX4" fmla="*/ 2587682 w 2592000"/>
                <a:gd name="connsiteY4" fmla="*/ 2566270 h 2594338"/>
                <a:gd name="connsiteX5" fmla="*/ 2578969 w 2592000"/>
                <a:gd name="connsiteY5" fmla="*/ 2594338 h 2594338"/>
                <a:gd name="connsiteX6" fmla="*/ 2508304 w 2592000"/>
                <a:gd name="connsiteY6" fmla="*/ 2570209 h 2594338"/>
                <a:gd name="connsiteX7" fmla="*/ 1295998 w 2592000"/>
                <a:gd name="connsiteY7" fmla="*/ 2417931 h 2594338"/>
                <a:gd name="connsiteX8" fmla="*/ 83696 w 2592000"/>
                <a:gd name="connsiteY8" fmla="*/ 2570209 h 2594338"/>
                <a:gd name="connsiteX9" fmla="*/ 13032 w 2592000"/>
                <a:gd name="connsiteY9" fmla="*/ 2594338 h 2594338"/>
                <a:gd name="connsiteX10" fmla="*/ 4319 w 2592000"/>
                <a:gd name="connsiteY10" fmla="*/ 2566270 h 2594338"/>
                <a:gd name="connsiteX11" fmla="*/ 0 w 2592000"/>
                <a:gd name="connsiteY11" fmla="*/ 2523430 h 2594338"/>
                <a:gd name="connsiteX12" fmla="*/ 0 w 2592000"/>
                <a:gd name="connsiteY12" fmla="*/ 212570 h 2594338"/>
                <a:gd name="connsiteX13" fmla="*/ 212570 w 2592000"/>
                <a:gd name="connsiteY13" fmla="*/ 0 h 25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92000" h="2594338">
                  <a:moveTo>
                    <a:pt x="212570" y="0"/>
                  </a:moveTo>
                  <a:lnTo>
                    <a:pt x="2379430" y="0"/>
                  </a:lnTo>
                  <a:cubicBezTo>
                    <a:pt x="2496829" y="0"/>
                    <a:pt x="2592000" y="95171"/>
                    <a:pt x="2592000" y="212570"/>
                  </a:cubicBezTo>
                  <a:lnTo>
                    <a:pt x="2592000" y="2523430"/>
                  </a:lnTo>
                  <a:cubicBezTo>
                    <a:pt x="2592000" y="2538105"/>
                    <a:pt x="2590513" y="2552433"/>
                    <a:pt x="2587682" y="2566270"/>
                  </a:cubicBezTo>
                  <a:lnTo>
                    <a:pt x="2578969" y="2594338"/>
                  </a:lnTo>
                  <a:lnTo>
                    <a:pt x="2508304" y="2570209"/>
                  </a:lnTo>
                  <a:cubicBezTo>
                    <a:pt x="2195498" y="2475991"/>
                    <a:pt x="1767730" y="2417931"/>
                    <a:pt x="1295998" y="2417931"/>
                  </a:cubicBezTo>
                  <a:cubicBezTo>
                    <a:pt x="824271" y="2417931"/>
                    <a:pt x="396502" y="2475991"/>
                    <a:pt x="83696" y="2570209"/>
                  </a:cubicBezTo>
                  <a:lnTo>
                    <a:pt x="13032" y="2594338"/>
                  </a:lnTo>
                  <a:lnTo>
                    <a:pt x="4319" y="2566270"/>
                  </a:lnTo>
                  <a:cubicBezTo>
                    <a:pt x="1487" y="2552433"/>
                    <a:pt x="0" y="2538105"/>
                    <a:pt x="0" y="2523430"/>
                  </a:cubicBezTo>
                  <a:lnTo>
                    <a:pt x="0" y="212570"/>
                  </a:lnTo>
                  <a:cubicBezTo>
                    <a:pt x="0" y="95171"/>
                    <a:pt x="95171" y="0"/>
                    <a:pt x="212570" y="0"/>
                  </a:cubicBezTo>
                  <a:close/>
                </a:path>
              </a:pathLst>
            </a:cu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4557427" y="1139702"/>
              <a:ext cx="2592000" cy="2041585"/>
            </a:xfrm>
            <a:prstGeom prst="rect">
              <a:avLst/>
            </a:prstGeom>
            <a:noFill/>
          </p:spPr>
          <p:txBody>
            <a:bodyPr wrap="square" rtlCol="0">
              <a:spAutoFit/>
            </a:bodyPr>
            <a:lstStyle/>
            <a:p>
              <a:pPr>
                <a:lnSpc>
                  <a:spcPts val="1900"/>
                </a:lnSpc>
              </a:pPr>
              <a:r>
                <a:rPr lang="zh-CN" altLang="en-US" dirty="0">
                  <a:latin typeface="阿里巴巴普惠体 Medium" panose="00020600040101010101" pitchFamily="18" charset="-122"/>
                  <a:ea typeface="阿里巴巴普惠体 Medium" panose="00020600040101010101" pitchFamily="18" charset="-122"/>
                </a:rPr>
                <a:t>        和人交往，一定要慎重，牢记古人忠告：“近朱者赤，近墨者黑”。不要和那些心术不正的人交往，更不要和校外的劣迹者同流合污。男同学如此，女同学更要如此。</a:t>
              </a:r>
            </a:p>
          </p:txBody>
        </p:sp>
      </p:grpSp>
      <p:grpSp>
        <p:nvGrpSpPr>
          <p:cNvPr id="35" name="组合 34"/>
          <p:cNvGrpSpPr/>
          <p:nvPr/>
        </p:nvGrpSpPr>
        <p:grpSpPr>
          <a:xfrm>
            <a:off x="4800000" y="1206232"/>
            <a:ext cx="2610854" cy="2550517"/>
            <a:chOff x="4557427" y="878483"/>
            <a:chExt cx="2610854" cy="2550517"/>
          </a:xfrm>
          <a:effectLst>
            <a:outerShdw blurRad="63500" sx="102000" sy="102000" algn="ctr" rotWithShape="0">
              <a:prstClr val="black">
                <a:alpha val="40000"/>
              </a:prstClr>
            </a:outerShdw>
          </a:effectLst>
        </p:grpSpPr>
        <p:sp>
          <p:nvSpPr>
            <p:cNvPr id="36" name="任意多边形 35"/>
            <p:cNvSpPr/>
            <p:nvPr/>
          </p:nvSpPr>
          <p:spPr>
            <a:xfrm>
              <a:off x="4557427" y="878483"/>
              <a:ext cx="2592000" cy="2550517"/>
            </a:xfrm>
            <a:custGeom>
              <a:avLst/>
              <a:gdLst>
                <a:gd name="connsiteX0" fmla="*/ 212570 w 2592000"/>
                <a:gd name="connsiteY0" fmla="*/ 0 h 2594338"/>
                <a:gd name="connsiteX1" fmla="*/ 2379430 w 2592000"/>
                <a:gd name="connsiteY1" fmla="*/ 0 h 2594338"/>
                <a:gd name="connsiteX2" fmla="*/ 2592000 w 2592000"/>
                <a:gd name="connsiteY2" fmla="*/ 212570 h 2594338"/>
                <a:gd name="connsiteX3" fmla="*/ 2592000 w 2592000"/>
                <a:gd name="connsiteY3" fmla="*/ 2523430 h 2594338"/>
                <a:gd name="connsiteX4" fmla="*/ 2587682 w 2592000"/>
                <a:gd name="connsiteY4" fmla="*/ 2566270 h 2594338"/>
                <a:gd name="connsiteX5" fmla="*/ 2578969 w 2592000"/>
                <a:gd name="connsiteY5" fmla="*/ 2594338 h 2594338"/>
                <a:gd name="connsiteX6" fmla="*/ 2508304 w 2592000"/>
                <a:gd name="connsiteY6" fmla="*/ 2570209 h 2594338"/>
                <a:gd name="connsiteX7" fmla="*/ 1295998 w 2592000"/>
                <a:gd name="connsiteY7" fmla="*/ 2417931 h 2594338"/>
                <a:gd name="connsiteX8" fmla="*/ 83696 w 2592000"/>
                <a:gd name="connsiteY8" fmla="*/ 2570209 h 2594338"/>
                <a:gd name="connsiteX9" fmla="*/ 13032 w 2592000"/>
                <a:gd name="connsiteY9" fmla="*/ 2594338 h 2594338"/>
                <a:gd name="connsiteX10" fmla="*/ 4319 w 2592000"/>
                <a:gd name="connsiteY10" fmla="*/ 2566270 h 2594338"/>
                <a:gd name="connsiteX11" fmla="*/ 0 w 2592000"/>
                <a:gd name="connsiteY11" fmla="*/ 2523430 h 2594338"/>
                <a:gd name="connsiteX12" fmla="*/ 0 w 2592000"/>
                <a:gd name="connsiteY12" fmla="*/ 212570 h 2594338"/>
                <a:gd name="connsiteX13" fmla="*/ 212570 w 2592000"/>
                <a:gd name="connsiteY13" fmla="*/ 0 h 25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92000" h="2594338">
                  <a:moveTo>
                    <a:pt x="212570" y="0"/>
                  </a:moveTo>
                  <a:lnTo>
                    <a:pt x="2379430" y="0"/>
                  </a:lnTo>
                  <a:cubicBezTo>
                    <a:pt x="2496829" y="0"/>
                    <a:pt x="2592000" y="95171"/>
                    <a:pt x="2592000" y="212570"/>
                  </a:cubicBezTo>
                  <a:lnTo>
                    <a:pt x="2592000" y="2523430"/>
                  </a:lnTo>
                  <a:cubicBezTo>
                    <a:pt x="2592000" y="2538105"/>
                    <a:pt x="2590513" y="2552433"/>
                    <a:pt x="2587682" y="2566270"/>
                  </a:cubicBezTo>
                  <a:lnTo>
                    <a:pt x="2578969" y="2594338"/>
                  </a:lnTo>
                  <a:lnTo>
                    <a:pt x="2508304" y="2570209"/>
                  </a:lnTo>
                  <a:cubicBezTo>
                    <a:pt x="2195498" y="2475991"/>
                    <a:pt x="1767730" y="2417931"/>
                    <a:pt x="1295998" y="2417931"/>
                  </a:cubicBezTo>
                  <a:cubicBezTo>
                    <a:pt x="824271" y="2417931"/>
                    <a:pt x="396502" y="2475991"/>
                    <a:pt x="83696" y="2570209"/>
                  </a:cubicBezTo>
                  <a:lnTo>
                    <a:pt x="13032" y="2594338"/>
                  </a:lnTo>
                  <a:lnTo>
                    <a:pt x="4319" y="2566270"/>
                  </a:lnTo>
                  <a:cubicBezTo>
                    <a:pt x="1487" y="2552433"/>
                    <a:pt x="0" y="2538105"/>
                    <a:pt x="0" y="2523430"/>
                  </a:cubicBezTo>
                  <a:lnTo>
                    <a:pt x="0" y="212570"/>
                  </a:lnTo>
                  <a:cubicBezTo>
                    <a:pt x="0" y="95171"/>
                    <a:pt x="95171" y="0"/>
                    <a:pt x="212570" y="0"/>
                  </a:cubicBezTo>
                  <a:close/>
                </a:path>
              </a:pathLst>
            </a:custGeom>
            <a:solidFill>
              <a:srgbClr val="015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4576281" y="959282"/>
              <a:ext cx="2592000" cy="2285241"/>
            </a:xfrm>
            <a:prstGeom prst="rect">
              <a:avLst/>
            </a:prstGeom>
            <a:noFill/>
          </p:spPr>
          <p:txBody>
            <a:bodyPr wrap="square" rtlCol="0">
              <a:spAutoFit/>
            </a:bodyPr>
            <a:lstStyle/>
            <a:p>
              <a:pPr>
                <a:lnSpc>
                  <a:spcPts val="1900"/>
                </a:lnSpc>
              </a:pPr>
              <a:r>
                <a:rPr lang="zh-CN" altLang="en-US">
                  <a:solidFill>
                    <a:schemeClr val="bg1"/>
                  </a:solidFill>
                  <a:latin typeface="阿里巴巴普惠体 Medium" panose="00020600040101010101" pitchFamily="18" charset="-122"/>
                  <a:ea typeface="阿里巴巴普惠体 Medium" panose="00020600040101010101" pitchFamily="18" charset="-122"/>
                </a:rPr>
                <a:t>       人的行为受思想支配，没有良好的思想，就不会有正确的行为。思想政治课、法制课不是空的假的，而是实实在在的道理，我们要从中悟出做人的理想价值，不仅学会知识，更重要的是要学会做人。</a:t>
              </a:r>
            </a:p>
          </p:txBody>
        </p:sp>
      </p:grpSp>
      <p:grpSp>
        <p:nvGrpSpPr>
          <p:cNvPr id="38" name="组合 37"/>
          <p:cNvGrpSpPr/>
          <p:nvPr/>
        </p:nvGrpSpPr>
        <p:grpSpPr>
          <a:xfrm>
            <a:off x="8029294" y="1744457"/>
            <a:ext cx="2592000" cy="2441584"/>
            <a:chOff x="4557427" y="987416"/>
            <a:chExt cx="2592000" cy="2441584"/>
          </a:xfrm>
          <a:effectLst>
            <a:outerShdw blurRad="63500" sx="102000" sy="102000" algn="ctr" rotWithShape="0">
              <a:prstClr val="black">
                <a:alpha val="40000"/>
              </a:prstClr>
            </a:outerShdw>
          </a:effectLst>
        </p:grpSpPr>
        <p:sp>
          <p:nvSpPr>
            <p:cNvPr id="39" name="任意多边形 38"/>
            <p:cNvSpPr/>
            <p:nvPr/>
          </p:nvSpPr>
          <p:spPr>
            <a:xfrm>
              <a:off x="4557427" y="987416"/>
              <a:ext cx="2592000" cy="2441584"/>
            </a:xfrm>
            <a:custGeom>
              <a:avLst/>
              <a:gdLst>
                <a:gd name="connsiteX0" fmla="*/ 212570 w 2592000"/>
                <a:gd name="connsiteY0" fmla="*/ 0 h 2594338"/>
                <a:gd name="connsiteX1" fmla="*/ 2379430 w 2592000"/>
                <a:gd name="connsiteY1" fmla="*/ 0 h 2594338"/>
                <a:gd name="connsiteX2" fmla="*/ 2592000 w 2592000"/>
                <a:gd name="connsiteY2" fmla="*/ 212570 h 2594338"/>
                <a:gd name="connsiteX3" fmla="*/ 2592000 w 2592000"/>
                <a:gd name="connsiteY3" fmla="*/ 2523430 h 2594338"/>
                <a:gd name="connsiteX4" fmla="*/ 2587682 w 2592000"/>
                <a:gd name="connsiteY4" fmla="*/ 2566270 h 2594338"/>
                <a:gd name="connsiteX5" fmla="*/ 2578969 w 2592000"/>
                <a:gd name="connsiteY5" fmla="*/ 2594338 h 2594338"/>
                <a:gd name="connsiteX6" fmla="*/ 2508304 w 2592000"/>
                <a:gd name="connsiteY6" fmla="*/ 2570209 h 2594338"/>
                <a:gd name="connsiteX7" fmla="*/ 1295998 w 2592000"/>
                <a:gd name="connsiteY7" fmla="*/ 2417931 h 2594338"/>
                <a:gd name="connsiteX8" fmla="*/ 83696 w 2592000"/>
                <a:gd name="connsiteY8" fmla="*/ 2570209 h 2594338"/>
                <a:gd name="connsiteX9" fmla="*/ 13032 w 2592000"/>
                <a:gd name="connsiteY9" fmla="*/ 2594338 h 2594338"/>
                <a:gd name="connsiteX10" fmla="*/ 4319 w 2592000"/>
                <a:gd name="connsiteY10" fmla="*/ 2566270 h 2594338"/>
                <a:gd name="connsiteX11" fmla="*/ 0 w 2592000"/>
                <a:gd name="connsiteY11" fmla="*/ 2523430 h 2594338"/>
                <a:gd name="connsiteX12" fmla="*/ 0 w 2592000"/>
                <a:gd name="connsiteY12" fmla="*/ 212570 h 2594338"/>
                <a:gd name="connsiteX13" fmla="*/ 212570 w 2592000"/>
                <a:gd name="connsiteY13" fmla="*/ 0 h 25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92000" h="2594338">
                  <a:moveTo>
                    <a:pt x="212570" y="0"/>
                  </a:moveTo>
                  <a:lnTo>
                    <a:pt x="2379430" y="0"/>
                  </a:lnTo>
                  <a:cubicBezTo>
                    <a:pt x="2496829" y="0"/>
                    <a:pt x="2592000" y="95171"/>
                    <a:pt x="2592000" y="212570"/>
                  </a:cubicBezTo>
                  <a:lnTo>
                    <a:pt x="2592000" y="2523430"/>
                  </a:lnTo>
                  <a:cubicBezTo>
                    <a:pt x="2592000" y="2538105"/>
                    <a:pt x="2590513" y="2552433"/>
                    <a:pt x="2587682" y="2566270"/>
                  </a:cubicBezTo>
                  <a:lnTo>
                    <a:pt x="2578969" y="2594338"/>
                  </a:lnTo>
                  <a:lnTo>
                    <a:pt x="2508304" y="2570209"/>
                  </a:lnTo>
                  <a:cubicBezTo>
                    <a:pt x="2195498" y="2475991"/>
                    <a:pt x="1767730" y="2417931"/>
                    <a:pt x="1295998" y="2417931"/>
                  </a:cubicBezTo>
                  <a:cubicBezTo>
                    <a:pt x="824271" y="2417931"/>
                    <a:pt x="396502" y="2475991"/>
                    <a:pt x="83696" y="2570209"/>
                  </a:cubicBezTo>
                  <a:lnTo>
                    <a:pt x="13032" y="2594338"/>
                  </a:lnTo>
                  <a:lnTo>
                    <a:pt x="4319" y="2566270"/>
                  </a:lnTo>
                  <a:cubicBezTo>
                    <a:pt x="1487" y="2552433"/>
                    <a:pt x="0" y="2538105"/>
                    <a:pt x="0" y="2523430"/>
                  </a:cubicBezTo>
                  <a:lnTo>
                    <a:pt x="0" y="212570"/>
                  </a:lnTo>
                  <a:cubicBezTo>
                    <a:pt x="0" y="95171"/>
                    <a:pt x="95171" y="0"/>
                    <a:pt x="212570" y="0"/>
                  </a:cubicBezTo>
                  <a:close/>
                </a:path>
              </a:pathLst>
            </a:cu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4557427" y="1139702"/>
              <a:ext cx="2592000" cy="2041585"/>
            </a:xfrm>
            <a:prstGeom prst="rect">
              <a:avLst/>
            </a:prstGeom>
            <a:noFill/>
          </p:spPr>
          <p:txBody>
            <a:bodyPr wrap="square" rtlCol="0">
              <a:spAutoFit/>
            </a:bodyPr>
            <a:lstStyle/>
            <a:p>
              <a:pPr>
                <a:lnSpc>
                  <a:spcPts val="1900"/>
                </a:lnSpc>
              </a:pPr>
              <a:r>
                <a:rPr lang="zh-CN" altLang="en-US">
                  <a:latin typeface="阿里巴巴普惠体 Medium" panose="00020600040101010101" pitchFamily="18" charset="-122"/>
                  <a:ea typeface="阿里巴巴普惠体 Medium" panose="00020600040101010101" pitchFamily="18" charset="-122"/>
                </a:rPr>
                <a:t>        对自己的行为缺乏“慎独”意识，就会缺乏自我约束能力。我提醒同学们一定要有独立思考的能力。遇事该怎么做、不该怎么做，要有自己的主见，且不可盲从。</a:t>
              </a:r>
            </a:p>
          </p:txBody>
        </p:sp>
      </p:gr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2"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如何做好日常防护</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2"/>
                                        </p:tgtEl>
                                        <p:attrNameLst>
                                          <p:attrName>ppt_y</p:attrName>
                                        </p:attrNameLst>
                                      </p:cBhvr>
                                      <p:tavLst>
                                        <p:tav tm="0">
                                          <p:val>
                                            <p:strVal val="#ppt_y"/>
                                          </p:val>
                                        </p:tav>
                                        <p:tav tm="100000">
                                          <p:val>
                                            <p:strVal val="#ppt_y"/>
                                          </p:val>
                                        </p:tav>
                                      </p:tavLst>
                                    </p:anim>
                                    <p:anim calcmode="lin" valueType="num">
                                      <p:cBhvr>
                                        <p:cTn id="9" dur="5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任意多边形 52"/>
          <p:cNvSpPr/>
          <p:nvPr/>
        </p:nvSpPr>
        <p:spPr>
          <a:xfrm flipV="1">
            <a:off x="1243090" y="-18854"/>
            <a:ext cx="9720000" cy="1800000"/>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14D57"/>
                </a:gs>
                <a:gs pos="48000">
                  <a:srgbClr val="014D57">
                    <a:alpha val="0"/>
                  </a:srgbClr>
                </a:gs>
                <a:gs pos="77000">
                  <a:srgbClr val="014D57">
                    <a:alpha val="0"/>
                  </a:srgbClr>
                </a:gs>
                <a:gs pos="100000">
                  <a:srgbClr val="014D57">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54" name="任意多边形 53"/>
          <p:cNvSpPr/>
          <p:nvPr/>
        </p:nvSpPr>
        <p:spPr>
          <a:xfrm flipV="1">
            <a:off x="342246" y="-9427"/>
            <a:ext cx="11520000" cy="2448000"/>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16775"/>
                </a:gs>
                <a:gs pos="62000">
                  <a:srgbClr val="016775">
                    <a:alpha val="0"/>
                  </a:srgbClr>
                </a:gs>
                <a:gs pos="83000">
                  <a:srgbClr val="016775">
                    <a:alpha val="0"/>
                  </a:srgbClr>
                </a:gs>
                <a:gs pos="100000">
                  <a:srgbClr val="016775">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nvGrpSpPr>
          <p:cNvPr id="6" name="组合 5"/>
          <p:cNvGrpSpPr/>
          <p:nvPr/>
        </p:nvGrpSpPr>
        <p:grpSpPr>
          <a:xfrm>
            <a:off x="5143533" y="0"/>
            <a:ext cx="1925758" cy="568592"/>
            <a:chOff x="5128184" y="6301578"/>
            <a:chExt cx="1925758" cy="568592"/>
          </a:xfrm>
        </p:grpSpPr>
        <p:sp>
          <p:nvSpPr>
            <p:cNvPr id="19" name="任意多边形 18"/>
            <p:cNvSpPr/>
            <p:nvPr/>
          </p:nvSpPr>
          <p:spPr>
            <a:xfrm flipV="1">
              <a:off x="5128184" y="6301578"/>
              <a:ext cx="1925758" cy="568592"/>
            </a:xfrm>
            <a:custGeom>
              <a:avLst/>
              <a:gdLst>
                <a:gd name="connsiteX0" fmla="*/ 670505 w 1341011"/>
                <a:gd name="connsiteY0" fmla="*/ 0 h 354007"/>
                <a:gd name="connsiteX1" fmla="*/ 1292171 w 1341011"/>
                <a:gd name="connsiteY1" fmla="*/ 276346 h 354007"/>
                <a:gd name="connsiteX2" fmla="*/ 1341011 w 1341011"/>
                <a:gd name="connsiteY2" fmla="*/ 354007 h 354007"/>
                <a:gd name="connsiteX3" fmla="*/ 0 w 1341011"/>
                <a:gd name="connsiteY3" fmla="*/ 354007 h 354007"/>
                <a:gd name="connsiteX4" fmla="*/ 48840 w 1341011"/>
                <a:gd name="connsiteY4" fmla="*/ 276346 h 354007"/>
                <a:gd name="connsiteX5" fmla="*/ 670505 w 1341011"/>
                <a:gd name="connsiteY5" fmla="*/ 0 h 354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011" h="354007">
                  <a:moveTo>
                    <a:pt x="670505" y="0"/>
                  </a:moveTo>
                  <a:cubicBezTo>
                    <a:pt x="933962" y="0"/>
                    <a:pt x="1164682" y="110670"/>
                    <a:pt x="1292171" y="276346"/>
                  </a:cubicBezTo>
                  <a:lnTo>
                    <a:pt x="1341011" y="354007"/>
                  </a:lnTo>
                  <a:lnTo>
                    <a:pt x="0" y="354007"/>
                  </a:lnTo>
                  <a:lnTo>
                    <a:pt x="48840" y="276346"/>
                  </a:lnTo>
                  <a:cubicBezTo>
                    <a:pt x="176329" y="110670"/>
                    <a:pt x="407050" y="0"/>
                    <a:pt x="670505" y="0"/>
                  </a:cubicBezTo>
                  <a:close/>
                </a:path>
              </a:pathLst>
            </a:custGeom>
            <a:solidFill>
              <a:srgbClr val="015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4" name="Freeform 100"/>
            <p:cNvSpPr>
              <a:spLocks noEditPoints="1"/>
            </p:cNvSpPr>
            <p:nvPr/>
          </p:nvSpPr>
          <p:spPr bwMode="auto">
            <a:xfrm>
              <a:off x="5772100" y="6339396"/>
              <a:ext cx="684000" cy="504000"/>
            </a:xfrm>
            <a:custGeom>
              <a:avLst/>
              <a:gdLst>
                <a:gd name="T0" fmla="*/ 42 w 197"/>
                <a:gd name="T1" fmla="*/ 131 h 131"/>
                <a:gd name="T2" fmla="*/ 48 w 197"/>
                <a:gd name="T3" fmla="*/ 90 h 131"/>
                <a:gd name="T4" fmla="*/ 36 w 197"/>
                <a:gd name="T5" fmla="*/ 125 h 131"/>
                <a:gd name="T6" fmla="*/ 58 w 197"/>
                <a:gd name="T7" fmla="*/ 131 h 131"/>
                <a:gd name="T8" fmla="*/ 64 w 197"/>
                <a:gd name="T9" fmla="*/ 90 h 131"/>
                <a:gd name="T10" fmla="*/ 52 w 197"/>
                <a:gd name="T11" fmla="*/ 125 h 131"/>
                <a:gd name="T12" fmla="*/ 128 w 197"/>
                <a:gd name="T13" fmla="*/ 131 h 131"/>
                <a:gd name="T14" fmla="*/ 134 w 197"/>
                <a:gd name="T15" fmla="*/ 119 h 131"/>
                <a:gd name="T16" fmla="*/ 122 w 197"/>
                <a:gd name="T17" fmla="*/ 125 h 131"/>
                <a:gd name="T18" fmla="*/ 150 w 197"/>
                <a:gd name="T19" fmla="*/ 10 h 131"/>
                <a:gd name="T20" fmla="*/ 122 w 197"/>
                <a:gd name="T21" fmla="*/ 14 h 131"/>
                <a:gd name="T22" fmla="*/ 151 w 197"/>
                <a:gd name="T23" fmla="*/ 14 h 131"/>
                <a:gd name="T24" fmla="*/ 176 w 197"/>
                <a:gd name="T25" fmla="*/ 26 h 131"/>
                <a:gd name="T26" fmla="*/ 186 w 197"/>
                <a:gd name="T27" fmla="*/ 20 h 131"/>
                <a:gd name="T28" fmla="*/ 147 w 197"/>
                <a:gd name="T29" fmla="*/ 33 h 131"/>
                <a:gd name="T30" fmla="*/ 118 w 197"/>
                <a:gd name="T31" fmla="*/ 34 h 131"/>
                <a:gd name="T32" fmla="*/ 69 w 197"/>
                <a:gd name="T33" fmla="*/ 34 h 131"/>
                <a:gd name="T34" fmla="*/ 60 w 197"/>
                <a:gd name="T35" fmla="*/ 33 h 131"/>
                <a:gd name="T36" fmla="*/ 40 w 197"/>
                <a:gd name="T37" fmla="*/ 33 h 131"/>
                <a:gd name="T38" fmla="*/ 31 w 197"/>
                <a:gd name="T39" fmla="*/ 34 h 131"/>
                <a:gd name="T40" fmla="*/ 2 w 197"/>
                <a:gd name="T41" fmla="*/ 72 h 131"/>
                <a:gd name="T42" fmla="*/ 32 w 197"/>
                <a:gd name="T43" fmla="*/ 52 h 131"/>
                <a:gd name="T44" fmla="*/ 69 w 197"/>
                <a:gd name="T45" fmla="*/ 86 h 131"/>
                <a:gd name="T46" fmla="*/ 89 w 197"/>
                <a:gd name="T47" fmla="*/ 72 h 131"/>
                <a:gd name="T48" fmla="*/ 98 w 197"/>
                <a:gd name="T49" fmla="*/ 72 h 131"/>
                <a:gd name="T50" fmla="*/ 124 w 197"/>
                <a:gd name="T51" fmla="*/ 55 h 131"/>
                <a:gd name="T52" fmla="*/ 169 w 197"/>
                <a:gd name="T53" fmla="*/ 115 h 131"/>
                <a:gd name="T54" fmla="*/ 152 w 197"/>
                <a:gd name="T55" fmla="*/ 48 h 131"/>
                <a:gd name="T56" fmla="*/ 184 w 197"/>
                <a:gd name="T57" fmla="*/ 72 h 131"/>
                <a:gd name="T58" fmla="*/ 155 w 197"/>
                <a:gd name="T59" fmla="*/ 34 h 131"/>
                <a:gd name="T60" fmla="*/ 145 w 197"/>
                <a:gd name="T61" fmla="*/ 131 h 131"/>
                <a:gd name="T62" fmla="*/ 151 w 197"/>
                <a:gd name="T63" fmla="*/ 119 h 131"/>
                <a:gd name="T64" fmla="*/ 139 w 197"/>
                <a:gd name="T65" fmla="*/ 125 h 131"/>
                <a:gd name="T66" fmla="*/ 64 w 197"/>
                <a:gd name="T67" fmla="*/ 14 h 131"/>
                <a:gd name="T68" fmla="*/ 36 w 197"/>
                <a:gd name="T69" fmla="*/ 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7" h="131">
                  <a:moveTo>
                    <a:pt x="36" y="125"/>
                  </a:moveTo>
                  <a:cubicBezTo>
                    <a:pt x="36" y="129"/>
                    <a:pt x="38" y="131"/>
                    <a:pt x="42" y="131"/>
                  </a:cubicBezTo>
                  <a:cubicBezTo>
                    <a:pt x="45" y="131"/>
                    <a:pt x="48" y="129"/>
                    <a:pt x="48" y="125"/>
                  </a:cubicBezTo>
                  <a:cubicBezTo>
                    <a:pt x="48" y="90"/>
                    <a:pt x="48" y="90"/>
                    <a:pt x="48" y="90"/>
                  </a:cubicBezTo>
                  <a:cubicBezTo>
                    <a:pt x="36" y="90"/>
                    <a:pt x="36" y="90"/>
                    <a:pt x="36" y="90"/>
                  </a:cubicBezTo>
                  <a:lnTo>
                    <a:pt x="36" y="125"/>
                  </a:lnTo>
                  <a:close/>
                  <a:moveTo>
                    <a:pt x="52" y="125"/>
                  </a:moveTo>
                  <a:cubicBezTo>
                    <a:pt x="52" y="129"/>
                    <a:pt x="55" y="131"/>
                    <a:pt x="58" y="131"/>
                  </a:cubicBezTo>
                  <a:cubicBezTo>
                    <a:pt x="62" y="131"/>
                    <a:pt x="64" y="129"/>
                    <a:pt x="64" y="125"/>
                  </a:cubicBezTo>
                  <a:cubicBezTo>
                    <a:pt x="64" y="90"/>
                    <a:pt x="64" y="90"/>
                    <a:pt x="64" y="90"/>
                  </a:cubicBezTo>
                  <a:cubicBezTo>
                    <a:pt x="52" y="90"/>
                    <a:pt x="52" y="90"/>
                    <a:pt x="52" y="90"/>
                  </a:cubicBezTo>
                  <a:lnTo>
                    <a:pt x="52" y="125"/>
                  </a:lnTo>
                  <a:close/>
                  <a:moveTo>
                    <a:pt x="122" y="125"/>
                  </a:moveTo>
                  <a:cubicBezTo>
                    <a:pt x="122" y="129"/>
                    <a:pt x="125" y="131"/>
                    <a:pt x="128" y="131"/>
                  </a:cubicBezTo>
                  <a:cubicBezTo>
                    <a:pt x="132" y="131"/>
                    <a:pt x="134" y="129"/>
                    <a:pt x="134" y="125"/>
                  </a:cubicBezTo>
                  <a:cubicBezTo>
                    <a:pt x="134" y="119"/>
                    <a:pt x="134" y="119"/>
                    <a:pt x="134" y="119"/>
                  </a:cubicBezTo>
                  <a:cubicBezTo>
                    <a:pt x="122" y="119"/>
                    <a:pt x="122" y="119"/>
                    <a:pt x="122" y="119"/>
                  </a:cubicBezTo>
                  <a:lnTo>
                    <a:pt x="122" y="125"/>
                  </a:lnTo>
                  <a:close/>
                  <a:moveTo>
                    <a:pt x="186" y="20"/>
                  </a:moveTo>
                  <a:cubicBezTo>
                    <a:pt x="178" y="1"/>
                    <a:pt x="157" y="0"/>
                    <a:pt x="150" y="10"/>
                  </a:cubicBezTo>
                  <a:cubicBezTo>
                    <a:pt x="148" y="4"/>
                    <a:pt x="143" y="0"/>
                    <a:pt x="137" y="0"/>
                  </a:cubicBezTo>
                  <a:cubicBezTo>
                    <a:pt x="129" y="0"/>
                    <a:pt x="122" y="6"/>
                    <a:pt x="122" y="14"/>
                  </a:cubicBezTo>
                  <a:cubicBezTo>
                    <a:pt x="122" y="22"/>
                    <a:pt x="129" y="28"/>
                    <a:pt x="137" y="28"/>
                  </a:cubicBezTo>
                  <a:cubicBezTo>
                    <a:pt x="144" y="28"/>
                    <a:pt x="151" y="22"/>
                    <a:pt x="151" y="14"/>
                  </a:cubicBezTo>
                  <a:cubicBezTo>
                    <a:pt x="151" y="14"/>
                    <a:pt x="151" y="14"/>
                    <a:pt x="151" y="14"/>
                  </a:cubicBezTo>
                  <a:cubicBezTo>
                    <a:pt x="159" y="10"/>
                    <a:pt x="163" y="15"/>
                    <a:pt x="176" y="26"/>
                  </a:cubicBezTo>
                  <a:cubicBezTo>
                    <a:pt x="189" y="38"/>
                    <a:pt x="197" y="27"/>
                    <a:pt x="197" y="27"/>
                  </a:cubicBezTo>
                  <a:cubicBezTo>
                    <a:pt x="197" y="27"/>
                    <a:pt x="192" y="30"/>
                    <a:pt x="186" y="20"/>
                  </a:cubicBezTo>
                  <a:close/>
                  <a:moveTo>
                    <a:pt x="155" y="34"/>
                  </a:moveTo>
                  <a:cubicBezTo>
                    <a:pt x="154" y="33"/>
                    <a:pt x="148" y="33"/>
                    <a:pt x="147" y="33"/>
                  </a:cubicBezTo>
                  <a:cubicBezTo>
                    <a:pt x="126" y="33"/>
                    <a:pt x="126" y="33"/>
                    <a:pt x="126" y="33"/>
                  </a:cubicBezTo>
                  <a:cubicBezTo>
                    <a:pt x="125" y="33"/>
                    <a:pt x="119" y="33"/>
                    <a:pt x="118" y="34"/>
                  </a:cubicBezTo>
                  <a:cubicBezTo>
                    <a:pt x="93" y="59"/>
                    <a:pt x="93" y="59"/>
                    <a:pt x="93" y="59"/>
                  </a:cubicBezTo>
                  <a:cubicBezTo>
                    <a:pt x="69" y="34"/>
                    <a:pt x="69" y="34"/>
                    <a:pt x="69" y="34"/>
                  </a:cubicBezTo>
                  <a:cubicBezTo>
                    <a:pt x="67" y="33"/>
                    <a:pt x="61" y="33"/>
                    <a:pt x="60" y="33"/>
                  </a:cubicBezTo>
                  <a:cubicBezTo>
                    <a:pt x="60" y="33"/>
                    <a:pt x="60" y="33"/>
                    <a:pt x="60" y="33"/>
                  </a:cubicBezTo>
                  <a:cubicBezTo>
                    <a:pt x="50" y="41"/>
                    <a:pt x="50" y="41"/>
                    <a:pt x="50" y="41"/>
                  </a:cubicBezTo>
                  <a:cubicBezTo>
                    <a:pt x="40" y="33"/>
                    <a:pt x="40" y="33"/>
                    <a:pt x="40" y="33"/>
                  </a:cubicBezTo>
                  <a:cubicBezTo>
                    <a:pt x="40" y="33"/>
                    <a:pt x="40" y="33"/>
                    <a:pt x="40" y="33"/>
                  </a:cubicBezTo>
                  <a:cubicBezTo>
                    <a:pt x="39" y="33"/>
                    <a:pt x="33" y="33"/>
                    <a:pt x="31" y="34"/>
                  </a:cubicBezTo>
                  <a:cubicBezTo>
                    <a:pt x="2" y="64"/>
                    <a:pt x="2" y="64"/>
                    <a:pt x="2" y="64"/>
                  </a:cubicBezTo>
                  <a:cubicBezTo>
                    <a:pt x="0" y="66"/>
                    <a:pt x="0" y="70"/>
                    <a:pt x="2" y="72"/>
                  </a:cubicBezTo>
                  <a:cubicBezTo>
                    <a:pt x="5" y="75"/>
                    <a:pt x="9" y="75"/>
                    <a:pt x="11" y="72"/>
                  </a:cubicBezTo>
                  <a:cubicBezTo>
                    <a:pt x="32" y="52"/>
                    <a:pt x="32" y="52"/>
                    <a:pt x="32" y="52"/>
                  </a:cubicBezTo>
                  <a:cubicBezTo>
                    <a:pt x="32" y="86"/>
                    <a:pt x="32" y="86"/>
                    <a:pt x="32" y="86"/>
                  </a:cubicBezTo>
                  <a:cubicBezTo>
                    <a:pt x="69" y="86"/>
                    <a:pt x="69" y="86"/>
                    <a:pt x="69" y="86"/>
                  </a:cubicBezTo>
                  <a:cubicBezTo>
                    <a:pt x="69" y="52"/>
                    <a:pt x="69" y="52"/>
                    <a:pt x="69" y="52"/>
                  </a:cubicBezTo>
                  <a:cubicBezTo>
                    <a:pt x="69" y="52"/>
                    <a:pt x="89" y="72"/>
                    <a:pt x="89" y="72"/>
                  </a:cubicBezTo>
                  <a:cubicBezTo>
                    <a:pt x="90" y="74"/>
                    <a:pt x="92" y="74"/>
                    <a:pt x="93" y="74"/>
                  </a:cubicBezTo>
                  <a:cubicBezTo>
                    <a:pt x="95" y="74"/>
                    <a:pt x="97" y="74"/>
                    <a:pt x="98" y="72"/>
                  </a:cubicBezTo>
                  <a:cubicBezTo>
                    <a:pt x="98" y="72"/>
                    <a:pt x="121" y="48"/>
                    <a:pt x="121" y="48"/>
                  </a:cubicBezTo>
                  <a:cubicBezTo>
                    <a:pt x="124" y="55"/>
                    <a:pt x="124" y="55"/>
                    <a:pt x="124" y="55"/>
                  </a:cubicBezTo>
                  <a:cubicBezTo>
                    <a:pt x="104" y="115"/>
                    <a:pt x="104" y="115"/>
                    <a:pt x="104" y="115"/>
                  </a:cubicBezTo>
                  <a:cubicBezTo>
                    <a:pt x="169" y="115"/>
                    <a:pt x="169" y="115"/>
                    <a:pt x="169" y="115"/>
                  </a:cubicBezTo>
                  <a:cubicBezTo>
                    <a:pt x="149" y="55"/>
                    <a:pt x="149" y="55"/>
                    <a:pt x="149" y="55"/>
                  </a:cubicBezTo>
                  <a:cubicBezTo>
                    <a:pt x="152" y="48"/>
                    <a:pt x="152" y="48"/>
                    <a:pt x="152" y="48"/>
                  </a:cubicBezTo>
                  <a:cubicBezTo>
                    <a:pt x="175" y="72"/>
                    <a:pt x="175" y="72"/>
                    <a:pt x="175" y="72"/>
                  </a:cubicBezTo>
                  <a:cubicBezTo>
                    <a:pt x="178" y="75"/>
                    <a:pt x="182" y="75"/>
                    <a:pt x="184" y="72"/>
                  </a:cubicBezTo>
                  <a:cubicBezTo>
                    <a:pt x="187" y="70"/>
                    <a:pt x="187" y="66"/>
                    <a:pt x="184" y="64"/>
                  </a:cubicBezTo>
                  <a:lnTo>
                    <a:pt x="155" y="34"/>
                  </a:lnTo>
                  <a:close/>
                  <a:moveTo>
                    <a:pt x="139" y="125"/>
                  </a:moveTo>
                  <a:cubicBezTo>
                    <a:pt x="139" y="129"/>
                    <a:pt x="141" y="131"/>
                    <a:pt x="145" y="131"/>
                  </a:cubicBezTo>
                  <a:cubicBezTo>
                    <a:pt x="148" y="131"/>
                    <a:pt x="151" y="129"/>
                    <a:pt x="151" y="125"/>
                  </a:cubicBezTo>
                  <a:cubicBezTo>
                    <a:pt x="151" y="119"/>
                    <a:pt x="151" y="119"/>
                    <a:pt x="151" y="119"/>
                  </a:cubicBezTo>
                  <a:cubicBezTo>
                    <a:pt x="139" y="119"/>
                    <a:pt x="139" y="119"/>
                    <a:pt x="139" y="119"/>
                  </a:cubicBezTo>
                  <a:lnTo>
                    <a:pt x="139" y="125"/>
                  </a:lnTo>
                  <a:close/>
                  <a:moveTo>
                    <a:pt x="50" y="28"/>
                  </a:moveTo>
                  <a:cubicBezTo>
                    <a:pt x="58" y="28"/>
                    <a:pt x="64" y="22"/>
                    <a:pt x="64" y="14"/>
                  </a:cubicBezTo>
                  <a:cubicBezTo>
                    <a:pt x="64" y="6"/>
                    <a:pt x="58" y="0"/>
                    <a:pt x="50" y="0"/>
                  </a:cubicBezTo>
                  <a:cubicBezTo>
                    <a:pt x="42" y="0"/>
                    <a:pt x="36" y="6"/>
                    <a:pt x="36" y="14"/>
                  </a:cubicBezTo>
                  <a:cubicBezTo>
                    <a:pt x="36" y="22"/>
                    <a:pt x="42" y="28"/>
                    <a:pt x="50" y="28"/>
                  </a:cubicBezTo>
                  <a:close/>
                </a:path>
              </a:pathLst>
            </a:cu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grpSp>
      <p:sp>
        <p:nvSpPr>
          <p:cNvPr id="21" name="任意多边形 20"/>
          <p:cNvSpPr/>
          <p:nvPr/>
        </p:nvSpPr>
        <p:spPr>
          <a:xfrm flipV="1">
            <a:off x="2438054" y="-21411"/>
            <a:ext cx="7352907" cy="1142298"/>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flip="none" rotWithShape="1">
              <a:gsLst>
                <a:gs pos="0">
                  <a:srgbClr val="0B353B"/>
                </a:gs>
                <a:gs pos="31000">
                  <a:srgbClr val="0B353B">
                    <a:alpha val="0"/>
                  </a:srgbClr>
                </a:gs>
                <a:gs pos="100000">
                  <a:srgbClr val="0B353B">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椭圆 33"/>
          <p:cNvSpPr/>
          <p:nvPr/>
        </p:nvSpPr>
        <p:spPr>
          <a:xfrm>
            <a:off x="5844000" y="2196110"/>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5</a:t>
            </a:r>
            <a:endParaRPr lang="zh-CN" altLang="en-US" sz="2000">
              <a:solidFill>
                <a:prstClr val="white"/>
              </a:solidFill>
              <a:latin typeface="Impact" panose="020B0806030902050204" pitchFamily="34" charset="0"/>
            </a:endParaRPr>
          </a:p>
        </p:txBody>
      </p:sp>
      <p:sp>
        <p:nvSpPr>
          <p:cNvPr id="41" name="椭圆 40"/>
          <p:cNvSpPr/>
          <p:nvPr/>
        </p:nvSpPr>
        <p:spPr>
          <a:xfrm>
            <a:off x="2886367" y="1664778"/>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4</a:t>
            </a:r>
            <a:endParaRPr lang="zh-CN" altLang="en-US" sz="2000">
              <a:solidFill>
                <a:prstClr val="white"/>
              </a:solidFill>
              <a:latin typeface="Impact" panose="020B0806030902050204" pitchFamily="34" charset="0"/>
            </a:endParaRPr>
          </a:p>
        </p:txBody>
      </p:sp>
      <p:sp>
        <p:nvSpPr>
          <p:cNvPr id="42" name="椭圆 41"/>
          <p:cNvSpPr/>
          <p:nvPr/>
        </p:nvSpPr>
        <p:spPr>
          <a:xfrm>
            <a:off x="8815865" y="1664778"/>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6</a:t>
            </a:r>
            <a:endParaRPr lang="zh-CN" altLang="en-US" sz="2000">
              <a:solidFill>
                <a:prstClr val="white"/>
              </a:solidFill>
              <a:latin typeface="Impact" panose="020B0806030902050204" pitchFamily="34" charset="0"/>
            </a:endParaRPr>
          </a:p>
        </p:txBody>
      </p:sp>
      <p:sp>
        <p:nvSpPr>
          <p:cNvPr id="43" name="文本框 42"/>
          <p:cNvSpPr txBox="1"/>
          <p:nvPr/>
        </p:nvSpPr>
        <p:spPr>
          <a:xfrm>
            <a:off x="2562272" y="2545832"/>
            <a:ext cx="1159497" cy="400110"/>
          </a:xfrm>
          <a:prstGeom prst="rect">
            <a:avLst/>
          </a:prstGeom>
          <a:noFill/>
        </p:spPr>
        <p:txBody>
          <a:bodyPr wrap="square" rtlCol="0">
            <a:prstTxWarp prst="textArchUp">
              <a:avLst/>
            </a:prstTxWarp>
            <a:spAutoFit/>
          </a:bodyPr>
          <a:lstStyle/>
          <a:p>
            <a:pPr algn="ctr"/>
            <a:r>
              <a:rPr lang="zh-CN" altLang="en-US" sz="2400">
                <a:solidFill>
                  <a:srgbClr val="C00000"/>
                </a:solidFill>
                <a:latin typeface="阿里巴巴普惠体 Medium" panose="00020600040101010101" pitchFamily="18" charset="-122"/>
                <a:ea typeface="阿里巴巴普惠体 Medium" panose="00020600040101010101" pitchFamily="18" charset="-122"/>
              </a:rPr>
              <a:t>敢维权</a:t>
            </a:r>
          </a:p>
        </p:txBody>
      </p:sp>
      <p:sp>
        <p:nvSpPr>
          <p:cNvPr id="44" name="文本框 43"/>
          <p:cNvSpPr txBox="1"/>
          <p:nvPr/>
        </p:nvSpPr>
        <p:spPr>
          <a:xfrm>
            <a:off x="5523341" y="3012720"/>
            <a:ext cx="1159497" cy="400110"/>
          </a:xfrm>
          <a:prstGeom prst="rect">
            <a:avLst/>
          </a:prstGeom>
          <a:noFill/>
        </p:spPr>
        <p:txBody>
          <a:bodyPr wrap="square" rtlCol="0">
            <a:prstTxWarp prst="textArchUp">
              <a:avLst/>
            </a:prstTxWarp>
            <a:spAutoFit/>
          </a:bodyPr>
          <a:lstStyle/>
          <a:p>
            <a:pPr algn="ctr"/>
            <a:r>
              <a:rPr lang="zh-CN" altLang="en-US" sz="2400">
                <a:solidFill>
                  <a:srgbClr val="C00000"/>
                </a:solidFill>
                <a:latin typeface="阿里巴巴普惠体 Medium" panose="00020600040101010101" pitchFamily="18" charset="-122"/>
                <a:ea typeface="阿里巴巴普惠体 Medium" panose="00020600040101010101" pitchFamily="18" charset="-122"/>
              </a:rPr>
              <a:t>要诚实</a:t>
            </a:r>
          </a:p>
        </p:txBody>
      </p:sp>
      <p:sp>
        <p:nvSpPr>
          <p:cNvPr id="45" name="矩形 44"/>
          <p:cNvSpPr/>
          <p:nvPr/>
        </p:nvSpPr>
        <p:spPr>
          <a:xfrm>
            <a:off x="8513867" y="2545832"/>
            <a:ext cx="1107996" cy="461665"/>
          </a:xfrm>
          <a:prstGeom prst="rect">
            <a:avLst/>
          </a:prstGeom>
          <a:noFill/>
        </p:spPr>
        <p:txBody>
          <a:bodyPr spcFirstLastPara="1" wrap="square" numCol="1" rtlCol="0">
            <a:prstTxWarp prst="textArchUp">
              <a:avLst/>
            </a:prstTxWarp>
            <a:spAutoFit/>
          </a:bodyPr>
          <a:lstStyle/>
          <a:p>
            <a:pPr algn="ctr"/>
            <a:r>
              <a:rPr lang="zh-CN" altLang="en-US" sz="2400">
                <a:solidFill>
                  <a:srgbClr val="C00000"/>
                </a:solidFill>
                <a:latin typeface="阿里巴巴普惠体 Medium" panose="00020600040101010101" pitchFamily="18" charset="-122"/>
                <a:ea typeface="阿里巴巴普惠体 Medium" panose="00020600040101010101" pitchFamily="18" charset="-122"/>
              </a:rPr>
              <a:t>远网络</a:t>
            </a:r>
          </a:p>
        </p:txBody>
      </p:sp>
      <p:sp>
        <p:nvSpPr>
          <p:cNvPr id="52" name="任意多边形 51"/>
          <p:cNvSpPr/>
          <p:nvPr/>
        </p:nvSpPr>
        <p:spPr>
          <a:xfrm>
            <a:off x="1847797" y="2894111"/>
            <a:ext cx="2592000" cy="2429209"/>
          </a:xfrm>
          <a:custGeom>
            <a:avLst/>
            <a:gdLst>
              <a:gd name="connsiteX0" fmla="*/ 1295998 w 2592000"/>
              <a:gd name="connsiteY0" fmla="*/ 0 h 2429209"/>
              <a:gd name="connsiteX1" fmla="*/ 2508304 w 2592000"/>
              <a:gd name="connsiteY1" fmla="*/ 143312 h 2429209"/>
              <a:gd name="connsiteX2" fmla="*/ 2578969 w 2592000"/>
              <a:gd name="connsiteY2" fmla="*/ 166020 h 2429209"/>
              <a:gd name="connsiteX3" fmla="*/ 2585340 w 2592000"/>
              <a:gd name="connsiteY3" fmla="*/ 146706 h 2429209"/>
              <a:gd name="connsiteX4" fmla="*/ 2587754 w 2592000"/>
              <a:gd name="connsiteY4" fmla="*/ 154484 h 2429209"/>
              <a:gd name="connsiteX5" fmla="*/ 2592000 w 2592000"/>
              <a:gd name="connsiteY5" fmla="*/ 196600 h 2429209"/>
              <a:gd name="connsiteX6" fmla="*/ 2592000 w 2592000"/>
              <a:gd name="connsiteY6" fmla="*/ 2220234 h 2429209"/>
              <a:gd name="connsiteX7" fmla="*/ 2383025 w 2592000"/>
              <a:gd name="connsiteY7" fmla="*/ 2429209 h 2429209"/>
              <a:gd name="connsiteX8" fmla="*/ 208975 w 2592000"/>
              <a:gd name="connsiteY8" fmla="*/ 2429209 h 2429209"/>
              <a:gd name="connsiteX9" fmla="*/ 0 w 2592000"/>
              <a:gd name="connsiteY9" fmla="*/ 2220234 h 2429209"/>
              <a:gd name="connsiteX10" fmla="*/ 0 w 2592000"/>
              <a:gd name="connsiteY10" fmla="*/ 196600 h 2429209"/>
              <a:gd name="connsiteX11" fmla="*/ 4246 w 2592000"/>
              <a:gd name="connsiteY11" fmla="*/ 154484 h 2429209"/>
              <a:gd name="connsiteX12" fmla="*/ 6661 w 2592000"/>
              <a:gd name="connsiteY12" fmla="*/ 146704 h 2429209"/>
              <a:gd name="connsiteX13" fmla="*/ 13032 w 2592000"/>
              <a:gd name="connsiteY13" fmla="*/ 166020 h 2429209"/>
              <a:gd name="connsiteX14" fmla="*/ 83696 w 2592000"/>
              <a:gd name="connsiteY14" fmla="*/ 143312 h 2429209"/>
              <a:gd name="connsiteX15" fmla="*/ 1295998 w 2592000"/>
              <a:gd name="connsiteY15" fmla="*/ 0 h 2429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92000" h="2429209">
                <a:moveTo>
                  <a:pt x="1295998" y="0"/>
                </a:moveTo>
                <a:cubicBezTo>
                  <a:pt x="1767730" y="0"/>
                  <a:pt x="2195498" y="54641"/>
                  <a:pt x="2508304" y="143312"/>
                </a:cubicBezTo>
                <a:lnTo>
                  <a:pt x="2578969" y="166020"/>
                </a:lnTo>
                <a:lnTo>
                  <a:pt x="2585340" y="146706"/>
                </a:lnTo>
                <a:lnTo>
                  <a:pt x="2587754" y="154484"/>
                </a:lnTo>
                <a:cubicBezTo>
                  <a:pt x="2590538" y="168088"/>
                  <a:pt x="2592000" y="182173"/>
                  <a:pt x="2592000" y="196600"/>
                </a:cubicBezTo>
                <a:lnTo>
                  <a:pt x="2592000" y="2220234"/>
                </a:lnTo>
                <a:cubicBezTo>
                  <a:pt x="2592000" y="2335648"/>
                  <a:pt x="2498439" y="2429209"/>
                  <a:pt x="2383025" y="2429209"/>
                </a:cubicBezTo>
                <a:lnTo>
                  <a:pt x="208975" y="2429209"/>
                </a:lnTo>
                <a:cubicBezTo>
                  <a:pt x="93561" y="2429209"/>
                  <a:pt x="0" y="2335648"/>
                  <a:pt x="0" y="2220234"/>
                </a:cubicBezTo>
                <a:lnTo>
                  <a:pt x="0" y="196600"/>
                </a:lnTo>
                <a:cubicBezTo>
                  <a:pt x="0" y="182173"/>
                  <a:pt x="1462" y="168088"/>
                  <a:pt x="4246" y="154484"/>
                </a:cubicBezTo>
                <a:lnTo>
                  <a:pt x="6661" y="146704"/>
                </a:lnTo>
                <a:lnTo>
                  <a:pt x="13032" y="166020"/>
                </a:lnTo>
                <a:lnTo>
                  <a:pt x="83696" y="143312"/>
                </a:lnTo>
                <a:cubicBezTo>
                  <a:pt x="396502" y="54641"/>
                  <a:pt x="824271" y="0"/>
                  <a:pt x="1295998" y="0"/>
                </a:cubicBezTo>
                <a:close/>
              </a:path>
            </a:pathLst>
          </a:custGeom>
          <a:solidFill>
            <a:srgbClr val="0899A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任意多边形 55"/>
          <p:cNvSpPr/>
          <p:nvPr/>
        </p:nvSpPr>
        <p:spPr>
          <a:xfrm>
            <a:off x="7771865" y="2894111"/>
            <a:ext cx="2592000" cy="2429209"/>
          </a:xfrm>
          <a:custGeom>
            <a:avLst/>
            <a:gdLst>
              <a:gd name="connsiteX0" fmla="*/ 1295998 w 2592000"/>
              <a:gd name="connsiteY0" fmla="*/ 0 h 2429209"/>
              <a:gd name="connsiteX1" fmla="*/ 2508304 w 2592000"/>
              <a:gd name="connsiteY1" fmla="*/ 143312 h 2429209"/>
              <a:gd name="connsiteX2" fmla="*/ 2578969 w 2592000"/>
              <a:gd name="connsiteY2" fmla="*/ 166020 h 2429209"/>
              <a:gd name="connsiteX3" fmla="*/ 2585340 w 2592000"/>
              <a:gd name="connsiteY3" fmla="*/ 146706 h 2429209"/>
              <a:gd name="connsiteX4" fmla="*/ 2587754 w 2592000"/>
              <a:gd name="connsiteY4" fmla="*/ 154484 h 2429209"/>
              <a:gd name="connsiteX5" fmla="*/ 2592000 w 2592000"/>
              <a:gd name="connsiteY5" fmla="*/ 196600 h 2429209"/>
              <a:gd name="connsiteX6" fmla="*/ 2592000 w 2592000"/>
              <a:gd name="connsiteY6" fmla="*/ 2220234 h 2429209"/>
              <a:gd name="connsiteX7" fmla="*/ 2383025 w 2592000"/>
              <a:gd name="connsiteY7" fmla="*/ 2429209 h 2429209"/>
              <a:gd name="connsiteX8" fmla="*/ 208975 w 2592000"/>
              <a:gd name="connsiteY8" fmla="*/ 2429209 h 2429209"/>
              <a:gd name="connsiteX9" fmla="*/ 0 w 2592000"/>
              <a:gd name="connsiteY9" fmla="*/ 2220234 h 2429209"/>
              <a:gd name="connsiteX10" fmla="*/ 0 w 2592000"/>
              <a:gd name="connsiteY10" fmla="*/ 196600 h 2429209"/>
              <a:gd name="connsiteX11" fmla="*/ 4246 w 2592000"/>
              <a:gd name="connsiteY11" fmla="*/ 154484 h 2429209"/>
              <a:gd name="connsiteX12" fmla="*/ 6661 w 2592000"/>
              <a:gd name="connsiteY12" fmla="*/ 146704 h 2429209"/>
              <a:gd name="connsiteX13" fmla="*/ 13032 w 2592000"/>
              <a:gd name="connsiteY13" fmla="*/ 166020 h 2429209"/>
              <a:gd name="connsiteX14" fmla="*/ 83696 w 2592000"/>
              <a:gd name="connsiteY14" fmla="*/ 143312 h 2429209"/>
              <a:gd name="connsiteX15" fmla="*/ 1295998 w 2592000"/>
              <a:gd name="connsiteY15" fmla="*/ 0 h 2429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92000" h="2429209">
                <a:moveTo>
                  <a:pt x="1295998" y="0"/>
                </a:moveTo>
                <a:cubicBezTo>
                  <a:pt x="1767730" y="0"/>
                  <a:pt x="2195498" y="54641"/>
                  <a:pt x="2508304" y="143312"/>
                </a:cubicBezTo>
                <a:lnTo>
                  <a:pt x="2578969" y="166020"/>
                </a:lnTo>
                <a:lnTo>
                  <a:pt x="2585340" y="146706"/>
                </a:lnTo>
                <a:lnTo>
                  <a:pt x="2587754" y="154484"/>
                </a:lnTo>
                <a:cubicBezTo>
                  <a:pt x="2590538" y="168088"/>
                  <a:pt x="2592000" y="182173"/>
                  <a:pt x="2592000" y="196600"/>
                </a:cubicBezTo>
                <a:lnTo>
                  <a:pt x="2592000" y="2220234"/>
                </a:lnTo>
                <a:cubicBezTo>
                  <a:pt x="2592000" y="2335648"/>
                  <a:pt x="2498439" y="2429209"/>
                  <a:pt x="2383025" y="2429209"/>
                </a:cubicBezTo>
                <a:lnTo>
                  <a:pt x="208975" y="2429209"/>
                </a:lnTo>
                <a:cubicBezTo>
                  <a:pt x="93561" y="2429209"/>
                  <a:pt x="0" y="2335648"/>
                  <a:pt x="0" y="2220234"/>
                </a:cubicBezTo>
                <a:lnTo>
                  <a:pt x="0" y="196600"/>
                </a:lnTo>
                <a:cubicBezTo>
                  <a:pt x="0" y="182173"/>
                  <a:pt x="1462" y="168088"/>
                  <a:pt x="4246" y="154484"/>
                </a:cubicBezTo>
                <a:lnTo>
                  <a:pt x="6661" y="146704"/>
                </a:lnTo>
                <a:lnTo>
                  <a:pt x="13032" y="166020"/>
                </a:lnTo>
                <a:lnTo>
                  <a:pt x="83696" y="143312"/>
                </a:lnTo>
                <a:cubicBezTo>
                  <a:pt x="396502" y="54641"/>
                  <a:pt x="824271" y="0"/>
                  <a:pt x="1295998" y="0"/>
                </a:cubicBezTo>
                <a:close/>
              </a:path>
            </a:pathLst>
          </a:custGeom>
          <a:solidFill>
            <a:srgbClr val="0899A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a:off x="4809831" y="3412830"/>
            <a:ext cx="2592000" cy="2429209"/>
          </a:xfrm>
          <a:custGeom>
            <a:avLst/>
            <a:gdLst>
              <a:gd name="connsiteX0" fmla="*/ 1295998 w 2592000"/>
              <a:gd name="connsiteY0" fmla="*/ 0 h 2429209"/>
              <a:gd name="connsiteX1" fmla="*/ 2508304 w 2592000"/>
              <a:gd name="connsiteY1" fmla="*/ 143312 h 2429209"/>
              <a:gd name="connsiteX2" fmla="*/ 2578969 w 2592000"/>
              <a:gd name="connsiteY2" fmla="*/ 166020 h 2429209"/>
              <a:gd name="connsiteX3" fmla="*/ 2585340 w 2592000"/>
              <a:gd name="connsiteY3" fmla="*/ 146706 h 2429209"/>
              <a:gd name="connsiteX4" fmla="*/ 2587754 w 2592000"/>
              <a:gd name="connsiteY4" fmla="*/ 154484 h 2429209"/>
              <a:gd name="connsiteX5" fmla="*/ 2592000 w 2592000"/>
              <a:gd name="connsiteY5" fmla="*/ 196600 h 2429209"/>
              <a:gd name="connsiteX6" fmla="*/ 2592000 w 2592000"/>
              <a:gd name="connsiteY6" fmla="*/ 2220234 h 2429209"/>
              <a:gd name="connsiteX7" fmla="*/ 2383025 w 2592000"/>
              <a:gd name="connsiteY7" fmla="*/ 2429209 h 2429209"/>
              <a:gd name="connsiteX8" fmla="*/ 208975 w 2592000"/>
              <a:gd name="connsiteY8" fmla="*/ 2429209 h 2429209"/>
              <a:gd name="connsiteX9" fmla="*/ 0 w 2592000"/>
              <a:gd name="connsiteY9" fmla="*/ 2220234 h 2429209"/>
              <a:gd name="connsiteX10" fmla="*/ 0 w 2592000"/>
              <a:gd name="connsiteY10" fmla="*/ 196600 h 2429209"/>
              <a:gd name="connsiteX11" fmla="*/ 4246 w 2592000"/>
              <a:gd name="connsiteY11" fmla="*/ 154484 h 2429209"/>
              <a:gd name="connsiteX12" fmla="*/ 6661 w 2592000"/>
              <a:gd name="connsiteY12" fmla="*/ 146704 h 2429209"/>
              <a:gd name="connsiteX13" fmla="*/ 13032 w 2592000"/>
              <a:gd name="connsiteY13" fmla="*/ 166020 h 2429209"/>
              <a:gd name="connsiteX14" fmla="*/ 83696 w 2592000"/>
              <a:gd name="connsiteY14" fmla="*/ 143312 h 2429209"/>
              <a:gd name="connsiteX15" fmla="*/ 1295998 w 2592000"/>
              <a:gd name="connsiteY15" fmla="*/ 0 h 2429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92000" h="2429209">
                <a:moveTo>
                  <a:pt x="1295998" y="0"/>
                </a:moveTo>
                <a:cubicBezTo>
                  <a:pt x="1767730" y="0"/>
                  <a:pt x="2195498" y="54641"/>
                  <a:pt x="2508304" y="143312"/>
                </a:cubicBezTo>
                <a:lnTo>
                  <a:pt x="2578969" y="166020"/>
                </a:lnTo>
                <a:lnTo>
                  <a:pt x="2585340" y="146706"/>
                </a:lnTo>
                <a:lnTo>
                  <a:pt x="2587754" y="154484"/>
                </a:lnTo>
                <a:cubicBezTo>
                  <a:pt x="2590538" y="168088"/>
                  <a:pt x="2592000" y="182173"/>
                  <a:pt x="2592000" y="196600"/>
                </a:cubicBezTo>
                <a:lnTo>
                  <a:pt x="2592000" y="2220234"/>
                </a:lnTo>
                <a:cubicBezTo>
                  <a:pt x="2592000" y="2335648"/>
                  <a:pt x="2498439" y="2429209"/>
                  <a:pt x="2383025" y="2429209"/>
                </a:cubicBezTo>
                <a:lnTo>
                  <a:pt x="208975" y="2429209"/>
                </a:lnTo>
                <a:cubicBezTo>
                  <a:pt x="93561" y="2429209"/>
                  <a:pt x="0" y="2335648"/>
                  <a:pt x="0" y="2220234"/>
                </a:cubicBezTo>
                <a:lnTo>
                  <a:pt x="0" y="196600"/>
                </a:lnTo>
                <a:cubicBezTo>
                  <a:pt x="0" y="182173"/>
                  <a:pt x="1462" y="168088"/>
                  <a:pt x="4246" y="154484"/>
                </a:cubicBezTo>
                <a:lnTo>
                  <a:pt x="6661" y="146704"/>
                </a:lnTo>
                <a:lnTo>
                  <a:pt x="13032" y="166020"/>
                </a:lnTo>
                <a:lnTo>
                  <a:pt x="83696" y="143312"/>
                </a:lnTo>
                <a:cubicBezTo>
                  <a:pt x="396502" y="54641"/>
                  <a:pt x="824271" y="0"/>
                  <a:pt x="1295998" y="0"/>
                </a:cubicBezTo>
                <a:close/>
              </a:path>
            </a:pathLst>
          </a:custGeom>
          <a:solidFill>
            <a:srgbClr val="014D5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文本框 61"/>
          <p:cNvSpPr txBox="1"/>
          <p:nvPr/>
        </p:nvSpPr>
        <p:spPr>
          <a:xfrm>
            <a:off x="1900216" y="3132692"/>
            <a:ext cx="2495156" cy="2041585"/>
          </a:xfrm>
          <a:prstGeom prst="rect">
            <a:avLst/>
          </a:prstGeom>
          <a:noFill/>
        </p:spPr>
        <p:txBody>
          <a:bodyPr wrap="square" rtlCol="0">
            <a:spAutoFit/>
          </a:bodyPr>
          <a:lstStyle/>
          <a:p>
            <a:pPr>
              <a:lnSpc>
                <a:spcPts val="1900"/>
              </a:lnSpc>
            </a:pPr>
            <a:r>
              <a:rPr lang="zh-CN" altLang="en-US">
                <a:latin typeface="阿里巴巴普惠体 Medium" panose="00020600040101010101" pitchFamily="18" charset="-122"/>
                <a:ea typeface="阿里巴巴普惠体 Medium" panose="00020600040101010101" pitchFamily="18" charset="-122"/>
              </a:rPr>
              <a:t>       每一个青少年都应学法、知法、懂法、用法。遇见有人欺负自己就积极和老师或者家长沟通；遇到别人被欺负了就要充满见义勇为，这样才能创造一个安定团结的学习环境。</a:t>
            </a:r>
          </a:p>
        </p:txBody>
      </p:sp>
      <p:sp>
        <p:nvSpPr>
          <p:cNvPr id="63" name="文本框 62"/>
          <p:cNvSpPr txBox="1"/>
          <p:nvPr/>
        </p:nvSpPr>
        <p:spPr>
          <a:xfrm>
            <a:off x="4858253" y="3725440"/>
            <a:ext cx="2495156" cy="1797928"/>
          </a:xfrm>
          <a:prstGeom prst="rect">
            <a:avLst/>
          </a:prstGeom>
          <a:noFill/>
        </p:spPr>
        <p:txBody>
          <a:bodyPr wrap="square" rtlCol="0">
            <a:spAutoFit/>
          </a:bodyPr>
          <a:lstStyle/>
          <a:p>
            <a:pPr>
              <a:lnSpc>
                <a:spcPts val="1900"/>
              </a:lnSpc>
            </a:pPr>
            <a:r>
              <a:rPr lang="zh-CN" altLang="en-US">
                <a:solidFill>
                  <a:schemeClr val="bg1"/>
                </a:solidFill>
                <a:latin typeface="阿里巴巴普惠体 Medium" panose="00020600040101010101" pitchFamily="18" charset="-122"/>
                <a:ea typeface="阿里巴巴普惠体 Medium" panose="00020600040101010101" pitchFamily="18" charset="-122"/>
              </a:rPr>
              <a:t>        一旦做错了事，甚至犯了法，就要勇敢面对，切不可一错再错、越陷越深，要坦白地向老师、学校、有关机关把事情讲清楚，争取从轻处理。</a:t>
            </a:r>
          </a:p>
        </p:txBody>
      </p:sp>
      <p:sp>
        <p:nvSpPr>
          <p:cNvPr id="64" name="文本框 63"/>
          <p:cNvSpPr txBox="1"/>
          <p:nvPr/>
        </p:nvSpPr>
        <p:spPr>
          <a:xfrm>
            <a:off x="7820287" y="3144616"/>
            <a:ext cx="2495156" cy="2041585"/>
          </a:xfrm>
          <a:prstGeom prst="rect">
            <a:avLst/>
          </a:prstGeom>
          <a:noFill/>
        </p:spPr>
        <p:txBody>
          <a:bodyPr wrap="square" rtlCol="0">
            <a:spAutoFit/>
          </a:bodyPr>
          <a:lstStyle/>
          <a:p>
            <a:pPr>
              <a:lnSpc>
                <a:spcPts val="1900"/>
              </a:lnSpc>
            </a:pPr>
            <a:r>
              <a:rPr lang="zh-CN" altLang="en-US">
                <a:latin typeface="阿里巴巴普惠体 Medium" panose="00020600040101010101" pitchFamily="18" charset="-122"/>
                <a:ea typeface="阿里巴巴普惠体 Medium" panose="00020600040101010101" pitchFamily="18" charset="-122"/>
              </a:rPr>
              <a:t>        网络上的知识很复杂，很多都是没筛选就公布传播出来，把方的说成圆的，把直的说成弯的。大家年纪小，明辨是非的能力还不强，就给容易给我们造成误区、带来迷茫。</a:t>
            </a:r>
          </a:p>
        </p:txBody>
      </p:sp>
      <p:pic>
        <p:nvPicPr>
          <p:cNvPr id="28" name="图片 2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29"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如何做好日常防护</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9"/>
                                        </p:tgtEl>
                                        <p:attrNameLst>
                                          <p:attrName>ppt_y</p:attrName>
                                        </p:attrNameLst>
                                      </p:cBhvr>
                                      <p:tavLst>
                                        <p:tav tm="0">
                                          <p:val>
                                            <p:strVal val="#ppt_y"/>
                                          </p:val>
                                        </p:tav>
                                        <p:tav tm="100000">
                                          <p:val>
                                            <p:strVal val="#ppt_y"/>
                                          </p:val>
                                        </p:tav>
                                      </p:tavLst>
                                    </p:anim>
                                    <p:anim calcmode="lin" valueType="num">
                                      <p:cBhvr>
                                        <p:cTn id="9" dur="5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任意多边形 52"/>
          <p:cNvSpPr/>
          <p:nvPr/>
        </p:nvSpPr>
        <p:spPr>
          <a:xfrm>
            <a:off x="1246412" y="5072742"/>
            <a:ext cx="9720000" cy="1800000"/>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14D57"/>
                </a:gs>
                <a:gs pos="74000">
                  <a:srgbClr val="014D57">
                    <a:alpha val="0"/>
                  </a:srgbClr>
                </a:gs>
                <a:gs pos="45000">
                  <a:srgbClr val="014D57"/>
                </a:gs>
                <a:gs pos="100000">
                  <a:srgbClr val="014D57">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54" name="任意多边形 53"/>
          <p:cNvSpPr/>
          <p:nvPr/>
        </p:nvSpPr>
        <p:spPr>
          <a:xfrm>
            <a:off x="339082" y="4419597"/>
            <a:ext cx="11520000" cy="2448000"/>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16775"/>
                </a:gs>
                <a:gs pos="74000">
                  <a:srgbClr val="016775">
                    <a:alpha val="0"/>
                  </a:srgbClr>
                </a:gs>
                <a:gs pos="100000">
                  <a:srgbClr val="016775">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nvGrpSpPr>
          <p:cNvPr id="6" name="组合 5"/>
          <p:cNvGrpSpPr/>
          <p:nvPr/>
        </p:nvGrpSpPr>
        <p:grpSpPr>
          <a:xfrm>
            <a:off x="5137611" y="6301578"/>
            <a:ext cx="1925758" cy="568592"/>
            <a:chOff x="5128184" y="6301578"/>
            <a:chExt cx="1925758" cy="568592"/>
          </a:xfrm>
        </p:grpSpPr>
        <p:sp>
          <p:nvSpPr>
            <p:cNvPr id="19" name="任意多边形 18"/>
            <p:cNvSpPr/>
            <p:nvPr/>
          </p:nvSpPr>
          <p:spPr>
            <a:xfrm>
              <a:off x="5128184" y="6301578"/>
              <a:ext cx="1925758" cy="568592"/>
            </a:xfrm>
            <a:custGeom>
              <a:avLst/>
              <a:gdLst>
                <a:gd name="connsiteX0" fmla="*/ 670505 w 1341011"/>
                <a:gd name="connsiteY0" fmla="*/ 0 h 354007"/>
                <a:gd name="connsiteX1" fmla="*/ 1292171 w 1341011"/>
                <a:gd name="connsiteY1" fmla="*/ 276346 h 354007"/>
                <a:gd name="connsiteX2" fmla="*/ 1341011 w 1341011"/>
                <a:gd name="connsiteY2" fmla="*/ 354007 h 354007"/>
                <a:gd name="connsiteX3" fmla="*/ 0 w 1341011"/>
                <a:gd name="connsiteY3" fmla="*/ 354007 h 354007"/>
                <a:gd name="connsiteX4" fmla="*/ 48840 w 1341011"/>
                <a:gd name="connsiteY4" fmla="*/ 276346 h 354007"/>
                <a:gd name="connsiteX5" fmla="*/ 670505 w 1341011"/>
                <a:gd name="connsiteY5" fmla="*/ 0 h 354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011" h="354007">
                  <a:moveTo>
                    <a:pt x="670505" y="0"/>
                  </a:moveTo>
                  <a:cubicBezTo>
                    <a:pt x="933962" y="0"/>
                    <a:pt x="1164682" y="110670"/>
                    <a:pt x="1292171" y="276346"/>
                  </a:cubicBezTo>
                  <a:lnTo>
                    <a:pt x="1341011" y="354007"/>
                  </a:lnTo>
                  <a:lnTo>
                    <a:pt x="0" y="354007"/>
                  </a:lnTo>
                  <a:lnTo>
                    <a:pt x="48840" y="276346"/>
                  </a:lnTo>
                  <a:cubicBezTo>
                    <a:pt x="176329" y="110670"/>
                    <a:pt x="407050" y="0"/>
                    <a:pt x="670505" y="0"/>
                  </a:cubicBezTo>
                  <a:close/>
                </a:path>
              </a:pathLst>
            </a:custGeom>
            <a:solidFill>
              <a:srgbClr val="015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4" name="Freeform 100"/>
            <p:cNvSpPr>
              <a:spLocks noEditPoints="1"/>
            </p:cNvSpPr>
            <p:nvPr/>
          </p:nvSpPr>
          <p:spPr bwMode="auto">
            <a:xfrm>
              <a:off x="5772100" y="6339396"/>
              <a:ext cx="684000" cy="504000"/>
            </a:xfrm>
            <a:custGeom>
              <a:avLst/>
              <a:gdLst>
                <a:gd name="T0" fmla="*/ 42 w 197"/>
                <a:gd name="T1" fmla="*/ 131 h 131"/>
                <a:gd name="T2" fmla="*/ 48 w 197"/>
                <a:gd name="T3" fmla="*/ 90 h 131"/>
                <a:gd name="T4" fmla="*/ 36 w 197"/>
                <a:gd name="T5" fmla="*/ 125 h 131"/>
                <a:gd name="T6" fmla="*/ 58 w 197"/>
                <a:gd name="T7" fmla="*/ 131 h 131"/>
                <a:gd name="T8" fmla="*/ 64 w 197"/>
                <a:gd name="T9" fmla="*/ 90 h 131"/>
                <a:gd name="T10" fmla="*/ 52 w 197"/>
                <a:gd name="T11" fmla="*/ 125 h 131"/>
                <a:gd name="T12" fmla="*/ 128 w 197"/>
                <a:gd name="T13" fmla="*/ 131 h 131"/>
                <a:gd name="T14" fmla="*/ 134 w 197"/>
                <a:gd name="T15" fmla="*/ 119 h 131"/>
                <a:gd name="T16" fmla="*/ 122 w 197"/>
                <a:gd name="T17" fmla="*/ 125 h 131"/>
                <a:gd name="T18" fmla="*/ 150 w 197"/>
                <a:gd name="T19" fmla="*/ 10 h 131"/>
                <a:gd name="T20" fmla="*/ 122 w 197"/>
                <a:gd name="T21" fmla="*/ 14 h 131"/>
                <a:gd name="T22" fmla="*/ 151 w 197"/>
                <a:gd name="T23" fmla="*/ 14 h 131"/>
                <a:gd name="T24" fmla="*/ 176 w 197"/>
                <a:gd name="T25" fmla="*/ 26 h 131"/>
                <a:gd name="T26" fmla="*/ 186 w 197"/>
                <a:gd name="T27" fmla="*/ 20 h 131"/>
                <a:gd name="T28" fmla="*/ 147 w 197"/>
                <a:gd name="T29" fmla="*/ 33 h 131"/>
                <a:gd name="T30" fmla="*/ 118 w 197"/>
                <a:gd name="T31" fmla="*/ 34 h 131"/>
                <a:gd name="T32" fmla="*/ 69 w 197"/>
                <a:gd name="T33" fmla="*/ 34 h 131"/>
                <a:gd name="T34" fmla="*/ 60 w 197"/>
                <a:gd name="T35" fmla="*/ 33 h 131"/>
                <a:gd name="T36" fmla="*/ 40 w 197"/>
                <a:gd name="T37" fmla="*/ 33 h 131"/>
                <a:gd name="T38" fmla="*/ 31 w 197"/>
                <a:gd name="T39" fmla="*/ 34 h 131"/>
                <a:gd name="T40" fmla="*/ 2 w 197"/>
                <a:gd name="T41" fmla="*/ 72 h 131"/>
                <a:gd name="T42" fmla="*/ 32 w 197"/>
                <a:gd name="T43" fmla="*/ 52 h 131"/>
                <a:gd name="T44" fmla="*/ 69 w 197"/>
                <a:gd name="T45" fmla="*/ 86 h 131"/>
                <a:gd name="T46" fmla="*/ 89 w 197"/>
                <a:gd name="T47" fmla="*/ 72 h 131"/>
                <a:gd name="T48" fmla="*/ 98 w 197"/>
                <a:gd name="T49" fmla="*/ 72 h 131"/>
                <a:gd name="T50" fmla="*/ 124 w 197"/>
                <a:gd name="T51" fmla="*/ 55 h 131"/>
                <a:gd name="T52" fmla="*/ 169 w 197"/>
                <a:gd name="T53" fmla="*/ 115 h 131"/>
                <a:gd name="T54" fmla="*/ 152 w 197"/>
                <a:gd name="T55" fmla="*/ 48 h 131"/>
                <a:gd name="T56" fmla="*/ 184 w 197"/>
                <a:gd name="T57" fmla="*/ 72 h 131"/>
                <a:gd name="T58" fmla="*/ 155 w 197"/>
                <a:gd name="T59" fmla="*/ 34 h 131"/>
                <a:gd name="T60" fmla="*/ 145 w 197"/>
                <a:gd name="T61" fmla="*/ 131 h 131"/>
                <a:gd name="T62" fmla="*/ 151 w 197"/>
                <a:gd name="T63" fmla="*/ 119 h 131"/>
                <a:gd name="T64" fmla="*/ 139 w 197"/>
                <a:gd name="T65" fmla="*/ 125 h 131"/>
                <a:gd name="T66" fmla="*/ 64 w 197"/>
                <a:gd name="T67" fmla="*/ 14 h 131"/>
                <a:gd name="T68" fmla="*/ 36 w 197"/>
                <a:gd name="T69" fmla="*/ 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7" h="131">
                  <a:moveTo>
                    <a:pt x="36" y="125"/>
                  </a:moveTo>
                  <a:cubicBezTo>
                    <a:pt x="36" y="129"/>
                    <a:pt x="38" y="131"/>
                    <a:pt x="42" y="131"/>
                  </a:cubicBezTo>
                  <a:cubicBezTo>
                    <a:pt x="45" y="131"/>
                    <a:pt x="48" y="129"/>
                    <a:pt x="48" y="125"/>
                  </a:cubicBezTo>
                  <a:cubicBezTo>
                    <a:pt x="48" y="90"/>
                    <a:pt x="48" y="90"/>
                    <a:pt x="48" y="90"/>
                  </a:cubicBezTo>
                  <a:cubicBezTo>
                    <a:pt x="36" y="90"/>
                    <a:pt x="36" y="90"/>
                    <a:pt x="36" y="90"/>
                  </a:cubicBezTo>
                  <a:lnTo>
                    <a:pt x="36" y="125"/>
                  </a:lnTo>
                  <a:close/>
                  <a:moveTo>
                    <a:pt x="52" y="125"/>
                  </a:moveTo>
                  <a:cubicBezTo>
                    <a:pt x="52" y="129"/>
                    <a:pt x="55" y="131"/>
                    <a:pt x="58" y="131"/>
                  </a:cubicBezTo>
                  <a:cubicBezTo>
                    <a:pt x="62" y="131"/>
                    <a:pt x="64" y="129"/>
                    <a:pt x="64" y="125"/>
                  </a:cubicBezTo>
                  <a:cubicBezTo>
                    <a:pt x="64" y="90"/>
                    <a:pt x="64" y="90"/>
                    <a:pt x="64" y="90"/>
                  </a:cubicBezTo>
                  <a:cubicBezTo>
                    <a:pt x="52" y="90"/>
                    <a:pt x="52" y="90"/>
                    <a:pt x="52" y="90"/>
                  </a:cubicBezTo>
                  <a:lnTo>
                    <a:pt x="52" y="125"/>
                  </a:lnTo>
                  <a:close/>
                  <a:moveTo>
                    <a:pt x="122" y="125"/>
                  </a:moveTo>
                  <a:cubicBezTo>
                    <a:pt x="122" y="129"/>
                    <a:pt x="125" y="131"/>
                    <a:pt x="128" y="131"/>
                  </a:cubicBezTo>
                  <a:cubicBezTo>
                    <a:pt x="132" y="131"/>
                    <a:pt x="134" y="129"/>
                    <a:pt x="134" y="125"/>
                  </a:cubicBezTo>
                  <a:cubicBezTo>
                    <a:pt x="134" y="119"/>
                    <a:pt x="134" y="119"/>
                    <a:pt x="134" y="119"/>
                  </a:cubicBezTo>
                  <a:cubicBezTo>
                    <a:pt x="122" y="119"/>
                    <a:pt x="122" y="119"/>
                    <a:pt x="122" y="119"/>
                  </a:cubicBezTo>
                  <a:lnTo>
                    <a:pt x="122" y="125"/>
                  </a:lnTo>
                  <a:close/>
                  <a:moveTo>
                    <a:pt x="186" y="20"/>
                  </a:moveTo>
                  <a:cubicBezTo>
                    <a:pt x="178" y="1"/>
                    <a:pt x="157" y="0"/>
                    <a:pt x="150" y="10"/>
                  </a:cubicBezTo>
                  <a:cubicBezTo>
                    <a:pt x="148" y="4"/>
                    <a:pt x="143" y="0"/>
                    <a:pt x="137" y="0"/>
                  </a:cubicBezTo>
                  <a:cubicBezTo>
                    <a:pt x="129" y="0"/>
                    <a:pt x="122" y="6"/>
                    <a:pt x="122" y="14"/>
                  </a:cubicBezTo>
                  <a:cubicBezTo>
                    <a:pt x="122" y="22"/>
                    <a:pt x="129" y="28"/>
                    <a:pt x="137" y="28"/>
                  </a:cubicBezTo>
                  <a:cubicBezTo>
                    <a:pt x="144" y="28"/>
                    <a:pt x="151" y="22"/>
                    <a:pt x="151" y="14"/>
                  </a:cubicBezTo>
                  <a:cubicBezTo>
                    <a:pt x="151" y="14"/>
                    <a:pt x="151" y="14"/>
                    <a:pt x="151" y="14"/>
                  </a:cubicBezTo>
                  <a:cubicBezTo>
                    <a:pt x="159" y="10"/>
                    <a:pt x="163" y="15"/>
                    <a:pt x="176" y="26"/>
                  </a:cubicBezTo>
                  <a:cubicBezTo>
                    <a:pt x="189" y="38"/>
                    <a:pt x="197" y="27"/>
                    <a:pt x="197" y="27"/>
                  </a:cubicBezTo>
                  <a:cubicBezTo>
                    <a:pt x="197" y="27"/>
                    <a:pt x="192" y="30"/>
                    <a:pt x="186" y="20"/>
                  </a:cubicBezTo>
                  <a:close/>
                  <a:moveTo>
                    <a:pt x="155" y="34"/>
                  </a:moveTo>
                  <a:cubicBezTo>
                    <a:pt x="154" y="33"/>
                    <a:pt x="148" y="33"/>
                    <a:pt x="147" y="33"/>
                  </a:cubicBezTo>
                  <a:cubicBezTo>
                    <a:pt x="126" y="33"/>
                    <a:pt x="126" y="33"/>
                    <a:pt x="126" y="33"/>
                  </a:cubicBezTo>
                  <a:cubicBezTo>
                    <a:pt x="125" y="33"/>
                    <a:pt x="119" y="33"/>
                    <a:pt x="118" y="34"/>
                  </a:cubicBezTo>
                  <a:cubicBezTo>
                    <a:pt x="93" y="59"/>
                    <a:pt x="93" y="59"/>
                    <a:pt x="93" y="59"/>
                  </a:cubicBezTo>
                  <a:cubicBezTo>
                    <a:pt x="69" y="34"/>
                    <a:pt x="69" y="34"/>
                    <a:pt x="69" y="34"/>
                  </a:cubicBezTo>
                  <a:cubicBezTo>
                    <a:pt x="67" y="33"/>
                    <a:pt x="61" y="33"/>
                    <a:pt x="60" y="33"/>
                  </a:cubicBezTo>
                  <a:cubicBezTo>
                    <a:pt x="60" y="33"/>
                    <a:pt x="60" y="33"/>
                    <a:pt x="60" y="33"/>
                  </a:cubicBezTo>
                  <a:cubicBezTo>
                    <a:pt x="50" y="41"/>
                    <a:pt x="50" y="41"/>
                    <a:pt x="50" y="41"/>
                  </a:cubicBezTo>
                  <a:cubicBezTo>
                    <a:pt x="40" y="33"/>
                    <a:pt x="40" y="33"/>
                    <a:pt x="40" y="33"/>
                  </a:cubicBezTo>
                  <a:cubicBezTo>
                    <a:pt x="40" y="33"/>
                    <a:pt x="40" y="33"/>
                    <a:pt x="40" y="33"/>
                  </a:cubicBezTo>
                  <a:cubicBezTo>
                    <a:pt x="39" y="33"/>
                    <a:pt x="33" y="33"/>
                    <a:pt x="31" y="34"/>
                  </a:cubicBezTo>
                  <a:cubicBezTo>
                    <a:pt x="2" y="64"/>
                    <a:pt x="2" y="64"/>
                    <a:pt x="2" y="64"/>
                  </a:cubicBezTo>
                  <a:cubicBezTo>
                    <a:pt x="0" y="66"/>
                    <a:pt x="0" y="70"/>
                    <a:pt x="2" y="72"/>
                  </a:cubicBezTo>
                  <a:cubicBezTo>
                    <a:pt x="5" y="75"/>
                    <a:pt x="9" y="75"/>
                    <a:pt x="11" y="72"/>
                  </a:cubicBezTo>
                  <a:cubicBezTo>
                    <a:pt x="32" y="52"/>
                    <a:pt x="32" y="52"/>
                    <a:pt x="32" y="52"/>
                  </a:cubicBezTo>
                  <a:cubicBezTo>
                    <a:pt x="32" y="86"/>
                    <a:pt x="32" y="86"/>
                    <a:pt x="32" y="86"/>
                  </a:cubicBezTo>
                  <a:cubicBezTo>
                    <a:pt x="69" y="86"/>
                    <a:pt x="69" y="86"/>
                    <a:pt x="69" y="86"/>
                  </a:cubicBezTo>
                  <a:cubicBezTo>
                    <a:pt x="69" y="52"/>
                    <a:pt x="69" y="52"/>
                    <a:pt x="69" y="52"/>
                  </a:cubicBezTo>
                  <a:cubicBezTo>
                    <a:pt x="69" y="52"/>
                    <a:pt x="89" y="72"/>
                    <a:pt x="89" y="72"/>
                  </a:cubicBezTo>
                  <a:cubicBezTo>
                    <a:pt x="90" y="74"/>
                    <a:pt x="92" y="74"/>
                    <a:pt x="93" y="74"/>
                  </a:cubicBezTo>
                  <a:cubicBezTo>
                    <a:pt x="95" y="74"/>
                    <a:pt x="97" y="74"/>
                    <a:pt x="98" y="72"/>
                  </a:cubicBezTo>
                  <a:cubicBezTo>
                    <a:pt x="98" y="72"/>
                    <a:pt x="121" y="48"/>
                    <a:pt x="121" y="48"/>
                  </a:cubicBezTo>
                  <a:cubicBezTo>
                    <a:pt x="124" y="55"/>
                    <a:pt x="124" y="55"/>
                    <a:pt x="124" y="55"/>
                  </a:cubicBezTo>
                  <a:cubicBezTo>
                    <a:pt x="104" y="115"/>
                    <a:pt x="104" y="115"/>
                    <a:pt x="104" y="115"/>
                  </a:cubicBezTo>
                  <a:cubicBezTo>
                    <a:pt x="169" y="115"/>
                    <a:pt x="169" y="115"/>
                    <a:pt x="169" y="115"/>
                  </a:cubicBezTo>
                  <a:cubicBezTo>
                    <a:pt x="149" y="55"/>
                    <a:pt x="149" y="55"/>
                    <a:pt x="149" y="55"/>
                  </a:cubicBezTo>
                  <a:cubicBezTo>
                    <a:pt x="152" y="48"/>
                    <a:pt x="152" y="48"/>
                    <a:pt x="152" y="48"/>
                  </a:cubicBezTo>
                  <a:cubicBezTo>
                    <a:pt x="175" y="72"/>
                    <a:pt x="175" y="72"/>
                    <a:pt x="175" y="72"/>
                  </a:cubicBezTo>
                  <a:cubicBezTo>
                    <a:pt x="178" y="75"/>
                    <a:pt x="182" y="75"/>
                    <a:pt x="184" y="72"/>
                  </a:cubicBezTo>
                  <a:cubicBezTo>
                    <a:pt x="187" y="70"/>
                    <a:pt x="187" y="66"/>
                    <a:pt x="184" y="64"/>
                  </a:cubicBezTo>
                  <a:lnTo>
                    <a:pt x="155" y="34"/>
                  </a:lnTo>
                  <a:close/>
                  <a:moveTo>
                    <a:pt x="139" y="125"/>
                  </a:moveTo>
                  <a:cubicBezTo>
                    <a:pt x="139" y="129"/>
                    <a:pt x="141" y="131"/>
                    <a:pt x="145" y="131"/>
                  </a:cubicBezTo>
                  <a:cubicBezTo>
                    <a:pt x="148" y="131"/>
                    <a:pt x="151" y="129"/>
                    <a:pt x="151" y="125"/>
                  </a:cubicBezTo>
                  <a:cubicBezTo>
                    <a:pt x="151" y="119"/>
                    <a:pt x="151" y="119"/>
                    <a:pt x="151" y="119"/>
                  </a:cubicBezTo>
                  <a:cubicBezTo>
                    <a:pt x="139" y="119"/>
                    <a:pt x="139" y="119"/>
                    <a:pt x="139" y="119"/>
                  </a:cubicBezTo>
                  <a:lnTo>
                    <a:pt x="139" y="125"/>
                  </a:lnTo>
                  <a:close/>
                  <a:moveTo>
                    <a:pt x="50" y="28"/>
                  </a:moveTo>
                  <a:cubicBezTo>
                    <a:pt x="58" y="28"/>
                    <a:pt x="64" y="22"/>
                    <a:pt x="64" y="14"/>
                  </a:cubicBezTo>
                  <a:cubicBezTo>
                    <a:pt x="64" y="6"/>
                    <a:pt x="58" y="0"/>
                    <a:pt x="50" y="0"/>
                  </a:cubicBezTo>
                  <a:cubicBezTo>
                    <a:pt x="42" y="0"/>
                    <a:pt x="36" y="6"/>
                    <a:pt x="36" y="14"/>
                  </a:cubicBezTo>
                  <a:cubicBezTo>
                    <a:pt x="36" y="22"/>
                    <a:pt x="42" y="28"/>
                    <a:pt x="50" y="28"/>
                  </a:cubicBezTo>
                  <a:close/>
                </a:path>
              </a:pathLst>
            </a:cu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grpSp>
      <p:sp>
        <p:nvSpPr>
          <p:cNvPr id="21" name="任意多边形 20"/>
          <p:cNvSpPr/>
          <p:nvPr/>
        </p:nvSpPr>
        <p:spPr>
          <a:xfrm>
            <a:off x="2432115" y="5740924"/>
            <a:ext cx="7352907" cy="1142298"/>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B353B"/>
                </a:gs>
                <a:gs pos="53000">
                  <a:srgbClr val="0B353B">
                    <a:alpha val="34000"/>
                  </a:srgbClr>
                </a:gs>
                <a:gs pos="100000">
                  <a:srgbClr val="0B353B">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2" name="椭圆 21"/>
          <p:cNvSpPr/>
          <p:nvPr/>
        </p:nvSpPr>
        <p:spPr>
          <a:xfrm>
            <a:off x="5854412" y="4170271"/>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lang="en-US" altLang="zh-CN" sz="2000">
                <a:solidFill>
                  <a:prstClr val="white"/>
                </a:solidFill>
                <a:latin typeface="Impact" panose="020B0806030902050204" pitchFamily="34" charset="0"/>
                <a:ea typeface="宋体" panose="02010600030101010101" pitchFamily="2" charset="-122"/>
              </a:rPr>
              <a:t>8</a:t>
            </a:r>
            <a:endParaRPr kumimoji="0" lang="zh-CN" altLang="en-US" sz="2000" b="0" i="0" u="none" strike="noStrike" kern="1200" cap="none" spc="0" normalizeH="0" baseline="0" noProof="0">
              <a:ln>
                <a:noFill/>
              </a:ln>
              <a:solidFill>
                <a:prstClr val="white"/>
              </a:solidFill>
              <a:effectLst/>
              <a:uLnTx/>
              <a:uFillTx/>
              <a:latin typeface="Impact" panose="020B0806030902050204" pitchFamily="34" charset="0"/>
              <a:ea typeface="宋体" panose="02010600030101010101" pitchFamily="2" charset="-122"/>
              <a:cs typeface="+mn-cs"/>
            </a:endParaRPr>
          </a:p>
        </p:txBody>
      </p:sp>
      <p:sp>
        <p:nvSpPr>
          <p:cNvPr id="23" name="椭圆 22"/>
          <p:cNvSpPr/>
          <p:nvPr/>
        </p:nvSpPr>
        <p:spPr>
          <a:xfrm>
            <a:off x="2558950" y="4838561"/>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lang="en-US" altLang="zh-CN" sz="2000">
                <a:solidFill>
                  <a:prstClr val="white"/>
                </a:solidFill>
                <a:latin typeface="Impact" panose="020B0806030902050204" pitchFamily="34" charset="0"/>
                <a:ea typeface="宋体" panose="02010600030101010101" pitchFamily="2" charset="-122"/>
              </a:rPr>
              <a:t>7</a:t>
            </a:r>
            <a:endParaRPr kumimoji="0" lang="zh-CN" altLang="en-US" sz="2000" b="0" i="0" u="none" strike="noStrike" kern="1200" cap="none" spc="0" normalizeH="0" baseline="0" noProof="0">
              <a:ln>
                <a:noFill/>
              </a:ln>
              <a:solidFill>
                <a:prstClr val="white"/>
              </a:solidFill>
              <a:effectLst/>
              <a:uLnTx/>
              <a:uFillTx/>
              <a:latin typeface="Impact" panose="020B0806030902050204" pitchFamily="34" charset="0"/>
              <a:ea typeface="宋体" panose="02010600030101010101" pitchFamily="2" charset="-122"/>
              <a:cs typeface="+mn-cs"/>
            </a:endParaRPr>
          </a:p>
        </p:txBody>
      </p:sp>
      <p:sp>
        <p:nvSpPr>
          <p:cNvPr id="24" name="椭圆 23"/>
          <p:cNvSpPr/>
          <p:nvPr/>
        </p:nvSpPr>
        <p:spPr>
          <a:xfrm>
            <a:off x="9073294" y="4834392"/>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lang="en-US" altLang="zh-CN" sz="2000">
                <a:solidFill>
                  <a:prstClr val="white"/>
                </a:solidFill>
                <a:latin typeface="Impact" panose="020B0806030902050204" pitchFamily="34" charset="0"/>
                <a:ea typeface="宋体" panose="02010600030101010101" pitchFamily="2" charset="-122"/>
              </a:rPr>
              <a:t>9</a:t>
            </a:r>
            <a:endParaRPr kumimoji="0" lang="zh-CN" altLang="en-US" sz="2000" b="0" i="0" u="none" strike="noStrike" kern="1200" cap="none" spc="0" normalizeH="0" baseline="0" noProof="0">
              <a:ln>
                <a:noFill/>
              </a:ln>
              <a:solidFill>
                <a:prstClr val="white"/>
              </a:solidFill>
              <a:effectLst/>
              <a:uLnTx/>
              <a:uFillTx/>
              <a:latin typeface="Impact" panose="020B0806030902050204" pitchFamily="34" charset="0"/>
              <a:ea typeface="宋体" panose="02010600030101010101" pitchFamily="2" charset="-122"/>
              <a:cs typeface="+mn-cs"/>
            </a:endParaRPr>
          </a:p>
        </p:txBody>
      </p:sp>
      <p:sp>
        <p:nvSpPr>
          <p:cNvPr id="7" name="文本框 6"/>
          <p:cNvSpPr txBox="1"/>
          <p:nvPr/>
        </p:nvSpPr>
        <p:spPr>
          <a:xfrm>
            <a:off x="2231201" y="4380157"/>
            <a:ext cx="1159497" cy="400110"/>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a:solidFill>
                  <a:srgbClr val="C00000"/>
                </a:solidFill>
                <a:latin typeface="阿里巴巴普惠体 Medium" panose="00020600040101010101" pitchFamily="18" charset="-122"/>
                <a:ea typeface="阿里巴巴普惠体 Medium" panose="00020600040101010101" pitchFamily="18" charset="-122"/>
              </a:rPr>
              <a:t>勿轻信</a:t>
            </a:r>
            <a:endParaRPr kumimoji="0" lang="zh-CN" altLang="en-US" sz="24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endParaRPr>
          </a:p>
        </p:txBody>
      </p:sp>
      <p:sp>
        <p:nvSpPr>
          <p:cNvPr id="26" name="文本框 25"/>
          <p:cNvSpPr txBox="1"/>
          <p:nvPr/>
        </p:nvSpPr>
        <p:spPr>
          <a:xfrm>
            <a:off x="5525678" y="3944071"/>
            <a:ext cx="1159497" cy="400110"/>
          </a:xfrm>
          <a:prstGeom prst="rect">
            <a:avLst/>
          </a:prstGeom>
          <a:noFill/>
        </p:spPr>
        <p:txBody>
          <a:bodyPr wrap="square" rtlCol="0">
            <a:prstTxWarp prst="textArchUp">
              <a:avLst/>
            </a:prstTxWarp>
            <a:spAutoFit/>
          </a:bodyPr>
          <a:lstStyle/>
          <a:p>
            <a:pPr lvl="0" algn="ctr"/>
            <a:r>
              <a:rPr lang="zh-CN" altLang="en-US" sz="2400">
                <a:solidFill>
                  <a:srgbClr val="C00000"/>
                </a:solidFill>
                <a:latin typeface="阿里巴巴普惠体 Medium" panose="00020600040101010101" pitchFamily="18" charset="-122"/>
                <a:ea typeface="阿里巴巴普惠体 Medium" panose="00020600040101010101" pitchFamily="18" charset="-122"/>
              </a:rPr>
              <a:t>结伴行</a:t>
            </a:r>
            <a:endParaRPr kumimoji="0" lang="zh-CN" altLang="en-US" sz="24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endParaRPr>
          </a:p>
        </p:txBody>
      </p:sp>
      <p:sp>
        <p:nvSpPr>
          <p:cNvPr id="10" name="矩形 9"/>
          <p:cNvSpPr/>
          <p:nvPr/>
        </p:nvSpPr>
        <p:spPr>
          <a:xfrm>
            <a:off x="8771296" y="4318602"/>
            <a:ext cx="1107996" cy="461665"/>
          </a:xfrm>
          <a:prstGeom prst="rect">
            <a:avLst/>
          </a:prstGeom>
          <a:noFill/>
        </p:spPr>
        <p:txBody>
          <a:bodyPr spcFirstLastPara="1" wrap="square" numCol="1" rtlCol="0">
            <a:prstTxWarp prst="textArchUp">
              <a:avLst/>
            </a:prstTxWarp>
            <a:spAutoFit/>
          </a:bodyPr>
          <a:lstStyle/>
          <a:p>
            <a:pPr lvl="0" algn="ctr"/>
            <a:r>
              <a:rPr lang="zh-CN" altLang="en-US" sz="2400">
                <a:solidFill>
                  <a:srgbClr val="C00000"/>
                </a:solidFill>
                <a:latin typeface="阿里巴巴普惠体 Medium" panose="00020600040101010101" pitchFamily="18" charset="-122"/>
                <a:ea typeface="阿里巴巴普惠体 Medium" panose="00020600040101010101" pitchFamily="18" charset="-122"/>
              </a:rPr>
              <a:t>别逗留</a:t>
            </a:r>
            <a:endParaRPr kumimoji="0" lang="zh-CN" altLang="en-US" sz="24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endParaRPr>
          </a:p>
        </p:txBody>
      </p:sp>
      <p:grpSp>
        <p:nvGrpSpPr>
          <p:cNvPr id="15" name="组合 14"/>
          <p:cNvGrpSpPr/>
          <p:nvPr/>
        </p:nvGrpSpPr>
        <p:grpSpPr>
          <a:xfrm>
            <a:off x="1514951" y="1744457"/>
            <a:ext cx="2592000" cy="2441584"/>
            <a:chOff x="4557427" y="987416"/>
            <a:chExt cx="2592000" cy="2441584"/>
          </a:xfrm>
          <a:effectLst>
            <a:outerShdw blurRad="63500" sx="102000" sy="102000" algn="ctr" rotWithShape="0">
              <a:prstClr val="black">
                <a:alpha val="40000"/>
              </a:prstClr>
            </a:outerShdw>
          </a:effectLst>
        </p:grpSpPr>
        <p:sp>
          <p:nvSpPr>
            <p:cNvPr id="33" name="任意多边形 32"/>
            <p:cNvSpPr/>
            <p:nvPr/>
          </p:nvSpPr>
          <p:spPr>
            <a:xfrm>
              <a:off x="4557427" y="987416"/>
              <a:ext cx="2592000" cy="2441584"/>
            </a:xfrm>
            <a:custGeom>
              <a:avLst/>
              <a:gdLst>
                <a:gd name="connsiteX0" fmla="*/ 212570 w 2592000"/>
                <a:gd name="connsiteY0" fmla="*/ 0 h 2594338"/>
                <a:gd name="connsiteX1" fmla="*/ 2379430 w 2592000"/>
                <a:gd name="connsiteY1" fmla="*/ 0 h 2594338"/>
                <a:gd name="connsiteX2" fmla="*/ 2592000 w 2592000"/>
                <a:gd name="connsiteY2" fmla="*/ 212570 h 2594338"/>
                <a:gd name="connsiteX3" fmla="*/ 2592000 w 2592000"/>
                <a:gd name="connsiteY3" fmla="*/ 2523430 h 2594338"/>
                <a:gd name="connsiteX4" fmla="*/ 2587682 w 2592000"/>
                <a:gd name="connsiteY4" fmla="*/ 2566270 h 2594338"/>
                <a:gd name="connsiteX5" fmla="*/ 2578969 w 2592000"/>
                <a:gd name="connsiteY5" fmla="*/ 2594338 h 2594338"/>
                <a:gd name="connsiteX6" fmla="*/ 2508304 w 2592000"/>
                <a:gd name="connsiteY6" fmla="*/ 2570209 h 2594338"/>
                <a:gd name="connsiteX7" fmla="*/ 1295998 w 2592000"/>
                <a:gd name="connsiteY7" fmla="*/ 2417931 h 2594338"/>
                <a:gd name="connsiteX8" fmla="*/ 83696 w 2592000"/>
                <a:gd name="connsiteY8" fmla="*/ 2570209 h 2594338"/>
                <a:gd name="connsiteX9" fmla="*/ 13032 w 2592000"/>
                <a:gd name="connsiteY9" fmla="*/ 2594338 h 2594338"/>
                <a:gd name="connsiteX10" fmla="*/ 4319 w 2592000"/>
                <a:gd name="connsiteY10" fmla="*/ 2566270 h 2594338"/>
                <a:gd name="connsiteX11" fmla="*/ 0 w 2592000"/>
                <a:gd name="connsiteY11" fmla="*/ 2523430 h 2594338"/>
                <a:gd name="connsiteX12" fmla="*/ 0 w 2592000"/>
                <a:gd name="connsiteY12" fmla="*/ 212570 h 2594338"/>
                <a:gd name="connsiteX13" fmla="*/ 212570 w 2592000"/>
                <a:gd name="connsiteY13" fmla="*/ 0 h 25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92000" h="2594338">
                  <a:moveTo>
                    <a:pt x="212570" y="0"/>
                  </a:moveTo>
                  <a:lnTo>
                    <a:pt x="2379430" y="0"/>
                  </a:lnTo>
                  <a:cubicBezTo>
                    <a:pt x="2496829" y="0"/>
                    <a:pt x="2592000" y="95171"/>
                    <a:pt x="2592000" y="212570"/>
                  </a:cubicBezTo>
                  <a:lnTo>
                    <a:pt x="2592000" y="2523430"/>
                  </a:lnTo>
                  <a:cubicBezTo>
                    <a:pt x="2592000" y="2538105"/>
                    <a:pt x="2590513" y="2552433"/>
                    <a:pt x="2587682" y="2566270"/>
                  </a:cubicBezTo>
                  <a:lnTo>
                    <a:pt x="2578969" y="2594338"/>
                  </a:lnTo>
                  <a:lnTo>
                    <a:pt x="2508304" y="2570209"/>
                  </a:lnTo>
                  <a:cubicBezTo>
                    <a:pt x="2195498" y="2475991"/>
                    <a:pt x="1767730" y="2417931"/>
                    <a:pt x="1295998" y="2417931"/>
                  </a:cubicBezTo>
                  <a:cubicBezTo>
                    <a:pt x="824271" y="2417931"/>
                    <a:pt x="396502" y="2475991"/>
                    <a:pt x="83696" y="2570209"/>
                  </a:cubicBezTo>
                  <a:lnTo>
                    <a:pt x="13032" y="2594338"/>
                  </a:lnTo>
                  <a:lnTo>
                    <a:pt x="4319" y="2566270"/>
                  </a:lnTo>
                  <a:cubicBezTo>
                    <a:pt x="1487" y="2552433"/>
                    <a:pt x="0" y="2538105"/>
                    <a:pt x="0" y="2523430"/>
                  </a:cubicBezTo>
                  <a:lnTo>
                    <a:pt x="0" y="212570"/>
                  </a:lnTo>
                  <a:cubicBezTo>
                    <a:pt x="0" y="95171"/>
                    <a:pt x="95171" y="0"/>
                    <a:pt x="212570" y="0"/>
                  </a:cubicBezTo>
                  <a:close/>
                </a:path>
              </a:pathLst>
            </a:cu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8" name="文本框 27"/>
            <p:cNvSpPr txBox="1"/>
            <p:nvPr/>
          </p:nvSpPr>
          <p:spPr>
            <a:xfrm>
              <a:off x="4557427" y="1139702"/>
              <a:ext cx="2592000" cy="2041585"/>
            </a:xfrm>
            <a:prstGeom prst="rect">
              <a:avLst/>
            </a:prstGeom>
            <a:noFill/>
          </p:spPr>
          <p:txBody>
            <a:bodyPr wrap="square" rtlCol="0">
              <a:spAutoFit/>
            </a:bodyPr>
            <a:lstStyle/>
            <a:p>
              <a:pPr lvl="0">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       不要轻易相信别人，特别是陌生人的话，凡事多和父母、老师商量，不要以自我为中心，不要自己任性做事，不要贪图虚荣和占小便宜，这样就不会容易上当受骗。</a:t>
              </a:r>
              <a:endParaRPr kumimoji="0" lang="zh-CN" altLang="en-US"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grpSp>
      <p:grpSp>
        <p:nvGrpSpPr>
          <p:cNvPr id="35" name="组合 34"/>
          <p:cNvGrpSpPr/>
          <p:nvPr/>
        </p:nvGrpSpPr>
        <p:grpSpPr>
          <a:xfrm>
            <a:off x="4800000" y="1206232"/>
            <a:ext cx="2610854" cy="2550517"/>
            <a:chOff x="4557427" y="878483"/>
            <a:chExt cx="2610854" cy="2550517"/>
          </a:xfrm>
          <a:effectLst>
            <a:outerShdw blurRad="63500" sx="102000" sy="102000" algn="ctr" rotWithShape="0">
              <a:prstClr val="black">
                <a:alpha val="40000"/>
              </a:prstClr>
            </a:outerShdw>
          </a:effectLst>
        </p:grpSpPr>
        <p:sp>
          <p:nvSpPr>
            <p:cNvPr id="36" name="任意多边形 35"/>
            <p:cNvSpPr/>
            <p:nvPr/>
          </p:nvSpPr>
          <p:spPr>
            <a:xfrm>
              <a:off x="4557427" y="878483"/>
              <a:ext cx="2592000" cy="2550517"/>
            </a:xfrm>
            <a:custGeom>
              <a:avLst/>
              <a:gdLst>
                <a:gd name="connsiteX0" fmla="*/ 212570 w 2592000"/>
                <a:gd name="connsiteY0" fmla="*/ 0 h 2594338"/>
                <a:gd name="connsiteX1" fmla="*/ 2379430 w 2592000"/>
                <a:gd name="connsiteY1" fmla="*/ 0 h 2594338"/>
                <a:gd name="connsiteX2" fmla="*/ 2592000 w 2592000"/>
                <a:gd name="connsiteY2" fmla="*/ 212570 h 2594338"/>
                <a:gd name="connsiteX3" fmla="*/ 2592000 w 2592000"/>
                <a:gd name="connsiteY3" fmla="*/ 2523430 h 2594338"/>
                <a:gd name="connsiteX4" fmla="*/ 2587682 w 2592000"/>
                <a:gd name="connsiteY4" fmla="*/ 2566270 h 2594338"/>
                <a:gd name="connsiteX5" fmla="*/ 2578969 w 2592000"/>
                <a:gd name="connsiteY5" fmla="*/ 2594338 h 2594338"/>
                <a:gd name="connsiteX6" fmla="*/ 2508304 w 2592000"/>
                <a:gd name="connsiteY6" fmla="*/ 2570209 h 2594338"/>
                <a:gd name="connsiteX7" fmla="*/ 1295998 w 2592000"/>
                <a:gd name="connsiteY7" fmla="*/ 2417931 h 2594338"/>
                <a:gd name="connsiteX8" fmla="*/ 83696 w 2592000"/>
                <a:gd name="connsiteY8" fmla="*/ 2570209 h 2594338"/>
                <a:gd name="connsiteX9" fmla="*/ 13032 w 2592000"/>
                <a:gd name="connsiteY9" fmla="*/ 2594338 h 2594338"/>
                <a:gd name="connsiteX10" fmla="*/ 4319 w 2592000"/>
                <a:gd name="connsiteY10" fmla="*/ 2566270 h 2594338"/>
                <a:gd name="connsiteX11" fmla="*/ 0 w 2592000"/>
                <a:gd name="connsiteY11" fmla="*/ 2523430 h 2594338"/>
                <a:gd name="connsiteX12" fmla="*/ 0 w 2592000"/>
                <a:gd name="connsiteY12" fmla="*/ 212570 h 2594338"/>
                <a:gd name="connsiteX13" fmla="*/ 212570 w 2592000"/>
                <a:gd name="connsiteY13" fmla="*/ 0 h 25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92000" h="2594338">
                  <a:moveTo>
                    <a:pt x="212570" y="0"/>
                  </a:moveTo>
                  <a:lnTo>
                    <a:pt x="2379430" y="0"/>
                  </a:lnTo>
                  <a:cubicBezTo>
                    <a:pt x="2496829" y="0"/>
                    <a:pt x="2592000" y="95171"/>
                    <a:pt x="2592000" y="212570"/>
                  </a:cubicBezTo>
                  <a:lnTo>
                    <a:pt x="2592000" y="2523430"/>
                  </a:lnTo>
                  <a:cubicBezTo>
                    <a:pt x="2592000" y="2538105"/>
                    <a:pt x="2590513" y="2552433"/>
                    <a:pt x="2587682" y="2566270"/>
                  </a:cubicBezTo>
                  <a:lnTo>
                    <a:pt x="2578969" y="2594338"/>
                  </a:lnTo>
                  <a:lnTo>
                    <a:pt x="2508304" y="2570209"/>
                  </a:lnTo>
                  <a:cubicBezTo>
                    <a:pt x="2195498" y="2475991"/>
                    <a:pt x="1767730" y="2417931"/>
                    <a:pt x="1295998" y="2417931"/>
                  </a:cubicBezTo>
                  <a:cubicBezTo>
                    <a:pt x="824271" y="2417931"/>
                    <a:pt x="396502" y="2475991"/>
                    <a:pt x="83696" y="2570209"/>
                  </a:cubicBezTo>
                  <a:lnTo>
                    <a:pt x="13032" y="2594338"/>
                  </a:lnTo>
                  <a:lnTo>
                    <a:pt x="4319" y="2566270"/>
                  </a:lnTo>
                  <a:cubicBezTo>
                    <a:pt x="1487" y="2552433"/>
                    <a:pt x="0" y="2538105"/>
                    <a:pt x="0" y="2523430"/>
                  </a:cubicBezTo>
                  <a:lnTo>
                    <a:pt x="0" y="212570"/>
                  </a:lnTo>
                  <a:cubicBezTo>
                    <a:pt x="0" y="95171"/>
                    <a:pt x="95171" y="0"/>
                    <a:pt x="212570" y="0"/>
                  </a:cubicBezTo>
                  <a:close/>
                </a:path>
              </a:pathLst>
            </a:custGeom>
            <a:solidFill>
              <a:srgbClr val="015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7" name="文本框 36"/>
            <p:cNvSpPr txBox="1"/>
            <p:nvPr/>
          </p:nvSpPr>
          <p:spPr>
            <a:xfrm>
              <a:off x="4576281" y="1252567"/>
              <a:ext cx="2592000" cy="1797928"/>
            </a:xfrm>
            <a:prstGeom prst="rect">
              <a:avLst/>
            </a:prstGeom>
            <a:noFill/>
          </p:spPr>
          <p:txBody>
            <a:bodyPr wrap="square" rtlCol="0">
              <a:spAutoFit/>
            </a:bodyPr>
            <a:lstStyle/>
            <a:p>
              <a:pPr lvl="0">
                <a:lnSpc>
                  <a:spcPts val="1900"/>
                </a:lnSpc>
              </a:pPr>
              <a:r>
                <a:rPr lang="zh-CN" altLang="en-US">
                  <a:solidFill>
                    <a:prstClr val="white"/>
                  </a:solidFill>
                  <a:latin typeface="阿里巴巴普惠体 Medium" panose="00020600040101010101" pitchFamily="18" charset="-122"/>
                  <a:ea typeface="阿里巴巴普惠体 Medium" panose="00020600040101010101" pitchFamily="18" charset="-122"/>
                </a:rPr>
                <a:t>       上学、放学、外出时要结伴而行，特别是女孩子，不要单独行动。不要到校外周围徘徊，上学到校后及时进校，晚上回家尽量走路灯亮、来往人流多的路。</a:t>
              </a:r>
              <a:endParaRPr kumimoji="0" lang="zh-CN" altLang="en-US" sz="18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endParaRPr>
            </a:p>
          </p:txBody>
        </p:sp>
      </p:grpSp>
      <p:grpSp>
        <p:nvGrpSpPr>
          <p:cNvPr id="38" name="组合 37"/>
          <p:cNvGrpSpPr/>
          <p:nvPr/>
        </p:nvGrpSpPr>
        <p:grpSpPr>
          <a:xfrm>
            <a:off x="8029294" y="1744457"/>
            <a:ext cx="2592000" cy="2441584"/>
            <a:chOff x="4557427" y="987416"/>
            <a:chExt cx="2592000" cy="2441584"/>
          </a:xfrm>
          <a:effectLst>
            <a:outerShdw blurRad="63500" sx="102000" sy="102000" algn="ctr" rotWithShape="0">
              <a:prstClr val="black">
                <a:alpha val="40000"/>
              </a:prstClr>
            </a:outerShdw>
          </a:effectLst>
        </p:grpSpPr>
        <p:sp>
          <p:nvSpPr>
            <p:cNvPr id="39" name="任意多边形 38"/>
            <p:cNvSpPr/>
            <p:nvPr/>
          </p:nvSpPr>
          <p:spPr>
            <a:xfrm>
              <a:off x="4557427" y="987416"/>
              <a:ext cx="2592000" cy="2441584"/>
            </a:xfrm>
            <a:custGeom>
              <a:avLst/>
              <a:gdLst>
                <a:gd name="connsiteX0" fmla="*/ 212570 w 2592000"/>
                <a:gd name="connsiteY0" fmla="*/ 0 h 2594338"/>
                <a:gd name="connsiteX1" fmla="*/ 2379430 w 2592000"/>
                <a:gd name="connsiteY1" fmla="*/ 0 h 2594338"/>
                <a:gd name="connsiteX2" fmla="*/ 2592000 w 2592000"/>
                <a:gd name="connsiteY2" fmla="*/ 212570 h 2594338"/>
                <a:gd name="connsiteX3" fmla="*/ 2592000 w 2592000"/>
                <a:gd name="connsiteY3" fmla="*/ 2523430 h 2594338"/>
                <a:gd name="connsiteX4" fmla="*/ 2587682 w 2592000"/>
                <a:gd name="connsiteY4" fmla="*/ 2566270 h 2594338"/>
                <a:gd name="connsiteX5" fmla="*/ 2578969 w 2592000"/>
                <a:gd name="connsiteY5" fmla="*/ 2594338 h 2594338"/>
                <a:gd name="connsiteX6" fmla="*/ 2508304 w 2592000"/>
                <a:gd name="connsiteY6" fmla="*/ 2570209 h 2594338"/>
                <a:gd name="connsiteX7" fmla="*/ 1295998 w 2592000"/>
                <a:gd name="connsiteY7" fmla="*/ 2417931 h 2594338"/>
                <a:gd name="connsiteX8" fmla="*/ 83696 w 2592000"/>
                <a:gd name="connsiteY8" fmla="*/ 2570209 h 2594338"/>
                <a:gd name="connsiteX9" fmla="*/ 13032 w 2592000"/>
                <a:gd name="connsiteY9" fmla="*/ 2594338 h 2594338"/>
                <a:gd name="connsiteX10" fmla="*/ 4319 w 2592000"/>
                <a:gd name="connsiteY10" fmla="*/ 2566270 h 2594338"/>
                <a:gd name="connsiteX11" fmla="*/ 0 w 2592000"/>
                <a:gd name="connsiteY11" fmla="*/ 2523430 h 2594338"/>
                <a:gd name="connsiteX12" fmla="*/ 0 w 2592000"/>
                <a:gd name="connsiteY12" fmla="*/ 212570 h 2594338"/>
                <a:gd name="connsiteX13" fmla="*/ 212570 w 2592000"/>
                <a:gd name="connsiteY13" fmla="*/ 0 h 25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92000" h="2594338">
                  <a:moveTo>
                    <a:pt x="212570" y="0"/>
                  </a:moveTo>
                  <a:lnTo>
                    <a:pt x="2379430" y="0"/>
                  </a:lnTo>
                  <a:cubicBezTo>
                    <a:pt x="2496829" y="0"/>
                    <a:pt x="2592000" y="95171"/>
                    <a:pt x="2592000" y="212570"/>
                  </a:cubicBezTo>
                  <a:lnTo>
                    <a:pt x="2592000" y="2523430"/>
                  </a:lnTo>
                  <a:cubicBezTo>
                    <a:pt x="2592000" y="2538105"/>
                    <a:pt x="2590513" y="2552433"/>
                    <a:pt x="2587682" y="2566270"/>
                  </a:cubicBezTo>
                  <a:lnTo>
                    <a:pt x="2578969" y="2594338"/>
                  </a:lnTo>
                  <a:lnTo>
                    <a:pt x="2508304" y="2570209"/>
                  </a:lnTo>
                  <a:cubicBezTo>
                    <a:pt x="2195498" y="2475991"/>
                    <a:pt x="1767730" y="2417931"/>
                    <a:pt x="1295998" y="2417931"/>
                  </a:cubicBezTo>
                  <a:cubicBezTo>
                    <a:pt x="824271" y="2417931"/>
                    <a:pt x="396502" y="2475991"/>
                    <a:pt x="83696" y="2570209"/>
                  </a:cubicBezTo>
                  <a:lnTo>
                    <a:pt x="13032" y="2594338"/>
                  </a:lnTo>
                  <a:lnTo>
                    <a:pt x="4319" y="2566270"/>
                  </a:lnTo>
                  <a:cubicBezTo>
                    <a:pt x="1487" y="2552433"/>
                    <a:pt x="0" y="2538105"/>
                    <a:pt x="0" y="2523430"/>
                  </a:cubicBezTo>
                  <a:lnTo>
                    <a:pt x="0" y="212570"/>
                  </a:lnTo>
                  <a:cubicBezTo>
                    <a:pt x="0" y="95171"/>
                    <a:pt x="95171" y="0"/>
                    <a:pt x="212570" y="0"/>
                  </a:cubicBezTo>
                  <a:close/>
                </a:path>
              </a:pathLst>
            </a:cu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40" name="文本框 39"/>
            <p:cNvSpPr txBox="1"/>
            <p:nvPr/>
          </p:nvSpPr>
          <p:spPr>
            <a:xfrm>
              <a:off x="4557427" y="1545135"/>
              <a:ext cx="2592000" cy="1310615"/>
            </a:xfrm>
            <a:prstGeom prst="rect">
              <a:avLst/>
            </a:prstGeom>
            <a:noFill/>
          </p:spPr>
          <p:txBody>
            <a:bodyPr wrap="square" rtlCol="0">
              <a:spAutoFit/>
            </a:bodyPr>
            <a:lstStyle/>
            <a:p>
              <a:pPr lvl="0">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        上学、放学要及时到校、回家，不要在外停留，不要让自己成为落单的鸟儿，犯罪份子往往专挑落单的人下手。</a:t>
              </a:r>
              <a:endParaRPr kumimoji="0" lang="zh-CN" altLang="en-US"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gr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2"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如何做好日常防护</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2"/>
                                        </p:tgtEl>
                                        <p:attrNameLst>
                                          <p:attrName>ppt_y</p:attrName>
                                        </p:attrNameLst>
                                      </p:cBhvr>
                                      <p:tavLst>
                                        <p:tav tm="0">
                                          <p:val>
                                            <p:strVal val="#ppt_y"/>
                                          </p:val>
                                        </p:tav>
                                        <p:tav tm="100000">
                                          <p:val>
                                            <p:strVal val="#ppt_y"/>
                                          </p:val>
                                        </p:tav>
                                      </p:tavLst>
                                    </p:anim>
                                    <p:anim calcmode="lin" valueType="num">
                                      <p:cBhvr>
                                        <p:cTn id="9" dur="5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2667000" y="-2666998"/>
            <a:ext cx="6858003" cy="12192000"/>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195870">
            <a:off x="2704555" y="-2720492"/>
            <a:ext cx="6782891" cy="12298989"/>
          </a:xfrm>
          <a:prstGeom prst="rect">
            <a:avLst/>
          </a:prstGeom>
        </p:spPr>
      </p:pic>
      <p:sp>
        <p:nvSpPr>
          <p:cNvPr id="5" name="椭圆 4"/>
          <p:cNvSpPr/>
          <p:nvPr/>
        </p:nvSpPr>
        <p:spPr>
          <a:xfrm>
            <a:off x="1785826" y="1387098"/>
            <a:ext cx="2421754" cy="2421754"/>
          </a:xfrm>
          <a:prstGeom prst="ellipse">
            <a:avLst/>
          </a:prstGeom>
          <a:solidFill>
            <a:srgbClr val="1C99DE">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chemeClr val="tx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sp>
        <p:nvSpPr>
          <p:cNvPr id="6" name="TextBox 52"/>
          <p:cNvSpPr txBox="1"/>
          <p:nvPr/>
        </p:nvSpPr>
        <p:spPr>
          <a:xfrm>
            <a:off x="2205200" y="1937073"/>
            <a:ext cx="1912879" cy="728405"/>
          </a:xfrm>
          <a:prstGeom prst="rect">
            <a:avLst/>
          </a:prstGeom>
          <a:noFill/>
        </p:spPr>
        <p:txBody>
          <a:bodyPr wrap="square" rtlCol="0">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3200" b="0" i="0" u="none" strike="noStrike" kern="1200" cap="none" spc="0" normalizeH="0" baseline="0" noProof="0">
                <a:ln>
                  <a:noFill/>
                </a:ln>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目</a:t>
            </a:r>
            <a:r>
              <a:rPr lang="en-US" altLang="zh-CN" sz="3200">
                <a:latin typeface="字魂105号-简雅黑" panose="00000500000000000000" pitchFamily="2" charset="-122"/>
                <a:ea typeface="字魂105号-简雅黑" panose="00000500000000000000" pitchFamily="2" charset="-122"/>
                <a:sym typeface="字魂105号-简雅黑" panose="00000500000000000000" pitchFamily="2" charset="-122"/>
              </a:rPr>
              <a:t>   </a:t>
            </a:r>
            <a:r>
              <a:rPr kumimoji="0" lang="zh-CN" altLang="en-US" sz="3200" b="0" i="0" u="none" strike="noStrike" kern="1200" cap="none" spc="0" normalizeH="0" baseline="0" noProof="0">
                <a:ln>
                  <a:noFill/>
                </a:ln>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录</a:t>
            </a:r>
          </a:p>
        </p:txBody>
      </p:sp>
      <p:sp>
        <p:nvSpPr>
          <p:cNvPr id="7" name="TextBox 54"/>
          <p:cNvSpPr txBox="1"/>
          <p:nvPr/>
        </p:nvSpPr>
        <p:spPr>
          <a:xfrm>
            <a:off x="2252704" y="2720141"/>
            <a:ext cx="190876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b="0" i="0" u="none" strike="noStrike" kern="1200" cap="none" spc="0" normalizeH="0" baseline="0" noProof="0">
                <a:ln>
                  <a:noFill/>
                </a:ln>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CHINA Design</a:t>
            </a:r>
            <a:endParaRPr kumimoji="0" lang="zh-CN" altLang="en-US" b="0" i="0" u="none" strike="noStrike" kern="1200" cap="none" spc="0" normalizeH="0" baseline="0" noProof="0">
              <a:ln>
                <a:noFill/>
              </a:ln>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grpSp>
        <p:nvGrpSpPr>
          <p:cNvPr id="10" name="组合 9"/>
          <p:cNvGrpSpPr/>
          <p:nvPr/>
        </p:nvGrpSpPr>
        <p:grpSpPr>
          <a:xfrm>
            <a:off x="5524867" y="1147071"/>
            <a:ext cx="4857964" cy="480053"/>
            <a:chOff x="4490256" y="1216571"/>
            <a:chExt cx="3643473" cy="360040"/>
          </a:xfrm>
        </p:grpSpPr>
        <p:sp>
          <p:nvSpPr>
            <p:cNvPr id="11" name="矩形 10"/>
            <p:cNvSpPr/>
            <p:nvPr/>
          </p:nvSpPr>
          <p:spPr>
            <a:xfrm>
              <a:off x="4490256" y="1216571"/>
              <a:ext cx="513792" cy="347067"/>
            </a:xfrm>
            <a:prstGeom prst="rect">
              <a:avLst/>
            </a:prstGeom>
            <a:solidFill>
              <a:srgbClr val="FBB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i="0" u="none" strike="noStrike" kern="1200" cap="none" spc="0" normalizeH="0" baseline="0" noProof="0">
                  <a:ln>
                    <a:noFill/>
                  </a:ln>
                  <a:solidFill>
                    <a:schemeClr val="bg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一</a:t>
              </a:r>
            </a:p>
          </p:txBody>
        </p:sp>
        <p:sp>
          <p:nvSpPr>
            <p:cNvPr id="12" name="矩形 11"/>
            <p:cNvSpPr/>
            <p:nvPr/>
          </p:nvSpPr>
          <p:spPr>
            <a:xfrm>
              <a:off x="5037385" y="1216571"/>
              <a:ext cx="3096344" cy="36004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i="0" u="none" strike="noStrike" kern="1200" cap="none" spc="0" normalizeH="0" baseline="0" noProof="0">
                <a:ln>
                  <a:noFill/>
                </a:ln>
                <a:solidFill>
                  <a:schemeClr val="tx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grpSp>
      <p:grpSp>
        <p:nvGrpSpPr>
          <p:cNvPr id="13" name="组合 12"/>
          <p:cNvGrpSpPr/>
          <p:nvPr/>
        </p:nvGrpSpPr>
        <p:grpSpPr>
          <a:xfrm>
            <a:off x="5524867" y="2050259"/>
            <a:ext cx="4857964" cy="480053"/>
            <a:chOff x="4490256" y="1216571"/>
            <a:chExt cx="3643473" cy="360040"/>
          </a:xfrm>
        </p:grpSpPr>
        <p:sp>
          <p:nvSpPr>
            <p:cNvPr id="14" name="矩形 13"/>
            <p:cNvSpPr/>
            <p:nvPr/>
          </p:nvSpPr>
          <p:spPr>
            <a:xfrm>
              <a:off x="4490256" y="1216571"/>
              <a:ext cx="513792" cy="347067"/>
            </a:xfrm>
            <a:prstGeom prst="rect">
              <a:avLst/>
            </a:prstGeom>
            <a:solidFill>
              <a:srgbClr val="1C99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i="0" u="none" strike="noStrike" kern="1200" cap="none" spc="0" normalizeH="0" baseline="0" noProof="0">
                  <a:ln>
                    <a:noFill/>
                  </a:ln>
                  <a:solidFill>
                    <a:schemeClr val="bg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二</a:t>
              </a:r>
            </a:p>
          </p:txBody>
        </p:sp>
        <p:sp>
          <p:nvSpPr>
            <p:cNvPr id="15" name="矩形 14"/>
            <p:cNvSpPr/>
            <p:nvPr/>
          </p:nvSpPr>
          <p:spPr>
            <a:xfrm>
              <a:off x="5037385" y="1216571"/>
              <a:ext cx="3096344" cy="36004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i="0" u="none" strike="noStrike" kern="1200" cap="none" spc="0" normalizeH="0" baseline="0" noProof="0">
                <a:ln>
                  <a:noFill/>
                </a:ln>
                <a:solidFill>
                  <a:schemeClr val="tx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grpSp>
      <p:grpSp>
        <p:nvGrpSpPr>
          <p:cNvPr id="16" name="组合 15"/>
          <p:cNvGrpSpPr/>
          <p:nvPr/>
        </p:nvGrpSpPr>
        <p:grpSpPr>
          <a:xfrm>
            <a:off x="5524867" y="2855684"/>
            <a:ext cx="4857964" cy="480053"/>
            <a:chOff x="4490256" y="1216571"/>
            <a:chExt cx="3643473" cy="360040"/>
          </a:xfrm>
        </p:grpSpPr>
        <p:sp>
          <p:nvSpPr>
            <p:cNvPr id="17" name="矩形 16"/>
            <p:cNvSpPr/>
            <p:nvPr/>
          </p:nvSpPr>
          <p:spPr>
            <a:xfrm>
              <a:off x="4490256" y="1216571"/>
              <a:ext cx="513792" cy="347067"/>
            </a:xfrm>
            <a:prstGeom prst="rect">
              <a:avLst/>
            </a:prstGeom>
            <a:solidFill>
              <a:srgbClr val="FBB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i="0" u="none" strike="noStrike" kern="1200" cap="none" spc="0" normalizeH="0" baseline="0" noProof="0">
                  <a:ln>
                    <a:noFill/>
                  </a:ln>
                  <a:solidFill>
                    <a:schemeClr val="bg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三</a:t>
              </a:r>
            </a:p>
          </p:txBody>
        </p:sp>
        <p:sp>
          <p:nvSpPr>
            <p:cNvPr id="18" name="矩形 17"/>
            <p:cNvSpPr/>
            <p:nvPr/>
          </p:nvSpPr>
          <p:spPr>
            <a:xfrm>
              <a:off x="5037385" y="1216571"/>
              <a:ext cx="3096344" cy="36004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i="0" u="none" strike="noStrike" kern="1200" cap="none" spc="0" normalizeH="0" baseline="0" noProof="0">
                <a:ln>
                  <a:noFill/>
                </a:ln>
                <a:solidFill>
                  <a:schemeClr val="tx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grpSp>
      <p:grpSp>
        <p:nvGrpSpPr>
          <p:cNvPr id="19" name="组合 18"/>
          <p:cNvGrpSpPr/>
          <p:nvPr/>
        </p:nvGrpSpPr>
        <p:grpSpPr>
          <a:xfrm>
            <a:off x="5524867" y="3777921"/>
            <a:ext cx="4857964" cy="480053"/>
            <a:chOff x="4490256" y="1216571"/>
            <a:chExt cx="3643473" cy="360040"/>
          </a:xfrm>
        </p:grpSpPr>
        <p:sp>
          <p:nvSpPr>
            <p:cNvPr id="20" name="矩形 19"/>
            <p:cNvSpPr/>
            <p:nvPr/>
          </p:nvSpPr>
          <p:spPr>
            <a:xfrm>
              <a:off x="4490256" y="1216571"/>
              <a:ext cx="513792" cy="347067"/>
            </a:xfrm>
            <a:prstGeom prst="rect">
              <a:avLst/>
            </a:prstGeom>
            <a:solidFill>
              <a:srgbClr val="1C99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i="0" u="none" strike="noStrike" kern="1200" cap="none" spc="0" normalizeH="0" baseline="0" noProof="0">
                  <a:ln>
                    <a:noFill/>
                  </a:ln>
                  <a:solidFill>
                    <a:schemeClr val="bg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四</a:t>
              </a:r>
            </a:p>
          </p:txBody>
        </p:sp>
        <p:sp>
          <p:nvSpPr>
            <p:cNvPr id="21" name="矩形 20"/>
            <p:cNvSpPr/>
            <p:nvPr/>
          </p:nvSpPr>
          <p:spPr>
            <a:xfrm>
              <a:off x="5037385" y="1216571"/>
              <a:ext cx="3096344" cy="36004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i="0" u="none" strike="noStrike" kern="1200" cap="none" spc="0" normalizeH="0" baseline="0" noProof="0">
                <a:ln>
                  <a:noFill/>
                </a:ln>
                <a:solidFill>
                  <a:schemeClr val="tx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grpSp>
      <p:grpSp>
        <p:nvGrpSpPr>
          <p:cNvPr id="22" name="组合 21"/>
          <p:cNvGrpSpPr/>
          <p:nvPr/>
        </p:nvGrpSpPr>
        <p:grpSpPr>
          <a:xfrm>
            <a:off x="5522172" y="4644762"/>
            <a:ext cx="4857964" cy="480053"/>
            <a:chOff x="4490256" y="1216571"/>
            <a:chExt cx="3643473" cy="360040"/>
          </a:xfrm>
        </p:grpSpPr>
        <p:sp>
          <p:nvSpPr>
            <p:cNvPr id="23" name="矩形 22"/>
            <p:cNvSpPr/>
            <p:nvPr/>
          </p:nvSpPr>
          <p:spPr>
            <a:xfrm>
              <a:off x="4490256" y="1216571"/>
              <a:ext cx="513792" cy="347067"/>
            </a:xfrm>
            <a:prstGeom prst="rect">
              <a:avLst/>
            </a:prstGeom>
            <a:solidFill>
              <a:srgbClr val="FBB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i="0" u="none" strike="noStrike" kern="1200" cap="none" spc="0" normalizeH="0" baseline="0" noProof="0">
                  <a:ln>
                    <a:noFill/>
                  </a:ln>
                  <a:solidFill>
                    <a:schemeClr val="bg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五</a:t>
              </a:r>
            </a:p>
          </p:txBody>
        </p:sp>
        <p:sp>
          <p:nvSpPr>
            <p:cNvPr id="24" name="矩形 23"/>
            <p:cNvSpPr/>
            <p:nvPr/>
          </p:nvSpPr>
          <p:spPr>
            <a:xfrm>
              <a:off x="5037385" y="1216571"/>
              <a:ext cx="3096344" cy="36004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i="0" u="none" strike="noStrike" kern="1200" cap="none" spc="0" normalizeH="0" baseline="0" noProof="0">
                <a:ln>
                  <a:noFill/>
                </a:ln>
                <a:solidFill>
                  <a:schemeClr val="tx1"/>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grpSp>
      <p:sp>
        <p:nvSpPr>
          <p:cNvPr id="25" name="矩形 24"/>
          <p:cNvSpPr/>
          <p:nvPr/>
        </p:nvSpPr>
        <p:spPr>
          <a:xfrm>
            <a:off x="5759790" y="1209992"/>
            <a:ext cx="5112230" cy="461665"/>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基本法律常识介绍</a:t>
            </a:r>
          </a:p>
        </p:txBody>
      </p:sp>
      <p:sp>
        <p:nvSpPr>
          <p:cNvPr id="29" name="TextBox 108"/>
          <p:cNvSpPr txBox="1">
            <a:spLocks noChangeArrowheads="1"/>
          </p:cNvSpPr>
          <p:nvPr/>
        </p:nvSpPr>
        <p:spPr bwMode="auto">
          <a:xfrm>
            <a:off x="6326724" y="2112333"/>
            <a:ext cx="4018264" cy="43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00000"/>
              </a:lnSpc>
              <a:spcBef>
                <a:spcPct val="50000"/>
              </a:spcBef>
              <a:spcAft>
                <a:spcPct val="0"/>
              </a:spcAft>
              <a:buClrTx/>
              <a:buSzTx/>
              <a:buFontTx/>
              <a:buNone/>
              <a:defRPr/>
            </a:pPr>
            <a:r>
              <a:rPr kumimoji="0" lang="zh-CN" altLang="en-US" sz="2400" i="0" u="none" strike="noStrike" kern="1200" cap="none" spc="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几种常见犯罪预防</a:t>
            </a:r>
          </a:p>
        </p:txBody>
      </p:sp>
      <p:sp>
        <p:nvSpPr>
          <p:cNvPr id="30" name="TextBox 105"/>
          <p:cNvSpPr txBox="1">
            <a:spLocks noChangeArrowheads="1"/>
          </p:cNvSpPr>
          <p:nvPr/>
        </p:nvSpPr>
        <p:spPr bwMode="auto">
          <a:xfrm>
            <a:off x="6907376" y="3805157"/>
            <a:ext cx="3330132" cy="43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怎样应对突出侵害者</a:t>
            </a:r>
          </a:p>
        </p:txBody>
      </p:sp>
      <p:sp>
        <p:nvSpPr>
          <p:cNvPr id="31" name="TextBox 108"/>
          <p:cNvSpPr txBox="1">
            <a:spLocks noChangeArrowheads="1"/>
          </p:cNvSpPr>
          <p:nvPr/>
        </p:nvSpPr>
        <p:spPr bwMode="auto">
          <a:xfrm>
            <a:off x="7209254" y="4687636"/>
            <a:ext cx="2921866" cy="43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auto" latinLnBrk="0" hangingPunct="1">
              <a:lnSpc>
                <a:spcPct val="100000"/>
              </a:lnSpc>
              <a:spcBef>
                <a:spcPct val="50000"/>
              </a:spcBef>
              <a:spcAft>
                <a:spcPct val="0"/>
              </a:spcAft>
              <a:buClrTx/>
              <a:buSzTx/>
              <a:buFontTx/>
              <a:buNone/>
              <a:defRPr/>
            </a:pPr>
            <a:r>
              <a:rPr kumimoji="0" lang="zh-CN" altLang="en-US" sz="2400" i="0" u="none" strike="noStrike" kern="1200" cap="none" spc="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依法维护正当权益</a:t>
            </a:r>
          </a:p>
        </p:txBody>
      </p:sp>
      <p:sp>
        <p:nvSpPr>
          <p:cNvPr id="33" name="矩形 32"/>
          <p:cNvSpPr/>
          <p:nvPr/>
        </p:nvSpPr>
        <p:spPr>
          <a:xfrm>
            <a:off x="7035383" y="2873319"/>
            <a:ext cx="2646878" cy="461665"/>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i="0" u="none" strike="noStrike" kern="1200" cap="none" spc="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如何做好日常防范</a:t>
            </a:r>
          </a:p>
        </p:txBody>
      </p:sp>
      <p:pic>
        <p:nvPicPr>
          <p:cNvPr id="38" name="图片 3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719618" y="2938525"/>
            <a:ext cx="3483343" cy="34833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nodeType="afterGroup">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cond evt="onBegin" delay="0">
                          <p:tn val="18"/>
                        </p:cond>
                      </p:stCondLst>
                      <p:childTnLst>
                        <p:par>
                          <p:cTn id="20" fill="hold" nodeType="after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1000"/>
                                        <p:tgtEl>
                                          <p:spTgt spid="16"/>
                                        </p:tgtEl>
                                      </p:cBhvr>
                                    </p:animEffect>
                                    <p:anim calcmode="lin" valueType="num">
                                      <p:cBhvr>
                                        <p:cTn id="39" dur="1000" fill="hold"/>
                                        <p:tgtEl>
                                          <p:spTgt spid="16"/>
                                        </p:tgtEl>
                                        <p:attrNameLst>
                                          <p:attrName>ppt_x</p:attrName>
                                        </p:attrNameLst>
                                      </p:cBhvr>
                                      <p:tavLst>
                                        <p:tav tm="0">
                                          <p:val>
                                            <p:strVal val="#ppt_x"/>
                                          </p:val>
                                        </p:tav>
                                        <p:tav tm="100000">
                                          <p:val>
                                            <p:strVal val="#ppt_x"/>
                                          </p:val>
                                        </p:tav>
                                      </p:tavLst>
                                    </p:anim>
                                    <p:anim calcmode="lin" valueType="num">
                                      <p:cBhvr>
                                        <p:cTn id="40" dur="1000" fill="hold"/>
                                        <p:tgtEl>
                                          <p:spTgt spid="16"/>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1000"/>
                                        <p:tgtEl>
                                          <p:spTgt spid="22"/>
                                        </p:tgtEl>
                                      </p:cBhvr>
                                    </p:animEffect>
                                    <p:anim calcmode="lin" valueType="num">
                                      <p:cBhvr>
                                        <p:cTn id="49" dur="1000" fill="hold"/>
                                        <p:tgtEl>
                                          <p:spTgt spid="22"/>
                                        </p:tgtEl>
                                        <p:attrNameLst>
                                          <p:attrName>ppt_x</p:attrName>
                                        </p:attrNameLst>
                                      </p:cBhvr>
                                      <p:tavLst>
                                        <p:tav tm="0">
                                          <p:val>
                                            <p:strVal val="#ppt_x"/>
                                          </p:val>
                                        </p:tav>
                                        <p:tav tm="100000">
                                          <p:val>
                                            <p:strVal val="#ppt_x"/>
                                          </p:val>
                                        </p:tav>
                                      </p:tavLst>
                                    </p:anim>
                                    <p:anim calcmode="lin" valueType="num">
                                      <p:cBhvr>
                                        <p:cTn id="50" dur="1000" fill="hold"/>
                                        <p:tgtEl>
                                          <p:spTgt spid="22"/>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1000"/>
                                        <p:tgtEl>
                                          <p:spTgt spid="25"/>
                                        </p:tgtEl>
                                      </p:cBhvr>
                                    </p:animEffect>
                                    <p:anim calcmode="lin" valueType="num">
                                      <p:cBhvr>
                                        <p:cTn id="54" dur="1000" fill="hold"/>
                                        <p:tgtEl>
                                          <p:spTgt spid="25"/>
                                        </p:tgtEl>
                                        <p:attrNameLst>
                                          <p:attrName>ppt_x</p:attrName>
                                        </p:attrNameLst>
                                      </p:cBhvr>
                                      <p:tavLst>
                                        <p:tav tm="0">
                                          <p:val>
                                            <p:strVal val="#ppt_x"/>
                                          </p:val>
                                        </p:tav>
                                        <p:tav tm="100000">
                                          <p:val>
                                            <p:strVal val="#ppt_x"/>
                                          </p:val>
                                        </p:tav>
                                      </p:tavLst>
                                    </p:anim>
                                    <p:anim calcmode="lin" valueType="num">
                                      <p:cBhvr>
                                        <p:cTn id="55" dur="1000" fill="hold"/>
                                        <p:tgtEl>
                                          <p:spTgt spid="2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fade">
                                      <p:cBhvr>
                                        <p:cTn id="58" dur="1000"/>
                                        <p:tgtEl>
                                          <p:spTgt spid="29"/>
                                        </p:tgtEl>
                                      </p:cBhvr>
                                    </p:animEffect>
                                    <p:anim calcmode="lin" valueType="num">
                                      <p:cBhvr>
                                        <p:cTn id="59" dur="1000" fill="hold"/>
                                        <p:tgtEl>
                                          <p:spTgt spid="29"/>
                                        </p:tgtEl>
                                        <p:attrNameLst>
                                          <p:attrName>ppt_x</p:attrName>
                                        </p:attrNameLst>
                                      </p:cBhvr>
                                      <p:tavLst>
                                        <p:tav tm="0">
                                          <p:val>
                                            <p:strVal val="#ppt_x"/>
                                          </p:val>
                                        </p:tav>
                                        <p:tav tm="100000">
                                          <p:val>
                                            <p:strVal val="#ppt_x"/>
                                          </p:val>
                                        </p:tav>
                                      </p:tavLst>
                                    </p:anim>
                                    <p:anim calcmode="lin" valueType="num">
                                      <p:cBhvr>
                                        <p:cTn id="60" dur="1000" fill="hold"/>
                                        <p:tgtEl>
                                          <p:spTgt spid="29"/>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fade">
                                      <p:cBhvr>
                                        <p:cTn id="63" dur="1000"/>
                                        <p:tgtEl>
                                          <p:spTgt spid="30"/>
                                        </p:tgtEl>
                                      </p:cBhvr>
                                    </p:animEffect>
                                    <p:anim calcmode="lin" valueType="num">
                                      <p:cBhvr>
                                        <p:cTn id="64" dur="1000" fill="hold"/>
                                        <p:tgtEl>
                                          <p:spTgt spid="30"/>
                                        </p:tgtEl>
                                        <p:attrNameLst>
                                          <p:attrName>ppt_x</p:attrName>
                                        </p:attrNameLst>
                                      </p:cBhvr>
                                      <p:tavLst>
                                        <p:tav tm="0">
                                          <p:val>
                                            <p:strVal val="#ppt_x"/>
                                          </p:val>
                                        </p:tav>
                                        <p:tav tm="100000">
                                          <p:val>
                                            <p:strVal val="#ppt_x"/>
                                          </p:val>
                                        </p:tav>
                                      </p:tavLst>
                                    </p:anim>
                                    <p:anim calcmode="lin" valueType="num">
                                      <p:cBhvr>
                                        <p:cTn id="65" dur="1000" fill="hold"/>
                                        <p:tgtEl>
                                          <p:spTgt spid="3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fade">
                                      <p:cBhvr>
                                        <p:cTn id="68" dur="1000"/>
                                        <p:tgtEl>
                                          <p:spTgt spid="31"/>
                                        </p:tgtEl>
                                      </p:cBhvr>
                                    </p:animEffect>
                                    <p:anim calcmode="lin" valueType="num">
                                      <p:cBhvr>
                                        <p:cTn id="69" dur="1000" fill="hold"/>
                                        <p:tgtEl>
                                          <p:spTgt spid="31"/>
                                        </p:tgtEl>
                                        <p:attrNameLst>
                                          <p:attrName>ppt_x</p:attrName>
                                        </p:attrNameLst>
                                      </p:cBhvr>
                                      <p:tavLst>
                                        <p:tav tm="0">
                                          <p:val>
                                            <p:strVal val="#ppt_x"/>
                                          </p:val>
                                        </p:tav>
                                        <p:tav tm="100000">
                                          <p:val>
                                            <p:strVal val="#ppt_x"/>
                                          </p:val>
                                        </p:tav>
                                      </p:tavLst>
                                    </p:anim>
                                    <p:anim calcmode="lin" valueType="num">
                                      <p:cBhvr>
                                        <p:cTn id="70" dur="1000" fill="hold"/>
                                        <p:tgtEl>
                                          <p:spTgt spid="31"/>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25" grpId="0"/>
      <p:bldP spid="29" grpId="0"/>
      <p:bldP spid="30" grpId="0"/>
      <p:bldP spid="31" grpId="0"/>
      <p:bldP spid="3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任意多边形 52"/>
          <p:cNvSpPr/>
          <p:nvPr/>
        </p:nvSpPr>
        <p:spPr>
          <a:xfrm flipV="1">
            <a:off x="1243090" y="-18854"/>
            <a:ext cx="9720000" cy="1800000"/>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14D57"/>
                </a:gs>
                <a:gs pos="48000">
                  <a:srgbClr val="014D57">
                    <a:alpha val="0"/>
                  </a:srgbClr>
                </a:gs>
                <a:gs pos="77000">
                  <a:srgbClr val="014D57">
                    <a:alpha val="0"/>
                  </a:srgbClr>
                </a:gs>
                <a:gs pos="100000">
                  <a:srgbClr val="014D57">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54" name="任意多边形 53"/>
          <p:cNvSpPr/>
          <p:nvPr/>
        </p:nvSpPr>
        <p:spPr>
          <a:xfrm flipV="1">
            <a:off x="342246" y="-9427"/>
            <a:ext cx="11520000" cy="2448000"/>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a:gsLst>
                <a:gs pos="0">
                  <a:srgbClr val="016775"/>
                </a:gs>
                <a:gs pos="62000">
                  <a:srgbClr val="016775">
                    <a:alpha val="0"/>
                  </a:srgbClr>
                </a:gs>
                <a:gs pos="83000">
                  <a:srgbClr val="016775">
                    <a:alpha val="0"/>
                  </a:srgbClr>
                </a:gs>
                <a:gs pos="100000">
                  <a:srgbClr val="016775">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nvGrpSpPr>
          <p:cNvPr id="6" name="组合 5"/>
          <p:cNvGrpSpPr/>
          <p:nvPr/>
        </p:nvGrpSpPr>
        <p:grpSpPr>
          <a:xfrm>
            <a:off x="5143533" y="0"/>
            <a:ext cx="1925758" cy="568592"/>
            <a:chOff x="5128184" y="6301578"/>
            <a:chExt cx="1925758" cy="568592"/>
          </a:xfrm>
        </p:grpSpPr>
        <p:sp>
          <p:nvSpPr>
            <p:cNvPr id="19" name="任意多边形 18"/>
            <p:cNvSpPr/>
            <p:nvPr/>
          </p:nvSpPr>
          <p:spPr>
            <a:xfrm flipV="1">
              <a:off x="5128184" y="6301578"/>
              <a:ext cx="1925758" cy="568592"/>
            </a:xfrm>
            <a:custGeom>
              <a:avLst/>
              <a:gdLst>
                <a:gd name="connsiteX0" fmla="*/ 670505 w 1341011"/>
                <a:gd name="connsiteY0" fmla="*/ 0 h 354007"/>
                <a:gd name="connsiteX1" fmla="*/ 1292171 w 1341011"/>
                <a:gd name="connsiteY1" fmla="*/ 276346 h 354007"/>
                <a:gd name="connsiteX2" fmla="*/ 1341011 w 1341011"/>
                <a:gd name="connsiteY2" fmla="*/ 354007 h 354007"/>
                <a:gd name="connsiteX3" fmla="*/ 0 w 1341011"/>
                <a:gd name="connsiteY3" fmla="*/ 354007 h 354007"/>
                <a:gd name="connsiteX4" fmla="*/ 48840 w 1341011"/>
                <a:gd name="connsiteY4" fmla="*/ 276346 h 354007"/>
                <a:gd name="connsiteX5" fmla="*/ 670505 w 1341011"/>
                <a:gd name="connsiteY5" fmla="*/ 0 h 354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011" h="354007">
                  <a:moveTo>
                    <a:pt x="670505" y="0"/>
                  </a:moveTo>
                  <a:cubicBezTo>
                    <a:pt x="933962" y="0"/>
                    <a:pt x="1164682" y="110670"/>
                    <a:pt x="1292171" y="276346"/>
                  </a:cubicBezTo>
                  <a:lnTo>
                    <a:pt x="1341011" y="354007"/>
                  </a:lnTo>
                  <a:lnTo>
                    <a:pt x="0" y="354007"/>
                  </a:lnTo>
                  <a:lnTo>
                    <a:pt x="48840" y="276346"/>
                  </a:lnTo>
                  <a:cubicBezTo>
                    <a:pt x="176329" y="110670"/>
                    <a:pt x="407050" y="0"/>
                    <a:pt x="670505" y="0"/>
                  </a:cubicBezTo>
                  <a:close/>
                </a:path>
              </a:pathLst>
            </a:custGeom>
            <a:solidFill>
              <a:srgbClr val="015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4" name="Freeform 100"/>
            <p:cNvSpPr>
              <a:spLocks noEditPoints="1"/>
            </p:cNvSpPr>
            <p:nvPr/>
          </p:nvSpPr>
          <p:spPr bwMode="auto">
            <a:xfrm>
              <a:off x="5772100" y="6339396"/>
              <a:ext cx="684000" cy="504000"/>
            </a:xfrm>
            <a:custGeom>
              <a:avLst/>
              <a:gdLst>
                <a:gd name="T0" fmla="*/ 42 w 197"/>
                <a:gd name="T1" fmla="*/ 131 h 131"/>
                <a:gd name="T2" fmla="*/ 48 w 197"/>
                <a:gd name="T3" fmla="*/ 90 h 131"/>
                <a:gd name="T4" fmla="*/ 36 w 197"/>
                <a:gd name="T5" fmla="*/ 125 h 131"/>
                <a:gd name="T6" fmla="*/ 58 w 197"/>
                <a:gd name="T7" fmla="*/ 131 h 131"/>
                <a:gd name="T8" fmla="*/ 64 w 197"/>
                <a:gd name="T9" fmla="*/ 90 h 131"/>
                <a:gd name="T10" fmla="*/ 52 w 197"/>
                <a:gd name="T11" fmla="*/ 125 h 131"/>
                <a:gd name="T12" fmla="*/ 128 w 197"/>
                <a:gd name="T13" fmla="*/ 131 h 131"/>
                <a:gd name="T14" fmla="*/ 134 w 197"/>
                <a:gd name="T15" fmla="*/ 119 h 131"/>
                <a:gd name="T16" fmla="*/ 122 w 197"/>
                <a:gd name="T17" fmla="*/ 125 h 131"/>
                <a:gd name="T18" fmla="*/ 150 w 197"/>
                <a:gd name="T19" fmla="*/ 10 h 131"/>
                <a:gd name="T20" fmla="*/ 122 w 197"/>
                <a:gd name="T21" fmla="*/ 14 h 131"/>
                <a:gd name="T22" fmla="*/ 151 w 197"/>
                <a:gd name="T23" fmla="*/ 14 h 131"/>
                <a:gd name="T24" fmla="*/ 176 w 197"/>
                <a:gd name="T25" fmla="*/ 26 h 131"/>
                <a:gd name="T26" fmla="*/ 186 w 197"/>
                <a:gd name="T27" fmla="*/ 20 h 131"/>
                <a:gd name="T28" fmla="*/ 147 w 197"/>
                <a:gd name="T29" fmla="*/ 33 h 131"/>
                <a:gd name="T30" fmla="*/ 118 w 197"/>
                <a:gd name="T31" fmla="*/ 34 h 131"/>
                <a:gd name="T32" fmla="*/ 69 w 197"/>
                <a:gd name="T33" fmla="*/ 34 h 131"/>
                <a:gd name="T34" fmla="*/ 60 w 197"/>
                <a:gd name="T35" fmla="*/ 33 h 131"/>
                <a:gd name="T36" fmla="*/ 40 w 197"/>
                <a:gd name="T37" fmla="*/ 33 h 131"/>
                <a:gd name="T38" fmla="*/ 31 w 197"/>
                <a:gd name="T39" fmla="*/ 34 h 131"/>
                <a:gd name="T40" fmla="*/ 2 w 197"/>
                <a:gd name="T41" fmla="*/ 72 h 131"/>
                <a:gd name="T42" fmla="*/ 32 w 197"/>
                <a:gd name="T43" fmla="*/ 52 h 131"/>
                <a:gd name="T44" fmla="*/ 69 w 197"/>
                <a:gd name="T45" fmla="*/ 86 h 131"/>
                <a:gd name="T46" fmla="*/ 89 w 197"/>
                <a:gd name="T47" fmla="*/ 72 h 131"/>
                <a:gd name="T48" fmla="*/ 98 w 197"/>
                <a:gd name="T49" fmla="*/ 72 h 131"/>
                <a:gd name="T50" fmla="*/ 124 w 197"/>
                <a:gd name="T51" fmla="*/ 55 h 131"/>
                <a:gd name="T52" fmla="*/ 169 w 197"/>
                <a:gd name="T53" fmla="*/ 115 h 131"/>
                <a:gd name="T54" fmla="*/ 152 w 197"/>
                <a:gd name="T55" fmla="*/ 48 h 131"/>
                <a:gd name="T56" fmla="*/ 184 w 197"/>
                <a:gd name="T57" fmla="*/ 72 h 131"/>
                <a:gd name="T58" fmla="*/ 155 w 197"/>
                <a:gd name="T59" fmla="*/ 34 h 131"/>
                <a:gd name="T60" fmla="*/ 145 w 197"/>
                <a:gd name="T61" fmla="*/ 131 h 131"/>
                <a:gd name="T62" fmla="*/ 151 w 197"/>
                <a:gd name="T63" fmla="*/ 119 h 131"/>
                <a:gd name="T64" fmla="*/ 139 w 197"/>
                <a:gd name="T65" fmla="*/ 125 h 131"/>
                <a:gd name="T66" fmla="*/ 64 w 197"/>
                <a:gd name="T67" fmla="*/ 14 h 131"/>
                <a:gd name="T68" fmla="*/ 36 w 197"/>
                <a:gd name="T69" fmla="*/ 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7" h="131">
                  <a:moveTo>
                    <a:pt x="36" y="125"/>
                  </a:moveTo>
                  <a:cubicBezTo>
                    <a:pt x="36" y="129"/>
                    <a:pt x="38" y="131"/>
                    <a:pt x="42" y="131"/>
                  </a:cubicBezTo>
                  <a:cubicBezTo>
                    <a:pt x="45" y="131"/>
                    <a:pt x="48" y="129"/>
                    <a:pt x="48" y="125"/>
                  </a:cubicBezTo>
                  <a:cubicBezTo>
                    <a:pt x="48" y="90"/>
                    <a:pt x="48" y="90"/>
                    <a:pt x="48" y="90"/>
                  </a:cubicBezTo>
                  <a:cubicBezTo>
                    <a:pt x="36" y="90"/>
                    <a:pt x="36" y="90"/>
                    <a:pt x="36" y="90"/>
                  </a:cubicBezTo>
                  <a:lnTo>
                    <a:pt x="36" y="125"/>
                  </a:lnTo>
                  <a:close/>
                  <a:moveTo>
                    <a:pt x="52" y="125"/>
                  </a:moveTo>
                  <a:cubicBezTo>
                    <a:pt x="52" y="129"/>
                    <a:pt x="55" y="131"/>
                    <a:pt x="58" y="131"/>
                  </a:cubicBezTo>
                  <a:cubicBezTo>
                    <a:pt x="62" y="131"/>
                    <a:pt x="64" y="129"/>
                    <a:pt x="64" y="125"/>
                  </a:cubicBezTo>
                  <a:cubicBezTo>
                    <a:pt x="64" y="90"/>
                    <a:pt x="64" y="90"/>
                    <a:pt x="64" y="90"/>
                  </a:cubicBezTo>
                  <a:cubicBezTo>
                    <a:pt x="52" y="90"/>
                    <a:pt x="52" y="90"/>
                    <a:pt x="52" y="90"/>
                  </a:cubicBezTo>
                  <a:lnTo>
                    <a:pt x="52" y="125"/>
                  </a:lnTo>
                  <a:close/>
                  <a:moveTo>
                    <a:pt x="122" y="125"/>
                  </a:moveTo>
                  <a:cubicBezTo>
                    <a:pt x="122" y="129"/>
                    <a:pt x="125" y="131"/>
                    <a:pt x="128" y="131"/>
                  </a:cubicBezTo>
                  <a:cubicBezTo>
                    <a:pt x="132" y="131"/>
                    <a:pt x="134" y="129"/>
                    <a:pt x="134" y="125"/>
                  </a:cubicBezTo>
                  <a:cubicBezTo>
                    <a:pt x="134" y="119"/>
                    <a:pt x="134" y="119"/>
                    <a:pt x="134" y="119"/>
                  </a:cubicBezTo>
                  <a:cubicBezTo>
                    <a:pt x="122" y="119"/>
                    <a:pt x="122" y="119"/>
                    <a:pt x="122" y="119"/>
                  </a:cubicBezTo>
                  <a:lnTo>
                    <a:pt x="122" y="125"/>
                  </a:lnTo>
                  <a:close/>
                  <a:moveTo>
                    <a:pt x="186" y="20"/>
                  </a:moveTo>
                  <a:cubicBezTo>
                    <a:pt x="178" y="1"/>
                    <a:pt x="157" y="0"/>
                    <a:pt x="150" y="10"/>
                  </a:cubicBezTo>
                  <a:cubicBezTo>
                    <a:pt x="148" y="4"/>
                    <a:pt x="143" y="0"/>
                    <a:pt x="137" y="0"/>
                  </a:cubicBezTo>
                  <a:cubicBezTo>
                    <a:pt x="129" y="0"/>
                    <a:pt x="122" y="6"/>
                    <a:pt x="122" y="14"/>
                  </a:cubicBezTo>
                  <a:cubicBezTo>
                    <a:pt x="122" y="22"/>
                    <a:pt x="129" y="28"/>
                    <a:pt x="137" y="28"/>
                  </a:cubicBezTo>
                  <a:cubicBezTo>
                    <a:pt x="144" y="28"/>
                    <a:pt x="151" y="22"/>
                    <a:pt x="151" y="14"/>
                  </a:cubicBezTo>
                  <a:cubicBezTo>
                    <a:pt x="151" y="14"/>
                    <a:pt x="151" y="14"/>
                    <a:pt x="151" y="14"/>
                  </a:cubicBezTo>
                  <a:cubicBezTo>
                    <a:pt x="159" y="10"/>
                    <a:pt x="163" y="15"/>
                    <a:pt x="176" y="26"/>
                  </a:cubicBezTo>
                  <a:cubicBezTo>
                    <a:pt x="189" y="38"/>
                    <a:pt x="197" y="27"/>
                    <a:pt x="197" y="27"/>
                  </a:cubicBezTo>
                  <a:cubicBezTo>
                    <a:pt x="197" y="27"/>
                    <a:pt x="192" y="30"/>
                    <a:pt x="186" y="20"/>
                  </a:cubicBezTo>
                  <a:close/>
                  <a:moveTo>
                    <a:pt x="155" y="34"/>
                  </a:moveTo>
                  <a:cubicBezTo>
                    <a:pt x="154" y="33"/>
                    <a:pt x="148" y="33"/>
                    <a:pt x="147" y="33"/>
                  </a:cubicBezTo>
                  <a:cubicBezTo>
                    <a:pt x="126" y="33"/>
                    <a:pt x="126" y="33"/>
                    <a:pt x="126" y="33"/>
                  </a:cubicBezTo>
                  <a:cubicBezTo>
                    <a:pt x="125" y="33"/>
                    <a:pt x="119" y="33"/>
                    <a:pt x="118" y="34"/>
                  </a:cubicBezTo>
                  <a:cubicBezTo>
                    <a:pt x="93" y="59"/>
                    <a:pt x="93" y="59"/>
                    <a:pt x="93" y="59"/>
                  </a:cubicBezTo>
                  <a:cubicBezTo>
                    <a:pt x="69" y="34"/>
                    <a:pt x="69" y="34"/>
                    <a:pt x="69" y="34"/>
                  </a:cubicBezTo>
                  <a:cubicBezTo>
                    <a:pt x="67" y="33"/>
                    <a:pt x="61" y="33"/>
                    <a:pt x="60" y="33"/>
                  </a:cubicBezTo>
                  <a:cubicBezTo>
                    <a:pt x="60" y="33"/>
                    <a:pt x="60" y="33"/>
                    <a:pt x="60" y="33"/>
                  </a:cubicBezTo>
                  <a:cubicBezTo>
                    <a:pt x="50" y="41"/>
                    <a:pt x="50" y="41"/>
                    <a:pt x="50" y="41"/>
                  </a:cubicBezTo>
                  <a:cubicBezTo>
                    <a:pt x="40" y="33"/>
                    <a:pt x="40" y="33"/>
                    <a:pt x="40" y="33"/>
                  </a:cubicBezTo>
                  <a:cubicBezTo>
                    <a:pt x="40" y="33"/>
                    <a:pt x="40" y="33"/>
                    <a:pt x="40" y="33"/>
                  </a:cubicBezTo>
                  <a:cubicBezTo>
                    <a:pt x="39" y="33"/>
                    <a:pt x="33" y="33"/>
                    <a:pt x="31" y="34"/>
                  </a:cubicBezTo>
                  <a:cubicBezTo>
                    <a:pt x="2" y="64"/>
                    <a:pt x="2" y="64"/>
                    <a:pt x="2" y="64"/>
                  </a:cubicBezTo>
                  <a:cubicBezTo>
                    <a:pt x="0" y="66"/>
                    <a:pt x="0" y="70"/>
                    <a:pt x="2" y="72"/>
                  </a:cubicBezTo>
                  <a:cubicBezTo>
                    <a:pt x="5" y="75"/>
                    <a:pt x="9" y="75"/>
                    <a:pt x="11" y="72"/>
                  </a:cubicBezTo>
                  <a:cubicBezTo>
                    <a:pt x="32" y="52"/>
                    <a:pt x="32" y="52"/>
                    <a:pt x="32" y="52"/>
                  </a:cubicBezTo>
                  <a:cubicBezTo>
                    <a:pt x="32" y="86"/>
                    <a:pt x="32" y="86"/>
                    <a:pt x="32" y="86"/>
                  </a:cubicBezTo>
                  <a:cubicBezTo>
                    <a:pt x="69" y="86"/>
                    <a:pt x="69" y="86"/>
                    <a:pt x="69" y="86"/>
                  </a:cubicBezTo>
                  <a:cubicBezTo>
                    <a:pt x="69" y="52"/>
                    <a:pt x="69" y="52"/>
                    <a:pt x="69" y="52"/>
                  </a:cubicBezTo>
                  <a:cubicBezTo>
                    <a:pt x="69" y="52"/>
                    <a:pt x="89" y="72"/>
                    <a:pt x="89" y="72"/>
                  </a:cubicBezTo>
                  <a:cubicBezTo>
                    <a:pt x="90" y="74"/>
                    <a:pt x="92" y="74"/>
                    <a:pt x="93" y="74"/>
                  </a:cubicBezTo>
                  <a:cubicBezTo>
                    <a:pt x="95" y="74"/>
                    <a:pt x="97" y="74"/>
                    <a:pt x="98" y="72"/>
                  </a:cubicBezTo>
                  <a:cubicBezTo>
                    <a:pt x="98" y="72"/>
                    <a:pt x="121" y="48"/>
                    <a:pt x="121" y="48"/>
                  </a:cubicBezTo>
                  <a:cubicBezTo>
                    <a:pt x="124" y="55"/>
                    <a:pt x="124" y="55"/>
                    <a:pt x="124" y="55"/>
                  </a:cubicBezTo>
                  <a:cubicBezTo>
                    <a:pt x="104" y="115"/>
                    <a:pt x="104" y="115"/>
                    <a:pt x="104" y="115"/>
                  </a:cubicBezTo>
                  <a:cubicBezTo>
                    <a:pt x="169" y="115"/>
                    <a:pt x="169" y="115"/>
                    <a:pt x="169" y="115"/>
                  </a:cubicBezTo>
                  <a:cubicBezTo>
                    <a:pt x="149" y="55"/>
                    <a:pt x="149" y="55"/>
                    <a:pt x="149" y="55"/>
                  </a:cubicBezTo>
                  <a:cubicBezTo>
                    <a:pt x="152" y="48"/>
                    <a:pt x="152" y="48"/>
                    <a:pt x="152" y="48"/>
                  </a:cubicBezTo>
                  <a:cubicBezTo>
                    <a:pt x="175" y="72"/>
                    <a:pt x="175" y="72"/>
                    <a:pt x="175" y="72"/>
                  </a:cubicBezTo>
                  <a:cubicBezTo>
                    <a:pt x="178" y="75"/>
                    <a:pt x="182" y="75"/>
                    <a:pt x="184" y="72"/>
                  </a:cubicBezTo>
                  <a:cubicBezTo>
                    <a:pt x="187" y="70"/>
                    <a:pt x="187" y="66"/>
                    <a:pt x="184" y="64"/>
                  </a:cubicBezTo>
                  <a:lnTo>
                    <a:pt x="155" y="34"/>
                  </a:lnTo>
                  <a:close/>
                  <a:moveTo>
                    <a:pt x="139" y="125"/>
                  </a:moveTo>
                  <a:cubicBezTo>
                    <a:pt x="139" y="129"/>
                    <a:pt x="141" y="131"/>
                    <a:pt x="145" y="131"/>
                  </a:cubicBezTo>
                  <a:cubicBezTo>
                    <a:pt x="148" y="131"/>
                    <a:pt x="151" y="129"/>
                    <a:pt x="151" y="125"/>
                  </a:cubicBezTo>
                  <a:cubicBezTo>
                    <a:pt x="151" y="119"/>
                    <a:pt x="151" y="119"/>
                    <a:pt x="151" y="119"/>
                  </a:cubicBezTo>
                  <a:cubicBezTo>
                    <a:pt x="139" y="119"/>
                    <a:pt x="139" y="119"/>
                    <a:pt x="139" y="119"/>
                  </a:cubicBezTo>
                  <a:lnTo>
                    <a:pt x="139" y="125"/>
                  </a:lnTo>
                  <a:close/>
                  <a:moveTo>
                    <a:pt x="50" y="28"/>
                  </a:moveTo>
                  <a:cubicBezTo>
                    <a:pt x="58" y="28"/>
                    <a:pt x="64" y="22"/>
                    <a:pt x="64" y="14"/>
                  </a:cubicBezTo>
                  <a:cubicBezTo>
                    <a:pt x="64" y="6"/>
                    <a:pt x="58" y="0"/>
                    <a:pt x="50" y="0"/>
                  </a:cubicBezTo>
                  <a:cubicBezTo>
                    <a:pt x="42" y="0"/>
                    <a:pt x="36" y="6"/>
                    <a:pt x="36" y="14"/>
                  </a:cubicBezTo>
                  <a:cubicBezTo>
                    <a:pt x="36" y="22"/>
                    <a:pt x="42" y="28"/>
                    <a:pt x="50" y="28"/>
                  </a:cubicBezTo>
                  <a:close/>
                </a:path>
              </a:pathLst>
            </a:cu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grpSp>
      <p:sp>
        <p:nvSpPr>
          <p:cNvPr id="21" name="任意多边形 20"/>
          <p:cNvSpPr/>
          <p:nvPr/>
        </p:nvSpPr>
        <p:spPr>
          <a:xfrm flipV="1">
            <a:off x="2438054" y="-21411"/>
            <a:ext cx="7352907" cy="1142298"/>
          </a:xfrm>
          <a:custGeom>
            <a:avLst/>
            <a:gdLst>
              <a:gd name="connsiteX0" fmla="*/ 3173025 w 6346050"/>
              <a:gd name="connsiteY0" fmla="*/ 0 h 1019678"/>
              <a:gd name="connsiteX1" fmla="*/ 6241233 w 6346050"/>
              <a:gd name="connsiteY1" fmla="*/ 929623 h 1019678"/>
              <a:gd name="connsiteX2" fmla="*/ 6346050 w 6346050"/>
              <a:gd name="connsiteY2" fmla="*/ 1019678 h 1019678"/>
              <a:gd name="connsiteX3" fmla="*/ 0 w 6346050"/>
              <a:gd name="connsiteY3" fmla="*/ 1019678 h 1019678"/>
              <a:gd name="connsiteX4" fmla="*/ 104817 w 6346050"/>
              <a:gd name="connsiteY4" fmla="*/ 929623 h 1019678"/>
              <a:gd name="connsiteX5" fmla="*/ 3173025 w 6346050"/>
              <a:gd name="connsiteY5" fmla="*/ 0 h 1019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46050" h="1019677">
                <a:moveTo>
                  <a:pt x="3173025" y="0"/>
                </a:moveTo>
                <a:cubicBezTo>
                  <a:pt x="4408265" y="0"/>
                  <a:pt x="5511945" y="361879"/>
                  <a:pt x="6241233" y="929623"/>
                </a:cubicBezTo>
                <a:lnTo>
                  <a:pt x="6346050" y="1019678"/>
                </a:lnTo>
                <a:lnTo>
                  <a:pt x="0" y="1019678"/>
                </a:lnTo>
                <a:lnTo>
                  <a:pt x="104817" y="929623"/>
                </a:lnTo>
                <a:cubicBezTo>
                  <a:pt x="834105" y="361879"/>
                  <a:pt x="1937785" y="0"/>
                  <a:pt x="3173025" y="0"/>
                </a:cubicBezTo>
                <a:close/>
              </a:path>
            </a:pathLst>
          </a:custGeom>
          <a:noFill/>
          <a:ln>
            <a:gradFill flip="none" rotWithShape="1">
              <a:gsLst>
                <a:gs pos="0">
                  <a:srgbClr val="0B353B"/>
                </a:gs>
                <a:gs pos="31000">
                  <a:srgbClr val="0B353B">
                    <a:alpha val="0"/>
                  </a:srgbClr>
                </a:gs>
                <a:gs pos="100000">
                  <a:srgbClr val="0B353B">
                    <a:alpha val="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43" name="文本框 42"/>
          <p:cNvSpPr txBox="1"/>
          <p:nvPr/>
        </p:nvSpPr>
        <p:spPr>
          <a:xfrm>
            <a:off x="2562272" y="2545832"/>
            <a:ext cx="1159497" cy="400110"/>
          </a:xfrm>
          <a:prstGeom prst="rect">
            <a:avLst/>
          </a:prstGeom>
          <a:noFill/>
        </p:spPr>
        <p:txBody>
          <a:bodyPr wrap="square" rtlCol="0">
            <a:prstTxWarp prst="textArchUp">
              <a:avLst/>
            </a:prstTxWarp>
            <a:spAutoFit/>
          </a:bodyPr>
          <a:lstStyle/>
          <a:p>
            <a:pPr lvl="0" algn="ctr"/>
            <a:r>
              <a:rPr lang="zh-CN" altLang="en-US" sz="2400">
                <a:solidFill>
                  <a:srgbClr val="C00000"/>
                </a:solidFill>
                <a:latin typeface="阿里巴巴普惠体 Medium" panose="00020600040101010101" pitchFamily="18" charset="-122"/>
                <a:ea typeface="阿里巴巴普惠体 Medium" panose="00020600040101010101" pitchFamily="18" charset="-122"/>
              </a:rPr>
              <a:t>好习惯</a:t>
            </a:r>
            <a:endParaRPr kumimoji="0" lang="zh-CN" altLang="en-US" sz="24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endParaRPr>
          </a:p>
        </p:txBody>
      </p:sp>
      <p:sp>
        <p:nvSpPr>
          <p:cNvPr id="44" name="文本框 43"/>
          <p:cNvSpPr txBox="1"/>
          <p:nvPr/>
        </p:nvSpPr>
        <p:spPr>
          <a:xfrm>
            <a:off x="5523341" y="3012720"/>
            <a:ext cx="1159497" cy="400110"/>
          </a:xfrm>
          <a:prstGeom prst="rect">
            <a:avLst/>
          </a:prstGeom>
          <a:noFill/>
        </p:spPr>
        <p:txBody>
          <a:bodyPr wrap="square" rtlCol="0">
            <a:prstTxWarp prst="textArchUp">
              <a:avLst/>
            </a:prstTxWarp>
            <a:spAutoFit/>
          </a:bodyPr>
          <a:lstStyle/>
          <a:p>
            <a:pPr lvl="0" algn="ctr"/>
            <a:r>
              <a:rPr lang="zh-CN" altLang="en-US" sz="2400">
                <a:solidFill>
                  <a:srgbClr val="C00000"/>
                </a:solidFill>
                <a:latin typeface="阿里巴巴普惠体 Medium" panose="00020600040101010101" pitchFamily="18" charset="-122"/>
                <a:ea typeface="阿里巴巴普惠体 Medium" panose="00020600040101010101" pitchFamily="18" charset="-122"/>
              </a:rPr>
              <a:t>绝黄赌</a:t>
            </a:r>
            <a:endParaRPr kumimoji="0" lang="zh-CN" altLang="en-US" sz="24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endParaRPr>
          </a:p>
        </p:txBody>
      </p:sp>
      <p:sp>
        <p:nvSpPr>
          <p:cNvPr id="45" name="矩形 44"/>
          <p:cNvSpPr/>
          <p:nvPr/>
        </p:nvSpPr>
        <p:spPr>
          <a:xfrm>
            <a:off x="8513867" y="2545832"/>
            <a:ext cx="1107996" cy="461665"/>
          </a:xfrm>
          <a:prstGeom prst="rect">
            <a:avLst/>
          </a:prstGeom>
          <a:noFill/>
        </p:spPr>
        <p:txBody>
          <a:bodyPr spcFirstLastPara="1" wrap="square" numCol="1" rtlCol="0">
            <a:prstTxWarp prst="textArchUp">
              <a:avLst/>
            </a:prstTxWarp>
            <a:spAutoFit/>
          </a:bodyPr>
          <a:lstStyle/>
          <a:p>
            <a:pPr lvl="0" algn="ctr"/>
            <a:r>
              <a:rPr lang="zh-CN" altLang="en-US" sz="2400" noProof="0">
                <a:solidFill>
                  <a:srgbClr val="C00000"/>
                </a:solidFill>
                <a:latin typeface="阿里巴巴普惠体 Medium" panose="00020600040101010101" pitchFamily="18" charset="-122"/>
                <a:ea typeface="阿里巴巴普惠体 Medium" panose="00020600040101010101" pitchFamily="18" charset="-122"/>
              </a:rPr>
              <a:t>拒烟酒</a:t>
            </a:r>
            <a:endParaRPr kumimoji="0" lang="zh-CN" altLang="en-US" sz="24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endParaRPr>
          </a:p>
        </p:txBody>
      </p:sp>
      <p:sp>
        <p:nvSpPr>
          <p:cNvPr id="52" name="任意多边形 51"/>
          <p:cNvSpPr/>
          <p:nvPr/>
        </p:nvSpPr>
        <p:spPr>
          <a:xfrm>
            <a:off x="1847797" y="2894111"/>
            <a:ext cx="2592000" cy="2429209"/>
          </a:xfrm>
          <a:custGeom>
            <a:avLst/>
            <a:gdLst>
              <a:gd name="connsiteX0" fmla="*/ 1295998 w 2592000"/>
              <a:gd name="connsiteY0" fmla="*/ 0 h 2429209"/>
              <a:gd name="connsiteX1" fmla="*/ 2508304 w 2592000"/>
              <a:gd name="connsiteY1" fmla="*/ 143312 h 2429209"/>
              <a:gd name="connsiteX2" fmla="*/ 2578969 w 2592000"/>
              <a:gd name="connsiteY2" fmla="*/ 166020 h 2429209"/>
              <a:gd name="connsiteX3" fmla="*/ 2585340 w 2592000"/>
              <a:gd name="connsiteY3" fmla="*/ 146706 h 2429209"/>
              <a:gd name="connsiteX4" fmla="*/ 2587754 w 2592000"/>
              <a:gd name="connsiteY4" fmla="*/ 154484 h 2429209"/>
              <a:gd name="connsiteX5" fmla="*/ 2592000 w 2592000"/>
              <a:gd name="connsiteY5" fmla="*/ 196600 h 2429209"/>
              <a:gd name="connsiteX6" fmla="*/ 2592000 w 2592000"/>
              <a:gd name="connsiteY6" fmla="*/ 2220234 h 2429209"/>
              <a:gd name="connsiteX7" fmla="*/ 2383025 w 2592000"/>
              <a:gd name="connsiteY7" fmla="*/ 2429209 h 2429209"/>
              <a:gd name="connsiteX8" fmla="*/ 208975 w 2592000"/>
              <a:gd name="connsiteY8" fmla="*/ 2429209 h 2429209"/>
              <a:gd name="connsiteX9" fmla="*/ 0 w 2592000"/>
              <a:gd name="connsiteY9" fmla="*/ 2220234 h 2429209"/>
              <a:gd name="connsiteX10" fmla="*/ 0 w 2592000"/>
              <a:gd name="connsiteY10" fmla="*/ 196600 h 2429209"/>
              <a:gd name="connsiteX11" fmla="*/ 4246 w 2592000"/>
              <a:gd name="connsiteY11" fmla="*/ 154484 h 2429209"/>
              <a:gd name="connsiteX12" fmla="*/ 6661 w 2592000"/>
              <a:gd name="connsiteY12" fmla="*/ 146704 h 2429209"/>
              <a:gd name="connsiteX13" fmla="*/ 13032 w 2592000"/>
              <a:gd name="connsiteY13" fmla="*/ 166020 h 2429209"/>
              <a:gd name="connsiteX14" fmla="*/ 83696 w 2592000"/>
              <a:gd name="connsiteY14" fmla="*/ 143312 h 2429209"/>
              <a:gd name="connsiteX15" fmla="*/ 1295998 w 2592000"/>
              <a:gd name="connsiteY15" fmla="*/ 0 h 2429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92000" h="2429209">
                <a:moveTo>
                  <a:pt x="1295998" y="0"/>
                </a:moveTo>
                <a:cubicBezTo>
                  <a:pt x="1767730" y="0"/>
                  <a:pt x="2195498" y="54641"/>
                  <a:pt x="2508304" y="143312"/>
                </a:cubicBezTo>
                <a:lnTo>
                  <a:pt x="2578969" y="166020"/>
                </a:lnTo>
                <a:lnTo>
                  <a:pt x="2585340" y="146706"/>
                </a:lnTo>
                <a:lnTo>
                  <a:pt x="2587754" y="154484"/>
                </a:lnTo>
                <a:cubicBezTo>
                  <a:pt x="2590538" y="168088"/>
                  <a:pt x="2592000" y="182173"/>
                  <a:pt x="2592000" y="196600"/>
                </a:cubicBezTo>
                <a:lnTo>
                  <a:pt x="2592000" y="2220234"/>
                </a:lnTo>
                <a:cubicBezTo>
                  <a:pt x="2592000" y="2335648"/>
                  <a:pt x="2498439" y="2429209"/>
                  <a:pt x="2383025" y="2429209"/>
                </a:cubicBezTo>
                <a:lnTo>
                  <a:pt x="208975" y="2429209"/>
                </a:lnTo>
                <a:cubicBezTo>
                  <a:pt x="93561" y="2429209"/>
                  <a:pt x="0" y="2335648"/>
                  <a:pt x="0" y="2220234"/>
                </a:cubicBezTo>
                <a:lnTo>
                  <a:pt x="0" y="196600"/>
                </a:lnTo>
                <a:cubicBezTo>
                  <a:pt x="0" y="182173"/>
                  <a:pt x="1462" y="168088"/>
                  <a:pt x="4246" y="154484"/>
                </a:cubicBezTo>
                <a:lnTo>
                  <a:pt x="6661" y="146704"/>
                </a:lnTo>
                <a:lnTo>
                  <a:pt x="13032" y="166020"/>
                </a:lnTo>
                <a:lnTo>
                  <a:pt x="83696" y="143312"/>
                </a:lnTo>
                <a:cubicBezTo>
                  <a:pt x="396502" y="54641"/>
                  <a:pt x="824271" y="0"/>
                  <a:pt x="1295998" y="0"/>
                </a:cubicBezTo>
                <a:close/>
              </a:path>
            </a:pathLst>
          </a:custGeom>
          <a:solidFill>
            <a:srgbClr val="0899A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56" name="任意多边形 55"/>
          <p:cNvSpPr/>
          <p:nvPr/>
        </p:nvSpPr>
        <p:spPr>
          <a:xfrm>
            <a:off x="7771865" y="2894111"/>
            <a:ext cx="2592000" cy="2429209"/>
          </a:xfrm>
          <a:custGeom>
            <a:avLst/>
            <a:gdLst>
              <a:gd name="connsiteX0" fmla="*/ 1295998 w 2592000"/>
              <a:gd name="connsiteY0" fmla="*/ 0 h 2429209"/>
              <a:gd name="connsiteX1" fmla="*/ 2508304 w 2592000"/>
              <a:gd name="connsiteY1" fmla="*/ 143312 h 2429209"/>
              <a:gd name="connsiteX2" fmla="*/ 2578969 w 2592000"/>
              <a:gd name="connsiteY2" fmla="*/ 166020 h 2429209"/>
              <a:gd name="connsiteX3" fmla="*/ 2585340 w 2592000"/>
              <a:gd name="connsiteY3" fmla="*/ 146706 h 2429209"/>
              <a:gd name="connsiteX4" fmla="*/ 2587754 w 2592000"/>
              <a:gd name="connsiteY4" fmla="*/ 154484 h 2429209"/>
              <a:gd name="connsiteX5" fmla="*/ 2592000 w 2592000"/>
              <a:gd name="connsiteY5" fmla="*/ 196600 h 2429209"/>
              <a:gd name="connsiteX6" fmla="*/ 2592000 w 2592000"/>
              <a:gd name="connsiteY6" fmla="*/ 2220234 h 2429209"/>
              <a:gd name="connsiteX7" fmla="*/ 2383025 w 2592000"/>
              <a:gd name="connsiteY7" fmla="*/ 2429209 h 2429209"/>
              <a:gd name="connsiteX8" fmla="*/ 208975 w 2592000"/>
              <a:gd name="connsiteY8" fmla="*/ 2429209 h 2429209"/>
              <a:gd name="connsiteX9" fmla="*/ 0 w 2592000"/>
              <a:gd name="connsiteY9" fmla="*/ 2220234 h 2429209"/>
              <a:gd name="connsiteX10" fmla="*/ 0 w 2592000"/>
              <a:gd name="connsiteY10" fmla="*/ 196600 h 2429209"/>
              <a:gd name="connsiteX11" fmla="*/ 4246 w 2592000"/>
              <a:gd name="connsiteY11" fmla="*/ 154484 h 2429209"/>
              <a:gd name="connsiteX12" fmla="*/ 6661 w 2592000"/>
              <a:gd name="connsiteY12" fmla="*/ 146704 h 2429209"/>
              <a:gd name="connsiteX13" fmla="*/ 13032 w 2592000"/>
              <a:gd name="connsiteY13" fmla="*/ 166020 h 2429209"/>
              <a:gd name="connsiteX14" fmla="*/ 83696 w 2592000"/>
              <a:gd name="connsiteY14" fmla="*/ 143312 h 2429209"/>
              <a:gd name="connsiteX15" fmla="*/ 1295998 w 2592000"/>
              <a:gd name="connsiteY15" fmla="*/ 0 h 2429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92000" h="2429209">
                <a:moveTo>
                  <a:pt x="1295998" y="0"/>
                </a:moveTo>
                <a:cubicBezTo>
                  <a:pt x="1767730" y="0"/>
                  <a:pt x="2195498" y="54641"/>
                  <a:pt x="2508304" y="143312"/>
                </a:cubicBezTo>
                <a:lnTo>
                  <a:pt x="2578969" y="166020"/>
                </a:lnTo>
                <a:lnTo>
                  <a:pt x="2585340" y="146706"/>
                </a:lnTo>
                <a:lnTo>
                  <a:pt x="2587754" y="154484"/>
                </a:lnTo>
                <a:cubicBezTo>
                  <a:pt x="2590538" y="168088"/>
                  <a:pt x="2592000" y="182173"/>
                  <a:pt x="2592000" y="196600"/>
                </a:cubicBezTo>
                <a:lnTo>
                  <a:pt x="2592000" y="2220234"/>
                </a:lnTo>
                <a:cubicBezTo>
                  <a:pt x="2592000" y="2335648"/>
                  <a:pt x="2498439" y="2429209"/>
                  <a:pt x="2383025" y="2429209"/>
                </a:cubicBezTo>
                <a:lnTo>
                  <a:pt x="208975" y="2429209"/>
                </a:lnTo>
                <a:cubicBezTo>
                  <a:pt x="93561" y="2429209"/>
                  <a:pt x="0" y="2335648"/>
                  <a:pt x="0" y="2220234"/>
                </a:cubicBezTo>
                <a:lnTo>
                  <a:pt x="0" y="196600"/>
                </a:lnTo>
                <a:cubicBezTo>
                  <a:pt x="0" y="182173"/>
                  <a:pt x="1462" y="168088"/>
                  <a:pt x="4246" y="154484"/>
                </a:cubicBezTo>
                <a:lnTo>
                  <a:pt x="6661" y="146704"/>
                </a:lnTo>
                <a:lnTo>
                  <a:pt x="13032" y="166020"/>
                </a:lnTo>
                <a:lnTo>
                  <a:pt x="83696" y="143312"/>
                </a:lnTo>
                <a:cubicBezTo>
                  <a:pt x="396502" y="54641"/>
                  <a:pt x="824271" y="0"/>
                  <a:pt x="1295998" y="0"/>
                </a:cubicBezTo>
                <a:close/>
              </a:path>
            </a:pathLst>
          </a:custGeom>
          <a:solidFill>
            <a:srgbClr val="0899A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61" name="任意多边形 60"/>
          <p:cNvSpPr/>
          <p:nvPr/>
        </p:nvSpPr>
        <p:spPr>
          <a:xfrm>
            <a:off x="4809831" y="3412830"/>
            <a:ext cx="2592000" cy="2429209"/>
          </a:xfrm>
          <a:custGeom>
            <a:avLst/>
            <a:gdLst>
              <a:gd name="connsiteX0" fmla="*/ 1295998 w 2592000"/>
              <a:gd name="connsiteY0" fmla="*/ 0 h 2429209"/>
              <a:gd name="connsiteX1" fmla="*/ 2508304 w 2592000"/>
              <a:gd name="connsiteY1" fmla="*/ 143312 h 2429209"/>
              <a:gd name="connsiteX2" fmla="*/ 2578969 w 2592000"/>
              <a:gd name="connsiteY2" fmla="*/ 166020 h 2429209"/>
              <a:gd name="connsiteX3" fmla="*/ 2585340 w 2592000"/>
              <a:gd name="connsiteY3" fmla="*/ 146706 h 2429209"/>
              <a:gd name="connsiteX4" fmla="*/ 2587754 w 2592000"/>
              <a:gd name="connsiteY4" fmla="*/ 154484 h 2429209"/>
              <a:gd name="connsiteX5" fmla="*/ 2592000 w 2592000"/>
              <a:gd name="connsiteY5" fmla="*/ 196600 h 2429209"/>
              <a:gd name="connsiteX6" fmla="*/ 2592000 w 2592000"/>
              <a:gd name="connsiteY6" fmla="*/ 2220234 h 2429209"/>
              <a:gd name="connsiteX7" fmla="*/ 2383025 w 2592000"/>
              <a:gd name="connsiteY7" fmla="*/ 2429209 h 2429209"/>
              <a:gd name="connsiteX8" fmla="*/ 208975 w 2592000"/>
              <a:gd name="connsiteY8" fmla="*/ 2429209 h 2429209"/>
              <a:gd name="connsiteX9" fmla="*/ 0 w 2592000"/>
              <a:gd name="connsiteY9" fmla="*/ 2220234 h 2429209"/>
              <a:gd name="connsiteX10" fmla="*/ 0 w 2592000"/>
              <a:gd name="connsiteY10" fmla="*/ 196600 h 2429209"/>
              <a:gd name="connsiteX11" fmla="*/ 4246 w 2592000"/>
              <a:gd name="connsiteY11" fmla="*/ 154484 h 2429209"/>
              <a:gd name="connsiteX12" fmla="*/ 6661 w 2592000"/>
              <a:gd name="connsiteY12" fmla="*/ 146704 h 2429209"/>
              <a:gd name="connsiteX13" fmla="*/ 13032 w 2592000"/>
              <a:gd name="connsiteY13" fmla="*/ 166020 h 2429209"/>
              <a:gd name="connsiteX14" fmla="*/ 83696 w 2592000"/>
              <a:gd name="connsiteY14" fmla="*/ 143312 h 2429209"/>
              <a:gd name="connsiteX15" fmla="*/ 1295998 w 2592000"/>
              <a:gd name="connsiteY15" fmla="*/ 0 h 2429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92000" h="2429209">
                <a:moveTo>
                  <a:pt x="1295998" y="0"/>
                </a:moveTo>
                <a:cubicBezTo>
                  <a:pt x="1767730" y="0"/>
                  <a:pt x="2195498" y="54641"/>
                  <a:pt x="2508304" y="143312"/>
                </a:cubicBezTo>
                <a:lnTo>
                  <a:pt x="2578969" y="166020"/>
                </a:lnTo>
                <a:lnTo>
                  <a:pt x="2585340" y="146706"/>
                </a:lnTo>
                <a:lnTo>
                  <a:pt x="2587754" y="154484"/>
                </a:lnTo>
                <a:cubicBezTo>
                  <a:pt x="2590538" y="168088"/>
                  <a:pt x="2592000" y="182173"/>
                  <a:pt x="2592000" y="196600"/>
                </a:cubicBezTo>
                <a:lnTo>
                  <a:pt x="2592000" y="2220234"/>
                </a:lnTo>
                <a:cubicBezTo>
                  <a:pt x="2592000" y="2335648"/>
                  <a:pt x="2498439" y="2429209"/>
                  <a:pt x="2383025" y="2429209"/>
                </a:cubicBezTo>
                <a:lnTo>
                  <a:pt x="208975" y="2429209"/>
                </a:lnTo>
                <a:cubicBezTo>
                  <a:pt x="93561" y="2429209"/>
                  <a:pt x="0" y="2335648"/>
                  <a:pt x="0" y="2220234"/>
                </a:cubicBezTo>
                <a:lnTo>
                  <a:pt x="0" y="196600"/>
                </a:lnTo>
                <a:cubicBezTo>
                  <a:pt x="0" y="182173"/>
                  <a:pt x="1462" y="168088"/>
                  <a:pt x="4246" y="154484"/>
                </a:cubicBezTo>
                <a:lnTo>
                  <a:pt x="6661" y="146704"/>
                </a:lnTo>
                <a:lnTo>
                  <a:pt x="13032" y="166020"/>
                </a:lnTo>
                <a:lnTo>
                  <a:pt x="83696" y="143312"/>
                </a:lnTo>
                <a:cubicBezTo>
                  <a:pt x="396502" y="54641"/>
                  <a:pt x="824271" y="0"/>
                  <a:pt x="1295998" y="0"/>
                </a:cubicBezTo>
                <a:close/>
              </a:path>
            </a:pathLst>
          </a:custGeom>
          <a:solidFill>
            <a:srgbClr val="014D5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62" name="文本框 61"/>
          <p:cNvSpPr txBox="1"/>
          <p:nvPr/>
        </p:nvSpPr>
        <p:spPr>
          <a:xfrm>
            <a:off x="1900216" y="3132692"/>
            <a:ext cx="2495156" cy="2041585"/>
          </a:xfrm>
          <a:prstGeom prst="rect">
            <a:avLst/>
          </a:prstGeom>
          <a:noFill/>
        </p:spPr>
        <p:txBody>
          <a:bodyPr wrap="square" rtlCol="0">
            <a:spAutoFit/>
          </a:bodyPr>
          <a:lstStyle/>
          <a:p>
            <a:pPr lvl="0" algn="just">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        坚持不懈地培养自己良好的生活习惯，比如严格遵守学校的作息时间，遵守学校的秩序</a:t>
            </a:r>
            <a:r>
              <a:rPr lang="en-US" altLang="zh-CN">
                <a:solidFill>
                  <a:prstClr val="black"/>
                </a:solidFill>
                <a:latin typeface="阿里巴巴普惠体 Medium" panose="00020600040101010101" pitchFamily="18" charset="-122"/>
                <a:ea typeface="阿里巴巴普惠体 Medium" panose="00020600040101010101" pitchFamily="18" charset="-122"/>
              </a:rPr>
              <a:t>,</a:t>
            </a:r>
            <a:r>
              <a:rPr lang="zh-CN" altLang="en-US">
                <a:solidFill>
                  <a:prstClr val="black"/>
                </a:solidFill>
                <a:latin typeface="阿里巴巴普惠体 Medium" panose="00020600040101010101" pitchFamily="18" charset="-122"/>
                <a:ea typeface="阿里巴巴普惠体 Medium" panose="00020600040101010101" pitchFamily="18" charset="-122"/>
              </a:rPr>
              <a:t> 不在走廊追追打打</a:t>
            </a:r>
            <a:r>
              <a:rPr lang="en-US" altLang="zh-CN">
                <a:solidFill>
                  <a:prstClr val="black"/>
                </a:solidFill>
                <a:latin typeface="阿里巴巴普惠体 Medium" panose="00020600040101010101" pitchFamily="18" charset="-122"/>
                <a:ea typeface="阿里巴巴普惠体 Medium" panose="00020600040101010101" pitchFamily="18" charset="-122"/>
              </a:rPr>
              <a:t>,</a:t>
            </a:r>
            <a:r>
              <a:rPr lang="zh-CN" altLang="en-US">
                <a:solidFill>
                  <a:prstClr val="black"/>
                </a:solidFill>
                <a:latin typeface="阿里巴巴普惠体 Medium" panose="00020600040101010101" pitchFamily="18" charset="-122"/>
                <a:ea typeface="阿里巴巴普惠体 Medium" panose="00020600040101010101" pitchFamily="18" charset="-122"/>
              </a:rPr>
              <a:t>横冲直撞等等。拥有一个良好的习惯会少惹很多麻烦。</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p:txBody>
      </p:sp>
      <p:sp>
        <p:nvSpPr>
          <p:cNvPr id="63" name="文本框 62"/>
          <p:cNvSpPr txBox="1"/>
          <p:nvPr/>
        </p:nvSpPr>
        <p:spPr>
          <a:xfrm>
            <a:off x="4858253" y="3612811"/>
            <a:ext cx="2495156" cy="2041585"/>
          </a:xfrm>
          <a:prstGeom prst="rect">
            <a:avLst/>
          </a:prstGeom>
          <a:noFill/>
        </p:spPr>
        <p:txBody>
          <a:bodyPr wrap="square" rtlCol="0">
            <a:spAutoFit/>
          </a:bodyPr>
          <a:lstStyle/>
          <a:p>
            <a:pPr lvl="0">
              <a:lnSpc>
                <a:spcPts val="1900"/>
              </a:lnSpc>
            </a:pPr>
            <a:r>
              <a:rPr lang="zh-CN" altLang="en-US">
                <a:solidFill>
                  <a:prstClr val="white"/>
                </a:solidFill>
                <a:latin typeface="阿里巴巴普惠体 Medium" panose="00020600040101010101" pitchFamily="18" charset="-122"/>
                <a:ea typeface="阿里巴巴普惠体 Medium" panose="00020600040101010101" pitchFamily="18" charset="-122"/>
              </a:rPr>
              <a:t>        现在网络发达又复杂，我们又经常使用手机、电脑，很多不良信息总会骚扰我们。有的同学因为好奇心作怪，很容易上当、上瘾，一旦沉溺其中，就会难以自拔。</a:t>
            </a:r>
            <a:endParaRPr kumimoji="0" lang="zh-CN" altLang="en-US" sz="18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endParaRPr>
          </a:p>
        </p:txBody>
      </p:sp>
      <p:sp>
        <p:nvSpPr>
          <p:cNvPr id="64" name="文本框 63"/>
          <p:cNvSpPr txBox="1"/>
          <p:nvPr/>
        </p:nvSpPr>
        <p:spPr>
          <a:xfrm>
            <a:off x="7820287" y="3144616"/>
            <a:ext cx="2495156" cy="2041585"/>
          </a:xfrm>
          <a:prstGeom prst="rect">
            <a:avLst/>
          </a:prstGeom>
          <a:noFill/>
        </p:spPr>
        <p:txBody>
          <a:bodyPr wrap="square" rtlCol="0">
            <a:spAutoFit/>
          </a:bodyPr>
          <a:lstStyle/>
          <a:p>
            <a:pPr lvl="0">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        吸烟、喝酒有害健康，这是众所周知的。青少年的身心还没有发育完整，烟酒危害严重。更重要的是抽烟喝酒很可能会被犯罪分子利用，成为引诱你吸食毒品的手段。</a:t>
            </a:r>
            <a:endParaRPr kumimoji="0" lang="zh-CN" altLang="en-US"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grpSp>
        <p:nvGrpSpPr>
          <p:cNvPr id="4" name="组合 3"/>
          <p:cNvGrpSpPr/>
          <p:nvPr/>
        </p:nvGrpSpPr>
        <p:grpSpPr>
          <a:xfrm>
            <a:off x="2870948" y="1664778"/>
            <a:ext cx="534838" cy="504000"/>
            <a:chOff x="2870948" y="1664778"/>
            <a:chExt cx="534838" cy="504000"/>
          </a:xfrm>
        </p:grpSpPr>
        <p:sp>
          <p:nvSpPr>
            <p:cNvPr id="41" name="椭圆 40"/>
            <p:cNvSpPr/>
            <p:nvPr/>
          </p:nvSpPr>
          <p:spPr>
            <a:xfrm>
              <a:off x="2886367" y="1664778"/>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Impact" panose="020B0806030902050204" pitchFamily="34" charset="0"/>
                <a:ea typeface="宋体" panose="02010600030101010101" pitchFamily="2" charset="-122"/>
                <a:cs typeface="+mn-cs"/>
              </a:endParaRPr>
            </a:p>
          </p:txBody>
        </p:sp>
        <p:sp>
          <p:nvSpPr>
            <p:cNvPr id="2" name="文本框 1"/>
            <p:cNvSpPr txBox="1"/>
            <p:nvPr/>
          </p:nvSpPr>
          <p:spPr>
            <a:xfrm>
              <a:off x="2870948" y="1716723"/>
              <a:ext cx="534838" cy="400110"/>
            </a:xfrm>
            <a:prstGeom prst="rect">
              <a:avLst/>
            </a:prstGeom>
            <a:noFill/>
          </p:spPr>
          <p:txBody>
            <a:bodyPr wrap="square" rtlCol="0">
              <a:spAutoFit/>
            </a:bodyPr>
            <a:lstStyle/>
            <a:p>
              <a:pPr algn="ctr"/>
              <a:r>
                <a:rPr lang="en-US" altLang="zh-CN" sz="2000">
                  <a:solidFill>
                    <a:schemeClr val="bg1"/>
                  </a:solidFill>
                  <a:latin typeface="Impact" panose="020B0806030902050204" pitchFamily="34" charset="0"/>
                </a:rPr>
                <a:t>10</a:t>
              </a:r>
              <a:endParaRPr lang="zh-CN" altLang="en-US" sz="2000">
                <a:solidFill>
                  <a:schemeClr val="bg1"/>
                </a:solidFill>
                <a:latin typeface="Impact" panose="020B0806030902050204" pitchFamily="34" charset="0"/>
              </a:endParaRPr>
            </a:p>
          </p:txBody>
        </p:sp>
      </p:grpSp>
      <p:grpSp>
        <p:nvGrpSpPr>
          <p:cNvPr id="5" name="组合 4"/>
          <p:cNvGrpSpPr/>
          <p:nvPr/>
        </p:nvGrpSpPr>
        <p:grpSpPr>
          <a:xfrm>
            <a:off x="5837207" y="2196110"/>
            <a:ext cx="534838" cy="504000"/>
            <a:chOff x="5837207" y="2196110"/>
            <a:chExt cx="534838" cy="504000"/>
          </a:xfrm>
        </p:grpSpPr>
        <p:sp>
          <p:nvSpPr>
            <p:cNvPr id="34" name="椭圆 33"/>
            <p:cNvSpPr/>
            <p:nvPr/>
          </p:nvSpPr>
          <p:spPr>
            <a:xfrm>
              <a:off x="5844000" y="2196110"/>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Impact" panose="020B0806030902050204" pitchFamily="34" charset="0"/>
                <a:ea typeface="宋体" panose="02010600030101010101" pitchFamily="2" charset="-122"/>
                <a:cs typeface="+mn-cs"/>
              </a:endParaRPr>
            </a:p>
          </p:txBody>
        </p:sp>
        <p:sp>
          <p:nvSpPr>
            <p:cNvPr id="30" name="文本框 29"/>
            <p:cNvSpPr txBox="1"/>
            <p:nvPr/>
          </p:nvSpPr>
          <p:spPr>
            <a:xfrm>
              <a:off x="5837207" y="2247624"/>
              <a:ext cx="534838" cy="400110"/>
            </a:xfrm>
            <a:prstGeom prst="rect">
              <a:avLst/>
            </a:prstGeom>
            <a:noFill/>
          </p:spPr>
          <p:txBody>
            <a:bodyPr wrap="square" rtlCol="0">
              <a:spAutoFit/>
            </a:bodyPr>
            <a:lstStyle/>
            <a:p>
              <a:pPr algn="ctr"/>
              <a:r>
                <a:rPr lang="en-US" altLang="zh-CN" sz="2000">
                  <a:solidFill>
                    <a:schemeClr val="bg1"/>
                  </a:solidFill>
                  <a:latin typeface="Impact" panose="020B0806030902050204" pitchFamily="34" charset="0"/>
                </a:rPr>
                <a:t>11</a:t>
              </a:r>
              <a:endParaRPr lang="zh-CN" altLang="en-US" sz="2000">
                <a:solidFill>
                  <a:schemeClr val="bg1"/>
                </a:solidFill>
                <a:latin typeface="Impact" panose="020B0806030902050204" pitchFamily="34" charset="0"/>
              </a:endParaRPr>
            </a:p>
          </p:txBody>
        </p:sp>
      </p:grpSp>
      <p:grpSp>
        <p:nvGrpSpPr>
          <p:cNvPr id="7" name="组合 6"/>
          <p:cNvGrpSpPr/>
          <p:nvPr/>
        </p:nvGrpSpPr>
        <p:grpSpPr>
          <a:xfrm>
            <a:off x="8800446" y="1664778"/>
            <a:ext cx="534838" cy="504000"/>
            <a:chOff x="8800446" y="1664778"/>
            <a:chExt cx="534838" cy="504000"/>
          </a:xfrm>
        </p:grpSpPr>
        <p:sp>
          <p:nvSpPr>
            <p:cNvPr id="42" name="椭圆 41"/>
            <p:cNvSpPr/>
            <p:nvPr/>
          </p:nvSpPr>
          <p:spPr>
            <a:xfrm>
              <a:off x="8815865" y="1664778"/>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Impact" panose="020B0806030902050204" pitchFamily="34" charset="0"/>
                <a:ea typeface="宋体" panose="02010600030101010101" pitchFamily="2" charset="-122"/>
              </a:endParaRPr>
            </a:p>
          </p:txBody>
        </p:sp>
        <p:sp>
          <p:nvSpPr>
            <p:cNvPr id="31" name="文本框 30"/>
            <p:cNvSpPr txBox="1"/>
            <p:nvPr/>
          </p:nvSpPr>
          <p:spPr>
            <a:xfrm>
              <a:off x="8800446" y="1711357"/>
              <a:ext cx="534838" cy="400110"/>
            </a:xfrm>
            <a:prstGeom prst="rect">
              <a:avLst/>
            </a:prstGeom>
            <a:noFill/>
          </p:spPr>
          <p:txBody>
            <a:bodyPr wrap="square" rtlCol="0">
              <a:spAutoFit/>
            </a:bodyPr>
            <a:lstStyle/>
            <a:p>
              <a:pPr algn="ctr"/>
              <a:r>
                <a:rPr lang="en-US" altLang="zh-CN" sz="2000">
                  <a:solidFill>
                    <a:schemeClr val="bg1"/>
                  </a:solidFill>
                  <a:latin typeface="Impact" panose="020B0806030902050204" pitchFamily="34" charset="0"/>
                </a:rPr>
                <a:t>12</a:t>
              </a:r>
              <a:endParaRPr lang="zh-CN" altLang="en-US" sz="2000">
                <a:solidFill>
                  <a:schemeClr val="bg1"/>
                </a:solidFill>
                <a:latin typeface="Impact" panose="020B0806030902050204" pitchFamily="34" charset="0"/>
              </a:endParaRPr>
            </a:p>
          </p:txBody>
        </p:sp>
      </p:grpSp>
      <p:pic>
        <p:nvPicPr>
          <p:cNvPr id="35" name="图片 3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6"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如何做好日常防护</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6"/>
                                        </p:tgtEl>
                                        <p:attrNameLst>
                                          <p:attrName>ppt_y</p:attrName>
                                        </p:attrNameLst>
                                      </p:cBhvr>
                                      <p:tavLst>
                                        <p:tav tm="0">
                                          <p:val>
                                            <p:strVal val="#ppt_y"/>
                                          </p:val>
                                        </p:tav>
                                        <p:tav tm="100000">
                                          <p:val>
                                            <p:strVal val="#ppt_y"/>
                                          </p:val>
                                        </p:tav>
                                      </p:tavLst>
                                    </p:anim>
                                    <p:anim calcmode="lin" valueType="num">
                                      <p:cBhvr>
                                        <p:cTn id="9"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2667000" y="-2666998"/>
            <a:ext cx="6858003" cy="12192000"/>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195870">
            <a:off x="2704555" y="-2720492"/>
            <a:ext cx="6782891" cy="12298989"/>
          </a:xfrm>
          <a:prstGeom prst="rect">
            <a:avLst/>
          </a:prstGeom>
        </p:spPr>
      </p:pic>
      <p:sp>
        <p:nvSpPr>
          <p:cNvPr id="5" name="TextBox 31"/>
          <p:cNvSpPr txBox="1"/>
          <p:nvPr/>
        </p:nvSpPr>
        <p:spPr>
          <a:xfrm>
            <a:off x="3737148" y="2753105"/>
            <a:ext cx="4936713"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2020 year-end summary work summarizes the boutique PPT</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About the summary text input or copy here</a:t>
            </a:r>
          </a:p>
        </p:txBody>
      </p:sp>
      <p:sp>
        <p:nvSpPr>
          <p:cNvPr id="6" name="标题 1"/>
          <p:cNvSpPr txBox="1"/>
          <p:nvPr/>
        </p:nvSpPr>
        <p:spPr>
          <a:xfrm>
            <a:off x="3035385" y="1710869"/>
            <a:ext cx="6813465"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5400" b="1" i="0" u="none" strike="noStrike" kern="1200" cap="none" spc="300" normalizeH="0" baseline="0" noProof="0" dirty="0">
                <a:ln>
                  <a:noFill/>
                </a:ln>
                <a:solidFill>
                  <a:srgbClr val="1C99DE"/>
                </a:solidFill>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怎样应对突发侵害</a:t>
            </a: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32216" y="3155416"/>
            <a:ext cx="5327566" cy="31965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par>
                          <p:cTn id="14" fill="hold" nodeType="afterGroup">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anim calcmode="lin" valueType="num">
                                      <p:cBhvr>
                                        <p:cTn id="1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p:cNvSpPr/>
          <p:nvPr/>
        </p:nvSpPr>
        <p:spPr>
          <a:xfrm>
            <a:off x="949022" y="1448226"/>
            <a:ext cx="10327130" cy="113875"/>
          </a:xfrm>
          <a:prstGeom prst="rect">
            <a:avLst/>
          </a:prstGeom>
          <a:pattFill prst="wdUpDiag">
            <a:fgClr>
              <a:srgbClr val="E8EDF5"/>
            </a:fgClr>
            <a:bgClr>
              <a:sysClr val="window" lastClr="FFFFFF"/>
            </a:bgClr>
          </a:pattFill>
          <a:ln w="12700" cap="flat" cmpd="sng" algn="ctr">
            <a:solidFill>
              <a:srgbClr val="0899A8"/>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600" b="0" i="0" u="none" strike="noStrike" kern="0" cap="none" spc="0" normalizeH="0" baseline="0" noProof="0">
              <a:ln>
                <a:noFill/>
              </a:ln>
              <a:solidFill>
                <a:prstClr val="black">
                  <a:lumMod val="50000"/>
                  <a:lumOff val="50000"/>
                </a:prstClr>
              </a:solidFill>
              <a:effectLst/>
              <a:uLnTx/>
              <a:uFillTx/>
              <a:latin typeface="Malgun Gothic" panose="020B0503020000020004" charset="-127"/>
              <a:ea typeface="Malgun Gothic" panose="020B0503020000020004" charset="-127"/>
              <a:cs typeface="+mn-cs"/>
            </a:endParaRPr>
          </a:p>
        </p:txBody>
      </p:sp>
      <p:sp>
        <p:nvSpPr>
          <p:cNvPr id="23" name="矩形"/>
          <p:cNvSpPr/>
          <p:nvPr/>
        </p:nvSpPr>
        <p:spPr>
          <a:xfrm>
            <a:off x="4387547" y="1448226"/>
            <a:ext cx="3428999" cy="113876"/>
          </a:xfrm>
          <a:prstGeom prst="rect">
            <a:avLst/>
          </a:prstGeom>
          <a:solidFill>
            <a:srgbClr val="0899A8"/>
          </a:solidFill>
          <a:ln w="12700" cap="flat" cmpd="sng" algn="ctr">
            <a:solidFill>
              <a:srgbClr val="0899A8"/>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nvGrpSpPr>
          <p:cNvPr id="6" name="组合 5"/>
          <p:cNvGrpSpPr/>
          <p:nvPr/>
        </p:nvGrpSpPr>
        <p:grpSpPr>
          <a:xfrm>
            <a:off x="1101984" y="1792810"/>
            <a:ext cx="1990839" cy="288000"/>
            <a:chOff x="1101984" y="2250009"/>
            <a:chExt cx="1990839" cy="288000"/>
          </a:xfrm>
        </p:grpSpPr>
        <p:grpSp>
          <p:nvGrpSpPr>
            <p:cNvPr id="14" name="组合"/>
            <p:cNvGrpSpPr/>
            <p:nvPr/>
          </p:nvGrpSpPr>
          <p:grpSpPr>
            <a:xfrm>
              <a:off x="1164822" y="2394010"/>
              <a:ext cx="1872000" cy="0"/>
              <a:chOff x="1000585" y="2320985"/>
              <a:chExt cx="2952000" cy="0"/>
            </a:xfrm>
          </p:grpSpPr>
          <p:cxnSp>
            <p:nvCxnSpPr>
              <p:cNvPr id="15" name="직선 연결선 20"/>
              <p:cNvCxnSpPr/>
              <p:nvPr/>
            </p:nvCxnSpPr>
            <p:spPr>
              <a:xfrm rot="16200000" flipH="1" flipV="1">
                <a:off x="1738585" y="1582985"/>
                <a:ext cx="0" cy="1476000"/>
              </a:xfrm>
              <a:prstGeom prst="line">
                <a:avLst/>
              </a:prstGeom>
              <a:noFill/>
              <a:ln w="12700" cap="flat" cmpd="sng" algn="ctr">
                <a:solidFill>
                  <a:srgbClr val="0899A8"/>
                </a:solidFill>
                <a:prstDash val="solid"/>
                <a:miter lim="800000"/>
                <a:tailEnd type="none"/>
              </a:ln>
              <a:effectLst/>
            </p:spPr>
          </p:cxnSp>
          <p:cxnSp>
            <p:nvCxnSpPr>
              <p:cNvPr id="16" name="직선 연결선 21"/>
              <p:cNvCxnSpPr/>
              <p:nvPr/>
            </p:nvCxnSpPr>
            <p:spPr>
              <a:xfrm rot="16200000" flipH="1" flipV="1">
                <a:off x="3214585" y="1582985"/>
                <a:ext cx="0" cy="1476000"/>
              </a:xfrm>
              <a:prstGeom prst="line">
                <a:avLst/>
              </a:prstGeom>
              <a:noFill/>
              <a:ln w="12700" cap="flat" cmpd="sng" algn="ctr">
                <a:solidFill>
                  <a:srgbClr val="0899A8"/>
                </a:solidFill>
                <a:prstDash val="solid"/>
                <a:miter lim="800000"/>
                <a:tailEnd type="oval"/>
              </a:ln>
              <a:effectLst/>
            </p:spPr>
          </p:cxnSp>
        </p:grpSp>
        <p:cxnSp>
          <p:nvCxnSpPr>
            <p:cNvPr id="5" name="直接连接符 4"/>
            <p:cNvCxnSpPr/>
            <p:nvPr/>
          </p:nvCxnSpPr>
          <p:spPr>
            <a:xfrm flipH="1">
              <a:off x="3092823" y="2250009"/>
              <a:ext cx="0" cy="288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1101984" y="2250009"/>
              <a:ext cx="0" cy="288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grpSp>
      <p:grpSp>
        <p:nvGrpSpPr>
          <p:cNvPr id="29" name="组合 28"/>
          <p:cNvGrpSpPr/>
          <p:nvPr/>
        </p:nvGrpSpPr>
        <p:grpSpPr>
          <a:xfrm>
            <a:off x="9085375" y="1792810"/>
            <a:ext cx="1990839" cy="288000"/>
            <a:chOff x="1101984" y="2250009"/>
            <a:chExt cx="1990839" cy="288000"/>
          </a:xfrm>
        </p:grpSpPr>
        <p:grpSp>
          <p:nvGrpSpPr>
            <p:cNvPr id="30" name="组合"/>
            <p:cNvGrpSpPr/>
            <p:nvPr/>
          </p:nvGrpSpPr>
          <p:grpSpPr>
            <a:xfrm>
              <a:off x="1164822" y="2394010"/>
              <a:ext cx="1872000" cy="0"/>
              <a:chOff x="1000585" y="2320985"/>
              <a:chExt cx="2952000" cy="0"/>
            </a:xfrm>
          </p:grpSpPr>
          <p:cxnSp>
            <p:nvCxnSpPr>
              <p:cNvPr id="33" name="직선 연결선 20"/>
              <p:cNvCxnSpPr/>
              <p:nvPr/>
            </p:nvCxnSpPr>
            <p:spPr>
              <a:xfrm rot="16200000" flipH="1" flipV="1">
                <a:off x="1738585" y="1582985"/>
                <a:ext cx="0" cy="1476000"/>
              </a:xfrm>
              <a:prstGeom prst="line">
                <a:avLst/>
              </a:prstGeom>
              <a:noFill/>
              <a:ln w="12700" cap="flat" cmpd="sng" algn="ctr">
                <a:solidFill>
                  <a:srgbClr val="0899A8"/>
                </a:solidFill>
                <a:prstDash val="solid"/>
                <a:miter lim="800000"/>
                <a:tailEnd type="none"/>
              </a:ln>
              <a:effectLst/>
            </p:spPr>
          </p:cxnSp>
          <p:cxnSp>
            <p:nvCxnSpPr>
              <p:cNvPr id="34" name="직선 연결선 21"/>
              <p:cNvCxnSpPr/>
              <p:nvPr/>
            </p:nvCxnSpPr>
            <p:spPr>
              <a:xfrm rot="16200000" flipH="1" flipV="1">
                <a:off x="3214585" y="1582985"/>
                <a:ext cx="0" cy="1476000"/>
              </a:xfrm>
              <a:prstGeom prst="line">
                <a:avLst/>
              </a:prstGeom>
              <a:noFill/>
              <a:ln w="12700" cap="flat" cmpd="sng" algn="ctr">
                <a:solidFill>
                  <a:srgbClr val="0899A8"/>
                </a:solidFill>
                <a:prstDash val="solid"/>
                <a:miter lim="800000"/>
                <a:tailEnd type="oval"/>
              </a:ln>
              <a:effectLst/>
            </p:spPr>
          </p:cxnSp>
        </p:grpSp>
        <p:cxnSp>
          <p:nvCxnSpPr>
            <p:cNvPr id="31" name="直接连接符 30"/>
            <p:cNvCxnSpPr/>
            <p:nvPr/>
          </p:nvCxnSpPr>
          <p:spPr>
            <a:xfrm flipH="1">
              <a:off x="3092823" y="2250009"/>
              <a:ext cx="0" cy="288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a:off x="1101984" y="2250009"/>
              <a:ext cx="0" cy="288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grpSp>
      <p:grpSp>
        <p:nvGrpSpPr>
          <p:cNvPr id="35" name="组合 34"/>
          <p:cNvGrpSpPr/>
          <p:nvPr/>
        </p:nvGrpSpPr>
        <p:grpSpPr>
          <a:xfrm>
            <a:off x="3763114" y="1792810"/>
            <a:ext cx="1990839" cy="288000"/>
            <a:chOff x="1101984" y="2250009"/>
            <a:chExt cx="1990839" cy="288000"/>
          </a:xfrm>
        </p:grpSpPr>
        <p:grpSp>
          <p:nvGrpSpPr>
            <p:cNvPr id="36" name="组合"/>
            <p:cNvGrpSpPr/>
            <p:nvPr/>
          </p:nvGrpSpPr>
          <p:grpSpPr>
            <a:xfrm>
              <a:off x="1164822" y="2394010"/>
              <a:ext cx="1872000" cy="0"/>
              <a:chOff x="1000585" y="2320985"/>
              <a:chExt cx="2952000" cy="0"/>
            </a:xfrm>
          </p:grpSpPr>
          <p:cxnSp>
            <p:nvCxnSpPr>
              <p:cNvPr id="39" name="직선 연결선 20"/>
              <p:cNvCxnSpPr/>
              <p:nvPr/>
            </p:nvCxnSpPr>
            <p:spPr>
              <a:xfrm rot="16200000" flipH="1" flipV="1">
                <a:off x="1738585" y="1582985"/>
                <a:ext cx="0" cy="1476000"/>
              </a:xfrm>
              <a:prstGeom prst="line">
                <a:avLst/>
              </a:prstGeom>
              <a:noFill/>
              <a:ln w="12700" cap="flat" cmpd="sng" algn="ctr">
                <a:solidFill>
                  <a:srgbClr val="0899A8"/>
                </a:solidFill>
                <a:prstDash val="solid"/>
                <a:miter lim="800000"/>
                <a:tailEnd type="none"/>
              </a:ln>
              <a:effectLst/>
            </p:spPr>
          </p:cxnSp>
          <p:cxnSp>
            <p:nvCxnSpPr>
              <p:cNvPr id="40" name="직선 연결선 21"/>
              <p:cNvCxnSpPr/>
              <p:nvPr/>
            </p:nvCxnSpPr>
            <p:spPr>
              <a:xfrm rot="16200000" flipH="1" flipV="1">
                <a:off x="3214585" y="1582985"/>
                <a:ext cx="0" cy="1476000"/>
              </a:xfrm>
              <a:prstGeom prst="line">
                <a:avLst/>
              </a:prstGeom>
              <a:noFill/>
              <a:ln w="12700" cap="flat" cmpd="sng" algn="ctr">
                <a:solidFill>
                  <a:srgbClr val="0899A8"/>
                </a:solidFill>
                <a:prstDash val="solid"/>
                <a:miter lim="800000"/>
                <a:tailEnd type="oval"/>
              </a:ln>
              <a:effectLst/>
            </p:spPr>
          </p:cxnSp>
        </p:grpSp>
        <p:cxnSp>
          <p:nvCxnSpPr>
            <p:cNvPr id="37" name="直接连接符 36"/>
            <p:cNvCxnSpPr/>
            <p:nvPr/>
          </p:nvCxnSpPr>
          <p:spPr>
            <a:xfrm flipH="1">
              <a:off x="3092823" y="2250009"/>
              <a:ext cx="0" cy="288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flipH="1">
              <a:off x="1101984" y="2250009"/>
              <a:ext cx="0" cy="288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grpSp>
      <p:grpSp>
        <p:nvGrpSpPr>
          <p:cNvPr id="41" name="组合 40"/>
          <p:cNvGrpSpPr/>
          <p:nvPr/>
        </p:nvGrpSpPr>
        <p:grpSpPr>
          <a:xfrm>
            <a:off x="6424244" y="1792810"/>
            <a:ext cx="1990839" cy="288000"/>
            <a:chOff x="1101984" y="2250009"/>
            <a:chExt cx="1990839" cy="288000"/>
          </a:xfrm>
        </p:grpSpPr>
        <p:grpSp>
          <p:nvGrpSpPr>
            <p:cNvPr id="42" name="组合"/>
            <p:cNvGrpSpPr/>
            <p:nvPr/>
          </p:nvGrpSpPr>
          <p:grpSpPr>
            <a:xfrm>
              <a:off x="1164822" y="2394010"/>
              <a:ext cx="1872000" cy="0"/>
              <a:chOff x="1000585" y="2320985"/>
              <a:chExt cx="2952000" cy="0"/>
            </a:xfrm>
          </p:grpSpPr>
          <p:cxnSp>
            <p:nvCxnSpPr>
              <p:cNvPr id="45" name="직선 연결선 20"/>
              <p:cNvCxnSpPr/>
              <p:nvPr/>
            </p:nvCxnSpPr>
            <p:spPr>
              <a:xfrm rot="16200000" flipH="1" flipV="1">
                <a:off x="1738585" y="1582985"/>
                <a:ext cx="0" cy="1476000"/>
              </a:xfrm>
              <a:prstGeom prst="line">
                <a:avLst/>
              </a:prstGeom>
              <a:noFill/>
              <a:ln w="12700" cap="flat" cmpd="sng" algn="ctr">
                <a:solidFill>
                  <a:srgbClr val="0899A8"/>
                </a:solidFill>
                <a:prstDash val="solid"/>
                <a:miter lim="800000"/>
                <a:tailEnd type="none"/>
              </a:ln>
              <a:effectLst/>
            </p:spPr>
          </p:cxnSp>
          <p:cxnSp>
            <p:nvCxnSpPr>
              <p:cNvPr id="46" name="직선 연결선 21"/>
              <p:cNvCxnSpPr/>
              <p:nvPr/>
            </p:nvCxnSpPr>
            <p:spPr>
              <a:xfrm rot="16200000" flipH="1" flipV="1">
                <a:off x="3214585" y="1582985"/>
                <a:ext cx="0" cy="1476000"/>
              </a:xfrm>
              <a:prstGeom prst="line">
                <a:avLst/>
              </a:prstGeom>
              <a:noFill/>
              <a:ln w="12700" cap="flat" cmpd="sng" algn="ctr">
                <a:solidFill>
                  <a:srgbClr val="0899A8"/>
                </a:solidFill>
                <a:prstDash val="solid"/>
                <a:miter lim="800000"/>
                <a:tailEnd type="oval"/>
              </a:ln>
              <a:effectLst/>
            </p:spPr>
          </p:cxnSp>
        </p:grpSp>
        <p:cxnSp>
          <p:nvCxnSpPr>
            <p:cNvPr id="43" name="直接连接符 42"/>
            <p:cNvCxnSpPr/>
            <p:nvPr/>
          </p:nvCxnSpPr>
          <p:spPr>
            <a:xfrm flipH="1">
              <a:off x="3092823" y="2250009"/>
              <a:ext cx="0" cy="288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a:off x="1101984" y="2250009"/>
              <a:ext cx="0" cy="288000"/>
            </a:xfrm>
            <a:prstGeom prst="line">
              <a:avLst/>
            </a:prstGeom>
            <a:ln>
              <a:solidFill>
                <a:srgbClr val="0899A8"/>
              </a:solidFill>
            </a:ln>
          </p:spPr>
          <p:style>
            <a:lnRef idx="1">
              <a:schemeClr val="accent1"/>
            </a:lnRef>
            <a:fillRef idx="0">
              <a:schemeClr val="accent1"/>
            </a:fillRef>
            <a:effectRef idx="0">
              <a:schemeClr val="accent1"/>
            </a:effectRef>
            <a:fontRef idx="minor">
              <a:schemeClr val="tx1"/>
            </a:fontRef>
          </p:style>
        </p:cxnSp>
      </p:grpSp>
      <p:sp>
        <p:nvSpPr>
          <p:cNvPr id="47" name="矩形"/>
          <p:cNvSpPr/>
          <p:nvPr/>
        </p:nvSpPr>
        <p:spPr>
          <a:xfrm>
            <a:off x="949022" y="5182862"/>
            <a:ext cx="10327130" cy="45719"/>
          </a:xfrm>
          <a:prstGeom prst="rect">
            <a:avLst/>
          </a:prstGeom>
          <a:pattFill prst="wdUpDiag">
            <a:fgClr>
              <a:srgbClr val="E8EDF5"/>
            </a:fgClr>
            <a:bgClr>
              <a:sysClr val="window" lastClr="FFFFFF"/>
            </a:bgClr>
          </a:pattFill>
          <a:ln w="12700" cap="flat" cmpd="sng" algn="ctr">
            <a:solidFill>
              <a:srgbClr val="0899A8"/>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600" b="0" i="0" u="none" strike="noStrike" kern="0" cap="none" spc="0" normalizeH="0" baseline="0" noProof="0">
              <a:ln>
                <a:noFill/>
              </a:ln>
              <a:solidFill>
                <a:prstClr val="black">
                  <a:lumMod val="50000"/>
                  <a:lumOff val="50000"/>
                </a:prstClr>
              </a:solidFill>
              <a:effectLst/>
              <a:uLnTx/>
              <a:uFillTx/>
              <a:latin typeface="Malgun Gothic" panose="020B0503020000020004" charset="-127"/>
              <a:ea typeface="Malgun Gothic" panose="020B0503020000020004" charset="-127"/>
              <a:cs typeface="+mn-cs"/>
            </a:endParaRPr>
          </a:p>
        </p:txBody>
      </p:sp>
      <p:grpSp>
        <p:nvGrpSpPr>
          <p:cNvPr id="7" name="组合 6"/>
          <p:cNvGrpSpPr/>
          <p:nvPr/>
        </p:nvGrpSpPr>
        <p:grpSpPr>
          <a:xfrm>
            <a:off x="6487082" y="2348752"/>
            <a:ext cx="1872000" cy="2467891"/>
            <a:chOff x="6487082" y="2761129"/>
            <a:chExt cx="1872000" cy="2467891"/>
          </a:xfrm>
        </p:grpSpPr>
        <p:sp>
          <p:nvSpPr>
            <p:cNvPr id="48" name="矩形 47"/>
            <p:cNvSpPr/>
            <p:nvPr/>
          </p:nvSpPr>
          <p:spPr>
            <a:xfrm>
              <a:off x="6487082" y="2761129"/>
              <a:ext cx="1872000" cy="2467891"/>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文本框 48"/>
            <p:cNvSpPr txBox="1"/>
            <p:nvPr/>
          </p:nvSpPr>
          <p:spPr>
            <a:xfrm>
              <a:off x="6543923" y="2849797"/>
              <a:ext cx="1758318" cy="2285241"/>
            </a:xfrm>
            <a:prstGeom prst="rect">
              <a:avLst/>
            </a:prstGeom>
            <a:noFill/>
          </p:spPr>
          <p:txBody>
            <a:bodyPr wrap="square" rtlCol="0">
              <a:spAutoFit/>
            </a:bodyPr>
            <a:lstStyle/>
            <a:p>
              <a:pPr lvl="0" algn="just">
                <a:lnSpc>
                  <a:spcPts val="1900"/>
                </a:lnSpc>
              </a:pPr>
              <a:r>
                <a:rPr lang="zh-CN" altLang="en-US" spc="-100" dirty="0">
                  <a:solidFill>
                    <a:schemeClr val="bg1"/>
                  </a:solidFill>
                  <a:latin typeface="阿里巴巴普惠体 Medium" panose="00020600040101010101" pitchFamily="18" charset="-122"/>
                  <a:ea typeface="阿里巴巴普惠体 Medium" panose="00020600040101010101" pitchFamily="18" charset="-122"/>
                </a:rPr>
                <a:t>         当有人，尤其是陌生人，约自己到校内、外偏僻地方去时，一定要坚决拒绝</a:t>
              </a:r>
              <a:r>
                <a:rPr lang="en-US" altLang="zh-CN" spc="-100" dirty="0">
                  <a:solidFill>
                    <a:schemeClr val="bg1"/>
                  </a:solidFill>
                  <a:latin typeface="阿里巴巴普惠体 Medium" panose="00020600040101010101" pitchFamily="18" charset="-122"/>
                  <a:ea typeface="阿里巴巴普惠体 Medium" panose="00020600040101010101" pitchFamily="18" charset="-122"/>
                </a:rPr>
                <a:t>;</a:t>
              </a:r>
              <a:r>
                <a:rPr lang="zh-CN" altLang="en-US" spc="-100" dirty="0">
                  <a:solidFill>
                    <a:schemeClr val="bg1"/>
                  </a:solidFill>
                  <a:latin typeface="阿里巴巴普惠体 Medium" panose="00020600040101010101" pitchFamily="18" charset="-122"/>
                  <a:ea typeface="阿里巴巴普惠体 Medium" panose="00020600040101010101" pitchFamily="18" charset="-122"/>
                </a:rPr>
                <a:t>当不法分子到来时，一定要想办法逃脱，并积极寻求帮助。</a:t>
              </a:r>
              <a:endParaRPr lang="en-US" altLang="zh-CN" spc="-100" dirty="0">
                <a:solidFill>
                  <a:schemeClr val="bg1"/>
                </a:solidFill>
                <a:latin typeface="阿里巴巴普惠体 Medium" panose="00020600040101010101" pitchFamily="18" charset="-122"/>
                <a:ea typeface="阿里巴巴普惠体 Medium" panose="00020600040101010101" pitchFamily="18" charset="-122"/>
              </a:endParaRPr>
            </a:p>
          </p:txBody>
        </p:sp>
      </p:grpSp>
      <p:grpSp>
        <p:nvGrpSpPr>
          <p:cNvPr id="51" name="组合 50"/>
          <p:cNvGrpSpPr/>
          <p:nvPr/>
        </p:nvGrpSpPr>
        <p:grpSpPr>
          <a:xfrm>
            <a:off x="1164822" y="2348752"/>
            <a:ext cx="1872000" cy="2467891"/>
            <a:chOff x="6487082" y="2761129"/>
            <a:chExt cx="1872000" cy="2467891"/>
          </a:xfrm>
        </p:grpSpPr>
        <p:sp>
          <p:nvSpPr>
            <p:cNvPr id="52" name="矩形 51"/>
            <p:cNvSpPr/>
            <p:nvPr/>
          </p:nvSpPr>
          <p:spPr>
            <a:xfrm>
              <a:off x="6487082" y="2761129"/>
              <a:ext cx="1872000" cy="2467891"/>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文本框 52"/>
            <p:cNvSpPr txBox="1"/>
            <p:nvPr/>
          </p:nvSpPr>
          <p:spPr>
            <a:xfrm>
              <a:off x="6543923" y="3091849"/>
              <a:ext cx="1758318" cy="1797928"/>
            </a:xfrm>
            <a:prstGeom prst="rect">
              <a:avLst/>
            </a:prstGeom>
            <a:noFill/>
          </p:spPr>
          <p:txBody>
            <a:bodyPr wrap="square" rtlCol="0">
              <a:spAutoFit/>
            </a:bodyPr>
            <a:lstStyle/>
            <a:p>
              <a:pPr lvl="0" algn="just">
                <a:lnSpc>
                  <a:spcPts val="1900"/>
                </a:lnSpc>
              </a:pPr>
              <a:r>
                <a:rPr lang="zh-CN" altLang="en-US" spc="-100" dirty="0">
                  <a:solidFill>
                    <a:schemeClr val="bg1"/>
                  </a:solidFill>
                  <a:latin typeface="阿里巴巴普惠体 Medium" panose="00020600040101010101" pitchFamily="18" charset="-122"/>
                  <a:ea typeface="阿里巴巴普惠体 Medium" panose="00020600040101010101" pitchFamily="18" charset="-122"/>
                </a:rPr>
                <a:t>          遭到校园暴力侵害的同学，应在学校、警方或家长的帮助下，制止暴力，绝不能逆来顺受或以暴治暴。</a:t>
              </a:r>
            </a:p>
          </p:txBody>
        </p:sp>
      </p:grpSp>
      <p:grpSp>
        <p:nvGrpSpPr>
          <p:cNvPr id="54" name="组合 53"/>
          <p:cNvGrpSpPr/>
          <p:nvPr/>
        </p:nvGrpSpPr>
        <p:grpSpPr>
          <a:xfrm>
            <a:off x="3825952" y="2344490"/>
            <a:ext cx="1872000" cy="2467891"/>
            <a:chOff x="6487082" y="2761129"/>
            <a:chExt cx="1872000" cy="2467891"/>
          </a:xfrm>
        </p:grpSpPr>
        <p:sp>
          <p:nvSpPr>
            <p:cNvPr id="56" name="矩形 55"/>
            <p:cNvSpPr/>
            <p:nvPr/>
          </p:nvSpPr>
          <p:spPr>
            <a:xfrm>
              <a:off x="6487082" y="2761129"/>
              <a:ext cx="1872000" cy="2467891"/>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文本框 60"/>
            <p:cNvSpPr txBox="1"/>
            <p:nvPr/>
          </p:nvSpPr>
          <p:spPr>
            <a:xfrm>
              <a:off x="6543923" y="2849797"/>
              <a:ext cx="1758318" cy="2285241"/>
            </a:xfrm>
            <a:prstGeom prst="rect">
              <a:avLst/>
            </a:prstGeom>
            <a:noFill/>
          </p:spPr>
          <p:txBody>
            <a:bodyPr wrap="square" rtlCol="0">
              <a:spAutoFit/>
            </a:bodyPr>
            <a:lstStyle/>
            <a:p>
              <a:pPr lvl="0" algn="just">
                <a:lnSpc>
                  <a:spcPts val="1900"/>
                </a:lnSpc>
              </a:pPr>
              <a:r>
                <a:rPr lang="zh-CN" altLang="en-US" spc="-100" dirty="0">
                  <a:solidFill>
                    <a:schemeClr val="bg1"/>
                  </a:solidFill>
                  <a:latin typeface="阿里巴巴普惠体 Medium" panose="00020600040101010101" pitchFamily="18" charset="-122"/>
                  <a:ea typeface="阿里巴巴普惠体 Medium" panose="00020600040101010101" pitchFamily="18" charset="-122"/>
                </a:rPr>
                <a:t>          与不法行为斗争要讲策略、用智慧，尽可能避免正面直接搏斗，与此同时一定要记住对方的体貌特征，及时报警，或向老师、家长寻求帮助。</a:t>
              </a:r>
              <a:endParaRPr lang="en-US" altLang="zh-CN" spc="-100" dirty="0">
                <a:solidFill>
                  <a:schemeClr val="bg1"/>
                </a:solidFill>
                <a:latin typeface="阿里巴巴普惠体 Medium" panose="00020600040101010101" pitchFamily="18" charset="-122"/>
                <a:ea typeface="阿里巴巴普惠体 Medium" panose="00020600040101010101" pitchFamily="18" charset="-122"/>
              </a:endParaRPr>
            </a:p>
          </p:txBody>
        </p:sp>
      </p:grpSp>
      <p:grpSp>
        <p:nvGrpSpPr>
          <p:cNvPr id="62" name="组合 61"/>
          <p:cNvGrpSpPr/>
          <p:nvPr/>
        </p:nvGrpSpPr>
        <p:grpSpPr>
          <a:xfrm>
            <a:off x="9148213" y="2348751"/>
            <a:ext cx="1872000" cy="2467891"/>
            <a:chOff x="6487082" y="2761129"/>
            <a:chExt cx="1872000" cy="2467891"/>
          </a:xfrm>
        </p:grpSpPr>
        <p:sp>
          <p:nvSpPr>
            <p:cNvPr id="63" name="矩形 62"/>
            <p:cNvSpPr/>
            <p:nvPr/>
          </p:nvSpPr>
          <p:spPr>
            <a:xfrm>
              <a:off x="6487082" y="2761129"/>
              <a:ext cx="1872000" cy="2467891"/>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文本框 63"/>
            <p:cNvSpPr txBox="1"/>
            <p:nvPr/>
          </p:nvSpPr>
          <p:spPr>
            <a:xfrm>
              <a:off x="6543923" y="3208390"/>
              <a:ext cx="1758318" cy="1554272"/>
            </a:xfrm>
            <a:prstGeom prst="rect">
              <a:avLst/>
            </a:prstGeom>
            <a:noFill/>
          </p:spPr>
          <p:txBody>
            <a:bodyPr wrap="square" rtlCol="0">
              <a:spAutoFit/>
            </a:bodyPr>
            <a:lstStyle/>
            <a:p>
              <a:pPr lvl="0" algn="just">
                <a:lnSpc>
                  <a:spcPts val="1900"/>
                </a:lnSpc>
              </a:pPr>
              <a:r>
                <a:rPr lang="zh-CN" altLang="en-US" spc="-100" dirty="0">
                  <a:solidFill>
                    <a:schemeClr val="bg1"/>
                  </a:solidFill>
                  <a:latin typeface="阿里巴巴普惠体 Medium" panose="00020600040101010101" pitchFamily="18" charset="-122"/>
                  <a:ea typeface="阿里巴巴普惠体 Medium" panose="00020600040101010101" pitchFamily="18" charset="-122"/>
                </a:rPr>
                <a:t>         要增加法制意识，当冲突发生后，要勇敢站出来，用法律武器维护自己的正当权益。</a:t>
              </a:r>
              <a:endParaRPr lang="en-US" altLang="zh-CN" spc="-100" dirty="0">
                <a:solidFill>
                  <a:schemeClr val="bg1"/>
                </a:solidFill>
                <a:latin typeface="阿里巴巴普惠体 Medium" panose="00020600040101010101" pitchFamily="18" charset="-122"/>
                <a:ea typeface="阿里巴巴普惠体 Medium" panose="00020600040101010101" pitchFamily="18" charset="-122"/>
              </a:endParaRPr>
            </a:p>
          </p:txBody>
        </p:sp>
      </p:grpSp>
      <p:sp>
        <p:nvSpPr>
          <p:cNvPr id="10" name="矩形 9"/>
          <p:cNvSpPr/>
          <p:nvPr/>
        </p:nvSpPr>
        <p:spPr>
          <a:xfrm>
            <a:off x="6112587" y="5377432"/>
            <a:ext cx="1152000" cy="432000"/>
          </a:xfrm>
          <a:prstGeom prst="rect">
            <a:avLst/>
          </a:prstGeom>
          <a:solidFill>
            <a:srgbClr val="014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阿里巴巴普惠体 Medium" panose="00020600040101010101" pitchFamily="18" charset="-122"/>
                <a:ea typeface="阿里巴巴普惠体 Medium" panose="00020600040101010101" pitchFamily="18" charset="-122"/>
              </a:rPr>
              <a:t>义正辞严</a:t>
            </a:r>
          </a:p>
        </p:txBody>
      </p:sp>
      <p:sp>
        <p:nvSpPr>
          <p:cNvPr id="65" name="矩形 64"/>
          <p:cNvSpPr/>
          <p:nvPr/>
        </p:nvSpPr>
        <p:spPr>
          <a:xfrm>
            <a:off x="7449843" y="5377432"/>
            <a:ext cx="1152000" cy="432000"/>
          </a:xfrm>
          <a:prstGeom prst="rect">
            <a:avLst/>
          </a:prstGeom>
          <a:solidFill>
            <a:srgbClr val="014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阿里巴巴普惠体 Medium" panose="00020600040101010101" pitchFamily="18" charset="-122"/>
                <a:ea typeface="阿里巴巴普惠体 Medium" panose="00020600040101010101" pitchFamily="18" charset="-122"/>
              </a:rPr>
              <a:t>巧妙周旋</a:t>
            </a:r>
          </a:p>
        </p:txBody>
      </p:sp>
      <p:sp>
        <p:nvSpPr>
          <p:cNvPr id="66" name="矩形 65"/>
          <p:cNvSpPr/>
          <p:nvPr/>
        </p:nvSpPr>
        <p:spPr>
          <a:xfrm>
            <a:off x="8787099" y="5377432"/>
            <a:ext cx="1152000" cy="432000"/>
          </a:xfrm>
          <a:prstGeom prst="rect">
            <a:avLst/>
          </a:prstGeom>
          <a:solidFill>
            <a:srgbClr val="014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阿里巴巴普惠体 Medium" panose="00020600040101010101" pitchFamily="18" charset="-122"/>
                <a:ea typeface="阿里巴巴普惠体 Medium" panose="00020600040101010101" pitchFamily="18" charset="-122"/>
              </a:rPr>
              <a:t>报警求助</a:t>
            </a:r>
          </a:p>
        </p:txBody>
      </p:sp>
      <p:sp>
        <p:nvSpPr>
          <p:cNvPr id="67" name="矩形 66"/>
          <p:cNvSpPr/>
          <p:nvPr/>
        </p:nvSpPr>
        <p:spPr>
          <a:xfrm>
            <a:off x="10124354" y="5377432"/>
            <a:ext cx="1152000" cy="432000"/>
          </a:xfrm>
          <a:prstGeom prst="rect">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rgbClr val="C00000"/>
                </a:solidFill>
                <a:latin typeface="阿里巴巴普惠体 Medium" panose="00020600040101010101" pitchFamily="18" charset="-122"/>
                <a:ea typeface="阿里巴巴普惠体 Medium" panose="00020600040101010101" pitchFamily="18" charset="-122"/>
              </a:rPr>
              <a:t>依法维权</a:t>
            </a:r>
          </a:p>
        </p:txBody>
      </p:sp>
      <p:pic>
        <p:nvPicPr>
          <p:cNvPr id="68" name="图片 6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69"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怎样应对突发侵害</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9"/>
                                        </p:tgtEl>
                                        <p:attrNameLst>
                                          <p:attrName>style.visibility</p:attrName>
                                        </p:attrNameLst>
                                      </p:cBhvr>
                                      <p:to>
                                        <p:strVal val="visible"/>
                                      </p:to>
                                    </p:set>
                                    <p:anim calcmode="lin" valueType="num">
                                      <p:cBhvr>
                                        <p:cTn id="7" dur="500" fill="hold"/>
                                        <p:tgtEl>
                                          <p:spTgt spid="6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9"/>
                                        </p:tgtEl>
                                        <p:attrNameLst>
                                          <p:attrName>ppt_y</p:attrName>
                                        </p:attrNameLst>
                                      </p:cBhvr>
                                      <p:tavLst>
                                        <p:tav tm="0">
                                          <p:val>
                                            <p:strVal val="#ppt_y"/>
                                          </p:val>
                                        </p:tav>
                                        <p:tav tm="100000">
                                          <p:val>
                                            <p:strVal val="#ppt_y"/>
                                          </p:val>
                                        </p:tav>
                                      </p:tavLst>
                                    </p:anim>
                                    <p:anim calcmode="lin" valueType="num">
                                      <p:cBhvr>
                                        <p:cTn id="9" dur="500" fill="hold"/>
                                        <p:tgtEl>
                                          <p:spTgt spid="6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440920" y="1272622"/>
            <a:ext cx="5332201" cy="526373"/>
            <a:chOff x="3720435" y="1019210"/>
            <a:chExt cx="5332201" cy="526373"/>
          </a:xfrm>
          <a:effectLst/>
        </p:grpSpPr>
        <p:sp>
          <p:nvSpPr>
            <p:cNvPr id="76" name="矩形"/>
            <p:cNvSpPr/>
            <p:nvPr/>
          </p:nvSpPr>
          <p:spPr>
            <a:xfrm rot="5400000">
              <a:off x="6123349" y="-1383704"/>
              <a:ext cx="526373" cy="5332201"/>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77" name="文本框 76"/>
            <p:cNvSpPr txBox="1"/>
            <p:nvPr/>
          </p:nvSpPr>
          <p:spPr>
            <a:xfrm>
              <a:off x="3723560" y="1052988"/>
              <a:ext cx="5325933"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a:ln>
                    <a:noFill/>
                  </a:ln>
                  <a:solidFill>
                    <a:schemeClr val="bg1"/>
                  </a:solidFill>
                  <a:effectLst/>
                  <a:uLnTx/>
                  <a:uFillTx/>
                  <a:latin typeface="阿里巴巴普惠体 Medium" panose="00020600040101010101" pitchFamily="18" charset="-122"/>
                  <a:ea typeface="阿里巴巴普惠体 Medium" panose="00020600040101010101" pitchFamily="18" charset="-122"/>
                  <a:cs typeface="+mn-cs"/>
                </a:rPr>
                <a:t>遭遇敲诈勒索、抢劫抢夺的应急处理</a:t>
              </a:r>
            </a:p>
          </p:txBody>
        </p:sp>
      </p:grpSp>
      <p:grpSp>
        <p:nvGrpSpPr>
          <p:cNvPr id="13" name="组合 12"/>
          <p:cNvGrpSpPr/>
          <p:nvPr/>
        </p:nvGrpSpPr>
        <p:grpSpPr>
          <a:xfrm>
            <a:off x="890354" y="2316680"/>
            <a:ext cx="1041404" cy="2338762"/>
            <a:chOff x="1338920" y="1824972"/>
            <a:chExt cx="1041404" cy="2338762"/>
          </a:xfrm>
        </p:grpSpPr>
        <p:grpSp>
          <p:nvGrpSpPr>
            <p:cNvPr id="68" name="组合"/>
            <p:cNvGrpSpPr/>
            <p:nvPr/>
          </p:nvGrpSpPr>
          <p:grpSpPr>
            <a:xfrm rot="5400000">
              <a:off x="1621078" y="1939272"/>
              <a:ext cx="477088" cy="248488"/>
              <a:chOff x="9786551" y="2269703"/>
              <a:chExt cx="813855" cy="423891"/>
            </a:xfrm>
          </p:grpSpPr>
          <p:sp>
            <p:nvSpPr>
              <p:cNvPr id="69"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70"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7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7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7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74" name="直线"/>
            <p:cNvCxnSpPr>
              <a:endCxn id="70"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7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4" name="文本框 3"/>
            <p:cNvSpPr txBox="1"/>
            <p:nvPr/>
          </p:nvSpPr>
          <p:spPr>
            <a:xfrm>
              <a:off x="1396201" y="2782508"/>
              <a:ext cx="921680" cy="707886"/>
            </a:xfrm>
            <a:prstGeom prst="rect">
              <a:avLst/>
            </a:prstGeom>
            <a:noFill/>
          </p:spPr>
          <p:txBody>
            <a:bodyPr wrap="square" rtlCol="0">
              <a:spAutoFit/>
            </a:bodyPr>
            <a:lstStyle/>
            <a:p>
              <a:pPr algn="ctr"/>
              <a:r>
                <a:rPr lang="zh-CN" altLang="en-US" sz="2000">
                  <a:solidFill>
                    <a:srgbClr val="C00000"/>
                  </a:solidFill>
                  <a:latin typeface="阿里巴巴普惠体 Medium" panose="00020600040101010101" pitchFamily="18" charset="-122"/>
                  <a:ea typeface="阿里巴巴普惠体 Medium" panose="00020600040101010101" pitchFamily="18" charset="-122"/>
                </a:rPr>
                <a:t>应对</a:t>
              </a:r>
              <a:endParaRPr lang="en-US" altLang="zh-CN" sz="2000">
                <a:solidFill>
                  <a:srgbClr val="C00000"/>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r>
                <a:rPr lang="en-US" altLang="zh-CN" sz="2000">
                  <a:solidFill>
                    <a:schemeClr val="bg1"/>
                  </a:solidFill>
                  <a:latin typeface="阿里巴巴普惠体 Medium" panose="00020600040101010101" pitchFamily="18" charset="-122"/>
                  <a:ea typeface="阿里巴巴普惠体 Medium" panose="00020600040101010101" pitchFamily="18" charset="-122"/>
                </a:rPr>
                <a:t>1</a:t>
              </a: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p>
          </p:txBody>
        </p:sp>
      </p:grpSp>
      <p:sp>
        <p:nvSpPr>
          <p:cNvPr id="78" name="文本框 77"/>
          <p:cNvSpPr txBox="1"/>
          <p:nvPr/>
        </p:nvSpPr>
        <p:spPr>
          <a:xfrm>
            <a:off x="443874" y="4824082"/>
            <a:ext cx="1929201" cy="1066959"/>
          </a:xfrm>
          <a:prstGeom prst="rect">
            <a:avLst/>
          </a:prstGeom>
          <a:noFill/>
        </p:spPr>
        <p:txBody>
          <a:bodyPr wrap="square" rtlCol="0">
            <a:spAutoFit/>
          </a:bodyPr>
          <a:lstStyle/>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上学或放学的</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路上，大家最好结伴同行，</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相互帮助。</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p:txBody>
      </p:sp>
      <p:grpSp>
        <p:nvGrpSpPr>
          <p:cNvPr id="79" name="组合 78"/>
          <p:cNvGrpSpPr/>
          <p:nvPr/>
        </p:nvGrpSpPr>
        <p:grpSpPr>
          <a:xfrm>
            <a:off x="10245087" y="2316680"/>
            <a:ext cx="1041404" cy="2338762"/>
            <a:chOff x="1338920" y="1824972"/>
            <a:chExt cx="1041404" cy="2338762"/>
          </a:xfrm>
        </p:grpSpPr>
        <p:grpSp>
          <p:nvGrpSpPr>
            <p:cNvPr id="80" name="组合"/>
            <p:cNvGrpSpPr/>
            <p:nvPr/>
          </p:nvGrpSpPr>
          <p:grpSpPr>
            <a:xfrm rot="5400000">
              <a:off x="1621078" y="1939272"/>
              <a:ext cx="477088" cy="248488"/>
              <a:chOff x="9786551" y="2269703"/>
              <a:chExt cx="813855" cy="423891"/>
            </a:xfrm>
          </p:grpSpPr>
          <p:sp>
            <p:nvSpPr>
              <p:cNvPr id="8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88"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8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8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8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84" name="直线"/>
            <p:cNvCxnSpPr>
              <a:endCxn id="8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8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86" name="文本框 85"/>
            <p:cNvSpPr txBox="1"/>
            <p:nvPr/>
          </p:nvSpPr>
          <p:spPr>
            <a:xfrm>
              <a:off x="1396201" y="2782508"/>
              <a:ext cx="921680" cy="707886"/>
            </a:xfrm>
            <a:prstGeom prst="rect">
              <a:avLst/>
            </a:prstGeom>
            <a:noFill/>
          </p:spPr>
          <p:txBody>
            <a:bodyPr wrap="square" rtlCol="0">
              <a:spAutoFit/>
            </a:bodyPr>
            <a:lstStyle/>
            <a:p>
              <a:pPr algn="ctr"/>
              <a:r>
                <a:rPr lang="zh-CN" altLang="en-US" sz="2000">
                  <a:solidFill>
                    <a:srgbClr val="C00000"/>
                  </a:solidFill>
                  <a:latin typeface="阿里巴巴普惠体 Medium" panose="00020600040101010101" pitchFamily="18" charset="-122"/>
                  <a:ea typeface="阿里巴巴普惠体 Medium" panose="00020600040101010101" pitchFamily="18" charset="-122"/>
                </a:rPr>
                <a:t>应对</a:t>
              </a:r>
              <a:endParaRPr lang="en-US" altLang="zh-CN" sz="2000">
                <a:solidFill>
                  <a:srgbClr val="C00000"/>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r>
                <a:rPr lang="en-US" altLang="zh-CN" sz="2000">
                  <a:solidFill>
                    <a:schemeClr val="bg1"/>
                  </a:solidFill>
                  <a:latin typeface="阿里巴巴普惠体 Medium" panose="00020600040101010101" pitchFamily="18" charset="-122"/>
                  <a:ea typeface="阿里巴巴普惠体 Medium" panose="00020600040101010101" pitchFamily="18" charset="-122"/>
                </a:rPr>
                <a:t>5</a:t>
              </a: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p>
          </p:txBody>
        </p:sp>
      </p:grpSp>
      <p:grpSp>
        <p:nvGrpSpPr>
          <p:cNvPr id="89" name="组合 88"/>
          <p:cNvGrpSpPr/>
          <p:nvPr/>
        </p:nvGrpSpPr>
        <p:grpSpPr>
          <a:xfrm>
            <a:off x="2761301" y="2316674"/>
            <a:ext cx="1041404" cy="2338768"/>
            <a:chOff x="1338920" y="1824966"/>
            <a:chExt cx="1041404" cy="2338768"/>
          </a:xfrm>
        </p:grpSpPr>
        <p:grpSp>
          <p:nvGrpSpPr>
            <p:cNvPr id="90" name="组合"/>
            <p:cNvGrpSpPr/>
            <p:nvPr/>
          </p:nvGrpSpPr>
          <p:grpSpPr>
            <a:xfrm rot="5400000">
              <a:off x="1621077" y="1939268"/>
              <a:ext cx="477091" cy="248488"/>
              <a:chOff x="9786551" y="2269703"/>
              <a:chExt cx="813861" cy="423891"/>
            </a:xfrm>
          </p:grpSpPr>
          <p:sp>
            <p:nvSpPr>
              <p:cNvPr id="9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98" name="圆形"/>
              <p:cNvSpPr/>
              <p:nvPr/>
            </p:nvSpPr>
            <p:spPr>
              <a:xfrm>
                <a:off x="10176521"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9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9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9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94" name="直线"/>
            <p:cNvCxnSpPr>
              <a:endCxn id="9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9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96" name="文本框 95"/>
            <p:cNvSpPr txBox="1"/>
            <p:nvPr/>
          </p:nvSpPr>
          <p:spPr>
            <a:xfrm>
              <a:off x="1396201" y="2782508"/>
              <a:ext cx="921680" cy="707886"/>
            </a:xfrm>
            <a:prstGeom prst="rect">
              <a:avLst/>
            </a:prstGeom>
            <a:noFill/>
          </p:spPr>
          <p:txBody>
            <a:bodyPr wrap="square" rtlCol="0">
              <a:spAutoFit/>
            </a:bodyPr>
            <a:lstStyle/>
            <a:p>
              <a:pPr algn="ctr"/>
              <a:r>
                <a:rPr lang="zh-CN" altLang="en-US" sz="2000">
                  <a:solidFill>
                    <a:srgbClr val="C00000"/>
                  </a:solidFill>
                  <a:latin typeface="阿里巴巴普惠体 Medium" panose="00020600040101010101" pitchFamily="18" charset="-122"/>
                  <a:ea typeface="阿里巴巴普惠体 Medium" panose="00020600040101010101" pitchFamily="18" charset="-122"/>
                </a:rPr>
                <a:t>应对</a:t>
              </a:r>
              <a:endParaRPr lang="en-US" altLang="zh-CN" sz="2000">
                <a:solidFill>
                  <a:srgbClr val="C00000"/>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r>
                <a:rPr lang="en-US" altLang="zh-CN" sz="2000">
                  <a:solidFill>
                    <a:schemeClr val="bg1"/>
                  </a:solidFill>
                  <a:latin typeface="阿里巴巴普惠体 Medium" panose="00020600040101010101" pitchFamily="18" charset="-122"/>
                  <a:ea typeface="阿里巴巴普惠体 Medium" panose="00020600040101010101" pitchFamily="18" charset="-122"/>
                </a:rPr>
                <a:t>2</a:t>
              </a: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p>
          </p:txBody>
        </p:sp>
      </p:grpSp>
      <p:grpSp>
        <p:nvGrpSpPr>
          <p:cNvPr id="99" name="组合 98"/>
          <p:cNvGrpSpPr/>
          <p:nvPr/>
        </p:nvGrpSpPr>
        <p:grpSpPr>
          <a:xfrm>
            <a:off x="4632248" y="2316680"/>
            <a:ext cx="1041404" cy="2338762"/>
            <a:chOff x="1338920" y="1824972"/>
            <a:chExt cx="1041404" cy="2338762"/>
          </a:xfrm>
        </p:grpSpPr>
        <p:grpSp>
          <p:nvGrpSpPr>
            <p:cNvPr id="100" name="组合"/>
            <p:cNvGrpSpPr/>
            <p:nvPr/>
          </p:nvGrpSpPr>
          <p:grpSpPr>
            <a:xfrm rot="5400000">
              <a:off x="1621078" y="1939272"/>
              <a:ext cx="477088" cy="248488"/>
              <a:chOff x="9786551" y="2269703"/>
              <a:chExt cx="813855" cy="423891"/>
            </a:xfrm>
          </p:grpSpPr>
          <p:sp>
            <p:nvSpPr>
              <p:cNvPr id="10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08"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10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0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10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104" name="直线"/>
            <p:cNvCxnSpPr>
              <a:endCxn id="10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10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106" name="文本框 105"/>
            <p:cNvSpPr txBox="1"/>
            <p:nvPr/>
          </p:nvSpPr>
          <p:spPr>
            <a:xfrm>
              <a:off x="1396201" y="2782508"/>
              <a:ext cx="921680" cy="707886"/>
            </a:xfrm>
            <a:prstGeom prst="rect">
              <a:avLst/>
            </a:prstGeom>
            <a:noFill/>
          </p:spPr>
          <p:txBody>
            <a:bodyPr wrap="square" rtlCol="0">
              <a:spAutoFit/>
            </a:bodyPr>
            <a:lstStyle/>
            <a:p>
              <a:pPr algn="ctr"/>
              <a:r>
                <a:rPr lang="zh-CN" altLang="en-US" sz="2000">
                  <a:solidFill>
                    <a:srgbClr val="C00000"/>
                  </a:solidFill>
                  <a:latin typeface="阿里巴巴普惠体 Medium" panose="00020600040101010101" pitchFamily="18" charset="-122"/>
                  <a:ea typeface="阿里巴巴普惠体 Medium" panose="00020600040101010101" pitchFamily="18" charset="-122"/>
                </a:rPr>
                <a:t>应对</a:t>
              </a:r>
              <a:endParaRPr lang="en-US" altLang="zh-CN" sz="2000">
                <a:solidFill>
                  <a:srgbClr val="C00000"/>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r>
                <a:rPr lang="en-US" altLang="zh-CN" sz="2000">
                  <a:solidFill>
                    <a:schemeClr val="bg1"/>
                  </a:solidFill>
                  <a:latin typeface="阿里巴巴普惠体 Medium" panose="00020600040101010101" pitchFamily="18" charset="-122"/>
                  <a:ea typeface="阿里巴巴普惠体 Medium" panose="00020600040101010101" pitchFamily="18" charset="-122"/>
                </a:rPr>
                <a:t>3</a:t>
              </a: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p>
          </p:txBody>
        </p:sp>
      </p:grpSp>
      <p:grpSp>
        <p:nvGrpSpPr>
          <p:cNvPr id="109" name="组合 108"/>
          <p:cNvGrpSpPr/>
          <p:nvPr/>
        </p:nvGrpSpPr>
        <p:grpSpPr>
          <a:xfrm>
            <a:off x="6503195" y="2316680"/>
            <a:ext cx="1041404" cy="2338762"/>
            <a:chOff x="1338920" y="1824972"/>
            <a:chExt cx="1041404" cy="2338762"/>
          </a:xfrm>
        </p:grpSpPr>
        <p:grpSp>
          <p:nvGrpSpPr>
            <p:cNvPr id="110" name="组合"/>
            <p:cNvGrpSpPr/>
            <p:nvPr/>
          </p:nvGrpSpPr>
          <p:grpSpPr>
            <a:xfrm rot="5400000">
              <a:off x="1621078" y="1939272"/>
              <a:ext cx="477088" cy="248488"/>
              <a:chOff x="9786551" y="2269703"/>
              <a:chExt cx="813855" cy="423891"/>
            </a:xfrm>
          </p:grpSpPr>
          <p:sp>
            <p:nvSpPr>
              <p:cNvPr id="11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18"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11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1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11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114" name="直线"/>
            <p:cNvCxnSpPr>
              <a:endCxn id="11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11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116" name="文本框 115"/>
            <p:cNvSpPr txBox="1"/>
            <p:nvPr/>
          </p:nvSpPr>
          <p:spPr>
            <a:xfrm>
              <a:off x="1396201" y="2782508"/>
              <a:ext cx="921680" cy="707886"/>
            </a:xfrm>
            <a:prstGeom prst="rect">
              <a:avLst/>
            </a:prstGeom>
            <a:noFill/>
          </p:spPr>
          <p:txBody>
            <a:bodyPr wrap="square" rtlCol="0">
              <a:spAutoFit/>
            </a:bodyPr>
            <a:lstStyle/>
            <a:p>
              <a:pPr algn="ctr"/>
              <a:r>
                <a:rPr lang="zh-CN" altLang="en-US" sz="2000">
                  <a:solidFill>
                    <a:srgbClr val="C00000"/>
                  </a:solidFill>
                  <a:latin typeface="阿里巴巴普惠体 Medium" panose="00020600040101010101" pitchFamily="18" charset="-122"/>
                  <a:ea typeface="阿里巴巴普惠体 Medium" panose="00020600040101010101" pitchFamily="18" charset="-122"/>
                </a:rPr>
                <a:t>应对</a:t>
              </a:r>
              <a:endParaRPr lang="en-US" altLang="zh-CN" sz="2000">
                <a:solidFill>
                  <a:srgbClr val="C00000"/>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r>
                <a:rPr lang="en-US" altLang="zh-CN" sz="2000">
                  <a:solidFill>
                    <a:schemeClr val="bg1"/>
                  </a:solidFill>
                  <a:latin typeface="阿里巴巴普惠体 Medium" panose="00020600040101010101" pitchFamily="18" charset="-122"/>
                  <a:ea typeface="阿里巴巴普惠体 Medium" panose="00020600040101010101" pitchFamily="18" charset="-122"/>
                </a:rPr>
                <a:t>3</a:t>
              </a: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p>
          </p:txBody>
        </p:sp>
      </p:grpSp>
      <p:grpSp>
        <p:nvGrpSpPr>
          <p:cNvPr id="119" name="组合 118"/>
          <p:cNvGrpSpPr/>
          <p:nvPr/>
        </p:nvGrpSpPr>
        <p:grpSpPr>
          <a:xfrm>
            <a:off x="8374142" y="2316680"/>
            <a:ext cx="1041404" cy="2338762"/>
            <a:chOff x="1338920" y="1824972"/>
            <a:chExt cx="1041404" cy="2338762"/>
          </a:xfrm>
        </p:grpSpPr>
        <p:grpSp>
          <p:nvGrpSpPr>
            <p:cNvPr id="120" name="组合"/>
            <p:cNvGrpSpPr/>
            <p:nvPr/>
          </p:nvGrpSpPr>
          <p:grpSpPr>
            <a:xfrm rot="5400000">
              <a:off x="1621078" y="1939272"/>
              <a:ext cx="477088" cy="248488"/>
              <a:chOff x="9786551" y="2269703"/>
              <a:chExt cx="813855" cy="423891"/>
            </a:xfrm>
          </p:grpSpPr>
          <p:sp>
            <p:nvSpPr>
              <p:cNvPr id="12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28"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12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2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12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124" name="直线"/>
            <p:cNvCxnSpPr>
              <a:endCxn id="12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12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126" name="文本框 125"/>
            <p:cNvSpPr txBox="1"/>
            <p:nvPr/>
          </p:nvSpPr>
          <p:spPr>
            <a:xfrm>
              <a:off x="1396201" y="2782508"/>
              <a:ext cx="921680" cy="707886"/>
            </a:xfrm>
            <a:prstGeom prst="rect">
              <a:avLst/>
            </a:prstGeom>
            <a:noFill/>
          </p:spPr>
          <p:txBody>
            <a:bodyPr wrap="square" rtlCol="0">
              <a:spAutoFit/>
            </a:bodyPr>
            <a:lstStyle/>
            <a:p>
              <a:pPr algn="ctr"/>
              <a:r>
                <a:rPr lang="zh-CN" altLang="en-US" sz="2000">
                  <a:solidFill>
                    <a:srgbClr val="C00000"/>
                  </a:solidFill>
                  <a:latin typeface="阿里巴巴普惠体 Medium" panose="00020600040101010101" pitchFamily="18" charset="-122"/>
                  <a:ea typeface="阿里巴巴普惠体 Medium" panose="00020600040101010101" pitchFamily="18" charset="-122"/>
                </a:rPr>
                <a:t>应对</a:t>
              </a:r>
              <a:endParaRPr lang="en-US" altLang="zh-CN" sz="2000">
                <a:solidFill>
                  <a:srgbClr val="C00000"/>
                </a:solidFill>
                <a:latin typeface="阿里巴巴普惠体 Medium" panose="00020600040101010101" pitchFamily="18" charset="-122"/>
                <a:ea typeface="阿里巴巴普惠体 Medium" panose="00020600040101010101" pitchFamily="18" charset="-122"/>
              </a:endParaRPr>
            </a:p>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r>
                <a:rPr lang="en-US" altLang="zh-CN" sz="2000">
                  <a:solidFill>
                    <a:schemeClr val="bg1"/>
                  </a:solidFill>
                  <a:latin typeface="阿里巴巴普惠体 Medium" panose="00020600040101010101" pitchFamily="18" charset="-122"/>
                  <a:ea typeface="阿里巴巴普惠体 Medium" panose="00020600040101010101" pitchFamily="18" charset="-122"/>
                </a:rPr>
                <a:t>4</a:t>
              </a:r>
              <a:r>
                <a:rPr lang="zh-CN" altLang="en-US" sz="2000">
                  <a:solidFill>
                    <a:schemeClr val="bg1"/>
                  </a:solidFill>
                  <a:latin typeface="阿里巴巴普惠体 Medium" panose="00020600040101010101" pitchFamily="18" charset="-122"/>
                  <a:ea typeface="阿里巴巴普惠体 Medium" panose="00020600040101010101" pitchFamily="18" charset="-122"/>
                </a:rPr>
                <a:t>）</a:t>
              </a:r>
            </a:p>
          </p:txBody>
        </p:sp>
      </p:grpSp>
      <p:sp>
        <p:nvSpPr>
          <p:cNvPr id="130" name="文本框 129"/>
          <p:cNvSpPr txBox="1"/>
          <p:nvPr/>
        </p:nvSpPr>
        <p:spPr>
          <a:xfrm>
            <a:off x="2316526" y="4824082"/>
            <a:ext cx="1929201" cy="1066959"/>
          </a:xfrm>
          <a:prstGeom prst="rect">
            <a:avLst/>
          </a:prstGeom>
          <a:noFill/>
        </p:spPr>
        <p:txBody>
          <a:bodyPr wrap="square" rtlCol="0">
            <a:spAutoFit/>
          </a:bodyPr>
          <a:lstStyle/>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身上不要</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携带太多的</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现金或</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贵重物品</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p:txBody>
      </p:sp>
      <p:sp>
        <p:nvSpPr>
          <p:cNvPr id="131" name="文本框 130"/>
          <p:cNvSpPr txBox="1"/>
          <p:nvPr/>
        </p:nvSpPr>
        <p:spPr>
          <a:xfrm>
            <a:off x="4189178" y="4824082"/>
            <a:ext cx="1929201" cy="1066959"/>
          </a:xfrm>
          <a:prstGeom prst="rect">
            <a:avLst/>
          </a:prstGeom>
          <a:noFill/>
        </p:spPr>
        <p:txBody>
          <a:bodyPr wrap="square" rtlCol="0">
            <a:spAutoFit/>
          </a:bodyPr>
          <a:lstStyle/>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平时花钱</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不要大手大脚，</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以免引起，</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他人注意。</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p:txBody>
      </p:sp>
      <p:sp>
        <p:nvSpPr>
          <p:cNvPr id="132" name="文本框 131"/>
          <p:cNvSpPr txBox="1"/>
          <p:nvPr/>
        </p:nvSpPr>
        <p:spPr>
          <a:xfrm>
            <a:off x="6061830" y="4824082"/>
            <a:ext cx="1929201" cy="1066959"/>
          </a:xfrm>
          <a:prstGeom prst="rect">
            <a:avLst/>
          </a:prstGeom>
          <a:noFill/>
        </p:spPr>
        <p:txBody>
          <a:bodyPr wrap="square" rtlCol="0">
            <a:spAutoFit/>
          </a:bodyPr>
          <a:lstStyle/>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实在无法抗衡时，可以看准时机</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向人多、灯亮的地方奔跑。</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p:txBody>
      </p:sp>
      <p:sp>
        <p:nvSpPr>
          <p:cNvPr id="133" name="文本框 132"/>
          <p:cNvSpPr txBox="1"/>
          <p:nvPr/>
        </p:nvSpPr>
        <p:spPr>
          <a:xfrm>
            <a:off x="7934482" y="4824081"/>
            <a:ext cx="1929201" cy="1066959"/>
          </a:xfrm>
          <a:prstGeom prst="rect">
            <a:avLst/>
          </a:prstGeom>
          <a:noFill/>
        </p:spPr>
        <p:txBody>
          <a:bodyPr wrap="square" rtlCol="0">
            <a:spAutoFit/>
          </a:bodyPr>
          <a:lstStyle/>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被控制时，</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可先满足部分</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要求使其放松</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警惕，趁机逃脱。</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p:txBody>
      </p:sp>
      <p:sp>
        <p:nvSpPr>
          <p:cNvPr id="134" name="文本框 133"/>
          <p:cNvSpPr txBox="1"/>
          <p:nvPr/>
        </p:nvSpPr>
        <p:spPr>
          <a:xfrm>
            <a:off x="9807132" y="4824080"/>
            <a:ext cx="1929201" cy="1066959"/>
          </a:xfrm>
          <a:prstGeom prst="rect">
            <a:avLst/>
          </a:prstGeom>
          <a:noFill/>
        </p:spPr>
        <p:txBody>
          <a:bodyPr wrap="square" rtlCol="0">
            <a:spAutoFit/>
          </a:bodyPr>
          <a:lstStyle/>
          <a:p>
            <a:pPr lvl="0" algn="ctr">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脱身后及时报案，准确描述作案人体貌特征，使其尽早被绳之以法。</a:t>
            </a:r>
            <a:endParaRPr lang="en-US" altLang="zh-CN">
              <a:solidFill>
                <a:prstClr val="black"/>
              </a:solidFill>
              <a:latin typeface="阿里巴巴普惠体 Medium" panose="00020600040101010101" pitchFamily="18" charset="-122"/>
              <a:ea typeface="阿里巴巴普惠体 Medium" panose="00020600040101010101" pitchFamily="18" charset="-122"/>
            </a:endParaRPr>
          </a:p>
        </p:txBody>
      </p:sp>
      <p:pic>
        <p:nvPicPr>
          <p:cNvPr id="129" name="图片 1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135"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怎样应对突发侵害</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35"/>
                                        </p:tgtEl>
                                        <p:attrNameLst>
                                          <p:attrName>style.visibility</p:attrName>
                                        </p:attrNameLst>
                                      </p:cBhvr>
                                      <p:to>
                                        <p:strVal val="visible"/>
                                      </p:to>
                                    </p:set>
                                    <p:anim calcmode="lin" valueType="num">
                                      <p:cBhvr>
                                        <p:cTn id="7" dur="500" fill="hold"/>
                                        <p:tgtEl>
                                          <p:spTgt spid="13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35"/>
                                        </p:tgtEl>
                                        <p:attrNameLst>
                                          <p:attrName>ppt_y</p:attrName>
                                        </p:attrNameLst>
                                      </p:cBhvr>
                                      <p:tavLst>
                                        <p:tav tm="0">
                                          <p:val>
                                            <p:strVal val="#ppt_y"/>
                                          </p:val>
                                        </p:tav>
                                        <p:tav tm="100000">
                                          <p:val>
                                            <p:strVal val="#ppt_y"/>
                                          </p:val>
                                        </p:tav>
                                      </p:tavLst>
                                    </p:anim>
                                    <p:anim calcmode="lin" valueType="num">
                                      <p:cBhvr>
                                        <p:cTn id="9" dur="500" fill="hold"/>
                                        <p:tgtEl>
                                          <p:spTgt spid="13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3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925335" y="1448463"/>
            <a:ext cx="4341330" cy="541113"/>
            <a:chOff x="5148448" y="1077583"/>
            <a:chExt cx="4060312" cy="468000"/>
          </a:xfrm>
        </p:grpSpPr>
        <p:sp>
          <p:nvSpPr>
            <p:cNvPr id="76" name="矩形"/>
            <p:cNvSpPr/>
            <p:nvPr/>
          </p:nvSpPr>
          <p:spPr>
            <a:xfrm rot="5400000">
              <a:off x="6887799" y="-619254"/>
              <a:ext cx="468000" cy="3861674"/>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77" name="文本框 76"/>
            <p:cNvSpPr txBox="1"/>
            <p:nvPr/>
          </p:nvSpPr>
          <p:spPr>
            <a:xfrm>
              <a:off x="5148448" y="1110193"/>
              <a:ext cx="4060312" cy="399287"/>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a:ln>
                    <a:noFill/>
                  </a:ln>
                  <a:solidFill>
                    <a:schemeClr val="bg1"/>
                  </a:solidFill>
                  <a:effectLst/>
                  <a:uLnTx/>
                  <a:uFillTx/>
                  <a:latin typeface="阿里巴巴普惠体 Medium" panose="00020600040101010101" pitchFamily="18" charset="-122"/>
                  <a:ea typeface="阿里巴巴普惠体 Medium" panose="00020600040101010101" pitchFamily="18" charset="-122"/>
                  <a:cs typeface="+mn-cs"/>
                </a:rPr>
                <a:t>遭遇绑架、劫持的应急处理</a:t>
              </a:r>
            </a:p>
          </p:txBody>
        </p:sp>
      </p:grpSp>
      <p:grpSp>
        <p:nvGrpSpPr>
          <p:cNvPr id="13" name="组合 12"/>
          <p:cNvGrpSpPr/>
          <p:nvPr/>
        </p:nvGrpSpPr>
        <p:grpSpPr>
          <a:xfrm>
            <a:off x="1244040" y="2316680"/>
            <a:ext cx="1041404" cy="2338762"/>
            <a:chOff x="1338920" y="1824972"/>
            <a:chExt cx="1041404" cy="2338762"/>
          </a:xfrm>
        </p:grpSpPr>
        <p:grpSp>
          <p:nvGrpSpPr>
            <p:cNvPr id="68" name="组合"/>
            <p:cNvGrpSpPr/>
            <p:nvPr/>
          </p:nvGrpSpPr>
          <p:grpSpPr>
            <a:xfrm rot="5400000">
              <a:off x="1621078" y="1939272"/>
              <a:ext cx="477088" cy="248488"/>
              <a:chOff x="9786551" y="2269703"/>
              <a:chExt cx="813855" cy="423891"/>
            </a:xfrm>
          </p:grpSpPr>
          <p:sp>
            <p:nvSpPr>
              <p:cNvPr id="69"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70"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7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7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7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74" name="直线"/>
            <p:cNvCxnSpPr>
              <a:endCxn id="70"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7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4" name="文本框 3"/>
            <p:cNvSpPr txBox="1"/>
            <p:nvPr/>
          </p:nvSpPr>
          <p:spPr>
            <a:xfrm>
              <a:off x="1396201" y="2782508"/>
              <a:ext cx="92168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rPr>
                <a:t>应对</a:t>
              </a:r>
              <a:endParaRPr kumimoji="0" lang="en-US" altLang="zh-CN" sz="20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r>
                <a:rPr kumimoji="0" lang="en-US" altLang="zh-CN"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1</a:t>
              </a: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p>
          </p:txBody>
        </p:sp>
      </p:grpSp>
      <p:sp>
        <p:nvSpPr>
          <p:cNvPr id="78" name="文本框 77"/>
          <p:cNvSpPr txBox="1"/>
          <p:nvPr/>
        </p:nvSpPr>
        <p:spPr>
          <a:xfrm>
            <a:off x="385330" y="4814713"/>
            <a:ext cx="2753661" cy="1310615"/>
          </a:xfrm>
          <a:prstGeom prst="rect">
            <a:avLst/>
          </a:prstGeom>
          <a:noFill/>
        </p:spPr>
        <p:txBody>
          <a:bodyPr wrap="square" rtlCol="0">
            <a:spAutoFit/>
          </a:bodyPr>
          <a:lstStyle/>
          <a:p>
            <a:pPr marL="0" marR="0" lvl="0" indent="0" algn="l" defTabSz="914400" rtl="0" eaLnBrk="1" fontAlgn="auto" latinLnBrk="0" hangingPunct="1">
              <a:lnSpc>
                <a:spcPts val="19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rPr>
              <a:t>        遇到劫持，不要过分挣扎，以免犯罪分子对被绑架者进行身体伤害。要尽量拖延时间，记住犯罪分子的体貌特征。</a:t>
            </a:r>
            <a:endParaRPr kumimoji="0" lang="en-US" altLang="zh-CN"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grpSp>
        <p:nvGrpSpPr>
          <p:cNvPr id="79" name="组合 78"/>
          <p:cNvGrpSpPr/>
          <p:nvPr/>
        </p:nvGrpSpPr>
        <p:grpSpPr>
          <a:xfrm>
            <a:off x="9900046" y="2316680"/>
            <a:ext cx="1041404" cy="2338762"/>
            <a:chOff x="1338920" y="1824972"/>
            <a:chExt cx="1041404" cy="2338762"/>
          </a:xfrm>
        </p:grpSpPr>
        <p:grpSp>
          <p:nvGrpSpPr>
            <p:cNvPr id="80" name="组合"/>
            <p:cNvGrpSpPr/>
            <p:nvPr/>
          </p:nvGrpSpPr>
          <p:grpSpPr>
            <a:xfrm rot="5400000">
              <a:off x="1621078" y="1939272"/>
              <a:ext cx="477088" cy="248488"/>
              <a:chOff x="9786551" y="2269703"/>
              <a:chExt cx="813855" cy="423891"/>
            </a:xfrm>
          </p:grpSpPr>
          <p:sp>
            <p:nvSpPr>
              <p:cNvPr id="8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88"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8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8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8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84" name="直线"/>
            <p:cNvCxnSpPr>
              <a:endCxn id="8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8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86" name="文本框 85"/>
            <p:cNvSpPr txBox="1"/>
            <p:nvPr/>
          </p:nvSpPr>
          <p:spPr>
            <a:xfrm>
              <a:off x="1396201" y="2782508"/>
              <a:ext cx="92168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rPr>
                <a:t>应对</a:t>
              </a:r>
              <a:endParaRPr kumimoji="0" lang="en-US" altLang="zh-CN" sz="20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r>
                <a:rPr kumimoji="0" lang="en-US" altLang="zh-CN"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4</a:t>
              </a: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p>
          </p:txBody>
        </p:sp>
      </p:grpSp>
      <p:grpSp>
        <p:nvGrpSpPr>
          <p:cNvPr id="89" name="组合 88"/>
          <p:cNvGrpSpPr/>
          <p:nvPr/>
        </p:nvGrpSpPr>
        <p:grpSpPr>
          <a:xfrm>
            <a:off x="4129375" y="2316674"/>
            <a:ext cx="1041404" cy="2338768"/>
            <a:chOff x="1338920" y="1824966"/>
            <a:chExt cx="1041404" cy="2338768"/>
          </a:xfrm>
        </p:grpSpPr>
        <p:grpSp>
          <p:nvGrpSpPr>
            <p:cNvPr id="90" name="组合"/>
            <p:cNvGrpSpPr/>
            <p:nvPr/>
          </p:nvGrpSpPr>
          <p:grpSpPr>
            <a:xfrm rot="5400000">
              <a:off x="1621077" y="1939268"/>
              <a:ext cx="477091" cy="248488"/>
              <a:chOff x="9786551" y="2269703"/>
              <a:chExt cx="813861" cy="423891"/>
            </a:xfrm>
          </p:grpSpPr>
          <p:sp>
            <p:nvSpPr>
              <p:cNvPr id="9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98" name="圆形"/>
              <p:cNvSpPr/>
              <p:nvPr/>
            </p:nvSpPr>
            <p:spPr>
              <a:xfrm>
                <a:off x="10176521"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9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9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9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94" name="直线"/>
            <p:cNvCxnSpPr>
              <a:endCxn id="9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9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96" name="文本框 95"/>
            <p:cNvSpPr txBox="1"/>
            <p:nvPr/>
          </p:nvSpPr>
          <p:spPr>
            <a:xfrm>
              <a:off x="1396201" y="2782508"/>
              <a:ext cx="92168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rPr>
                <a:t>应对</a:t>
              </a:r>
              <a:endParaRPr kumimoji="0" lang="en-US" altLang="zh-CN" sz="20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r>
                <a:rPr kumimoji="0" lang="en-US" altLang="zh-CN"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2</a:t>
              </a: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p>
          </p:txBody>
        </p:sp>
      </p:grpSp>
      <p:grpSp>
        <p:nvGrpSpPr>
          <p:cNvPr id="99" name="组合 98"/>
          <p:cNvGrpSpPr/>
          <p:nvPr/>
        </p:nvGrpSpPr>
        <p:grpSpPr>
          <a:xfrm>
            <a:off x="7014710" y="2316680"/>
            <a:ext cx="1041404" cy="2338762"/>
            <a:chOff x="1338920" y="1824972"/>
            <a:chExt cx="1041404" cy="2338762"/>
          </a:xfrm>
        </p:grpSpPr>
        <p:grpSp>
          <p:nvGrpSpPr>
            <p:cNvPr id="100" name="组合"/>
            <p:cNvGrpSpPr/>
            <p:nvPr/>
          </p:nvGrpSpPr>
          <p:grpSpPr>
            <a:xfrm rot="5400000">
              <a:off x="1621078" y="1939272"/>
              <a:ext cx="477088" cy="248488"/>
              <a:chOff x="9786551" y="2269703"/>
              <a:chExt cx="813855" cy="423891"/>
            </a:xfrm>
          </p:grpSpPr>
          <p:sp>
            <p:nvSpPr>
              <p:cNvPr id="10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08"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10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0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10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104" name="直线"/>
            <p:cNvCxnSpPr>
              <a:endCxn id="10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10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106" name="文本框 105"/>
            <p:cNvSpPr txBox="1"/>
            <p:nvPr/>
          </p:nvSpPr>
          <p:spPr>
            <a:xfrm>
              <a:off x="1396201" y="2782508"/>
              <a:ext cx="92168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rPr>
                <a:t>应对</a:t>
              </a:r>
              <a:endParaRPr kumimoji="0" lang="en-US" altLang="zh-CN" sz="20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r>
                <a:rPr kumimoji="0" lang="en-US" altLang="zh-CN"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3</a:t>
              </a: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p>
          </p:txBody>
        </p:sp>
      </p:grpSp>
      <p:sp>
        <p:nvSpPr>
          <p:cNvPr id="135" name="文本框 134"/>
          <p:cNvSpPr txBox="1"/>
          <p:nvPr/>
        </p:nvSpPr>
        <p:spPr>
          <a:xfrm>
            <a:off x="3270665" y="4814712"/>
            <a:ext cx="2753661" cy="1310615"/>
          </a:xfrm>
          <a:prstGeom prst="rect">
            <a:avLst/>
          </a:prstGeom>
          <a:noFill/>
        </p:spPr>
        <p:txBody>
          <a:bodyPr wrap="square" rtlCol="0">
            <a:spAutoFit/>
          </a:bodyPr>
          <a:lstStyle/>
          <a:p>
            <a:pPr marL="0" marR="0" lvl="0" indent="0" algn="l" defTabSz="914400" rtl="0" eaLnBrk="1" fontAlgn="auto" latinLnBrk="0" hangingPunct="1">
              <a:lnSpc>
                <a:spcPts val="19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rPr>
              <a:t>        如果被蒙上眼睛，要尽量将听到的线索默记在心里，如犯罪分子的谈话内容、他们互相之间的称呼等等。</a:t>
            </a:r>
            <a:endParaRPr kumimoji="0" lang="en-US" altLang="zh-CN"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sp>
        <p:nvSpPr>
          <p:cNvPr id="136" name="文本框 135"/>
          <p:cNvSpPr txBox="1"/>
          <p:nvPr/>
        </p:nvSpPr>
        <p:spPr>
          <a:xfrm>
            <a:off x="6156000" y="4814711"/>
            <a:ext cx="2753661" cy="1310615"/>
          </a:xfrm>
          <a:prstGeom prst="rect">
            <a:avLst/>
          </a:prstGeom>
          <a:noFill/>
        </p:spPr>
        <p:txBody>
          <a:bodyPr wrap="square" rtlCol="0">
            <a:spAutoFit/>
          </a:bodyPr>
          <a:lstStyle/>
          <a:p>
            <a:pPr marL="0" marR="0" lvl="0" indent="0" algn="l" defTabSz="914400" rtl="0" eaLnBrk="1" fontAlgn="auto" latinLnBrk="0" hangingPunct="1">
              <a:lnSpc>
                <a:spcPts val="19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rPr>
              <a:t>        到达藏匿地点后，要眼观六路耳听八方，尽量了解藏匿地点的环境特点，与犯罪分子周旋。尽量避免激怒犯罪分子。</a:t>
            </a:r>
            <a:endParaRPr kumimoji="0" lang="en-US" altLang="zh-CN"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sp>
        <p:nvSpPr>
          <p:cNvPr id="137" name="文本框 136"/>
          <p:cNvSpPr txBox="1"/>
          <p:nvPr/>
        </p:nvSpPr>
        <p:spPr>
          <a:xfrm>
            <a:off x="9041335" y="4814710"/>
            <a:ext cx="2753661" cy="1554272"/>
          </a:xfrm>
          <a:prstGeom prst="rect">
            <a:avLst/>
          </a:prstGeom>
          <a:noFill/>
        </p:spPr>
        <p:txBody>
          <a:bodyPr wrap="square" rtlCol="0">
            <a:spAutoFit/>
          </a:bodyPr>
          <a:lstStyle/>
          <a:p>
            <a:pPr marL="0" marR="0" lvl="0" indent="0" algn="l" defTabSz="914400" rtl="0" eaLnBrk="1" fontAlgn="auto" latinLnBrk="0" hangingPunct="1">
              <a:lnSpc>
                <a:spcPts val="19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rPr>
              <a:t>       冷静，告诉自己不要慌张，正确判断形势，找寻利用一切可能的机会，在有充分的把握下，迅速摆脱歹徒的控制。</a:t>
            </a:r>
          </a:p>
          <a:p>
            <a:pPr marL="0" marR="0" lvl="0" indent="0" algn="l" defTabSz="914400" rtl="0" eaLnBrk="1" fontAlgn="auto" latinLnBrk="0" hangingPunct="1">
              <a:lnSpc>
                <a:spcPts val="19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pic>
        <p:nvPicPr>
          <p:cNvPr id="61" name="图片 6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62"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怎样应对突发侵害</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2"/>
                                        </p:tgtEl>
                                        <p:attrNameLst>
                                          <p:attrName>ppt_y</p:attrName>
                                        </p:attrNameLst>
                                      </p:cBhvr>
                                      <p:tavLst>
                                        <p:tav tm="0">
                                          <p:val>
                                            <p:strVal val="#ppt_y"/>
                                          </p:val>
                                        </p:tav>
                                        <p:tav tm="100000">
                                          <p:val>
                                            <p:strVal val="#ppt_y"/>
                                          </p:val>
                                        </p:tav>
                                      </p:tavLst>
                                    </p:anim>
                                    <p:anim calcmode="lin" valueType="num">
                                      <p:cBhvr>
                                        <p:cTn id="9" dur="500" fill="hold"/>
                                        <p:tgtEl>
                                          <p:spTgt spid="6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506763" y="1597574"/>
            <a:ext cx="3186082" cy="577050"/>
            <a:chOff x="6211020" y="1077583"/>
            <a:chExt cx="2851542" cy="468000"/>
          </a:xfrm>
        </p:grpSpPr>
        <p:sp>
          <p:nvSpPr>
            <p:cNvPr id="76" name="矩形"/>
            <p:cNvSpPr/>
            <p:nvPr/>
          </p:nvSpPr>
          <p:spPr>
            <a:xfrm rot="5400000">
              <a:off x="7397828" y="-109225"/>
              <a:ext cx="468000" cy="284161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schemeClr val="bg1"/>
                </a:solidFill>
                <a:effectLst/>
                <a:uLnTx/>
                <a:uFillTx/>
                <a:latin typeface="Malgun Gothic" panose="020B0503020000020004" charset="-127"/>
                <a:ea typeface="Malgun Gothic" panose="020B0503020000020004" charset="-127"/>
                <a:cs typeface="+mn-cs"/>
              </a:endParaRPr>
            </a:p>
          </p:txBody>
        </p:sp>
        <p:sp>
          <p:nvSpPr>
            <p:cNvPr id="77" name="文本框 76"/>
            <p:cNvSpPr txBox="1"/>
            <p:nvPr/>
          </p:nvSpPr>
          <p:spPr>
            <a:xfrm>
              <a:off x="6211020" y="1127092"/>
              <a:ext cx="2851542" cy="374420"/>
            </a:xfrm>
            <a:prstGeom prst="rect">
              <a:avLst/>
            </a:prstGeom>
            <a:noFill/>
          </p:spPr>
          <p:txBody>
            <a:bodyPr wrap="square" rtlCol="0">
              <a:spAutoFit/>
            </a:bodyPr>
            <a:lstStyle/>
            <a:p>
              <a:pPr lvl="0" algn="ctr">
                <a:defRPr/>
              </a:pPr>
              <a:r>
                <a:rPr kumimoji="0" lang="zh-CN" altLang="en-US" sz="2400" b="0" i="0" u="none" strike="noStrike" kern="1200" cap="none" spc="0" normalizeH="0" baseline="0" noProof="0">
                  <a:ln>
                    <a:noFill/>
                  </a:ln>
                  <a:solidFill>
                    <a:schemeClr val="bg1"/>
                  </a:solidFill>
                  <a:effectLst/>
                  <a:uLnTx/>
                  <a:uFillTx/>
                  <a:latin typeface="阿里巴巴普惠体 Medium" panose="00020600040101010101" pitchFamily="18" charset="-122"/>
                  <a:ea typeface="阿里巴巴普惠体 Medium" panose="00020600040101010101" pitchFamily="18" charset="-122"/>
                  <a:cs typeface="+mn-cs"/>
                </a:rPr>
                <a:t>几个小技巧的运用</a:t>
              </a:r>
            </a:p>
          </p:txBody>
        </p:sp>
      </p:grpSp>
      <p:grpSp>
        <p:nvGrpSpPr>
          <p:cNvPr id="13" name="组合 12"/>
          <p:cNvGrpSpPr/>
          <p:nvPr/>
        </p:nvGrpSpPr>
        <p:grpSpPr>
          <a:xfrm>
            <a:off x="1632224" y="2316680"/>
            <a:ext cx="1041404" cy="2338762"/>
            <a:chOff x="1338920" y="1824972"/>
            <a:chExt cx="1041404" cy="2338762"/>
          </a:xfrm>
        </p:grpSpPr>
        <p:grpSp>
          <p:nvGrpSpPr>
            <p:cNvPr id="68" name="组合"/>
            <p:cNvGrpSpPr/>
            <p:nvPr/>
          </p:nvGrpSpPr>
          <p:grpSpPr>
            <a:xfrm rot="5400000">
              <a:off x="1621078" y="1939272"/>
              <a:ext cx="477088" cy="248488"/>
              <a:chOff x="9786551" y="2269703"/>
              <a:chExt cx="813855" cy="423891"/>
            </a:xfrm>
          </p:grpSpPr>
          <p:sp>
            <p:nvSpPr>
              <p:cNvPr id="69"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70"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7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7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7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74" name="直线"/>
            <p:cNvCxnSpPr>
              <a:endCxn id="70"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7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4" name="文本框 3"/>
            <p:cNvSpPr txBox="1"/>
            <p:nvPr/>
          </p:nvSpPr>
          <p:spPr>
            <a:xfrm>
              <a:off x="1396201" y="2782508"/>
              <a:ext cx="92168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cs typeface="+mn-cs"/>
                </a:rPr>
                <a:t>应对</a:t>
              </a:r>
              <a:endParaRPr kumimoji="0" lang="en-US" altLang="zh-CN" sz="20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r>
                <a:rPr kumimoji="0" lang="en-US" altLang="zh-CN"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1</a:t>
              </a: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p>
          </p:txBody>
        </p:sp>
      </p:grpSp>
      <p:sp>
        <p:nvSpPr>
          <p:cNvPr id="78" name="文本框 77"/>
          <p:cNvSpPr txBox="1"/>
          <p:nvPr/>
        </p:nvSpPr>
        <p:spPr>
          <a:xfrm>
            <a:off x="544402" y="4806086"/>
            <a:ext cx="3211885" cy="759182"/>
          </a:xfrm>
          <a:prstGeom prst="rect">
            <a:avLst/>
          </a:prstGeom>
          <a:noFill/>
        </p:spPr>
        <p:txBody>
          <a:bodyPr wrap="square" rtlCol="0">
            <a:spAutoFit/>
          </a:bodyPr>
          <a:lstStyle/>
          <a:p>
            <a:pPr lvl="0" algn="just">
              <a:lnSpc>
                <a:spcPts val="2600"/>
              </a:lnSpc>
            </a:pPr>
            <a:r>
              <a:rPr lang="zh-CN" altLang="en-US" sz="2000">
                <a:solidFill>
                  <a:prstClr val="black"/>
                </a:solidFill>
                <a:latin typeface="阿里巴巴普惠体 Medium" panose="00020600040101010101" pitchFamily="18" charset="-122"/>
                <a:ea typeface="阿里巴巴普惠体 Medium" panose="00020600040101010101" pitchFamily="18" charset="-122"/>
              </a:rPr>
              <a:t>        插眼睛，下手要稳准狠，不要害怕，插完就跑。</a:t>
            </a:r>
            <a:endParaRPr kumimoji="0" lang="en-US" altLang="zh-CN" sz="20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grpSp>
        <p:nvGrpSpPr>
          <p:cNvPr id="79" name="组合 78"/>
          <p:cNvGrpSpPr/>
          <p:nvPr/>
        </p:nvGrpSpPr>
        <p:grpSpPr>
          <a:xfrm>
            <a:off x="9529114" y="2316680"/>
            <a:ext cx="1041404" cy="2338762"/>
            <a:chOff x="1338920" y="1824972"/>
            <a:chExt cx="1041404" cy="2338762"/>
          </a:xfrm>
        </p:grpSpPr>
        <p:grpSp>
          <p:nvGrpSpPr>
            <p:cNvPr id="80" name="组合"/>
            <p:cNvGrpSpPr/>
            <p:nvPr/>
          </p:nvGrpSpPr>
          <p:grpSpPr>
            <a:xfrm rot="5400000">
              <a:off x="1621078" y="1939272"/>
              <a:ext cx="477088" cy="248488"/>
              <a:chOff x="9786551" y="2269703"/>
              <a:chExt cx="813855" cy="423891"/>
            </a:xfrm>
          </p:grpSpPr>
          <p:sp>
            <p:nvSpPr>
              <p:cNvPr id="8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88" name="圆形"/>
              <p:cNvSpPr/>
              <p:nvPr/>
            </p:nvSpPr>
            <p:spPr>
              <a:xfrm>
                <a:off x="10176515"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8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8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8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84" name="直线"/>
            <p:cNvCxnSpPr>
              <a:endCxn id="8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8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86" name="文本框 85"/>
            <p:cNvSpPr txBox="1"/>
            <p:nvPr/>
          </p:nvSpPr>
          <p:spPr>
            <a:xfrm>
              <a:off x="1396201" y="2782508"/>
              <a:ext cx="92168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cs typeface="+mn-cs"/>
                </a:rPr>
                <a:t>应对</a:t>
              </a:r>
              <a:endParaRPr kumimoji="0" lang="en-US" altLang="zh-CN" sz="20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r>
                <a:rPr lang="en-US" altLang="zh-CN" sz="2000" noProof="0">
                  <a:solidFill>
                    <a:prstClr val="white"/>
                  </a:solidFill>
                  <a:latin typeface="阿里巴巴普惠体 Medium" panose="00020600040101010101" pitchFamily="18" charset="-122"/>
                  <a:ea typeface="阿里巴巴普惠体 Medium" panose="00020600040101010101" pitchFamily="18" charset="-122"/>
                </a:rPr>
                <a:t>3</a:t>
              </a: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p>
          </p:txBody>
        </p:sp>
      </p:grpSp>
      <p:grpSp>
        <p:nvGrpSpPr>
          <p:cNvPr id="89" name="组合 88"/>
          <p:cNvGrpSpPr/>
          <p:nvPr/>
        </p:nvGrpSpPr>
        <p:grpSpPr>
          <a:xfrm>
            <a:off x="5580669" y="2316674"/>
            <a:ext cx="1041404" cy="2338768"/>
            <a:chOff x="1338920" y="1824966"/>
            <a:chExt cx="1041404" cy="2338768"/>
          </a:xfrm>
        </p:grpSpPr>
        <p:grpSp>
          <p:nvGrpSpPr>
            <p:cNvPr id="90" name="组合"/>
            <p:cNvGrpSpPr/>
            <p:nvPr/>
          </p:nvGrpSpPr>
          <p:grpSpPr>
            <a:xfrm rot="5400000">
              <a:off x="1621077" y="1939268"/>
              <a:ext cx="477091" cy="248488"/>
              <a:chOff x="9786551" y="2269703"/>
              <a:chExt cx="813861" cy="423891"/>
            </a:xfrm>
          </p:grpSpPr>
          <p:sp>
            <p:nvSpPr>
              <p:cNvPr id="97" name="矩形"/>
              <p:cNvSpPr/>
              <p:nvPr/>
            </p:nvSpPr>
            <p:spPr>
              <a:xfrm>
                <a:off x="9786551" y="2302476"/>
                <a:ext cx="808035" cy="358346"/>
              </a:xfrm>
              <a:prstGeom prst="roundRect">
                <a:avLst>
                  <a:gd name="adj" fmla="val 50000"/>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98" name="圆形"/>
              <p:cNvSpPr/>
              <p:nvPr/>
            </p:nvSpPr>
            <p:spPr>
              <a:xfrm>
                <a:off x="10176521" y="2269703"/>
                <a:ext cx="423891" cy="423891"/>
              </a:xfrm>
              <a:prstGeom prst="ellipse">
                <a:avLst/>
              </a:prstGeom>
              <a:solidFill>
                <a:srgbClr val="014D57"/>
              </a:solidFill>
              <a:ln w="12700" cap="flat" cmpd="sng" algn="ctr">
                <a:noFill/>
                <a:prstDash val="solid"/>
                <a:miter lim="800000"/>
              </a:ln>
              <a:effectLst>
                <a:outerShdw blurRad="139700" dist="38100" dir="2700000" algn="tl" rotWithShape="0">
                  <a:prstClr val="black">
                    <a:alpha val="40000"/>
                  </a:prstClr>
                </a:outerShdw>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91" name="圆形"/>
            <p:cNvSpPr/>
            <p:nvPr/>
          </p:nvSpPr>
          <p:spPr>
            <a:xfrm>
              <a:off x="1408530" y="2685359"/>
              <a:ext cx="902185" cy="902185"/>
            </a:xfrm>
            <a:prstGeom prst="ellipse">
              <a:avLst/>
            </a:prstGeom>
            <a:solidFill>
              <a:srgbClr val="0899A8"/>
            </a:solidFill>
            <a:ln w="12700" cap="flat" cmpd="sng" algn="ctr">
              <a:no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2800" b="1"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92" name="弧形"/>
            <p:cNvSpPr/>
            <p:nvPr/>
          </p:nvSpPr>
          <p:spPr>
            <a:xfrm>
              <a:off x="1857042" y="2613170"/>
              <a:ext cx="523282" cy="1046564"/>
            </a:xfrm>
            <a:custGeom>
              <a:avLst/>
              <a:gdLst>
                <a:gd name="connsiteX0" fmla="*/ 0 w 730250"/>
                <a:gd name="connsiteY0" fmla="*/ 0 h 1460500"/>
                <a:gd name="connsiteX1" fmla="*/ 730250 w 730250"/>
                <a:gd name="connsiteY1" fmla="*/ 730250 h 1460500"/>
                <a:gd name="connsiteX2" fmla="*/ 0 w 730250"/>
                <a:gd name="connsiteY2" fmla="*/ 1460500 h 1460500"/>
                <a:gd name="connsiteX3" fmla="*/ 0 w 730250"/>
                <a:gd name="connsiteY3" fmla="*/ 1454541 h 1460500"/>
                <a:gd name="connsiteX4" fmla="*/ 724291 w 730250"/>
                <a:gd name="connsiteY4" fmla="*/ 730250 h 1460500"/>
                <a:gd name="connsiteX5" fmla="*/ 0 w 730250"/>
                <a:gd name="connsiteY5" fmla="*/ 5959 h 1460500"/>
                <a:gd name="connsiteX6" fmla="*/ 0 w 730250"/>
                <a:gd name="connsiteY6" fmla="*/ 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250" h="1460500">
                  <a:moveTo>
                    <a:pt x="0" y="0"/>
                  </a:moveTo>
                  <a:cubicBezTo>
                    <a:pt x="403306" y="0"/>
                    <a:pt x="730250" y="326944"/>
                    <a:pt x="730250" y="730250"/>
                  </a:cubicBezTo>
                  <a:cubicBezTo>
                    <a:pt x="730250" y="1133556"/>
                    <a:pt x="403306" y="1460500"/>
                    <a:pt x="0" y="1460500"/>
                  </a:cubicBezTo>
                  <a:lnTo>
                    <a:pt x="0" y="1454541"/>
                  </a:lnTo>
                  <a:cubicBezTo>
                    <a:pt x="400015" y="1454541"/>
                    <a:pt x="724291" y="1130265"/>
                    <a:pt x="724291" y="730250"/>
                  </a:cubicBezTo>
                  <a:cubicBezTo>
                    <a:pt x="724291" y="330235"/>
                    <a:pt x="400015" y="5959"/>
                    <a:pt x="0" y="5959"/>
                  </a:cubicBezTo>
                  <a:lnTo>
                    <a:pt x="0" y="0"/>
                  </a:lnTo>
                  <a:close/>
                </a:path>
              </a:pathLst>
            </a:custGeom>
            <a:solidFill>
              <a:srgbClr val="44546A"/>
            </a:solidFill>
            <a:ln w="12700" cap="flat" cmpd="sng" algn="ctr">
              <a:solidFill>
                <a:srgbClr val="014D57"/>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sp>
          <p:nvSpPr>
            <p:cNvPr id="93" name="弧形"/>
            <p:cNvSpPr/>
            <p:nvPr/>
          </p:nvSpPr>
          <p:spPr>
            <a:xfrm>
              <a:off x="1338920" y="2613431"/>
              <a:ext cx="520702" cy="1046303"/>
            </a:xfrm>
            <a:custGeom>
              <a:avLst/>
              <a:gdLst>
                <a:gd name="connsiteX0" fmla="*/ 726650 w 726650"/>
                <a:gd name="connsiteY0" fmla="*/ 0 h 1460136"/>
                <a:gd name="connsiteX1" fmla="*/ 726650 w 726650"/>
                <a:gd name="connsiteY1" fmla="*/ 5959 h 1460136"/>
                <a:gd name="connsiteX2" fmla="*/ 656195 w 726650"/>
                <a:gd name="connsiteY2" fmla="*/ 9516 h 1460136"/>
                <a:gd name="connsiteX3" fmla="*/ 5959 w 726650"/>
                <a:gd name="connsiteY3" fmla="*/ 730068 h 1460136"/>
                <a:gd name="connsiteX4" fmla="*/ 656195 w 726650"/>
                <a:gd name="connsiteY4" fmla="*/ 1450620 h 1460136"/>
                <a:gd name="connsiteX5" fmla="*/ 726650 w 726650"/>
                <a:gd name="connsiteY5" fmla="*/ 1454177 h 1460136"/>
                <a:gd name="connsiteX6" fmla="*/ 726650 w 726650"/>
                <a:gd name="connsiteY6" fmla="*/ 1460136 h 1460136"/>
                <a:gd name="connsiteX7" fmla="*/ 655586 w 726650"/>
                <a:gd name="connsiteY7" fmla="*/ 1456548 h 1460136"/>
                <a:gd name="connsiteX8" fmla="*/ 0 w 726650"/>
                <a:gd name="connsiteY8" fmla="*/ 730068 h 1460136"/>
                <a:gd name="connsiteX9" fmla="*/ 655586 w 726650"/>
                <a:gd name="connsiteY9" fmla="*/ 3588 h 1460136"/>
                <a:gd name="connsiteX10" fmla="*/ 726650 w 726650"/>
                <a:gd name="connsiteY10" fmla="*/ 0 h 1460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650" h="1460136">
                  <a:moveTo>
                    <a:pt x="726650" y="0"/>
                  </a:moveTo>
                  <a:lnTo>
                    <a:pt x="726650" y="5959"/>
                  </a:lnTo>
                  <a:lnTo>
                    <a:pt x="656195" y="9516"/>
                  </a:lnTo>
                  <a:cubicBezTo>
                    <a:pt x="290967" y="46607"/>
                    <a:pt x="5959" y="355054"/>
                    <a:pt x="5959" y="730068"/>
                  </a:cubicBezTo>
                  <a:cubicBezTo>
                    <a:pt x="5959" y="1105082"/>
                    <a:pt x="290967" y="1413529"/>
                    <a:pt x="656195" y="1450620"/>
                  </a:cubicBezTo>
                  <a:lnTo>
                    <a:pt x="726650" y="1454177"/>
                  </a:lnTo>
                  <a:lnTo>
                    <a:pt x="726650" y="1460136"/>
                  </a:lnTo>
                  <a:lnTo>
                    <a:pt x="655586" y="1456548"/>
                  </a:lnTo>
                  <a:cubicBezTo>
                    <a:pt x="287353" y="1419152"/>
                    <a:pt x="0" y="1108168"/>
                    <a:pt x="0" y="730068"/>
                  </a:cubicBezTo>
                  <a:cubicBezTo>
                    <a:pt x="0" y="351969"/>
                    <a:pt x="287353" y="40984"/>
                    <a:pt x="655586" y="3588"/>
                  </a:cubicBezTo>
                  <a:lnTo>
                    <a:pt x="726650" y="0"/>
                  </a:lnTo>
                  <a:close/>
                </a:path>
              </a:pathLst>
            </a:custGeom>
            <a:solidFill>
              <a:sysClr val="window" lastClr="FFFFFF">
                <a:lumMod val="75000"/>
              </a:sysClr>
            </a:solidFill>
            <a:ln w="12700" cap="flat" cmpd="sng" algn="ctr">
              <a:solidFill>
                <a:srgbClr val="0899A8"/>
              </a:solidFill>
              <a:prstDash val="solid"/>
              <a:miter lim="800000"/>
            </a:ln>
            <a:effectLst/>
          </p:spPr>
          <p:txBody>
            <a:bodyPr rtlCol="0"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black"/>
                </a:solidFill>
                <a:effectLst/>
                <a:uLnTx/>
                <a:uFillTx/>
                <a:latin typeface="Malgun Gothic" panose="020B0503020000020004" charset="-127"/>
                <a:ea typeface="Malgun Gothic" panose="020B0503020000020004" charset="-127"/>
                <a:cs typeface="+mn-cs"/>
              </a:endParaRPr>
            </a:p>
          </p:txBody>
        </p:sp>
        <p:cxnSp>
          <p:nvCxnSpPr>
            <p:cNvPr id="94" name="直线"/>
            <p:cNvCxnSpPr>
              <a:endCxn id="98" idx="6"/>
            </p:cNvCxnSpPr>
            <p:nvPr/>
          </p:nvCxnSpPr>
          <p:spPr>
            <a:xfrm flipH="1" flipV="1">
              <a:off x="1859622" y="2302060"/>
              <a:ext cx="0" cy="311371"/>
            </a:xfrm>
            <a:prstGeom prst="line">
              <a:avLst/>
            </a:prstGeom>
            <a:noFill/>
            <a:ln w="19050" cap="flat" cmpd="sng" algn="ctr">
              <a:solidFill>
                <a:srgbClr val="44546A"/>
              </a:solidFill>
              <a:prstDash val="solid"/>
              <a:miter lim="800000"/>
            </a:ln>
            <a:effectLst/>
          </p:spPr>
        </p:cxnSp>
        <p:cxnSp>
          <p:nvCxnSpPr>
            <p:cNvPr id="95" name="组合"/>
            <p:cNvCxnSpPr/>
            <p:nvPr/>
          </p:nvCxnSpPr>
          <p:spPr>
            <a:xfrm flipH="1" flipV="1">
              <a:off x="1857042" y="3659734"/>
              <a:ext cx="0" cy="504000"/>
            </a:xfrm>
            <a:prstGeom prst="line">
              <a:avLst/>
            </a:prstGeom>
            <a:noFill/>
            <a:ln w="6350" cap="flat" cmpd="sng" algn="ctr">
              <a:solidFill>
                <a:srgbClr val="0899A8"/>
              </a:solidFill>
              <a:prstDash val="dash"/>
              <a:miter lim="800000"/>
              <a:headEnd type="oval" w="sm" len="sm"/>
            </a:ln>
            <a:effectLst/>
          </p:spPr>
        </p:cxnSp>
        <p:sp>
          <p:nvSpPr>
            <p:cNvPr id="96" name="文本框 95"/>
            <p:cNvSpPr txBox="1"/>
            <p:nvPr/>
          </p:nvSpPr>
          <p:spPr>
            <a:xfrm>
              <a:off x="1396201" y="2782508"/>
              <a:ext cx="92168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cs typeface="+mn-cs"/>
                </a:rPr>
                <a:t>应对</a:t>
              </a:r>
              <a:endParaRPr kumimoji="0" lang="en-US" altLang="zh-CN" sz="2000" b="0" i="0" u="none" strike="noStrike" kern="1200" cap="none" spc="0" normalizeH="0" baseline="0" noProof="0">
                <a:ln>
                  <a:noFill/>
                </a:ln>
                <a:solidFill>
                  <a:srgbClr val="C00000"/>
                </a:solidFill>
                <a:effectLst/>
                <a:uLnTx/>
                <a:uFillTx/>
                <a:latin typeface="阿里巴巴普惠体 Medium" panose="00020600040101010101" pitchFamily="18" charset="-122"/>
                <a:ea typeface="阿里巴巴普惠体 Medium" panose="00020600040101010101" pitchFamily="18"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r>
                <a:rPr kumimoji="0" lang="en-US" altLang="zh-CN"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2</a:t>
              </a:r>
              <a:r>
                <a:rPr kumimoji="0" lang="zh-CN" altLang="en-US" sz="2000" b="0" i="0" u="none" strike="noStrike" kern="1200" cap="none" spc="0" normalizeH="0" baseline="0" noProof="0">
                  <a:ln>
                    <a:noFill/>
                  </a:ln>
                  <a:solidFill>
                    <a:prstClr val="white"/>
                  </a:solidFill>
                  <a:effectLst/>
                  <a:uLnTx/>
                  <a:uFillTx/>
                  <a:latin typeface="阿里巴巴普惠体 Medium" panose="00020600040101010101" pitchFamily="18" charset="-122"/>
                  <a:ea typeface="阿里巴巴普惠体 Medium" panose="00020600040101010101" pitchFamily="18" charset="-122"/>
                  <a:cs typeface="+mn-cs"/>
                </a:rPr>
                <a:t>）</a:t>
              </a:r>
            </a:p>
          </p:txBody>
        </p:sp>
      </p:grpSp>
      <p:sp>
        <p:nvSpPr>
          <p:cNvPr id="138" name="文本框 137"/>
          <p:cNvSpPr txBox="1"/>
          <p:nvPr/>
        </p:nvSpPr>
        <p:spPr>
          <a:xfrm>
            <a:off x="4499814" y="4815513"/>
            <a:ext cx="3211885" cy="759182"/>
          </a:xfrm>
          <a:prstGeom prst="rect">
            <a:avLst/>
          </a:prstGeom>
          <a:noFill/>
        </p:spPr>
        <p:txBody>
          <a:bodyPr wrap="square" rtlCol="0">
            <a:spAutoFit/>
          </a:bodyPr>
          <a:lstStyle>
            <a:defPPr>
              <a:defRPr lang="zh-CN"/>
            </a:defPPr>
            <a:lvl1pPr lvl="0" algn="just">
              <a:lnSpc>
                <a:spcPts val="2600"/>
              </a:lnSpc>
              <a:defRPr sz="2000">
                <a:solidFill>
                  <a:prstClr val="black"/>
                </a:solidFill>
                <a:latin typeface="思源宋体 CN" panose="02020700000000000000" pitchFamily="18" charset="-122"/>
                <a:ea typeface="思源宋体 CN" panose="02020700000000000000" pitchFamily="18" charset="-122"/>
              </a:defRPr>
            </a:lvl1pPr>
          </a:lstStyle>
          <a:p>
            <a:r>
              <a:rPr lang="zh-CN" altLang="en-US">
                <a:latin typeface="阿里巴巴普惠体 Medium" panose="00020600040101010101" pitchFamily="18" charset="-122"/>
                <a:ea typeface="阿里巴巴普惠体 Medium" panose="00020600040101010101" pitchFamily="18" charset="-122"/>
              </a:rPr>
              <a:t>        踢下身，动作要快，狠狠踢打歹徒的要害部位。</a:t>
            </a:r>
            <a:endParaRPr lang="en-US" altLang="zh-CN">
              <a:latin typeface="阿里巴巴普惠体 Medium" panose="00020600040101010101" pitchFamily="18" charset="-122"/>
              <a:ea typeface="阿里巴巴普惠体 Medium" panose="00020600040101010101" pitchFamily="18" charset="-122"/>
            </a:endParaRPr>
          </a:p>
        </p:txBody>
      </p:sp>
      <p:sp>
        <p:nvSpPr>
          <p:cNvPr id="139" name="文本框 138"/>
          <p:cNvSpPr txBox="1"/>
          <p:nvPr/>
        </p:nvSpPr>
        <p:spPr>
          <a:xfrm>
            <a:off x="8445799" y="4806086"/>
            <a:ext cx="3211885" cy="759182"/>
          </a:xfrm>
          <a:prstGeom prst="rect">
            <a:avLst/>
          </a:prstGeom>
          <a:noFill/>
        </p:spPr>
        <p:txBody>
          <a:bodyPr wrap="square" rtlCol="0">
            <a:spAutoFit/>
          </a:bodyPr>
          <a:lstStyle>
            <a:defPPr>
              <a:defRPr lang="zh-CN"/>
            </a:defPPr>
            <a:lvl1pPr lvl="0" algn="just">
              <a:lnSpc>
                <a:spcPts val="2600"/>
              </a:lnSpc>
              <a:defRPr sz="2000">
                <a:solidFill>
                  <a:prstClr val="black"/>
                </a:solidFill>
                <a:latin typeface="思源宋体 CN" panose="02020700000000000000" pitchFamily="18" charset="-122"/>
                <a:ea typeface="思源宋体 CN" panose="02020700000000000000" pitchFamily="18" charset="-122"/>
              </a:defRPr>
            </a:lvl1pPr>
          </a:lstStyle>
          <a:p>
            <a:r>
              <a:rPr lang="zh-CN" altLang="en-US">
                <a:latin typeface="阿里巴巴普惠体 Medium" panose="00020600040101010101" pitchFamily="18" charset="-122"/>
                <a:ea typeface="阿里巴巴普惠体 Medium" panose="00020600040101010101" pitchFamily="18" charset="-122"/>
              </a:rPr>
              <a:t>        踩脚趾，并在此过程中要快速寻找机会脱身。</a:t>
            </a:r>
            <a:endParaRPr lang="en-US" altLang="zh-CN">
              <a:latin typeface="阿里巴巴普惠体 Medium" panose="00020600040101010101" pitchFamily="18" charset="-122"/>
              <a:ea typeface="阿里巴巴普惠体 Medium" panose="00020600040101010101" pitchFamily="18" charset="-122"/>
            </a:endParaRPr>
          </a:p>
        </p:txBody>
      </p:sp>
      <p:pic>
        <p:nvPicPr>
          <p:cNvPr id="46" name="图片 4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47"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怎样应对突发侵害</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7"/>
                                        </p:tgtEl>
                                        <p:attrNameLst>
                                          <p:attrName>ppt_y</p:attrName>
                                        </p:attrNameLst>
                                      </p:cBhvr>
                                      <p:tavLst>
                                        <p:tav tm="0">
                                          <p:val>
                                            <p:strVal val="#ppt_y"/>
                                          </p:val>
                                        </p:tav>
                                        <p:tav tm="100000">
                                          <p:val>
                                            <p:strVal val="#ppt_y"/>
                                          </p:val>
                                        </p:tav>
                                      </p:tavLst>
                                    </p:anim>
                                    <p:anim calcmode="lin" valueType="num">
                                      <p:cBhvr>
                                        <p:cTn id="9" dur="500" fill="hold"/>
                                        <p:tgtEl>
                                          <p:spTgt spid="4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2667000" y="-2666998"/>
            <a:ext cx="6858003" cy="12192000"/>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195870">
            <a:off x="2704555" y="-2720492"/>
            <a:ext cx="6782891" cy="12298989"/>
          </a:xfrm>
          <a:prstGeom prst="rect">
            <a:avLst/>
          </a:prstGeom>
        </p:spPr>
      </p:pic>
      <p:sp>
        <p:nvSpPr>
          <p:cNvPr id="5" name="TextBox 31"/>
          <p:cNvSpPr txBox="1"/>
          <p:nvPr/>
        </p:nvSpPr>
        <p:spPr>
          <a:xfrm>
            <a:off x="3737148" y="2753105"/>
            <a:ext cx="4936713"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2020 year-end summary work summarizes the boutique PPT</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About the summary text input or copy here</a:t>
            </a:r>
          </a:p>
        </p:txBody>
      </p:sp>
      <p:sp>
        <p:nvSpPr>
          <p:cNvPr id="6" name="标题 1"/>
          <p:cNvSpPr txBox="1"/>
          <p:nvPr/>
        </p:nvSpPr>
        <p:spPr>
          <a:xfrm>
            <a:off x="3035385" y="1710869"/>
            <a:ext cx="6813465"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5400" b="1" i="0" u="none" strike="noStrike" kern="1200" cap="none" spc="300" normalizeH="0" baseline="0" noProof="0">
                <a:ln>
                  <a:noFill/>
                </a:ln>
                <a:solidFill>
                  <a:srgbClr val="1C99DE"/>
                </a:solidFill>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依法维护正当权益</a:t>
            </a: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32216" y="3155416"/>
            <a:ext cx="5327566" cy="31965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par>
                          <p:cTn id="14" fill="hold" nodeType="afterGroup">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anim calcmode="lin" valueType="num">
                                      <p:cBhvr>
                                        <p:cTn id="1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622993" y="2725940"/>
            <a:ext cx="1980000" cy="1656000"/>
            <a:chOff x="4622993" y="2648304"/>
            <a:chExt cx="1980000" cy="1656000"/>
          </a:xfrm>
        </p:grpSpPr>
        <p:sp>
          <p:nvSpPr>
            <p:cNvPr id="2" name="等腰三角形 1"/>
            <p:cNvSpPr/>
            <p:nvPr/>
          </p:nvSpPr>
          <p:spPr>
            <a:xfrm>
              <a:off x="4622993" y="2648304"/>
              <a:ext cx="1980000" cy="1656000"/>
            </a:xfrm>
            <a:prstGeom prst="triangle">
              <a:avLst/>
            </a:prstGeom>
            <a:solidFill>
              <a:srgbClr val="0899A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5113416" y="3329797"/>
              <a:ext cx="999154" cy="830997"/>
            </a:xfrm>
            <a:prstGeom prst="rect">
              <a:avLst/>
            </a:prstGeom>
            <a:noFill/>
          </p:spPr>
          <p:txBody>
            <a:bodyPr wrap="square" rtlCol="0">
              <a:spAutoFit/>
            </a:bodyPr>
            <a:lstStyle/>
            <a:p>
              <a:pPr algn="ctr"/>
              <a:r>
                <a:rPr lang="zh-CN" altLang="en-US" sz="2400" i="1">
                  <a:solidFill>
                    <a:srgbClr val="C00000"/>
                  </a:solidFill>
                  <a:latin typeface="阿里巴巴普惠体 Medium" panose="00020600040101010101" pitchFamily="18" charset="-122"/>
                  <a:ea typeface="阿里巴巴普惠体 Medium" panose="00020600040101010101" pitchFamily="18" charset="-122"/>
                </a:rPr>
                <a:t>正当</a:t>
              </a:r>
              <a:endParaRPr lang="en-US" altLang="zh-CN" sz="2400" i="1">
                <a:solidFill>
                  <a:srgbClr val="C00000"/>
                </a:solidFill>
                <a:latin typeface="阿里巴巴普惠体 Medium" panose="00020600040101010101" pitchFamily="18" charset="-122"/>
                <a:ea typeface="阿里巴巴普惠体 Medium" panose="00020600040101010101" pitchFamily="18" charset="-122"/>
              </a:endParaRPr>
            </a:p>
            <a:p>
              <a:pPr algn="ctr"/>
              <a:r>
                <a:rPr lang="zh-CN" altLang="en-US" sz="2400" i="1">
                  <a:solidFill>
                    <a:srgbClr val="C00000"/>
                  </a:solidFill>
                  <a:latin typeface="阿里巴巴普惠体 Medium" panose="00020600040101010101" pitchFamily="18" charset="-122"/>
                  <a:ea typeface="阿里巴巴普惠体 Medium" panose="00020600040101010101" pitchFamily="18" charset="-122"/>
                </a:rPr>
                <a:t>防卫</a:t>
              </a:r>
            </a:p>
          </p:txBody>
        </p:sp>
      </p:grpSp>
      <p:grpSp>
        <p:nvGrpSpPr>
          <p:cNvPr id="13" name="组合 12"/>
          <p:cNvGrpSpPr/>
          <p:nvPr/>
        </p:nvGrpSpPr>
        <p:grpSpPr>
          <a:xfrm>
            <a:off x="5612993" y="2725940"/>
            <a:ext cx="1980000" cy="1656000"/>
            <a:chOff x="5612993" y="2648304"/>
            <a:chExt cx="1980000" cy="1656000"/>
          </a:xfrm>
        </p:grpSpPr>
        <p:sp>
          <p:nvSpPr>
            <p:cNvPr id="12" name="等腰三角形 11"/>
            <p:cNvSpPr/>
            <p:nvPr/>
          </p:nvSpPr>
          <p:spPr>
            <a:xfrm flipV="1">
              <a:off x="5612993" y="2648304"/>
              <a:ext cx="1980000" cy="1656000"/>
            </a:xfrm>
            <a:prstGeom prst="triangle">
              <a:avLst/>
            </a:prstGeom>
            <a:solidFill>
              <a:srgbClr val="014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6103416" y="2770788"/>
              <a:ext cx="999154" cy="830997"/>
            </a:xfrm>
            <a:prstGeom prst="rect">
              <a:avLst/>
            </a:prstGeom>
            <a:noFill/>
          </p:spPr>
          <p:txBody>
            <a:bodyPr wrap="square" rtlCol="0">
              <a:spAutoFit/>
            </a:bodyPr>
            <a:lstStyle/>
            <a:p>
              <a:pPr algn="ctr"/>
              <a:r>
                <a:rPr lang="zh-CN" altLang="en-US" sz="2400" i="1">
                  <a:solidFill>
                    <a:srgbClr val="FFC000"/>
                  </a:solidFill>
                  <a:latin typeface="阿里巴巴普惠体 Medium" panose="00020600040101010101" pitchFamily="18" charset="-122"/>
                  <a:ea typeface="阿里巴巴普惠体 Medium" panose="00020600040101010101" pitchFamily="18" charset="-122"/>
                </a:rPr>
                <a:t>防卫过当</a:t>
              </a:r>
            </a:p>
          </p:txBody>
        </p:sp>
      </p:grpSp>
      <p:grpSp>
        <p:nvGrpSpPr>
          <p:cNvPr id="7" name="组合 6"/>
          <p:cNvGrpSpPr/>
          <p:nvPr/>
        </p:nvGrpSpPr>
        <p:grpSpPr>
          <a:xfrm>
            <a:off x="7151298" y="3329794"/>
            <a:ext cx="1600376" cy="353684"/>
            <a:chOff x="7151298" y="3252158"/>
            <a:chExt cx="1600376" cy="353684"/>
          </a:xfrm>
        </p:grpSpPr>
        <p:sp>
          <p:nvSpPr>
            <p:cNvPr id="5" name="任意多边形 4"/>
            <p:cNvSpPr/>
            <p:nvPr/>
          </p:nvSpPr>
          <p:spPr>
            <a:xfrm>
              <a:off x="7151298" y="3252158"/>
              <a:ext cx="1518249" cy="353684"/>
            </a:xfrm>
            <a:custGeom>
              <a:avLst/>
              <a:gdLst>
                <a:gd name="connsiteX0" fmla="*/ 0 w 1518249"/>
                <a:gd name="connsiteY0" fmla="*/ 60385 h 353684"/>
                <a:gd name="connsiteX1" fmla="*/ 155276 w 1518249"/>
                <a:gd name="connsiteY1" fmla="*/ 276046 h 353684"/>
                <a:gd name="connsiteX2" fmla="*/ 388189 w 1518249"/>
                <a:gd name="connsiteY2" fmla="*/ 34506 h 353684"/>
                <a:gd name="connsiteX3" fmla="*/ 603849 w 1518249"/>
                <a:gd name="connsiteY3" fmla="*/ 267419 h 353684"/>
                <a:gd name="connsiteX4" fmla="*/ 810883 w 1518249"/>
                <a:gd name="connsiteY4" fmla="*/ 0 h 353684"/>
                <a:gd name="connsiteX5" fmla="*/ 1052423 w 1518249"/>
                <a:gd name="connsiteY5" fmla="*/ 353684 h 353684"/>
                <a:gd name="connsiteX6" fmla="*/ 1155940 w 1518249"/>
                <a:gd name="connsiteY6" fmla="*/ 103517 h 353684"/>
                <a:gd name="connsiteX7" fmla="*/ 1319842 w 1518249"/>
                <a:gd name="connsiteY7" fmla="*/ 232914 h 353684"/>
                <a:gd name="connsiteX8" fmla="*/ 1518249 w 1518249"/>
                <a:gd name="connsiteY8" fmla="*/ 103517 h 353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18249" h="353684">
                  <a:moveTo>
                    <a:pt x="0" y="60385"/>
                  </a:moveTo>
                  <a:lnTo>
                    <a:pt x="155276" y="276046"/>
                  </a:lnTo>
                  <a:lnTo>
                    <a:pt x="388189" y="34506"/>
                  </a:lnTo>
                  <a:lnTo>
                    <a:pt x="603849" y="267419"/>
                  </a:lnTo>
                  <a:lnTo>
                    <a:pt x="810883" y="0"/>
                  </a:lnTo>
                  <a:lnTo>
                    <a:pt x="1052423" y="353684"/>
                  </a:lnTo>
                  <a:lnTo>
                    <a:pt x="1155940" y="103517"/>
                  </a:lnTo>
                  <a:lnTo>
                    <a:pt x="1319842" y="232914"/>
                  </a:lnTo>
                  <a:lnTo>
                    <a:pt x="1518249" y="103517"/>
                  </a:lnTo>
                </a:path>
              </a:pathLst>
            </a:custGeom>
            <a:noFill/>
            <a:ln>
              <a:solidFill>
                <a:srgbClr val="014D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8643674" y="3303921"/>
              <a:ext cx="108000" cy="108000"/>
            </a:xfrm>
            <a:prstGeom prst="ellipse">
              <a:avLst/>
            </a:prstGeom>
            <a:solidFill>
              <a:srgbClr val="014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8" name="组合 17"/>
          <p:cNvGrpSpPr/>
          <p:nvPr/>
        </p:nvGrpSpPr>
        <p:grpSpPr>
          <a:xfrm flipH="1">
            <a:off x="3428700" y="3463363"/>
            <a:ext cx="1591750" cy="353684"/>
            <a:chOff x="7159924" y="3252158"/>
            <a:chExt cx="1591750" cy="353684"/>
          </a:xfrm>
        </p:grpSpPr>
        <p:sp>
          <p:nvSpPr>
            <p:cNvPr id="19" name="任意多边形 18"/>
            <p:cNvSpPr/>
            <p:nvPr/>
          </p:nvSpPr>
          <p:spPr>
            <a:xfrm flipV="1">
              <a:off x="7159924" y="3252158"/>
              <a:ext cx="1518249" cy="353684"/>
            </a:xfrm>
            <a:custGeom>
              <a:avLst/>
              <a:gdLst>
                <a:gd name="connsiteX0" fmla="*/ 0 w 1518249"/>
                <a:gd name="connsiteY0" fmla="*/ 60385 h 353684"/>
                <a:gd name="connsiteX1" fmla="*/ 155276 w 1518249"/>
                <a:gd name="connsiteY1" fmla="*/ 276046 h 353684"/>
                <a:gd name="connsiteX2" fmla="*/ 388189 w 1518249"/>
                <a:gd name="connsiteY2" fmla="*/ 34506 h 353684"/>
                <a:gd name="connsiteX3" fmla="*/ 603849 w 1518249"/>
                <a:gd name="connsiteY3" fmla="*/ 267419 h 353684"/>
                <a:gd name="connsiteX4" fmla="*/ 810883 w 1518249"/>
                <a:gd name="connsiteY4" fmla="*/ 0 h 353684"/>
                <a:gd name="connsiteX5" fmla="*/ 1052423 w 1518249"/>
                <a:gd name="connsiteY5" fmla="*/ 353684 h 353684"/>
                <a:gd name="connsiteX6" fmla="*/ 1155940 w 1518249"/>
                <a:gd name="connsiteY6" fmla="*/ 103517 h 353684"/>
                <a:gd name="connsiteX7" fmla="*/ 1319842 w 1518249"/>
                <a:gd name="connsiteY7" fmla="*/ 232914 h 353684"/>
                <a:gd name="connsiteX8" fmla="*/ 1518249 w 1518249"/>
                <a:gd name="connsiteY8" fmla="*/ 103517 h 353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18249" h="353684">
                  <a:moveTo>
                    <a:pt x="0" y="60385"/>
                  </a:moveTo>
                  <a:lnTo>
                    <a:pt x="155276" y="276046"/>
                  </a:lnTo>
                  <a:lnTo>
                    <a:pt x="388189" y="34506"/>
                  </a:lnTo>
                  <a:lnTo>
                    <a:pt x="603849" y="267419"/>
                  </a:lnTo>
                  <a:lnTo>
                    <a:pt x="810883" y="0"/>
                  </a:lnTo>
                  <a:lnTo>
                    <a:pt x="1052423" y="353684"/>
                  </a:lnTo>
                  <a:lnTo>
                    <a:pt x="1155940" y="103517"/>
                  </a:lnTo>
                  <a:lnTo>
                    <a:pt x="1319842" y="232914"/>
                  </a:lnTo>
                  <a:lnTo>
                    <a:pt x="1518249" y="103517"/>
                  </a:lnTo>
                </a:path>
              </a:pathLst>
            </a:custGeom>
            <a:noFill/>
            <a:ln>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8643674" y="3441937"/>
              <a:ext cx="108000" cy="108000"/>
            </a:xfrm>
            <a:prstGeom prst="ellipse">
              <a:avLst/>
            </a:prstGeom>
            <a:solidFill>
              <a:srgbClr val="0899A8"/>
            </a:solidFill>
            <a:ln>
              <a:solidFill>
                <a:srgbClr val="0899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 name="组合 21"/>
          <p:cNvGrpSpPr/>
          <p:nvPr/>
        </p:nvGrpSpPr>
        <p:grpSpPr>
          <a:xfrm>
            <a:off x="1095556" y="1942395"/>
            <a:ext cx="2284416" cy="3529494"/>
            <a:chOff x="1095556" y="1708030"/>
            <a:chExt cx="2284416" cy="3529494"/>
          </a:xfrm>
        </p:grpSpPr>
        <p:grpSp>
          <p:nvGrpSpPr>
            <p:cNvPr id="16" name="组合 15"/>
            <p:cNvGrpSpPr/>
            <p:nvPr/>
          </p:nvGrpSpPr>
          <p:grpSpPr>
            <a:xfrm>
              <a:off x="1095556" y="1708030"/>
              <a:ext cx="2284416" cy="3529494"/>
              <a:chOff x="1095555" y="1851773"/>
              <a:chExt cx="2284416" cy="3529494"/>
            </a:xfrm>
          </p:grpSpPr>
          <p:sp>
            <p:nvSpPr>
              <p:cNvPr id="15" name="矩形 14"/>
              <p:cNvSpPr/>
              <p:nvPr/>
            </p:nvSpPr>
            <p:spPr>
              <a:xfrm>
                <a:off x="1095555" y="1851773"/>
                <a:ext cx="2284416" cy="3529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1178687" y="2291022"/>
                <a:ext cx="2113436" cy="3016210"/>
              </a:xfrm>
              <a:prstGeom prst="rect">
                <a:avLst/>
              </a:prstGeom>
              <a:noFill/>
            </p:spPr>
            <p:txBody>
              <a:bodyPr wrap="square" rtlCol="0">
                <a:spAutoFit/>
              </a:bodyPr>
              <a:lstStyle/>
              <a:p>
                <a:pPr lvl="0" algn="just">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        根据</a:t>
                </a:r>
                <a:r>
                  <a:rPr lang="en-US" altLang="zh-CN">
                    <a:solidFill>
                      <a:prstClr val="black"/>
                    </a:solidFill>
                    <a:latin typeface="阿里巴巴普惠体 Medium" panose="00020600040101010101" pitchFamily="18" charset="-122"/>
                    <a:ea typeface="阿里巴巴普惠体 Medium" panose="00020600040101010101" pitchFamily="18" charset="-122"/>
                  </a:rPr>
                  <a:t>《</a:t>
                </a:r>
                <a:r>
                  <a:rPr lang="zh-CN" altLang="en-US">
                    <a:solidFill>
                      <a:prstClr val="black"/>
                    </a:solidFill>
                    <a:latin typeface="阿里巴巴普惠体 Medium" panose="00020600040101010101" pitchFamily="18" charset="-122"/>
                    <a:ea typeface="阿里巴巴普惠体 Medium" panose="00020600040101010101" pitchFamily="18" charset="-122"/>
                  </a:rPr>
                  <a:t>刑法</a:t>
                </a:r>
                <a:r>
                  <a:rPr lang="en-US" altLang="zh-CN">
                    <a:solidFill>
                      <a:prstClr val="black"/>
                    </a:solidFill>
                    <a:latin typeface="阿里巴巴普惠体 Medium" panose="00020600040101010101" pitchFamily="18" charset="-122"/>
                    <a:ea typeface="阿里巴巴普惠体 Medium" panose="00020600040101010101" pitchFamily="18" charset="-122"/>
                  </a:rPr>
                  <a:t>》</a:t>
                </a:r>
                <a:r>
                  <a:rPr lang="zh-CN" altLang="en-US">
                    <a:solidFill>
                      <a:prstClr val="black"/>
                    </a:solidFill>
                    <a:latin typeface="阿里巴巴普惠体 Medium" panose="00020600040101010101" pitchFamily="18" charset="-122"/>
                    <a:ea typeface="阿里巴巴普惠体 Medium" panose="00020600040101010101" pitchFamily="18" charset="-122"/>
                  </a:rPr>
                  <a:t>第二十条规定，为使国家、公共利益、本人或者他人的人身、财产和其他权利免受正在进行中的不法侵害，而采取的制止不法侵害的行为，对不法侵害人造成损害的，属于正当防卫，不负刑事责任。</a:t>
                </a:r>
                <a:endParaRPr kumimoji="0" lang="en-US" altLang="zh-CN"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grpSp>
        <p:sp>
          <p:nvSpPr>
            <p:cNvPr id="21" name="五角星 20"/>
            <p:cNvSpPr/>
            <p:nvPr/>
          </p:nvSpPr>
          <p:spPr>
            <a:xfrm>
              <a:off x="2082539" y="1778692"/>
              <a:ext cx="305733" cy="305733"/>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28"/>
          <p:cNvGrpSpPr/>
          <p:nvPr/>
        </p:nvGrpSpPr>
        <p:grpSpPr>
          <a:xfrm>
            <a:off x="8791798" y="1936871"/>
            <a:ext cx="2284416" cy="3699116"/>
            <a:chOff x="1095556" y="1708030"/>
            <a:chExt cx="2284416" cy="3699116"/>
          </a:xfrm>
        </p:grpSpPr>
        <p:grpSp>
          <p:nvGrpSpPr>
            <p:cNvPr id="30" name="组合 29"/>
            <p:cNvGrpSpPr/>
            <p:nvPr/>
          </p:nvGrpSpPr>
          <p:grpSpPr>
            <a:xfrm>
              <a:off x="1095556" y="1708030"/>
              <a:ext cx="2284416" cy="3699116"/>
              <a:chOff x="1095555" y="1851773"/>
              <a:chExt cx="2284416" cy="3699116"/>
            </a:xfrm>
          </p:grpSpPr>
          <p:sp>
            <p:nvSpPr>
              <p:cNvPr id="32" name="矩形 31"/>
              <p:cNvSpPr/>
              <p:nvPr/>
            </p:nvSpPr>
            <p:spPr>
              <a:xfrm>
                <a:off x="1095555" y="1851773"/>
                <a:ext cx="2284416" cy="3529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1178687" y="2291022"/>
                <a:ext cx="2113436" cy="3259867"/>
              </a:xfrm>
              <a:prstGeom prst="rect">
                <a:avLst/>
              </a:prstGeom>
              <a:noFill/>
            </p:spPr>
            <p:txBody>
              <a:bodyPr wrap="square" rtlCol="0">
                <a:spAutoFit/>
              </a:bodyPr>
              <a:lstStyle/>
              <a:p>
                <a:pPr lvl="0" algn="just">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        指防卫行为明显超过必要限度造成重大损害的应当负刑事责任的情形。也就是正当防卫行为超越了法律规定的防卫尺度，因而应当负刑事责任的情况。刑法第二十条第</a:t>
                </a:r>
                <a:r>
                  <a:rPr lang="en-US" altLang="zh-CN">
                    <a:solidFill>
                      <a:prstClr val="black"/>
                    </a:solidFill>
                    <a:latin typeface="阿里巴巴普惠体 Medium" panose="00020600040101010101" pitchFamily="18" charset="-122"/>
                    <a:ea typeface="阿里巴巴普惠体 Medium" panose="00020600040101010101" pitchFamily="18" charset="-122"/>
                  </a:rPr>
                  <a:t>2</a:t>
                </a:r>
                <a:r>
                  <a:rPr lang="zh-CN" altLang="en-US">
                    <a:solidFill>
                      <a:prstClr val="black"/>
                    </a:solidFill>
                    <a:latin typeface="阿里巴巴普惠体 Medium" panose="00020600040101010101" pitchFamily="18" charset="-122"/>
                    <a:ea typeface="阿里巴巴普惠体 Medium" panose="00020600040101010101" pitchFamily="18" charset="-122"/>
                  </a:rPr>
                  <a:t>款规定，“应当减轻或者免除处罚”。</a:t>
                </a:r>
              </a:p>
              <a:p>
                <a:pPr lvl="0" algn="just">
                  <a:lnSpc>
                    <a:spcPts val="1900"/>
                  </a:lnSpc>
                </a:pPr>
                <a:endParaRPr kumimoji="0" lang="en-US" altLang="zh-CN"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grpSp>
        <p:sp>
          <p:nvSpPr>
            <p:cNvPr id="31" name="五角星 30"/>
            <p:cNvSpPr/>
            <p:nvPr/>
          </p:nvSpPr>
          <p:spPr>
            <a:xfrm>
              <a:off x="2082539" y="1778692"/>
              <a:ext cx="305733" cy="305733"/>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C000"/>
                </a:solidFill>
              </a:endParaRPr>
            </a:p>
          </p:txBody>
        </p:sp>
      </p:grpSp>
      <p:pic>
        <p:nvPicPr>
          <p:cNvPr id="34" name="图片 3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5"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依法维护正当权益</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5"/>
                                        </p:tgtEl>
                                        <p:attrNameLst>
                                          <p:attrName>ppt_y</p:attrName>
                                        </p:attrNameLst>
                                      </p:cBhvr>
                                      <p:tavLst>
                                        <p:tav tm="0">
                                          <p:val>
                                            <p:strVal val="#ppt_y"/>
                                          </p:val>
                                        </p:tav>
                                        <p:tav tm="100000">
                                          <p:val>
                                            <p:strVal val="#ppt_y"/>
                                          </p:val>
                                        </p:tav>
                                      </p:tavLst>
                                    </p:anim>
                                    <p:anim calcmode="lin" valueType="num">
                                      <p:cBhvr>
                                        <p:cTn id="9"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2009955" y="1343739"/>
            <a:ext cx="8186468" cy="201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文本框 33"/>
          <p:cNvSpPr txBox="1"/>
          <p:nvPr/>
        </p:nvSpPr>
        <p:spPr>
          <a:xfrm>
            <a:off x="2104844" y="1766920"/>
            <a:ext cx="8005313" cy="1554272"/>
          </a:xfrm>
          <a:prstGeom prst="rect">
            <a:avLst/>
          </a:prstGeom>
          <a:noFill/>
        </p:spPr>
        <p:txBody>
          <a:bodyPr wrap="square" rtlCol="0">
            <a:spAutoFit/>
          </a:bodyPr>
          <a:lstStyle/>
          <a:p>
            <a:pPr lvl="0" algn="just">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        近几年，正当防卫问题引发社会广泛关注，起因虽是孤立个案，但却反映了新时代人民群众对民主、法治、公平、正义、安全的普遍诉求。对此，明确正当防卫的界限标准，回应群众关切，是当前司法机关一项突出和紧迫的任务。近期，最高人民检察院发布第十二批指导性案例，专门阐释正当防卫的界限和把握标准，进一步明确对正当防卫权的保护，积极解决正当防卫适用中存在的突出问题，为检察机关提供司法办案参考。</a:t>
            </a:r>
            <a:endParaRPr kumimoji="0" lang="en-US" altLang="zh-CN"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sp>
        <p:nvSpPr>
          <p:cNvPr id="35" name="五角星 34"/>
          <p:cNvSpPr/>
          <p:nvPr/>
        </p:nvSpPr>
        <p:spPr>
          <a:xfrm>
            <a:off x="5943133" y="1413166"/>
            <a:ext cx="305733" cy="305733"/>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cxnSp>
        <p:nvCxnSpPr>
          <p:cNvPr id="24" name="直接连接符 23"/>
          <p:cNvCxnSpPr/>
          <p:nvPr/>
        </p:nvCxnSpPr>
        <p:spPr>
          <a:xfrm flipV="1">
            <a:off x="5313871" y="1574855"/>
            <a:ext cx="5400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V="1">
            <a:off x="6338128" y="1574855"/>
            <a:ext cx="5400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42" name="组合 41"/>
          <p:cNvGrpSpPr/>
          <p:nvPr/>
        </p:nvGrpSpPr>
        <p:grpSpPr>
          <a:xfrm>
            <a:off x="2009955" y="3458136"/>
            <a:ext cx="1872000" cy="1746814"/>
            <a:chOff x="2009955" y="3466758"/>
            <a:chExt cx="1872000" cy="1746814"/>
          </a:xfrm>
          <a:effectLst>
            <a:outerShdw blurRad="50800" dist="38100" dir="5400000" algn="t" rotWithShape="0">
              <a:prstClr val="black">
                <a:alpha val="40000"/>
              </a:prstClr>
            </a:outerShdw>
          </a:effectLst>
        </p:grpSpPr>
        <p:sp>
          <p:nvSpPr>
            <p:cNvPr id="47" name="任意多边形 46"/>
            <p:cNvSpPr/>
            <p:nvPr/>
          </p:nvSpPr>
          <p:spPr>
            <a:xfrm>
              <a:off x="2009955" y="4565572"/>
              <a:ext cx="1872000" cy="648000"/>
            </a:xfrm>
            <a:custGeom>
              <a:avLst/>
              <a:gdLst>
                <a:gd name="connsiteX0" fmla="*/ 0 w 1872000"/>
                <a:gd name="connsiteY0" fmla="*/ 0 h 648000"/>
                <a:gd name="connsiteX1" fmla="*/ 263143 w 1872000"/>
                <a:gd name="connsiteY1" fmla="*/ 0 h 648000"/>
                <a:gd name="connsiteX2" fmla="*/ 294187 w 1872000"/>
                <a:gd name="connsiteY2" fmla="*/ 57194 h 648000"/>
                <a:gd name="connsiteX3" fmla="*/ 936000 w 1872000"/>
                <a:gd name="connsiteY3" fmla="*/ 398443 h 648000"/>
                <a:gd name="connsiteX4" fmla="*/ 1577813 w 1872000"/>
                <a:gd name="connsiteY4" fmla="*/ 57194 h 648000"/>
                <a:gd name="connsiteX5" fmla="*/ 1608857 w 1872000"/>
                <a:gd name="connsiteY5" fmla="*/ 0 h 648000"/>
                <a:gd name="connsiteX6" fmla="*/ 1872000 w 1872000"/>
                <a:gd name="connsiteY6" fmla="*/ 0 h 648000"/>
                <a:gd name="connsiteX7" fmla="*/ 1872000 w 1872000"/>
                <a:gd name="connsiteY7" fmla="*/ 648000 h 648000"/>
                <a:gd name="connsiteX8" fmla="*/ 0 w 1872000"/>
                <a:gd name="connsiteY8"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2000" h="648000">
                  <a:moveTo>
                    <a:pt x="0" y="0"/>
                  </a:moveTo>
                  <a:lnTo>
                    <a:pt x="263143" y="0"/>
                  </a:lnTo>
                  <a:lnTo>
                    <a:pt x="294187" y="57194"/>
                  </a:lnTo>
                  <a:cubicBezTo>
                    <a:pt x="433281" y="263079"/>
                    <a:pt x="668833" y="398443"/>
                    <a:pt x="936000" y="398443"/>
                  </a:cubicBezTo>
                  <a:cubicBezTo>
                    <a:pt x="1203168" y="398443"/>
                    <a:pt x="1438719" y="263079"/>
                    <a:pt x="1577813" y="57194"/>
                  </a:cubicBezTo>
                  <a:lnTo>
                    <a:pt x="1608857" y="0"/>
                  </a:lnTo>
                  <a:lnTo>
                    <a:pt x="1872000" y="0"/>
                  </a:lnTo>
                  <a:lnTo>
                    <a:pt x="1872000" y="648000"/>
                  </a:lnTo>
                  <a:lnTo>
                    <a:pt x="0" y="648000"/>
                  </a:lnTo>
                  <a:close/>
                </a:path>
              </a:pathLst>
            </a:custGeom>
            <a:solidFill>
              <a:srgbClr val="014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7" name="组合 36"/>
            <p:cNvGrpSpPr/>
            <p:nvPr/>
          </p:nvGrpSpPr>
          <p:grpSpPr>
            <a:xfrm>
              <a:off x="2212474" y="3466758"/>
              <a:ext cx="1466963" cy="1368000"/>
              <a:chOff x="7422984" y="3863301"/>
              <a:chExt cx="1466963" cy="1368000"/>
            </a:xfrm>
          </p:grpSpPr>
          <p:sp>
            <p:nvSpPr>
              <p:cNvPr id="28" name="椭圆 27"/>
              <p:cNvSpPr/>
              <p:nvPr/>
            </p:nvSpPr>
            <p:spPr>
              <a:xfrm>
                <a:off x="7472466" y="3863301"/>
                <a:ext cx="1368000" cy="1368000"/>
              </a:xfrm>
              <a:prstGeom prst="ellipse">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p:cNvSpPr/>
              <p:nvPr/>
            </p:nvSpPr>
            <p:spPr>
              <a:xfrm>
                <a:off x="7422984" y="4116414"/>
                <a:ext cx="1466963" cy="861774"/>
              </a:xfrm>
              <a:prstGeom prst="rect">
                <a:avLst/>
              </a:prstGeom>
            </p:spPr>
            <p:txBody>
              <a:bodyPr wrap="square">
                <a:spAutoFit/>
              </a:bodyPr>
              <a:lstStyle/>
              <a:p>
                <a:pPr algn="ctr"/>
                <a:r>
                  <a:rPr lang="zh-CN" altLang="en-US" b="1" spc="-100">
                    <a:solidFill>
                      <a:schemeClr val="bg1"/>
                    </a:solidFill>
                    <a:latin typeface="阿里巴巴普惠体 Medium" panose="00020600040101010101" pitchFamily="18" charset="-122"/>
                    <a:ea typeface="阿里巴巴普惠体 Medium" panose="00020600040101010101" pitchFamily="18" charset="-122"/>
                  </a:rPr>
                  <a:t>陈某</a:t>
                </a:r>
                <a:endParaRPr lang="en-US" altLang="zh-CN" b="1" spc="-100">
                  <a:solidFill>
                    <a:schemeClr val="bg1"/>
                  </a:solidFill>
                  <a:latin typeface="阿里巴巴普惠体 Medium" panose="00020600040101010101" pitchFamily="18" charset="-122"/>
                  <a:ea typeface="阿里巴巴普惠体 Medium" panose="00020600040101010101" pitchFamily="18" charset="-122"/>
                </a:endParaRPr>
              </a:p>
              <a:p>
                <a:pPr algn="ctr"/>
                <a:r>
                  <a:rPr lang="zh-CN" altLang="en-US" b="1" spc="-100">
                    <a:solidFill>
                      <a:schemeClr val="bg1"/>
                    </a:solidFill>
                    <a:latin typeface="阿里巴巴普惠体 Medium" panose="00020600040101010101" pitchFamily="18" charset="-122"/>
                    <a:ea typeface="阿里巴巴普惠体 Medium" panose="00020600040101010101" pitchFamily="18" charset="-122"/>
                  </a:rPr>
                  <a:t>正当防卫案</a:t>
                </a:r>
                <a:endParaRPr lang="zh-CN" altLang="en-US" spc="-100">
                  <a:solidFill>
                    <a:schemeClr val="bg1"/>
                  </a:solidFill>
                  <a:latin typeface="阿里巴巴普惠体 Medium" panose="00020600040101010101" pitchFamily="18" charset="-122"/>
                  <a:ea typeface="阿里巴巴普惠体 Medium" panose="00020600040101010101" pitchFamily="18" charset="-122"/>
                </a:endParaRPr>
              </a:p>
              <a:p>
                <a:pPr algn="ctr"/>
                <a:r>
                  <a:rPr lang="zh-CN" altLang="en-US" sz="1400" b="1" spc="-100">
                    <a:solidFill>
                      <a:srgbClr val="FF0000"/>
                    </a:solidFill>
                    <a:latin typeface="阿里巴巴普惠体 Medium" panose="00020600040101010101" pitchFamily="18" charset="-122"/>
                    <a:ea typeface="阿里巴巴普惠体 Medium" panose="00020600040101010101" pitchFamily="18" charset="-122"/>
                  </a:rPr>
                  <a:t>（检例第</a:t>
                </a:r>
                <a:r>
                  <a:rPr lang="en-US" altLang="zh-CN" sz="1400" b="1" spc="-100">
                    <a:solidFill>
                      <a:srgbClr val="FF0000"/>
                    </a:solidFill>
                    <a:latin typeface="阿里巴巴普惠体 Medium" panose="00020600040101010101" pitchFamily="18" charset="-122"/>
                    <a:ea typeface="阿里巴巴普惠体 Medium" panose="00020600040101010101" pitchFamily="18" charset="-122"/>
                  </a:rPr>
                  <a:t>45</a:t>
                </a:r>
                <a:r>
                  <a:rPr lang="zh-CN" altLang="en-US" sz="1400" b="1" spc="-100">
                    <a:solidFill>
                      <a:srgbClr val="FF0000"/>
                    </a:solidFill>
                    <a:latin typeface="阿里巴巴普惠体 Medium" panose="00020600040101010101" pitchFamily="18" charset="-122"/>
                    <a:ea typeface="阿里巴巴普惠体 Medium" panose="00020600040101010101" pitchFamily="18" charset="-122"/>
                  </a:rPr>
                  <a:t>号）</a:t>
                </a:r>
                <a:endParaRPr lang="zh-CN" altLang="en-US" sz="1400" spc="-100">
                  <a:solidFill>
                    <a:srgbClr val="FF0000"/>
                  </a:solidFill>
                  <a:effectLst/>
                  <a:latin typeface="阿里巴巴普惠体 Medium" panose="00020600040101010101" pitchFamily="18" charset="-122"/>
                  <a:ea typeface="阿里巴巴普惠体 Medium" panose="00020600040101010101" pitchFamily="18" charset="-122"/>
                </a:endParaRPr>
              </a:p>
            </p:txBody>
          </p:sp>
        </p:grpSp>
      </p:grpSp>
      <p:grpSp>
        <p:nvGrpSpPr>
          <p:cNvPr id="41" name="组合 40"/>
          <p:cNvGrpSpPr/>
          <p:nvPr/>
        </p:nvGrpSpPr>
        <p:grpSpPr>
          <a:xfrm>
            <a:off x="4114778" y="3458136"/>
            <a:ext cx="1872000" cy="1746814"/>
            <a:chOff x="4082709" y="3484011"/>
            <a:chExt cx="1872000" cy="1746814"/>
          </a:xfrm>
          <a:effectLst>
            <a:outerShdw blurRad="50800" dist="38100" dir="5400000" algn="t" rotWithShape="0">
              <a:prstClr val="black">
                <a:alpha val="40000"/>
              </a:prstClr>
            </a:outerShdw>
          </a:effectLst>
        </p:grpSpPr>
        <p:sp>
          <p:nvSpPr>
            <p:cNvPr id="48" name="任意多边形 47"/>
            <p:cNvSpPr/>
            <p:nvPr/>
          </p:nvSpPr>
          <p:spPr>
            <a:xfrm>
              <a:off x="4082709" y="4582825"/>
              <a:ext cx="1872000" cy="648000"/>
            </a:xfrm>
            <a:custGeom>
              <a:avLst/>
              <a:gdLst>
                <a:gd name="connsiteX0" fmla="*/ 0 w 1872000"/>
                <a:gd name="connsiteY0" fmla="*/ 0 h 648000"/>
                <a:gd name="connsiteX1" fmla="*/ 263143 w 1872000"/>
                <a:gd name="connsiteY1" fmla="*/ 0 h 648000"/>
                <a:gd name="connsiteX2" fmla="*/ 294187 w 1872000"/>
                <a:gd name="connsiteY2" fmla="*/ 57194 h 648000"/>
                <a:gd name="connsiteX3" fmla="*/ 936000 w 1872000"/>
                <a:gd name="connsiteY3" fmla="*/ 398443 h 648000"/>
                <a:gd name="connsiteX4" fmla="*/ 1577813 w 1872000"/>
                <a:gd name="connsiteY4" fmla="*/ 57194 h 648000"/>
                <a:gd name="connsiteX5" fmla="*/ 1608857 w 1872000"/>
                <a:gd name="connsiteY5" fmla="*/ 0 h 648000"/>
                <a:gd name="connsiteX6" fmla="*/ 1872000 w 1872000"/>
                <a:gd name="connsiteY6" fmla="*/ 0 h 648000"/>
                <a:gd name="connsiteX7" fmla="*/ 1872000 w 1872000"/>
                <a:gd name="connsiteY7" fmla="*/ 648000 h 648000"/>
                <a:gd name="connsiteX8" fmla="*/ 0 w 1872000"/>
                <a:gd name="connsiteY8"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2000" h="648000">
                  <a:moveTo>
                    <a:pt x="0" y="0"/>
                  </a:moveTo>
                  <a:lnTo>
                    <a:pt x="263143" y="0"/>
                  </a:lnTo>
                  <a:lnTo>
                    <a:pt x="294187" y="57194"/>
                  </a:lnTo>
                  <a:cubicBezTo>
                    <a:pt x="433281" y="263079"/>
                    <a:pt x="668833" y="398443"/>
                    <a:pt x="936000" y="398443"/>
                  </a:cubicBezTo>
                  <a:cubicBezTo>
                    <a:pt x="1203168" y="398443"/>
                    <a:pt x="1438719" y="263079"/>
                    <a:pt x="1577813" y="57194"/>
                  </a:cubicBezTo>
                  <a:lnTo>
                    <a:pt x="1608857" y="0"/>
                  </a:lnTo>
                  <a:lnTo>
                    <a:pt x="1872000" y="0"/>
                  </a:lnTo>
                  <a:lnTo>
                    <a:pt x="1872000" y="648000"/>
                  </a:lnTo>
                  <a:lnTo>
                    <a:pt x="0" y="648000"/>
                  </a:lnTo>
                  <a:close/>
                </a:path>
              </a:pathLst>
            </a:custGeom>
            <a:solidFill>
              <a:srgbClr val="014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9" name="组合 48"/>
            <p:cNvGrpSpPr/>
            <p:nvPr/>
          </p:nvGrpSpPr>
          <p:grpSpPr>
            <a:xfrm>
              <a:off x="4285228" y="3484011"/>
              <a:ext cx="1466963" cy="1368000"/>
              <a:chOff x="7422984" y="3863301"/>
              <a:chExt cx="1466963" cy="1368000"/>
            </a:xfrm>
          </p:grpSpPr>
          <p:sp>
            <p:nvSpPr>
              <p:cNvPr id="50" name="椭圆 49"/>
              <p:cNvSpPr/>
              <p:nvPr/>
            </p:nvSpPr>
            <p:spPr>
              <a:xfrm>
                <a:off x="7472466" y="3863301"/>
                <a:ext cx="1368000" cy="1368000"/>
              </a:xfrm>
              <a:prstGeom prst="ellipse">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p:cNvSpPr/>
              <p:nvPr/>
            </p:nvSpPr>
            <p:spPr>
              <a:xfrm>
                <a:off x="7422984" y="4116414"/>
                <a:ext cx="1466963" cy="861774"/>
              </a:xfrm>
              <a:prstGeom prst="rect">
                <a:avLst/>
              </a:prstGeom>
            </p:spPr>
            <p:txBody>
              <a:bodyPr wrap="square">
                <a:spAutoFit/>
              </a:bodyPr>
              <a:lstStyle/>
              <a:p>
                <a:pPr algn="ctr"/>
                <a:r>
                  <a:rPr lang="zh-CN" altLang="en-US" b="1" spc="-100">
                    <a:solidFill>
                      <a:schemeClr val="bg1"/>
                    </a:solidFill>
                    <a:latin typeface="阿里巴巴普惠体 Medium" panose="00020600040101010101" pitchFamily="18" charset="-122"/>
                    <a:ea typeface="阿里巴巴普惠体 Medium" panose="00020600040101010101" pitchFamily="18" charset="-122"/>
                  </a:rPr>
                  <a:t>朱凤山</a:t>
                </a:r>
                <a:endParaRPr lang="en-US" altLang="zh-CN" b="1" spc="-100">
                  <a:solidFill>
                    <a:schemeClr val="bg1"/>
                  </a:solidFill>
                  <a:latin typeface="阿里巴巴普惠体 Medium" panose="00020600040101010101" pitchFamily="18" charset="-122"/>
                  <a:ea typeface="阿里巴巴普惠体 Medium" panose="00020600040101010101" pitchFamily="18" charset="-122"/>
                </a:endParaRPr>
              </a:p>
              <a:p>
                <a:pPr algn="ctr"/>
                <a:r>
                  <a:rPr lang="zh-CN" altLang="en-US" b="1" spc="-100">
                    <a:solidFill>
                      <a:schemeClr val="bg1"/>
                    </a:solidFill>
                    <a:latin typeface="阿里巴巴普惠体 Medium" panose="00020600040101010101" pitchFamily="18" charset="-122"/>
                    <a:ea typeface="阿里巴巴普惠体 Medium" panose="00020600040101010101" pitchFamily="18" charset="-122"/>
                  </a:rPr>
                  <a:t>故意伤害案</a:t>
                </a:r>
                <a:r>
                  <a:rPr lang="zh-CN" altLang="en-US" sz="1400" b="1" spc="-100">
                    <a:solidFill>
                      <a:srgbClr val="FF0000"/>
                    </a:solidFill>
                    <a:latin typeface="阿里巴巴普惠体 Medium" panose="00020600040101010101" pitchFamily="18" charset="-122"/>
                    <a:ea typeface="阿里巴巴普惠体 Medium" panose="00020600040101010101" pitchFamily="18" charset="-122"/>
                  </a:rPr>
                  <a:t>（检例第</a:t>
                </a:r>
                <a:r>
                  <a:rPr lang="en-US" altLang="zh-CN" sz="1400" b="1" spc="-100">
                    <a:solidFill>
                      <a:srgbClr val="FF0000"/>
                    </a:solidFill>
                    <a:latin typeface="阿里巴巴普惠体 Medium" panose="00020600040101010101" pitchFamily="18" charset="-122"/>
                    <a:ea typeface="阿里巴巴普惠体 Medium" panose="00020600040101010101" pitchFamily="18" charset="-122"/>
                  </a:rPr>
                  <a:t>46</a:t>
                </a:r>
                <a:r>
                  <a:rPr lang="zh-CN" altLang="en-US" sz="1400" b="1" spc="-100">
                    <a:solidFill>
                      <a:srgbClr val="FF0000"/>
                    </a:solidFill>
                    <a:latin typeface="阿里巴巴普惠体 Medium" panose="00020600040101010101" pitchFamily="18" charset="-122"/>
                    <a:ea typeface="阿里巴巴普惠体 Medium" panose="00020600040101010101" pitchFamily="18" charset="-122"/>
                  </a:rPr>
                  <a:t>号）</a:t>
                </a:r>
                <a:endParaRPr lang="zh-CN" altLang="en-US" sz="1400" spc="-100">
                  <a:solidFill>
                    <a:srgbClr val="FF0000"/>
                  </a:solidFill>
                  <a:effectLst/>
                  <a:latin typeface="阿里巴巴普惠体 Medium" panose="00020600040101010101" pitchFamily="18" charset="-122"/>
                  <a:ea typeface="阿里巴巴普惠体 Medium" panose="00020600040101010101" pitchFamily="18" charset="-122"/>
                </a:endParaRPr>
              </a:p>
            </p:txBody>
          </p:sp>
        </p:grpSp>
      </p:grpSp>
      <p:grpSp>
        <p:nvGrpSpPr>
          <p:cNvPr id="40" name="组合 39"/>
          <p:cNvGrpSpPr/>
          <p:nvPr/>
        </p:nvGrpSpPr>
        <p:grpSpPr>
          <a:xfrm>
            <a:off x="8324423" y="3458136"/>
            <a:ext cx="1872000" cy="1746814"/>
            <a:chOff x="8324423" y="3484011"/>
            <a:chExt cx="1872000" cy="1746814"/>
          </a:xfrm>
          <a:effectLst>
            <a:outerShdw blurRad="50800" dist="38100" dir="5400000" algn="t" rotWithShape="0">
              <a:prstClr val="black">
                <a:alpha val="40000"/>
              </a:prstClr>
            </a:outerShdw>
          </a:effectLst>
        </p:grpSpPr>
        <p:sp>
          <p:nvSpPr>
            <p:cNvPr id="52" name="任意多边形 51"/>
            <p:cNvSpPr/>
            <p:nvPr/>
          </p:nvSpPr>
          <p:spPr>
            <a:xfrm>
              <a:off x="8324423" y="4582825"/>
              <a:ext cx="1872000" cy="648000"/>
            </a:xfrm>
            <a:custGeom>
              <a:avLst/>
              <a:gdLst>
                <a:gd name="connsiteX0" fmla="*/ 0 w 1872000"/>
                <a:gd name="connsiteY0" fmla="*/ 0 h 648000"/>
                <a:gd name="connsiteX1" fmla="*/ 263143 w 1872000"/>
                <a:gd name="connsiteY1" fmla="*/ 0 h 648000"/>
                <a:gd name="connsiteX2" fmla="*/ 294187 w 1872000"/>
                <a:gd name="connsiteY2" fmla="*/ 57194 h 648000"/>
                <a:gd name="connsiteX3" fmla="*/ 936000 w 1872000"/>
                <a:gd name="connsiteY3" fmla="*/ 398443 h 648000"/>
                <a:gd name="connsiteX4" fmla="*/ 1577813 w 1872000"/>
                <a:gd name="connsiteY4" fmla="*/ 57194 h 648000"/>
                <a:gd name="connsiteX5" fmla="*/ 1608857 w 1872000"/>
                <a:gd name="connsiteY5" fmla="*/ 0 h 648000"/>
                <a:gd name="connsiteX6" fmla="*/ 1872000 w 1872000"/>
                <a:gd name="connsiteY6" fmla="*/ 0 h 648000"/>
                <a:gd name="connsiteX7" fmla="*/ 1872000 w 1872000"/>
                <a:gd name="connsiteY7" fmla="*/ 648000 h 648000"/>
                <a:gd name="connsiteX8" fmla="*/ 0 w 1872000"/>
                <a:gd name="connsiteY8"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2000" h="648000">
                  <a:moveTo>
                    <a:pt x="0" y="0"/>
                  </a:moveTo>
                  <a:lnTo>
                    <a:pt x="263143" y="0"/>
                  </a:lnTo>
                  <a:lnTo>
                    <a:pt x="294187" y="57194"/>
                  </a:lnTo>
                  <a:cubicBezTo>
                    <a:pt x="433281" y="263079"/>
                    <a:pt x="668833" y="398443"/>
                    <a:pt x="936000" y="398443"/>
                  </a:cubicBezTo>
                  <a:cubicBezTo>
                    <a:pt x="1203168" y="398443"/>
                    <a:pt x="1438719" y="263079"/>
                    <a:pt x="1577813" y="57194"/>
                  </a:cubicBezTo>
                  <a:lnTo>
                    <a:pt x="1608857" y="0"/>
                  </a:lnTo>
                  <a:lnTo>
                    <a:pt x="1872000" y="0"/>
                  </a:lnTo>
                  <a:lnTo>
                    <a:pt x="1872000" y="648000"/>
                  </a:lnTo>
                  <a:lnTo>
                    <a:pt x="0" y="648000"/>
                  </a:lnTo>
                  <a:close/>
                </a:path>
              </a:pathLst>
            </a:custGeom>
            <a:solidFill>
              <a:srgbClr val="014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3" name="组合 52"/>
            <p:cNvGrpSpPr/>
            <p:nvPr/>
          </p:nvGrpSpPr>
          <p:grpSpPr>
            <a:xfrm>
              <a:off x="8526942" y="3484011"/>
              <a:ext cx="1466963" cy="1368000"/>
              <a:chOff x="7422984" y="3863301"/>
              <a:chExt cx="1466963" cy="1368000"/>
            </a:xfrm>
          </p:grpSpPr>
          <p:sp>
            <p:nvSpPr>
              <p:cNvPr id="54" name="椭圆 53"/>
              <p:cNvSpPr/>
              <p:nvPr/>
            </p:nvSpPr>
            <p:spPr>
              <a:xfrm>
                <a:off x="7472466" y="3863301"/>
                <a:ext cx="1368000" cy="1368000"/>
              </a:xfrm>
              <a:prstGeom prst="ellipse">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矩形 55"/>
              <p:cNvSpPr/>
              <p:nvPr/>
            </p:nvSpPr>
            <p:spPr>
              <a:xfrm>
                <a:off x="7422984" y="4116414"/>
                <a:ext cx="1466963" cy="861774"/>
              </a:xfrm>
              <a:prstGeom prst="rect">
                <a:avLst/>
              </a:prstGeom>
            </p:spPr>
            <p:txBody>
              <a:bodyPr wrap="square">
                <a:spAutoFit/>
              </a:bodyPr>
              <a:lstStyle/>
              <a:p>
                <a:pPr algn="ctr"/>
                <a:r>
                  <a:rPr lang="zh-CN" altLang="en-US" b="1" spc="-100">
                    <a:solidFill>
                      <a:schemeClr val="bg1"/>
                    </a:solidFill>
                    <a:latin typeface="阿里巴巴普惠体 Medium" panose="00020600040101010101" pitchFamily="18" charset="-122"/>
                    <a:ea typeface="阿里巴巴普惠体 Medium" panose="00020600040101010101" pitchFamily="18" charset="-122"/>
                  </a:rPr>
                  <a:t>侯秋雨正当防卫案</a:t>
                </a:r>
                <a:endParaRPr lang="en-US" altLang="zh-CN" b="1" spc="-100">
                  <a:solidFill>
                    <a:schemeClr val="bg1"/>
                  </a:solidFill>
                  <a:latin typeface="阿里巴巴普惠体 Medium" panose="00020600040101010101" pitchFamily="18" charset="-122"/>
                  <a:ea typeface="阿里巴巴普惠体 Medium" panose="00020600040101010101" pitchFamily="18" charset="-122"/>
                </a:endParaRPr>
              </a:p>
              <a:p>
                <a:pPr algn="ctr"/>
                <a:r>
                  <a:rPr lang="zh-CN" altLang="en-US" sz="1400" b="1" spc="-100">
                    <a:solidFill>
                      <a:srgbClr val="FF0000"/>
                    </a:solidFill>
                    <a:latin typeface="阿里巴巴普惠体 Medium" panose="00020600040101010101" pitchFamily="18" charset="-122"/>
                    <a:ea typeface="阿里巴巴普惠体 Medium" panose="00020600040101010101" pitchFamily="18" charset="-122"/>
                  </a:rPr>
                  <a:t>（检例第</a:t>
                </a:r>
                <a:r>
                  <a:rPr lang="en-US" altLang="zh-CN" sz="1400" b="1" spc="-100">
                    <a:solidFill>
                      <a:srgbClr val="FF0000"/>
                    </a:solidFill>
                    <a:latin typeface="阿里巴巴普惠体 Medium" panose="00020600040101010101" pitchFamily="18" charset="-122"/>
                    <a:ea typeface="阿里巴巴普惠体 Medium" panose="00020600040101010101" pitchFamily="18" charset="-122"/>
                  </a:rPr>
                  <a:t>48</a:t>
                </a:r>
                <a:r>
                  <a:rPr lang="zh-CN" altLang="en-US" sz="1400" b="1" spc="-100">
                    <a:solidFill>
                      <a:srgbClr val="FF0000"/>
                    </a:solidFill>
                    <a:latin typeface="阿里巴巴普惠体 Medium" panose="00020600040101010101" pitchFamily="18" charset="-122"/>
                    <a:ea typeface="阿里巴巴普惠体 Medium" panose="00020600040101010101" pitchFamily="18" charset="-122"/>
                  </a:rPr>
                  <a:t>号）</a:t>
                </a:r>
                <a:endParaRPr lang="zh-CN" altLang="en-US" sz="1400" spc="-100">
                  <a:solidFill>
                    <a:srgbClr val="FF0000"/>
                  </a:solidFill>
                  <a:effectLst/>
                  <a:latin typeface="阿里巴巴普惠体 Medium" panose="00020600040101010101" pitchFamily="18" charset="-122"/>
                  <a:ea typeface="阿里巴巴普惠体 Medium" panose="00020600040101010101" pitchFamily="18" charset="-122"/>
                </a:endParaRPr>
              </a:p>
            </p:txBody>
          </p:sp>
        </p:grpSp>
      </p:grpSp>
      <p:grpSp>
        <p:nvGrpSpPr>
          <p:cNvPr id="61" name="组合 60"/>
          <p:cNvGrpSpPr/>
          <p:nvPr/>
        </p:nvGrpSpPr>
        <p:grpSpPr>
          <a:xfrm>
            <a:off x="6219601" y="3458136"/>
            <a:ext cx="1872000" cy="1746814"/>
            <a:chOff x="4082709" y="3484011"/>
            <a:chExt cx="1872000" cy="1746814"/>
          </a:xfrm>
          <a:effectLst>
            <a:outerShdw blurRad="50800" dist="38100" dir="5400000" algn="t" rotWithShape="0">
              <a:prstClr val="black">
                <a:alpha val="40000"/>
              </a:prstClr>
            </a:outerShdw>
          </a:effectLst>
        </p:grpSpPr>
        <p:sp>
          <p:nvSpPr>
            <p:cNvPr id="62" name="任意多边形 61"/>
            <p:cNvSpPr/>
            <p:nvPr/>
          </p:nvSpPr>
          <p:spPr>
            <a:xfrm>
              <a:off x="4082709" y="4582825"/>
              <a:ext cx="1872000" cy="648000"/>
            </a:xfrm>
            <a:custGeom>
              <a:avLst/>
              <a:gdLst>
                <a:gd name="connsiteX0" fmla="*/ 0 w 1872000"/>
                <a:gd name="connsiteY0" fmla="*/ 0 h 648000"/>
                <a:gd name="connsiteX1" fmla="*/ 263143 w 1872000"/>
                <a:gd name="connsiteY1" fmla="*/ 0 h 648000"/>
                <a:gd name="connsiteX2" fmla="*/ 294187 w 1872000"/>
                <a:gd name="connsiteY2" fmla="*/ 57194 h 648000"/>
                <a:gd name="connsiteX3" fmla="*/ 936000 w 1872000"/>
                <a:gd name="connsiteY3" fmla="*/ 398443 h 648000"/>
                <a:gd name="connsiteX4" fmla="*/ 1577813 w 1872000"/>
                <a:gd name="connsiteY4" fmla="*/ 57194 h 648000"/>
                <a:gd name="connsiteX5" fmla="*/ 1608857 w 1872000"/>
                <a:gd name="connsiteY5" fmla="*/ 0 h 648000"/>
                <a:gd name="connsiteX6" fmla="*/ 1872000 w 1872000"/>
                <a:gd name="connsiteY6" fmla="*/ 0 h 648000"/>
                <a:gd name="connsiteX7" fmla="*/ 1872000 w 1872000"/>
                <a:gd name="connsiteY7" fmla="*/ 648000 h 648000"/>
                <a:gd name="connsiteX8" fmla="*/ 0 w 1872000"/>
                <a:gd name="connsiteY8"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2000" h="648000">
                  <a:moveTo>
                    <a:pt x="0" y="0"/>
                  </a:moveTo>
                  <a:lnTo>
                    <a:pt x="263143" y="0"/>
                  </a:lnTo>
                  <a:lnTo>
                    <a:pt x="294187" y="57194"/>
                  </a:lnTo>
                  <a:cubicBezTo>
                    <a:pt x="433281" y="263079"/>
                    <a:pt x="668833" y="398443"/>
                    <a:pt x="936000" y="398443"/>
                  </a:cubicBezTo>
                  <a:cubicBezTo>
                    <a:pt x="1203168" y="398443"/>
                    <a:pt x="1438719" y="263079"/>
                    <a:pt x="1577813" y="57194"/>
                  </a:cubicBezTo>
                  <a:lnTo>
                    <a:pt x="1608857" y="0"/>
                  </a:lnTo>
                  <a:lnTo>
                    <a:pt x="1872000" y="0"/>
                  </a:lnTo>
                  <a:lnTo>
                    <a:pt x="1872000" y="648000"/>
                  </a:lnTo>
                  <a:lnTo>
                    <a:pt x="0" y="648000"/>
                  </a:lnTo>
                  <a:close/>
                </a:path>
              </a:pathLst>
            </a:custGeom>
            <a:solidFill>
              <a:srgbClr val="014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3" name="组合 62"/>
            <p:cNvGrpSpPr/>
            <p:nvPr/>
          </p:nvGrpSpPr>
          <p:grpSpPr>
            <a:xfrm>
              <a:off x="4285228" y="3484011"/>
              <a:ext cx="1466963" cy="1368000"/>
              <a:chOff x="7422984" y="3863301"/>
              <a:chExt cx="1466963" cy="1368000"/>
            </a:xfrm>
          </p:grpSpPr>
          <p:sp>
            <p:nvSpPr>
              <p:cNvPr id="64" name="椭圆 63"/>
              <p:cNvSpPr/>
              <p:nvPr/>
            </p:nvSpPr>
            <p:spPr>
              <a:xfrm>
                <a:off x="7472466" y="3863301"/>
                <a:ext cx="1368000" cy="1368000"/>
              </a:xfrm>
              <a:prstGeom prst="ellipse">
                <a:avLst/>
              </a:prstGeom>
              <a:solidFill>
                <a:srgbClr val="08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矩形 64"/>
              <p:cNvSpPr/>
              <p:nvPr/>
            </p:nvSpPr>
            <p:spPr>
              <a:xfrm>
                <a:off x="7422984" y="4116414"/>
                <a:ext cx="1466963" cy="861774"/>
              </a:xfrm>
              <a:prstGeom prst="rect">
                <a:avLst/>
              </a:prstGeom>
            </p:spPr>
            <p:txBody>
              <a:bodyPr wrap="square">
                <a:spAutoFit/>
              </a:bodyPr>
              <a:lstStyle/>
              <a:p>
                <a:pPr algn="ctr"/>
                <a:r>
                  <a:rPr lang="zh-CN" altLang="en-US" b="1" spc="-100">
                    <a:solidFill>
                      <a:schemeClr val="bg1"/>
                    </a:solidFill>
                    <a:latin typeface="阿里巴巴普惠体 Medium" panose="00020600040101010101" pitchFamily="18" charset="-122"/>
                    <a:ea typeface="阿里巴巴普惠体 Medium" panose="00020600040101010101" pitchFamily="18" charset="-122"/>
                  </a:rPr>
                  <a:t>于海明正当防卫案</a:t>
                </a:r>
                <a:endParaRPr lang="en-US" altLang="zh-CN" b="1" spc="-100">
                  <a:solidFill>
                    <a:schemeClr val="bg1"/>
                  </a:solidFill>
                  <a:latin typeface="阿里巴巴普惠体 Medium" panose="00020600040101010101" pitchFamily="18" charset="-122"/>
                  <a:ea typeface="阿里巴巴普惠体 Medium" panose="00020600040101010101" pitchFamily="18" charset="-122"/>
                </a:endParaRPr>
              </a:p>
              <a:p>
                <a:pPr algn="ctr"/>
                <a:r>
                  <a:rPr lang="zh-CN" altLang="en-US" sz="1400" b="1" spc="-100">
                    <a:solidFill>
                      <a:srgbClr val="FF0000"/>
                    </a:solidFill>
                    <a:latin typeface="阿里巴巴普惠体 Medium" panose="00020600040101010101" pitchFamily="18" charset="-122"/>
                    <a:ea typeface="阿里巴巴普惠体 Medium" panose="00020600040101010101" pitchFamily="18" charset="-122"/>
                  </a:rPr>
                  <a:t>（检例第</a:t>
                </a:r>
                <a:r>
                  <a:rPr lang="en-US" altLang="zh-CN" sz="1400" b="1" spc="-100">
                    <a:solidFill>
                      <a:srgbClr val="FF0000"/>
                    </a:solidFill>
                    <a:latin typeface="阿里巴巴普惠体 Medium" panose="00020600040101010101" pitchFamily="18" charset="-122"/>
                    <a:ea typeface="阿里巴巴普惠体 Medium" panose="00020600040101010101" pitchFamily="18" charset="-122"/>
                  </a:rPr>
                  <a:t>47</a:t>
                </a:r>
                <a:r>
                  <a:rPr lang="zh-CN" altLang="en-US" sz="1400" b="1" spc="-100">
                    <a:solidFill>
                      <a:srgbClr val="FF0000"/>
                    </a:solidFill>
                    <a:latin typeface="阿里巴巴普惠体 Medium" panose="00020600040101010101" pitchFamily="18" charset="-122"/>
                    <a:ea typeface="阿里巴巴普惠体 Medium" panose="00020600040101010101" pitchFamily="18" charset="-122"/>
                  </a:rPr>
                  <a:t>号）</a:t>
                </a:r>
                <a:endParaRPr lang="zh-CN" altLang="en-US" sz="1400" spc="-100">
                  <a:solidFill>
                    <a:srgbClr val="FF0000"/>
                  </a:solidFill>
                  <a:effectLst/>
                  <a:latin typeface="阿里巴巴普惠体 Medium" panose="00020600040101010101" pitchFamily="18" charset="-122"/>
                  <a:ea typeface="阿里巴巴普惠体 Medium" panose="00020600040101010101" pitchFamily="18" charset="-122"/>
                </a:endParaRPr>
              </a:p>
            </p:txBody>
          </p:sp>
        </p:grpSp>
      </p:grpSp>
      <p:sp>
        <p:nvSpPr>
          <p:cNvPr id="43" name="矩形 42"/>
          <p:cNvSpPr/>
          <p:nvPr/>
        </p:nvSpPr>
        <p:spPr>
          <a:xfrm>
            <a:off x="4381364" y="4927224"/>
            <a:ext cx="1338828" cy="338554"/>
          </a:xfrm>
          <a:prstGeom prst="rect">
            <a:avLst/>
          </a:prstGeom>
        </p:spPr>
        <p:txBody>
          <a:bodyPr wrap="none">
            <a:spAutoFit/>
          </a:bodyPr>
          <a:lstStyle/>
          <a:p>
            <a:r>
              <a:rPr lang="zh-CN" altLang="en-US" sz="1600" b="1" spc="-100">
                <a:solidFill>
                  <a:srgbClr val="FFFF00"/>
                </a:solidFill>
                <a:latin typeface="阿里巴巴普惠体 Medium" panose="00020600040101010101" pitchFamily="18" charset="-122"/>
                <a:ea typeface="阿里巴巴普惠体 Medium" panose="00020600040101010101" pitchFamily="18" charset="-122"/>
              </a:rPr>
              <a:t>防卫过当案例</a:t>
            </a:r>
            <a:endParaRPr lang="zh-CN" altLang="en-US" sz="1600">
              <a:solidFill>
                <a:srgbClr val="FFFF00"/>
              </a:solidFill>
            </a:endParaRPr>
          </a:p>
        </p:txBody>
      </p:sp>
      <p:sp>
        <p:nvSpPr>
          <p:cNvPr id="66" name="文本框 65"/>
          <p:cNvSpPr txBox="1"/>
          <p:nvPr/>
        </p:nvSpPr>
        <p:spPr>
          <a:xfrm>
            <a:off x="2009955" y="5418724"/>
            <a:ext cx="8186468" cy="823302"/>
          </a:xfrm>
          <a:prstGeom prst="rect">
            <a:avLst/>
          </a:prstGeom>
          <a:noFill/>
        </p:spPr>
        <p:txBody>
          <a:bodyPr wrap="square" rtlCol="0">
            <a:spAutoFit/>
          </a:bodyPr>
          <a:lstStyle/>
          <a:p>
            <a:pPr lvl="0" algn="just">
              <a:lnSpc>
                <a:spcPts val="1900"/>
              </a:lnSpc>
            </a:pPr>
            <a:r>
              <a:rPr lang="zh-CN" altLang="en-US">
                <a:solidFill>
                  <a:prstClr val="black"/>
                </a:solidFill>
                <a:latin typeface="阿里巴巴普惠体 Medium" panose="00020600040101010101" pitchFamily="18" charset="-122"/>
                <a:ea typeface="阿里巴巴普惠体 Medium" panose="00020600040101010101" pitchFamily="18" charset="-122"/>
              </a:rPr>
              <a:t>        因为时间和内容的关系，我们不在此一一详细讲述，大家有时间可以到网上搜索看一下，还是那句话，面对不法侵害，虽不能以暴制暴，但必须要勇敢而正当的予以反击。</a:t>
            </a:r>
            <a:endParaRPr kumimoji="0" lang="en-US" altLang="zh-CN" sz="1800" b="0" i="0" u="none" strike="noStrike" kern="1200" cap="none" spc="0" normalizeH="0" baseline="0" noProof="0">
              <a:ln>
                <a:noFill/>
              </a:ln>
              <a:solidFill>
                <a:prstClr val="black"/>
              </a:solidFill>
              <a:effectLst/>
              <a:uLnTx/>
              <a:uFillTx/>
              <a:latin typeface="阿里巴巴普惠体 Medium" panose="00020600040101010101" pitchFamily="18" charset="-122"/>
              <a:ea typeface="阿里巴巴普惠体 Medium" panose="00020600040101010101" pitchFamily="18" charset="-122"/>
              <a:cs typeface="+mn-cs"/>
            </a:endParaRPr>
          </a:p>
        </p:txBody>
      </p:sp>
      <p:pic>
        <p:nvPicPr>
          <p:cNvPr id="38" name="图片 3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44"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依法维护正当权益</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4"/>
                                        </p:tgtEl>
                                        <p:attrNameLst>
                                          <p:attrName>ppt_y</p:attrName>
                                        </p:attrNameLst>
                                      </p:cBhvr>
                                      <p:tavLst>
                                        <p:tav tm="0">
                                          <p:val>
                                            <p:strVal val="#ppt_y"/>
                                          </p:val>
                                        </p:tav>
                                        <p:tav tm="100000">
                                          <p:val>
                                            <p:strVal val="#ppt_y"/>
                                          </p:val>
                                        </p:tav>
                                      </p:tavLst>
                                    </p:anim>
                                    <p:anim calcmode="lin" valueType="num">
                                      <p:cBhvr>
                                        <p:cTn id="9" dur="500" fill="hold"/>
                                        <p:tgtEl>
                                          <p:spTgt spid="4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09861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2667000" y="-2666998"/>
            <a:ext cx="6858003" cy="12192000"/>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rot="5195870">
            <a:off x="2704555" y="-2720492"/>
            <a:ext cx="6782891" cy="12298989"/>
          </a:xfrm>
          <a:prstGeom prst="rect">
            <a:avLst/>
          </a:prstGeom>
        </p:spPr>
      </p:pic>
      <p:sp>
        <p:nvSpPr>
          <p:cNvPr id="5" name="TextBox 31"/>
          <p:cNvSpPr txBox="1"/>
          <p:nvPr/>
        </p:nvSpPr>
        <p:spPr>
          <a:xfrm>
            <a:off x="3737148" y="2753105"/>
            <a:ext cx="4936713"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2020 year-end summary work summarizes the boutique PPT</a:t>
            </a:r>
          </a:p>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200" b="0" i="0" u="none" strike="noStrike" kern="1200" cap="none" spc="0" normalizeH="0" baseline="0" noProof="0">
                <a:ln>
                  <a:noFill/>
                </a:ln>
                <a:solidFill>
                  <a:schemeClr val="bg2">
                    <a:lumMod val="25000"/>
                  </a:schemeClr>
                </a:solidFill>
                <a:effectLst/>
                <a:uLnTx/>
                <a:uFillTx/>
                <a:latin typeface="字魂105号-简雅黑" panose="00000500000000000000" pitchFamily="2" charset="-122"/>
                <a:ea typeface="字魂105号-简雅黑" panose="00000500000000000000" pitchFamily="2" charset="-122"/>
                <a:sym typeface="字魂105号-简雅黑" panose="00000500000000000000" pitchFamily="2" charset="-122"/>
              </a:rPr>
              <a:t>About the summary text input or copy here</a:t>
            </a:r>
          </a:p>
        </p:txBody>
      </p:sp>
      <p:sp>
        <p:nvSpPr>
          <p:cNvPr id="6" name="标题 1"/>
          <p:cNvSpPr txBox="1"/>
          <p:nvPr/>
        </p:nvSpPr>
        <p:spPr>
          <a:xfrm>
            <a:off x="3035385" y="1710869"/>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5400" b="1" i="0" u="none" strike="noStrike" kern="1200" cap="none" spc="300" normalizeH="0" baseline="0" noProof="0" dirty="0">
                <a:ln>
                  <a:noFill/>
                </a:ln>
                <a:solidFill>
                  <a:srgbClr val="1C99DE"/>
                </a:solidFill>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基本法律常识介绍</a:t>
            </a: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32216" y="3155416"/>
            <a:ext cx="5327566" cy="3196540"/>
          </a:xfrm>
          <a:prstGeom prst="rect">
            <a:avLst/>
          </a:prstGeom>
        </p:spPr>
      </p:pic>
      <p:sp>
        <p:nvSpPr>
          <p:cNvPr id="2" name="文本框 1"/>
          <p:cNvSpPr txBox="1"/>
          <p:nvPr/>
        </p:nvSpPr>
        <p:spPr>
          <a:xfrm>
            <a:off x="3231472" y="1020932"/>
            <a:ext cx="1349406"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par>
                          <p:cTn id="14" fill="hold" nodeType="afterGroup">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6"/>
                                        </p:tgtEl>
                                        <p:attrNameLst>
                                          <p:attrName>ppt_y</p:attrName>
                                        </p:attrNameLst>
                                      </p:cBhvr>
                                      <p:tavLst>
                                        <p:tav tm="0">
                                          <p:val>
                                            <p:strVal val="#ppt_y"/>
                                          </p:val>
                                        </p:tav>
                                        <p:tav tm="100000">
                                          <p:val>
                                            <p:strVal val="#ppt_y"/>
                                          </p:val>
                                        </p:tav>
                                      </p:tavLst>
                                    </p:anim>
                                    <p:anim calcmode="lin" valueType="num">
                                      <p:cBhvr>
                                        <p:cTn id="1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图片 6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5400000">
            <a:off x="2667000" y="-2666998"/>
            <a:ext cx="6858003" cy="12192000"/>
          </a:xfrm>
          <a:prstGeom prst="rect">
            <a:avLst/>
          </a:prstGeom>
        </p:spPr>
      </p:pic>
      <p:sp>
        <p:nvSpPr>
          <p:cNvPr id="62" name="矩形 61"/>
          <p:cNvSpPr/>
          <p:nvPr/>
        </p:nvSpPr>
        <p:spPr>
          <a:xfrm>
            <a:off x="0" y="621783"/>
            <a:ext cx="12192000" cy="57958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05号-简雅黑" panose="00000500000000000000" pitchFamily="2" charset="-122"/>
              <a:ea typeface="字魂105号-简雅黑" panose="00000500000000000000" pitchFamily="2" charset="-122"/>
              <a:sym typeface="字魂105号-简雅黑" panose="00000500000000000000" pitchFamily="2" charset="-122"/>
            </a:endParaRPr>
          </a:p>
        </p:txBody>
      </p:sp>
      <p:grpSp>
        <p:nvGrpSpPr>
          <p:cNvPr id="4" name="组合 3"/>
          <p:cNvGrpSpPr/>
          <p:nvPr/>
        </p:nvGrpSpPr>
        <p:grpSpPr>
          <a:xfrm>
            <a:off x="1301229" y="3020174"/>
            <a:ext cx="632440" cy="1426853"/>
            <a:chOff x="1075088" y="2715573"/>
            <a:chExt cx="576000" cy="1426853"/>
          </a:xfrm>
          <a:effectLst>
            <a:outerShdw blurRad="63500" sx="102000" sy="102000" algn="ctr" rotWithShape="0">
              <a:prstClr val="black">
                <a:alpha val="40000"/>
              </a:prstClr>
            </a:outerShdw>
          </a:effectLst>
        </p:grpSpPr>
        <p:sp>
          <p:nvSpPr>
            <p:cNvPr id="15" name="圆角矩形 14"/>
            <p:cNvSpPr/>
            <p:nvPr/>
          </p:nvSpPr>
          <p:spPr>
            <a:xfrm flipH="1">
              <a:off x="1075088" y="2715573"/>
              <a:ext cx="576000" cy="1426853"/>
            </a:xfrm>
            <a:prstGeom prst="roundRect">
              <a:avLst>
                <a:gd name="adj" fmla="val 9112"/>
              </a:avLst>
            </a:prstGeom>
            <a:solidFill>
              <a:srgbClr val="004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111527" y="2834893"/>
              <a:ext cx="504558" cy="1188211"/>
            </a:xfrm>
            <a:prstGeom prst="rect">
              <a:avLst/>
            </a:prstGeom>
            <a:noFill/>
          </p:spPr>
          <p:txBody>
            <a:bodyPr vert="eaVert" wrap="square" rtlCol="0">
              <a:spAutoFit/>
            </a:bodyPr>
            <a:lstStyle/>
            <a:p>
              <a:pPr algn="ctr"/>
              <a:r>
                <a:rPr lang="zh-CN" altLang="en-US" sz="2400" spc="100">
                  <a:solidFill>
                    <a:schemeClr val="bg1"/>
                  </a:solidFill>
                  <a:latin typeface="阿里巴巴普惠体 Medium" panose="00020600040101010101" pitchFamily="18" charset="-122"/>
                  <a:ea typeface="阿里巴巴普惠体 Medium" panose="00020600040101010101" pitchFamily="18" charset="-122"/>
                </a:rPr>
                <a:t>不懂法</a:t>
              </a:r>
            </a:p>
          </p:txBody>
        </p:sp>
      </p:grpSp>
      <p:grpSp>
        <p:nvGrpSpPr>
          <p:cNvPr id="27" name="组合 26"/>
          <p:cNvGrpSpPr/>
          <p:nvPr/>
        </p:nvGrpSpPr>
        <p:grpSpPr>
          <a:xfrm>
            <a:off x="2947530" y="1599298"/>
            <a:ext cx="4032000" cy="1152000"/>
            <a:chOff x="2408272" y="1782681"/>
            <a:chExt cx="4032000" cy="1152000"/>
          </a:xfrm>
          <a:effectLst/>
        </p:grpSpPr>
        <p:sp>
          <p:nvSpPr>
            <p:cNvPr id="23" name="圆角矩形 22"/>
            <p:cNvSpPr/>
            <p:nvPr/>
          </p:nvSpPr>
          <p:spPr>
            <a:xfrm flipH="1">
              <a:off x="2408272" y="1782681"/>
              <a:ext cx="4032000" cy="1152000"/>
            </a:xfrm>
            <a:prstGeom prst="roundRect">
              <a:avLst>
                <a:gd name="adj" fmla="val 6491"/>
              </a:avLst>
            </a:prstGeom>
            <a:noFill/>
            <a:ln>
              <a:solidFill>
                <a:srgbClr val="004A5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2543190" y="1843560"/>
              <a:ext cx="3762164" cy="1015663"/>
            </a:xfrm>
            <a:prstGeom prst="rect">
              <a:avLst/>
            </a:prstGeom>
            <a:noFill/>
          </p:spPr>
          <p:txBody>
            <a:bodyPr wrap="square" rtlCol="0">
              <a:spAutoFit/>
            </a:bodyPr>
            <a:lstStyle/>
            <a:p>
              <a:r>
                <a:rPr lang="zh-CN" altLang="en-US" sz="2000" dirty="0">
                  <a:latin typeface="阿里巴巴普惠体 Medium" panose="00020600040101010101" pitchFamily="18" charset="-122"/>
                  <a:ea typeface="阿里巴巴普惠体 Medium" panose="00020600040101010101" pitchFamily="18" charset="-122"/>
                </a:rPr>
                <a:t>        某中学生因与同学打闹发生争执，将同学脸部抓伤，家长报警并不同意调解处理。</a:t>
              </a:r>
            </a:p>
          </p:txBody>
        </p:sp>
      </p:grpSp>
      <p:grpSp>
        <p:nvGrpSpPr>
          <p:cNvPr id="6" name="组合 5"/>
          <p:cNvGrpSpPr/>
          <p:nvPr/>
        </p:nvGrpSpPr>
        <p:grpSpPr>
          <a:xfrm>
            <a:off x="2947530" y="3157602"/>
            <a:ext cx="4032000" cy="1152000"/>
            <a:chOff x="2689831" y="3814181"/>
            <a:chExt cx="4032000" cy="1152000"/>
          </a:xfrm>
          <a:effectLst/>
        </p:grpSpPr>
        <p:sp>
          <p:nvSpPr>
            <p:cNvPr id="22" name="圆角矩形 21"/>
            <p:cNvSpPr/>
            <p:nvPr/>
          </p:nvSpPr>
          <p:spPr>
            <a:xfrm flipH="1">
              <a:off x="2689831" y="3814181"/>
              <a:ext cx="4032000" cy="1152000"/>
            </a:xfrm>
            <a:prstGeom prst="roundRect">
              <a:avLst>
                <a:gd name="adj" fmla="val 5473"/>
              </a:avLst>
            </a:prstGeom>
            <a:noFill/>
            <a:ln>
              <a:solidFill>
                <a:srgbClr val="004A5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2824749" y="3882349"/>
              <a:ext cx="3762164" cy="1015663"/>
            </a:xfrm>
            <a:prstGeom prst="rect">
              <a:avLst/>
            </a:prstGeom>
            <a:noFill/>
          </p:spPr>
          <p:txBody>
            <a:bodyPr wrap="square" rtlCol="0">
              <a:spAutoFit/>
            </a:bodyPr>
            <a:lstStyle/>
            <a:p>
              <a:r>
                <a:rPr lang="zh-CN" altLang="en-US" sz="2000">
                  <a:latin typeface="阿里巴巴普惠体 Medium" panose="00020600040101010101" pitchFamily="18" charset="-122"/>
                  <a:ea typeface="阿里巴巴普惠体 Medium" panose="00020600040101010101" pitchFamily="18" charset="-122"/>
                </a:rPr>
                <a:t>        某小学生因被同桌欺负，便找来其他同学把同桌打伤，同桌手指被打断，后学校报警。</a:t>
              </a:r>
            </a:p>
          </p:txBody>
        </p:sp>
      </p:grpSp>
      <p:grpSp>
        <p:nvGrpSpPr>
          <p:cNvPr id="29" name="组合 28"/>
          <p:cNvGrpSpPr/>
          <p:nvPr/>
        </p:nvGrpSpPr>
        <p:grpSpPr>
          <a:xfrm>
            <a:off x="2947530" y="4715906"/>
            <a:ext cx="4032000" cy="1152000"/>
            <a:chOff x="2947530" y="4770336"/>
            <a:chExt cx="4032000" cy="1152000"/>
          </a:xfrm>
        </p:grpSpPr>
        <p:sp>
          <p:nvSpPr>
            <p:cNvPr id="19" name="圆角矩形 18"/>
            <p:cNvSpPr/>
            <p:nvPr/>
          </p:nvSpPr>
          <p:spPr>
            <a:xfrm flipH="1">
              <a:off x="2947530" y="4770336"/>
              <a:ext cx="4032000" cy="1152000"/>
            </a:xfrm>
            <a:prstGeom prst="roundRect">
              <a:avLst>
                <a:gd name="adj" fmla="val 5473"/>
              </a:avLst>
            </a:prstGeom>
            <a:noFill/>
            <a:ln>
              <a:solidFill>
                <a:srgbClr val="004A5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3082448" y="4843096"/>
              <a:ext cx="3762164" cy="1015663"/>
            </a:xfrm>
            <a:prstGeom prst="rect">
              <a:avLst/>
            </a:prstGeom>
            <a:noFill/>
            <a:effectLst/>
          </p:spPr>
          <p:txBody>
            <a:bodyPr wrap="square" rtlCol="0">
              <a:spAutoFit/>
            </a:bodyPr>
            <a:lstStyle/>
            <a:p>
              <a:r>
                <a:rPr lang="zh-CN" altLang="en-US" sz="2000">
                  <a:latin typeface="阿里巴巴普惠体 Medium" panose="00020600040101010101" pitchFamily="18" charset="-122"/>
                  <a:ea typeface="阿里巴巴普惠体 Medium" panose="00020600040101010101" pitchFamily="18" charset="-122"/>
                </a:rPr>
                <a:t>        某高中二年级学生多次在宿舍、教室偷同学手机、钱物，后被同学发现并扭送至公安机关。</a:t>
              </a:r>
            </a:p>
          </p:txBody>
        </p:sp>
      </p:grpSp>
      <p:grpSp>
        <p:nvGrpSpPr>
          <p:cNvPr id="18" name="组合 17"/>
          <p:cNvGrpSpPr/>
          <p:nvPr/>
        </p:nvGrpSpPr>
        <p:grpSpPr>
          <a:xfrm>
            <a:off x="1935005" y="2175298"/>
            <a:ext cx="1008000" cy="3116608"/>
            <a:chOff x="1363089" y="2358681"/>
            <a:chExt cx="1008000" cy="3116608"/>
          </a:xfrm>
        </p:grpSpPr>
        <p:cxnSp>
          <p:nvCxnSpPr>
            <p:cNvPr id="10" name="直接连接符 9"/>
            <p:cNvCxnSpPr/>
            <p:nvPr/>
          </p:nvCxnSpPr>
          <p:spPr>
            <a:xfrm>
              <a:off x="1363089" y="3916982"/>
              <a:ext cx="1008000" cy="0"/>
            </a:xfrm>
            <a:prstGeom prst="line">
              <a:avLst/>
            </a:prstGeom>
            <a:ln>
              <a:solidFill>
                <a:srgbClr val="013C44"/>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1867089" y="2358681"/>
              <a:ext cx="0" cy="3116608"/>
            </a:xfrm>
            <a:prstGeom prst="line">
              <a:avLst/>
            </a:prstGeom>
            <a:ln>
              <a:solidFill>
                <a:srgbClr val="013C44"/>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1867089" y="2362267"/>
              <a:ext cx="504000" cy="0"/>
            </a:xfrm>
            <a:prstGeom prst="line">
              <a:avLst/>
            </a:prstGeom>
            <a:ln>
              <a:solidFill>
                <a:srgbClr val="013C44"/>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867089" y="5475289"/>
              <a:ext cx="504000" cy="0"/>
            </a:xfrm>
            <a:prstGeom prst="line">
              <a:avLst/>
            </a:prstGeom>
            <a:ln>
              <a:solidFill>
                <a:srgbClr val="013C44"/>
              </a:solidFill>
            </a:ln>
          </p:spPr>
          <p:style>
            <a:lnRef idx="1">
              <a:schemeClr val="accent1"/>
            </a:lnRef>
            <a:fillRef idx="0">
              <a:schemeClr val="accent1"/>
            </a:fillRef>
            <a:effectRef idx="0">
              <a:schemeClr val="accent1"/>
            </a:effectRef>
            <a:fontRef idx="minor">
              <a:schemeClr val="tx1"/>
            </a:fontRef>
          </p:style>
        </p:cxnSp>
      </p:grpSp>
      <p:cxnSp>
        <p:nvCxnSpPr>
          <p:cNvPr id="34" name="直接箭头连接符 33"/>
          <p:cNvCxnSpPr/>
          <p:nvPr/>
        </p:nvCxnSpPr>
        <p:spPr>
          <a:xfrm flipV="1">
            <a:off x="6979530" y="2175298"/>
            <a:ext cx="864000" cy="1"/>
          </a:xfrm>
          <a:prstGeom prst="straightConnector1">
            <a:avLst/>
          </a:prstGeom>
          <a:ln w="12700">
            <a:solidFill>
              <a:srgbClr val="013C44"/>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flipV="1">
            <a:off x="6979530" y="3733598"/>
            <a:ext cx="864000" cy="1"/>
          </a:xfrm>
          <a:prstGeom prst="straightConnector1">
            <a:avLst/>
          </a:prstGeom>
          <a:ln w="12700">
            <a:solidFill>
              <a:srgbClr val="013C44"/>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36" name="直接箭头连接符 35"/>
          <p:cNvCxnSpPr/>
          <p:nvPr/>
        </p:nvCxnSpPr>
        <p:spPr>
          <a:xfrm flipV="1">
            <a:off x="6979530" y="5291897"/>
            <a:ext cx="864000" cy="1"/>
          </a:xfrm>
          <a:prstGeom prst="straightConnector1">
            <a:avLst/>
          </a:prstGeom>
          <a:ln w="12700">
            <a:solidFill>
              <a:srgbClr val="013C44"/>
            </a:solidFill>
            <a:tailEnd type="triangle"/>
          </a:ln>
          <a:effectLst/>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7843530" y="1842524"/>
            <a:ext cx="1339912" cy="648000"/>
            <a:chOff x="2408272" y="1782681"/>
            <a:chExt cx="1449961" cy="648000"/>
          </a:xfrm>
          <a:effectLst/>
        </p:grpSpPr>
        <p:sp>
          <p:nvSpPr>
            <p:cNvPr id="39" name="圆角矩形 38"/>
            <p:cNvSpPr/>
            <p:nvPr/>
          </p:nvSpPr>
          <p:spPr>
            <a:xfrm flipH="1">
              <a:off x="2408272" y="1782681"/>
              <a:ext cx="1429420" cy="648000"/>
            </a:xfrm>
            <a:prstGeom prst="roundRect">
              <a:avLst>
                <a:gd name="adj" fmla="val 9430"/>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2408272" y="1928963"/>
              <a:ext cx="1449961" cy="400110"/>
            </a:xfrm>
            <a:prstGeom prst="rect">
              <a:avLst/>
            </a:prstGeom>
            <a:noFill/>
          </p:spPr>
          <p:txBody>
            <a:bodyPr wrap="square" rtlCol="0">
              <a:spAutoFit/>
            </a:bodyPr>
            <a:lstStyle/>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罚款拘留</a:t>
              </a:r>
            </a:p>
          </p:txBody>
        </p:sp>
      </p:grpSp>
      <p:grpSp>
        <p:nvGrpSpPr>
          <p:cNvPr id="41" name="组合 40"/>
          <p:cNvGrpSpPr/>
          <p:nvPr/>
        </p:nvGrpSpPr>
        <p:grpSpPr>
          <a:xfrm>
            <a:off x="7843530" y="3418223"/>
            <a:ext cx="1339912" cy="648000"/>
            <a:chOff x="2408272" y="1782681"/>
            <a:chExt cx="1449961" cy="648000"/>
          </a:xfrm>
          <a:effectLst/>
        </p:grpSpPr>
        <p:sp>
          <p:nvSpPr>
            <p:cNvPr id="42" name="圆角矩形 41"/>
            <p:cNvSpPr/>
            <p:nvPr/>
          </p:nvSpPr>
          <p:spPr>
            <a:xfrm flipH="1">
              <a:off x="2408272" y="1782681"/>
              <a:ext cx="1429420" cy="648000"/>
            </a:xfrm>
            <a:prstGeom prst="roundRect">
              <a:avLst>
                <a:gd name="adj" fmla="val 11240"/>
              </a:avLst>
            </a:prstGeom>
            <a:solidFill>
              <a:srgbClr val="027B8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2408272" y="1903085"/>
              <a:ext cx="1449961" cy="400110"/>
            </a:xfrm>
            <a:prstGeom prst="rect">
              <a:avLst/>
            </a:prstGeom>
            <a:noFill/>
          </p:spPr>
          <p:txBody>
            <a:bodyPr wrap="square" rtlCol="0">
              <a:spAutoFit/>
            </a:bodyPr>
            <a:lstStyle/>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巨额赔偿</a:t>
              </a:r>
            </a:p>
          </p:txBody>
        </p:sp>
      </p:grpSp>
      <p:grpSp>
        <p:nvGrpSpPr>
          <p:cNvPr id="44" name="组合 43"/>
          <p:cNvGrpSpPr/>
          <p:nvPr/>
        </p:nvGrpSpPr>
        <p:grpSpPr>
          <a:xfrm>
            <a:off x="7843530" y="4967897"/>
            <a:ext cx="1339912" cy="648000"/>
            <a:chOff x="2408272" y="1782681"/>
            <a:chExt cx="1449961" cy="648000"/>
          </a:xfrm>
          <a:effectLst/>
        </p:grpSpPr>
        <p:sp>
          <p:nvSpPr>
            <p:cNvPr id="45" name="圆角矩形 44"/>
            <p:cNvSpPr/>
            <p:nvPr/>
          </p:nvSpPr>
          <p:spPr>
            <a:xfrm flipH="1">
              <a:off x="2408272" y="1782681"/>
              <a:ext cx="1429420" cy="648000"/>
            </a:xfrm>
            <a:prstGeom prst="roundRect">
              <a:avLst>
                <a:gd name="adj" fmla="val 9431"/>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45"/>
            <p:cNvSpPr txBox="1"/>
            <p:nvPr/>
          </p:nvSpPr>
          <p:spPr>
            <a:xfrm>
              <a:off x="2408272" y="1928963"/>
              <a:ext cx="1449961" cy="400110"/>
            </a:xfrm>
            <a:prstGeom prst="rect">
              <a:avLst/>
            </a:prstGeom>
            <a:noFill/>
          </p:spPr>
          <p:txBody>
            <a:bodyPr wrap="square" rtlCol="0">
              <a:spAutoFit/>
            </a:bodyPr>
            <a:lstStyle/>
            <a:p>
              <a:pPr algn="ctr"/>
              <a:r>
                <a:rPr lang="zh-CN" altLang="en-US" sz="2000">
                  <a:solidFill>
                    <a:schemeClr val="bg1"/>
                  </a:solidFill>
                  <a:latin typeface="阿里巴巴普惠体 Medium" panose="00020600040101010101" pitchFamily="18" charset="-122"/>
                  <a:ea typeface="阿里巴巴普惠体 Medium" panose="00020600040101010101" pitchFamily="18" charset="-122"/>
                </a:rPr>
                <a:t>判刑坐牢</a:t>
              </a:r>
            </a:p>
          </p:txBody>
        </p:sp>
      </p:grpSp>
      <p:grpSp>
        <p:nvGrpSpPr>
          <p:cNvPr id="47" name="组合 46"/>
          <p:cNvGrpSpPr/>
          <p:nvPr/>
        </p:nvGrpSpPr>
        <p:grpSpPr>
          <a:xfrm flipH="1">
            <a:off x="9164460" y="2194508"/>
            <a:ext cx="1008000" cy="3123908"/>
            <a:chOff x="1363089" y="2351381"/>
            <a:chExt cx="1008000" cy="3123908"/>
          </a:xfrm>
        </p:grpSpPr>
        <p:cxnSp>
          <p:nvCxnSpPr>
            <p:cNvPr id="48" name="直接连接符 47"/>
            <p:cNvCxnSpPr/>
            <p:nvPr/>
          </p:nvCxnSpPr>
          <p:spPr>
            <a:xfrm>
              <a:off x="1363089" y="3908356"/>
              <a:ext cx="1008000" cy="0"/>
            </a:xfrm>
            <a:prstGeom prst="line">
              <a:avLst/>
            </a:prstGeom>
            <a:ln>
              <a:solidFill>
                <a:srgbClr val="013C44"/>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a:off x="1867089" y="2358681"/>
              <a:ext cx="0" cy="3116608"/>
            </a:xfrm>
            <a:prstGeom prst="line">
              <a:avLst/>
            </a:prstGeom>
            <a:ln>
              <a:solidFill>
                <a:srgbClr val="013C44"/>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1867089" y="2351381"/>
              <a:ext cx="504000" cy="0"/>
            </a:xfrm>
            <a:prstGeom prst="line">
              <a:avLst/>
            </a:prstGeom>
            <a:ln>
              <a:solidFill>
                <a:srgbClr val="013C44"/>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1867089" y="5475289"/>
              <a:ext cx="504000" cy="0"/>
            </a:xfrm>
            <a:prstGeom prst="line">
              <a:avLst/>
            </a:prstGeom>
            <a:ln>
              <a:solidFill>
                <a:srgbClr val="013C44"/>
              </a:solidFill>
            </a:ln>
          </p:spPr>
          <p:style>
            <a:lnRef idx="1">
              <a:schemeClr val="accent1"/>
            </a:lnRef>
            <a:fillRef idx="0">
              <a:schemeClr val="accent1"/>
            </a:fillRef>
            <a:effectRef idx="0">
              <a:schemeClr val="accent1"/>
            </a:effectRef>
            <a:fontRef idx="minor">
              <a:schemeClr val="tx1"/>
            </a:fontRef>
          </p:style>
        </p:cxnSp>
      </p:grpSp>
      <p:grpSp>
        <p:nvGrpSpPr>
          <p:cNvPr id="52" name="组合 51"/>
          <p:cNvGrpSpPr/>
          <p:nvPr/>
        </p:nvGrpSpPr>
        <p:grpSpPr>
          <a:xfrm>
            <a:off x="10169417" y="2681957"/>
            <a:ext cx="615553" cy="2147957"/>
            <a:chOff x="1063937" y="2493006"/>
            <a:chExt cx="615553" cy="2147957"/>
          </a:xfrm>
          <a:effectLst/>
        </p:grpSpPr>
        <p:sp>
          <p:nvSpPr>
            <p:cNvPr id="53" name="圆角矩形 52"/>
            <p:cNvSpPr/>
            <p:nvPr/>
          </p:nvSpPr>
          <p:spPr>
            <a:xfrm flipH="1">
              <a:off x="1075088" y="2493006"/>
              <a:ext cx="576000" cy="2147957"/>
            </a:xfrm>
            <a:prstGeom prst="roundRect">
              <a:avLst>
                <a:gd name="adj" fmla="val 9112"/>
              </a:avLst>
            </a:prstGeom>
            <a:solidFill>
              <a:srgbClr val="027B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文本框 53"/>
            <p:cNvSpPr txBox="1"/>
            <p:nvPr/>
          </p:nvSpPr>
          <p:spPr>
            <a:xfrm>
              <a:off x="1063937" y="2500648"/>
              <a:ext cx="615553" cy="2137592"/>
            </a:xfrm>
            <a:prstGeom prst="rect">
              <a:avLst/>
            </a:prstGeom>
            <a:noFill/>
          </p:spPr>
          <p:txBody>
            <a:bodyPr vert="eaVert" wrap="square" rtlCol="0">
              <a:spAutoFit/>
            </a:bodyPr>
            <a:lstStyle/>
            <a:p>
              <a:pPr algn="ctr"/>
              <a:r>
                <a:rPr lang="zh-CN" altLang="en-US" sz="2800" spc="100">
                  <a:solidFill>
                    <a:schemeClr val="bg1"/>
                  </a:solidFill>
                  <a:latin typeface="阿里巴巴普惠体 Medium" panose="00020600040101010101" pitchFamily="18" charset="-122"/>
                  <a:ea typeface="阿里巴巴普惠体 Medium" panose="00020600040101010101" pitchFamily="18" charset="-122"/>
                </a:rPr>
                <a:t>后果很严重</a:t>
              </a:r>
            </a:p>
          </p:txBody>
        </p:sp>
      </p:grpSp>
      <p:pic>
        <p:nvPicPr>
          <p:cNvPr id="63" name="图片 6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64"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基本法律常识介绍</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4"/>
                                        </p:tgtEl>
                                        <p:attrNameLst>
                                          <p:attrName>style.visibility</p:attrName>
                                        </p:attrNameLst>
                                      </p:cBhvr>
                                      <p:to>
                                        <p:strVal val="visible"/>
                                      </p:to>
                                    </p:set>
                                    <p:anim calcmode="lin" valueType="num">
                                      <p:cBhvr>
                                        <p:cTn id="7" dur="500" fill="hold"/>
                                        <p:tgtEl>
                                          <p:spTgt spid="6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4"/>
                                        </p:tgtEl>
                                        <p:attrNameLst>
                                          <p:attrName>ppt_y</p:attrName>
                                        </p:attrNameLst>
                                      </p:cBhvr>
                                      <p:tavLst>
                                        <p:tav tm="0">
                                          <p:val>
                                            <p:strVal val="#ppt_y"/>
                                          </p:val>
                                        </p:tav>
                                        <p:tav tm="100000">
                                          <p:val>
                                            <p:strVal val="#ppt_y"/>
                                          </p:val>
                                        </p:tav>
                                      </p:tavLst>
                                    </p:anim>
                                    <p:anim calcmode="lin" valueType="num">
                                      <p:cBhvr>
                                        <p:cTn id="9" dur="500" fill="hold"/>
                                        <p:tgtEl>
                                          <p:spTgt spid="6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文本框 55"/>
          <p:cNvSpPr txBox="1"/>
          <p:nvPr/>
        </p:nvSpPr>
        <p:spPr>
          <a:xfrm>
            <a:off x="1810212" y="1484052"/>
            <a:ext cx="8855476" cy="830997"/>
          </a:xfrm>
          <a:prstGeom prst="rect">
            <a:avLst/>
          </a:prstGeom>
          <a:noFill/>
        </p:spPr>
        <p:txBody>
          <a:bodyPr wrap="square" rtlCol="0">
            <a:spAutoFit/>
          </a:bodyPr>
          <a:lstStyle/>
          <a:p>
            <a:r>
              <a:rPr lang="zh-CN" altLang="en-US" sz="2400" dirty="0">
                <a:solidFill>
                  <a:srgbClr val="C00000"/>
                </a:solidFill>
                <a:latin typeface="阿里巴巴普惠体 Medium" panose="00020600040101010101" pitchFamily="18" charset="-122"/>
                <a:ea typeface="阿里巴巴普惠体 Medium" panose="00020600040101010101" pitchFamily="18" charset="-122"/>
              </a:rPr>
              <a:t>        列举上面的事例，就为了说明学法很重要，大家的法律知识还是很薄弱的，你知道你的哪些行为可能构成违法犯罪吗？</a:t>
            </a:r>
          </a:p>
        </p:txBody>
      </p:sp>
      <p:sp>
        <p:nvSpPr>
          <p:cNvPr id="14" name="椭圆 13"/>
          <p:cNvSpPr/>
          <p:nvPr/>
        </p:nvSpPr>
        <p:spPr>
          <a:xfrm flipH="1">
            <a:off x="5520000" y="3505098"/>
            <a:ext cx="1152000" cy="1152000"/>
          </a:xfrm>
          <a:prstGeom prst="ellipse">
            <a:avLst/>
          </a:prstGeom>
          <a:solidFill>
            <a:srgbClr val="027B8A"/>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椭圆 15"/>
          <p:cNvSpPr/>
          <p:nvPr/>
        </p:nvSpPr>
        <p:spPr>
          <a:xfrm>
            <a:off x="5176156" y="3150369"/>
            <a:ext cx="1861458" cy="1861458"/>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7" name="椭圆 16"/>
          <p:cNvSpPr/>
          <p:nvPr/>
        </p:nvSpPr>
        <p:spPr>
          <a:xfrm>
            <a:off x="4822273" y="2806747"/>
            <a:ext cx="2547454" cy="2547454"/>
          </a:xfrm>
          <a:prstGeom prst="ellipse">
            <a:avLst/>
          </a:prstGeom>
          <a:no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18" name="组合 17"/>
          <p:cNvGrpSpPr/>
          <p:nvPr/>
        </p:nvGrpSpPr>
        <p:grpSpPr>
          <a:xfrm>
            <a:off x="5780749" y="3778055"/>
            <a:ext cx="630238" cy="604838"/>
            <a:chOff x="5744370" y="1958181"/>
            <a:chExt cx="630238" cy="604838"/>
          </a:xfrm>
          <a:solidFill>
            <a:schemeClr val="bg1"/>
          </a:solidFill>
        </p:grpSpPr>
        <p:sp>
          <p:nvSpPr>
            <p:cNvPr id="19" name="Freeform 44"/>
            <p:cNvSpPr/>
            <p:nvPr/>
          </p:nvSpPr>
          <p:spPr bwMode="auto">
            <a:xfrm>
              <a:off x="5818983" y="2089944"/>
              <a:ext cx="382588" cy="473075"/>
            </a:xfrm>
            <a:custGeom>
              <a:avLst/>
              <a:gdLst>
                <a:gd name="T0" fmla="*/ 137 w 496"/>
                <a:gd name="T1" fmla="*/ 369 h 616"/>
                <a:gd name="T2" fmla="*/ 144 w 496"/>
                <a:gd name="T3" fmla="*/ 339 h 616"/>
                <a:gd name="T4" fmla="*/ 170 w 496"/>
                <a:gd name="T5" fmla="*/ 410 h 616"/>
                <a:gd name="T6" fmla="*/ 179 w 496"/>
                <a:gd name="T7" fmla="*/ 450 h 616"/>
                <a:gd name="T8" fmla="*/ 190 w 496"/>
                <a:gd name="T9" fmla="*/ 552 h 616"/>
                <a:gd name="T10" fmla="*/ 190 w 496"/>
                <a:gd name="T11" fmla="*/ 566 h 616"/>
                <a:gd name="T12" fmla="*/ 240 w 496"/>
                <a:gd name="T13" fmla="*/ 616 h 616"/>
                <a:gd name="T14" fmla="*/ 288 w 496"/>
                <a:gd name="T15" fmla="*/ 579 h 616"/>
                <a:gd name="T16" fmla="*/ 289 w 496"/>
                <a:gd name="T17" fmla="*/ 575 h 616"/>
                <a:gd name="T18" fmla="*/ 290 w 496"/>
                <a:gd name="T19" fmla="*/ 566 h 616"/>
                <a:gd name="T20" fmla="*/ 286 w 496"/>
                <a:gd name="T21" fmla="*/ 484 h 616"/>
                <a:gd name="T22" fmla="*/ 284 w 496"/>
                <a:gd name="T23" fmla="*/ 472 h 616"/>
                <a:gd name="T24" fmla="*/ 268 w 496"/>
                <a:gd name="T25" fmla="*/ 389 h 616"/>
                <a:gd name="T26" fmla="*/ 216 w 496"/>
                <a:gd name="T27" fmla="*/ 263 h 616"/>
                <a:gd name="T28" fmla="*/ 195 w 496"/>
                <a:gd name="T29" fmla="*/ 231 h 616"/>
                <a:gd name="T30" fmla="*/ 319 w 496"/>
                <a:gd name="T31" fmla="*/ 135 h 616"/>
                <a:gd name="T32" fmla="*/ 371 w 496"/>
                <a:gd name="T33" fmla="*/ 244 h 616"/>
                <a:gd name="T34" fmla="*/ 404 w 496"/>
                <a:gd name="T35" fmla="*/ 227 h 616"/>
                <a:gd name="T36" fmla="*/ 417 w 496"/>
                <a:gd name="T37" fmla="*/ 229 h 616"/>
                <a:gd name="T38" fmla="*/ 440 w 496"/>
                <a:gd name="T39" fmla="*/ 249 h 616"/>
                <a:gd name="T40" fmla="*/ 443 w 496"/>
                <a:gd name="T41" fmla="*/ 279 h 616"/>
                <a:gd name="T42" fmla="*/ 437 w 496"/>
                <a:gd name="T43" fmla="*/ 302 h 616"/>
                <a:gd name="T44" fmla="*/ 446 w 496"/>
                <a:gd name="T45" fmla="*/ 307 h 616"/>
                <a:gd name="T46" fmla="*/ 460 w 496"/>
                <a:gd name="T47" fmla="*/ 310 h 616"/>
                <a:gd name="T48" fmla="*/ 489 w 496"/>
                <a:gd name="T49" fmla="*/ 292 h 616"/>
                <a:gd name="T50" fmla="*/ 474 w 496"/>
                <a:gd name="T51" fmla="*/ 249 h 616"/>
                <a:gd name="T52" fmla="*/ 474 w 496"/>
                <a:gd name="T53" fmla="*/ 249 h 616"/>
                <a:gd name="T54" fmla="*/ 473 w 496"/>
                <a:gd name="T55" fmla="*/ 249 h 616"/>
                <a:gd name="T56" fmla="*/ 423 w 496"/>
                <a:gd name="T57" fmla="*/ 206 h 616"/>
                <a:gd name="T58" fmla="*/ 374 w 496"/>
                <a:gd name="T59" fmla="*/ 69 h 616"/>
                <a:gd name="T60" fmla="*/ 369 w 496"/>
                <a:gd name="T61" fmla="*/ 34 h 616"/>
                <a:gd name="T62" fmla="*/ 322 w 496"/>
                <a:gd name="T63" fmla="*/ 0 h 616"/>
                <a:gd name="T64" fmla="*/ 334 w 496"/>
                <a:gd name="T65" fmla="*/ 21 h 616"/>
                <a:gd name="T66" fmla="*/ 340 w 496"/>
                <a:gd name="T67" fmla="*/ 30 h 616"/>
                <a:gd name="T68" fmla="*/ 342 w 496"/>
                <a:gd name="T69" fmla="*/ 33 h 616"/>
                <a:gd name="T70" fmla="*/ 342 w 496"/>
                <a:gd name="T71" fmla="*/ 33 h 616"/>
                <a:gd name="T72" fmla="*/ 331 w 496"/>
                <a:gd name="T73" fmla="*/ 89 h 616"/>
                <a:gd name="T74" fmla="*/ 312 w 496"/>
                <a:gd name="T75" fmla="*/ 95 h 616"/>
                <a:gd name="T76" fmla="*/ 309 w 496"/>
                <a:gd name="T77" fmla="*/ 96 h 616"/>
                <a:gd name="T78" fmla="*/ 276 w 496"/>
                <a:gd name="T79" fmla="*/ 78 h 616"/>
                <a:gd name="T80" fmla="*/ 275 w 496"/>
                <a:gd name="T81" fmla="*/ 76 h 616"/>
                <a:gd name="T82" fmla="*/ 239 w 496"/>
                <a:gd name="T83" fmla="*/ 14 h 616"/>
                <a:gd name="T84" fmla="*/ 75 w 496"/>
                <a:gd name="T85" fmla="*/ 153 h 616"/>
                <a:gd name="T86" fmla="*/ 58 w 496"/>
                <a:gd name="T87" fmla="*/ 194 h 616"/>
                <a:gd name="T88" fmla="*/ 58 w 496"/>
                <a:gd name="T89" fmla="*/ 195 h 616"/>
                <a:gd name="T90" fmla="*/ 57 w 496"/>
                <a:gd name="T91" fmla="*/ 197 h 616"/>
                <a:gd name="T92" fmla="*/ 57 w 496"/>
                <a:gd name="T93" fmla="*/ 200 h 616"/>
                <a:gd name="T94" fmla="*/ 56 w 496"/>
                <a:gd name="T95" fmla="*/ 202 h 616"/>
                <a:gd name="T96" fmla="*/ 56 w 496"/>
                <a:gd name="T97" fmla="*/ 205 h 616"/>
                <a:gd name="T98" fmla="*/ 56 w 496"/>
                <a:gd name="T99" fmla="*/ 207 h 616"/>
                <a:gd name="T100" fmla="*/ 56 w 496"/>
                <a:gd name="T101" fmla="*/ 210 h 616"/>
                <a:gd name="T102" fmla="*/ 56 w 496"/>
                <a:gd name="T103" fmla="*/ 211 h 616"/>
                <a:gd name="T104" fmla="*/ 56 w 496"/>
                <a:gd name="T105" fmla="*/ 211 h 616"/>
                <a:gd name="T106" fmla="*/ 56 w 496"/>
                <a:gd name="T107" fmla="*/ 217 h 616"/>
                <a:gd name="T108" fmla="*/ 40 w 496"/>
                <a:gd name="T109" fmla="*/ 346 h 616"/>
                <a:gd name="T110" fmla="*/ 0 w 496"/>
                <a:gd name="T111" fmla="*/ 455 h 616"/>
                <a:gd name="T112" fmla="*/ 116 w 496"/>
                <a:gd name="T113" fmla="*/ 439 h 616"/>
                <a:gd name="T114" fmla="*/ 137 w 496"/>
                <a:gd name="T115" fmla="*/ 369 h 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6" h="616">
                  <a:moveTo>
                    <a:pt x="137" y="369"/>
                  </a:moveTo>
                  <a:cubicBezTo>
                    <a:pt x="140" y="359"/>
                    <a:pt x="142" y="349"/>
                    <a:pt x="144" y="339"/>
                  </a:cubicBezTo>
                  <a:cubicBezTo>
                    <a:pt x="153" y="359"/>
                    <a:pt x="163" y="383"/>
                    <a:pt x="170" y="410"/>
                  </a:cubicBezTo>
                  <a:cubicBezTo>
                    <a:pt x="174" y="423"/>
                    <a:pt x="177" y="436"/>
                    <a:pt x="179" y="450"/>
                  </a:cubicBezTo>
                  <a:cubicBezTo>
                    <a:pt x="185" y="480"/>
                    <a:pt x="189" y="514"/>
                    <a:pt x="190" y="552"/>
                  </a:cubicBezTo>
                  <a:cubicBezTo>
                    <a:pt x="190" y="557"/>
                    <a:pt x="190" y="562"/>
                    <a:pt x="190" y="566"/>
                  </a:cubicBezTo>
                  <a:cubicBezTo>
                    <a:pt x="190" y="594"/>
                    <a:pt x="212" y="616"/>
                    <a:pt x="240" y="616"/>
                  </a:cubicBezTo>
                  <a:cubicBezTo>
                    <a:pt x="263" y="616"/>
                    <a:pt x="283" y="600"/>
                    <a:pt x="288" y="579"/>
                  </a:cubicBezTo>
                  <a:cubicBezTo>
                    <a:pt x="288" y="578"/>
                    <a:pt x="289" y="577"/>
                    <a:pt x="289" y="575"/>
                  </a:cubicBezTo>
                  <a:cubicBezTo>
                    <a:pt x="290" y="572"/>
                    <a:pt x="290" y="569"/>
                    <a:pt x="290" y="566"/>
                  </a:cubicBezTo>
                  <a:cubicBezTo>
                    <a:pt x="290" y="537"/>
                    <a:pt x="288" y="510"/>
                    <a:pt x="286" y="484"/>
                  </a:cubicBezTo>
                  <a:cubicBezTo>
                    <a:pt x="285" y="480"/>
                    <a:pt x="285" y="476"/>
                    <a:pt x="284" y="472"/>
                  </a:cubicBezTo>
                  <a:cubicBezTo>
                    <a:pt x="280" y="442"/>
                    <a:pt x="275" y="414"/>
                    <a:pt x="268" y="389"/>
                  </a:cubicBezTo>
                  <a:cubicBezTo>
                    <a:pt x="254" y="337"/>
                    <a:pt x="235" y="295"/>
                    <a:pt x="216" y="263"/>
                  </a:cubicBezTo>
                  <a:cubicBezTo>
                    <a:pt x="209" y="251"/>
                    <a:pt x="202" y="241"/>
                    <a:pt x="195" y="231"/>
                  </a:cubicBezTo>
                  <a:cubicBezTo>
                    <a:pt x="233" y="193"/>
                    <a:pt x="281" y="161"/>
                    <a:pt x="319" y="135"/>
                  </a:cubicBezTo>
                  <a:cubicBezTo>
                    <a:pt x="330" y="182"/>
                    <a:pt x="350" y="218"/>
                    <a:pt x="371" y="244"/>
                  </a:cubicBezTo>
                  <a:cubicBezTo>
                    <a:pt x="379" y="234"/>
                    <a:pt x="391" y="227"/>
                    <a:pt x="404" y="227"/>
                  </a:cubicBezTo>
                  <a:cubicBezTo>
                    <a:pt x="409" y="227"/>
                    <a:pt x="413" y="227"/>
                    <a:pt x="417" y="229"/>
                  </a:cubicBezTo>
                  <a:cubicBezTo>
                    <a:pt x="427" y="232"/>
                    <a:pt x="435" y="239"/>
                    <a:pt x="440" y="249"/>
                  </a:cubicBezTo>
                  <a:cubicBezTo>
                    <a:pt x="445" y="258"/>
                    <a:pt x="446" y="269"/>
                    <a:pt x="443" y="279"/>
                  </a:cubicBezTo>
                  <a:cubicBezTo>
                    <a:pt x="440" y="287"/>
                    <a:pt x="438" y="295"/>
                    <a:pt x="437" y="302"/>
                  </a:cubicBezTo>
                  <a:cubicBezTo>
                    <a:pt x="442" y="305"/>
                    <a:pt x="446" y="307"/>
                    <a:pt x="446" y="307"/>
                  </a:cubicBezTo>
                  <a:cubicBezTo>
                    <a:pt x="451" y="309"/>
                    <a:pt x="455" y="310"/>
                    <a:pt x="460" y="310"/>
                  </a:cubicBezTo>
                  <a:cubicBezTo>
                    <a:pt x="472" y="310"/>
                    <a:pt x="483" y="303"/>
                    <a:pt x="489" y="292"/>
                  </a:cubicBezTo>
                  <a:cubicBezTo>
                    <a:pt x="496" y="276"/>
                    <a:pt x="489" y="257"/>
                    <a:pt x="474" y="249"/>
                  </a:cubicBezTo>
                  <a:cubicBezTo>
                    <a:pt x="474" y="249"/>
                    <a:pt x="474" y="249"/>
                    <a:pt x="474" y="249"/>
                  </a:cubicBezTo>
                  <a:cubicBezTo>
                    <a:pt x="474" y="249"/>
                    <a:pt x="474" y="249"/>
                    <a:pt x="473" y="249"/>
                  </a:cubicBezTo>
                  <a:cubicBezTo>
                    <a:pt x="471" y="248"/>
                    <a:pt x="446" y="235"/>
                    <a:pt x="423" y="206"/>
                  </a:cubicBezTo>
                  <a:cubicBezTo>
                    <a:pt x="400" y="178"/>
                    <a:pt x="377" y="135"/>
                    <a:pt x="374" y="69"/>
                  </a:cubicBezTo>
                  <a:cubicBezTo>
                    <a:pt x="376" y="56"/>
                    <a:pt x="375" y="44"/>
                    <a:pt x="369" y="34"/>
                  </a:cubicBezTo>
                  <a:cubicBezTo>
                    <a:pt x="360" y="19"/>
                    <a:pt x="343" y="6"/>
                    <a:pt x="322" y="0"/>
                  </a:cubicBezTo>
                  <a:cubicBezTo>
                    <a:pt x="327" y="9"/>
                    <a:pt x="331" y="16"/>
                    <a:pt x="334" y="21"/>
                  </a:cubicBezTo>
                  <a:cubicBezTo>
                    <a:pt x="337" y="26"/>
                    <a:pt x="340" y="29"/>
                    <a:pt x="340" y="30"/>
                  </a:cubicBezTo>
                  <a:cubicBezTo>
                    <a:pt x="342" y="33"/>
                    <a:pt x="342" y="33"/>
                    <a:pt x="342" y="33"/>
                  </a:cubicBezTo>
                  <a:cubicBezTo>
                    <a:pt x="342" y="33"/>
                    <a:pt x="342" y="33"/>
                    <a:pt x="342" y="33"/>
                  </a:cubicBezTo>
                  <a:cubicBezTo>
                    <a:pt x="355" y="51"/>
                    <a:pt x="350" y="76"/>
                    <a:pt x="331" y="89"/>
                  </a:cubicBezTo>
                  <a:cubicBezTo>
                    <a:pt x="326" y="93"/>
                    <a:pt x="319" y="95"/>
                    <a:pt x="312" y="95"/>
                  </a:cubicBezTo>
                  <a:cubicBezTo>
                    <a:pt x="311" y="95"/>
                    <a:pt x="310" y="96"/>
                    <a:pt x="309" y="96"/>
                  </a:cubicBezTo>
                  <a:cubicBezTo>
                    <a:pt x="296" y="96"/>
                    <a:pt x="283" y="89"/>
                    <a:pt x="276" y="78"/>
                  </a:cubicBezTo>
                  <a:cubicBezTo>
                    <a:pt x="275" y="76"/>
                    <a:pt x="275" y="76"/>
                    <a:pt x="275" y="76"/>
                  </a:cubicBezTo>
                  <a:cubicBezTo>
                    <a:pt x="261" y="55"/>
                    <a:pt x="249" y="34"/>
                    <a:pt x="239" y="14"/>
                  </a:cubicBezTo>
                  <a:cubicBezTo>
                    <a:pt x="168" y="51"/>
                    <a:pt x="128" y="85"/>
                    <a:pt x="75" y="153"/>
                  </a:cubicBezTo>
                  <a:cubicBezTo>
                    <a:pt x="65" y="168"/>
                    <a:pt x="60" y="181"/>
                    <a:pt x="58" y="194"/>
                  </a:cubicBezTo>
                  <a:cubicBezTo>
                    <a:pt x="58" y="194"/>
                    <a:pt x="58" y="194"/>
                    <a:pt x="58" y="195"/>
                  </a:cubicBezTo>
                  <a:cubicBezTo>
                    <a:pt x="58" y="196"/>
                    <a:pt x="57" y="196"/>
                    <a:pt x="57" y="197"/>
                  </a:cubicBezTo>
                  <a:cubicBezTo>
                    <a:pt x="57" y="198"/>
                    <a:pt x="57" y="199"/>
                    <a:pt x="57" y="200"/>
                  </a:cubicBezTo>
                  <a:cubicBezTo>
                    <a:pt x="57" y="200"/>
                    <a:pt x="56" y="201"/>
                    <a:pt x="56" y="202"/>
                  </a:cubicBezTo>
                  <a:cubicBezTo>
                    <a:pt x="56" y="203"/>
                    <a:pt x="56" y="204"/>
                    <a:pt x="56" y="205"/>
                  </a:cubicBezTo>
                  <a:cubicBezTo>
                    <a:pt x="56" y="205"/>
                    <a:pt x="56" y="206"/>
                    <a:pt x="56" y="207"/>
                  </a:cubicBezTo>
                  <a:cubicBezTo>
                    <a:pt x="56" y="208"/>
                    <a:pt x="56" y="209"/>
                    <a:pt x="56" y="210"/>
                  </a:cubicBezTo>
                  <a:cubicBezTo>
                    <a:pt x="56" y="210"/>
                    <a:pt x="56" y="210"/>
                    <a:pt x="56" y="211"/>
                  </a:cubicBezTo>
                  <a:cubicBezTo>
                    <a:pt x="56" y="211"/>
                    <a:pt x="56" y="211"/>
                    <a:pt x="56" y="211"/>
                  </a:cubicBezTo>
                  <a:cubicBezTo>
                    <a:pt x="56" y="211"/>
                    <a:pt x="56" y="213"/>
                    <a:pt x="56" y="217"/>
                  </a:cubicBezTo>
                  <a:cubicBezTo>
                    <a:pt x="56" y="234"/>
                    <a:pt x="54" y="286"/>
                    <a:pt x="40" y="346"/>
                  </a:cubicBezTo>
                  <a:cubicBezTo>
                    <a:pt x="32" y="381"/>
                    <a:pt x="19" y="419"/>
                    <a:pt x="0" y="455"/>
                  </a:cubicBezTo>
                  <a:cubicBezTo>
                    <a:pt x="37" y="445"/>
                    <a:pt x="75" y="439"/>
                    <a:pt x="116" y="439"/>
                  </a:cubicBezTo>
                  <a:cubicBezTo>
                    <a:pt x="125" y="415"/>
                    <a:pt x="132" y="391"/>
                    <a:pt x="137" y="3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45"/>
            <p:cNvSpPr/>
            <p:nvPr/>
          </p:nvSpPr>
          <p:spPr bwMode="auto">
            <a:xfrm>
              <a:off x="5776120" y="2521744"/>
              <a:ext cx="84138" cy="41275"/>
            </a:xfrm>
            <a:custGeom>
              <a:avLst/>
              <a:gdLst>
                <a:gd name="T0" fmla="*/ 16 w 109"/>
                <a:gd name="T1" fmla="*/ 30 h 52"/>
                <a:gd name="T2" fmla="*/ 0 w 109"/>
                <a:gd name="T3" fmla="*/ 27 h 52"/>
                <a:gd name="T4" fmla="*/ 10 w 109"/>
                <a:gd name="T5" fmla="*/ 40 h 52"/>
                <a:gd name="T6" fmla="*/ 43 w 109"/>
                <a:gd name="T7" fmla="*/ 52 h 52"/>
                <a:gd name="T8" fmla="*/ 81 w 109"/>
                <a:gd name="T9" fmla="*/ 35 h 52"/>
                <a:gd name="T10" fmla="*/ 109 w 109"/>
                <a:gd name="T11" fmla="*/ 0 h 52"/>
                <a:gd name="T12" fmla="*/ 43 w 109"/>
                <a:gd name="T13" fmla="*/ 23 h 52"/>
                <a:gd name="T14" fmla="*/ 16 w 109"/>
                <a:gd name="T15" fmla="*/ 30 h 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52">
                  <a:moveTo>
                    <a:pt x="16" y="30"/>
                  </a:moveTo>
                  <a:cubicBezTo>
                    <a:pt x="11" y="30"/>
                    <a:pt x="5" y="29"/>
                    <a:pt x="0" y="27"/>
                  </a:cubicBezTo>
                  <a:cubicBezTo>
                    <a:pt x="3" y="32"/>
                    <a:pt x="6" y="36"/>
                    <a:pt x="10" y="40"/>
                  </a:cubicBezTo>
                  <a:cubicBezTo>
                    <a:pt x="20" y="48"/>
                    <a:pt x="31" y="52"/>
                    <a:pt x="43" y="52"/>
                  </a:cubicBezTo>
                  <a:cubicBezTo>
                    <a:pt x="57" y="52"/>
                    <a:pt x="71" y="47"/>
                    <a:pt x="81" y="35"/>
                  </a:cubicBezTo>
                  <a:cubicBezTo>
                    <a:pt x="91" y="24"/>
                    <a:pt x="100" y="12"/>
                    <a:pt x="109" y="0"/>
                  </a:cubicBezTo>
                  <a:cubicBezTo>
                    <a:pt x="85" y="5"/>
                    <a:pt x="63" y="13"/>
                    <a:pt x="43" y="23"/>
                  </a:cubicBezTo>
                  <a:cubicBezTo>
                    <a:pt x="35" y="27"/>
                    <a:pt x="25" y="30"/>
                    <a:pt x="16"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46"/>
            <p:cNvSpPr/>
            <p:nvPr/>
          </p:nvSpPr>
          <p:spPr bwMode="auto">
            <a:xfrm>
              <a:off x="6220620" y="2202656"/>
              <a:ext cx="153988" cy="152400"/>
            </a:xfrm>
            <a:custGeom>
              <a:avLst/>
              <a:gdLst>
                <a:gd name="T0" fmla="*/ 37 w 198"/>
                <a:gd name="T1" fmla="*/ 34 h 198"/>
                <a:gd name="T2" fmla="*/ 34 w 198"/>
                <a:gd name="T3" fmla="*/ 162 h 198"/>
                <a:gd name="T4" fmla="*/ 162 w 198"/>
                <a:gd name="T5" fmla="*/ 164 h 198"/>
                <a:gd name="T6" fmla="*/ 164 w 198"/>
                <a:gd name="T7" fmla="*/ 37 h 198"/>
                <a:gd name="T8" fmla="*/ 37 w 198"/>
                <a:gd name="T9" fmla="*/ 34 h 198"/>
              </a:gdLst>
              <a:ahLst/>
              <a:cxnLst>
                <a:cxn ang="0">
                  <a:pos x="T0" y="T1"/>
                </a:cxn>
                <a:cxn ang="0">
                  <a:pos x="T2" y="T3"/>
                </a:cxn>
                <a:cxn ang="0">
                  <a:pos x="T4" y="T5"/>
                </a:cxn>
                <a:cxn ang="0">
                  <a:pos x="T6" y="T7"/>
                </a:cxn>
                <a:cxn ang="0">
                  <a:pos x="T8" y="T9"/>
                </a:cxn>
              </a:cxnLst>
              <a:rect l="0" t="0" r="r" b="b"/>
              <a:pathLst>
                <a:path w="198" h="198">
                  <a:moveTo>
                    <a:pt x="37" y="34"/>
                  </a:moveTo>
                  <a:cubicBezTo>
                    <a:pt x="1" y="69"/>
                    <a:pt x="0" y="126"/>
                    <a:pt x="34" y="162"/>
                  </a:cubicBezTo>
                  <a:cubicBezTo>
                    <a:pt x="69" y="197"/>
                    <a:pt x="126" y="198"/>
                    <a:pt x="162" y="164"/>
                  </a:cubicBezTo>
                  <a:cubicBezTo>
                    <a:pt x="197" y="129"/>
                    <a:pt x="198" y="72"/>
                    <a:pt x="164" y="37"/>
                  </a:cubicBezTo>
                  <a:cubicBezTo>
                    <a:pt x="129" y="1"/>
                    <a:pt x="72" y="0"/>
                    <a:pt x="37"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47"/>
            <p:cNvSpPr/>
            <p:nvPr/>
          </p:nvSpPr>
          <p:spPr bwMode="auto">
            <a:xfrm>
              <a:off x="6044408" y="2329656"/>
              <a:ext cx="236538" cy="228600"/>
            </a:xfrm>
            <a:custGeom>
              <a:avLst/>
              <a:gdLst>
                <a:gd name="T0" fmla="*/ 175 w 307"/>
                <a:gd name="T1" fmla="*/ 37 h 296"/>
                <a:gd name="T2" fmla="*/ 207 w 307"/>
                <a:gd name="T3" fmla="*/ 40 h 296"/>
                <a:gd name="T4" fmla="*/ 208 w 307"/>
                <a:gd name="T5" fmla="*/ 40 h 296"/>
                <a:gd name="T6" fmla="*/ 222 w 307"/>
                <a:gd name="T7" fmla="*/ 40 h 296"/>
                <a:gd name="T8" fmla="*/ 227 w 307"/>
                <a:gd name="T9" fmla="*/ 39 h 296"/>
                <a:gd name="T10" fmla="*/ 266 w 307"/>
                <a:gd name="T11" fmla="*/ 74 h 296"/>
                <a:gd name="T12" fmla="*/ 231 w 307"/>
                <a:gd name="T13" fmla="*/ 119 h 296"/>
                <a:gd name="T14" fmla="*/ 208 w 307"/>
                <a:gd name="T15" fmla="*/ 120 h 296"/>
                <a:gd name="T16" fmla="*/ 208 w 307"/>
                <a:gd name="T17" fmla="*/ 120 h 296"/>
                <a:gd name="T18" fmla="*/ 208 w 307"/>
                <a:gd name="T19" fmla="*/ 120 h 296"/>
                <a:gd name="T20" fmla="*/ 148 w 307"/>
                <a:gd name="T21" fmla="*/ 112 h 296"/>
                <a:gd name="T22" fmla="*/ 111 w 307"/>
                <a:gd name="T23" fmla="*/ 94 h 296"/>
                <a:gd name="T24" fmla="*/ 7 w 307"/>
                <a:gd name="T25" fmla="*/ 164 h 296"/>
                <a:gd name="T26" fmla="*/ 0 w 307"/>
                <a:gd name="T27" fmla="*/ 161 h 296"/>
                <a:gd name="T28" fmla="*/ 1 w 307"/>
                <a:gd name="T29" fmla="*/ 167 h 296"/>
                <a:gd name="T30" fmla="*/ 6 w 307"/>
                <a:gd name="T31" fmla="*/ 253 h 296"/>
                <a:gd name="T32" fmla="*/ 4 w 307"/>
                <a:gd name="T33" fmla="*/ 269 h 296"/>
                <a:gd name="T34" fmla="*/ 4 w 307"/>
                <a:gd name="T35" fmla="*/ 269 h 296"/>
                <a:gd name="T36" fmla="*/ 88 w 307"/>
                <a:gd name="T37" fmla="*/ 282 h 296"/>
                <a:gd name="T38" fmla="*/ 267 w 307"/>
                <a:gd name="T39" fmla="*/ 148 h 296"/>
                <a:gd name="T40" fmla="*/ 273 w 307"/>
                <a:gd name="T41" fmla="*/ 24 h 296"/>
                <a:gd name="T42" fmla="*/ 175 w 307"/>
                <a:gd name="T43" fmla="*/ 37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7" h="296">
                  <a:moveTo>
                    <a:pt x="175" y="37"/>
                  </a:moveTo>
                  <a:cubicBezTo>
                    <a:pt x="186" y="39"/>
                    <a:pt x="197" y="40"/>
                    <a:pt x="207" y="40"/>
                  </a:cubicBezTo>
                  <a:cubicBezTo>
                    <a:pt x="208" y="40"/>
                    <a:pt x="208" y="40"/>
                    <a:pt x="208" y="40"/>
                  </a:cubicBezTo>
                  <a:cubicBezTo>
                    <a:pt x="216" y="40"/>
                    <a:pt x="222" y="40"/>
                    <a:pt x="222" y="40"/>
                  </a:cubicBezTo>
                  <a:cubicBezTo>
                    <a:pt x="223" y="39"/>
                    <a:pt x="225" y="39"/>
                    <a:pt x="227" y="39"/>
                  </a:cubicBezTo>
                  <a:cubicBezTo>
                    <a:pt x="247" y="39"/>
                    <a:pt x="264" y="54"/>
                    <a:pt x="266" y="74"/>
                  </a:cubicBezTo>
                  <a:cubicBezTo>
                    <a:pt x="269" y="96"/>
                    <a:pt x="253" y="116"/>
                    <a:pt x="231" y="119"/>
                  </a:cubicBezTo>
                  <a:cubicBezTo>
                    <a:pt x="228" y="119"/>
                    <a:pt x="220" y="120"/>
                    <a:pt x="208" y="120"/>
                  </a:cubicBezTo>
                  <a:cubicBezTo>
                    <a:pt x="208" y="120"/>
                    <a:pt x="208" y="120"/>
                    <a:pt x="208" y="120"/>
                  </a:cubicBezTo>
                  <a:cubicBezTo>
                    <a:pt x="208" y="120"/>
                    <a:pt x="208" y="120"/>
                    <a:pt x="208" y="120"/>
                  </a:cubicBezTo>
                  <a:cubicBezTo>
                    <a:pt x="186" y="120"/>
                    <a:pt x="167" y="117"/>
                    <a:pt x="148" y="112"/>
                  </a:cubicBezTo>
                  <a:cubicBezTo>
                    <a:pt x="134" y="108"/>
                    <a:pt x="122" y="102"/>
                    <a:pt x="111" y="94"/>
                  </a:cubicBezTo>
                  <a:cubicBezTo>
                    <a:pt x="80" y="121"/>
                    <a:pt x="44" y="147"/>
                    <a:pt x="7" y="164"/>
                  </a:cubicBezTo>
                  <a:cubicBezTo>
                    <a:pt x="5" y="163"/>
                    <a:pt x="3" y="162"/>
                    <a:pt x="0" y="161"/>
                  </a:cubicBezTo>
                  <a:cubicBezTo>
                    <a:pt x="1" y="163"/>
                    <a:pt x="1" y="165"/>
                    <a:pt x="1" y="167"/>
                  </a:cubicBezTo>
                  <a:cubicBezTo>
                    <a:pt x="4" y="193"/>
                    <a:pt x="6" y="222"/>
                    <a:pt x="6" y="253"/>
                  </a:cubicBezTo>
                  <a:cubicBezTo>
                    <a:pt x="6" y="259"/>
                    <a:pt x="5" y="264"/>
                    <a:pt x="4" y="269"/>
                  </a:cubicBezTo>
                  <a:cubicBezTo>
                    <a:pt x="4" y="269"/>
                    <a:pt x="4" y="269"/>
                    <a:pt x="4" y="269"/>
                  </a:cubicBezTo>
                  <a:cubicBezTo>
                    <a:pt x="22" y="287"/>
                    <a:pt x="48" y="296"/>
                    <a:pt x="88" y="282"/>
                  </a:cubicBezTo>
                  <a:cubicBezTo>
                    <a:pt x="170" y="245"/>
                    <a:pt x="212" y="213"/>
                    <a:pt x="267" y="148"/>
                  </a:cubicBezTo>
                  <a:cubicBezTo>
                    <a:pt x="307" y="101"/>
                    <a:pt x="298" y="49"/>
                    <a:pt x="273" y="24"/>
                  </a:cubicBezTo>
                  <a:cubicBezTo>
                    <a:pt x="249" y="0"/>
                    <a:pt x="204" y="10"/>
                    <a:pt x="175"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48"/>
            <p:cNvSpPr/>
            <p:nvPr/>
          </p:nvSpPr>
          <p:spPr bwMode="auto">
            <a:xfrm>
              <a:off x="6087270" y="1958181"/>
              <a:ext cx="142875" cy="157163"/>
            </a:xfrm>
            <a:custGeom>
              <a:avLst/>
              <a:gdLst>
                <a:gd name="T0" fmla="*/ 85 w 184"/>
                <a:gd name="T1" fmla="*/ 124 h 204"/>
                <a:gd name="T2" fmla="*/ 80 w 184"/>
                <a:gd name="T3" fmla="*/ 154 h 204"/>
                <a:gd name="T4" fmla="*/ 46 w 184"/>
                <a:gd name="T5" fmla="*/ 174 h 204"/>
                <a:gd name="T6" fmla="*/ 26 w 184"/>
                <a:gd name="T7" fmla="*/ 168 h 204"/>
                <a:gd name="T8" fmla="*/ 12 w 184"/>
                <a:gd name="T9" fmla="*/ 160 h 204"/>
                <a:gd name="T10" fmla="*/ 130 w 184"/>
                <a:gd name="T11" fmla="*/ 179 h 204"/>
                <a:gd name="T12" fmla="*/ 158 w 184"/>
                <a:gd name="T13" fmla="*/ 55 h 204"/>
                <a:gd name="T14" fmla="*/ 33 w 184"/>
                <a:gd name="T15" fmla="*/ 27 h 204"/>
                <a:gd name="T16" fmla="*/ 0 w 184"/>
                <a:gd name="T17" fmla="*/ 65 h 204"/>
                <a:gd name="T18" fmla="*/ 66 w 184"/>
                <a:gd name="T19" fmla="*/ 99 h 204"/>
                <a:gd name="T20" fmla="*/ 85 w 184"/>
                <a:gd name="T21" fmla="*/ 12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 h="204">
                  <a:moveTo>
                    <a:pt x="85" y="124"/>
                  </a:moveTo>
                  <a:cubicBezTo>
                    <a:pt x="87" y="134"/>
                    <a:pt x="86" y="145"/>
                    <a:pt x="80" y="154"/>
                  </a:cubicBezTo>
                  <a:cubicBezTo>
                    <a:pt x="73" y="166"/>
                    <a:pt x="60" y="174"/>
                    <a:pt x="46" y="174"/>
                  </a:cubicBezTo>
                  <a:cubicBezTo>
                    <a:pt x="39" y="174"/>
                    <a:pt x="32" y="172"/>
                    <a:pt x="26" y="168"/>
                  </a:cubicBezTo>
                  <a:cubicBezTo>
                    <a:pt x="21" y="165"/>
                    <a:pt x="17" y="163"/>
                    <a:pt x="12" y="160"/>
                  </a:cubicBezTo>
                  <a:cubicBezTo>
                    <a:pt x="41" y="195"/>
                    <a:pt x="91" y="204"/>
                    <a:pt x="130" y="179"/>
                  </a:cubicBezTo>
                  <a:cubicBezTo>
                    <a:pt x="172" y="152"/>
                    <a:pt x="184" y="97"/>
                    <a:pt x="158" y="55"/>
                  </a:cubicBezTo>
                  <a:cubicBezTo>
                    <a:pt x="131" y="13"/>
                    <a:pt x="75" y="0"/>
                    <a:pt x="33" y="27"/>
                  </a:cubicBezTo>
                  <a:cubicBezTo>
                    <a:pt x="18" y="37"/>
                    <a:pt x="7" y="50"/>
                    <a:pt x="0" y="65"/>
                  </a:cubicBezTo>
                  <a:cubicBezTo>
                    <a:pt x="19" y="73"/>
                    <a:pt x="41" y="84"/>
                    <a:pt x="66" y="99"/>
                  </a:cubicBezTo>
                  <a:cubicBezTo>
                    <a:pt x="75" y="104"/>
                    <a:pt x="82" y="113"/>
                    <a:pt x="85" y="1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49"/>
            <p:cNvSpPr/>
            <p:nvPr/>
          </p:nvSpPr>
          <p:spPr bwMode="auto">
            <a:xfrm>
              <a:off x="5993608" y="2001044"/>
              <a:ext cx="157163" cy="155575"/>
            </a:xfrm>
            <a:custGeom>
              <a:avLst/>
              <a:gdLst>
                <a:gd name="T0" fmla="*/ 83 w 204"/>
                <a:gd name="T1" fmla="*/ 203 h 203"/>
                <a:gd name="T2" fmla="*/ 85 w 204"/>
                <a:gd name="T3" fmla="*/ 202 h 203"/>
                <a:gd name="T4" fmla="*/ 101 w 204"/>
                <a:gd name="T5" fmla="*/ 197 h 203"/>
                <a:gd name="T6" fmla="*/ 110 w 204"/>
                <a:gd name="T7" fmla="*/ 153 h 203"/>
                <a:gd name="T8" fmla="*/ 110 w 204"/>
                <a:gd name="T9" fmla="*/ 153 h 203"/>
                <a:gd name="T10" fmla="*/ 108 w 204"/>
                <a:gd name="T11" fmla="*/ 150 h 203"/>
                <a:gd name="T12" fmla="*/ 101 w 204"/>
                <a:gd name="T13" fmla="*/ 139 h 203"/>
                <a:gd name="T14" fmla="*/ 86 w 204"/>
                <a:gd name="T15" fmla="*/ 113 h 203"/>
                <a:gd name="T16" fmla="*/ 81 w 204"/>
                <a:gd name="T17" fmla="*/ 104 h 203"/>
                <a:gd name="T18" fmla="*/ 68 w 204"/>
                <a:gd name="T19" fmla="*/ 75 h 203"/>
                <a:gd name="T20" fmla="*/ 66 w 204"/>
                <a:gd name="T21" fmla="*/ 65 h 203"/>
                <a:gd name="T22" fmla="*/ 86 w 204"/>
                <a:gd name="T23" fmla="*/ 72 h 203"/>
                <a:gd name="T24" fmla="*/ 125 w 204"/>
                <a:gd name="T25" fmla="*/ 91 h 203"/>
                <a:gd name="T26" fmla="*/ 152 w 204"/>
                <a:gd name="T27" fmla="*/ 106 h 203"/>
                <a:gd name="T28" fmla="*/ 195 w 204"/>
                <a:gd name="T29" fmla="*/ 95 h 203"/>
                <a:gd name="T30" fmla="*/ 184 w 204"/>
                <a:gd name="T31" fmla="*/ 51 h 203"/>
                <a:gd name="T32" fmla="*/ 119 w 204"/>
                <a:gd name="T33" fmla="*/ 17 h 203"/>
                <a:gd name="T34" fmla="*/ 110 w 204"/>
                <a:gd name="T35" fmla="*/ 13 h 203"/>
                <a:gd name="T36" fmla="*/ 56 w 204"/>
                <a:gd name="T37" fmla="*/ 0 h 203"/>
                <a:gd name="T38" fmla="*/ 34 w 204"/>
                <a:gd name="T39" fmla="*/ 4 h 203"/>
                <a:gd name="T40" fmla="*/ 7 w 204"/>
                <a:gd name="T41" fmla="*/ 26 h 203"/>
                <a:gd name="T42" fmla="*/ 0 w 204"/>
                <a:gd name="T43" fmla="*/ 55 h 203"/>
                <a:gd name="T44" fmla="*/ 10 w 204"/>
                <a:gd name="T45" fmla="*/ 101 h 203"/>
                <a:gd name="T46" fmla="*/ 20 w 204"/>
                <a:gd name="T47" fmla="*/ 125 h 203"/>
                <a:gd name="T48" fmla="*/ 57 w 204"/>
                <a:gd name="T49" fmla="*/ 188 h 203"/>
                <a:gd name="T50" fmla="*/ 83 w 204"/>
                <a:gd name="T51"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4" h="203">
                  <a:moveTo>
                    <a:pt x="83" y="203"/>
                  </a:moveTo>
                  <a:cubicBezTo>
                    <a:pt x="84" y="203"/>
                    <a:pt x="84" y="202"/>
                    <a:pt x="85" y="202"/>
                  </a:cubicBezTo>
                  <a:cubicBezTo>
                    <a:pt x="91" y="202"/>
                    <a:pt x="96" y="200"/>
                    <a:pt x="101" y="197"/>
                  </a:cubicBezTo>
                  <a:cubicBezTo>
                    <a:pt x="116" y="187"/>
                    <a:pt x="119" y="167"/>
                    <a:pt x="110" y="153"/>
                  </a:cubicBezTo>
                  <a:cubicBezTo>
                    <a:pt x="110" y="153"/>
                    <a:pt x="110" y="153"/>
                    <a:pt x="110" y="153"/>
                  </a:cubicBezTo>
                  <a:cubicBezTo>
                    <a:pt x="110" y="153"/>
                    <a:pt x="109" y="152"/>
                    <a:pt x="108" y="150"/>
                  </a:cubicBezTo>
                  <a:cubicBezTo>
                    <a:pt x="106" y="147"/>
                    <a:pt x="104" y="144"/>
                    <a:pt x="101" y="139"/>
                  </a:cubicBezTo>
                  <a:cubicBezTo>
                    <a:pt x="97" y="132"/>
                    <a:pt x="91" y="123"/>
                    <a:pt x="86" y="113"/>
                  </a:cubicBezTo>
                  <a:cubicBezTo>
                    <a:pt x="84" y="110"/>
                    <a:pt x="83" y="107"/>
                    <a:pt x="81" y="104"/>
                  </a:cubicBezTo>
                  <a:cubicBezTo>
                    <a:pt x="76" y="94"/>
                    <a:pt x="72" y="84"/>
                    <a:pt x="68" y="75"/>
                  </a:cubicBezTo>
                  <a:cubicBezTo>
                    <a:pt x="67" y="71"/>
                    <a:pt x="66" y="68"/>
                    <a:pt x="66" y="65"/>
                  </a:cubicBezTo>
                  <a:cubicBezTo>
                    <a:pt x="71" y="67"/>
                    <a:pt x="78" y="69"/>
                    <a:pt x="86" y="72"/>
                  </a:cubicBezTo>
                  <a:cubicBezTo>
                    <a:pt x="96" y="77"/>
                    <a:pt x="109" y="83"/>
                    <a:pt x="125" y="91"/>
                  </a:cubicBezTo>
                  <a:cubicBezTo>
                    <a:pt x="133" y="95"/>
                    <a:pt x="142" y="100"/>
                    <a:pt x="152" y="106"/>
                  </a:cubicBezTo>
                  <a:cubicBezTo>
                    <a:pt x="167" y="115"/>
                    <a:pt x="186" y="110"/>
                    <a:pt x="195" y="95"/>
                  </a:cubicBezTo>
                  <a:cubicBezTo>
                    <a:pt x="204" y="80"/>
                    <a:pt x="199" y="60"/>
                    <a:pt x="184" y="51"/>
                  </a:cubicBezTo>
                  <a:cubicBezTo>
                    <a:pt x="159" y="36"/>
                    <a:pt x="138" y="25"/>
                    <a:pt x="119" y="17"/>
                  </a:cubicBezTo>
                  <a:cubicBezTo>
                    <a:pt x="116" y="15"/>
                    <a:pt x="113" y="14"/>
                    <a:pt x="110" y="13"/>
                  </a:cubicBezTo>
                  <a:cubicBezTo>
                    <a:pt x="89" y="5"/>
                    <a:pt x="73" y="0"/>
                    <a:pt x="56" y="0"/>
                  </a:cubicBezTo>
                  <a:cubicBezTo>
                    <a:pt x="48" y="0"/>
                    <a:pt x="41" y="1"/>
                    <a:pt x="34" y="4"/>
                  </a:cubicBezTo>
                  <a:cubicBezTo>
                    <a:pt x="23" y="7"/>
                    <a:pt x="12" y="16"/>
                    <a:pt x="7" y="26"/>
                  </a:cubicBezTo>
                  <a:cubicBezTo>
                    <a:pt x="1" y="37"/>
                    <a:pt x="0" y="47"/>
                    <a:pt x="0" y="55"/>
                  </a:cubicBezTo>
                  <a:cubicBezTo>
                    <a:pt x="0" y="72"/>
                    <a:pt x="5" y="87"/>
                    <a:pt x="10" y="101"/>
                  </a:cubicBezTo>
                  <a:cubicBezTo>
                    <a:pt x="13" y="109"/>
                    <a:pt x="17" y="117"/>
                    <a:pt x="20" y="125"/>
                  </a:cubicBezTo>
                  <a:cubicBezTo>
                    <a:pt x="36" y="159"/>
                    <a:pt x="56" y="188"/>
                    <a:pt x="57" y="188"/>
                  </a:cubicBezTo>
                  <a:cubicBezTo>
                    <a:pt x="63" y="198"/>
                    <a:pt x="73" y="203"/>
                    <a:pt x="83" y="2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50"/>
            <p:cNvSpPr/>
            <p:nvPr/>
          </p:nvSpPr>
          <p:spPr bwMode="auto">
            <a:xfrm>
              <a:off x="6099970" y="2267744"/>
              <a:ext cx="144463" cy="149225"/>
            </a:xfrm>
            <a:custGeom>
              <a:avLst/>
              <a:gdLst>
                <a:gd name="T0" fmla="*/ 71 w 188"/>
                <a:gd name="T1" fmla="*/ 45 h 193"/>
                <a:gd name="T2" fmla="*/ 50 w 188"/>
                <a:gd name="T3" fmla="*/ 4 h 193"/>
                <a:gd name="T4" fmla="*/ 13 w 188"/>
                <a:gd name="T5" fmla="*/ 19 h 193"/>
                <a:gd name="T6" fmla="*/ 10 w 188"/>
                <a:gd name="T7" fmla="*/ 25 h 193"/>
                <a:gd name="T8" fmla="*/ 0 w 188"/>
                <a:gd name="T9" fmla="*/ 83 h 193"/>
                <a:gd name="T10" fmla="*/ 17 w 188"/>
                <a:gd name="T11" fmla="*/ 142 h 193"/>
                <a:gd name="T12" fmla="*/ 45 w 188"/>
                <a:gd name="T13" fmla="*/ 170 h 193"/>
                <a:gd name="T14" fmla="*/ 79 w 188"/>
                <a:gd name="T15" fmla="*/ 185 h 193"/>
                <a:gd name="T16" fmla="*/ 136 w 188"/>
                <a:gd name="T17" fmla="*/ 193 h 193"/>
                <a:gd name="T18" fmla="*/ 158 w 188"/>
                <a:gd name="T19" fmla="*/ 192 h 193"/>
                <a:gd name="T20" fmla="*/ 186 w 188"/>
                <a:gd name="T21" fmla="*/ 156 h 193"/>
                <a:gd name="T22" fmla="*/ 151 w 188"/>
                <a:gd name="T23" fmla="*/ 129 h 193"/>
                <a:gd name="T24" fmla="*/ 151 w 188"/>
                <a:gd name="T25" fmla="*/ 129 h 193"/>
                <a:gd name="T26" fmla="*/ 136 w 188"/>
                <a:gd name="T27" fmla="*/ 129 h 193"/>
                <a:gd name="T28" fmla="*/ 97 w 188"/>
                <a:gd name="T29" fmla="*/ 124 h 193"/>
                <a:gd name="T30" fmla="*/ 86 w 188"/>
                <a:gd name="T31" fmla="*/ 120 h 193"/>
                <a:gd name="T32" fmla="*/ 70 w 188"/>
                <a:gd name="T33" fmla="*/ 107 h 193"/>
                <a:gd name="T34" fmla="*/ 64 w 188"/>
                <a:gd name="T35" fmla="*/ 83 h 193"/>
                <a:gd name="T36" fmla="*/ 66 w 188"/>
                <a:gd name="T37" fmla="*/ 66 h 193"/>
                <a:gd name="T38" fmla="*/ 71 w 188"/>
                <a:gd name="T39" fmla="*/ 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8" h="193">
                  <a:moveTo>
                    <a:pt x="71" y="45"/>
                  </a:moveTo>
                  <a:cubicBezTo>
                    <a:pt x="76" y="28"/>
                    <a:pt x="67" y="10"/>
                    <a:pt x="50" y="4"/>
                  </a:cubicBezTo>
                  <a:cubicBezTo>
                    <a:pt x="36" y="0"/>
                    <a:pt x="20" y="6"/>
                    <a:pt x="13" y="19"/>
                  </a:cubicBezTo>
                  <a:cubicBezTo>
                    <a:pt x="12" y="21"/>
                    <a:pt x="11" y="23"/>
                    <a:pt x="10" y="25"/>
                  </a:cubicBezTo>
                  <a:cubicBezTo>
                    <a:pt x="3" y="46"/>
                    <a:pt x="0" y="65"/>
                    <a:pt x="0" y="83"/>
                  </a:cubicBezTo>
                  <a:cubicBezTo>
                    <a:pt x="0" y="105"/>
                    <a:pt x="6" y="126"/>
                    <a:pt x="17" y="142"/>
                  </a:cubicBezTo>
                  <a:cubicBezTo>
                    <a:pt x="25" y="154"/>
                    <a:pt x="35" y="163"/>
                    <a:pt x="45" y="170"/>
                  </a:cubicBezTo>
                  <a:cubicBezTo>
                    <a:pt x="56" y="177"/>
                    <a:pt x="68" y="182"/>
                    <a:pt x="79" y="185"/>
                  </a:cubicBezTo>
                  <a:cubicBezTo>
                    <a:pt x="101" y="192"/>
                    <a:pt x="121" y="193"/>
                    <a:pt x="136" y="193"/>
                  </a:cubicBezTo>
                  <a:cubicBezTo>
                    <a:pt x="149" y="193"/>
                    <a:pt x="157" y="192"/>
                    <a:pt x="158" y="192"/>
                  </a:cubicBezTo>
                  <a:cubicBezTo>
                    <a:pt x="176" y="190"/>
                    <a:pt x="188" y="174"/>
                    <a:pt x="186" y="156"/>
                  </a:cubicBezTo>
                  <a:cubicBezTo>
                    <a:pt x="184" y="139"/>
                    <a:pt x="168" y="126"/>
                    <a:pt x="151" y="129"/>
                  </a:cubicBezTo>
                  <a:cubicBezTo>
                    <a:pt x="151" y="129"/>
                    <a:pt x="151" y="129"/>
                    <a:pt x="151" y="129"/>
                  </a:cubicBezTo>
                  <a:cubicBezTo>
                    <a:pt x="150" y="129"/>
                    <a:pt x="144" y="129"/>
                    <a:pt x="136" y="129"/>
                  </a:cubicBezTo>
                  <a:cubicBezTo>
                    <a:pt x="125" y="129"/>
                    <a:pt x="110" y="128"/>
                    <a:pt x="97" y="124"/>
                  </a:cubicBezTo>
                  <a:cubicBezTo>
                    <a:pt x="93" y="123"/>
                    <a:pt x="89" y="121"/>
                    <a:pt x="86" y="120"/>
                  </a:cubicBezTo>
                  <a:cubicBezTo>
                    <a:pt x="78" y="116"/>
                    <a:pt x="74" y="112"/>
                    <a:pt x="70" y="107"/>
                  </a:cubicBezTo>
                  <a:cubicBezTo>
                    <a:pt x="67" y="102"/>
                    <a:pt x="64" y="95"/>
                    <a:pt x="64" y="83"/>
                  </a:cubicBezTo>
                  <a:cubicBezTo>
                    <a:pt x="64" y="78"/>
                    <a:pt x="64" y="72"/>
                    <a:pt x="66" y="66"/>
                  </a:cubicBezTo>
                  <a:cubicBezTo>
                    <a:pt x="67" y="59"/>
                    <a:pt x="68" y="52"/>
                    <a:pt x="71"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51"/>
            <p:cNvSpPr/>
            <p:nvPr/>
          </p:nvSpPr>
          <p:spPr bwMode="auto">
            <a:xfrm>
              <a:off x="5744370" y="2432844"/>
              <a:ext cx="215900" cy="106363"/>
            </a:xfrm>
            <a:custGeom>
              <a:avLst/>
              <a:gdLst>
                <a:gd name="T0" fmla="*/ 231 w 280"/>
                <a:gd name="T1" fmla="*/ 0 h 138"/>
                <a:gd name="T2" fmla="*/ 219 w 280"/>
                <a:gd name="T3" fmla="*/ 0 h 138"/>
                <a:gd name="T4" fmla="*/ 211 w 280"/>
                <a:gd name="T5" fmla="*/ 0 h 138"/>
                <a:gd name="T6" fmla="*/ 93 w 280"/>
                <a:gd name="T7" fmla="*/ 18 h 138"/>
                <a:gd name="T8" fmla="*/ 34 w 280"/>
                <a:gd name="T9" fmla="*/ 42 h 138"/>
                <a:gd name="T10" fmla="*/ 13 w 280"/>
                <a:gd name="T11" fmla="*/ 109 h 138"/>
                <a:gd name="T12" fmla="*/ 37 w 280"/>
                <a:gd name="T13" fmla="*/ 132 h 138"/>
                <a:gd name="T14" fmla="*/ 80 w 280"/>
                <a:gd name="T15" fmla="*/ 131 h 138"/>
                <a:gd name="T16" fmla="*/ 157 w 280"/>
                <a:gd name="T17" fmla="*/ 105 h 138"/>
                <a:gd name="T18" fmla="*/ 218 w 280"/>
                <a:gd name="T19" fmla="*/ 100 h 138"/>
                <a:gd name="T20" fmla="*/ 219 w 280"/>
                <a:gd name="T21" fmla="*/ 100 h 138"/>
                <a:gd name="T22" fmla="*/ 280 w 280"/>
                <a:gd name="T23" fmla="*/ 104 h 138"/>
                <a:gd name="T24" fmla="*/ 269 w 280"/>
                <a:gd name="T25" fmla="*/ 2 h 138"/>
                <a:gd name="T26" fmla="*/ 231 w 280"/>
                <a:gd name="T27"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0" h="138">
                  <a:moveTo>
                    <a:pt x="231" y="0"/>
                  </a:moveTo>
                  <a:cubicBezTo>
                    <a:pt x="227" y="0"/>
                    <a:pt x="223" y="0"/>
                    <a:pt x="219" y="0"/>
                  </a:cubicBezTo>
                  <a:cubicBezTo>
                    <a:pt x="216" y="0"/>
                    <a:pt x="214" y="0"/>
                    <a:pt x="211" y="0"/>
                  </a:cubicBezTo>
                  <a:cubicBezTo>
                    <a:pt x="174" y="0"/>
                    <a:pt x="133" y="5"/>
                    <a:pt x="93" y="18"/>
                  </a:cubicBezTo>
                  <a:cubicBezTo>
                    <a:pt x="73" y="24"/>
                    <a:pt x="54" y="32"/>
                    <a:pt x="34" y="42"/>
                  </a:cubicBezTo>
                  <a:cubicBezTo>
                    <a:pt x="10" y="55"/>
                    <a:pt x="0" y="85"/>
                    <a:pt x="13" y="109"/>
                  </a:cubicBezTo>
                  <a:cubicBezTo>
                    <a:pt x="18" y="120"/>
                    <a:pt x="27" y="128"/>
                    <a:pt x="37" y="132"/>
                  </a:cubicBezTo>
                  <a:cubicBezTo>
                    <a:pt x="50" y="138"/>
                    <a:pt x="66" y="138"/>
                    <a:pt x="80" y="131"/>
                  </a:cubicBezTo>
                  <a:cubicBezTo>
                    <a:pt x="105" y="118"/>
                    <a:pt x="131" y="110"/>
                    <a:pt x="157" y="105"/>
                  </a:cubicBezTo>
                  <a:cubicBezTo>
                    <a:pt x="177" y="101"/>
                    <a:pt x="198" y="100"/>
                    <a:pt x="218" y="100"/>
                  </a:cubicBezTo>
                  <a:cubicBezTo>
                    <a:pt x="218" y="100"/>
                    <a:pt x="219" y="100"/>
                    <a:pt x="219" y="100"/>
                  </a:cubicBezTo>
                  <a:cubicBezTo>
                    <a:pt x="240" y="100"/>
                    <a:pt x="260" y="101"/>
                    <a:pt x="280" y="104"/>
                  </a:cubicBezTo>
                  <a:cubicBezTo>
                    <a:pt x="279" y="68"/>
                    <a:pt x="275" y="34"/>
                    <a:pt x="269" y="2"/>
                  </a:cubicBezTo>
                  <a:cubicBezTo>
                    <a:pt x="257" y="1"/>
                    <a:pt x="244" y="0"/>
                    <a:pt x="23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7" name="椭圆 26"/>
          <p:cNvSpPr/>
          <p:nvPr/>
        </p:nvSpPr>
        <p:spPr>
          <a:xfrm>
            <a:off x="4931122" y="3001098"/>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1</a:t>
            </a:r>
            <a:endParaRPr lang="zh-CN" altLang="en-US" sz="2000">
              <a:solidFill>
                <a:prstClr val="white"/>
              </a:solidFill>
              <a:latin typeface="Impact" panose="020B0806030902050204" pitchFamily="34" charset="0"/>
            </a:endParaRPr>
          </a:p>
        </p:txBody>
      </p:sp>
      <p:sp>
        <p:nvSpPr>
          <p:cNvPr id="28" name="椭圆 27"/>
          <p:cNvSpPr/>
          <p:nvPr/>
        </p:nvSpPr>
        <p:spPr>
          <a:xfrm>
            <a:off x="6796534" y="3001977"/>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2</a:t>
            </a:r>
            <a:endParaRPr lang="zh-CN" altLang="en-US" sz="2000">
              <a:solidFill>
                <a:prstClr val="white"/>
              </a:solidFill>
              <a:latin typeface="Impact" panose="020B0806030902050204" pitchFamily="34" charset="0"/>
            </a:endParaRPr>
          </a:p>
        </p:txBody>
      </p:sp>
      <p:sp>
        <p:nvSpPr>
          <p:cNvPr id="29" name="椭圆 28"/>
          <p:cNvSpPr/>
          <p:nvPr/>
        </p:nvSpPr>
        <p:spPr>
          <a:xfrm>
            <a:off x="4931122" y="4660674"/>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3</a:t>
            </a:r>
            <a:endParaRPr lang="zh-CN" altLang="en-US" sz="2000">
              <a:solidFill>
                <a:prstClr val="white"/>
              </a:solidFill>
              <a:latin typeface="Impact" panose="020B0806030902050204" pitchFamily="34" charset="0"/>
            </a:endParaRPr>
          </a:p>
        </p:txBody>
      </p:sp>
      <p:sp>
        <p:nvSpPr>
          <p:cNvPr id="30" name="椭圆 29"/>
          <p:cNvSpPr/>
          <p:nvPr/>
        </p:nvSpPr>
        <p:spPr>
          <a:xfrm>
            <a:off x="6801231" y="4657098"/>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4</a:t>
            </a:r>
            <a:endParaRPr lang="zh-CN" altLang="en-US" sz="2000">
              <a:solidFill>
                <a:prstClr val="white"/>
              </a:solidFill>
              <a:latin typeface="Impact" panose="020B0806030902050204" pitchFamily="34" charset="0"/>
            </a:endParaRPr>
          </a:p>
        </p:txBody>
      </p:sp>
      <p:grpSp>
        <p:nvGrpSpPr>
          <p:cNvPr id="4" name="组合 3"/>
          <p:cNvGrpSpPr/>
          <p:nvPr/>
        </p:nvGrpSpPr>
        <p:grpSpPr>
          <a:xfrm>
            <a:off x="588108" y="2528598"/>
            <a:ext cx="4032000" cy="1296000"/>
            <a:chOff x="588108" y="2220122"/>
            <a:chExt cx="4032000" cy="1296000"/>
          </a:xfrm>
        </p:grpSpPr>
        <p:sp>
          <p:nvSpPr>
            <p:cNvPr id="2" name="圆角矩形 1"/>
            <p:cNvSpPr/>
            <p:nvPr/>
          </p:nvSpPr>
          <p:spPr>
            <a:xfrm>
              <a:off x="588108" y="2220122"/>
              <a:ext cx="4032000" cy="1296000"/>
            </a:xfrm>
            <a:prstGeom prst="roundRect">
              <a:avLst>
                <a:gd name="adj" fmla="val 1284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665256" y="2274046"/>
              <a:ext cx="3865723" cy="1200329"/>
            </a:xfrm>
            <a:prstGeom prst="rect">
              <a:avLst/>
            </a:prstGeom>
            <a:noFill/>
          </p:spPr>
          <p:txBody>
            <a:bodyPr wrap="square" rtlCol="0">
              <a:spAutoFit/>
            </a:bodyPr>
            <a:lstStyle/>
            <a:p>
              <a:pPr algn="just"/>
              <a:r>
                <a:rPr lang="zh-CN" altLang="en-US" dirty="0">
                  <a:solidFill>
                    <a:srgbClr val="C00000"/>
                  </a:solidFill>
                  <a:latin typeface="阿里巴巴普惠体 Medium" panose="00020600040101010101" pitchFamily="18" charset="-122"/>
                  <a:ea typeface="阿里巴巴普惠体 Medium" panose="00020600040101010101" pitchFamily="18" charset="-122"/>
                </a:rPr>
                <a:t>        殴打他人。</a:t>
              </a:r>
              <a:r>
                <a:rPr lang="zh-CN" altLang="en-US" dirty="0">
                  <a:latin typeface="阿里巴巴普惠体 Medium" panose="00020600040101010101" pitchFamily="18" charset="-122"/>
                  <a:ea typeface="阿里巴巴普惠体 Medium" panose="00020600040101010101" pitchFamily="18" charset="-122"/>
                </a:rPr>
                <a:t>这个是没有预谋的，就是因为临时的事打起来。比如同学甲和乙以前没有矛盾，中午放学的时候因排队先后的问题打起来了。</a:t>
              </a:r>
            </a:p>
          </p:txBody>
        </p:sp>
      </p:grpSp>
      <p:grpSp>
        <p:nvGrpSpPr>
          <p:cNvPr id="37" name="组合 36"/>
          <p:cNvGrpSpPr/>
          <p:nvPr/>
        </p:nvGrpSpPr>
        <p:grpSpPr>
          <a:xfrm>
            <a:off x="7571892" y="2528598"/>
            <a:ext cx="4032000" cy="1296000"/>
            <a:chOff x="588108" y="2220122"/>
            <a:chExt cx="4032000" cy="1296000"/>
          </a:xfrm>
        </p:grpSpPr>
        <p:sp>
          <p:nvSpPr>
            <p:cNvPr id="38" name="圆角矩形 37"/>
            <p:cNvSpPr/>
            <p:nvPr/>
          </p:nvSpPr>
          <p:spPr>
            <a:xfrm>
              <a:off x="588108" y="2220122"/>
              <a:ext cx="4032000" cy="1296000"/>
            </a:xfrm>
            <a:prstGeom prst="roundRect">
              <a:avLst>
                <a:gd name="adj" fmla="val 1284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665256" y="2274046"/>
              <a:ext cx="3865723" cy="1200329"/>
            </a:xfrm>
            <a:prstGeom prst="rect">
              <a:avLst/>
            </a:prstGeom>
            <a:noFill/>
          </p:spPr>
          <p:txBody>
            <a:bodyPr wrap="square" rtlCol="0">
              <a:spAutoFit/>
            </a:bodyPr>
            <a:lstStyle/>
            <a:p>
              <a:pPr algn="just"/>
              <a:r>
                <a:rPr lang="zh-CN" altLang="en-US" dirty="0">
                  <a:latin typeface="阿里巴巴普惠体 Medium" panose="00020600040101010101" pitchFamily="18" charset="-122"/>
                  <a:ea typeface="阿里巴巴普惠体 Medium" panose="00020600040101010101" pitchFamily="18" charset="-122"/>
                </a:rPr>
                <a:t>       </a:t>
              </a:r>
              <a:r>
                <a:rPr lang="zh-CN" altLang="en-US" dirty="0">
                  <a:solidFill>
                    <a:srgbClr val="C00000"/>
                  </a:solidFill>
                  <a:latin typeface="阿里巴巴普惠体 Medium" panose="00020600040101010101" pitchFamily="18" charset="-122"/>
                  <a:ea typeface="阿里巴巴普惠体 Medium" panose="00020600040101010101" pitchFamily="18" charset="-122"/>
                </a:rPr>
                <a:t>寻衅滋事。</a:t>
              </a:r>
              <a:r>
                <a:rPr lang="zh-CN" altLang="en-US" dirty="0">
                  <a:latin typeface="阿里巴巴普惠体 Medium" panose="00020600040101010101" pitchFamily="18" charset="-122"/>
                  <a:ea typeface="阿里巴巴普惠体 Medium" panose="00020600040101010101" pitchFamily="18" charset="-122"/>
                </a:rPr>
                <a:t>这个是有预谋的。比如两个人有矛盾，一个告诉另外一个：你等着。最后找人把对方打了。法律上有明确规定，寻衅滋事不许调解。</a:t>
              </a:r>
            </a:p>
          </p:txBody>
        </p:sp>
      </p:grpSp>
      <p:grpSp>
        <p:nvGrpSpPr>
          <p:cNvPr id="40" name="组合 39"/>
          <p:cNvGrpSpPr/>
          <p:nvPr/>
        </p:nvGrpSpPr>
        <p:grpSpPr>
          <a:xfrm>
            <a:off x="589950" y="4264499"/>
            <a:ext cx="4032000" cy="1296000"/>
            <a:chOff x="588108" y="2220122"/>
            <a:chExt cx="4032000" cy="1296000"/>
          </a:xfrm>
        </p:grpSpPr>
        <p:sp>
          <p:nvSpPr>
            <p:cNvPr id="41" name="圆角矩形 40"/>
            <p:cNvSpPr/>
            <p:nvPr/>
          </p:nvSpPr>
          <p:spPr>
            <a:xfrm>
              <a:off x="588108" y="2220122"/>
              <a:ext cx="4032000" cy="1296000"/>
            </a:xfrm>
            <a:prstGeom prst="roundRect">
              <a:avLst>
                <a:gd name="adj" fmla="val 1284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665256" y="2274046"/>
              <a:ext cx="3865723" cy="1200329"/>
            </a:xfrm>
            <a:prstGeom prst="rect">
              <a:avLst/>
            </a:prstGeom>
            <a:noFill/>
          </p:spPr>
          <p:txBody>
            <a:bodyPr wrap="square" rtlCol="0">
              <a:spAutoFit/>
            </a:bodyPr>
            <a:lstStyle/>
            <a:p>
              <a:pPr algn="just"/>
              <a:r>
                <a:rPr lang="zh-CN" altLang="en-US" dirty="0">
                  <a:solidFill>
                    <a:srgbClr val="C00000"/>
                  </a:solidFill>
                  <a:latin typeface="阿里巴巴普惠体 Medium" panose="00020600040101010101" pitchFamily="18" charset="-122"/>
                  <a:ea typeface="阿里巴巴普惠体 Medium" panose="00020600040101010101" pitchFamily="18" charset="-122"/>
                </a:rPr>
                <a:t>       </a:t>
              </a:r>
              <a:r>
                <a:rPr lang="zh-CN" altLang="en-US" dirty="0" smtClean="0">
                  <a:solidFill>
                    <a:srgbClr val="C00000"/>
                  </a:solidFill>
                  <a:latin typeface="阿里巴巴普惠体 Medium" panose="00020600040101010101" pitchFamily="18" charset="-122"/>
                  <a:ea typeface="阿里巴巴普惠体 Medium" panose="00020600040101010101" pitchFamily="18" charset="-122"/>
                </a:rPr>
                <a:t>教</a:t>
              </a:r>
              <a:r>
                <a:rPr lang="zh-CN" altLang="en-US" dirty="0">
                  <a:solidFill>
                    <a:srgbClr val="C00000"/>
                  </a:solidFill>
                  <a:latin typeface="阿里巴巴普惠体 Medium" panose="00020600040101010101" pitchFamily="18" charset="-122"/>
                  <a:ea typeface="阿里巴巴普惠体 Medium" panose="00020600040101010101" pitchFamily="18" charset="-122"/>
                </a:rPr>
                <a:t>唆、胁迫、诱骗。</a:t>
              </a:r>
              <a:r>
                <a:rPr lang="zh-CN" altLang="en-US" dirty="0">
                  <a:latin typeface="阿里巴巴普惠体 Medium" panose="00020600040101010101" pitchFamily="18" charset="-122"/>
                  <a:ea typeface="阿里巴巴普惠体 Medium" panose="00020600040101010101" pitchFamily="18" charset="-122"/>
                </a:rPr>
                <a:t>要比被教唆、被胁迫、被诱骗的人实施的违法行为的处罚尺度还要重。而不是有人所想的，我让别人去打的，不关我的事。</a:t>
              </a:r>
            </a:p>
          </p:txBody>
        </p:sp>
      </p:grpSp>
      <p:grpSp>
        <p:nvGrpSpPr>
          <p:cNvPr id="43" name="组合 42"/>
          <p:cNvGrpSpPr/>
          <p:nvPr/>
        </p:nvGrpSpPr>
        <p:grpSpPr>
          <a:xfrm>
            <a:off x="7576455" y="4262035"/>
            <a:ext cx="4032000" cy="1296000"/>
            <a:chOff x="588108" y="2220122"/>
            <a:chExt cx="4032000" cy="1296000"/>
          </a:xfrm>
        </p:grpSpPr>
        <p:sp>
          <p:nvSpPr>
            <p:cNvPr id="44" name="圆角矩形 43"/>
            <p:cNvSpPr/>
            <p:nvPr/>
          </p:nvSpPr>
          <p:spPr>
            <a:xfrm>
              <a:off x="588108" y="2220122"/>
              <a:ext cx="4032000" cy="1296000"/>
            </a:xfrm>
            <a:prstGeom prst="roundRect">
              <a:avLst>
                <a:gd name="adj" fmla="val 1284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文本框 44"/>
            <p:cNvSpPr txBox="1"/>
            <p:nvPr/>
          </p:nvSpPr>
          <p:spPr>
            <a:xfrm>
              <a:off x="665256" y="2274046"/>
              <a:ext cx="3865723" cy="1200329"/>
            </a:xfrm>
            <a:prstGeom prst="rect">
              <a:avLst/>
            </a:prstGeom>
            <a:noFill/>
          </p:spPr>
          <p:txBody>
            <a:bodyPr wrap="square" rtlCol="0">
              <a:spAutoFit/>
            </a:bodyPr>
            <a:lstStyle/>
            <a:p>
              <a:pPr algn="just"/>
              <a:r>
                <a:rPr lang="zh-CN" altLang="en-US" dirty="0">
                  <a:solidFill>
                    <a:srgbClr val="C00000"/>
                  </a:solidFill>
                  <a:latin typeface="阿里巴巴普惠体 Medium" panose="00020600040101010101" pitchFamily="18" charset="-122"/>
                  <a:ea typeface="阿里巴巴普惠体 Medium" panose="00020600040101010101" pitchFamily="18" charset="-122"/>
                </a:rPr>
                <a:t>       </a:t>
              </a:r>
              <a:r>
                <a:rPr lang="zh-CN" altLang="en-US" spc="-100" dirty="0" smtClean="0">
                  <a:solidFill>
                    <a:srgbClr val="C00000"/>
                  </a:solidFill>
                  <a:latin typeface="阿里巴巴普惠体 Medium" panose="00020600040101010101" pitchFamily="18" charset="-122"/>
                  <a:ea typeface="阿里巴巴普惠体 Medium" panose="00020600040101010101" pitchFamily="18" charset="-122"/>
                </a:rPr>
                <a:t>散</a:t>
              </a:r>
              <a:r>
                <a:rPr lang="zh-CN" altLang="en-US" spc="-100" dirty="0">
                  <a:solidFill>
                    <a:srgbClr val="C00000"/>
                  </a:solidFill>
                  <a:latin typeface="阿里巴巴普惠体 Medium" panose="00020600040101010101" pitchFamily="18" charset="-122"/>
                  <a:ea typeface="阿里巴巴普惠体 Medium" panose="00020600040101010101" pitchFamily="18" charset="-122"/>
                </a:rPr>
                <a:t>布谣言。</a:t>
              </a:r>
              <a:r>
                <a:rPr lang="zh-CN" altLang="en-US" spc="-100" dirty="0">
                  <a:latin typeface="阿里巴巴普惠体 Medium" panose="00020600040101010101" pitchFamily="18" charset="-122"/>
                  <a:ea typeface="阿里巴巴普惠体 Medium" panose="00020600040101010101" pitchFamily="18" charset="-122"/>
                </a:rPr>
                <a:t>一些人在网上看到乱七八糟的信息，不加思索、不辨真假就顺手转发，这就是“散布谣言”，警察会根据你的电脑</a:t>
              </a:r>
              <a:r>
                <a:rPr lang="en-US" altLang="zh-CN" spc="-100" dirty="0">
                  <a:latin typeface="阿里巴巴普惠体 Medium" panose="00020600040101010101" pitchFamily="18" charset="-122"/>
                  <a:ea typeface="阿里巴巴普惠体 Medium" panose="00020600040101010101" pitchFamily="18" charset="-122"/>
                </a:rPr>
                <a:t>IP</a:t>
              </a:r>
              <a:r>
                <a:rPr lang="zh-CN" altLang="en-US" spc="-100" dirty="0">
                  <a:latin typeface="阿里巴巴普惠体 Medium" panose="00020600040101010101" pitchFamily="18" charset="-122"/>
                  <a:ea typeface="阿里巴巴普惠体 Medium" panose="00020600040101010101" pitchFamily="18" charset="-122"/>
                </a:rPr>
                <a:t>或者微信号找到你。</a:t>
              </a:r>
            </a:p>
          </p:txBody>
        </p:sp>
      </p:grpSp>
      <p:pic>
        <p:nvPicPr>
          <p:cNvPr id="46" name="图片 4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47"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基本法律常识介绍</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7"/>
                                        </p:tgtEl>
                                        <p:attrNameLst>
                                          <p:attrName>ppt_y</p:attrName>
                                        </p:attrNameLst>
                                      </p:cBhvr>
                                      <p:tavLst>
                                        <p:tav tm="0">
                                          <p:val>
                                            <p:strVal val="#ppt_y"/>
                                          </p:val>
                                        </p:tav>
                                        <p:tav tm="100000">
                                          <p:val>
                                            <p:strVal val="#ppt_y"/>
                                          </p:val>
                                        </p:tav>
                                      </p:tavLst>
                                    </p:anim>
                                    <p:anim calcmode="lin" valueType="num">
                                      <p:cBhvr>
                                        <p:cTn id="9" dur="500" fill="hold"/>
                                        <p:tgtEl>
                                          <p:spTgt spid="4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文本框 55"/>
          <p:cNvSpPr txBox="1"/>
          <p:nvPr/>
        </p:nvSpPr>
        <p:spPr>
          <a:xfrm>
            <a:off x="1621412" y="1538876"/>
            <a:ext cx="8964891" cy="830997"/>
          </a:xfrm>
          <a:prstGeom prst="rect">
            <a:avLst/>
          </a:prstGeom>
          <a:noFill/>
        </p:spPr>
        <p:txBody>
          <a:bodyPr wrap="square" rtlCol="0">
            <a:spAutoFit/>
          </a:bodyPr>
          <a:lstStyle/>
          <a:p>
            <a:r>
              <a:rPr lang="zh-CN" altLang="en-US" sz="2400">
                <a:solidFill>
                  <a:srgbClr val="C00000"/>
                </a:solidFill>
                <a:latin typeface="阿里巴巴普惠体 Medium" panose="00020600040101010101" pitchFamily="18" charset="-122"/>
                <a:ea typeface="阿里巴巴普惠体 Medium" panose="00020600040101010101" pitchFamily="18" charset="-122"/>
              </a:rPr>
              <a:t>        列举上面的事例，就为了说明学法很重要，大家的法律知识还是很薄弱的，你知道你的哪些行为可能构成违法犯罪吗？</a:t>
            </a:r>
          </a:p>
        </p:txBody>
      </p:sp>
      <p:sp>
        <p:nvSpPr>
          <p:cNvPr id="14" name="椭圆 13"/>
          <p:cNvSpPr/>
          <p:nvPr/>
        </p:nvSpPr>
        <p:spPr>
          <a:xfrm flipH="1">
            <a:off x="5520000" y="3943248"/>
            <a:ext cx="1152000" cy="1152000"/>
          </a:xfrm>
          <a:prstGeom prst="ellipse">
            <a:avLst/>
          </a:prstGeom>
          <a:solidFill>
            <a:srgbClr val="027B8A"/>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椭圆 15"/>
          <p:cNvSpPr/>
          <p:nvPr/>
        </p:nvSpPr>
        <p:spPr>
          <a:xfrm>
            <a:off x="5176156" y="3588519"/>
            <a:ext cx="1861458" cy="1861458"/>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7" name="椭圆 16"/>
          <p:cNvSpPr/>
          <p:nvPr/>
        </p:nvSpPr>
        <p:spPr>
          <a:xfrm>
            <a:off x="4822273" y="3244897"/>
            <a:ext cx="2547454" cy="2547454"/>
          </a:xfrm>
          <a:prstGeom prst="ellipse">
            <a:avLst/>
          </a:prstGeom>
          <a:no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7" name="椭圆 26"/>
          <p:cNvSpPr/>
          <p:nvPr/>
        </p:nvSpPr>
        <p:spPr>
          <a:xfrm>
            <a:off x="4931122" y="3439248"/>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5</a:t>
            </a:r>
            <a:endParaRPr lang="zh-CN" altLang="en-US" sz="2000">
              <a:solidFill>
                <a:prstClr val="white"/>
              </a:solidFill>
              <a:latin typeface="Impact" panose="020B0806030902050204" pitchFamily="34" charset="0"/>
            </a:endParaRPr>
          </a:p>
        </p:txBody>
      </p:sp>
      <p:sp>
        <p:nvSpPr>
          <p:cNvPr id="28" name="椭圆 27"/>
          <p:cNvSpPr/>
          <p:nvPr/>
        </p:nvSpPr>
        <p:spPr>
          <a:xfrm>
            <a:off x="6796534" y="3440127"/>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6</a:t>
            </a:r>
            <a:endParaRPr lang="zh-CN" altLang="en-US" sz="2000">
              <a:solidFill>
                <a:prstClr val="white"/>
              </a:solidFill>
              <a:latin typeface="Impact" panose="020B0806030902050204" pitchFamily="34" charset="0"/>
            </a:endParaRPr>
          </a:p>
        </p:txBody>
      </p:sp>
      <p:sp>
        <p:nvSpPr>
          <p:cNvPr id="29" name="椭圆 28"/>
          <p:cNvSpPr/>
          <p:nvPr/>
        </p:nvSpPr>
        <p:spPr>
          <a:xfrm>
            <a:off x="4931122" y="5098824"/>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7</a:t>
            </a:r>
            <a:endParaRPr lang="zh-CN" altLang="en-US" sz="2000">
              <a:solidFill>
                <a:prstClr val="white"/>
              </a:solidFill>
              <a:latin typeface="Impact" panose="020B0806030902050204" pitchFamily="34" charset="0"/>
            </a:endParaRPr>
          </a:p>
        </p:txBody>
      </p:sp>
      <p:sp>
        <p:nvSpPr>
          <p:cNvPr id="30" name="椭圆 29"/>
          <p:cNvSpPr/>
          <p:nvPr/>
        </p:nvSpPr>
        <p:spPr>
          <a:xfrm>
            <a:off x="6801231" y="5095248"/>
            <a:ext cx="504000" cy="504000"/>
          </a:xfrm>
          <a:prstGeom prst="ellipse">
            <a:avLst/>
          </a:prstGeom>
          <a:solidFill>
            <a:srgbClr val="004A5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prstClr val="white"/>
                </a:solidFill>
                <a:latin typeface="Impact" panose="020B0806030902050204" pitchFamily="34" charset="0"/>
              </a:rPr>
              <a:t>8</a:t>
            </a:r>
            <a:endParaRPr lang="zh-CN" altLang="en-US" sz="2000">
              <a:solidFill>
                <a:prstClr val="white"/>
              </a:solidFill>
              <a:latin typeface="Impact" panose="020B0806030902050204" pitchFamily="34" charset="0"/>
            </a:endParaRPr>
          </a:p>
        </p:txBody>
      </p:sp>
      <p:grpSp>
        <p:nvGrpSpPr>
          <p:cNvPr id="4" name="组合 3"/>
          <p:cNvGrpSpPr/>
          <p:nvPr/>
        </p:nvGrpSpPr>
        <p:grpSpPr>
          <a:xfrm>
            <a:off x="588108" y="2966748"/>
            <a:ext cx="4032000" cy="1296000"/>
            <a:chOff x="588108" y="2220122"/>
            <a:chExt cx="4032000" cy="1296000"/>
          </a:xfrm>
        </p:grpSpPr>
        <p:sp>
          <p:nvSpPr>
            <p:cNvPr id="2" name="圆角矩形 1"/>
            <p:cNvSpPr/>
            <p:nvPr/>
          </p:nvSpPr>
          <p:spPr>
            <a:xfrm>
              <a:off x="588108" y="2220122"/>
              <a:ext cx="4032000" cy="1296000"/>
            </a:xfrm>
            <a:prstGeom prst="roundRect">
              <a:avLst>
                <a:gd name="adj" fmla="val 1284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4" name="文本框 33"/>
            <p:cNvSpPr txBox="1"/>
            <p:nvPr/>
          </p:nvSpPr>
          <p:spPr>
            <a:xfrm>
              <a:off x="665256" y="2274046"/>
              <a:ext cx="3865723" cy="1200329"/>
            </a:xfrm>
            <a:prstGeom prst="rect">
              <a:avLst/>
            </a:prstGeom>
            <a:noFill/>
          </p:spPr>
          <p:txBody>
            <a:bodyPr wrap="square" rtlCol="0">
              <a:spAutoFit/>
            </a:bodyPr>
            <a:lstStyle/>
            <a:p>
              <a:pPr algn="just"/>
              <a:r>
                <a:rPr lang="zh-CN" altLang="en-US" dirty="0">
                  <a:solidFill>
                    <a:srgbClr val="C00000"/>
                  </a:solidFill>
                  <a:latin typeface="阿里巴巴普惠体 Medium" panose="00020600040101010101" pitchFamily="18" charset="-122"/>
                  <a:ea typeface="阿里巴巴普惠体 Medium" panose="00020600040101010101" pitchFamily="18" charset="-122"/>
                </a:rPr>
                <a:t>       盗窃。</a:t>
              </a:r>
              <a:r>
                <a:rPr lang="zh-CN" altLang="en-US" dirty="0">
                  <a:latin typeface="阿里巴巴普惠体 Medium" panose="00020600040101010101" pitchFamily="18" charset="-122"/>
                  <a:ea typeface="阿里巴巴普惠体 Medium" panose="00020600040101010101" pitchFamily="18" charset="-122"/>
                </a:rPr>
                <a:t>有时由于嫉妒心理，偷同学的东西而后损坏。我要和大家强调的是：两年里连续三次盗窃，不管数额大小，就可能构成犯罪。</a:t>
              </a:r>
            </a:p>
          </p:txBody>
        </p:sp>
      </p:grpSp>
      <p:grpSp>
        <p:nvGrpSpPr>
          <p:cNvPr id="37" name="组合 36"/>
          <p:cNvGrpSpPr/>
          <p:nvPr/>
        </p:nvGrpSpPr>
        <p:grpSpPr>
          <a:xfrm>
            <a:off x="7571892" y="2966748"/>
            <a:ext cx="4032000" cy="1296000"/>
            <a:chOff x="588108" y="2220122"/>
            <a:chExt cx="4032000" cy="1296000"/>
          </a:xfrm>
        </p:grpSpPr>
        <p:sp>
          <p:nvSpPr>
            <p:cNvPr id="38" name="圆角矩形 37"/>
            <p:cNvSpPr/>
            <p:nvPr/>
          </p:nvSpPr>
          <p:spPr>
            <a:xfrm>
              <a:off x="588108" y="2220122"/>
              <a:ext cx="4032000" cy="1296000"/>
            </a:xfrm>
            <a:prstGeom prst="roundRect">
              <a:avLst>
                <a:gd name="adj" fmla="val 1284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9" name="文本框 38"/>
            <p:cNvSpPr txBox="1"/>
            <p:nvPr/>
          </p:nvSpPr>
          <p:spPr>
            <a:xfrm>
              <a:off x="665256" y="2274046"/>
              <a:ext cx="3865723" cy="1200329"/>
            </a:xfrm>
            <a:prstGeom prst="rect">
              <a:avLst/>
            </a:prstGeom>
            <a:noFill/>
          </p:spPr>
          <p:txBody>
            <a:bodyPr wrap="square" rtlCol="0">
              <a:spAutoFit/>
            </a:bodyPr>
            <a:lstStyle/>
            <a:p>
              <a:pPr algn="just"/>
              <a:r>
                <a:rPr lang="zh-CN" altLang="en-US" dirty="0">
                  <a:solidFill>
                    <a:srgbClr val="C00000"/>
                  </a:solidFill>
                  <a:latin typeface="阿里巴巴普惠体 Medium" panose="00020600040101010101" pitchFamily="18" charset="-122"/>
                  <a:ea typeface="阿里巴巴普惠体 Medium" panose="00020600040101010101" pitchFamily="18" charset="-122"/>
                </a:rPr>
                <a:t>        干扰他人生活。</a:t>
              </a:r>
              <a:r>
                <a:rPr lang="zh-CN" altLang="en-US" dirty="0">
                  <a:solidFill>
                    <a:prstClr val="black"/>
                  </a:solidFill>
                  <a:latin typeface="阿里巴巴普惠体 Medium" panose="00020600040101010101" pitchFamily="18" charset="-122"/>
                  <a:ea typeface="阿里巴巴普惠体 Medium" panose="00020600040101010101" pitchFamily="18" charset="-122"/>
                </a:rPr>
                <a:t>比如同学男给同学女用手机发信息、打电话，要和人家处朋友，人家不肯，还不停止，继续骚扰，这就构成案件了，要处理。</a:t>
              </a:r>
            </a:p>
          </p:txBody>
        </p:sp>
      </p:grpSp>
      <p:grpSp>
        <p:nvGrpSpPr>
          <p:cNvPr id="40" name="组合 39"/>
          <p:cNvGrpSpPr/>
          <p:nvPr/>
        </p:nvGrpSpPr>
        <p:grpSpPr>
          <a:xfrm>
            <a:off x="589950" y="4702649"/>
            <a:ext cx="4032000" cy="1296000"/>
            <a:chOff x="588108" y="2220122"/>
            <a:chExt cx="4032000" cy="1296000"/>
          </a:xfrm>
        </p:grpSpPr>
        <p:sp>
          <p:nvSpPr>
            <p:cNvPr id="41" name="圆角矩形 40"/>
            <p:cNvSpPr/>
            <p:nvPr/>
          </p:nvSpPr>
          <p:spPr>
            <a:xfrm>
              <a:off x="588108" y="2220122"/>
              <a:ext cx="4032000" cy="1296000"/>
            </a:xfrm>
            <a:prstGeom prst="roundRect">
              <a:avLst>
                <a:gd name="adj" fmla="val 1284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 name="文本框 41"/>
            <p:cNvSpPr txBox="1"/>
            <p:nvPr/>
          </p:nvSpPr>
          <p:spPr>
            <a:xfrm>
              <a:off x="665256" y="2274046"/>
              <a:ext cx="3865723" cy="1200329"/>
            </a:xfrm>
            <a:prstGeom prst="rect">
              <a:avLst/>
            </a:prstGeom>
            <a:noFill/>
          </p:spPr>
          <p:txBody>
            <a:bodyPr wrap="square" rtlCol="0">
              <a:spAutoFit/>
            </a:bodyPr>
            <a:lstStyle/>
            <a:p>
              <a:pPr algn="just"/>
              <a:r>
                <a:rPr lang="zh-CN" altLang="en-US" dirty="0">
                  <a:solidFill>
                    <a:srgbClr val="C00000"/>
                  </a:solidFill>
                  <a:latin typeface="阿里巴巴普惠体 Medium" panose="00020600040101010101" pitchFamily="18" charset="-122"/>
                  <a:ea typeface="阿里巴巴普惠体 Medium" panose="00020600040101010101" pitchFamily="18" charset="-122"/>
                </a:rPr>
                <a:t>        侮辱、诽谤。</a:t>
              </a:r>
              <a:r>
                <a:rPr lang="zh-CN" altLang="en-US" dirty="0">
                  <a:latin typeface="阿里巴巴普惠体 Medium" panose="00020600040101010101" pitchFamily="18" charset="-122"/>
                  <a:ea typeface="阿里巴巴普惠体 Medium" panose="00020600040101010101" pitchFamily="18" charset="-122"/>
                </a:rPr>
                <a:t>甲和乙说丙：丙不是什么好人；或者因为他人的外貌长相、行为举止，当着大家的面嘲笑别人，这些都可能构成侮辱、诽谤。</a:t>
              </a:r>
            </a:p>
          </p:txBody>
        </p:sp>
      </p:grpSp>
      <p:grpSp>
        <p:nvGrpSpPr>
          <p:cNvPr id="43" name="组合 42"/>
          <p:cNvGrpSpPr/>
          <p:nvPr/>
        </p:nvGrpSpPr>
        <p:grpSpPr>
          <a:xfrm>
            <a:off x="7576455" y="4700185"/>
            <a:ext cx="4032000" cy="1309973"/>
            <a:chOff x="588108" y="2220122"/>
            <a:chExt cx="4032000" cy="1309973"/>
          </a:xfrm>
        </p:grpSpPr>
        <p:sp>
          <p:nvSpPr>
            <p:cNvPr id="44" name="圆角矩形 43"/>
            <p:cNvSpPr/>
            <p:nvPr/>
          </p:nvSpPr>
          <p:spPr>
            <a:xfrm>
              <a:off x="588108" y="2220122"/>
              <a:ext cx="4032000" cy="1296000"/>
            </a:xfrm>
            <a:prstGeom prst="roundRect">
              <a:avLst>
                <a:gd name="adj" fmla="val 1284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 name="文本框 44"/>
            <p:cNvSpPr txBox="1"/>
            <p:nvPr/>
          </p:nvSpPr>
          <p:spPr>
            <a:xfrm>
              <a:off x="665256" y="2274046"/>
              <a:ext cx="3865723" cy="1256049"/>
            </a:xfrm>
            <a:prstGeom prst="rect">
              <a:avLst/>
            </a:prstGeom>
            <a:noFill/>
          </p:spPr>
          <p:txBody>
            <a:bodyPr wrap="square" rtlCol="0">
              <a:spAutoFit/>
            </a:bodyPr>
            <a:lstStyle/>
            <a:p>
              <a:pPr algn="just">
                <a:lnSpc>
                  <a:spcPts val="1800"/>
                </a:lnSpc>
              </a:pPr>
              <a:r>
                <a:rPr lang="zh-CN" altLang="en-US" dirty="0">
                  <a:solidFill>
                    <a:srgbClr val="C00000"/>
                  </a:solidFill>
                  <a:latin typeface="阿里巴巴普惠体 Medium" panose="00020600040101010101" pitchFamily="18" charset="-122"/>
                  <a:ea typeface="阿里巴巴普惠体 Medium" panose="00020600040101010101" pitchFamily="18" charset="-122"/>
                </a:rPr>
                <a:t>        </a:t>
              </a:r>
              <a:r>
                <a:rPr lang="zh-CN" altLang="en-US" spc="-100" dirty="0">
                  <a:solidFill>
                    <a:srgbClr val="C00000"/>
                  </a:solidFill>
                  <a:latin typeface="阿里巴巴普惠体 Medium" panose="00020600040101010101" pitchFamily="18" charset="-122"/>
                  <a:ea typeface="阿里巴巴普惠体 Medium" panose="00020600040101010101" pitchFamily="18" charset="-122"/>
                </a:rPr>
                <a:t>抢劫。</a:t>
              </a:r>
              <a:r>
                <a:rPr lang="zh-CN" altLang="en-US" spc="-100" dirty="0">
                  <a:latin typeface="阿里巴巴普惠体 Medium" panose="00020600040101010101" pitchFamily="18" charset="-122"/>
                  <a:ea typeface="阿里巴巴普惠体 Medium" panose="00020600040101010101" pitchFamily="18" charset="-122"/>
                </a:rPr>
                <a:t>最常见的是一些</a:t>
              </a:r>
              <a:r>
                <a:rPr lang="zh-CN" altLang="en-US" spc="-100" dirty="0">
                  <a:solidFill>
                    <a:prstClr val="black"/>
                  </a:solidFill>
                  <a:latin typeface="阿里巴巴普惠体 Medium" panose="00020600040101010101" pitchFamily="18" charset="-122"/>
                  <a:ea typeface="阿里巴巴普惠体 Medium" panose="00020600040101010101" pitchFamily="18" charset="-122"/>
                </a:rPr>
                <a:t>高年级学生，在校园里看见“好欺负”的或低年级的，就向人家要钱，少则几块、多着几十块，可能在你们眼里不算什么，但是确已构成了犯罪。</a:t>
              </a:r>
            </a:p>
          </p:txBody>
        </p:sp>
      </p:grpSp>
      <p:grpSp>
        <p:nvGrpSpPr>
          <p:cNvPr id="46" name="组合 45"/>
          <p:cNvGrpSpPr/>
          <p:nvPr/>
        </p:nvGrpSpPr>
        <p:grpSpPr>
          <a:xfrm>
            <a:off x="5746821" y="4171122"/>
            <a:ext cx="698093" cy="695003"/>
            <a:chOff x="5310188" y="1331913"/>
            <a:chExt cx="1076325" cy="1071562"/>
          </a:xfrm>
          <a:solidFill>
            <a:schemeClr val="bg1"/>
          </a:solidFill>
        </p:grpSpPr>
        <p:sp>
          <p:nvSpPr>
            <p:cNvPr id="47" name="Oval 320"/>
            <p:cNvSpPr>
              <a:spLocks noChangeArrowheads="1"/>
            </p:cNvSpPr>
            <p:nvPr/>
          </p:nvSpPr>
          <p:spPr bwMode="auto">
            <a:xfrm>
              <a:off x="5411788" y="1546225"/>
              <a:ext cx="168275" cy="1666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48" name="Freeform 321"/>
            <p:cNvSpPr>
              <a:spLocks noEditPoints="1"/>
            </p:cNvSpPr>
            <p:nvPr/>
          </p:nvSpPr>
          <p:spPr bwMode="auto">
            <a:xfrm>
              <a:off x="5334000" y="1587500"/>
              <a:ext cx="434975" cy="355600"/>
            </a:xfrm>
            <a:custGeom>
              <a:avLst/>
              <a:gdLst>
                <a:gd name="T0" fmla="*/ 45 w 468"/>
                <a:gd name="T1" fmla="*/ 324 h 383"/>
                <a:gd name="T2" fmla="*/ 180 w 468"/>
                <a:gd name="T3" fmla="*/ 383 h 383"/>
                <a:gd name="T4" fmla="*/ 181 w 468"/>
                <a:gd name="T5" fmla="*/ 383 h 383"/>
                <a:gd name="T6" fmla="*/ 253 w 468"/>
                <a:gd name="T7" fmla="*/ 372 h 383"/>
                <a:gd name="T8" fmla="*/ 274 w 468"/>
                <a:gd name="T9" fmla="*/ 333 h 383"/>
                <a:gd name="T10" fmla="*/ 235 w 468"/>
                <a:gd name="T11" fmla="*/ 311 h 383"/>
                <a:gd name="T12" fmla="*/ 181 w 468"/>
                <a:gd name="T13" fmla="*/ 319 h 383"/>
                <a:gd name="T14" fmla="*/ 93 w 468"/>
                <a:gd name="T15" fmla="*/ 282 h 383"/>
                <a:gd name="T16" fmla="*/ 64 w 468"/>
                <a:gd name="T17" fmla="*/ 214 h 383"/>
                <a:gd name="T18" fmla="*/ 65 w 468"/>
                <a:gd name="T19" fmla="*/ 210 h 383"/>
                <a:gd name="T20" fmla="*/ 73 w 468"/>
                <a:gd name="T21" fmla="*/ 209 h 383"/>
                <a:gd name="T22" fmla="*/ 72 w 468"/>
                <a:gd name="T23" fmla="*/ 214 h 383"/>
                <a:gd name="T24" fmla="*/ 99 w 468"/>
                <a:gd name="T25" fmla="*/ 276 h 383"/>
                <a:gd name="T26" fmla="*/ 181 w 468"/>
                <a:gd name="T27" fmla="*/ 311 h 383"/>
                <a:gd name="T28" fmla="*/ 209 w 468"/>
                <a:gd name="T29" fmla="*/ 309 h 383"/>
                <a:gd name="T30" fmla="*/ 233 w 468"/>
                <a:gd name="T31" fmla="*/ 253 h 383"/>
                <a:gd name="T32" fmla="*/ 233 w 468"/>
                <a:gd name="T33" fmla="*/ 254 h 383"/>
                <a:gd name="T34" fmla="*/ 325 w 468"/>
                <a:gd name="T35" fmla="*/ 280 h 383"/>
                <a:gd name="T36" fmla="*/ 325 w 468"/>
                <a:gd name="T37" fmla="*/ 280 h 383"/>
                <a:gd name="T38" fmla="*/ 393 w 468"/>
                <a:gd name="T39" fmla="*/ 263 h 383"/>
                <a:gd name="T40" fmla="*/ 432 w 468"/>
                <a:gd name="T41" fmla="*/ 232 h 383"/>
                <a:gd name="T42" fmla="*/ 441 w 468"/>
                <a:gd name="T43" fmla="*/ 246 h 383"/>
                <a:gd name="T44" fmla="*/ 468 w 468"/>
                <a:gd name="T45" fmla="*/ 229 h 383"/>
                <a:gd name="T46" fmla="*/ 454 w 468"/>
                <a:gd name="T47" fmla="*/ 207 h 383"/>
                <a:gd name="T48" fmla="*/ 455 w 468"/>
                <a:gd name="T49" fmla="*/ 205 h 383"/>
                <a:gd name="T50" fmla="*/ 447 w 468"/>
                <a:gd name="T51" fmla="*/ 160 h 383"/>
                <a:gd name="T52" fmla="*/ 437 w 468"/>
                <a:gd name="T53" fmla="*/ 155 h 383"/>
                <a:gd name="T54" fmla="*/ 445 w 468"/>
                <a:gd name="T55" fmla="*/ 150 h 383"/>
                <a:gd name="T56" fmla="*/ 435 w 468"/>
                <a:gd name="T57" fmla="*/ 135 h 383"/>
                <a:gd name="T58" fmla="*/ 421 w 468"/>
                <a:gd name="T59" fmla="*/ 143 h 383"/>
                <a:gd name="T60" fmla="*/ 339 w 468"/>
                <a:gd name="T61" fmla="*/ 14 h 383"/>
                <a:gd name="T62" fmla="*/ 279 w 468"/>
                <a:gd name="T63" fmla="*/ 0 h 383"/>
                <a:gd name="T64" fmla="*/ 384 w 468"/>
                <a:gd name="T65" fmla="*/ 167 h 383"/>
                <a:gd name="T66" fmla="*/ 370 w 468"/>
                <a:gd name="T67" fmla="*/ 176 h 383"/>
                <a:gd name="T68" fmla="*/ 380 w 468"/>
                <a:gd name="T69" fmla="*/ 192 h 383"/>
                <a:gd name="T70" fmla="*/ 387 w 468"/>
                <a:gd name="T71" fmla="*/ 187 h 383"/>
                <a:gd name="T72" fmla="*/ 362 w 468"/>
                <a:gd name="T73" fmla="*/ 207 h 383"/>
                <a:gd name="T74" fmla="*/ 325 w 468"/>
                <a:gd name="T75" fmla="*/ 216 h 383"/>
                <a:gd name="T76" fmla="*/ 265 w 468"/>
                <a:gd name="T77" fmla="*/ 198 h 383"/>
                <a:gd name="T78" fmla="*/ 246 w 468"/>
                <a:gd name="T79" fmla="*/ 185 h 383"/>
                <a:gd name="T80" fmla="*/ 240 w 468"/>
                <a:gd name="T81" fmla="*/ 181 h 383"/>
                <a:gd name="T82" fmla="*/ 239 w 468"/>
                <a:gd name="T83" fmla="*/ 180 h 383"/>
                <a:gd name="T84" fmla="*/ 239 w 468"/>
                <a:gd name="T85" fmla="*/ 180 h 383"/>
                <a:gd name="T86" fmla="*/ 223 w 468"/>
                <a:gd name="T87" fmla="*/ 172 h 383"/>
                <a:gd name="T88" fmla="*/ 222 w 468"/>
                <a:gd name="T89" fmla="*/ 172 h 383"/>
                <a:gd name="T90" fmla="*/ 75 w 468"/>
                <a:gd name="T91" fmla="*/ 139 h 383"/>
                <a:gd name="T92" fmla="*/ 69 w 468"/>
                <a:gd name="T93" fmla="*/ 139 h 383"/>
                <a:gd name="T94" fmla="*/ 66 w 468"/>
                <a:gd name="T95" fmla="*/ 138 h 383"/>
                <a:gd name="T96" fmla="*/ 66 w 468"/>
                <a:gd name="T97" fmla="*/ 138 h 383"/>
                <a:gd name="T98" fmla="*/ 63 w 468"/>
                <a:gd name="T99" fmla="*/ 138 h 383"/>
                <a:gd name="T100" fmla="*/ 34 w 468"/>
                <a:gd name="T101" fmla="*/ 146 h 383"/>
                <a:gd name="T102" fmla="*/ 7 w 468"/>
                <a:gd name="T103" fmla="*/ 177 h 383"/>
                <a:gd name="T104" fmla="*/ 1 w 468"/>
                <a:gd name="T105" fmla="*/ 212 h 383"/>
                <a:gd name="T106" fmla="*/ 0 w 468"/>
                <a:gd name="T107" fmla="*/ 214 h 383"/>
                <a:gd name="T108" fmla="*/ 45 w 468"/>
                <a:gd name="T109" fmla="*/ 324 h 383"/>
                <a:gd name="T110" fmla="*/ 311 w 468"/>
                <a:gd name="T111" fmla="*/ 30 h 383"/>
                <a:gd name="T112" fmla="*/ 317 w 468"/>
                <a:gd name="T113" fmla="*/ 27 h 383"/>
                <a:gd name="T114" fmla="*/ 392 w 468"/>
                <a:gd name="T115" fmla="*/ 146 h 383"/>
                <a:gd name="T116" fmla="*/ 386 w 468"/>
                <a:gd name="T117" fmla="*/ 150 h 383"/>
                <a:gd name="T118" fmla="*/ 311 w 468"/>
                <a:gd name="T119" fmla="*/ 3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8" h="383">
                  <a:moveTo>
                    <a:pt x="45" y="324"/>
                  </a:moveTo>
                  <a:cubicBezTo>
                    <a:pt x="74" y="358"/>
                    <a:pt x="121" y="383"/>
                    <a:pt x="180" y="383"/>
                  </a:cubicBezTo>
                  <a:cubicBezTo>
                    <a:pt x="180" y="383"/>
                    <a:pt x="180" y="383"/>
                    <a:pt x="181" y="383"/>
                  </a:cubicBezTo>
                  <a:cubicBezTo>
                    <a:pt x="203" y="383"/>
                    <a:pt x="227" y="380"/>
                    <a:pt x="253" y="372"/>
                  </a:cubicBezTo>
                  <a:cubicBezTo>
                    <a:pt x="270" y="367"/>
                    <a:pt x="279" y="349"/>
                    <a:pt x="274" y="333"/>
                  </a:cubicBezTo>
                  <a:cubicBezTo>
                    <a:pt x="269" y="316"/>
                    <a:pt x="252" y="306"/>
                    <a:pt x="235" y="311"/>
                  </a:cubicBezTo>
                  <a:cubicBezTo>
                    <a:pt x="214" y="317"/>
                    <a:pt x="196" y="319"/>
                    <a:pt x="181" y="319"/>
                  </a:cubicBezTo>
                  <a:cubicBezTo>
                    <a:pt x="139" y="319"/>
                    <a:pt x="112" y="303"/>
                    <a:pt x="93" y="282"/>
                  </a:cubicBezTo>
                  <a:cubicBezTo>
                    <a:pt x="73" y="260"/>
                    <a:pt x="64" y="232"/>
                    <a:pt x="64" y="214"/>
                  </a:cubicBezTo>
                  <a:cubicBezTo>
                    <a:pt x="64" y="212"/>
                    <a:pt x="65" y="211"/>
                    <a:pt x="65" y="210"/>
                  </a:cubicBezTo>
                  <a:cubicBezTo>
                    <a:pt x="73" y="209"/>
                    <a:pt x="73" y="209"/>
                    <a:pt x="73" y="209"/>
                  </a:cubicBezTo>
                  <a:cubicBezTo>
                    <a:pt x="73" y="211"/>
                    <a:pt x="72" y="212"/>
                    <a:pt x="72" y="214"/>
                  </a:cubicBezTo>
                  <a:cubicBezTo>
                    <a:pt x="72" y="230"/>
                    <a:pt x="81" y="257"/>
                    <a:pt x="99" y="276"/>
                  </a:cubicBezTo>
                  <a:cubicBezTo>
                    <a:pt x="120" y="300"/>
                    <a:pt x="147" y="311"/>
                    <a:pt x="181" y="311"/>
                  </a:cubicBezTo>
                  <a:cubicBezTo>
                    <a:pt x="190" y="311"/>
                    <a:pt x="199" y="311"/>
                    <a:pt x="209" y="309"/>
                  </a:cubicBezTo>
                  <a:cubicBezTo>
                    <a:pt x="214" y="290"/>
                    <a:pt x="222" y="272"/>
                    <a:pt x="233" y="253"/>
                  </a:cubicBezTo>
                  <a:cubicBezTo>
                    <a:pt x="233" y="253"/>
                    <a:pt x="233" y="254"/>
                    <a:pt x="233" y="254"/>
                  </a:cubicBezTo>
                  <a:cubicBezTo>
                    <a:pt x="256" y="266"/>
                    <a:pt x="287" y="280"/>
                    <a:pt x="325" y="280"/>
                  </a:cubicBezTo>
                  <a:cubicBezTo>
                    <a:pt x="325" y="280"/>
                    <a:pt x="325" y="280"/>
                    <a:pt x="325" y="280"/>
                  </a:cubicBezTo>
                  <a:cubicBezTo>
                    <a:pt x="347" y="280"/>
                    <a:pt x="370" y="275"/>
                    <a:pt x="393" y="263"/>
                  </a:cubicBezTo>
                  <a:cubicBezTo>
                    <a:pt x="406" y="255"/>
                    <a:pt x="420" y="245"/>
                    <a:pt x="432" y="232"/>
                  </a:cubicBezTo>
                  <a:cubicBezTo>
                    <a:pt x="441" y="246"/>
                    <a:pt x="441" y="246"/>
                    <a:pt x="441" y="246"/>
                  </a:cubicBezTo>
                  <a:cubicBezTo>
                    <a:pt x="468" y="229"/>
                    <a:pt x="468" y="229"/>
                    <a:pt x="468" y="229"/>
                  </a:cubicBezTo>
                  <a:cubicBezTo>
                    <a:pt x="454" y="207"/>
                    <a:pt x="454" y="207"/>
                    <a:pt x="454" y="207"/>
                  </a:cubicBezTo>
                  <a:cubicBezTo>
                    <a:pt x="454" y="206"/>
                    <a:pt x="455" y="205"/>
                    <a:pt x="455" y="205"/>
                  </a:cubicBezTo>
                  <a:cubicBezTo>
                    <a:pt x="465" y="190"/>
                    <a:pt x="462" y="170"/>
                    <a:pt x="447" y="160"/>
                  </a:cubicBezTo>
                  <a:cubicBezTo>
                    <a:pt x="444" y="158"/>
                    <a:pt x="441" y="156"/>
                    <a:pt x="437" y="155"/>
                  </a:cubicBezTo>
                  <a:cubicBezTo>
                    <a:pt x="445" y="150"/>
                    <a:pt x="445" y="150"/>
                    <a:pt x="445" y="150"/>
                  </a:cubicBezTo>
                  <a:cubicBezTo>
                    <a:pt x="435" y="135"/>
                    <a:pt x="435" y="135"/>
                    <a:pt x="435" y="135"/>
                  </a:cubicBezTo>
                  <a:cubicBezTo>
                    <a:pt x="421" y="143"/>
                    <a:pt x="421" y="143"/>
                    <a:pt x="421" y="143"/>
                  </a:cubicBezTo>
                  <a:cubicBezTo>
                    <a:pt x="339" y="14"/>
                    <a:pt x="339" y="14"/>
                    <a:pt x="339" y="14"/>
                  </a:cubicBezTo>
                  <a:cubicBezTo>
                    <a:pt x="279" y="0"/>
                    <a:pt x="279" y="0"/>
                    <a:pt x="279" y="0"/>
                  </a:cubicBezTo>
                  <a:cubicBezTo>
                    <a:pt x="384" y="167"/>
                    <a:pt x="384" y="167"/>
                    <a:pt x="384" y="167"/>
                  </a:cubicBezTo>
                  <a:cubicBezTo>
                    <a:pt x="370" y="176"/>
                    <a:pt x="370" y="176"/>
                    <a:pt x="370" y="176"/>
                  </a:cubicBezTo>
                  <a:cubicBezTo>
                    <a:pt x="380" y="192"/>
                    <a:pt x="380" y="192"/>
                    <a:pt x="380" y="192"/>
                  </a:cubicBezTo>
                  <a:cubicBezTo>
                    <a:pt x="387" y="187"/>
                    <a:pt x="387" y="187"/>
                    <a:pt x="387" y="187"/>
                  </a:cubicBezTo>
                  <a:cubicBezTo>
                    <a:pt x="379" y="196"/>
                    <a:pt x="370" y="202"/>
                    <a:pt x="362" y="207"/>
                  </a:cubicBezTo>
                  <a:cubicBezTo>
                    <a:pt x="349" y="214"/>
                    <a:pt x="337" y="216"/>
                    <a:pt x="325" y="216"/>
                  </a:cubicBezTo>
                  <a:cubicBezTo>
                    <a:pt x="304" y="216"/>
                    <a:pt x="282" y="208"/>
                    <a:pt x="265" y="198"/>
                  </a:cubicBezTo>
                  <a:cubicBezTo>
                    <a:pt x="257" y="193"/>
                    <a:pt x="250" y="189"/>
                    <a:pt x="246" y="185"/>
                  </a:cubicBezTo>
                  <a:cubicBezTo>
                    <a:pt x="243" y="183"/>
                    <a:pt x="242" y="182"/>
                    <a:pt x="240" y="181"/>
                  </a:cubicBezTo>
                  <a:cubicBezTo>
                    <a:pt x="240" y="181"/>
                    <a:pt x="240" y="180"/>
                    <a:pt x="239" y="180"/>
                  </a:cubicBezTo>
                  <a:cubicBezTo>
                    <a:pt x="239" y="180"/>
                    <a:pt x="239" y="180"/>
                    <a:pt x="239" y="180"/>
                  </a:cubicBezTo>
                  <a:cubicBezTo>
                    <a:pt x="234" y="176"/>
                    <a:pt x="229" y="173"/>
                    <a:pt x="223" y="172"/>
                  </a:cubicBezTo>
                  <a:cubicBezTo>
                    <a:pt x="223" y="172"/>
                    <a:pt x="222" y="172"/>
                    <a:pt x="222" y="172"/>
                  </a:cubicBezTo>
                  <a:cubicBezTo>
                    <a:pt x="173" y="161"/>
                    <a:pt x="124" y="150"/>
                    <a:pt x="75" y="139"/>
                  </a:cubicBezTo>
                  <a:cubicBezTo>
                    <a:pt x="73" y="139"/>
                    <a:pt x="71" y="139"/>
                    <a:pt x="69" y="139"/>
                  </a:cubicBezTo>
                  <a:cubicBezTo>
                    <a:pt x="68" y="139"/>
                    <a:pt x="67" y="138"/>
                    <a:pt x="66" y="138"/>
                  </a:cubicBezTo>
                  <a:cubicBezTo>
                    <a:pt x="66" y="138"/>
                    <a:pt x="66" y="138"/>
                    <a:pt x="66" y="138"/>
                  </a:cubicBezTo>
                  <a:cubicBezTo>
                    <a:pt x="65" y="138"/>
                    <a:pt x="64" y="138"/>
                    <a:pt x="63" y="138"/>
                  </a:cubicBezTo>
                  <a:cubicBezTo>
                    <a:pt x="53" y="138"/>
                    <a:pt x="43" y="141"/>
                    <a:pt x="34" y="146"/>
                  </a:cubicBezTo>
                  <a:cubicBezTo>
                    <a:pt x="21" y="153"/>
                    <a:pt x="12" y="165"/>
                    <a:pt x="7" y="177"/>
                  </a:cubicBezTo>
                  <a:cubicBezTo>
                    <a:pt x="3" y="188"/>
                    <a:pt x="1" y="200"/>
                    <a:pt x="1" y="212"/>
                  </a:cubicBezTo>
                  <a:cubicBezTo>
                    <a:pt x="0" y="213"/>
                    <a:pt x="0" y="213"/>
                    <a:pt x="0" y="214"/>
                  </a:cubicBezTo>
                  <a:cubicBezTo>
                    <a:pt x="1" y="250"/>
                    <a:pt x="15" y="290"/>
                    <a:pt x="45" y="324"/>
                  </a:cubicBezTo>
                  <a:close/>
                  <a:moveTo>
                    <a:pt x="311" y="30"/>
                  </a:moveTo>
                  <a:cubicBezTo>
                    <a:pt x="317" y="27"/>
                    <a:pt x="317" y="27"/>
                    <a:pt x="317" y="27"/>
                  </a:cubicBezTo>
                  <a:cubicBezTo>
                    <a:pt x="392" y="146"/>
                    <a:pt x="392" y="146"/>
                    <a:pt x="392" y="146"/>
                  </a:cubicBezTo>
                  <a:cubicBezTo>
                    <a:pt x="386" y="150"/>
                    <a:pt x="386" y="150"/>
                    <a:pt x="386" y="150"/>
                  </a:cubicBezTo>
                  <a:lnTo>
                    <a:pt x="311"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49" name="Freeform 322"/>
            <p:cNvSpPr/>
            <p:nvPr/>
          </p:nvSpPr>
          <p:spPr bwMode="auto">
            <a:xfrm>
              <a:off x="5310188" y="1844675"/>
              <a:ext cx="327025" cy="558800"/>
            </a:xfrm>
            <a:custGeom>
              <a:avLst/>
              <a:gdLst>
                <a:gd name="T0" fmla="*/ 35 w 352"/>
                <a:gd name="T1" fmla="*/ 596 h 601"/>
                <a:gd name="T2" fmla="*/ 57 w 352"/>
                <a:gd name="T3" fmla="*/ 601 h 601"/>
                <a:gd name="T4" fmla="*/ 102 w 352"/>
                <a:gd name="T5" fmla="*/ 572 h 601"/>
                <a:gd name="T6" fmla="*/ 170 w 352"/>
                <a:gd name="T7" fmla="*/ 267 h 601"/>
                <a:gd name="T8" fmla="*/ 168 w 352"/>
                <a:gd name="T9" fmla="*/ 220 h 601"/>
                <a:gd name="T10" fmla="*/ 170 w 352"/>
                <a:gd name="T11" fmla="*/ 221 h 601"/>
                <a:gd name="T12" fmla="*/ 211 w 352"/>
                <a:gd name="T13" fmla="*/ 257 h 601"/>
                <a:gd name="T14" fmla="*/ 252 w 352"/>
                <a:gd name="T15" fmla="*/ 401 h 601"/>
                <a:gd name="T16" fmla="*/ 232 w 352"/>
                <a:gd name="T17" fmla="*/ 538 h 601"/>
                <a:gd name="T18" fmla="*/ 268 w 352"/>
                <a:gd name="T19" fmla="*/ 599 h 601"/>
                <a:gd name="T20" fmla="*/ 281 w 352"/>
                <a:gd name="T21" fmla="*/ 601 h 601"/>
                <a:gd name="T22" fmla="*/ 329 w 352"/>
                <a:gd name="T23" fmla="*/ 564 h 601"/>
                <a:gd name="T24" fmla="*/ 352 w 352"/>
                <a:gd name="T25" fmla="*/ 401 h 601"/>
                <a:gd name="T26" fmla="*/ 285 w 352"/>
                <a:gd name="T27" fmla="*/ 189 h 601"/>
                <a:gd name="T28" fmla="*/ 242 w 352"/>
                <a:gd name="T29" fmla="*/ 148 h 601"/>
                <a:gd name="T30" fmla="*/ 233 w 352"/>
                <a:gd name="T31" fmla="*/ 112 h 601"/>
                <a:gd name="T32" fmla="*/ 207 w 352"/>
                <a:gd name="T33" fmla="*/ 113 h 601"/>
                <a:gd name="T34" fmla="*/ 206 w 352"/>
                <a:gd name="T35" fmla="*/ 113 h 601"/>
                <a:gd name="T36" fmla="*/ 65 w 352"/>
                <a:gd name="T37" fmla="*/ 51 h 601"/>
                <a:gd name="T38" fmla="*/ 32 w 352"/>
                <a:gd name="T39" fmla="*/ 0 h 601"/>
                <a:gd name="T40" fmla="*/ 59 w 352"/>
                <a:gd name="T41" fmla="*/ 156 h 601"/>
                <a:gd name="T42" fmla="*/ 59 w 352"/>
                <a:gd name="T43" fmla="*/ 159 h 601"/>
                <a:gd name="T44" fmla="*/ 59 w 352"/>
                <a:gd name="T45" fmla="*/ 159 h 601"/>
                <a:gd name="T46" fmla="*/ 59 w 352"/>
                <a:gd name="T47" fmla="*/ 159 h 601"/>
                <a:gd name="T48" fmla="*/ 59 w 352"/>
                <a:gd name="T49" fmla="*/ 159 h 601"/>
                <a:gd name="T50" fmla="*/ 70 w 352"/>
                <a:gd name="T51" fmla="*/ 267 h 601"/>
                <a:gd name="T52" fmla="*/ 11 w 352"/>
                <a:gd name="T53" fmla="*/ 530 h 601"/>
                <a:gd name="T54" fmla="*/ 35 w 352"/>
                <a:gd name="T55" fmla="*/ 596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2" h="601">
                  <a:moveTo>
                    <a:pt x="35" y="596"/>
                  </a:moveTo>
                  <a:cubicBezTo>
                    <a:pt x="42" y="600"/>
                    <a:pt x="50" y="601"/>
                    <a:pt x="57" y="601"/>
                  </a:cubicBezTo>
                  <a:cubicBezTo>
                    <a:pt x="75" y="601"/>
                    <a:pt x="93" y="590"/>
                    <a:pt x="102" y="572"/>
                  </a:cubicBezTo>
                  <a:cubicBezTo>
                    <a:pt x="156" y="456"/>
                    <a:pt x="170" y="347"/>
                    <a:pt x="170" y="267"/>
                  </a:cubicBezTo>
                  <a:cubicBezTo>
                    <a:pt x="170" y="250"/>
                    <a:pt x="169" y="234"/>
                    <a:pt x="168" y="220"/>
                  </a:cubicBezTo>
                  <a:cubicBezTo>
                    <a:pt x="169" y="220"/>
                    <a:pt x="170" y="221"/>
                    <a:pt x="170" y="221"/>
                  </a:cubicBezTo>
                  <a:cubicBezTo>
                    <a:pt x="172" y="222"/>
                    <a:pt x="192" y="231"/>
                    <a:pt x="211" y="257"/>
                  </a:cubicBezTo>
                  <a:cubicBezTo>
                    <a:pt x="231" y="283"/>
                    <a:pt x="252" y="326"/>
                    <a:pt x="252" y="401"/>
                  </a:cubicBezTo>
                  <a:cubicBezTo>
                    <a:pt x="252" y="438"/>
                    <a:pt x="247" y="484"/>
                    <a:pt x="232" y="538"/>
                  </a:cubicBezTo>
                  <a:cubicBezTo>
                    <a:pt x="225" y="565"/>
                    <a:pt x="241" y="592"/>
                    <a:pt x="268" y="599"/>
                  </a:cubicBezTo>
                  <a:cubicBezTo>
                    <a:pt x="272" y="601"/>
                    <a:pt x="277" y="601"/>
                    <a:pt x="281" y="601"/>
                  </a:cubicBezTo>
                  <a:cubicBezTo>
                    <a:pt x="303" y="601"/>
                    <a:pt x="323" y="586"/>
                    <a:pt x="329" y="564"/>
                  </a:cubicBezTo>
                  <a:cubicBezTo>
                    <a:pt x="345" y="502"/>
                    <a:pt x="352" y="448"/>
                    <a:pt x="352" y="401"/>
                  </a:cubicBezTo>
                  <a:cubicBezTo>
                    <a:pt x="352" y="300"/>
                    <a:pt x="320" y="231"/>
                    <a:pt x="285" y="189"/>
                  </a:cubicBezTo>
                  <a:cubicBezTo>
                    <a:pt x="270" y="170"/>
                    <a:pt x="254" y="157"/>
                    <a:pt x="242" y="148"/>
                  </a:cubicBezTo>
                  <a:cubicBezTo>
                    <a:pt x="238" y="135"/>
                    <a:pt x="235" y="123"/>
                    <a:pt x="233" y="112"/>
                  </a:cubicBezTo>
                  <a:cubicBezTo>
                    <a:pt x="224" y="113"/>
                    <a:pt x="215" y="113"/>
                    <a:pt x="207" y="113"/>
                  </a:cubicBezTo>
                  <a:cubicBezTo>
                    <a:pt x="206" y="113"/>
                    <a:pt x="206" y="113"/>
                    <a:pt x="206" y="113"/>
                  </a:cubicBezTo>
                  <a:cubicBezTo>
                    <a:pt x="151" y="113"/>
                    <a:pt x="99" y="91"/>
                    <a:pt x="65" y="51"/>
                  </a:cubicBezTo>
                  <a:cubicBezTo>
                    <a:pt x="51" y="36"/>
                    <a:pt x="40" y="18"/>
                    <a:pt x="32" y="0"/>
                  </a:cubicBezTo>
                  <a:cubicBezTo>
                    <a:pt x="34" y="51"/>
                    <a:pt x="44" y="97"/>
                    <a:pt x="59" y="156"/>
                  </a:cubicBezTo>
                  <a:cubicBezTo>
                    <a:pt x="59" y="157"/>
                    <a:pt x="59" y="158"/>
                    <a:pt x="59" y="159"/>
                  </a:cubicBezTo>
                  <a:cubicBezTo>
                    <a:pt x="59" y="159"/>
                    <a:pt x="59" y="159"/>
                    <a:pt x="59" y="159"/>
                  </a:cubicBezTo>
                  <a:cubicBezTo>
                    <a:pt x="59" y="159"/>
                    <a:pt x="59" y="159"/>
                    <a:pt x="59" y="159"/>
                  </a:cubicBezTo>
                  <a:cubicBezTo>
                    <a:pt x="59" y="159"/>
                    <a:pt x="59" y="159"/>
                    <a:pt x="59" y="159"/>
                  </a:cubicBezTo>
                  <a:cubicBezTo>
                    <a:pt x="60" y="162"/>
                    <a:pt x="70" y="204"/>
                    <a:pt x="70" y="267"/>
                  </a:cubicBezTo>
                  <a:cubicBezTo>
                    <a:pt x="70" y="336"/>
                    <a:pt x="58" y="430"/>
                    <a:pt x="11" y="530"/>
                  </a:cubicBezTo>
                  <a:cubicBezTo>
                    <a:pt x="0" y="555"/>
                    <a:pt x="10" y="585"/>
                    <a:pt x="35" y="5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50" name="Freeform 323"/>
            <p:cNvSpPr>
              <a:spLocks noEditPoints="1"/>
            </p:cNvSpPr>
            <p:nvPr/>
          </p:nvSpPr>
          <p:spPr bwMode="auto">
            <a:xfrm>
              <a:off x="5622925" y="1331913"/>
              <a:ext cx="182563" cy="252413"/>
            </a:xfrm>
            <a:custGeom>
              <a:avLst/>
              <a:gdLst>
                <a:gd name="T0" fmla="*/ 194 w 196"/>
                <a:gd name="T1" fmla="*/ 156 h 272"/>
                <a:gd name="T2" fmla="*/ 160 w 196"/>
                <a:gd name="T3" fmla="*/ 134 h 272"/>
                <a:gd name="T4" fmla="*/ 129 w 196"/>
                <a:gd name="T5" fmla="*/ 130 h 272"/>
                <a:gd name="T6" fmla="*/ 117 w 196"/>
                <a:gd name="T7" fmla="*/ 63 h 272"/>
                <a:gd name="T8" fmla="*/ 153 w 196"/>
                <a:gd name="T9" fmla="*/ 71 h 272"/>
                <a:gd name="T10" fmla="*/ 173 w 196"/>
                <a:gd name="T11" fmla="*/ 69 h 272"/>
                <a:gd name="T12" fmla="*/ 183 w 196"/>
                <a:gd name="T13" fmla="*/ 61 h 272"/>
                <a:gd name="T14" fmla="*/ 115 w 196"/>
                <a:gd name="T15" fmla="*/ 52 h 272"/>
                <a:gd name="T16" fmla="*/ 111 w 196"/>
                <a:gd name="T17" fmla="*/ 11 h 272"/>
                <a:gd name="T18" fmla="*/ 80 w 196"/>
                <a:gd name="T19" fmla="*/ 19 h 272"/>
                <a:gd name="T20" fmla="*/ 84 w 196"/>
                <a:gd name="T21" fmla="*/ 60 h 272"/>
                <a:gd name="T22" fmla="*/ 52 w 196"/>
                <a:gd name="T23" fmla="*/ 75 h 272"/>
                <a:gd name="T24" fmla="*/ 41 w 196"/>
                <a:gd name="T25" fmla="*/ 136 h 272"/>
                <a:gd name="T26" fmla="*/ 99 w 196"/>
                <a:gd name="T27" fmla="*/ 142 h 272"/>
                <a:gd name="T28" fmla="*/ 100 w 196"/>
                <a:gd name="T29" fmla="*/ 148 h 272"/>
                <a:gd name="T30" fmla="*/ 115 w 196"/>
                <a:gd name="T31" fmla="*/ 213 h 272"/>
                <a:gd name="T32" fmla="*/ 79 w 196"/>
                <a:gd name="T33" fmla="*/ 205 h 272"/>
                <a:gd name="T34" fmla="*/ 48 w 196"/>
                <a:gd name="T35" fmla="*/ 213 h 272"/>
                <a:gd name="T36" fmla="*/ 117 w 196"/>
                <a:gd name="T37" fmla="*/ 222 h 272"/>
                <a:gd name="T38" fmla="*/ 128 w 196"/>
                <a:gd name="T39" fmla="*/ 261 h 272"/>
                <a:gd name="T40" fmla="*/ 159 w 196"/>
                <a:gd name="T41" fmla="*/ 253 h 272"/>
                <a:gd name="T42" fmla="*/ 147 w 196"/>
                <a:gd name="T43" fmla="*/ 210 h 272"/>
                <a:gd name="T44" fmla="*/ 168 w 196"/>
                <a:gd name="T45" fmla="*/ 198 h 272"/>
                <a:gd name="T46" fmla="*/ 194 w 196"/>
                <a:gd name="T47" fmla="*/ 156 h 272"/>
                <a:gd name="T48" fmla="*/ 51 w 196"/>
                <a:gd name="T49" fmla="*/ 115 h 272"/>
                <a:gd name="T50" fmla="*/ 75 w 196"/>
                <a:gd name="T51" fmla="*/ 75 h 272"/>
                <a:gd name="T52" fmla="*/ 85 w 196"/>
                <a:gd name="T53" fmla="*/ 70 h 272"/>
                <a:gd name="T54" fmla="*/ 96 w 196"/>
                <a:gd name="T55" fmla="*/ 128 h 272"/>
                <a:gd name="T56" fmla="*/ 51 w 196"/>
                <a:gd name="T57" fmla="*/ 115 h 272"/>
                <a:gd name="T58" fmla="*/ 144 w 196"/>
                <a:gd name="T59" fmla="*/ 197 h 272"/>
                <a:gd name="T60" fmla="*/ 132 w 196"/>
                <a:gd name="T61" fmla="*/ 145 h 272"/>
                <a:gd name="T62" fmla="*/ 153 w 196"/>
                <a:gd name="T63" fmla="*/ 152 h 272"/>
                <a:gd name="T64" fmla="*/ 144 w 196"/>
                <a:gd name="T65" fmla="*/ 197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6" h="272">
                  <a:moveTo>
                    <a:pt x="194" y="156"/>
                  </a:moveTo>
                  <a:cubicBezTo>
                    <a:pt x="192" y="142"/>
                    <a:pt x="171" y="137"/>
                    <a:pt x="160" y="134"/>
                  </a:cubicBezTo>
                  <a:cubicBezTo>
                    <a:pt x="150" y="132"/>
                    <a:pt x="140" y="130"/>
                    <a:pt x="129" y="130"/>
                  </a:cubicBezTo>
                  <a:cubicBezTo>
                    <a:pt x="125" y="108"/>
                    <a:pt x="120" y="86"/>
                    <a:pt x="117" y="63"/>
                  </a:cubicBezTo>
                  <a:cubicBezTo>
                    <a:pt x="129" y="63"/>
                    <a:pt x="142" y="66"/>
                    <a:pt x="153" y="71"/>
                  </a:cubicBezTo>
                  <a:cubicBezTo>
                    <a:pt x="159" y="74"/>
                    <a:pt x="168" y="71"/>
                    <a:pt x="173" y="69"/>
                  </a:cubicBezTo>
                  <a:cubicBezTo>
                    <a:pt x="174" y="69"/>
                    <a:pt x="187" y="63"/>
                    <a:pt x="183" y="61"/>
                  </a:cubicBezTo>
                  <a:cubicBezTo>
                    <a:pt x="161" y="52"/>
                    <a:pt x="138" y="49"/>
                    <a:pt x="115" y="52"/>
                  </a:cubicBezTo>
                  <a:cubicBezTo>
                    <a:pt x="113" y="39"/>
                    <a:pt x="112" y="25"/>
                    <a:pt x="111" y="11"/>
                  </a:cubicBezTo>
                  <a:cubicBezTo>
                    <a:pt x="111" y="0"/>
                    <a:pt x="80" y="7"/>
                    <a:pt x="80" y="19"/>
                  </a:cubicBezTo>
                  <a:cubicBezTo>
                    <a:pt x="81" y="33"/>
                    <a:pt x="82" y="46"/>
                    <a:pt x="84" y="60"/>
                  </a:cubicBezTo>
                  <a:cubicBezTo>
                    <a:pt x="73" y="64"/>
                    <a:pt x="62" y="69"/>
                    <a:pt x="52" y="75"/>
                  </a:cubicBezTo>
                  <a:cubicBezTo>
                    <a:pt x="27" y="90"/>
                    <a:pt x="0" y="124"/>
                    <a:pt x="41" y="136"/>
                  </a:cubicBezTo>
                  <a:cubicBezTo>
                    <a:pt x="60" y="142"/>
                    <a:pt x="79" y="141"/>
                    <a:pt x="99" y="142"/>
                  </a:cubicBezTo>
                  <a:cubicBezTo>
                    <a:pt x="100" y="144"/>
                    <a:pt x="100" y="146"/>
                    <a:pt x="100" y="148"/>
                  </a:cubicBezTo>
                  <a:cubicBezTo>
                    <a:pt x="105" y="170"/>
                    <a:pt x="110" y="191"/>
                    <a:pt x="115" y="213"/>
                  </a:cubicBezTo>
                  <a:cubicBezTo>
                    <a:pt x="101" y="217"/>
                    <a:pt x="88" y="215"/>
                    <a:pt x="79" y="205"/>
                  </a:cubicBezTo>
                  <a:cubicBezTo>
                    <a:pt x="73" y="198"/>
                    <a:pt x="46" y="211"/>
                    <a:pt x="48" y="213"/>
                  </a:cubicBezTo>
                  <a:cubicBezTo>
                    <a:pt x="63" y="230"/>
                    <a:pt x="91" y="229"/>
                    <a:pt x="117" y="222"/>
                  </a:cubicBezTo>
                  <a:cubicBezTo>
                    <a:pt x="120" y="235"/>
                    <a:pt x="124" y="248"/>
                    <a:pt x="128" y="261"/>
                  </a:cubicBezTo>
                  <a:cubicBezTo>
                    <a:pt x="131" y="272"/>
                    <a:pt x="162" y="264"/>
                    <a:pt x="159" y="253"/>
                  </a:cubicBezTo>
                  <a:cubicBezTo>
                    <a:pt x="154" y="239"/>
                    <a:pt x="150" y="224"/>
                    <a:pt x="147" y="210"/>
                  </a:cubicBezTo>
                  <a:cubicBezTo>
                    <a:pt x="155" y="206"/>
                    <a:pt x="162" y="202"/>
                    <a:pt x="168" y="198"/>
                  </a:cubicBezTo>
                  <a:cubicBezTo>
                    <a:pt x="181" y="190"/>
                    <a:pt x="196" y="173"/>
                    <a:pt x="194" y="156"/>
                  </a:cubicBezTo>
                  <a:close/>
                  <a:moveTo>
                    <a:pt x="51" y="115"/>
                  </a:moveTo>
                  <a:cubicBezTo>
                    <a:pt x="42" y="100"/>
                    <a:pt x="65" y="82"/>
                    <a:pt x="75" y="75"/>
                  </a:cubicBezTo>
                  <a:cubicBezTo>
                    <a:pt x="79" y="73"/>
                    <a:pt x="82" y="71"/>
                    <a:pt x="85" y="70"/>
                  </a:cubicBezTo>
                  <a:cubicBezTo>
                    <a:pt x="88" y="89"/>
                    <a:pt x="92" y="109"/>
                    <a:pt x="96" y="128"/>
                  </a:cubicBezTo>
                  <a:cubicBezTo>
                    <a:pt x="80" y="128"/>
                    <a:pt x="60" y="128"/>
                    <a:pt x="51" y="115"/>
                  </a:cubicBezTo>
                  <a:close/>
                  <a:moveTo>
                    <a:pt x="144" y="197"/>
                  </a:moveTo>
                  <a:cubicBezTo>
                    <a:pt x="140" y="180"/>
                    <a:pt x="136" y="162"/>
                    <a:pt x="132" y="145"/>
                  </a:cubicBezTo>
                  <a:cubicBezTo>
                    <a:pt x="139" y="146"/>
                    <a:pt x="146" y="148"/>
                    <a:pt x="153" y="152"/>
                  </a:cubicBezTo>
                  <a:cubicBezTo>
                    <a:pt x="171" y="162"/>
                    <a:pt x="162" y="182"/>
                    <a:pt x="144" y="19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51" name="Freeform 324"/>
            <p:cNvSpPr/>
            <p:nvPr/>
          </p:nvSpPr>
          <p:spPr bwMode="auto">
            <a:xfrm>
              <a:off x="5897563" y="1600200"/>
              <a:ext cx="468313" cy="803275"/>
            </a:xfrm>
            <a:custGeom>
              <a:avLst/>
              <a:gdLst>
                <a:gd name="T0" fmla="*/ 103 w 504"/>
                <a:gd name="T1" fmla="*/ 235 h 865"/>
                <a:gd name="T2" fmla="*/ 136 w 504"/>
                <a:gd name="T3" fmla="*/ 245 h 865"/>
                <a:gd name="T4" fmla="*/ 136 w 504"/>
                <a:gd name="T5" fmla="*/ 245 h 865"/>
                <a:gd name="T6" fmla="*/ 172 w 504"/>
                <a:gd name="T7" fmla="*/ 235 h 865"/>
                <a:gd name="T8" fmla="*/ 176 w 504"/>
                <a:gd name="T9" fmla="*/ 233 h 865"/>
                <a:gd name="T10" fmla="*/ 137 w 504"/>
                <a:gd name="T11" fmla="*/ 408 h 865"/>
                <a:gd name="T12" fmla="*/ 135 w 504"/>
                <a:gd name="T13" fmla="*/ 412 h 865"/>
                <a:gd name="T14" fmla="*/ 79 w 504"/>
                <a:gd name="T15" fmla="*/ 485 h 865"/>
                <a:gd name="T16" fmla="*/ 0 w 504"/>
                <a:gd name="T17" fmla="*/ 813 h 865"/>
                <a:gd name="T18" fmla="*/ 50 w 504"/>
                <a:gd name="T19" fmla="*/ 863 h 865"/>
                <a:gd name="T20" fmla="*/ 50 w 504"/>
                <a:gd name="T21" fmla="*/ 863 h 865"/>
                <a:gd name="T22" fmla="*/ 100 w 504"/>
                <a:gd name="T23" fmla="*/ 813 h 865"/>
                <a:gd name="T24" fmla="*/ 165 w 504"/>
                <a:gd name="T25" fmla="*/ 536 h 865"/>
                <a:gd name="T26" fmla="*/ 205 w 504"/>
                <a:gd name="T27" fmla="*/ 483 h 865"/>
                <a:gd name="T28" fmla="*/ 217 w 504"/>
                <a:gd name="T29" fmla="*/ 472 h 865"/>
                <a:gd name="T30" fmla="*/ 220 w 504"/>
                <a:gd name="T31" fmla="*/ 470 h 865"/>
                <a:gd name="T32" fmla="*/ 220 w 504"/>
                <a:gd name="T33" fmla="*/ 470 h 865"/>
                <a:gd name="T34" fmla="*/ 222 w 504"/>
                <a:gd name="T35" fmla="*/ 469 h 865"/>
                <a:gd name="T36" fmla="*/ 223 w 504"/>
                <a:gd name="T37" fmla="*/ 469 h 865"/>
                <a:gd name="T38" fmla="*/ 221 w 504"/>
                <a:gd name="T39" fmla="*/ 532 h 865"/>
                <a:gd name="T40" fmla="*/ 275 w 504"/>
                <a:gd name="T41" fmla="*/ 833 h 865"/>
                <a:gd name="T42" fmla="*/ 322 w 504"/>
                <a:gd name="T43" fmla="*/ 865 h 865"/>
                <a:gd name="T44" fmla="*/ 340 w 504"/>
                <a:gd name="T45" fmla="*/ 862 h 865"/>
                <a:gd name="T46" fmla="*/ 369 w 504"/>
                <a:gd name="T47" fmla="*/ 797 h 865"/>
                <a:gd name="T48" fmla="*/ 321 w 504"/>
                <a:gd name="T49" fmla="*/ 532 h 865"/>
                <a:gd name="T50" fmla="*/ 325 w 504"/>
                <a:gd name="T51" fmla="*/ 455 h 865"/>
                <a:gd name="T52" fmla="*/ 327 w 504"/>
                <a:gd name="T53" fmla="*/ 435 h 865"/>
                <a:gd name="T54" fmla="*/ 327 w 504"/>
                <a:gd name="T55" fmla="*/ 435 h 865"/>
                <a:gd name="T56" fmla="*/ 393 w 504"/>
                <a:gd name="T57" fmla="*/ 262 h 865"/>
                <a:gd name="T58" fmla="*/ 407 w 504"/>
                <a:gd name="T59" fmla="*/ 272 h 865"/>
                <a:gd name="T60" fmla="*/ 437 w 504"/>
                <a:gd name="T61" fmla="*/ 281 h 865"/>
                <a:gd name="T62" fmla="*/ 437 w 504"/>
                <a:gd name="T63" fmla="*/ 281 h 865"/>
                <a:gd name="T64" fmla="*/ 459 w 504"/>
                <a:gd name="T65" fmla="*/ 276 h 865"/>
                <a:gd name="T66" fmla="*/ 484 w 504"/>
                <a:gd name="T67" fmla="*/ 250 h 865"/>
                <a:gd name="T68" fmla="*/ 500 w 504"/>
                <a:gd name="T69" fmla="*/ 192 h 865"/>
                <a:gd name="T70" fmla="*/ 504 w 504"/>
                <a:gd name="T71" fmla="*/ 97 h 865"/>
                <a:gd name="T72" fmla="*/ 504 w 504"/>
                <a:gd name="T73" fmla="*/ 56 h 865"/>
                <a:gd name="T74" fmla="*/ 471 w 504"/>
                <a:gd name="T75" fmla="*/ 25 h 865"/>
                <a:gd name="T76" fmla="*/ 440 w 504"/>
                <a:gd name="T77" fmla="*/ 57 h 865"/>
                <a:gd name="T78" fmla="*/ 440 w 504"/>
                <a:gd name="T79" fmla="*/ 97 h 865"/>
                <a:gd name="T80" fmla="*/ 431 w 504"/>
                <a:gd name="T81" fmla="*/ 209 h 865"/>
                <a:gd name="T82" fmla="*/ 431 w 504"/>
                <a:gd name="T83" fmla="*/ 210 h 865"/>
                <a:gd name="T84" fmla="*/ 429 w 504"/>
                <a:gd name="T85" fmla="*/ 207 h 865"/>
                <a:gd name="T86" fmla="*/ 404 w 504"/>
                <a:gd name="T87" fmla="*/ 179 h 865"/>
                <a:gd name="T88" fmla="*/ 390 w 504"/>
                <a:gd name="T89" fmla="*/ 164 h 865"/>
                <a:gd name="T90" fmla="*/ 381 w 504"/>
                <a:gd name="T91" fmla="*/ 157 h 865"/>
                <a:gd name="T92" fmla="*/ 377 w 504"/>
                <a:gd name="T93" fmla="*/ 154 h 865"/>
                <a:gd name="T94" fmla="*/ 352 w 504"/>
                <a:gd name="T95" fmla="*/ 144 h 865"/>
                <a:gd name="T96" fmla="*/ 201 w 504"/>
                <a:gd name="T97" fmla="*/ 141 h 865"/>
                <a:gd name="T98" fmla="*/ 200 w 504"/>
                <a:gd name="T99" fmla="*/ 142 h 865"/>
                <a:gd name="T100" fmla="*/ 173 w 504"/>
                <a:gd name="T101" fmla="*/ 153 h 865"/>
                <a:gd name="T102" fmla="*/ 173 w 504"/>
                <a:gd name="T103" fmla="*/ 153 h 865"/>
                <a:gd name="T104" fmla="*/ 156 w 504"/>
                <a:gd name="T105" fmla="*/ 169 h 865"/>
                <a:gd name="T106" fmla="*/ 143 w 504"/>
                <a:gd name="T107" fmla="*/ 179 h 865"/>
                <a:gd name="T108" fmla="*/ 138 w 504"/>
                <a:gd name="T109" fmla="*/ 180 h 865"/>
                <a:gd name="T110" fmla="*/ 132 w 504"/>
                <a:gd name="T111" fmla="*/ 164 h 865"/>
                <a:gd name="T112" fmla="*/ 128 w 504"/>
                <a:gd name="T113" fmla="*/ 114 h 865"/>
                <a:gd name="T114" fmla="*/ 133 w 504"/>
                <a:gd name="T115" fmla="*/ 37 h 865"/>
                <a:gd name="T116" fmla="*/ 104 w 504"/>
                <a:gd name="T117" fmla="*/ 2 h 865"/>
                <a:gd name="T118" fmla="*/ 69 w 504"/>
                <a:gd name="T119" fmla="*/ 30 h 865"/>
                <a:gd name="T120" fmla="*/ 64 w 504"/>
                <a:gd name="T121" fmla="*/ 114 h 865"/>
                <a:gd name="T122" fmla="*/ 79 w 504"/>
                <a:gd name="T123" fmla="*/ 206 h 865"/>
                <a:gd name="T124" fmla="*/ 103 w 504"/>
                <a:gd name="T125" fmla="*/ 235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03" h="865">
                  <a:moveTo>
                    <a:pt x="103" y="235"/>
                  </a:moveTo>
                  <a:cubicBezTo>
                    <a:pt x="113" y="242"/>
                    <a:pt x="125" y="245"/>
                    <a:pt x="136" y="245"/>
                  </a:cubicBezTo>
                  <a:cubicBezTo>
                    <a:pt x="136" y="245"/>
                    <a:pt x="136" y="245"/>
                    <a:pt x="136" y="245"/>
                  </a:cubicBezTo>
                  <a:cubicBezTo>
                    <a:pt x="151" y="245"/>
                    <a:pt x="162" y="240"/>
                    <a:pt x="172" y="235"/>
                  </a:cubicBezTo>
                  <a:cubicBezTo>
                    <a:pt x="174" y="235"/>
                    <a:pt x="175" y="234"/>
                    <a:pt x="176" y="233"/>
                  </a:cubicBezTo>
                  <a:cubicBezTo>
                    <a:pt x="189" y="287"/>
                    <a:pt x="185" y="334"/>
                    <a:pt x="137" y="408"/>
                  </a:cubicBezTo>
                  <a:cubicBezTo>
                    <a:pt x="136" y="409"/>
                    <a:pt x="136" y="411"/>
                    <a:pt x="135" y="412"/>
                  </a:cubicBezTo>
                  <a:cubicBezTo>
                    <a:pt x="119" y="428"/>
                    <a:pt x="99" y="451"/>
                    <a:pt x="79" y="485"/>
                  </a:cubicBezTo>
                  <a:cubicBezTo>
                    <a:pt x="39" y="552"/>
                    <a:pt x="1" y="658"/>
                    <a:pt x="0" y="813"/>
                  </a:cubicBezTo>
                  <a:cubicBezTo>
                    <a:pt x="0" y="840"/>
                    <a:pt x="22" y="863"/>
                    <a:pt x="50" y="863"/>
                  </a:cubicBezTo>
                  <a:cubicBezTo>
                    <a:pt x="50" y="863"/>
                    <a:pt x="50" y="863"/>
                    <a:pt x="50" y="863"/>
                  </a:cubicBezTo>
                  <a:cubicBezTo>
                    <a:pt x="77" y="863"/>
                    <a:pt x="100" y="841"/>
                    <a:pt x="100" y="813"/>
                  </a:cubicBezTo>
                  <a:cubicBezTo>
                    <a:pt x="101" y="674"/>
                    <a:pt x="134" y="588"/>
                    <a:pt x="165" y="536"/>
                  </a:cubicBezTo>
                  <a:cubicBezTo>
                    <a:pt x="180" y="510"/>
                    <a:pt x="195" y="493"/>
                    <a:pt x="205" y="483"/>
                  </a:cubicBezTo>
                  <a:cubicBezTo>
                    <a:pt x="211" y="478"/>
                    <a:pt x="215" y="474"/>
                    <a:pt x="217" y="472"/>
                  </a:cubicBezTo>
                  <a:cubicBezTo>
                    <a:pt x="218" y="471"/>
                    <a:pt x="219" y="470"/>
                    <a:pt x="220" y="470"/>
                  </a:cubicBezTo>
                  <a:cubicBezTo>
                    <a:pt x="220" y="470"/>
                    <a:pt x="220" y="470"/>
                    <a:pt x="220" y="470"/>
                  </a:cubicBezTo>
                  <a:cubicBezTo>
                    <a:pt x="220" y="470"/>
                    <a:pt x="221" y="469"/>
                    <a:pt x="222" y="469"/>
                  </a:cubicBezTo>
                  <a:cubicBezTo>
                    <a:pt x="222" y="469"/>
                    <a:pt x="223" y="469"/>
                    <a:pt x="223" y="469"/>
                  </a:cubicBezTo>
                  <a:cubicBezTo>
                    <a:pt x="222" y="487"/>
                    <a:pt x="221" y="508"/>
                    <a:pt x="221" y="532"/>
                  </a:cubicBezTo>
                  <a:cubicBezTo>
                    <a:pt x="221" y="610"/>
                    <a:pt x="231" y="718"/>
                    <a:pt x="275" y="833"/>
                  </a:cubicBezTo>
                  <a:cubicBezTo>
                    <a:pt x="283" y="853"/>
                    <a:pt x="302" y="865"/>
                    <a:pt x="322" y="865"/>
                  </a:cubicBezTo>
                  <a:cubicBezTo>
                    <a:pt x="328" y="865"/>
                    <a:pt x="334" y="864"/>
                    <a:pt x="340" y="862"/>
                  </a:cubicBezTo>
                  <a:cubicBezTo>
                    <a:pt x="366" y="852"/>
                    <a:pt x="379" y="823"/>
                    <a:pt x="369" y="797"/>
                  </a:cubicBezTo>
                  <a:cubicBezTo>
                    <a:pt x="330" y="697"/>
                    <a:pt x="321" y="601"/>
                    <a:pt x="321" y="532"/>
                  </a:cubicBezTo>
                  <a:cubicBezTo>
                    <a:pt x="321" y="500"/>
                    <a:pt x="323" y="473"/>
                    <a:pt x="325" y="455"/>
                  </a:cubicBezTo>
                  <a:cubicBezTo>
                    <a:pt x="326" y="446"/>
                    <a:pt x="327" y="439"/>
                    <a:pt x="327" y="435"/>
                  </a:cubicBezTo>
                  <a:cubicBezTo>
                    <a:pt x="327" y="435"/>
                    <a:pt x="327" y="435"/>
                    <a:pt x="327" y="435"/>
                  </a:cubicBezTo>
                  <a:cubicBezTo>
                    <a:pt x="359" y="372"/>
                    <a:pt x="382" y="324"/>
                    <a:pt x="393" y="262"/>
                  </a:cubicBezTo>
                  <a:cubicBezTo>
                    <a:pt x="397" y="265"/>
                    <a:pt x="402" y="269"/>
                    <a:pt x="407" y="272"/>
                  </a:cubicBezTo>
                  <a:cubicBezTo>
                    <a:pt x="414" y="276"/>
                    <a:pt x="424" y="281"/>
                    <a:pt x="437" y="281"/>
                  </a:cubicBezTo>
                  <a:cubicBezTo>
                    <a:pt x="437" y="281"/>
                    <a:pt x="437" y="281"/>
                    <a:pt x="437" y="281"/>
                  </a:cubicBezTo>
                  <a:cubicBezTo>
                    <a:pt x="444" y="281"/>
                    <a:pt x="452" y="279"/>
                    <a:pt x="459" y="276"/>
                  </a:cubicBezTo>
                  <a:cubicBezTo>
                    <a:pt x="471" y="270"/>
                    <a:pt x="479" y="260"/>
                    <a:pt x="484" y="250"/>
                  </a:cubicBezTo>
                  <a:cubicBezTo>
                    <a:pt x="492" y="234"/>
                    <a:pt x="496" y="216"/>
                    <a:pt x="500" y="192"/>
                  </a:cubicBezTo>
                  <a:cubicBezTo>
                    <a:pt x="503" y="167"/>
                    <a:pt x="504" y="136"/>
                    <a:pt x="504" y="97"/>
                  </a:cubicBezTo>
                  <a:cubicBezTo>
                    <a:pt x="504" y="84"/>
                    <a:pt x="504" y="70"/>
                    <a:pt x="504" y="56"/>
                  </a:cubicBezTo>
                  <a:cubicBezTo>
                    <a:pt x="503" y="38"/>
                    <a:pt x="489" y="24"/>
                    <a:pt x="471" y="25"/>
                  </a:cubicBezTo>
                  <a:cubicBezTo>
                    <a:pt x="453" y="25"/>
                    <a:pt x="439" y="40"/>
                    <a:pt x="440" y="57"/>
                  </a:cubicBezTo>
                  <a:cubicBezTo>
                    <a:pt x="440" y="71"/>
                    <a:pt x="440" y="85"/>
                    <a:pt x="440" y="97"/>
                  </a:cubicBezTo>
                  <a:cubicBezTo>
                    <a:pt x="441" y="154"/>
                    <a:pt x="436" y="191"/>
                    <a:pt x="431" y="209"/>
                  </a:cubicBezTo>
                  <a:cubicBezTo>
                    <a:pt x="431" y="209"/>
                    <a:pt x="431" y="209"/>
                    <a:pt x="431" y="210"/>
                  </a:cubicBezTo>
                  <a:cubicBezTo>
                    <a:pt x="430" y="209"/>
                    <a:pt x="430" y="208"/>
                    <a:pt x="429" y="207"/>
                  </a:cubicBezTo>
                  <a:cubicBezTo>
                    <a:pt x="421" y="200"/>
                    <a:pt x="412" y="189"/>
                    <a:pt x="404" y="179"/>
                  </a:cubicBezTo>
                  <a:cubicBezTo>
                    <a:pt x="399" y="174"/>
                    <a:pt x="395" y="169"/>
                    <a:pt x="390" y="164"/>
                  </a:cubicBezTo>
                  <a:cubicBezTo>
                    <a:pt x="388" y="162"/>
                    <a:pt x="385" y="160"/>
                    <a:pt x="381" y="157"/>
                  </a:cubicBezTo>
                  <a:cubicBezTo>
                    <a:pt x="380" y="156"/>
                    <a:pt x="378" y="155"/>
                    <a:pt x="377" y="154"/>
                  </a:cubicBezTo>
                  <a:cubicBezTo>
                    <a:pt x="368" y="148"/>
                    <a:pt x="358" y="144"/>
                    <a:pt x="352" y="144"/>
                  </a:cubicBezTo>
                  <a:cubicBezTo>
                    <a:pt x="301" y="143"/>
                    <a:pt x="251" y="142"/>
                    <a:pt x="201" y="141"/>
                  </a:cubicBezTo>
                  <a:cubicBezTo>
                    <a:pt x="201" y="141"/>
                    <a:pt x="200" y="142"/>
                    <a:pt x="200" y="142"/>
                  </a:cubicBezTo>
                  <a:cubicBezTo>
                    <a:pt x="190" y="141"/>
                    <a:pt x="180" y="145"/>
                    <a:pt x="173" y="153"/>
                  </a:cubicBezTo>
                  <a:cubicBezTo>
                    <a:pt x="173" y="153"/>
                    <a:pt x="173" y="153"/>
                    <a:pt x="173" y="153"/>
                  </a:cubicBezTo>
                  <a:cubicBezTo>
                    <a:pt x="173" y="154"/>
                    <a:pt x="165" y="162"/>
                    <a:pt x="156" y="169"/>
                  </a:cubicBezTo>
                  <a:cubicBezTo>
                    <a:pt x="152" y="173"/>
                    <a:pt x="147" y="177"/>
                    <a:pt x="143" y="179"/>
                  </a:cubicBezTo>
                  <a:cubicBezTo>
                    <a:pt x="141" y="179"/>
                    <a:pt x="139" y="180"/>
                    <a:pt x="138" y="180"/>
                  </a:cubicBezTo>
                  <a:cubicBezTo>
                    <a:pt x="137" y="178"/>
                    <a:pt x="134" y="173"/>
                    <a:pt x="132" y="164"/>
                  </a:cubicBezTo>
                  <a:cubicBezTo>
                    <a:pt x="130" y="152"/>
                    <a:pt x="128" y="136"/>
                    <a:pt x="128" y="114"/>
                  </a:cubicBezTo>
                  <a:cubicBezTo>
                    <a:pt x="128" y="93"/>
                    <a:pt x="130" y="68"/>
                    <a:pt x="133" y="37"/>
                  </a:cubicBezTo>
                  <a:cubicBezTo>
                    <a:pt x="135" y="20"/>
                    <a:pt x="122" y="4"/>
                    <a:pt x="104" y="2"/>
                  </a:cubicBezTo>
                  <a:cubicBezTo>
                    <a:pt x="87" y="0"/>
                    <a:pt x="71" y="13"/>
                    <a:pt x="69" y="30"/>
                  </a:cubicBezTo>
                  <a:cubicBezTo>
                    <a:pt x="66" y="63"/>
                    <a:pt x="64" y="90"/>
                    <a:pt x="64" y="114"/>
                  </a:cubicBezTo>
                  <a:cubicBezTo>
                    <a:pt x="64" y="155"/>
                    <a:pt x="69" y="183"/>
                    <a:pt x="79" y="206"/>
                  </a:cubicBezTo>
                  <a:cubicBezTo>
                    <a:pt x="85" y="217"/>
                    <a:pt x="92" y="227"/>
                    <a:pt x="103" y="2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52" name="Freeform 325"/>
            <p:cNvSpPr/>
            <p:nvPr/>
          </p:nvSpPr>
          <p:spPr bwMode="auto">
            <a:xfrm>
              <a:off x="6080125" y="1539875"/>
              <a:ext cx="182563" cy="182563"/>
            </a:xfrm>
            <a:custGeom>
              <a:avLst/>
              <a:gdLst>
                <a:gd name="T0" fmla="*/ 78 w 198"/>
                <a:gd name="T1" fmla="*/ 187 h 198"/>
                <a:gd name="T2" fmla="*/ 186 w 198"/>
                <a:gd name="T3" fmla="*/ 120 h 198"/>
                <a:gd name="T4" fmla="*/ 120 w 198"/>
                <a:gd name="T5" fmla="*/ 12 h 198"/>
                <a:gd name="T6" fmla="*/ 11 w 198"/>
                <a:gd name="T7" fmla="*/ 78 h 198"/>
                <a:gd name="T8" fmla="*/ 78 w 198"/>
                <a:gd name="T9" fmla="*/ 187 h 198"/>
              </a:gdLst>
              <a:ahLst/>
              <a:cxnLst>
                <a:cxn ang="0">
                  <a:pos x="T0" y="T1"/>
                </a:cxn>
                <a:cxn ang="0">
                  <a:pos x="T2" y="T3"/>
                </a:cxn>
                <a:cxn ang="0">
                  <a:pos x="T4" y="T5"/>
                </a:cxn>
                <a:cxn ang="0">
                  <a:pos x="T6" y="T7"/>
                </a:cxn>
                <a:cxn ang="0">
                  <a:pos x="T8" y="T9"/>
                </a:cxn>
              </a:cxnLst>
              <a:rect l="0" t="0" r="r" b="b"/>
              <a:pathLst>
                <a:path w="198" h="198">
                  <a:moveTo>
                    <a:pt x="78" y="187"/>
                  </a:moveTo>
                  <a:cubicBezTo>
                    <a:pt x="126" y="198"/>
                    <a:pt x="175" y="169"/>
                    <a:pt x="186" y="120"/>
                  </a:cubicBezTo>
                  <a:cubicBezTo>
                    <a:pt x="198" y="72"/>
                    <a:pt x="168" y="23"/>
                    <a:pt x="120" y="12"/>
                  </a:cubicBezTo>
                  <a:cubicBezTo>
                    <a:pt x="71" y="0"/>
                    <a:pt x="23" y="30"/>
                    <a:pt x="11" y="78"/>
                  </a:cubicBezTo>
                  <a:cubicBezTo>
                    <a:pt x="0" y="127"/>
                    <a:pt x="29" y="175"/>
                    <a:pt x="78" y="18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53" name="Freeform 326"/>
            <p:cNvSpPr/>
            <p:nvPr/>
          </p:nvSpPr>
          <p:spPr bwMode="auto">
            <a:xfrm>
              <a:off x="6084888" y="1519238"/>
              <a:ext cx="34925" cy="26988"/>
            </a:xfrm>
            <a:custGeom>
              <a:avLst/>
              <a:gdLst>
                <a:gd name="T0" fmla="*/ 4 w 38"/>
                <a:gd name="T1" fmla="*/ 30 h 30"/>
                <a:gd name="T2" fmla="*/ 5 w 38"/>
                <a:gd name="T3" fmla="*/ 30 h 30"/>
                <a:gd name="T4" fmla="*/ 9 w 38"/>
                <a:gd name="T5" fmla="*/ 27 h 30"/>
                <a:gd name="T6" fmla="*/ 9 w 38"/>
                <a:gd name="T7" fmla="*/ 27 h 30"/>
                <a:gd name="T8" fmla="*/ 10 w 38"/>
                <a:gd name="T9" fmla="*/ 24 h 30"/>
                <a:gd name="T10" fmla="*/ 34 w 38"/>
                <a:gd name="T11" fmla="*/ 8 h 30"/>
                <a:gd name="T12" fmla="*/ 34 w 38"/>
                <a:gd name="T13" fmla="*/ 8 h 30"/>
                <a:gd name="T14" fmla="*/ 38 w 38"/>
                <a:gd name="T15" fmla="*/ 4 h 30"/>
                <a:gd name="T16" fmla="*/ 34 w 38"/>
                <a:gd name="T17" fmla="*/ 0 h 30"/>
                <a:gd name="T18" fmla="*/ 34 w 38"/>
                <a:gd name="T19" fmla="*/ 0 h 30"/>
                <a:gd name="T20" fmla="*/ 8 w 38"/>
                <a:gd name="T21" fmla="*/ 12 h 30"/>
                <a:gd name="T22" fmla="*/ 1 w 38"/>
                <a:gd name="T23" fmla="*/ 25 h 30"/>
                <a:gd name="T24" fmla="*/ 4 w 38"/>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8" h="30">
                  <a:moveTo>
                    <a:pt x="4" y="30"/>
                  </a:moveTo>
                  <a:cubicBezTo>
                    <a:pt x="4" y="30"/>
                    <a:pt x="5" y="30"/>
                    <a:pt x="5" y="30"/>
                  </a:cubicBezTo>
                  <a:cubicBezTo>
                    <a:pt x="7" y="30"/>
                    <a:pt x="8" y="29"/>
                    <a:pt x="9" y="27"/>
                  </a:cubicBezTo>
                  <a:cubicBezTo>
                    <a:pt x="9" y="27"/>
                    <a:pt x="9" y="27"/>
                    <a:pt x="9" y="27"/>
                  </a:cubicBezTo>
                  <a:cubicBezTo>
                    <a:pt x="9" y="27"/>
                    <a:pt x="9" y="26"/>
                    <a:pt x="10" y="24"/>
                  </a:cubicBezTo>
                  <a:cubicBezTo>
                    <a:pt x="13" y="18"/>
                    <a:pt x="20" y="8"/>
                    <a:pt x="34" y="8"/>
                  </a:cubicBezTo>
                  <a:cubicBezTo>
                    <a:pt x="34" y="8"/>
                    <a:pt x="34" y="8"/>
                    <a:pt x="34" y="8"/>
                  </a:cubicBezTo>
                  <a:cubicBezTo>
                    <a:pt x="36" y="8"/>
                    <a:pt x="38" y="6"/>
                    <a:pt x="38" y="4"/>
                  </a:cubicBezTo>
                  <a:cubicBezTo>
                    <a:pt x="38" y="2"/>
                    <a:pt x="37" y="0"/>
                    <a:pt x="34" y="0"/>
                  </a:cubicBezTo>
                  <a:cubicBezTo>
                    <a:pt x="34" y="0"/>
                    <a:pt x="34" y="0"/>
                    <a:pt x="34" y="0"/>
                  </a:cubicBezTo>
                  <a:cubicBezTo>
                    <a:pt x="21" y="0"/>
                    <a:pt x="13" y="6"/>
                    <a:pt x="8" y="12"/>
                  </a:cubicBezTo>
                  <a:cubicBezTo>
                    <a:pt x="3" y="18"/>
                    <a:pt x="1" y="24"/>
                    <a:pt x="1" y="25"/>
                  </a:cubicBezTo>
                  <a:cubicBezTo>
                    <a:pt x="0" y="27"/>
                    <a:pt x="2" y="29"/>
                    <a:pt x="4"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54" name="Freeform 327"/>
            <p:cNvSpPr/>
            <p:nvPr/>
          </p:nvSpPr>
          <p:spPr bwMode="auto">
            <a:xfrm>
              <a:off x="6069013" y="1501775"/>
              <a:ext cx="49213" cy="41275"/>
            </a:xfrm>
            <a:custGeom>
              <a:avLst/>
              <a:gdLst>
                <a:gd name="T0" fmla="*/ 50 w 54"/>
                <a:gd name="T1" fmla="*/ 8 h 45"/>
                <a:gd name="T2" fmla="*/ 54 w 54"/>
                <a:gd name="T3" fmla="*/ 4 h 45"/>
                <a:gd name="T4" fmla="*/ 50 w 54"/>
                <a:gd name="T5" fmla="*/ 0 h 45"/>
                <a:gd name="T6" fmla="*/ 47 w 54"/>
                <a:gd name="T7" fmla="*/ 0 h 45"/>
                <a:gd name="T8" fmla="*/ 7 w 54"/>
                <a:gd name="T9" fmla="*/ 20 h 45"/>
                <a:gd name="T10" fmla="*/ 0 w 54"/>
                <a:gd name="T11" fmla="*/ 40 h 45"/>
                <a:gd name="T12" fmla="*/ 4 w 54"/>
                <a:gd name="T13" fmla="*/ 45 h 45"/>
                <a:gd name="T14" fmla="*/ 4 w 54"/>
                <a:gd name="T15" fmla="*/ 45 h 45"/>
                <a:gd name="T16" fmla="*/ 8 w 54"/>
                <a:gd name="T17" fmla="*/ 41 h 45"/>
                <a:gd name="T18" fmla="*/ 9 w 54"/>
                <a:gd name="T19" fmla="*/ 36 h 45"/>
                <a:gd name="T20" fmla="*/ 47 w 54"/>
                <a:gd name="T21" fmla="*/ 8 h 45"/>
                <a:gd name="T22" fmla="*/ 50 w 54"/>
                <a:gd name="T23" fmla="*/ 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 h="45">
                  <a:moveTo>
                    <a:pt x="50" y="8"/>
                  </a:moveTo>
                  <a:cubicBezTo>
                    <a:pt x="52" y="8"/>
                    <a:pt x="54" y="7"/>
                    <a:pt x="54" y="4"/>
                  </a:cubicBezTo>
                  <a:cubicBezTo>
                    <a:pt x="54" y="2"/>
                    <a:pt x="53" y="0"/>
                    <a:pt x="50" y="0"/>
                  </a:cubicBezTo>
                  <a:cubicBezTo>
                    <a:pt x="49" y="0"/>
                    <a:pt x="48" y="0"/>
                    <a:pt x="47" y="0"/>
                  </a:cubicBezTo>
                  <a:cubicBezTo>
                    <a:pt x="26" y="0"/>
                    <a:pt x="13" y="10"/>
                    <a:pt x="7" y="20"/>
                  </a:cubicBezTo>
                  <a:cubicBezTo>
                    <a:pt x="1" y="30"/>
                    <a:pt x="0" y="40"/>
                    <a:pt x="0" y="40"/>
                  </a:cubicBezTo>
                  <a:cubicBezTo>
                    <a:pt x="0" y="43"/>
                    <a:pt x="2" y="45"/>
                    <a:pt x="4" y="45"/>
                  </a:cubicBezTo>
                  <a:cubicBezTo>
                    <a:pt x="4" y="45"/>
                    <a:pt x="4" y="45"/>
                    <a:pt x="4" y="45"/>
                  </a:cubicBezTo>
                  <a:cubicBezTo>
                    <a:pt x="6" y="45"/>
                    <a:pt x="8" y="43"/>
                    <a:pt x="8" y="41"/>
                  </a:cubicBezTo>
                  <a:cubicBezTo>
                    <a:pt x="8" y="41"/>
                    <a:pt x="8" y="39"/>
                    <a:pt x="9" y="36"/>
                  </a:cubicBezTo>
                  <a:cubicBezTo>
                    <a:pt x="12" y="26"/>
                    <a:pt x="19" y="8"/>
                    <a:pt x="47" y="8"/>
                  </a:cubicBezTo>
                  <a:cubicBezTo>
                    <a:pt x="48" y="8"/>
                    <a:pt x="49" y="8"/>
                    <a:pt x="5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61" name="Freeform 328"/>
            <p:cNvSpPr/>
            <p:nvPr/>
          </p:nvSpPr>
          <p:spPr bwMode="auto">
            <a:xfrm>
              <a:off x="5949950" y="1808163"/>
              <a:ext cx="30163" cy="33338"/>
            </a:xfrm>
            <a:custGeom>
              <a:avLst/>
              <a:gdLst>
                <a:gd name="T0" fmla="*/ 13 w 31"/>
                <a:gd name="T1" fmla="*/ 30 h 37"/>
                <a:gd name="T2" fmla="*/ 25 w 31"/>
                <a:gd name="T3" fmla="*/ 37 h 37"/>
                <a:gd name="T4" fmla="*/ 27 w 31"/>
                <a:gd name="T5" fmla="*/ 37 h 37"/>
                <a:gd name="T6" fmla="*/ 30 w 31"/>
                <a:gd name="T7" fmla="*/ 35 h 37"/>
                <a:gd name="T8" fmla="*/ 28 w 31"/>
                <a:gd name="T9" fmla="*/ 30 h 37"/>
                <a:gd name="T10" fmla="*/ 25 w 31"/>
                <a:gd name="T11" fmla="*/ 28 h 37"/>
                <a:gd name="T12" fmla="*/ 8 w 31"/>
                <a:gd name="T13" fmla="*/ 5 h 37"/>
                <a:gd name="T14" fmla="*/ 8 w 31"/>
                <a:gd name="T15" fmla="*/ 4 h 37"/>
                <a:gd name="T16" fmla="*/ 4 w 31"/>
                <a:gd name="T17" fmla="*/ 0 h 37"/>
                <a:gd name="T18" fmla="*/ 0 w 31"/>
                <a:gd name="T19" fmla="*/ 4 h 37"/>
                <a:gd name="T20" fmla="*/ 0 w 31"/>
                <a:gd name="T21" fmla="*/ 5 h 37"/>
                <a:gd name="T22" fmla="*/ 13 w 31"/>
                <a:gd name="T23" fmla="*/ 3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 h="37">
                  <a:moveTo>
                    <a:pt x="13" y="30"/>
                  </a:moveTo>
                  <a:cubicBezTo>
                    <a:pt x="19" y="35"/>
                    <a:pt x="25" y="37"/>
                    <a:pt x="25" y="37"/>
                  </a:cubicBezTo>
                  <a:cubicBezTo>
                    <a:pt x="26" y="37"/>
                    <a:pt x="26" y="37"/>
                    <a:pt x="27" y="37"/>
                  </a:cubicBezTo>
                  <a:cubicBezTo>
                    <a:pt x="28" y="37"/>
                    <a:pt x="30" y="36"/>
                    <a:pt x="30" y="35"/>
                  </a:cubicBezTo>
                  <a:cubicBezTo>
                    <a:pt x="31" y="33"/>
                    <a:pt x="30" y="30"/>
                    <a:pt x="28" y="30"/>
                  </a:cubicBezTo>
                  <a:cubicBezTo>
                    <a:pt x="28" y="30"/>
                    <a:pt x="27" y="29"/>
                    <a:pt x="25" y="28"/>
                  </a:cubicBezTo>
                  <a:cubicBezTo>
                    <a:pt x="19" y="26"/>
                    <a:pt x="8" y="19"/>
                    <a:pt x="8" y="5"/>
                  </a:cubicBezTo>
                  <a:cubicBezTo>
                    <a:pt x="8" y="5"/>
                    <a:pt x="8" y="4"/>
                    <a:pt x="8" y="4"/>
                  </a:cubicBezTo>
                  <a:cubicBezTo>
                    <a:pt x="8" y="2"/>
                    <a:pt x="7" y="0"/>
                    <a:pt x="4" y="0"/>
                  </a:cubicBezTo>
                  <a:cubicBezTo>
                    <a:pt x="2" y="0"/>
                    <a:pt x="0" y="2"/>
                    <a:pt x="0" y="4"/>
                  </a:cubicBezTo>
                  <a:cubicBezTo>
                    <a:pt x="0" y="4"/>
                    <a:pt x="0" y="5"/>
                    <a:pt x="0" y="5"/>
                  </a:cubicBezTo>
                  <a:cubicBezTo>
                    <a:pt x="0" y="17"/>
                    <a:pt x="7" y="25"/>
                    <a:pt x="13"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62" name="Freeform 329"/>
            <p:cNvSpPr/>
            <p:nvPr/>
          </p:nvSpPr>
          <p:spPr bwMode="auto">
            <a:xfrm>
              <a:off x="5934075" y="1809750"/>
              <a:ext cx="41275" cy="49213"/>
            </a:xfrm>
            <a:custGeom>
              <a:avLst/>
              <a:gdLst>
                <a:gd name="T0" fmla="*/ 20 w 45"/>
                <a:gd name="T1" fmla="*/ 47 h 54"/>
                <a:gd name="T2" fmla="*/ 40 w 45"/>
                <a:gd name="T3" fmla="*/ 54 h 54"/>
                <a:gd name="T4" fmla="*/ 40 w 45"/>
                <a:gd name="T5" fmla="*/ 54 h 54"/>
                <a:gd name="T6" fmla="*/ 44 w 45"/>
                <a:gd name="T7" fmla="*/ 50 h 54"/>
                <a:gd name="T8" fmla="*/ 41 w 45"/>
                <a:gd name="T9" fmla="*/ 46 h 54"/>
                <a:gd name="T10" fmla="*/ 41 w 45"/>
                <a:gd name="T11" fmla="*/ 46 h 54"/>
                <a:gd name="T12" fmla="*/ 36 w 45"/>
                <a:gd name="T13" fmla="*/ 45 h 54"/>
                <a:gd name="T14" fmla="*/ 8 w 45"/>
                <a:gd name="T15" fmla="*/ 7 h 54"/>
                <a:gd name="T16" fmla="*/ 8 w 45"/>
                <a:gd name="T17" fmla="*/ 4 h 54"/>
                <a:gd name="T18" fmla="*/ 4 w 45"/>
                <a:gd name="T19" fmla="*/ 0 h 54"/>
                <a:gd name="T20" fmla="*/ 0 w 45"/>
                <a:gd name="T21" fmla="*/ 4 h 54"/>
                <a:gd name="T22" fmla="*/ 0 w 45"/>
                <a:gd name="T23" fmla="*/ 7 h 54"/>
                <a:gd name="T24" fmla="*/ 20 w 45"/>
                <a:gd name="T25" fmla="*/ 47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54">
                  <a:moveTo>
                    <a:pt x="20" y="47"/>
                  </a:moveTo>
                  <a:cubicBezTo>
                    <a:pt x="30" y="53"/>
                    <a:pt x="40" y="54"/>
                    <a:pt x="40" y="54"/>
                  </a:cubicBezTo>
                  <a:cubicBezTo>
                    <a:pt x="40" y="54"/>
                    <a:pt x="40" y="54"/>
                    <a:pt x="40" y="54"/>
                  </a:cubicBezTo>
                  <a:cubicBezTo>
                    <a:pt x="43" y="54"/>
                    <a:pt x="44" y="52"/>
                    <a:pt x="44" y="50"/>
                  </a:cubicBezTo>
                  <a:cubicBezTo>
                    <a:pt x="45" y="48"/>
                    <a:pt x="43" y="46"/>
                    <a:pt x="41" y="46"/>
                  </a:cubicBezTo>
                  <a:cubicBezTo>
                    <a:pt x="41" y="46"/>
                    <a:pt x="41" y="46"/>
                    <a:pt x="41" y="46"/>
                  </a:cubicBezTo>
                  <a:cubicBezTo>
                    <a:pt x="41" y="46"/>
                    <a:pt x="39" y="46"/>
                    <a:pt x="36" y="45"/>
                  </a:cubicBezTo>
                  <a:cubicBezTo>
                    <a:pt x="26" y="43"/>
                    <a:pt x="8" y="35"/>
                    <a:pt x="8" y="7"/>
                  </a:cubicBezTo>
                  <a:cubicBezTo>
                    <a:pt x="8" y="6"/>
                    <a:pt x="8" y="5"/>
                    <a:pt x="8" y="4"/>
                  </a:cubicBezTo>
                  <a:cubicBezTo>
                    <a:pt x="8" y="2"/>
                    <a:pt x="6" y="0"/>
                    <a:pt x="4" y="0"/>
                  </a:cubicBezTo>
                  <a:cubicBezTo>
                    <a:pt x="2" y="0"/>
                    <a:pt x="0" y="2"/>
                    <a:pt x="0" y="4"/>
                  </a:cubicBezTo>
                  <a:cubicBezTo>
                    <a:pt x="0" y="5"/>
                    <a:pt x="0" y="6"/>
                    <a:pt x="0" y="7"/>
                  </a:cubicBezTo>
                  <a:cubicBezTo>
                    <a:pt x="0" y="29"/>
                    <a:pt x="10" y="41"/>
                    <a:pt x="20"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63" name="Freeform 330"/>
            <p:cNvSpPr/>
            <p:nvPr/>
          </p:nvSpPr>
          <p:spPr bwMode="auto">
            <a:xfrm>
              <a:off x="6327775" y="1858963"/>
              <a:ext cx="41275" cy="33338"/>
            </a:xfrm>
            <a:custGeom>
              <a:avLst/>
              <a:gdLst>
                <a:gd name="T0" fmla="*/ 4 w 44"/>
                <a:gd name="T1" fmla="*/ 35 h 35"/>
                <a:gd name="T2" fmla="*/ 8 w 44"/>
                <a:gd name="T3" fmla="*/ 35 h 35"/>
                <a:gd name="T4" fmla="*/ 8 w 44"/>
                <a:gd name="T5" fmla="*/ 35 h 35"/>
                <a:gd name="T6" fmla="*/ 38 w 44"/>
                <a:gd name="T7" fmla="*/ 20 h 35"/>
                <a:gd name="T8" fmla="*/ 43 w 44"/>
                <a:gd name="T9" fmla="*/ 5 h 35"/>
                <a:gd name="T10" fmla="*/ 40 w 44"/>
                <a:gd name="T11" fmla="*/ 1 h 35"/>
                <a:gd name="T12" fmla="*/ 35 w 44"/>
                <a:gd name="T13" fmla="*/ 4 h 35"/>
                <a:gd name="T14" fmla="*/ 35 w 44"/>
                <a:gd name="T15" fmla="*/ 8 h 35"/>
                <a:gd name="T16" fmla="*/ 8 w 44"/>
                <a:gd name="T17" fmla="*/ 27 h 35"/>
                <a:gd name="T18" fmla="*/ 5 w 44"/>
                <a:gd name="T19" fmla="*/ 27 h 35"/>
                <a:gd name="T20" fmla="*/ 0 w 44"/>
                <a:gd name="T21" fmla="*/ 30 h 35"/>
                <a:gd name="T22" fmla="*/ 4 w 44"/>
                <a:gd name="T23"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 h="35">
                  <a:moveTo>
                    <a:pt x="4" y="35"/>
                  </a:moveTo>
                  <a:cubicBezTo>
                    <a:pt x="6" y="35"/>
                    <a:pt x="7" y="35"/>
                    <a:pt x="8" y="35"/>
                  </a:cubicBezTo>
                  <a:cubicBezTo>
                    <a:pt x="8" y="35"/>
                    <a:pt x="8" y="35"/>
                    <a:pt x="8" y="35"/>
                  </a:cubicBezTo>
                  <a:cubicBezTo>
                    <a:pt x="24" y="35"/>
                    <a:pt x="33" y="27"/>
                    <a:pt x="38" y="20"/>
                  </a:cubicBezTo>
                  <a:cubicBezTo>
                    <a:pt x="43" y="12"/>
                    <a:pt x="43" y="5"/>
                    <a:pt x="43" y="5"/>
                  </a:cubicBezTo>
                  <a:cubicBezTo>
                    <a:pt x="44" y="3"/>
                    <a:pt x="42" y="1"/>
                    <a:pt x="40" y="1"/>
                  </a:cubicBezTo>
                  <a:cubicBezTo>
                    <a:pt x="38" y="0"/>
                    <a:pt x="36" y="2"/>
                    <a:pt x="35" y="4"/>
                  </a:cubicBezTo>
                  <a:cubicBezTo>
                    <a:pt x="35" y="4"/>
                    <a:pt x="35" y="5"/>
                    <a:pt x="35" y="8"/>
                  </a:cubicBezTo>
                  <a:cubicBezTo>
                    <a:pt x="33" y="14"/>
                    <a:pt x="28" y="27"/>
                    <a:pt x="8" y="27"/>
                  </a:cubicBezTo>
                  <a:cubicBezTo>
                    <a:pt x="7" y="27"/>
                    <a:pt x="6" y="27"/>
                    <a:pt x="5" y="27"/>
                  </a:cubicBezTo>
                  <a:cubicBezTo>
                    <a:pt x="2" y="26"/>
                    <a:pt x="1" y="28"/>
                    <a:pt x="0" y="30"/>
                  </a:cubicBezTo>
                  <a:cubicBezTo>
                    <a:pt x="0" y="33"/>
                    <a:pt x="2" y="34"/>
                    <a:pt x="4"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64" name="Freeform 331"/>
            <p:cNvSpPr/>
            <p:nvPr/>
          </p:nvSpPr>
          <p:spPr bwMode="auto">
            <a:xfrm>
              <a:off x="6324600" y="1866900"/>
              <a:ext cx="61913" cy="46038"/>
            </a:xfrm>
            <a:custGeom>
              <a:avLst/>
              <a:gdLst>
                <a:gd name="T0" fmla="*/ 0 w 66"/>
                <a:gd name="T1" fmla="*/ 45 h 49"/>
                <a:gd name="T2" fmla="*/ 4 w 66"/>
                <a:gd name="T3" fmla="*/ 49 h 49"/>
                <a:gd name="T4" fmla="*/ 4 w 66"/>
                <a:gd name="T5" fmla="*/ 49 h 49"/>
                <a:gd name="T6" fmla="*/ 66 w 66"/>
                <a:gd name="T7" fmla="*/ 6 h 49"/>
                <a:gd name="T8" fmla="*/ 63 w 66"/>
                <a:gd name="T9" fmla="*/ 1 h 49"/>
                <a:gd name="T10" fmla="*/ 58 w 66"/>
                <a:gd name="T11" fmla="*/ 4 h 49"/>
                <a:gd name="T12" fmla="*/ 58 w 66"/>
                <a:gd name="T13" fmla="*/ 4 h 49"/>
                <a:gd name="T14" fmla="*/ 56 w 66"/>
                <a:gd name="T15" fmla="*/ 9 h 49"/>
                <a:gd name="T16" fmla="*/ 4 w 66"/>
                <a:gd name="T17" fmla="*/ 41 h 49"/>
                <a:gd name="T18" fmla="*/ 0 w 66"/>
                <a:gd name="T19" fmla="*/ 4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 h="49">
                  <a:moveTo>
                    <a:pt x="0" y="45"/>
                  </a:moveTo>
                  <a:cubicBezTo>
                    <a:pt x="0" y="47"/>
                    <a:pt x="2" y="49"/>
                    <a:pt x="4" y="49"/>
                  </a:cubicBezTo>
                  <a:cubicBezTo>
                    <a:pt x="4" y="49"/>
                    <a:pt x="4" y="49"/>
                    <a:pt x="4" y="49"/>
                  </a:cubicBezTo>
                  <a:cubicBezTo>
                    <a:pt x="50" y="47"/>
                    <a:pt x="66" y="7"/>
                    <a:pt x="66" y="6"/>
                  </a:cubicBezTo>
                  <a:cubicBezTo>
                    <a:pt x="66" y="4"/>
                    <a:pt x="65" y="2"/>
                    <a:pt x="63" y="1"/>
                  </a:cubicBezTo>
                  <a:cubicBezTo>
                    <a:pt x="61" y="0"/>
                    <a:pt x="59" y="2"/>
                    <a:pt x="58" y="4"/>
                  </a:cubicBezTo>
                  <a:cubicBezTo>
                    <a:pt x="58" y="4"/>
                    <a:pt x="58" y="4"/>
                    <a:pt x="58" y="4"/>
                  </a:cubicBezTo>
                  <a:cubicBezTo>
                    <a:pt x="58" y="4"/>
                    <a:pt x="57" y="6"/>
                    <a:pt x="56" y="9"/>
                  </a:cubicBezTo>
                  <a:cubicBezTo>
                    <a:pt x="50" y="19"/>
                    <a:pt x="34" y="40"/>
                    <a:pt x="4" y="41"/>
                  </a:cubicBezTo>
                  <a:cubicBezTo>
                    <a:pt x="2" y="41"/>
                    <a:pt x="0" y="43"/>
                    <a:pt x="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grpSp>
      <p:pic>
        <p:nvPicPr>
          <p:cNvPr id="65" name="图片 6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66"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基本法律常识介绍</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6"/>
                                        </p:tgtEl>
                                        <p:attrNameLst>
                                          <p:attrName>style.visibility</p:attrName>
                                        </p:attrNameLst>
                                      </p:cBhvr>
                                      <p:to>
                                        <p:strVal val="visible"/>
                                      </p:to>
                                    </p:set>
                                    <p:anim calcmode="lin" valueType="num">
                                      <p:cBhvr>
                                        <p:cTn id="7" dur="500" fill="hold"/>
                                        <p:tgtEl>
                                          <p:spTgt spid="6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6"/>
                                        </p:tgtEl>
                                        <p:attrNameLst>
                                          <p:attrName>ppt_y</p:attrName>
                                        </p:attrNameLst>
                                      </p:cBhvr>
                                      <p:tavLst>
                                        <p:tav tm="0">
                                          <p:val>
                                            <p:strVal val="#ppt_y"/>
                                          </p:val>
                                        </p:tav>
                                        <p:tav tm="100000">
                                          <p:val>
                                            <p:strVal val="#ppt_y"/>
                                          </p:val>
                                        </p:tav>
                                      </p:tavLst>
                                    </p:anim>
                                    <p:anim calcmode="lin" valueType="num">
                                      <p:cBhvr>
                                        <p:cTn id="9" dur="500" fill="hold"/>
                                        <p:tgtEl>
                                          <p:spTgt spid="6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椭圆 70"/>
          <p:cNvSpPr/>
          <p:nvPr/>
        </p:nvSpPr>
        <p:spPr>
          <a:xfrm>
            <a:off x="6096000" y="2798936"/>
            <a:ext cx="2628000" cy="26280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0" name="椭圆 69"/>
          <p:cNvSpPr/>
          <p:nvPr/>
        </p:nvSpPr>
        <p:spPr>
          <a:xfrm>
            <a:off x="3432064" y="2786559"/>
            <a:ext cx="2628000" cy="2628000"/>
          </a:xfrm>
          <a:prstGeom prst="ellipse">
            <a:avLst/>
          </a:prstGeom>
          <a:noFill/>
          <a:ln>
            <a:gradFill>
              <a:gsLst>
                <a:gs pos="0">
                  <a:schemeClr val="bg1">
                    <a:lumMod val="75000"/>
                  </a:schemeClr>
                </a:gs>
                <a:gs pos="50000">
                  <a:schemeClr val="bg1">
                    <a:lumMod val="75000"/>
                  </a:schemeClr>
                </a:gs>
                <a:gs pos="100000">
                  <a:schemeClr val="bg1">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椭圆 11"/>
          <p:cNvSpPr/>
          <p:nvPr/>
        </p:nvSpPr>
        <p:spPr>
          <a:xfrm>
            <a:off x="3815335" y="3169830"/>
            <a:ext cx="1861458" cy="1861458"/>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9" name="椭圆 68"/>
          <p:cNvSpPr/>
          <p:nvPr/>
        </p:nvSpPr>
        <p:spPr>
          <a:xfrm>
            <a:off x="6475732" y="3169830"/>
            <a:ext cx="1861458" cy="1861458"/>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 name="文本框 55"/>
          <p:cNvSpPr txBox="1"/>
          <p:nvPr/>
        </p:nvSpPr>
        <p:spPr>
          <a:xfrm>
            <a:off x="1417378" y="1235229"/>
            <a:ext cx="9376309" cy="830997"/>
          </a:xfrm>
          <a:prstGeom prst="rect">
            <a:avLst/>
          </a:prstGeom>
          <a:noFill/>
        </p:spPr>
        <p:txBody>
          <a:bodyPr wrap="square" rtlCol="0">
            <a:spAutoFit/>
          </a:bodyPr>
          <a:lstStyle/>
          <a:p>
            <a:r>
              <a:rPr lang="zh-CN" altLang="en-US" sz="2400">
                <a:solidFill>
                  <a:srgbClr val="C00000"/>
                </a:solidFill>
                <a:latin typeface="阿里巴巴普惠体 Medium" panose="00020600040101010101" pitchFamily="18" charset="-122"/>
                <a:ea typeface="阿里巴巴普惠体 Medium" panose="00020600040101010101" pitchFamily="18" charset="-122"/>
              </a:rPr>
              <a:t>        违法犯罪会受到怎样的惩罚，下面我依照</a:t>
            </a:r>
            <a:r>
              <a:rPr lang="en-US" altLang="zh-CN" sz="2400">
                <a:solidFill>
                  <a:srgbClr val="C00000"/>
                </a:solidFill>
                <a:latin typeface="阿里巴巴普惠体 Medium" panose="00020600040101010101" pitchFamily="18" charset="-122"/>
                <a:ea typeface="阿里巴巴普惠体 Medium" panose="00020600040101010101" pitchFamily="18" charset="-122"/>
              </a:rPr>
              <a:t>《</a:t>
            </a:r>
            <a:r>
              <a:rPr lang="zh-CN" altLang="en-US" sz="2400">
                <a:solidFill>
                  <a:srgbClr val="C00000"/>
                </a:solidFill>
                <a:latin typeface="阿里巴巴普惠体 Medium" panose="00020600040101010101" pitchFamily="18" charset="-122"/>
                <a:ea typeface="阿里巴巴普惠体 Medium" panose="00020600040101010101" pitchFamily="18" charset="-122"/>
              </a:rPr>
              <a:t>中华人民共和国刑法</a:t>
            </a:r>
            <a:r>
              <a:rPr lang="en-US" altLang="zh-CN" sz="2400">
                <a:solidFill>
                  <a:srgbClr val="C00000"/>
                </a:solidFill>
                <a:latin typeface="阿里巴巴普惠体 Medium" panose="00020600040101010101" pitchFamily="18" charset="-122"/>
                <a:ea typeface="阿里巴巴普惠体 Medium" panose="00020600040101010101" pitchFamily="18" charset="-122"/>
              </a:rPr>
              <a:t>》</a:t>
            </a:r>
            <a:r>
              <a:rPr lang="zh-CN" altLang="en-US" sz="2400">
                <a:solidFill>
                  <a:srgbClr val="C00000"/>
                </a:solidFill>
                <a:latin typeface="阿里巴巴普惠体 Medium" panose="00020600040101010101" pitchFamily="18" charset="-122"/>
                <a:ea typeface="阿里巴巴普惠体 Medium" panose="00020600040101010101" pitchFamily="18" charset="-122"/>
              </a:rPr>
              <a:t>和</a:t>
            </a:r>
            <a:r>
              <a:rPr lang="en-US" altLang="zh-CN" sz="2400">
                <a:solidFill>
                  <a:srgbClr val="C00000"/>
                </a:solidFill>
                <a:latin typeface="阿里巴巴普惠体 Medium" panose="00020600040101010101" pitchFamily="18" charset="-122"/>
                <a:ea typeface="阿里巴巴普惠体 Medium" panose="00020600040101010101" pitchFamily="18" charset="-122"/>
              </a:rPr>
              <a:t>《</a:t>
            </a:r>
            <a:r>
              <a:rPr lang="zh-CN" altLang="en-US" sz="2400">
                <a:solidFill>
                  <a:srgbClr val="C00000"/>
                </a:solidFill>
                <a:latin typeface="阿里巴巴普惠体 Medium" panose="00020600040101010101" pitchFamily="18" charset="-122"/>
                <a:ea typeface="阿里巴巴普惠体 Medium" panose="00020600040101010101" pitchFamily="18" charset="-122"/>
              </a:rPr>
              <a:t>中华人民共和国治安管理处罚法</a:t>
            </a:r>
            <a:r>
              <a:rPr lang="en-US" altLang="zh-CN" sz="2400">
                <a:solidFill>
                  <a:srgbClr val="C00000"/>
                </a:solidFill>
                <a:latin typeface="阿里巴巴普惠体 Medium" panose="00020600040101010101" pitchFamily="18" charset="-122"/>
                <a:ea typeface="阿里巴巴普惠体 Medium" panose="00020600040101010101" pitchFamily="18" charset="-122"/>
              </a:rPr>
              <a:t>》</a:t>
            </a:r>
            <a:r>
              <a:rPr lang="zh-CN" altLang="en-US" sz="2400">
                <a:solidFill>
                  <a:srgbClr val="C00000"/>
                </a:solidFill>
                <a:latin typeface="阿里巴巴普惠体 Medium" panose="00020600040101010101" pitchFamily="18" charset="-122"/>
                <a:ea typeface="阿里巴巴普惠体 Medium" panose="00020600040101010101" pitchFamily="18" charset="-122"/>
              </a:rPr>
              <a:t>，给大家简单讲一讲。</a:t>
            </a:r>
          </a:p>
        </p:txBody>
      </p:sp>
      <p:grpSp>
        <p:nvGrpSpPr>
          <p:cNvPr id="5" name="组合 4"/>
          <p:cNvGrpSpPr/>
          <p:nvPr/>
        </p:nvGrpSpPr>
        <p:grpSpPr>
          <a:xfrm>
            <a:off x="4188225" y="3525292"/>
            <a:ext cx="1152000" cy="1152000"/>
            <a:chOff x="3650250" y="3254826"/>
            <a:chExt cx="1152000" cy="1152000"/>
          </a:xfrm>
        </p:grpSpPr>
        <p:sp>
          <p:nvSpPr>
            <p:cNvPr id="61" name="椭圆 60"/>
            <p:cNvSpPr/>
            <p:nvPr/>
          </p:nvSpPr>
          <p:spPr>
            <a:xfrm flipH="1">
              <a:off x="3650250" y="3254826"/>
              <a:ext cx="1152000" cy="1152000"/>
            </a:xfrm>
            <a:prstGeom prst="ellipse">
              <a:avLst/>
            </a:prstGeom>
            <a:solidFill>
              <a:srgbClr val="004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2" name="文本框 61"/>
            <p:cNvSpPr txBox="1"/>
            <p:nvPr/>
          </p:nvSpPr>
          <p:spPr>
            <a:xfrm>
              <a:off x="3650250" y="3599993"/>
              <a:ext cx="1152000" cy="461665"/>
            </a:xfrm>
            <a:prstGeom prst="rect">
              <a:avLst/>
            </a:prstGeom>
            <a:noFill/>
          </p:spPr>
          <p:txBody>
            <a:bodyPr wrap="square" rtlCol="0">
              <a:spAutoFit/>
            </a:bodyPr>
            <a:lstStyle/>
            <a:p>
              <a:pPr algn="ctr"/>
              <a:r>
                <a:rPr lang="zh-CN" altLang="en-US" sz="2400">
                  <a:solidFill>
                    <a:prstClr val="white"/>
                  </a:solidFill>
                  <a:latin typeface="阿里巴巴普惠体 Medium" panose="00020600040101010101" pitchFamily="18" charset="-122"/>
                  <a:ea typeface="阿里巴巴普惠体 Medium" panose="00020600040101010101" pitchFamily="18" charset="-122"/>
                </a:rPr>
                <a:t>实际刑</a:t>
              </a:r>
            </a:p>
          </p:txBody>
        </p:sp>
      </p:grpSp>
      <p:grpSp>
        <p:nvGrpSpPr>
          <p:cNvPr id="63" name="组合 62"/>
          <p:cNvGrpSpPr/>
          <p:nvPr/>
        </p:nvGrpSpPr>
        <p:grpSpPr>
          <a:xfrm>
            <a:off x="6830461" y="3525292"/>
            <a:ext cx="1152000" cy="1152000"/>
            <a:chOff x="3650250" y="3254826"/>
            <a:chExt cx="1152000" cy="1152000"/>
          </a:xfrm>
        </p:grpSpPr>
        <p:sp>
          <p:nvSpPr>
            <p:cNvPr id="64" name="椭圆 63"/>
            <p:cNvSpPr/>
            <p:nvPr/>
          </p:nvSpPr>
          <p:spPr>
            <a:xfrm flipH="1">
              <a:off x="3650250" y="3254826"/>
              <a:ext cx="1152000" cy="1152000"/>
            </a:xfrm>
            <a:prstGeom prst="ellipse">
              <a:avLst/>
            </a:prstGeom>
            <a:solidFill>
              <a:srgbClr val="004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5" name="文本框 64"/>
            <p:cNvSpPr txBox="1"/>
            <p:nvPr/>
          </p:nvSpPr>
          <p:spPr>
            <a:xfrm>
              <a:off x="3650250" y="3599993"/>
              <a:ext cx="1152000" cy="461665"/>
            </a:xfrm>
            <a:prstGeom prst="rect">
              <a:avLst/>
            </a:prstGeom>
            <a:noFill/>
          </p:spPr>
          <p:txBody>
            <a:bodyPr wrap="square" rtlCol="0">
              <a:spAutoFit/>
            </a:bodyPr>
            <a:lstStyle/>
            <a:p>
              <a:pPr algn="ctr"/>
              <a:r>
                <a:rPr lang="zh-CN" altLang="en-US" sz="2400">
                  <a:solidFill>
                    <a:prstClr val="white"/>
                  </a:solidFill>
                  <a:latin typeface="阿里巴巴普惠体 Medium" panose="00020600040101010101" pitchFamily="18" charset="-122"/>
                  <a:ea typeface="阿里巴巴普惠体 Medium" panose="00020600040101010101" pitchFamily="18" charset="-122"/>
                </a:rPr>
                <a:t>附加刑</a:t>
              </a:r>
            </a:p>
          </p:txBody>
        </p:sp>
      </p:grpSp>
      <p:grpSp>
        <p:nvGrpSpPr>
          <p:cNvPr id="66" name="组合 65"/>
          <p:cNvGrpSpPr/>
          <p:nvPr/>
        </p:nvGrpSpPr>
        <p:grpSpPr>
          <a:xfrm>
            <a:off x="5344970" y="3813290"/>
            <a:ext cx="1523829" cy="576000"/>
            <a:chOff x="2398000" y="1782681"/>
            <a:chExt cx="1648983" cy="576000"/>
          </a:xfrm>
          <a:effectLst/>
        </p:grpSpPr>
        <p:sp>
          <p:nvSpPr>
            <p:cNvPr id="67" name="圆角矩形 66"/>
            <p:cNvSpPr/>
            <p:nvPr/>
          </p:nvSpPr>
          <p:spPr>
            <a:xfrm flipH="1">
              <a:off x="2408271" y="1782681"/>
              <a:ext cx="1597226" cy="576000"/>
            </a:xfrm>
            <a:prstGeom prst="roundRect">
              <a:avLst>
                <a:gd name="adj" fmla="val 50000"/>
              </a:avLst>
            </a:prstGeom>
            <a:solidFill>
              <a:srgbClr val="027B8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8" name="文本框 67"/>
            <p:cNvSpPr txBox="1"/>
            <p:nvPr/>
          </p:nvSpPr>
          <p:spPr>
            <a:xfrm>
              <a:off x="2398000" y="1839118"/>
              <a:ext cx="1648983" cy="461665"/>
            </a:xfrm>
            <a:prstGeom prst="rect">
              <a:avLst/>
            </a:prstGeom>
            <a:noFill/>
          </p:spPr>
          <p:txBody>
            <a:bodyPr wrap="square" rtlCol="0">
              <a:spAutoFit/>
            </a:bodyPr>
            <a:lstStyle/>
            <a:p>
              <a:pPr algn="ctr"/>
              <a:r>
                <a:rPr lang="zh-CN" altLang="en-US" sz="2400">
                  <a:solidFill>
                    <a:prstClr val="white"/>
                  </a:solidFill>
                  <a:latin typeface="阿里巴巴普惠体 Medium" panose="00020600040101010101" pitchFamily="18" charset="-122"/>
                  <a:ea typeface="阿里巴巴普惠体 Medium" panose="00020600040101010101" pitchFamily="18" charset="-122"/>
                </a:rPr>
                <a:t>处罚种类</a:t>
              </a:r>
            </a:p>
          </p:txBody>
        </p:sp>
      </p:grpSp>
      <p:sp>
        <p:nvSpPr>
          <p:cNvPr id="72" name="椭圆 71"/>
          <p:cNvSpPr/>
          <p:nvPr/>
        </p:nvSpPr>
        <p:spPr>
          <a:xfrm>
            <a:off x="3038527" y="2374861"/>
            <a:ext cx="3451395" cy="3451395"/>
          </a:xfrm>
          <a:prstGeom prst="ellipse">
            <a:avLst/>
          </a:prstGeom>
          <a:noFill/>
          <a:ln>
            <a:gradFill flip="none" rotWithShape="1">
              <a:gsLst>
                <a:gs pos="0">
                  <a:schemeClr val="bg1">
                    <a:lumMod val="75000"/>
                  </a:schemeClr>
                </a:gs>
                <a:gs pos="68000">
                  <a:schemeClr val="bg1">
                    <a:lumMod val="75000"/>
                    <a:alpha val="25000"/>
                  </a:schemeClr>
                </a:gs>
                <a:gs pos="33000">
                  <a:schemeClr val="bg1">
                    <a:lumMod val="75000"/>
                  </a:schemeClr>
                </a:gs>
                <a:gs pos="100000">
                  <a:schemeClr val="bg1">
                    <a:lumMod val="75000"/>
                    <a:alpha val="0"/>
                  </a:scheme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3" name="椭圆 72"/>
          <p:cNvSpPr/>
          <p:nvPr/>
        </p:nvSpPr>
        <p:spPr>
          <a:xfrm flipH="1">
            <a:off x="5676793" y="2374860"/>
            <a:ext cx="3451395" cy="3451395"/>
          </a:xfrm>
          <a:prstGeom prst="ellipse">
            <a:avLst/>
          </a:prstGeom>
          <a:noFill/>
          <a:ln>
            <a:gradFill flip="none" rotWithShape="1">
              <a:gsLst>
                <a:gs pos="0">
                  <a:schemeClr val="bg1">
                    <a:lumMod val="75000"/>
                  </a:schemeClr>
                </a:gs>
                <a:gs pos="68000">
                  <a:schemeClr val="bg1">
                    <a:lumMod val="75000"/>
                    <a:alpha val="25000"/>
                  </a:schemeClr>
                </a:gs>
                <a:gs pos="33000">
                  <a:schemeClr val="bg1">
                    <a:lumMod val="75000"/>
                  </a:schemeClr>
                </a:gs>
                <a:gs pos="100000">
                  <a:schemeClr val="bg1">
                    <a:lumMod val="75000"/>
                    <a:alpha val="0"/>
                  </a:scheme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4" name="椭圆 73"/>
          <p:cNvSpPr/>
          <p:nvPr/>
        </p:nvSpPr>
        <p:spPr>
          <a:xfrm>
            <a:off x="2970971" y="4028557"/>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5" name="椭圆 74"/>
          <p:cNvSpPr/>
          <p:nvPr/>
        </p:nvSpPr>
        <p:spPr>
          <a:xfrm>
            <a:off x="3522009" y="3437400"/>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6" name="椭圆 75"/>
          <p:cNvSpPr/>
          <p:nvPr/>
        </p:nvSpPr>
        <p:spPr>
          <a:xfrm>
            <a:off x="3824993" y="4389290"/>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7" name="椭圆 76"/>
          <p:cNvSpPr/>
          <p:nvPr/>
        </p:nvSpPr>
        <p:spPr>
          <a:xfrm>
            <a:off x="3999906" y="5157507"/>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8" name="椭圆 77"/>
          <p:cNvSpPr/>
          <p:nvPr/>
        </p:nvSpPr>
        <p:spPr>
          <a:xfrm>
            <a:off x="4329792" y="5725830"/>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9" name="椭圆 78"/>
          <p:cNvSpPr/>
          <p:nvPr/>
        </p:nvSpPr>
        <p:spPr>
          <a:xfrm>
            <a:off x="3999906" y="2456049"/>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0" name="椭圆 79"/>
          <p:cNvSpPr/>
          <p:nvPr/>
        </p:nvSpPr>
        <p:spPr>
          <a:xfrm>
            <a:off x="3389732" y="2897699"/>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1" name="文本框 80"/>
          <p:cNvSpPr txBox="1"/>
          <p:nvPr/>
        </p:nvSpPr>
        <p:spPr>
          <a:xfrm>
            <a:off x="3112061" y="2330264"/>
            <a:ext cx="849065" cy="400110"/>
          </a:xfrm>
          <a:prstGeom prst="rect">
            <a:avLst/>
          </a:prstGeom>
          <a:noFill/>
        </p:spPr>
        <p:txBody>
          <a:bodyPr wrap="square" rtlCol="0">
            <a:spAutoFit/>
          </a:bodyPr>
          <a:lstStyle/>
          <a:p>
            <a:pPr algn="r"/>
            <a:r>
              <a:rPr lang="zh-CN" altLang="en-US" sz="2000">
                <a:solidFill>
                  <a:prstClr val="black"/>
                </a:solidFill>
                <a:latin typeface="阿里巴巴普惠体 Medium" panose="00020600040101010101" pitchFamily="18" charset="-122"/>
                <a:ea typeface="阿里巴巴普惠体 Medium" panose="00020600040101010101" pitchFamily="18" charset="-122"/>
              </a:rPr>
              <a:t>警告</a:t>
            </a:r>
          </a:p>
        </p:txBody>
      </p:sp>
      <p:sp>
        <p:nvSpPr>
          <p:cNvPr id="82" name="文本框 81"/>
          <p:cNvSpPr txBox="1"/>
          <p:nvPr/>
        </p:nvSpPr>
        <p:spPr>
          <a:xfrm>
            <a:off x="2863105" y="3588007"/>
            <a:ext cx="1461807" cy="400110"/>
          </a:xfrm>
          <a:prstGeom prst="rect">
            <a:avLst/>
          </a:prstGeom>
          <a:noFill/>
        </p:spPr>
        <p:txBody>
          <a:bodyPr wrap="square" rtlCol="0">
            <a:spAutoFit/>
          </a:bodyPr>
          <a:lstStyle/>
          <a:p>
            <a:pPr algn="ctr"/>
            <a:r>
              <a:rPr lang="zh-CN" altLang="en-US" sz="2000">
                <a:solidFill>
                  <a:prstClr val="black"/>
                </a:solidFill>
                <a:latin typeface="阿里巴巴普惠体 Medium" panose="00020600040101010101" pitchFamily="18" charset="-122"/>
                <a:ea typeface="阿里巴巴普惠体 Medium" panose="00020600040101010101" pitchFamily="18" charset="-122"/>
              </a:rPr>
              <a:t>行政拘留</a:t>
            </a:r>
          </a:p>
        </p:txBody>
      </p:sp>
      <p:sp>
        <p:nvSpPr>
          <p:cNvPr id="83" name="文本框 82"/>
          <p:cNvSpPr txBox="1"/>
          <p:nvPr/>
        </p:nvSpPr>
        <p:spPr>
          <a:xfrm>
            <a:off x="2511269" y="2762540"/>
            <a:ext cx="849065" cy="400110"/>
          </a:xfrm>
          <a:prstGeom prst="rect">
            <a:avLst/>
          </a:prstGeom>
          <a:noFill/>
        </p:spPr>
        <p:txBody>
          <a:bodyPr wrap="square" rtlCol="0">
            <a:spAutoFit/>
          </a:bodyPr>
          <a:lstStyle/>
          <a:p>
            <a:pPr algn="r"/>
            <a:r>
              <a:rPr lang="zh-CN" altLang="en-US" sz="2000">
                <a:solidFill>
                  <a:prstClr val="black"/>
                </a:solidFill>
                <a:latin typeface="阿里巴巴普惠体 Medium" panose="00020600040101010101" pitchFamily="18" charset="-122"/>
                <a:ea typeface="阿里巴巴普惠体 Medium" panose="00020600040101010101" pitchFamily="18" charset="-122"/>
              </a:rPr>
              <a:t>罚款</a:t>
            </a:r>
          </a:p>
        </p:txBody>
      </p:sp>
      <p:sp>
        <p:nvSpPr>
          <p:cNvPr id="84" name="文本框 83"/>
          <p:cNvSpPr txBox="1"/>
          <p:nvPr/>
        </p:nvSpPr>
        <p:spPr>
          <a:xfrm>
            <a:off x="2023214" y="3912881"/>
            <a:ext cx="909419" cy="400110"/>
          </a:xfrm>
          <a:prstGeom prst="rect">
            <a:avLst/>
          </a:prstGeom>
          <a:noFill/>
        </p:spPr>
        <p:txBody>
          <a:bodyPr wrap="square" rtlCol="0">
            <a:spAutoFit/>
          </a:bodyPr>
          <a:lstStyle/>
          <a:p>
            <a:pPr algn="r"/>
            <a:r>
              <a:rPr lang="zh-CN" altLang="en-US" sz="2000">
                <a:solidFill>
                  <a:prstClr val="black"/>
                </a:solidFill>
                <a:latin typeface="阿里巴巴普惠体 Medium" panose="00020600040101010101" pitchFamily="18" charset="-122"/>
                <a:ea typeface="阿里巴巴普惠体 Medium" panose="00020600040101010101" pitchFamily="18" charset="-122"/>
              </a:rPr>
              <a:t>缓刑</a:t>
            </a:r>
          </a:p>
        </p:txBody>
      </p:sp>
      <p:sp>
        <p:nvSpPr>
          <p:cNvPr id="85" name="文本框 84"/>
          <p:cNvSpPr txBox="1"/>
          <p:nvPr/>
        </p:nvSpPr>
        <p:spPr>
          <a:xfrm>
            <a:off x="2697988" y="4545755"/>
            <a:ext cx="1461807" cy="400110"/>
          </a:xfrm>
          <a:prstGeom prst="rect">
            <a:avLst/>
          </a:prstGeom>
          <a:noFill/>
        </p:spPr>
        <p:txBody>
          <a:bodyPr wrap="square" rtlCol="0">
            <a:spAutoFit/>
          </a:bodyPr>
          <a:lstStyle/>
          <a:p>
            <a:pPr algn="ctr"/>
            <a:r>
              <a:rPr lang="zh-CN" altLang="en-US" sz="2000">
                <a:solidFill>
                  <a:prstClr val="black"/>
                </a:solidFill>
                <a:latin typeface="阿里巴巴普惠体 Medium" panose="00020600040101010101" pitchFamily="18" charset="-122"/>
                <a:ea typeface="阿里巴巴普惠体 Medium" panose="00020600040101010101" pitchFamily="18" charset="-122"/>
              </a:rPr>
              <a:t>有期徒刑</a:t>
            </a:r>
          </a:p>
        </p:txBody>
      </p:sp>
      <p:sp>
        <p:nvSpPr>
          <p:cNvPr id="86" name="文本框 85"/>
          <p:cNvSpPr txBox="1"/>
          <p:nvPr/>
        </p:nvSpPr>
        <p:spPr>
          <a:xfrm>
            <a:off x="3064781" y="5334870"/>
            <a:ext cx="1461807" cy="400110"/>
          </a:xfrm>
          <a:prstGeom prst="rect">
            <a:avLst/>
          </a:prstGeom>
          <a:noFill/>
        </p:spPr>
        <p:txBody>
          <a:bodyPr wrap="square" rtlCol="0">
            <a:spAutoFit/>
          </a:bodyPr>
          <a:lstStyle/>
          <a:p>
            <a:pPr algn="ctr"/>
            <a:r>
              <a:rPr lang="zh-CN" altLang="en-US" sz="2000">
                <a:solidFill>
                  <a:prstClr val="black"/>
                </a:solidFill>
                <a:latin typeface="阿里巴巴普惠体 Medium" panose="00020600040101010101" pitchFamily="18" charset="-122"/>
                <a:ea typeface="阿里巴巴普惠体 Medium" panose="00020600040101010101" pitchFamily="18" charset="-122"/>
              </a:rPr>
              <a:t>无期徒刑</a:t>
            </a:r>
          </a:p>
        </p:txBody>
      </p:sp>
      <p:sp>
        <p:nvSpPr>
          <p:cNvPr id="87" name="文本框 86"/>
          <p:cNvSpPr txBox="1"/>
          <p:nvPr/>
        </p:nvSpPr>
        <p:spPr>
          <a:xfrm>
            <a:off x="3881755" y="5947731"/>
            <a:ext cx="1040073" cy="400110"/>
          </a:xfrm>
          <a:prstGeom prst="rect">
            <a:avLst/>
          </a:prstGeom>
          <a:noFill/>
        </p:spPr>
        <p:txBody>
          <a:bodyPr wrap="square" rtlCol="0">
            <a:spAutoFit/>
          </a:bodyPr>
          <a:lstStyle/>
          <a:p>
            <a:pPr algn="ctr"/>
            <a:r>
              <a:rPr lang="zh-CN" altLang="en-US" sz="2000">
                <a:solidFill>
                  <a:prstClr val="black"/>
                </a:solidFill>
                <a:latin typeface="阿里巴巴普惠体 Medium" panose="00020600040101010101" pitchFamily="18" charset="-122"/>
                <a:ea typeface="阿里巴巴普惠体 Medium" panose="00020600040101010101" pitchFamily="18" charset="-122"/>
              </a:rPr>
              <a:t>死刑</a:t>
            </a:r>
          </a:p>
        </p:txBody>
      </p:sp>
      <p:sp>
        <p:nvSpPr>
          <p:cNvPr id="88" name="椭圆 87"/>
          <p:cNvSpPr/>
          <p:nvPr/>
        </p:nvSpPr>
        <p:spPr>
          <a:xfrm>
            <a:off x="8135644" y="2525544"/>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9" name="椭圆 88"/>
          <p:cNvSpPr/>
          <p:nvPr/>
        </p:nvSpPr>
        <p:spPr>
          <a:xfrm>
            <a:off x="8962609" y="3437400"/>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0" name="椭圆 89"/>
          <p:cNvSpPr/>
          <p:nvPr/>
        </p:nvSpPr>
        <p:spPr>
          <a:xfrm>
            <a:off x="8560983" y="4480777"/>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1" name="椭圆 90"/>
          <p:cNvSpPr/>
          <p:nvPr/>
        </p:nvSpPr>
        <p:spPr>
          <a:xfrm>
            <a:off x="8247447" y="5493845"/>
            <a:ext cx="144000" cy="14400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2" name="文本框 91"/>
          <p:cNvSpPr txBox="1"/>
          <p:nvPr/>
        </p:nvSpPr>
        <p:spPr>
          <a:xfrm>
            <a:off x="8315059" y="2398825"/>
            <a:ext cx="849065" cy="400110"/>
          </a:xfrm>
          <a:prstGeom prst="rect">
            <a:avLst/>
          </a:prstGeom>
          <a:noFill/>
        </p:spPr>
        <p:txBody>
          <a:bodyPr wrap="square" rtlCol="0">
            <a:spAutoFit/>
          </a:bodyPr>
          <a:lstStyle/>
          <a:p>
            <a:pPr algn="ctr"/>
            <a:r>
              <a:rPr lang="zh-CN" altLang="en-US" sz="2000">
                <a:solidFill>
                  <a:prstClr val="black"/>
                </a:solidFill>
                <a:latin typeface="阿里巴巴普惠体 Medium" panose="00020600040101010101" pitchFamily="18" charset="-122"/>
                <a:ea typeface="阿里巴巴普惠体 Medium" panose="00020600040101010101" pitchFamily="18" charset="-122"/>
              </a:rPr>
              <a:t>罚款</a:t>
            </a:r>
          </a:p>
        </p:txBody>
      </p:sp>
      <p:sp>
        <p:nvSpPr>
          <p:cNvPr id="93" name="文本框 92"/>
          <p:cNvSpPr txBox="1"/>
          <p:nvPr/>
        </p:nvSpPr>
        <p:spPr>
          <a:xfrm>
            <a:off x="9122862" y="3309345"/>
            <a:ext cx="849065" cy="400110"/>
          </a:xfrm>
          <a:prstGeom prst="rect">
            <a:avLst/>
          </a:prstGeom>
          <a:noFill/>
        </p:spPr>
        <p:txBody>
          <a:bodyPr wrap="square" rtlCol="0">
            <a:spAutoFit/>
          </a:bodyPr>
          <a:lstStyle/>
          <a:p>
            <a:pPr algn="ctr"/>
            <a:r>
              <a:rPr lang="zh-CN" altLang="en-US" sz="2000">
                <a:solidFill>
                  <a:prstClr val="black"/>
                </a:solidFill>
                <a:latin typeface="阿里巴巴普惠体 Medium" panose="00020600040101010101" pitchFamily="18" charset="-122"/>
                <a:ea typeface="阿里巴巴普惠体 Medium" panose="00020600040101010101" pitchFamily="18" charset="-122"/>
              </a:rPr>
              <a:t>罚金</a:t>
            </a:r>
          </a:p>
        </p:txBody>
      </p:sp>
      <p:sp>
        <p:nvSpPr>
          <p:cNvPr id="94" name="文本框 93"/>
          <p:cNvSpPr txBox="1"/>
          <p:nvPr/>
        </p:nvSpPr>
        <p:spPr>
          <a:xfrm>
            <a:off x="8710053" y="4367745"/>
            <a:ext cx="1262099" cy="400110"/>
          </a:xfrm>
          <a:prstGeom prst="rect">
            <a:avLst/>
          </a:prstGeom>
          <a:noFill/>
        </p:spPr>
        <p:txBody>
          <a:bodyPr wrap="square" rtlCol="0">
            <a:spAutoFit/>
          </a:bodyPr>
          <a:lstStyle/>
          <a:p>
            <a:pPr algn="ctr"/>
            <a:r>
              <a:rPr lang="zh-CN" altLang="en-US" sz="2000">
                <a:solidFill>
                  <a:prstClr val="black"/>
                </a:solidFill>
                <a:latin typeface="阿里巴巴普惠体 Medium" panose="00020600040101010101" pitchFamily="18" charset="-122"/>
                <a:ea typeface="阿里巴巴普惠体 Medium" panose="00020600040101010101" pitchFamily="18" charset="-122"/>
              </a:rPr>
              <a:t>没收财产</a:t>
            </a:r>
          </a:p>
        </p:txBody>
      </p:sp>
      <p:sp>
        <p:nvSpPr>
          <p:cNvPr id="95" name="文本框 94"/>
          <p:cNvSpPr txBox="1"/>
          <p:nvPr/>
        </p:nvSpPr>
        <p:spPr>
          <a:xfrm>
            <a:off x="7394854" y="5696565"/>
            <a:ext cx="1849186" cy="400110"/>
          </a:xfrm>
          <a:prstGeom prst="rect">
            <a:avLst/>
          </a:prstGeom>
          <a:noFill/>
        </p:spPr>
        <p:txBody>
          <a:bodyPr wrap="square" rtlCol="0">
            <a:spAutoFit/>
          </a:bodyPr>
          <a:lstStyle/>
          <a:p>
            <a:pPr algn="ctr"/>
            <a:r>
              <a:rPr lang="zh-CN" altLang="en-US" sz="2000">
                <a:solidFill>
                  <a:prstClr val="black"/>
                </a:solidFill>
                <a:latin typeface="阿里巴巴普惠体 Medium" panose="00020600040101010101" pitchFamily="18" charset="-122"/>
                <a:ea typeface="阿里巴巴普惠体 Medium" panose="00020600040101010101" pitchFamily="18" charset="-122"/>
              </a:rPr>
              <a:t>剥夺政治权利</a:t>
            </a:r>
          </a:p>
        </p:txBody>
      </p:sp>
      <p:pic>
        <p:nvPicPr>
          <p:cNvPr id="48" name="图片 4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49"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基本法律常识介绍</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9"/>
                                        </p:tgtEl>
                                        <p:attrNameLst>
                                          <p:attrName>style.visibility</p:attrName>
                                        </p:attrNameLst>
                                      </p:cBhvr>
                                      <p:to>
                                        <p:strVal val="visible"/>
                                      </p:to>
                                    </p:set>
                                    <p:anim calcmode="lin" valueType="num">
                                      <p:cBhvr>
                                        <p:cTn id="7" dur="50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9"/>
                                        </p:tgtEl>
                                        <p:attrNameLst>
                                          <p:attrName>ppt_y</p:attrName>
                                        </p:attrNameLst>
                                      </p:cBhvr>
                                      <p:tavLst>
                                        <p:tav tm="0">
                                          <p:val>
                                            <p:strVal val="#ppt_y"/>
                                          </p:val>
                                        </p:tav>
                                        <p:tav tm="100000">
                                          <p:val>
                                            <p:strVal val="#ppt_y"/>
                                          </p:val>
                                        </p:tav>
                                      </p:tavLst>
                                    </p:anim>
                                    <p:anim calcmode="lin" valueType="num">
                                      <p:cBhvr>
                                        <p:cTn id="9" dur="50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55759" y="3352796"/>
            <a:ext cx="576000" cy="839620"/>
            <a:chOff x="1335599" y="3138925"/>
            <a:chExt cx="576000" cy="839620"/>
          </a:xfrm>
        </p:grpSpPr>
        <p:sp>
          <p:nvSpPr>
            <p:cNvPr id="50" name="矩形 49"/>
            <p:cNvSpPr/>
            <p:nvPr/>
          </p:nvSpPr>
          <p:spPr>
            <a:xfrm>
              <a:off x="1371599" y="3182469"/>
              <a:ext cx="504000" cy="792000"/>
            </a:xfrm>
            <a:prstGeom prst="rect">
              <a:avLst/>
            </a:prstGeom>
            <a:solidFill>
              <a:srgbClr val="027B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p:cNvSpPr/>
            <p:nvPr/>
          </p:nvSpPr>
          <p:spPr>
            <a:xfrm>
              <a:off x="1335599" y="3138925"/>
              <a:ext cx="576000" cy="839620"/>
            </a:xfrm>
            <a:prstGeom prst="rect">
              <a:avLst/>
            </a:prstGeom>
            <a:noFill/>
            <a:ln w="19050">
              <a:solidFill>
                <a:srgbClr val="027B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文本框 4"/>
          <p:cNvSpPr txBox="1"/>
          <p:nvPr/>
        </p:nvSpPr>
        <p:spPr>
          <a:xfrm>
            <a:off x="3948816" y="1600596"/>
            <a:ext cx="4317187" cy="830997"/>
          </a:xfrm>
          <a:prstGeom prst="rect">
            <a:avLst/>
          </a:prstGeom>
          <a:noFill/>
        </p:spPr>
        <p:txBody>
          <a:bodyPr wrap="square" rtlCol="0">
            <a:spAutoFit/>
          </a:bodyPr>
          <a:lstStyle>
            <a:defPPr>
              <a:defRPr lang="zh-CN"/>
            </a:defPPr>
            <a:lvl1pPr>
              <a:defRPr sz="2000">
                <a:solidFill>
                  <a:srgbClr val="C00000"/>
                </a:solidFill>
                <a:latin typeface="方正小标宋简体" panose="02010601030101010101" pitchFamily="2" charset="-122"/>
                <a:ea typeface="方正小标宋简体" panose="02010601030101010101" pitchFamily="2" charset="-122"/>
              </a:defRPr>
            </a:lvl1pPr>
          </a:lstStyle>
          <a:p>
            <a:pPr algn="ctr"/>
            <a:r>
              <a:rPr lang="zh-CN" altLang="en-US" sz="2400">
                <a:latin typeface="阿里巴巴普惠体 Medium" panose="00020600040101010101" pitchFamily="18" charset="-122"/>
                <a:ea typeface="阿里巴巴普惠体 Medium" panose="00020600040101010101" pitchFamily="18" charset="-122"/>
              </a:rPr>
              <a:t>未成年人违法犯罪就没事吗？</a:t>
            </a:r>
            <a:endParaRPr lang="en-US" altLang="zh-CN" sz="2400">
              <a:latin typeface="阿里巴巴普惠体 Medium" panose="00020600040101010101" pitchFamily="18" charset="-122"/>
              <a:ea typeface="阿里巴巴普惠体 Medium" panose="00020600040101010101" pitchFamily="18" charset="-122"/>
            </a:endParaRPr>
          </a:p>
          <a:p>
            <a:pPr algn="ctr"/>
            <a:r>
              <a:rPr lang="zh-CN" altLang="en-US" sz="2400">
                <a:latin typeface="阿里巴巴普惠体 Medium" panose="00020600040101010101" pitchFamily="18" charset="-122"/>
                <a:ea typeface="阿里巴巴普惠体 Medium" panose="00020600040101010101" pitchFamily="18" charset="-122"/>
              </a:rPr>
              <a:t>当然不会</a:t>
            </a:r>
          </a:p>
        </p:txBody>
      </p:sp>
      <p:sp>
        <p:nvSpPr>
          <p:cNvPr id="6" name="矩形 5"/>
          <p:cNvSpPr/>
          <p:nvPr/>
        </p:nvSpPr>
        <p:spPr>
          <a:xfrm>
            <a:off x="1185042" y="2548957"/>
            <a:ext cx="1723549" cy="707886"/>
          </a:xfrm>
          <a:prstGeom prst="rect">
            <a:avLst/>
          </a:prstGeom>
        </p:spPr>
        <p:txBody>
          <a:bodyPr wrap="none">
            <a:spAutoFit/>
          </a:bodyPr>
          <a:lstStyle/>
          <a:p>
            <a:r>
              <a:rPr lang="zh-CN" altLang="zh-CN"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rPr>
              <a:t>已满十四周岁</a:t>
            </a:r>
            <a:endParaRPr lang="en-US" altLang="zh-CN"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endParaRPr>
          </a:p>
          <a:p>
            <a:r>
              <a:rPr lang="zh-CN" altLang="zh-CN"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rPr>
              <a:t>不满十六周岁</a:t>
            </a:r>
            <a:endParaRPr lang="zh-CN" altLang="en-US" sz="2400">
              <a:latin typeface="阿里巴巴普惠体 Medium" panose="00020600040101010101" pitchFamily="18" charset="-122"/>
              <a:ea typeface="阿里巴巴普惠体 Medium" panose="00020600040101010101" pitchFamily="18" charset="-122"/>
            </a:endParaRPr>
          </a:p>
        </p:txBody>
      </p:sp>
      <p:grpSp>
        <p:nvGrpSpPr>
          <p:cNvPr id="17" name="组合 16"/>
          <p:cNvGrpSpPr/>
          <p:nvPr/>
        </p:nvGrpSpPr>
        <p:grpSpPr>
          <a:xfrm>
            <a:off x="9876495" y="2699653"/>
            <a:ext cx="576000" cy="1494427"/>
            <a:chOff x="1335599" y="2485782"/>
            <a:chExt cx="576000" cy="1494427"/>
          </a:xfrm>
        </p:grpSpPr>
        <p:sp>
          <p:nvSpPr>
            <p:cNvPr id="18" name="矩形 17"/>
            <p:cNvSpPr/>
            <p:nvPr/>
          </p:nvSpPr>
          <p:spPr>
            <a:xfrm>
              <a:off x="1371599" y="2540209"/>
              <a:ext cx="504000" cy="1440000"/>
            </a:xfrm>
            <a:prstGeom prst="rect">
              <a:avLst/>
            </a:prstGeom>
            <a:solidFill>
              <a:srgbClr val="027B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1335599" y="2485782"/>
              <a:ext cx="576000" cy="1492763"/>
            </a:xfrm>
            <a:prstGeom prst="rect">
              <a:avLst/>
            </a:prstGeom>
            <a:noFill/>
            <a:ln w="19050">
              <a:solidFill>
                <a:srgbClr val="027B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 name="组合 19"/>
          <p:cNvGrpSpPr/>
          <p:nvPr/>
        </p:nvGrpSpPr>
        <p:grpSpPr>
          <a:xfrm>
            <a:off x="5816127" y="3055820"/>
            <a:ext cx="576000" cy="1136596"/>
            <a:chOff x="1335599" y="2841949"/>
            <a:chExt cx="576000" cy="1136596"/>
          </a:xfrm>
        </p:grpSpPr>
        <p:sp>
          <p:nvSpPr>
            <p:cNvPr id="21" name="矩形 20"/>
            <p:cNvSpPr/>
            <p:nvPr/>
          </p:nvSpPr>
          <p:spPr>
            <a:xfrm>
              <a:off x="1371599" y="2884014"/>
              <a:ext cx="504000" cy="1090455"/>
            </a:xfrm>
            <a:prstGeom prst="rect">
              <a:avLst/>
            </a:prstGeom>
            <a:solidFill>
              <a:srgbClr val="027B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1335599" y="2841949"/>
              <a:ext cx="576000" cy="1136596"/>
            </a:xfrm>
            <a:prstGeom prst="rect">
              <a:avLst/>
            </a:prstGeom>
            <a:noFill/>
            <a:ln w="19050">
              <a:solidFill>
                <a:srgbClr val="027B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0" y="4160008"/>
            <a:ext cx="12192000" cy="360000"/>
          </a:xfrm>
          <a:prstGeom prst="rect">
            <a:avLst/>
          </a:prstGeom>
          <a:solidFill>
            <a:srgbClr val="004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391356" y="4650298"/>
            <a:ext cx="3304806" cy="1200329"/>
          </a:xfrm>
          <a:prstGeom prst="rect">
            <a:avLst/>
          </a:prstGeom>
          <a:noFill/>
        </p:spPr>
        <p:txBody>
          <a:bodyPr wrap="square" rtlCol="0">
            <a:spAutoFit/>
          </a:bodyPr>
          <a:lstStyle/>
          <a:p>
            <a:r>
              <a:rPr lang="zh-CN" altLang="en-US">
                <a:latin typeface="阿里巴巴普惠体 Medium" panose="00020600040101010101" pitchFamily="18" charset="-122"/>
                <a:ea typeface="阿里巴巴普惠体 Medium" panose="00020600040101010101" pitchFamily="18" charset="-122"/>
              </a:rPr>
              <a:t>        犯故意杀人、故意伤害致人重伤或者死亡、强奸、抢劫、贩卖毒品、放火、爆炸、投毒罪的，应当负刑事责任。</a:t>
            </a:r>
          </a:p>
        </p:txBody>
      </p:sp>
      <p:sp>
        <p:nvSpPr>
          <p:cNvPr id="27" name="矩形 26"/>
          <p:cNvSpPr/>
          <p:nvPr/>
        </p:nvSpPr>
        <p:spPr>
          <a:xfrm>
            <a:off x="5245410" y="2545272"/>
            <a:ext cx="1723549" cy="400110"/>
          </a:xfrm>
          <a:prstGeom prst="rect">
            <a:avLst/>
          </a:prstGeom>
        </p:spPr>
        <p:txBody>
          <a:bodyPr wrap="none">
            <a:spAutoFit/>
          </a:bodyPr>
          <a:lstStyle/>
          <a:p>
            <a:r>
              <a:rPr lang="zh-CN" altLang="zh-CN"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rPr>
              <a:t>已满十</a:t>
            </a:r>
            <a:r>
              <a:rPr lang="zh-CN" altLang="en-US"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rPr>
              <a:t>六</a:t>
            </a:r>
            <a:r>
              <a:rPr lang="zh-CN" altLang="zh-CN"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rPr>
              <a:t>周岁</a:t>
            </a:r>
            <a:endParaRPr lang="en-US" altLang="zh-CN"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endParaRPr>
          </a:p>
        </p:txBody>
      </p:sp>
      <p:sp>
        <p:nvSpPr>
          <p:cNvPr id="28" name="文本框 27"/>
          <p:cNvSpPr txBox="1"/>
          <p:nvPr/>
        </p:nvSpPr>
        <p:spPr>
          <a:xfrm>
            <a:off x="4469590" y="4650297"/>
            <a:ext cx="3269073" cy="1200329"/>
          </a:xfrm>
          <a:prstGeom prst="rect">
            <a:avLst/>
          </a:prstGeom>
          <a:noFill/>
        </p:spPr>
        <p:txBody>
          <a:bodyPr wrap="square" rtlCol="0">
            <a:spAutoFit/>
          </a:bodyPr>
          <a:lstStyle/>
          <a:p>
            <a:r>
              <a:rPr lang="zh-CN" altLang="en-US">
                <a:latin typeface="阿里巴巴普惠体 Medium" panose="00020600040101010101" pitchFamily="18" charset="-122"/>
                <a:ea typeface="阿里巴巴普惠体 Medium" panose="00020600040101010101" pitchFamily="18" charset="-122"/>
              </a:rPr>
              <a:t>        应当负刑事责任，初次违反治安管理行为的，可以从轻处罚。大家听好，是初次违反的。</a:t>
            </a:r>
          </a:p>
        </p:txBody>
      </p:sp>
      <p:sp>
        <p:nvSpPr>
          <p:cNvPr id="29" name="矩形 28"/>
          <p:cNvSpPr/>
          <p:nvPr/>
        </p:nvSpPr>
        <p:spPr>
          <a:xfrm>
            <a:off x="9305778" y="1871682"/>
            <a:ext cx="1723549" cy="707886"/>
          </a:xfrm>
          <a:prstGeom prst="rect">
            <a:avLst/>
          </a:prstGeom>
        </p:spPr>
        <p:txBody>
          <a:bodyPr wrap="none">
            <a:spAutoFit/>
          </a:bodyPr>
          <a:lstStyle/>
          <a:p>
            <a:r>
              <a:rPr lang="zh-CN" altLang="zh-CN"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rPr>
              <a:t>已满十四周岁</a:t>
            </a:r>
            <a:endParaRPr lang="en-US" altLang="zh-CN"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endParaRPr>
          </a:p>
          <a:p>
            <a:r>
              <a:rPr lang="zh-CN" altLang="zh-CN" sz="2000" b="1">
                <a:solidFill>
                  <a:srgbClr val="000000"/>
                </a:solidFill>
                <a:latin typeface="阿里巴巴普惠体 Medium" panose="00020600040101010101" pitchFamily="18" charset="-122"/>
                <a:ea typeface="阿里巴巴普惠体 Medium" panose="00020600040101010101" pitchFamily="18" charset="-122"/>
                <a:cs typeface="Arial" panose="020B0604020202020204" pitchFamily="34" charset="0"/>
              </a:rPr>
              <a:t>不满十六周岁</a:t>
            </a:r>
            <a:endParaRPr lang="zh-CN" altLang="en-US" sz="2400">
              <a:latin typeface="阿里巴巴普惠体 Medium" panose="00020600040101010101" pitchFamily="18" charset="-122"/>
              <a:ea typeface="阿里巴巴普惠体 Medium" panose="00020600040101010101" pitchFamily="18" charset="-122"/>
            </a:endParaRPr>
          </a:p>
        </p:txBody>
      </p:sp>
      <p:sp>
        <p:nvSpPr>
          <p:cNvPr id="30" name="文本框 29"/>
          <p:cNvSpPr txBox="1"/>
          <p:nvPr/>
        </p:nvSpPr>
        <p:spPr>
          <a:xfrm>
            <a:off x="8529958" y="4650297"/>
            <a:ext cx="3269073" cy="1200329"/>
          </a:xfrm>
          <a:prstGeom prst="rect">
            <a:avLst/>
          </a:prstGeom>
          <a:noFill/>
        </p:spPr>
        <p:txBody>
          <a:bodyPr wrap="square" rtlCol="0">
            <a:spAutoFit/>
          </a:bodyPr>
          <a:lstStyle/>
          <a:p>
            <a:r>
              <a:rPr lang="zh-CN" altLang="en-US">
                <a:latin typeface="阿里巴巴普惠体 Medium" panose="00020600040101010101" pitchFamily="18" charset="-122"/>
                <a:ea typeface="阿里巴巴普惠体 Medium" panose="00020600040101010101" pitchFamily="18" charset="-122"/>
              </a:rPr>
              <a:t>        违法治安管理行为和犯罪的，应当从轻或者减轻处罚。注意：不是不处罚，该罚还是要罚。</a:t>
            </a:r>
          </a:p>
        </p:txBody>
      </p:sp>
      <p:pic>
        <p:nvPicPr>
          <p:cNvPr id="31" name="图片 3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2"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基本法律常识介绍</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2"/>
                                        </p:tgtEl>
                                        <p:attrNameLst>
                                          <p:attrName>ppt_y</p:attrName>
                                        </p:attrNameLst>
                                      </p:cBhvr>
                                      <p:tavLst>
                                        <p:tav tm="0">
                                          <p:val>
                                            <p:strVal val="#ppt_y"/>
                                          </p:val>
                                        </p:tav>
                                        <p:tav tm="100000">
                                          <p:val>
                                            <p:strVal val="#ppt_y"/>
                                          </p:val>
                                        </p:tav>
                                      </p:tavLst>
                                    </p:anim>
                                    <p:anim calcmode="lin" valueType="num">
                                      <p:cBhvr>
                                        <p:cTn id="9" dur="5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文本框 55"/>
          <p:cNvSpPr txBox="1"/>
          <p:nvPr/>
        </p:nvSpPr>
        <p:spPr>
          <a:xfrm>
            <a:off x="1817538" y="1236061"/>
            <a:ext cx="8556924" cy="830997"/>
          </a:xfrm>
          <a:prstGeom prst="rect">
            <a:avLst/>
          </a:prstGeom>
          <a:noFill/>
        </p:spPr>
        <p:txBody>
          <a:bodyPr wrap="square" rtlCol="0">
            <a:spAutoFit/>
          </a:bodyPr>
          <a:lstStyle>
            <a:defPPr>
              <a:defRPr lang="zh-CN"/>
            </a:defPPr>
            <a:lvl1pPr>
              <a:defRPr sz="2000">
                <a:solidFill>
                  <a:srgbClr val="C00000"/>
                </a:solidFill>
                <a:latin typeface="方正小标宋简体" panose="02010601030101010101" pitchFamily="2" charset="-122"/>
                <a:ea typeface="方正小标宋简体" panose="02010601030101010101" pitchFamily="2" charset="-122"/>
              </a:defRPr>
            </a:lvl1pPr>
          </a:lstStyle>
          <a:p>
            <a:r>
              <a:rPr lang="zh-CN" altLang="en-US" sz="2400">
                <a:latin typeface="阿里巴巴普惠体 Medium" panose="00020600040101010101" pitchFamily="18" charset="-122"/>
                <a:ea typeface="阿里巴巴普惠体 Medium" panose="00020600040101010101" pitchFamily="18" charset="-122"/>
              </a:rPr>
              <a:t>        常言道：“没有规矩不成方圆。”法律就是调整人们行为的“规矩”，懂法也就懂得了规矩，防止我们的行为跑偏。</a:t>
            </a:r>
          </a:p>
        </p:txBody>
      </p:sp>
      <p:grpSp>
        <p:nvGrpSpPr>
          <p:cNvPr id="5" name="组合 4"/>
          <p:cNvGrpSpPr/>
          <p:nvPr/>
        </p:nvGrpSpPr>
        <p:grpSpPr>
          <a:xfrm>
            <a:off x="4383345" y="1872761"/>
            <a:ext cx="3444164" cy="3174351"/>
            <a:chOff x="4398189" y="2090220"/>
            <a:chExt cx="3444164" cy="3174351"/>
          </a:xfrm>
        </p:grpSpPr>
        <p:grpSp>
          <p:nvGrpSpPr>
            <p:cNvPr id="4" name="组合 3"/>
            <p:cNvGrpSpPr/>
            <p:nvPr/>
          </p:nvGrpSpPr>
          <p:grpSpPr>
            <a:xfrm rot="-60000">
              <a:off x="4398189" y="2090220"/>
              <a:ext cx="3444164" cy="3174351"/>
              <a:chOff x="4355857" y="2090220"/>
              <a:chExt cx="3444164" cy="3174351"/>
            </a:xfrm>
          </p:grpSpPr>
          <p:sp>
            <p:nvSpPr>
              <p:cNvPr id="12" name="사각형: 둥근 대각선 방향 모서리 3"/>
              <p:cNvSpPr/>
              <p:nvPr/>
            </p:nvSpPr>
            <p:spPr>
              <a:xfrm>
                <a:off x="5102762" y="2090220"/>
                <a:ext cx="2044700" cy="2044700"/>
              </a:xfrm>
              <a:prstGeom prst="round2DiagRect">
                <a:avLst>
                  <a:gd name="adj1" fmla="val 9901"/>
                  <a:gd name="adj2" fmla="val 0"/>
                </a:avLst>
              </a:prstGeom>
              <a:solidFill>
                <a:srgbClr val="015B67"/>
              </a:solidFill>
              <a:ln w="12700" cap="flat" cmpd="sng" algn="ctr">
                <a:noFill/>
                <a:prstDash val="solid"/>
                <a:miter lim="800000"/>
              </a:ln>
              <a:effectLst/>
              <a:scene3d>
                <a:camera prst="isometricOffAxis2Top">
                  <a:rot lat="19374292" lon="3681498" rev="17280000"/>
                </a:camera>
                <a:lightRig rig="threePt" dir="t"/>
              </a:scene3d>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3" name="사각형: 둥근 대각선 방향 모서리 5"/>
              <p:cNvSpPr/>
              <p:nvPr/>
            </p:nvSpPr>
            <p:spPr>
              <a:xfrm>
                <a:off x="5863271" y="3429421"/>
                <a:ext cx="1936750" cy="1835150"/>
              </a:xfrm>
              <a:prstGeom prst="round2DiagRect">
                <a:avLst>
                  <a:gd name="adj1" fmla="val 9901"/>
                  <a:gd name="adj2" fmla="val 0"/>
                </a:avLst>
              </a:prstGeom>
              <a:solidFill>
                <a:srgbClr val="027B8A"/>
              </a:solidFill>
              <a:ln w="12700" cap="flat" cmpd="sng" algn="ctr">
                <a:noFill/>
                <a:prstDash val="solid"/>
                <a:miter lim="800000"/>
              </a:ln>
              <a:effectLst/>
              <a:scene3d>
                <a:camera prst="isometricOffAxis1Right">
                  <a:rot lat="1287293" lon="19100264" rev="21528000"/>
                </a:camera>
                <a:lightRig rig="threePt" dir="t"/>
              </a:scene3d>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sp>
            <p:nvSpPr>
              <p:cNvPr id="14" name="사각형: 둥근 대각선 방향 모서리 7"/>
              <p:cNvSpPr/>
              <p:nvPr/>
            </p:nvSpPr>
            <p:spPr>
              <a:xfrm>
                <a:off x="4355857" y="3373648"/>
                <a:ext cx="1936750" cy="1835150"/>
              </a:xfrm>
              <a:prstGeom prst="round2DiagRect">
                <a:avLst>
                  <a:gd name="adj1" fmla="val 9901"/>
                  <a:gd name="adj2" fmla="val 0"/>
                </a:avLst>
              </a:prstGeom>
              <a:solidFill>
                <a:srgbClr val="027B8A"/>
              </a:solidFill>
              <a:ln w="12700" cap="flat" cmpd="sng" algn="ctr">
                <a:noFill/>
                <a:prstDash val="solid"/>
                <a:miter lim="800000"/>
              </a:ln>
              <a:effectLst/>
              <a:scene3d>
                <a:camera prst="isometricOffAxis2Left">
                  <a:rot lat="2105224" lon="19264358" rev="14646000"/>
                </a:camera>
                <a:lightRig rig="threePt" dir="t"/>
              </a:scene3d>
            </p:spPr>
            <p:txBody>
              <a:bodyPr rtlCol="0" anchor="ctr"/>
              <a:lstStyle/>
              <a:p>
                <a:pPr marL="0" marR="0" lvl="0" indent="0" algn="ctr" defTabSz="914400" eaLnBrk="1" fontAlgn="auto" latinLnBrk="1" hangingPunct="1">
                  <a:lnSpc>
                    <a:spcPct val="100000"/>
                  </a:lnSpc>
                  <a:spcBef>
                    <a:spcPct val="0"/>
                  </a:spcBef>
                  <a:spcAft>
                    <a:spcPct val="0"/>
                  </a:spcAft>
                  <a:buClrTx/>
                  <a:buSzTx/>
                  <a:buFontTx/>
                  <a:buNone/>
                  <a:defRPr/>
                </a:pPr>
                <a:endParaRPr kumimoji="0" lang="ko-KR" altLang="en-US" sz="1800" b="0" i="0" u="none" strike="noStrike" kern="0" cap="none" spc="0" normalizeH="0" baseline="0" noProof="0">
                  <a:ln>
                    <a:noFill/>
                  </a:ln>
                  <a:solidFill>
                    <a:prstClr val="white"/>
                  </a:solidFill>
                  <a:effectLst/>
                  <a:uLnTx/>
                  <a:uFillTx/>
                  <a:latin typeface="Malgun Gothic" panose="020B0503020000020004" charset="-127"/>
                  <a:ea typeface="Malgun Gothic" panose="020B0503020000020004" charset="-127"/>
                  <a:cs typeface="+mn-cs"/>
                </a:endParaRPr>
              </a:p>
            </p:txBody>
          </p:sp>
        </p:grpSp>
        <p:sp>
          <p:nvSpPr>
            <p:cNvPr id="22" name="Freeform 91"/>
            <p:cNvSpPr>
              <a:spLocks noEditPoints="1"/>
            </p:cNvSpPr>
            <p:nvPr/>
          </p:nvSpPr>
          <p:spPr bwMode="auto">
            <a:xfrm>
              <a:off x="5910424" y="2857138"/>
              <a:ext cx="494309" cy="498082"/>
            </a:xfrm>
            <a:custGeom>
              <a:avLst/>
              <a:gdLst>
                <a:gd name="T0" fmla="*/ 125 w 131"/>
                <a:gd name="T1" fmla="*/ 73 h 132"/>
                <a:gd name="T2" fmla="*/ 82 w 131"/>
                <a:gd name="T3" fmla="*/ 91 h 132"/>
                <a:gd name="T4" fmla="*/ 81 w 131"/>
                <a:gd name="T5" fmla="*/ 93 h 132"/>
                <a:gd name="T6" fmla="*/ 101 w 131"/>
                <a:gd name="T7" fmla="*/ 107 h 132"/>
                <a:gd name="T8" fmla="*/ 129 w 131"/>
                <a:gd name="T9" fmla="*/ 61 h 132"/>
                <a:gd name="T10" fmla="*/ 110 w 131"/>
                <a:gd name="T11" fmla="*/ 53 h 132"/>
                <a:gd name="T12" fmla="*/ 127 w 131"/>
                <a:gd name="T13" fmla="*/ 71 h 132"/>
                <a:gd name="T14" fmla="*/ 129 w 131"/>
                <a:gd name="T15" fmla="*/ 61 h 132"/>
                <a:gd name="T16" fmla="*/ 24 w 131"/>
                <a:gd name="T17" fmla="*/ 30 h 132"/>
                <a:gd name="T18" fmla="*/ 24 w 131"/>
                <a:gd name="T19" fmla="*/ 38 h 132"/>
                <a:gd name="T20" fmla="*/ 97 w 131"/>
                <a:gd name="T21" fmla="*/ 34 h 132"/>
                <a:gd name="T22" fmla="*/ 97 w 131"/>
                <a:gd name="T23" fmla="*/ 51 h 132"/>
                <a:gd name="T24" fmla="*/ 24 w 131"/>
                <a:gd name="T25" fmla="*/ 47 h 132"/>
                <a:gd name="T26" fmla="*/ 24 w 131"/>
                <a:gd name="T27" fmla="*/ 55 h 132"/>
                <a:gd name="T28" fmla="*/ 97 w 131"/>
                <a:gd name="T29" fmla="*/ 51 h 132"/>
                <a:gd name="T30" fmla="*/ 24 w 131"/>
                <a:gd name="T31" fmla="*/ 64 h 132"/>
                <a:gd name="T32" fmla="*/ 24 w 131"/>
                <a:gd name="T33" fmla="*/ 72 h 132"/>
                <a:gd name="T34" fmla="*/ 79 w 131"/>
                <a:gd name="T35" fmla="*/ 68 h 132"/>
                <a:gd name="T36" fmla="*/ 75 w 131"/>
                <a:gd name="T37" fmla="*/ 81 h 132"/>
                <a:gd name="T38" fmla="*/ 20 w 131"/>
                <a:gd name="T39" fmla="*/ 85 h 132"/>
                <a:gd name="T40" fmla="*/ 75 w 131"/>
                <a:gd name="T41" fmla="*/ 89 h 132"/>
                <a:gd name="T42" fmla="*/ 75 w 131"/>
                <a:gd name="T43" fmla="*/ 81 h 132"/>
                <a:gd name="T44" fmla="*/ 95 w 131"/>
                <a:gd name="T45" fmla="*/ 124 h 132"/>
                <a:gd name="T46" fmla="*/ 69 w 131"/>
                <a:gd name="T47" fmla="*/ 119 h 132"/>
                <a:gd name="T48" fmla="*/ 8 w 131"/>
                <a:gd name="T49" fmla="*/ 98 h 132"/>
                <a:gd name="T50" fmla="*/ 21 w 131"/>
                <a:gd name="T51" fmla="*/ 8 h 132"/>
                <a:gd name="T52" fmla="*/ 108 w 131"/>
                <a:gd name="T53" fmla="*/ 21 h 132"/>
                <a:gd name="T54" fmla="*/ 113 w 131"/>
                <a:gd name="T55" fmla="*/ 49 h 132"/>
                <a:gd name="T56" fmla="*/ 116 w 131"/>
                <a:gd name="T57" fmla="*/ 21 h 132"/>
                <a:gd name="T58" fmla="*/ 21 w 131"/>
                <a:gd name="T59" fmla="*/ 0 h 132"/>
                <a:gd name="T60" fmla="*/ 0 w 131"/>
                <a:gd name="T61" fmla="*/ 102 h 132"/>
                <a:gd name="T62" fmla="*/ 0 w 131"/>
                <a:gd name="T63" fmla="*/ 103 h 132"/>
                <a:gd name="T64" fmla="*/ 1 w 131"/>
                <a:gd name="T65" fmla="*/ 104 h 132"/>
                <a:gd name="T66" fmla="*/ 2 w 131"/>
                <a:gd name="T67" fmla="*/ 105 h 132"/>
                <a:gd name="T68" fmla="*/ 63 w 131"/>
                <a:gd name="T69" fmla="*/ 132 h 132"/>
                <a:gd name="T70" fmla="*/ 65 w 131"/>
                <a:gd name="T71" fmla="*/ 132 h 132"/>
                <a:gd name="T72" fmla="*/ 95 w 131"/>
                <a:gd name="T73" fmla="*/ 132 h 132"/>
                <a:gd name="T74" fmla="*/ 116 w 131"/>
                <a:gd name="T75" fmla="*/ 89 h 132"/>
                <a:gd name="T76" fmla="*/ 108 w 131"/>
                <a:gd name="T77" fmla="*/ 111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1" h="132">
                  <a:moveTo>
                    <a:pt x="106" y="59"/>
                  </a:moveTo>
                  <a:cubicBezTo>
                    <a:pt x="125" y="73"/>
                    <a:pt x="125" y="73"/>
                    <a:pt x="125" y="73"/>
                  </a:cubicBezTo>
                  <a:cubicBezTo>
                    <a:pt x="102" y="105"/>
                    <a:pt x="102" y="105"/>
                    <a:pt x="102" y="105"/>
                  </a:cubicBezTo>
                  <a:cubicBezTo>
                    <a:pt x="82" y="91"/>
                    <a:pt x="82" y="91"/>
                    <a:pt x="82" y="91"/>
                  </a:cubicBezTo>
                  <a:lnTo>
                    <a:pt x="106" y="59"/>
                  </a:lnTo>
                  <a:close/>
                  <a:moveTo>
                    <a:pt x="81" y="93"/>
                  </a:moveTo>
                  <a:cubicBezTo>
                    <a:pt x="82" y="112"/>
                    <a:pt x="82" y="112"/>
                    <a:pt x="82" y="112"/>
                  </a:cubicBezTo>
                  <a:cubicBezTo>
                    <a:pt x="101" y="107"/>
                    <a:pt x="101" y="107"/>
                    <a:pt x="101" y="107"/>
                  </a:cubicBezTo>
                  <a:lnTo>
                    <a:pt x="81" y="93"/>
                  </a:lnTo>
                  <a:close/>
                  <a:moveTo>
                    <a:pt x="129" y="61"/>
                  </a:moveTo>
                  <a:cubicBezTo>
                    <a:pt x="116" y="52"/>
                    <a:pt x="116" y="52"/>
                    <a:pt x="116" y="52"/>
                  </a:cubicBezTo>
                  <a:cubicBezTo>
                    <a:pt x="114" y="50"/>
                    <a:pt x="111" y="51"/>
                    <a:pt x="110" y="53"/>
                  </a:cubicBezTo>
                  <a:cubicBezTo>
                    <a:pt x="110" y="53"/>
                    <a:pt x="107" y="57"/>
                    <a:pt x="107" y="57"/>
                  </a:cubicBezTo>
                  <a:cubicBezTo>
                    <a:pt x="127" y="71"/>
                    <a:pt x="127" y="71"/>
                    <a:pt x="127" y="71"/>
                  </a:cubicBezTo>
                  <a:cubicBezTo>
                    <a:pt x="127" y="71"/>
                    <a:pt x="129" y="67"/>
                    <a:pt x="130" y="67"/>
                  </a:cubicBezTo>
                  <a:cubicBezTo>
                    <a:pt x="131" y="65"/>
                    <a:pt x="131" y="62"/>
                    <a:pt x="129" y="61"/>
                  </a:cubicBezTo>
                  <a:close/>
                  <a:moveTo>
                    <a:pt x="93" y="30"/>
                  </a:moveTo>
                  <a:cubicBezTo>
                    <a:pt x="24" y="30"/>
                    <a:pt x="24" y="30"/>
                    <a:pt x="24" y="30"/>
                  </a:cubicBezTo>
                  <a:cubicBezTo>
                    <a:pt x="22" y="30"/>
                    <a:pt x="20" y="32"/>
                    <a:pt x="20" y="34"/>
                  </a:cubicBezTo>
                  <a:cubicBezTo>
                    <a:pt x="20" y="37"/>
                    <a:pt x="22" y="38"/>
                    <a:pt x="24" y="38"/>
                  </a:cubicBezTo>
                  <a:cubicBezTo>
                    <a:pt x="93" y="38"/>
                    <a:pt x="93" y="38"/>
                    <a:pt x="93" y="38"/>
                  </a:cubicBezTo>
                  <a:cubicBezTo>
                    <a:pt x="95" y="38"/>
                    <a:pt x="97" y="37"/>
                    <a:pt x="97" y="34"/>
                  </a:cubicBezTo>
                  <a:cubicBezTo>
                    <a:pt x="97" y="32"/>
                    <a:pt x="95" y="30"/>
                    <a:pt x="93" y="30"/>
                  </a:cubicBezTo>
                  <a:close/>
                  <a:moveTo>
                    <a:pt x="97" y="51"/>
                  </a:moveTo>
                  <a:cubicBezTo>
                    <a:pt x="97" y="49"/>
                    <a:pt x="95" y="47"/>
                    <a:pt x="93" y="47"/>
                  </a:cubicBezTo>
                  <a:cubicBezTo>
                    <a:pt x="24" y="47"/>
                    <a:pt x="24" y="47"/>
                    <a:pt x="24" y="47"/>
                  </a:cubicBezTo>
                  <a:cubicBezTo>
                    <a:pt x="22" y="47"/>
                    <a:pt x="20" y="49"/>
                    <a:pt x="20" y="51"/>
                  </a:cubicBezTo>
                  <a:cubicBezTo>
                    <a:pt x="20" y="53"/>
                    <a:pt x="22" y="55"/>
                    <a:pt x="24" y="55"/>
                  </a:cubicBezTo>
                  <a:cubicBezTo>
                    <a:pt x="93" y="55"/>
                    <a:pt x="93" y="55"/>
                    <a:pt x="93" y="55"/>
                  </a:cubicBezTo>
                  <a:cubicBezTo>
                    <a:pt x="95" y="55"/>
                    <a:pt x="97" y="53"/>
                    <a:pt x="97" y="51"/>
                  </a:cubicBezTo>
                  <a:close/>
                  <a:moveTo>
                    <a:pt x="75" y="64"/>
                  </a:moveTo>
                  <a:cubicBezTo>
                    <a:pt x="24" y="64"/>
                    <a:pt x="24" y="64"/>
                    <a:pt x="24" y="64"/>
                  </a:cubicBezTo>
                  <a:cubicBezTo>
                    <a:pt x="22" y="64"/>
                    <a:pt x="20" y="66"/>
                    <a:pt x="20" y="68"/>
                  </a:cubicBezTo>
                  <a:cubicBezTo>
                    <a:pt x="20" y="70"/>
                    <a:pt x="22" y="72"/>
                    <a:pt x="24" y="72"/>
                  </a:cubicBezTo>
                  <a:cubicBezTo>
                    <a:pt x="75" y="72"/>
                    <a:pt x="75" y="72"/>
                    <a:pt x="75" y="72"/>
                  </a:cubicBezTo>
                  <a:cubicBezTo>
                    <a:pt x="77" y="72"/>
                    <a:pt x="79" y="70"/>
                    <a:pt x="79" y="68"/>
                  </a:cubicBezTo>
                  <a:cubicBezTo>
                    <a:pt x="79" y="66"/>
                    <a:pt x="77" y="64"/>
                    <a:pt x="75" y="64"/>
                  </a:cubicBezTo>
                  <a:close/>
                  <a:moveTo>
                    <a:pt x="75" y="81"/>
                  </a:moveTo>
                  <a:cubicBezTo>
                    <a:pt x="24" y="81"/>
                    <a:pt x="24" y="81"/>
                    <a:pt x="24" y="81"/>
                  </a:cubicBezTo>
                  <a:cubicBezTo>
                    <a:pt x="22" y="81"/>
                    <a:pt x="20" y="83"/>
                    <a:pt x="20" y="85"/>
                  </a:cubicBezTo>
                  <a:cubicBezTo>
                    <a:pt x="20" y="87"/>
                    <a:pt x="22" y="89"/>
                    <a:pt x="24" y="89"/>
                  </a:cubicBezTo>
                  <a:cubicBezTo>
                    <a:pt x="75" y="89"/>
                    <a:pt x="75" y="89"/>
                    <a:pt x="75" y="89"/>
                  </a:cubicBezTo>
                  <a:cubicBezTo>
                    <a:pt x="77" y="89"/>
                    <a:pt x="79" y="87"/>
                    <a:pt x="79" y="85"/>
                  </a:cubicBezTo>
                  <a:cubicBezTo>
                    <a:pt x="79" y="83"/>
                    <a:pt x="77" y="81"/>
                    <a:pt x="75" y="81"/>
                  </a:cubicBezTo>
                  <a:close/>
                  <a:moveTo>
                    <a:pt x="108" y="111"/>
                  </a:moveTo>
                  <a:cubicBezTo>
                    <a:pt x="108" y="119"/>
                    <a:pt x="103" y="124"/>
                    <a:pt x="95" y="124"/>
                  </a:cubicBezTo>
                  <a:cubicBezTo>
                    <a:pt x="69" y="124"/>
                    <a:pt x="69" y="124"/>
                    <a:pt x="69" y="124"/>
                  </a:cubicBezTo>
                  <a:cubicBezTo>
                    <a:pt x="69" y="119"/>
                    <a:pt x="69" y="119"/>
                    <a:pt x="69" y="119"/>
                  </a:cubicBezTo>
                  <a:cubicBezTo>
                    <a:pt x="69" y="107"/>
                    <a:pt x="59" y="98"/>
                    <a:pt x="48" y="98"/>
                  </a:cubicBezTo>
                  <a:cubicBezTo>
                    <a:pt x="8" y="98"/>
                    <a:pt x="8" y="98"/>
                    <a:pt x="8" y="98"/>
                  </a:cubicBezTo>
                  <a:cubicBezTo>
                    <a:pt x="8" y="21"/>
                    <a:pt x="8" y="21"/>
                    <a:pt x="8" y="21"/>
                  </a:cubicBezTo>
                  <a:cubicBezTo>
                    <a:pt x="8" y="14"/>
                    <a:pt x="14" y="8"/>
                    <a:pt x="21" y="8"/>
                  </a:cubicBezTo>
                  <a:cubicBezTo>
                    <a:pt x="95" y="8"/>
                    <a:pt x="95" y="8"/>
                    <a:pt x="95" y="8"/>
                  </a:cubicBezTo>
                  <a:cubicBezTo>
                    <a:pt x="103" y="8"/>
                    <a:pt x="108" y="14"/>
                    <a:pt x="108" y="21"/>
                  </a:cubicBezTo>
                  <a:cubicBezTo>
                    <a:pt x="108" y="51"/>
                    <a:pt x="108" y="51"/>
                    <a:pt x="108" y="51"/>
                  </a:cubicBezTo>
                  <a:cubicBezTo>
                    <a:pt x="110" y="49"/>
                    <a:pt x="111" y="49"/>
                    <a:pt x="113" y="49"/>
                  </a:cubicBezTo>
                  <a:cubicBezTo>
                    <a:pt x="114" y="49"/>
                    <a:pt x="115" y="49"/>
                    <a:pt x="116" y="50"/>
                  </a:cubicBezTo>
                  <a:cubicBezTo>
                    <a:pt x="116" y="21"/>
                    <a:pt x="116" y="21"/>
                    <a:pt x="116" y="21"/>
                  </a:cubicBezTo>
                  <a:cubicBezTo>
                    <a:pt x="116" y="10"/>
                    <a:pt x="107" y="0"/>
                    <a:pt x="95" y="0"/>
                  </a:cubicBezTo>
                  <a:cubicBezTo>
                    <a:pt x="21" y="0"/>
                    <a:pt x="21" y="0"/>
                    <a:pt x="21" y="0"/>
                  </a:cubicBezTo>
                  <a:cubicBezTo>
                    <a:pt x="10" y="0"/>
                    <a:pt x="0" y="10"/>
                    <a:pt x="0" y="21"/>
                  </a:cubicBezTo>
                  <a:cubicBezTo>
                    <a:pt x="0" y="102"/>
                    <a:pt x="0" y="102"/>
                    <a:pt x="0" y="102"/>
                  </a:cubicBezTo>
                  <a:cubicBezTo>
                    <a:pt x="0" y="102"/>
                    <a:pt x="0" y="102"/>
                    <a:pt x="0" y="102"/>
                  </a:cubicBezTo>
                  <a:cubicBezTo>
                    <a:pt x="0" y="102"/>
                    <a:pt x="0" y="102"/>
                    <a:pt x="0" y="103"/>
                  </a:cubicBezTo>
                  <a:cubicBezTo>
                    <a:pt x="0" y="103"/>
                    <a:pt x="1" y="103"/>
                    <a:pt x="1" y="103"/>
                  </a:cubicBezTo>
                  <a:cubicBezTo>
                    <a:pt x="1" y="103"/>
                    <a:pt x="1" y="104"/>
                    <a:pt x="1" y="104"/>
                  </a:cubicBezTo>
                  <a:cubicBezTo>
                    <a:pt x="1" y="104"/>
                    <a:pt x="1" y="104"/>
                    <a:pt x="1" y="104"/>
                  </a:cubicBezTo>
                  <a:cubicBezTo>
                    <a:pt x="1" y="104"/>
                    <a:pt x="1" y="105"/>
                    <a:pt x="2" y="105"/>
                  </a:cubicBezTo>
                  <a:cubicBezTo>
                    <a:pt x="2" y="105"/>
                    <a:pt x="2" y="105"/>
                    <a:pt x="3" y="105"/>
                  </a:cubicBezTo>
                  <a:cubicBezTo>
                    <a:pt x="63" y="132"/>
                    <a:pt x="63" y="132"/>
                    <a:pt x="63" y="132"/>
                  </a:cubicBezTo>
                  <a:cubicBezTo>
                    <a:pt x="64" y="132"/>
                    <a:pt x="64" y="132"/>
                    <a:pt x="65" y="132"/>
                  </a:cubicBezTo>
                  <a:cubicBezTo>
                    <a:pt x="65" y="132"/>
                    <a:pt x="65" y="132"/>
                    <a:pt x="65" y="132"/>
                  </a:cubicBezTo>
                  <a:cubicBezTo>
                    <a:pt x="65" y="132"/>
                    <a:pt x="65" y="132"/>
                    <a:pt x="65" y="132"/>
                  </a:cubicBezTo>
                  <a:cubicBezTo>
                    <a:pt x="95" y="132"/>
                    <a:pt x="95" y="132"/>
                    <a:pt x="95" y="132"/>
                  </a:cubicBezTo>
                  <a:cubicBezTo>
                    <a:pt x="107" y="132"/>
                    <a:pt x="116" y="123"/>
                    <a:pt x="116" y="111"/>
                  </a:cubicBezTo>
                  <a:cubicBezTo>
                    <a:pt x="116" y="89"/>
                    <a:pt x="116" y="89"/>
                    <a:pt x="116" y="89"/>
                  </a:cubicBezTo>
                  <a:cubicBezTo>
                    <a:pt x="108" y="100"/>
                    <a:pt x="108" y="100"/>
                    <a:pt x="108" y="100"/>
                  </a:cubicBezTo>
                  <a:lnTo>
                    <a:pt x="108" y="11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23" name="Freeform 134"/>
            <p:cNvSpPr>
              <a:spLocks noEditPoints="1"/>
            </p:cNvSpPr>
            <p:nvPr/>
          </p:nvSpPr>
          <p:spPr bwMode="auto">
            <a:xfrm>
              <a:off x="6618044" y="4066235"/>
              <a:ext cx="535009" cy="535009"/>
            </a:xfrm>
            <a:custGeom>
              <a:avLst/>
              <a:gdLst>
                <a:gd name="T0" fmla="*/ 9 w 140"/>
                <a:gd name="T1" fmla="*/ 93 h 140"/>
                <a:gd name="T2" fmla="*/ 140 w 140"/>
                <a:gd name="T3" fmla="*/ 126 h 140"/>
                <a:gd name="T4" fmla="*/ 122 w 140"/>
                <a:gd name="T5" fmla="*/ 4 h 140"/>
                <a:gd name="T6" fmla="*/ 18 w 140"/>
                <a:gd name="T7" fmla="*/ 80 h 140"/>
                <a:gd name="T8" fmla="*/ 15 w 140"/>
                <a:gd name="T9" fmla="*/ 121 h 140"/>
                <a:gd name="T10" fmla="*/ 21 w 140"/>
                <a:gd name="T11" fmla="*/ 125 h 140"/>
                <a:gd name="T12" fmla="*/ 20 w 140"/>
                <a:gd name="T13" fmla="*/ 109 h 140"/>
                <a:gd name="T14" fmla="*/ 28 w 140"/>
                <a:gd name="T15" fmla="*/ 116 h 140"/>
                <a:gd name="T16" fmla="*/ 20 w 140"/>
                <a:gd name="T17" fmla="*/ 109 h 140"/>
                <a:gd name="T18" fmla="*/ 27 w 140"/>
                <a:gd name="T19" fmla="*/ 105 h 140"/>
                <a:gd name="T20" fmla="*/ 22 w 140"/>
                <a:gd name="T21" fmla="*/ 98 h 140"/>
                <a:gd name="T22" fmla="*/ 30 w 140"/>
                <a:gd name="T23" fmla="*/ 126 h 140"/>
                <a:gd name="T24" fmla="*/ 27 w 140"/>
                <a:gd name="T25" fmla="*/ 119 h 140"/>
                <a:gd name="T26" fmla="*/ 112 w 140"/>
                <a:gd name="T27" fmla="*/ 63 h 140"/>
                <a:gd name="T28" fmla="*/ 32 w 140"/>
                <a:gd name="T29" fmla="*/ 102 h 140"/>
                <a:gd name="T30" fmla="*/ 39 w 140"/>
                <a:gd name="T31" fmla="*/ 102 h 140"/>
                <a:gd name="T32" fmla="*/ 34 w 140"/>
                <a:gd name="T33" fmla="*/ 111 h 140"/>
                <a:gd name="T34" fmla="*/ 40 w 140"/>
                <a:gd name="T35" fmla="*/ 112 h 140"/>
                <a:gd name="T36" fmla="*/ 36 w 140"/>
                <a:gd name="T37" fmla="*/ 121 h 140"/>
                <a:gd name="T38" fmla="*/ 42 w 140"/>
                <a:gd name="T39" fmla="*/ 125 h 140"/>
                <a:gd name="T40" fmla="*/ 44 w 140"/>
                <a:gd name="T41" fmla="*/ 98 h 140"/>
                <a:gd name="T42" fmla="*/ 48 w 140"/>
                <a:gd name="T43" fmla="*/ 104 h 140"/>
                <a:gd name="T44" fmla="*/ 46 w 140"/>
                <a:gd name="T45" fmla="*/ 109 h 140"/>
                <a:gd name="T46" fmla="*/ 48 w 140"/>
                <a:gd name="T47" fmla="*/ 116 h 140"/>
                <a:gd name="T48" fmla="*/ 46 w 140"/>
                <a:gd name="T49" fmla="*/ 109 h 140"/>
                <a:gd name="T50" fmla="*/ 58 w 140"/>
                <a:gd name="T51" fmla="*/ 126 h 140"/>
                <a:gd name="T52" fmla="*/ 94 w 140"/>
                <a:gd name="T53" fmla="*/ 121 h 140"/>
                <a:gd name="T54" fmla="*/ 53 w 140"/>
                <a:gd name="T55" fmla="*/ 98 h 140"/>
                <a:gd name="T56" fmla="*/ 56 w 140"/>
                <a:gd name="T57" fmla="*/ 105 h 140"/>
                <a:gd name="T58" fmla="*/ 53 w 140"/>
                <a:gd name="T59" fmla="*/ 98 h 140"/>
                <a:gd name="T60" fmla="*/ 57 w 140"/>
                <a:gd name="T61" fmla="*/ 116 h 140"/>
                <a:gd name="T62" fmla="*/ 55 w 140"/>
                <a:gd name="T63" fmla="*/ 109 h 140"/>
                <a:gd name="T64" fmla="*/ 65 w 140"/>
                <a:gd name="T65" fmla="*/ 105 h 140"/>
                <a:gd name="T66" fmla="*/ 65 w 140"/>
                <a:gd name="T67" fmla="*/ 109 h 140"/>
                <a:gd name="T68" fmla="*/ 68 w 140"/>
                <a:gd name="T69" fmla="*/ 116 h 140"/>
                <a:gd name="T70" fmla="*/ 65 w 140"/>
                <a:gd name="T71" fmla="*/ 109 h 140"/>
                <a:gd name="T72" fmla="*/ 73 w 140"/>
                <a:gd name="T73" fmla="*/ 105 h 140"/>
                <a:gd name="T74" fmla="*/ 73 w 140"/>
                <a:gd name="T75" fmla="*/ 98 h 140"/>
                <a:gd name="T76" fmla="*/ 76 w 140"/>
                <a:gd name="T77" fmla="*/ 116 h 140"/>
                <a:gd name="T78" fmla="*/ 75 w 140"/>
                <a:gd name="T79" fmla="*/ 109 h 140"/>
                <a:gd name="T80" fmla="*/ 83 w 140"/>
                <a:gd name="T81" fmla="*/ 105 h 140"/>
                <a:gd name="T82" fmla="*/ 81 w 140"/>
                <a:gd name="T83" fmla="*/ 98 h 140"/>
                <a:gd name="T84" fmla="*/ 87 w 140"/>
                <a:gd name="T85" fmla="*/ 116 h 140"/>
                <a:gd name="T86" fmla="*/ 86 w 140"/>
                <a:gd name="T87" fmla="*/ 109 h 140"/>
                <a:gd name="T88" fmla="*/ 90 w 140"/>
                <a:gd name="T89" fmla="*/ 105 h 140"/>
                <a:gd name="T90" fmla="*/ 91 w 140"/>
                <a:gd name="T91" fmla="*/ 98 h 140"/>
                <a:gd name="T92" fmla="*/ 95 w 140"/>
                <a:gd name="T93" fmla="*/ 116 h 140"/>
                <a:gd name="T94" fmla="*/ 97 w 140"/>
                <a:gd name="T95" fmla="*/ 109 h 140"/>
                <a:gd name="T96" fmla="*/ 98 w 140"/>
                <a:gd name="T97" fmla="*/ 125 h 140"/>
                <a:gd name="T98" fmla="*/ 104 w 140"/>
                <a:gd name="T99" fmla="*/ 121 h 140"/>
                <a:gd name="T100" fmla="*/ 98 w 140"/>
                <a:gd name="T101" fmla="*/ 102 h 140"/>
                <a:gd name="T102" fmla="*/ 104 w 140"/>
                <a:gd name="T103" fmla="*/ 102 h 140"/>
                <a:gd name="T104" fmla="*/ 102 w 140"/>
                <a:gd name="T105" fmla="*/ 111 h 140"/>
                <a:gd name="T106" fmla="*/ 109 w 140"/>
                <a:gd name="T107" fmla="*/ 112 h 140"/>
                <a:gd name="T108" fmla="*/ 107 w 140"/>
                <a:gd name="T109" fmla="*/ 100 h 140"/>
                <a:gd name="T110" fmla="*/ 120 w 140"/>
                <a:gd name="T111" fmla="*/ 104 h 140"/>
                <a:gd name="T112" fmla="*/ 109 w 140"/>
                <a:gd name="T113" fmla="*/ 119 h 140"/>
                <a:gd name="T114" fmla="*/ 115 w 140"/>
                <a:gd name="T115" fmla="*/ 125 h 140"/>
                <a:gd name="T116" fmla="*/ 113 w 140"/>
                <a:gd name="T117" fmla="*/ 109 h 140"/>
                <a:gd name="T118" fmla="*/ 122 w 140"/>
                <a:gd name="T119" fmla="*/ 116 h 140"/>
                <a:gd name="T120" fmla="*/ 113 w 140"/>
                <a:gd name="T121" fmla="*/ 109 h 140"/>
                <a:gd name="T122" fmla="*/ 122 w 140"/>
                <a:gd name="T123" fmla="*/ 126 h 140"/>
                <a:gd name="T124" fmla="*/ 121 w 140"/>
                <a:gd name="T125" fmla="*/ 119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0" h="140">
                  <a:moveTo>
                    <a:pt x="14" y="140"/>
                  </a:moveTo>
                  <a:cubicBezTo>
                    <a:pt x="10" y="140"/>
                    <a:pt x="7" y="139"/>
                    <a:pt x="4" y="136"/>
                  </a:cubicBezTo>
                  <a:cubicBezTo>
                    <a:pt x="1" y="133"/>
                    <a:pt x="0" y="130"/>
                    <a:pt x="0" y="126"/>
                  </a:cubicBezTo>
                  <a:cubicBezTo>
                    <a:pt x="0" y="124"/>
                    <a:pt x="0" y="123"/>
                    <a:pt x="1" y="121"/>
                  </a:cubicBezTo>
                  <a:cubicBezTo>
                    <a:pt x="7" y="96"/>
                    <a:pt x="7" y="96"/>
                    <a:pt x="7" y="96"/>
                  </a:cubicBezTo>
                  <a:cubicBezTo>
                    <a:pt x="8" y="95"/>
                    <a:pt x="8" y="94"/>
                    <a:pt x="9" y="93"/>
                  </a:cubicBezTo>
                  <a:cubicBezTo>
                    <a:pt x="10" y="92"/>
                    <a:pt x="12" y="91"/>
                    <a:pt x="14" y="91"/>
                  </a:cubicBezTo>
                  <a:cubicBezTo>
                    <a:pt x="126" y="91"/>
                    <a:pt x="126" y="91"/>
                    <a:pt x="126" y="91"/>
                  </a:cubicBezTo>
                  <a:cubicBezTo>
                    <a:pt x="128" y="91"/>
                    <a:pt x="129" y="92"/>
                    <a:pt x="131" y="93"/>
                  </a:cubicBezTo>
                  <a:cubicBezTo>
                    <a:pt x="131" y="94"/>
                    <a:pt x="132" y="95"/>
                    <a:pt x="132" y="96"/>
                  </a:cubicBezTo>
                  <a:cubicBezTo>
                    <a:pt x="139" y="121"/>
                    <a:pt x="139" y="121"/>
                    <a:pt x="139" y="121"/>
                  </a:cubicBezTo>
                  <a:cubicBezTo>
                    <a:pt x="140" y="123"/>
                    <a:pt x="140" y="124"/>
                    <a:pt x="140" y="126"/>
                  </a:cubicBezTo>
                  <a:cubicBezTo>
                    <a:pt x="140" y="130"/>
                    <a:pt x="139" y="133"/>
                    <a:pt x="136" y="136"/>
                  </a:cubicBezTo>
                  <a:cubicBezTo>
                    <a:pt x="133" y="139"/>
                    <a:pt x="130" y="140"/>
                    <a:pt x="126" y="140"/>
                  </a:cubicBezTo>
                  <a:lnTo>
                    <a:pt x="14" y="140"/>
                  </a:lnTo>
                  <a:close/>
                  <a:moveTo>
                    <a:pt x="28" y="0"/>
                  </a:moveTo>
                  <a:cubicBezTo>
                    <a:pt x="112" y="0"/>
                    <a:pt x="112" y="0"/>
                    <a:pt x="112" y="0"/>
                  </a:cubicBezTo>
                  <a:cubicBezTo>
                    <a:pt x="116" y="0"/>
                    <a:pt x="119" y="2"/>
                    <a:pt x="122" y="4"/>
                  </a:cubicBezTo>
                  <a:cubicBezTo>
                    <a:pt x="124" y="7"/>
                    <a:pt x="126" y="11"/>
                    <a:pt x="126" y="14"/>
                  </a:cubicBezTo>
                  <a:cubicBezTo>
                    <a:pt x="126" y="70"/>
                    <a:pt x="126" y="70"/>
                    <a:pt x="126" y="70"/>
                  </a:cubicBezTo>
                  <a:cubicBezTo>
                    <a:pt x="126" y="74"/>
                    <a:pt x="124" y="78"/>
                    <a:pt x="122" y="80"/>
                  </a:cubicBezTo>
                  <a:cubicBezTo>
                    <a:pt x="119" y="83"/>
                    <a:pt x="116" y="84"/>
                    <a:pt x="112" y="84"/>
                  </a:cubicBezTo>
                  <a:cubicBezTo>
                    <a:pt x="28" y="84"/>
                    <a:pt x="28" y="84"/>
                    <a:pt x="28" y="84"/>
                  </a:cubicBezTo>
                  <a:cubicBezTo>
                    <a:pt x="24" y="84"/>
                    <a:pt x="21" y="83"/>
                    <a:pt x="18" y="80"/>
                  </a:cubicBezTo>
                  <a:cubicBezTo>
                    <a:pt x="15" y="78"/>
                    <a:pt x="14" y="74"/>
                    <a:pt x="14" y="70"/>
                  </a:cubicBezTo>
                  <a:cubicBezTo>
                    <a:pt x="14" y="14"/>
                    <a:pt x="14" y="14"/>
                    <a:pt x="14" y="14"/>
                  </a:cubicBezTo>
                  <a:cubicBezTo>
                    <a:pt x="14" y="11"/>
                    <a:pt x="15" y="7"/>
                    <a:pt x="18" y="4"/>
                  </a:cubicBezTo>
                  <a:cubicBezTo>
                    <a:pt x="21" y="2"/>
                    <a:pt x="24" y="0"/>
                    <a:pt x="28" y="0"/>
                  </a:cubicBezTo>
                  <a:close/>
                  <a:moveTo>
                    <a:pt x="17" y="119"/>
                  </a:moveTo>
                  <a:cubicBezTo>
                    <a:pt x="16" y="119"/>
                    <a:pt x="15" y="120"/>
                    <a:pt x="15" y="121"/>
                  </a:cubicBezTo>
                  <a:cubicBezTo>
                    <a:pt x="15" y="122"/>
                    <a:pt x="15" y="122"/>
                    <a:pt x="15" y="123"/>
                  </a:cubicBezTo>
                  <a:cubicBezTo>
                    <a:pt x="15" y="123"/>
                    <a:pt x="14" y="124"/>
                    <a:pt x="14" y="125"/>
                  </a:cubicBezTo>
                  <a:cubicBezTo>
                    <a:pt x="14" y="126"/>
                    <a:pt x="14" y="126"/>
                    <a:pt x="16" y="126"/>
                  </a:cubicBezTo>
                  <a:cubicBezTo>
                    <a:pt x="16" y="126"/>
                    <a:pt x="17" y="126"/>
                    <a:pt x="17" y="126"/>
                  </a:cubicBezTo>
                  <a:cubicBezTo>
                    <a:pt x="18" y="126"/>
                    <a:pt x="19" y="126"/>
                    <a:pt x="19" y="126"/>
                  </a:cubicBezTo>
                  <a:cubicBezTo>
                    <a:pt x="20" y="126"/>
                    <a:pt x="21" y="126"/>
                    <a:pt x="21" y="125"/>
                  </a:cubicBezTo>
                  <a:cubicBezTo>
                    <a:pt x="21" y="124"/>
                    <a:pt x="22" y="123"/>
                    <a:pt x="22" y="123"/>
                  </a:cubicBezTo>
                  <a:cubicBezTo>
                    <a:pt x="22" y="122"/>
                    <a:pt x="22" y="122"/>
                    <a:pt x="22" y="121"/>
                  </a:cubicBezTo>
                  <a:cubicBezTo>
                    <a:pt x="22" y="120"/>
                    <a:pt x="22" y="119"/>
                    <a:pt x="21" y="119"/>
                  </a:cubicBezTo>
                  <a:cubicBezTo>
                    <a:pt x="20" y="119"/>
                    <a:pt x="20" y="119"/>
                    <a:pt x="19" y="119"/>
                  </a:cubicBezTo>
                  <a:cubicBezTo>
                    <a:pt x="18" y="119"/>
                    <a:pt x="18" y="119"/>
                    <a:pt x="17" y="119"/>
                  </a:cubicBezTo>
                  <a:close/>
                  <a:moveTo>
                    <a:pt x="20" y="109"/>
                  </a:moveTo>
                  <a:cubicBezTo>
                    <a:pt x="19" y="109"/>
                    <a:pt x="18" y="109"/>
                    <a:pt x="18" y="111"/>
                  </a:cubicBezTo>
                  <a:cubicBezTo>
                    <a:pt x="18" y="111"/>
                    <a:pt x="18" y="112"/>
                    <a:pt x="17" y="112"/>
                  </a:cubicBezTo>
                  <a:cubicBezTo>
                    <a:pt x="17" y="113"/>
                    <a:pt x="17" y="113"/>
                    <a:pt x="17" y="114"/>
                  </a:cubicBezTo>
                  <a:cubicBezTo>
                    <a:pt x="17" y="115"/>
                    <a:pt x="17" y="116"/>
                    <a:pt x="18" y="116"/>
                  </a:cubicBezTo>
                  <a:cubicBezTo>
                    <a:pt x="20" y="116"/>
                    <a:pt x="21" y="116"/>
                    <a:pt x="23" y="116"/>
                  </a:cubicBezTo>
                  <a:cubicBezTo>
                    <a:pt x="25" y="116"/>
                    <a:pt x="27" y="116"/>
                    <a:pt x="28" y="116"/>
                  </a:cubicBezTo>
                  <a:cubicBezTo>
                    <a:pt x="29" y="116"/>
                    <a:pt x="30" y="115"/>
                    <a:pt x="30" y="114"/>
                  </a:cubicBezTo>
                  <a:cubicBezTo>
                    <a:pt x="30" y="113"/>
                    <a:pt x="30" y="113"/>
                    <a:pt x="30" y="112"/>
                  </a:cubicBezTo>
                  <a:cubicBezTo>
                    <a:pt x="31" y="112"/>
                    <a:pt x="31" y="111"/>
                    <a:pt x="31" y="111"/>
                  </a:cubicBezTo>
                  <a:cubicBezTo>
                    <a:pt x="31" y="109"/>
                    <a:pt x="31" y="109"/>
                    <a:pt x="30" y="109"/>
                  </a:cubicBezTo>
                  <a:cubicBezTo>
                    <a:pt x="28" y="109"/>
                    <a:pt x="26" y="109"/>
                    <a:pt x="25" y="109"/>
                  </a:cubicBezTo>
                  <a:cubicBezTo>
                    <a:pt x="23" y="109"/>
                    <a:pt x="21" y="109"/>
                    <a:pt x="20" y="109"/>
                  </a:cubicBezTo>
                  <a:close/>
                  <a:moveTo>
                    <a:pt x="22" y="98"/>
                  </a:moveTo>
                  <a:cubicBezTo>
                    <a:pt x="21" y="98"/>
                    <a:pt x="21" y="99"/>
                    <a:pt x="20" y="100"/>
                  </a:cubicBezTo>
                  <a:cubicBezTo>
                    <a:pt x="20" y="101"/>
                    <a:pt x="20" y="103"/>
                    <a:pt x="20" y="104"/>
                  </a:cubicBezTo>
                  <a:cubicBezTo>
                    <a:pt x="19" y="105"/>
                    <a:pt x="20" y="105"/>
                    <a:pt x="21" y="105"/>
                  </a:cubicBezTo>
                  <a:cubicBezTo>
                    <a:pt x="22" y="105"/>
                    <a:pt x="23" y="105"/>
                    <a:pt x="24" y="105"/>
                  </a:cubicBezTo>
                  <a:cubicBezTo>
                    <a:pt x="25" y="105"/>
                    <a:pt x="26" y="105"/>
                    <a:pt x="27" y="105"/>
                  </a:cubicBezTo>
                  <a:cubicBezTo>
                    <a:pt x="28" y="105"/>
                    <a:pt x="29" y="105"/>
                    <a:pt x="29" y="104"/>
                  </a:cubicBezTo>
                  <a:cubicBezTo>
                    <a:pt x="29" y="103"/>
                    <a:pt x="29" y="102"/>
                    <a:pt x="29" y="102"/>
                  </a:cubicBezTo>
                  <a:cubicBezTo>
                    <a:pt x="29" y="101"/>
                    <a:pt x="30" y="101"/>
                    <a:pt x="30" y="100"/>
                  </a:cubicBezTo>
                  <a:cubicBezTo>
                    <a:pt x="30" y="99"/>
                    <a:pt x="30" y="98"/>
                    <a:pt x="29" y="98"/>
                  </a:cubicBezTo>
                  <a:cubicBezTo>
                    <a:pt x="27" y="98"/>
                    <a:pt x="26" y="98"/>
                    <a:pt x="25" y="98"/>
                  </a:cubicBezTo>
                  <a:cubicBezTo>
                    <a:pt x="24" y="98"/>
                    <a:pt x="23" y="98"/>
                    <a:pt x="22" y="98"/>
                  </a:cubicBezTo>
                  <a:close/>
                  <a:moveTo>
                    <a:pt x="27" y="119"/>
                  </a:moveTo>
                  <a:cubicBezTo>
                    <a:pt x="26" y="119"/>
                    <a:pt x="26" y="120"/>
                    <a:pt x="25" y="121"/>
                  </a:cubicBezTo>
                  <a:cubicBezTo>
                    <a:pt x="25" y="122"/>
                    <a:pt x="25" y="124"/>
                    <a:pt x="25" y="125"/>
                  </a:cubicBezTo>
                  <a:cubicBezTo>
                    <a:pt x="24" y="126"/>
                    <a:pt x="25" y="126"/>
                    <a:pt x="26" y="126"/>
                  </a:cubicBezTo>
                  <a:cubicBezTo>
                    <a:pt x="27" y="126"/>
                    <a:pt x="27" y="126"/>
                    <a:pt x="28" y="126"/>
                  </a:cubicBezTo>
                  <a:cubicBezTo>
                    <a:pt x="28" y="126"/>
                    <a:pt x="29" y="126"/>
                    <a:pt x="30" y="126"/>
                  </a:cubicBezTo>
                  <a:cubicBezTo>
                    <a:pt x="31" y="126"/>
                    <a:pt x="31" y="126"/>
                    <a:pt x="32" y="125"/>
                  </a:cubicBezTo>
                  <a:cubicBezTo>
                    <a:pt x="32" y="124"/>
                    <a:pt x="32" y="123"/>
                    <a:pt x="32" y="123"/>
                  </a:cubicBezTo>
                  <a:cubicBezTo>
                    <a:pt x="32" y="122"/>
                    <a:pt x="32" y="122"/>
                    <a:pt x="32" y="121"/>
                  </a:cubicBezTo>
                  <a:cubicBezTo>
                    <a:pt x="32" y="120"/>
                    <a:pt x="32" y="119"/>
                    <a:pt x="31" y="119"/>
                  </a:cubicBezTo>
                  <a:cubicBezTo>
                    <a:pt x="30" y="119"/>
                    <a:pt x="30" y="119"/>
                    <a:pt x="29" y="119"/>
                  </a:cubicBezTo>
                  <a:cubicBezTo>
                    <a:pt x="29" y="119"/>
                    <a:pt x="28" y="119"/>
                    <a:pt x="27" y="119"/>
                  </a:cubicBezTo>
                  <a:close/>
                  <a:moveTo>
                    <a:pt x="35" y="14"/>
                  </a:moveTo>
                  <a:cubicBezTo>
                    <a:pt x="30" y="14"/>
                    <a:pt x="28" y="17"/>
                    <a:pt x="28" y="21"/>
                  </a:cubicBezTo>
                  <a:cubicBezTo>
                    <a:pt x="28" y="63"/>
                    <a:pt x="28" y="63"/>
                    <a:pt x="28" y="63"/>
                  </a:cubicBezTo>
                  <a:cubicBezTo>
                    <a:pt x="28" y="68"/>
                    <a:pt x="30" y="70"/>
                    <a:pt x="35" y="70"/>
                  </a:cubicBezTo>
                  <a:cubicBezTo>
                    <a:pt x="105" y="70"/>
                    <a:pt x="105" y="70"/>
                    <a:pt x="105" y="70"/>
                  </a:cubicBezTo>
                  <a:cubicBezTo>
                    <a:pt x="110" y="70"/>
                    <a:pt x="112" y="68"/>
                    <a:pt x="112" y="63"/>
                  </a:cubicBezTo>
                  <a:cubicBezTo>
                    <a:pt x="112" y="21"/>
                    <a:pt x="112" y="21"/>
                    <a:pt x="112" y="21"/>
                  </a:cubicBezTo>
                  <a:cubicBezTo>
                    <a:pt x="112" y="17"/>
                    <a:pt x="110" y="14"/>
                    <a:pt x="105" y="14"/>
                  </a:cubicBezTo>
                  <a:lnTo>
                    <a:pt x="35" y="14"/>
                  </a:lnTo>
                  <a:close/>
                  <a:moveTo>
                    <a:pt x="35" y="98"/>
                  </a:moveTo>
                  <a:cubicBezTo>
                    <a:pt x="34" y="98"/>
                    <a:pt x="33" y="99"/>
                    <a:pt x="33" y="100"/>
                  </a:cubicBezTo>
                  <a:cubicBezTo>
                    <a:pt x="33" y="101"/>
                    <a:pt x="33" y="101"/>
                    <a:pt x="32" y="102"/>
                  </a:cubicBezTo>
                  <a:cubicBezTo>
                    <a:pt x="32" y="102"/>
                    <a:pt x="32" y="103"/>
                    <a:pt x="32" y="104"/>
                  </a:cubicBezTo>
                  <a:cubicBezTo>
                    <a:pt x="32" y="105"/>
                    <a:pt x="32" y="105"/>
                    <a:pt x="33" y="105"/>
                  </a:cubicBezTo>
                  <a:cubicBezTo>
                    <a:pt x="34" y="105"/>
                    <a:pt x="34" y="105"/>
                    <a:pt x="35" y="105"/>
                  </a:cubicBezTo>
                  <a:cubicBezTo>
                    <a:pt x="35" y="105"/>
                    <a:pt x="36" y="105"/>
                    <a:pt x="37" y="105"/>
                  </a:cubicBezTo>
                  <a:cubicBezTo>
                    <a:pt x="38" y="105"/>
                    <a:pt x="38" y="105"/>
                    <a:pt x="38" y="104"/>
                  </a:cubicBezTo>
                  <a:cubicBezTo>
                    <a:pt x="39" y="103"/>
                    <a:pt x="39" y="102"/>
                    <a:pt x="39" y="102"/>
                  </a:cubicBezTo>
                  <a:cubicBezTo>
                    <a:pt x="39" y="101"/>
                    <a:pt x="39" y="101"/>
                    <a:pt x="39" y="100"/>
                  </a:cubicBezTo>
                  <a:cubicBezTo>
                    <a:pt x="39" y="99"/>
                    <a:pt x="39" y="98"/>
                    <a:pt x="38" y="98"/>
                  </a:cubicBezTo>
                  <a:cubicBezTo>
                    <a:pt x="37" y="98"/>
                    <a:pt x="37" y="98"/>
                    <a:pt x="36" y="98"/>
                  </a:cubicBezTo>
                  <a:cubicBezTo>
                    <a:pt x="36" y="98"/>
                    <a:pt x="35" y="98"/>
                    <a:pt x="35" y="98"/>
                  </a:cubicBezTo>
                  <a:close/>
                  <a:moveTo>
                    <a:pt x="36" y="109"/>
                  </a:moveTo>
                  <a:cubicBezTo>
                    <a:pt x="35" y="109"/>
                    <a:pt x="34" y="109"/>
                    <a:pt x="34" y="111"/>
                  </a:cubicBezTo>
                  <a:cubicBezTo>
                    <a:pt x="34" y="112"/>
                    <a:pt x="34" y="113"/>
                    <a:pt x="33" y="114"/>
                  </a:cubicBezTo>
                  <a:cubicBezTo>
                    <a:pt x="33" y="115"/>
                    <a:pt x="34" y="116"/>
                    <a:pt x="35" y="116"/>
                  </a:cubicBezTo>
                  <a:cubicBezTo>
                    <a:pt x="35" y="116"/>
                    <a:pt x="36" y="116"/>
                    <a:pt x="36" y="116"/>
                  </a:cubicBezTo>
                  <a:cubicBezTo>
                    <a:pt x="37" y="116"/>
                    <a:pt x="38" y="116"/>
                    <a:pt x="38" y="116"/>
                  </a:cubicBezTo>
                  <a:cubicBezTo>
                    <a:pt x="39" y="116"/>
                    <a:pt x="40" y="115"/>
                    <a:pt x="40" y="114"/>
                  </a:cubicBezTo>
                  <a:cubicBezTo>
                    <a:pt x="40" y="113"/>
                    <a:pt x="40" y="113"/>
                    <a:pt x="40" y="112"/>
                  </a:cubicBezTo>
                  <a:cubicBezTo>
                    <a:pt x="40" y="112"/>
                    <a:pt x="40" y="111"/>
                    <a:pt x="41" y="111"/>
                  </a:cubicBezTo>
                  <a:cubicBezTo>
                    <a:pt x="41" y="109"/>
                    <a:pt x="40" y="109"/>
                    <a:pt x="39" y="109"/>
                  </a:cubicBezTo>
                  <a:cubicBezTo>
                    <a:pt x="39" y="109"/>
                    <a:pt x="38" y="109"/>
                    <a:pt x="38" y="109"/>
                  </a:cubicBezTo>
                  <a:cubicBezTo>
                    <a:pt x="37" y="109"/>
                    <a:pt x="36" y="109"/>
                    <a:pt x="36" y="109"/>
                  </a:cubicBezTo>
                  <a:close/>
                  <a:moveTo>
                    <a:pt x="38" y="119"/>
                  </a:moveTo>
                  <a:cubicBezTo>
                    <a:pt x="36" y="119"/>
                    <a:pt x="36" y="120"/>
                    <a:pt x="36" y="121"/>
                  </a:cubicBezTo>
                  <a:cubicBezTo>
                    <a:pt x="36" y="122"/>
                    <a:pt x="35" y="122"/>
                    <a:pt x="35" y="123"/>
                  </a:cubicBezTo>
                  <a:cubicBezTo>
                    <a:pt x="35" y="123"/>
                    <a:pt x="35" y="124"/>
                    <a:pt x="35" y="125"/>
                  </a:cubicBezTo>
                  <a:cubicBezTo>
                    <a:pt x="35" y="126"/>
                    <a:pt x="35" y="126"/>
                    <a:pt x="37" y="126"/>
                  </a:cubicBezTo>
                  <a:cubicBezTo>
                    <a:pt x="37" y="126"/>
                    <a:pt x="38" y="126"/>
                    <a:pt x="38" y="126"/>
                  </a:cubicBezTo>
                  <a:cubicBezTo>
                    <a:pt x="39" y="126"/>
                    <a:pt x="40" y="126"/>
                    <a:pt x="40" y="126"/>
                  </a:cubicBezTo>
                  <a:cubicBezTo>
                    <a:pt x="41" y="126"/>
                    <a:pt x="42" y="126"/>
                    <a:pt x="42" y="125"/>
                  </a:cubicBezTo>
                  <a:cubicBezTo>
                    <a:pt x="42" y="124"/>
                    <a:pt x="42" y="123"/>
                    <a:pt x="42" y="123"/>
                  </a:cubicBezTo>
                  <a:cubicBezTo>
                    <a:pt x="42" y="122"/>
                    <a:pt x="42" y="122"/>
                    <a:pt x="43" y="121"/>
                  </a:cubicBezTo>
                  <a:cubicBezTo>
                    <a:pt x="43" y="120"/>
                    <a:pt x="42" y="119"/>
                    <a:pt x="41" y="119"/>
                  </a:cubicBezTo>
                  <a:cubicBezTo>
                    <a:pt x="40" y="119"/>
                    <a:pt x="40" y="119"/>
                    <a:pt x="39" y="119"/>
                  </a:cubicBezTo>
                  <a:cubicBezTo>
                    <a:pt x="39" y="119"/>
                    <a:pt x="38" y="119"/>
                    <a:pt x="38" y="119"/>
                  </a:cubicBezTo>
                  <a:close/>
                  <a:moveTo>
                    <a:pt x="44" y="98"/>
                  </a:moveTo>
                  <a:cubicBezTo>
                    <a:pt x="43" y="98"/>
                    <a:pt x="42" y="99"/>
                    <a:pt x="42" y="100"/>
                  </a:cubicBezTo>
                  <a:cubicBezTo>
                    <a:pt x="42" y="102"/>
                    <a:pt x="42" y="103"/>
                    <a:pt x="42" y="104"/>
                  </a:cubicBezTo>
                  <a:cubicBezTo>
                    <a:pt x="41" y="105"/>
                    <a:pt x="42" y="105"/>
                    <a:pt x="43" y="105"/>
                  </a:cubicBezTo>
                  <a:cubicBezTo>
                    <a:pt x="43" y="105"/>
                    <a:pt x="44" y="105"/>
                    <a:pt x="44" y="105"/>
                  </a:cubicBezTo>
                  <a:cubicBezTo>
                    <a:pt x="45" y="105"/>
                    <a:pt x="46" y="105"/>
                    <a:pt x="46" y="105"/>
                  </a:cubicBezTo>
                  <a:cubicBezTo>
                    <a:pt x="47" y="105"/>
                    <a:pt x="48" y="105"/>
                    <a:pt x="48" y="104"/>
                  </a:cubicBezTo>
                  <a:cubicBezTo>
                    <a:pt x="48" y="103"/>
                    <a:pt x="48" y="102"/>
                    <a:pt x="48" y="102"/>
                  </a:cubicBezTo>
                  <a:cubicBezTo>
                    <a:pt x="48" y="101"/>
                    <a:pt x="48" y="101"/>
                    <a:pt x="48" y="100"/>
                  </a:cubicBezTo>
                  <a:cubicBezTo>
                    <a:pt x="48" y="99"/>
                    <a:pt x="48" y="98"/>
                    <a:pt x="47" y="98"/>
                  </a:cubicBezTo>
                  <a:cubicBezTo>
                    <a:pt x="46" y="98"/>
                    <a:pt x="46" y="98"/>
                    <a:pt x="45" y="98"/>
                  </a:cubicBezTo>
                  <a:cubicBezTo>
                    <a:pt x="45" y="98"/>
                    <a:pt x="44" y="98"/>
                    <a:pt x="44" y="98"/>
                  </a:cubicBezTo>
                  <a:close/>
                  <a:moveTo>
                    <a:pt x="46" y="109"/>
                  </a:moveTo>
                  <a:cubicBezTo>
                    <a:pt x="45" y="109"/>
                    <a:pt x="44" y="109"/>
                    <a:pt x="44" y="111"/>
                  </a:cubicBezTo>
                  <a:cubicBezTo>
                    <a:pt x="44" y="111"/>
                    <a:pt x="44" y="112"/>
                    <a:pt x="44" y="112"/>
                  </a:cubicBezTo>
                  <a:cubicBezTo>
                    <a:pt x="44" y="113"/>
                    <a:pt x="43" y="113"/>
                    <a:pt x="43" y="114"/>
                  </a:cubicBezTo>
                  <a:cubicBezTo>
                    <a:pt x="43" y="115"/>
                    <a:pt x="44" y="116"/>
                    <a:pt x="45" y="116"/>
                  </a:cubicBezTo>
                  <a:cubicBezTo>
                    <a:pt x="45" y="116"/>
                    <a:pt x="46" y="116"/>
                    <a:pt x="46" y="116"/>
                  </a:cubicBezTo>
                  <a:cubicBezTo>
                    <a:pt x="47" y="116"/>
                    <a:pt x="48" y="116"/>
                    <a:pt x="48" y="116"/>
                  </a:cubicBezTo>
                  <a:cubicBezTo>
                    <a:pt x="49" y="116"/>
                    <a:pt x="50" y="115"/>
                    <a:pt x="50" y="114"/>
                  </a:cubicBezTo>
                  <a:cubicBezTo>
                    <a:pt x="50" y="113"/>
                    <a:pt x="50" y="113"/>
                    <a:pt x="50" y="112"/>
                  </a:cubicBezTo>
                  <a:cubicBezTo>
                    <a:pt x="50" y="112"/>
                    <a:pt x="50" y="111"/>
                    <a:pt x="50" y="111"/>
                  </a:cubicBezTo>
                  <a:cubicBezTo>
                    <a:pt x="50" y="109"/>
                    <a:pt x="50" y="109"/>
                    <a:pt x="49" y="109"/>
                  </a:cubicBezTo>
                  <a:cubicBezTo>
                    <a:pt x="48" y="109"/>
                    <a:pt x="48" y="109"/>
                    <a:pt x="47" y="109"/>
                  </a:cubicBezTo>
                  <a:cubicBezTo>
                    <a:pt x="47" y="109"/>
                    <a:pt x="46" y="109"/>
                    <a:pt x="46" y="109"/>
                  </a:cubicBezTo>
                  <a:close/>
                  <a:moveTo>
                    <a:pt x="48" y="119"/>
                  </a:moveTo>
                  <a:cubicBezTo>
                    <a:pt x="47" y="119"/>
                    <a:pt x="46" y="120"/>
                    <a:pt x="46" y="121"/>
                  </a:cubicBezTo>
                  <a:cubicBezTo>
                    <a:pt x="46" y="122"/>
                    <a:pt x="46" y="122"/>
                    <a:pt x="46" y="123"/>
                  </a:cubicBezTo>
                  <a:cubicBezTo>
                    <a:pt x="46" y="123"/>
                    <a:pt x="46" y="124"/>
                    <a:pt x="46" y="125"/>
                  </a:cubicBezTo>
                  <a:cubicBezTo>
                    <a:pt x="45" y="126"/>
                    <a:pt x="46" y="126"/>
                    <a:pt x="47" y="126"/>
                  </a:cubicBezTo>
                  <a:cubicBezTo>
                    <a:pt x="51" y="126"/>
                    <a:pt x="55" y="126"/>
                    <a:pt x="58" y="126"/>
                  </a:cubicBezTo>
                  <a:cubicBezTo>
                    <a:pt x="62" y="126"/>
                    <a:pt x="66" y="126"/>
                    <a:pt x="70" y="126"/>
                  </a:cubicBezTo>
                  <a:cubicBezTo>
                    <a:pt x="74" y="126"/>
                    <a:pt x="77" y="126"/>
                    <a:pt x="81" y="126"/>
                  </a:cubicBezTo>
                  <a:cubicBezTo>
                    <a:pt x="85" y="126"/>
                    <a:pt x="89" y="126"/>
                    <a:pt x="93" y="126"/>
                  </a:cubicBezTo>
                  <a:cubicBezTo>
                    <a:pt x="94" y="126"/>
                    <a:pt x="94" y="126"/>
                    <a:pt x="94" y="125"/>
                  </a:cubicBezTo>
                  <a:cubicBezTo>
                    <a:pt x="94" y="124"/>
                    <a:pt x="94" y="123"/>
                    <a:pt x="94" y="123"/>
                  </a:cubicBezTo>
                  <a:cubicBezTo>
                    <a:pt x="94" y="122"/>
                    <a:pt x="94" y="122"/>
                    <a:pt x="94" y="121"/>
                  </a:cubicBezTo>
                  <a:cubicBezTo>
                    <a:pt x="94" y="120"/>
                    <a:pt x="93" y="119"/>
                    <a:pt x="92" y="119"/>
                  </a:cubicBezTo>
                  <a:cubicBezTo>
                    <a:pt x="88" y="119"/>
                    <a:pt x="85" y="119"/>
                    <a:pt x="81" y="119"/>
                  </a:cubicBezTo>
                  <a:cubicBezTo>
                    <a:pt x="77" y="119"/>
                    <a:pt x="73" y="119"/>
                    <a:pt x="70" y="119"/>
                  </a:cubicBezTo>
                  <a:cubicBezTo>
                    <a:pt x="66" y="119"/>
                    <a:pt x="62" y="119"/>
                    <a:pt x="59" y="119"/>
                  </a:cubicBezTo>
                  <a:cubicBezTo>
                    <a:pt x="55" y="119"/>
                    <a:pt x="51" y="119"/>
                    <a:pt x="48" y="119"/>
                  </a:cubicBezTo>
                  <a:close/>
                  <a:moveTo>
                    <a:pt x="53" y="98"/>
                  </a:moveTo>
                  <a:cubicBezTo>
                    <a:pt x="52" y="98"/>
                    <a:pt x="51" y="99"/>
                    <a:pt x="51" y="100"/>
                  </a:cubicBezTo>
                  <a:cubicBezTo>
                    <a:pt x="51" y="101"/>
                    <a:pt x="51" y="101"/>
                    <a:pt x="51" y="102"/>
                  </a:cubicBezTo>
                  <a:cubicBezTo>
                    <a:pt x="51" y="102"/>
                    <a:pt x="51" y="103"/>
                    <a:pt x="51" y="104"/>
                  </a:cubicBezTo>
                  <a:cubicBezTo>
                    <a:pt x="51" y="105"/>
                    <a:pt x="51" y="105"/>
                    <a:pt x="52" y="105"/>
                  </a:cubicBezTo>
                  <a:cubicBezTo>
                    <a:pt x="53" y="105"/>
                    <a:pt x="53" y="105"/>
                    <a:pt x="54" y="105"/>
                  </a:cubicBezTo>
                  <a:cubicBezTo>
                    <a:pt x="55" y="105"/>
                    <a:pt x="55" y="105"/>
                    <a:pt x="56" y="105"/>
                  </a:cubicBezTo>
                  <a:cubicBezTo>
                    <a:pt x="57" y="105"/>
                    <a:pt x="57" y="105"/>
                    <a:pt x="57" y="104"/>
                  </a:cubicBezTo>
                  <a:cubicBezTo>
                    <a:pt x="57" y="103"/>
                    <a:pt x="57" y="102"/>
                    <a:pt x="57" y="102"/>
                  </a:cubicBezTo>
                  <a:cubicBezTo>
                    <a:pt x="57" y="101"/>
                    <a:pt x="57" y="101"/>
                    <a:pt x="57" y="100"/>
                  </a:cubicBezTo>
                  <a:cubicBezTo>
                    <a:pt x="58" y="99"/>
                    <a:pt x="57" y="98"/>
                    <a:pt x="56" y="98"/>
                  </a:cubicBezTo>
                  <a:cubicBezTo>
                    <a:pt x="56" y="98"/>
                    <a:pt x="55" y="98"/>
                    <a:pt x="55" y="98"/>
                  </a:cubicBezTo>
                  <a:cubicBezTo>
                    <a:pt x="54" y="98"/>
                    <a:pt x="53" y="98"/>
                    <a:pt x="53" y="98"/>
                  </a:cubicBezTo>
                  <a:close/>
                  <a:moveTo>
                    <a:pt x="55" y="109"/>
                  </a:moveTo>
                  <a:cubicBezTo>
                    <a:pt x="54" y="109"/>
                    <a:pt x="54" y="109"/>
                    <a:pt x="54" y="111"/>
                  </a:cubicBezTo>
                  <a:cubicBezTo>
                    <a:pt x="54" y="111"/>
                    <a:pt x="53" y="112"/>
                    <a:pt x="53" y="112"/>
                  </a:cubicBezTo>
                  <a:cubicBezTo>
                    <a:pt x="53" y="113"/>
                    <a:pt x="53" y="113"/>
                    <a:pt x="53" y="114"/>
                  </a:cubicBezTo>
                  <a:cubicBezTo>
                    <a:pt x="53" y="115"/>
                    <a:pt x="54" y="116"/>
                    <a:pt x="55" y="116"/>
                  </a:cubicBezTo>
                  <a:cubicBezTo>
                    <a:pt x="55" y="116"/>
                    <a:pt x="56" y="116"/>
                    <a:pt x="57" y="116"/>
                  </a:cubicBezTo>
                  <a:cubicBezTo>
                    <a:pt x="57" y="116"/>
                    <a:pt x="58" y="116"/>
                    <a:pt x="58" y="116"/>
                  </a:cubicBezTo>
                  <a:cubicBezTo>
                    <a:pt x="59" y="116"/>
                    <a:pt x="60" y="115"/>
                    <a:pt x="60" y="114"/>
                  </a:cubicBezTo>
                  <a:cubicBezTo>
                    <a:pt x="60" y="113"/>
                    <a:pt x="60" y="112"/>
                    <a:pt x="60" y="111"/>
                  </a:cubicBezTo>
                  <a:cubicBezTo>
                    <a:pt x="60" y="109"/>
                    <a:pt x="60" y="109"/>
                    <a:pt x="59" y="109"/>
                  </a:cubicBezTo>
                  <a:cubicBezTo>
                    <a:pt x="58" y="109"/>
                    <a:pt x="57" y="109"/>
                    <a:pt x="57" y="109"/>
                  </a:cubicBezTo>
                  <a:cubicBezTo>
                    <a:pt x="56" y="109"/>
                    <a:pt x="56" y="109"/>
                    <a:pt x="55" y="109"/>
                  </a:cubicBezTo>
                  <a:close/>
                  <a:moveTo>
                    <a:pt x="62" y="98"/>
                  </a:moveTo>
                  <a:cubicBezTo>
                    <a:pt x="61" y="98"/>
                    <a:pt x="61" y="99"/>
                    <a:pt x="61" y="100"/>
                  </a:cubicBezTo>
                  <a:cubicBezTo>
                    <a:pt x="61" y="101"/>
                    <a:pt x="61" y="102"/>
                    <a:pt x="60" y="104"/>
                  </a:cubicBezTo>
                  <a:cubicBezTo>
                    <a:pt x="60" y="105"/>
                    <a:pt x="61" y="105"/>
                    <a:pt x="62" y="105"/>
                  </a:cubicBezTo>
                  <a:cubicBezTo>
                    <a:pt x="62" y="105"/>
                    <a:pt x="63" y="105"/>
                    <a:pt x="63" y="105"/>
                  </a:cubicBezTo>
                  <a:cubicBezTo>
                    <a:pt x="64" y="105"/>
                    <a:pt x="65" y="105"/>
                    <a:pt x="65" y="105"/>
                  </a:cubicBezTo>
                  <a:cubicBezTo>
                    <a:pt x="66" y="105"/>
                    <a:pt x="67" y="105"/>
                    <a:pt x="67" y="104"/>
                  </a:cubicBezTo>
                  <a:cubicBezTo>
                    <a:pt x="67" y="102"/>
                    <a:pt x="67" y="101"/>
                    <a:pt x="67" y="100"/>
                  </a:cubicBezTo>
                  <a:cubicBezTo>
                    <a:pt x="67" y="99"/>
                    <a:pt x="66" y="98"/>
                    <a:pt x="65" y="98"/>
                  </a:cubicBezTo>
                  <a:cubicBezTo>
                    <a:pt x="65" y="98"/>
                    <a:pt x="64" y="98"/>
                    <a:pt x="64" y="98"/>
                  </a:cubicBezTo>
                  <a:cubicBezTo>
                    <a:pt x="63" y="98"/>
                    <a:pt x="63" y="98"/>
                    <a:pt x="62" y="98"/>
                  </a:cubicBezTo>
                  <a:close/>
                  <a:moveTo>
                    <a:pt x="65" y="109"/>
                  </a:moveTo>
                  <a:cubicBezTo>
                    <a:pt x="64" y="109"/>
                    <a:pt x="63" y="109"/>
                    <a:pt x="63" y="111"/>
                  </a:cubicBezTo>
                  <a:cubicBezTo>
                    <a:pt x="63" y="111"/>
                    <a:pt x="63" y="112"/>
                    <a:pt x="63" y="112"/>
                  </a:cubicBezTo>
                  <a:cubicBezTo>
                    <a:pt x="63" y="113"/>
                    <a:pt x="63" y="113"/>
                    <a:pt x="63" y="114"/>
                  </a:cubicBezTo>
                  <a:cubicBezTo>
                    <a:pt x="63" y="115"/>
                    <a:pt x="64" y="116"/>
                    <a:pt x="65" y="116"/>
                  </a:cubicBezTo>
                  <a:cubicBezTo>
                    <a:pt x="65" y="116"/>
                    <a:pt x="66" y="116"/>
                    <a:pt x="67" y="116"/>
                  </a:cubicBezTo>
                  <a:cubicBezTo>
                    <a:pt x="67" y="116"/>
                    <a:pt x="68" y="116"/>
                    <a:pt x="68" y="116"/>
                  </a:cubicBezTo>
                  <a:cubicBezTo>
                    <a:pt x="69" y="116"/>
                    <a:pt x="70" y="115"/>
                    <a:pt x="70" y="114"/>
                  </a:cubicBezTo>
                  <a:cubicBezTo>
                    <a:pt x="70" y="113"/>
                    <a:pt x="70" y="113"/>
                    <a:pt x="70" y="112"/>
                  </a:cubicBezTo>
                  <a:cubicBezTo>
                    <a:pt x="70" y="112"/>
                    <a:pt x="70" y="111"/>
                    <a:pt x="70" y="111"/>
                  </a:cubicBezTo>
                  <a:cubicBezTo>
                    <a:pt x="70" y="109"/>
                    <a:pt x="69" y="109"/>
                    <a:pt x="68" y="109"/>
                  </a:cubicBezTo>
                  <a:cubicBezTo>
                    <a:pt x="68" y="109"/>
                    <a:pt x="67" y="109"/>
                    <a:pt x="67" y="109"/>
                  </a:cubicBezTo>
                  <a:cubicBezTo>
                    <a:pt x="66" y="109"/>
                    <a:pt x="66" y="109"/>
                    <a:pt x="65" y="109"/>
                  </a:cubicBezTo>
                  <a:close/>
                  <a:moveTo>
                    <a:pt x="71" y="98"/>
                  </a:moveTo>
                  <a:cubicBezTo>
                    <a:pt x="70" y="98"/>
                    <a:pt x="70" y="99"/>
                    <a:pt x="70" y="100"/>
                  </a:cubicBezTo>
                  <a:cubicBezTo>
                    <a:pt x="70" y="101"/>
                    <a:pt x="70" y="101"/>
                    <a:pt x="70" y="102"/>
                  </a:cubicBezTo>
                  <a:cubicBezTo>
                    <a:pt x="70" y="102"/>
                    <a:pt x="70" y="103"/>
                    <a:pt x="70" y="104"/>
                  </a:cubicBezTo>
                  <a:cubicBezTo>
                    <a:pt x="70" y="105"/>
                    <a:pt x="70" y="105"/>
                    <a:pt x="71" y="105"/>
                  </a:cubicBezTo>
                  <a:cubicBezTo>
                    <a:pt x="72" y="105"/>
                    <a:pt x="72" y="105"/>
                    <a:pt x="73" y="105"/>
                  </a:cubicBezTo>
                  <a:cubicBezTo>
                    <a:pt x="74" y="105"/>
                    <a:pt x="74" y="105"/>
                    <a:pt x="75" y="105"/>
                  </a:cubicBezTo>
                  <a:cubicBezTo>
                    <a:pt x="76" y="105"/>
                    <a:pt x="76" y="105"/>
                    <a:pt x="76" y="104"/>
                  </a:cubicBezTo>
                  <a:cubicBezTo>
                    <a:pt x="76" y="103"/>
                    <a:pt x="76" y="102"/>
                    <a:pt x="76" y="102"/>
                  </a:cubicBezTo>
                  <a:cubicBezTo>
                    <a:pt x="76" y="101"/>
                    <a:pt x="76" y="101"/>
                    <a:pt x="76" y="100"/>
                  </a:cubicBezTo>
                  <a:cubicBezTo>
                    <a:pt x="76" y="99"/>
                    <a:pt x="76" y="98"/>
                    <a:pt x="74" y="98"/>
                  </a:cubicBezTo>
                  <a:cubicBezTo>
                    <a:pt x="74" y="98"/>
                    <a:pt x="73" y="98"/>
                    <a:pt x="73" y="98"/>
                  </a:cubicBezTo>
                  <a:cubicBezTo>
                    <a:pt x="72" y="98"/>
                    <a:pt x="72" y="98"/>
                    <a:pt x="71" y="98"/>
                  </a:cubicBezTo>
                  <a:close/>
                  <a:moveTo>
                    <a:pt x="75" y="109"/>
                  </a:moveTo>
                  <a:cubicBezTo>
                    <a:pt x="74" y="109"/>
                    <a:pt x="73" y="109"/>
                    <a:pt x="73" y="111"/>
                  </a:cubicBezTo>
                  <a:cubicBezTo>
                    <a:pt x="73" y="112"/>
                    <a:pt x="73" y="113"/>
                    <a:pt x="73" y="114"/>
                  </a:cubicBezTo>
                  <a:cubicBezTo>
                    <a:pt x="73" y="115"/>
                    <a:pt x="74" y="116"/>
                    <a:pt x="75" y="116"/>
                  </a:cubicBezTo>
                  <a:cubicBezTo>
                    <a:pt x="75" y="116"/>
                    <a:pt x="76" y="116"/>
                    <a:pt x="76" y="116"/>
                  </a:cubicBezTo>
                  <a:cubicBezTo>
                    <a:pt x="77" y="116"/>
                    <a:pt x="78" y="116"/>
                    <a:pt x="78" y="116"/>
                  </a:cubicBezTo>
                  <a:cubicBezTo>
                    <a:pt x="79" y="116"/>
                    <a:pt x="80" y="115"/>
                    <a:pt x="80" y="114"/>
                  </a:cubicBezTo>
                  <a:cubicBezTo>
                    <a:pt x="80" y="112"/>
                    <a:pt x="80" y="111"/>
                    <a:pt x="80" y="111"/>
                  </a:cubicBezTo>
                  <a:cubicBezTo>
                    <a:pt x="80" y="109"/>
                    <a:pt x="79" y="109"/>
                    <a:pt x="78" y="109"/>
                  </a:cubicBezTo>
                  <a:cubicBezTo>
                    <a:pt x="77" y="109"/>
                    <a:pt x="77" y="109"/>
                    <a:pt x="76" y="109"/>
                  </a:cubicBezTo>
                  <a:cubicBezTo>
                    <a:pt x="76" y="109"/>
                    <a:pt x="75" y="109"/>
                    <a:pt x="75" y="109"/>
                  </a:cubicBezTo>
                  <a:close/>
                  <a:moveTo>
                    <a:pt x="81" y="98"/>
                  </a:moveTo>
                  <a:cubicBezTo>
                    <a:pt x="80" y="98"/>
                    <a:pt x="79" y="99"/>
                    <a:pt x="79" y="100"/>
                  </a:cubicBezTo>
                  <a:cubicBezTo>
                    <a:pt x="79" y="101"/>
                    <a:pt x="79" y="101"/>
                    <a:pt x="79" y="102"/>
                  </a:cubicBezTo>
                  <a:cubicBezTo>
                    <a:pt x="79" y="102"/>
                    <a:pt x="79" y="103"/>
                    <a:pt x="79" y="104"/>
                  </a:cubicBezTo>
                  <a:cubicBezTo>
                    <a:pt x="79" y="105"/>
                    <a:pt x="80" y="105"/>
                    <a:pt x="81" y="105"/>
                  </a:cubicBezTo>
                  <a:cubicBezTo>
                    <a:pt x="81" y="105"/>
                    <a:pt x="82" y="105"/>
                    <a:pt x="83" y="105"/>
                  </a:cubicBezTo>
                  <a:cubicBezTo>
                    <a:pt x="83" y="105"/>
                    <a:pt x="84" y="105"/>
                    <a:pt x="84" y="105"/>
                  </a:cubicBezTo>
                  <a:cubicBezTo>
                    <a:pt x="85" y="105"/>
                    <a:pt x="86" y="105"/>
                    <a:pt x="86" y="104"/>
                  </a:cubicBezTo>
                  <a:cubicBezTo>
                    <a:pt x="86" y="103"/>
                    <a:pt x="85" y="102"/>
                    <a:pt x="85" y="100"/>
                  </a:cubicBezTo>
                  <a:cubicBezTo>
                    <a:pt x="85" y="99"/>
                    <a:pt x="85" y="98"/>
                    <a:pt x="84" y="98"/>
                  </a:cubicBezTo>
                  <a:cubicBezTo>
                    <a:pt x="83" y="98"/>
                    <a:pt x="83" y="98"/>
                    <a:pt x="82" y="98"/>
                  </a:cubicBezTo>
                  <a:cubicBezTo>
                    <a:pt x="82" y="98"/>
                    <a:pt x="81" y="98"/>
                    <a:pt x="81" y="98"/>
                  </a:cubicBezTo>
                  <a:close/>
                  <a:moveTo>
                    <a:pt x="84" y="109"/>
                  </a:moveTo>
                  <a:cubicBezTo>
                    <a:pt x="83" y="109"/>
                    <a:pt x="83" y="109"/>
                    <a:pt x="83" y="111"/>
                  </a:cubicBezTo>
                  <a:cubicBezTo>
                    <a:pt x="83" y="111"/>
                    <a:pt x="83" y="112"/>
                    <a:pt x="83" y="112"/>
                  </a:cubicBezTo>
                  <a:cubicBezTo>
                    <a:pt x="83" y="113"/>
                    <a:pt x="83" y="113"/>
                    <a:pt x="83" y="114"/>
                  </a:cubicBezTo>
                  <a:cubicBezTo>
                    <a:pt x="83" y="115"/>
                    <a:pt x="84" y="116"/>
                    <a:pt x="85" y="116"/>
                  </a:cubicBezTo>
                  <a:cubicBezTo>
                    <a:pt x="85" y="116"/>
                    <a:pt x="86" y="116"/>
                    <a:pt x="87" y="116"/>
                  </a:cubicBezTo>
                  <a:cubicBezTo>
                    <a:pt x="87" y="116"/>
                    <a:pt x="88" y="116"/>
                    <a:pt x="88" y="116"/>
                  </a:cubicBezTo>
                  <a:cubicBezTo>
                    <a:pt x="89" y="116"/>
                    <a:pt x="90" y="115"/>
                    <a:pt x="90" y="114"/>
                  </a:cubicBezTo>
                  <a:cubicBezTo>
                    <a:pt x="90" y="113"/>
                    <a:pt x="90" y="113"/>
                    <a:pt x="90" y="112"/>
                  </a:cubicBezTo>
                  <a:cubicBezTo>
                    <a:pt x="89" y="112"/>
                    <a:pt x="89" y="111"/>
                    <a:pt x="89" y="111"/>
                  </a:cubicBezTo>
                  <a:cubicBezTo>
                    <a:pt x="89" y="109"/>
                    <a:pt x="89" y="109"/>
                    <a:pt x="88" y="109"/>
                  </a:cubicBezTo>
                  <a:cubicBezTo>
                    <a:pt x="87" y="109"/>
                    <a:pt x="86" y="109"/>
                    <a:pt x="86" y="109"/>
                  </a:cubicBezTo>
                  <a:cubicBezTo>
                    <a:pt x="85" y="109"/>
                    <a:pt x="85" y="109"/>
                    <a:pt x="84" y="109"/>
                  </a:cubicBezTo>
                  <a:close/>
                  <a:moveTo>
                    <a:pt x="90" y="98"/>
                  </a:moveTo>
                  <a:cubicBezTo>
                    <a:pt x="89" y="98"/>
                    <a:pt x="88" y="99"/>
                    <a:pt x="88" y="100"/>
                  </a:cubicBezTo>
                  <a:cubicBezTo>
                    <a:pt x="88" y="101"/>
                    <a:pt x="88" y="101"/>
                    <a:pt x="89" y="102"/>
                  </a:cubicBezTo>
                  <a:cubicBezTo>
                    <a:pt x="89" y="102"/>
                    <a:pt x="89" y="103"/>
                    <a:pt x="89" y="104"/>
                  </a:cubicBezTo>
                  <a:cubicBezTo>
                    <a:pt x="89" y="105"/>
                    <a:pt x="89" y="105"/>
                    <a:pt x="90" y="105"/>
                  </a:cubicBezTo>
                  <a:cubicBezTo>
                    <a:pt x="91" y="105"/>
                    <a:pt x="92" y="105"/>
                    <a:pt x="92" y="105"/>
                  </a:cubicBezTo>
                  <a:cubicBezTo>
                    <a:pt x="93" y="105"/>
                    <a:pt x="93" y="105"/>
                    <a:pt x="94" y="105"/>
                  </a:cubicBezTo>
                  <a:cubicBezTo>
                    <a:pt x="95" y="105"/>
                    <a:pt x="95" y="105"/>
                    <a:pt x="95" y="104"/>
                  </a:cubicBezTo>
                  <a:cubicBezTo>
                    <a:pt x="95" y="102"/>
                    <a:pt x="95" y="101"/>
                    <a:pt x="95" y="100"/>
                  </a:cubicBezTo>
                  <a:cubicBezTo>
                    <a:pt x="94" y="99"/>
                    <a:pt x="94" y="98"/>
                    <a:pt x="93" y="98"/>
                  </a:cubicBezTo>
                  <a:cubicBezTo>
                    <a:pt x="92" y="98"/>
                    <a:pt x="92" y="98"/>
                    <a:pt x="91" y="98"/>
                  </a:cubicBezTo>
                  <a:cubicBezTo>
                    <a:pt x="91" y="98"/>
                    <a:pt x="90" y="98"/>
                    <a:pt x="90" y="98"/>
                  </a:cubicBezTo>
                  <a:close/>
                  <a:moveTo>
                    <a:pt x="94" y="109"/>
                  </a:moveTo>
                  <a:cubicBezTo>
                    <a:pt x="93" y="109"/>
                    <a:pt x="92" y="109"/>
                    <a:pt x="93" y="111"/>
                  </a:cubicBezTo>
                  <a:cubicBezTo>
                    <a:pt x="93" y="111"/>
                    <a:pt x="93" y="112"/>
                    <a:pt x="93" y="112"/>
                  </a:cubicBezTo>
                  <a:cubicBezTo>
                    <a:pt x="93" y="113"/>
                    <a:pt x="93" y="113"/>
                    <a:pt x="93" y="114"/>
                  </a:cubicBezTo>
                  <a:cubicBezTo>
                    <a:pt x="93" y="115"/>
                    <a:pt x="94" y="116"/>
                    <a:pt x="95" y="116"/>
                  </a:cubicBezTo>
                  <a:cubicBezTo>
                    <a:pt x="95" y="116"/>
                    <a:pt x="96" y="116"/>
                    <a:pt x="97" y="116"/>
                  </a:cubicBezTo>
                  <a:cubicBezTo>
                    <a:pt x="97" y="116"/>
                    <a:pt x="98" y="116"/>
                    <a:pt x="98" y="116"/>
                  </a:cubicBezTo>
                  <a:cubicBezTo>
                    <a:pt x="99" y="116"/>
                    <a:pt x="100" y="115"/>
                    <a:pt x="100" y="114"/>
                  </a:cubicBezTo>
                  <a:cubicBezTo>
                    <a:pt x="100" y="113"/>
                    <a:pt x="99" y="113"/>
                    <a:pt x="99" y="112"/>
                  </a:cubicBezTo>
                  <a:cubicBezTo>
                    <a:pt x="99" y="112"/>
                    <a:pt x="99" y="111"/>
                    <a:pt x="99" y="111"/>
                  </a:cubicBezTo>
                  <a:cubicBezTo>
                    <a:pt x="99" y="109"/>
                    <a:pt x="98" y="109"/>
                    <a:pt x="97" y="109"/>
                  </a:cubicBezTo>
                  <a:cubicBezTo>
                    <a:pt x="97" y="109"/>
                    <a:pt x="96" y="109"/>
                    <a:pt x="96" y="109"/>
                  </a:cubicBezTo>
                  <a:cubicBezTo>
                    <a:pt x="95" y="109"/>
                    <a:pt x="95" y="109"/>
                    <a:pt x="94" y="109"/>
                  </a:cubicBezTo>
                  <a:close/>
                  <a:moveTo>
                    <a:pt x="99" y="119"/>
                  </a:moveTo>
                  <a:cubicBezTo>
                    <a:pt x="98" y="119"/>
                    <a:pt x="97" y="120"/>
                    <a:pt x="97" y="121"/>
                  </a:cubicBezTo>
                  <a:cubicBezTo>
                    <a:pt x="97" y="122"/>
                    <a:pt x="97" y="122"/>
                    <a:pt x="97" y="123"/>
                  </a:cubicBezTo>
                  <a:cubicBezTo>
                    <a:pt x="97" y="123"/>
                    <a:pt x="98" y="124"/>
                    <a:pt x="98" y="125"/>
                  </a:cubicBezTo>
                  <a:cubicBezTo>
                    <a:pt x="98" y="126"/>
                    <a:pt x="98" y="126"/>
                    <a:pt x="100" y="126"/>
                  </a:cubicBezTo>
                  <a:cubicBezTo>
                    <a:pt x="100" y="126"/>
                    <a:pt x="101" y="126"/>
                    <a:pt x="101" y="126"/>
                  </a:cubicBezTo>
                  <a:cubicBezTo>
                    <a:pt x="102" y="126"/>
                    <a:pt x="103" y="126"/>
                    <a:pt x="103" y="126"/>
                  </a:cubicBezTo>
                  <a:cubicBezTo>
                    <a:pt x="104" y="126"/>
                    <a:pt x="105" y="126"/>
                    <a:pt x="105" y="125"/>
                  </a:cubicBezTo>
                  <a:cubicBezTo>
                    <a:pt x="104" y="124"/>
                    <a:pt x="104" y="123"/>
                    <a:pt x="104" y="123"/>
                  </a:cubicBezTo>
                  <a:cubicBezTo>
                    <a:pt x="104" y="122"/>
                    <a:pt x="104" y="122"/>
                    <a:pt x="104" y="121"/>
                  </a:cubicBezTo>
                  <a:cubicBezTo>
                    <a:pt x="104" y="120"/>
                    <a:pt x="103" y="119"/>
                    <a:pt x="102" y="119"/>
                  </a:cubicBezTo>
                  <a:cubicBezTo>
                    <a:pt x="101" y="119"/>
                    <a:pt x="101" y="119"/>
                    <a:pt x="100" y="119"/>
                  </a:cubicBezTo>
                  <a:cubicBezTo>
                    <a:pt x="100" y="119"/>
                    <a:pt x="99" y="119"/>
                    <a:pt x="99" y="119"/>
                  </a:cubicBezTo>
                  <a:close/>
                  <a:moveTo>
                    <a:pt x="99" y="98"/>
                  </a:moveTo>
                  <a:cubicBezTo>
                    <a:pt x="98" y="98"/>
                    <a:pt x="98" y="99"/>
                    <a:pt x="98" y="100"/>
                  </a:cubicBezTo>
                  <a:cubicBezTo>
                    <a:pt x="98" y="101"/>
                    <a:pt x="98" y="101"/>
                    <a:pt x="98" y="102"/>
                  </a:cubicBezTo>
                  <a:cubicBezTo>
                    <a:pt x="98" y="102"/>
                    <a:pt x="98" y="103"/>
                    <a:pt x="98" y="104"/>
                  </a:cubicBezTo>
                  <a:cubicBezTo>
                    <a:pt x="98" y="105"/>
                    <a:pt x="99" y="105"/>
                    <a:pt x="100" y="105"/>
                  </a:cubicBezTo>
                  <a:cubicBezTo>
                    <a:pt x="101" y="105"/>
                    <a:pt x="101" y="105"/>
                    <a:pt x="102" y="105"/>
                  </a:cubicBezTo>
                  <a:cubicBezTo>
                    <a:pt x="102" y="105"/>
                    <a:pt x="103" y="105"/>
                    <a:pt x="103" y="105"/>
                  </a:cubicBezTo>
                  <a:cubicBezTo>
                    <a:pt x="104" y="105"/>
                    <a:pt x="105" y="105"/>
                    <a:pt x="104" y="104"/>
                  </a:cubicBezTo>
                  <a:cubicBezTo>
                    <a:pt x="104" y="103"/>
                    <a:pt x="104" y="102"/>
                    <a:pt x="104" y="102"/>
                  </a:cubicBezTo>
                  <a:cubicBezTo>
                    <a:pt x="104" y="101"/>
                    <a:pt x="104" y="101"/>
                    <a:pt x="104" y="100"/>
                  </a:cubicBezTo>
                  <a:cubicBezTo>
                    <a:pt x="104" y="99"/>
                    <a:pt x="103" y="98"/>
                    <a:pt x="102" y="98"/>
                  </a:cubicBezTo>
                  <a:cubicBezTo>
                    <a:pt x="101" y="98"/>
                    <a:pt x="101" y="98"/>
                    <a:pt x="100" y="98"/>
                  </a:cubicBezTo>
                  <a:cubicBezTo>
                    <a:pt x="100" y="98"/>
                    <a:pt x="99" y="98"/>
                    <a:pt x="99" y="98"/>
                  </a:cubicBezTo>
                  <a:close/>
                  <a:moveTo>
                    <a:pt x="104" y="109"/>
                  </a:moveTo>
                  <a:cubicBezTo>
                    <a:pt x="103" y="109"/>
                    <a:pt x="102" y="109"/>
                    <a:pt x="102" y="111"/>
                  </a:cubicBezTo>
                  <a:cubicBezTo>
                    <a:pt x="103" y="112"/>
                    <a:pt x="103" y="113"/>
                    <a:pt x="103" y="114"/>
                  </a:cubicBezTo>
                  <a:cubicBezTo>
                    <a:pt x="103" y="115"/>
                    <a:pt x="104" y="116"/>
                    <a:pt x="105" y="116"/>
                  </a:cubicBezTo>
                  <a:cubicBezTo>
                    <a:pt x="105" y="116"/>
                    <a:pt x="106" y="116"/>
                    <a:pt x="107" y="116"/>
                  </a:cubicBezTo>
                  <a:cubicBezTo>
                    <a:pt x="107" y="116"/>
                    <a:pt x="108" y="116"/>
                    <a:pt x="108" y="116"/>
                  </a:cubicBezTo>
                  <a:cubicBezTo>
                    <a:pt x="109" y="116"/>
                    <a:pt x="110" y="115"/>
                    <a:pt x="110" y="114"/>
                  </a:cubicBezTo>
                  <a:cubicBezTo>
                    <a:pt x="109" y="113"/>
                    <a:pt x="109" y="113"/>
                    <a:pt x="109" y="112"/>
                  </a:cubicBezTo>
                  <a:cubicBezTo>
                    <a:pt x="109" y="112"/>
                    <a:pt x="109" y="111"/>
                    <a:pt x="109" y="111"/>
                  </a:cubicBezTo>
                  <a:cubicBezTo>
                    <a:pt x="109" y="109"/>
                    <a:pt x="108" y="109"/>
                    <a:pt x="107" y="109"/>
                  </a:cubicBezTo>
                  <a:cubicBezTo>
                    <a:pt x="106" y="109"/>
                    <a:pt x="106" y="109"/>
                    <a:pt x="105" y="109"/>
                  </a:cubicBezTo>
                  <a:cubicBezTo>
                    <a:pt x="105" y="109"/>
                    <a:pt x="104" y="109"/>
                    <a:pt x="104" y="109"/>
                  </a:cubicBezTo>
                  <a:close/>
                  <a:moveTo>
                    <a:pt x="108" y="98"/>
                  </a:moveTo>
                  <a:cubicBezTo>
                    <a:pt x="107" y="98"/>
                    <a:pt x="107" y="99"/>
                    <a:pt x="107" y="100"/>
                  </a:cubicBezTo>
                  <a:cubicBezTo>
                    <a:pt x="107" y="101"/>
                    <a:pt x="107" y="101"/>
                    <a:pt x="107" y="102"/>
                  </a:cubicBezTo>
                  <a:cubicBezTo>
                    <a:pt x="107" y="102"/>
                    <a:pt x="107" y="103"/>
                    <a:pt x="108" y="104"/>
                  </a:cubicBezTo>
                  <a:cubicBezTo>
                    <a:pt x="108" y="105"/>
                    <a:pt x="108" y="105"/>
                    <a:pt x="110" y="105"/>
                  </a:cubicBezTo>
                  <a:cubicBezTo>
                    <a:pt x="111" y="105"/>
                    <a:pt x="113" y="105"/>
                    <a:pt x="114" y="105"/>
                  </a:cubicBezTo>
                  <a:cubicBezTo>
                    <a:pt x="116" y="105"/>
                    <a:pt x="117" y="105"/>
                    <a:pt x="119" y="105"/>
                  </a:cubicBezTo>
                  <a:cubicBezTo>
                    <a:pt x="120" y="105"/>
                    <a:pt x="120" y="105"/>
                    <a:pt x="120" y="104"/>
                  </a:cubicBezTo>
                  <a:cubicBezTo>
                    <a:pt x="120" y="103"/>
                    <a:pt x="120" y="102"/>
                    <a:pt x="120" y="102"/>
                  </a:cubicBezTo>
                  <a:cubicBezTo>
                    <a:pt x="120" y="101"/>
                    <a:pt x="119" y="101"/>
                    <a:pt x="119" y="100"/>
                  </a:cubicBezTo>
                  <a:cubicBezTo>
                    <a:pt x="119" y="99"/>
                    <a:pt x="118" y="98"/>
                    <a:pt x="117" y="98"/>
                  </a:cubicBezTo>
                  <a:cubicBezTo>
                    <a:pt x="116" y="98"/>
                    <a:pt x="114" y="98"/>
                    <a:pt x="113" y="98"/>
                  </a:cubicBezTo>
                  <a:cubicBezTo>
                    <a:pt x="111" y="98"/>
                    <a:pt x="110" y="98"/>
                    <a:pt x="108" y="98"/>
                  </a:cubicBezTo>
                  <a:close/>
                  <a:moveTo>
                    <a:pt x="109" y="119"/>
                  </a:moveTo>
                  <a:cubicBezTo>
                    <a:pt x="108" y="119"/>
                    <a:pt x="107" y="120"/>
                    <a:pt x="107" y="121"/>
                  </a:cubicBezTo>
                  <a:cubicBezTo>
                    <a:pt x="108" y="122"/>
                    <a:pt x="108" y="123"/>
                    <a:pt x="108" y="125"/>
                  </a:cubicBezTo>
                  <a:cubicBezTo>
                    <a:pt x="108" y="126"/>
                    <a:pt x="109" y="126"/>
                    <a:pt x="110" y="126"/>
                  </a:cubicBezTo>
                  <a:cubicBezTo>
                    <a:pt x="111" y="126"/>
                    <a:pt x="111" y="126"/>
                    <a:pt x="112" y="126"/>
                  </a:cubicBezTo>
                  <a:cubicBezTo>
                    <a:pt x="112" y="126"/>
                    <a:pt x="113" y="126"/>
                    <a:pt x="114" y="126"/>
                  </a:cubicBezTo>
                  <a:cubicBezTo>
                    <a:pt x="115" y="126"/>
                    <a:pt x="115" y="126"/>
                    <a:pt x="115" y="125"/>
                  </a:cubicBezTo>
                  <a:cubicBezTo>
                    <a:pt x="115" y="124"/>
                    <a:pt x="115" y="123"/>
                    <a:pt x="115" y="123"/>
                  </a:cubicBezTo>
                  <a:cubicBezTo>
                    <a:pt x="115" y="122"/>
                    <a:pt x="114" y="122"/>
                    <a:pt x="114" y="121"/>
                  </a:cubicBezTo>
                  <a:cubicBezTo>
                    <a:pt x="114" y="120"/>
                    <a:pt x="113" y="119"/>
                    <a:pt x="112" y="119"/>
                  </a:cubicBezTo>
                  <a:cubicBezTo>
                    <a:pt x="112" y="119"/>
                    <a:pt x="111" y="119"/>
                    <a:pt x="110" y="119"/>
                  </a:cubicBezTo>
                  <a:cubicBezTo>
                    <a:pt x="110" y="119"/>
                    <a:pt x="109" y="119"/>
                    <a:pt x="109" y="119"/>
                  </a:cubicBezTo>
                  <a:close/>
                  <a:moveTo>
                    <a:pt x="113" y="109"/>
                  </a:moveTo>
                  <a:cubicBezTo>
                    <a:pt x="112" y="109"/>
                    <a:pt x="112" y="109"/>
                    <a:pt x="112" y="111"/>
                  </a:cubicBezTo>
                  <a:cubicBezTo>
                    <a:pt x="112" y="111"/>
                    <a:pt x="112" y="112"/>
                    <a:pt x="112" y="112"/>
                  </a:cubicBezTo>
                  <a:cubicBezTo>
                    <a:pt x="113" y="113"/>
                    <a:pt x="113" y="113"/>
                    <a:pt x="113" y="114"/>
                  </a:cubicBezTo>
                  <a:cubicBezTo>
                    <a:pt x="113" y="115"/>
                    <a:pt x="114" y="116"/>
                    <a:pt x="115" y="116"/>
                  </a:cubicBezTo>
                  <a:cubicBezTo>
                    <a:pt x="116" y="116"/>
                    <a:pt x="117" y="116"/>
                    <a:pt x="118" y="116"/>
                  </a:cubicBezTo>
                  <a:cubicBezTo>
                    <a:pt x="119" y="116"/>
                    <a:pt x="120" y="116"/>
                    <a:pt x="122" y="116"/>
                  </a:cubicBezTo>
                  <a:cubicBezTo>
                    <a:pt x="123" y="116"/>
                    <a:pt x="123" y="115"/>
                    <a:pt x="123" y="114"/>
                  </a:cubicBezTo>
                  <a:cubicBezTo>
                    <a:pt x="123" y="113"/>
                    <a:pt x="123" y="113"/>
                    <a:pt x="122" y="112"/>
                  </a:cubicBezTo>
                  <a:cubicBezTo>
                    <a:pt x="122" y="112"/>
                    <a:pt x="122" y="111"/>
                    <a:pt x="122" y="111"/>
                  </a:cubicBezTo>
                  <a:cubicBezTo>
                    <a:pt x="122" y="109"/>
                    <a:pt x="121" y="109"/>
                    <a:pt x="120" y="109"/>
                  </a:cubicBezTo>
                  <a:cubicBezTo>
                    <a:pt x="119" y="109"/>
                    <a:pt x="118" y="109"/>
                    <a:pt x="117" y="109"/>
                  </a:cubicBezTo>
                  <a:cubicBezTo>
                    <a:pt x="116" y="109"/>
                    <a:pt x="114" y="109"/>
                    <a:pt x="113" y="109"/>
                  </a:cubicBezTo>
                  <a:close/>
                  <a:moveTo>
                    <a:pt x="119" y="119"/>
                  </a:moveTo>
                  <a:cubicBezTo>
                    <a:pt x="118" y="119"/>
                    <a:pt x="117" y="120"/>
                    <a:pt x="118" y="121"/>
                  </a:cubicBezTo>
                  <a:cubicBezTo>
                    <a:pt x="118" y="122"/>
                    <a:pt x="118" y="122"/>
                    <a:pt x="118" y="123"/>
                  </a:cubicBezTo>
                  <a:cubicBezTo>
                    <a:pt x="118" y="123"/>
                    <a:pt x="118" y="124"/>
                    <a:pt x="118" y="125"/>
                  </a:cubicBezTo>
                  <a:cubicBezTo>
                    <a:pt x="119" y="126"/>
                    <a:pt x="119" y="126"/>
                    <a:pt x="121" y="126"/>
                  </a:cubicBezTo>
                  <a:cubicBezTo>
                    <a:pt x="121" y="126"/>
                    <a:pt x="122" y="126"/>
                    <a:pt x="122" y="126"/>
                  </a:cubicBezTo>
                  <a:cubicBezTo>
                    <a:pt x="123" y="126"/>
                    <a:pt x="124" y="126"/>
                    <a:pt x="124" y="126"/>
                  </a:cubicBezTo>
                  <a:cubicBezTo>
                    <a:pt x="125" y="126"/>
                    <a:pt x="126" y="126"/>
                    <a:pt x="125" y="125"/>
                  </a:cubicBezTo>
                  <a:cubicBezTo>
                    <a:pt x="125" y="124"/>
                    <a:pt x="125" y="123"/>
                    <a:pt x="125" y="123"/>
                  </a:cubicBezTo>
                  <a:cubicBezTo>
                    <a:pt x="125" y="122"/>
                    <a:pt x="125" y="122"/>
                    <a:pt x="125" y="121"/>
                  </a:cubicBezTo>
                  <a:cubicBezTo>
                    <a:pt x="124" y="120"/>
                    <a:pt x="124" y="119"/>
                    <a:pt x="122" y="119"/>
                  </a:cubicBezTo>
                  <a:cubicBezTo>
                    <a:pt x="122" y="119"/>
                    <a:pt x="121" y="119"/>
                    <a:pt x="121" y="119"/>
                  </a:cubicBezTo>
                  <a:cubicBezTo>
                    <a:pt x="120" y="119"/>
                    <a:pt x="120" y="119"/>
                    <a:pt x="119" y="11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sp>
          <p:nvSpPr>
            <p:cNvPr id="24" name="Freeform 81"/>
            <p:cNvSpPr>
              <a:spLocks noEditPoints="1"/>
            </p:cNvSpPr>
            <p:nvPr/>
          </p:nvSpPr>
          <p:spPr bwMode="auto">
            <a:xfrm>
              <a:off x="5119114" y="4048746"/>
              <a:ext cx="525783" cy="511076"/>
            </a:xfrm>
            <a:custGeom>
              <a:avLst/>
              <a:gdLst>
                <a:gd name="T0" fmla="*/ 1 w 143"/>
                <a:gd name="T1" fmla="*/ 139 h 139"/>
                <a:gd name="T2" fmla="*/ 33 w 143"/>
                <a:gd name="T3" fmla="*/ 139 h 139"/>
                <a:gd name="T4" fmla="*/ 17 w 143"/>
                <a:gd name="T5" fmla="*/ 92 h 139"/>
                <a:gd name="T6" fmla="*/ 17 w 143"/>
                <a:gd name="T7" fmla="*/ 109 h 139"/>
                <a:gd name="T8" fmla="*/ 57 w 143"/>
                <a:gd name="T9" fmla="*/ 113 h 139"/>
                <a:gd name="T10" fmla="*/ 73 w 143"/>
                <a:gd name="T11" fmla="*/ 139 h 139"/>
                <a:gd name="T12" fmla="*/ 66 w 143"/>
                <a:gd name="T13" fmla="*/ 101 h 139"/>
                <a:gd name="T14" fmla="*/ 48 w 143"/>
                <a:gd name="T15" fmla="*/ 101 h 139"/>
                <a:gd name="T16" fmla="*/ 66 w 143"/>
                <a:gd name="T17" fmla="*/ 101 h 139"/>
                <a:gd name="T18" fmla="*/ 81 w 143"/>
                <a:gd name="T19" fmla="*/ 139 h 139"/>
                <a:gd name="T20" fmla="*/ 97 w 143"/>
                <a:gd name="T21" fmla="*/ 113 h 139"/>
                <a:gd name="T22" fmla="*/ 97 w 143"/>
                <a:gd name="T23" fmla="*/ 92 h 139"/>
                <a:gd name="T24" fmla="*/ 97 w 143"/>
                <a:gd name="T25" fmla="*/ 109 h 139"/>
                <a:gd name="T26" fmla="*/ 118 w 143"/>
                <a:gd name="T27" fmla="*/ 30 h 139"/>
                <a:gd name="T28" fmla="*/ 118 w 143"/>
                <a:gd name="T29" fmla="*/ 14 h 139"/>
                <a:gd name="T30" fmla="*/ 118 w 143"/>
                <a:gd name="T31" fmla="*/ 30 h 139"/>
                <a:gd name="T32" fmla="*/ 130 w 143"/>
                <a:gd name="T33" fmla="*/ 53 h 139"/>
                <a:gd name="T34" fmla="*/ 112 w 143"/>
                <a:gd name="T35" fmla="*/ 74 h 139"/>
                <a:gd name="T36" fmla="*/ 135 w 143"/>
                <a:gd name="T37" fmla="*/ 85 h 139"/>
                <a:gd name="T38" fmla="*/ 104 w 143"/>
                <a:gd name="T39" fmla="*/ 63 h 139"/>
                <a:gd name="T40" fmla="*/ 90 w 143"/>
                <a:gd name="T41" fmla="*/ 63 h 139"/>
                <a:gd name="T42" fmla="*/ 1 w 143"/>
                <a:gd name="T43" fmla="*/ 76 h 139"/>
                <a:gd name="T44" fmla="*/ 89 w 143"/>
                <a:gd name="T45" fmla="*/ 0 h 139"/>
                <a:gd name="T46" fmla="*/ 90 w 143"/>
                <a:gd name="T47" fmla="*/ 51 h 139"/>
                <a:gd name="T48" fmla="*/ 101 w 143"/>
                <a:gd name="T49" fmla="*/ 46 h 139"/>
                <a:gd name="T50" fmla="*/ 136 w 143"/>
                <a:gd name="T51" fmla="*/ 45 h 139"/>
                <a:gd name="T52" fmla="*/ 134 w 143"/>
                <a:gd name="T53" fmla="*/ 72 h 139"/>
                <a:gd name="T54" fmla="*/ 113 w 143"/>
                <a:gd name="T55" fmla="*/ 65 h 139"/>
                <a:gd name="T56" fmla="*/ 88 w 143"/>
                <a:gd name="T57" fmla="*/ 2 h 139"/>
                <a:gd name="T58" fmla="*/ 3 w 143"/>
                <a:gd name="T59" fmla="*/ 74 h 139"/>
                <a:gd name="T60" fmla="*/ 88 w 143"/>
                <a:gd name="T61" fmla="*/ 61 h 139"/>
                <a:gd name="T62" fmla="*/ 76 w 143"/>
                <a:gd name="T63" fmla="*/ 50 h 139"/>
                <a:gd name="T64" fmla="*/ 50 w 143"/>
                <a:gd name="T65" fmla="*/ 32 h 139"/>
                <a:gd name="T66" fmla="*/ 79 w 143"/>
                <a:gd name="T67" fmla="*/ 45 h 139"/>
                <a:gd name="T68" fmla="*/ 88 w 143"/>
                <a:gd name="T69" fmla="*/ 2 h 139"/>
                <a:gd name="T70" fmla="*/ 20 w 143"/>
                <a:gd name="T71" fmla="*/ 46 h 139"/>
                <a:gd name="T72" fmla="*/ 40 w 143"/>
                <a:gd name="T73" fmla="*/ 38 h 139"/>
                <a:gd name="T74" fmla="*/ 65 w 143"/>
                <a:gd name="T75" fmla="*/ 38 h 139"/>
                <a:gd name="T76" fmla="*/ 71 w 143"/>
                <a:gd name="T77" fmla="*/ 13 h 139"/>
                <a:gd name="T78" fmla="*/ 64 w 143"/>
                <a:gd name="T79" fmla="*/ 29 h 139"/>
                <a:gd name="T80" fmla="*/ 40 w 143"/>
                <a:gd name="T81" fmla="*/ 30 h 139"/>
                <a:gd name="T82" fmla="*/ 16 w 143"/>
                <a:gd name="T83" fmla="*/ 4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3" h="139">
                  <a:moveTo>
                    <a:pt x="33" y="139"/>
                  </a:moveTo>
                  <a:cubicBezTo>
                    <a:pt x="1" y="139"/>
                    <a:pt x="1" y="139"/>
                    <a:pt x="1" y="139"/>
                  </a:cubicBezTo>
                  <a:cubicBezTo>
                    <a:pt x="0" y="111"/>
                    <a:pt x="17" y="113"/>
                    <a:pt x="17" y="113"/>
                  </a:cubicBezTo>
                  <a:cubicBezTo>
                    <a:pt x="17" y="113"/>
                    <a:pt x="34" y="111"/>
                    <a:pt x="33" y="139"/>
                  </a:cubicBezTo>
                  <a:close/>
                  <a:moveTo>
                    <a:pt x="26" y="101"/>
                  </a:moveTo>
                  <a:cubicBezTo>
                    <a:pt x="26" y="96"/>
                    <a:pt x="22" y="92"/>
                    <a:pt x="17" y="92"/>
                  </a:cubicBezTo>
                  <a:cubicBezTo>
                    <a:pt x="12" y="92"/>
                    <a:pt x="9" y="96"/>
                    <a:pt x="9" y="101"/>
                  </a:cubicBezTo>
                  <a:cubicBezTo>
                    <a:pt x="9" y="105"/>
                    <a:pt x="12" y="109"/>
                    <a:pt x="17" y="109"/>
                  </a:cubicBezTo>
                  <a:cubicBezTo>
                    <a:pt x="22" y="109"/>
                    <a:pt x="26" y="105"/>
                    <a:pt x="26" y="101"/>
                  </a:cubicBezTo>
                  <a:close/>
                  <a:moveTo>
                    <a:pt x="57" y="113"/>
                  </a:moveTo>
                  <a:cubicBezTo>
                    <a:pt x="57" y="113"/>
                    <a:pt x="40" y="111"/>
                    <a:pt x="41" y="139"/>
                  </a:cubicBezTo>
                  <a:cubicBezTo>
                    <a:pt x="73" y="139"/>
                    <a:pt x="73" y="139"/>
                    <a:pt x="73" y="139"/>
                  </a:cubicBezTo>
                  <a:cubicBezTo>
                    <a:pt x="74" y="111"/>
                    <a:pt x="57" y="113"/>
                    <a:pt x="57" y="113"/>
                  </a:cubicBezTo>
                  <a:close/>
                  <a:moveTo>
                    <a:pt x="66" y="101"/>
                  </a:moveTo>
                  <a:cubicBezTo>
                    <a:pt x="66" y="96"/>
                    <a:pt x="62" y="92"/>
                    <a:pt x="57" y="92"/>
                  </a:cubicBezTo>
                  <a:cubicBezTo>
                    <a:pt x="52" y="92"/>
                    <a:pt x="48" y="96"/>
                    <a:pt x="48" y="101"/>
                  </a:cubicBezTo>
                  <a:cubicBezTo>
                    <a:pt x="48" y="105"/>
                    <a:pt x="52" y="109"/>
                    <a:pt x="57" y="109"/>
                  </a:cubicBezTo>
                  <a:cubicBezTo>
                    <a:pt x="62" y="109"/>
                    <a:pt x="66" y="105"/>
                    <a:pt x="66" y="101"/>
                  </a:cubicBezTo>
                  <a:close/>
                  <a:moveTo>
                    <a:pt x="97" y="113"/>
                  </a:moveTo>
                  <a:cubicBezTo>
                    <a:pt x="97" y="113"/>
                    <a:pt x="80" y="111"/>
                    <a:pt x="81" y="139"/>
                  </a:cubicBezTo>
                  <a:cubicBezTo>
                    <a:pt x="113" y="139"/>
                    <a:pt x="113" y="139"/>
                    <a:pt x="113" y="139"/>
                  </a:cubicBezTo>
                  <a:cubicBezTo>
                    <a:pt x="114" y="111"/>
                    <a:pt x="97" y="113"/>
                    <a:pt x="97" y="113"/>
                  </a:cubicBezTo>
                  <a:close/>
                  <a:moveTo>
                    <a:pt x="105" y="101"/>
                  </a:moveTo>
                  <a:cubicBezTo>
                    <a:pt x="105" y="96"/>
                    <a:pt x="102" y="92"/>
                    <a:pt x="97" y="92"/>
                  </a:cubicBezTo>
                  <a:cubicBezTo>
                    <a:pt x="92" y="92"/>
                    <a:pt x="88" y="96"/>
                    <a:pt x="88" y="101"/>
                  </a:cubicBezTo>
                  <a:cubicBezTo>
                    <a:pt x="88" y="105"/>
                    <a:pt x="92" y="109"/>
                    <a:pt x="97" y="109"/>
                  </a:cubicBezTo>
                  <a:cubicBezTo>
                    <a:pt x="102" y="109"/>
                    <a:pt x="105" y="105"/>
                    <a:pt x="105" y="101"/>
                  </a:cubicBezTo>
                  <a:close/>
                  <a:moveTo>
                    <a:pt x="118" y="30"/>
                  </a:moveTo>
                  <a:cubicBezTo>
                    <a:pt x="123" y="30"/>
                    <a:pt x="126" y="27"/>
                    <a:pt x="126" y="22"/>
                  </a:cubicBezTo>
                  <a:cubicBezTo>
                    <a:pt x="126" y="18"/>
                    <a:pt x="123" y="14"/>
                    <a:pt x="118" y="14"/>
                  </a:cubicBezTo>
                  <a:cubicBezTo>
                    <a:pt x="114" y="14"/>
                    <a:pt x="110" y="18"/>
                    <a:pt x="110" y="22"/>
                  </a:cubicBezTo>
                  <a:cubicBezTo>
                    <a:pt x="110" y="27"/>
                    <a:pt x="114" y="30"/>
                    <a:pt x="118" y="30"/>
                  </a:cubicBezTo>
                  <a:close/>
                  <a:moveTo>
                    <a:pt x="130" y="61"/>
                  </a:moveTo>
                  <a:cubicBezTo>
                    <a:pt x="130" y="53"/>
                    <a:pt x="130" y="53"/>
                    <a:pt x="130" y="53"/>
                  </a:cubicBezTo>
                  <a:cubicBezTo>
                    <a:pt x="112" y="53"/>
                    <a:pt x="112" y="53"/>
                    <a:pt x="112" y="53"/>
                  </a:cubicBezTo>
                  <a:cubicBezTo>
                    <a:pt x="112" y="74"/>
                    <a:pt x="112" y="74"/>
                    <a:pt x="112" y="74"/>
                  </a:cubicBezTo>
                  <a:cubicBezTo>
                    <a:pt x="135" y="74"/>
                    <a:pt x="135" y="74"/>
                    <a:pt x="135" y="74"/>
                  </a:cubicBezTo>
                  <a:cubicBezTo>
                    <a:pt x="135" y="85"/>
                    <a:pt x="135" y="85"/>
                    <a:pt x="135" y="85"/>
                  </a:cubicBezTo>
                  <a:cubicBezTo>
                    <a:pt x="104" y="85"/>
                    <a:pt x="104" y="85"/>
                    <a:pt x="104" y="85"/>
                  </a:cubicBezTo>
                  <a:cubicBezTo>
                    <a:pt x="104" y="63"/>
                    <a:pt x="104" y="63"/>
                    <a:pt x="104" y="63"/>
                  </a:cubicBezTo>
                  <a:cubicBezTo>
                    <a:pt x="104" y="63"/>
                    <a:pt x="100" y="68"/>
                    <a:pt x="92" y="64"/>
                  </a:cubicBezTo>
                  <a:cubicBezTo>
                    <a:pt x="92" y="63"/>
                    <a:pt x="91" y="63"/>
                    <a:pt x="90" y="63"/>
                  </a:cubicBezTo>
                  <a:cubicBezTo>
                    <a:pt x="90" y="76"/>
                    <a:pt x="90" y="76"/>
                    <a:pt x="90" y="76"/>
                  </a:cubicBezTo>
                  <a:cubicBezTo>
                    <a:pt x="1" y="76"/>
                    <a:pt x="1" y="76"/>
                    <a:pt x="1" y="76"/>
                  </a:cubicBezTo>
                  <a:cubicBezTo>
                    <a:pt x="1" y="0"/>
                    <a:pt x="1" y="0"/>
                    <a:pt x="1" y="0"/>
                  </a:cubicBezTo>
                  <a:cubicBezTo>
                    <a:pt x="89" y="0"/>
                    <a:pt x="89" y="0"/>
                    <a:pt x="89" y="0"/>
                  </a:cubicBezTo>
                  <a:cubicBezTo>
                    <a:pt x="90" y="0"/>
                    <a:pt x="90" y="0"/>
                    <a:pt x="90" y="0"/>
                  </a:cubicBezTo>
                  <a:cubicBezTo>
                    <a:pt x="90" y="51"/>
                    <a:pt x="90" y="51"/>
                    <a:pt x="90" y="51"/>
                  </a:cubicBezTo>
                  <a:cubicBezTo>
                    <a:pt x="97" y="54"/>
                    <a:pt x="97" y="54"/>
                    <a:pt x="97" y="54"/>
                  </a:cubicBezTo>
                  <a:cubicBezTo>
                    <a:pt x="98" y="51"/>
                    <a:pt x="99" y="49"/>
                    <a:pt x="101" y="46"/>
                  </a:cubicBezTo>
                  <a:cubicBezTo>
                    <a:pt x="108" y="34"/>
                    <a:pt x="118" y="34"/>
                    <a:pt x="118" y="34"/>
                  </a:cubicBezTo>
                  <a:cubicBezTo>
                    <a:pt x="118" y="34"/>
                    <a:pt x="129" y="33"/>
                    <a:pt x="136" y="45"/>
                  </a:cubicBezTo>
                  <a:cubicBezTo>
                    <a:pt x="138" y="49"/>
                    <a:pt x="139" y="52"/>
                    <a:pt x="140" y="57"/>
                  </a:cubicBezTo>
                  <a:cubicBezTo>
                    <a:pt x="143" y="69"/>
                    <a:pt x="138" y="72"/>
                    <a:pt x="134" y="72"/>
                  </a:cubicBezTo>
                  <a:cubicBezTo>
                    <a:pt x="134" y="72"/>
                    <a:pt x="115" y="72"/>
                    <a:pt x="114" y="72"/>
                  </a:cubicBezTo>
                  <a:cubicBezTo>
                    <a:pt x="114" y="70"/>
                    <a:pt x="113" y="66"/>
                    <a:pt x="113" y="65"/>
                  </a:cubicBezTo>
                  <a:cubicBezTo>
                    <a:pt x="115" y="65"/>
                    <a:pt x="130" y="61"/>
                    <a:pt x="130" y="61"/>
                  </a:cubicBezTo>
                  <a:close/>
                  <a:moveTo>
                    <a:pt x="88" y="2"/>
                  </a:moveTo>
                  <a:cubicBezTo>
                    <a:pt x="85" y="2"/>
                    <a:pt x="6" y="2"/>
                    <a:pt x="3" y="2"/>
                  </a:cubicBezTo>
                  <a:cubicBezTo>
                    <a:pt x="3" y="4"/>
                    <a:pt x="3" y="71"/>
                    <a:pt x="3" y="74"/>
                  </a:cubicBezTo>
                  <a:cubicBezTo>
                    <a:pt x="6" y="74"/>
                    <a:pt x="85" y="74"/>
                    <a:pt x="88" y="74"/>
                  </a:cubicBezTo>
                  <a:cubicBezTo>
                    <a:pt x="88" y="73"/>
                    <a:pt x="88" y="68"/>
                    <a:pt x="88" y="61"/>
                  </a:cubicBezTo>
                  <a:cubicBezTo>
                    <a:pt x="82" y="57"/>
                    <a:pt x="75" y="53"/>
                    <a:pt x="75" y="53"/>
                  </a:cubicBezTo>
                  <a:cubicBezTo>
                    <a:pt x="76" y="50"/>
                    <a:pt x="76" y="50"/>
                    <a:pt x="76" y="50"/>
                  </a:cubicBezTo>
                  <a:cubicBezTo>
                    <a:pt x="48" y="35"/>
                    <a:pt x="48" y="35"/>
                    <a:pt x="48" y="35"/>
                  </a:cubicBezTo>
                  <a:cubicBezTo>
                    <a:pt x="50" y="32"/>
                    <a:pt x="50" y="32"/>
                    <a:pt x="50" y="32"/>
                  </a:cubicBezTo>
                  <a:cubicBezTo>
                    <a:pt x="77" y="48"/>
                    <a:pt x="77" y="48"/>
                    <a:pt x="77" y="48"/>
                  </a:cubicBezTo>
                  <a:cubicBezTo>
                    <a:pt x="79" y="45"/>
                    <a:pt x="79" y="45"/>
                    <a:pt x="79" y="45"/>
                  </a:cubicBezTo>
                  <a:cubicBezTo>
                    <a:pt x="88" y="50"/>
                    <a:pt x="88" y="50"/>
                    <a:pt x="88" y="50"/>
                  </a:cubicBezTo>
                  <a:cubicBezTo>
                    <a:pt x="88" y="30"/>
                    <a:pt x="88" y="3"/>
                    <a:pt x="88" y="2"/>
                  </a:cubicBezTo>
                  <a:close/>
                  <a:moveTo>
                    <a:pt x="18" y="47"/>
                  </a:moveTo>
                  <a:cubicBezTo>
                    <a:pt x="19" y="48"/>
                    <a:pt x="20" y="47"/>
                    <a:pt x="20" y="46"/>
                  </a:cubicBezTo>
                  <a:cubicBezTo>
                    <a:pt x="29" y="20"/>
                    <a:pt x="29" y="20"/>
                    <a:pt x="29" y="20"/>
                  </a:cubicBezTo>
                  <a:cubicBezTo>
                    <a:pt x="40" y="38"/>
                    <a:pt x="40" y="38"/>
                    <a:pt x="40" y="38"/>
                  </a:cubicBezTo>
                  <a:cubicBezTo>
                    <a:pt x="52" y="19"/>
                    <a:pt x="52" y="19"/>
                    <a:pt x="52" y="19"/>
                  </a:cubicBezTo>
                  <a:cubicBezTo>
                    <a:pt x="65" y="38"/>
                    <a:pt x="65" y="38"/>
                    <a:pt x="65" y="38"/>
                  </a:cubicBezTo>
                  <a:cubicBezTo>
                    <a:pt x="73" y="16"/>
                    <a:pt x="73" y="16"/>
                    <a:pt x="73" y="16"/>
                  </a:cubicBezTo>
                  <a:cubicBezTo>
                    <a:pt x="73" y="15"/>
                    <a:pt x="72" y="13"/>
                    <a:pt x="71" y="13"/>
                  </a:cubicBezTo>
                  <a:cubicBezTo>
                    <a:pt x="70" y="13"/>
                    <a:pt x="69" y="13"/>
                    <a:pt x="69" y="14"/>
                  </a:cubicBezTo>
                  <a:cubicBezTo>
                    <a:pt x="64" y="29"/>
                    <a:pt x="64" y="29"/>
                    <a:pt x="64" y="29"/>
                  </a:cubicBezTo>
                  <a:cubicBezTo>
                    <a:pt x="52" y="11"/>
                    <a:pt x="52" y="11"/>
                    <a:pt x="52" y="11"/>
                  </a:cubicBezTo>
                  <a:cubicBezTo>
                    <a:pt x="40" y="30"/>
                    <a:pt x="40" y="30"/>
                    <a:pt x="40" y="30"/>
                  </a:cubicBezTo>
                  <a:cubicBezTo>
                    <a:pt x="28" y="10"/>
                    <a:pt x="28" y="10"/>
                    <a:pt x="28" y="10"/>
                  </a:cubicBezTo>
                  <a:cubicBezTo>
                    <a:pt x="16" y="45"/>
                    <a:pt x="16" y="45"/>
                    <a:pt x="16" y="45"/>
                  </a:cubicBezTo>
                  <a:cubicBezTo>
                    <a:pt x="16" y="46"/>
                    <a:pt x="17" y="47"/>
                    <a:pt x="18"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微软雅黑" panose="020B0503020204020204" charset="-122"/>
                <a:ea typeface="微软雅黑" panose="020B0503020204020204" charset="-122"/>
              </a:endParaRPr>
            </a:p>
          </p:txBody>
        </p:sp>
      </p:grpSp>
      <p:sp>
        <p:nvSpPr>
          <p:cNvPr id="6" name="矩形 5"/>
          <p:cNvSpPr/>
          <p:nvPr/>
        </p:nvSpPr>
        <p:spPr>
          <a:xfrm>
            <a:off x="3303723" y="2395828"/>
            <a:ext cx="1080000" cy="72000"/>
          </a:xfrm>
          <a:prstGeom prst="rect">
            <a:avLst/>
          </a:prstGeom>
          <a:solidFill>
            <a:srgbClr val="015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603316" y="2565651"/>
            <a:ext cx="3881188" cy="1554272"/>
          </a:xfrm>
          <a:prstGeom prst="rect">
            <a:avLst/>
          </a:prstGeom>
          <a:noFill/>
        </p:spPr>
        <p:txBody>
          <a:bodyPr wrap="square" rtlCol="0">
            <a:spAutoFit/>
          </a:bodyPr>
          <a:lstStyle/>
          <a:p>
            <a:pPr algn="r">
              <a:lnSpc>
                <a:spcPts val="1900"/>
              </a:lnSpc>
            </a:pPr>
            <a:r>
              <a:rPr lang="zh-CN" altLang="en-US">
                <a:latin typeface="阿里巴巴普惠体 Medium" panose="00020600040101010101" pitchFamily="18" charset="-122"/>
                <a:ea typeface="阿里巴巴普惠体 Medium" panose="00020600040101010101" pitchFamily="18" charset="-122"/>
              </a:rPr>
              <a:t>学习法律，迈好人生第一步。人生路漫漫，打好基础是人生之旅的关键所在。现在正是你们长身体、学知识的重要时期，学习法律知识，就知道了什么是合法、什么是违法，从而学会分辨是非、识别善恶</a:t>
            </a:r>
          </a:p>
        </p:txBody>
      </p:sp>
      <p:sp>
        <p:nvSpPr>
          <p:cNvPr id="28" name="矩形 27"/>
          <p:cNvSpPr/>
          <p:nvPr/>
        </p:nvSpPr>
        <p:spPr>
          <a:xfrm>
            <a:off x="7857528" y="3050856"/>
            <a:ext cx="1080000" cy="72000"/>
          </a:xfrm>
          <a:prstGeom prst="rect">
            <a:avLst/>
          </a:prstGeom>
          <a:solidFill>
            <a:srgbClr val="0785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7805311" y="3211451"/>
            <a:ext cx="3881188" cy="1310615"/>
          </a:xfrm>
          <a:prstGeom prst="rect">
            <a:avLst/>
          </a:prstGeom>
          <a:noFill/>
        </p:spPr>
        <p:txBody>
          <a:bodyPr wrap="square" rtlCol="0">
            <a:spAutoFit/>
          </a:bodyPr>
          <a:lstStyle/>
          <a:p>
            <a:pPr>
              <a:lnSpc>
                <a:spcPts val="1900"/>
              </a:lnSpc>
            </a:pPr>
            <a:r>
              <a:rPr lang="zh-CN" altLang="en-US">
                <a:latin typeface="阿里巴巴普惠体 Medium" panose="00020600040101010101" pitchFamily="18" charset="-122"/>
                <a:ea typeface="阿里巴巴普惠体 Medium" panose="00020600040101010101" pitchFamily="18" charset="-122"/>
              </a:rPr>
              <a:t>        学习法律知识，争做新世纪合格公民。以后</a:t>
            </a:r>
            <a:r>
              <a:rPr lang="zh-CN" altLang="en-US">
                <a:solidFill>
                  <a:prstClr val="black"/>
                </a:solidFill>
                <a:latin typeface="阿里巴巴普惠体 Medium" panose="00020600040101010101" pitchFamily="18" charset="-122"/>
                <a:ea typeface="阿里巴巴普惠体 Medium" panose="00020600040101010101" pitchFamily="18" charset="-122"/>
              </a:rPr>
              <a:t>社会</a:t>
            </a:r>
            <a:r>
              <a:rPr lang="zh-CN" altLang="en-US">
                <a:latin typeface="阿里巴巴普惠体 Medium" panose="00020600040101010101" pitchFamily="18" charset="-122"/>
                <a:ea typeface="阿里巴巴普惠体 Medium" panose="00020600040101010101" pitchFamily="18" charset="-122"/>
              </a:rPr>
              <a:t>法制将更加完备，每个人都要有较高的法律素质。只有学法懂法，才能知道自己的权利与义务，才能依法办事和维护自身权益。</a:t>
            </a:r>
          </a:p>
        </p:txBody>
      </p:sp>
      <p:sp>
        <p:nvSpPr>
          <p:cNvPr id="30" name="矩形 29"/>
          <p:cNvSpPr/>
          <p:nvPr/>
        </p:nvSpPr>
        <p:spPr>
          <a:xfrm>
            <a:off x="3928992" y="5103789"/>
            <a:ext cx="1080000" cy="72000"/>
          </a:xfrm>
          <a:prstGeom prst="rect">
            <a:avLst/>
          </a:prstGeom>
          <a:solidFill>
            <a:srgbClr val="0785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30"/>
          <p:cNvSpPr txBox="1"/>
          <p:nvPr/>
        </p:nvSpPr>
        <p:spPr>
          <a:xfrm>
            <a:off x="3838552" y="5259447"/>
            <a:ext cx="5024541" cy="1077218"/>
          </a:xfrm>
          <a:prstGeom prst="rect">
            <a:avLst/>
          </a:prstGeom>
          <a:noFill/>
        </p:spPr>
        <p:txBody>
          <a:bodyPr wrap="square" rtlCol="0">
            <a:spAutoFit/>
          </a:bodyPr>
          <a:lstStyle/>
          <a:p>
            <a:r>
              <a:rPr lang="zh-CN" altLang="en-US" sz="1600">
                <a:solidFill>
                  <a:srgbClr val="0B353B"/>
                </a:solidFill>
                <a:latin typeface="阿里巴巴普惠体 Medium" panose="00020600040101010101" pitchFamily="18" charset="-122"/>
                <a:ea typeface="阿里巴巴普惠体 Medium" panose="00020600040101010101" pitchFamily="18" charset="-122"/>
              </a:rPr>
              <a:t>        学习法律，努力成为合格接班人。依法治国是建设有中国特色社会主义事业的重要组成部分，唯有学习和掌握法律知识，才能实现我国依法治国的法制目标，保障长期稳定、经济腾飞，实现伟大复兴。</a:t>
            </a:r>
          </a:p>
        </p:txBody>
      </p:sp>
      <p:pic>
        <p:nvPicPr>
          <p:cNvPr id="26" name="图片 2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8126" y="310809"/>
            <a:ext cx="1063103" cy="1006780"/>
          </a:xfrm>
          <a:prstGeom prst="rect">
            <a:avLst/>
          </a:prstGeom>
        </p:spPr>
      </p:pic>
      <p:sp>
        <p:nvSpPr>
          <p:cNvPr id="32" name="标题 1"/>
          <p:cNvSpPr txBox="1"/>
          <p:nvPr/>
        </p:nvSpPr>
        <p:spPr>
          <a:xfrm>
            <a:off x="425535" y="737338"/>
            <a:ext cx="6121229" cy="720832"/>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ct val="0"/>
              </a:spcAft>
              <a:buClrTx/>
              <a:buSzTx/>
              <a:buFontTx/>
              <a:buNone/>
              <a:defRPr/>
            </a:pPr>
            <a:r>
              <a:rPr kumimoji="0" lang="zh-CN" altLang="en-US" sz="3600" i="0" u="none" strike="noStrike" kern="1200" cap="none" spc="300" normalizeH="0" baseline="0" noProof="0">
                <a:ln>
                  <a:noFill/>
                </a:ln>
                <a:effectLst/>
                <a:uLnTx/>
                <a:uFillTx/>
                <a:latin typeface="字魂105号-简雅黑" panose="00000500000000000000" pitchFamily="2" charset="-122"/>
                <a:ea typeface="字魂105号-简雅黑" panose="00000500000000000000" pitchFamily="2" charset="-122"/>
                <a:cs typeface="+mn-ea"/>
                <a:sym typeface="字魂105号-简雅黑" panose="00000500000000000000" pitchFamily="2" charset="-122"/>
              </a:rPr>
              <a:t>基本法律常识介绍</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2"/>
                                        </p:tgtEl>
                                        <p:attrNameLst>
                                          <p:attrName>ppt_y</p:attrName>
                                        </p:attrNameLst>
                                      </p:cBhvr>
                                      <p:tavLst>
                                        <p:tav tm="0">
                                          <p:val>
                                            <p:strVal val="#ppt_y"/>
                                          </p:val>
                                        </p:tav>
                                        <p:tav tm="100000">
                                          <p:val>
                                            <p:strVal val="#ppt_y"/>
                                          </p:val>
                                        </p:tav>
                                      </p:tavLst>
                                    </p:anim>
                                    <p:anim calcmode="lin" valueType="num">
                                      <p:cBhvr>
                                        <p:cTn id="9" dur="5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3072</Words>
  <Application>Microsoft Office PowerPoint</Application>
  <PresentationFormat>宽屏</PresentationFormat>
  <Paragraphs>284</Paragraphs>
  <Slides>29</Slides>
  <Notes>9</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29</vt:i4>
      </vt:variant>
    </vt:vector>
  </HeadingPairs>
  <TitlesOfParts>
    <vt:vector size="43" baseType="lpstr">
      <vt:lpstr>Malgun Gothic</vt:lpstr>
      <vt:lpstr>Meiryo</vt:lpstr>
      <vt:lpstr>阿里巴巴普惠体 Medium</vt:lpstr>
      <vt:lpstr>等线</vt:lpstr>
      <vt:lpstr>宋体</vt:lpstr>
      <vt:lpstr>微软雅黑</vt:lpstr>
      <vt:lpstr>优设标题黑</vt:lpstr>
      <vt:lpstr>字魂105号-简雅黑</vt:lpstr>
      <vt:lpstr>Arial</vt:lpstr>
      <vt:lpstr>Calibri</vt:lpstr>
      <vt:lpstr>Calibri Light</vt:lpstr>
      <vt:lpstr>Impact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2021-06-13T08:13:50Z</cp:lastPrinted>
  <dcterms:created xsi:type="dcterms:W3CDTF">2021-06-13T08:13:50Z</dcterms:created>
  <dcterms:modified xsi:type="dcterms:W3CDTF">2023-04-07T01:04:59Z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