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3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4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5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6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7.xml" ContentType="application/vnd.openxmlformats-officedocument.presentationml.notesSlide+xml"/>
  <Override PartName="/ppt/tags/tag64.xml" ContentType="application/vnd.openxmlformats-officedocument.presentationml.tags+xml"/>
  <Override PartName="/ppt/notesSlides/notesSlide8.xml" ContentType="application/vnd.openxmlformats-officedocument.presentationml.notesSlide+xml"/>
  <Override PartName="/ppt/tags/tag65.xml" ContentType="application/vnd.openxmlformats-officedocument.presentationml.tags+xml"/>
  <Override PartName="/ppt/notesSlides/notesSlide9.xml" ContentType="application/vnd.openxmlformats-officedocument.presentationml.notesSlide+xml"/>
  <Override PartName="/ppt/tags/tag66.xml" ContentType="application/vnd.openxmlformats-officedocument.presentationml.tags+xml"/>
  <Override PartName="/ppt/notesSlides/notesSlide10.xml" ContentType="application/vnd.openxmlformats-officedocument.presentationml.notesSlide+xml"/>
  <Override PartName="/ppt/tags/tag67.xml" ContentType="application/vnd.openxmlformats-officedocument.presentationml.tags+xml"/>
  <Override PartName="/ppt/notesSlides/notesSlide11.xml" ContentType="application/vnd.openxmlformats-officedocument.presentationml.notesSlide+xml"/>
  <Override PartName="/ppt/tags/tag68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0"/>
  </p:notesMasterIdLst>
  <p:sldIdLst>
    <p:sldId id="1582" r:id="rId3"/>
    <p:sldId id="549" r:id="rId4"/>
    <p:sldId id="554" r:id="rId5"/>
    <p:sldId id="558" r:id="rId6"/>
    <p:sldId id="555" r:id="rId7"/>
    <p:sldId id="560" r:id="rId8"/>
    <p:sldId id="561" r:id="rId9"/>
    <p:sldId id="559" r:id="rId10"/>
    <p:sldId id="563" r:id="rId11"/>
    <p:sldId id="564" r:id="rId12"/>
    <p:sldId id="566" r:id="rId13"/>
    <p:sldId id="570" r:id="rId14"/>
    <p:sldId id="572" r:id="rId15"/>
    <p:sldId id="573" r:id="rId16"/>
    <p:sldId id="1584" r:id="rId17"/>
    <p:sldId id="1585" r:id="rId18"/>
    <p:sldId id="1586" r:id="rId19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61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40" userDrawn="1">
          <p15:clr>
            <a:srgbClr val="A4A3A4"/>
          </p15:clr>
        </p15:guide>
        <p15:guide id="4" orient="horz" pos="3362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38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56" y="78"/>
      </p:cViewPr>
      <p:guideLst>
        <p:guide pos="461"/>
        <p:guide pos="7256"/>
        <p:guide orient="horz" pos="640"/>
        <p:guide orient="horz" pos="3362"/>
        <p:guide orient="horz" pos="3928"/>
        <p:guide orient="horz" pos="388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CFC75-8E65-48C4-9A12-6BBF676DC9BD}" type="datetimeFigureOut">
              <a:rPr lang="zh-CN" altLang="en-US" smtClean="0"/>
              <a:t>2023/4/7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8292-CE2C-407B-943F-7A83AFE6FA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3136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2091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4182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5286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6171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08309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1611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71365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29472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0523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3385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6475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4255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8554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519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704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4982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088292-CE2C-407B-943F-7A83AFE6FA28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5461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8628769"/>
      </p:ext>
    </p:extLst>
  </p:cSld>
  <p:clrMapOvr>
    <a:masterClrMapping/>
  </p:clrMapOvr>
  <p:transition spd="slow" advTm="2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18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634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79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594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0448928"/>
      </p:ext>
    </p:extLst>
  </p:cSld>
  <p:clrMapOvr>
    <a:masterClrMapping/>
  </p:clrMapOvr>
  <p:transition spd="slow" advTm="2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98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44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516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409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231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37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892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床上有枕头&#10;&#10;中度可信度描述已自动生成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3F6CAA7-3EF1-4CD3-825B-FF264145B3B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" y="0"/>
            <a:ext cx="12192008" cy="6858000"/>
          </a:xfrm>
          <a:prstGeom prst="rect">
            <a:avLst/>
          </a:prstGeom>
        </p:spPr>
      </p:pic>
      <p:sp>
        <p:nvSpPr>
          <p:cNvPr id="10" name="矩形: 圆角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C0299D5-7CDD-4E65-A72B-17DDCCBF9CC8}"/>
              </a:ext>
            </a:extLst>
          </p:cNvPr>
          <p:cNvSpPr/>
          <p:nvPr userDrawn="1"/>
        </p:nvSpPr>
        <p:spPr>
          <a:xfrm>
            <a:off x="309966" y="340963"/>
            <a:ext cx="11577233" cy="6168325"/>
          </a:xfrm>
          <a:prstGeom prst="roundRect">
            <a:avLst>
              <a:gd name="adj" fmla="val 26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: 圆角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9E34A7F-72DD-49DD-A9C3-F3FDA6F2DA10}"/>
              </a:ext>
            </a:extLst>
          </p:cNvPr>
          <p:cNvSpPr/>
          <p:nvPr userDrawn="1"/>
        </p:nvSpPr>
        <p:spPr>
          <a:xfrm>
            <a:off x="567913" y="563750"/>
            <a:ext cx="8854553" cy="588935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张着嘴&#10;&#10;低可信度描述已自动生成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50E36D1-AFB6-4A3B-A397-48486C45077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" y="4459504"/>
            <a:ext cx="12191999" cy="2398497"/>
          </a:xfrm>
          <a:custGeom>
            <a:avLst/>
            <a:gdLst>
              <a:gd name="connsiteX0" fmla="*/ 0 w 12191999"/>
              <a:gd name="connsiteY0" fmla="*/ 0 h 2398497"/>
              <a:gd name="connsiteX1" fmla="*/ 12191999 w 12191999"/>
              <a:gd name="connsiteY1" fmla="*/ 0 h 2398497"/>
              <a:gd name="connsiteX2" fmla="*/ 12191999 w 12191999"/>
              <a:gd name="connsiteY2" fmla="*/ 2398497 h 2398497"/>
              <a:gd name="connsiteX3" fmla="*/ 0 w 12191999"/>
              <a:gd name="connsiteY3" fmla="*/ 2398497 h 2398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398497">
                <a:moveTo>
                  <a:pt x="0" y="0"/>
                </a:moveTo>
                <a:lnTo>
                  <a:pt x="12191999" y="0"/>
                </a:lnTo>
                <a:lnTo>
                  <a:pt x="12191999" y="2398497"/>
                </a:lnTo>
                <a:lnTo>
                  <a:pt x="0" y="2398497"/>
                </a:lnTo>
                <a:close/>
              </a:path>
            </a:pathLst>
          </a:custGeom>
        </p:spPr>
      </p:pic>
      <p:pic>
        <p:nvPicPr>
          <p:cNvPr id="19" name="图片 18" descr="碗里有亮着的灯&#10;&#10;中度可信度描述已自动生成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C2F5F42-5465-4764-8843-7EE02295F5C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0400" y="434661"/>
            <a:ext cx="718024" cy="71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99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0" r:id="rId2"/>
  </p:sldLayoutIdLst>
  <p:transition spd="slow" advTm="200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31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94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3" Type="http://schemas.openxmlformats.org/officeDocument/2006/relationships/tags" Target="../tags/tag4.xml"/><Relationship Id="rId21" Type="http://schemas.openxmlformats.org/officeDocument/2006/relationships/tags" Target="../tags/tag22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5" Type="http://schemas.openxmlformats.org/officeDocument/2006/relationships/image" Target="../media/image10.png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0" Type="http://schemas.openxmlformats.org/officeDocument/2006/relationships/tags" Target="../tags/tag21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24" Type="http://schemas.openxmlformats.org/officeDocument/2006/relationships/notesSlide" Target="../notesSlides/notesSlide3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Relationship Id="rId22" Type="http://schemas.openxmlformats.org/officeDocument/2006/relationships/tags" Target="../tags/tag2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10" Type="http://schemas.openxmlformats.org/officeDocument/2006/relationships/notesSlide" Target="../notesSlides/notesSlide4.xml"/><Relationship Id="rId4" Type="http://schemas.openxmlformats.org/officeDocument/2006/relationships/tags" Target="../tags/tag27.xml"/><Relationship Id="rId9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39.xml"/><Relationship Id="rId13" Type="http://schemas.openxmlformats.org/officeDocument/2006/relationships/notesSlide" Target="../notesSlides/notesSlide5.xml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11" Type="http://schemas.openxmlformats.org/officeDocument/2006/relationships/tags" Target="../tags/tag42.xml"/><Relationship Id="rId5" Type="http://schemas.openxmlformats.org/officeDocument/2006/relationships/tags" Target="../tags/tag36.xml"/><Relationship Id="rId10" Type="http://schemas.openxmlformats.org/officeDocument/2006/relationships/tags" Target="../tags/tag41.xml"/><Relationship Id="rId4" Type="http://schemas.openxmlformats.org/officeDocument/2006/relationships/tags" Target="../tags/tag35.xml"/><Relationship Id="rId9" Type="http://schemas.openxmlformats.org/officeDocument/2006/relationships/tags" Target="../tags/tag4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tags" Target="../tags/tag55.xml"/><Relationship Id="rId3" Type="http://schemas.openxmlformats.org/officeDocument/2006/relationships/tags" Target="../tags/tag45.xml"/><Relationship Id="rId7" Type="http://schemas.openxmlformats.org/officeDocument/2006/relationships/tags" Target="../tags/tag49.xml"/><Relationship Id="rId12" Type="http://schemas.openxmlformats.org/officeDocument/2006/relationships/tags" Target="../tags/tag54.xml"/><Relationship Id="rId2" Type="http://schemas.openxmlformats.org/officeDocument/2006/relationships/tags" Target="../tags/tag44.xml"/><Relationship Id="rId16" Type="http://schemas.openxmlformats.org/officeDocument/2006/relationships/notesSlide" Target="../notesSlides/notesSlide6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5" Type="http://schemas.openxmlformats.org/officeDocument/2006/relationships/tags" Target="../tags/tag47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52.xml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tags" Target="../tags/tag5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Relationship Id="rId9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床上有枕头&#10;&#10;中度可信度描述已自动生成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58B6294-CB00-4E24-A68C-661E59CD422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" y="0"/>
            <a:ext cx="12192008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80B1B10-178B-455E-B410-CDD822F1067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7723" y="3410758"/>
            <a:ext cx="12192001" cy="4064595"/>
          </a:xfrm>
          <a:prstGeom prst="rect">
            <a:avLst/>
          </a:prstGeom>
        </p:spPr>
      </p:pic>
      <p:sp>
        <p:nvSpPr>
          <p:cNvPr id="21" name="矩形: 圆角 2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6CA3F31-8F68-4EB6-B973-B0BE80CAFD0E}"/>
              </a:ext>
            </a:extLst>
          </p:cNvPr>
          <p:cNvSpPr/>
          <p:nvPr/>
        </p:nvSpPr>
        <p:spPr>
          <a:xfrm>
            <a:off x="858302" y="1624834"/>
            <a:ext cx="10466962" cy="179624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9600" b="1" dirty="0">
                <a:gradFill>
                  <a:gsLst>
                    <a:gs pos="0">
                      <a:srgbClr val="F3D392"/>
                    </a:gs>
                    <a:gs pos="46000">
                      <a:srgbClr val="F8E4AE"/>
                    </a:gs>
                    <a:gs pos="76000">
                      <a:srgbClr val="FDF3C9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未成年人保护法</a:t>
            </a:r>
          </a:p>
        </p:txBody>
      </p:sp>
      <p:pic>
        <p:nvPicPr>
          <p:cNvPr id="4" name="图片 3" descr="卡通人物&#10;&#10;描述已自动生成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A69F177-D6FB-45E1-AAC1-7D21CE585A4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259346" y="3014773"/>
            <a:ext cx="3897819" cy="3897819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0CE0891-D11D-4965-BFAD-5E13F3A90484}"/>
              </a:ext>
            </a:extLst>
          </p:cNvPr>
          <p:cNvSpPr txBox="1"/>
          <p:nvPr/>
        </p:nvSpPr>
        <p:spPr>
          <a:xfrm>
            <a:off x="2762533" y="712677"/>
            <a:ext cx="6666930" cy="8784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>
              <a:defRPr sz="9600" b="1">
                <a:gradFill>
                  <a:gsLst>
                    <a:gs pos="0">
                      <a:srgbClr val="F3D392"/>
                    </a:gs>
                    <a:gs pos="46000">
                      <a:srgbClr val="F8E4AE"/>
                    </a:gs>
                    <a:gs pos="76000">
                      <a:srgbClr val="FDF3C9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zh-CN" altLang="en-US" sz="3200" dirty="0"/>
              <a:t>知法守法健康成长主题班会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8FBC45A-422B-4F6D-AA46-5E203C21DE44}"/>
              </a:ext>
            </a:extLst>
          </p:cNvPr>
          <p:cNvSpPr txBox="1"/>
          <p:nvPr/>
        </p:nvSpPr>
        <p:spPr>
          <a:xfrm>
            <a:off x="868877" y="267223"/>
            <a:ext cx="6284794" cy="321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>
              <a:defRPr sz="9600" b="1">
                <a:gradFill>
                  <a:gsLst>
                    <a:gs pos="0">
                      <a:srgbClr val="F3D392"/>
                    </a:gs>
                    <a:gs pos="46000">
                      <a:srgbClr val="F8E4AE"/>
                    </a:gs>
                    <a:gs pos="76000">
                      <a:srgbClr val="FDF3C9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zh-CN" altLang="en-US" sz="1600" b="0" i="1" dirty="0">
                <a:effectLst/>
                <a:sym typeface="+mn-lt"/>
              </a:rPr>
              <a:t>未成年人保护法宣传教育</a:t>
            </a:r>
            <a:endParaRPr lang="zh-CN" altLang="en-US" sz="1600" b="0" i="1" dirty="0">
              <a:effectLst/>
            </a:endParaRPr>
          </a:p>
        </p:txBody>
      </p:sp>
      <p:pic>
        <p:nvPicPr>
          <p:cNvPr id="34" name="图片 3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A92DC3F-148C-4CD5-9BE6-BFDF203D50EE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76172" y="1591129"/>
            <a:ext cx="5715828" cy="5266871"/>
          </a:xfrm>
          <a:custGeom>
            <a:avLst/>
            <a:gdLst>
              <a:gd name="connsiteX0" fmla="*/ 0 w 5715828"/>
              <a:gd name="connsiteY0" fmla="*/ 0 h 5107429"/>
              <a:gd name="connsiteX1" fmla="*/ 5715828 w 5715828"/>
              <a:gd name="connsiteY1" fmla="*/ 0 h 5107429"/>
              <a:gd name="connsiteX2" fmla="*/ 5715828 w 5715828"/>
              <a:gd name="connsiteY2" fmla="*/ 5107429 h 5107429"/>
              <a:gd name="connsiteX3" fmla="*/ 0 w 5715828"/>
              <a:gd name="connsiteY3" fmla="*/ 5107429 h 5107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15828" h="5107429">
                <a:moveTo>
                  <a:pt x="0" y="0"/>
                </a:moveTo>
                <a:lnTo>
                  <a:pt x="5715828" y="0"/>
                </a:lnTo>
                <a:lnTo>
                  <a:pt x="5715828" y="5107429"/>
                </a:lnTo>
                <a:lnTo>
                  <a:pt x="0" y="5107429"/>
                </a:lnTo>
                <a:close/>
              </a:path>
            </a:pathLst>
          </a:custGeom>
        </p:spPr>
      </p:pic>
      <p:pic>
        <p:nvPicPr>
          <p:cNvPr id="36" name="图片 3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A6C200E-D514-477F-8647-12520D8E8931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013057"/>
            <a:ext cx="12183566" cy="899535"/>
          </a:xfrm>
          <a:custGeom>
            <a:avLst/>
            <a:gdLst>
              <a:gd name="connsiteX0" fmla="*/ 0 w 12183566"/>
              <a:gd name="connsiteY0" fmla="*/ 0 h 899535"/>
              <a:gd name="connsiteX1" fmla="*/ 12183566 w 12183566"/>
              <a:gd name="connsiteY1" fmla="*/ 0 h 899535"/>
              <a:gd name="connsiteX2" fmla="*/ 12183566 w 12183566"/>
              <a:gd name="connsiteY2" fmla="*/ 899535 h 899535"/>
              <a:gd name="connsiteX3" fmla="*/ 0 w 12183566"/>
              <a:gd name="connsiteY3" fmla="*/ 899535 h 899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83566" h="899535">
                <a:moveTo>
                  <a:pt x="0" y="0"/>
                </a:moveTo>
                <a:lnTo>
                  <a:pt x="12183566" y="0"/>
                </a:lnTo>
                <a:lnTo>
                  <a:pt x="12183566" y="899535"/>
                </a:lnTo>
                <a:lnTo>
                  <a:pt x="0" y="899535"/>
                </a:lnTo>
                <a:close/>
              </a:path>
            </a:pathLst>
          </a:custGeom>
        </p:spPr>
      </p:pic>
      <p:pic>
        <p:nvPicPr>
          <p:cNvPr id="39" name="图片 38" descr="碗里有亮着的灯&#10;&#10;中度可信度描述已自动生成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DBA780-5C5C-47B0-9866-9EFE4CA28C97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915" y="105667"/>
            <a:ext cx="644962" cy="6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444332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5932F5C-8C11-42F9-A07A-46DBC418458C}"/>
              </a:ext>
            </a:extLst>
          </p:cNvPr>
          <p:cNvSpPr txBox="1"/>
          <p:nvPr/>
        </p:nvSpPr>
        <p:spPr>
          <a:xfrm>
            <a:off x="1384644" y="590170"/>
            <a:ext cx="5998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6DEA5"/>
                </a:solidFill>
                <a:cs typeface="+mn-ea"/>
                <a:sym typeface="+mn-lt"/>
              </a:rPr>
              <a:t>《</a:t>
            </a:r>
            <a:r>
              <a:rPr lang="zh-CN" altLang="en-US" sz="2800">
                <a:solidFill>
                  <a:srgbClr val="F6DEA5"/>
                </a:solidFill>
                <a:cs typeface="+mn-ea"/>
                <a:sym typeface="+mn-lt"/>
              </a:rPr>
              <a:t>未成年人保护法</a:t>
            </a:r>
            <a:r>
              <a:rPr lang="en-US" altLang="zh-CN" sz="2800">
                <a:solidFill>
                  <a:srgbClr val="F6DEA5"/>
                </a:solidFill>
                <a:cs typeface="+mn-ea"/>
                <a:sym typeface="+mn-lt"/>
              </a:rPr>
              <a:t>》</a:t>
            </a:r>
            <a:r>
              <a:rPr lang="zh-CN" altLang="en-US" sz="2800">
                <a:solidFill>
                  <a:srgbClr val="F6DEA5"/>
                </a:solidFill>
                <a:cs typeface="+mn-ea"/>
                <a:sym typeface="+mn-lt"/>
              </a:rPr>
              <a:t>遇到情况怎么办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52B71F4-A820-462A-89C0-917DF15E5803}"/>
              </a:ext>
            </a:extLst>
          </p:cNvPr>
          <p:cNvSpPr/>
          <p:nvPr/>
        </p:nvSpPr>
        <p:spPr>
          <a:xfrm>
            <a:off x="5520105" y="1850781"/>
            <a:ext cx="5998795" cy="3596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gradFill>
                <a:gsLst>
                  <a:gs pos="83000">
                    <a:srgbClr val="C00000"/>
                  </a:gs>
                  <a:gs pos="100000">
                    <a:srgbClr val="C00000"/>
                  </a:gs>
                </a:gsLst>
                <a:lin ang="5400000" scaled="1"/>
              </a:gradFill>
              <a:effectLst/>
              <a:uLnTx/>
              <a:uFillTx/>
              <a:latin typeface="思源黑体 CN" panose="020F0502020204030204"/>
              <a:cs typeface="+mn-ea"/>
              <a:sym typeface="+mn-lt"/>
            </a:endParaRPr>
          </a:p>
        </p:txBody>
      </p:sp>
      <p:sp>
        <p:nvSpPr>
          <p:cNvPr id="16" name="PA-剪去单角的矩形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2A6CB55-5BF5-40B0-94F3-4D1F3F22B6F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489728" y="1614620"/>
            <a:ext cx="4059547" cy="472320"/>
          </a:xfrm>
          <a:prstGeom prst="snip1Rect">
            <a:avLst/>
          </a:prstGeom>
          <a:solidFill>
            <a:srgbClr val="EE0000"/>
          </a:solidFill>
          <a:ln w="12700" cap="flat" cmpd="sng" algn="ctr">
            <a:solidFill>
              <a:srgbClr val="401D06"/>
            </a:solidFill>
            <a:prstDash val="solid"/>
            <a:miter lim="800000"/>
          </a:ln>
          <a:effectLst/>
        </p:spPr>
        <p:txBody>
          <a:bodyPr spcFirstLastPara="0" vert="horz" wrap="square" lIns="310775" tIns="23057" rIns="310775" bIns="2305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zh-CN" altLang="en-US" sz="2000" kern="0">
                <a:solidFill>
                  <a:prstClr val="white"/>
                </a:solidFill>
                <a:latin typeface="等线" panose="020F0502020204030204"/>
              </a:rPr>
              <a:t>当高年级的学生打你时怎么办</a:t>
            </a:r>
          </a:p>
        </p:txBody>
      </p:sp>
      <p:sp>
        <p:nvSpPr>
          <p:cNvPr id="17" name="矩形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48D4602-D856-429D-8607-01FE49281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440" y="2323100"/>
            <a:ext cx="5508121" cy="3124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Clr>
                <a:srgbClr val="325AE6"/>
              </a:buClr>
              <a:buNone/>
              <a:defRPr/>
            </a:pPr>
            <a:r>
              <a:rPr lang="zh-CN" altLang="en-US" sz="1800">
                <a:solidFill>
                  <a:srgbClr val="3A4549"/>
                </a:solidFill>
                <a:latin typeface="思源宋体 Heavy"/>
                <a:ea typeface="+mn-ea"/>
                <a:cs typeface="+mn-ea"/>
                <a:sym typeface="思源宋体 Heavy"/>
              </a:rPr>
              <a:t>报告老师，在老师的帮助下，通过学校解决问题；</a:t>
            </a:r>
            <a:endParaRPr lang="en-US" altLang="zh-CN" sz="1800">
              <a:solidFill>
                <a:srgbClr val="3A4549"/>
              </a:solidFill>
              <a:latin typeface="思源宋体 Heavy"/>
              <a:ea typeface="+mn-ea"/>
              <a:cs typeface="+mn-ea"/>
              <a:sym typeface="思源宋体 Heavy"/>
            </a:endParaRPr>
          </a:p>
          <a:p>
            <a:pPr>
              <a:lnSpc>
                <a:spcPct val="150000"/>
              </a:lnSpc>
              <a:buClr>
                <a:srgbClr val="325AE6"/>
              </a:buClr>
              <a:buNone/>
              <a:defRPr/>
            </a:pPr>
            <a:r>
              <a:rPr lang="zh-CN" altLang="en-US" sz="1800">
                <a:solidFill>
                  <a:srgbClr val="3A4549"/>
                </a:solidFill>
                <a:latin typeface="思源宋体 Heavy"/>
                <a:ea typeface="+mn-ea"/>
                <a:cs typeface="+mn-ea"/>
                <a:sym typeface="思源宋体 Heavy"/>
              </a:rPr>
              <a:t>告诉家长，让父母找高年级同学的家长，在家长们的协商下给予解决；</a:t>
            </a:r>
          </a:p>
          <a:p>
            <a:pPr>
              <a:lnSpc>
                <a:spcPct val="150000"/>
              </a:lnSpc>
              <a:buClr>
                <a:srgbClr val="325AE6"/>
              </a:buClr>
              <a:buNone/>
              <a:defRPr/>
            </a:pPr>
            <a:r>
              <a:rPr lang="zh-CN" altLang="en-US" sz="1800">
                <a:solidFill>
                  <a:srgbClr val="3A4549"/>
                </a:solidFill>
                <a:latin typeface="思源宋体 Heavy"/>
                <a:ea typeface="+mn-ea"/>
                <a:cs typeface="+mn-ea"/>
                <a:sym typeface="思源宋体 Heavy"/>
              </a:rPr>
              <a:t>运用法律武器维护自己的合法权益，如聘请律师或找法律援助中心求助，以及向人民法院起诉，以讨回公道，获得赔偿，捍卫权益。 </a:t>
            </a:r>
          </a:p>
          <a:p>
            <a:pPr>
              <a:lnSpc>
                <a:spcPct val="150000"/>
              </a:lnSpc>
              <a:buClr>
                <a:srgbClr val="325AE6"/>
              </a:buClr>
              <a:buNone/>
              <a:defRPr/>
            </a:pPr>
            <a:endParaRPr lang="zh-CN" altLang="en-US" sz="1800">
              <a:solidFill>
                <a:srgbClr val="3A4549"/>
              </a:solidFill>
              <a:latin typeface="思源宋体 Heavy"/>
              <a:ea typeface="+mn-ea"/>
              <a:cs typeface="+mn-ea"/>
              <a:sym typeface="思源宋体 Heavy"/>
            </a:endParaRPr>
          </a:p>
        </p:txBody>
      </p:sp>
      <p:pic>
        <p:nvPicPr>
          <p:cNvPr id="4" name="图片 3" descr="卡通人物&#10;&#10;描述已自动生成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70BDA0-1D98-4761-8412-12E192AE3FC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461" y="1410839"/>
            <a:ext cx="4584311" cy="458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5026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0364F0D-5127-4BBD-92EA-CBF03C4E52C6}"/>
              </a:ext>
            </a:extLst>
          </p:cNvPr>
          <p:cNvGrpSpPr/>
          <p:nvPr/>
        </p:nvGrpSpPr>
        <p:grpSpPr>
          <a:xfrm>
            <a:off x="731838" y="2022475"/>
            <a:ext cx="5843498" cy="3314700"/>
            <a:chOff x="906032" y="2009775"/>
            <a:chExt cx="6494894" cy="3314700"/>
          </a:xfrm>
        </p:grpSpPr>
        <p:sp>
          <p:nvSpPr>
            <p:cNvPr id="19" name="矩形 1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A171234-97FD-4465-8D56-D193A1BD85CC}"/>
                </a:ext>
              </a:extLst>
            </p:cNvPr>
            <p:cNvSpPr/>
            <p:nvPr/>
          </p:nvSpPr>
          <p:spPr>
            <a:xfrm>
              <a:off x="906032" y="2009775"/>
              <a:ext cx="6494894" cy="33147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gradFill>
                  <a:gsLst>
                    <a:gs pos="83000">
                      <a:srgbClr val="C00000"/>
                    </a:gs>
                    <a:gs pos="100000">
                      <a:srgbClr val="C00000"/>
                    </a:gs>
                  </a:gsLst>
                  <a:lin ang="5400000" scaled="1"/>
                </a:gradFill>
                <a:effectLst/>
                <a:uLnTx/>
                <a:uFillTx/>
                <a:latin typeface="思源黑体 CN" panose="020F0502020204030204"/>
                <a:cs typeface="+mn-ea"/>
                <a:sym typeface="+mn-lt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B2BDE74-62C0-4D32-89A5-603D3F0F5832}"/>
                </a:ext>
              </a:extLst>
            </p:cNvPr>
            <p:cNvSpPr/>
            <p:nvPr/>
          </p:nvSpPr>
          <p:spPr>
            <a:xfrm>
              <a:off x="1993791" y="2267663"/>
              <a:ext cx="433842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83000">
                        <a:prstClr val="white"/>
                      </a:gs>
                      <a:gs pos="100000">
                        <a:prstClr val="white"/>
                      </a:gs>
                    </a:gsLst>
                    <a:lin ang="5400000" scaled="1"/>
                  </a:gradFill>
                  <a:effectLst/>
                  <a:uLnTx/>
                  <a:uFillTx/>
                  <a:latin typeface="思源黑体 CN" panose="020F0502020204030204"/>
                  <a:cs typeface="+mn-ea"/>
                  <a:sym typeface="+mn-lt"/>
                </a:rPr>
                <a:t>讨论：</a:t>
              </a:r>
            </a:p>
          </p:txBody>
        </p:sp>
        <p:sp>
          <p:nvSpPr>
            <p:cNvPr id="21" name="矩形 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1D7D605-CCAE-4C95-9767-FE00FC075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5760" y="3004193"/>
              <a:ext cx="5826753" cy="2125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  <a:ea typeface="仿宋_GB2312" pitchFamily="1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R="0" lvl="0" defTabSz="914400" eaLnBrk="1" fontAlgn="auto" latinLnBrk="0" hangingPunct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25AE6"/>
                </a:buClr>
                <a:buSzTx/>
                <a:buNone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A4549"/>
                  </a:solidFill>
                  <a:effectLst/>
                  <a:uLnTx/>
                  <a:uFillTx/>
                  <a:latin typeface="思源黑体 CN" panose="020F0502020204030204"/>
                  <a:ea typeface="+mn-ea"/>
                  <a:cs typeface="+mn-ea"/>
                  <a:sym typeface="+mn-lt"/>
                </a:rPr>
                <a:t> 如果当自己在放学回家的路上，被几个小痞子拦住搜身，并抢去身上仅有的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A4549"/>
                  </a:solidFill>
                  <a:effectLst/>
                  <a:uLnTx/>
                  <a:uFillTx/>
                  <a:latin typeface="思源黑体 CN" panose="020F0502020204030204"/>
                  <a:ea typeface="+mn-ea"/>
                  <a:cs typeface="+mn-ea"/>
                  <a:sym typeface="+mn-lt"/>
                </a:rPr>
                <a:t>10</a:t>
              </a: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A4549"/>
                  </a:solidFill>
                  <a:effectLst/>
                  <a:uLnTx/>
                  <a:uFillTx/>
                  <a:latin typeface="思源黑体 CN" panose="020F0502020204030204"/>
                  <a:ea typeface="+mn-ea"/>
                  <a:cs typeface="+mn-ea"/>
                  <a:sym typeface="+mn-lt"/>
                </a:rPr>
                <a:t>元钱。这几个小痞子还要你笫二天带</a:t>
              </a:r>
              <a:r>
                <a: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A4549"/>
                  </a:solidFill>
                  <a:effectLst/>
                  <a:uLnTx/>
                  <a:uFillTx/>
                  <a:latin typeface="思源黑体 CN" panose="020F0502020204030204"/>
                  <a:ea typeface="+mn-ea"/>
                  <a:cs typeface="+mn-ea"/>
                  <a:sym typeface="+mn-lt"/>
                </a:rPr>
                <a:t>30</a:t>
              </a: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A4549"/>
                  </a:solidFill>
                  <a:effectLst/>
                  <a:uLnTx/>
                  <a:uFillTx/>
                  <a:latin typeface="思源黑体 CN" panose="020F0502020204030204"/>
                  <a:ea typeface="+mn-ea"/>
                  <a:cs typeface="+mn-ea"/>
                  <a:sym typeface="+mn-lt"/>
                </a:rPr>
                <a:t>元钱来，否则就要收拾你。 请你想一想故事发展的可能性：你可能会采取哪些行动</a:t>
              </a:r>
            </a:p>
          </p:txBody>
        </p:sp>
      </p:grpSp>
      <p:sp>
        <p:nvSpPr>
          <p:cNvPr id="24" name="矩形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367EF3-8998-42F2-906A-6373D1E5A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8986" y="2022475"/>
            <a:ext cx="4557485" cy="2949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zh-CN" altLang="en-US" sz="1800">
                <a:solidFill>
                  <a:schemeClr val="tx1"/>
                </a:solidFill>
                <a:latin typeface="思源黑体 CN" panose="020F0502020204030204"/>
                <a:ea typeface="+mn-ea"/>
                <a:cs typeface="+mn-ea"/>
                <a:sym typeface="+mn-lt"/>
              </a:rPr>
              <a:t>忍气吞声，自认倒霉，第二天把钱带来</a:t>
            </a:r>
            <a:endParaRPr lang="en-US" altLang="zh-CN" sz="1800">
              <a:solidFill>
                <a:schemeClr val="tx1"/>
              </a:solidFill>
              <a:latin typeface="思源黑体 CN" panose="020F0502020204030204"/>
              <a:ea typeface="+mn-ea"/>
              <a:cs typeface="+mn-ea"/>
              <a:sym typeface="+mn-lt"/>
            </a:endParaRPr>
          </a:p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zh-CN" altLang="en-US" sz="1800">
                <a:solidFill>
                  <a:schemeClr val="tx1"/>
                </a:solidFill>
                <a:latin typeface="思源黑体 CN" panose="020F0502020204030204"/>
                <a:ea typeface="+mn-ea"/>
                <a:cs typeface="+mn-ea"/>
                <a:sym typeface="+mn-lt"/>
              </a:rPr>
              <a:t>纠集社会上的不良青年进行报复或者去敲诈小学生，搞到钱后给他们</a:t>
            </a:r>
          </a:p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zh-CN" altLang="en-US" sz="1800">
                <a:solidFill>
                  <a:schemeClr val="tx1"/>
                </a:solidFill>
                <a:latin typeface="思源黑体 CN" panose="020F0502020204030204"/>
                <a:ea typeface="+mn-ea"/>
                <a:cs typeface="+mn-ea"/>
                <a:sym typeface="+mn-lt"/>
              </a:rPr>
              <a:t>向老师家长反映，或向学校领导求助</a:t>
            </a:r>
          </a:p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p"/>
              <a:defRPr/>
            </a:pPr>
            <a:r>
              <a:rPr lang="zh-CN" altLang="en-US" sz="1800">
                <a:solidFill>
                  <a:schemeClr val="tx1"/>
                </a:solidFill>
                <a:latin typeface="思源黑体 CN" panose="020F0502020204030204"/>
                <a:ea typeface="+mn-ea"/>
                <a:cs typeface="+mn-ea"/>
                <a:sym typeface="+mn-lt"/>
              </a:rPr>
              <a:t>打“</a:t>
            </a:r>
            <a:r>
              <a:rPr lang="en-US" altLang="zh-CN" sz="1800">
                <a:solidFill>
                  <a:schemeClr val="tx1"/>
                </a:solidFill>
                <a:latin typeface="思源黑体 CN" panose="020F0502020204030204"/>
                <a:ea typeface="+mn-ea"/>
                <a:cs typeface="+mn-ea"/>
                <a:sym typeface="+mn-lt"/>
              </a:rPr>
              <a:t>110”</a:t>
            </a:r>
            <a:r>
              <a:rPr lang="zh-CN" altLang="en-US" sz="1800">
                <a:solidFill>
                  <a:schemeClr val="tx1"/>
                </a:solidFill>
                <a:latin typeface="思源黑体 CN" panose="020F0502020204030204"/>
                <a:ea typeface="+mn-ea"/>
                <a:cs typeface="+mn-ea"/>
                <a:sym typeface="+mn-lt"/>
              </a:rPr>
              <a:t>报警，或直接向公安部门报案</a:t>
            </a:r>
          </a:p>
        </p:txBody>
      </p:sp>
      <p:sp>
        <p:nvSpPr>
          <p:cNvPr id="25" name="PA-剪去单角的矩形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BCB3397-7A8C-4DA6-8FE6-A9A80359622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623813" y="1849503"/>
            <a:ext cx="4059547" cy="472320"/>
          </a:xfrm>
          <a:prstGeom prst="snip1Rect">
            <a:avLst/>
          </a:prstGeom>
          <a:solidFill>
            <a:srgbClr val="EE0000"/>
          </a:solidFill>
          <a:ln w="12700" cap="flat" cmpd="sng" algn="ctr">
            <a:solidFill>
              <a:srgbClr val="401D06"/>
            </a:solidFill>
            <a:prstDash val="solid"/>
            <a:miter lim="800000"/>
          </a:ln>
          <a:effectLst/>
        </p:spPr>
        <p:txBody>
          <a:bodyPr spcFirstLastPara="0" vert="horz" wrap="square" lIns="310775" tIns="23057" rIns="310775" bIns="2305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zh-CN" altLang="en-US" sz="2000" kern="0">
                <a:solidFill>
                  <a:prstClr val="white"/>
                </a:solidFill>
                <a:latin typeface="等线" panose="020F0502020204030204"/>
              </a:rPr>
              <a:t>小组讨论：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D33ECAD-BD57-47F6-9771-BDC5F2E09EFC}"/>
              </a:ext>
            </a:extLst>
          </p:cNvPr>
          <p:cNvSpPr txBox="1"/>
          <p:nvPr/>
        </p:nvSpPr>
        <p:spPr>
          <a:xfrm>
            <a:off x="1384644" y="590170"/>
            <a:ext cx="5998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6DEA5"/>
                </a:solidFill>
                <a:cs typeface="+mn-ea"/>
                <a:sym typeface="+mn-lt"/>
              </a:rPr>
              <a:t>《</a:t>
            </a:r>
            <a:r>
              <a:rPr lang="zh-CN" altLang="en-US" sz="2800">
                <a:solidFill>
                  <a:srgbClr val="F6DEA5"/>
                </a:solidFill>
                <a:cs typeface="+mn-ea"/>
                <a:sym typeface="+mn-lt"/>
              </a:rPr>
              <a:t>未成年人保护法</a:t>
            </a:r>
            <a:r>
              <a:rPr lang="en-US" altLang="zh-CN" sz="2800">
                <a:solidFill>
                  <a:srgbClr val="F6DEA5"/>
                </a:solidFill>
                <a:cs typeface="+mn-ea"/>
                <a:sym typeface="+mn-lt"/>
              </a:rPr>
              <a:t>》</a:t>
            </a:r>
            <a:r>
              <a:rPr lang="zh-CN" altLang="en-US" sz="2800">
                <a:solidFill>
                  <a:srgbClr val="F6DEA5"/>
                </a:solidFill>
                <a:cs typeface="+mn-ea"/>
                <a:sym typeface="+mn-lt"/>
              </a:rPr>
              <a:t>遇到情况怎么办</a:t>
            </a:r>
          </a:p>
        </p:txBody>
      </p:sp>
    </p:spTree>
    <p:extLst>
      <p:ext uri="{BB962C8B-B14F-4D97-AF65-F5344CB8AC3E}">
        <p14:creationId xmlns:p14="http://schemas.microsoft.com/office/powerpoint/2010/main" val="940909970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图片 3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91B8DBD-760B-4D57-B1E0-BC10166611E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6105" y="1761874"/>
            <a:ext cx="4278891" cy="4278891"/>
          </a:xfrm>
          <a:prstGeom prst="rect">
            <a:avLst/>
          </a:prstGeom>
        </p:spPr>
      </p:pic>
      <p:sp>
        <p:nvSpPr>
          <p:cNvPr id="33" name="矩形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9891974-7674-489D-8C96-3CC3F0923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115" y="1761874"/>
            <a:ext cx="8299224" cy="40576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仿宋_GB2312" pitchFamily="1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u"/>
              <a:defRPr/>
            </a:pPr>
            <a:r>
              <a:rPr lang="zh-CN" altLang="en-US" sz="1800" dirty="0">
                <a:solidFill>
                  <a:srgbClr val="000000">
                    <a:lumMod val="75000"/>
                    <a:lumOff val="25000"/>
                  </a:srgbClr>
                </a:solidFill>
                <a:latin typeface="思源黑体 CN" panose="020F0502020204030204"/>
                <a:ea typeface="+mn-ea"/>
                <a:cs typeface="+mn-ea"/>
                <a:sym typeface="+mn-lt"/>
              </a:rPr>
              <a:t>笫一种做法是错的，因为当我们的合法权益受到非法侵害时，我们不能忍气吞声，要用法律武器来依法维护自己的合法权益。</a:t>
            </a:r>
            <a:endParaRPr lang="en-US" altLang="zh-CN" sz="1800" dirty="0">
              <a:solidFill>
                <a:srgbClr val="000000">
                  <a:lumMod val="75000"/>
                  <a:lumOff val="25000"/>
                </a:srgbClr>
              </a:solidFill>
              <a:latin typeface="思源黑体 CN" panose="020F0502020204030204"/>
              <a:ea typeface="+mn-ea"/>
              <a:cs typeface="+mn-ea"/>
              <a:sym typeface="+mn-lt"/>
            </a:endParaRPr>
          </a:p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u"/>
              <a:defRPr/>
            </a:pPr>
            <a:r>
              <a:rPr lang="zh-CN" altLang="en-US" sz="1800" dirty="0">
                <a:solidFill>
                  <a:srgbClr val="000000">
                    <a:lumMod val="75000"/>
                    <a:lumOff val="25000"/>
                  </a:srgbClr>
                </a:solidFill>
                <a:latin typeface="思源黑体 CN" panose="020F0502020204030204"/>
                <a:ea typeface="+mn-ea"/>
                <a:cs typeface="+mn-ea"/>
                <a:sym typeface="+mn-lt"/>
              </a:rPr>
              <a:t>笫二种做法不可取。</a:t>
            </a:r>
          </a:p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u"/>
              <a:defRPr/>
            </a:pPr>
            <a:r>
              <a:rPr lang="zh-CN" altLang="en-US" sz="1800" dirty="0">
                <a:solidFill>
                  <a:srgbClr val="000000">
                    <a:lumMod val="75000"/>
                    <a:lumOff val="25000"/>
                  </a:srgbClr>
                </a:solidFill>
                <a:latin typeface="思源黑体 CN" panose="020F0502020204030204"/>
                <a:ea typeface="+mn-ea"/>
                <a:cs typeface="+mn-ea"/>
                <a:sym typeface="+mn-lt"/>
              </a:rPr>
              <a:t>第三种办法可以实行。</a:t>
            </a:r>
          </a:p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u"/>
              <a:defRPr/>
            </a:pPr>
            <a:r>
              <a:rPr lang="zh-CN" altLang="en-US" sz="1800" dirty="0">
                <a:solidFill>
                  <a:srgbClr val="000000">
                    <a:lumMod val="75000"/>
                    <a:lumOff val="25000"/>
                  </a:srgbClr>
                </a:solidFill>
                <a:latin typeface="思源黑体 CN" panose="020F0502020204030204"/>
                <a:ea typeface="+mn-ea"/>
                <a:cs typeface="+mn-ea"/>
                <a:sym typeface="+mn-lt"/>
              </a:rPr>
              <a:t>笫四种做法最正确，因为当公民的合法财产受到非法侵害时，既不能忍气吞声，也不能自行报复，而应当及时寻求法律援助，运用法律武器来依法维护自己的合法权。 </a:t>
            </a:r>
          </a:p>
        </p:txBody>
      </p:sp>
      <p:sp>
        <p:nvSpPr>
          <p:cNvPr id="37" name="PA-剪去单角的矩形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4FC9CBD-4471-41A5-8811-78016B7124DB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674691" y="1412384"/>
            <a:ext cx="4059547" cy="472320"/>
          </a:xfrm>
          <a:prstGeom prst="snip1Rect">
            <a:avLst/>
          </a:prstGeom>
          <a:solidFill>
            <a:srgbClr val="EE0000"/>
          </a:solidFill>
          <a:ln w="12700" cap="flat" cmpd="sng" algn="ctr">
            <a:solidFill>
              <a:srgbClr val="401D06"/>
            </a:solidFill>
            <a:prstDash val="solid"/>
            <a:miter lim="800000"/>
          </a:ln>
          <a:effectLst/>
        </p:spPr>
        <p:txBody>
          <a:bodyPr spcFirstLastPara="0" vert="horz" wrap="square" lIns="310775" tIns="23057" rIns="310775" bIns="2305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zh-CN" altLang="en-US" sz="2000" kern="0">
                <a:solidFill>
                  <a:prstClr val="white"/>
                </a:solidFill>
                <a:latin typeface="等线" panose="020F0502020204030204"/>
              </a:rPr>
              <a:t>解读：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917682F-69B0-4442-A2E5-11B1C3392894}"/>
              </a:ext>
            </a:extLst>
          </p:cNvPr>
          <p:cNvSpPr txBox="1"/>
          <p:nvPr/>
        </p:nvSpPr>
        <p:spPr>
          <a:xfrm>
            <a:off x="1384644" y="590170"/>
            <a:ext cx="7340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6DEA5"/>
                </a:solidFill>
                <a:cs typeface="+mn-ea"/>
                <a:sym typeface="+mn-lt"/>
              </a:rPr>
              <a:t>《</a:t>
            </a:r>
            <a:r>
              <a:rPr lang="zh-CN" altLang="en-US" sz="2800" dirty="0">
                <a:solidFill>
                  <a:srgbClr val="F6DEA5"/>
                </a:solidFill>
                <a:cs typeface="+mn-ea"/>
                <a:sym typeface="+mn-lt"/>
              </a:rPr>
              <a:t>未成年人保护法</a:t>
            </a:r>
            <a:r>
              <a:rPr lang="en-US" altLang="zh-CN" sz="2800" dirty="0">
                <a:solidFill>
                  <a:srgbClr val="F6DEA5"/>
                </a:solidFill>
                <a:cs typeface="+mn-ea"/>
                <a:sym typeface="+mn-lt"/>
              </a:rPr>
              <a:t>》</a:t>
            </a:r>
            <a:r>
              <a:rPr lang="zh-CN" altLang="en-US" sz="2800" dirty="0">
                <a:solidFill>
                  <a:srgbClr val="F6DEA5"/>
                </a:solidFill>
                <a:cs typeface="+mn-ea"/>
                <a:sym typeface="+mn-lt"/>
              </a:rPr>
              <a:t>正确维护自己的合法权</a:t>
            </a:r>
          </a:p>
        </p:txBody>
      </p:sp>
    </p:spTree>
    <p:extLst>
      <p:ext uri="{BB962C8B-B14F-4D97-AF65-F5344CB8AC3E}">
        <p14:creationId xmlns:p14="http://schemas.microsoft.com/office/powerpoint/2010/main" val="57339511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779483D-2006-4D9E-AD1A-6F6526B37E71}"/>
              </a:ext>
            </a:extLst>
          </p:cNvPr>
          <p:cNvGrpSpPr/>
          <p:nvPr/>
        </p:nvGrpSpPr>
        <p:grpSpPr>
          <a:xfrm>
            <a:off x="1056911" y="1582129"/>
            <a:ext cx="2733551" cy="3693742"/>
            <a:chOff x="1379349" y="2789695"/>
            <a:chExt cx="4710383" cy="10656883"/>
          </a:xfrm>
        </p:grpSpPr>
        <p:sp>
          <p:nvSpPr>
            <p:cNvPr id="9" name="矩形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BC37C08-F74C-41FD-A855-99C061A013CA}"/>
                </a:ext>
              </a:extLst>
            </p:cNvPr>
            <p:cNvSpPr/>
            <p:nvPr/>
          </p:nvSpPr>
          <p:spPr>
            <a:xfrm>
              <a:off x="1383662" y="3260800"/>
              <a:ext cx="4697769" cy="10185778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688357E-C378-433D-9ABA-126CFB0F6B73}"/>
                </a:ext>
              </a:extLst>
            </p:cNvPr>
            <p:cNvSpPr/>
            <p:nvPr/>
          </p:nvSpPr>
          <p:spPr>
            <a:xfrm>
              <a:off x="1379349" y="2789695"/>
              <a:ext cx="4710383" cy="357362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03BC307-E713-45C9-A293-0682E6F3C1F1}"/>
              </a:ext>
            </a:extLst>
          </p:cNvPr>
          <p:cNvGrpSpPr/>
          <p:nvPr/>
        </p:nvGrpSpPr>
        <p:grpSpPr>
          <a:xfrm>
            <a:off x="3885319" y="1578606"/>
            <a:ext cx="3088550" cy="2018728"/>
            <a:chOff x="1379349" y="2789695"/>
            <a:chExt cx="4710383" cy="2543659"/>
          </a:xfrm>
        </p:grpSpPr>
        <p:sp>
          <p:nvSpPr>
            <p:cNvPr id="13" name="矩形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7154533-AF2B-4188-AD51-2DAD7390F813}"/>
                </a:ext>
              </a:extLst>
            </p:cNvPr>
            <p:cNvSpPr/>
            <p:nvPr/>
          </p:nvSpPr>
          <p:spPr>
            <a:xfrm>
              <a:off x="1383662" y="3049187"/>
              <a:ext cx="4697770" cy="2284167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99656CC-DA85-492D-B39C-0A00061493A9}"/>
                </a:ext>
              </a:extLst>
            </p:cNvPr>
            <p:cNvSpPr/>
            <p:nvPr/>
          </p:nvSpPr>
          <p:spPr>
            <a:xfrm>
              <a:off x="1379349" y="2789695"/>
              <a:ext cx="4710383" cy="212883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8A6A555-4179-422A-8E34-82495E016CE8}"/>
              </a:ext>
            </a:extLst>
          </p:cNvPr>
          <p:cNvGrpSpPr/>
          <p:nvPr/>
        </p:nvGrpSpPr>
        <p:grpSpPr>
          <a:xfrm>
            <a:off x="3896875" y="3740799"/>
            <a:ext cx="3088550" cy="1538595"/>
            <a:chOff x="1379349" y="2789695"/>
            <a:chExt cx="4710383" cy="2543659"/>
          </a:xfrm>
        </p:grpSpPr>
        <p:sp>
          <p:nvSpPr>
            <p:cNvPr id="16" name="矩形 1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453EE31-2DA9-4785-8E5D-8C4B0386DEDC}"/>
                </a:ext>
              </a:extLst>
            </p:cNvPr>
            <p:cNvSpPr/>
            <p:nvPr/>
          </p:nvSpPr>
          <p:spPr>
            <a:xfrm>
              <a:off x="1383662" y="3049187"/>
              <a:ext cx="4697770" cy="2284167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50613DF-CB2B-470C-A00E-90592AB94892}"/>
                </a:ext>
              </a:extLst>
            </p:cNvPr>
            <p:cNvSpPr/>
            <p:nvPr/>
          </p:nvSpPr>
          <p:spPr>
            <a:xfrm>
              <a:off x="1379349" y="2789695"/>
              <a:ext cx="4710383" cy="212883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CDE41FD-08D5-4EA8-A65A-4BC00E32C07E}"/>
              </a:ext>
            </a:extLst>
          </p:cNvPr>
          <p:cNvGrpSpPr/>
          <p:nvPr/>
        </p:nvGrpSpPr>
        <p:grpSpPr>
          <a:xfrm>
            <a:off x="7216296" y="1573507"/>
            <a:ext cx="3768273" cy="1635163"/>
            <a:chOff x="1379349" y="2789695"/>
            <a:chExt cx="4710383" cy="2543659"/>
          </a:xfrm>
        </p:grpSpPr>
        <p:sp>
          <p:nvSpPr>
            <p:cNvPr id="19" name="矩形 1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11A015-C51F-46E3-9891-824ABDE56D0B}"/>
                </a:ext>
              </a:extLst>
            </p:cNvPr>
            <p:cNvSpPr/>
            <p:nvPr/>
          </p:nvSpPr>
          <p:spPr>
            <a:xfrm>
              <a:off x="1383662" y="3049187"/>
              <a:ext cx="4697770" cy="2284167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32DF9BE-EB02-4248-8114-BF6DE9D639CB}"/>
                </a:ext>
              </a:extLst>
            </p:cNvPr>
            <p:cNvSpPr/>
            <p:nvPr/>
          </p:nvSpPr>
          <p:spPr>
            <a:xfrm>
              <a:off x="1379349" y="2789695"/>
              <a:ext cx="4710383" cy="212883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4773015-8AA3-4E63-8C35-69C77A8BB8FE}"/>
              </a:ext>
            </a:extLst>
          </p:cNvPr>
          <p:cNvSpPr txBox="1"/>
          <p:nvPr/>
        </p:nvSpPr>
        <p:spPr>
          <a:xfrm>
            <a:off x="1350813" y="571527"/>
            <a:ext cx="7288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F6DEA5"/>
                </a:solidFill>
                <a:cs typeface="+mn-ea"/>
                <a:sym typeface="+mn-lt"/>
              </a:rPr>
              <a:t>争做合格小学生，我们该怎么做？</a:t>
            </a:r>
          </a:p>
        </p:txBody>
      </p:sp>
      <p:sp>
        <p:nvSpPr>
          <p:cNvPr id="2" name="矩形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057CF18-D4C6-41E1-88C1-419A56FF8C8E}"/>
              </a:ext>
            </a:extLst>
          </p:cNvPr>
          <p:cNvSpPr/>
          <p:nvPr/>
        </p:nvSpPr>
        <p:spPr>
          <a:xfrm>
            <a:off x="1170644" y="1784547"/>
            <a:ext cx="2604606" cy="3161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1600" dirty="0">
                <a:cs typeface="+mn-ea"/>
                <a:sym typeface="+mn-lt"/>
              </a:rPr>
              <a:t>我们自己积极学习</a:t>
            </a:r>
            <a:r>
              <a:rPr lang="en-US" altLang="zh-CN" sz="1600" dirty="0">
                <a:cs typeface="+mn-ea"/>
                <a:sym typeface="+mn-lt"/>
              </a:rPr>
              <a:t>《</a:t>
            </a:r>
            <a:r>
              <a:rPr lang="zh-CN" altLang="en-US" sz="1600" dirty="0">
                <a:cs typeface="+mn-ea"/>
                <a:sym typeface="+mn-lt"/>
              </a:rPr>
              <a:t>小学生日常行为规范</a:t>
            </a:r>
            <a:r>
              <a:rPr lang="en-US" altLang="zh-CN" sz="1600" dirty="0">
                <a:cs typeface="+mn-ea"/>
                <a:sym typeface="+mn-lt"/>
              </a:rPr>
              <a:t>》</a:t>
            </a:r>
            <a:r>
              <a:rPr lang="zh-CN" altLang="en-US" sz="1600" dirty="0">
                <a:cs typeface="+mn-ea"/>
                <a:sym typeface="+mn-lt"/>
              </a:rPr>
              <a:t>、</a:t>
            </a:r>
            <a:r>
              <a:rPr lang="en-US" altLang="zh-CN" sz="1600" dirty="0">
                <a:cs typeface="+mn-ea"/>
                <a:sym typeface="+mn-lt"/>
              </a:rPr>
              <a:t>《</a:t>
            </a:r>
            <a:r>
              <a:rPr lang="zh-CN" altLang="en-US" sz="1600" dirty="0">
                <a:cs typeface="+mn-ea"/>
                <a:sym typeface="+mn-lt"/>
              </a:rPr>
              <a:t>小学生守则</a:t>
            </a:r>
            <a:r>
              <a:rPr lang="en-US" altLang="zh-CN" sz="1600" dirty="0">
                <a:cs typeface="+mn-ea"/>
                <a:sym typeface="+mn-lt"/>
              </a:rPr>
              <a:t>》</a:t>
            </a:r>
            <a:r>
              <a:rPr lang="zh-CN" altLang="en-US" sz="1600" dirty="0">
                <a:cs typeface="+mn-ea"/>
                <a:sym typeface="+mn-lt"/>
              </a:rPr>
              <a:t>，警惕学习生活中的不良行为，要从小做起，加强自身修养，用科学知识武装自己的头脑，做到明事理、辩是非，“勿以善小而不为，勿以恶小而为之。 </a:t>
            </a:r>
            <a:endParaRPr lang="en-US" altLang="zh-CN" sz="1600" dirty="0">
              <a:cs typeface="+mn-ea"/>
              <a:sym typeface="+mn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3201E3-AFB0-4350-BDA3-C7A546B95CE6}"/>
              </a:ext>
            </a:extLst>
          </p:cNvPr>
          <p:cNvSpPr/>
          <p:nvPr/>
        </p:nvSpPr>
        <p:spPr>
          <a:xfrm>
            <a:off x="3907657" y="1745417"/>
            <a:ext cx="3041259" cy="1782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1600">
                <a:cs typeface="+mn-ea"/>
                <a:sym typeface="+mn-lt"/>
              </a:rPr>
              <a:t>要依法自律，自觉抵制各种诱惑：不沉迷于网络游戏，不浏览内容不健康的网页，慎重会见网友。不吸烟、不喝酒、珍爱生命，远离毒品。</a:t>
            </a:r>
          </a:p>
        </p:txBody>
      </p:sp>
      <p:sp>
        <p:nvSpPr>
          <p:cNvPr id="4" name="矩形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2DAD270-4BD0-4C41-A6CB-0203C4CF723D}"/>
              </a:ext>
            </a:extLst>
          </p:cNvPr>
          <p:cNvSpPr/>
          <p:nvPr/>
        </p:nvSpPr>
        <p:spPr>
          <a:xfrm>
            <a:off x="3985246" y="4041952"/>
            <a:ext cx="2975405" cy="109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1600">
                <a:cs typeface="+mn-ea"/>
                <a:sym typeface="+mn-lt"/>
              </a:rPr>
              <a:t>提高鉴别能力。不要学习和模仿电视、电影、音像制品和文学作品中的犯罪行为。</a:t>
            </a:r>
          </a:p>
        </p:txBody>
      </p:sp>
      <p:sp>
        <p:nvSpPr>
          <p:cNvPr id="6" name="矩形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C5286C4-7856-40F8-BA98-832723C22BE8}"/>
              </a:ext>
            </a:extLst>
          </p:cNvPr>
          <p:cNvSpPr/>
          <p:nvPr/>
        </p:nvSpPr>
        <p:spPr>
          <a:xfrm>
            <a:off x="7283845" y="1751368"/>
            <a:ext cx="3719823" cy="1437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1600">
                <a:cs typeface="+mn-ea"/>
                <a:sym typeface="+mn-lt"/>
              </a:rPr>
              <a:t>谨慎交朋友。未成年人要做到尊师敬长，团结爱护同学，谨慎交往朋友，不要和社会上品性不端的闲散人员交往，特别是那些有前科劣迹的人。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BB2A339-DEED-48A3-8594-0DFD672422D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4007" y="3204307"/>
            <a:ext cx="4587640" cy="305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434426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407CBCF-0848-47FC-B466-4964E682FCB2}"/>
              </a:ext>
            </a:extLst>
          </p:cNvPr>
          <p:cNvGrpSpPr/>
          <p:nvPr/>
        </p:nvGrpSpPr>
        <p:grpSpPr>
          <a:xfrm>
            <a:off x="1475365" y="1566629"/>
            <a:ext cx="9280458" cy="1161071"/>
            <a:chOff x="1379349" y="2789695"/>
            <a:chExt cx="4710383" cy="2543659"/>
          </a:xfrm>
        </p:grpSpPr>
        <p:sp>
          <p:nvSpPr>
            <p:cNvPr id="6" name="矩形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8CE2A31-70CE-489C-A480-12584A02AA0E}"/>
                </a:ext>
              </a:extLst>
            </p:cNvPr>
            <p:cNvSpPr/>
            <p:nvPr/>
          </p:nvSpPr>
          <p:spPr>
            <a:xfrm>
              <a:off x="1383662" y="3049187"/>
              <a:ext cx="4697770" cy="2284167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746B311-2DD4-414D-80BD-E99558F56025}"/>
                </a:ext>
              </a:extLst>
            </p:cNvPr>
            <p:cNvSpPr/>
            <p:nvPr/>
          </p:nvSpPr>
          <p:spPr>
            <a:xfrm>
              <a:off x="1379349" y="2789695"/>
              <a:ext cx="4710383" cy="212883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C763B6-A9DA-4FDE-977E-65DFC8E810F2}"/>
              </a:ext>
            </a:extLst>
          </p:cNvPr>
          <p:cNvGrpSpPr/>
          <p:nvPr/>
        </p:nvGrpSpPr>
        <p:grpSpPr>
          <a:xfrm>
            <a:off x="1471438" y="2884415"/>
            <a:ext cx="9280458" cy="1161071"/>
            <a:chOff x="1379349" y="2789695"/>
            <a:chExt cx="4710383" cy="2543659"/>
          </a:xfrm>
        </p:grpSpPr>
        <p:sp>
          <p:nvSpPr>
            <p:cNvPr id="10" name="矩形 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3B08A6A-93A6-48E4-A188-3A5A255B3625}"/>
                </a:ext>
              </a:extLst>
            </p:cNvPr>
            <p:cNvSpPr/>
            <p:nvPr/>
          </p:nvSpPr>
          <p:spPr>
            <a:xfrm>
              <a:off x="1383662" y="3049187"/>
              <a:ext cx="4697770" cy="2284167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5FF7618-B835-41AC-B8B8-4E03A883F777}"/>
                </a:ext>
              </a:extLst>
            </p:cNvPr>
            <p:cNvSpPr/>
            <p:nvPr/>
          </p:nvSpPr>
          <p:spPr>
            <a:xfrm>
              <a:off x="1379349" y="2789695"/>
              <a:ext cx="4710383" cy="212883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DD0CE8D-19E4-4769-80C6-0A24AA59CA99}"/>
              </a:ext>
            </a:extLst>
          </p:cNvPr>
          <p:cNvGrpSpPr/>
          <p:nvPr/>
        </p:nvGrpSpPr>
        <p:grpSpPr>
          <a:xfrm>
            <a:off x="1471438" y="4241567"/>
            <a:ext cx="9280458" cy="1161071"/>
            <a:chOff x="1379349" y="2789695"/>
            <a:chExt cx="4710383" cy="2543659"/>
          </a:xfrm>
        </p:grpSpPr>
        <p:sp>
          <p:nvSpPr>
            <p:cNvPr id="13" name="矩形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2CBD960-572A-4751-926A-1D2AFFB8F3E6}"/>
                </a:ext>
              </a:extLst>
            </p:cNvPr>
            <p:cNvSpPr/>
            <p:nvPr/>
          </p:nvSpPr>
          <p:spPr>
            <a:xfrm>
              <a:off x="1383662" y="3049187"/>
              <a:ext cx="4697770" cy="2284167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9EAE9A5-C6B0-454B-A347-06A4878925E1}"/>
                </a:ext>
              </a:extLst>
            </p:cNvPr>
            <p:cNvSpPr/>
            <p:nvPr/>
          </p:nvSpPr>
          <p:spPr>
            <a:xfrm>
              <a:off x="1379349" y="2789695"/>
              <a:ext cx="4710383" cy="212883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171B968-0329-4464-A5EA-AE350DCDB41A}"/>
              </a:ext>
            </a:extLst>
          </p:cNvPr>
          <p:cNvSpPr txBox="1"/>
          <p:nvPr/>
        </p:nvSpPr>
        <p:spPr>
          <a:xfrm>
            <a:off x="1336236" y="573423"/>
            <a:ext cx="7288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6DEA5"/>
                </a:solidFill>
                <a:cs typeface="+mn-ea"/>
                <a:sym typeface="+mn-lt"/>
              </a:rPr>
              <a:t>争做合格小学生，我们该怎么做？</a:t>
            </a:r>
          </a:p>
        </p:txBody>
      </p:sp>
      <p:sp>
        <p:nvSpPr>
          <p:cNvPr id="2" name="矩形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6FFD45D-3C09-4DA5-9E05-CE7138578E57}"/>
              </a:ext>
            </a:extLst>
          </p:cNvPr>
          <p:cNvSpPr/>
          <p:nvPr/>
        </p:nvSpPr>
        <p:spPr>
          <a:xfrm>
            <a:off x="1479936" y="1904281"/>
            <a:ext cx="92282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cs typeface="+mn-ea"/>
                <a:sym typeface="+mn-lt"/>
              </a:rPr>
              <a:t>切莫虚荣攀比。未成年人要克服虚荣、攀比心理，说话要谨慎，不要随意向外人透露和炫耀自己家庭的情况，以免给自己带来不必要的伤害。</a:t>
            </a:r>
          </a:p>
        </p:txBody>
      </p:sp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B95EB06-F1DC-4E04-B7E5-FB902F29410F}"/>
              </a:ext>
            </a:extLst>
          </p:cNvPr>
          <p:cNvSpPr/>
          <p:nvPr/>
        </p:nvSpPr>
        <p:spPr>
          <a:xfrm>
            <a:off x="1541929" y="3109615"/>
            <a:ext cx="92282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>
                <a:cs typeface="+mn-ea"/>
                <a:sym typeface="+mn-lt"/>
              </a:rPr>
              <a:t>增强防范意识。要保持必要的警惕性。单独回家的孩子，在进家门前要注意观察，不给坏人以可乘之机；独自在家的孩子，不要随便打开家门；在放学路上，不要跟陌生人说话。不要轻易相信他人的哄骗，遇事多留个心眼，警惕各种不良诱惑，对陌生人给的玩具和食品等不要轻易接受。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C40907D-A046-46BC-8A79-142C64419E1F}"/>
              </a:ext>
            </a:extLst>
          </p:cNvPr>
          <p:cNvSpPr/>
          <p:nvPr/>
        </p:nvSpPr>
        <p:spPr>
          <a:xfrm>
            <a:off x="1572925" y="4592463"/>
            <a:ext cx="92804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>
                <a:cs typeface="+mn-ea"/>
                <a:sym typeface="+mn-lt"/>
              </a:rPr>
              <a:t>掌握自救本领。首先要保护好自己，然后学会善于求助求救成年人，不蛮干，要学会用报警、呼救、反抗等方法抵制不法侵害。</a:t>
            </a:r>
          </a:p>
        </p:txBody>
      </p:sp>
    </p:spTree>
    <p:extLst>
      <p:ext uri="{BB962C8B-B14F-4D97-AF65-F5344CB8AC3E}">
        <p14:creationId xmlns:p14="http://schemas.microsoft.com/office/powerpoint/2010/main" val="193682920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722A825-3C7E-43D3-9154-E634A8BA9B0C}"/>
              </a:ext>
            </a:extLst>
          </p:cNvPr>
          <p:cNvGrpSpPr/>
          <p:nvPr/>
        </p:nvGrpSpPr>
        <p:grpSpPr>
          <a:xfrm>
            <a:off x="1035483" y="2067621"/>
            <a:ext cx="6494894" cy="2955077"/>
            <a:chOff x="906032" y="1685930"/>
            <a:chExt cx="6494894" cy="4076695"/>
          </a:xfrm>
        </p:grpSpPr>
        <p:sp>
          <p:nvSpPr>
            <p:cNvPr id="3" name="矩形 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87A23CD-097F-4B5F-ADEC-EFA5FF154CB0}"/>
                </a:ext>
              </a:extLst>
            </p:cNvPr>
            <p:cNvSpPr/>
            <p:nvPr/>
          </p:nvSpPr>
          <p:spPr>
            <a:xfrm>
              <a:off x="906032" y="2009775"/>
              <a:ext cx="6494894" cy="3752850"/>
            </a:xfrm>
            <a:prstGeom prst="rect">
              <a:avLst/>
            </a:prstGeom>
            <a:noFill/>
            <a:ln w="12700" cap="flat" cmpd="sng" algn="ctr">
              <a:solidFill>
                <a:srgbClr val="401D06"/>
              </a:solidFill>
              <a:prstDash val="solid"/>
              <a:miter lim="800000"/>
            </a:ln>
            <a:effectLst/>
          </p:spPr>
          <p:txBody>
            <a:bodyPr spcFirstLastPara="0" vert="horz" wrap="square" lIns="310775" tIns="23057" rIns="310775" bIns="23057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000" kern="0">
                <a:solidFill>
                  <a:prstClr val="white"/>
                </a:solidFill>
                <a:latin typeface="等线" panose="020F0502020204030204"/>
                <a:sym typeface="+mn-lt"/>
              </a:endParaRPr>
            </a:p>
          </p:txBody>
        </p:sp>
        <p:sp>
          <p:nvSpPr>
            <p:cNvPr id="4" name="矩形 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A7253F2-09E2-4C3E-919F-6573C5DDA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5114" y="2774686"/>
              <a:ext cx="5826753" cy="2440713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spcFirstLastPara="0" vert="horz" wrap="square" lIns="310775" tIns="23057" rIns="310775" bIns="23057" numCol="1" spcCol="1270" anchor="ctr" anchorCtr="0">
              <a:noAutofit/>
            </a:bodyPr>
            <a:lstStyle/>
            <a:p>
              <a:pPr marL="342900" indent="-342900" defTabSz="7112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l"/>
              </a:pPr>
              <a:r>
                <a:rPr lang="zh-CN" altLang="en-US" sz="2000" kern="0" dirty="0">
                  <a:latin typeface="等线" panose="020F0502020204030204"/>
                  <a:sym typeface="+mn-lt"/>
                </a:rPr>
                <a:t>我们班同学中存在哪些不良行为呢？</a:t>
              </a:r>
              <a:endParaRPr lang="en-US" altLang="zh-CN" sz="2000" kern="0" dirty="0">
                <a:latin typeface="等线" panose="020F0502020204030204"/>
                <a:sym typeface="+mn-lt"/>
              </a:endParaRPr>
            </a:p>
            <a:p>
              <a:pPr marL="342900" indent="-342900" defTabSz="7112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l"/>
              </a:pPr>
              <a:r>
                <a:rPr lang="zh-CN" altLang="en-US" sz="2000" kern="0" dirty="0">
                  <a:latin typeface="等线" panose="020F0502020204030204"/>
                  <a:sym typeface="+mn-lt"/>
                </a:rPr>
                <a:t>想一想我们如何预防这些不良行为的发生。</a:t>
              </a:r>
            </a:p>
          </p:txBody>
        </p:sp>
        <p:sp>
          <p:nvSpPr>
            <p:cNvPr id="5" name="îṡḷïḑé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0D77807-9293-4B46-A9D0-92FC656ACD4D}"/>
                </a:ext>
              </a:extLst>
            </p:cNvPr>
            <p:cNvSpPr txBox="1"/>
            <p:nvPr/>
          </p:nvSpPr>
          <p:spPr>
            <a:xfrm>
              <a:off x="1045893" y="1685930"/>
              <a:ext cx="1669261" cy="681054"/>
            </a:xfrm>
            <a:prstGeom prst="homePlate">
              <a:avLst>
                <a:gd name="adj" fmla="val 29021"/>
              </a:avLst>
            </a:prstGeom>
            <a:solidFill>
              <a:srgbClr val="EE0000"/>
            </a:solidFill>
            <a:ln w="12700" cap="flat" cmpd="sng" algn="ctr">
              <a:solidFill>
                <a:srgbClr val="401D06"/>
              </a:solidFill>
              <a:prstDash val="solid"/>
              <a:miter lim="800000"/>
            </a:ln>
            <a:effectLst/>
          </p:spPr>
          <p:txBody>
            <a:bodyPr spcFirstLastPara="0" vert="horz" wrap="square" lIns="310775" tIns="23057" rIns="310775" bIns="23057" numCol="1" spcCol="1270" anchor="ctr" anchorCtr="0">
              <a:noAutofit/>
            </a:bodyPr>
            <a:lstStyle>
              <a:defPPr>
                <a:defRPr lang="zh-CN"/>
              </a:defPPr>
              <a:lvl1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 sz="2000" kern="0">
                  <a:solidFill>
                    <a:prstClr val="white"/>
                  </a:solidFill>
                  <a:latin typeface="等线" panose="020F0502020204030204"/>
                </a:defRPr>
              </a:lvl1pPr>
            </a:lstStyle>
            <a:p>
              <a:r>
                <a:rPr lang="zh-CN" altLang="en-US"/>
                <a:t>思考：</a:t>
              </a:r>
            </a:p>
          </p:txBody>
        </p:sp>
      </p:grpSp>
      <p:pic>
        <p:nvPicPr>
          <p:cNvPr id="6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18D1A2B-3F64-469A-B4AD-EC7858B17C0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5831" y="1393233"/>
            <a:ext cx="4433481" cy="4433481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98F4604-CE0E-4584-8351-A1BBB53F6EAE}"/>
              </a:ext>
            </a:extLst>
          </p:cNvPr>
          <p:cNvSpPr txBox="1"/>
          <p:nvPr/>
        </p:nvSpPr>
        <p:spPr>
          <a:xfrm>
            <a:off x="1196750" y="542426"/>
            <a:ext cx="9466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>
                <a:latin typeface="字魂139号-萌趣芋圆体" panose="00000500000000000000" pitchFamily="2" charset="-122"/>
                <a:ea typeface="字魂139号-萌趣芋圆体" panose="00000500000000000000" pitchFamily="2" charset="-122"/>
              </a:defRPr>
            </a:lvl1pPr>
          </a:lstStyle>
          <a:p>
            <a:r>
              <a:rPr lang="zh-CN" altLang="en-US" sz="2800">
                <a:solidFill>
                  <a:srgbClr val="F6DEA5"/>
                </a:solidFill>
                <a:latin typeface="+mn-lt"/>
                <a:ea typeface="+mn-ea"/>
                <a:cs typeface="+mn-ea"/>
                <a:sym typeface="+mn-lt"/>
              </a:rPr>
              <a:t>想想我们自己身边的不良行为</a:t>
            </a:r>
          </a:p>
        </p:txBody>
      </p:sp>
    </p:spTree>
    <p:extLst>
      <p:ext uri="{BB962C8B-B14F-4D97-AF65-F5344CB8AC3E}">
        <p14:creationId xmlns:p14="http://schemas.microsoft.com/office/powerpoint/2010/main" val="1005915615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01208D6-4693-4F10-B9B6-E6ED66C1EC76}"/>
              </a:ext>
            </a:extLst>
          </p:cNvPr>
          <p:cNvGrpSpPr/>
          <p:nvPr/>
        </p:nvGrpSpPr>
        <p:grpSpPr>
          <a:xfrm>
            <a:off x="4727995" y="2293974"/>
            <a:ext cx="6494894" cy="3246215"/>
            <a:chOff x="906032" y="2009774"/>
            <a:chExt cx="6494894" cy="4209636"/>
          </a:xfrm>
        </p:grpSpPr>
        <p:sp>
          <p:nvSpPr>
            <p:cNvPr id="3" name="矩形 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10969E5-E4EF-4DA2-B995-4F6EA62117FE}"/>
                </a:ext>
              </a:extLst>
            </p:cNvPr>
            <p:cNvSpPr/>
            <p:nvPr/>
          </p:nvSpPr>
          <p:spPr>
            <a:xfrm>
              <a:off x="906032" y="2009774"/>
              <a:ext cx="6494894" cy="420963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gradFill>
                  <a:gsLst>
                    <a:gs pos="83000">
                      <a:srgbClr val="C00000"/>
                    </a:gs>
                    <a:gs pos="100000">
                      <a:srgbClr val="C00000"/>
                    </a:gs>
                  </a:gsLst>
                  <a:lin ang="5400000" scaled="1"/>
                </a:gradFill>
                <a:effectLst/>
                <a:uLnTx/>
                <a:uFillTx/>
                <a:latin typeface="思源黑体 CN" panose="020F0502020204030204"/>
                <a:cs typeface="+mn-ea"/>
                <a:sym typeface="+mn-lt"/>
              </a:endParaRPr>
            </a:p>
          </p:txBody>
        </p:sp>
        <p:sp>
          <p:nvSpPr>
            <p:cNvPr id="4" name="矩形 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25EC11A-D22A-44EF-929F-DFBE55491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3171" y="2658573"/>
              <a:ext cx="5826753" cy="3204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  <a:ea typeface="仿宋_GB2312" pitchFamily="1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342900" marR="0" lvl="0" indent="-342900" defTabSz="914400" eaLnBrk="1" fontAlgn="auto" latinLnBrk="0" hangingPunct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Tx/>
                <a:buFont typeface="Wingdings" panose="05000000000000000000" pitchFamily="2" charset="2"/>
                <a:buChar char="l"/>
                <a:defRPr/>
              </a:pPr>
              <a:r>
                <a:rPr kumimoji="0" lang="zh-CN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思源黑体 CN" panose="020F0502020204030204"/>
                  <a:ea typeface="+mn-ea"/>
                  <a:cs typeface="+mn-ea"/>
                  <a:sym typeface="+mn-lt"/>
                </a:rPr>
                <a:t>养成良好的行为习惯</a:t>
              </a:r>
              <a:endPara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思源黑体 CN" panose="020F0502020204030204"/>
                <a:ea typeface="+mn-ea"/>
                <a:cs typeface="+mn-ea"/>
                <a:sym typeface="+mn-lt"/>
              </a:endParaRPr>
            </a:p>
            <a:p>
              <a:pPr marL="342900" marR="0" lvl="0" indent="-342900" defTabSz="914400" eaLnBrk="1" fontAlgn="auto" latinLnBrk="0" hangingPunct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Tx/>
                <a:buFont typeface="Wingdings" panose="05000000000000000000" pitchFamily="2" charset="2"/>
                <a:buChar char="l"/>
                <a:defRPr/>
              </a:pPr>
              <a:r>
                <a:rPr kumimoji="0" lang="zh-CN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思源黑体 CN" panose="020F0502020204030204"/>
                  <a:ea typeface="+mn-ea"/>
                  <a:cs typeface="+mn-ea"/>
                  <a:sym typeface="+mn-lt"/>
                </a:rPr>
                <a:t>做到心理健康</a:t>
              </a:r>
            </a:p>
            <a:p>
              <a:pPr marL="342900" marR="0" lvl="0" indent="-342900" defTabSz="914400" eaLnBrk="1" fontAlgn="auto" latinLnBrk="0" hangingPunct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Tx/>
                <a:buFont typeface="Wingdings" panose="05000000000000000000" pitchFamily="2" charset="2"/>
                <a:buChar char="l"/>
                <a:defRPr/>
              </a:pPr>
              <a:r>
                <a:rPr kumimoji="0" lang="zh-CN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思源黑体 CN" panose="020F0502020204030204"/>
                  <a:ea typeface="+mn-ea"/>
                  <a:cs typeface="+mn-ea"/>
                  <a:sym typeface="+mn-lt"/>
                </a:rPr>
                <a:t>自觉抵制违法犯罪行为的引诱和侵害</a:t>
              </a:r>
            </a:p>
            <a:p>
              <a:pPr marL="342900" marR="0" lvl="0" indent="-342900" defTabSz="914400" eaLnBrk="1" fontAlgn="auto" latinLnBrk="0" hangingPunct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Tx/>
                <a:buFont typeface="Wingdings" panose="05000000000000000000" pitchFamily="2" charset="2"/>
                <a:buChar char="l"/>
                <a:defRPr/>
              </a:pPr>
              <a:r>
                <a:rPr kumimoji="0" lang="zh-CN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思源黑体 CN" panose="020F0502020204030204"/>
                  <a:ea typeface="+mn-ea"/>
                  <a:cs typeface="+mn-ea"/>
                  <a:sym typeface="+mn-lt"/>
                </a:rPr>
                <a:t>必须知法守法</a:t>
              </a:r>
            </a:p>
          </p:txBody>
        </p:sp>
      </p:grpSp>
      <p:pic>
        <p:nvPicPr>
          <p:cNvPr id="6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79CB29A-E701-4159-AD9F-0D8F792646C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216" y="2252687"/>
            <a:ext cx="4433481" cy="3156893"/>
          </a:xfrm>
          <a:prstGeom prst="rect">
            <a:avLst/>
          </a:prstGeom>
        </p:spPr>
      </p:pic>
      <p:sp>
        <p:nvSpPr>
          <p:cNvPr id="8" name="îṡḷïḑé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7E459D8-D78E-478F-92BC-F6F6137E6D9C}"/>
              </a:ext>
            </a:extLst>
          </p:cNvPr>
          <p:cNvSpPr txBox="1"/>
          <p:nvPr/>
        </p:nvSpPr>
        <p:spPr>
          <a:xfrm>
            <a:off x="4948697" y="2122078"/>
            <a:ext cx="1669261" cy="493676"/>
          </a:xfrm>
          <a:prstGeom prst="homePlate">
            <a:avLst>
              <a:gd name="adj" fmla="val 29021"/>
            </a:avLst>
          </a:prstGeom>
          <a:solidFill>
            <a:srgbClr val="EE0000"/>
          </a:solidFill>
          <a:ln w="12700" cap="flat" cmpd="sng" algn="ctr">
            <a:solidFill>
              <a:srgbClr val="401D06"/>
            </a:solidFill>
            <a:prstDash val="solid"/>
            <a:miter lim="800000"/>
          </a:ln>
          <a:effectLst/>
        </p:spPr>
        <p:txBody>
          <a:bodyPr spcFirstLastPara="0" vert="horz" wrap="square" lIns="310775" tIns="23057" rIns="310775" bIns="23057" numCol="1" spcCol="1270" anchor="ctr" anchorCtr="0">
            <a:noAutofit/>
          </a:bodyPr>
          <a:lstStyle>
            <a:defPPr>
              <a:defRPr lang="zh-CN"/>
            </a:defPPr>
            <a:lvl1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2000" kern="0">
                <a:solidFill>
                  <a:prstClr val="white"/>
                </a:solidFill>
                <a:latin typeface="等线" panose="020F0502020204030204"/>
              </a:defRPr>
            </a:lvl1pPr>
          </a:lstStyle>
          <a:p>
            <a:r>
              <a:rPr lang="zh-CN" altLang="en-US"/>
              <a:t>解决：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4F57864-1F98-43D9-B521-B4735758DB6B}"/>
              </a:ext>
            </a:extLst>
          </p:cNvPr>
          <p:cNvSpPr txBox="1"/>
          <p:nvPr/>
        </p:nvSpPr>
        <p:spPr>
          <a:xfrm>
            <a:off x="1196750" y="542426"/>
            <a:ext cx="9466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>
                <a:latin typeface="字魂139号-萌趣芋圆体" panose="00000500000000000000" pitchFamily="2" charset="-122"/>
                <a:ea typeface="字魂139号-萌趣芋圆体" panose="00000500000000000000" pitchFamily="2" charset="-122"/>
              </a:defRPr>
            </a:lvl1pPr>
          </a:lstStyle>
          <a:p>
            <a:r>
              <a:rPr lang="zh-CN" altLang="en-US" sz="2800" dirty="0">
                <a:solidFill>
                  <a:srgbClr val="F6DEA5"/>
                </a:solidFill>
                <a:latin typeface="+mn-lt"/>
                <a:ea typeface="+mn-ea"/>
                <a:cs typeface="+mn-ea"/>
                <a:sym typeface="+mn-lt"/>
              </a:rPr>
              <a:t>想想我们自己身边的不良行为</a:t>
            </a:r>
          </a:p>
        </p:txBody>
      </p:sp>
    </p:spTree>
    <p:extLst>
      <p:ext uri="{BB962C8B-B14F-4D97-AF65-F5344CB8AC3E}">
        <p14:creationId xmlns:p14="http://schemas.microsoft.com/office/powerpoint/2010/main" val="2296972884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93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: 圆角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B5C7587-423F-4096-A6A9-B9F08B21F90F}"/>
              </a:ext>
            </a:extLst>
          </p:cNvPr>
          <p:cNvSpPr/>
          <p:nvPr/>
        </p:nvSpPr>
        <p:spPr>
          <a:xfrm>
            <a:off x="4477895" y="2169993"/>
            <a:ext cx="6032285" cy="2906973"/>
          </a:xfrm>
          <a:prstGeom prst="roundRect">
            <a:avLst>
              <a:gd name="adj" fmla="val 236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C919C40-B293-412F-A51C-BC9535B1FE49}"/>
              </a:ext>
            </a:extLst>
          </p:cNvPr>
          <p:cNvSpPr txBox="1"/>
          <p:nvPr/>
        </p:nvSpPr>
        <p:spPr>
          <a:xfrm>
            <a:off x="1265593" y="573699"/>
            <a:ext cx="6995003" cy="572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rgbClr val="F6DEA5"/>
                </a:solidFill>
                <a:cs typeface="+mn-ea"/>
                <a:sym typeface="+mn-lt"/>
              </a:rPr>
              <a:t>未成年人保护法保护什么？</a:t>
            </a:r>
          </a:p>
        </p:txBody>
      </p:sp>
      <p:pic>
        <p:nvPicPr>
          <p:cNvPr id="12" name="图片 11" descr="文本&#10;&#10;描述已自动生成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A2ECF45-5073-4FA4-BCB5-3D923628BDA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3750" b="97375" l="10000" r="90000">
                        <a14:foregroundMark x1="18375" y1="6375" x2="63750" y2="7375"/>
                        <a14:foregroundMark x1="17875" y1="5750" x2="19625" y2="89875"/>
                        <a14:foregroundMark x1="19625" y1="89875" x2="30125" y2="90250"/>
                        <a14:foregroundMark x1="30125" y1="90250" x2="50875" y2="84625"/>
                        <a14:foregroundMark x1="50875" y1="84625" x2="52000" y2="83750"/>
                        <a14:foregroundMark x1="31000" y1="49000" x2="71375" y2="45375"/>
                        <a14:foregroundMark x1="30750" y1="34625" x2="60250" y2="51625"/>
                        <a14:foregroundMark x1="60250" y1="51625" x2="80750" y2="55125"/>
                        <a14:foregroundMark x1="80750" y1="55125" x2="69625" y2="34375"/>
                        <a14:foregroundMark x1="59375" y1="33250" x2="59875" y2="53125"/>
                        <a14:foregroundMark x1="54000" y1="34875" x2="54000" y2="51750"/>
                        <a14:foregroundMark x1="52250" y1="36375" x2="55000" y2="43125"/>
                        <a14:foregroundMark x1="55000" y1="43125" x2="60250" y2="48500"/>
                        <a14:foregroundMark x1="70750" y1="46000" x2="73000" y2="54375"/>
                        <a14:foregroundMark x1="75125" y1="44000" x2="71375" y2="67125"/>
                        <a14:foregroundMark x1="55000" y1="90375" x2="22750" y2="97375"/>
                        <a14:foregroundMark x1="22750" y1="97375" x2="21250" y2="94750"/>
                        <a14:foregroundMark x1="79875" y1="7500" x2="78500" y2="16875"/>
                        <a14:foregroundMark x1="17000" y1="5375" x2="19875" y2="53125"/>
                        <a14:foregroundMark x1="17375" y1="13750" x2="18250" y2="55375"/>
                        <a14:foregroundMark x1="63000" y1="36625" x2="65750" y2="48500"/>
                        <a14:foregroundMark x1="66000" y1="38750" x2="67375" y2="44750"/>
                        <a14:foregroundMark x1="17375" y1="3750" x2="18625" y2="33375"/>
                        <a14:foregroundMark x1="16875" y1="18500" x2="17375" y2="31625"/>
                        <a14:foregroundMark x1="29375" y1="49500" x2="54000" y2="48125"/>
                        <a14:foregroundMark x1="54000" y1="48125" x2="54000" y2="48125"/>
                        <a14:foregroundMark x1="32125" y1="51000" x2="66625" y2="48500"/>
                        <a14:foregroundMark x1="68625" y1="46375" x2="69000" y2="60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269" y="1784443"/>
            <a:ext cx="3838435" cy="3838435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1063D0F-6CB3-4CE5-9D50-7D93498EBFAE}"/>
              </a:ext>
            </a:extLst>
          </p:cNvPr>
          <p:cNvSpPr txBox="1"/>
          <p:nvPr/>
        </p:nvSpPr>
        <p:spPr>
          <a:xfrm>
            <a:off x="4516299" y="2469533"/>
            <a:ext cx="5955476" cy="209608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6DEA5"/>
                </a:solidFill>
                <a:cs typeface="+mn-ea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3000" dirty="0"/>
              <a:t>保护未成年人身心健康</a:t>
            </a:r>
          </a:p>
          <a:p>
            <a:pPr algn="ctr">
              <a:lnSpc>
                <a:spcPct val="150000"/>
              </a:lnSpc>
            </a:pPr>
            <a:r>
              <a:rPr lang="zh-CN" altLang="en-US" sz="3000" dirty="0"/>
              <a:t>保障未成年人合法权益</a:t>
            </a:r>
          </a:p>
          <a:p>
            <a:pPr algn="ctr">
              <a:lnSpc>
                <a:spcPct val="150000"/>
              </a:lnSpc>
            </a:pPr>
            <a:r>
              <a:rPr lang="zh-CN" altLang="en-US" sz="3000" dirty="0"/>
              <a:t>促进未成年人德智体美劳全面发展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084744" y="1461277"/>
            <a:ext cx="1557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FFFF"/>
                </a:solidFill>
              </a:rPr>
              <a:t>https://www.ypppt.com/</a:t>
            </a:r>
            <a:endParaRPr lang="zh-CN" altLang="en-US" sz="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120853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A653092-B396-462E-8903-8C9A0B917F12}"/>
              </a:ext>
            </a:extLst>
          </p:cNvPr>
          <p:cNvGrpSpPr/>
          <p:nvPr/>
        </p:nvGrpSpPr>
        <p:grpSpPr>
          <a:xfrm>
            <a:off x="658812" y="3132787"/>
            <a:ext cx="10907877" cy="3001312"/>
            <a:chOff x="658812" y="3132787"/>
            <a:chExt cx="10907877" cy="3001312"/>
          </a:xfrm>
        </p:grpSpPr>
        <p:sp>
          <p:nvSpPr>
            <p:cNvPr id="19" name="PA-剪去单角的矩形 1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FA8E123-AC03-4CD5-A557-5981A41D95E3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658812" y="3429000"/>
              <a:ext cx="2149732" cy="2705099"/>
            </a:xfrm>
            <a:prstGeom prst="snip1Rect">
              <a:avLst/>
            </a:prstGeom>
            <a:solidFill>
              <a:srgbClr val="C00000"/>
            </a:solidFill>
            <a:ln w="12700" cap="flat" cmpd="sng" algn="ctr">
              <a:solidFill>
                <a:srgbClr val="401D06"/>
              </a:solidFill>
              <a:prstDash val="solid"/>
              <a:miter lim="800000"/>
            </a:ln>
            <a:effectLst/>
          </p:spPr>
          <p:txBody>
            <a:bodyPr spcFirstLastPara="0" vert="horz" wrap="square" lIns="47398" tIns="47398" rIns="47398" bIns="47398" numCol="1" spcCol="1270" anchor="ctr" anchorCtr="0">
              <a:noAutofit/>
            </a:bodyPr>
            <a:lstStyle/>
            <a:p>
              <a:pPr marL="0" marR="0" lvl="0" indent="0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kumimoji="0" lang="zh-CN" altLang="en-US" sz="9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21" name="PA-剪去单角的矩形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8B8E61E-0756-4541-93A3-0ECD8F4A7EBF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2848348" y="3429000"/>
              <a:ext cx="2149732" cy="2705099"/>
            </a:xfrm>
            <a:prstGeom prst="snip1Rect">
              <a:avLst/>
            </a:prstGeom>
            <a:solidFill>
              <a:srgbClr val="EE0000"/>
            </a:solidFill>
            <a:ln w="12700" cap="flat" cmpd="sng" algn="ctr">
              <a:solidFill>
                <a:srgbClr val="401D06"/>
              </a:solidFill>
              <a:prstDash val="solid"/>
              <a:miter lim="800000"/>
            </a:ln>
            <a:effectLst/>
          </p:spPr>
          <p:txBody>
            <a:bodyPr spcFirstLastPara="0" vert="horz" wrap="square" lIns="47398" tIns="47398" rIns="47398" bIns="47398" numCol="1" spcCol="1270" anchor="ctr" anchorCtr="0">
              <a:noAutofit/>
            </a:bodyPr>
            <a:lstStyle/>
            <a:p>
              <a:pPr marL="0" marR="0" lvl="0" indent="0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kumimoji="0" lang="zh-CN" altLang="en-US" sz="9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23" name="PA-剪去单角的矩形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C0FDD75-6C50-40FC-8B3F-7404C8B40A74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5037884" y="3429000"/>
              <a:ext cx="2149732" cy="2705099"/>
            </a:xfrm>
            <a:prstGeom prst="snip1Rect">
              <a:avLst/>
            </a:prstGeom>
            <a:solidFill>
              <a:srgbClr val="C00000"/>
            </a:solidFill>
            <a:ln w="12700" cap="flat" cmpd="sng" algn="ctr">
              <a:solidFill>
                <a:srgbClr val="401D06"/>
              </a:solidFill>
              <a:prstDash val="solid"/>
              <a:miter lim="800000"/>
            </a:ln>
            <a:effectLst/>
          </p:spPr>
          <p:txBody>
            <a:bodyPr spcFirstLastPara="0" vert="horz" wrap="square" lIns="47398" tIns="47398" rIns="47398" bIns="47398" numCol="1" spcCol="1270" anchor="ctr" anchorCtr="0">
              <a:noAutofit/>
            </a:bodyPr>
            <a:lstStyle/>
            <a:p>
              <a:pPr marL="0" marR="0" lvl="0" indent="0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kumimoji="0" lang="zh-CN" altLang="en-US" sz="9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24" name="PA-剪去单角的矩形 1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A2E6AE8-C84F-41FB-9C76-352D8A2C307E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7227420" y="3429000"/>
              <a:ext cx="2149732" cy="2705099"/>
            </a:xfrm>
            <a:prstGeom prst="snip1Rect">
              <a:avLst/>
            </a:prstGeom>
            <a:solidFill>
              <a:srgbClr val="EE0000"/>
            </a:solidFill>
            <a:ln w="12700" cap="flat" cmpd="sng" algn="ctr">
              <a:solidFill>
                <a:srgbClr val="401D06"/>
              </a:solidFill>
              <a:prstDash val="solid"/>
              <a:miter lim="800000"/>
            </a:ln>
            <a:effectLst/>
          </p:spPr>
          <p:txBody>
            <a:bodyPr spcFirstLastPara="0" vert="horz" wrap="square" lIns="47398" tIns="47398" rIns="47398" bIns="47398" numCol="1" spcCol="1270" anchor="ctr" anchorCtr="0">
              <a:noAutofit/>
            </a:bodyPr>
            <a:lstStyle/>
            <a:p>
              <a:pPr marL="0" marR="0" lvl="0" indent="0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kumimoji="0" lang="zh-CN" altLang="en-US" sz="9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25" name="PA-剪去单角的矩形 1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03D25F-4286-4BD1-9DBD-AFEB2E9531FF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9416957" y="3429000"/>
              <a:ext cx="2149732" cy="2705099"/>
            </a:xfrm>
            <a:prstGeom prst="snip1Rect">
              <a:avLst/>
            </a:prstGeom>
            <a:solidFill>
              <a:srgbClr val="C00000"/>
            </a:solidFill>
            <a:ln w="12700" cap="flat" cmpd="sng" algn="ctr">
              <a:solidFill>
                <a:srgbClr val="401D06"/>
              </a:solidFill>
              <a:prstDash val="solid"/>
              <a:miter lim="800000"/>
            </a:ln>
            <a:effectLst/>
          </p:spPr>
          <p:txBody>
            <a:bodyPr spcFirstLastPara="0" vert="horz" wrap="square" lIns="47398" tIns="47398" rIns="47398" bIns="47398" numCol="1" spcCol="1270" anchor="ctr" anchorCtr="0">
              <a:noAutofit/>
            </a:bodyPr>
            <a:lstStyle/>
            <a:p>
              <a:pPr marL="0" marR="0" lvl="0" indent="0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9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cs typeface="+mn-cs"/>
                </a:rPr>
                <a:t> </a:t>
              </a:r>
              <a:endParaRPr kumimoji="0" lang="zh-CN" altLang="en-US" sz="9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27" name="PA-文本框 2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5ED97A6-DEFB-40CF-8888-2CF29C890355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674780" y="4352128"/>
              <a:ext cx="2160000" cy="11479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400050">
                <a:lnSpc>
                  <a:spcPct val="13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zh-CN" altLang="zh-CN" dirty="0">
                  <a:solidFill>
                    <a:prstClr val="white"/>
                  </a:solidFill>
                  <a:latin typeface="等线" panose="020F0502020204030204"/>
                </a:rPr>
                <a:t>制定本法是由未成年人所担负的历史使命决定的</a:t>
              </a:r>
            </a:p>
          </p:txBody>
        </p:sp>
        <p:sp>
          <p:nvSpPr>
            <p:cNvPr id="28" name="PA-文本框 2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CDAA1A5-E4D6-4A30-BAF0-ED49D10D8B9C}"/>
                </a:ext>
              </a:extLst>
            </p:cNvPr>
            <p:cNvSpPr txBox="1"/>
            <p:nvPr>
              <p:custDataLst>
                <p:tags r:id="rId9"/>
              </p:custDataLst>
            </p:nvPr>
          </p:nvSpPr>
          <p:spPr>
            <a:xfrm>
              <a:off x="2857757" y="4352128"/>
              <a:ext cx="2160000" cy="7878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400050">
                <a:lnSpc>
                  <a:spcPct val="13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zh-CN" altLang="en-US" dirty="0">
                  <a:solidFill>
                    <a:prstClr val="white"/>
                  </a:solidFill>
                  <a:latin typeface="等线" panose="020F0502020204030204"/>
                </a:rPr>
                <a:t>制定本法是由未成年人的特点决定的</a:t>
              </a:r>
            </a:p>
          </p:txBody>
        </p:sp>
        <p:sp>
          <p:nvSpPr>
            <p:cNvPr id="29" name="PA-文本框 2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BE4F15B-0472-40AB-BAF3-7DAA8208C31B}"/>
                </a:ext>
              </a:extLst>
            </p:cNvPr>
            <p:cNvSpPr txBox="1"/>
            <p:nvPr>
              <p:custDataLst>
                <p:tags r:id="rId10"/>
              </p:custDataLst>
            </p:nvPr>
          </p:nvSpPr>
          <p:spPr>
            <a:xfrm>
              <a:off x="5040734" y="4352128"/>
              <a:ext cx="2160000" cy="11479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400050">
                <a:lnSpc>
                  <a:spcPct val="13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zh-CN" altLang="zh-CN" dirty="0">
                  <a:solidFill>
                    <a:prstClr val="white"/>
                  </a:solidFill>
                  <a:latin typeface="等线" panose="020F0502020204030204"/>
                </a:rPr>
                <a:t>制定本法是维护未成年人合法权益的需要</a:t>
              </a:r>
            </a:p>
          </p:txBody>
        </p:sp>
        <p:sp>
          <p:nvSpPr>
            <p:cNvPr id="30" name="PA-文本框 2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8D1940A-6167-4D9D-9274-0A233DD20D76}"/>
                </a:ext>
              </a:extLst>
            </p:cNvPr>
            <p:cNvSpPr txBox="1"/>
            <p:nvPr>
              <p:custDataLst>
                <p:tags r:id="rId11"/>
              </p:custDataLst>
            </p:nvPr>
          </p:nvSpPr>
          <p:spPr>
            <a:xfrm>
              <a:off x="7223711" y="4352128"/>
              <a:ext cx="2160000" cy="11479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400050">
                <a:lnSpc>
                  <a:spcPct val="13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zh-CN" altLang="zh-CN" dirty="0">
                  <a:solidFill>
                    <a:prstClr val="white"/>
                  </a:solidFill>
                  <a:latin typeface="等线" panose="020F0502020204030204"/>
                </a:rPr>
                <a:t>制定本法是我国社会主义民主法制建设的需要</a:t>
              </a:r>
            </a:p>
          </p:txBody>
        </p:sp>
        <p:sp>
          <p:nvSpPr>
            <p:cNvPr id="31" name="PA-文本框 2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03B60B8-6EF5-48F0-86F0-C9F9E69F1B61}"/>
                </a:ext>
              </a:extLst>
            </p:cNvPr>
            <p:cNvSpPr txBox="1"/>
            <p:nvPr>
              <p:custDataLst>
                <p:tags r:id="rId12"/>
              </p:custDataLst>
            </p:nvPr>
          </p:nvSpPr>
          <p:spPr>
            <a:xfrm>
              <a:off x="9406689" y="4352128"/>
              <a:ext cx="2160000" cy="11479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400050">
                <a:lnSpc>
                  <a:spcPct val="13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zh-CN" altLang="zh-CN" dirty="0">
                  <a:solidFill>
                    <a:prstClr val="white"/>
                  </a:solidFill>
                  <a:latin typeface="等线" panose="020F0502020204030204"/>
                </a:rPr>
                <a:t>制定本法有利于我国在世界青少年事务中发挥更大作用</a:t>
              </a:r>
            </a:p>
          </p:txBody>
        </p:sp>
        <p:sp>
          <p:nvSpPr>
            <p:cNvPr id="32" name="PA-圆角矩形 2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1F28B42-801B-4737-AE6E-BBEDFF8D5933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1381125" y="3132787"/>
              <a:ext cx="800100" cy="808404"/>
            </a:xfrm>
            <a:prstGeom prst="roundRect">
              <a:avLst/>
            </a:prstGeom>
            <a:solidFill>
              <a:srgbClr val="FFC000"/>
            </a:solidFill>
            <a:ln w="25400" cap="flat" cmpd="sng" algn="ctr">
              <a:solidFill>
                <a:srgbClr val="401D06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" name="PA-圆角矩形 3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0756EA8-092B-4617-B535-14C49C61ED86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3558787" y="3132787"/>
              <a:ext cx="800100" cy="808404"/>
            </a:xfrm>
            <a:prstGeom prst="roundRect">
              <a:avLst/>
            </a:prstGeom>
            <a:solidFill>
              <a:srgbClr val="FFC000"/>
            </a:solidFill>
            <a:ln w="25400" cap="flat" cmpd="sng" algn="ctr">
              <a:solidFill>
                <a:srgbClr val="401D06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" name="PA-圆角矩形 3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977041B-1B68-4934-9D84-0B0497521EE6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5736449" y="3132787"/>
              <a:ext cx="800100" cy="808404"/>
            </a:xfrm>
            <a:prstGeom prst="roundRect">
              <a:avLst/>
            </a:prstGeom>
            <a:solidFill>
              <a:srgbClr val="FFC000"/>
            </a:solidFill>
            <a:ln w="25400" cap="flat" cmpd="sng" algn="ctr">
              <a:solidFill>
                <a:srgbClr val="401D06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" name="PA-圆角矩形 3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F08098E-120E-4A69-9C7E-4C14C8DDDEDC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7914111" y="3132787"/>
              <a:ext cx="800100" cy="808404"/>
            </a:xfrm>
            <a:prstGeom prst="roundRect">
              <a:avLst/>
            </a:prstGeom>
            <a:solidFill>
              <a:srgbClr val="FFC000"/>
            </a:solidFill>
            <a:ln w="25400" cap="flat" cmpd="sng" algn="ctr">
              <a:solidFill>
                <a:srgbClr val="401D06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" name="PA-圆角矩形 3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BECF52F-881D-46AB-B418-9411C6500C17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10091773" y="3132787"/>
              <a:ext cx="800100" cy="808404"/>
            </a:xfrm>
            <a:prstGeom prst="roundRect">
              <a:avLst/>
            </a:prstGeom>
            <a:solidFill>
              <a:srgbClr val="FFC000"/>
            </a:solidFill>
            <a:ln w="25400" cap="flat" cmpd="sng" algn="ctr">
              <a:solidFill>
                <a:srgbClr val="401D06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" name="PA-文本框 3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E5151EC-A32C-4BAE-B738-5AFFDB3069D0}"/>
                </a:ext>
              </a:extLst>
            </p:cNvPr>
            <p:cNvSpPr txBox="1"/>
            <p:nvPr>
              <p:custDataLst>
                <p:tags r:id="rId18"/>
              </p:custDataLst>
            </p:nvPr>
          </p:nvSpPr>
          <p:spPr>
            <a:xfrm>
              <a:off x="1471048" y="3292183"/>
              <a:ext cx="6202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zh-CN" sz="2400">
                  <a:solidFill>
                    <a:srgbClr val="401D06"/>
                  </a:solidFill>
                  <a:latin typeface="思源宋体 Heavy"/>
                  <a:ea typeface="+mj-ea"/>
                </a:rPr>
                <a:t>01</a:t>
              </a:r>
              <a:endParaRPr lang="zh-CN" altLang="en-US" sz="2400">
                <a:solidFill>
                  <a:srgbClr val="401D06"/>
                </a:solidFill>
                <a:latin typeface="思源宋体 Heavy"/>
                <a:ea typeface="+mj-ea"/>
              </a:endParaRPr>
            </a:p>
          </p:txBody>
        </p:sp>
        <p:sp>
          <p:nvSpPr>
            <p:cNvPr id="38" name="PA-文本框 3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BCB8AF9-899B-4C0B-BCFB-D1FD5F6A2A79}"/>
                </a:ext>
              </a:extLst>
            </p:cNvPr>
            <p:cNvSpPr txBox="1"/>
            <p:nvPr>
              <p:custDataLst>
                <p:tags r:id="rId19"/>
              </p:custDataLst>
            </p:nvPr>
          </p:nvSpPr>
          <p:spPr>
            <a:xfrm>
              <a:off x="3660322" y="3292183"/>
              <a:ext cx="6202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zh-CN" sz="2400">
                  <a:solidFill>
                    <a:srgbClr val="401D06"/>
                  </a:solidFill>
                  <a:latin typeface="思源宋体 Heavy"/>
                  <a:ea typeface="+mj-ea"/>
                </a:rPr>
                <a:t>02</a:t>
              </a:r>
              <a:endParaRPr lang="zh-CN" altLang="en-US" sz="2400">
                <a:solidFill>
                  <a:srgbClr val="401D06"/>
                </a:solidFill>
                <a:latin typeface="思源宋体 Heavy"/>
                <a:ea typeface="+mj-ea"/>
              </a:endParaRPr>
            </a:p>
          </p:txBody>
        </p:sp>
        <p:sp>
          <p:nvSpPr>
            <p:cNvPr id="39" name="PA-文本框 3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1D0C22A-B76F-41F2-BCEA-7A2DA4121EDD}"/>
                </a:ext>
              </a:extLst>
            </p:cNvPr>
            <p:cNvSpPr txBox="1"/>
            <p:nvPr>
              <p:custDataLst>
                <p:tags r:id="rId20"/>
              </p:custDataLst>
            </p:nvPr>
          </p:nvSpPr>
          <p:spPr>
            <a:xfrm>
              <a:off x="5849858" y="3292183"/>
              <a:ext cx="6202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zh-CN" sz="2400">
                  <a:solidFill>
                    <a:srgbClr val="401D06"/>
                  </a:solidFill>
                  <a:latin typeface="思源宋体 Heavy"/>
                  <a:ea typeface="+mj-ea"/>
                </a:rPr>
                <a:t>03</a:t>
              </a:r>
              <a:endParaRPr lang="zh-CN" altLang="en-US" sz="2400">
                <a:solidFill>
                  <a:srgbClr val="401D06"/>
                </a:solidFill>
                <a:latin typeface="思源宋体 Heavy"/>
                <a:ea typeface="+mj-ea"/>
              </a:endParaRPr>
            </a:p>
          </p:txBody>
        </p:sp>
        <p:sp>
          <p:nvSpPr>
            <p:cNvPr id="40" name="PA-文本框 3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ED74653-2349-4C15-82BD-F6D3FAACD643}"/>
                </a:ext>
              </a:extLst>
            </p:cNvPr>
            <p:cNvSpPr txBox="1"/>
            <p:nvPr>
              <p:custDataLst>
                <p:tags r:id="rId21"/>
              </p:custDataLst>
            </p:nvPr>
          </p:nvSpPr>
          <p:spPr>
            <a:xfrm>
              <a:off x="8004034" y="3292183"/>
              <a:ext cx="6202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zh-CN" sz="2400">
                  <a:solidFill>
                    <a:srgbClr val="401D06"/>
                  </a:solidFill>
                  <a:latin typeface="思源宋体 Heavy"/>
                  <a:ea typeface="+mj-ea"/>
                </a:rPr>
                <a:t>04</a:t>
              </a:r>
              <a:endParaRPr lang="zh-CN" altLang="en-US" sz="2400">
                <a:solidFill>
                  <a:srgbClr val="401D06"/>
                </a:solidFill>
                <a:latin typeface="思源宋体 Heavy"/>
                <a:ea typeface="+mj-ea"/>
              </a:endParaRPr>
            </a:p>
          </p:txBody>
        </p:sp>
        <p:sp>
          <p:nvSpPr>
            <p:cNvPr id="41" name="PA-文本框 3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7508055-9DF4-41E6-B069-62485B40DFEA}"/>
                </a:ext>
              </a:extLst>
            </p:cNvPr>
            <p:cNvSpPr txBox="1"/>
            <p:nvPr>
              <p:custDataLst>
                <p:tags r:id="rId22"/>
              </p:custDataLst>
            </p:nvPr>
          </p:nvSpPr>
          <p:spPr>
            <a:xfrm>
              <a:off x="10176562" y="3292183"/>
              <a:ext cx="6202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zh-CN" sz="2400">
                  <a:solidFill>
                    <a:srgbClr val="401D06"/>
                  </a:solidFill>
                  <a:latin typeface="思源宋体 Heavy"/>
                  <a:ea typeface="+mj-ea"/>
                </a:rPr>
                <a:t>05</a:t>
              </a:r>
              <a:endParaRPr lang="zh-CN" altLang="en-US" sz="2400">
                <a:solidFill>
                  <a:srgbClr val="401D06"/>
                </a:solidFill>
                <a:latin typeface="思源宋体 Heavy"/>
                <a:ea typeface="+mj-ea"/>
              </a:endParaRP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50E6268-B573-4056-87D2-22BD4123651A}"/>
              </a:ext>
            </a:extLst>
          </p:cNvPr>
          <p:cNvSpPr txBox="1"/>
          <p:nvPr/>
        </p:nvSpPr>
        <p:spPr>
          <a:xfrm>
            <a:off x="1324847" y="576125"/>
            <a:ext cx="5339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6DEA5"/>
                </a:solidFill>
                <a:cs typeface="+mn-ea"/>
                <a:sym typeface="+mn-lt"/>
              </a:rPr>
              <a:t>为什么要制定未成年人保护法</a:t>
            </a:r>
            <a:r>
              <a:rPr lang="en-US" altLang="zh-CN" sz="2800" dirty="0">
                <a:solidFill>
                  <a:srgbClr val="F6DEA5"/>
                </a:solidFill>
                <a:cs typeface="+mn-ea"/>
                <a:sym typeface="+mn-lt"/>
              </a:rPr>
              <a:t>?</a:t>
            </a:r>
          </a:p>
        </p:txBody>
      </p:sp>
      <p:pic>
        <p:nvPicPr>
          <p:cNvPr id="22" name="图片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F00687D-EE6B-4009-AEBC-965CF2E8AD22}"/>
              </a:ext>
            </a:extLst>
          </p:cNvPr>
          <p:cNvPicPr>
            <a:picLocks noChangeAspect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324477" y="942226"/>
            <a:ext cx="1472339" cy="1623348"/>
          </a:xfrm>
          <a:prstGeom prst="rect">
            <a:avLst/>
          </a:prstGeom>
        </p:spPr>
      </p:pic>
      <p:sp>
        <p:nvSpPr>
          <p:cNvPr id="18" name="PA-矩形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30AB196-AEF5-489A-AEAC-69F20ED6A34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84091" y="2616451"/>
            <a:ext cx="10882597" cy="282458"/>
          </a:xfrm>
          <a:prstGeom prst="rect">
            <a:avLst/>
          </a:prstGeom>
          <a:solidFill>
            <a:srgbClr val="E0803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  <p:sp>
        <p:nvSpPr>
          <p:cNvPr id="42" name="PA-文本框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24D679C-5DA9-468B-AF7C-57C33C69964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19586" y="1129471"/>
            <a:ext cx="7394575" cy="1428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zh-CN" sz="2000" kern="100" dirty="0">
                <a:solidFill>
                  <a:prstClr val="black"/>
                </a:solidFill>
                <a:latin typeface="汉仪君黑-55W"/>
                <a:cs typeface="Times New Roman" panose="02020603050405020304" pitchFamily="18" charset="0"/>
              </a:rPr>
              <a:t>制定未成年人保护法，不仅是我国社会主义事业的长远要求，也是保护未成年人健康成长的迫切需要。概括起来，制定未成年人保护法主要基于以下几个原因：</a:t>
            </a:r>
            <a:endParaRPr lang="zh-CN" altLang="en-US" sz="2000" dirty="0">
              <a:solidFill>
                <a:prstClr val="black"/>
              </a:solidFill>
              <a:latin typeface="汉仪君黑-55W"/>
            </a:endParaRPr>
          </a:p>
        </p:txBody>
      </p:sp>
    </p:spTree>
    <p:extLst>
      <p:ext uri="{BB962C8B-B14F-4D97-AF65-F5344CB8AC3E}">
        <p14:creationId xmlns:p14="http://schemas.microsoft.com/office/powerpoint/2010/main" val="180141856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9986F76-C5D6-4CE1-9CBB-7B4FD1469633}"/>
              </a:ext>
            </a:extLst>
          </p:cNvPr>
          <p:cNvSpPr txBox="1"/>
          <p:nvPr/>
        </p:nvSpPr>
        <p:spPr>
          <a:xfrm>
            <a:off x="1400143" y="577256"/>
            <a:ext cx="7006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F6DEA5"/>
                </a:solidFill>
                <a:cs typeface="+mn-ea"/>
                <a:sym typeface="+mn-lt"/>
              </a:rPr>
              <a:t>为什么要制定未成年人保护法</a:t>
            </a:r>
            <a:r>
              <a:rPr lang="en-US" altLang="zh-CN" sz="2800">
                <a:solidFill>
                  <a:srgbClr val="F6DEA5"/>
                </a:solidFill>
                <a:cs typeface="+mn-ea"/>
                <a:sym typeface="+mn-lt"/>
              </a:rPr>
              <a:t>?</a:t>
            </a:r>
          </a:p>
        </p:txBody>
      </p:sp>
      <p:sp>
        <p:nvSpPr>
          <p:cNvPr id="6" name="PA-任意多边形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E51CDE0-3B43-4939-A896-D33070D01CD3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58812" y="1539326"/>
            <a:ext cx="10874375" cy="1971087"/>
          </a:xfrm>
          <a:custGeom>
            <a:avLst/>
            <a:gdLst>
              <a:gd name="connsiteX0" fmla="*/ 0 w 10874375"/>
              <a:gd name="connsiteY0" fmla="*/ 0 h 1915200"/>
              <a:gd name="connsiteX1" fmla="*/ 10874375 w 10874375"/>
              <a:gd name="connsiteY1" fmla="*/ 0 h 1915200"/>
              <a:gd name="connsiteX2" fmla="*/ 10874375 w 10874375"/>
              <a:gd name="connsiteY2" fmla="*/ 1915200 h 1915200"/>
              <a:gd name="connsiteX3" fmla="*/ 0 w 10874375"/>
              <a:gd name="connsiteY3" fmla="*/ 1915200 h 1915200"/>
              <a:gd name="connsiteX4" fmla="*/ 0 w 10874375"/>
              <a:gd name="connsiteY4" fmla="*/ 0 h 19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74375" h="1915199">
                <a:moveTo>
                  <a:pt x="0" y="0"/>
                </a:moveTo>
                <a:lnTo>
                  <a:pt x="10874375" y="0"/>
                </a:lnTo>
                <a:lnTo>
                  <a:pt x="10874375" y="1915200"/>
                </a:lnTo>
                <a:lnTo>
                  <a:pt x="0" y="1915200"/>
                </a:lnTo>
                <a:lnTo>
                  <a:pt x="0" y="0"/>
                </a:lnTo>
                <a:close/>
              </a:path>
            </a:pathLst>
          </a:cu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2700" cap="flat" cmpd="sng" algn="ctr">
            <a:solidFill>
              <a:srgbClr val="401D06"/>
            </a:solidFill>
            <a:prstDash val="solid"/>
            <a:miter lim="800000"/>
          </a:ln>
          <a:effectLst/>
        </p:spPr>
        <p:txBody>
          <a:bodyPr spcFirstLastPara="0" vert="horz" wrap="square" lIns="843972" tIns="333248" rIns="843972" bIns="113792" numCol="1" spcCol="1270" anchor="t" anchorCtr="0">
            <a:noAutofit/>
          </a:bodyPr>
          <a:lstStyle/>
          <a:p>
            <a:pPr marL="171450" marR="0" lvl="1" indent="-17145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  <p:sp>
        <p:nvSpPr>
          <p:cNvPr id="9" name="PA-单圆角矩形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8EAB886-253C-43AF-8610-CABBC0D742A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447800" y="1293642"/>
            <a:ext cx="7921756" cy="472320"/>
          </a:xfrm>
          <a:prstGeom prst="snipRoundRect">
            <a:avLst/>
          </a:prstGeom>
          <a:solidFill>
            <a:srgbClr val="C00000"/>
          </a:solidFill>
          <a:ln w="12700" cap="flat" cmpd="sng" algn="ctr">
            <a:solidFill>
              <a:srgbClr val="401D06"/>
            </a:solidFill>
            <a:prstDash val="solid"/>
            <a:miter lim="800000"/>
          </a:ln>
          <a:effectLst/>
        </p:spPr>
        <p:txBody>
          <a:bodyPr spcFirstLastPara="0" vert="horz" wrap="square" lIns="310775" tIns="23057" rIns="310775" bIns="23057" numCol="1" spcCol="1270" anchor="ctr" anchorCtr="0">
            <a:noAutofit/>
          </a:bodyPr>
          <a:lstStyle/>
          <a:p>
            <a:pPr marL="0" marR="0" lvl="0" indent="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制定本法是由未成年人所担负的历史使命决定的。</a:t>
            </a:r>
          </a:p>
        </p:txBody>
      </p:sp>
      <p:sp>
        <p:nvSpPr>
          <p:cNvPr id="10" name="PA-任意多边形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89974EE-60E0-4CC9-8641-977888DBF8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58812" y="3926847"/>
            <a:ext cx="10874375" cy="2167200"/>
          </a:xfrm>
          <a:custGeom>
            <a:avLst/>
            <a:gdLst>
              <a:gd name="connsiteX0" fmla="*/ 0 w 10874375"/>
              <a:gd name="connsiteY0" fmla="*/ 0 h 2167200"/>
              <a:gd name="connsiteX1" fmla="*/ 10874375 w 10874375"/>
              <a:gd name="connsiteY1" fmla="*/ 0 h 2167200"/>
              <a:gd name="connsiteX2" fmla="*/ 10874375 w 10874375"/>
              <a:gd name="connsiteY2" fmla="*/ 2167200 h 2167200"/>
              <a:gd name="connsiteX3" fmla="*/ 0 w 10874375"/>
              <a:gd name="connsiteY3" fmla="*/ 2167200 h 2167200"/>
              <a:gd name="connsiteX4" fmla="*/ 0 w 10874375"/>
              <a:gd name="connsiteY4" fmla="*/ 0 h 21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74375" h="2167200">
                <a:moveTo>
                  <a:pt x="0" y="0"/>
                </a:moveTo>
                <a:lnTo>
                  <a:pt x="10874375" y="0"/>
                </a:lnTo>
                <a:lnTo>
                  <a:pt x="10874375" y="2167200"/>
                </a:lnTo>
                <a:lnTo>
                  <a:pt x="0" y="2167200"/>
                </a:lnTo>
                <a:lnTo>
                  <a:pt x="0" y="0"/>
                </a:lnTo>
                <a:close/>
              </a:path>
            </a:pathLst>
          </a:cu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2700" cap="flat" cmpd="sng" algn="ctr">
            <a:solidFill>
              <a:srgbClr val="401D06"/>
            </a:solidFill>
            <a:prstDash val="solid"/>
            <a:miter lim="800000"/>
          </a:ln>
          <a:effectLst/>
        </p:spPr>
        <p:txBody>
          <a:bodyPr spcFirstLastPara="0" vert="horz" wrap="square" lIns="843972" tIns="333248" rIns="843972" bIns="113792" numCol="1" spcCol="1270" anchor="t" anchorCtr="0">
            <a:noAutofit/>
          </a:bodyPr>
          <a:lstStyle/>
          <a:p>
            <a:pPr marL="171450" marR="0" lvl="1" indent="-17145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  <p:sp>
        <p:nvSpPr>
          <p:cNvPr id="11" name="PA-单圆角矩形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B9441DA-9E47-4FFB-8B2D-232AF017C31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447800" y="3690687"/>
            <a:ext cx="7988431" cy="472320"/>
          </a:xfrm>
          <a:prstGeom prst="snipRoundRect">
            <a:avLst/>
          </a:prstGeom>
          <a:solidFill>
            <a:srgbClr val="EE0000"/>
          </a:solidFill>
          <a:ln w="12700" cap="flat" cmpd="sng" algn="ctr">
            <a:solidFill>
              <a:srgbClr val="401D06"/>
            </a:solidFill>
            <a:prstDash val="solid"/>
            <a:miter lim="800000"/>
          </a:ln>
          <a:effectLst/>
        </p:spPr>
        <p:txBody>
          <a:bodyPr spcFirstLastPara="0" vert="horz" wrap="square" lIns="310775" tIns="23057" rIns="310775" bIns="23057" numCol="1" spcCol="1270" anchor="ctr" anchorCtr="0">
            <a:noAutofit/>
          </a:bodyPr>
          <a:lstStyle/>
          <a:p>
            <a:pPr marL="0" marR="0" lvl="0" indent="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制定本法是由未成年人的特点决定的。</a:t>
            </a:r>
          </a:p>
        </p:txBody>
      </p:sp>
      <p:sp>
        <p:nvSpPr>
          <p:cNvPr id="13" name="PA-文本框 1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5512975-F7B0-4E92-AF4F-E56906C90671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295399" y="4343280"/>
            <a:ext cx="9810751" cy="1535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defTabSz="7112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zh-CN" altLang="zh-CN" sz="1600">
                <a:solidFill>
                  <a:prstClr val="black"/>
                </a:solidFill>
                <a:latin typeface="等线" panose="020F0502020204030204"/>
              </a:rPr>
              <a:t>我国约有</a:t>
            </a:r>
            <a:r>
              <a:rPr lang="en-US" altLang="zh-CN" sz="1600">
                <a:solidFill>
                  <a:prstClr val="black"/>
                </a:solidFill>
                <a:latin typeface="等线" panose="020F0502020204030204"/>
              </a:rPr>
              <a:t>3</a:t>
            </a:r>
            <a:r>
              <a:rPr lang="zh-CN" altLang="zh-CN" sz="1600">
                <a:solidFill>
                  <a:prstClr val="black"/>
                </a:solidFill>
                <a:latin typeface="等线" panose="020F0502020204030204"/>
              </a:rPr>
              <a:t>．</a:t>
            </a:r>
            <a:r>
              <a:rPr lang="en-US" altLang="zh-CN" sz="1600">
                <a:solidFill>
                  <a:prstClr val="black"/>
                </a:solidFill>
                <a:latin typeface="等线" panose="020F0502020204030204"/>
              </a:rPr>
              <a:t>41</a:t>
            </a:r>
            <a:r>
              <a:rPr lang="zh-CN" altLang="zh-CN" sz="1600">
                <a:solidFill>
                  <a:prstClr val="black"/>
                </a:solidFill>
                <a:latin typeface="等线" panose="020F0502020204030204"/>
              </a:rPr>
              <a:t>亿未成年人，他们正处于生长发育时期，处于由不成熟向逐渐成熟、由未成年向成年转变和发展的关键时期，具有特殊的生理和心理特征。这些特点可以使他们接受许多美好的事物，同时也容易使他们遭受不良因素的消极影响。因此，家庭、学校、社会以及全体公民必须对未成年人给予特别的关心和保护，必须运用法律手段来明确社会各方面的职责，引导未成年人朝着健康向上的方向发展。</a:t>
            </a:r>
          </a:p>
        </p:txBody>
      </p:sp>
      <p:sp>
        <p:nvSpPr>
          <p:cNvPr id="14" name="PA-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850E0F-80D0-464E-973B-76B48CB69B7C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723263" y="1112397"/>
            <a:ext cx="10985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zh-CN" sz="4800" i="1">
                <a:ln w="15240">
                  <a:solidFill>
                    <a:srgbClr val="401D06"/>
                  </a:solidFill>
                </a:ln>
                <a:solidFill>
                  <a:srgbClr val="FFC000"/>
                </a:solidFill>
                <a:latin typeface="Impact" panose="020B0806030902050204" pitchFamily="34" charset="0"/>
              </a:rPr>
              <a:t>01</a:t>
            </a:r>
            <a:endParaRPr lang="zh-CN" altLang="en-US" sz="4800" i="1">
              <a:ln w="15240">
                <a:solidFill>
                  <a:srgbClr val="401D06"/>
                </a:solidFill>
              </a:ln>
              <a:solidFill>
                <a:srgbClr val="FFC000"/>
              </a:solidFill>
              <a:latin typeface="Impact" panose="020B0806030902050204" pitchFamily="34" charset="0"/>
            </a:endParaRPr>
          </a:p>
        </p:txBody>
      </p:sp>
      <p:sp>
        <p:nvSpPr>
          <p:cNvPr id="15" name="PA-文本框 1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1FD5E8E-4EAD-4AAB-8F15-DA702554BD74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23263" y="3515203"/>
            <a:ext cx="10985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zh-CN" sz="4800" i="1">
                <a:ln w="15240">
                  <a:solidFill>
                    <a:srgbClr val="401D06"/>
                  </a:solidFill>
                </a:ln>
                <a:solidFill>
                  <a:srgbClr val="FFC000"/>
                </a:solidFill>
                <a:latin typeface="Impact" panose="020B0806030902050204" pitchFamily="34" charset="0"/>
              </a:rPr>
              <a:t>02</a:t>
            </a:r>
            <a:endParaRPr lang="zh-CN" altLang="en-US" sz="4800" i="1">
              <a:ln w="15240">
                <a:solidFill>
                  <a:srgbClr val="401D06"/>
                </a:solidFill>
              </a:ln>
              <a:solidFill>
                <a:srgbClr val="FFC000"/>
              </a:solidFill>
              <a:latin typeface="Impact" panose="020B0806030902050204" pitchFamily="34" charset="0"/>
            </a:endParaRPr>
          </a:p>
        </p:txBody>
      </p:sp>
      <p:sp>
        <p:nvSpPr>
          <p:cNvPr id="17" name="PA-文本框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AE0D186-BC2C-4478-A3E2-AA2C000D1792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190623" y="1833958"/>
            <a:ext cx="9810751" cy="1535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defTabSz="7112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zh-CN" altLang="en-US" sz="1600" dirty="0">
                <a:solidFill>
                  <a:prstClr val="black"/>
                </a:solidFill>
                <a:latin typeface="等线" panose="020F0502020204030204"/>
              </a:rPr>
              <a:t>未成年人是祖国的未来、民族的希望，是构建社会主义和谐社会的生力军和后备军。未成年人能否健康成长，能否成为中国特色社会主义事业的建设者和接班人，关系到国家、民族、事业的兴衰成败。因此，为了保障未成年人的合法权益，保护未成年人健康成长，我们不仅要运用政治、经济、文化、教育、思想、道德等力量，还必须运用法律手段，特别是制定专门的未成年人保护法律。</a:t>
            </a:r>
            <a:endParaRPr lang="zh-CN" altLang="zh-CN" sz="1600" dirty="0">
              <a:solidFill>
                <a:prstClr val="black"/>
              </a:solidFill>
              <a:latin typeface="等线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67740949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-任意多边形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AF5730E-E5C3-4588-B28A-1381D8C80BDA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44525" y="1905541"/>
            <a:ext cx="10874375" cy="3667403"/>
          </a:xfrm>
          <a:custGeom>
            <a:avLst/>
            <a:gdLst>
              <a:gd name="connsiteX0" fmla="*/ 0 w 10874375"/>
              <a:gd name="connsiteY0" fmla="*/ 0 h 1915200"/>
              <a:gd name="connsiteX1" fmla="*/ 10874375 w 10874375"/>
              <a:gd name="connsiteY1" fmla="*/ 0 h 1915200"/>
              <a:gd name="connsiteX2" fmla="*/ 10874375 w 10874375"/>
              <a:gd name="connsiteY2" fmla="*/ 1915200 h 1915200"/>
              <a:gd name="connsiteX3" fmla="*/ 0 w 10874375"/>
              <a:gd name="connsiteY3" fmla="*/ 1915200 h 1915200"/>
              <a:gd name="connsiteX4" fmla="*/ 0 w 10874375"/>
              <a:gd name="connsiteY4" fmla="*/ 0 h 19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74375" h="1915199">
                <a:moveTo>
                  <a:pt x="0" y="0"/>
                </a:moveTo>
                <a:lnTo>
                  <a:pt x="10874375" y="0"/>
                </a:lnTo>
                <a:lnTo>
                  <a:pt x="10874375" y="1915200"/>
                </a:lnTo>
                <a:lnTo>
                  <a:pt x="0" y="1915200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401D0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43972" tIns="333248" rIns="843972" bIns="113792" numCol="1" spcCol="1270" anchor="t" anchorCtr="0">
            <a:noAutofit/>
          </a:bodyPr>
          <a:lstStyle/>
          <a:p>
            <a:pPr marL="171450" marR="0" lvl="1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  <p:sp>
        <p:nvSpPr>
          <p:cNvPr id="16" name="PA-单圆角矩形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6E0C45-83EF-4979-ABB8-3F4CD4D70BF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433513" y="1659857"/>
            <a:ext cx="7921756" cy="472320"/>
          </a:xfrm>
          <a:prstGeom prst="snipRoundRect">
            <a:avLst/>
          </a:prstGeom>
          <a:solidFill>
            <a:srgbClr val="C00000"/>
          </a:solidFill>
          <a:ln>
            <a:solidFill>
              <a:srgbClr val="401D06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0775" tIns="23057" rIns="310775" bIns="23057" numCol="1" spcCol="1270" anchor="ctr" anchorCtr="0">
            <a:noAutofit/>
          </a:bodyPr>
          <a:lstStyle/>
          <a:p>
            <a:pPr marL="0" marR="0" lvl="0" indent="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制定本法是维护未成年人合法权益的需要。</a:t>
            </a:r>
          </a:p>
        </p:txBody>
      </p:sp>
      <p:sp>
        <p:nvSpPr>
          <p:cNvPr id="17" name="PA-文本框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87CBDE8-FC6F-4967-A4F0-BDFFA4B74804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281112" y="2178665"/>
            <a:ext cx="9810751" cy="1166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indent="457200" algn="l" defTabSz="711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新中国成立以来，我国社会主义建设取得了巨大成就，社会主义的优越性得到了充分发挥，为未成年人的健康成长奠定了良好的社会基础。但是，我国目前还处于社会主义初级阶段，历史、政治、经济、文化等多方面的原因造成我国各地的社会发展还很不平衡，一些侵犯未成年人合法权益的事件还时有发生。</a:t>
            </a: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  <p:sp>
        <p:nvSpPr>
          <p:cNvPr id="18" name="PA-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3762C7-D0E7-438C-A5F1-B10B501FAB4C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708976" y="1478612"/>
            <a:ext cx="10985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0" i="1" u="none" strike="noStrike" kern="1200" cap="none" spc="0" normalizeH="0" baseline="0" noProof="0">
                <a:ln w="15240">
                  <a:solidFill>
                    <a:srgbClr val="401D06"/>
                  </a:solidFill>
                </a:ln>
                <a:solidFill>
                  <a:srgbClr val="FFC000"/>
                </a:solidFill>
                <a:effectLst/>
                <a:uLnTx/>
                <a:uFillTx/>
                <a:latin typeface="Impact" panose="020B0806030902050204" pitchFamily="34" charset="0"/>
                <a:cs typeface="+mn-cs"/>
              </a:rPr>
              <a:t>03</a:t>
            </a:r>
            <a:endParaRPr kumimoji="0" lang="zh-CN" altLang="en-US" sz="4800" b="0" i="1" u="none" strike="noStrike" kern="1200" cap="none" spc="0" normalizeH="0" baseline="0" noProof="0">
              <a:ln w="15240">
                <a:solidFill>
                  <a:srgbClr val="401D06"/>
                </a:solidFill>
              </a:ln>
              <a:solidFill>
                <a:srgbClr val="FFC000"/>
              </a:solidFill>
              <a:effectLst/>
              <a:uLnTx/>
              <a:uFillTx/>
              <a:latin typeface="Impact" panose="020B0806030902050204" pitchFamily="34" charset="0"/>
              <a:cs typeface="+mn-cs"/>
            </a:endParaRPr>
          </a:p>
        </p:txBody>
      </p:sp>
      <p:sp>
        <p:nvSpPr>
          <p:cNvPr id="19" name="PA-任意多边形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237C093-B267-482B-A695-6D3327260265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995488" y="3470553"/>
            <a:ext cx="9172574" cy="399989"/>
          </a:xfrm>
          <a:custGeom>
            <a:avLst/>
            <a:gdLst>
              <a:gd name="connsiteX0" fmla="*/ 0 w 9144000"/>
              <a:gd name="connsiteY0" fmla="*/ 79562 h 477360"/>
              <a:gd name="connsiteX1" fmla="*/ 79562 w 9144000"/>
              <a:gd name="connsiteY1" fmla="*/ 0 h 477360"/>
              <a:gd name="connsiteX2" fmla="*/ 9064438 w 9144000"/>
              <a:gd name="connsiteY2" fmla="*/ 0 h 477360"/>
              <a:gd name="connsiteX3" fmla="*/ 9144000 w 9144000"/>
              <a:gd name="connsiteY3" fmla="*/ 79562 h 477360"/>
              <a:gd name="connsiteX4" fmla="*/ 9144000 w 9144000"/>
              <a:gd name="connsiteY4" fmla="*/ 397798 h 477360"/>
              <a:gd name="connsiteX5" fmla="*/ 9064438 w 9144000"/>
              <a:gd name="connsiteY5" fmla="*/ 477360 h 477360"/>
              <a:gd name="connsiteX6" fmla="*/ 79562 w 9144000"/>
              <a:gd name="connsiteY6" fmla="*/ 477360 h 477360"/>
              <a:gd name="connsiteX7" fmla="*/ 0 w 9144000"/>
              <a:gd name="connsiteY7" fmla="*/ 397798 h 477360"/>
              <a:gd name="connsiteX8" fmla="*/ 0 w 9144000"/>
              <a:gd name="connsiteY8" fmla="*/ 79562 h 47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0" h="477360">
                <a:moveTo>
                  <a:pt x="0" y="79562"/>
                </a:moveTo>
                <a:cubicBezTo>
                  <a:pt x="0" y="35621"/>
                  <a:pt x="35621" y="0"/>
                  <a:pt x="79562" y="0"/>
                </a:cubicBezTo>
                <a:lnTo>
                  <a:pt x="9064438" y="0"/>
                </a:lnTo>
                <a:cubicBezTo>
                  <a:pt x="9108379" y="0"/>
                  <a:pt x="9144000" y="35621"/>
                  <a:pt x="9144000" y="79562"/>
                </a:cubicBezTo>
                <a:lnTo>
                  <a:pt x="9144000" y="397798"/>
                </a:lnTo>
                <a:cubicBezTo>
                  <a:pt x="9144000" y="441739"/>
                  <a:pt x="9108379" y="477360"/>
                  <a:pt x="9064438" y="477360"/>
                </a:cubicBezTo>
                <a:lnTo>
                  <a:pt x="79562" y="477360"/>
                </a:lnTo>
                <a:cubicBezTo>
                  <a:pt x="35621" y="477360"/>
                  <a:pt x="0" y="441739"/>
                  <a:pt x="0" y="397798"/>
                </a:cubicBezTo>
                <a:lnTo>
                  <a:pt x="0" y="79562"/>
                </a:lnTo>
                <a:close/>
              </a:path>
            </a:pathLst>
          </a:custGeom>
          <a:solidFill>
            <a:schemeClr val="bg1">
              <a:lumMod val="95000"/>
              <a:alpha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4263" tIns="84263" rIns="84263" bIns="84263" numCol="1" spcCol="1270" anchor="ctr" anchorCtr="0">
            <a:noAutofit/>
          </a:bodyPr>
          <a:lstStyle/>
          <a:p>
            <a:pPr marL="180000" marR="0" lvl="0" indent="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1D06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在一些贫困农村和沿海开放地区，中小学生失学和“三童”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401D06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(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1D06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童工、童农、童商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401D06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)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1D06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的现象还比较严重；</a:t>
            </a:r>
          </a:p>
        </p:txBody>
      </p:sp>
      <p:sp>
        <p:nvSpPr>
          <p:cNvPr id="20" name="PA-任意多边形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5FB7BC7-D03B-42C5-AE0C-E8C1369B80BB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995488" y="3909154"/>
            <a:ext cx="9172574" cy="399989"/>
          </a:xfrm>
          <a:custGeom>
            <a:avLst/>
            <a:gdLst>
              <a:gd name="connsiteX0" fmla="*/ 0 w 9144000"/>
              <a:gd name="connsiteY0" fmla="*/ 79562 h 477360"/>
              <a:gd name="connsiteX1" fmla="*/ 79562 w 9144000"/>
              <a:gd name="connsiteY1" fmla="*/ 0 h 477360"/>
              <a:gd name="connsiteX2" fmla="*/ 9064438 w 9144000"/>
              <a:gd name="connsiteY2" fmla="*/ 0 h 477360"/>
              <a:gd name="connsiteX3" fmla="*/ 9144000 w 9144000"/>
              <a:gd name="connsiteY3" fmla="*/ 79562 h 477360"/>
              <a:gd name="connsiteX4" fmla="*/ 9144000 w 9144000"/>
              <a:gd name="connsiteY4" fmla="*/ 397798 h 477360"/>
              <a:gd name="connsiteX5" fmla="*/ 9064438 w 9144000"/>
              <a:gd name="connsiteY5" fmla="*/ 477360 h 477360"/>
              <a:gd name="connsiteX6" fmla="*/ 79562 w 9144000"/>
              <a:gd name="connsiteY6" fmla="*/ 477360 h 477360"/>
              <a:gd name="connsiteX7" fmla="*/ 0 w 9144000"/>
              <a:gd name="connsiteY7" fmla="*/ 397798 h 477360"/>
              <a:gd name="connsiteX8" fmla="*/ 0 w 9144000"/>
              <a:gd name="connsiteY8" fmla="*/ 79562 h 47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0" h="477360">
                <a:moveTo>
                  <a:pt x="0" y="79562"/>
                </a:moveTo>
                <a:cubicBezTo>
                  <a:pt x="0" y="35621"/>
                  <a:pt x="35621" y="0"/>
                  <a:pt x="79562" y="0"/>
                </a:cubicBezTo>
                <a:lnTo>
                  <a:pt x="9064438" y="0"/>
                </a:lnTo>
                <a:cubicBezTo>
                  <a:pt x="9108379" y="0"/>
                  <a:pt x="9144000" y="35621"/>
                  <a:pt x="9144000" y="79562"/>
                </a:cubicBezTo>
                <a:lnTo>
                  <a:pt x="9144000" y="397798"/>
                </a:lnTo>
                <a:cubicBezTo>
                  <a:pt x="9144000" y="441739"/>
                  <a:pt x="9108379" y="477360"/>
                  <a:pt x="9064438" y="477360"/>
                </a:cubicBezTo>
                <a:lnTo>
                  <a:pt x="79562" y="477360"/>
                </a:lnTo>
                <a:cubicBezTo>
                  <a:pt x="35621" y="477360"/>
                  <a:pt x="0" y="441739"/>
                  <a:pt x="0" y="397798"/>
                </a:cubicBezTo>
                <a:lnTo>
                  <a:pt x="0" y="79562"/>
                </a:lnTo>
                <a:close/>
              </a:path>
            </a:pathLst>
          </a:custGeom>
          <a:solidFill>
            <a:schemeClr val="bg1">
              <a:lumMod val="95000"/>
              <a:alpha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4263" tIns="84263" rIns="84263" bIns="84263" numCol="1" spcCol="1270" anchor="ctr" anchorCtr="0">
            <a:noAutofit/>
          </a:bodyPr>
          <a:lstStyle/>
          <a:p>
            <a:pPr marL="180000" marR="0" lvl="0" indent="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1D06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一些地方格调低下和淫秽的视听读物屡禁不止；</a:t>
            </a:r>
          </a:p>
        </p:txBody>
      </p:sp>
      <p:sp>
        <p:nvSpPr>
          <p:cNvPr id="21" name="PA-任意多边形 1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70005DD-D896-4652-97FE-3796E96DD8C6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995488" y="4347754"/>
            <a:ext cx="9172574" cy="399989"/>
          </a:xfrm>
          <a:custGeom>
            <a:avLst/>
            <a:gdLst>
              <a:gd name="connsiteX0" fmla="*/ 0 w 9144000"/>
              <a:gd name="connsiteY0" fmla="*/ 79562 h 477360"/>
              <a:gd name="connsiteX1" fmla="*/ 79562 w 9144000"/>
              <a:gd name="connsiteY1" fmla="*/ 0 h 477360"/>
              <a:gd name="connsiteX2" fmla="*/ 9064438 w 9144000"/>
              <a:gd name="connsiteY2" fmla="*/ 0 h 477360"/>
              <a:gd name="connsiteX3" fmla="*/ 9144000 w 9144000"/>
              <a:gd name="connsiteY3" fmla="*/ 79562 h 477360"/>
              <a:gd name="connsiteX4" fmla="*/ 9144000 w 9144000"/>
              <a:gd name="connsiteY4" fmla="*/ 397798 h 477360"/>
              <a:gd name="connsiteX5" fmla="*/ 9064438 w 9144000"/>
              <a:gd name="connsiteY5" fmla="*/ 477360 h 477360"/>
              <a:gd name="connsiteX6" fmla="*/ 79562 w 9144000"/>
              <a:gd name="connsiteY6" fmla="*/ 477360 h 477360"/>
              <a:gd name="connsiteX7" fmla="*/ 0 w 9144000"/>
              <a:gd name="connsiteY7" fmla="*/ 397798 h 477360"/>
              <a:gd name="connsiteX8" fmla="*/ 0 w 9144000"/>
              <a:gd name="connsiteY8" fmla="*/ 79562 h 47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0" h="477360">
                <a:moveTo>
                  <a:pt x="0" y="79562"/>
                </a:moveTo>
                <a:cubicBezTo>
                  <a:pt x="0" y="35621"/>
                  <a:pt x="35621" y="0"/>
                  <a:pt x="79562" y="0"/>
                </a:cubicBezTo>
                <a:lnTo>
                  <a:pt x="9064438" y="0"/>
                </a:lnTo>
                <a:cubicBezTo>
                  <a:pt x="9108379" y="0"/>
                  <a:pt x="9144000" y="35621"/>
                  <a:pt x="9144000" y="79562"/>
                </a:cubicBezTo>
                <a:lnTo>
                  <a:pt x="9144000" y="397798"/>
                </a:lnTo>
                <a:cubicBezTo>
                  <a:pt x="9144000" y="441739"/>
                  <a:pt x="9108379" y="477360"/>
                  <a:pt x="9064438" y="477360"/>
                </a:cubicBezTo>
                <a:lnTo>
                  <a:pt x="79562" y="477360"/>
                </a:lnTo>
                <a:cubicBezTo>
                  <a:pt x="35621" y="477360"/>
                  <a:pt x="0" y="441739"/>
                  <a:pt x="0" y="397798"/>
                </a:cubicBezTo>
                <a:lnTo>
                  <a:pt x="0" y="79562"/>
                </a:lnTo>
                <a:close/>
              </a:path>
            </a:pathLst>
          </a:custGeom>
          <a:solidFill>
            <a:schemeClr val="bg1">
              <a:lumMod val="95000"/>
              <a:alpha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4263" tIns="84263" rIns="84263" bIns="84263" numCol="1" spcCol="1270" anchor="ctr" anchorCtr="0">
            <a:noAutofit/>
          </a:bodyPr>
          <a:lstStyle/>
          <a:p>
            <a:pPr marL="180000" marR="0" lvl="0" indent="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1D06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有的教师体罚、摧残学生，有的家长恣意打骂、虐待子女，甚至使之致伤致残；</a:t>
            </a:r>
          </a:p>
        </p:txBody>
      </p:sp>
      <p:sp>
        <p:nvSpPr>
          <p:cNvPr id="22" name="PA-任意多边形 1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B054AF4-2462-45DA-B1B4-7B651F17A4F6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995488" y="4786355"/>
            <a:ext cx="9172574" cy="399989"/>
          </a:xfrm>
          <a:custGeom>
            <a:avLst/>
            <a:gdLst>
              <a:gd name="connsiteX0" fmla="*/ 0 w 9144000"/>
              <a:gd name="connsiteY0" fmla="*/ 79562 h 477360"/>
              <a:gd name="connsiteX1" fmla="*/ 79562 w 9144000"/>
              <a:gd name="connsiteY1" fmla="*/ 0 h 477360"/>
              <a:gd name="connsiteX2" fmla="*/ 9064438 w 9144000"/>
              <a:gd name="connsiteY2" fmla="*/ 0 h 477360"/>
              <a:gd name="connsiteX3" fmla="*/ 9144000 w 9144000"/>
              <a:gd name="connsiteY3" fmla="*/ 79562 h 477360"/>
              <a:gd name="connsiteX4" fmla="*/ 9144000 w 9144000"/>
              <a:gd name="connsiteY4" fmla="*/ 397798 h 477360"/>
              <a:gd name="connsiteX5" fmla="*/ 9064438 w 9144000"/>
              <a:gd name="connsiteY5" fmla="*/ 477360 h 477360"/>
              <a:gd name="connsiteX6" fmla="*/ 79562 w 9144000"/>
              <a:gd name="connsiteY6" fmla="*/ 477360 h 477360"/>
              <a:gd name="connsiteX7" fmla="*/ 0 w 9144000"/>
              <a:gd name="connsiteY7" fmla="*/ 397798 h 477360"/>
              <a:gd name="connsiteX8" fmla="*/ 0 w 9144000"/>
              <a:gd name="connsiteY8" fmla="*/ 79562 h 47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0" h="477360">
                <a:moveTo>
                  <a:pt x="0" y="79562"/>
                </a:moveTo>
                <a:cubicBezTo>
                  <a:pt x="0" y="35621"/>
                  <a:pt x="35621" y="0"/>
                  <a:pt x="79562" y="0"/>
                </a:cubicBezTo>
                <a:lnTo>
                  <a:pt x="9064438" y="0"/>
                </a:lnTo>
                <a:cubicBezTo>
                  <a:pt x="9108379" y="0"/>
                  <a:pt x="9144000" y="35621"/>
                  <a:pt x="9144000" y="79562"/>
                </a:cubicBezTo>
                <a:lnTo>
                  <a:pt x="9144000" y="397798"/>
                </a:lnTo>
                <a:cubicBezTo>
                  <a:pt x="9144000" y="441739"/>
                  <a:pt x="9108379" y="477360"/>
                  <a:pt x="9064438" y="477360"/>
                </a:cubicBezTo>
                <a:lnTo>
                  <a:pt x="79562" y="477360"/>
                </a:lnTo>
                <a:cubicBezTo>
                  <a:pt x="35621" y="477360"/>
                  <a:pt x="0" y="441739"/>
                  <a:pt x="0" y="397798"/>
                </a:cubicBezTo>
                <a:lnTo>
                  <a:pt x="0" y="79562"/>
                </a:lnTo>
                <a:close/>
              </a:path>
            </a:pathLst>
          </a:custGeom>
          <a:solidFill>
            <a:schemeClr val="bg1">
              <a:lumMod val="95000"/>
              <a:alpha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4263" tIns="84263" rIns="84263" bIns="84263" numCol="1" spcCol="1270" anchor="ctr" anchorCtr="0">
            <a:noAutofit/>
          </a:bodyPr>
          <a:lstStyle/>
          <a:p>
            <a:pPr marL="180000" marR="0" lvl="0" indent="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1D06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买卖婚姻、性犯罪、拐卖儿童、吸毒等现象也比较严重。</a:t>
            </a:r>
          </a:p>
        </p:txBody>
      </p:sp>
      <p:grpSp>
        <p:nvGrpSpPr>
          <p:cNvPr id="23" name="PA-组合 2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5FD20F0-1322-4F11-B294-C7F83A3836AD}"/>
              </a:ext>
            </a:extLst>
          </p:cNvPr>
          <p:cNvGrpSpPr/>
          <p:nvPr>
            <p:custDataLst>
              <p:tags r:id="rId9"/>
            </p:custDataLst>
          </p:nvPr>
        </p:nvGrpSpPr>
        <p:grpSpPr>
          <a:xfrm>
            <a:off x="1138760" y="3870542"/>
            <a:ext cx="697342" cy="951384"/>
            <a:chOff x="808389" y="3640763"/>
            <a:chExt cx="697342" cy="951384"/>
          </a:xfrm>
        </p:grpSpPr>
        <p:sp>
          <p:nvSpPr>
            <p:cNvPr id="24" name="PA-文本框 2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98B92EA-EF3A-42E7-BAA8-3566BB396FB6}"/>
                </a:ext>
              </a:extLst>
            </p:cNvPr>
            <p:cNvSpPr txBox="1"/>
            <p:nvPr>
              <p:custDataLst>
                <p:tags r:id="rId10"/>
              </p:custDataLst>
            </p:nvPr>
          </p:nvSpPr>
          <p:spPr>
            <a:xfrm>
              <a:off x="828623" y="3670953"/>
              <a:ext cx="677108" cy="921194"/>
            </a:xfrm>
            <a:prstGeom prst="rect">
              <a:avLst/>
            </a:prstGeom>
            <a:noFill/>
          </p:spPr>
          <p:txBody>
            <a:bodyPr vert="eaVert"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思源宋体 Heavy"/>
                  <a:ea typeface="+mj-ea"/>
                  <a:cs typeface="+mn-cs"/>
                </a:rPr>
                <a:t>例如</a:t>
              </a:r>
            </a:p>
          </p:txBody>
        </p:sp>
        <p:sp>
          <p:nvSpPr>
            <p:cNvPr id="25" name="PA-文本框 2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3273117-E260-49A0-A073-95505B4C005F}"/>
                </a:ext>
              </a:extLst>
            </p:cNvPr>
            <p:cNvSpPr txBox="1"/>
            <p:nvPr>
              <p:custDataLst>
                <p:tags r:id="rId11"/>
              </p:custDataLst>
            </p:nvPr>
          </p:nvSpPr>
          <p:spPr>
            <a:xfrm>
              <a:off x="808389" y="3640763"/>
              <a:ext cx="677108" cy="921194"/>
            </a:xfrm>
            <a:prstGeom prst="rect">
              <a:avLst/>
            </a:prstGeom>
            <a:noFill/>
          </p:spPr>
          <p:txBody>
            <a:bodyPr vert="eaVert"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0" i="0" u="none" strike="noStrike" kern="1200" cap="none" spc="0" normalizeH="0" baseline="0" noProof="0">
                  <a:ln>
                    <a:solidFill>
                      <a:srgbClr val="401D06"/>
                    </a:solidFill>
                  </a:ln>
                  <a:solidFill>
                    <a:srgbClr val="FFC000"/>
                  </a:solidFill>
                  <a:effectLst/>
                  <a:uLnTx/>
                  <a:uFillTx/>
                  <a:latin typeface="思源宋体 Heavy"/>
                  <a:ea typeface="+mj-ea"/>
                  <a:cs typeface="+mn-cs"/>
                </a:rPr>
                <a:t>例如</a:t>
              </a: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71510F-7881-477C-9444-A214900E2494}"/>
              </a:ext>
            </a:extLst>
          </p:cNvPr>
          <p:cNvSpPr txBox="1"/>
          <p:nvPr/>
        </p:nvSpPr>
        <p:spPr>
          <a:xfrm>
            <a:off x="1400143" y="577256"/>
            <a:ext cx="7006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F6DEA5"/>
                </a:solidFill>
                <a:cs typeface="+mn-ea"/>
                <a:sym typeface="+mn-lt"/>
              </a:rPr>
              <a:t>为什么要制定未成年人保护法</a:t>
            </a:r>
            <a:r>
              <a:rPr lang="en-US" altLang="zh-CN" sz="2800">
                <a:solidFill>
                  <a:srgbClr val="F6DEA5"/>
                </a:solidFill>
                <a:cs typeface="+mn-ea"/>
                <a:sym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41353020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-任意多边形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C48DCB3-6358-43BB-B58F-455C0316538A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44525" y="1467184"/>
            <a:ext cx="10874375" cy="4698666"/>
          </a:xfrm>
          <a:custGeom>
            <a:avLst/>
            <a:gdLst>
              <a:gd name="connsiteX0" fmla="*/ 0 w 10874375"/>
              <a:gd name="connsiteY0" fmla="*/ 0 h 1915200"/>
              <a:gd name="connsiteX1" fmla="*/ 10874375 w 10874375"/>
              <a:gd name="connsiteY1" fmla="*/ 0 h 1915200"/>
              <a:gd name="connsiteX2" fmla="*/ 10874375 w 10874375"/>
              <a:gd name="connsiteY2" fmla="*/ 1915200 h 1915200"/>
              <a:gd name="connsiteX3" fmla="*/ 0 w 10874375"/>
              <a:gd name="connsiteY3" fmla="*/ 1915200 h 1915200"/>
              <a:gd name="connsiteX4" fmla="*/ 0 w 10874375"/>
              <a:gd name="connsiteY4" fmla="*/ 0 h 19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74375" h="1915199">
                <a:moveTo>
                  <a:pt x="0" y="0"/>
                </a:moveTo>
                <a:lnTo>
                  <a:pt x="10874375" y="0"/>
                </a:lnTo>
                <a:lnTo>
                  <a:pt x="10874375" y="1915200"/>
                </a:lnTo>
                <a:lnTo>
                  <a:pt x="0" y="1915200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401D0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43972" tIns="333248" rIns="843972" bIns="113792" numCol="1" spcCol="1270" anchor="t" anchorCtr="0">
            <a:noAutofit/>
          </a:bodyPr>
          <a:lstStyle/>
          <a:p>
            <a:pPr marL="171450" marR="0" lvl="1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  <p:sp>
        <p:nvSpPr>
          <p:cNvPr id="16" name="PA-剪去单角的矩形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091CAEF-C791-4B69-A590-006A3236E6B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433513" y="1327676"/>
            <a:ext cx="7921756" cy="472320"/>
          </a:xfrm>
          <a:prstGeom prst="snip1Rect">
            <a:avLst/>
          </a:prstGeom>
          <a:solidFill>
            <a:srgbClr val="EE0000"/>
          </a:solidFill>
          <a:ln>
            <a:solidFill>
              <a:srgbClr val="401D06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0775" tIns="23057" rIns="310775" bIns="23057" numCol="1" spcCol="1270" anchor="ctr" anchorCtr="0">
            <a:noAutofit/>
          </a:bodyPr>
          <a:lstStyle/>
          <a:p>
            <a:pPr marL="0" marR="0" lvl="0" indent="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制定本法是我国社会主义民主法制建设的需要。</a:t>
            </a:r>
          </a:p>
        </p:txBody>
      </p:sp>
      <p:sp>
        <p:nvSpPr>
          <p:cNvPr id="18" name="PA-圆角矩形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269BC04-206F-4C90-B4C8-C24634ECDCF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966913" y="3025063"/>
            <a:ext cx="9124950" cy="598386"/>
          </a:xfrm>
          <a:prstGeom prst="roundRect">
            <a:avLst/>
          </a:prstGeom>
          <a:solidFill>
            <a:schemeClr val="bg1">
              <a:lumMod val="95000"/>
              <a:alpha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4460" tIns="94460" rIns="94460" bIns="94460" numCol="1" spcCol="1270" anchor="ctr" anchorCtr="0">
            <a:noAutofit/>
          </a:bodyPr>
          <a:lstStyle/>
          <a:p>
            <a:pPr marL="360000" marR="0" lvl="0" indent="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1D06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零碎而不成系统，原则而不具体；</a:t>
            </a:r>
          </a:p>
        </p:txBody>
      </p:sp>
      <p:sp>
        <p:nvSpPr>
          <p:cNvPr id="19" name="PA-圆角矩形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151794D-7337-4958-A5DB-694EF9FA9AC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966913" y="3685137"/>
            <a:ext cx="9124950" cy="869786"/>
          </a:xfrm>
          <a:prstGeom prst="roundRect">
            <a:avLst/>
          </a:prstGeom>
          <a:solidFill>
            <a:schemeClr val="bg1">
              <a:lumMod val="95000"/>
              <a:alpha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4460" tIns="94460" rIns="94460" bIns="94460" numCol="1" spcCol="1270" anchor="ctr" anchorCtr="0">
            <a:noAutofit/>
          </a:bodyPr>
          <a:lstStyle/>
          <a:p>
            <a:pPr marL="360000" marR="0" lvl="0" indent="0" algn="l" defTabSz="5778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1D06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没有形成保证实施法律的执行体系和监督体系，缺少一个统一组织、领导和协调青少年工作的专门机构，共青团等青少年组织代表青少年合法权益的法律地位还有待明确；</a:t>
            </a:r>
          </a:p>
        </p:txBody>
      </p:sp>
      <p:sp>
        <p:nvSpPr>
          <p:cNvPr id="20" name="PA-圆角矩形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1B9FD9A-B28F-46B0-88E2-EF8D43D6C98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966913" y="4602663"/>
            <a:ext cx="9124950" cy="872131"/>
          </a:xfrm>
          <a:prstGeom prst="roundRect">
            <a:avLst/>
          </a:prstGeom>
          <a:solidFill>
            <a:schemeClr val="bg1">
              <a:lumMod val="95000"/>
              <a:alpha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4460" tIns="94460" rIns="94460" bIns="94460" numCol="1" spcCol="1270" anchor="ctr" anchorCtr="0">
            <a:noAutofit/>
          </a:bodyPr>
          <a:lstStyle/>
          <a:p>
            <a:pPr marL="360000" marR="0" lvl="0" indent="0" algn="l" defTabSz="57785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1D06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我国有关青少年的法律偏重于司法性规定，保护性、福利性、综合性法律很少，有的重于惩戒、轻于预防保护，有的重于防范、轻于教育。</a:t>
            </a:r>
          </a:p>
        </p:txBody>
      </p:sp>
      <p:sp>
        <p:nvSpPr>
          <p:cNvPr id="21" name="PA-圆角矩形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668E495-C2D7-4AD6-B9BA-085A0221004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34666" y="3105977"/>
            <a:ext cx="1081088" cy="454841"/>
          </a:xfrm>
          <a:prstGeom prst="roundRect">
            <a:avLst/>
          </a:prstGeom>
          <a:gradFill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100000">
                <a:srgbClr val="FFC000"/>
              </a:gs>
            </a:gsLst>
            <a:lin ang="0" scaled="0"/>
          </a:gra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  <p:sp>
        <p:nvSpPr>
          <p:cNvPr id="22" name="PA-文本框 2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A3876AE-1D44-4A22-8271-F99CE9A33F99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172766" y="3158886"/>
            <a:ext cx="1004888" cy="349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思源宋体 Heavy"/>
                <a:ea typeface="+mj-ea"/>
                <a:cs typeface="+mn-cs"/>
              </a:rPr>
              <a:t>一是</a:t>
            </a:r>
          </a:p>
        </p:txBody>
      </p:sp>
      <p:sp>
        <p:nvSpPr>
          <p:cNvPr id="23" name="PA-圆角矩形 2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B0703A8-890F-477C-9D72-1AD7B04FA259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134666" y="3902251"/>
            <a:ext cx="1081088" cy="454841"/>
          </a:xfrm>
          <a:prstGeom prst="roundRect">
            <a:avLst/>
          </a:prstGeom>
          <a:gradFill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100000">
                <a:srgbClr val="FFC000"/>
              </a:gs>
            </a:gsLst>
            <a:lin ang="0" scaled="0"/>
          </a:gra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  <p:sp>
        <p:nvSpPr>
          <p:cNvPr id="24" name="PA-文本框 2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3C9019B-A06C-4A29-B952-84EA8D9A6877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1172766" y="3955160"/>
            <a:ext cx="1004888" cy="349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思源宋体 Heavy"/>
                <a:ea typeface="+mj-ea"/>
                <a:cs typeface="+mn-cs"/>
              </a:rPr>
              <a:t>二是</a:t>
            </a:r>
          </a:p>
        </p:txBody>
      </p:sp>
      <p:sp>
        <p:nvSpPr>
          <p:cNvPr id="25" name="PA-圆角矩形 3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2133625-FA04-4B80-B1DD-FDE5C4FD5A46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134666" y="4784213"/>
            <a:ext cx="1081088" cy="454841"/>
          </a:xfrm>
          <a:prstGeom prst="roundRect">
            <a:avLst/>
          </a:prstGeom>
          <a:gradFill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100000">
                <a:srgbClr val="FFC000"/>
              </a:gs>
            </a:gsLst>
            <a:lin ang="0" scaled="0"/>
          </a:gra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  <p:sp>
        <p:nvSpPr>
          <p:cNvPr id="26" name="PA-文本框 3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8C9AB32-ABEF-4A49-ADFA-D96FAD42E854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1172766" y="4837123"/>
            <a:ext cx="1004888" cy="349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思源宋体 Heavy"/>
                <a:ea typeface="+mj-ea"/>
                <a:cs typeface="+mn-cs"/>
              </a:rPr>
              <a:t>三是</a:t>
            </a:r>
          </a:p>
        </p:txBody>
      </p:sp>
      <p:sp>
        <p:nvSpPr>
          <p:cNvPr id="27" name="PA-文本框 3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3ABBB28-754E-48BC-A08A-6A681971F40E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1351735" y="5515035"/>
            <a:ext cx="97401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等线" panose="020F0502020204030204"/>
                <a:cs typeface="+mn-cs"/>
              </a:rPr>
              <a:t>因此，制定一部专门保护未成年人的法律，逐步建立较为系统的符合我国国情的未成年人保护法律体系，是健全我国社会主义民主与法制的迫切需要。</a:t>
            </a: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  <p:sp>
        <p:nvSpPr>
          <p:cNvPr id="30" name="PA-文本框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0C7D1C-5CC4-4C36-9239-C4EDB865165D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281111" y="1869974"/>
            <a:ext cx="9810751" cy="1166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algn="l" defTabSz="711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党的十一届三中全会以来，我国陆续制定和修改了一系列法律、法规，对于国家的稳定、民族的振兴、社会的发展以及保护未成年人健康成长发挥了重要作用。但是，现有的一些保护青少年权益的条款和规定还存在着一些缺陷和不足，主要表现为：</a:t>
            </a: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F4DBCE1-128F-4B0D-BD65-7381D488977E}"/>
              </a:ext>
            </a:extLst>
          </p:cNvPr>
          <p:cNvSpPr txBox="1"/>
          <p:nvPr/>
        </p:nvSpPr>
        <p:spPr>
          <a:xfrm>
            <a:off x="1400143" y="577256"/>
            <a:ext cx="7006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F6DEA5"/>
                </a:solidFill>
                <a:cs typeface="+mn-ea"/>
                <a:sym typeface="+mn-lt"/>
              </a:rPr>
              <a:t>为什么要制定未成年人保护法</a:t>
            </a:r>
            <a:r>
              <a:rPr lang="en-US" altLang="zh-CN" sz="2800">
                <a:solidFill>
                  <a:srgbClr val="F6DEA5"/>
                </a:solidFill>
                <a:cs typeface="+mn-ea"/>
                <a:sym typeface="+mn-lt"/>
              </a:rPr>
              <a:t>?</a:t>
            </a:r>
          </a:p>
        </p:txBody>
      </p:sp>
      <p:sp>
        <p:nvSpPr>
          <p:cNvPr id="32" name="PA-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3B4E2AB-B9B3-458D-80F5-6483D789757B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731836" y="1147921"/>
            <a:ext cx="10985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zh-CN" sz="4800" i="1">
                <a:ln w="15240">
                  <a:solidFill>
                    <a:srgbClr val="401D06"/>
                  </a:solidFill>
                </a:ln>
                <a:solidFill>
                  <a:srgbClr val="FFC000"/>
                </a:solidFill>
                <a:latin typeface="Impact" panose="020B0806030902050204" pitchFamily="34" charset="0"/>
              </a:rPr>
              <a:t>04</a:t>
            </a:r>
            <a:endParaRPr lang="zh-CN" altLang="en-US" sz="4800" i="1">
              <a:ln w="15240">
                <a:solidFill>
                  <a:srgbClr val="401D06"/>
                </a:solidFill>
              </a:ln>
              <a:solidFill>
                <a:srgbClr val="FFC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165530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A-任意多边形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5B18561-AA00-4BE3-AFE4-3D9D9DE624F0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58812" y="1556748"/>
            <a:ext cx="10874375" cy="4539252"/>
          </a:xfrm>
          <a:custGeom>
            <a:avLst/>
            <a:gdLst>
              <a:gd name="connsiteX0" fmla="*/ 0 w 10874375"/>
              <a:gd name="connsiteY0" fmla="*/ 0 h 1915200"/>
              <a:gd name="connsiteX1" fmla="*/ 10874375 w 10874375"/>
              <a:gd name="connsiteY1" fmla="*/ 0 h 1915200"/>
              <a:gd name="connsiteX2" fmla="*/ 10874375 w 10874375"/>
              <a:gd name="connsiteY2" fmla="*/ 1915200 h 1915200"/>
              <a:gd name="connsiteX3" fmla="*/ 0 w 10874375"/>
              <a:gd name="connsiteY3" fmla="*/ 1915200 h 1915200"/>
              <a:gd name="connsiteX4" fmla="*/ 0 w 10874375"/>
              <a:gd name="connsiteY4" fmla="*/ 0 h 19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74375" h="1915199">
                <a:moveTo>
                  <a:pt x="0" y="0"/>
                </a:moveTo>
                <a:lnTo>
                  <a:pt x="10874375" y="0"/>
                </a:lnTo>
                <a:lnTo>
                  <a:pt x="10874375" y="1915200"/>
                </a:lnTo>
                <a:lnTo>
                  <a:pt x="0" y="1915200"/>
                </a:lnTo>
                <a:lnTo>
                  <a:pt x="0" y="0"/>
                </a:lnTo>
                <a:close/>
              </a:path>
            </a:pathLst>
          </a:cu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2700" cap="flat" cmpd="sng" algn="ctr">
            <a:solidFill>
              <a:srgbClr val="401D06"/>
            </a:solidFill>
            <a:prstDash val="solid"/>
            <a:miter lim="800000"/>
          </a:ln>
          <a:effectLst/>
        </p:spPr>
        <p:txBody>
          <a:bodyPr spcFirstLastPara="0" vert="horz" wrap="square" lIns="843972" tIns="333248" rIns="843972" bIns="113792" numCol="1" spcCol="1270" anchor="t" anchorCtr="0">
            <a:noAutofit/>
          </a:bodyPr>
          <a:lstStyle/>
          <a:p>
            <a:pPr marL="171450" marR="0" lvl="1" indent="-17145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  <p:sp>
        <p:nvSpPr>
          <p:cNvPr id="21" name="PA-剪去单角的矩形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B400285-1EAA-4BE1-AE7A-A62118EF82C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447800" y="1293642"/>
            <a:ext cx="9163050" cy="472320"/>
          </a:xfrm>
          <a:prstGeom prst="snip1Rect">
            <a:avLst/>
          </a:prstGeom>
          <a:solidFill>
            <a:srgbClr val="EE0000"/>
          </a:solidFill>
          <a:ln w="12700" cap="flat" cmpd="sng" algn="ctr">
            <a:solidFill>
              <a:srgbClr val="401D06"/>
            </a:solidFill>
            <a:prstDash val="solid"/>
            <a:miter lim="800000"/>
          </a:ln>
          <a:effectLst/>
        </p:spPr>
        <p:txBody>
          <a:bodyPr spcFirstLastPara="0" vert="horz" wrap="square" lIns="310775" tIns="23057" rIns="310775" bIns="23057" numCol="1" spcCol="1270" anchor="ctr" anchorCtr="0">
            <a:noAutofit/>
          </a:bodyPr>
          <a:lstStyle/>
          <a:p>
            <a:pPr marL="0" marR="0" lvl="0" indent="0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制定本法有利于我国在世界青少年事务中发挥更大作用。</a:t>
            </a:r>
          </a:p>
        </p:txBody>
      </p:sp>
      <p:sp>
        <p:nvSpPr>
          <p:cNvPr id="22" name="PA-文本框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ED64D06-558C-45D5-A2F7-1694C419ED75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079501" y="2145024"/>
            <a:ext cx="10026650" cy="34193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indent="457200" defTabSz="7112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制定青少年专门法律，用法律手段保护青少年健康成长，是现代社会发展的必然。</a:t>
            </a:r>
            <a:endParaRPr lang="en-US" altLang="zh-CN">
              <a:solidFill>
                <a:prstClr val="black"/>
              </a:solidFill>
              <a:latin typeface="等线" panose="020F0502020204030204"/>
            </a:endParaRPr>
          </a:p>
          <a:p>
            <a:pPr marL="0" lvl="1" indent="457200" defTabSz="7112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自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1899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年美国伊利诺斯州制定了世界上第一部青少年法规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——《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少年法庭法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以来，世界上绝大多数国家和地区都制定了青少年专门法律，有的还形成了一套比较完整的青少年法律体系。近些年来，我国在加快青少年立法步伐的同时，积极支持或参与制定了联合国有关组织通过的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北京规则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、联合国大会通过的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儿童权利公约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和世界儿童首脑会议通过的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关于儿童生存、保护和发展权利的世界宣言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等国际性法律文件。我国作为一个占世界人口四分之一的大国，应当在培养和保护青少年健康成长方面有更多的作为，在世界青少年事务中发挥更大的作用。因此，在青少年立法上我们应当继续努力，进一步提高我国在国际青少年事务中的地位。</a:t>
            </a:r>
            <a:endParaRPr lang="en-US" altLang="zh-CN">
              <a:solidFill>
                <a:prstClr val="black"/>
              </a:solidFill>
              <a:latin typeface="等线" panose="020F0502020204030204"/>
            </a:endParaRPr>
          </a:p>
        </p:txBody>
      </p:sp>
      <p:sp>
        <p:nvSpPr>
          <p:cNvPr id="23" name="PA-文本框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53EBF21-58A4-4DB3-970A-9FE103056442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723263" y="1112397"/>
            <a:ext cx="10985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zh-CN" sz="4800" i="1">
                <a:ln w="15240">
                  <a:solidFill>
                    <a:srgbClr val="401D06"/>
                  </a:solidFill>
                </a:ln>
                <a:solidFill>
                  <a:srgbClr val="FFC000"/>
                </a:solidFill>
                <a:latin typeface="Impact" panose="020B0806030902050204" pitchFamily="34" charset="0"/>
              </a:rPr>
              <a:t>05</a:t>
            </a:r>
            <a:endParaRPr lang="zh-CN" altLang="en-US" sz="4800" i="1">
              <a:ln w="15240">
                <a:solidFill>
                  <a:srgbClr val="401D06"/>
                </a:solidFill>
              </a:ln>
              <a:solidFill>
                <a:srgbClr val="FFC000"/>
              </a:solidFill>
              <a:latin typeface="Impact" panose="020B0806030902050204" pitchFamily="34" charset="0"/>
            </a:endParaRPr>
          </a:p>
        </p:txBody>
      </p:sp>
      <p:sp>
        <p:nvSpPr>
          <p:cNvPr id="24" name="PA-文本框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BADED2C-1CC0-4F67-B2DB-D3EBE5C731CC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079501" y="2145024"/>
            <a:ext cx="10026650" cy="34193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indent="457200" defTabSz="7112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制定青少年专门法律，用法律手段保护青少年健康成长，是现代社会发展的必然。</a:t>
            </a:r>
          </a:p>
          <a:p>
            <a:pPr marL="0" lvl="1" indent="457200" defTabSz="7112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自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1899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年美国伊利诺斯州制定了世界上第一部青少年法规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——《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少年法庭法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以来，世界上绝大多数国家和地区都制定了青少年专门法律，有的还形成了一套比较完整的青少年法律体系。近些年来，我国在加快青少年立法步伐的同时，积极支持或参与制定了联合国有关组织通过的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北京规则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、联合国大会通过的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儿童权利公约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和世界儿童首脑会议通过的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关于儿童生存、保护和发展权利的世界宣言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等国际性法律文件。我国作为一个占世界人口四分之一的大国，应当在培养和保护青少年健康成长方面有更多的作为，在世界青少年事务中发挥更大的作用。因此，在青少年立法上我们应当继续努力，进一步提高我国在国际青少年事务中的地位。</a:t>
            </a:r>
            <a:endParaRPr lang="en-US" altLang="zh-CN">
              <a:solidFill>
                <a:prstClr val="black"/>
              </a:solidFill>
              <a:latin typeface="等线" panose="020F0502020204030204"/>
            </a:endParaRPr>
          </a:p>
        </p:txBody>
      </p:sp>
      <p:sp>
        <p:nvSpPr>
          <p:cNvPr id="25" name="PA-文本框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93FFCF6-BA7C-4F67-A48E-DAEF8B660F5D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079501" y="2145024"/>
            <a:ext cx="10026650" cy="34193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indent="457200" defTabSz="7112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制定青少年专门法律，用法律手段保护青少年健康成长，是现代社会发展的必然。</a:t>
            </a:r>
          </a:p>
          <a:p>
            <a:pPr marL="0" lvl="1" indent="457200" defTabSz="7112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自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1899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年美国伊利诺斯州制定了世界上第一部青少年法规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——《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少年法庭法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以来，世界上绝大多数国家和地区都制定了青少年专门法律，有的还形成了一套比较完整的青少年法律体系。近些年来，我国在加快青少年立法步伐的同时，积极支持或参与制定了联合国有关组织通过的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北京规则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、联合国大会通过的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儿童权利公约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和世界儿童首脑会议通过的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关于儿童生存、保护和发展权利的世界宣言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等国际性法律文件。我国作为一个占世界人口四分之一的大国，应当在培养和保护青少年健康成长方面有更多的作为，在世界青少年事务中发挥更大的作用。因此，在青少年立法上我们应当继续努力，进一步提高我国在国际青少年事务中的地位。</a:t>
            </a:r>
            <a:endParaRPr lang="en-US" altLang="zh-CN">
              <a:solidFill>
                <a:prstClr val="black"/>
              </a:solidFill>
              <a:latin typeface="等线" panose="020F0502020204030204"/>
            </a:endParaRPr>
          </a:p>
        </p:txBody>
      </p:sp>
      <p:sp>
        <p:nvSpPr>
          <p:cNvPr id="26" name="PA-文本框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7342301-92E2-47F9-AB4B-1AA24F49F76C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79501" y="2145024"/>
            <a:ext cx="10026650" cy="34193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indent="457200" defTabSz="7112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制定青少年专门法律，用法律手段保护青少年健康成长，是现代社会发展的必然。</a:t>
            </a:r>
          </a:p>
          <a:p>
            <a:pPr marL="0" lvl="1" indent="457200" defTabSz="7112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自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1899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年美国伊利诺斯州制定了世界上第一部青少年法规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——《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少年法庭法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以来，世界上绝大多数国家和地区都制定了青少年专门法律，有的还形成了一套比较完整的青少年法律体系。近些年来，我国在加快青少年立法步伐的同时，积极支持或参与制定了联合国有关组织通过的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北京规则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、联合国大会通过的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儿童权利公约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和世界儿童首脑会议通过的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《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关于儿童生存、保护和发展权利的世界宣言</a:t>
            </a:r>
            <a:r>
              <a:rPr lang="en-US" altLang="zh-CN">
                <a:solidFill>
                  <a:prstClr val="black"/>
                </a:solidFill>
                <a:latin typeface="等线" panose="020F0502020204030204"/>
              </a:rPr>
              <a:t>》</a:t>
            </a:r>
            <a:r>
              <a:rPr lang="zh-CN" altLang="en-US">
                <a:solidFill>
                  <a:prstClr val="black"/>
                </a:solidFill>
                <a:latin typeface="等线" panose="020F0502020204030204"/>
              </a:rPr>
              <a:t>等国际性法律文件。我国作为一个占世界人口四分之一的大国，应当在培养和保护青少年健康成长方面有更多的作为，在世界青少年事务中发挥更大的作用。因此，在青少年立法上我们应当继续努力，进一步提高我国在国际青少年事务中的地位。</a:t>
            </a:r>
            <a:endParaRPr lang="en-US" altLang="zh-CN">
              <a:solidFill>
                <a:prstClr val="black"/>
              </a:solidFill>
              <a:latin typeface="等线" panose="020F0502020204030204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009F315-F398-466C-BF37-D64ECB214F47}"/>
              </a:ext>
            </a:extLst>
          </p:cNvPr>
          <p:cNvSpPr txBox="1"/>
          <p:nvPr/>
        </p:nvSpPr>
        <p:spPr>
          <a:xfrm>
            <a:off x="1400143" y="577256"/>
            <a:ext cx="7006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F6DEA5"/>
                </a:solidFill>
                <a:cs typeface="+mn-ea"/>
                <a:sym typeface="+mn-lt"/>
              </a:rPr>
              <a:t>为什么要制定未成年人保护法</a:t>
            </a:r>
            <a:r>
              <a:rPr lang="en-US" altLang="zh-CN" sz="2800">
                <a:solidFill>
                  <a:srgbClr val="F6DEA5"/>
                </a:solidFill>
                <a:cs typeface="+mn-ea"/>
                <a:sym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962154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9986F76-C5D6-4CE1-9CBB-7B4FD1469633}"/>
              </a:ext>
            </a:extLst>
          </p:cNvPr>
          <p:cNvSpPr txBox="1"/>
          <p:nvPr/>
        </p:nvSpPr>
        <p:spPr>
          <a:xfrm>
            <a:off x="1384644" y="590170"/>
            <a:ext cx="5548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6DEA5"/>
                </a:solidFill>
                <a:cs typeface="+mn-ea"/>
                <a:sym typeface="+mn-lt"/>
              </a:rPr>
              <a:t>《</a:t>
            </a:r>
            <a:r>
              <a:rPr lang="zh-CN" altLang="en-US" sz="2800" dirty="0">
                <a:solidFill>
                  <a:srgbClr val="F6DEA5"/>
                </a:solidFill>
                <a:cs typeface="+mn-ea"/>
                <a:sym typeface="+mn-lt"/>
              </a:rPr>
              <a:t>未成年人保护法</a:t>
            </a:r>
            <a:r>
              <a:rPr lang="en-US" altLang="zh-CN" sz="2800" dirty="0">
                <a:solidFill>
                  <a:srgbClr val="F6DEA5"/>
                </a:solidFill>
                <a:cs typeface="+mn-ea"/>
                <a:sym typeface="+mn-lt"/>
              </a:rPr>
              <a:t>》</a:t>
            </a:r>
            <a:r>
              <a:rPr lang="zh-CN" altLang="en-US" sz="2800" dirty="0">
                <a:solidFill>
                  <a:srgbClr val="F6DEA5"/>
                </a:solidFill>
                <a:cs typeface="+mn-ea"/>
                <a:sym typeface="+mn-lt"/>
              </a:rPr>
              <a:t>身边的案例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9CBB22C-D4AC-49E6-9D52-38CAD30CA16D}"/>
              </a:ext>
            </a:extLst>
          </p:cNvPr>
          <p:cNvSpPr/>
          <p:nvPr/>
        </p:nvSpPr>
        <p:spPr>
          <a:xfrm>
            <a:off x="4641428" y="1972012"/>
            <a:ext cx="6165928" cy="328414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gradFill>
                <a:gsLst>
                  <a:gs pos="83000">
                    <a:srgbClr val="C00000"/>
                  </a:gs>
                  <a:gs pos="100000">
                    <a:srgbClr val="C00000"/>
                  </a:gs>
                </a:gsLst>
                <a:lin ang="5400000" scaled="1"/>
              </a:gradFill>
              <a:effectLst/>
              <a:uLnTx/>
              <a:uFillTx/>
              <a:latin typeface="思源黑体 CN" panose="020F0502020204030204"/>
              <a:cs typeface="+mn-ea"/>
              <a:sym typeface="+mn-lt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CFE539D-D347-47FA-89C6-1921BE61B354}"/>
              </a:ext>
            </a:extLst>
          </p:cNvPr>
          <p:cNvGrpSpPr/>
          <p:nvPr/>
        </p:nvGrpSpPr>
        <p:grpSpPr>
          <a:xfrm>
            <a:off x="1147872" y="1032369"/>
            <a:ext cx="3102793" cy="4223786"/>
            <a:chOff x="1384644" y="1113390"/>
            <a:chExt cx="3102793" cy="4223786"/>
          </a:xfrm>
        </p:grpSpPr>
        <p:pic>
          <p:nvPicPr>
            <p:cNvPr id="3" name="图片 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752B0FF-436D-405E-929F-55D66B8B7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84644" y="1113390"/>
              <a:ext cx="3102793" cy="3102793"/>
            </a:xfrm>
            <a:prstGeom prst="rect">
              <a:avLst/>
            </a:prstGeom>
          </p:spPr>
        </p:pic>
        <p:sp>
          <p:nvSpPr>
            <p:cNvPr id="6" name="矩形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A6F239F-10A5-4CB8-908A-5E831E95623C}"/>
                </a:ext>
              </a:extLst>
            </p:cNvPr>
            <p:cNvSpPr/>
            <p:nvPr/>
          </p:nvSpPr>
          <p:spPr>
            <a:xfrm>
              <a:off x="1514900" y="4216184"/>
              <a:ext cx="2852383" cy="1120992"/>
            </a:xfrm>
            <a:prstGeom prst="rect">
              <a:avLst/>
            </a:prstGeom>
            <a:solidFill>
              <a:srgbClr val="A771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5E585E2-4CA8-47F7-B144-0659150AD960}"/>
                </a:ext>
              </a:extLst>
            </p:cNvPr>
            <p:cNvGrpSpPr/>
            <p:nvPr/>
          </p:nvGrpSpPr>
          <p:grpSpPr>
            <a:xfrm>
              <a:off x="2318610" y="4044091"/>
              <a:ext cx="2039078" cy="1293085"/>
              <a:chOff x="2318610" y="4162425"/>
              <a:chExt cx="2039078" cy="1743075"/>
            </a:xfrm>
          </p:grpSpPr>
          <p:sp>
            <p:nvSpPr>
              <p:cNvPr id="20" name="矩形 19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3D03B49-4980-4007-8E1C-C28CDE664687}"/>
                  </a:ext>
                </a:extLst>
              </p:cNvPr>
              <p:cNvSpPr/>
              <p:nvPr/>
            </p:nvSpPr>
            <p:spPr>
              <a:xfrm>
                <a:off x="4234984" y="4162425"/>
                <a:ext cx="122704" cy="1743075"/>
              </a:xfrm>
              <a:prstGeom prst="rect">
                <a:avLst/>
              </a:prstGeom>
              <a:solidFill>
                <a:srgbClr val="98545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îṡḷïḑé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598A9BC-7F16-425B-9F97-6588C6828EE1}"/>
                  </a:ext>
                </a:extLst>
              </p:cNvPr>
              <p:cNvSpPr txBox="1"/>
              <p:nvPr/>
            </p:nvSpPr>
            <p:spPr>
              <a:xfrm>
                <a:off x="2318610" y="4693435"/>
                <a:ext cx="1234859" cy="681054"/>
              </a:xfrm>
              <a:prstGeom prst="homePlate">
                <a:avLst>
                  <a:gd name="adj" fmla="val 0"/>
                </a:avLst>
              </a:prstGeom>
              <a:noFill/>
            </p:spPr>
            <p:txBody>
              <a:bodyPr wrap="square" lIns="0" tIns="0" rIns="0" bIns="0">
                <a:normAutofit fontScale="92500" lnSpcReduction="20000"/>
              </a:bodyPr>
              <a:lstStyle/>
              <a:p>
                <a:pPr algn="ctr" fontAlgn="base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3600" b="1">
                    <a:solidFill>
                      <a:schemeClr val="bg1"/>
                    </a:solidFill>
                    <a:cs typeface="+mn-ea"/>
                  </a:rPr>
                  <a:t>案例</a:t>
                </a:r>
              </a:p>
            </p:txBody>
          </p:sp>
        </p:grpSp>
      </p:grpSp>
      <p:sp>
        <p:nvSpPr>
          <p:cNvPr id="21" name="PA-剪去单角的矩形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7A09200-6D30-4D43-A0B6-C971691FD4D1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040512" y="1733634"/>
            <a:ext cx="5376081" cy="472320"/>
          </a:xfrm>
          <a:prstGeom prst="snip1Rect">
            <a:avLst/>
          </a:prstGeom>
          <a:solidFill>
            <a:srgbClr val="EE0000"/>
          </a:solidFill>
          <a:ln w="12700" cap="flat" cmpd="sng" algn="ctr">
            <a:solidFill>
              <a:srgbClr val="401D06"/>
            </a:solidFill>
            <a:prstDash val="solid"/>
            <a:miter lim="800000"/>
          </a:ln>
          <a:effectLst/>
        </p:spPr>
        <p:txBody>
          <a:bodyPr spcFirstLastPara="0" vert="horz" wrap="square" lIns="310775" tIns="23057" rIns="310775" bIns="2305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zh-CN" altLang="en-US" sz="2000" kern="0">
                <a:solidFill>
                  <a:prstClr val="white"/>
                </a:solidFill>
                <a:latin typeface="等线" panose="020F0502020204030204"/>
              </a:rPr>
              <a:t>残疾少年阿鹏、阿成上学难</a:t>
            </a:r>
            <a:r>
              <a:rPr kumimoji="0" lang="zh-CN" alt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。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209B14A-8C5C-4117-A6DA-B8DB2342BF78}"/>
              </a:ext>
            </a:extLst>
          </p:cNvPr>
          <p:cNvSpPr txBox="1"/>
          <p:nvPr/>
        </p:nvSpPr>
        <p:spPr>
          <a:xfrm>
            <a:off x="5268897" y="2577897"/>
            <a:ext cx="5183223" cy="2541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家住西宁市湟中县拦隆口镇班仲营村</a:t>
            </a:r>
            <a:r>
              <a:rPr lang="en-US" altLang="zh-CN" dirty="0"/>
              <a:t>13</a:t>
            </a:r>
            <a:r>
              <a:rPr lang="zh-CN" altLang="en-US" dirty="0"/>
              <a:t>岁的阿成和</a:t>
            </a:r>
            <a:r>
              <a:rPr lang="en-US" altLang="zh-CN" dirty="0"/>
              <a:t>15</a:t>
            </a:r>
            <a:r>
              <a:rPr lang="zh-CN" altLang="en-US" dirty="0"/>
              <a:t>岁的阿鹏自小患有疾病，不能像正常孩子一样上学。看着兄弟俩整天呆在家里，父母急在心头。在四方求助无果的情况下，</a:t>
            </a:r>
            <a:r>
              <a:rPr lang="en-US" altLang="zh-CN" dirty="0"/>
              <a:t>2007</a:t>
            </a:r>
            <a:r>
              <a:rPr lang="zh-CN" altLang="en-US" dirty="0"/>
              <a:t>年</a:t>
            </a:r>
            <a:r>
              <a:rPr lang="en-US" altLang="zh-CN" dirty="0"/>
              <a:t>8</a:t>
            </a:r>
            <a:r>
              <a:rPr lang="zh-CN" altLang="en-US" dirty="0"/>
              <a:t>月</a:t>
            </a:r>
            <a:r>
              <a:rPr lang="en-US" altLang="zh-CN" dirty="0"/>
              <a:t>15</a:t>
            </a:r>
            <a:r>
              <a:rPr lang="zh-CN" altLang="en-US" dirty="0"/>
              <a:t>日，父亲邵应海来到省妇联，请求为孩子联系残疾人学校上学事宜。</a:t>
            </a:r>
          </a:p>
        </p:txBody>
      </p:sp>
    </p:spTree>
    <p:extLst>
      <p:ext uri="{BB962C8B-B14F-4D97-AF65-F5344CB8AC3E}">
        <p14:creationId xmlns:p14="http://schemas.microsoft.com/office/powerpoint/2010/main" val="4073966802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0F48CA5-0237-4FEF-83EA-4A6B4A14916F}"/>
              </a:ext>
            </a:extLst>
          </p:cNvPr>
          <p:cNvGrpSpPr/>
          <p:nvPr/>
        </p:nvGrpSpPr>
        <p:grpSpPr>
          <a:xfrm>
            <a:off x="897787" y="1748893"/>
            <a:ext cx="5843498" cy="4520186"/>
            <a:chOff x="906032" y="2009775"/>
            <a:chExt cx="6494894" cy="3598191"/>
          </a:xfrm>
        </p:grpSpPr>
        <p:sp>
          <p:nvSpPr>
            <p:cNvPr id="33" name="矩形 3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F71FEBD-1D05-4C3F-95BE-9391A790403C}"/>
                </a:ext>
              </a:extLst>
            </p:cNvPr>
            <p:cNvSpPr/>
            <p:nvPr/>
          </p:nvSpPr>
          <p:spPr>
            <a:xfrm>
              <a:off x="906032" y="2009775"/>
              <a:ext cx="6494894" cy="33147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gradFill>
                  <a:gsLst>
                    <a:gs pos="83000">
                      <a:srgbClr val="C00000"/>
                    </a:gs>
                    <a:gs pos="100000">
                      <a:srgbClr val="C00000"/>
                    </a:gs>
                  </a:gsLst>
                  <a:lin ang="5400000" scaled="1"/>
                </a:gradFill>
                <a:effectLst/>
                <a:uLnTx/>
                <a:uFillTx/>
                <a:latin typeface="思源黑体 CN" panose="020F0502020204030204"/>
                <a:cs typeface="+mn-ea"/>
                <a:sym typeface="+mn-lt"/>
              </a:endParaRPr>
            </a:p>
          </p:txBody>
        </p:sp>
        <p:sp>
          <p:nvSpPr>
            <p:cNvPr id="35" name="矩形 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0457F8D-6AE7-4AE9-B8C4-C5BC704FBD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3426" y="2254957"/>
              <a:ext cx="6340105" cy="3353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Arial" panose="020B0604020202020204" pitchFamily="34" charset="0"/>
                  <a:ea typeface="仿宋_GB2312" pitchFamily="1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0"/>
                </a:spcBef>
                <a:buClr>
                  <a:srgbClr val="325AE6"/>
                </a:buClr>
                <a:buNone/>
                <a:defRPr/>
              </a:pPr>
              <a:r>
                <a:rPr lang="zh-CN" altLang="en-US" sz="1800" dirty="0">
                  <a:solidFill>
                    <a:srgbClr val="3A4549"/>
                  </a:solidFill>
                  <a:latin typeface="思源黑体 CN" panose="020F0502020204030204"/>
                  <a:ea typeface="+mn-ea"/>
                  <a:cs typeface="+mn-ea"/>
                  <a:sym typeface="+mn-lt"/>
                </a:rPr>
                <a:t> 经过多方咨询、查找各类残疾人学校的相关信息</a:t>
              </a:r>
              <a:r>
                <a:rPr lang="en-US" altLang="zh-CN" sz="1800" dirty="0">
                  <a:solidFill>
                    <a:srgbClr val="3A4549"/>
                  </a:solidFill>
                  <a:latin typeface="思源黑体 CN" panose="020F0502020204030204"/>
                  <a:ea typeface="+mn-ea"/>
                  <a:cs typeface="+mn-ea"/>
                  <a:sym typeface="+mn-lt"/>
                </a:rPr>
                <a:t>(</a:t>
              </a:r>
              <a:r>
                <a:rPr lang="zh-CN" altLang="en-US" sz="1800" dirty="0">
                  <a:solidFill>
                    <a:srgbClr val="3A4549"/>
                  </a:solidFill>
                  <a:latin typeface="思源黑体 CN" panose="020F0502020204030204"/>
                  <a:ea typeface="+mn-ea"/>
                  <a:cs typeface="+mn-ea"/>
                  <a:sym typeface="+mn-lt"/>
                </a:rPr>
                <a:t>主要是接收条件</a:t>
              </a:r>
              <a:r>
                <a:rPr lang="en-US" altLang="zh-CN" sz="1800" dirty="0">
                  <a:solidFill>
                    <a:srgbClr val="3A4549"/>
                  </a:solidFill>
                  <a:latin typeface="思源黑体 CN" panose="020F0502020204030204"/>
                  <a:ea typeface="+mn-ea"/>
                  <a:cs typeface="+mn-ea"/>
                  <a:sym typeface="+mn-lt"/>
                </a:rPr>
                <a:t>)</a:t>
              </a:r>
              <a:r>
                <a:rPr lang="zh-CN" altLang="en-US" sz="1800" dirty="0">
                  <a:solidFill>
                    <a:srgbClr val="3A4549"/>
                  </a:solidFill>
                  <a:latin typeface="思源黑体 CN" panose="020F0502020204030204"/>
                  <a:ea typeface="+mn-ea"/>
                  <a:cs typeface="+mn-ea"/>
                  <a:sym typeface="+mn-lt"/>
                </a:rPr>
                <a:t>，并及时与相关部门联系，省妇联工作人员为邵应海提供了三所特殊教育学校。但因两个孩子早期未接受过系统的康复治疗与训练，随班就读或上残疾人学校有一定困难。</a:t>
              </a:r>
              <a:endParaRPr lang="zh-CN" altLang="en-US" sz="1600" dirty="0">
                <a:solidFill>
                  <a:srgbClr val="3A4549"/>
                </a:solidFill>
                <a:latin typeface="思源黑体 CN" panose="020F0502020204030204"/>
                <a:ea typeface="+mn-ea"/>
                <a:cs typeface="+mn-ea"/>
                <a:sym typeface="+mn-lt"/>
              </a:endParaRPr>
            </a:p>
            <a:p>
              <a:pPr marR="0" lvl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325AE6"/>
                </a:buClr>
                <a:buSzTx/>
                <a:buNone/>
                <a:defRPr/>
              </a:pPr>
              <a:r>
                <a: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A4549"/>
                  </a:solidFill>
                  <a:effectLst/>
                  <a:uLnTx/>
                  <a:uFillTx/>
                  <a:latin typeface="思源黑体 CN" panose="020F0502020204030204"/>
                  <a:ea typeface="+mn-ea"/>
                  <a:cs typeface="+mn-ea"/>
                  <a:sym typeface="+mn-lt"/>
                </a:rPr>
                <a:t> 最终，邵应海夫妇将两个孩子送进了省某智障人士社区服务工作站托养、教育、训练。就此事，省妇联以“残疾少年儿童辍学事件的思考”为题向有关部门作了反映。</a:t>
              </a:r>
              <a:endPara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3A4549"/>
                </a:solidFill>
                <a:effectLst/>
                <a:uLnTx/>
                <a:uFillTx/>
                <a:latin typeface="思源黑体 CN" panose="020F0502020204030204"/>
                <a:ea typeface="+mn-ea"/>
                <a:cs typeface="+mn-ea"/>
                <a:sym typeface="+mn-lt"/>
              </a:endParaRPr>
            </a:p>
            <a:p>
              <a:pPr marR="0" lvl="0" defTabSz="914400" eaLnBrk="1" fontAlgn="auto" latinLnBrk="0" hangingPunct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25AE6"/>
                </a:buClr>
                <a:buSzTx/>
                <a:buNone/>
                <a:defRPr/>
              </a:pP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3A4549"/>
                </a:solidFill>
                <a:effectLst/>
                <a:uLnTx/>
                <a:uFillTx/>
                <a:latin typeface="思源黑体 CN" panose="020F0502020204030204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39" name="PA-剪去单角的矩形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DB24358-9F7C-4FFF-8467-4354520B4803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876451" y="1526970"/>
            <a:ext cx="4059547" cy="472320"/>
          </a:xfrm>
          <a:prstGeom prst="snip1Rect">
            <a:avLst/>
          </a:prstGeom>
          <a:solidFill>
            <a:srgbClr val="EE0000"/>
          </a:solidFill>
          <a:ln w="12700" cap="flat" cmpd="sng" algn="ctr">
            <a:solidFill>
              <a:srgbClr val="401D06"/>
            </a:solidFill>
            <a:prstDash val="solid"/>
            <a:miter lim="800000"/>
          </a:ln>
          <a:effectLst/>
        </p:spPr>
        <p:txBody>
          <a:bodyPr spcFirstLastPara="0" vert="horz" wrap="square" lIns="310775" tIns="23057" rIns="310775" bIns="2305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kumimoji="0" lang="zh-CN" alt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rPr>
              <a:t>维权经历</a:t>
            </a:r>
          </a:p>
        </p:txBody>
      </p:sp>
      <p:pic>
        <p:nvPicPr>
          <p:cNvPr id="40" name="图片 3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330E86B-E529-449B-86E9-D4E72047D77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4662" y="1700619"/>
            <a:ext cx="4433481" cy="4433481"/>
          </a:xfrm>
          <a:prstGeom prst="rect">
            <a:avLst/>
          </a:prstGeom>
        </p:spPr>
      </p:pic>
      <p:sp>
        <p:nvSpPr>
          <p:cNvPr id="41" name="文本框 4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2794039-9063-4914-80F6-EE4C861F6661}"/>
              </a:ext>
            </a:extLst>
          </p:cNvPr>
          <p:cNvSpPr txBox="1"/>
          <p:nvPr/>
        </p:nvSpPr>
        <p:spPr>
          <a:xfrm>
            <a:off x="1384644" y="590170"/>
            <a:ext cx="5548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6DEA5"/>
                </a:solidFill>
                <a:cs typeface="+mn-ea"/>
                <a:sym typeface="+mn-lt"/>
              </a:rPr>
              <a:t>《</a:t>
            </a:r>
            <a:r>
              <a:rPr lang="zh-CN" altLang="en-US" sz="2800" dirty="0">
                <a:solidFill>
                  <a:srgbClr val="F6DEA5"/>
                </a:solidFill>
                <a:cs typeface="+mn-ea"/>
                <a:sym typeface="+mn-lt"/>
              </a:rPr>
              <a:t>未成年人保护法</a:t>
            </a:r>
            <a:r>
              <a:rPr lang="en-US" altLang="zh-CN" sz="2800" dirty="0">
                <a:solidFill>
                  <a:srgbClr val="F6DEA5"/>
                </a:solidFill>
                <a:cs typeface="+mn-ea"/>
                <a:sym typeface="+mn-lt"/>
              </a:rPr>
              <a:t>》</a:t>
            </a:r>
            <a:r>
              <a:rPr lang="zh-CN" altLang="en-US" sz="2800" dirty="0">
                <a:solidFill>
                  <a:srgbClr val="F6DEA5"/>
                </a:solidFill>
                <a:cs typeface="+mn-ea"/>
                <a:sym typeface="+mn-lt"/>
              </a:rPr>
              <a:t>身边的案例</a:t>
            </a:r>
          </a:p>
        </p:txBody>
      </p:sp>
    </p:spTree>
    <p:extLst>
      <p:ext uri="{BB962C8B-B14F-4D97-AF65-F5344CB8AC3E}">
        <p14:creationId xmlns:p14="http://schemas.microsoft.com/office/powerpoint/2010/main" val="280643239"/>
      </p:ext>
    </p:ext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SubTitl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SubTitl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Tex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Titl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Titl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Titl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Titl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Titl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Sub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Text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SubTitl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IMSTRING" val="97dc195e9db14a91331b8d825796bfd8"/>
  <p:tag name="LOOPID" val="637679069584267471"/>
  <p:tag name="PA" val="v5.2.11"/>
  <p:tag name="RESOURCEID" val="637679069584377425"/>
  <p:tag name="SCANEADDTIONSP" val="true"/>
  <p:tag name="SCENEID" val="Unkown"/>
  <p:tag name="SCENELINKIDS" val="12|11|13|15"/>
  <p:tag name="SCENESHAPENAME" val="幻影图形"/>
  <p:tag name="SCENESHAPESUBTYPE" val="ScenePicShape"/>
  <p:tag name="SCENESHAPETYPE" val="SceneShape"/>
  <p:tag name="WHOLESPTYPE" val="Shape_Titl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Titl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SubTitl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SubTit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SubTitl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SubTitl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Text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IMSTRING" val="97dc195e9db14a91331b8d825796bfd8"/>
  <p:tag name="LOOPID" val="637679069587897435"/>
  <p:tag name="PA" val="v5.2.11"/>
  <p:tag name="RESOURCEID" val="637679069588027472"/>
  <p:tag name="SCANEADDTIONSP" val="true"/>
  <p:tag name="SCENEID" val="Unkown"/>
  <p:tag name="SCENELINKIDS" val="12|17|18|19"/>
  <p:tag name="SCENESHAPENAME" val="幻影图形"/>
  <p:tag name="SCENESHAPESUBTYPE" val="ScenePicShape"/>
  <p:tag name="SCENESHAPETYPE" val="SceneShape"/>
  <p:tag name="WHOLESPTYPE" val="Shape_Titl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SubTitl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IMSTRING" val="97dc195e9db14a91331b8d825796bfd8"/>
  <p:tag name="LOOPID" val="637679069590957470"/>
  <p:tag name="PA" val="v5.2.11"/>
  <p:tag name="RESOURCEID" val="637679069591117423"/>
  <p:tag name="SCANEADDTIONSP" val="false"/>
  <p:tag name="SCENEID" val="Unkown"/>
  <p:tag name="SCENELINKIDS" val="12|9|10|11"/>
  <p:tag name="SCENESHAPENAME" val="幻影图形"/>
  <p:tag name="SCENESHAPESUBTYPE" val="ScenePicShape"/>
  <p:tag name="SCENESHAPETYPE" val="SceneShape"/>
  <p:tag name="SHADOWSRC" val="true"/>
  <p:tag name="WHOLESPTYPE" val="Shape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SubTitl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IMSTRING" val="97dc195e9db14a91331b8d825796bfd8"/>
  <p:tag name="LOOPID" val="637679069590957470"/>
  <p:tag name="PA" val="v5.2.11"/>
  <p:tag name="RESOURCEID" val="637679069591117423"/>
  <p:tag name="SCANEADDTIONSP" val="true"/>
  <p:tag name="SCENEID" val="Unkown"/>
  <p:tag name="SCENELINKIDS" val="12|9|10|11"/>
  <p:tag name="SCENESHAPENAME" val="幻影图形"/>
  <p:tag name="SCENESHAPESUBTYPE" val="ScenePicShape"/>
  <p:tag name="SCENESHAPETYPE" val="SceneShape"/>
  <p:tag name="WHOLESPTYPE" val="Shape_Titl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IMSTRING" val="97dc195e9db14a91331b8d825796bfd8"/>
  <p:tag name="LOOPID" val="637679069590957470"/>
  <p:tag name="PA" val="v5.2.11"/>
  <p:tag name="RESOURCEID" val="637679069591117423"/>
  <p:tag name="SCANEADDTIONSP" val="true"/>
  <p:tag name="SCENEID" val="Unkown"/>
  <p:tag name="SCENELINKIDS" val="12|9|10|11"/>
  <p:tag name="SCENESHAPENAME" val="幻影图形"/>
  <p:tag name="SCENESHAPESUBTYPE" val="ScenePicShape"/>
  <p:tag name="SCENESHAPETYPE" val="SceneShape"/>
  <p:tag name="WHOLESPTYPE" val="Shape_Titl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IMSTRING" val="97dc195e9db14a91331b8d825796bfd8"/>
  <p:tag name="LOOPID" val="637679069590957470"/>
  <p:tag name="PA" val="v5.2.11"/>
  <p:tag name="RESOURCEID" val="637679069591117423"/>
  <p:tag name="SCANEADDTIONSP" val="true"/>
  <p:tag name="SCENEID" val="Unkown"/>
  <p:tag name="SCENELINKIDS" val="12|9|10|11"/>
  <p:tag name="SCENESHAPENAME" val="幻影图形"/>
  <p:tag name="SCENESHAPESUBTYPE" val="ScenePicShape"/>
  <p:tag name="SCENESHAPETYPE" val="SceneShape"/>
  <p:tag name="WHOLESPTYPE" val="Shape_Titl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Othe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  <p:tag name="WHOLESPTYPE" val="Shape_Text"/>
</p:tagLst>
</file>

<file path=ppt/theme/theme1.xml><?xml version="1.0" encoding="utf-8"?>
<a:theme xmlns:a="http://schemas.openxmlformats.org/drawingml/2006/main" name="第一PPT模板网-WWW.1PPT.COM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2pqx0doy">
      <a:majorFont>
        <a:latin typeface="思源宋体"/>
        <a:ea typeface="思源宋体"/>
        <a:cs typeface="Arial"/>
      </a:majorFont>
      <a:minorFont>
        <a:latin typeface="思源宋体"/>
        <a:ea typeface="思源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2502</Words>
  <Application>Microsoft Office PowerPoint</Application>
  <PresentationFormat>宽屏</PresentationFormat>
  <Paragraphs>132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33" baseType="lpstr">
      <vt:lpstr>Meiryo</vt:lpstr>
      <vt:lpstr>等线</vt:lpstr>
      <vt:lpstr>汉仪君黑-55W</vt:lpstr>
      <vt:lpstr>思源黑体 CN</vt:lpstr>
      <vt:lpstr>思源宋体</vt:lpstr>
      <vt:lpstr>思源宋体 Heavy</vt:lpstr>
      <vt:lpstr>宋体</vt:lpstr>
      <vt:lpstr>微软雅黑</vt:lpstr>
      <vt:lpstr>Arial</vt:lpstr>
      <vt:lpstr>Calibri</vt:lpstr>
      <vt:lpstr>Calibri Light</vt:lpstr>
      <vt:lpstr>Impact</vt:lpstr>
      <vt:lpstr>Times New Roman</vt:lpstr>
      <vt:lpstr>Wingdings</vt:lpstr>
      <vt:lpstr>第一PPT模板网-WWW.1PPT.COM​​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</cp:revision>
  <cp:lastPrinted>2022-01-06T20:21:08Z</cp:lastPrinted>
  <dcterms:created xsi:type="dcterms:W3CDTF">2022-01-06T20:21:08Z</dcterms:created>
  <dcterms:modified xsi:type="dcterms:W3CDTF">2023-04-07T06:18:43Z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