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80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9" r:id="rId17"/>
    <p:sldId id="270" r:id="rId18"/>
    <p:sldId id="271" r:id="rId19"/>
    <p:sldId id="272" r:id="rId20"/>
    <p:sldId id="282" r:id="rId21"/>
    <p:sldId id="273" r:id="rId22"/>
    <p:sldId id="275" r:id="rId23"/>
    <p:sldId id="283" r:id="rId24"/>
    <p:sldId id="276" r:id="rId25"/>
    <p:sldId id="278" r:id="rId26"/>
    <p:sldId id="284" r:id="rId27"/>
    <p:sldId id="285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616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2762-D1FD-4774-8CBE-41D239485D93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4FCD-7CC4-4D7A-A227-A498B126D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7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1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4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88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85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77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7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12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87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76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02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78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35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02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430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13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448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44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78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5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60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17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4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9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CD-7CC4-4D7A-A227-A498B126D2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8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5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2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6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2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8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8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5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06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3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2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35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1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9205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07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4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0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09D5C-7FC9-4702-B010-0A426D8D1B3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9208-3CDD-43DD-BD86-745B380EB4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3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905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653" y="4432300"/>
            <a:ext cx="3794024" cy="1866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13552" y="1775409"/>
            <a:ext cx="75648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dirty="0">
                <a:cs typeface="+mn-ea"/>
                <a:sym typeface="+mn-lt"/>
              </a:rPr>
              <a:t>弘扬中华传统美德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5393116" y="-933986"/>
            <a:ext cx="1405762" cy="8528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57004" y="403292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61605E"/>
                </a:solidFill>
                <a:latin typeface="+mj-lt"/>
                <a:cs typeface="+mn-ea"/>
                <a:sym typeface="+mn-lt"/>
              </a:rPr>
              <a:t>主题班会幻灯片</a:t>
            </a:r>
            <a:r>
              <a:rPr lang="zh-CN" altLang="en-US" sz="3200" dirty="0" smtClean="0">
                <a:solidFill>
                  <a:srgbClr val="61605E"/>
                </a:solidFill>
                <a:latin typeface="+mj-lt"/>
                <a:cs typeface="+mn-ea"/>
                <a:sym typeface="+mn-lt"/>
              </a:rPr>
              <a:t>模板</a:t>
            </a:r>
            <a:endParaRPr lang="en-US" altLang="zh-CN" sz="3200" dirty="0" smtClean="0">
              <a:solidFill>
                <a:srgbClr val="61605E"/>
              </a:solidFill>
              <a:latin typeface="+mj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3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 xmlns:a14="http://schemas.microsoft.com/office/drawing/2010/main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5677 0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122428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715874"/>
            <a:ext cx="3632201" cy="3426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87" y="1715874"/>
            <a:ext cx="953079" cy="32702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53024" y="1426795"/>
            <a:ext cx="140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800" b="1" dirty="0" smtClean="0">
                <a:cs typeface="+mn-ea"/>
                <a:sym typeface="+mn-lt"/>
              </a:rPr>
              <a:t>信</a:t>
            </a:r>
            <a:endParaRPr lang="zh-CN" altLang="en-US" sz="208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65205" y="1905505"/>
            <a:ext cx="985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cs typeface="+mn-ea"/>
                <a:sym typeface="+mn-lt"/>
              </a:rPr>
              <a:t>诚信言而</a:t>
            </a:r>
            <a:r>
              <a:rPr lang="zh-CN" altLang="en-US" sz="3200" b="1" dirty="0" smtClean="0">
                <a:cs typeface="+mn-ea"/>
                <a:sym typeface="+mn-lt"/>
              </a:rPr>
              <a:t>必果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101" y="4349616"/>
            <a:ext cx="2317907" cy="25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122428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715874"/>
            <a:ext cx="3632201" cy="3426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87" y="1715874"/>
            <a:ext cx="953079" cy="32702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53024" y="1426795"/>
            <a:ext cx="140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800" b="1" dirty="0" smtClean="0">
                <a:cs typeface="+mn-ea"/>
                <a:sym typeface="+mn-lt"/>
              </a:rPr>
              <a:t>孝</a:t>
            </a:r>
            <a:endParaRPr lang="zh-CN" altLang="en-US" sz="208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65205" y="1905505"/>
            <a:ext cx="985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cs typeface="+mn-ea"/>
                <a:sym typeface="+mn-lt"/>
              </a:rPr>
              <a:t>夫孝，德之本也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763" y="3871591"/>
            <a:ext cx="1582436" cy="31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122428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715874"/>
            <a:ext cx="3632201" cy="3426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87" y="1715874"/>
            <a:ext cx="953079" cy="32702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53024" y="1426795"/>
            <a:ext cx="140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800" b="1" dirty="0" smtClean="0">
                <a:cs typeface="+mn-ea"/>
                <a:sym typeface="+mn-lt"/>
              </a:rPr>
              <a:t>廉</a:t>
            </a:r>
            <a:endParaRPr lang="zh-CN" altLang="en-US" sz="208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65205" y="1905505"/>
            <a:ext cx="985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cs typeface="+mn-ea"/>
                <a:sym typeface="+mn-lt"/>
              </a:rPr>
              <a:t>奢欲贪 俭生廉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141" y="4399535"/>
            <a:ext cx="2266395" cy="24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207" y="0"/>
            <a:ext cx="1468983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4608">
            <a:off x="5681337" y="-543544"/>
            <a:ext cx="3009895" cy="86702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62997" y="3072511"/>
            <a:ext cx="514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传统美德小故事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88" y="0"/>
            <a:ext cx="3300993" cy="3534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78488" y="887792"/>
            <a:ext cx="642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3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22749" y="64885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299" y="208928"/>
            <a:ext cx="467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cs typeface="+mn-ea"/>
                <a:sym typeface="+mn-lt"/>
              </a:rPr>
              <a:t>苏武牧羊</a:t>
            </a:r>
            <a:r>
              <a:rPr lang="en-US" altLang="zh-CN" sz="3600" b="1" dirty="0">
                <a:cs typeface="+mn-ea"/>
                <a:sym typeface="+mn-lt"/>
              </a:rPr>
              <a:t>--</a:t>
            </a:r>
            <a:r>
              <a:rPr lang="zh-CN" altLang="en-US" sz="3600" b="1" dirty="0">
                <a:cs typeface="+mn-ea"/>
                <a:sym typeface="+mn-lt"/>
              </a:rPr>
              <a:t>忠贞爱国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99" y="1355623"/>
            <a:ext cx="5245101" cy="28811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6750" y="1273234"/>
            <a:ext cx="6076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元前１００年，中郎将苏武奉命出使匈奴，因匈奴内部的政变而受牵连，汉朝使节全部被囚禁。匈奴又采取各种手段，迫苏武就范未成，匈奴单于将苏武流放至荒无人烟的北海牧羊。深陷绝境的苏武以草根野鼠为食，面对南方，怀念祖国，强烈的爱国信念，使他顽强地与困境抗争。他孤身一人与羊群相伴１９年，始终不辱汉使气节。公元前８１年</a:t>
            </a:r>
            <a:r>
              <a:rPr lang="en-US" altLang="zh-CN" sz="2400" b="1" dirty="0" smtClean="0">
                <a:cs typeface="+mn-ea"/>
                <a:sym typeface="+mn-lt"/>
              </a:rPr>
              <a:t>, </a:t>
            </a:r>
            <a:r>
              <a:rPr lang="zh-CN" altLang="en-US" sz="2400" b="1" dirty="0" smtClean="0">
                <a:cs typeface="+mn-ea"/>
                <a:sym typeface="+mn-lt"/>
              </a:rPr>
              <a:t>因匈奴与汉和好</a:t>
            </a:r>
            <a:r>
              <a:rPr lang="en-US" altLang="zh-CN" sz="2400" b="1" dirty="0" smtClean="0">
                <a:cs typeface="+mn-ea"/>
                <a:sym typeface="+mn-lt"/>
              </a:rPr>
              <a:t>,</a:t>
            </a:r>
            <a:r>
              <a:rPr lang="zh-CN" altLang="en-US" sz="2400" b="1" dirty="0" smtClean="0">
                <a:cs typeface="+mn-ea"/>
                <a:sym typeface="+mn-lt"/>
              </a:rPr>
              <a:t>白发苍苍的苏武被遣回朝。苏武临大节而不辱</a:t>
            </a:r>
            <a:r>
              <a:rPr lang="en-US" altLang="zh-CN" sz="2400" b="1" dirty="0" smtClean="0">
                <a:cs typeface="+mn-ea"/>
                <a:sym typeface="+mn-lt"/>
              </a:rPr>
              <a:t>,</a:t>
            </a:r>
            <a:r>
              <a:rPr lang="zh-CN" altLang="en-US" sz="2400" b="1" dirty="0" smtClean="0">
                <a:cs typeface="+mn-ea"/>
                <a:sym typeface="+mn-lt"/>
              </a:rPr>
              <a:t>经磨难而不屈，坚贞不渝的民族气节和爱国之心千百年来一直为人们所传颂。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37099"/>
            <a:ext cx="2120901" cy="2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299" y="208928"/>
            <a:ext cx="467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cs typeface="+mn-ea"/>
                <a:sym typeface="+mn-lt"/>
              </a:rPr>
              <a:t>负荆请罪</a:t>
            </a:r>
            <a:r>
              <a:rPr lang="en-US" altLang="zh-CN" sz="3600" b="1" dirty="0">
                <a:cs typeface="+mn-ea"/>
                <a:sym typeface="+mn-lt"/>
              </a:rPr>
              <a:t>--</a:t>
            </a:r>
            <a:r>
              <a:rPr lang="zh-CN" altLang="en-US" sz="3600" b="1" dirty="0">
                <a:cs typeface="+mn-ea"/>
                <a:sym typeface="+mn-lt"/>
              </a:rPr>
              <a:t>宽以待人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37099"/>
            <a:ext cx="2120901" cy="21209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1501" y="1338846"/>
            <a:ext cx="591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cs typeface="+mn-ea"/>
                <a:sym typeface="+mn-lt"/>
              </a:rPr>
              <a:t>战国时，廉颇为赵国大将，蔺相如后来居上，廉颇不服，想羞辱蔺相如，蔺相如为了赵国的利益，处处退让。“廉颇闻之，肉袒负荆，因宾客至蔺相如门谢罪。”两人遂为刎颈之交。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450" y="1338846"/>
            <a:ext cx="4762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299" y="208928"/>
            <a:ext cx="467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cs typeface="+mn-ea"/>
                <a:sym typeface="+mn-lt"/>
              </a:rPr>
              <a:t>徙木为信</a:t>
            </a:r>
            <a:r>
              <a:rPr lang="en-US" altLang="zh-CN" sz="3600" b="1" dirty="0">
                <a:cs typeface="+mn-ea"/>
                <a:sym typeface="+mn-lt"/>
              </a:rPr>
              <a:t>--</a:t>
            </a:r>
            <a:r>
              <a:rPr lang="zh-CN" altLang="en-US" sz="3600" b="1" dirty="0">
                <a:cs typeface="+mn-ea"/>
                <a:sym typeface="+mn-lt"/>
              </a:rPr>
              <a:t>诚实守信</a:t>
            </a:r>
          </a:p>
        </p:txBody>
      </p:sp>
      <p:sp>
        <p:nvSpPr>
          <p:cNvPr id="5" name="矩形 4"/>
          <p:cNvSpPr/>
          <p:nvPr/>
        </p:nvSpPr>
        <p:spPr>
          <a:xfrm>
            <a:off x="6198395" y="1238860"/>
            <a:ext cx="5714205" cy="454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cs typeface="+mn-ea"/>
                <a:sym typeface="+mn-lt"/>
              </a:rPr>
              <a:t>秦朝的商鞅，“徙木为信”，“谁把那木头从城的南门移到城的北门就给予重赏</a:t>
            </a:r>
            <a:r>
              <a:rPr lang="en-US" altLang="zh-CN" sz="2800" b="1" dirty="0" smtClean="0">
                <a:cs typeface="+mn-ea"/>
                <a:sym typeface="+mn-lt"/>
              </a:rPr>
              <a:t>(10</a:t>
            </a:r>
            <a:r>
              <a:rPr lang="zh-CN" altLang="en-US" sz="2800" b="1" dirty="0" smtClean="0">
                <a:cs typeface="+mn-ea"/>
                <a:sym typeface="+mn-lt"/>
              </a:rPr>
              <a:t>金</a:t>
            </a:r>
            <a:r>
              <a:rPr lang="en-US" altLang="zh-CN" sz="2800" b="1" dirty="0" smtClean="0">
                <a:cs typeface="+mn-ea"/>
                <a:sym typeface="+mn-lt"/>
              </a:rPr>
              <a:t>)”</a:t>
            </a:r>
            <a:r>
              <a:rPr lang="zh-CN" altLang="en-US" sz="2800" b="1" dirty="0" smtClean="0">
                <a:cs typeface="+mn-ea"/>
                <a:sym typeface="+mn-lt"/>
              </a:rPr>
              <a:t>，人们都表示怀疑，这时，一个年轻人将所立之木搬到北城门，商鞅果然赏</a:t>
            </a:r>
            <a:r>
              <a:rPr lang="en-US" altLang="zh-CN" sz="2800" b="1" dirty="0" smtClean="0">
                <a:cs typeface="+mn-ea"/>
                <a:sym typeface="+mn-lt"/>
              </a:rPr>
              <a:t>10</a:t>
            </a:r>
            <a:r>
              <a:rPr lang="zh-CN" altLang="en-US" sz="2800" b="1" dirty="0" smtClean="0">
                <a:cs typeface="+mn-ea"/>
                <a:sym typeface="+mn-lt"/>
              </a:rPr>
              <a:t>金。因为他讲诚信</a:t>
            </a:r>
            <a:r>
              <a:rPr lang="en-US" altLang="zh-CN" sz="2800" b="1" dirty="0" smtClean="0">
                <a:cs typeface="+mn-ea"/>
                <a:sym typeface="+mn-lt"/>
              </a:rPr>
              <a:t>,</a:t>
            </a:r>
            <a:r>
              <a:rPr lang="zh-CN" altLang="en-US" sz="2800" b="1" dirty="0" smtClean="0">
                <a:cs typeface="+mn-ea"/>
                <a:sym typeface="+mn-lt"/>
              </a:rPr>
              <a:t>取得了国人的信任，从而使变法得以成功。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99" y="1502011"/>
            <a:ext cx="5512597" cy="40903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37099"/>
            <a:ext cx="2120901" cy="2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299" y="208928"/>
            <a:ext cx="467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曾子杀猪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1245" y="997812"/>
            <a:ext cx="5714205" cy="454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cs typeface="+mn-ea"/>
                <a:sym typeface="+mn-lt"/>
              </a:rPr>
              <a:t>有一次，曾子的妻子要去赶集，孩子哭闹着也要去。妻子哄孩子说欺骗孩子，也培养了孩子讲信用的品德。你不要去了，我回来杀猪给你吃。她赶集回来后，看见曾子真要杀猪，连忙上前阻止。曾子说，你欺骗了孩子，孩子就会不信任你。说着，就把猪杀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35" y="1238860"/>
            <a:ext cx="5133975" cy="470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37099"/>
            <a:ext cx="2120901" cy="2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207" y="0"/>
            <a:ext cx="1468983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4608">
            <a:off x="5681337" y="-543544"/>
            <a:ext cx="3009895" cy="86702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62997" y="3072511"/>
            <a:ext cx="514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传统美德的丢失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88" y="0"/>
            <a:ext cx="3300993" cy="3534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78488" y="887792"/>
            <a:ext cx="642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8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0325" y="707732"/>
            <a:ext cx="95313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cs typeface="+mn-ea"/>
                <a:sym typeface="+mn-lt"/>
              </a:rPr>
              <a:t>我们可以看到，在公共场所，人们肆意地高声喧哗和乱吐乱扔；在公共汽车门口，人们相互拥挤；在经济交往中，虚假广告满天飞，坑蒙拐骗、假冒伪劣商品无所不在开车不愿礼让，都想抢先争道，不懂得与人方便与己也方便的道理；乘公交车不排队、争先恐后抢位置；不懂照顾老弱病残者；只注重小家庭的卫生和美化，而随意糟蹋公共卫生；在开会、看文艺演出时使用手机或电话，甚至打游戏、睡觉；看望朋友、同事、上司不预约时间；接电话不愿先报自己的姓名；至于随地吐痰、乱丢垃圾、说脏话恶语、在公共场合大声喧哗者更是常见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100"/>
            <a:ext cx="12192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25" y="1636600"/>
            <a:ext cx="3168549" cy="32842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23180" y="2067551"/>
            <a:ext cx="1385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b="1" dirty="0" smtClean="0">
                <a:cs typeface="+mn-ea"/>
                <a:sym typeface="+mn-lt"/>
              </a:rPr>
              <a:t>目录</a:t>
            </a:r>
            <a:endParaRPr lang="zh-CN" altLang="en-US" sz="7200" b="1"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042492" y="494451"/>
            <a:ext cx="1469308" cy="2345069"/>
            <a:chOff x="4042492" y="494451"/>
            <a:chExt cx="1469308" cy="234506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492" y="494451"/>
              <a:ext cx="1469308" cy="15731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571386" y="1639191"/>
              <a:ext cx="8715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b="1" dirty="0">
                  <a:cs typeface="+mn-ea"/>
                  <a:sym typeface="+mn-lt"/>
                </a:rPr>
                <a:t>简介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633091" y="769396"/>
              <a:ext cx="642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89204" y="582501"/>
            <a:ext cx="1469308" cy="3374314"/>
            <a:chOff x="5389204" y="582501"/>
            <a:chExt cx="1469308" cy="33743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9204" y="582501"/>
              <a:ext cx="1469308" cy="157310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971868" y="794072"/>
              <a:ext cx="871588" cy="3162743"/>
              <a:chOff x="5971868" y="794072"/>
              <a:chExt cx="871588" cy="316274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971868" y="1648491"/>
                <a:ext cx="87158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>
                    <a:cs typeface="+mn-ea"/>
                    <a:sym typeface="+mn-lt"/>
                  </a:rPr>
                  <a:t>核心内涵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008455" y="794072"/>
                <a:ext cx="6423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972300" y="494451"/>
            <a:ext cx="1469308" cy="5115058"/>
            <a:chOff x="6972300" y="494451"/>
            <a:chExt cx="1469308" cy="511505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300" y="494451"/>
              <a:ext cx="1469308" cy="157310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7570020" y="769395"/>
              <a:ext cx="871588" cy="4840114"/>
              <a:chOff x="7570020" y="769395"/>
              <a:chExt cx="871588" cy="484011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570020" y="1639191"/>
                <a:ext cx="87158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>
                    <a:cs typeface="+mn-ea"/>
                    <a:sym typeface="+mn-lt"/>
                  </a:rPr>
                  <a:t>传统美德小故事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570020" y="769395"/>
                <a:ext cx="6423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555396" y="494451"/>
            <a:ext cx="1471766" cy="5124358"/>
            <a:chOff x="8555396" y="494451"/>
            <a:chExt cx="1471766" cy="512435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396" y="494451"/>
              <a:ext cx="1469308" cy="1573100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9155574" y="794071"/>
              <a:ext cx="871588" cy="4824738"/>
              <a:chOff x="9155574" y="794071"/>
              <a:chExt cx="871588" cy="482473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9155574" y="1648491"/>
                <a:ext cx="87158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>
                    <a:cs typeface="+mn-ea"/>
                    <a:sym typeface="+mn-lt"/>
                  </a:rPr>
                  <a:t>传统美德的丢失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155574" y="794071"/>
                <a:ext cx="6423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0138492" y="455501"/>
            <a:ext cx="1471766" cy="4609310"/>
            <a:chOff x="10138492" y="455501"/>
            <a:chExt cx="1471766" cy="460931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8492" y="455501"/>
              <a:ext cx="1469308" cy="1573100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10738514" y="794071"/>
              <a:ext cx="871744" cy="4270740"/>
              <a:chOff x="10738514" y="794071"/>
              <a:chExt cx="871744" cy="427074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0738670" y="1648491"/>
                <a:ext cx="87158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>
                    <a:cs typeface="+mn-ea"/>
                    <a:sym typeface="+mn-lt"/>
                  </a:rPr>
                  <a:t>重拾传统美德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738514" y="794071"/>
                <a:ext cx="6423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36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伍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5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8299" y="208928"/>
            <a:ext cx="704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cs typeface="+mn-ea"/>
                <a:sym typeface="+mn-lt"/>
              </a:rPr>
              <a:t>社会一撇 </a:t>
            </a:r>
            <a:r>
              <a:rPr lang="zh-CN" altLang="en-US" sz="3600" b="1" dirty="0" smtClean="0">
                <a:cs typeface="+mn-ea"/>
                <a:sym typeface="+mn-lt"/>
              </a:rPr>
              <a:t>看</a:t>
            </a:r>
            <a:r>
              <a:rPr lang="zh-CN" altLang="en-US" sz="3600" b="1" dirty="0">
                <a:cs typeface="+mn-ea"/>
                <a:sym typeface="+mn-lt"/>
              </a:rPr>
              <a:t>后有什么感想呢？</a:t>
            </a:r>
          </a:p>
        </p:txBody>
      </p:sp>
      <p:pic>
        <p:nvPicPr>
          <p:cNvPr id="7" name="Picture 2" descr="xin_0809011508254096685101"/>
          <p:cNvPicPr>
            <a:picLocks noChangeAspect="1"/>
          </p:cNvPicPr>
          <p:nvPr/>
        </p:nvPicPr>
        <p:blipFill rotWithShape="1">
          <a:blip r:embed="rId4" cstate="screen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900" y="1045737"/>
            <a:ext cx="4266090" cy="242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xin_1709011508235091843589"/>
          <p:cNvPicPr>
            <a:picLocks noChangeAspect="1"/>
          </p:cNvPicPr>
          <p:nvPr/>
        </p:nvPicPr>
        <p:blipFill rotWithShape="1">
          <a:blip r:embed="rId5" cstate="screen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190" y="1045737"/>
            <a:ext cx="2653300" cy="242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xin_1109011508245072423695"/>
          <p:cNvPicPr>
            <a:picLocks noChangeAspect="1"/>
          </p:cNvPicPr>
          <p:nvPr/>
        </p:nvPicPr>
        <p:blipFill rotWithShape="1">
          <a:blip r:embed="rId6" cstate="screen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3467098"/>
            <a:ext cx="3025806" cy="2286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xin_4709011508231923042992"/>
          <p:cNvPicPr>
            <a:picLocks noChangeAspect="1"/>
          </p:cNvPicPr>
          <p:nvPr/>
        </p:nvPicPr>
        <p:blipFill rotWithShape="1">
          <a:blip r:embed="rId7" cstate="screen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918" y="3467099"/>
            <a:ext cx="3141572" cy="22864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100"/>
            <a:ext cx="12192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207" y="0"/>
            <a:ext cx="1468983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4608">
            <a:off x="5681337" y="-543544"/>
            <a:ext cx="3009895" cy="86702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20813" y="3072511"/>
            <a:ext cx="514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重拾传统美德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88" y="0"/>
            <a:ext cx="3300993" cy="3534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78488" y="887792"/>
            <a:ext cx="642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伍</a:t>
            </a:r>
          </a:p>
        </p:txBody>
      </p:sp>
    </p:spTree>
    <p:extLst>
      <p:ext uri="{BB962C8B-B14F-4D97-AF65-F5344CB8AC3E}">
        <p14:creationId xmlns:p14="http://schemas.microsoft.com/office/powerpoint/2010/main" val="39786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100"/>
            <a:ext cx="12192000" cy="1866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9862" y="3765932"/>
            <a:ext cx="10392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为人要有礼貌，这是做人处世的最起码的要求。礼貌是尊重自己的表现。对人有礼貌表现了一个人对自己和他人的基本情感和态度。中国古 代思想家十分强调礼节礼貌的重要性。荀子说：“人无礼则不生，事无礼则不成，国家无礼则不宁。”礼要求人们要仪表端庄，举止文雅，言谈谦虚，待人和气，亲切热情。彬彬有礼的人，必然赢得人们的依赖和尊重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853" y="349659"/>
            <a:ext cx="7376510" cy="36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100"/>
            <a:ext cx="12192000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0" y="-428625"/>
            <a:ext cx="13716000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905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653" y="4432300"/>
            <a:ext cx="3794024" cy="1866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41455" y="1496009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9600" dirty="0" smtClean="0">
                <a:cs typeface="+mn-ea"/>
                <a:sym typeface="+mn-lt"/>
              </a:rPr>
              <a:t>感谢观看</a:t>
            </a:r>
            <a:endParaRPr lang="zh-CN" altLang="en-US" sz="96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5602669" y="262989"/>
            <a:ext cx="1405762" cy="61341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03066" y="4032920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61605E"/>
                </a:solidFill>
                <a:cs typeface="+mn-ea"/>
                <a:sym typeface="+mn-lt"/>
              </a:rPr>
              <a:t>主题班会</a:t>
            </a:r>
            <a:r>
              <a:rPr lang="en-US" altLang="zh-CN" sz="3200" dirty="0" smtClean="0">
                <a:solidFill>
                  <a:srgbClr val="61605E"/>
                </a:solidFill>
                <a:cs typeface="+mn-ea"/>
                <a:sym typeface="+mn-lt"/>
              </a:rPr>
              <a:t>PPT</a:t>
            </a:r>
            <a:r>
              <a:rPr lang="zh-CN" altLang="en-US" sz="3200" dirty="0" smtClean="0">
                <a:solidFill>
                  <a:srgbClr val="61605E"/>
                </a:solidFill>
                <a:cs typeface="+mn-ea"/>
                <a:sym typeface="+mn-lt"/>
              </a:rPr>
              <a:t>模板</a:t>
            </a:r>
            <a:endParaRPr lang="en-US" altLang="zh-CN" sz="3200" dirty="0" smtClean="0">
              <a:solidFill>
                <a:srgbClr val="61605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5677 0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2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207" y="0"/>
            <a:ext cx="1468983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4608">
            <a:off x="5732438" y="22979"/>
            <a:ext cx="3009895" cy="75319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08385" y="3006246"/>
            <a:ext cx="26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简介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88" y="0"/>
            <a:ext cx="3300993" cy="3534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78488" y="887792"/>
            <a:ext cx="642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0388" y="615636"/>
            <a:ext cx="1530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EEEEE"/>
                </a:solidFill>
              </a:rPr>
              <a:t>https://www.ypppt.com/</a:t>
            </a:r>
            <a:endParaRPr lang="zh-CN" altLang="en-US" sz="8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532094"/>
            <a:ext cx="11049000" cy="5793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149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cs typeface="+mn-ea"/>
                <a:sym typeface="+mn-lt"/>
              </a:rPr>
              <a:t>简介</a:t>
            </a:r>
          </a:p>
        </p:txBody>
      </p:sp>
      <p:sp>
        <p:nvSpPr>
          <p:cNvPr id="5" name="矩形 4"/>
          <p:cNvSpPr/>
          <p:nvPr/>
        </p:nvSpPr>
        <p:spPr>
          <a:xfrm>
            <a:off x="3203575" y="1855905"/>
            <a:ext cx="66770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cs typeface="+mn-ea"/>
                <a:sym typeface="+mn-lt"/>
              </a:rPr>
              <a:t>中华民族传统美德，是指中国五千年历史流传下来，具有影响，可以继承，并得到不断创新发展，有益于下代的优秀道德遗产。概括起来就是：中华民族优秀的道德品质、优良的民族精神、崇高的民族气节、高尚的民族情感以及良好的民族习惯的总和。它标志着中华民族的“形”与“魂”。它也是我国人民两千多年来处理人际关系、人与社会关系和人与自然关系的实践的结晶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2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207" y="0"/>
            <a:ext cx="1468983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4608">
            <a:off x="5732438" y="22979"/>
            <a:ext cx="3009895" cy="75319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3681" y="3006246"/>
            <a:ext cx="3242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核心内涵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88" y="0"/>
            <a:ext cx="3300993" cy="3534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78488" y="887792"/>
            <a:ext cx="642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</p:spTree>
    <p:extLst>
      <p:ext uri="{BB962C8B-B14F-4D97-AF65-F5344CB8AC3E}">
        <p14:creationId xmlns:p14="http://schemas.microsoft.com/office/powerpoint/2010/main" val="19825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872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748" y="4204097"/>
            <a:ext cx="2487156" cy="318626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192137" y="886573"/>
            <a:ext cx="2291452" cy="2165027"/>
            <a:chOff x="5192137" y="886573"/>
            <a:chExt cx="2291452" cy="216502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2137" y="886573"/>
              <a:ext cx="2291452" cy="2165027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5636188" y="1047031"/>
              <a:ext cx="14033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0" b="1" dirty="0" smtClean="0">
                  <a:cs typeface="+mn-ea"/>
                  <a:sym typeface="+mn-lt"/>
                </a:rPr>
                <a:t>义</a:t>
              </a:r>
              <a:endParaRPr lang="zh-CN" altLang="en-US" sz="10000" b="1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39756" y="855805"/>
            <a:ext cx="2291452" cy="2165027"/>
            <a:chOff x="8639756" y="855805"/>
            <a:chExt cx="2291452" cy="216502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9756" y="855805"/>
              <a:ext cx="2291452" cy="2165027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9093410" y="1047031"/>
              <a:ext cx="14033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0" b="1" dirty="0" smtClean="0">
                  <a:cs typeface="+mn-ea"/>
                  <a:sym typeface="+mn-lt"/>
                </a:rPr>
                <a:t>礼</a:t>
              </a:r>
              <a:endParaRPr lang="zh-CN" altLang="en-US" sz="100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54289" y="3212058"/>
            <a:ext cx="2291452" cy="2165027"/>
            <a:chOff x="1654289" y="3212058"/>
            <a:chExt cx="2291452" cy="216502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4289" y="3212058"/>
              <a:ext cx="2291452" cy="2165027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2178966" y="3363418"/>
              <a:ext cx="14033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0" b="1" dirty="0" smtClean="0">
                  <a:cs typeface="+mn-ea"/>
                  <a:sym typeface="+mn-lt"/>
                </a:rPr>
                <a:t>信</a:t>
              </a:r>
              <a:endParaRPr lang="zh-CN" altLang="en-US" sz="10000" b="1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192137" y="3212058"/>
            <a:ext cx="2291452" cy="2165027"/>
            <a:chOff x="5192137" y="3212058"/>
            <a:chExt cx="2291452" cy="216502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2137" y="3212058"/>
              <a:ext cx="2291452" cy="2165027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636188" y="3363418"/>
              <a:ext cx="14033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0" b="1" dirty="0" smtClean="0">
                  <a:cs typeface="+mn-ea"/>
                  <a:sym typeface="+mn-lt"/>
                </a:rPr>
                <a:t>孝</a:t>
              </a:r>
              <a:endParaRPr lang="zh-CN" altLang="en-US" sz="10000" b="1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49359" y="3247123"/>
            <a:ext cx="2291452" cy="2165027"/>
            <a:chOff x="8649359" y="3247123"/>
            <a:chExt cx="2291452" cy="216502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359" y="3247123"/>
              <a:ext cx="2291452" cy="2165027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9093410" y="3363418"/>
              <a:ext cx="14033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0" b="1" dirty="0" smtClean="0">
                  <a:cs typeface="+mn-ea"/>
                  <a:sym typeface="+mn-lt"/>
                </a:rPr>
                <a:t>廉</a:t>
              </a:r>
              <a:endParaRPr lang="zh-CN" altLang="en-US" sz="10000" b="1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43793" y="886574"/>
            <a:ext cx="2291452" cy="2165027"/>
            <a:chOff x="1643793" y="886574"/>
            <a:chExt cx="2291452" cy="216502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3793" y="886574"/>
              <a:ext cx="2291452" cy="2165027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087844" y="1047031"/>
              <a:ext cx="14033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0" b="1" dirty="0" smtClean="0">
                  <a:cs typeface="+mn-ea"/>
                  <a:sym typeface="+mn-lt"/>
                </a:rPr>
                <a:t>仁</a:t>
              </a:r>
              <a:endParaRPr lang="zh-CN" altLang="en-US" sz="100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3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122428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715874"/>
            <a:ext cx="3632201" cy="3426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87" y="1715874"/>
            <a:ext cx="953079" cy="3270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556" y="4638215"/>
            <a:ext cx="3746500" cy="21971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53024" y="1426795"/>
            <a:ext cx="140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800" b="1" dirty="0" smtClean="0">
                <a:cs typeface="+mn-ea"/>
                <a:sym typeface="+mn-lt"/>
              </a:rPr>
              <a:t>仁</a:t>
            </a:r>
            <a:endParaRPr lang="zh-CN" altLang="en-US" sz="208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40826" y="2151726"/>
            <a:ext cx="80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cs typeface="+mn-ea"/>
                <a:sym typeface="+mn-lt"/>
              </a:rPr>
              <a:t>有仁爱之心</a:t>
            </a:r>
          </a:p>
        </p:txBody>
      </p:sp>
    </p:spTree>
    <p:extLst>
      <p:ext uri="{BB962C8B-B14F-4D97-AF65-F5344CB8AC3E}">
        <p14:creationId xmlns:p14="http://schemas.microsoft.com/office/powerpoint/2010/main" val="17102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122428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715874"/>
            <a:ext cx="3632201" cy="3426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87" y="1715874"/>
            <a:ext cx="953079" cy="32702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53024" y="1426795"/>
            <a:ext cx="140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800" b="1" dirty="0" smtClean="0">
                <a:cs typeface="+mn-ea"/>
                <a:sym typeface="+mn-lt"/>
              </a:rPr>
              <a:t>义</a:t>
            </a:r>
            <a:endParaRPr lang="zh-CN" altLang="en-US" sz="208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40826" y="2210618"/>
            <a:ext cx="80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cs typeface="+mn-ea"/>
                <a:sym typeface="+mn-lt"/>
              </a:rPr>
              <a:t>重情义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701" y="4235547"/>
            <a:ext cx="1908175" cy="21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122428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8300" y="208928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cs typeface="+mn-ea"/>
                <a:sym typeface="+mn-lt"/>
              </a:rPr>
              <a:t>核心内涵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715874"/>
            <a:ext cx="3632201" cy="3426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87" y="1715874"/>
            <a:ext cx="953079" cy="32702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53024" y="1426795"/>
            <a:ext cx="140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800" b="1" dirty="0" smtClean="0">
                <a:cs typeface="+mn-ea"/>
                <a:sym typeface="+mn-lt"/>
              </a:rPr>
              <a:t>礼</a:t>
            </a:r>
            <a:endParaRPr lang="zh-CN" altLang="en-US" sz="208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40826" y="2210618"/>
            <a:ext cx="80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cs typeface="+mn-ea"/>
                <a:sym typeface="+mn-lt"/>
              </a:rPr>
              <a:t>懂礼数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5082">
            <a:off x="7329405" y="3353151"/>
            <a:ext cx="2029253" cy="33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gp2agr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945</Words>
  <Application>Microsoft Office PowerPoint</Application>
  <PresentationFormat>宽屏</PresentationFormat>
  <Paragraphs>99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2017-12-12T14:10:02Z</dcterms:created>
  <dcterms:modified xsi:type="dcterms:W3CDTF">2023-04-08T08:44:08Z</dcterms:modified>
</cp:coreProperties>
</file>