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2"/>
  </p:sldMasterIdLst>
  <p:notesMasterIdLst>
    <p:notesMasterId r:id="rId24"/>
  </p:notesMasterIdLst>
  <p:handoutMasterIdLst>
    <p:handoutMasterId r:id="rId25"/>
  </p:handoutMasterIdLst>
  <p:sldIdLst>
    <p:sldId id="257" r:id="rId3"/>
    <p:sldId id="260" r:id="rId4"/>
    <p:sldId id="261" r:id="rId5"/>
    <p:sldId id="280" r:id="rId6"/>
    <p:sldId id="281" r:id="rId7"/>
    <p:sldId id="311" r:id="rId8"/>
    <p:sldId id="282" r:id="rId9"/>
    <p:sldId id="300" r:id="rId10"/>
    <p:sldId id="301" r:id="rId11"/>
    <p:sldId id="302" r:id="rId12"/>
    <p:sldId id="303" r:id="rId13"/>
    <p:sldId id="312" r:id="rId14"/>
    <p:sldId id="283" r:id="rId15"/>
    <p:sldId id="305" r:id="rId16"/>
    <p:sldId id="313" r:id="rId17"/>
    <p:sldId id="284" r:id="rId18"/>
    <p:sldId id="306" r:id="rId19"/>
    <p:sldId id="307" r:id="rId20"/>
    <p:sldId id="308" r:id="rId21"/>
    <p:sldId id="309" r:id="rId22"/>
    <p:sldId id="314" r:id="rId23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94660"/>
  </p:normalViewPr>
  <p:slideViewPr>
    <p:cSldViewPr>
      <p:cViewPr varScale="1">
        <p:scale>
          <a:sx n="106" d="100"/>
          <a:sy n="106" d="100"/>
        </p:scale>
        <p:origin x="822" y="114"/>
      </p:cViewPr>
      <p:guideLst>
        <p:guide orient="horz" pos="220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601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010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211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583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68696" y="0"/>
            <a:ext cx="12360696" cy="6858000"/>
          </a:xfrm>
          <a:prstGeom prst="rect">
            <a:avLst/>
          </a:prstGeom>
        </p:spPr>
      </p:pic>
      <p:sp>
        <p:nvSpPr>
          <p:cNvPr id="11" name="任意多边形: 形状 10"/>
          <p:cNvSpPr/>
          <p:nvPr userDrawn="1"/>
        </p:nvSpPr>
        <p:spPr>
          <a:xfrm rot="2443246">
            <a:off x="-16076" y="-261116"/>
            <a:ext cx="791565" cy="1503917"/>
          </a:xfrm>
          <a:custGeom>
            <a:avLst/>
            <a:gdLst>
              <a:gd name="connsiteX0" fmla="*/ 151608 w 791565"/>
              <a:gd name="connsiteY0" fmla="*/ 314500 h 1503917"/>
              <a:gd name="connsiteX1" fmla="*/ 516980 w 791565"/>
              <a:gd name="connsiteY1" fmla="*/ 0 h 1503917"/>
              <a:gd name="connsiteX2" fmla="*/ 625704 w 791565"/>
              <a:gd name="connsiteY2" fmla="*/ 131774 h 1503917"/>
              <a:gd name="connsiteX3" fmla="*/ 791565 w 791565"/>
              <a:gd name="connsiteY3" fmla="*/ 674765 h 1503917"/>
              <a:gd name="connsiteX4" fmla="*/ 363385 w 791565"/>
              <a:gd name="connsiteY4" fmla="*/ 1480075 h 1503917"/>
              <a:gd name="connsiteX5" fmla="*/ 319460 w 791565"/>
              <a:gd name="connsiteY5" fmla="*/ 1503917 h 1503917"/>
              <a:gd name="connsiteX6" fmla="*/ 0 w 791565"/>
              <a:gd name="connsiteY6" fmla="*/ 1132783 h 1503917"/>
              <a:gd name="connsiteX7" fmla="*/ 12271 w 791565"/>
              <a:gd name="connsiteY7" fmla="*/ 1128974 h 1503917"/>
              <a:gd name="connsiteX8" fmla="*/ 313341 w 791565"/>
              <a:gd name="connsiteY8" fmla="*/ 674765 h 1503917"/>
              <a:gd name="connsiteX9" fmla="*/ 168960 w 791565"/>
              <a:gd name="connsiteY9" fmla="*/ 326199 h 150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1565" h="1503917">
                <a:moveTo>
                  <a:pt x="151608" y="314500"/>
                </a:moveTo>
                <a:lnTo>
                  <a:pt x="516980" y="0"/>
                </a:lnTo>
                <a:lnTo>
                  <a:pt x="625704" y="131774"/>
                </a:lnTo>
                <a:cubicBezTo>
                  <a:pt x="730420" y="286774"/>
                  <a:pt x="791565" y="473629"/>
                  <a:pt x="791565" y="674765"/>
                </a:cubicBezTo>
                <a:cubicBezTo>
                  <a:pt x="791565" y="1009992"/>
                  <a:pt x="621718" y="1305549"/>
                  <a:pt x="363385" y="1480075"/>
                </a:cubicBezTo>
                <a:lnTo>
                  <a:pt x="319460" y="1503917"/>
                </a:lnTo>
                <a:lnTo>
                  <a:pt x="0" y="1132783"/>
                </a:lnTo>
                <a:lnTo>
                  <a:pt x="12271" y="1128974"/>
                </a:lnTo>
                <a:cubicBezTo>
                  <a:pt x="189197" y="1054140"/>
                  <a:pt x="313341" y="878950"/>
                  <a:pt x="313341" y="674765"/>
                </a:cubicBezTo>
                <a:cubicBezTo>
                  <a:pt x="313341" y="538642"/>
                  <a:pt x="258166" y="415405"/>
                  <a:pt x="168960" y="326199"/>
                </a:cubicBezTo>
                <a:close/>
              </a:path>
            </a:pathLst>
          </a:custGeom>
          <a:solidFill>
            <a:srgbClr val="40C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 userDrawn="1"/>
        </p:nvSpPr>
        <p:spPr>
          <a:xfrm>
            <a:off x="4367809" y="4509120"/>
            <a:ext cx="33722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000">
                <a:ln>
                  <a:gradFill>
                    <a:gsLst>
                      <a:gs pos="30000">
                        <a:schemeClr val="bg1"/>
                      </a:gs>
                      <a:gs pos="79000">
                        <a:srgbClr val="FFFF57"/>
                      </a:gs>
                    </a:gsLst>
                    <a:lin ang="5400000" scaled="1"/>
                  </a:gradFill>
                </a:ln>
                <a:noFill/>
                <a:effectLst>
                  <a:outerShdw blurRad="50800" dist="38100" dir="5400000" algn="t" rotWithShape="0">
                    <a:prstClr val="black">
                      <a:alpha val="15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Arial" panose="020B0604020202020204" pitchFamily="34" charset="0"/>
              </a:rPr>
              <a:t>2021</a:t>
            </a:r>
            <a:endParaRPr lang="zh-CN" altLang="en-US" sz="10000">
              <a:ln>
                <a:gradFill>
                  <a:gsLst>
                    <a:gs pos="30000">
                      <a:schemeClr val="bg1"/>
                    </a:gs>
                    <a:gs pos="79000">
                      <a:srgbClr val="FFFF57"/>
                    </a:gs>
                  </a:gsLst>
                  <a:lin ang="5400000" scaled="1"/>
                </a:gradFill>
              </a:ln>
              <a:noFill/>
              <a:effectLst>
                <a:outerShdw blurRad="50800" dist="38100" dir="5400000" algn="t" rotWithShape="0">
                  <a:prstClr val="black">
                    <a:alpha val="15000"/>
                  </a:prstClr>
                </a:outerShdw>
              </a:effectLst>
              <a:latin typeface="汉仪菱心体简" panose="02010400000101010101" pitchFamily="2" charset="-122"/>
              <a:ea typeface="汉仪菱心体简" panose="02010400000101010101" pitchFamily="2" charset="-122"/>
              <a:sym typeface="Arial" panose="020B0604020202020204" pitchFamily="34" charset="0"/>
            </a:endParaRPr>
          </a:p>
        </p:txBody>
      </p:sp>
      <p:sp>
        <p:nvSpPr>
          <p:cNvPr id="18" name="任意多边形: 形状 17"/>
          <p:cNvSpPr/>
          <p:nvPr userDrawn="1"/>
        </p:nvSpPr>
        <p:spPr>
          <a:xfrm rot="929844">
            <a:off x="-625831" y="5250579"/>
            <a:ext cx="8575828" cy="2620174"/>
          </a:xfrm>
          <a:custGeom>
            <a:avLst/>
            <a:gdLst>
              <a:gd name="connsiteX0" fmla="*/ 0 w 8575828"/>
              <a:gd name="connsiteY0" fmla="*/ 182676 h 2620174"/>
              <a:gd name="connsiteX1" fmla="*/ 514123 w 8575828"/>
              <a:gd name="connsiteY1" fmla="*/ 291248 h 2620174"/>
              <a:gd name="connsiteX2" fmla="*/ 4311625 w 8575828"/>
              <a:gd name="connsiteY2" fmla="*/ 311804 h 2620174"/>
              <a:gd name="connsiteX3" fmla="*/ 8130825 w 8575828"/>
              <a:gd name="connsiteY3" fmla="*/ 337095 h 2620174"/>
              <a:gd name="connsiteX4" fmla="*/ 8575828 w 8575828"/>
              <a:gd name="connsiteY4" fmla="*/ 429705 h 2620174"/>
              <a:gd name="connsiteX5" fmla="*/ 675859 w 8575828"/>
              <a:gd name="connsiteY5" fmla="*/ 2620174 h 262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75828" h="2620174">
                <a:moveTo>
                  <a:pt x="0" y="182676"/>
                </a:moveTo>
                <a:lnTo>
                  <a:pt x="514123" y="291248"/>
                </a:lnTo>
                <a:cubicBezTo>
                  <a:pt x="1779957" y="567599"/>
                  <a:pt x="3045791" y="865577"/>
                  <a:pt x="4311625" y="311804"/>
                </a:cubicBezTo>
                <a:cubicBezTo>
                  <a:pt x="5584692" y="-245133"/>
                  <a:pt x="6857758" y="59442"/>
                  <a:pt x="8130825" y="337095"/>
                </a:cubicBezTo>
                <a:lnTo>
                  <a:pt x="8575828" y="429705"/>
                </a:lnTo>
                <a:lnTo>
                  <a:pt x="675859" y="2620174"/>
                </a:lnTo>
                <a:close/>
              </a:path>
            </a:pathLst>
          </a:custGeom>
          <a:gradFill flip="none" rotWithShape="1">
            <a:gsLst>
              <a:gs pos="30000">
                <a:srgbClr val="0C9BF3"/>
              </a:gs>
              <a:gs pos="90000">
                <a:srgbClr val="11C4F8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: 形状 18"/>
          <p:cNvSpPr/>
          <p:nvPr userDrawn="1"/>
        </p:nvSpPr>
        <p:spPr>
          <a:xfrm rot="929844" flipH="1" flipV="1">
            <a:off x="4073310" y="-1017318"/>
            <a:ext cx="8575828" cy="2620174"/>
          </a:xfrm>
          <a:custGeom>
            <a:avLst/>
            <a:gdLst>
              <a:gd name="connsiteX0" fmla="*/ 0 w 8575828"/>
              <a:gd name="connsiteY0" fmla="*/ 182676 h 2620174"/>
              <a:gd name="connsiteX1" fmla="*/ 514123 w 8575828"/>
              <a:gd name="connsiteY1" fmla="*/ 291248 h 2620174"/>
              <a:gd name="connsiteX2" fmla="*/ 4311625 w 8575828"/>
              <a:gd name="connsiteY2" fmla="*/ 311804 h 2620174"/>
              <a:gd name="connsiteX3" fmla="*/ 8130825 w 8575828"/>
              <a:gd name="connsiteY3" fmla="*/ 337095 h 2620174"/>
              <a:gd name="connsiteX4" fmla="*/ 8575828 w 8575828"/>
              <a:gd name="connsiteY4" fmla="*/ 429705 h 2620174"/>
              <a:gd name="connsiteX5" fmla="*/ 675859 w 8575828"/>
              <a:gd name="connsiteY5" fmla="*/ 2620174 h 262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75828" h="2620174">
                <a:moveTo>
                  <a:pt x="0" y="182676"/>
                </a:moveTo>
                <a:lnTo>
                  <a:pt x="514123" y="291248"/>
                </a:lnTo>
                <a:cubicBezTo>
                  <a:pt x="1779957" y="567599"/>
                  <a:pt x="3045791" y="865577"/>
                  <a:pt x="4311625" y="311804"/>
                </a:cubicBezTo>
                <a:cubicBezTo>
                  <a:pt x="5584692" y="-245133"/>
                  <a:pt x="6857758" y="59442"/>
                  <a:pt x="8130825" y="337095"/>
                </a:cubicBezTo>
                <a:lnTo>
                  <a:pt x="8575828" y="429705"/>
                </a:lnTo>
                <a:lnTo>
                  <a:pt x="675859" y="2620174"/>
                </a:lnTo>
                <a:close/>
              </a:path>
            </a:pathLst>
          </a:custGeom>
          <a:gradFill flip="none" rotWithShape="1">
            <a:gsLst>
              <a:gs pos="30000">
                <a:srgbClr val="0C9BF3"/>
              </a:gs>
              <a:gs pos="90000">
                <a:srgbClr val="11C4F8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22" name="任意多边形: 形状 21"/>
          <p:cNvSpPr/>
          <p:nvPr userDrawn="1"/>
        </p:nvSpPr>
        <p:spPr>
          <a:xfrm rot="20670156" flipH="1">
            <a:off x="4498764" y="5308591"/>
            <a:ext cx="8097209" cy="2504155"/>
          </a:xfrm>
          <a:custGeom>
            <a:avLst/>
            <a:gdLst>
              <a:gd name="connsiteX0" fmla="*/ 0 w 8097209"/>
              <a:gd name="connsiteY0" fmla="*/ 283750 h 2504155"/>
              <a:gd name="connsiteX1" fmla="*/ 615664 w 8097209"/>
              <a:gd name="connsiteY1" fmla="*/ 2504155 h 2504155"/>
              <a:gd name="connsiteX2" fmla="*/ 8097209 w 8097209"/>
              <a:gd name="connsiteY2" fmla="*/ 429705 h 2504155"/>
              <a:gd name="connsiteX3" fmla="*/ 7652206 w 8097209"/>
              <a:gd name="connsiteY3" fmla="*/ 337095 h 2504155"/>
              <a:gd name="connsiteX4" fmla="*/ 3833006 w 8097209"/>
              <a:gd name="connsiteY4" fmla="*/ 311804 h 2504155"/>
              <a:gd name="connsiteX5" fmla="*/ 35504 w 8097209"/>
              <a:gd name="connsiteY5" fmla="*/ 291248 h 2504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7209" h="2504155">
                <a:moveTo>
                  <a:pt x="0" y="283750"/>
                </a:moveTo>
                <a:lnTo>
                  <a:pt x="615664" y="2504155"/>
                </a:lnTo>
                <a:lnTo>
                  <a:pt x="8097209" y="429705"/>
                </a:lnTo>
                <a:lnTo>
                  <a:pt x="7652206" y="337095"/>
                </a:lnTo>
                <a:cubicBezTo>
                  <a:pt x="6379139" y="59442"/>
                  <a:pt x="5106073" y="-245133"/>
                  <a:pt x="3833006" y="311804"/>
                </a:cubicBezTo>
                <a:cubicBezTo>
                  <a:pt x="2567172" y="865577"/>
                  <a:pt x="1301338" y="567599"/>
                  <a:pt x="35504" y="291248"/>
                </a:cubicBezTo>
                <a:close/>
              </a:path>
            </a:pathLst>
          </a:custGeom>
          <a:gradFill flip="none" rotWithShape="1">
            <a:gsLst>
              <a:gs pos="30000">
                <a:srgbClr val="0C9BF3"/>
              </a:gs>
              <a:gs pos="90000">
                <a:srgbClr val="11C4F8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4680" y="0"/>
            <a:ext cx="12216680" cy="6858000"/>
          </a:xfrm>
          <a:prstGeom prst="rect">
            <a:avLst/>
          </a:prstGeom>
        </p:spPr>
      </p:pic>
      <p:sp>
        <p:nvSpPr>
          <p:cNvPr id="11" name="任意多边形: 形状 10"/>
          <p:cNvSpPr/>
          <p:nvPr userDrawn="1"/>
        </p:nvSpPr>
        <p:spPr>
          <a:xfrm rot="2443246">
            <a:off x="157170" y="-239297"/>
            <a:ext cx="791565" cy="1503917"/>
          </a:xfrm>
          <a:custGeom>
            <a:avLst/>
            <a:gdLst>
              <a:gd name="connsiteX0" fmla="*/ 151608 w 791565"/>
              <a:gd name="connsiteY0" fmla="*/ 314500 h 1503917"/>
              <a:gd name="connsiteX1" fmla="*/ 516980 w 791565"/>
              <a:gd name="connsiteY1" fmla="*/ 0 h 1503917"/>
              <a:gd name="connsiteX2" fmla="*/ 625704 w 791565"/>
              <a:gd name="connsiteY2" fmla="*/ 131774 h 1503917"/>
              <a:gd name="connsiteX3" fmla="*/ 791565 w 791565"/>
              <a:gd name="connsiteY3" fmla="*/ 674765 h 1503917"/>
              <a:gd name="connsiteX4" fmla="*/ 363385 w 791565"/>
              <a:gd name="connsiteY4" fmla="*/ 1480075 h 1503917"/>
              <a:gd name="connsiteX5" fmla="*/ 319460 w 791565"/>
              <a:gd name="connsiteY5" fmla="*/ 1503917 h 1503917"/>
              <a:gd name="connsiteX6" fmla="*/ 0 w 791565"/>
              <a:gd name="connsiteY6" fmla="*/ 1132783 h 1503917"/>
              <a:gd name="connsiteX7" fmla="*/ 12271 w 791565"/>
              <a:gd name="connsiteY7" fmla="*/ 1128974 h 1503917"/>
              <a:gd name="connsiteX8" fmla="*/ 313341 w 791565"/>
              <a:gd name="connsiteY8" fmla="*/ 674765 h 1503917"/>
              <a:gd name="connsiteX9" fmla="*/ 168960 w 791565"/>
              <a:gd name="connsiteY9" fmla="*/ 326199 h 150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1565" h="1503917">
                <a:moveTo>
                  <a:pt x="151608" y="314500"/>
                </a:moveTo>
                <a:lnTo>
                  <a:pt x="516980" y="0"/>
                </a:lnTo>
                <a:lnTo>
                  <a:pt x="625704" y="131774"/>
                </a:lnTo>
                <a:cubicBezTo>
                  <a:pt x="730420" y="286774"/>
                  <a:pt x="791565" y="473629"/>
                  <a:pt x="791565" y="674765"/>
                </a:cubicBezTo>
                <a:cubicBezTo>
                  <a:pt x="791565" y="1009992"/>
                  <a:pt x="621718" y="1305549"/>
                  <a:pt x="363385" y="1480075"/>
                </a:cubicBezTo>
                <a:lnTo>
                  <a:pt x="319460" y="1503917"/>
                </a:lnTo>
                <a:lnTo>
                  <a:pt x="0" y="1132783"/>
                </a:lnTo>
                <a:lnTo>
                  <a:pt x="12271" y="1128974"/>
                </a:lnTo>
                <a:cubicBezTo>
                  <a:pt x="189197" y="1054140"/>
                  <a:pt x="313341" y="878950"/>
                  <a:pt x="313341" y="674765"/>
                </a:cubicBezTo>
                <a:cubicBezTo>
                  <a:pt x="313341" y="538642"/>
                  <a:pt x="258166" y="415405"/>
                  <a:pt x="168960" y="326199"/>
                </a:cubicBezTo>
                <a:close/>
              </a:path>
            </a:pathLst>
          </a:custGeom>
          <a:solidFill>
            <a:srgbClr val="40C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任意多边形: 形状 17"/>
          <p:cNvSpPr/>
          <p:nvPr userDrawn="1"/>
        </p:nvSpPr>
        <p:spPr>
          <a:xfrm rot="929844">
            <a:off x="-474501" y="5280706"/>
            <a:ext cx="8350317" cy="2620174"/>
          </a:xfrm>
          <a:custGeom>
            <a:avLst/>
            <a:gdLst>
              <a:gd name="connsiteX0" fmla="*/ 0 w 8575828"/>
              <a:gd name="connsiteY0" fmla="*/ 182676 h 2620174"/>
              <a:gd name="connsiteX1" fmla="*/ 514123 w 8575828"/>
              <a:gd name="connsiteY1" fmla="*/ 291248 h 2620174"/>
              <a:gd name="connsiteX2" fmla="*/ 4311625 w 8575828"/>
              <a:gd name="connsiteY2" fmla="*/ 311804 h 2620174"/>
              <a:gd name="connsiteX3" fmla="*/ 8130825 w 8575828"/>
              <a:gd name="connsiteY3" fmla="*/ 337095 h 2620174"/>
              <a:gd name="connsiteX4" fmla="*/ 8575828 w 8575828"/>
              <a:gd name="connsiteY4" fmla="*/ 429705 h 2620174"/>
              <a:gd name="connsiteX5" fmla="*/ 675859 w 8575828"/>
              <a:gd name="connsiteY5" fmla="*/ 2620174 h 262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75828" h="2620174">
                <a:moveTo>
                  <a:pt x="0" y="182676"/>
                </a:moveTo>
                <a:lnTo>
                  <a:pt x="514123" y="291248"/>
                </a:lnTo>
                <a:cubicBezTo>
                  <a:pt x="1779957" y="567599"/>
                  <a:pt x="3045791" y="865577"/>
                  <a:pt x="4311625" y="311804"/>
                </a:cubicBezTo>
                <a:cubicBezTo>
                  <a:pt x="5584692" y="-245133"/>
                  <a:pt x="6857758" y="59442"/>
                  <a:pt x="8130825" y="337095"/>
                </a:cubicBezTo>
                <a:lnTo>
                  <a:pt x="8575828" y="429705"/>
                </a:lnTo>
                <a:lnTo>
                  <a:pt x="675859" y="2620174"/>
                </a:lnTo>
                <a:close/>
              </a:path>
            </a:pathLst>
          </a:custGeom>
          <a:gradFill flip="none" rotWithShape="1">
            <a:gsLst>
              <a:gs pos="30000">
                <a:srgbClr val="0C9BF3"/>
              </a:gs>
              <a:gs pos="90000">
                <a:srgbClr val="11C4F8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: 形状 18"/>
          <p:cNvSpPr/>
          <p:nvPr userDrawn="1"/>
        </p:nvSpPr>
        <p:spPr>
          <a:xfrm rot="929844" flipH="1" flipV="1">
            <a:off x="4073310" y="-1017318"/>
            <a:ext cx="8575828" cy="2620174"/>
          </a:xfrm>
          <a:custGeom>
            <a:avLst/>
            <a:gdLst>
              <a:gd name="connsiteX0" fmla="*/ 0 w 8575828"/>
              <a:gd name="connsiteY0" fmla="*/ 182676 h 2620174"/>
              <a:gd name="connsiteX1" fmla="*/ 514123 w 8575828"/>
              <a:gd name="connsiteY1" fmla="*/ 291248 h 2620174"/>
              <a:gd name="connsiteX2" fmla="*/ 4311625 w 8575828"/>
              <a:gd name="connsiteY2" fmla="*/ 311804 h 2620174"/>
              <a:gd name="connsiteX3" fmla="*/ 8130825 w 8575828"/>
              <a:gd name="connsiteY3" fmla="*/ 337095 h 2620174"/>
              <a:gd name="connsiteX4" fmla="*/ 8575828 w 8575828"/>
              <a:gd name="connsiteY4" fmla="*/ 429705 h 2620174"/>
              <a:gd name="connsiteX5" fmla="*/ 675859 w 8575828"/>
              <a:gd name="connsiteY5" fmla="*/ 2620174 h 262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75828" h="2620174">
                <a:moveTo>
                  <a:pt x="0" y="182676"/>
                </a:moveTo>
                <a:lnTo>
                  <a:pt x="514123" y="291248"/>
                </a:lnTo>
                <a:cubicBezTo>
                  <a:pt x="1779957" y="567599"/>
                  <a:pt x="3045791" y="865577"/>
                  <a:pt x="4311625" y="311804"/>
                </a:cubicBezTo>
                <a:cubicBezTo>
                  <a:pt x="5584692" y="-245133"/>
                  <a:pt x="6857758" y="59442"/>
                  <a:pt x="8130825" y="337095"/>
                </a:cubicBezTo>
                <a:lnTo>
                  <a:pt x="8575828" y="429705"/>
                </a:lnTo>
                <a:lnTo>
                  <a:pt x="675859" y="2620174"/>
                </a:lnTo>
                <a:close/>
              </a:path>
            </a:pathLst>
          </a:custGeom>
          <a:gradFill flip="none" rotWithShape="1">
            <a:gsLst>
              <a:gs pos="30000">
                <a:srgbClr val="0C9BF3"/>
              </a:gs>
              <a:gs pos="90000">
                <a:srgbClr val="11C4F8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22" name="任意多边形: 形状 21"/>
          <p:cNvSpPr/>
          <p:nvPr userDrawn="1"/>
        </p:nvSpPr>
        <p:spPr>
          <a:xfrm rot="20670156" flipH="1">
            <a:off x="4498764" y="5308591"/>
            <a:ext cx="8097209" cy="2504155"/>
          </a:xfrm>
          <a:custGeom>
            <a:avLst/>
            <a:gdLst>
              <a:gd name="connsiteX0" fmla="*/ 0 w 8097209"/>
              <a:gd name="connsiteY0" fmla="*/ 283750 h 2504155"/>
              <a:gd name="connsiteX1" fmla="*/ 615664 w 8097209"/>
              <a:gd name="connsiteY1" fmla="*/ 2504155 h 2504155"/>
              <a:gd name="connsiteX2" fmla="*/ 8097209 w 8097209"/>
              <a:gd name="connsiteY2" fmla="*/ 429705 h 2504155"/>
              <a:gd name="connsiteX3" fmla="*/ 7652206 w 8097209"/>
              <a:gd name="connsiteY3" fmla="*/ 337095 h 2504155"/>
              <a:gd name="connsiteX4" fmla="*/ 3833006 w 8097209"/>
              <a:gd name="connsiteY4" fmla="*/ 311804 h 2504155"/>
              <a:gd name="connsiteX5" fmla="*/ 35504 w 8097209"/>
              <a:gd name="connsiteY5" fmla="*/ 291248 h 2504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7209" h="2504155">
                <a:moveTo>
                  <a:pt x="0" y="283750"/>
                </a:moveTo>
                <a:lnTo>
                  <a:pt x="615664" y="2504155"/>
                </a:lnTo>
                <a:lnTo>
                  <a:pt x="8097209" y="429705"/>
                </a:lnTo>
                <a:lnTo>
                  <a:pt x="7652206" y="337095"/>
                </a:lnTo>
                <a:cubicBezTo>
                  <a:pt x="6379139" y="59442"/>
                  <a:pt x="5106073" y="-245133"/>
                  <a:pt x="3833006" y="311804"/>
                </a:cubicBezTo>
                <a:cubicBezTo>
                  <a:pt x="2567172" y="865577"/>
                  <a:pt x="1301338" y="567599"/>
                  <a:pt x="35504" y="291248"/>
                </a:cubicBezTo>
                <a:close/>
              </a:path>
            </a:pathLst>
          </a:custGeom>
          <a:gradFill flip="none" rotWithShape="1">
            <a:gsLst>
              <a:gs pos="30000">
                <a:srgbClr val="0C9BF3"/>
              </a:gs>
              <a:gs pos="90000">
                <a:srgbClr val="11C4F8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任意多边形: 形状 11"/>
          <p:cNvSpPr/>
          <p:nvPr userDrawn="1"/>
        </p:nvSpPr>
        <p:spPr>
          <a:xfrm>
            <a:off x="-53339" y="5661248"/>
            <a:ext cx="12270020" cy="1272058"/>
          </a:xfrm>
          <a:custGeom>
            <a:avLst/>
            <a:gdLst>
              <a:gd name="connsiteX0" fmla="*/ 3124479 w 12241360"/>
              <a:gd name="connsiteY0" fmla="*/ 1850 h 1272058"/>
              <a:gd name="connsiteX1" fmla="*/ 6666289 w 12241360"/>
              <a:gd name="connsiteY1" fmla="*/ 928762 h 1272058"/>
              <a:gd name="connsiteX2" fmla="*/ 10112377 w 12241360"/>
              <a:gd name="connsiteY2" fmla="*/ 233578 h 1272058"/>
              <a:gd name="connsiteX3" fmla="*/ 11935932 w 12241360"/>
              <a:gd name="connsiteY3" fmla="*/ 337856 h 1272058"/>
              <a:gd name="connsiteX4" fmla="*/ 12241360 w 12241360"/>
              <a:gd name="connsiteY4" fmla="*/ 385776 h 1272058"/>
              <a:gd name="connsiteX5" fmla="*/ 12241360 w 12241360"/>
              <a:gd name="connsiteY5" fmla="*/ 1272058 h 1272058"/>
              <a:gd name="connsiteX6" fmla="*/ 0 w 12241360"/>
              <a:gd name="connsiteY6" fmla="*/ 1272058 h 1272058"/>
              <a:gd name="connsiteX7" fmla="*/ 0 w 12241360"/>
              <a:gd name="connsiteY7" fmla="*/ 812866 h 1272058"/>
              <a:gd name="connsiteX8" fmla="*/ 27674 w 12241360"/>
              <a:gd name="connsiteY8" fmla="*/ 801900 h 1272058"/>
              <a:gd name="connsiteX9" fmla="*/ 3124479 w 12241360"/>
              <a:gd name="connsiteY9" fmla="*/ 1850 h 1272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41360" h="1272058">
                <a:moveTo>
                  <a:pt x="3124479" y="1850"/>
                </a:moveTo>
                <a:cubicBezTo>
                  <a:pt x="4391234" y="-47071"/>
                  <a:pt x="5501641" y="890141"/>
                  <a:pt x="6666289" y="928762"/>
                </a:cubicBezTo>
                <a:cubicBezTo>
                  <a:pt x="7830939" y="967383"/>
                  <a:pt x="9017925" y="279924"/>
                  <a:pt x="10112377" y="233578"/>
                </a:cubicBezTo>
                <a:cubicBezTo>
                  <a:pt x="10659603" y="210405"/>
                  <a:pt x="11341641" y="256751"/>
                  <a:pt x="11935932" y="337856"/>
                </a:cubicBezTo>
                <a:lnTo>
                  <a:pt x="12241360" y="385776"/>
                </a:lnTo>
                <a:lnTo>
                  <a:pt x="12241360" y="1272058"/>
                </a:lnTo>
                <a:lnTo>
                  <a:pt x="0" y="1272058"/>
                </a:lnTo>
                <a:lnTo>
                  <a:pt x="0" y="812866"/>
                </a:lnTo>
                <a:lnTo>
                  <a:pt x="27674" y="801900"/>
                </a:lnTo>
                <a:cubicBezTo>
                  <a:pt x="955879" y="442727"/>
                  <a:pt x="2253584" y="35483"/>
                  <a:pt x="3124479" y="1850"/>
                </a:cubicBezTo>
                <a:close/>
              </a:path>
            </a:pathLst>
          </a:custGeom>
          <a:solidFill>
            <a:srgbClr val="FFF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316002"/>
            <a:ext cx="12192000" cy="1541998"/>
          </a:xfrm>
          <a:prstGeom prst="rect">
            <a:avLst/>
          </a:prstGeom>
          <a:effectLst>
            <a:outerShdw blurRad="63500" dist="38100" dir="16200000" rotWithShape="0">
              <a:prstClr val="black">
                <a:alpha val="15000"/>
              </a:prstClr>
            </a:outerShdw>
          </a:effectLst>
        </p:spPr>
      </p:pic>
      <p:sp>
        <p:nvSpPr>
          <p:cNvPr id="9" name="任意多边形: 形状 8"/>
          <p:cNvSpPr/>
          <p:nvPr userDrawn="1"/>
        </p:nvSpPr>
        <p:spPr>
          <a:xfrm rot="2443246">
            <a:off x="157170" y="-239297"/>
            <a:ext cx="791565" cy="1503917"/>
          </a:xfrm>
          <a:custGeom>
            <a:avLst/>
            <a:gdLst>
              <a:gd name="connsiteX0" fmla="*/ 151608 w 791565"/>
              <a:gd name="connsiteY0" fmla="*/ 314500 h 1503917"/>
              <a:gd name="connsiteX1" fmla="*/ 516980 w 791565"/>
              <a:gd name="connsiteY1" fmla="*/ 0 h 1503917"/>
              <a:gd name="connsiteX2" fmla="*/ 625704 w 791565"/>
              <a:gd name="connsiteY2" fmla="*/ 131774 h 1503917"/>
              <a:gd name="connsiteX3" fmla="*/ 791565 w 791565"/>
              <a:gd name="connsiteY3" fmla="*/ 674765 h 1503917"/>
              <a:gd name="connsiteX4" fmla="*/ 363385 w 791565"/>
              <a:gd name="connsiteY4" fmla="*/ 1480075 h 1503917"/>
              <a:gd name="connsiteX5" fmla="*/ 319460 w 791565"/>
              <a:gd name="connsiteY5" fmla="*/ 1503917 h 1503917"/>
              <a:gd name="connsiteX6" fmla="*/ 0 w 791565"/>
              <a:gd name="connsiteY6" fmla="*/ 1132783 h 1503917"/>
              <a:gd name="connsiteX7" fmla="*/ 12271 w 791565"/>
              <a:gd name="connsiteY7" fmla="*/ 1128974 h 1503917"/>
              <a:gd name="connsiteX8" fmla="*/ 313341 w 791565"/>
              <a:gd name="connsiteY8" fmla="*/ 674765 h 1503917"/>
              <a:gd name="connsiteX9" fmla="*/ 168960 w 791565"/>
              <a:gd name="connsiteY9" fmla="*/ 326199 h 150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1565" h="1503917">
                <a:moveTo>
                  <a:pt x="151608" y="314500"/>
                </a:moveTo>
                <a:lnTo>
                  <a:pt x="516980" y="0"/>
                </a:lnTo>
                <a:lnTo>
                  <a:pt x="625704" y="131774"/>
                </a:lnTo>
                <a:cubicBezTo>
                  <a:pt x="730420" y="286774"/>
                  <a:pt x="791565" y="473629"/>
                  <a:pt x="791565" y="674765"/>
                </a:cubicBezTo>
                <a:cubicBezTo>
                  <a:pt x="791565" y="1009992"/>
                  <a:pt x="621718" y="1305549"/>
                  <a:pt x="363385" y="1480075"/>
                </a:cubicBezTo>
                <a:lnTo>
                  <a:pt x="319460" y="1503917"/>
                </a:lnTo>
                <a:lnTo>
                  <a:pt x="0" y="1132783"/>
                </a:lnTo>
                <a:lnTo>
                  <a:pt x="12271" y="1128974"/>
                </a:lnTo>
                <a:cubicBezTo>
                  <a:pt x="189197" y="1054140"/>
                  <a:pt x="313341" y="878950"/>
                  <a:pt x="313341" y="674765"/>
                </a:cubicBezTo>
                <a:cubicBezTo>
                  <a:pt x="313341" y="538642"/>
                  <a:pt x="258166" y="415405"/>
                  <a:pt x="168960" y="326199"/>
                </a:cubicBezTo>
                <a:close/>
              </a:path>
            </a:pathLst>
          </a:custGeom>
          <a:solidFill>
            <a:srgbClr val="40C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矩形: 圆角 7"/>
          <p:cNvSpPr/>
          <p:nvPr userDrawn="1"/>
        </p:nvSpPr>
        <p:spPr>
          <a:xfrm>
            <a:off x="338656" y="311727"/>
            <a:ext cx="11514691" cy="6234546"/>
          </a:xfrm>
          <a:prstGeom prst="roundRect">
            <a:avLst>
              <a:gd name="adj" fmla="val 1547"/>
            </a:avLst>
          </a:prstGeom>
          <a:solidFill>
            <a:schemeClr val="bg1"/>
          </a:solidFill>
          <a:ln w="15875">
            <a:solidFill>
              <a:srgbClr val="40C4FA"/>
            </a:solidFill>
          </a:ln>
          <a:effectLst>
            <a:outerShdw blurRad="635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58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424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297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4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5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604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760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2259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5273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6988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1"/>
          <p:cNvSpPr txBox="1"/>
          <p:nvPr userDrawn="1"/>
        </p:nvSpPr>
        <p:spPr>
          <a:xfrm>
            <a:off x="796068" y="3780634"/>
            <a:ext cx="3638153" cy="1372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              </a:t>
            </a:r>
            <a:r>
              <a:rPr lang="zh-CN" altLang="en-US" sz="4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版权声明</a:t>
            </a:r>
            <a:r>
              <a:rPr lang="zh-CN" altLang="en-US" sz="1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/>
            </a:r>
            <a:br>
              <a:rPr lang="zh-CN" altLang="en-US" sz="1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</a:b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/>
            </a:r>
            <a:b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</a:b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感谢您下载平台上提供的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作品，为了您和熊猫办公以及原创作者的利益，请勿复制、传播、销售，否则将承担法律责任！熊猫办公将对作品进行维权，按照传播下载次数进行十倍的索取赔偿！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/>
            </a:r>
            <a:b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</a:b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/>
            </a:r>
            <a:b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</a:b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1.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在熊猫办公出售的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模板是免版税类（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RF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Royalty-Free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）正版受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《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中国人民共和国著作法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》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《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世界版权公约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》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的保护，作品的所有权、版权和著作权归熊猫办公所有，您下载的是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模板素材的使用权。</a:t>
            </a:r>
            <a:b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</a:b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不得将熊猫办公的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模板、</a:t>
            </a:r>
            <a:r>
              <a:rPr lang="en-US" altLang="zh-CN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200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素材，本身用于再出售，或者出租、出借、转让、分销、发布或者作为礼物供他人使用，不得转授权、出卖、转让本协议或者本协议中的权利。</a:t>
            </a:r>
            <a:r>
              <a:rPr lang="zh-CN" altLang="en-US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/>
            </a:r>
            <a:br>
              <a:rPr lang="zh-CN" altLang="en-US" spc="12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</a:br>
            <a:endParaRPr lang="zh-CN" altLang="en-US" spc="12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52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4680" y="5316002"/>
            <a:ext cx="12216680" cy="1541998"/>
          </a:xfrm>
          <a:prstGeom prst="rect">
            <a:avLst/>
          </a:prstGeom>
          <a:effectLst>
            <a:outerShdw blurRad="63500" dist="38100" dir="16200000" rotWithShape="0">
              <a:prstClr val="black">
                <a:alpha val="15000"/>
              </a:prstClr>
            </a:outerShdw>
          </a:effectLst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57638" y="4745312"/>
            <a:ext cx="1205315" cy="1831871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495601" y="1484785"/>
            <a:ext cx="72365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0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Arial" panose="020B0604020202020204" pitchFamily="34" charset="0"/>
              </a:rPr>
              <a:t>高考家长会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568159" y="3116001"/>
            <a:ext cx="71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任意多边形: 形状 16"/>
          <p:cNvSpPr/>
          <p:nvPr/>
        </p:nvSpPr>
        <p:spPr>
          <a:xfrm>
            <a:off x="-24680" y="5661248"/>
            <a:ext cx="12216680" cy="1272058"/>
          </a:xfrm>
          <a:custGeom>
            <a:avLst/>
            <a:gdLst>
              <a:gd name="connsiteX0" fmla="*/ 3320819 w 12392495"/>
              <a:gd name="connsiteY0" fmla="*/ 2281 h 1568609"/>
              <a:gd name="connsiteX1" fmla="*/ 6845068 w 12392495"/>
              <a:gd name="connsiteY1" fmla="*/ 1145281 h 1568609"/>
              <a:gd name="connsiteX2" fmla="*/ 10274068 w 12392495"/>
              <a:gd name="connsiteY2" fmla="*/ 288031 h 1568609"/>
              <a:gd name="connsiteX3" fmla="*/ 12088581 w 12392495"/>
              <a:gd name="connsiteY3" fmla="*/ 416619 h 1568609"/>
              <a:gd name="connsiteX4" fmla="*/ 12392495 w 12392495"/>
              <a:gd name="connsiteY4" fmla="*/ 475710 h 1568609"/>
              <a:gd name="connsiteX5" fmla="*/ 12392495 w 12392495"/>
              <a:gd name="connsiteY5" fmla="*/ 1568609 h 1568609"/>
              <a:gd name="connsiteX6" fmla="*/ 0 w 12392495"/>
              <a:gd name="connsiteY6" fmla="*/ 1568609 h 1568609"/>
              <a:gd name="connsiteX7" fmla="*/ 0 w 12392495"/>
              <a:gd name="connsiteY7" fmla="*/ 1106396 h 1568609"/>
              <a:gd name="connsiteX8" fmla="*/ 239370 w 12392495"/>
              <a:gd name="connsiteY8" fmla="*/ 988844 h 1568609"/>
              <a:gd name="connsiteX9" fmla="*/ 3320819 w 12392495"/>
              <a:gd name="connsiteY9" fmla="*/ 2281 h 1568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392495" h="1568609">
                <a:moveTo>
                  <a:pt x="3320819" y="2281"/>
                </a:moveTo>
                <a:cubicBezTo>
                  <a:pt x="4581293" y="-58044"/>
                  <a:pt x="5686194" y="1097656"/>
                  <a:pt x="6845068" y="1145281"/>
                </a:cubicBezTo>
                <a:cubicBezTo>
                  <a:pt x="8003943" y="1192906"/>
                  <a:pt x="9185043" y="345181"/>
                  <a:pt x="10274068" y="288031"/>
                </a:cubicBezTo>
                <a:cubicBezTo>
                  <a:pt x="10818581" y="259456"/>
                  <a:pt x="11497237" y="316606"/>
                  <a:pt x="12088581" y="416619"/>
                </a:cubicBezTo>
                <a:lnTo>
                  <a:pt x="12392495" y="475710"/>
                </a:lnTo>
                <a:lnTo>
                  <a:pt x="12392495" y="1568609"/>
                </a:lnTo>
                <a:lnTo>
                  <a:pt x="0" y="1568609"/>
                </a:lnTo>
                <a:lnTo>
                  <a:pt x="0" y="1106396"/>
                </a:lnTo>
                <a:lnTo>
                  <a:pt x="239370" y="988844"/>
                </a:lnTo>
                <a:cubicBezTo>
                  <a:pt x="1162973" y="545938"/>
                  <a:pt x="2454243" y="43755"/>
                  <a:pt x="3320819" y="2281"/>
                </a:cubicBezTo>
                <a:close/>
              </a:path>
            </a:pathLst>
          </a:custGeom>
          <a:solidFill>
            <a:srgbClr val="FFF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4680" y="4176809"/>
            <a:ext cx="4104456" cy="2694839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60296" y="2883129"/>
            <a:ext cx="3501115" cy="415057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084578">
            <a:off x="1972412" y="515895"/>
            <a:ext cx="1327605" cy="1289779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934" y="2370913"/>
            <a:ext cx="1056375" cy="1541998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1360195" y="1426826"/>
            <a:ext cx="686311" cy="1001812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730827">
            <a:off x="8134389" y="1152700"/>
            <a:ext cx="1126824" cy="1668636"/>
          </a:xfrm>
          <a:prstGeom prst="rect">
            <a:avLst/>
          </a:prstGeom>
        </p:spPr>
      </p:pic>
      <p:sp>
        <p:nvSpPr>
          <p:cNvPr id="39" name="任意多边形: 形状 38"/>
          <p:cNvSpPr/>
          <p:nvPr/>
        </p:nvSpPr>
        <p:spPr>
          <a:xfrm rot="2443246">
            <a:off x="157170" y="-261116"/>
            <a:ext cx="791565" cy="1503917"/>
          </a:xfrm>
          <a:custGeom>
            <a:avLst/>
            <a:gdLst>
              <a:gd name="connsiteX0" fmla="*/ 151608 w 791565"/>
              <a:gd name="connsiteY0" fmla="*/ 314500 h 1503917"/>
              <a:gd name="connsiteX1" fmla="*/ 516980 w 791565"/>
              <a:gd name="connsiteY1" fmla="*/ 0 h 1503917"/>
              <a:gd name="connsiteX2" fmla="*/ 625704 w 791565"/>
              <a:gd name="connsiteY2" fmla="*/ 131774 h 1503917"/>
              <a:gd name="connsiteX3" fmla="*/ 791565 w 791565"/>
              <a:gd name="connsiteY3" fmla="*/ 674765 h 1503917"/>
              <a:gd name="connsiteX4" fmla="*/ 363385 w 791565"/>
              <a:gd name="connsiteY4" fmla="*/ 1480075 h 1503917"/>
              <a:gd name="connsiteX5" fmla="*/ 319460 w 791565"/>
              <a:gd name="connsiteY5" fmla="*/ 1503917 h 1503917"/>
              <a:gd name="connsiteX6" fmla="*/ 0 w 791565"/>
              <a:gd name="connsiteY6" fmla="*/ 1132783 h 1503917"/>
              <a:gd name="connsiteX7" fmla="*/ 12271 w 791565"/>
              <a:gd name="connsiteY7" fmla="*/ 1128974 h 1503917"/>
              <a:gd name="connsiteX8" fmla="*/ 313341 w 791565"/>
              <a:gd name="connsiteY8" fmla="*/ 674765 h 1503917"/>
              <a:gd name="connsiteX9" fmla="*/ 168960 w 791565"/>
              <a:gd name="connsiteY9" fmla="*/ 326199 h 150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1565" h="1503917">
                <a:moveTo>
                  <a:pt x="151608" y="314500"/>
                </a:moveTo>
                <a:lnTo>
                  <a:pt x="516980" y="0"/>
                </a:lnTo>
                <a:lnTo>
                  <a:pt x="625704" y="131774"/>
                </a:lnTo>
                <a:cubicBezTo>
                  <a:pt x="730420" y="286774"/>
                  <a:pt x="791565" y="473629"/>
                  <a:pt x="791565" y="674765"/>
                </a:cubicBezTo>
                <a:cubicBezTo>
                  <a:pt x="791565" y="1009992"/>
                  <a:pt x="621718" y="1305549"/>
                  <a:pt x="363385" y="1480075"/>
                </a:cubicBezTo>
                <a:lnTo>
                  <a:pt x="319460" y="1503917"/>
                </a:lnTo>
                <a:lnTo>
                  <a:pt x="0" y="1132783"/>
                </a:lnTo>
                <a:lnTo>
                  <a:pt x="12271" y="1128974"/>
                </a:lnTo>
                <a:cubicBezTo>
                  <a:pt x="189197" y="1054140"/>
                  <a:pt x="313341" y="878950"/>
                  <a:pt x="313341" y="674765"/>
                </a:cubicBezTo>
                <a:cubicBezTo>
                  <a:pt x="313341" y="538642"/>
                  <a:pt x="258166" y="415405"/>
                  <a:pt x="168960" y="326199"/>
                </a:cubicBezTo>
                <a:close/>
              </a:path>
            </a:pathLst>
          </a:custGeom>
          <a:solidFill>
            <a:srgbClr val="40C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972027" y="3895917"/>
            <a:ext cx="4356264" cy="519351"/>
          </a:xfrm>
          <a:prstGeom prst="roundRect">
            <a:avLst>
              <a:gd name="adj" fmla="val 50000"/>
            </a:avLst>
          </a:prstGeom>
          <a:solidFill>
            <a:srgbClr val="FFFF57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战，奋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斗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的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青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春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最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美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4856246" y="804332"/>
            <a:ext cx="24795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000" dirty="0" smtClean="0">
                <a:ln>
                  <a:gradFill>
                    <a:gsLst>
                      <a:gs pos="30000">
                        <a:schemeClr val="bg1"/>
                      </a:gs>
                      <a:gs pos="79000">
                        <a:srgbClr val="FFFF57"/>
                      </a:gs>
                    </a:gsLst>
                    <a:lin ang="5400000" scaled="1"/>
                  </a:gradFill>
                </a:ln>
                <a:noFill/>
                <a:effectLst>
                  <a:outerShdw blurRad="50800" dist="38100" dir="5400000" algn="t" rotWithShape="0">
                    <a:prstClr val="black">
                      <a:alpha val="15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Arial" panose="020B0604020202020204" pitchFamily="34" charset="0"/>
              </a:rPr>
              <a:t>20XX</a:t>
            </a:r>
            <a:endParaRPr lang="zh-CN" altLang="en-US" sz="6000" dirty="0">
              <a:ln>
                <a:gradFill>
                  <a:gsLst>
                    <a:gs pos="30000">
                      <a:schemeClr val="bg1"/>
                    </a:gs>
                    <a:gs pos="79000">
                      <a:srgbClr val="FFFF57"/>
                    </a:gs>
                  </a:gsLst>
                  <a:lin ang="5400000" scaled="1"/>
                </a:gradFill>
              </a:ln>
              <a:noFill/>
              <a:effectLst>
                <a:outerShdw blurRad="50800" dist="38100" dir="5400000" algn="t" rotWithShape="0">
                  <a:prstClr val="black">
                    <a:alpha val="15000"/>
                  </a:prstClr>
                </a:outerShdw>
              </a:effectLst>
              <a:latin typeface="汉仪菱心体简" panose="02010400000101010101" pitchFamily="2" charset="-122"/>
              <a:ea typeface="汉仪菱心体简" panose="0201040000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2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25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40" grpId="0" animBg="1"/>
      <p:bldP spid="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663952" y="2712074"/>
            <a:ext cx="5688632" cy="3237207"/>
            <a:chOff x="5663952" y="2712073"/>
            <a:chExt cx="5688632" cy="3237207"/>
          </a:xfrm>
        </p:grpSpPr>
        <p:sp>
          <p:nvSpPr>
            <p:cNvPr id="6" name="矩形 5"/>
            <p:cNvSpPr/>
            <p:nvPr/>
          </p:nvSpPr>
          <p:spPr>
            <a:xfrm>
              <a:off x="5663952" y="2712073"/>
              <a:ext cx="5608549" cy="3237207"/>
            </a:xfrm>
            <a:prstGeom prst="rect">
              <a:avLst/>
            </a:prstGeom>
            <a:solidFill>
              <a:srgbClr val="DFF2FD"/>
            </a:solidFill>
            <a:ln w="15875">
              <a:solidFill>
                <a:srgbClr val="0C9BF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744035" y="2912668"/>
              <a:ext cx="5608549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0" fontAlgn="auto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defRPr/>
              </a:pPr>
              <a:r>
                <a:rPr lang="zh-CN" altLang="en-US" sz="1600" spc="13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一些家长总爱在孩子面前反复念叨</a:t>
              </a:r>
              <a:endPara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marR="0" lvl="0" defTabSz="0" fontAlgn="auto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600" spc="13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</a:t>
              </a:r>
              <a:r>
                <a:rPr lang="en-US" altLang="zh-CN" sz="1600" b="1" spc="13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"</a:t>
              </a:r>
              <a:r>
                <a:rPr lang="zh-CN" altLang="en-US" sz="1600" b="1" spc="13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你要加把劲啊！ ”、“你一定要考上安高呀！ ”</a:t>
              </a:r>
              <a:endParaRPr lang="en-US" altLang="zh-CN" sz="1600" b="1" spc="13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marR="0" lvl="0" defTabSz="0" fontAlgn="auto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600" b="1" spc="13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</a:t>
              </a:r>
              <a:r>
                <a:rPr lang="zh-CN" altLang="en-US" sz="1600" spc="13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等等，这容易让孩 子产生逆反心理，加重思想包袱。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744035" y="4256313"/>
              <a:ext cx="5320517" cy="1471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0" fontAlgn="auto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defRPr/>
              </a:pPr>
              <a:r>
                <a:rPr lang="zh-CN" altLang="en-US" sz="1600" spc="13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建议：孩子一天熬十几个小时念书，身心都很疲惫，家 长应尽量宽容他，开导他，不要责备他</a:t>
              </a:r>
              <a:r>
                <a:rPr lang="en-US" altLang="zh-CN" sz="1600" spc="13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.</a:t>
              </a:r>
              <a:r>
                <a:rPr lang="zh-CN" altLang="en-US" sz="1600" spc="13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如果碰到他不 顺心而闹小别扭，要允许他发泄，让他把心中的不快吐 出来。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23392" y="548682"/>
            <a:ext cx="2736304" cy="517434"/>
            <a:chOff x="623392" y="639048"/>
            <a:chExt cx="2736304" cy="517434"/>
          </a:xfrm>
        </p:grpSpPr>
        <p:sp>
          <p:nvSpPr>
            <p:cNvPr id="12" name="文本框 11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走出误区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663952" y="2054456"/>
            <a:ext cx="2956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误区之四：过分唠叨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1392" y="1910736"/>
            <a:ext cx="3780965" cy="37809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1586944" y="1679419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误区之五：忽视言传身教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1703512" y="2204866"/>
            <a:ext cx="8928992" cy="2176287"/>
            <a:chOff x="1703512" y="2204864"/>
            <a:chExt cx="8928992" cy="2176287"/>
          </a:xfrm>
        </p:grpSpPr>
        <p:sp>
          <p:nvSpPr>
            <p:cNvPr id="12" name="矩形 11"/>
            <p:cNvSpPr/>
            <p:nvPr/>
          </p:nvSpPr>
          <p:spPr>
            <a:xfrm>
              <a:off x="1703512" y="2204864"/>
              <a:ext cx="8928992" cy="2176287"/>
            </a:xfrm>
            <a:prstGeom prst="rect">
              <a:avLst/>
            </a:prstGeom>
            <a:solidFill>
              <a:srgbClr val="DFF2FD"/>
            </a:solidFill>
            <a:ln w="15875">
              <a:solidFill>
                <a:srgbClr val="0C9BF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111248" y="2396533"/>
              <a:ext cx="8215545" cy="781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4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spc="13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高考在即，有的家长在星期六、星期天或平时下 班后，沉浸在电视中、奔走在宴会间。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134812" y="3267371"/>
              <a:ext cx="8215544" cy="781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1600" spc="13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建议：腾出空来赶快了解一下孩子目前的学习成绩、思 想动态，然后对症下药，并陪他（她）学习一段时间， 让他感到马虎不得，感到再不认真也说不过去。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23392" y="548682"/>
            <a:ext cx="2736304" cy="517434"/>
            <a:chOff x="623392" y="639048"/>
            <a:chExt cx="2736304" cy="517434"/>
          </a:xfrm>
        </p:grpSpPr>
        <p:sp>
          <p:nvSpPr>
            <p:cNvPr id="9" name="文本框 8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走出误区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9056" y="4021381"/>
            <a:ext cx="3212976" cy="256391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3238" y="4086524"/>
            <a:ext cx="2771477" cy="2771477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7276346" y="5074313"/>
            <a:ext cx="1514129" cy="1392084"/>
            <a:chOff x="1955540" y="5092512"/>
            <a:chExt cx="1514129" cy="1392084"/>
          </a:xfrm>
        </p:grpSpPr>
        <p:sp>
          <p:nvSpPr>
            <p:cNvPr id="18" name="箭头: 上 17"/>
            <p:cNvSpPr/>
            <p:nvPr/>
          </p:nvSpPr>
          <p:spPr>
            <a:xfrm>
              <a:off x="1955540" y="5661248"/>
              <a:ext cx="504056" cy="823348"/>
            </a:xfrm>
            <a:prstGeom prst="upArrow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rgbClr val="0C9BF3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箭头: 上 18"/>
            <p:cNvSpPr/>
            <p:nvPr/>
          </p:nvSpPr>
          <p:spPr>
            <a:xfrm>
              <a:off x="2552379" y="5092512"/>
              <a:ext cx="303261" cy="1161038"/>
            </a:xfrm>
            <a:prstGeom prst="upArrow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rgbClr val="0C9BF3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箭头: 上 20"/>
            <p:cNvSpPr/>
            <p:nvPr/>
          </p:nvSpPr>
          <p:spPr>
            <a:xfrm>
              <a:off x="2965613" y="5286410"/>
              <a:ext cx="504056" cy="1161038"/>
            </a:xfrm>
            <a:prstGeom prst="upArrow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rgbClr val="0C9BF3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935760" y="2158607"/>
            <a:ext cx="26505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3000">
                <a:solidFill>
                  <a:srgbClr val="FFFF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PART THREE</a:t>
            </a:r>
            <a:endParaRPr lang="zh-CN" altLang="en-US" sz="3000">
              <a:solidFill>
                <a:srgbClr val="FFFF7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3432" y="1651683"/>
            <a:ext cx="2772000" cy="2425391"/>
          </a:xfrm>
          <a:prstGeom prst="rect">
            <a:avLst/>
          </a:prstGeom>
          <a:noFill/>
        </p:spPr>
        <p:txBody>
          <a:bodyPr wrap="square" tIns="0" bIns="216000" rtlCol="0" anchor="ctr" anchorCtr="0">
            <a:noAutofit/>
          </a:bodyPr>
          <a:lstStyle/>
          <a:p>
            <a:pPr>
              <a:lnSpc>
                <a:spcPct val="140000"/>
              </a:lnSpc>
            </a:pPr>
            <a:r>
              <a:rPr lang="en-US" altLang="zh-CN" sz="20000">
                <a:ln>
                  <a:gradFill>
                    <a:gsLst>
                      <a:gs pos="30000">
                        <a:schemeClr val="bg1"/>
                      </a:gs>
                      <a:gs pos="79000">
                        <a:srgbClr val="FFFF57"/>
                      </a:gs>
                    </a:gsLst>
                    <a:lin ang="5400000" scaled="1"/>
                  </a:gradFill>
                </a:ln>
                <a:noFill/>
                <a:effectLst>
                  <a:outerShdw blurRad="50800" dist="38100" dir="5400000" algn="t" rotWithShape="0">
                    <a:prstClr val="black">
                      <a:alpha val="15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微软雅黑" panose="020B0503020204020204" pitchFamily="34" charset="-122"/>
              </a:rPr>
              <a:t>03 </a:t>
            </a:r>
            <a:endParaRPr lang="zh-CN" altLang="en-US" sz="20000">
              <a:ln>
                <a:gradFill>
                  <a:gsLst>
                    <a:gs pos="30000">
                      <a:schemeClr val="bg1"/>
                    </a:gs>
                    <a:gs pos="79000">
                      <a:srgbClr val="FFFF57"/>
                    </a:gs>
                  </a:gsLst>
                  <a:lin ang="5400000" scaled="1"/>
                </a:gradFill>
              </a:ln>
              <a:noFill/>
              <a:effectLst>
                <a:outerShdw blurRad="50800" dist="38100" dir="5400000" algn="t" rotWithShape="0">
                  <a:prstClr val="black">
                    <a:alpha val="15000"/>
                  </a:prstClr>
                </a:outerShdw>
              </a:effectLst>
              <a:latin typeface="汉仪菱心体简" panose="02010400000101010101" pitchFamily="2" charset="-122"/>
              <a:ea typeface="汉仪菱心体简" panose="02010400000101010101" pitchFamily="2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63752" y="2590653"/>
            <a:ext cx="4896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6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30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微软雅黑" panose="020B0503020204020204" pitchFamily="34" charset="-122"/>
              </a:rPr>
              <a:t>家长心理调整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1443" y="2492896"/>
            <a:ext cx="4581128" cy="458112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9755" y="341411"/>
            <a:ext cx="1056375" cy="154199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415481" y="5085184"/>
            <a:ext cx="686311" cy="1001812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3935760" y="3835610"/>
            <a:ext cx="399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40000"/>
              </a:lnSpc>
            </a:pPr>
            <a:r>
              <a:rPr lang="zh-CN" altLang="en-US" sz="2000">
                <a:solidFill>
                  <a:srgbClr val="FFFF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请点击此处输入您的文本内容</a:t>
            </a:r>
          </a:p>
        </p:txBody>
      </p: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75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2" accel="2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4831235" y="1459597"/>
            <a:ext cx="2524744" cy="2524744"/>
            <a:chOff x="4861158" y="2348880"/>
            <a:chExt cx="2524744" cy="2524744"/>
          </a:xfrm>
        </p:grpSpPr>
        <p:sp>
          <p:nvSpPr>
            <p:cNvPr id="18" name="椭圆 17"/>
            <p:cNvSpPr/>
            <p:nvPr/>
          </p:nvSpPr>
          <p:spPr>
            <a:xfrm>
              <a:off x="4861158" y="2348880"/>
              <a:ext cx="2524744" cy="2524744"/>
            </a:xfrm>
            <a:prstGeom prst="ellipse">
              <a:avLst/>
            </a:prstGeom>
            <a:solidFill>
              <a:srgbClr val="DFF2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414539" y="3335253"/>
              <a:ext cx="14179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lnSpc>
                  <a:spcPct val="140000"/>
                </a:lnSpc>
              </a:pPr>
              <a:r>
                <a:rPr lang="zh-CN" altLang="en-US" sz="2000" b="1" dirty="0">
                  <a:solidFill>
                    <a:srgbClr val="0C9BF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考前疏导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23392" y="548683"/>
            <a:ext cx="2736304" cy="517434"/>
            <a:chOff x="623392" y="639048"/>
            <a:chExt cx="2736304" cy="517434"/>
          </a:xfrm>
        </p:grpSpPr>
        <p:sp>
          <p:nvSpPr>
            <p:cNvPr id="11" name="文本框 10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家长心理调整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406949" y="1857882"/>
            <a:ext cx="4560527" cy="4091398"/>
            <a:chOff x="406947" y="1857882"/>
            <a:chExt cx="4560527" cy="4091398"/>
          </a:xfrm>
        </p:grpSpPr>
        <p:sp>
          <p:nvSpPr>
            <p:cNvPr id="16" name="任意多边形: 形状 15"/>
            <p:cNvSpPr/>
            <p:nvPr/>
          </p:nvSpPr>
          <p:spPr>
            <a:xfrm>
              <a:off x="406947" y="1857882"/>
              <a:ext cx="4560527" cy="4091398"/>
            </a:xfrm>
            <a:custGeom>
              <a:avLst/>
              <a:gdLst>
                <a:gd name="connsiteX0" fmla="*/ 0 w 4560527"/>
                <a:gd name="connsiteY0" fmla="*/ 0 h 5112566"/>
                <a:gd name="connsiteX1" fmla="*/ 3282385 w 4560527"/>
                <a:gd name="connsiteY1" fmla="*/ 0 h 5112566"/>
                <a:gd name="connsiteX2" fmla="*/ 4560527 w 4560527"/>
                <a:gd name="connsiteY2" fmla="*/ 2556283 h 5112566"/>
                <a:gd name="connsiteX3" fmla="*/ 3282385 w 4560527"/>
                <a:gd name="connsiteY3" fmla="*/ 5112566 h 5112566"/>
                <a:gd name="connsiteX4" fmla="*/ 0 w 4560527"/>
                <a:gd name="connsiteY4" fmla="*/ 5112566 h 5112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60527" h="5112566">
                  <a:moveTo>
                    <a:pt x="0" y="0"/>
                  </a:moveTo>
                  <a:lnTo>
                    <a:pt x="3282385" y="0"/>
                  </a:lnTo>
                  <a:lnTo>
                    <a:pt x="4560527" y="2556283"/>
                  </a:lnTo>
                  <a:lnTo>
                    <a:pt x="3282385" y="5112566"/>
                  </a:lnTo>
                  <a:lnTo>
                    <a:pt x="0" y="5112566"/>
                  </a:lnTo>
                  <a:close/>
                </a:path>
              </a:pathLst>
            </a:custGeom>
            <a:solidFill>
              <a:srgbClr val="DFF2FD"/>
            </a:solidFill>
            <a:ln>
              <a:gradFill flip="none" rotWithShape="1">
                <a:gsLst>
                  <a:gs pos="0">
                    <a:srgbClr val="0C9BF3"/>
                  </a:gs>
                  <a:gs pos="100000">
                    <a:srgbClr val="0C9BF3">
                      <a:alpha val="0"/>
                    </a:srgbClr>
                  </a:gs>
                </a:gsLst>
                <a:lin ang="108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51384" y="2750350"/>
              <a:ext cx="3567787" cy="2505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4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调整心态，不要给孩子过大的压力，不同分数上不同学校；营造一个良好的学习环境：减少会客、 创造文化氛围</a:t>
              </a:r>
              <a:r>
                <a:rPr lang="en-US" altLang="zh-CN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; </a:t>
              </a: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顺其自然做孩子的知心朋友 ，少批评、多鼓励、多一点表扬；主动与孩子沟通、交流、关心孩子的情绪心理变化。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249901" y="1830241"/>
            <a:ext cx="4560527" cy="4091399"/>
            <a:chOff x="7249899" y="1830239"/>
            <a:chExt cx="4560527" cy="4091399"/>
          </a:xfrm>
        </p:grpSpPr>
        <p:sp>
          <p:nvSpPr>
            <p:cNvPr id="17" name="任意多边形: 形状 16"/>
            <p:cNvSpPr/>
            <p:nvPr/>
          </p:nvSpPr>
          <p:spPr>
            <a:xfrm flipH="1">
              <a:off x="7249899" y="1830239"/>
              <a:ext cx="4560527" cy="4091399"/>
            </a:xfrm>
            <a:custGeom>
              <a:avLst/>
              <a:gdLst>
                <a:gd name="connsiteX0" fmla="*/ 0 w 4560527"/>
                <a:gd name="connsiteY0" fmla="*/ 0 h 5112566"/>
                <a:gd name="connsiteX1" fmla="*/ 3282385 w 4560527"/>
                <a:gd name="connsiteY1" fmla="*/ 0 h 5112566"/>
                <a:gd name="connsiteX2" fmla="*/ 4560527 w 4560527"/>
                <a:gd name="connsiteY2" fmla="*/ 2556283 h 5112566"/>
                <a:gd name="connsiteX3" fmla="*/ 3282385 w 4560527"/>
                <a:gd name="connsiteY3" fmla="*/ 5112566 h 5112566"/>
                <a:gd name="connsiteX4" fmla="*/ 0 w 4560527"/>
                <a:gd name="connsiteY4" fmla="*/ 5112566 h 5112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60527" h="5112566">
                  <a:moveTo>
                    <a:pt x="0" y="0"/>
                  </a:moveTo>
                  <a:lnTo>
                    <a:pt x="3282385" y="0"/>
                  </a:lnTo>
                  <a:lnTo>
                    <a:pt x="4560527" y="2556283"/>
                  </a:lnTo>
                  <a:lnTo>
                    <a:pt x="3282385" y="5112566"/>
                  </a:lnTo>
                  <a:lnTo>
                    <a:pt x="0" y="5112566"/>
                  </a:lnTo>
                  <a:close/>
                </a:path>
              </a:pathLst>
            </a:custGeom>
            <a:solidFill>
              <a:srgbClr val="DFF2FD"/>
            </a:solidFill>
            <a:ln>
              <a:gradFill flip="none" rotWithShape="1">
                <a:gsLst>
                  <a:gs pos="0">
                    <a:srgbClr val="0C9BF3"/>
                  </a:gs>
                  <a:gs pos="100000">
                    <a:srgbClr val="0C9BF3">
                      <a:alpha val="0"/>
                    </a:srgbClr>
                  </a:gs>
                </a:gsLst>
                <a:lin ang="108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127888" y="2750350"/>
              <a:ext cx="3657164" cy="2850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just">
                <a:lnSpc>
                  <a:spcPct val="14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生活上贴心照顾，加强营养、注意饮食、防止疾病。饮食小贴士：草莓、白莱可缓解紧张情绪。柠檬能使人精力充沛，提高接受能力。每天食用半个洋葱头可以稀释血液，从而改善大脑氧的供应状况，可消除过度紧张和焦急情绪。</a:t>
              </a:r>
              <a:endParaRPr lang="en-US" altLang="zh-CN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0317" y="3300179"/>
            <a:ext cx="3326579" cy="3326578"/>
          </a:xfrm>
          <a:prstGeom prst="rect">
            <a:avLst/>
          </a:prstGeom>
        </p:spPr>
      </p:pic>
      <p:sp>
        <p:nvSpPr>
          <p:cNvPr id="22" name="平行四边形 21"/>
          <p:cNvSpPr/>
          <p:nvPr/>
        </p:nvSpPr>
        <p:spPr>
          <a:xfrm>
            <a:off x="983432" y="1592746"/>
            <a:ext cx="2524744" cy="180070"/>
          </a:xfrm>
          <a:prstGeom prst="parallelogram">
            <a:avLst/>
          </a:prstGeom>
          <a:gradFill>
            <a:gsLst>
              <a:gs pos="0">
                <a:srgbClr val="0C9BF3"/>
              </a:gs>
              <a:gs pos="100000">
                <a:srgbClr val="0C9BF3">
                  <a:alpha val="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平行四边形 22"/>
          <p:cNvSpPr/>
          <p:nvPr/>
        </p:nvSpPr>
        <p:spPr>
          <a:xfrm>
            <a:off x="1891139" y="6107948"/>
            <a:ext cx="2524744" cy="180070"/>
          </a:xfrm>
          <a:prstGeom prst="parallelogram">
            <a:avLst/>
          </a:prstGeom>
          <a:gradFill>
            <a:gsLst>
              <a:gs pos="0">
                <a:srgbClr val="0C9BF3"/>
              </a:gs>
              <a:gs pos="100000">
                <a:srgbClr val="0C9BF3">
                  <a:alpha val="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平行四边形 23"/>
          <p:cNvSpPr/>
          <p:nvPr/>
        </p:nvSpPr>
        <p:spPr>
          <a:xfrm>
            <a:off x="7819728" y="6049071"/>
            <a:ext cx="2524744" cy="180070"/>
          </a:xfrm>
          <a:prstGeom prst="parallelogram">
            <a:avLst/>
          </a:prstGeom>
          <a:gradFill flip="none" rotWithShape="1">
            <a:gsLst>
              <a:gs pos="0">
                <a:srgbClr val="0C9BF3"/>
              </a:gs>
              <a:gs pos="100000">
                <a:srgbClr val="0C9BF3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平行四边形 24"/>
          <p:cNvSpPr/>
          <p:nvPr/>
        </p:nvSpPr>
        <p:spPr>
          <a:xfrm>
            <a:off x="8790475" y="1592746"/>
            <a:ext cx="2524744" cy="180070"/>
          </a:xfrm>
          <a:prstGeom prst="parallelogram">
            <a:avLst/>
          </a:prstGeom>
          <a:gradFill flip="none" rotWithShape="1">
            <a:gsLst>
              <a:gs pos="0">
                <a:srgbClr val="0C9BF3"/>
              </a:gs>
              <a:gs pos="100000">
                <a:srgbClr val="0C9BF3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本框 35"/>
          <p:cNvSpPr txBox="1"/>
          <p:nvPr/>
        </p:nvSpPr>
        <p:spPr>
          <a:xfrm>
            <a:off x="1271392" y="2197798"/>
            <a:ext cx="9793160" cy="78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高考期间不加压，让孩子心情轻松、自信、健康，保持最佳发挥状态。心态平常大考门槛轻松过。</a:t>
            </a:r>
          </a:p>
          <a:p>
            <a:pPr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创造良好的环境，让孩子在温馨、宽松的氛围中发挥出最佳水平。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277917" y="1776514"/>
            <a:ext cx="1405209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考后调整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1277917" y="3717033"/>
            <a:ext cx="10002660" cy="78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孩子每考完</a:t>
            </a:r>
            <a:r>
              <a:rPr lang="en-US" altLang="zh-CN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</a:t>
            </a:r>
            <a:r>
              <a:rPr lang="zh-CN" altLang="en-US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一门，家长切忌问</a:t>
            </a:r>
            <a:r>
              <a:rPr lang="en-US" altLang="zh-CN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:“</a:t>
            </a:r>
            <a:r>
              <a:rPr lang="zh-CN" altLang="en-US" sz="1600" b="1" spc="13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考的怎们样</a:t>
            </a:r>
            <a:r>
              <a:rPr lang="en-US" altLang="zh-CN" sz="1600" b="1" spc="13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?</a:t>
            </a:r>
            <a:r>
              <a:rPr lang="zh-CN" altLang="en-US" sz="1600" b="1" spc="13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有没有做不出的题</a:t>
            </a:r>
            <a:r>
              <a:rPr lang="en-US" altLang="zh-CN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?”</a:t>
            </a:r>
            <a:r>
              <a:rPr lang="zh-CN" altLang="en-US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</a:p>
          <a:p>
            <a:pPr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家长应尽量避免询问与考试有关的内容，陪孩子说说生活中的趣闻轶事，转移一下他们的注意力。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1301209" y="3273771"/>
            <a:ext cx="1405209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考后调整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623392" y="548683"/>
            <a:ext cx="2736304" cy="517434"/>
            <a:chOff x="623392" y="639048"/>
            <a:chExt cx="2736304" cy="517434"/>
          </a:xfrm>
        </p:grpSpPr>
        <p:sp>
          <p:nvSpPr>
            <p:cNvPr id="39" name="文本框 38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家长心理调整</a:t>
              </a: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6040" y="4293098"/>
            <a:ext cx="3212976" cy="2261637"/>
          </a:xfrm>
          <a:prstGeom prst="rect">
            <a:avLst/>
          </a:prstGeom>
        </p:spPr>
      </p:pic>
      <p:sp>
        <p:nvSpPr>
          <p:cNvPr id="42" name="任意多边形: 形状 41"/>
          <p:cNvSpPr/>
          <p:nvPr/>
        </p:nvSpPr>
        <p:spPr>
          <a:xfrm>
            <a:off x="2474182" y="5600449"/>
            <a:ext cx="2274281" cy="954287"/>
          </a:xfrm>
          <a:custGeom>
            <a:avLst/>
            <a:gdLst>
              <a:gd name="connsiteX0" fmla="*/ 1137140 w 2274281"/>
              <a:gd name="connsiteY0" fmla="*/ 0 h 954287"/>
              <a:gd name="connsiteX1" fmla="*/ 2271261 w 2274281"/>
              <a:gd name="connsiteY1" fmla="*/ 924335 h 954287"/>
              <a:gd name="connsiteX2" fmla="*/ 2274281 w 2274281"/>
              <a:gd name="connsiteY2" fmla="*/ 954287 h 954287"/>
              <a:gd name="connsiteX3" fmla="*/ 1855976 w 2274281"/>
              <a:gd name="connsiteY3" fmla="*/ 954287 h 954287"/>
              <a:gd name="connsiteX4" fmla="*/ 1828447 w 2274281"/>
              <a:gd name="connsiteY4" fmla="*/ 865603 h 954287"/>
              <a:gd name="connsiteX5" fmla="*/ 1137140 w 2274281"/>
              <a:gd name="connsiteY5" fmla="*/ 407374 h 954287"/>
              <a:gd name="connsiteX6" fmla="*/ 445834 w 2274281"/>
              <a:gd name="connsiteY6" fmla="*/ 865603 h 954287"/>
              <a:gd name="connsiteX7" fmla="*/ 418305 w 2274281"/>
              <a:gd name="connsiteY7" fmla="*/ 954287 h 954287"/>
              <a:gd name="connsiteX8" fmla="*/ 0 w 2274281"/>
              <a:gd name="connsiteY8" fmla="*/ 954287 h 954287"/>
              <a:gd name="connsiteX9" fmla="*/ 3019 w 2274281"/>
              <a:gd name="connsiteY9" fmla="*/ 924335 h 954287"/>
              <a:gd name="connsiteX10" fmla="*/ 1137140 w 2274281"/>
              <a:gd name="connsiteY10" fmla="*/ 0 h 954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74281" h="954287">
                <a:moveTo>
                  <a:pt x="1137140" y="0"/>
                </a:moveTo>
                <a:cubicBezTo>
                  <a:pt x="1696569" y="0"/>
                  <a:pt x="2163316" y="396818"/>
                  <a:pt x="2271261" y="924335"/>
                </a:cubicBezTo>
                <a:lnTo>
                  <a:pt x="2274281" y="954287"/>
                </a:lnTo>
                <a:lnTo>
                  <a:pt x="1855976" y="954287"/>
                </a:lnTo>
                <a:lnTo>
                  <a:pt x="1828447" y="865603"/>
                </a:lnTo>
                <a:cubicBezTo>
                  <a:pt x="1714550" y="596321"/>
                  <a:pt x="1447910" y="407374"/>
                  <a:pt x="1137140" y="407374"/>
                </a:cubicBezTo>
                <a:cubicBezTo>
                  <a:pt x="826370" y="407374"/>
                  <a:pt x="559731" y="596321"/>
                  <a:pt x="445834" y="865603"/>
                </a:cubicBezTo>
                <a:lnTo>
                  <a:pt x="418305" y="954287"/>
                </a:lnTo>
                <a:lnTo>
                  <a:pt x="0" y="954287"/>
                </a:lnTo>
                <a:lnTo>
                  <a:pt x="3019" y="924335"/>
                </a:lnTo>
                <a:cubicBezTo>
                  <a:pt x="110965" y="396818"/>
                  <a:pt x="577712" y="0"/>
                  <a:pt x="1137140" y="0"/>
                </a:cubicBezTo>
                <a:close/>
              </a:path>
            </a:pathLst>
          </a:custGeom>
          <a:solidFill>
            <a:srgbClr val="87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53" grpId="0"/>
      <p:bldP spid="54" grpId="0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935760" y="2158607"/>
            <a:ext cx="26505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3000">
                <a:solidFill>
                  <a:srgbClr val="FFFF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PART FOUR</a:t>
            </a:r>
            <a:endParaRPr lang="zh-CN" altLang="en-US" sz="3000">
              <a:solidFill>
                <a:srgbClr val="FFFF7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3432" y="1651683"/>
            <a:ext cx="2772000" cy="2425391"/>
          </a:xfrm>
          <a:prstGeom prst="rect">
            <a:avLst/>
          </a:prstGeom>
          <a:noFill/>
        </p:spPr>
        <p:txBody>
          <a:bodyPr wrap="square" tIns="0" bIns="216000" rtlCol="0" anchor="ctr" anchorCtr="0">
            <a:noAutofit/>
          </a:bodyPr>
          <a:lstStyle/>
          <a:p>
            <a:pPr>
              <a:lnSpc>
                <a:spcPct val="140000"/>
              </a:lnSpc>
            </a:pPr>
            <a:r>
              <a:rPr lang="en-US" altLang="zh-CN" sz="20000">
                <a:ln>
                  <a:gradFill>
                    <a:gsLst>
                      <a:gs pos="30000">
                        <a:schemeClr val="bg1"/>
                      </a:gs>
                      <a:gs pos="79000">
                        <a:srgbClr val="FFFF57"/>
                      </a:gs>
                    </a:gsLst>
                    <a:lin ang="5400000" scaled="1"/>
                  </a:gradFill>
                </a:ln>
                <a:noFill/>
                <a:effectLst>
                  <a:outerShdw blurRad="50800" dist="38100" dir="5400000" algn="t" rotWithShape="0">
                    <a:prstClr val="black">
                      <a:alpha val="15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微软雅黑" panose="020B0503020204020204" pitchFamily="34" charset="-122"/>
              </a:rPr>
              <a:t>04</a:t>
            </a:r>
            <a:endParaRPr lang="zh-CN" altLang="en-US" sz="20000">
              <a:ln>
                <a:gradFill>
                  <a:gsLst>
                    <a:gs pos="30000">
                      <a:schemeClr val="bg1"/>
                    </a:gs>
                    <a:gs pos="79000">
                      <a:srgbClr val="FFFF57"/>
                    </a:gs>
                  </a:gsLst>
                  <a:lin ang="5400000" scaled="1"/>
                </a:gradFill>
              </a:ln>
              <a:noFill/>
              <a:effectLst>
                <a:outerShdw blurRad="50800" dist="38100" dir="5400000" algn="t" rotWithShape="0">
                  <a:prstClr val="black">
                    <a:alpha val="15000"/>
                  </a:prstClr>
                </a:outerShdw>
              </a:effectLst>
              <a:latin typeface="汉仪菱心体简" panose="02010400000101010101" pitchFamily="2" charset="-122"/>
              <a:ea typeface="汉仪菱心体简" panose="02010400000101010101" pitchFamily="2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63752" y="2590653"/>
            <a:ext cx="4896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6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30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微软雅黑" panose="020B0503020204020204" pitchFamily="34" charset="-122"/>
              </a:rPr>
              <a:t>考前最佳状态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1443" y="2492896"/>
            <a:ext cx="4581128" cy="458112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9755" y="341411"/>
            <a:ext cx="1056375" cy="154199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415481" y="5085184"/>
            <a:ext cx="686311" cy="1001812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3935760" y="3835610"/>
            <a:ext cx="399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40000"/>
              </a:lnSpc>
            </a:pPr>
            <a:r>
              <a:rPr lang="zh-CN" altLang="en-US" sz="2000">
                <a:solidFill>
                  <a:srgbClr val="FFFF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请点击此处输入您的文本内容</a:t>
            </a:r>
          </a:p>
        </p:txBody>
      </p: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75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2" accel="2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80947" y="310671"/>
            <a:ext cx="1561203" cy="176119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745115" y="4344328"/>
            <a:ext cx="500386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前两种情况都不足取，只有</a:t>
            </a:r>
            <a:r>
              <a:rPr lang="zh-CN" altLang="en-US" sz="1600" b="1" spc="13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“适度紧张”</a:t>
            </a: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才是最佳状态，在这种状态下，考生信心十足，平心静气，精回区</a:t>
            </a:r>
            <a:r>
              <a: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[</a:t>
            </a: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力集中，思维敏锐，答题准确。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623392" y="548683"/>
            <a:ext cx="2736304" cy="517434"/>
            <a:chOff x="623392" y="639048"/>
            <a:chExt cx="2736304" cy="517434"/>
          </a:xfrm>
        </p:grpSpPr>
        <p:sp>
          <p:nvSpPr>
            <p:cNvPr id="12" name="文本框 11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考前最佳状态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1580817" y="1340768"/>
            <a:ext cx="2196931" cy="4752529"/>
            <a:chOff x="1580817" y="1224606"/>
            <a:chExt cx="2196930" cy="4752529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80817" y="1224606"/>
              <a:ext cx="2196930" cy="4752529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1863162" y="3890614"/>
              <a:ext cx="177314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考前最佳状态</a:t>
              </a:r>
              <a:r>
                <a:rPr lang="en-US" altLang="zh-CN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:“</a:t>
              </a: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适度紧张”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158662" y="1884338"/>
            <a:ext cx="1874677" cy="1616101"/>
            <a:chOff x="4732417" y="1629030"/>
            <a:chExt cx="1874677" cy="1616101"/>
          </a:xfrm>
        </p:grpSpPr>
        <p:sp>
          <p:nvSpPr>
            <p:cNvPr id="26" name="六边形 25"/>
            <p:cNvSpPr/>
            <p:nvPr/>
          </p:nvSpPr>
          <p:spPr>
            <a:xfrm>
              <a:off x="4732417" y="1629030"/>
              <a:ext cx="1874677" cy="1616101"/>
            </a:xfrm>
            <a:prstGeom prst="hexagon">
              <a:avLst/>
            </a:prstGeom>
            <a:solidFill>
              <a:srgbClr val="87CEF9"/>
            </a:solidFill>
            <a:ln>
              <a:solidFill>
                <a:srgbClr val="0C9BF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031384" y="2024114"/>
              <a:ext cx="1276742" cy="8679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一种是过度紧张</a:t>
              </a:r>
              <a:endPara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297987" y="1884338"/>
            <a:ext cx="1874677" cy="1616101"/>
            <a:chOff x="4732417" y="1629030"/>
            <a:chExt cx="1874677" cy="1616101"/>
          </a:xfrm>
        </p:grpSpPr>
        <p:sp>
          <p:nvSpPr>
            <p:cNvPr id="29" name="六边形 28"/>
            <p:cNvSpPr/>
            <p:nvPr/>
          </p:nvSpPr>
          <p:spPr>
            <a:xfrm>
              <a:off x="4732417" y="1629030"/>
              <a:ext cx="1874677" cy="1616101"/>
            </a:xfrm>
            <a:prstGeom prst="hexagon">
              <a:avLst/>
            </a:prstGeom>
            <a:solidFill>
              <a:srgbClr val="87CEF9"/>
            </a:solidFill>
            <a:ln>
              <a:solidFill>
                <a:srgbClr val="0C9BF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5031384" y="2024114"/>
              <a:ext cx="1276742" cy="8679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一种是满不在乎</a:t>
              </a:r>
              <a:endPara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9437312" y="1884338"/>
            <a:ext cx="1874677" cy="1616101"/>
            <a:chOff x="4732417" y="1629030"/>
            <a:chExt cx="1874677" cy="1616101"/>
          </a:xfrm>
        </p:grpSpPr>
        <p:sp>
          <p:nvSpPr>
            <p:cNvPr id="32" name="六边形 31"/>
            <p:cNvSpPr/>
            <p:nvPr/>
          </p:nvSpPr>
          <p:spPr>
            <a:xfrm>
              <a:off x="4732417" y="1629030"/>
              <a:ext cx="1874677" cy="1616101"/>
            </a:xfrm>
            <a:prstGeom prst="hexagon">
              <a:avLst/>
            </a:prstGeom>
            <a:solidFill>
              <a:srgbClr val="87CEF9"/>
            </a:solidFill>
            <a:ln>
              <a:solidFill>
                <a:srgbClr val="0C9BF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5031384" y="2024114"/>
              <a:ext cx="1276742" cy="8679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一种是适度紧张</a:t>
              </a:r>
              <a:endPara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5513882" y="5791219"/>
            <a:ext cx="5097303" cy="371835"/>
            <a:chOff x="5040756" y="5605300"/>
            <a:chExt cx="5097303" cy="371835"/>
          </a:xfrm>
        </p:grpSpPr>
        <p:sp>
          <p:nvSpPr>
            <p:cNvPr id="34" name="箭头: 右 33"/>
            <p:cNvSpPr/>
            <p:nvPr/>
          </p:nvSpPr>
          <p:spPr>
            <a:xfrm>
              <a:off x="5040756" y="5605300"/>
              <a:ext cx="2556196" cy="371835"/>
            </a:xfrm>
            <a:prstGeom prst="rightArrow">
              <a:avLst/>
            </a:prstGeom>
            <a:gradFill flip="none" rotWithShape="1">
              <a:gsLst>
                <a:gs pos="0">
                  <a:srgbClr val="0C9BF3">
                    <a:alpha val="0"/>
                  </a:srgbClr>
                </a:gs>
                <a:gs pos="100000">
                  <a:srgbClr val="11C4F8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箭头: 右 34"/>
            <p:cNvSpPr/>
            <p:nvPr/>
          </p:nvSpPr>
          <p:spPr>
            <a:xfrm>
              <a:off x="7581863" y="5605300"/>
              <a:ext cx="2556196" cy="371835"/>
            </a:xfrm>
            <a:prstGeom prst="rightArrow">
              <a:avLst/>
            </a:prstGeom>
            <a:gradFill flip="none" rotWithShape="1">
              <a:gsLst>
                <a:gs pos="0">
                  <a:srgbClr val="0C9BF3">
                    <a:alpha val="0"/>
                  </a:srgbClr>
                </a:gs>
                <a:gs pos="100000">
                  <a:srgbClr val="11C4F8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1127448" y="3501296"/>
            <a:ext cx="9936000" cy="2592000"/>
          </a:xfrm>
          <a:prstGeom prst="rect">
            <a:avLst/>
          </a:prstGeom>
          <a:solidFill>
            <a:srgbClr val="DFF2FD"/>
          </a:solidFill>
          <a:ln w="15875">
            <a:solidFill>
              <a:srgbClr val="0C9B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160563" y="3573306"/>
            <a:ext cx="3096000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调整考前心理状态的小窍门：劳逸结合，有张有弛。有这样</a:t>
            </a:r>
            <a:r>
              <a: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-</a:t>
            </a: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一个著名的公式</a:t>
            </a:r>
            <a:r>
              <a: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:‘“8-1&gt; 8”</a:t>
            </a: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，意思是从</a:t>
            </a:r>
            <a:r>
              <a: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</a:t>
            </a: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小时中拿出</a:t>
            </a:r>
            <a:r>
              <a: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小时运动、娱乐或休息，尽管只学了</a:t>
            </a:r>
            <a:r>
              <a: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</a:t>
            </a: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小时，效率却胜过学满</a:t>
            </a:r>
            <a:r>
              <a: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</a:t>
            </a: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小时。</a:t>
            </a:r>
          </a:p>
        </p:txBody>
      </p:sp>
      <p:sp>
        <p:nvSpPr>
          <p:cNvPr id="8" name="矩形 7"/>
          <p:cNvSpPr/>
          <p:nvPr/>
        </p:nvSpPr>
        <p:spPr>
          <a:xfrm>
            <a:off x="4576847" y="3573306"/>
            <a:ext cx="30960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defTabSz="0" fontAlgn="auto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在紧张的备考阶段，考生要克服心理压力，合适的体育锻炼能起到很好的调节作用，合适指的是那些对抗性不强的运动，例如在复习间歇跳</a:t>
            </a:r>
            <a:r>
              <a: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分钟绳等等。</a:t>
            </a:r>
          </a:p>
        </p:txBody>
      </p:sp>
      <p:sp>
        <p:nvSpPr>
          <p:cNvPr id="9" name="矩形 8"/>
          <p:cNvSpPr/>
          <p:nvPr/>
        </p:nvSpPr>
        <p:spPr>
          <a:xfrm>
            <a:off x="7993132" y="3573304"/>
            <a:ext cx="3096000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此外，散散步，听听音乐，晚上看看新闻，都有助于调节情绪、缓解压力</a:t>
            </a:r>
            <a:r>
              <a:rPr lang="en-US" altLang="zh-CN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endParaRPr lang="zh-CN" altLang="en-US" sz="1600" spc="13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23392" y="548683"/>
            <a:ext cx="2736304" cy="517434"/>
            <a:chOff x="623392" y="639048"/>
            <a:chExt cx="2736304" cy="517434"/>
          </a:xfrm>
        </p:grpSpPr>
        <p:sp>
          <p:nvSpPr>
            <p:cNvPr id="11" name="文本框 10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考前最佳状态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99857" y="1335296"/>
            <a:ext cx="2406851" cy="229144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12225" y="1395608"/>
            <a:ext cx="2406851" cy="240685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15480" y="1652070"/>
            <a:ext cx="2467984" cy="1800770"/>
          </a:xfrm>
          <a:prstGeom prst="rect">
            <a:avLst/>
          </a:prstGeom>
        </p:spPr>
      </p:pic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 descr="e7d195523061f1c0214d268728035a112e1f1a63855fa0d5B3BC3571FB2346650E40B27C71D4ADB669896543E409C0762562804D99F14164E036E91A4D200FB459B9C67F1066513BDCC2663F2655ED5A2F3E64E50905ECC13FD08E412A2449DFC0DEA4732AF4E76A12DAA23714D9A24C7EAC7F7CD8FF94AEC7D4E9162B55FEA74E289784371BE33B"/>
          <p:cNvSpPr txBox="1"/>
          <p:nvPr/>
        </p:nvSpPr>
        <p:spPr>
          <a:xfrm>
            <a:off x="1213797" y="1588028"/>
            <a:ext cx="73304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altLang="en-US" sz="22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向考生提供几个调整考前心理状态的小窍门</a:t>
            </a:r>
            <a:r>
              <a:rPr lang="en-US" altLang="zh-CN" sz="22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:</a:t>
            </a:r>
          </a:p>
        </p:txBody>
      </p:sp>
      <p:sp>
        <p:nvSpPr>
          <p:cNvPr id="6" name="矩形 5"/>
          <p:cNvSpPr/>
          <p:nvPr/>
        </p:nvSpPr>
        <p:spPr>
          <a:xfrm>
            <a:off x="1213797" y="2420889"/>
            <a:ext cx="6322364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8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不开夜车，调整“生物钟”。</a:t>
            </a:r>
          </a:p>
          <a:p>
            <a:pPr>
              <a:lnSpc>
                <a:spcPct val="180000"/>
              </a:lnSpc>
            </a:pPr>
            <a:r>
              <a:rPr lang="zh-CN" altLang="en-US" sz="1600" spc="13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许多考生在考前都有开夜车的习惯，晚上比白天更兴奋，学习效率更高。然而考试都是在白天进行，调整自己的“生物钟”，让自已能在白天进入最佳状态，这一点对考生来说非常重要。可以采用每天晚上有意识地比前晚早睡几分钟的办法， 逐步调整过来</a:t>
            </a:r>
            <a:r>
              <a: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623392" y="548683"/>
            <a:ext cx="2736304" cy="517434"/>
            <a:chOff x="623392" y="639048"/>
            <a:chExt cx="2736304" cy="517434"/>
          </a:xfrm>
        </p:grpSpPr>
        <p:sp>
          <p:nvSpPr>
            <p:cNvPr id="8" name="文本框 7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考前最佳状态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0097" y="1717203"/>
            <a:ext cx="4525647" cy="452564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10000"/>
              </a:prstClr>
            </a:outerShdw>
          </a:effectLst>
        </p:spPr>
      </p:pic>
      <p:grpSp>
        <p:nvGrpSpPr>
          <p:cNvPr id="14" name="组合 13"/>
          <p:cNvGrpSpPr/>
          <p:nvPr/>
        </p:nvGrpSpPr>
        <p:grpSpPr>
          <a:xfrm>
            <a:off x="1271394" y="5589242"/>
            <a:ext cx="5097303" cy="371835"/>
            <a:chOff x="5040756" y="5605300"/>
            <a:chExt cx="5097303" cy="371835"/>
          </a:xfrm>
        </p:grpSpPr>
        <p:sp>
          <p:nvSpPr>
            <p:cNvPr id="15" name="箭头: 右 14"/>
            <p:cNvSpPr/>
            <p:nvPr/>
          </p:nvSpPr>
          <p:spPr>
            <a:xfrm>
              <a:off x="5040756" y="5605300"/>
              <a:ext cx="2556196" cy="371835"/>
            </a:xfrm>
            <a:prstGeom prst="rightArrow">
              <a:avLst/>
            </a:prstGeom>
            <a:gradFill flip="none" rotWithShape="1">
              <a:gsLst>
                <a:gs pos="0">
                  <a:srgbClr val="0C9BF3">
                    <a:alpha val="0"/>
                  </a:srgbClr>
                </a:gs>
                <a:gs pos="100000">
                  <a:srgbClr val="11C4F8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箭头: 右 15"/>
            <p:cNvSpPr/>
            <p:nvPr/>
          </p:nvSpPr>
          <p:spPr>
            <a:xfrm>
              <a:off x="7581863" y="5605300"/>
              <a:ext cx="2556196" cy="371835"/>
            </a:xfrm>
            <a:prstGeom prst="rightArrow">
              <a:avLst/>
            </a:prstGeom>
            <a:gradFill flip="none" rotWithShape="1">
              <a:gsLst>
                <a:gs pos="0">
                  <a:srgbClr val="0C9BF3">
                    <a:alpha val="0"/>
                  </a:srgbClr>
                </a:gs>
                <a:gs pos="100000">
                  <a:srgbClr val="11C4F8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 descr="e7d195523061f1c0214d268728035a112e1f1a63855fa0d5B3BC3571FB2346650E40B27C71D4ADB669896543E409C0762562804D99F14164E036E91A4D200FB459B9C67F1066513BDCC2663F2655ED5A2F3E64E50905ECC13FD08E412A2449DFC0DEA4732AF4E76A12DAA23714D9A24C7EAC7F7CD8FF94AEC7D4E9162B55FEA74E289784371BE33B"/>
          <p:cNvSpPr txBox="1"/>
          <p:nvPr/>
        </p:nvSpPr>
        <p:spPr>
          <a:xfrm>
            <a:off x="6063632" y="2417015"/>
            <a:ext cx="4525645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2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每天给自己一个积极的心理暗示</a:t>
            </a:r>
            <a:endParaRPr lang="en-US" altLang="zh-CN" sz="2200">
              <a:solidFill>
                <a:srgbClr val="0C9BF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096745" y="2881180"/>
            <a:ext cx="452564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每天复习之后，考生通过回想自己这一天的收获，比如“我今天又做对了哪道题”、“我今天又发现了哪个漏洞”</a:t>
            </a:r>
            <a:r>
              <a:rPr lang="en-US" altLang="zh-CN" sz="160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,</a:t>
            </a:r>
            <a:r>
              <a:rPr lang="zh-CN" altLang="en-US" sz="160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，对自己一点一滴的收获都加以肯定，以此来调节情绪，以良好的心态迎接高考。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623392" y="548683"/>
            <a:ext cx="2736304" cy="517434"/>
            <a:chOff x="623392" y="639048"/>
            <a:chExt cx="2736304" cy="517434"/>
          </a:xfrm>
        </p:grpSpPr>
        <p:sp>
          <p:nvSpPr>
            <p:cNvPr id="8" name="文本框 7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考前最佳状态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7393" y="1727904"/>
            <a:ext cx="4525647" cy="4525646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8544273" y="5037321"/>
            <a:ext cx="1514129" cy="1392084"/>
            <a:chOff x="1955540" y="5092512"/>
            <a:chExt cx="1514129" cy="1392084"/>
          </a:xfrm>
        </p:grpSpPr>
        <p:sp>
          <p:nvSpPr>
            <p:cNvPr id="17" name="箭头: 上 16"/>
            <p:cNvSpPr/>
            <p:nvPr/>
          </p:nvSpPr>
          <p:spPr>
            <a:xfrm>
              <a:off x="1955540" y="5661248"/>
              <a:ext cx="504056" cy="823348"/>
            </a:xfrm>
            <a:prstGeom prst="upArrow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rgbClr val="0C9BF3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箭头: 上 17"/>
            <p:cNvSpPr/>
            <p:nvPr/>
          </p:nvSpPr>
          <p:spPr>
            <a:xfrm>
              <a:off x="2552379" y="5092512"/>
              <a:ext cx="303261" cy="1161038"/>
            </a:xfrm>
            <a:prstGeom prst="upArrow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rgbClr val="0C9BF3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箭头: 上 18"/>
            <p:cNvSpPr/>
            <p:nvPr/>
          </p:nvSpPr>
          <p:spPr>
            <a:xfrm>
              <a:off x="2965613" y="5286410"/>
              <a:ext cx="504056" cy="1161038"/>
            </a:xfrm>
            <a:prstGeom prst="upArrow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rgbClr val="0C9BF3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弧形 19"/>
          <p:cNvSpPr/>
          <p:nvPr/>
        </p:nvSpPr>
        <p:spPr>
          <a:xfrm>
            <a:off x="5416900" y="1013319"/>
            <a:ext cx="6151709" cy="6151709"/>
          </a:xfrm>
          <a:prstGeom prst="arc">
            <a:avLst>
              <a:gd name="adj1" fmla="val 7910267"/>
              <a:gd name="adj2" fmla="val 19834112"/>
            </a:avLst>
          </a:prstGeom>
          <a:noFill/>
          <a:ln>
            <a:gradFill flip="none" rotWithShape="1">
              <a:gsLst>
                <a:gs pos="0">
                  <a:srgbClr val="0C9BF3"/>
                </a:gs>
                <a:gs pos="100000">
                  <a:srgbClr val="0C9BF3">
                    <a:alpha val="0"/>
                  </a:srgb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12" grpId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5024941" y="1165213"/>
            <a:ext cx="1935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zh-CN" altLang="en-US" sz="24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023155" y="226493"/>
            <a:ext cx="191586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5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Arial" panose="020B0604020202020204" pitchFamily="34" charset="0"/>
              </a:rPr>
              <a:t>目录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716130" y="2359055"/>
            <a:ext cx="3935109" cy="738664"/>
            <a:chOff x="1716129" y="2420888"/>
            <a:chExt cx="3935109" cy="738664"/>
          </a:xfrm>
        </p:grpSpPr>
        <p:grpSp>
          <p:nvGrpSpPr>
            <p:cNvPr id="14" name="组合 13"/>
            <p:cNvGrpSpPr/>
            <p:nvPr/>
          </p:nvGrpSpPr>
          <p:grpSpPr>
            <a:xfrm>
              <a:off x="2783632" y="2420888"/>
              <a:ext cx="2867606" cy="738664"/>
              <a:chOff x="3285745" y="2438300"/>
              <a:chExt cx="2867606" cy="738664"/>
            </a:xfrm>
          </p:grpSpPr>
          <p:cxnSp>
            <p:nvCxnSpPr>
              <p:cNvPr id="16" name="直接连接符 15"/>
              <p:cNvCxnSpPr/>
              <p:nvPr/>
            </p:nvCxnSpPr>
            <p:spPr>
              <a:xfrm flipH="1">
                <a:off x="3285745" y="2537198"/>
                <a:ext cx="0" cy="52505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文本框 16"/>
              <p:cNvSpPr txBox="1"/>
              <p:nvPr/>
            </p:nvSpPr>
            <p:spPr>
              <a:xfrm>
                <a:off x="3471112" y="2438300"/>
                <a:ext cx="268223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zh-CN" altLang="en-US" sz="30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家长会介绍</a:t>
                </a: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1716129" y="2502148"/>
              <a:ext cx="792000" cy="553998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3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lang="zh-CN" altLang="en-US" sz="3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939018" y="2359055"/>
            <a:ext cx="3935109" cy="738664"/>
            <a:chOff x="1716129" y="2420888"/>
            <a:chExt cx="3935109" cy="738664"/>
          </a:xfrm>
        </p:grpSpPr>
        <p:grpSp>
          <p:nvGrpSpPr>
            <p:cNvPr id="29" name="组合 28"/>
            <p:cNvGrpSpPr/>
            <p:nvPr/>
          </p:nvGrpSpPr>
          <p:grpSpPr>
            <a:xfrm>
              <a:off x="2783632" y="2420888"/>
              <a:ext cx="2867606" cy="738664"/>
              <a:chOff x="3285745" y="2438300"/>
              <a:chExt cx="2867606" cy="738664"/>
            </a:xfrm>
          </p:grpSpPr>
          <p:cxnSp>
            <p:nvCxnSpPr>
              <p:cNvPr id="31" name="直接连接符 30"/>
              <p:cNvCxnSpPr/>
              <p:nvPr/>
            </p:nvCxnSpPr>
            <p:spPr>
              <a:xfrm flipH="1">
                <a:off x="3285745" y="2537198"/>
                <a:ext cx="0" cy="52505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文本框 31"/>
              <p:cNvSpPr txBox="1"/>
              <p:nvPr/>
            </p:nvSpPr>
            <p:spPr>
              <a:xfrm>
                <a:off x="3471112" y="2438300"/>
                <a:ext cx="268223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zh-CN" altLang="en-US" sz="3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走出误区</a:t>
                </a:r>
              </a:p>
            </p:txBody>
          </p:sp>
        </p:grpSp>
        <p:sp>
          <p:nvSpPr>
            <p:cNvPr id="30" name="文本框 29"/>
            <p:cNvSpPr txBox="1"/>
            <p:nvPr/>
          </p:nvSpPr>
          <p:spPr>
            <a:xfrm>
              <a:off x="1716129" y="2502148"/>
              <a:ext cx="792000" cy="553998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3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lang="zh-CN" altLang="en-US" sz="3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716130" y="3732993"/>
            <a:ext cx="3935109" cy="738664"/>
            <a:chOff x="1716129" y="2420888"/>
            <a:chExt cx="3935109" cy="738664"/>
          </a:xfrm>
        </p:grpSpPr>
        <p:grpSp>
          <p:nvGrpSpPr>
            <p:cNvPr id="34" name="组合 33"/>
            <p:cNvGrpSpPr/>
            <p:nvPr/>
          </p:nvGrpSpPr>
          <p:grpSpPr>
            <a:xfrm>
              <a:off x="2783632" y="2420888"/>
              <a:ext cx="2867606" cy="738664"/>
              <a:chOff x="3285745" y="2438300"/>
              <a:chExt cx="2867606" cy="738664"/>
            </a:xfrm>
          </p:grpSpPr>
          <p:cxnSp>
            <p:nvCxnSpPr>
              <p:cNvPr id="41" name="直接连接符 40"/>
              <p:cNvCxnSpPr/>
              <p:nvPr/>
            </p:nvCxnSpPr>
            <p:spPr>
              <a:xfrm flipH="1">
                <a:off x="3285745" y="2537198"/>
                <a:ext cx="0" cy="52505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文本框 41"/>
              <p:cNvSpPr txBox="1"/>
              <p:nvPr/>
            </p:nvSpPr>
            <p:spPr>
              <a:xfrm>
                <a:off x="3471112" y="2438300"/>
                <a:ext cx="268223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zh-CN" altLang="en-US" sz="3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家长心理调整</a:t>
                </a:r>
              </a:p>
            </p:txBody>
          </p:sp>
        </p:grpSp>
        <p:sp>
          <p:nvSpPr>
            <p:cNvPr id="40" name="文本框 39"/>
            <p:cNvSpPr txBox="1"/>
            <p:nvPr/>
          </p:nvSpPr>
          <p:spPr>
            <a:xfrm>
              <a:off x="1716129" y="2502148"/>
              <a:ext cx="792000" cy="553998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3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  <a:endParaRPr lang="zh-CN" altLang="en-US" sz="3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939018" y="3732993"/>
            <a:ext cx="3935109" cy="738664"/>
            <a:chOff x="1716129" y="2420888"/>
            <a:chExt cx="3935109" cy="738664"/>
          </a:xfrm>
        </p:grpSpPr>
        <p:grpSp>
          <p:nvGrpSpPr>
            <p:cNvPr id="44" name="组合 43"/>
            <p:cNvGrpSpPr/>
            <p:nvPr/>
          </p:nvGrpSpPr>
          <p:grpSpPr>
            <a:xfrm>
              <a:off x="2783632" y="2420888"/>
              <a:ext cx="2867606" cy="738664"/>
              <a:chOff x="3285745" y="2438300"/>
              <a:chExt cx="2867606" cy="738664"/>
            </a:xfrm>
          </p:grpSpPr>
          <p:cxnSp>
            <p:nvCxnSpPr>
              <p:cNvPr id="46" name="直接连接符 45"/>
              <p:cNvCxnSpPr/>
              <p:nvPr/>
            </p:nvCxnSpPr>
            <p:spPr>
              <a:xfrm flipH="1">
                <a:off x="3285745" y="2537198"/>
                <a:ext cx="0" cy="52505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文本框 46"/>
              <p:cNvSpPr txBox="1"/>
              <p:nvPr/>
            </p:nvSpPr>
            <p:spPr>
              <a:xfrm>
                <a:off x="3471112" y="2438300"/>
                <a:ext cx="268223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zh-CN" altLang="en-US" sz="3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考前最佳状态</a:t>
                </a:r>
              </a:p>
            </p:txBody>
          </p:sp>
        </p:grpSp>
        <p:sp>
          <p:nvSpPr>
            <p:cNvPr id="45" name="文本框 44"/>
            <p:cNvSpPr txBox="1"/>
            <p:nvPr/>
          </p:nvSpPr>
          <p:spPr>
            <a:xfrm>
              <a:off x="1716129" y="2502148"/>
              <a:ext cx="792000" cy="553998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3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lang="zh-CN" altLang="en-US" sz="3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pic>
        <p:nvPicPr>
          <p:cNvPr id="57" name="图片 5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91" y="5109039"/>
            <a:ext cx="2764127" cy="1751397"/>
          </a:xfrm>
          <a:custGeom>
            <a:avLst/>
            <a:gdLst>
              <a:gd name="connsiteX0" fmla="*/ 561344 w 2764127"/>
              <a:gd name="connsiteY0" fmla="*/ 0 h 1751397"/>
              <a:gd name="connsiteX1" fmla="*/ 2764127 w 2764127"/>
              <a:gd name="connsiteY1" fmla="*/ 0 h 1751397"/>
              <a:gd name="connsiteX2" fmla="*/ 2764127 w 2764127"/>
              <a:gd name="connsiteY2" fmla="*/ 1751397 h 1751397"/>
              <a:gd name="connsiteX3" fmla="*/ 0 w 2764127"/>
              <a:gd name="connsiteY3" fmla="*/ 1751397 h 1751397"/>
              <a:gd name="connsiteX4" fmla="*/ 0 w 2764127"/>
              <a:gd name="connsiteY4" fmla="*/ 171938 h 1751397"/>
              <a:gd name="connsiteX5" fmla="*/ 294503 w 2764127"/>
              <a:gd name="connsiteY5" fmla="*/ 583753 h 1751397"/>
              <a:gd name="connsiteX6" fmla="*/ 353856 w 2764127"/>
              <a:gd name="connsiteY6" fmla="*/ 575387 h 1751397"/>
              <a:gd name="connsiteX7" fmla="*/ 378743 w 2764127"/>
              <a:gd name="connsiteY7" fmla="*/ 564584 h 1751397"/>
              <a:gd name="connsiteX8" fmla="*/ 389437 w 2764127"/>
              <a:gd name="connsiteY8" fmla="*/ 567903 h 1751397"/>
              <a:gd name="connsiteX9" fmla="*/ 432973 w 2764127"/>
              <a:gd name="connsiteY9" fmla="*/ 572292 h 1751397"/>
              <a:gd name="connsiteX10" fmla="*/ 648997 w 2764127"/>
              <a:gd name="connsiteY10" fmla="*/ 356268 h 1751397"/>
              <a:gd name="connsiteX11" fmla="*/ 632021 w 2764127"/>
              <a:gd name="connsiteY11" fmla="*/ 272182 h 1751397"/>
              <a:gd name="connsiteX12" fmla="*/ 586633 w 2764127"/>
              <a:gd name="connsiteY12" fmla="*/ 204862 h 1751397"/>
              <a:gd name="connsiteX13" fmla="*/ 589006 w 2764127"/>
              <a:gd name="connsiteY13" fmla="*/ 171938 h 1751397"/>
              <a:gd name="connsiteX14" fmla="*/ 565863 w 2764127"/>
              <a:gd name="connsiteY14" fmla="*/ 11641 h 1751397"/>
              <a:gd name="connsiteX15" fmla="*/ 0 w 2764127"/>
              <a:gd name="connsiteY15" fmla="*/ 0 h 1751397"/>
              <a:gd name="connsiteX16" fmla="*/ 27662 w 2764127"/>
              <a:gd name="connsiteY16" fmla="*/ 0 h 1751397"/>
              <a:gd name="connsiteX17" fmla="*/ 23144 w 2764127"/>
              <a:gd name="connsiteY17" fmla="*/ 11641 h 1751397"/>
              <a:gd name="connsiteX18" fmla="*/ 0 w 2764127"/>
              <a:gd name="connsiteY18" fmla="*/ 171938 h 175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64127" h="1751397">
                <a:moveTo>
                  <a:pt x="561344" y="0"/>
                </a:moveTo>
                <a:lnTo>
                  <a:pt x="2764127" y="0"/>
                </a:lnTo>
                <a:lnTo>
                  <a:pt x="2764127" y="1751397"/>
                </a:lnTo>
                <a:lnTo>
                  <a:pt x="0" y="1751397"/>
                </a:lnTo>
                <a:lnTo>
                  <a:pt x="0" y="171938"/>
                </a:lnTo>
                <a:cubicBezTo>
                  <a:pt x="0" y="399377"/>
                  <a:pt x="131853" y="583753"/>
                  <a:pt x="294503" y="583753"/>
                </a:cubicBezTo>
                <a:cubicBezTo>
                  <a:pt x="314835" y="583753"/>
                  <a:pt x="334685" y="580872"/>
                  <a:pt x="353856" y="575387"/>
                </a:cubicBezTo>
                <a:lnTo>
                  <a:pt x="378743" y="564584"/>
                </a:lnTo>
                <a:lnTo>
                  <a:pt x="389437" y="567903"/>
                </a:lnTo>
                <a:cubicBezTo>
                  <a:pt x="403500" y="570781"/>
                  <a:pt x="418060" y="572292"/>
                  <a:pt x="432973" y="572292"/>
                </a:cubicBezTo>
                <a:cubicBezTo>
                  <a:pt x="552280" y="572292"/>
                  <a:pt x="648997" y="475575"/>
                  <a:pt x="648997" y="356268"/>
                </a:cubicBezTo>
                <a:cubicBezTo>
                  <a:pt x="648997" y="326442"/>
                  <a:pt x="642952" y="298027"/>
                  <a:pt x="632021" y="272182"/>
                </a:cubicBezTo>
                <a:lnTo>
                  <a:pt x="586633" y="204862"/>
                </a:lnTo>
                <a:lnTo>
                  <a:pt x="589006" y="171938"/>
                </a:lnTo>
                <a:cubicBezTo>
                  <a:pt x="589006" y="115079"/>
                  <a:pt x="580765" y="60910"/>
                  <a:pt x="565863" y="11641"/>
                </a:cubicBezTo>
                <a:close/>
                <a:moveTo>
                  <a:pt x="0" y="0"/>
                </a:moveTo>
                <a:lnTo>
                  <a:pt x="27662" y="0"/>
                </a:lnTo>
                <a:lnTo>
                  <a:pt x="23144" y="11641"/>
                </a:lnTo>
                <a:cubicBezTo>
                  <a:pt x="8241" y="60910"/>
                  <a:pt x="0" y="115079"/>
                  <a:pt x="0" y="171938"/>
                </a:cubicBez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:wheel spokes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75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75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75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75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 descr="e7d195523061f1c0214d268728035a112e1f1a63855fa0d5B3BC3571FB2346650E40B27C71D4ADB669896543E409C0762562804D99F14164E036E91A4D200FB459B9C67F1066513BDCC2663F2655ED5A2F3E64E50905ECC13FD08E412A2449DFC0DEA4732AF4E76A12DAA23714D9A24C7EAC7F7CD8FF94AEC7D4E9162B55FEA74E289784371BE33B"/>
          <p:cNvSpPr txBox="1"/>
          <p:nvPr/>
        </p:nvSpPr>
        <p:spPr>
          <a:xfrm>
            <a:off x="2927649" y="3957594"/>
            <a:ext cx="66990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祝愿：</a:t>
            </a:r>
          </a:p>
          <a:p>
            <a:pPr algn="ctr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您的孩子考出满意的成绩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, </a:t>
            </a: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考上满意的学校</a:t>
            </a: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!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23392" y="548683"/>
            <a:ext cx="2736304" cy="517434"/>
            <a:chOff x="623392" y="639048"/>
            <a:chExt cx="2736304" cy="517434"/>
          </a:xfrm>
        </p:grpSpPr>
        <p:sp>
          <p:nvSpPr>
            <p:cNvPr id="9" name="文本框 8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考前最佳状态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84509" y="1268762"/>
            <a:ext cx="6096012" cy="2661809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2049724" y="4797154"/>
            <a:ext cx="8092552" cy="1220825"/>
            <a:chOff x="2049724" y="4797152"/>
            <a:chExt cx="8092552" cy="1220825"/>
          </a:xfrm>
        </p:grpSpPr>
        <p:sp>
          <p:nvSpPr>
            <p:cNvPr id="13" name="椭圆 12"/>
            <p:cNvSpPr/>
            <p:nvPr/>
          </p:nvSpPr>
          <p:spPr>
            <a:xfrm>
              <a:off x="2315544" y="4797152"/>
              <a:ext cx="7668888" cy="985252"/>
            </a:xfrm>
            <a:prstGeom prst="ellipse">
              <a:avLst/>
            </a:prstGeom>
            <a:gradFill flip="none" rotWithShape="1">
              <a:gsLst>
                <a:gs pos="0">
                  <a:srgbClr val="87CEF9"/>
                </a:gs>
                <a:gs pos="100000">
                  <a:srgbClr val="DFF2FD">
                    <a:alpha val="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2049724" y="5032725"/>
              <a:ext cx="8092552" cy="985252"/>
            </a:xfrm>
            <a:prstGeom prst="ellipse">
              <a:avLst/>
            </a:prstGeom>
            <a:noFill/>
            <a:ln w="12700">
              <a:gradFill flip="none" rotWithShape="1">
                <a:gsLst>
                  <a:gs pos="0">
                    <a:srgbClr val="0C9BF3"/>
                  </a:gs>
                  <a:gs pos="62000">
                    <a:srgbClr val="0C9BF3">
                      <a:alpha val="0"/>
                    </a:srgbClr>
                  </a:gs>
                </a:gsLst>
                <a:lin ang="162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147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935760" y="2158607"/>
            <a:ext cx="26505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3000">
                <a:solidFill>
                  <a:srgbClr val="FFFF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PART ONE </a:t>
            </a:r>
            <a:endParaRPr lang="zh-CN" altLang="en-US" sz="3000">
              <a:solidFill>
                <a:srgbClr val="FFFF7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209519" y="1651683"/>
            <a:ext cx="2385604" cy="2425391"/>
          </a:xfrm>
          <a:prstGeom prst="rect">
            <a:avLst/>
          </a:prstGeom>
          <a:noFill/>
        </p:spPr>
        <p:txBody>
          <a:bodyPr wrap="square" tIns="0" bIns="216000" rtlCol="0" anchor="ctr" anchorCtr="0">
            <a:noAutofit/>
          </a:bodyPr>
          <a:lstStyle/>
          <a:p>
            <a:pPr>
              <a:lnSpc>
                <a:spcPct val="140000"/>
              </a:lnSpc>
            </a:pPr>
            <a:r>
              <a:rPr lang="en-US" altLang="zh-CN" sz="20000">
                <a:ln>
                  <a:gradFill>
                    <a:gsLst>
                      <a:gs pos="30000">
                        <a:schemeClr val="bg1"/>
                      </a:gs>
                      <a:gs pos="79000">
                        <a:srgbClr val="FFFF57"/>
                      </a:gs>
                    </a:gsLst>
                    <a:lin ang="5400000" scaled="1"/>
                  </a:gradFill>
                </a:ln>
                <a:noFill/>
                <a:effectLst>
                  <a:outerShdw blurRad="50800" dist="38100" dir="5400000" algn="t" rotWithShape="0">
                    <a:prstClr val="black">
                      <a:alpha val="15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微软雅黑" panose="020B0503020204020204" pitchFamily="34" charset="-122"/>
              </a:rPr>
              <a:t>01 </a:t>
            </a:r>
            <a:endParaRPr lang="zh-CN" altLang="en-US" sz="20000">
              <a:ln>
                <a:gradFill>
                  <a:gsLst>
                    <a:gs pos="30000">
                      <a:schemeClr val="bg1"/>
                    </a:gs>
                    <a:gs pos="79000">
                      <a:srgbClr val="FFFF57"/>
                    </a:gs>
                  </a:gsLst>
                  <a:lin ang="5400000" scaled="1"/>
                </a:gradFill>
              </a:ln>
              <a:noFill/>
              <a:effectLst>
                <a:outerShdw blurRad="50800" dist="38100" dir="5400000" algn="t" rotWithShape="0">
                  <a:prstClr val="black">
                    <a:alpha val="15000"/>
                  </a:prstClr>
                </a:outerShdw>
              </a:effectLst>
              <a:latin typeface="汉仪菱心体简" panose="02010400000101010101" pitchFamily="2" charset="-122"/>
              <a:ea typeface="汉仪菱心体简" panose="02010400000101010101" pitchFamily="2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63753" y="2590653"/>
            <a:ext cx="4160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6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30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微软雅黑" panose="020B0503020204020204" pitchFamily="34" charset="-122"/>
              </a:rPr>
              <a:t>家长会介绍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1443" y="2492896"/>
            <a:ext cx="4581128" cy="458112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9755" y="341411"/>
            <a:ext cx="1056375" cy="154199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415481" y="5085184"/>
            <a:ext cx="686311" cy="1001812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3935760" y="3835610"/>
            <a:ext cx="399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40000"/>
              </a:lnSpc>
            </a:pPr>
            <a:r>
              <a:rPr lang="zh-CN" altLang="en-US" sz="2000">
                <a:solidFill>
                  <a:srgbClr val="FFFF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请点击此处输入您的文本内容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75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2" accel="2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236368" y="1378178"/>
            <a:ext cx="1938528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40000"/>
              </a:lnSpc>
            </a:pPr>
            <a:r>
              <a:rPr lang="zh-CN" altLang="en-US" sz="220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班级现状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36368" y="2014899"/>
            <a:ext cx="1004420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高考临近，班上同学团结友爱</a:t>
            </a:r>
            <a:r>
              <a:rPr lang="en-US" altLang="zh-CN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r>
              <a:rPr lang="zh-CN" altLang="en-US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相互督促</a:t>
            </a:r>
            <a:r>
              <a:rPr lang="en-US" altLang="zh-CN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</a:t>
            </a:r>
            <a:r>
              <a:rPr lang="zh-CN" altLang="en-US" sz="1600" spc="13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相互学习，积极进取，高考浓厚的学习空气和复习氛围日渐形成，比学赶超的竞争意识和比拼态势蔚然成风。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649828" y="2885918"/>
            <a:ext cx="1938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高考信息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236370" y="3429002"/>
          <a:ext cx="4765448" cy="223669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375837"/>
                <a:gridCol w="2389611"/>
              </a:tblGrid>
              <a:tr h="378625">
                <a:tc>
                  <a:txBody>
                    <a:bodyPr/>
                    <a:lstStyle/>
                    <a:p>
                      <a:pPr indent="0" algn="ctr"/>
                      <a:r>
                        <a:rPr lang="zh-TW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学科</a:t>
                      </a: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zh-TW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分值</a:t>
                      </a: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</a:tr>
              <a:tr h="371614">
                <a:tc>
                  <a:txBody>
                    <a:bodyPr/>
                    <a:lstStyle/>
                    <a:p>
                      <a:pPr indent="0" algn="ctr"/>
                      <a:r>
                        <a:rPr lang="zh-TW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语文</a:t>
                      </a: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en-US" alt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</a:t>
                      </a:r>
                      <a:r>
                        <a:rPr 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TW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分</a:t>
                      </a: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</a:tr>
              <a:tr h="371614">
                <a:tc>
                  <a:txBody>
                    <a:bodyPr/>
                    <a:lstStyle/>
                    <a:p>
                      <a:pPr indent="0" algn="ctr"/>
                      <a:r>
                        <a:rPr lang="zh-TW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数学</a:t>
                      </a: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en-US" alt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</a:t>
                      </a:r>
                      <a:r>
                        <a:rPr 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TW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分</a:t>
                      </a: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</a:tr>
              <a:tr h="364602">
                <a:tc>
                  <a:txBody>
                    <a:bodyPr/>
                    <a:lstStyle/>
                    <a:p>
                      <a:pPr indent="0" algn="ctr"/>
                      <a:r>
                        <a:rPr lang="zh-TW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英语</a:t>
                      </a: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lang="en-US" alt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</a:t>
                      </a:r>
                      <a:r>
                        <a:rPr 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TW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分</a:t>
                      </a: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</a:tr>
              <a:tr h="364602"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en-US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文综</a:t>
                      </a:r>
                      <a:endParaRPr lang="zh-TW" sz="16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  <a:tc>
                  <a:txBody>
                    <a:bodyPr/>
                    <a:lstStyle/>
                    <a:p>
                      <a:pPr marL="1119505" indent="-1119505" algn="ctr"/>
                      <a:r>
                        <a:rPr lang="en-US" altLang="zh-TW" sz="16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 300</a:t>
                      </a:r>
                      <a:r>
                        <a:rPr lang="zh-TW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分</a:t>
                      </a: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</a:tr>
              <a:tr h="385636"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en-US" sz="16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体育</a:t>
                      </a:r>
                      <a:endParaRPr lang="zh-TW" sz="16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  <a:tc>
                  <a:txBody>
                    <a:bodyPr/>
                    <a:lstStyle/>
                    <a:p>
                      <a:pPr marL="1119505" indent="-1119505" algn="ctr"/>
                      <a:r>
                        <a:rPr lang="en-US" altLang="zh-TW" sz="16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  60</a:t>
                      </a:r>
                      <a:r>
                        <a:rPr lang="zh-TW" sz="16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 </a:t>
                      </a:r>
                      <a:r>
                        <a:rPr lang="zh-TW" sz="16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分</a:t>
                      </a:r>
                      <a:endParaRPr lang="en-US" sz="1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0" marR="0" marT="0" marB="0" anchor="b">
                    <a:solidFill>
                      <a:srgbClr val="87CEF9"/>
                    </a:solidFill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1503640" y="5927031"/>
            <a:ext cx="4230904" cy="36405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高考时间：</a:t>
            </a:r>
            <a:r>
              <a:rPr kumimoji="0" lang="en-US" altLang="zh-TW" sz="2000" b="1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</a:t>
            </a: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kumimoji="0" lang="en-US" altLang="zh-TW" sz="2000" b="1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</a:t>
            </a: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日至</a:t>
            </a:r>
            <a:r>
              <a:rPr kumimoji="0" lang="en-US" altLang="zh-TW" sz="2000" b="1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</a:t>
            </a: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kumimoji="0" lang="en-US" altLang="zh-TW" sz="2000" b="1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</a:t>
            </a: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日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623392" y="548683"/>
            <a:ext cx="2736304" cy="517434"/>
            <a:chOff x="623392" y="639048"/>
            <a:chExt cx="2736304" cy="517434"/>
          </a:xfrm>
        </p:grpSpPr>
        <p:sp>
          <p:nvSpPr>
            <p:cNvPr id="2" name="文本框 1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家长会介绍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29064" y="3167663"/>
            <a:ext cx="3545587" cy="275936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439816" y="764704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1271394" y="1628802"/>
            <a:ext cx="4489223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40000"/>
              </a:lnSpc>
            </a:pPr>
            <a:r>
              <a:rPr lang="zh-CN" altLang="en-US" sz="220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孩子即将高考，您准备好了吗</a:t>
            </a:r>
            <a:r>
              <a:rPr lang="en-US" altLang="zh-CN" sz="220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?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5303913" y="1886276"/>
            <a:ext cx="6212988" cy="4680383"/>
            <a:chOff x="5345841" y="2040277"/>
            <a:chExt cx="5448472" cy="410445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345841" y="2040277"/>
              <a:ext cx="5448472" cy="4104456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6275769" y="3835200"/>
              <a:ext cx="3588615" cy="987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>
                <a:lnSpc>
                  <a:spcPct val="140000"/>
                </a:lnSpc>
              </a:pP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教育专家指出，家长在高考冲刺阶段 的作用不容忽视，方法得当，就可在帮助 孩子学习方面起到力挽狂澜的作用。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23392" y="548683"/>
            <a:ext cx="2736304" cy="517434"/>
            <a:chOff x="623392" y="639048"/>
            <a:chExt cx="2736304" cy="517434"/>
          </a:xfrm>
        </p:grpSpPr>
        <p:sp>
          <p:nvSpPr>
            <p:cNvPr id="7" name="文本框 6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家长会介绍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15482" y="2600891"/>
            <a:ext cx="3561999" cy="34924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935760" y="2158607"/>
            <a:ext cx="26505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3000">
                <a:solidFill>
                  <a:srgbClr val="FFFF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PART TWO</a:t>
            </a:r>
            <a:endParaRPr lang="zh-CN" altLang="en-US" sz="3000">
              <a:solidFill>
                <a:srgbClr val="FFFF7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3432" y="1651683"/>
            <a:ext cx="2772000" cy="2425391"/>
          </a:xfrm>
          <a:prstGeom prst="rect">
            <a:avLst/>
          </a:prstGeom>
          <a:noFill/>
        </p:spPr>
        <p:txBody>
          <a:bodyPr wrap="square" tIns="0" bIns="216000" rtlCol="0" anchor="ctr" anchorCtr="0">
            <a:noAutofit/>
          </a:bodyPr>
          <a:lstStyle/>
          <a:p>
            <a:pPr>
              <a:lnSpc>
                <a:spcPct val="140000"/>
              </a:lnSpc>
            </a:pPr>
            <a:r>
              <a:rPr lang="en-US" altLang="zh-CN" sz="20000">
                <a:ln>
                  <a:gradFill>
                    <a:gsLst>
                      <a:gs pos="30000">
                        <a:schemeClr val="bg1"/>
                      </a:gs>
                      <a:gs pos="79000">
                        <a:srgbClr val="FFFF57"/>
                      </a:gs>
                    </a:gsLst>
                    <a:lin ang="5400000" scaled="1"/>
                  </a:gradFill>
                </a:ln>
                <a:noFill/>
                <a:effectLst>
                  <a:outerShdw blurRad="50800" dist="38100" dir="5400000" algn="t" rotWithShape="0">
                    <a:prstClr val="black">
                      <a:alpha val="15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微软雅黑" panose="020B0503020204020204" pitchFamily="34" charset="-122"/>
              </a:rPr>
              <a:t>02 </a:t>
            </a:r>
            <a:endParaRPr lang="zh-CN" altLang="en-US" sz="20000">
              <a:ln>
                <a:gradFill>
                  <a:gsLst>
                    <a:gs pos="30000">
                      <a:schemeClr val="bg1"/>
                    </a:gs>
                    <a:gs pos="79000">
                      <a:srgbClr val="FFFF57"/>
                    </a:gs>
                  </a:gsLst>
                  <a:lin ang="5400000" scaled="1"/>
                </a:gradFill>
              </a:ln>
              <a:noFill/>
              <a:effectLst>
                <a:outerShdw blurRad="50800" dist="38100" dir="5400000" algn="t" rotWithShape="0">
                  <a:prstClr val="black">
                    <a:alpha val="15000"/>
                  </a:prstClr>
                </a:outerShdw>
              </a:effectLst>
              <a:latin typeface="汉仪菱心体简" panose="02010400000101010101" pitchFamily="2" charset="-122"/>
              <a:ea typeface="汉仪菱心体简" panose="02010400000101010101" pitchFamily="2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63753" y="2590653"/>
            <a:ext cx="4160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6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30000"/>
                    </a:prstClr>
                  </a:outerShdw>
                </a:effectLst>
                <a:latin typeface="汉仪菱心体简" panose="02010400000101010101" pitchFamily="2" charset="-122"/>
                <a:ea typeface="汉仪菱心体简" panose="02010400000101010101" pitchFamily="2" charset="-122"/>
                <a:sym typeface="微软雅黑" panose="020B0503020204020204" pitchFamily="34" charset="-122"/>
              </a:rPr>
              <a:t>走出误区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1443" y="2492896"/>
            <a:ext cx="4581128" cy="458112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9755" y="341411"/>
            <a:ext cx="1056375" cy="154199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415481" y="5085184"/>
            <a:ext cx="686311" cy="1001812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3935760" y="3835610"/>
            <a:ext cx="399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40000"/>
              </a:lnSpc>
            </a:pPr>
            <a:r>
              <a:rPr lang="zh-CN" altLang="en-US" sz="2000">
                <a:solidFill>
                  <a:srgbClr val="FFFF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请点击此处输入您的文本内容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75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2" accel="2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/>
        </p:nvSpPr>
        <p:spPr>
          <a:xfrm>
            <a:off x="1915045" y="1772294"/>
            <a:ext cx="3066031" cy="4616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27449" y="1803071"/>
            <a:ext cx="30660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20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误区之一：期望过高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1199457" y="2348880"/>
            <a:ext cx="9037004" cy="2599616"/>
            <a:chOff x="1199456" y="2348880"/>
            <a:chExt cx="9037004" cy="2599616"/>
          </a:xfrm>
        </p:grpSpPr>
        <p:sp>
          <p:nvSpPr>
            <p:cNvPr id="19" name="矩形 18"/>
            <p:cNvSpPr/>
            <p:nvPr/>
          </p:nvSpPr>
          <p:spPr>
            <a:xfrm>
              <a:off x="1199456" y="2348880"/>
              <a:ext cx="9037004" cy="2599616"/>
            </a:xfrm>
            <a:prstGeom prst="rect">
              <a:avLst/>
            </a:prstGeom>
            <a:solidFill>
              <a:srgbClr val="DFF2FD"/>
            </a:solidFill>
            <a:ln w="15875">
              <a:solidFill>
                <a:srgbClr val="0C9BF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284763" y="2564904"/>
              <a:ext cx="8215545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4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不少家长对孩子抱有不切实际的期望，爱把“至少要 考</a:t>
              </a:r>
              <a:r>
                <a:rPr lang="en-US" altLang="zh-CN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500</a:t>
              </a: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分”、“一定要上安高”之类的话挂在嘴边，殊不知这样做不仅起不到激励作用，反而让孩子愈发悲观、焦 虑，给孩子造成不必要的心理压力。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284761" y="4084094"/>
              <a:ext cx="8215545" cy="781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4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建议：家长的首要任务就是要正确了解孩子的状况，接纳孩子的现状，不提不切实际的要求，你不妨告诉孩子：“只要尽到最大努力就行了！”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23392" y="548682"/>
            <a:ext cx="2736304" cy="517434"/>
            <a:chOff x="623392" y="639048"/>
            <a:chExt cx="2736304" cy="517434"/>
          </a:xfrm>
        </p:grpSpPr>
        <p:sp>
          <p:nvSpPr>
            <p:cNvPr id="10" name="文本框 9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走出误区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0256" y="3436590"/>
            <a:ext cx="3265939" cy="3048006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1955541" y="5092512"/>
            <a:ext cx="1514129" cy="1392084"/>
            <a:chOff x="1955540" y="5092512"/>
            <a:chExt cx="1514129" cy="1392084"/>
          </a:xfrm>
        </p:grpSpPr>
        <p:sp>
          <p:nvSpPr>
            <p:cNvPr id="14" name="箭头: 上 13"/>
            <p:cNvSpPr/>
            <p:nvPr/>
          </p:nvSpPr>
          <p:spPr>
            <a:xfrm>
              <a:off x="1955540" y="5661248"/>
              <a:ext cx="504056" cy="823348"/>
            </a:xfrm>
            <a:prstGeom prst="upArrow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rgbClr val="0C9BF3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箭头: 上 16"/>
            <p:cNvSpPr/>
            <p:nvPr/>
          </p:nvSpPr>
          <p:spPr>
            <a:xfrm>
              <a:off x="2552379" y="5092512"/>
              <a:ext cx="303261" cy="1161038"/>
            </a:xfrm>
            <a:prstGeom prst="upArrow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rgbClr val="0C9BF3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箭头: 上 17"/>
            <p:cNvSpPr/>
            <p:nvPr/>
          </p:nvSpPr>
          <p:spPr>
            <a:xfrm>
              <a:off x="2965613" y="5286410"/>
              <a:ext cx="504056" cy="1161038"/>
            </a:xfrm>
            <a:prstGeom prst="upArrow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rgbClr val="0C9BF3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7"/>
          <p:cNvSpPr/>
          <p:nvPr/>
        </p:nvSpPr>
        <p:spPr>
          <a:xfrm>
            <a:off x="5620770" y="1191270"/>
            <a:ext cx="3799956" cy="4616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199457" y="2492898"/>
            <a:ext cx="5687667" cy="3237207"/>
            <a:chOff x="1199456" y="2492896"/>
            <a:chExt cx="5687667" cy="3237207"/>
          </a:xfrm>
        </p:grpSpPr>
        <p:sp>
          <p:nvSpPr>
            <p:cNvPr id="17" name="矩形 16"/>
            <p:cNvSpPr/>
            <p:nvPr/>
          </p:nvSpPr>
          <p:spPr>
            <a:xfrm>
              <a:off x="1199456" y="2492896"/>
              <a:ext cx="5608549" cy="3237207"/>
            </a:xfrm>
            <a:prstGeom prst="rect">
              <a:avLst/>
            </a:prstGeom>
            <a:solidFill>
              <a:srgbClr val="DFF2FD"/>
            </a:solidFill>
            <a:ln w="15875">
              <a:solidFill>
                <a:srgbClr val="0C9BF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271392" y="2593848"/>
              <a:ext cx="5615731" cy="1471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为了给孩子督战助阵，有些家长刻意制造出“一级战备”的考前状态，如周末请假在家做“专职后勤”，晚上绝不打开电视等等。其实，这样做反而会让孩子觉得压抑、烦闷，“透不过气” 来。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271392" y="4312991"/>
              <a:ext cx="5508000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建议：家长该干嘛就干嘛，同时，尽量避免出现对孩子 的心理产生消极影响的事件，如夫妻吵架、邻居冲突等 等，营造温馨、宽松的家庭氛围。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23392" y="548682"/>
            <a:ext cx="2736304" cy="517434"/>
            <a:chOff x="623392" y="639048"/>
            <a:chExt cx="2736304" cy="517434"/>
          </a:xfrm>
        </p:grpSpPr>
        <p:sp>
          <p:nvSpPr>
            <p:cNvPr id="13" name="文本框 12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走出误区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199456" y="1803071"/>
            <a:ext cx="3672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20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误区之二：制造紧张空气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7123" y="1743490"/>
            <a:ext cx="4221088" cy="42210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7"/>
          <p:cNvSpPr/>
          <p:nvPr/>
        </p:nvSpPr>
        <p:spPr>
          <a:xfrm>
            <a:off x="1301434" y="1792848"/>
            <a:ext cx="3884177" cy="4616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663952" y="2054457"/>
            <a:ext cx="38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误区之</a:t>
            </a:r>
            <a:r>
              <a:rPr lang="zh-CN" altLang="en-US" sz="2000" dirty="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9BF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：打击孩子的自信心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5640760" y="2712075"/>
            <a:ext cx="5631741" cy="3237207"/>
            <a:chOff x="5640760" y="2712073"/>
            <a:chExt cx="5631741" cy="3237207"/>
          </a:xfrm>
        </p:grpSpPr>
        <p:sp>
          <p:nvSpPr>
            <p:cNvPr id="16" name="矩形 15"/>
            <p:cNvSpPr/>
            <p:nvPr/>
          </p:nvSpPr>
          <p:spPr>
            <a:xfrm>
              <a:off x="5663952" y="2712073"/>
              <a:ext cx="5608549" cy="3237207"/>
            </a:xfrm>
            <a:prstGeom prst="rect">
              <a:avLst/>
            </a:prstGeom>
            <a:solidFill>
              <a:srgbClr val="DFF2FD"/>
            </a:solidFill>
            <a:ln w="15875">
              <a:solidFill>
                <a:srgbClr val="0C9BF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640760" y="2912128"/>
              <a:ext cx="5567602" cy="1471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0" fontAlgn="auto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defRPr/>
              </a:pP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自信心能让考生把现有水平发挥到最佳程度，在考前阶段，家长对孩子要鼓励、肯定，不要动辄批评、 指责。当孩子某一次考前测验失利时，一味责骂只会让 孩子更加缺乏自信，甚至自暴自弃。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640760" y="4563935"/>
              <a:ext cx="5250196" cy="781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4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spc="13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建议：这时家长最好多与老师、孩子沟通，共同找出 失利的原因，帮助孩子尽快走出失利的阴影。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23392" y="548682"/>
            <a:ext cx="2736304" cy="517434"/>
            <a:chOff x="623392" y="639048"/>
            <a:chExt cx="2736304" cy="517434"/>
          </a:xfrm>
        </p:grpSpPr>
        <p:sp>
          <p:nvSpPr>
            <p:cNvPr id="12" name="文本框 11"/>
            <p:cNvSpPr txBox="1"/>
            <p:nvPr/>
          </p:nvSpPr>
          <p:spPr>
            <a:xfrm>
              <a:off x="1271392" y="694817"/>
              <a:ext cx="2088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微软雅黑" panose="020B0503020204020204" pitchFamily="34" charset="-122"/>
                </a:rPr>
                <a:t>走出误区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23392" y="639048"/>
              <a:ext cx="648000" cy="492443"/>
            </a:xfrm>
            <a:prstGeom prst="rect">
              <a:avLst/>
            </a:prstGeom>
            <a:solidFill>
              <a:srgbClr val="FFFF57"/>
            </a:solidFill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2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lang="zh-CN" altLang="en-US" sz="2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8790475" y="642663"/>
            <a:ext cx="3168352" cy="45443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梦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想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而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，高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考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加</a:t>
            </a:r>
            <a:r>
              <a:rPr lang="en-US" altLang="zh-CN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-</a:t>
            </a:r>
            <a:r>
              <a:rPr lang="zh-CN" altLang="en-US" sz="1500">
                <a:solidFill>
                  <a:srgbClr val="0C9BF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油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81714" y="2254512"/>
            <a:ext cx="4003897" cy="37989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1645</Words>
  <Application>Microsoft Office PowerPoint</Application>
  <PresentationFormat>宽屏</PresentationFormat>
  <Paragraphs>143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Meiryo</vt:lpstr>
      <vt:lpstr>汉仪菱心体简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5</cp:revision>
  <cp:lastPrinted>2021-06-05T00:05:04Z</cp:lastPrinted>
  <dcterms:created xsi:type="dcterms:W3CDTF">2021-06-05T00:05:04Z</dcterms:created>
  <dcterms:modified xsi:type="dcterms:W3CDTF">2023-04-09T01:47:29Z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