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3" r:id="rId2"/>
  </p:sldMasterIdLst>
  <p:notesMasterIdLst>
    <p:notesMasterId r:id="rId24"/>
  </p:notesMasterIdLst>
  <p:sldIdLst>
    <p:sldId id="484" r:id="rId3"/>
    <p:sldId id="505" r:id="rId4"/>
    <p:sldId id="506" r:id="rId5"/>
    <p:sldId id="507" r:id="rId6"/>
    <p:sldId id="508" r:id="rId7"/>
    <p:sldId id="509" r:id="rId8"/>
    <p:sldId id="510" r:id="rId9"/>
    <p:sldId id="491" r:id="rId10"/>
    <p:sldId id="492" r:id="rId11"/>
    <p:sldId id="493" r:id="rId12"/>
    <p:sldId id="511" r:id="rId13"/>
    <p:sldId id="495" r:id="rId14"/>
    <p:sldId id="496" r:id="rId15"/>
    <p:sldId id="497" r:id="rId16"/>
    <p:sldId id="512" r:id="rId17"/>
    <p:sldId id="499" r:id="rId18"/>
    <p:sldId id="500" r:id="rId19"/>
    <p:sldId id="501" r:id="rId20"/>
    <p:sldId id="502" r:id="rId21"/>
    <p:sldId id="503" r:id="rId22"/>
    <p:sldId id="513" r:id="rId23"/>
  </p:sldIdLst>
  <p:sldSz cx="9144000" cy="5143500" type="screen16x9"/>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0" autoAdjust="0"/>
  </p:normalViewPr>
  <p:slideViewPr>
    <p:cSldViewPr>
      <p:cViewPr varScale="1">
        <p:scale>
          <a:sx n="141" d="100"/>
          <a:sy n="141" d="100"/>
        </p:scale>
        <p:origin x="74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4/9/2023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1278814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174095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sym typeface="+mn-ea"/>
              </a:rPr>
              <a:t>https://www.ypppt.com/</a:t>
            </a:r>
            <a:endParaRPr kumimoji="1" lang="zh-CN" altLang="en-US" dirty="0"/>
          </a:p>
        </p:txBody>
      </p:sp>
      <p:sp>
        <p:nvSpPr>
          <p:cNvPr id="4" name="灯片编号占位符 3"/>
          <p:cNvSpPr>
            <a:spLocks noGrp="1"/>
          </p:cNvSpPr>
          <p:nvPr>
            <p:ph type="sldNum" sz="quarter" idx="5"/>
          </p:nvPr>
        </p:nvSpPr>
        <p:spPr/>
        <p:txBody>
          <a:bodyPr/>
          <a:lstStyle/>
          <a:p>
            <a:fld id="{1BAC56D2-6A80-894C-BADA-D308A8F912A5}" type="slidenum">
              <a:rPr/>
              <a:t>10</a:t>
            </a:fld>
            <a:endParaRPr kumimoji="1" lang="zh-CN" altLang="en-US"/>
          </a:p>
        </p:txBody>
      </p:sp>
    </p:spTree>
    <p:extLst>
      <p:ext uri="{BB962C8B-B14F-4D97-AF65-F5344CB8AC3E}">
        <p14:creationId xmlns:p14="http://schemas.microsoft.com/office/powerpoint/2010/main" val="3725387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放松身心轻松学习中学生缓解学习压力教育主题班会心理</a:t>
            </a:r>
            <a:r>
              <a:rPr lang="zh-CN" altLang="en-US">
                <a:sym typeface="+mn-ea"/>
              </a:rPr>
              <a:t>初高中</a:t>
            </a:r>
            <a:r>
              <a:rPr lang="zh-CN" altLang="en-US"/>
              <a:t>辅导课件</a:t>
            </a:r>
          </a:p>
        </p:txBody>
      </p:sp>
    </p:spTree>
    <p:extLst>
      <p:ext uri="{BB962C8B-B14F-4D97-AF65-F5344CB8AC3E}">
        <p14:creationId xmlns:p14="http://schemas.microsoft.com/office/powerpoint/2010/main" val="1407128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12</a:t>
            </a:fld>
            <a:endParaRPr kumimoji="1" lang="zh-CN" altLang="en-US"/>
          </a:p>
        </p:txBody>
      </p:sp>
    </p:spTree>
    <p:extLst>
      <p:ext uri="{BB962C8B-B14F-4D97-AF65-F5344CB8AC3E}">
        <p14:creationId xmlns:p14="http://schemas.microsoft.com/office/powerpoint/2010/main" val="2084358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13</a:t>
            </a:fld>
            <a:endParaRPr kumimoji="1" lang="zh-CN" altLang="en-US"/>
          </a:p>
        </p:txBody>
      </p:sp>
    </p:spTree>
    <p:extLst>
      <p:ext uri="{BB962C8B-B14F-4D97-AF65-F5344CB8AC3E}">
        <p14:creationId xmlns:p14="http://schemas.microsoft.com/office/powerpoint/2010/main" val="1496893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14</a:t>
            </a:fld>
            <a:endParaRPr kumimoji="1" lang="zh-CN" altLang="en-US"/>
          </a:p>
        </p:txBody>
      </p:sp>
    </p:spTree>
    <p:extLst>
      <p:ext uri="{BB962C8B-B14F-4D97-AF65-F5344CB8AC3E}">
        <p14:creationId xmlns:p14="http://schemas.microsoft.com/office/powerpoint/2010/main" val="2941338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放松身心轻松学习中学生缓解学习压力教育主题班会心理</a:t>
            </a:r>
            <a:r>
              <a:rPr lang="zh-CN" altLang="en-US">
                <a:sym typeface="+mn-ea"/>
              </a:rPr>
              <a:t>初高中</a:t>
            </a:r>
            <a:r>
              <a:rPr lang="zh-CN" altLang="en-US"/>
              <a:t>辅导课件</a:t>
            </a:r>
          </a:p>
        </p:txBody>
      </p:sp>
    </p:spTree>
    <p:extLst>
      <p:ext uri="{BB962C8B-B14F-4D97-AF65-F5344CB8AC3E}">
        <p14:creationId xmlns:p14="http://schemas.microsoft.com/office/powerpoint/2010/main" val="544506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16</a:t>
            </a:fld>
            <a:endParaRPr kumimoji="1" lang="zh-CN" altLang="en-US"/>
          </a:p>
        </p:txBody>
      </p:sp>
    </p:spTree>
    <p:extLst>
      <p:ext uri="{BB962C8B-B14F-4D97-AF65-F5344CB8AC3E}">
        <p14:creationId xmlns:p14="http://schemas.microsoft.com/office/powerpoint/2010/main" val="25058608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17</a:t>
            </a:fld>
            <a:endParaRPr kumimoji="1" lang="zh-CN" altLang="en-US"/>
          </a:p>
        </p:txBody>
      </p:sp>
    </p:spTree>
    <p:extLst>
      <p:ext uri="{BB962C8B-B14F-4D97-AF65-F5344CB8AC3E}">
        <p14:creationId xmlns:p14="http://schemas.microsoft.com/office/powerpoint/2010/main" val="2875063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18</a:t>
            </a:fld>
            <a:endParaRPr kumimoji="1" lang="zh-CN" altLang="en-US"/>
          </a:p>
        </p:txBody>
      </p:sp>
    </p:spTree>
    <p:extLst>
      <p:ext uri="{BB962C8B-B14F-4D97-AF65-F5344CB8AC3E}">
        <p14:creationId xmlns:p14="http://schemas.microsoft.com/office/powerpoint/2010/main" val="3494953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19</a:t>
            </a:fld>
            <a:endParaRPr kumimoji="1" lang="zh-CN" altLang="en-US"/>
          </a:p>
        </p:txBody>
      </p:sp>
    </p:spTree>
    <p:extLst>
      <p:ext uri="{BB962C8B-B14F-4D97-AF65-F5344CB8AC3E}">
        <p14:creationId xmlns:p14="http://schemas.microsoft.com/office/powerpoint/2010/main" val="3368276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8902101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20</a:t>
            </a:fld>
            <a:endParaRPr kumimoji="1" lang="zh-CN" altLang="en-US"/>
          </a:p>
        </p:txBody>
      </p:sp>
    </p:spTree>
    <p:extLst>
      <p:ext uri="{BB962C8B-B14F-4D97-AF65-F5344CB8AC3E}">
        <p14:creationId xmlns:p14="http://schemas.microsoft.com/office/powerpoint/2010/main" val="27138380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205868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84706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放松身心轻松学习中学生缓解学习压力教育主题班会心理</a:t>
            </a:r>
            <a:r>
              <a:rPr lang="zh-CN" altLang="en-US">
                <a:sym typeface="+mn-ea"/>
              </a:rPr>
              <a:t>初高中</a:t>
            </a:r>
            <a:r>
              <a:rPr lang="zh-CN" altLang="en-US"/>
              <a:t>辅导课件</a:t>
            </a:r>
          </a:p>
        </p:txBody>
      </p:sp>
    </p:spTree>
    <p:extLst>
      <p:ext uri="{BB962C8B-B14F-4D97-AF65-F5344CB8AC3E}">
        <p14:creationId xmlns:p14="http://schemas.microsoft.com/office/powerpoint/2010/main" val="826456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放松身心轻松学习中学生缓解学习压力教育主题班会心理</a:t>
            </a:r>
            <a:r>
              <a:rPr lang="zh-CN" altLang="en-US">
                <a:sym typeface="+mn-ea"/>
              </a:rPr>
              <a:t>初高中</a:t>
            </a:r>
            <a:r>
              <a:rPr lang="zh-CN" altLang="en-US"/>
              <a:t>辅导课件</a:t>
            </a:r>
          </a:p>
        </p:txBody>
      </p:sp>
    </p:spTree>
    <p:extLst>
      <p:ext uri="{BB962C8B-B14F-4D97-AF65-F5344CB8AC3E}">
        <p14:creationId xmlns:p14="http://schemas.microsoft.com/office/powerpoint/2010/main" val="674803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放松身心轻松学习中学生缓解学习压力教育主题班会心理</a:t>
            </a:r>
            <a:r>
              <a:rPr lang="zh-CN" altLang="en-US">
                <a:sym typeface="+mn-ea"/>
              </a:rPr>
              <a:t>初高中</a:t>
            </a:r>
            <a:r>
              <a:rPr lang="zh-CN" altLang="en-US"/>
              <a:t>辅导课件</a:t>
            </a:r>
          </a:p>
        </p:txBody>
      </p:sp>
    </p:spTree>
    <p:extLst>
      <p:ext uri="{BB962C8B-B14F-4D97-AF65-F5344CB8AC3E}">
        <p14:creationId xmlns:p14="http://schemas.microsoft.com/office/powerpoint/2010/main" val="3246440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放松身心轻松学习中学生缓解学习压力教育主题班会心理</a:t>
            </a:r>
            <a:r>
              <a:rPr lang="zh-CN" altLang="en-US">
                <a:sym typeface="+mn-ea"/>
              </a:rPr>
              <a:t>初高中</a:t>
            </a:r>
            <a:r>
              <a:rPr lang="zh-CN" altLang="en-US"/>
              <a:t>辅导课件</a:t>
            </a:r>
          </a:p>
        </p:txBody>
      </p:sp>
    </p:spTree>
    <p:extLst>
      <p:ext uri="{BB962C8B-B14F-4D97-AF65-F5344CB8AC3E}">
        <p14:creationId xmlns:p14="http://schemas.microsoft.com/office/powerpoint/2010/main" val="1944635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8</a:t>
            </a:fld>
            <a:endParaRPr kumimoji="1" lang="zh-CN" altLang="en-US"/>
          </a:p>
        </p:txBody>
      </p:sp>
    </p:spTree>
    <p:extLst>
      <p:ext uri="{BB962C8B-B14F-4D97-AF65-F5344CB8AC3E}">
        <p14:creationId xmlns:p14="http://schemas.microsoft.com/office/powerpoint/2010/main" val="2551847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sym typeface="+mn-ea"/>
              </a:rPr>
              <a:t>放松身心轻松学习中学生缓解学习压力教育主题班会心理初高中辅导课件</a:t>
            </a:r>
            <a:endParaRPr lang="zh-CN" altLang="en-US"/>
          </a:p>
          <a:p>
            <a:endParaRPr kumimoji="1" lang="zh-CN" altLang="en-US"/>
          </a:p>
        </p:txBody>
      </p:sp>
      <p:sp>
        <p:nvSpPr>
          <p:cNvPr id="4" name="灯片编号占位符 3"/>
          <p:cNvSpPr>
            <a:spLocks noGrp="1"/>
          </p:cNvSpPr>
          <p:nvPr>
            <p:ph type="sldNum" sz="quarter" idx="5"/>
          </p:nvPr>
        </p:nvSpPr>
        <p:spPr/>
        <p:txBody>
          <a:bodyPr/>
          <a:lstStyle/>
          <a:p>
            <a:fld id="{1BAC56D2-6A80-894C-BADA-D308A8F912A5}" type="slidenum">
              <a:rPr/>
              <a:t>9</a:t>
            </a:fld>
            <a:endParaRPr kumimoji="1" lang="zh-CN" altLang="en-US"/>
          </a:p>
        </p:txBody>
      </p:sp>
    </p:spTree>
    <p:extLst>
      <p:ext uri="{BB962C8B-B14F-4D97-AF65-F5344CB8AC3E}">
        <p14:creationId xmlns:p14="http://schemas.microsoft.com/office/powerpoint/2010/main" val="915317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88097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0859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22098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65561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6840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395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chemeClr val="accent1"/>
        </a:solidFill>
        <a:effectLst/>
      </p:bgPr>
    </p:bg>
    <p:spTree>
      <p:nvGrpSpPr>
        <p:cNvPr id="1" name=""/>
        <p:cNvGrpSpPr/>
        <p:nvPr/>
      </p:nvGrpSpPr>
      <p:grpSpPr>
        <a:xfrm>
          <a:off x="0" y="0"/>
          <a:ext cx="0" cy="0"/>
          <a:chOff x="0" y="0"/>
          <a:chExt cx="0" cy="0"/>
        </a:xfrm>
      </p:grpSpPr>
      <p:sp>
        <p:nvSpPr>
          <p:cNvPr id="3" name="矩形 2"/>
          <p:cNvSpPr/>
          <p:nvPr userDrawn="1"/>
        </p:nvSpPr>
        <p:spPr>
          <a:xfrm>
            <a:off x="241738" y="231228"/>
            <a:ext cx="8671034" cy="4610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4389342"/>
            <a:ext cx="9144000" cy="7530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DA2CC75-8280-4D50-8556-C2874ADEF926}" type="datetimeFigureOut">
              <a:rPr lang="zh-CN" altLang="en-US" smtClean="0"/>
              <a:t>2023/4/9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190E77-D57C-49F8-ADC2-FB99C50EBC2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grpSp>
        <p:nvGrpSpPr>
          <p:cNvPr id="24" name="组合 23"/>
          <p:cNvGrpSpPr/>
          <p:nvPr userDrawn="1"/>
        </p:nvGrpSpPr>
        <p:grpSpPr>
          <a:xfrm flipH="1">
            <a:off x="205" y="-16617"/>
            <a:ext cx="10849151" cy="5176733"/>
            <a:chOff x="-284280" y="-18861"/>
            <a:chExt cx="12496392" cy="6902310"/>
          </a:xfrm>
        </p:grpSpPr>
        <p:sp>
          <p:nvSpPr>
            <p:cNvPr id="25" name="矩形 24"/>
            <p:cNvSpPr/>
            <p:nvPr/>
          </p:nvSpPr>
          <p:spPr>
            <a:xfrm>
              <a:off x="-12461" y="0"/>
              <a:ext cx="12224573" cy="6866095"/>
            </a:xfrm>
            <a:prstGeom prst="rect">
              <a:avLst/>
            </a:prstGeom>
            <a:solidFill>
              <a:srgbClr val="82CD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26" name="组合 25"/>
            <p:cNvGrpSpPr/>
            <p:nvPr/>
          </p:nvGrpSpPr>
          <p:grpSpPr>
            <a:xfrm>
              <a:off x="-284280" y="-18861"/>
              <a:ext cx="12149059" cy="6902310"/>
              <a:chOff x="-284280" y="-18861"/>
              <a:chExt cx="12149059" cy="6902310"/>
            </a:xfrm>
          </p:grpSpPr>
          <p:pic>
            <p:nvPicPr>
              <p:cNvPr id="27" name="图片 26" descr="4"/>
              <p:cNvPicPr>
                <a:picLocks noChangeAspect="1"/>
              </p:cNvPicPr>
              <p:nvPr/>
            </p:nvPicPr>
            <p:blipFill>
              <a:blip r:embed="rId2"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201670" y="-18861"/>
                <a:ext cx="11118850" cy="6880155"/>
              </a:xfrm>
              <a:prstGeom prst="rect">
                <a:avLst/>
              </a:prstGeom>
              <a:effectLst>
                <a:outerShdw blurRad="495300" dist="38100" dir="8100000" sx="102000" sy="102000" algn="tr" rotWithShape="0">
                  <a:prstClr val="black">
                    <a:alpha val="17000"/>
                  </a:prstClr>
                </a:outerShdw>
              </a:effectLst>
            </p:spPr>
          </p:pic>
          <p:pic>
            <p:nvPicPr>
              <p:cNvPr id="28" name="图片 27" descr="图片2"/>
              <p:cNvPicPr>
                <a:picLocks noChangeAspect="1"/>
              </p:cNvPicPr>
              <p:nvPr/>
            </p:nvPicPr>
            <p:blipFill>
              <a:blip r:embed="rId3"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284280" y="3294"/>
                <a:ext cx="12149059" cy="6880155"/>
              </a:xfrm>
              <a:prstGeom prst="rect">
                <a:avLst/>
              </a:prstGeom>
            </p:spPr>
          </p:pic>
        </p:grpSp>
      </p:gr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4657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7599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896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4368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286787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2023/4/9</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76235873"/>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1.xml"/><Relationship Id="rId7"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1.xml"/><Relationship Id="rId7" Type="http://schemas.openxmlformats.org/officeDocument/2006/relationships/image" Target="../media/image13.png"/><Relationship Id="rId2" Type="http://schemas.openxmlformats.org/officeDocument/2006/relationships/slideLayout" Target="../slideLayouts/slideLayout1.xml"/><Relationship Id="rId1" Type="http://schemas.openxmlformats.org/officeDocument/2006/relationships/tags" Target="../tags/tag14.xml"/><Relationship Id="rId6" Type="http://schemas.openxmlformats.org/officeDocument/2006/relationships/image" Target="../media/image14.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5.xml"/><Relationship Id="rId7" Type="http://schemas.openxmlformats.org/officeDocument/2006/relationships/image" Target="../media/image13.png"/><Relationship Id="rId2" Type="http://schemas.openxmlformats.org/officeDocument/2006/relationships/slideLayout" Target="../slideLayouts/slideLayout1.xml"/><Relationship Id="rId1" Type="http://schemas.openxmlformats.org/officeDocument/2006/relationships/tags" Target="../tags/tag15.xml"/><Relationship Id="rId6" Type="http://schemas.openxmlformats.org/officeDocument/2006/relationships/image" Target="../media/image14.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1.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6.xml"/><Relationship Id="rId13" Type="http://schemas.openxmlformats.org/officeDocument/2006/relationships/image" Target="../media/image13.png"/><Relationship Id="rId3" Type="http://schemas.openxmlformats.org/officeDocument/2006/relationships/tags" Target="../tags/tag9.xml"/><Relationship Id="rId7" Type="http://schemas.openxmlformats.org/officeDocument/2006/relationships/slideLayout" Target="../slideLayouts/slideLayout1.xml"/><Relationship Id="rId12" Type="http://schemas.openxmlformats.org/officeDocument/2006/relationships/image" Target="../media/image12.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image" Target="../media/image7.png"/><Relationship Id="rId5" Type="http://schemas.openxmlformats.org/officeDocument/2006/relationships/tags" Target="../tags/tag11.xml"/><Relationship Id="rId10" Type="http://schemas.openxmlformats.org/officeDocument/2006/relationships/image" Target="../media/image6.png"/><Relationship Id="rId4" Type="http://schemas.openxmlformats.org/officeDocument/2006/relationships/tags" Target="../tags/tag10.xml"/><Relationship Id="rId9" Type="http://schemas.openxmlformats.org/officeDocument/2006/relationships/image" Target="../media/image5.png"/><Relationship Id="rId14" Type="http://schemas.openxmlformats.org/officeDocument/2006/relationships/slide" Target="slide6.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7.xml"/><Relationship Id="rId7" Type="http://schemas.openxmlformats.org/officeDocument/2006/relationships/image" Target="../media/image13.png"/><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14.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4495801" y="1171198"/>
            <a:ext cx="4648200" cy="3971180"/>
          </a:xfrm>
          <a:prstGeom prst="rect">
            <a:avLst/>
          </a:prstGeom>
        </p:spPr>
      </p:pic>
      <p:grpSp>
        <p:nvGrpSpPr>
          <p:cNvPr id="12" name="组合 11"/>
          <p:cNvGrpSpPr/>
          <p:nvPr/>
        </p:nvGrpSpPr>
        <p:grpSpPr>
          <a:xfrm>
            <a:off x="780231" y="2740635"/>
            <a:ext cx="4087192" cy="377903"/>
            <a:chOff x="713408" y="3011638"/>
            <a:chExt cx="4087192" cy="377903"/>
          </a:xfrm>
        </p:grpSpPr>
        <p:sp>
          <p:nvSpPr>
            <p:cNvPr id="11" name="圆角矩形 10"/>
            <p:cNvSpPr/>
            <p:nvPr/>
          </p:nvSpPr>
          <p:spPr>
            <a:xfrm>
              <a:off x="729583" y="3011638"/>
              <a:ext cx="3918617" cy="3631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713408" y="3026365"/>
              <a:ext cx="4087192" cy="363176"/>
            </a:xfrm>
            <a:prstGeom prst="rect">
              <a:avLst/>
            </a:prstGeom>
            <a:noFill/>
          </p:spPr>
          <p:txBody>
            <a:bodyPr wrap="square" rtlCol="0">
              <a:spAutoFit/>
            </a:bodyPr>
            <a:lstStyle/>
            <a:p>
              <a:pPr algn="ctr">
                <a:lnSpc>
                  <a:spcPct val="110000"/>
                </a:lnSpc>
              </a:pPr>
              <a:r>
                <a:rPr lang="zh-CN" altLang="en-US" sz="1600" spc="1400" dirty="0">
                  <a:solidFill>
                    <a:schemeClr val="accent1"/>
                  </a:solidFill>
                  <a:latin typeface="+mn-ea"/>
                  <a:sym typeface="Arial" panose="020B0604020202020204" pitchFamily="34" charset="0"/>
                </a:rPr>
                <a:t>缓解学习压力主题班会</a:t>
              </a:r>
            </a:p>
          </p:txBody>
        </p:sp>
      </p:grpSp>
      <p:pic>
        <p:nvPicPr>
          <p:cNvPr id="4" name="图片 3"/>
          <p:cNvPicPr>
            <a:picLocks noChangeAspect="1"/>
          </p:cNvPicPr>
          <p:nvPr/>
        </p:nvPicPr>
        <p:blipFill>
          <a:blip r:embed="rId5">
            <a:extLst>
              <a:ext uri="{BEBA8EAE-BF5A-486C-A8C5-ECC9F3942E4B}">
                <a14:imgProps xmlns:a14="http://schemas.microsoft.com/office/drawing/2010/main">
                  <a14:imgLayer>
                    <a14:imgEffect>
                      <a14:brightnessContrast contrast="20000"/>
                    </a14:imgEffect>
                    <a14:imgEffect>
                      <a14:colorTemperature colorTemp="5900"/>
                    </a14:imgEffect>
                  </a14:imgLayer>
                </a14:imgProps>
              </a:ext>
              <a:ext uri="{28A0092B-C50C-407E-A947-70E740481C1C}">
                <a14:useLocalDpi xmlns:a14="http://schemas.microsoft.com/office/drawing/2010/main"/>
              </a:ext>
            </a:extLst>
          </a:blip>
          <a:stretch>
            <a:fillRect/>
          </a:stretch>
        </p:blipFill>
        <p:spPr>
          <a:xfrm>
            <a:off x="1" y="3645174"/>
            <a:ext cx="9143998" cy="1497205"/>
          </a:xfrm>
          <a:prstGeom prst="rect">
            <a:avLst/>
          </a:prstGeom>
        </p:spPr>
      </p:pic>
      <p:pic>
        <p:nvPicPr>
          <p:cNvPr id="6" name="图片 5"/>
          <p:cNvPicPr>
            <a:picLocks noChangeAspect="1"/>
          </p:cNvPicPr>
          <p:nvPr/>
        </p:nvPicPr>
        <p:blipFill>
          <a:blip r:embed="rId6"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flipH="1">
            <a:off x="304800" y="514350"/>
            <a:ext cx="1295400" cy="549885"/>
          </a:xfrm>
          <a:prstGeom prst="rect">
            <a:avLst/>
          </a:prstGeom>
        </p:spPr>
      </p:pic>
      <p:pic>
        <p:nvPicPr>
          <p:cNvPr id="8" name="图片 7"/>
          <p:cNvPicPr>
            <a:picLocks noChangeAspect="1"/>
          </p:cNvPicPr>
          <p:nvPr/>
        </p:nvPicPr>
        <p:blipFill>
          <a:blip r:embed="rId7"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4661796" y="222511"/>
            <a:ext cx="4329804" cy="4919868"/>
          </a:xfrm>
          <a:prstGeom prst="rect">
            <a:avLst/>
          </a:prstGeom>
        </p:spPr>
      </p:pic>
      <p:pic>
        <p:nvPicPr>
          <p:cNvPr id="10" name="图片 9"/>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457200" y="568526"/>
            <a:ext cx="4540642" cy="2022686"/>
          </a:xfrm>
          <a:prstGeom prst="rect">
            <a:avLst/>
          </a:prstGeom>
        </p:spPr>
      </p:pic>
      <p:pic>
        <p:nvPicPr>
          <p:cNvPr id="21" name="图片 20"/>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695528" y="1978399"/>
            <a:ext cx="2841022" cy="689013"/>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p14:dur="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2" presetClass="entr" presetSubtype="9"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0-#ppt_w/2"/>
                                          </p:val>
                                        </p:tav>
                                        <p:tav tm="100000">
                                          <p:val>
                                            <p:strVal val="#ppt_x"/>
                                          </p:val>
                                        </p:tav>
                                      </p:tavLst>
                                    </p:anim>
                                    <p:anim calcmode="lin" valueType="num">
                                      <p:cBhvr additive="base">
                                        <p:cTn id="23"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53"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fltVal val="0"/>
                                          </p:val>
                                        </p:tav>
                                        <p:tav tm="100000">
                                          <p:val>
                                            <p:strVal val="#ppt_w"/>
                                          </p:val>
                                        </p:tav>
                                      </p:tavLst>
                                    </p:anim>
                                    <p:anim calcmode="lin" valueType="num">
                                      <p:cBhvr>
                                        <p:cTn id="29" dur="1000" fill="hold"/>
                                        <p:tgtEl>
                                          <p:spTgt spid="10"/>
                                        </p:tgtEl>
                                        <p:attrNameLst>
                                          <p:attrName>ppt_h</p:attrName>
                                        </p:attrNameLst>
                                      </p:cBhvr>
                                      <p:tavLst>
                                        <p:tav tm="0">
                                          <p:val>
                                            <p:fltVal val="0"/>
                                          </p:val>
                                        </p:tav>
                                        <p:tav tm="100000">
                                          <p:val>
                                            <p:strVal val="#ppt_h"/>
                                          </p:val>
                                        </p:tav>
                                      </p:tavLst>
                                    </p:anim>
                                    <p:animEffect transition="in" filter="fade">
                                      <p:cBhvr>
                                        <p:cTn id="30" dur="1000"/>
                                        <p:tgtEl>
                                          <p:spTgt spid="10"/>
                                        </p:tgtEl>
                                      </p:cBhvr>
                                    </p:animEffect>
                                  </p:childTnLst>
                                </p:cTn>
                              </p:par>
                            </p:childTnLst>
                          </p:cTn>
                        </p:par>
                      </p:childTnLst>
                    </p:cTn>
                  </p:par>
                  <p:par>
                    <p:cTn id="31" fill="hold" nodeType="clickPar">
                      <p:stCondLst>
                        <p:cond delay="indefinite"/>
                        <p:cond evt="onBegin" delay="0">
                          <p:tn val="30"/>
                        </p:cond>
                      </p:stCondLst>
                      <p:childTnLst>
                        <p:par>
                          <p:cTn id="32" fill="hold" nodeType="afterGroup">
                            <p:stCondLst>
                              <p:cond delay="0"/>
                            </p:stCondLst>
                            <p:childTnLst>
                              <p:par>
                                <p:cTn id="33" presetID="53"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500" fill="hold"/>
                                        <p:tgtEl>
                                          <p:spTgt spid="21"/>
                                        </p:tgtEl>
                                        <p:attrNameLst>
                                          <p:attrName>ppt_w</p:attrName>
                                        </p:attrNameLst>
                                      </p:cBhvr>
                                      <p:tavLst>
                                        <p:tav tm="0">
                                          <p:val>
                                            <p:fltVal val="0"/>
                                          </p:val>
                                        </p:tav>
                                        <p:tav tm="100000">
                                          <p:val>
                                            <p:strVal val="#ppt_w"/>
                                          </p:val>
                                        </p:tav>
                                      </p:tavLst>
                                    </p:anim>
                                    <p:anim calcmode="lin" valueType="num">
                                      <p:cBhvr>
                                        <p:cTn id="36" dur="500" fill="hold"/>
                                        <p:tgtEl>
                                          <p:spTgt spid="21"/>
                                        </p:tgtEl>
                                        <p:attrNameLst>
                                          <p:attrName>ppt_h</p:attrName>
                                        </p:attrNameLst>
                                      </p:cBhvr>
                                      <p:tavLst>
                                        <p:tav tm="0">
                                          <p:val>
                                            <p:fltVal val="0"/>
                                          </p:val>
                                        </p:tav>
                                        <p:tav tm="100000">
                                          <p:val>
                                            <p:strVal val="#ppt_h"/>
                                          </p:val>
                                        </p:tav>
                                      </p:tavLst>
                                    </p:anim>
                                    <p:animEffect transition="in" filter="fade">
                                      <p:cBhvr>
                                        <p:cTn id="37" dur="500"/>
                                        <p:tgtEl>
                                          <p:spTgt spid="21"/>
                                        </p:tgtEl>
                                      </p:cBhvr>
                                    </p:animEffect>
                                  </p:childTnLst>
                                </p:cTn>
                              </p:par>
                            </p:childTnLst>
                          </p:cTn>
                        </p:par>
                      </p:childTnLst>
                    </p:cTn>
                  </p:par>
                  <p:par>
                    <p:cTn id="38" fill="hold" nodeType="clickPar">
                      <p:stCondLst>
                        <p:cond delay="indefinite"/>
                        <p:cond evt="onBegin" delay="0">
                          <p:tn val="37"/>
                        </p:cond>
                      </p:stCondLst>
                      <p:childTnLst>
                        <p:par>
                          <p:cTn id="39" fill="hold" nodeType="after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383369" y="1504017"/>
            <a:ext cx="5469041" cy="369332"/>
          </a:xfrm>
          <a:prstGeom prst="rect">
            <a:avLst/>
          </a:prstGeom>
          <a:noFill/>
        </p:spPr>
        <p:txBody>
          <a:bodyPr wrap="square" rtlCol="0">
            <a:spAutoFit/>
          </a:bodyPr>
          <a:lstStyle/>
          <a:p>
            <a:pPr algn="just"/>
            <a:r>
              <a:rPr kumimoji="1" lang="zh-CN" altLang="en-US" sz="900">
                <a:latin typeface="Arial" panose="020B0604020202020204" pitchFamily="34" charset="0"/>
                <a:ea typeface="黑体" panose="02010609060101010101" pitchFamily="49" charset="-122"/>
                <a:sym typeface="Arial" panose="020B0604020202020204" pitchFamily="34" charset="0"/>
              </a:rPr>
              <a:t>因学习成绩差而过分自卑。对自己没有信心，经常为自己的成绩或其他方面的不足而苦恼，心理脆弱，尤其是在考试前后、作业太多或学习遇到挫折的时候，会因此而离家出走，甚至产生轻生的念头。</a:t>
            </a:r>
          </a:p>
        </p:txBody>
      </p:sp>
      <p:grpSp>
        <p:nvGrpSpPr>
          <p:cNvPr id="6" name="组合 5"/>
          <p:cNvGrpSpPr/>
          <p:nvPr/>
        </p:nvGrpSpPr>
        <p:grpSpPr>
          <a:xfrm>
            <a:off x="1041431" y="1141303"/>
            <a:ext cx="7078154" cy="963878"/>
            <a:chOff x="998" y="2245"/>
            <a:chExt cx="4407" cy="7732"/>
          </a:xfrm>
        </p:grpSpPr>
        <p:sp>
          <p:nvSpPr>
            <p:cNvPr id="2" name="矩形 1"/>
            <p:cNvSpPr/>
            <p:nvPr/>
          </p:nvSpPr>
          <p:spPr>
            <a:xfrm>
              <a:off x="1008" y="2245"/>
              <a:ext cx="4397" cy="726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sp>
          <p:nvSpPr>
            <p:cNvPr id="5" name="矩形 4"/>
            <p:cNvSpPr/>
            <p:nvPr/>
          </p:nvSpPr>
          <p:spPr>
            <a:xfrm rot="5400000">
              <a:off x="2876" y="7449"/>
              <a:ext cx="650" cy="4406"/>
            </a:xfrm>
            <a:prstGeom prst="rect">
              <a:avLst/>
            </a:prstGeom>
            <a:solidFill>
              <a:schemeClr val="accent1"/>
            </a:solidFill>
            <a:ln>
              <a:solidFill>
                <a:srgbClr val="BFE1D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grpSp>
      <p:sp>
        <p:nvSpPr>
          <p:cNvPr id="19" name="文本框 18"/>
          <p:cNvSpPr txBox="1"/>
          <p:nvPr/>
        </p:nvSpPr>
        <p:spPr>
          <a:xfrm>
            <a:off x="2210763" y="1227216"/>
            <a:ext cx="1535906" cy="276999"/>
          </a:xfrm>
          <a:prstGeom prst="rect">
            <a:avLst/>
          </a:prstGeom>
          <a:noFill/>
        </p:spPr>
        <p:txBody>
          <a:bodyPr wrap="square" rtlCol="0">
            <a:spAutoFit/>
          </a:bodyPr>
          <a:lstStyle/>
          <a:p>
            <a:pPr algn="ctr"/>
            <a:r>
              <a:rPr lang="zh-CN" altLang="en-US" sz="1200" b="1">
                <a:latin typeface="黑体" panose="02010609060101010101" pitchFamily="49" charset="-122"/>
                <a:ea typeface="黑体" panose="02010609060101010101" pitchFamily="49" charset="-122"/>
              </a:rPr>
              <a:t>产生自卑心理</a:t>
            </a:r>
          </a:p>
        </p:txBody>
      </p:sp>
      <p:grpSp>
        <p:nvGrpSpPr>
          <p:cNvPr id="48" name="组合 47"/>
          <p:cNvGrpSpPr/>
          <p:nvPr/>
        </p:nvGrpSpPr>
        <p:grpSpPr>
          <a:xfrm>
            <a:off x="1447991" y="1295684"/>
            <a:ext cx="847249" cy="461486"/>
            <a:chOff x="7854" y="4892"/>
            <a:chExt cx="1779" cy="969"/>
          </a:xfrm>
        </p:grpSpPr>
        <p:sp>
          <p:nvSpPr>
            <p:cNvPr id="52" name="椭圆 51"/>
            <p:cNvSpPr/>
            <p:nvPr/>
          </p:nvSpPr>
          <p:spPr>
            <a:xfrm flipH="1">
              <a:off x="7854" y="5044"/>
              <a:ext cx="711" cy="7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latin typeface="Arial" panose="020B0604020202020204" pitchFamily="34" charset="0"/>
                <a:ea typeface="黑体" panose="02010609060101010101" pitchFamily="49" charset="-122"/>
                <a:sym typeface="Arial" panose="020B0604020202020204" pitchFamily="34" charset="0"/>
              </a:endParaRPr>
            </a:p>
          </p:txBody>
        </p:sp>
        <p:sp>
          <p:nvSpPr>
            <p:cNvPr id="50" name="文本框 49"/>
            <p:cNvSpPr txBox="1"/>
            <p:nvPr/>
          </p:nvSpPr>
          <p:spPr>
            <a:xfrm>
              <a:off x="8483" y="4892"/>
              <a:ext cx="1150" cy="969"/>
            </a:xfrm>
            <a:prstGeom prst="rect">
              <a:avLst/>
            </a:prstGeom>
            <a:noFill/>
          </p:spPr>
          <p:txBody>
            <a:bodyPr wrap="square" rtlCol="0">
              <a:spAutoFit/>
            </a:bodyPr>
            <a:lstStyle/>
            <a:p>
              <a:r>
                <a:rPr lang="en-US" altLang="zh-CN" sz="2400" b="1">
                  <a:latin typeface="Arial" panose="020B0604020202020204" pitchFamily="34" charset="0"/>
                  <a:ea typeface="黑体" panose="02010609060101010101" pitchFamily="49" charset="-122"/>
                  <a:cs typeface="Arial" panose="020B0604020202020204" pitchFamily="34" charset="0"/>
                </a:rPr>
                <a:t>01</a:t>
              </a:r>
            </a:p>
          </p:txBody>
        </p:sp>
      </p:grpSp>
      <p:sp>
        <p:nvSpPr>
          <p:cNvPr id="9" name="文本框 8"/>
          <p:cNvSpPr txBox="1"/>
          <p:nvPr/>
        </p:nvSpPr>
        <p:spPr>
          <a:xfrm>
            <a:off x="2484605" y="2800026"/>
            <a:ext cx="5287127" cy="369332"/>
          </a:xfrm>
          <a:prstGeom prst="rect">
            <a:avLst/>
          </a:prstGeom>
          <a:noFill/>
        </p:spPr>
        <p:txBody>
          <a:bodyPr wrap="square" rtlCol="0">
            <a:spAutoFit/>
          </a:bodyPr>
          <a:lstStyle/>
          <a:p>
            <a:pPr algn="just"/>
            <a:r>
              <a:rPr kumimoji="1" lang="zh-CN" altLang="en-US" sz="900">
                <a:latin typeface="Arial" panose="020B0604020202020204" pitchFamily="34" charset="0"/>
                <a:ea typeface="黑体" panose="02010609060101010101" pitchFamily="49" charset="-122"/>
                <a:sym typeface="Arial" panose="020B0604020202020204" pitchFamily="34" charset="0"/>
              </a:rPr>
              <a:t>注意力分散、理解困难、记忆力减弱等，很容易产生情绪上的不良反应，如暴躁、爱脾气、抑郁、焦虑、悲伤等。 </a:t>
            </a:r>
          </a:p>
        </p:txBody>
      </p:sp>
      <p:sp>
        <p:nvSpPr>
          <p:cNvPr id="20" name="文本框 19"/>
          <p:cNvSpPr txBox="1"/>
          <p:nvPr/>
        </p:nvSpPr>
        <p:spPr>
          <a:xfrm>
            <a:off x="2402191" y="2569821"/>
            <a:ext cx="1535906" cy="276999"/>
          </a:xfrm>
          <a:prstGeom prst="rect">
            <a:avLst/>
          </a:prstGeom>
          <a:noFill/>
        </p:spPr>
        <p:txBody>
          <a:bodyPr wrap="square" rtlCol="0">
            <a:spAutoFit/>
          </a:bodyPr>
          <a:lstStyle/>
          <a:p>
            <a:pPr algn="ctr"/>
            <a:r>
              <a:rPr lang="zh-CN" altLang="en-US" sz="1200" b="1">
                <a:latin typeface="+mn-ea"/>
              </a:rPr>
              <a:t>产生情绪不良反应</a:t>
            </a:r>
          </a:p>
        </p:txBody>
      </p:sp>
      <p:grpSp>
        <p:nvGrpSpPr>
          <p:cNvPr id="51" name="组合 50"/>
          <p:cNvGrpSpPr/>
          <p:nvPr/>
        </p:nvGrpSpPr>
        <p:grpSpPr>
          <a:xfrm>
            <a:off x="1447986" y="2540920"/>
            <a:ext cx="838199" cy="461486"/>
            <a:chOff x="7854" y="4892"/>
            <a:chExt cx="1760" cy="969"/>
          </a:xfrm>
        </p:grpSpPr>
        <p:sp>
          <p:nvSpPr>
            <p:cNvPr id="57" name="椭圆 56"/>
            <p:cNvSpPr/>
            <p:nvPr/>
          </p:nvSpPr>
          <p:spPr>
            <a:xfrm flipH="1">
              <a:off x="7854" y="5044"/>
              <a:ext cx="711" cy="7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latin typeface="Arial" panose="020B0604020202020204" pitchFamily="34" charset="0"/>
                <a:ea typeface="黑体" panose="02010609060101010101" pitchFamily="49" charset="-122"/>
                <a:sym typeface="Arial" panose="020B0604020202020204" pitchFamily="34" charset="0"/>
              </a:endParaRPr>
            </a:p>
          </p:txBody>
        </p:sp>
        <p:sp>
          <p:nvSpPr>
            <p:cNvPr id="59" name="文本框 58"/>
            <p:cNvSpPr txBox="1"/>
            <p:nvPr/>
          </p:nvSpPr>
          <p:spPr>
            <a:xfrm>
              <a:off x="8464" y="4892"/>
              <a:ext cx="1150" cy="969"/>
            </a:xfrm>
            <a:prstGeom prst="rect">
              <a:avLst/>
            </a:prstGeom>
            <a:noFill/>
          </p:spPr>
          <p:txBody>
            <a:bodyPr wrap="square" rtlCol="0">
              <a:spAutoFit/>
            </a:bodyPr>
            <a:lstStyle/>
            <a:p>
              <a:r>
                <a:rPr lang="en-US" altLang="zh-CN" sz="2400" b="1">
                  <a:latin typeface="Arial" panose="020B0604020202020204" pitchFamily="34" charset="0"/>
                  <a:ea typeface="黑体" panose="02010609060101010101" pitchFamily="49" charset="-122"/>
                  <a:cs typeface="Arial" panose="020B0604020202020204" pitchFamily="34" charset="0"/>
                </a:rPr>
                <a:t>02</a:t>
              </a:r>
            </a:p>
          </p:txBody>
        </p:sp>
      </p:grpSp>
      <p:sp>
        <p:nvSpPr>
          <p:cNvPr id="7" name="文本框 6"/>
          <p:cNvSpPr txBox="1"/>
          <p:nvPr/>
        </p:nvSpPr>
        <p:spPr>
          <a:xfrm>
            <a:off x="2537047" y="4039296"/>
            <a:ext cx="5234685" cy="369332"/>
          </a:xfrm>
          <a:prstGeom prst="rect">
            <a:avLst/>
          </a:prstGeom>
          <a:noFill/>
        </p:spPr>
        <p:txBody>
          <a:bodyPr wrap="square" rtlCol="0">
            <a:spAutoFit/>
          </a:bodyPr>
          <a:lstStyle/>
          <a:p>
            <a:pPr algn="just"/>
            <a:r>
              <a:rPr kumimoji="1" lang="zh-CN" altLang="en-US" sz="900">
                <a:latin typeface="Arial" panose="020B0604020202020204" pitchFamily="34" charset="0"/>
                <a:ea typeface="黑体" panose="02010609060101010101" pitchFamily="49" charset="-122"/>
                <a:sym typeface="Arial" panose="020B0604020202020204" pitchFamily="34" charset="0"/>
              </a:rPr>
              <a:t>考试之前一段时间一想到考试就焦虑，因为担心自己考不好而难以入睡。总是怕自己考不好受到某某看不起或者责怪。很难沟通，经常对身边的人发怒。</a:t>
            </a:r>
          </a:p>
        </p:txBody>
      </p:sp>
      <p:sp>
        <p:nvSpPr>
          <p:cNvPr id="21" name="文本框 20"/>
          <p:cNvSpPr txBox="1"/>
          <p:nvPr/>
        </p:nvSpPr>
        <p:spPr>
          <a:xfrm>
            <a:off x="2402191" y="3737017"/>
            <a:ext cx="1535906" cy="276999"/>
          </a:xfrm>
          <a:prstGeom prst="rect">
            <a:avLst/>
          </a:prstGeom>
          <a:noFill/>
        </p:spPr>
        <p:txBody>
          <a:bodyPr wrap="square" rtlCol="0">
            <a:spAutoFit/>
          </a:bodyPr>
          <a:lstStyle/>
          <a:p>
            <a:pPr algn="ctr"/>
            <a:r>
              <a:rPr lang="zh-CN" altLang="en-US" sz="1200" b="1">
                <a:latin typeface="+mn-ea"/>
              </a:rPr>
              <a:t>考试前焦虑情绪</a:t>
            </a:r>
          </a:p>
        </p:txBody>
      </p:sp>
      <p:grpSp>
        <p:nvGrpSpPr>
          <p:cNvPr id="60" name="组合 59"/>
          <p:cNvGrpSpPr/>
          <p:nvPr/>
        </p:nvGrpSpPr>
        <p:grpSpPr>
          <a:xfrm>
            <a:off x="1447993" y="3840290"/>
            <a:ext cx="847249" cy="461486"/>
            <a:chOff x="7854" y="4892"/>
            <a:chExt cx="1779" cy="969"/>
          </a:xfrm>
        </p:grpSpPr>
        <p:sp>
          <p:nvSpPr>
            <p:cNvPr id="62" name="椭圆 61"/>
            <p:cNvSpPr/>
            <p:nvPr/>
          </p:nvSpPr>
          <p:spPr>
            <a:xfrm flipH="1">
              <a:off x="7854" y="5044"/>
              <a:ext cx="711" cy="7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latin typeface="Arial" panose="020B0604020202020204" pitchFamily="34" charset="0"/>
                <a:ea typeface="黑体" panose="02010609060101010101" pitchFamily="49" charset="-122"/>
                <a:sym typeface="Arial" panose="020B0604020202020204" pitchFamily="34" charset="0"/>
              </a:endParaRPr>
            </a:p>
          </p:txBody>
        </p:sp>
        <p:sp>
          <p:nvSpPr>
            <p:cNvPr id="64" name="文本框 63"/>
            <p:cNvSpPr txBox="1"/>
            <p:nvPr/>
          </p:nvSpPr>
          <p:spPr>
            <a:xfrm>
              <a:off x="8483" y="4892"/>
              <a:ext cx="1150" cy="969"/>
            </a:xfrm>
            <a:prstGeom prst="rect">
              <a:avLst/>
            </a:prstGeom>
            <a:noFill/>
          </p:spPr>
          <p:txBody>
            <a:bodyPr wrap="square" rtlCol="0">
              <a:spAutoFit/>
            </a:bodyPr>
            <a:lstStyle/>
            <a:p>
              <a:r>
                <a:rPr lang="en-US" altLang="zh-CN" sz="2400" b="1">
                  <a:latin typeface="Arial" panose="020B0604020202020204" pitchFamily="34" charset="0"/>
                  <a:ea typeface="黑体" panose="02010609060101010101" pitchFamily="49" charset="-122"/>
                  <a:cs typeface="Arial" panose="020B0604020202020204" pitchFamily="34" charset="0"/>
                </a:rPr>
                <a:t>03</a:t>
              </a:r>
            </a:p>
          </p:txBody>
        </p:sp>
      </p:grpSp>
      <p:sp>
        <p:nvSpPr>
          <p:cNvPr id="73" name="文本框 72"/>
          <p:cNvSpPr txBox="1"/>
          <p:nvPr/>
        </p:nvSpPr>
        <p:spPr>
          <a:xfrm>
            <a:off x="1060179" y="516917"/>
            <a:ext cx="2109965" cy="369332"/>
          </a:xfrm>
          <a:prstGeom prst="rect">
            <a:avLst/>
          </a:prstGeom>
          <a:solidFill>
            <a:schemeClr val="accent1"/>
          </a:solidFill>
        </p:spPr>
        <p:txBody>
          <a:bodyPr wrap="square" rtlCol="0">
            <a:spAutoFit/>
          </a:bodyPr>
          <a:lstStyle/>
          <a:p>
            <a:pPr algn="ctr"/>
            <a:r>
              <a:rPr lang="zh-CN" altLang="en-US" b="1" dirty="0">
                <a:solidFill>
                  <a:schemeClr val="bg1"/>
                </a:solidFill>
                <a:latin typeface="+mn-ea"/>
                <a:sym typeface="Arial" panose="020B0604020202020204" pitchFamily="34" charset="0"/>
              </a:rPr>
              <a:t>学习压力的表现</a:t>
            </a:r>
          </a:p>
        </p:txBody>
      </p:sp>
      <p:grpSp>
        <p:nvGrpSpPr>
          <p:cNvPr id="74" name="组合 73"/>
          <p:cNvGrpSpPr/>
          <p:nvPr/>
        </p:nvGrpSpPr>
        <p:grpSpPr>
          <a:xfrm>
            <a:off x="1041432" y="2388374"/>
            <a:ext cx="7076548" cy="963878"/>
            <a:chOff x="998" y="2245"/>
            <a:chExt cx="4407" cy="7732"/>
          </a:xfrm>
        </p:grpSpPr>
        <p:sp>
          <p:nvSpPr>
            <p:cNvPr id="75" name="矩形 74"/>
            <p:cNvSpPr/>
            <p:nvPr/>
          </p:nvSpPr>
          <p:spPr>
            <a:xfrm>
              <a:off x="1008" y="2245"/>
              <a:ext cx="4397" cy="726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sp>
          <p:nvSpPr>
            <p:cNvPr id="77" name="矩形 76"/>
            <p:cNvSpPr/>
            <p:nvPr/>
          </p:nvSpPr>
          <p:spPr>
            <a:xfrm rot="5400000">
              <a:off x="2876" y="7449"/>
              <a:ext cx="650" cy="4406"/>
            </a:xfrm>
            <a:prstGeom prst="rect">
              <a:avLst/>
            </a:prstGeom>
            <a:solidFill>
              <a:schemeClr val="accent1"/>
            </a:solidFill>
            <a:ln>
              <a:solidFill>
                <a:srgbClr val="BFE1D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grpSp>
      <p:grpSp>
        <p:nvGrpSpPr>
          <p:cNvPr id="90" name="组合 89"/>
          <p:cNvGrpSpPr/>
          <p:nvPr/>
        </p:nvGrpSpPr>
        <p:grpSpPr>
          <a:xfrm>
            <a:off x="1041431" y="3599230"/>
            <a:ext cx="7074942" cy="963878"/>
            <a:chOff x="998" y="2245"/>
            <a:chExt cx="4407" cy="7732"/>
          </a:xfrm>
        </p:grpSpPr>
        <p:sp>
          <p:nvSpPr>
            <p:cNvPr id="91" name="矩形 90"/>
            <p:cNvSpPr/>
            <p:nvPr/>
          </p:nvSpPr>
          <p:spPr>
            <a:xfrm>
              <a:off x="1008" y="2245"/>
              <a:ext cx="4397" cy="726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sp>
          <p:nvSpPr>
            <p:cNvPr id="93" name="矩形 92"/>
            <p:cNvSpPr/>
            <p:nvPr/>
          </p:nvSpPr>
          <p:spPr>
            <a:xfrm rot="5400000">
              <a:off x="2876" y="7449"/>
              <a:ext cx="650" cy="4406"/>
            </a:xfrm>
            <a:prstGeom prst="rect">
              <a:avLst/>
            </a:prstGeom>
            <a:solidFill>
              <a:schemeClr val="accent1"/>
            </a:solidFill>
            <a:ln>
              <a:solidFill>
                <a:srgbClr val="BFE1D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fade">
                                      <p:cBhvr>
                                        <p:cTn id="7" dur="500"/>
                                        <p:tgtEl>
                                          <p:spTgt spid="7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0"/>
                                        </p:tgtEl>
                                        <p:attrNameLst>
                                          <p:attrName>style.visibility</p:attrName>
                                        </p:attrNameLst>
                                      </p:cBhvr>
                                      <p:to>
                                        <p:strVal val="visible"/>
                                      </p:to>
                                    </p:set>
                                    <p:animEffect transition="in" filter="wipe(left)">
                                      <p:cBhvr>
                                        <p:cTn id="12" dur="500"/>
                                        <p:tgtEl>
                                          <p:spTgt spid="90"/>
                                        </p:tgtEl>
                                      </p:cBhvr>
                                    </p:animEffect>
                                  </p:childTnLst>
                                </p:cTn>
                              </p:par>
                              <p:par>
                                <p:cTn id="13" presetID="22" presetClass="entr" presetSubtype="8" fill="hold" nodeType="with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wipe(left)">
                                      <p:cBhvr>
                                        <p:cTn id="15" dur="500"/>
                                        <p:tgtEl>
                                          <p:spTgt spid="74"/>
                                        </p:tgtEl>
                                      </p:cBhvr>
                                    </p:animEffect>
                                  </p:childTnLst>
                                </p:cTn>
                              </p:par>
                              <p:par>
                                <p:cTn id="16" presetID="22" presetClass="entr" presetSubtype="8"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fade">
                                      <p:cBhvr>
                                        <p:cTn id="23" dur="1000"/>
                                        <p:tgtEl>
                                          <p:spTgt spid="48"/>
                                        </p:tgtEl>
                                      </p:cBhvr>
                                    </p:animEffect>
                                    <p:anim calcmode="lin" valueType="num">
                                      <p:cBhvr>
                                        <p:cTn id="24" dur="1000" fill="hold"/>
                                        <p:tgtEl>
                                          <p:spTgt spid="48"/>
                                        </p:tgtEl>
                                        <p:attrNameLst>
                                          <p:attrName>ppt_x</p:attrName>
                                        </p:attrNameLst>
                                      </p:cBhvr>
                                      <p:tavLst>
                                        <p:tav tm="0">
                                          <p:val>
                                            <p:strVal val="#ppt_x"/>
                                          </p:val>
                                        </p:tav>
                                        <p:tav tm="100000">
                                          <p:val>
                                            <p:strVal val="#ppt_x"/>
                                          </p:val>
                                        </p:tav>
                                      </p:tavLst>
                                    </p:anim>
                                    <p:anim calcmode="lin" valueType="num">
                                      <p:cBhvr>
                                        <p:cTn id="25" dur="1000" fill="hold"/>
                                        <p:tgtEl>
                                          <p:spTgt spid="4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after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fade">
                                      <p:cBhvr>
                                        <p:cTn id="40" dur="1000"/>
                                        <p:tgtEl>
                                          <p:spTgt spid="51"/>
                                        </p:tgtEl>
                                      </p:cBhvr>
                                    </p:animEffect>
                                    <p:anim calcmode="lin" valueType="num">
                                      <p:cBhvr>
                                        <p:cTn id="41" dur="1000" fill="hold"/>
                                        <p:tgtEl>
                                          <p:spTgt spid="51"/>
                                        </p:tgtEl>
                                        <p:attrNameLst>
                                          <p:attrName>ppt_x</p:attrName>
                                        </p:attrNameLst>
                                      </p:cBhvr>
                                      <p:tavLst>
                                        <p:tav tm="0">
                                          <p:val>
                                            <p:strVal val="#ppt_x"/>
                                          </p:val>
                                        </p:tav>
                                        <p:tav tm="100000">
                                          <p:val>
                                            <p:strVal val="#ppt_x"/>
                                          </p:val>
                                        </p:tav>
                                      </p:tavLst>
                                    </p:anim>
                                    <p:anim calcmode="lin" valueType="num">
                                      <p:cBhvr>
                                        <p:cTn id="42" dur="1000" fill="hold"/>
                                        <p:tgtEl>
                                          <p:spTgt spid="51"/>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3" fill="hold" nodeType="clickPar">
                      <p:stCondLst>
                        <p:cond delay="indefinite"/>
                      </p:stCondLst>
                      <p:childTnLst>
                        <p:par>
                          <p:cTn id="54" fill="hold" nodeType="afterGroup">
                            <p:stCondLst>
                              <p:cond delay="0"/>
                            </p:stCondLst>
                            <p:childTnLst>
                              <p:par>
                                <p:cTn id="55" presetID="42" presetClass="entr" presetSubtype="0" fill="hold" nodeType="click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fade">
                                      <p:cBhvr>
                                        <p:cTn id="57" dur="1000"/>
                                        <p:tgtEl>
                                          <p:spTgt spid="60"/>
                                        </p:tgtEl>
                                      </p:cBhvr>
                                    </p:animEffect>
                                    <p:anim calcmode="lin" valueType="num">
                                      <p:cBhvr>
                                        <p:cTn id="58" dur="1000" fill="hold"/>
                                        <p:tgtEl>
                                          <p:spTgt spid="60"/>
                                        </p:tgtEl>
                                        <p:attrNameLst>
                                          <p:attrName>ppt_x</p:attrName>
                                        </p:attrNameLst>
                                      </p:cBhvr>
                                      <p:tavLst>
                                        <p:tav tm="0">
                                          <p:val>
                                            <p:strVal val="#ppt_x"/>
                                          </p:val>
                                        </p:tav>
                                        <p:tav tm="100000">
                                          <p:val>
                                            <p:strVal val="#ppt_x"/>
                                          </p:val>
                                        </p:tav>
                                      </p:tavLst>
                                    </p:anim>
                                    <p:anim calcmode="lin" valueType="num">
                                      <p:cBhvr>
                                        <p:cTn id="59" dur="1000" fill="hold"/>
                                        <p:tgtEl>
                                          <p:spTgt spid="6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fade">
                                      <p:cBhvr>
                                        <p:cTn id="67" dur="1000"/>
                                        <p:tgtEl>
                                          <p:spTgt spid="7"/>
                                        </p:tgtEl>
                                      </p:cBhvr>
                                    </p:animEffect>
                                    <p:anim calcmode="lin" valueType="num">
                                      <p:cBhvr>
                                        <p:cTn id="68" dur="1000" fill="hold"/>
                                        <p:tgtEl>
                                          <p:spTgt spid="7"/>
                                        </p:tgtEl>
                                        <p:attrNameLst>
                                          <p:attrName>ppt_x</p:attrName>
                                        </p:attrNameLst>
                                      </p:cBhvr>
                                      <p:tavLst>
                                        <p:tav tm="0">
                                          <p:val>
                                            <p:strVal val="#ppt_x"/>
                                          </p:val>
                                        </p:tav>
                                        <p:tav tm="100000">
                                          <p:val>
                                            <p:strVal val="#ppt_x"/>
                                          </p:val>
                                        </p:tav>
                                      </p:tavLst>
                                    </p:anim>
                                    <p:anim calcmode="lin" valueType="num">
                                      <p:cBhvr>
                                        <p:cTn id="6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p:bldP spid="9" grpId="0"/>
      <p:bldP spid="20" grpId="0"/>
      <p:bldP spid="7" grpId="0"/>
      <p:bldP spid="21" grpId="0"/>
      <p:bldP spid="7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4495801" y="1171198"/>
            <a:ext cx="4648200" cy="3971180"/>
          </a:xfrm>
          <a:prstGeom prst="rect">
            <a:avLst/>
          </a:prstGeom>
        </p:spPr>
      </p:pic>
      <p:pic>
        <p:nvPicPr>
          <p:cNvPr id="6" name="图片 5"/>
          <p:cNvPicPr>
            <a:picLocks noChangeAspect="1"/>
          </p:cNvPicPr>
          <p:nvPr/>
        </p:nvPicPr>
        <p:blipFill>
          <a:blip r:embed="rId5"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flipH="1">
            <a:off x="228600" y="546420"/>
            <a:ext cx="1295400" cy="549885"/>
          </a:xfrm>
          <a:prstGeom prst="rect">
            <a:avLst/>
          </a:prstGeom>
        </p:spPr>
      </p:pic>
      <p:pic>
        <p:nvPicPr>
          <p:cNvPr id="8" name="图片 7"/>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5773595" y="1171197"/>
            <a:ext cx="3370405" cy="3712331"/>
          </a:xfrm>
          <a:prstGeom prst="rect">
            <a:avLst/>
          </a:prstGeom>
        </p:spPr>
      </p:pic>
      <p:sp>
        <p:nvSpPr>
          <p:cNvPr id="36" name="文本框 35"/>
          <p:cNvSpPr txBox="1"/>
          <p:nvPr/>
        </p:nvSpPr>
        <p:spPr>
          <a:xfrm>
            <a:off x="2057436" y="2089725"/>
            <a:ext cx="3962364" cy="646331"/>
          </a:xfrm>
          <a:prstGeom prst="rect">
            <a:avLst/>
          </a:prstGeom>
          <a:noFill/>
        </p:spPr>
        <p:txBody>
          <a:bodyPr wrap="square" rtlCol="0">
            <a:spAutoFit/>
          </a:bodyPr>
          <a:lstStyle/>
          <a:p>
            <a:r>
              <a:rPr lang="zh-CN" altLang="en-US" sz="3600" b="1" dirty="0">
                <a:solidFill>
                  <a:schemeClr val="bg1"/>
                </a:solidFill>
                <a:latin typeface="+mn-ea"/>
                <a:sym typeface="Arial" panose="020B0604020202020204" pitchFamily="34" charset="0"/>
              </a:rPr>
              <a:t>为什么学习会压力</a:t>
            </a:r>
          </a:p>
        </p:txBody>
      </p:sp>
      <p:grpSp>
        <p:nvGrpSpPr>
          <p:cNvPr id="2" name="组合 1"/>
          <p:cNvGrpSpPr/>
          <p:nvPr/>
        </p:nvGrpSpPr>
        <p:grpSpPr>
          <a:xfrm flipH="1">
            <a:off x="501906" y="1560129"/>
            <a:ext cx="1621221" cy="1621221"/>
            <a:chOff x="3377059" y="1569786"/>
            <a:chExt cx="1621221" cy="1621221"/>
          </a:xfrm>
        </p:grpSpPr>
        <p:pic>
          <p:nvPicPr>
            <p:cNvPr id="27" name="图片 26"/>
            <p:cNvPicPr>
              <a:picLocks noChangeAspect="1"/>
            </p:cNvPicPr>
            <p:nvPr/>
          </p:nvPicPr>
          <p:blipFill>
            <a:blip r:embed="rId7"/>
            <a:srcRect/>
            <a:stretch/>
          </p:blipFill>
          <p:spPr>
            <a:xfrm>
              <a:off x="3490705" y="2024598"/>
              <a:ext cx="235304" cy="90451"/>
            </a:xfrm>
            <a:custGeom>
              <a:avLst/>
              <a:gdLst>
                <a:gd name="connsiteX0" fmla="*/ 0 w 313739"/>
                <a:gd name="connsiteY0" fmla="*/ 0 h 120601"/>
                <a:gd name="connsiteX1" fmla="*/ 313739 w 313739"/>
                <a:gd name="connsiteY1" fmla="*/ 0 h 120601"/>
                <a:gd name="connsiteX2" fmla="*/ 257186 w 313739"/>
                <a:gd name="connsiteY2" fmla="*/ 120601 h 120601"/>
                <a:gd name="connsiteX3" fmla="*/ 0 w 313739"/>
                <a:gd name="connsiteY3" fmla="*/ 0 h 120601"/>
              </a:gdLst>
              <a:ahLst/>
              <a:cxnLst>
                <a:cxn ang="0">
                  <a:pos x="connsiteX0" y="connsiteY0"/>
                </a:cxn>
                <a:cxn ang="0">
                  <a:pos x="connsiteX1" y="connsiteY1"/>
                </a:cxn>
                <a:cxn ang="0">
                  <a:pos x="connsiteX2" y="connsiteY2"/>
                </a:cxn>
                <a:cxn ang="0">
                  <a:pos x="connsiteX3" y="connsiteY3"/>
                </a:cxn>
              </a:cxnLst>
              <a:rect l="l" t="t" r="r" b="b"/>
              <a:pathLst>
                <a:path w="313739" h="120600">
                  <a:moveTo>
                    <a:pt x="0" y="0"/>
                  </a:moveTo>
                  <a:lnTo>
                    <a:pt x="313739" y="0"/>
                  </a:lnTo>
                  <a:lnTo>
                    <a:pt x="257186" y="120601"/>
                  </a:lnTo>
                  <a:lnTo>
                    <a:pt x="0" y="0"/>
                  </a:lnTo>
                  <a:close/>
                </a:path>
              </a:pathLst>
            </a:custGeom>
          </p:spPr>
        </p:pic>
        <p:sp>
          <p:nvSpPr>
            <p:cNvPr id="37" name="弧形 36"/>
            <p:cNvSpPr/>
            <p:nvPr/>
          </p:nvSpPr>
          <p:spPr>
            <a:xfrm>
              <a:off x="3377059" y="1569786"/>
              <a:ext cx="1621221" cy="1621221"/>
            </a:xfrm>
            <a:prstGeom prst="arc">
              <a:avLst>
                <a:gd name="adj1" fmla="val 12627107"/>
                <a:gd name="adj2" fmla="val 9585325"/>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38" name="文本框 37"/>
            <p:cNvSpPr txBox="1"/>
            <p:nvPr/>
          </p:nvSpPr>
          <p:spPr>
            <a:xfrm>
              <a:off x="3681449" y="1908644"/>
              <a:ext cx="1012031" cy="923449"/>
            </a:xfrm>
            <a:prstGeom prst="rect">
              <a:avLst/>
            </a:prstGeom>
            <a:noFill/>
          </p:spPr>
          <p:txBody>
            <a:bodyPr wrap="square" rtlCol="0">
              <a:spAutoFit/>
            </a:bodyPr>
            <a:lstStyle/>
            <a:p>
              <a:r>
                <a:rPr lang="en-US" altLang="zh-CN" sz="5400" b="1" smtClean="0">
                  <a:solidFill>
                    <a:schemeClr val="bg1"/>
                  </a:solidFill>
                  <a:latin typeface="Arial" panose="020B0604020202020204" pitchFamily="34" charset="0"/>
                  <a:ea typeface="黑体" panose="02010609060101010101" pitchFamily="49" charset="-122"/>
                  <a:sym typeface="Arial" panose="020B0604020202020204" pitchFamily="34" charset="0"/>
                </a:rPr>
                <a:t>02</a:t>
              </a:r>
              <a:endParaRPr lang="en-US" altLang="zh-CN" sz="5400" b="1">
                <a:solidFill>
                  <a:schemeClr val="bg1"/>
                </a:solidFill>
                <a:latin typeface="Arial" panose="020B0604020202020204" pitchFamily="34" charset="0"/>
                <a:ea typeface="黑体" panose="02010609060101010101" pitchFamily="49" charset="-122"/>
                <a:sym typeface="Arial" panose="020B0604020202020204" pitchFamily="34" charset="0"/>
              </a:endParaRPr>
            </a:p>
          </p:txBody>
        </p:sp>
      </p:grpSp>
      <p:pic>
        <p:nvPicPr>
          <p:cNvPr id="4" name="图片 3"/>
          <p:cNvPicPr>
            <a:picLocks noChangeAspect="1"/>
          </p:cNvPicPr>
          <p:nvPr/>
        </p:nvPicPr>
        <p:blipFill>
          <a:blip r:embed="rId8">
            <a:extLst>
              <a:ext uri="{BEBA8EAE-BF5A-486C-A8C5-ECC9F3942E4B}">
                <a14:imgProps xmlns:a14="http://schemas.microsoft.com/office/drawing/2010/main">
                  <a14:imgLayer>
                    <a14:imgEffect>
                      <a14:brightnessContrast contrast="20000"/>
                    </a14:imgEffect>
                    <a14:imgEffect>
                      <a14:colorTemperature colorTemp="5900"/>
                    </a14:imgEffect>
                  </a14:imgLayer>
                </a14:imgProps>
              </a:ext>
              <a:ext uri="{28A0092B-C50C-407E-A947-70E740481C1C}">
                <a14:useLocalDpi xmlns:a14="http://schemas.microsoft.com/office/drawing/2010/main"/>
              </a:ext>
            </a:extLst>
          </a:blip>
          <a:stretch>
            <a:fillRect/>
          </a:stretch>
        </p:blipFill>
        <p:spPr>
          <a:xfrm>
            <a:off x="1" y="3645174"/>
            <a:ext cx="9143998" cy="1497205"/>
          </a:xfrm>
          <a:prstGeom prst="rect">
            <a:avLst/>
          </a:prstGeom>
        </p:spPr>
      </p:pic>
      <p:sp>
        <p:nvSpPr>
          <p:cNvPr id="40" name="矩形 39"/>
          <p:cNvSpPr/>
          <p:nvPr/>
        </p:nvSpPr>
        <p:spPr>
          <a:xfrm>
            <a:off x="2086714" y="2732330"/>
            <a:ext cx="3731549" cy="430887"/>
          </a:xfrm>
          <a:prstGeom prst="rect">
            <a:avLst/>
          </a:prstGeom>
        </p:spPr>
        <p:txBody>
          <a:bodyPr wrap="square">
            <a:spAutoFit/>
          </a:bodyPr>
          <a:lstStyle/>
          <a:p>
            <a:r>
              <a:rPr lang="zh-CN" altLang="en-US" sz="1100" smtClean="0">
                <a:solidFill>
                  <a:schemeClr val="bg1"/>
                </a:solidFill>
              </a:rPr>
              <a:t>class meeting on relieving learning pressure learning pressure </a:t>
            </a:r>
            <a:r>
              <a:rPr lang="zh-CN" altLang="en-US" sz="1100">
                <a:solidFill>
                  <a:schemeClr val="bg1"/>
                </a:solidFill>
              </a:rPr>
              <a:t>class meeting class </a:t>
            </a:r>
            <a:r>
              <a:rPr lang="zh-CN" altLang="en-US" sz="1100" smtClean="0">
                <a:solidFill>
                  <a:schemeClr val="bg1"/>
                </a:solidFill>
              </a:rPr>
              <a:t>meeting</a:t>
            </a:r>
            <a:endParaRPr lang="zh-CN" altLang="en-US" sz="1100">
              <a:solidFill>
                <a:schemeClr val="bg1"/>
              </a:solidFill>
            </a:endParaRPr>
          </a:p>
        </p:txBody>
      </p:sp>
      <p:sp>
        <p:nvSpPr>
          <p:cNvPr id="41" name="文本框 40"/>
          <p:cNvSpPr txBox="1"/>
          <p:nvPr/>
        </p:nvSpPr>
        <p:spPr>
          <a:xfrm>
            <a:off x="2102106" y="1581150"/>
            <a:ext cx="2133600" cy="584775"/>
          </a:xfrm>
          <a:prstGeom prst="rect">
            <a:avLst/>
          </a:prstGeom>
          <a:noFill/>
        </p:spPr>
        <p:txBody>
          <a:bodyPr wrap="square" rtlCol="0">
            <a:spAutoFit/>
          </a:bodyPr>
          <a:lstStyle/>
          <a:p>
            <a:r>
              <a:rPr lang="zh-CN" altLang="en-US" sz="3200" spc="300" smtClean="0">
                <a:solidFill>
                  <a:schemeClr val="bg1"/>
                </a:solidFill>
                <a:latin typeface="+mn-ea"/>
                <a:sym typeface="Arial" panose="020B0604020202020204" pitchFamily="34" charset="0"/>
              </a:rPr>
              <a:t>第二部分</a:t>
            </a:r>
            <a:endParaRPr lang="zh-CN" altLang="en-US" sz="3200" spc="300">
              <a:solidFill>
                <a:schemeClr val="bg1"/>
              </a:solidFill>
              <a:latin typeface="+mn-ea"/>
              <a:sym typeface="Arial" panose="020B0604020202020204" pitchFamily="34" charset="0"/>
            </a:endParaRPr>
          </a:p>
        </p:txBody>
      </p:sp>
      <p:pic>
        <p:nvPicPr>
          <p:cNvPr id="42" name="图片 41"/>
          <p:cNvPicPr>
            <a:picLocks noChangeAspect="1"/>
          </p:cNvPicPr>
          <p:nvPr/>
        </p:nvPicPr>
        <p:blipFill>
          <a:blip r:embed="rId9"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rcRect/>
          <a:stretch>
            <a:fillRect/>
          </a:stretch>
        </p:blipFill>
        <p:spPr>
          <a:xfrm>
            <a:off x="4478193" y="3381752"/>
            <a:ext cx="779607" cy="5498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2" presetClass="entr" presetSubtype="9"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0-#ppt_w/2"/>
                                          </p:val>
                                        </p:tav>
                                        <p:tav tm="100000">
                                          <p:val>
                                            <p:strVal val="#ppt_x"/>
                                          </p:val>
                                        </p:tav>
                                      </p:tavLst>
                                    </p:anim>
                                    <p:anim calcmode="lin" valueType="num">
                                      <p:cBhvr additive="base">
                                        <p:cTn id="23" dur="1000" fill="hold"/>
                                        <p:tgtEl>
                                          <p:spTgt spid="6"/>
                                        </p:tgtEl>
                                        <p:attrNameLst>
                                          <p:attrName>ppt_y</p:attrName>
                                        </p:attrNameLst>
                                      </p:cBhvr>
                                      <p:tavLst>
                                        <p:tav tm="0">
                                          <p:val>
                                            <p:strVal val="0-#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42"/>
                                        </p:tgtEl>
                                        <p:attrNameLst>
                                          <p:attrName>style.visibility</p:attrName>
                                        </p:attrNameLst>
                                      </p:cBhvr>
                                      <p:to>
                                        <p:strVal val="visible"/>
                                      </p:to>
                                    </p:set>
                                    <p:anim calcmode="lin" valueType="num">
                                      <p:cBhvr additive="base">
                                        <p:cTn id="26" dur="1000" fill="hold"/>
                                        <p:tgtEl>
                                          <p:spTgt spid="42"/>
                                        </p:tgtEl>
                                        <p:attrNameLst>
                                          <p:attrName>ppt_x</p:attrName>
                                        </p:attrNameLst>
                                      </p:cBhvr>
                                      <p:tavLst>
                                        <p:tav tm="0">
                                          <p:val>
                                            <p:strVal val="#ppt_x"/>
                                          </p:val>
                                        </p:tav>
                                        <p:tav tm="100000">
                                          <p:val>
                                            <p:strVal val="#ppt_x"/>
                                          </p:val>
                                        </p:tav>
                                      </p:tavLst>
                                    </p:anim>
                                    <p:anim calcmode="lin" valueType="num">
                                      <p:cBhvr additive="base">
                                        <p:cTn id="27" dur="10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nodeType="clickPar">
                      <p:stCondLst>
                        <p:cond delay="indefinite"/>
                      </p:stCondLst>
                      <p:childTnLst>
                        <p:par>
                          <p:cTn id="36" fill="hold" nodeType="after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 calcmode="lin" valueType="num">
                                      <p:cBhvr additive="base">
                                        <p:cTn id="39" dur="500" fill="hold"/>
                                        <p:tgtEl>
                                          <p:spTgt spid="41"/>
                                        </p:tgtEl>
                                        <p:attrNameLst>
                                          <p:attrName>ppt_x</p:attrName>
                                        </p:attrNameLst>
                                      </p:cBhvr>
                                      <p:tavLst>
                                        <p:tav tm="0">
                                          <p:val>
                                            <p:strVal val="#ppt_x"/>
                                          </p:val>
                                        </p:tav>
                                        <p:tav tm="100000">
                                          <p:val>
                                            <p:strVal val="#ppt_x"/>
                                          </p:val>
                                        </p:tav>
                                      </p:tavLst>
                                    </p:anim>
                                    <p:anim calcmode="lin" valueType="num">
                                      <p:cBhvr additive="base">
                                        <p:cTn id="4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after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left)">
                                      <p:cBhvr>
                                        <p:cTn id="45" dur="500"/>
                                        <p:tgtEl>
                                          <p:spTgt spid="36"/>
                                        </p:tgtEl>
                                      </p:cBhvr>
                                    </p:animEffect>
                                  </p:childTnLst>
                                </p:cTn>
                              </p:par>
                            </p:childTnLst>
                          </p:cTn>
                        </p:par>
                      </p:childTnLst>
                    </p:cTn>
                  </p:par>
                  <p:par>
                    <p:cTn id="46" fill="hold" nodeType="clickPar">
                      <p:stCondLst>
                        <p:cond delay="indefinite"/>
                      </p:stCondLst>
                      <p:childTnLst>
                        <p:par>
                          <p:cTn id="47" fill="hold" nodeType="afterGroup">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barn(inVertical)">
                                      <p:cBhvr>
                                        <p:cTn id="5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p:bldP spid="4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685800" y="2650861"/>
            <a:ext cx="2181225" cy="1187291"/>
            <a:chOff x="2230" y="5110"/>
            <a:chExt cx="4580" cy="2493"/>
          </a:xfrm>
        </p:grpSpPr>
        <p:sp>
          <p:nvSpPr>
            <p:cNvPr id="4" name="文本框 3"/>
            <p:cNvSpPr txBox="1"/>
            <p:nvPr/>
          </p:nvSpPr>
          <p:spPr>
            <a:xfrm>
              <a:off x="2230" y="5645"/>
              <a:ext cx="4580" cy="1958"/>
            </a:xfrm>
            <a:prstGeom prst="rect">
              <a:avLst/>
            </a:prstGeom>
            <a:noFill/>
          </p:spPr>
          <p:txBody>
            <a:bodyPr wrap="square" rtlCol="0">
              <a:spAutoFit/>
            </a:bodyPr>
            <a:lstStyle/>
            <a:p>
              <a:pPr algn="ctr">
                <a:lnSpc>
                  <a:spcPct val="130000"/>
                </a:lnSpc>
              </a:pPr>
              <a:r>
                <a:rPr kumimoji="1" lang="zh-CN" altLang="en-US" sz="1050" dirty="0">
                  <a:latin typeface="Arial" panose="020B0604020202020204" pitchFamily="34" charset="0"/>
                  <a:ea typeface="黑体" panose="02010609060101010101" pitchFamily="49" charset="-122"/>
                  <a:sym typeface="Arial" panose="020B0604020202020204" pitchFamily="34" charset="0"/>
                </a:rPr>
                <a:t>面对堆积如山的作业，整天形式上做很多事情，就是没有效果，因为觉得长期努力而不进步，这种的被动学习造成心理压力大。</a:t>
              </a:r>
            </a:p>
          </p:txBody>
        </p:sp>
        <p:sp>
          <p:nvSpPr>
            <p:cNvPr id="2" name="文本框 1"/>
            <p:cNvSpPr txBox="1"/>
            <p:nvPr/>
          </p:nvSpPr>
          <p:spPr>
            <a:xfrm>
              <a:off x="2230" y="5110"/>
              <a:ext cx="3929" cy="630"/>
            </a:xfrm>
            <a:prstGeom prst="rect">
              <a:avLst/>
            </a:prstGeom>
            <a:noFill/>
          </p:spPr>
          <p:txBody>
            <a:bodyPr wrap="square" rtlCol="0">
              <a:spAutoFit/>
            </a:bodyPr>
            <a:lstStyle/>
            <a:p>
              <a:pPr algn="ctr"/>
              <a:r>
                <a:rPr lang="zh-CN" altLang="en-US" sz="1350" b="1" dirty="0">
                  <a:latin typeface="黑体" panose="02010609060101010101" pitchFamily="49" charset="-122"/>
                  <a:ea typeface="黑体" panose="02010609060101010101" pitchFamily="49" charset="-122"/>
                </a:rPr>
                <a:t>被动学习影响</a:t>
              </a:r>
            </a:p>
          </p:txBody>
        </p:sp>
      </p:grpSp>
      <p:grpSp>
        <p:nvGrpSpPr>
          <p:cNvPr id="10" name="组合 9"/>
          <p:cNvGrpSpPr/>
          <p:nvPr/>
        </p:nvGrpSpPr>
        <p:grpSpPr>
          <a:xfrm>
            <a:off x="6092666" y="2639853"/>
            <a:ext cx="2365534" cy="959168"/>
            <a:chOff x="14586" y="5087"/>
            <a:chExt cx="4967" cy="2014"/>
          </a:xfrm>
        </p:grpSpPr>
        <p:sp>
          <p:nvSpPr>
            <p:cNvPr id="3" name="文本框 2"/>
            <p:cNvSpPr txBox="1"/>
            <p:nvPr/>
          </p:nvSpPr>
          <p:spPr>
            <a:xfrm>
              <a:off x="14586" y="5584"/>
              <a:ext cx="4967" cy="1517"/>
            </a:xfrm>
            <a:prstGeom prst="rect">
              <a:avLst/>
            </a:prstGeom>
            <a:noFill/>
          </p:spPr>
          <p:txBody>
            <a:bodyPr wrap="square" rtlCol="0">
              <a:spAutoFit/>
            </a:bodyPr>
            <a:lstStyle/>
            <a:p>
              <a:pPr algn="just">
                <a:lnSpc>
                  <a:spcPct val="130000"/>
                </a:lnSpc>
              </a:pPr>
              <a:r>
                <a:rPr kumimoji="1" lang="zh-CN" altLang="en-US" sz="1050" dirty="0">
                  <a:latin typeface="Arial" panose="020B0604020202020204" pitchFamily="34" charset="0"/>
                  <a:ea typeface="黑体" panose="02010609060101010101" pitchFamily="49" charset="-122"/>
                  <a:sym typeface="Arial" panose="020B0604020202020204" pitchFamily="34" charset="0"/>
                </a:rPr>
                <a:t>自己为自己的学习定了一个不切实际的目标，这个目标即便你尽最大努力也很难完成，长此以往信心受到打击。</a:t>
              </a:r>
            </a:p>
          </p:txBody>
        </p:sp>
        <p:sp>
          <p:nvSpPr>
            <p:cNvPr id="8" name="文本框 7"/>
            <p:cNvSpPr txBox="1"/>
            <p:nvPr/>
          </p:nvSpPr>
          <p:spPr>
            <a:xfrm>
              <a:off x="15033" y="5087"/>
              <a:ext cx="2953" cy="630"/>
            </a:xfrm>
            <a:prstGeom prst="rect">
              <a:avLst/>
            </a:prstGeom>
            <a:noFill/>
          </p:spPr>
          <p:txBody>
            <a:bodyPr wrap="square" rtlCol="0">
              <a:spAutoFit/>
            </a:bodyPr>
            <a:lstStyle/>
            <a:p>
              <a:pPr algn="ctr"/>
              <a:r>
                <a:rPr lang="zh-CN" altLang="en-US" sz="1350" b="1">
                  <a:latin typeface="黑体" panose="02010609060101010101" pitchFamily="49" charset="-122"/>
                  <a:ea typeface="黑体" panose="02010609060101010101" pitchFamily="49" charset="-122"/>
                </a:rPr>
                <a:t>不切实际的目标</a:t>
              </a:r>
            </a:p>
          </p:txBody>
        </p:sp>
      </p:grpSp>
      <p:grpSp>
        <p:nvGrpSpPr>
          <p:cNvPr id="11" name="组合 10"/>
          <p:cNvGrpSpPr/>
          <p:nvPr/>
        </p:nvGrpSpPr>
        <p:grpSpPr>
          <a:xfrm>
            <a:off x="3157061" y="3257550"/>
            <a:ext cx="3015139" cy="998697"/>
            <a:chOff x="7571" y="5044"/>
            <a:chExt cx="6331" cy="2097"/>
          </a:xfrm>
        </p:grpSpPr>
        <p:sp>
          <p:nvSpPr>
            <p:cNvPr id="5" name="文本框 4"/>
            <p:cNvSpPr txBox="1"/>
            <p:nvPr/>
          </p:nvSpPr>
          <p:spPr>
            <a:xfrm>
              <a:off x="7571" y="5624"/>
              <a:ext cx="6331" cy="1517"/>
            </a:xfrm>
            <a:prstGeom prst="rect">
              <a:avLst/>
            </a:prstGeom>
            <a:noFill/>
          </p:spPr>
          <p:txBody>
            <a:bodyPr wrap="square" rtlCol="0">
              <a:spAutoFit/>
            </a:bodyPr>
            <a:lstStyle/>
            <a:p>
              <a:pPr algn="just">
                <a:lnSpc>
                  <a:spcPct val="130000"/>
                </a:lnSpc>
              </a:pPr>
              <a:r>
                <a:rPr kumimoji="1" lang="zh-CN" altLang="en-US" sz="1050" dirty="0">
                  <a:latin typeface="Arial" panose="020B0604020202020204" pitchFamily="34" charset="0"/>
                  <a:ea typeface="黑体" panose="02010609060101010101" pitchFamily="49" charset="-122"/>
                  <a:sym typeface="Arial" panose="020B0604020202020204" pitchFamily="34" charset="0"/>
                </a:rPr>
                <a:t>自身性格因素决定压力过大，例如太在乎别人的看法，做事情过于精益求精，有强迫倾向，力求任何事情都完美，容易受到干扰等。</a:t>
              </a:r>
            </a:p>
          </p:txBody>
        </p:sp>
        <p:sp>
          <p:nvSpPr>
            <p:cNvPr id="7" name="文本框 6"/>
            <p:cNvSpPr txBox="1"/>
            <p:nvPr/>
          </p:nvSpPr>
          <p:spPr>
            <a:xfrm>
              <a:off x="8623" y="5044"/>
              <a:ext cx="3573" cy="630"/>
            </a:xfrm>
            <a:prstGeom prst="rect">
              <a:avLst/>
            </a:prstGeom>
            <a:noFill/>
          </p:spPr>
          <p:txBody>
            <a:bodyPr wrap="square" rtlCol="0">
              <a:spAutoFit/>
            </a:bodyPr>
            <a:lstStyle/>
            <a:p>
              <a:pPr algn="ctr"/>
              <a:r>
                <a:rPr lang="zh-CN" altLang="en-US" sz="1350" b="1">
                  <a:latin typeface="黑体" panose="02010609060101010101" pitchFamily="49" charset="-122"/>
                  <a:ea typeface="黑体" panose="02010609060101010101" pitchFamily="49" charset="-122"/>
                </a:rPr>
                <a:t>性格因素影响</a:t>
              </a:r>
            </a:p>
          </p:txBody>
        </p:sp>
      </p:grpSp>
      <p:sp>
        <p:nvSpPr>
          <p:cNvPr id="51" name="文本框 50"/>
          <p:cNvSpPr txBox="1"/>
          <p:nvPr/>
        </p:nvSpPr>
        <p:spPr>
          <a:xfrm>
            <a:off x="981361" y="464162"/>
            <a:ext cx="2109965"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为什么学习会压力</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30660" y="1614493"/>
            <a:ext cx="1950018" cy="1566857"/>
          </a:xfrm>
          <a:prstGeom prst="rect">
            <a:avLst/>
          </a:prstGeom>
        </p:spPr>
      </p:pic>
      <p:pic>
        <p:nvPicPr>
          <p:cNvPr id="29" name="图片 2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18615" y="1258479"/>
            <a:ext cx="1343585" cy="1345488"/>
          </a:xfrm>
          <a:prstGeom prst="rect">
            <a:avLst/>
          </a:prstGeom>
        </p:spPr>
      </p:pic>
      <p:pic>
        <p:nvPicPr>
          <p:cNvPr id="30" name="图片 2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279364" y="1047750"/>
            <a:ext cx="1700405" cy="166230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p:cTn id="12" dur="500" fill="hold"/>
                                        <p:tgtEl>
                                          <p:spTgt spid="29"/>
                                        </p:tgtEl>
                                        <p:attrNameLst>
                                          <p:attrName>ppt_w</p:attrName>
                                        </p:attrNameLst>
                                      </p:cBhvr>
                                      <p:tavLst>
                                        <p:tav tm="0">
                                          <p:val>
                                            <p:fltVal val="0"/>
                                          </p:val>
                                        </p:tav>
                                        <p:tav tm="100000">
                                          <p:val>
                                            <p:strVal val="#ppt_w"/>
                                          </p:val>
                                        </p:tav>
                                      </p:tavLst>
                                    </p:anim>
                                    <p:anim calcmode="lin" valueType="num">
                                      <p:cBhvr>
                                        <p:cTn id="13" dur="500" fill="hold"/>
                                        <p:tgtEl>
                                          <p:spTgt spid="29"/>
                                        </p:tgtEl>
                                        <p:attrNameLst>
                                          <p:attrName>ppt_h</p:attrName>
                                        </p:attrNameLst>
                                      </p:cBhvr>
                                      <p:tavLst>
                                        <p:tav tm="0">
                                          <p:val>
                                            <p:fltVal val="0"/>
                                          </p:val>
                                        </p:tav>
                                        <p:tav tm="100000">
                                          <p:val>
                                            <p:strVal val="#ppt_h"/>
                                          </p:val>
                                        </p:tav>
                                      </p:tavLst>
                                    </p:anim>
                                    <p:animEffect transition="in" filter="fade">
                                      <p:cBhvr>
                                        <p:cTn id="14" dur="500"/>
                                        <p:tgtEl>
                                          <p:spTgt spid="29"/>
                                        </p:tgtEl>
                                      </p:cBhvr>
                                    </p:animEffect>
                                  </p:childTnLst>
                                </p:cTn>
                              </p:par>
                              <p:par>
                                <p:cTn id="15" presetID="53"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0" fill="hold" nodeType="with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p:cTn id="22" dur="500" fill="hold"/>
                                        <p:tgtEl>
                                          <p:spTgt spid="30"/>
                                        </p:tgtEl>
                                        <p:attrNameLst>
                                          <p:attrName>ppt_w</p:attrName>
                                        </p:attrNameLst>
                                      </p:cBhvr>
                                      <p:tavLst>
                                        <p:tav tm="0">
                                          <p:val>
                                            <p:fltVal val="0"/>
                                          </p:val>
                                        </p:tav>
                                        <p:tav tm="100000">
                                          <p:val>
                                            <p:strVal val="#ppt_w"/>
                                          </p:val>
                                        </p:tav>
                                      </p:tavLst>
                                    </p:anim>
                                    <p:anim calcmode="lin" valueType="num">
                                      <p:cBhvr>
                                        <p:cTn id="23" dur="500" fill="hold"/>
                                        <p:tgtEl>
                                          <p:spTgt spid="30"/>
                                        </p:tgtEl>
                                        <p:attrNameLst>
                                          <p:attrName>ppt_h</p:attrName>
                                        </p:attrNameLst>
                                      </p:cBhvr>
                                      <p:tavLst>
                                        <p:tav tm="0">
                                          <p:val>
                                            <p:fltVal val="0"/>
                                          </p:val>
                                        </p:tav>
                                        <p:tav tm="100000">
                                          <p:val>
                                            <p:strVal val="#ppt_h"/>
                                          </p:val>
                                        </p:tav>
                                      </p:tavLst>
                                    </p:anim>
                                    <p:animEffect transition="in" filter="fade">
                                      <p:cBhvr>
                                        <p:cTn id="24" dur="500"/>
                                        <p:tgtEl>
                                          <p:spTgt spid="30"/>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arn(inVertical)">
                                      <p:cBhvr>
                                        <p:cTn id="29" dur="500"/>
                                        <p:tgtEl>
                                          <p:spTgt spid="12"/>
                                        </p:tgtEl>
                                      </p:cBhvr>
                                    </p:animEffect>
                                  </p:childTnLst>
                                </p:cTn>
                              </p:par>
                              <p:par>
                                <p:cTn id="30" presetID="16" presetClass="entr" presetSubtype="21"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par>
                                <p:cTn id="33" presetID="16" presetClass="entr" presetSubtype="21"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arn(inVertical)">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600200" y="3711843"/>
            <a:ext cx="1967389" cy="512448"/>
          </a:xfrm>
          <a:prstGeom prst="rect">
            <a:avLst/>
          </a:prstGeom>
          <a:noFill/>
        </p:spPr>
        <p:txBody>
          <a:bodyPr wrap="square" rtlCol="0">
            <a:spAutoFit/>
          </a:bodyPr>
          <a:lstStyle/>
          <a:p>
            <a:pPr algn="just">
              <a:lnSpc>
                <a:spcPct val="130000"/>
              </a:lnSpc>
            </a:pPr>
            <a:r>
              <a:rPr kumimoji="1" lang="zh-CN" altLang="en-US" sz="1050" dirty="0">
                <a:latin typeface="Arial" panose="020B0604020202020204" pitchFamily="34" charset="0"/>
                <a:ea typeface="黑体" panose="02010609060101010101" pitchFamily="49" charset="-122"/>
                <a:sym typeface="Arial" panose="020B0604020202020204" pitchFamily="34" charset="0"/>
              </a:rPr>
              <a:t>受到升学因素的干扰，总是担心不能达到目标。</a:t>
            </a:r>
          </a:p>
        </p:txBody>
      </p:sp>
      <p:sp>
        <p:nvSpPr>
          <p:cNvPr id="4" name="文本框 3"/>
          <p:cNvSpPr txBox="1"/>
          <p:nvPr/>
        </p:nvSpPr>
        <p:spPr>
          <a:xfrm>
            <a:off x="6019800" y="2535045"/>
            <a:ext cx="2301772" cy="722505"/>
          </a:xfrm>
          <a:prstGeom prst="rect">
            <a:avLst/>
          </a:prstGeom>
          <a:noFill/>
        </p:spPr>
        <p:txBody>
          <a:bodyPr wrap="square" rtlCol="0">
            <a:spAutoFit/>
          </a:bodyPr>
          <a:lstStyle/>
          <a:p>
            <a:pPr algn="just">
              <a:lnSpc>
                <a:spcPct val="130000"/>
              </a:lnSpc>
            </a:pPr>
            <a:r>
              <a:rPr kumimoji="1" lang="zh-CN" altLang="en-US" sz="1050">
                <a:latin typeface="Arial" panose="020B0604020202020204" pitchFamily="34" charset="0"/>
                <a:ea typeface="黑体" panose="02010609060101010101" pitchFamily="49" charset="-122"/>
                <a:sym typeface="Arial" panose="020B0604020202020204" pitchFamily="34" charset="0"/>
              </a:rPr>
              <a:t>来自于家长、老师、同学等外界的压力，家长对孩子的责骂、老师对学生的批评、同学之间的竞争。</a:t>
            </a:r>
          </a:p>
        </p:txBody>
      </p:sp>
      <p:sp>
        <p:nvSpPr>
          <p:cNvPr id="5" name="文本框 4"/>
          <p:cNvSpPr txBox="1"/>
          <p:nvPr/>
        </p:nvSpPr>
        <p:spPr>
          <a:xfrm>
            <a:off x="3962400" y="3409950"/>
            <a:ext cx="2246464" cy="722505"/>
          </a:xfrm>
          <a:prstGeom prst="rect">
            <a:avLst/>
          </a:prstGeom>
          <a:noFill/>
        </p:spPr>
        <p:txBody>
          <a:bodyPr wrap="square" rtlCol="0">
            <a:spAutoFit/>
          </a:bodyPr>
          <a:lstStyle/>
          <a:p>
            <a:pPr algn="just">
              <a:lnSpc>
                <a:spcPct val="130000"/>
              </a:lnSpc>
            </a:pPr>
            <a:r>
              <a:rPr kumimoji="1" lang="zh-CN" altLang="en-US" sz="1050">
                <a:latin typeface="Arial" panose="020B0604020202020204" pitchFamily="34" charset="0"/>
                <a:ea typeface="黑体" panose="02010609060101010101" pitchFamily="49" charset="-122"/>
                <a:sym typeface="Arial" panose="020B0604020202020204" pitchFamily="34" charset="0"/>
              </a:rPr>
              <a:t>实力没有达到过硬的程度，考试不稳定，面对曾经偶尔超常或者失常的考试，诱惑与忧虑同在。</a:t>
            </a:r>
          </a:p>
        </p:txBody>
      </p:sp>
      <p:sp>
        <p:nvSpPr>
          <p:cNvPr id="30" name="文本框 29"/>
          <p:cNvSpPr txBox="1"/>
          <p:nvPr/>
        </p:nvSpPr>
        <p:spPr>
          <a:xfrm>
            <a:off x="1787835" y="3438694"/>
            <a:ext cx="1190625" cy="300082"/>
          </a:xfrm>
          <a:prstGeom prst="rect">
            <a:avLst/>
          </a:prstGeom>
          <a:noFill/>
        </p:spPr>
        <p:txBody>
          <a:bodyPr wrap="square" rtlCol="0">
            <a:spAutoFit/>
          </a:bodyPr>
          <a:lstStyle/>
          <a:p>
            <a:pPr algn="l"/>
            <a:r>
              <a:rPr lang="zh-CN" altLang="en-US" sz="1350" b="1">
                <a:latin typeface="黑体" panose="02010609060101010101" pitchFamily="49" charset="-122"/>
                <a:ea typeface="黑体" panose="02010609060101010101" pitchFamily="49" charset="-122"/>
              </a:rPr>
              <a:t>升学干扰</a:t>
            </a:r>
          </a:p>
        </p:txBody>
      </p:sp>
      <p:sp>
        <p:nvSpPr>
          <p:cNvPr id="32" name="文本框 31"/>
          <p:cNvSpPr txBox="1"/>
          <p:nvPr/>
        </p:nvSpPr>
        <p:spPr>
          <a:xfrm>
            <a:off x="4300345" y="3147392"/>
            <a:ext cx="1190625" cy="300082"/>
          </a:xfrm>
          <a:prstGeom prst="rect">
            <a:avLst/>
          </a:prstGeom>
          <a:noFill/>
        </p:spPr>
        <p:txBody>
          <a:bodyPr wrap="square" rtlCol="0">
            <a:spAutoFit/>
          </a:bodyPr>
          <a:lstStyle/>
          <a:p>
            <a:pPr algn="l"/>
            <a:r>
              <a:rPr lang="zh-CN" altLang="en-US" sz="1350" b="1">
                <a:latin typeface="黑体" panose="02010609060101010101" pitchFamily="49" charset="-122"/>
                <a:ea typeface="黑体" panose="02010609060101010101" pitchFamily="49" charset="-122"/>
              </a:rPr>
              <a:t>实力不稳定</a:t>
            </a:r>
          </a:p>
        </p:txBody>
      </p:sp>
      <p:sp>
        <p:nvSpPr>
          <p:cNvPr id="36" name="文本框 35"/>
          <p:cNvSpPr txBox="1"/>
          <p:nvPr/>
        </p:nvSpPr>
        <p:spPr>
          <a:xfrm>
            <a:off x="6532665" y="2293109"/>
            <a:ext cx="1190625" cy="300082"/>
          </a:xfrm>
          <a:prstGeom prst="rect">
            <a:avLst/>
          </a:prstGeom>
          <a:noFill/>
        </p:spPr>
        <p:txBody>
          <a:bodyPr wrap="square" rtlCol="0">
            <a:spAutoFit/>
          </a:bodyPr>
          <a:lstStyle/>
          <a:p>
            <a:pPr algn="l"/>
            <a:r>
              <a:rPr lang="zh-CN" altLang="en-US" sz="1350" b="1">
                <a:latin typeface="黑体" panose="02010609060101010101" pitchFamily="49" charset="-122"/>
                <a:ea typeface="黑体" panose="02010609060101010101" pitchFamily="49" charset="-122"/>
              </a:rPr>
              <a:t>外界压力</a:t>
            </a:r>
          </a:p>
        </p:txBody>
      </p:sp>
      <p:sp>
        <p:nvSpPr>
          <p:cNvPr id="40" name="文本框 39"/>
          <p:cNvSpPr txBox="1"/>
          <p:nvPr/>
        </p:nvSpPr>
        <p:spPr>
          <a:xfrm>
            <a:off x="1019278" y="1288018"/>
            <a:ext cx="3781322" cy="369332"/>
          </a:xfrm>
          <a:prstGeom prst="rect">
            <a:avLst/>
          </a:prstGeom>
          <a:noFill/>
        </p:spPr>
        <p:txBody>
          <a:bodyPr wrap="square" rtlCol="0">
            <a:spAutoFit/>
          </a:bodyPr>
          <a:lstStyle/>
          <a:p>
            <a:r>
              <a:rPr lang="zh-CN" altLang="en-US" b="1">
                <a:latin typeface="+mn-ea"/>
              </a:rPr>
              <a:t>多方面</a:t>
            </a:r>
            <a:r>
              <a:rPr lang="zh-CN" altLang="en-US" b="1" smtClean="0">
                <a:latin typeface="+mn-ea"/>
              </a:rPr>
              <a:t>因素导致</a:t>
            </a:r>
            <a:r>
              <a:rPr lang="zh-CN" altLang="en-US" b="1">
                <a:latin typeface="+mn-ea"/>
              </a:rPr>
              <a:t>学生学习压力过大</a:t>
            </a:r>
          </a:p>
        </p:txBody>
      </p:sp>
      <p:sp>
        <p:nvSpPr>
          <p:cNvPr id="63" name="文本框 62"/>
          <p:cNvSpPr txBox="1"/>
          <p:nvPr/>
        </p:nvSpPr>
        <p:spPr>
          <a:xfrm>
            <a:off x="990600" y="742950"/>
            <a:ext cx="2553062"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为什么会有学习压力</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971550"/>
            <a:ext cx="1142688" cy="1297254"/>
          </a:xfrm>
          <a:prstGeom prst="rect">
            <a:avLst/>
          </a:prstGeom>
        </p:spPr>
      </p:pic>
      <p:pic>
        <p:nvPicPr>
          <p:cNvPr id="18" name="图片 1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64526" y="1964004"/>
            <a:ext cx="1541651" cy="1396655"/>
          </a:xfrm>
          <a:prstGeom prst="rect">
            <a:avLst/>
          </a:prstGeom>
        </p:spPr>
      </p:pic>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42185" y="1728206"/>
            <a:ext cx="1268015" cy="139665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wipe(left)">
                                      <p:cBhvr>
                                        <p:cTn id="12" dur="500"/>
                                        <p:tgtEl>
                                          <p:spTgt spid="4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barn(inVertical)">
                                      <p:cBhvr>
                                        <p:cTn id="34" dur="500"/>
                                        <p:tgtEl>
                                          <p:spTgt spid="30"/>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barn(inVertical)">
                                      <p:cBhvr>
                                        <p:cTn id="40" dur="500"/>
                                        <p:tgtEl>
                                          <p:spTgt spid="32"/>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barn(inVertical)">
                                      <p:cBhvr>
                                        <p:cTn id="43" dur="500"/>
                                        <p:tgtEl>
                                          <p:spTgt spid="5"/>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barn(inVertical)">
                                      <p:cBhvr>
                                        <p:cTn id="46" dur="500"/>
                                        <p:tgtEl>
                                          <p:spTgt spid="36"/>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barn(inVertical)">
                                      <p:cBhvr>
                                        <p:cTn id="4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30" grpId="0"/>
      <p:bldP spid="32" grpId="0"/>
      <p:bldP spid="36" grpId="0"/>
      <p:bldP spid="40" grpId="0"/>
      <p:bldP spid="6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3890960" y="1504950"/>
            <a:ext cx="3985736" cy="512445"/>
            <a:chOff x="10118" y="2664"/>
            <a:chExt cx="8369" cy="1076"/>
          </a:xfrm>
        </p:grpSpPr>
        <p:sp>
          <p:nvSpPr>
            <p:cNvPr id="4" name="文本框 3"/>
            <p:cNvSpPr txBox="1"/>
            <p:nvPr/>
          </p:nvSpPr>
          <p:spPr>
            <a:xfrm>
              <a:off x="10835" y="2664"/>
              <a:ext cx="7652" cy="1076"/>
            </a:xfrm>
            <a:prstGeom prst="rect">
              <a:avLst/>
            </a:prstGeom>
            <a:noFill/>
          </p:spPr>
          <p:txBody>
            <a:bodyPr wrap="square" rtlCol="0">
              <a:spAutoFit/>
            </a:bodyPr>
            <a:lstStyle/>
            <a:p>
              <a:pPr algn="just">
                <a:lnSpc>
                  <a:spcPct val="130000"/>
                </a:lnSpc>
              </a:pPr>
              <a:r>
                <a:rPr kumimoji="1" lang="zh-CN" altLang="en-US" sz="1050" dirty="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随着高考临近，课程越来越难，经常熬夜导致第二天学习状态不佳，听课效率低从而形成恶性循环。</a:t>
              </a:r>
            </a:p>
          </p:txBody>
        </p:sp>
        <p:sp>
          <p:nvSpPr>
            <p:cNvPr id="52" name="椭圆 51"/>
            <p:cNvSpPr/>
            <p:nvPr/>
          </p:nvSpPr>
          <p:spPr>
            <a:xfrm>
              <a:off x="10118" y="2738"/>
              <a:ext cx="754" cy="7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grpSp>
      <p:grpSp>
        <p:nvGrpSpPr>
          <p:cNvPr id="34" name="组合 33"/>
          <p:cNvGrpSpPr/>
          <p:nvPr/>
        </p:nvGrpSpPr>
        <p:grpSpPr>
          <a:xfrm>
            <a:off x="3890960" y="2617468"/>
            <a:ext cx="3985736" cy="512445"/>
            <a:chOff x="10118" y="5022"/>
            <a:chExt cx="8369" cy="1076"/>
          </a:xfrm>
        </p:grpSpPr>
        <p:sp>
          <p:nvSpPr>
            <p:cNvPr id="5" name="文本框 4"/>
            <p:cNvSpPr txBox="1"/>
            <p:nvPr/>
          </p:nvSpPr>
          <p:spPr>
            <a:xfrm>
              <a:off x="10835" y="5022"/>
              <a:ext cx="7652" cy="1076"/>
            </a:xfrm>
            <a:prstGeom prst="rect">
              <a:avLst/>
            </a:prstGeom>
            <a:noFill/>
          </p:spPr>
          <p:txBody>
            <a:bodyPr wrap="square" rtlCol="0">
              <a:spAutoFit/>
            </a:bodyPr>
            <a:lstStyle/>
            <a:p>
              <a:pPr algn="just">
                <a:lnSpc>
                  <a:spcPct val="130000"/>
                </a:lnSpc>
              </a:pP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各科题目越来越难，为了心理满足或者怕麻烦，常常绕开难题制作简单题，这样很难提高成绩。</a:t>
              </a:r>
            </a:p>
          </p:txBody>
        </p:sp>
        <p:sp>
          <p:nvSpPr>
            <p:cNvPr id="22" name="椭圆 21"/>
            <p:cNvSpPr/>
            <p:nvPr/>
          </p:nvSpPr>
          <p:spPr>
            <a:xfrm>
              <a:off x="10118" y="5073"/>
              <a:ext cx="754" cy="7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grpSp>
      <p:grpSp>
        <p:nvGrpSpPr>
          <p:cNvPr id="33" name="组合 32"/>
          <p:cNvGrpSpPr/>
          <p:nvPr/>
        </p:nvGrpSpPr>
        <p:grpSpPr>
          <a:xfrm>
            <a:off x="3869054" y="3708084"/>
            <a:ext cx="4055746" cy="512445"/>
            <a:chOff x="10072" y="7290"/>
            <a:chExt cx="8516" cy="1076"/>
          </a:xfrm>
        </p:grpSpPr>
        <p:sp>
          <p:nvSpPr>
            <p:cNvPr id="3" name="文本框 2"/>
            <p:cNvSpPr txBox="1"/>
            <p:nvPr/>
          </p:nvSpPr>
          <p:spPr>
            <a:xfrm>
              <a:off x="10835" y="7290"/>
              <a:ext cx="7753" cy="1076"/>
            </a:xfrm>
            <a:prstGeom prst="rect">
              <a:avLst/>
            </a:prstGeom>
            <a:noFill/>
          </p:spPr>
          <p:txBody>
            <a:bodyPr wrap="square" rtlCol="0">
              <a:spAutoFit/>
            </a:bodyPr>
            <a:lstStyle/>
            <a:p>
              <a:pPr algn="just">
                <a:lnSpc>
                  <a:spcPct val="130000"/>
                </a:lnSpc>
              </a:pP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知识遗忘很快，使知识衔接出现漏洞，无法解决一些综合问题，心理会出现焦虑感。</a:t>
              </a:r>
            </a:p>
          </p:txBody>
        </p:sp>
        <p:sp>
          <p:nvSpPr>
            <p:cNvPr id="30" name="椭圆 29"/>
            <p:cNvSpPr/>
            <p:nvPr/>
          </p:nvSpPr>
          <p:spPr>
            <a:xfrm>
              <a:off x="10072" y="7408"/>
              <a:ext cx="754" cy="7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grpSp>
      <p:cxnSp>
        <p:nvCxnSpPr>
          <p:cNvPr id="36" name="直接连接符 35"/>
          <p:cNvCxnSpPr/>
          <p:nvPr/>
        </p:nvCxnSpPr>
        <p:spPr>
          <a:xfrm>
            <a:off x="4350066" y="2305050"/>
            <a:ext cx="3526631" cy="0"/>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317204" y="3395663"/>
            <a:ext cx="3607594" cy="0"/>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1278152" y="3509486"/>
            <a:ext cx="2028825" cy="738664"/>
          </a:xfrm>
          <a:prstGeom prst="rect">
            <a:avLst/>
          </a:prstGeom>
          <a:noFill/>
        </p:spPr>
        <p:txBody>
          <a:bodyPr wrap="square" rtlCol="0">
            <a:spAutoFit/>
          </a:bodyPr>
          <a:lstStyle/>
          <a:p>
            <a:r>
              <a:rPr lang="zh-CN" altLang="en-US" sz="2100" b="1">
                <a:latin typeface="+mn-ea"/>
              </a:rPr>
              <a:t>学习压力</a:t>
            </a:r>
          </a:p>
          <a:p>
            <a:r>
              <a:rPr lang="zh-CN" altLang="en-US" sz="2100" b="1">
                <a:latin typeface="+mn-ea"/>
              </a:rPr>
              <a:t>是怎样产生的？</a:t>
            </a:r>
          </a:p>
        </p:txBody>
      </p:sp>
      <p:sp>
        <p:nvSpPr>
          <p:cNvPr id="49" name="文本框 48"/>
          <p:cNvSpPr txBox="1"/>
          <p:nvPr/>
        </p:nvSpPr>
        <p:spPr>
          <a:xfrm>
            <a:off x="1143000" y="754618"/>
            <a:ext cx="2620009" cy="369332"/>
          </a:xfrm>
          <a:prstGeom prst="rect">
            <a:avLst/>
          </a:prstGeom>
          <a:solidFill>
            <a:schemeClr val="accent1"/>
          </a:solidFill>
        </p:spPr>
        <p:txBody>
          <a:bodyPr wrap="square" rtlCol="0">
            <a:spAutoFit/>
          </a:bodyPr>
          <a:lstStyle/>
          <a:p>
            <a:pPr algn="ctr"/>
            <a:r>
              <a:rPr lang="zh-CN" altLang="en-US" b="1" dirty="0">
                <a:solidFill>
                  <a:schemeClr val="bg1"/>
                </a:solidFill>
                <a:latin typeface="+mn-ea"/>
                <a:sym typeface="Arial" panose="020B0604020202020204" pitchFamily="34" charset="0"/>
              </a:rPr>
              <a:t>为什么会有学习压力</a:t>
            </a:r>
          </a:p>
        </p:txBody>
      </p:sp>
      <p:pic>
        <p:nvPicPr>
          <p:cNvPr id="11" name="图片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96803" y="1504950"/>
            <a:ext cx="2332197" cy="18074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ppt_x"/>
                                          </p:val>
                                        </p:tav>
                                        <p:tav tm="100000">
                                          <p:val>
                                            <p:strVal val="#ppt_x"/>
                                          </p:val>
                                        </p:tav>
                                      </p:tavLst>
                                    </p:anim>
                                    <p:anim calcmode="lin" valueType="num">
                                      <p:cBhvr additive="base">
                                        <p:cTn id="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animEffect transition="in" filter="fade">
                                      <p:cBhvr>
                                        <p:cTn id="15" dur="500"/>
                                        <p:tgtEl>
                                          <p:spTgt spid="11"/>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0"/>
                                        </p:tgtEl>
                                        <p:attrNameLst>
                                          <p:attrName>style.visibility</p:attrName>
                                        </p:attrNameLst>
                                      </p:cBhvr>
                                      <p:to>
                                        <p:strVal val="visible"/>
                                      </p:to>
                                    </p:set>
                                    <p:anim calcmode="lin" valueType="num">
                                      <p:cBhvr additive="base">
                                        <p:cTn id="20" dur="500" fill="hold"/>
                                        <p:tgtEl>
                                          <p:spTgt spid="40"/>
                                        </p:tgtEl>
                                        <p:attrNameLst>
                                          <p:attrName>ppt_x</p:attrName>
                                        </p:attrNameLst>
                                      </p:cBhvr>
                                      <p:tavLst>
                                        <p:tav tm="0">
                                          <p:val>
                                            <p:strVal val="#ppt_x"/>
                                          </p:val>
                                        </p:tav>
                                        <p:tav tm="100000">
                                          <p:val>
                                            <p:strVal val="#ppt_x"/>
                                          </p:val>
                                        </p:tav>
                                      </p:tavLst>
                                    </p:anim>
                                    <p:anim calcmode="lin" valueType="num">
                                      <p:cBhvr additive="base">
                                        <p:cTn id="21"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wipe(left)">
                                      <p:cBhvr>
                                        <p:cTn id="26" dur="500"/>
                                        <p:tgtEl>
                                          <p:spTgt spid="35"/>
                                        </p:tgtEl>
                                      </p:cBhvr>
                                    </p:animEffect>
                                  </p:childTnLst>
                                </p:cTn>
                              </p:par>
                              <p:par>
                                <p:cTn id="27" presetID="22" presetClass="entr" presetSubtype="8" fill="hold"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left)">
                                      <p:cBhvr>
                                        <p:cTn id="29" dur="500"/>
                                        <p:tgtEl>
                                          <p:spTgt spid="34"/>
                                        </p:tgtEl>
                                      </p:cBhvr>
                                    </p:animEffect>
                                  </p:childTnLst>
                                </p:cTn>
                              </p:par>
                              <p:par>
                                <p:cTn id="30" presetID="22" presetClass="entr" presetSubtype="8" fill="hold"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left)">
                                      <p:cBhvr>
                                        <p:cTn id="32" dur="500"/>
                                        <p:tgtEl>
                                          <p:spTgt spid="33"/>
                                        </p:tgtEl>
                                      </p:cBhvr>
                                    </p:animEffect>
                                  </p:childTnLst>
                                </p:cTn>
                              </p:par>
                              <p:par>
                                <p:cTn id="33" presetID="22" presetClass="entr" presetSubtype="8" fill="hold" nodeType="with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left)">
                                      <p:cBhvr>
                                        <p:cTn id="35" dur="500"/>
                                        <p:tgtEl>
                                          <p:spTgt spid="36"/>
                                        </p:tgtEl>
                                      </p:cBhvr>
                                    </p:animEffect>
                                  </p:childTnLst>
                                </p:cTn>
                              </p:par>
                              <p:par>
                                <p:cTn id="36" presetID="22" presetClass="entr" presetSubtype="8" fill="hold" nodeType="with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wipe(left)">
                                      <p:cBhvr>
                                        <p:cTn id="38"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4495801" y="1171198"/>
            <a:ext cx="4648200" cy="3971180"/>
          </a:xfrm>
          <a:prstGeom prst="rect">
            <a:avLst/>
          </a:prstGeom>
        </p:spPr>
      </p:pic>
      <p:pic>
        <p:nvPicPr>
          <p:cNvPr id="6" name="图片 5"/>
          <p:cNvPicPr>
            <a:picLocks noChangeAspect="1"/>
          </p:cNvPicPr>
          <p:nvPr/>
        </p:nvPicPr>
        <p:blipFill>
          <a:blip r:embed="rId5"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flipH="1">
            <a:off x="228600" y="546420"/>
            <a:ext cx="1295400" cy="549885"/>
          </a:xfrm>
          <a:prstGeom prst="rect">
            <a:avLst/>
          </a:prstGeom>
        </p:spPr>
      </p:pic>
      <p:pic>
        <p:nvPicPr>
          <p:cNvPr id="8" name="图片 7"/>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5773595" y="1171197"/>
            <a:ext cx="3370405" cy="3712331"/>
          </a:xfrm>
          <a:prstGeom prst="rect">
            <a:avLst/>
          </a:prstGeom>
        </p:spPr>
      </p:pic>
      <p:sp>
        <p:nvSpPr>
          <p:cNvPr id="36" name="文本框 35"/>
          <p:cNvSpPr txBox="1"/>
          <p:nvPr/>
        </p:nvSpPr>
        <p:spPr>
          <a:xfrm>
            <a:off x="2057436" y="2089725"/>
            <a:ext cx="3962364" cy="646331"/>
          </a:xfrm>
          <a:prstGeom prst="rect">
            <a:avLst/>
          </a:prstGeom>
          <a:noFill/>
        </p:spPr>
        <p:txBody>
          <a:bodyPr wrap="square" rtlCol="0">
            <a:spAutoFit/>
          </a:bodyPr>
          <a:lstStyle/>
          <a:p>
            <a:r>
              <a:rPr lang="zh-CN" altLang="en-US" sz="3600" b="1" dirty="0">
                <a:solidFill>
                  <a:schemeClr val="bg1"/>
                </a:solidFill>
                <a:latin typeface="+mn-ea"/>
                <a:sym typeface="Arial" panose="020B0604020202020204" pitchFamily="34" charset="0"/>
              </a:rPr>
              <a:t>如何解决学习压力</a:t>
            </a:r>
          </a:p>
        </p:txBody>
      </p:sp>
      <p:grpSp>
        <p:nvGrpSpPr>
          <p:cNvPr id="2" name="组合 1"/>
          <p:cNvGrpSpPr/>
          <p:nvPr/>
        </p:nvGrpSpPr>
        <p:grpSpPr>
          <a:xfrm flipH="1">
            <a:off x="501906" y="1560129"/>
            <a:ext cx="1621221" cy="1621221"/>
            <a:chOff x="3377059" y="1569786"/>
            <a:chExt cx="1621221" cy="1621221"/>
          </a:xfrm>
        </p:grpSpPr>
        <p:pic>
          <p:nvPicPr>
            <p:cNvPr id="27" name="图片 26"/>
            <p:cNvPicPr>
              <a:picLocks noChangeAspect="1"/>
            </p:cNvPicPr>
            <p:nvPr/>
          </p:nvPicPr>
          <p:blipFill>
            <a:blip r:embed="rId7"/>
            <a:srcRect/>
            <a:stretch/>
          </p:blipFill>
          <p:spPr>
            <a:xfrm>
              <a:off x="3490705" y="2024598"/>
              <a:ext cx="235304" cy="90451"/>
            </a:xfrm>
            <a:custGeom>
              <a:avLst/>
              <a:gdLst>
                <a:gd name="connsiteX0" fmla="*/ 0 w 313739"/>
                <a:gd name="connsiteY0" fmla="*/ 0 h 120601"/>
                <a:gd name="connsiteX1" fmla="*/ 313739 w 313739"/>
                <a:gd name="connsiteY1" fmla="*/ 0 h 120601"/>
                <a:gd name="connsiteX2" fmla="*/ 257186 w 313739"/>
                <a:gd name="connsiteY2" fmla="*/ 120601 h 120601"/>
                <a:gd name="connsiteX3" fmla="*/ 0 w 313739"/>
                <a:gd name="connsiteY3" fmla="*/ 0 h 120601"/>
              </a:gdLst>
              <a:ahLst/>
              <a:cxnLst>
                <a:cxn ang="0">
                  <a:pos x="connsiteX0" y="connsiteY0"/>
                </a:cxn>
                <a:cxn ang="0">
                  <a:pos x="connsiteX1" y="connsiteY1"/>
                </a:cxn>
                <a:cxn ang="0">
                  <a:pos x="connsiteX2" y="connsiteY2"/>
                </a:cxn>
                <a:cxn ang="0">
                  <a:pos x="connsiteX3" y="connsiteY3"/>
                </a:cxn>
              </a:cxnLst>
              <a:rect l="l" t="t" r="r" b="b"/>
              <a:pathLst>
                <a:path w="313739" h="120600">
                  <a:moveTo>
                    <a:pt x="0" y="0"/>
                  </a:moveTo>
                  <a:lnTo>
                    <a:pt x="313739" y="0"/>
                  </a:lnTo>
                  <a:lnTo>
                    <a:pt x="257186" y="120601"/>
                  </a:lnTo>
                  <a:lnTo>
                    <a:pt x="0" y="0"/>
                  </a:lnTo>
                  <a:close/>
                </a:path>
              </a:pathLst>
            </a:custGeom>
          </p:spPr>
        </p:pic>
        <p:sp>
          <p:nvSpPr>
            <p:cNvPr id="37" name="弧形 36"/>
            <p:cNvSpPr/>
            <p:nvPr/>
          </p:nvSpPr>
          <p:spPr>
            <a:xfrm>
              <a:off x="3377059" y="1569786"/>
              <a:ext cx="1621221" cy="1621221"/>
            </a:xfrm>
            <a:prstGeom prst="arc">
              <a:avLst>
                <a:gd name="adj1" fmla="val 12627107"/>
                <a:gd name="adj2" fmla="val 9585325"/>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38" name="文本框 37"/>
            <p:cNvSpPr txBox="1"/>
            <p:nvPr/>
          </p:nvSpPr>
          <p:spPr>
            <a:xfrm>
              <a:off x="3681449" y="1908644"/>
              <a:ext cx="1012031" cy="923449"/>
            </a:xfrm>
            <a:prstGeom prst="rect">
              <a:avLst/>
            </a:prstGeom>
            <a:noFill/>
          </p:spPr>
          <p:txBody>
            <a:bodyPr wrap="square" rtlCol="0">
              <a:spAutoFit/>
            </a:bodyPr>
            <a:lstStyle/>
            <a:p>
              <a:r>
                <a:rPr lang="en-US" altLang="zh-CN" sz="5400" b="1" smtClean="0">
                  <a:solidFill>
                    <a:schemeClr val="bg1"/>
                  </a:solidFill>
                  <a:latin typeface="Arial" panose="020B0604020202020204" pitchFamily="34" charset="0"/>
                  <a:ea typeface="黑体" panose="02010609060101010101" pitchFamily="49" charset="-122"/>
                  <a:sym typeface="Arial" panose="020B0604020202020204" pitchFamily="34" charset="0"/>
                </a:rPr>
                <a:t>03</a:t>
              </a:r>
              <a:endParaRPr lang="en-US" altLang="zh-CN" sz="5400" b="1">
                <a:solidFill>
                  <a:schemeClr val="bg1"/>
                </a:solidFill>
                <a:latin typeface="Arial" panose="020B0604020202020204" pitchFamily="34" charset="0"/>
                <a:ea typeface="黑体" panose="02010609060101010101" pitchFamily="49" charset="-122"/>
                <a:sym typeface="Arial" panose="020B0604020202020204" pitchFamily="34" charset="0"/>
              </a:endParaRPr>
            </a:p>
          </p:txBody>
        </p:sp>
      </p:grpSp>
      <p:pic>
        <p:nvPicPr>
          <p:cNvPr id="4" name="图片 3"/>
          <p:cNvPicPr>
            <a:picLocks noChangeAspect="1"/>
          </p:cNvPicPr>
          <p:nvPr/>
        </p:nvPicPr>
        <p:blipFill>
          <a:blip r:embed="rId8">
            <a:extLst>
              <a:ext uri="{BEBA8EAE-BF5A-486C-A8C5-ECC9F3942E4B}">
                <a14:imgProps xmlns:a14="http://schemas.microsoft.com/office/drawing/2010/main">
                  <a14:imgLayer>
                    <a14:imgEffect>
                      <a14:brightnessContrast contrast="20000"/>
                    </a14:imgEffect>
                    <a14:imgEffect>
                      <a14:colorTemperature colorTemp="5900"/>
                    </a14:imgEffect>
                  </a14:imgLayer>
                </a14:imgProps>
              </a:ext>
              <a:ext uri="{28A0092B-C50C-407E-A947-70E740481C1C}">
                <a14:useLocalDpi xmlns:a14="http://schemas.microsoft.com/office/drawing/2010/main"/>
              </a:ext>
            </a:extLst>
          </a:blip>
          <a:stretch>
            <a:fillRect/>
          </a:stretch>
        </p:blipFill>
        <p:spPr>
          <a:xfrm>
            <a:off x="1" y="3645174"/>
            <a:ext cx="9143998" cy="1497205"/>
          </a:xfrm>
          <a:prstGeom prst="rect">
            <a:avLst/>
          </a:prstGeom>
        </p:spPr>
      </p:pic>
      <p:sp>
        <p:nvSpPr>
          <p:cNvPr id="40" name="矩形 39"/>
          <p:cNvSpPr/>
          <p:nvPr/>
        </p:nvSpPr>
        <p:spPr>
          <a:xfrm>
            <a:off x="2086714" y="2732330"/>
            <a:ext cx="3731549" cy="430887"/>
          </a:xfrm>
          <a:prstGeom prst="rect">
            <a:avLst/>
          </a:prstGeom>
        </p:spPr>
        <p:txBody>
          <a:bodyPr wrap="square">
            <a:spAutoFit/>
          </a:bodyPr>
          <a:lstStyle/>
          <a:p>
            <a:r>
              <a:rPr lang="zh-CN" altLang="en-US" sz="1100" smtClean="0">
                <a:solidFill>
                  <a:schemeClr val="bg1"/>
                </a:solidFill>
              </a:rPr>
              <a:t>class meeting on relieving learning pressure learning pressure </a:t>
            </a:r>
            <a:r>
              <a:rPr lang="zh-CN" altLang="en-US" sz="1100">
                <a:solidFill>
                  <a:schemeClr val="bg1"/>
                </a:solidFill>
              </a:rPr>
              <a:t>class meeting class </a:t>
            </a:r>
            <a:r>
              <a:rPr lang="zh-CN" altLang="en-US" sz="1100" smtClean="0">
                <a:solidFill>
                  <a:schemeClr val="bg1"/>
                </a:solidFill>
              </a:rPr>
              <a:t>meeting</a:t>
            </a:r>
            <a:endParaRPr lang="zh-CN" altLang="en-US" sz="1100">
              <a:solidFill>
                <a:schemeClr val="bg1"/>
              </a:solidFill>
            </a:endParaRPr>
          </a:p>
        </p:txBody>
      </p:sp>
      <p:sp>
        <p:nvSpPr>
          <p:cNvPr id="41" name="文本框 40"/>
          <p:cNvSpPr txBox="1"/>
          <p:nvPr/>
        </p:nvSpPr>
        <p:spPr>
          <a:xfrm>
            <a:off x="2102106" y="1581150"/>
            <a:ext cx="2133600" cy="584775"/>
          </a:xfrm>
          <a:prstGeom prst="rect">
            <a:avLst/>
          </a:prstGeom>
          <a:noFill/>
        </p:spPr>
        <p:txBody>
          <a:bodyPr wrap="square" rtlCol="0">
            <a:spAutoFit/>
          </a:bodyPr>
          <a:lstStyle/>
          <a:p>
            <a:r>
              <a:rPr lang="zh-CN" altLang="en-US" sz="3200" spc="300" smtClean="0">
                <a:solidFill>
                  <a:schemeClr val="bg1"/>
                </a:solidFill>
                <a:latin typeface="+mn-ea"/>
                <a:sym typeface="Arial" panose="020B0604020202020204" pitchFamily="34" charset="0"/>
              </a:rPr>
              <a:t>第三部分</a:t>
            </a:r>
            <a:endParaRPr lang="zh-CN" altLang="en-US" sz="3200" spc="300">
              <a:solidFill>
                <a:schemeClr val="bg1"/>
              </a:solidFill>
              <a:latin typeface="+mn-ea"/>
              <a:sym typeface="Arial" panose="020B0604020202020204" pitchFamily="34" charset="0"/>
            </a:endParaRPr>
          </a:p>
        </p:txBody>
      </p:sp>
      <p:pic>
        <p:nvPicPr>
          <p:cNvPr id="42" name="图片 41"/>
          <p:cNvPicPr>
            <a:picLocks noChangeAspect="1"/>
          </p:cNvPicPr>
          <p:nvPr/>
        </p:nvPicPr>
        <p:blipFill>
          <a:blip r:embed="rId9"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rcRect/>
          <a:stretch>
            <a:fillRect/>
          </a:stretch>
        </p:blipFill>
        <p:spPr>
          <a:xfrm>
            <a:off x="4478193" y="3381752"/>
            <a:ext cx="779607" cy="5498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2" presetClass="entr" presetSubtype="9"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0-#ppt_w/2"/>
                                          </p:val>
                                        </p:tav>
                                        <p:tav tm="100000">
                                          <p:val>
                                            <p:strVal val="#ppt_x"/>
                                          </p:val>
                                        </p:tav>
                                      </p:tavLst>
                                    </p:anim>
                                    <p:anim calcmode="lin" valueType="num">
                                      <p:cBhvr additive="base">
                                        <p:cTn id="23" dur="1000" fill="hold"/>
                                        <p:tgtEl>
                                          <p:spTgt spid="6"/>
                                        </p:tgtEl>
                                        <p:attrNameLst>
                                          <p:attrName>ppt_y</p:attrName>
                                        </p:attrNameLst>
                                      </p:cBhvr>
                                      <p:tavLst>
                                        <p:tav tm="0">
                                          <p:val>
                                            <p:strVal val="0-#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42"/>
                                        </p:tgtEl>
                                        <p:attrNameLst>
                                          <p:attrName>style.visibility</p:attrName>
                                        </p:attrNameLst>
                                      </p:cBhvr>
                                      <p:to>
                                        <p:strVal val="visible"/>
                                      </p:to>
                                    </p:set>
                                    <p:anim calcmode="lin" valueType="num">
                                      <p:cBhvr additive="base">
                                        <p:cTn id="26" dur="1000" fill="hold"/>
                                        <p:tgtEl>
                                          <p:spTgt spid="42"/>
                                        </p:tgtEl>
                                        <p:attrNameLst>
                                          <p:attrName>ppt_x</p:attrName>
                                        </p:attrNameLst>
                                      </p:cBhvr>
                                      <p:tavLst>
                                        <p:tav tm="0">
                                          <p:val>
                                            <p:strVal val="#ppt_x"/>
                                          </p:val>
                                        </p:tav>
                                        <p:tav tm="100000">
                                          <p:val>
                                            <p:strVal val="#ppt_x"/>
                                          </p:val>
                                        </p:tav>
                                      </p:tavLst>
                                    </p:anim>
                                    <p:anim calcmode="lin" valueType="num">
                                      <p:cBhvr additive="base">
                                        <p:cTn id="27" dur="10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nodeType="clickPar">
                      <p:stCondLst>
                        <p:cond delay="indefinite"/>
                      </p:stCondLst>
                      <p:childTnLst>
                        <p:par>
                          <p:cTn id="36" fill="hold" nodeType="after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 calcmode="lin" valueType="num">
                                      <p:cBhvr additive="base">
                                        <p:cTn id="39" dur="500" fill="hold"/>
                                        <p:tgtEl>
                                          <p:spTgt spid="41"/>
                                        </p:tgtEl>
                                        <p:attrNameLst>
                                          <p:attrName>ppt_x</p:attrName>
                                        </p:attrNameLst>
                                      </p:cBhvr>
                                      <p:tavLst>
                                        <p:tav tm="0">
                                          <p:val>
                                            <p:strVal val="#ppt_x"/>
                                          </p:val>
                                        </p:tav>
                                        <p:tav tm="100000">
                                          <p:val>
                                            <p:strVal val="#ppt_x"/>
                                          </p:val>
                                        </p:tav>
                                      </p:tavLst>
                                    </p:anim>
                                    <p:anim calcmode="lin" valueType="num">
                                      <p:cBhvr additive="base">
                                        <p:cTn id="4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after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left)">
                                      <p:cBhvr>
                                        <p:cTn id="45" dur="500"/>
                                        <p:tgtEl>
                                          <p:spTgt spid="36"/>
                                        </p:tgtEl>
                                      </p:cBhvr>
                                    </p:animEffect>
                                  </p:childTnLst>
                                </p:cTn>
                              </p:par>
                            </p:childTnLst>
                          </p:cTn>
                        </p:par>
                      </p:childTnLst>
                    </p:cTn>
                  </p:par>
                  <p:par>
                    <p:cTn id="46" fill="hold" nodeType="clickPar">
                      <p:stCondLst>
                        <p:cond delay="indefinite"/>
                      </p:stCondLst>
                      <p:childTnLst>
                        <p:par>
                          <p:cTn id="47" fill="hold" nodeType="afterGroup">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barn(inVertical)">
                                      <p:cBhvr>
                                        <p:cTn id="5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p:bldP spid="4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53371" y="1031462"/>
            <a:ext cx="7048272" cy="1200329"/>
          </a:xfrm>
          <a:prstGeom prst="rect">
            <a:avLst/>
          </a:prstGeom>
        </p:spPr>
        <p:txBody>
          <a:bodyPr wrap="square">
            <a:spAutoFit/>
          </a:bodyPr>
          <a:lstStyle/>
          <a:p>
            <a:pPr>
              <a:lnSpc>
                <a:spcPct val="150000"/>
              </a:lnSpc>
            </a:pPr>
            <a:r>
              <a:rPr lang="en-US" altLang="zh-CN" sz="1350" b="1" dirty="0">
                <a:latin typeface="微软雅黑" panose="020B0503020204020204" pitchFamily="34" charset="-122"/>
                <a:ea typeface="微软雅黑" panose="020B0503020204020204" pitchFamily="34" charset="-122"/>
              </a:rPr>
              <a:t>1.</a:t>
            </a:r>
            <a:r>
              <a:rPr lang="zh-CN" altLang="en-US" sz="1350" b="1" dirty="0">
                <a:latin typeface="微软雅黑" panose="020B0503020204020204" pitchFamily="34" charset="-122"/>
                <a:ea typeface="微软雅黑" panose="020B0503020204020204" pitchFamily="34" charset="-122"/>
              </a:rPr>
              <a:t>激发自信心</a:t>
            </a:r>
            <a:endParaRPr lang="zh-CN" altLang="en-US" sz="1350" dirty="0">
              <a:latin typeface="微软雅黑" panose="020B0503020204020204" pitchFamily="34" charset="-122"/>
              <a:ea typeface="微软雅黑" panose="020B0503020204020204" pitchFamily="34" charset="-122"/>
            </a:endParaRPr>
          </a:p>
          <a:p>
            <a:pPr>
              <a:lnSpc>
                <a:spcPct val="150000"/>
              </a:lnSpc>
            </a:pPr>
            <a:r>
              <a:rPr lang="zh-CN" altLang="en-US" sz="1350" dirty="0">
                <a:latin typeface="微软雅黑" panose="020B0503020204020204" pitchFamily="34" charset="-122"/>
                <a:ea typeface="微软雅黑" panose="020B0503020204020204" pitchFamily="34" charset="-122"/>
              </a:rPr>
              <a:t>　　</a:t>
            </a:r>
            <a:r>
              <a:rPr lang="zh-CN" altLang="en-US" sz="1050" dirty="0">
                <a:latin typeface="微软雅黑" panose="020B0503020204020204" pitchFamily="34" charset="-122"/>
                <a:ea typeface="微软雅黑" panose="020B0503020204020204" pitchFamily="34" charset="-122"/>
              </a:rPr>
              <a:t>不论个人情况怎样，每人都有自己的优势和不足。在高考前，对于自己的缺点和不足不要过多自我责备，要多看、多想、多忆自己的长处和潜力，激发自信心。在现实中，如果说自信不一定能让你成功的话，那么丢失信心就一定会导致失败。很多成绩优秀的同学在高考中失利，他们不是输在知识能力上，而是败在信心上。</a:t>
            </a:r>
            <a:endParaRPr lang="zh-CN" altLang="en-US" sz="1350" dirty="0">
              <a:latin typeface="微软雅黑" panose="020B0503020204020204" pitchFamily="34" charset="-122"/>
              <a:ea typeface="微软雅黑" panose="020B0503020204020204" pitchFamily="34" charset="-122"/>
            </a:endParaRPr>
          </a:p>
        </p:txBody>
      </p:sp>
      <p:sp>
        <p:nvSpPr>
          <p:cNvPr id="5" name="矩形 4"/>
          <p:cNvSpPr/>
          <p:nvPr/>
        </p:nvSpPr>
        <p:spPr>
          <a:xfrm>
            <a:off x="1059055" y="2495550"/>
            <a:ext cx="4893689" cy="1685077"/>
          </a:xfrm>
          <a:prstGeom prst="rect">
            <a:avLst/>
          </a:prstGeom>
        </p:spPr>
        <p:txBody>
          <a:bodyPr wrap="square">
            <a:spAutoFit/>
          </a:bodyPr>
          <a:lstStyle/>
          <a:p>
            <a:pPr>
              <a:lnSpc>
                <a:spcPct val="150000"/>
              </a:lnSpc>
            </a:pPr>
            <a:r>
              <a:rPr lang="en-US" altLang="zh-CN" sz="1350" b="1" dirty="0">
                <a:latin typeface="微软雅黑" panose="020B0503020204020204" pitchFamily="34" charset="-122"/>
                <a:ea typeface="微软雅黑" panose="020B0503020204020204" pitchFamily="34" charset="-122"/>
              </a:rPr>
              <a:t>2.</a:t>
            </a:r>
            <a:r>
              <a:rPr lang="zh-CN" altLang="en-US" sz="1350" b="1" dirty="0">
                <a:latin typeface="微软雅黑" panose="020B0503020204020204" pitchFamily="34" charset="-122"/>
                <a:ea typeface="微软雅黑" panose="020B0503020204020204" pitchFamily="34" charset="-122"/>
              </a:rPr>
              <a:t>优化情绪</a:t>
            </a:r>
            <a:endParaRPr lang="zh-CN" altLang="en-US" sz="1350" dirty="0">
              <a:latin typeface="微软雅黑" panose="020B0503020204020204" pitchFamily="34" charset="-122"/>
              <a:ea typeface="微软雅黑" panose="020B0503020204020204" pitchFamily="34" charset="-122"/>
            </a:endParaRPr>
          </a:p>
          <a:p>
            <a:pPr>
              <a:lnSpc>
                <a:spcPct val="150000"/>
              </a:lnSpc>
            </a:pPr>
            <a:r>
              <a:rPr lang="zh-CN" altLang="en-US" sz="1350" dirty="0">
                <a:latin typeface="微软雅黑" panose="020B0503020204020204" pitchFamily="34" charset="-122"/>
                <a:ea typeface="微软雅黑" panose="020B0503020204020204" pitchFamily="34" charset="-122"/>
              </a:rPr>
              <a:t>　　</a:t>
            </a:r>
            <a:r>
              <a:rPr lang="zh-CN" altLang="en-US" sz="1050" dirty="0">
                <a:latin typeface="微软雅黑" panose="020B0503020204020204" pitchFamily="34" charset="-122"/>
                <a:ea typeface="微软雅黑" panose="020B0503020204020204" pitchFamily="34" charset="-122"/>
              </a:rPr>
              <a:t>现代心理学认为，人在学习生活中，情绪扮演着十分重要的角色。在备考中，要学会转移情绪，将自己的情绪调整到最佳状态。在情绪紧张的时候，听听轻音乐，哼哼小调，或伸伸手，弯弯腰，扭扭身子</a:t>
            </a:r>
            <a:r>
              <a:rPr lang="en-US" altLang="zh-CN" sz="1050" dirty="0">
                <a:latin typeface="微软雅黑" panose="020B0503020204020204" pitchFamily="34" charset="-122"/>
                <a:ea typeface="微软雅黑" panose="020B0503020204020204" pitchFamily="34" charset="-122"/>
              </a:rPr>
              <a:t>;</a:t>
            </a:r>
            <a:r>
              <a:rPr lang="zh-CN" altLang="en-US" sz="1050" dirty="0">
                <a:latin typeface="微软雅黑" panose="020B0503020204020204" pitchFamily="34" charset="-122"/>
                <a:ea typeface="微软雅黑" panose="020B0503020204020204" pitchFamily="34" charset="-122"/>
              </a:rPr>
              <a:t>或漫步户外，听听鸟鸣</a:t>
            </a:r>
            <a:r>
              <a:rPr lang="en-US" altLang="zh-CN" sz="1050" dirty="0">
                <a:latin typeface="微软雅黑" panose="020B0503020204020204" pitchFamily="34" charset="-122"/>
                <a:ea typeface="微软雅黑" panose="020B0503020204020204" pitchFamily="34" charset="-122"/>
              </a:rPr>
              <a:t>;</a:t>
            </a:r>
            <a:r>
              <a:rPr lang="zh-CN" altLang="en-US" sz="1050" dirty="0">
                <a:latin typeface="微软雅黑" panose="020B0503020204020204" pitchFamily="34" charset="-122"/>
                <a:ea typeface="微软雅黑" panose="020B0503020204020204" pitchFamily="34" charset="-122"/>
              </a:rPr>
              <a:t>或与同学聊聊天，讲讲趣事，幽默幽默。考场上可做做深呼吸、望望窗外。这些方法，都有助于调节心理，优化情绪。</a:t>
            </a:r>
            <a:endParaRPr lang="zh-CN" altLang="en-US" sz="1350" dirty="0">
              <a:latin typeface="微软雅黑" panose="020B0503020204020204" pitchFamily="34" charset="-122"/>
              <a:ea typeface="微软雅黑" panose="020B0503020204020204" pitchFamily="34" charset="-122"/>
            </a:endParaRPr>
          </a:p>
        </p:txBody>
      </p:sp>
      <p:sp>
        <p:nvSpPr>
          <p:cNvPr id="8" name="文本框 7"/>
          <p:cNvSpPr txBox="1"/>
          <p:nvPr/>
        </p:nvSpPr>
        <p:spPr>
          <a:xfrm>
            <a:off x="1120103" y="602218"/>
            <a:ext cx="2240318"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如何解决学习压力</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9800" y="2190750"/>
            <a:ext cx="2441977" cy="19621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66800" y="895350"/>
            <a:ext cx="7203515" cy="1200329"/>
          </a:xfrm>
          <a:prstGeom prst="rect">
            <a:avLst/>
          </a:prstGeom>
        </p:spPr>
        <p:txBody>
          <a:bodyPr wrap="square">
            <a:spAutoFit/>
          </a:bodyPr>
          <a:lstStyle/>
          <a:p>
            <a:pPr>
              <a:lnSpc>
                <a:spcPct val="150000"/>
              </a:lnSpc>
            </a:pPr>
            <a:r>
              <a:rPr lang="en-US" altLang="zh-CN" sz="1350" b="1" dirty="0">
                <a:latin typeface="微软雅黑" panose="020B0503020204020204" pitchFamily="34" charset="-122"/>
                <a:ea typeface="微软雅黑" panose="020B0503020204020204" pitchFamily="34" charset="-122"/>
              </a:rPr>
              <a:t>3.</a:t>
            </a:r>
            <a:r>
              <a:rPr lang="zh-CN" altLang="en-US" sz="1350" b="1" dirty="0">
                <a:latin typeface="微软雅黑" panose="020B0503020204020204" pitchFamily="34" charset="-122"/>
                <a:ea typeface="微软雅黑" panose="020B0503020204020204" pitchFamily="34" charset="-122"/>
              </a:rPr>
              <a:t>自我减压</a:t>
            </a:r>
            <a:endParaRPr lang="zh-CN" altLang="en-US" sz="1350" dirty="0">
              <a:latin typeface="微软雅黑" panose="020B0503020204020204" pitchFamily="34" charset="-122"/>
              <a:ea typeface="微软雅黑" panose="020B0503020204020204" pitchFamily="34" charset="-122"/>
            </a:endParaRPr>
          </a:p>
          <a:p>
            <a:pPr>
              <a:lnSpc>
                <a:spcPct val="150000"/>
              </a:lnSpc>
            </a:pPr>
            <a:r>
              <a:rPr lang="zh-CN" altLang="en-US" sz="1350" dirty="0">
                <a:latin typeface="微软雅黑" panose="020B0503020204020204" pitchFamily="34" charset="-122"/>
                <a:ea typeface="微软雅黑" panose="020B0503020204020204" pitchFamily="34" charset="-122"/>
              </a:rPr>
              <a:t>　　</a:t>
            </a:r>
            <a:r>
              <a:rPr lang="zh-CN" altLang="en-US" sz="1050" dirty="0">
                <a:latin typeface="微软雅黑" panose="020B0503020204020204" pitchFamily="34" charset="-122"/>
                <a:ea typeface="微软雅黑" panose="020B0503020204020204" pitchFamily="34" charset="-122"/>
              </a:rPr>
              <a:t>以什么样的心态对待备考与考试，对进入最佳状态关系很大。若把复习与考试看成一种挑战，会激发自己很快进入状态</a:t>
            </a:r>
            <a:r>
              <a:rPr lang="en-US" altLang="zh-CN" sz="1050" dirty="0">
                <a:latin typeface="微软雅黑" panose="020B0503020204020204" pitchFamily="34" charset="-122"/>
                <a:ea typeface="微软雅黑" panose="020B0503020204020204" pitchFamily="34" charset="-122"/>
              </a:rPr>
              <a:t>;</a:t>
            </a:r>
            <a:r>
              <a:rPr lang="zh-CN" altLang="en-US" sz="1050" dirty="0">
                <a:latin typeface="微软雅黑" panose="020B0503020204020204" pitchFamily="34" charset="-122"/>
                <a:ea typeface="微软雅黑" panose="020B0503020204020204" pitchFamily="34" charset="-122"/>
              </a:rPr>
              <a:t>把它看成一种锻炼，会以平和的心态投入</a:t>
            </a:r>
            <a:r>
              <a:rPr lang="en-US" altLang="zh-CN" sz="1050" dirty="0">
                <a:latin typeface="微软雅黑" panose="020B0503020204020204" pitchFamily="34" charset="-122"/>
                <a:ea typeface="微软雅黑" panose="020B0503020204020204" pitchFamily="34" charset="-122"/>
              </a:rPr>
              <a:t>;</a:t>
            </a:r>
            <a:r>
              <a:rPr lang="zh-CN" altLang="en-US" sz="1050" dirty="0">
                <a:latin typeface="微软雅黑" panose="020B0503020204020204" pitchFamily="34" charset="-122"/>
                <a:ea typeface="微软雅黑" panose="020B0503020204020204" pitchFamily="34" charset="-122"/>
              </a:rPr>
              <a:t>把它看成一次机会，会以积极的心态迎接。应该放平心态，把高考想象成一次难得的人生经历就行了，毕竟随着高校逐年扩招，现在的高考已经不是以前意义上的“挤独木桥”了。</a:t>
            </a:r>
            <a:endParaRPr lang="zh-CN" altLang="en-US" sz="1350" dirty="0">
              <a:latin typeface="微软雅黑" panose="020B0503020204020204" pitchFamily="34" charset="-122"/>
              <a:ea typeface="微软雅黑" panose="020B0503020204020204" pitchFamily="34" charset="-122"/>
            </a:endParaRPr>
          </a:p>
        </p:txBody>
      </p:sp>
      <p:sp>
        <p:nvSpPr>
          <p:cNvPr id="3" name="矩形 2"/>
          <p:cNvSpPr/>
          <p:nvPr/>
        </p:nvSpPr>
        <p:spPr>
          <a:xfrm>
            <a:off x="1066800" y="2192158"/>
            <a:ext cx="7642427" cy="2169825"/>
          </a:xfrm>
          <a:prstGeom prst="rect">
            <a:avLst/>
          </a:prstGeom>
        </p:spPr>
        <p:txBody>
          <a:bodyPr wrap="square">
            <a:spAutoFit/>
          </a:bodyPr>
          <a:lstStyle/>
          <a:p>
            <a:pPr>
              <a:lnSpc>
                <a:spcPct val="150000"/>
              </a:lnSpc>
            </a:pPr>
            <a:r>
              <a:rPr lang="en-US" altLang="zh-CN" sz="1350" b="1" dirty="0">
                <a:latin typeface="微软雅黑" panose="020B0503020204020204" pitchFamily="34" charset="-122"/>
                <a:ea typeface="微软雅黑" panose="020B0503020204020204" pitchFamily="34" charset="-122"/>
              </a:rPr>
              <a:t>4.</a:t>
            </a:r>
            <a:r>
              <a:rPr lang="zh-CN" altLang="en-US" sz="1350" b="1" dirty="0">
                <a:latin typeface="微软雅黑" panose="020B0503020204020204" pitchFamily="34" charset="-122"/>
                <a:ea typeface="微软雅黑" panose="020B0503020204020204" pitchFamily="34" charset="-122"/>
              </a:rPr>
              <a:t>自问自答</a:t>
            </a:r>
            <a:endParaRPr lang="zh-CN" altLang="en-US" sz="1350" dirty="0">
              <a:latin typeface="微软雅黑" panose="020B0503020204020204" pitchFamily="34" charset="-122"/>
              <a:ea typeface="微软雅黑" panose="020B0503020204020204" pitchFamily="34" charset="-122"/>
            </a:endParaRPr>
          </a:p>
          <a:p>
            <a:pPr>
              <a:lnSpc>
                <a:spcPct val="150000"/>
              </a:lnSpc>
            </a:pPr>
            <a:r>
              <a:rPr lang="zh-CN" altLang="en-US" sz="1350" dirty="0">
                <a:latin typeface="微软雅黑" panose="020B0503020204020204" pitchFamily="34" charset="-122"/>
                <a:ea typeface="微软雅黑" panose="020B0503020204020204" pitchFamily="34" charset="-122"/>
              </a:rPr>
              <a:t>　　</a:t>
            </a:r>
            <a:r>
              <a:rPr lang="zh-CN" altLang="en-US" sz="1050" dirty="0">
                <a:latin typeface="微软雅黑" panose="020B0503020204020204" pitchFamily="34" charset="-122"/>
                <a:ea typeface="微软雅黑" panose="020B0503020204020204" pitchFamily="34" charset="-122"/>
              </a:rPr>
              <a:t>自问自答是心态自我调整的良方之一。比如，有“离高考越近，便越担心自己能力”忧虑的同学，不妨进行如下自我质辩，来一场自问自答</a:t>
            </a:r>
            <a:r>
              <a:rPr lang="zh-CN" altLang="en-US" sz="1050" dirty="0" smtClean="0">
                <a:latin typeface="微软雅黑" panose="020B0503020204020204" pitchFamily="34" charset="-122"/>
                <a:ea typeface="微软雅黑" panose="020B0503020204020204" pitchFamily="34" charset="-122"/>
              </a:rPr>
              <a:t>。比如</a:t>
            </a:r>
            <a:r>
              <a:rPr lang="zh-CN" altLang="en-US" sz="1050" dirty="0">
                <a:latin typeface="微软雅黑" panose="020B0503020204020204" pitchFamily="34" charset="-122"/>
                <a:ea typeface="微软雅黑" panose="020B0503020204020204" pitchFamily="34" charset="-122"/>
              </a:rPr>
              <a:t>自问：这种担心有必要吗？自答：毫无必要，平时自己一向学习认真，虽不十分优秀，但只要认真做好考前准备，正常发挥，这次考试完全可以考好，根本不必为这无端的担心而苦恼。</a:t>
            </a:r>
          </a:p>
          <a:p>
            <a:pPr>
              <a:lnSpc>
                <a:spcPct val="150000"/>
              </a:lnSpc>
            </a:pPr>
            <a:r>
              <a:rPr lang="zh-CN" altLang="en-US" sz="1050" dirty="0">
                <a:latin typeface="微软雅黑" panose="020B0503020204020204" pitchFamily="34" charset="-122"/>
                <a:ea typeface="微软雅黑" panose="020B0503020204020204" pitchFamily="34" charset="-122"/>
              </a:rPr>
              <a:t>　　又问：这种担心有利吗</a:t>
            </a:r>
            <a:r>
              <a:rPr lang="en-US" altLang="zh-CN" sz="1050" dirty="0">
                <a:latin typeface="微软雅黑" panose="020B0503020204020204" pitchFamily="34" charset="-122"/>
                <a:ea typeface="微软雅黑" panose="020B0503020204020204" pitchFamily="34" charset="-122"/>
              </a:rPr>
              <a:t>?</a:t>
            </a:r>
            <a:r>
              <a:rPr lang="zh-CN" altLang="en-US" sz="1050" dirty="0">
                <a:latin typeface="微软雅黑" panose="020B0503020204020204" pitchFamily="34" charset="-122"/>
                <a:ea typeface="微软雅黑" panose="020B0503020204020204" pitchFamily="34" charset="-122"/>
              </a:rPr>
              <a:t>自答：没有，它有百害无一利，它松懈人的斗志，转移人的注意目标，若不及早排除，到考试以后悔之晚矣。</a:t>
            </a:r>
          </a:p>
          <a:p>
            <a:pPr>
              <a:lnSpc>
                <a:spcPct val="150000"/>
              </a:lnSpc>
            </a:pPr>
            <a:r>
              <a:rPr lang="zh-CN" altLang="en-US" sz="1050" dirty="0">
                <a:latin typeface="微软雅黑" panose="020B0503020204020204" pitchFamily="34" charset="-122"/>
                <a:ea typeface="微软雅黑" panose="020B0503020204020204" pitchFamily="34" charset="-122"/>
              </a:rPr>
              <a:t>　　再问：我该怎么办呢</a:t>
            </a:r>
            <a:r>
              <a:rPr lang="en-US" altLang="zh-CN" sz="1050" dirty="0">
                <a:latin typeface="微软雅黑" panose="020B0503020204020204" pitchFamily="34" charset="-122"/>
                <a:ea typeface="微软雅黑" panose="020B0503020204020204" pitchFamily="34" charset="-122"/>
              </a:rPr>
              <a:t>?</a:t>
            </a:r>
            <a:r>
              <a:rPr lang="zh-CN" altLang="en-US" sz="1050" dirty="0">
                <a:latin typeface="微软雅黑" panose="020B0503020204020204" pitchFamily="34" charset="-122"/>
                <a:ea typeface="微软雅黑" panose="020B0503020204020204" pitchFamily="34" charset="-122"/>
              </a:rPr>
              <a:t>自答：最要紧的是对考试充满自信，要有条不紊地组织复习，扎扎实实地做好考前准备。通过这样自我质辩、自问自答的方式，相信心中的担忧也就化解了。</a:t>
            </a:r>
          </a:p>
        </p:txBody>
      </p:sp>
      <p:sp>
        <p:nvSpPr>
          <p:cNvPr id="8" name="文本框 7"/>
          <p:cNvSpPr txBox="1"/>
          <p:nvPr/>
        </p:nvSpPr>
        <p:spPr>
          <a:xfrm>
            <a:off x="979925" y="480553"/>
            <a:ext cx="2394212"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如何解决学习压力</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9707" y="1179180"/>
            <a:ext cx="7262189" cy="1200329"/>
          </a:xfrm>
          <a:prstGeom prst="rect">
            <a:avLst/>
          </a:prstGeom>
        </p:spPr>
        <p:txBody>
          <a:bodyPr wrap="square">
            <a:spAutoFit/>
          </a:bodyPr>
          <a:lstStyle/>
          <a:p>
            <a:pPr>
              <a:lnSpc>
                <a:spcPct val="150000"/>
              </a:lnSpc>
            </a:pPr>
            <a:r>
              <a:rPr lang="en-US" altLang="zh-CN" sz="1350" b="1">
                <a:latin typeface="微软雅黑" panose="020B0503020204020204" pitchFamily="34" charset="-122"/>
                <a:ea typeface="微软雅黑" panose="020B0503020204020204" pitchFamily="34" charset="-122"/>
              </a:rPr>
              <a:t>5.</a:t>
            </a:r>
            <a:r>
              <a:rPr lang="zh-CN" altLang="en-US" sz="1350" b="1">
                <a:latin typeface="微软雅黑" panose="020B0503020204020204" pitchFamily="34" charset="-122"/>
                <a:ea typeface="微软雅黑" panose="020B0503020204020204" pitchFamily="34" charset="-122"/>
              </a:rPr>
              <a:t>积极暗示</a:t>
            </a:r>
            <a:endParaRPr lang="zh-CN" altLang="en-US" sz="1350">
              <a:latin typeface="微软雅黑" panose="020B0503020204020204" pitchFamily="34" charset="-122"/>
              <a:ea typeface="微软雅黑" panose="020B0503020204020204" pitchFamily="34" charset="-122"/>
            </a:endParaRPr>
          </a:p>
          <a:p>
            <a:pPr>
              <a:lnSpc>
                <a:spcPct val="150000"/>
              </a:lnSpc>
            </a:pPr>
            <a:r>
              <a:rPr lang="zh-CN" altLang="en-US" sz="1350">
                <a:latin typeface="微软雅黑" panose="020B0503020204020204" pitchFamily="34" charset="-122"/>
                <a:ea typeface="微软雅黑" panose="020B0503020204020204" pitchFamily="34" charset="-122"/>
              </a:rPr>
              <a:t>　　</a:t>
            </a:r>
            <a:r>
              <a:rPr lang="zh-CN" altLang="en-US" sz="1050">
                <a:latin typeface="微软雅黑" panose="020B0503020204020204" pitchFamily="34" charset="-122"/>
                <a:ea typeface="微软雅黑" panose="020B0503020204020204" pitchFamily="34" charset="-122"/>
              </a:rPr>
              <a:t>在考前就要根据自身情况，积极暗示，自我打气。“我行，我一定行”</a:t>
            </a:r>
            <a:r>
              <a:rPr lang="en-US" altLang="zh-CN" sz="1050">
                <a:latin typeface="微软雅黑" panose="020B0503020204020204" pitchFamily="34" charset="-122"/>
                <a:ea typeface="微软雅黑" panose="020B0503020204020204" pitchFamily="34" charset="-122"/>
              </a:rPr>
              <a:t>;“</a:t>
            </a:r>
            <a:r>
              <a:rPr lang="zh-CN" altLang="en-US" sz="1050">
                <a:latin typeface="微软雅黑" panose="020B0503020204020204" pitchFamily="34" charset="-122"/>
                <a:ea typeface="微软雅黑" panose="020B0503020204020204" pitchFamily="34" charset="-122"/>
              </a:rPr>
              <a:t>我潜力大”</a:t>
            </a:r>
            <a:r>
              <a:rPr lang="en-US" altLang="zh-CN" sz="1050">
                <a:latin typeface="微软雅黑" panose="020B0503020204020204" pitchFamily="34" charset="-122"/>
                <a:ea typeface="微软雅黑" panose="020B0503020204020204" pitchFamily="34" charset="-122"/>
              </a:rPr>
              <a:t>;“</a:t>
            </a:r>
            <a:r>
              <a:rPr lang="zh-CN" altLang="en-US" sz="1050">
                <a:latin typeface="微软雅黑" panose="020B0503020204020204" pitchFamily="34" charset="-122"/>
                <a:ea typeface="微软雅黑" panose="020B0503020204020204" pitchFamily="34" charset="-122"/>
              </a:rPr>
              <a:t>我进步大”</a:t>
            </a:r>
            <a:r>
              <a:rPr lang="en-US" altLang="zh-CN" sz="1050">
                <a:latin typeface="微软雅黑" panose="020B0503020204020204" pitchFamily="34" charset="-122"/>
                <a:ea typeface="微软雅黑" panose="020B0503020204020204" pitchFamily="34" charset="-122"/>
              </a:rPr>
              <a:t>;“</a:t>
            </a:r>
            <a:r>
              <a:rPr lang="zh-CN" altLang="en-US" sz="1050">
                <a:latin typeface="微软雅黑" panose="020B0503020204020204" pitchFamily="34" charset="-122"/>
                <a:ea typeface="微软雅黑" panose="020B0503020204020204" pitchFamily="34" charset="-122"/>
              </a:rPr>
              <a:t>我喜欢挑战”等等。如遇到自己实在解不出的难题也不要忧心忡忡。从狐狸吃葡萄说葡萄酸的故事中我们看到，狐狸也有过人之处：与其在架子下上蹿下跳白费力，不如说这颗葡萄是酸的，另找甜的吃。最后几天备考时要力所能及，以长补短。</a:t>
            </a:r>
            <a:endParaRPr lang="zh-CN" altLang="en-US" sz="1350">
              <a:latin typeface="微软雅黑" panose="020B0503020204020204" pitchFamily="34" charset="-122"/>
              <a:ea typeface="微软雅黑" panose="020B0503020204020204" pitchFamily="34" charset="-122"/>
            </a:endParaRPr>
          </a:p>
        </p:txBody>
      </p:sp>
      <p:sp>
        <p:nvSpPr>
          <p:cNvPr id="4" name="矩形 3"/>
          <p:cNvSpPr/>
          <p:nvPr/>
        </p:nvSpPr>
        <p:spPr>
          <a:xfrm>
            <a:off x="1045755" y="2695813"/>
            <a:ext cx="5119588" cy="1685077"/>
          </a:xfrm>
          <a:prstGeom prst="rect">
            <a:avLst/>
          </a:prstGeom>
        </p:spPr>
        <p:txBody>
          <a:bodyPr wrap="square">
            <a:spAutoFit/>
          </a:bodyPr>
          <a:lstStyle/>
          <a:p>
            <a:pPr>
              <a:lnSpc>
                <a:spcPct val="150000"/>
              </a:lnSpc>
            </a:pPr>
            <a:r>
              <a:rPr lang="en-US" altLang="zh-CN" sz="1350" b="1">
                <a:latin typeface="微软雅黑" panose="020B0503020204020204" pitchFamily="34" charset="-122"/>
                <a:ea typeface="微软雅黑" panose="020B0503020204020204" pitchFamily="34" charset="-122"/>
              </a:rPr>
              <a:t>6.</a:t>
            </a:r>
            <a:r>
              <a:rPr lang="zh-CN" altLang="en-US" sz="1350" b="1">
                <a:latin typeface="微软雅黑" panose="020B0503020204020204" pitchFamily="34" charset="-122"/>
                <a:ea typeface="微软雅黑" panose="020B0503020204020204" pitchFamily="34" charset="-122"/>
              </a:rPr>
              <a:t>淡看结果</a:t>
            </a:r>
            <a:endParaRPr lang="zh-CN" altLang="en-US" sz="1350">
              <a:latin typeface="微软雅黑" panose="020B0503020204020204" pitchFamily="34" charset="-122"/>
              <a:ea typeface="微软雅黑" panose="020B0503020204020204" pitchFamily="34" charset="-122"/>
            </a:endParaRPr>
          </a:p>
          <a:p>
            <a:pPr>
              <a:lnSpc>
                <a:spcPct val="150000"/>
              </a:lnSpc>
            </a:pPr>
            <a:r>
              <a:rPr lang="zh-CN" altLang="en-US" sz="1350">
                <a:latin typeface="微软雅黑" panose="020B0503020204020204" pitchFamily="34" charset="-122"/>
                <a:ea typeface="微软雅黑" panose="020B0503020204020204" pitchFamily="34" charset="-122"/>
              </a:rPr>
              <a:t>　　</a:t>
            </a:r>
            <a:r>
              <a:rPr lang="zh-CN" altLang="en-US" sz="1050">
                <a:latin typeface="微软雅黑" panose="020B0503020204020204" pitchFamily="34" charset="-122"/>
                <a:ea typeface="微软雅黑" panose="020B0503020204020204" pitchFamily="34" charset="-122"/>
              </a:rPr>
              <a:t>在应对高考时，不要把问题想得太复杂和困难，不要无端地给自己预设困难，让自己还没开始就先怯场了。只要你别把高考看得那样高不可攀，你学习起来、应对起来就会轻松多了。其实高考只是一次比较大一点的检测而已。考前应把注意力集中在眼下能做好的、能准备好的事情上，对于还未发生的事情不要多想，尤其是高考的结果，更不能胡思乱想，杞人忧天。</a:t>
            </a:r>
            <a:endParaRPr lang="zh-CN" altLang="en-US" sz="1350">
              <a:latin typeface="微软雅黑" panose="020B0503020204020204" pitchFamily="34" charset="-122"/>
              <a:ea typeface="微软雅黑" panose="020B0503020204020204" pitchFamily="34" charset="-122"/>
            </a:endParaRPr>
          </a:p>
        </p:txBody>
      </p:sp>
      <p:sp>
        <p:nvSpPr>
          <p:cNvPr id="8" name="文本框 7"/>
          <p:cNvSpPr txBox="1"/>
          <p:nvPr/>
        </p:nvSpPr>
        <p:spPr>
          <a:xfrm>
            <a:off x="1049707" y="575115"/>
            <a:ext cx="2235275"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如何解决学习压力</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28642" y="2571750"/>
            <a:ext cx="1853358" cy="213321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53"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90600" y="1276350"/>
            <a:ext cx="5390328" cy="2862322"/>
          </a:xfrm>
          <a:prstGeom prst="rect">
            <a:avLst/>
          </a:prstGeom>
        </p:spPr>
        <p:txBody>
          <a:bodyPr wrap="square">
            <a:spAutoFit/>
          </a:bodyPr>
          <a:lstStyle/>
          <a:p>
            <a:pPr>
              <a:lnSpc>
                <a:spcPct val="200000"/>
              </a:lnSpc>
            </a:pPr>
            <a:r>
              <a:rPr lang="zh-CN" altLang="en-US" sz="1350" b="1">
                <a:latin typeface="微软雅黑" panose="020B0503020204020204" pitchFamily="34" charset="-122"/>
                <a:ea typeface="微软雅黑" panose="020B0503020204020204" pitchFamily="34" charset="-122"/>
              </a:rPr>
              <a:t>　</a:t>
            </a:r>
            <a:r>
              <a:rPr lang="en-US" altLang="zh-CN" sz="1350" b="1">
                <a:latin typeface="微软雅黑" panose="020B0503020204020204" pitchFamily="34" charset="-122"/>
                <a:ea typeface="微软雅黑" panose="020B0503020204020204" pitchFamily="34" charset="-122"/>
              </a:rPr>
              <a:t>7.</a:t>
            </a:r>
            <a:r>
              <a:rPr lang="zh-CN" altLang="en-US" sz="1350" b="1">
                <a:latin typeface="微软雅黑" panose="020B0503020204020204" pitchFamily="34" charset="-122"/>
                <a:ea typeface="微软雅黑" panose="020B0503020204020204" pitchFamily="34" charset="-122"/>
              </a:rPr>
              <a:t>正常作息</a:t>
            </a:r>
            <a:endParaRPr lang="zh-CN" altLang="en-US" sz="1350">
              <a:latin typeface="微软雅黑" panose="020B0503020204020204" pitchFamily="34" charset="-122"/>
              <a:ea typeface="微软雅黑" panose="020B0503020204020204" pitchFamily="34" charset="-122"/>
            </a:endParaRPr>
          </a:p>
          <a:p>
            <a:pPr>
              <a:lnSpc>
                <a:spcPct val="200000"/>
              </a:lnSpc>
            </a:pPr>
            <a:r>
              <a:rPr lang="zh-CN" altLang="en-US" sz="1350">
                <a:latin typeface="微软雅黑" panose="020B0503020204020204" pitchFamily="34" charset="-122"/>
                <a:ea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rPr>
              <a:t>　</a:t>
            </a:r>
            <a:r>
              <a:rPr lang="zh-CN" altLang="en-US" sz="1050">
                <a:latin typeface="微软雅黑" panose="020B0503020204020204" pitchFamily="34" charset="-122"/>
                <a:ea typeface="微软雅黑" panose="020B0503020204020204" pitchFamily="34" charset="-122"/>
              </a:rPr>
              <a:t>如今挑灯夜战，以牺牲睡眠时间去进行题海战术是得不偿失的。头天睡眠不足，第二天大脑就处于半休眠状态，思维就处于抑制状态，结果复习无效率，考试就发呆。但是也不能走另一极端，认为考前应大撒把，大休一周，停止复习，专调心态，这也会适得其反。</a:t>
            </a:r>
          </a:p>
          <a:p>
            <a:pPr>
              <a:lnSpc>
                <a:spcPct val="200000"/>
              </a:lnSpc>
            </a:pPr>
            <a:r>
              <a:rPr lang="zh-CN" altLang="en-US" sz="1050">
                <a:latin typeface="微软雅黑" panose="020B0503020204020204" pitchFamily="34" charset="-122"/>
                <a:ea typeface="微软雅黑" panose="020B0503020204020204" pitchFamily="34" charset="-122"/>
              </a:rPr>
              <a:t>　　在考前还是应按原来正常的作息时间作息，切忌再做大量的试卷及模拟练习题，只要针对考过的重点试卷中出现的错题再作认真分析，找出自己出错的原因，有针对性地加强复习就可以了。</a:t>
            </a:r>
          </a:p>
        </p:txBody>
      </p:sp>
      <p:sp>
        <p:nvSpPr>
          <p:cNvPr id="6" name="文本框 5"/>
          <p:cNvSpPr txBox="1"/>
          <p:nvPr/>
        </p:nvSpPr>
        <p:spPr>
          <a:xfrm>
            <a:off x="1165920" y="728795"/>
            <a:ext cx="2331660"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如何解决学习压力</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33093" y="1809750"/>
            <a:ext cx="2382307" cy="23289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845292" y="1271255"/>
            <a:ext cx="4412508" cy="553998"/>
          </a:xfrm>
          <a:prstGeom prst="rect">
            <a:avLst/>
          </a:prstGeom>
          <a:noFill/>
        </p:spPr>
        <p:txBody>
          <a:bodyPr wrap="square" rtlCol="0">
            <a:spAutoFit/>
          </a:bodyPr>
          <a:lstStyle/>
          <a:p>
            <a:r>
              <a:rPr kumimoji="1" lang="zh-CN" altLang="en-US" sz="3000" b="1" dirty="0">
                <a:solidFill>
                  <a:schemeClr val="accent1"/>
                </a:solidFill>
                <a:latin typeface="+mn-ea"/>
                <a:sym typeface="Arial" panose="020B0604020202020204" pitchFamily="34" charset="0"/>
              </a:rPr>
              <a:t>你的抗压能力有多大？</a:t>
            </a:r>
          </a:p>
        </p:txBody>
      </p:sp>
      <p:sp>
        <p:nvSpPr>
          <p:cNvPr id="15" name="文本框 14"/>
          <p:cNvSpPr txBox="1"/>
          <p:nvPr/>
        </p:nvSpPr>
        <p:spPr>
          <a:xfrm>
            <a:off x="935572" y="1955453"/>
            <a:ext cx="6151028" cy="692497"/>
          </a:xfrm>
          <a:prstGeom prst="rect">
            <a:avLst/>
          </a:prstGeom>
          <a:noFill/>
        </p:spPr>
        <p:txBody>
          <a:bodyPr wrap="square" rtlCol="0">
            <a:spAutoFit/>
          </a:bodyPr>
          <a:lstStyle/>
          <a:p>
            <a:pPr algn="just" fontAlgn="auto">
              <a:lnSpc>
                <a:spcPct val="130000"/>
              </a:lnSpc>
            </a:pPr>
            <a:r>
              <a:rPr kumimoji="1" lang="zh-CN" altLang="en-US" sz="1500" dirty="0">
                <a:solidFill>
                  <a:schemeClr val="tx2"/>
                </a:solidFill>
                <a:latin typeface="+mn-ea"/>
                <a:sym typeface="Arial" panose="020B0604020202020204" pitchFamily="34" charset="0"/>
              </a:rPr>
              <a:t>也许你很久没有骑脚踏车了，但不妨想一想你喜欢或正在使用的脚踏车应该是哪一款？</a:t>
            </a:r>
          </a:p>
        </p:txBody>
      </p:sp>
      <p:grpSp>
        <p:nvGrpSpPr>
          <p:cNvPr id="16" name="组合 15"/>
          <p:cNvGrpSpPr/>
          <p:nvPr/>
        </p:nvGrpSpPr>
        <p:grpSpPr>
          <a:xfrm>
            <a:off x="821643" y="2842711"/>
            <a:ext cx="1361123" cy="872039"/>
            <a:chOff x="2526554" y="4285449"/>
            <a:chExt cx="1814830" cy="1162718"/>
          </a:xfrm>
        </p:grpSpPr>
        <p:sp>
          <p:nvSpPr>
            <p:cNvPr id="17" name="椭圆 16"/>
            <p:cNvSpPr/>
            <p:nvPr/>
          </p:nvSpPr>
          <p:spPr>
            <a:xfrm>
              <a:off x="3068733" y="4285449"/>
              <a:ext cx="622437" cy="62243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endParaRPr>
            </a:p>
          </p:txBody>
        </p:sp>
        <p:grpSp>
          <p:nvGrpSpPr>
            <p:cNvPr id="18" name="组合 17"/>
            <p:cNvGrpSpPr/>
            <p:nvPr/>
          </p:nvGrpSpPr>
          <p:grpSpPr>
            <a:xfrm>
              <a:off x="2526554" y="4396607"/>
              <a:ext cx="1814830" cy="1051560"/>
              <a:chOff x="4883" y="6099"/>
              <a:chExt cx="2858" cy="1656"/>
            </a:xfrm>
          </p:grpSpPr>
          <p:sp>
            <p:nvSpPr>
              <p:cNvPr id="19" name="圆角矩形 18"/>
              <p:cNvSpPr/>
              <p:nvPr/>
            </p:nvSpPr>
            <p:spPr>
              <a:xfrm>
                <a:off x="4883" y="7100"/>
                <a:ext cx="2858" cy="655"/>
              </a:xfrm>
              <a:prstGeom prst="roundRect">
                <a:avLst>
                  <a:gd name="adj" fmla="val 50000"/>
                </a:avLst>
              </a:prstGeom>
              <a:solidFill>
                <a:schemeClr val="accent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dirty="0">
                    <a:solidFill>
                      <a:schemeClr val="bg1"/>
                    </a:solidFill>
                    <a:latin typeface="+mn-ea"/>
                    <a:cs typeface="黑体" panose="02010609060101010101" pitchFamily="49" charset="-122"/>
                    <a:sym typeface="Arial" panose="020B0604020202020204" pitchFamily="34" charset="0"/>
                  </a:rPr>
                  <a:t>轻便型脚踏车</a:t>
                </a:r>
              </a:p>
            </p:txBody>
          </p:sp>
          <p:sp>
            <p:nvSpPr>
              <p:cNvPr id="20" name="文本框 19"/>
              <p:cNvSpPr txBox="1"/>
              <p:nvPr/>
            </p:nvSpPr>
            <p:spPr>
              <a:xfrm>
                <a:off x="5924" y="6099"/>
                <a:ext cx="691" cy="679"/>
              </a:xfrm>
              <a:prstGeom prst="rect">
                <a:avLst/>
              </a:prstGeom>
              <a:noFill/>
            </p:spPr>
            <p:txBody>
              <a:bodyPr wrap="none" rtlCol="0" anchor="t">
                <a:spAutoFit/>
              </a:bodyPr>
              <a:lstStyle/>
              <a:p>
                <a:r>
                  <a:rPr kumimoji="1" lang="en-US" altLang="zh-CN" sz="1500" b="1">
                    <a:solidFill>
                      <a:schemeClr val="bg1"/>
                    </a:solidFill>
                    <a:latin typeface="+mn-ea"/>
                    <a:cs typeface="Arial" panose="020B0604020202020204" pitchFamily="34" charset="0"/>
                    <a:sym typeface="Arial" panose="020B0604020202020204" pitchFamily="34" charset="0"/>
                  </a:rPr>
                  <a:t>A</a:t>
                </a:r>
              </a:p>
            </p:txBody>
          </p:sp>
        </p:grpSp>
      </p:grpSp>
      <p:grpSp>
        <p:nvGrpSpPr>
          <p:cNvPr id="22" name="组合 21"/>
          <p:cNvGrpSpPr/>
          <p:nvPr/>
        </p:nvGrpSpPr>
        <p:grpSpPr>
          <a:xfrm>
            <a:off x="2438400" y="2842711"/>
            <a:ext cx="1361123" cy="872039"/>
            <a:chOff x="5787132" y="4285449"/>
            <a:chExt cx="1814830" cy="1162718"/>
          </a:xfrm>
        </p:grpSpPr>
        <p:sp>
          <p:nvSpPr>
            <p:cNvPr id="23" name="椭圆 22"/>
            <p:cNvSpPr/>
            <p:nvPr/>
          </p:nvSpPr>
          <p:spPr>
            <a:xfrm>
              <a:off x="6392444" y="4285449"/>
              <a:ext cx="622437" cy="62243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endParaRPr>
            </a:p>
          </p:txBody>
        </p:sp>
        <p:grpSp>
          <p:nvGrpSpPr>
            <p:cNvPr id="24" name="组合 23"/>
            <p:cNvGrpSpPr/>
            <p:nvPr/>
          </p:nvGrpSpPr>
          <p:grpSpPr>
            <a:xfrm>
              <a:off x="5787132" y="4399782"/>
              <a:ext cx="1814830" cy="1048385"/>
              <a:chOff x="4883" y="6104"/>
              <a:chExt cx="2858" cy="1651"/>
            </a:xfrm>
          </p:grpSpPr>
          <p:sp>
            <p:nvSpPr>
              <p:cNvPr id="25" name="圆角矩形 24"/>
              <p:cNvSpPr/>
              <p:nvPr/>
            </p:nvSpPr>
            <p:spPr>
              <a:xfrm>
                <a:off x="4883" y="7100"/>
                <a:ext cx="2858" cy="655"/>
              </a:xfrm>
              <a:prstGeom prst="roundRect">
                <a:avLst>
                  <a:gd name="adj" fmla="val 50000"/>
                </a:avLst>
              </a:prstGeom>
              <a:solidFill>
                <a:schemeClr val="accent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a:solidFill>
                      <a:schemeClr val="bg1"/>
                    </a:solidFill>
                    <a:latin typeface="+mn-ea"/>
                    <a:cs typeface="黑体" panose="02010609060101010101" pitchFamily="49" charset="-122"/>
                    <a:sym typeface="Arial" panose="020B0604020202020204" pitchFamily="34" charset="0"/>
                  </a:rPr>
                  <a:t>电动脚踏车</a:t>
                </a:r>
              </a:p>
            </p:txBody>
          </p:sp>
          <p:sp>
            <p:nvSpPr>
              <p:cNvPr id="26" name="文本框 25"/>
              <p:cNvSpPr txBox="1"/>
              <p:nvPr/>
            </p:nvSpPr>
            <p:spPr>
              <a:xfrm>
                <a:off x="6020" y="6104"/>
                <a:ext cx="664" cy="679"/>
              </a:xfrm>
              <a:prstGeom prst="rect">
                <a:avLst/>
              </a:prstGeom>
              <a:noFill/>
            </p:spPr>
            <p:txBody>
              <a:bodyPr wrap="none" rtlCol="0" anchor="t">
                <a:spAutoFit/>
              </a:bodyPr>
              <a:lstStyle/>
              <a:p>
                <a:r>
                  <a:rPr kumimoji="1" lang="en-US" altLang="zh-CN" sz="1500" b="1">
                    <a:solidFill>
                      <a:schemeClr val="bg1"/>
                    </a:solidFill>
                    <a:latin typeface="+mn-ea"/>
                    <a:cs typeface="Arial" panose="020B0604020202020204" pitchFamily="34" charset="0"/>
                    <a:sym typeface="Arial" panose="020B0604020202020204" pitchFamily="34" charset="0"/>
                  </a:rPr>
                  <a:t>B</a:t>
                </a:r>
              </a:p>
            </p:txBody>
          </p:sp>
        </p:grpSp>
      </p:grpSp>
      <p:grpSp>
        <p:nvGrpSpPr>
          <p:cNvPr id="28" name="组合 27"/>
          <p:cNvGrpSpPr/>
          <p:nvPr/>
        </p:nvGrpSpPr>
        <p:grpSpPr>
          <a:xfrm>
            <a:off x="4267200" y="2842711"/>
            <a:ext cx="1361123" cy="872039"/>
            <a:chOff x="8756565" y="4285449"/>
            <a:chExt cx="1814830" cy="1162718"/>
          </a:xfrm>
        </p:grpSpPr>
        <p:sp>
          <p:nvSpPr>
            <p:cNvPr id="29" name="椭圆 28"/>
            <p:cNvSpPr/>
            <p:nvPr/>
          </p:nvSpPr>
          <p:spPr>
            <a:xfrm>
              <a:off x="9352761" y="4285449"/>
              <a:ext cx="622437" cy="62243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endParaRPr>
            </a:p>
          </p:txBody>
        </p:sp>
        <p:grpSp>
          <p:nvGrpSpPr>
            <p:cNvPr id="30" name="组合 29"/>
            <p:cNvGrpSpPr/>
            <p:nvPr/>
          </p:nvGrpSpPr>
          <p:grpSpPr>
            <a:xfrm>
              <a:off x="8756565" y="4396607"/>
              <a:ext cx="1814830" cy="1051560"/>
              <a:chOff x="4883" y="6099"/>
              <a:chExt cx="2858" cy="1656"/>
            </a:xfrm>
          </p:grpSpPr>
          <p:sp>
            <p:nvSpPr>
              <p:cNvPr id="31" name="圆角矩形 30"/>
              <p:cNvSpPr/>
              <p:nvPr/>
            </p:nvSpPr>
            <p:spPr>
              <a:xfrm>
                <a:off x="4883" y="7100"/>
                <a:ext cx="2858" cy="655"/>
              </a:xfrm>
              <a:prstGeom prst="roundRect">
                <a:avLst>
                  <a:gd name="adj" fmla="val 50000"/>
                </a:avLst>
              </a:prstGeom>
              <a:solidFill>
                <a:schemeClr val="accent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a:solidFill>
                      <a:schemeClr val="bg1"/>
                    </a:solidFill>
                    <a:latin typeface="+mn-ea"/>
                    <a:cs typeface="黑体" panose="02010609060101010101" pitchFamily="49" charset="-122"/>
                    <a:sym typeface="Arial" panose="020B0604020202020204" pitchFamily="34" charset="0"/>
                  </a:rPr>
                  <a:t>变速越野车</a:t>
                </a:r>
              </a:p>
            </p:txBody>
          </p:sp>
          <p:sp>
            <p:nvSpPr>
              <p:cNvPr id="32" name="文本框 31"/>
              <p:cNvSpPr txBox="1"/>
              <p:nvPr/>
            </p:nvSpPr>
            <p:spPr>
              <a:xfrm>
                <a:off x="6023" y="6099"/>
                <a:ext cx="660" cy="679"/>
              </a:xfrm>
              <a:prstGeom prst="rect">
                <a:avLst/>
              </a:prstGeom>
              <a:noFill/>
            </p:spPr>
            <p:txBody>
              <a:bodyPr wrap="none" rtlCol="0" anchor="t">
                <a:spAutoFit/>
              </a:bodyPr>
              <a:lstStyle/>
              <a:p>
                <a:r>
                  <a:rPr kumimoji="1" lang="en-US" altLang="zh-CN" sz="1500" b="1">
                    <a:solidFill>
                      <a:schemeClr val="bg1"/>
                    </a:solidFill>
                    <a:latin typeface="+mn-ea"/>
                    <a:cs typeface="Arial" panose="020B0604020202020204" pitchFamily="34" charset="0"/>
                    <a:sym typeface="Arial" panose="020B0604020202020204" pitchFamily="34" charset="0"/>
                  </a:rPr>
                  <a:t>C</a:t>
                </a:r>
              </a:p>
            </p:txBody>
          </p:sp>
        </p:grpSp>
      </p:grpSp>
      <p:sp>
        <p:nvSpPr>
          <p:cNvPr id="33" name="文本框 32"/>
          <p:cNvSpPr txBox="1"/>
          <p:nvPr/>
        </p:nvSpPr>
        <p:spPr>
          <a:xfrm>
            <a:off x="848262" y="801840"/>
            <a:ext cx="1681743"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压力小测试</a:t>
            </a:r>
          </a:p>
        </p:txBody>
      </p:sp>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54508" y="1760719"/>
            <a:ext cx="2846365" cy="3231381"/>
          </a:xfrm>
          <a:prstGeom prst="rect">
            <a:avLst/>
          </a:prstGeom>
        </p:spPr>
      </p:pic>
      <p:sp>
        <p:nvSpPr>
          <p:cNvPr id="2" name="文本框 1"/>
          <p:cNvSpPr txBox="1"/>
          <p:nvPr/>
        </p:nvSpPr>
        <p:spPr>
          <a:xfrm>
            <a:off x="3733800" y="438150"/>
            <a:ext cx="1076325" cy="153888"/>
          </a:xfrm>
          <a:prstGeom prst="rect">
            <a:avLst/>
          </a:prstGeom>
          <a:noFill/>
        </p:spPr>
        <p:txBody>
          <a:bodyPr wrap="square" rtlCol="0">
            <a:spAutoFit/>
          </a:bodyPr>
          <a:lstStyle/>
          <a:p>
            <a:r>
              <a:rPr lang="en-US" altLang="zh-CN" sz="400" dirty="0">
                <a:solidFill>
                  <a:srgbClr val="FFFFFF"/>
                </a:solidFill>
              </a:rPr>
              <a:t>https://www.ypppt.com/</a:t>
            </a:r>
            <a:endParaRPr lang="zh-CN" altLang="en-US" sz="400" dirty="0">
              <a:solidFill>
                <a:srgbClr val="FFFFFF"/>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fade">
                                      <p:cBhvr>
                                        <p:cTn id="14" dur="500"/>
                                        <p:tgtEl>
                                          <p:spTgt spid="3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8"/>
                                        </p:tgtEl>
                                        <p:attrNameLst>
                                          <p:attrName>style.visibility</p:attrName>
                                        </p:attrNameLst>
                                      </p:cBhvr>
                                      <p:to>
                                        <p:strVal val="visible"/>
                                      </p:to>
                                    </p:set>
                                    <p:anim calcmode="lin" valueType="num">
                                      <p:cBhvr additive="base">
                                        <p:cTn id="34" dur="500" fill="hold"/>
                                        <p:tgtEl>
                                          <p:spTgt spid="28"/>
                                        </p:tgtEl>
                                        <p:attrNameLst>
                                          <p:attrName>ppt_x</p:attrName>
                                        </p:attrNameLst>
                                      </p:cBhvr>
                                      <p:tavLst>
                                        <p:tav tm="0">
                                          <p:val>
                                            <p:strVal val="#ppt_x"/>
                                          </p:val>
                                        </p:tav>
                                        <p:tav tm="100000">
                                          <p:val>
                                            <p:strVal val="#ppt_x"/>
                                          </p:val>
                                        </p:tav>
                                      </p:tavLst>
                                    </p:anim>
                                    <p:anim calcmode="lin" valueType="num">
                                      <p:cBhvr additive="base">
                                        <p:cTn id="35" dur="500" fill="hold"/>
                                        <p:tgtEl>
                                          <p:spTgt spid="28"/>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ppt_x"/>
                                          </p:val>
                                        </p:tav>
                                        <p:tav tm="100000">
                                          <p:val>
                                            <p:strVal val="#ppt_x"/>
                                          </p:val>
                                        </p:tav>
                                      </p:tavLst>
                                    </p:anim>
                                    <p:anim calcmode="lin" valueType="num">
                                      <p:cBhvr additive="base">
                                        <p:cTn id="3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3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38200" y="971550"/>
            <a:ext cx="7772400" cy="1569660"/>
          </a:xfrm>
          <a:prstGeom prst="rect">
            <a:avLst/>
          </a:prstGeom>
        </p:spPr>
        <p:txBody>
          <a:bodyPr wrap="square">
            <a:spAutoFit/>
          </a:bodyPr>
          <a:lstStyle/>
          <a:p>
            <a:pPr>
              <a:lnSpc>
                <a:spcPct val="200000"/>
              </a:lnSpc>
            </a:pPr>
            <a:r>
              <a:rPr lang="zh-CN" altLang="en-US" sz="1500">
                <a:latin typeface="微软雅黑" panose="020B0503020204020204" pitchFamily="34" charset="-122"/>
                <a:ea typeface="微软雅黑" panose="020B0503020204020204" pitchFamily="34" charset="-122"/>
              </a:rPr>
              <a:t>　</a:t>
            </a:r>
            <a:r>
              <a:rPr lang="en-US" altLang="zh-CN" sz="1500" b="1">
                <a:latin typeface="微软雅黑" panose="020B0503020204020204" pitchFamily="34" charset="-122"/>
                <a:ea typeface="微软雅黑" panose="020B0503020204020204" pitchFamily="34" charset="-122"/>
              </a:rPr>
              <a:t>8.</a:t>
            </a:r>
            <a:r>
              <a:rPr lang="zh-CN" altLang="en-US" sz="1500" b="1" smtClean="0">
                <a:latin typeface="微软雅黑" panose="020B0503020204020204" pitchFamily="34" charset="-122"/>
                <a:ea typeface="微软雅黑" panose="020B0503020204020204" pitchFamily="34" charset="-122"/>
              </a:rPr>
              <a:t>面带微笑</a:t>
            </a:r>
            <a:endParaRPr lang="en-US" altLang="zh-CN" sz="1500" smtClean="0">
              <a:latin typeface="微软雅黑" panose="020B0503020204020204" pitchFamily="34" charset="-122"/>
              <a:ea typeface="微软雅黑" panose="020B0503020204020204" pitchFamily="34" charset="-122"/>
            </a:endParaRPr>
          </a:p>
          <a:p>
            <a:pPr>
              <a:lnSpc>
                <a:spcPct val="200000"/>
              </a:lnSpc>
            </a:pPr>
            <a:r>
              <a:rPr lang="zh-CN" altLang="en-US" sz="1100" smtClean="0">
                <a:latin typeface="微软雅黑" panose="020B0503020204020204" pitchFamily="34" charset="-122"/>
                <a:ea typeface="微软雅黑" panose="020B0503020204020204" pitchFamily="34" charset="-122"/>
              </a:rPr>
              <a:t>心理学</a:t>
            </a:r>
            <a:r>
              <a:rPr lang="zh-CN" altLang="en-US" sz="1100">
                <a:latin typeface="微软雅黑" panose="020B0503020204020204" pitchFamily="34" charset="-122"/>
                <a:ea typeface="微软雅黑" panose="020B0503020204020204" pitchFamily="34" charset="-122"/>
              </a:rPr>
              <a:t>研究表明：笑与自信是相互促进的，充满信心使人微笑，微笑使人增强信心。在考前与考中微笑，内心就会自然滋长自信的体验。考场遇到同学面带微笑，打打招呼就会相互鼓励，遇到监考老师面带微笑，主动问好，老师也自然会向问好，这样在不经意中就会消失对考场的陌生感、紧张感，从而获得心理上的安全感。</a:t>
            </a:r>
          </a:p>
        </p:txBody>
      </p:sp>
      <p:sp>
        <p:nvSpPr>
          <p:cNvPr id="6" name="文本框 5"/>
          <p:cNvSpPr txBox="1"/>
          <p:nvPr/>
        </p:nvSpPr>
        <p:spPr>
          <a:xfrm>
            <a:off x="838200" y="602218"/>
            <a:ext cx="2380664"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如何解决学习压力</a:t>
            </a:r>
          </a:p>
        </p:txBody>
      </p:sp>
      <p:sp>
        <p:nvSpPr>
          <p:cNvPr id="5" name="矩形 4"/>
          <p:cNvSpPr/>
          <p:nvPr/>
        </p:nvSpPr>
        <p:spPr>
          <a:xfrm>
            <a:off x="914400" y="2571750"/>
            <a:ext cx="7696200" cy="1200329"/>
          </a:xfrm>
          <a:prstGeom prst="rect">
            <a:avLst/>
          </a:prstGeom>
        </p:spPr>
        <p:txBody>
          <a:bodyPr wrap="square">
            <a:spAutoFit/>
          </a:bodyPr>
          <a:lstStyle/>
          <a:p>
            <a:pPr>
              <a:lnSpc>
                <a:spcPct val="150000"/>
              </a:lnSpc>
            </a:pPr>
            <a:r>
              <a:rPr lang="en-US" altLang="zh-CN" sz="1500" b="1" dirty="0">
                <a:latin typeface="微软雅黑" panose="020B0503020204020204" pitchFamily="34" charset="-122"/>
                <a:ea typeface="微软雅黑" panose="020B0503020204020204" pitchFamily="34" charset="-122"/>
              </a:rPr>
              <a:t>9.</a:t>
            </a:r>
            <a:r>
              <a:rPr lang="zh-CN" altLang="en-US" sz="1500" b="1" dirty="0">
                <a:latin typeface="微软雅黑" panose="020B0503020204020204" pitchFamily="34" charset="-122"/>
                <a:ea typeface="微软雅黑" panose="020B0503020204020204" pitchFamily="34" charset="-122"/>
              </a:rPr>
              <a:t>面对现实</a:t>
            </a:r>
            <a:endParaRPr lang="zh-CN" altLang="en-US" sz="1500" dirty="0">
              <a:latin typeface="微软雅黑" panose="020B0503020204020204" pitchFamily="34" charset="-122"/>
              <a:ea typeface="微软雅黑" panose="020B0503020204020204" pitchFamily="34" charset="-122"/>
            </a:endParaRPr>
          </a:p>
          <a:p>
            <a:pPr>
              <a:lnSpc>
                <a:spcPct val="150000"/>
              </a:lnSpc>
            </a:pPr>
            <a:r>
              <a:rPr lang="zh-CN" altLang="en-US" sz="1100" dirty="0" smtClean="0">
                <a:latin typeface="微软雅黑" panose="020B0503020204020204" pitchFamily="34" charset="-122"/>
                <a:ea typeface="微软雅黑" panose="020B0503020204020204" pitchFamily="34" charset="-122"/>
              </a:rPr>
              <a:t>既然</a:t>
            </a:r>
            <a:r>
              <a:rPr lang="zh-CN" altLang="en-US" sz="1100" dirty="0">
                <a:latin typeface="微软雅黑" panose="020B0503020204020204" pitchFamily="34" charset="-122"/>
                <a:ea typeface="微软雅黑" panose="020B0503020204020204" pitchFamily="34" charset="-122"/>
              </a:rPr>
              <a:t>参加较大的考试任何人都有一点紧张，那就面对现实，坦然面对考场。当你进入考场感到有些紧张时，不要过分在意，不妨提醒自己，这是完全正常的，高考状元也紧张，相信紧张很快就会过去。</a:t>
            </a:r>
          </a:p>
          <a:p>
            <a:pPr>
              <a:lnSpc>
                <a:spcPct val="150000"/>
              </a:lnSpc>
            </a:pPr>
            <a:r>
              <a:rPr lang="zh-CN" altLang="en-US" sz="1100" dirty="0">
                <a:latin typeface="微软雅黑" panose="020B0503020204020204" pitchFamily="34" charset="-122"/>
                <a:ea typeface="微软雅黑" panose="020B0503020204020204" pitchFamily="34" charset="-122"/>
              </a:rPr>
              <a:t>　</a:t>
            </a:r>
          </a:p>
        </p:txBody>
      </p:sp>
      <p:sp>
        <p:nvSpPr>
          <p:cNvPr id="7" name="矩形 6"/>
          <p:cNvSpPr/>
          <p:nvPr/>
        </p:nvSpPr>
        <p:spPr>
          <a:xfrm>
            <a:off x="914400" y="3486150"/>
            <a:ext cx="8001000" cy="946413"/>
          </a:xfrm>
          <a:prstGeom prst="rect">
            <a:avLst/>
          </a:prstGeom>
        </p:spPr>
        <p:txBody>
          <a:bodyPr wrap="square">
            <a:spAutoFit/>
          </a:bodyPr>
          <a:lstStyle/>
          <a:p>
            <a:pPr>
              <a:lnSpc>
                <a:spcPct val="150000"/>
              </a:lnSpc>
            </a:pPr>
            <a:r>
              <a:rPr lang="en-US" altLang="zh-CN" sz="1500" b="1" smtClean="0">
                <a:latin typeface="微软雅黑" panose="020B0503020204020204" pitchFamily="34" charset="-122"/>
                <a:ea typeface="微软雅黑" panose="020B0503020204020204" pitchFamily="34" charset="-122"/>
              </a:rPr>
              <a:t>10</a:t>
            </a:r>
            <a:r>
              <a:rPr lang="en-US" altLang="zh-CN" sz="1500" b="1">
                <a:latin typeface="微软雅黑" panose="020B0503020204020204" pitchFamily="34" charset="-122"/>
                <a:ea typeface="微软雅黑" panose="020B0503020204020204" pitchFamily="34" charset="-122"/>
              </a:rPr>
              <a:t>.</a:t>
            </a:r>
            <a:r>
              <a:rPr lang="zh-CN" altLang="en-US" sz="1500" b="1">
                <a:latin typeface="微软雅黑" panose="020B0503020204020204" pitchFamily="34" charset="-122"/>
                <a:ea typeface="微软雅黑" panose="020B0503020204020204" pitchFamily="34" charset="-122"/>
              </a:rPr>
              <a:t>保持平常心</a:t>
            </a:r>
            <a:endParaRPr lang="zh-CN" altLang="en-US" sz="1500">
              <a:latin typeface="微软雅黑" panose="020B0503020204020204" pitchFamily="34" charset="-122"/>
              <a:ea typeface="微软雅黑" panose="020B0503020204020204" pitchFamily="34" charset="-122"/>
            </a:endParaRPr>
          </a:p>
          <a:p>
            <a:pPr>
              <a:lnSpc>
                <a:spcPct val="150000"/>
              </a:lnSpc>
            </a:pPr>
            <a:r>
              <a:rPr lang="zh-CN" altLang="en-US" sz="1100" smtClean="0">
                <a:latin typeface="微软雅黑" panose="020B0503020204020204" pitchFamily="34" charset="-122"/>
                <a:ea typeface="微软雅黑" panose="020B0503020204020204" pitchFamily="34" charset="-122"/>
              </a:rPr>
              <a:t>但</a:t>
            </a:r>
            <a:r>
              <a:rPr lang="zh-CN" altLang="en-US" sz="1100">
                <a:latin typeface="微软雅黑" panose="020B0503020204020204" pitchFamily="34" charset="-122"/>
                <a:ea typeface="微软雅黑" panose="020B0503020204020204" pitchFamily="34" charset="-122"/>
              </a:rPr>
              <a:t>需要注意的是不要过分自我保护，没啥大不了的。尽量保持一颗平常心，无论你将来遇到什么样的顺境或逆境，都能够泰然处之，最终你一定能够收获人生最美好的果实。</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60388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914400" y="590550"/>
            <a:ext cx="1681743" cy="369332"/>
          </a:xfrm>
          <a:prstGeom prst="rect">
            <a:avLst/>
          </a:prstGeom>
          <a:solidFill>
            <a:schemeClr val="accent1"/>
          </a:solidFill>
        </p:spPr>
        <p:txBody>
          <a:bodyPr wrap="square" rtlCol="0">
            <a:spAutoFit/>
          </a:bodyPr>
          <a:lstStyle/>
          <a:p>
            <a:pPr algn="ctr"/>
            <a:r>
              <a:rPr lang="zh-CN" altLang="en-US" b="1" dirty="0">
                <a:solidFill>
                  <a:schemeClr val="bg1"/>
                </a:solidFill>
                <a:latin typeface="+mn-ea"/>
                <a:sym typeface="Arial" panose="020B0604020202020204" pitchFamily="34" charset="0"/>
              </a:rPr>
              <a:t>压力小测试</a:t>
            </a:r>
          </a:p>
        </p:txBody>
      </p:sp>
      <p:grpSp>
        <p:nvGrpSpPr>
          <p:cNvPr id="34" name="组合 33"/>
          <p:cNvGrpSpPr/>
          <p:nvPr/>
        </p:nvGrpSpPr>
        <p:grpSpPr>
          <a:xfrm>
            <a:off x="972607" y="3430035"/>
            <a:ext cx="7406164" cy="1050608"/>
            <a:chOff x="986" y="6578"/>
            <a:chExt cx="15551" cy="2206"/>
          </a:xfrm>
        </p:grpSpPr>
        <p:sp>
          <p:nvSpPr>
            <p:cNvPr id="35" name="文本框 34"/>
            <p:cNvSpPr txBox="1"/>
            <p:nvPr/>
          </p:nvSpPr>
          <p:spPr>
            <a:xfrm>
              <a:off x="986" y="7267"/>
              <a:ext cx="15551" cy="1517"/>
            </a:xfrm>
            <a:prstGeom prst="rect">
              <a:avLst/>
            </a:prstGeom>
            <a:noFill/>
          </p:spPr>
          <p:txBody>
            <a:bodyPr wrap="square" rtlCol="0">
              <a:spAutoFit/>
            </a:bodyPr>
            <a:lstStyle/>
            <a:p>
              <a:pPr algn="just" fontAlgn="auto">
                <a:lnSpc>
                  <a:spcPct val="130000"/>
                </a:lnSpc>
              </a:pPr>
              <a:r>
                <a:rPr kumimoji="1" lang="zh-CN" altLang="en-US" sz="1050">
                  <a:solidFill>
                    <a:schemeClr val="bg1">
                      <a:lumMod val="50000"/>
                    </a:schemeClr>
                  </a:solidFill>
                  <a:latin typeface="黑体" panose="02010609060101010101" pitchFamily="49" charset="-122"/>
                  <a:ea typeface="黑体" panose="02010609060101010101" pitchFamily="49" charset="-122"/>
                  <a:sym typeface="Arial" panose="020B0604020202020204" pitchFamily="34" charset="0"/>
                </a:rPr>
                <a:t>相信很多人都喜欢它能够随时随地变速的特点，骑车的人可在不同的路面选择不同的方式让自己轻松度过。你对于压力有良好的调节能力，会非常理智地判断出何种程度的压力对于自己是有利的。当压力过大时，你会调整自己的心态或做些事情使外来的压力立即减轻不少。有时，压力对你来说反倒是一种自我表现途径。</a:t>
              </a:r>
            </a:p>
          </p:txBody>
        </p:sp>
        <p:grpSp>
          <p:nvGrpSpPr>
            <p:cNvPr id="36" name="组合 35"/>
            <p:cNvGrpSpPr/>
            <p:nvPr/>
          </p:nvGrpSpPr>
          <p:grpSpPr>
            <a:xfrm>
              <a:off x="1530" y="6578"/>
              <a:ext cx="5839" cy="795"/>
              <a:chOff x="1978" y="2125"/>
              <a:chExt cx="5839" cy="795"/>
            </a:xfrm>
          </p:grpSpPr>
          <p:sp>
            <p:nvSpPr>
              <p:cNvPr id="39" name="椭圆 38"/>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38" name="文本框 37"/>
              <p:cNvSpPr txBox="1"/>
              <p:nvPr/>
            </p:nvSpPr>
            <p:spPr>
              <a:xfrm>
                <a:off x="2677" y="2232"/>
                <a:ext cx="5140" cy="630"/>
              </a:xfrm>
              <a:prstGeom prst="rect">
                <a:avLst/>
              </a:prstGeom>
              <a:noFill/>
            </p:spPr>
            <p:txBody>
              <a:bodyPr wrap="square" rtlCol="0">
                <a:spAutoFit/>
              </a:bodyPr>
              <a:lstStyle/>
              <a:p>
                <a:r>
                  <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选择</a:t>
                </a:r>
                <a:r>
                  <a:rPr kumimoji="1" lang="en-US" altLang="zh-CN"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C</a:t>
                </a:r>
                <a:r>
                  <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：压力承受能力</a:t>
                </a:r>
                <a:r>
                  <a:rPr kumimoji="1" lang="en-US" altLang="zh-CN"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80%</a:t>
                </a:r>
              </a:p>
            </p:txBody>
          </p:sp>
        </p:grpSp>
      </p:grpSp>
      <p:grpSp>
        <p:nvGrpSpPr>
          <p:cNvPr id="41" name="组合 40"/>
          <p:cNvGrpSpPr/>
          <p:nvPr/>
        </p:nvGrpSpPr>
        <p:grpSpPr>
          <a:xfrm>
            <a:off x="972765" y="2175712"/>
            <a:ext cx="7406164" cy="1058703"/>
            <a:chOff x="10030" y="2241"/>
            <a:chExt cx="15551" cy="2223"/>
          </a:xfrm>
        </p:grpSpPr>
        <p:grpSp>
          <p:nvGrpSpPr>
            <p:cNvPr id="42" name="组合 41"/>
            <p:cNvGrpSpPr/>
            <p:nvPr/>
          </p:nvGrpSpPr>
          <p:grpSpPr>
            <a:xfrm>
              <a:off x="10643" y="2241"/>
              <a:ext cx="5769" cy="795"/>
              <a:chOff x="1978" y="2125"/>
              <a:chExt cx="5769" cy="795"/>
            </a:xfrm>
          </p:grpSpPr>
          <p:sp>
            <p:nvSpPr>
              <p:cNvPr id="46" name="椭圆 45"/>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45" name="文本框 44"/>
              <p:cNvSpPr txBox="1"/>
              <p:nvPr/>
            </p:nvSpPr>
            <p:spPr>
              <a:xfrm>
                <a:off x="2607" y="2232"/>
                <a:ext cx="5140" cy="630"/>
              </a:xfrm>
              <a:prstGeom prst="rect">
                <a:avLst/>
              </a:prstGeom>
              <a:noFill/>
            </p:spPr>
            <p:txBody>
              <a:bodyPr wrap="square" rtlCol="0">
                <a:spAutoFit/>
              </a:bodyPr>
              <a:lstStyle/>
              <a:p>
                <a:r>
                  <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选择</a:t>
                </a:r>
                <a:r>
                  <a:rPr kumimoji="1" lang="en-US" altLang="zh-CN"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B</a:t>
                </a:r>
                <a:r>
                  <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：压力承受能力</a:t>
                </a:r>
                <a:r>
                  <a:rPr kumimoji="1" lang="en-US" altLang="zh-CN"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20%</a:t>
                </a:r>
              </a:p>
            </p:txBody>
          </p:sp>
        </p:grpSp>
        <p:sp>
          <p:nvSpPr>
            <p:cNvPr id="43" name="文本框 42"/>
            <p:cNvSpPr txBox="1"/>
            <p:nvPr/>
          </p:nvSpPr>
          <p:spPr>
            <a:xfrm>
              <a:off x="10030" y="2947"/>
              <a:ext cx="15551" cy="1517"/>
            </a:xfrm>
            <a:prstGeom prst="rect">
              <a:avLst/>
            </a:prstGeom>
            <a:noFill/>
          </p:spPr>
          <p:txBody>
            <a:bodyPr wrap="square" rtlCol="0">
              <a:spAutoFit/>
            </a:bodyPr>
            <a:lstStyle/>
            <a:p>
              <a:pPr algn="just" fontAlgn="auto">
                <a:lnSpc>
                  <a:spcPct val="130000"/>
                </a:lnSpc>
              </a:pPr>
              <a:r>
                <a:rPr kumimoji="1" lang="zh-CN" altLang="en-US" sz="1050">
                  <a:solidFill>
                    <a:schemeClr val="bg1">
                      <a:lumMod val="50000"/>
                    </a:schemeClr>
                  </a:solidFill>
                  <a:latin typeface="黑体" panose="02010609060101010101" pitchFamily="49" charset="-122"/>
                  <a:ea typeface="黑体" panose="02010609060101010101" pitchFamily="49" charset="-122"/>
                  <a:sym typeface="Arial" panose="020B0604020202020204" pitchFamily="34" charset="0"/>
                </a:rPr>
                <a:t>把它归类为脚踏车行列是因为它有两个踏板，只要电量足够，骑车的人可毫不费力的行驶。选择它的你，对压力可以说是非常敏感，现实生活中你绝对不允许也不会让自己承受过大的压力。一旦超过自己的承受范围，放弃是你的不二选择，不过有时压力可以帮你完成不少事情哦，不妨试一试把压力变成自己的动力。</a:t>
              </a:r>
            </a:p>
          </p:txBody>
        </p:sp>
      </p:grpSp>
      <p:grpSp>
        <p:nvGrpSpPr>
          <p:cNvPr id="48" name="组合 47"/>
          <p:cNvGrpSpPr/>
          <p:nvPr/>
        </p:nvGrpSpPr>
        <p:grpSpPr>
          <a:xfrm>
            <a:off x="925101" y="1097545"/>
            <a:ext cx="7453789" cy="889635"/>
            <a:chOff x="941" y="2241"/>
            <a:chExt cx="15651" cy="1868"/>
          </a:xfrm>
        </p:grpSpPr>
        <p:sp>
          <p:nvSpPr>
            <p:cNvPr id="49" name="文本框 48"/>
            <p:cNvSpPr txBox="1"/>
            <p:nvPr/>
          </p:nvSpPr>
          <p:spPr>
            <a:xfrm>
              <a:off x="941" y="3033"/>
              <a:ext cx="15651" cy="1076"/>
            </a:xfrm>
            <a:prstGeom prst="rect">
              <a:avLst/>
            </a:prstGeom>
            <a:noFill/>
          </p:spPr>
          <p:txBody>
            <a:bodyPr wrap="square" rtlCol="0">
              <a:spAutoFit/>
            </a:bodyPr>
            <a:lstStyle/>
            <a:p>
              <a:pPr algn="just" fontAlgn="auto">
                <a:lnSpc>
                  <a:spcPct val="130000"/>
                </a:lnSpc>
              </a:pPr>
              <a:r>
                <a:rPr kumimoji="1" lang="zh-CN" altLang="en-US" sz="1050" dirty="0">
                  <a:solidFill>
                    <a:schemeClr val="bg1">
                      <a:lumMod val="50000"/>
                    </a:schemeClr>
                  </a:solidFill>
                  <a:latin typeface="黑体" panose="02010609060101010101" pitchFamily="49" charset="-122"/>
                  <a:ea typeface="黑体" panose="02010609060101010101" pitchFamily="49" charset="-122"/>
                  <a:sym typeface="Arial" panose="020B0604020202020204" pitchFamily="34" charset="0"/>
                </a:rPr>
                <a:t>轻便型脚踏车最大的特点是无论什么路面，骑起来都叫轻便，对骑车的来说省力不少。选择这项的人，通常来说无法忍受自己承受过大的压力。不过这并不代表你丝毫不能承受压力，又是压力反而能成为你的动力，让你发奋达到你的目标。</a:t>
              </a:r>
            </a:p>
          </p:txBody>
        </p:sp>
        <p:grpSp>
          <p:nvGrpSpPr>
            <p:cNvPr id="50" name="组合 49"/>
            <p:cNvGrpSpPr/>
            <p:nvPr/>
          </p:nvGrpSpPr>
          <p:grpSpPr>
            <a:xfrm>
              <a:off x="1530" y="2241"/>
              <a:ext cx="5733" cy="795"/>
              <a:chOff x="1978" y="2125"/>
              <a:chExt cx="5733" cy="795"/>
            </a:xfrm>
          </p:grpSpPr>
          <p:sp>
            <p:nvSpPr>
              <p:cNvPr id="53" name="椭圆 52"/>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52" name="文本框 51"/>
              <p:cNvSpPr txBox="1"/>
              <p:nvPr/>
            </p:nvSpPr>
            <p:spPr>
              <a:xfrm>
                <a:off x="2571" y="2232"/>
                <a:ext cx="5140" cy="630"/>
              </a:xfrm>
              <a:prstGeom prst="rect">
                <a:avLst/>
              </a:prstGeom>
              <a:noFill/>
            </p:spPr>
            <p:txBody>
              <a:bodyPr wrap="square" rtlCol="0">
                <a:spAutoFit/>
              </a:bodyPr>
              <a:lstStyle/>
              <a:p>
                <a:r>
                  <a:rPr kumimoji="1" lang="zh-CN" altLang="en-US" sz="1350" b="1" dirty="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选择</a:t>
                </a:r>
                <a:r>
                  <a:rPr kumimoji="1" lang="en-US" altLang="zh-CN" sz="1350" b="1" dirty="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A</a:t>
                </a:r>
                <a:r>
                  <a:rPr kumimoji="1" lang="zh-CN" altLang="en-US" sz="1350" b="1" dirty="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：压力承受能力</a:t>
                </a:r>
                <a:r>
                  <a:rPr kumimoji="1" lang="en-US" altLang="zh-CN" sz="1350" b="1" dirty="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50%</a:t>
                </a:r>
              </a:p>
            </p:txBody>
          </p:sp>
        </p:grpSp>
      </p:grpSp>
      <p:cxnSp>
        <p:nvCxnSpPr>
          <p:cNvPr id="55" name="直接连接符 54"/>
          <p:cNvCxnSpPr/>
          <p:nvPr/>
        </p:nvCxnSpPr>
        <p:spPr>
          <a:xfrm>
            <a:off x="943990" y="2147354"/>
            <a:ext cx="7262643" cy="0"/>
          </a:xfrm>
          <a:prstGeom prst="line">
            <a:avLst/>
          </a:prstGeom>
          <a:ln w="12700" cmpd="sng">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933950" y="3387621"/>
            <a:ext cx="7362719" cy="0"/>
          </a:xfrm>
          <a:prstGeom prst="line">
            <a:avLst/>
          </a:prstGeom>
          <a:ln w="12700" cmpd="sng">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 calcmode="lin" valueType="num">
                                      <p:cBhvr additive="base">
                                        <p:cTn id="12" dur="500" fill="hold"/>
                                        <p:tgtEl>
                                          <p:spTgt spid="48"/>
                                        </p:tgtEl>
                                        <p:attrNameLst>
                                          <p:attrName>ppt_x</p:attrName>
                                        </p:attrNameLst>
                                      </p:cBhvr>
                                      <p:tavLst>
                                        <p:tav tm="0">
                                          <p:val>
                                            <p:strVal val="#ppt_x"/>
                                          </p:val>
                                        </p:tav>
                                        <p:tav tm="100000">
                                          <p:val>
                                            <p:strVal val="#ppt_x"/>
                                          </p:val>
                                        </p:tav>
                                      </p:tavLst>
                                    </p:anim>
                                    <p:anim calcmode="lin" valueType="num">
                                      <p:cBhvr additive="base">
                                        <p:cTn id="13" dur="500" fill="hold"/>
                                        <p:tgtEl>
                                          <p:spTgt spid="48"/>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500" fill="hold"/>
                                        <p:tgtEl>
                                          <p:spTgt spid="41"/>
                                        </p:tgtEl>
                                        <p:attrNameLst>
                                          <p:attrName>ppt_x</p:attrName>
                                        </p:attrNameLst>
                                      </p:cBhvr>
                                      <p:tavLst>
                                        <p:tav tm="0">
                                          <p:val>
                                            <p:strVal val="#ppt_x"/>
                                          </p:val>
                                        </p:tav>
                                        <p:tav tm="100000">
                                          <p:val>
                                            <p:strVal val="#ppt_x"/>
                                          </p:val>
                                        </p:tav>
                                      </p:tavLst>
                                    </p:anim>
                                    <p:anim calcmode="lin" valueType="num">
                                      <p:cBhvr additive="base">
                                        <p:cTn id="17" dur="500" fill="hold"/>
                                        <p:tgtEl>
                                          <p:spTgt spid="41"/>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additive="base">
                                        <p:cTn id="20" dur="500" fill="hold"/>
                                        <p:tgtEl>
                                          <p:spTgt spid="34"/>
                                        </p:tgtEl>
                                        <p:attrNameLst>
                                          <p:attrName>ppt_x</p:attrName>
                                        </p:attrNameLst>
                                      </p:cBhvr>
                                      <p:tavLst>
                                        <p:tav tm="0">
                                          <p:val>
                                            <p:strVal val="#ppt_x"/>
                                          </p:val>
                                        </p:tav>
                                        <p:tav tm="100000">
                                          <p:val>
                                            <p:strVal val="#ppt_x"/>
                                          </p:val>
                                        </p:tav>
                                      </p:tavLst>
                                    </p:anim>
                                    <p:anim calcmode="lin" valueType="num">
                                      <p:cBhvr additive="base">
                                        <p:cTn id="2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55"/>
                                        </p:tgtEl>
                                        <p:attrNameLst>
                                          <p:attrName>style.visibility</p:attrName>
                                        </p:attrNameLst>
                                      </p:cBhvr>
                                      <p:to>
                                        <p:strVal val="visible"/>
                                      </p:to>
                                    </p:set>
                                    <p:animEffect transition="in" filter="wipe(left)">
                                      <p:cBhvr>
                                        <p:cTn id="26" dur="500"/>
                                        <p:tgtEl>
                                          <p:spTgt spid="55"/>
                                        </p:tgtEl>
                                      </p:cBhvr>
                                    </p:animEffect>
                                  </p:childTnLst>
                                </p:cTn>
                              </p:par>
                              <p:par>
                                <p:cTn id="27" presetID="22" presetClass="entr" presetSubtype="8" fill="hold" nodeType="with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wipe(left)">
                                      <p:cBhvr>
                                        <p:cTn id="2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998520" y="559122"/>
            <a:ext cx="1681743"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压力小测试</a:t>
            </a:r>
          </a:p>
        </p:txBody>
      </p:sp>
      <p:sp>
        <p:nvSpPr>
          <p:cNvPr id="40" name="椭圆 39"/>
          <p:cNvSpPr/>
          <p:nvPr/>
        </p:nvSpPr>
        <p:spPr>
          <a:xfrm flipH="1">
            <a:off x="990600" y="1117759"/>
            <a:ext cx="378619" cy="37861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23" name="文本框 22"/>
          <p:cNvSpPr txBox="1"/>
          <p:nvPr/>
        </p:nvSpPr>
        <p:spPr>
          <a:xfrm>
            <a:off x="1369219" y="1047750"/>
            <a:ext cx="5024437" cy="553879"/>
          </a:xfrm>
          <a:prstGeom prst="rect">
            <a:avLst/>
          </a:prstGeom>
          <a:noFill/>
        </p:spPr>
        <p:txBody>
          <a:bodyPr wrap="square" rtlCol="0">
            <a:spAutoFit/>
          </a:bodyPr>
          <a:lstStyle/>
          <a:p>
            <a:r>
              <a:rPr kumimoji="1" lang="zh-CN" altLang="en-US" sz="3000" b="1">
                <a:solidFill>
                  <a:schemeClr val="accent1"/>
                </a:solidFill>
                <a:latin typeface="+mn-ea"/>
                <a:sym typeface="Arial" panose="020B0604020202020204" pitchFamily="34" charset="0"/>
              </a:rPr>
              <a:t>你会怎样面对压力？</a:t>
            </a:r>
          </a:p>
        </p:txBody>
      </p:sp>
      <p:sp>
        <p:nvSpPr>
          <p:cNvPr id="24" name="文本框 23"/>
          <p:cNvSpPr txBox="1"/>
          <p:nvPr/>
        </p:nvSpPr>
        <p:spPr>
          <a:xfrm>
            <a:off x="1066800" y="1657350"/>
            <a:ext cx="7354729" cy="692467"/>
          </a:xfrm>
          <a:prstGeom prst="rect">
            <a:avLst/>
          </a:prstGeom>
          <a:noFill/>
        </p:spPr>
        <p:txBody>
          <a:bodyPr wrap="square" rtlCol="0">
            <a:spAutoFit/>
          </a:bodyPr>
          <a:lstStyle/>
          <a:p>
            <a:pPr>
              <a:lnSpc>
                <a:spcPct val="130000"/>
              </a:lnSpc>
            </a:pPr>
            <a:r>
              <a:rPr kumimoji="1" lang="zh-CN" altLang="en-US" sz="150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如果你是一个作家，面临杂志社编辑的催稿压力，正巧你偏偏处于很忙的状况，你会怎么做？</a:t>
            </a:r>
          </a:p>
        </p:txBody>
      </p:sp>
      <p:grpSp>
        <p:nvGrpSpPr>
          <p:cNvPr id="25" name="组合 24"/>
          <p:cNvGrpSpPr/>
          <p:nvPr/>
        </p:nvGrpSpPr>
        <p:grpSpPr>
          <a:xfrm>
            <a:off x="1186815" y="2470309"/>
            <a:ext cx="6356985" cy="1854041"/>
            <a:chOff x="4397" y="5532"/>
            <a:chExt cx="13348" cy="3893"/>
          </a:xfrm>
        </p:grpSpPr>
        <p:sp>
          <p:nvSpPr>
            <p:cNvPr id="26" name="圆角矩形 60"/>
            <p:cNvSpPr/>
            <p:nvPr/>
          </p:nvSpPr>
          <p:spPr>
            <a:xfrm>
              <a:off x="5407" y="5532"/>
              <a:ext cx="12338" cy="655"/>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一口应承，再忙也要把稿子写出来</a:t>
              </a:r>
            </a:p>
          </p:txBody>
        </p:sp>
        <p:sp>
          <p:nvSpPr>
            <p:cNvPr id="28" name="文本框 27"/>
            <p:cNvSpPr txBox="1"/>
            <p:nvPr/>
          </p:nvSpPr>
          <p:spPr>
            <a:xfrm>
              <a:off x="4397" y="5545"/>
              <a:ext cx="681" cy="679"/>
            </a:xfrm>
            <a:prstGeom prst="rect">
              <a:avLst/>
            </a:prstGeom>
            <a:solidFill>
              <a:schemeClr val="accent1"/>
            </a:solidFill>
          </p:spPr>
          <p:txBody>
            <a:bodyPr wrap="none" rtlCol="0" anchor="t">
              <a:spAutoFit/>
            </a:bodyPr>
            <a:lstStyle/>
            <a:p>
              <a:pPr algn="ctr"/>
              <a:r>
                <a:rPr kumimoji="1" lang="en-US" altLang="zh-CN" sz="1500" b="1">
                  <a:solidFill>
                    <a:schemeClr val="bg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A</a:t>
              </a:r>
            </a:p>
          </p:txBody>
        </p:sp>
        <p:sp>
          <p:nvSpPr>
            <p:cNvPr id="29" name="圆角矩形 32"/>
            <p:cNvSpPr/>
            <p:nvPr/>
          </p:nvSpPr>
          <p:spPr>
            <a:xfrm>
              <a:off x="5407" y="6599"/>
              <a:ext cx="12338" cy="655"/>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也会答应，然后先去发泄一下情绪才会开始写稿</a:t>
              </a:r>
            </a:p>
          </p:txBody>
        </p:sp>
        <p:sp>
          <p:nvSpPr>
            <p:cNvPr id="30" name="文本框 29"/>
            <p:cNvSpPr txBox="1"/>
            <p:nvPr/>
          </p:nvSpPr>
          <p:spPr>
            <a:xfrm>
              <a:off x="4397" y="6612"/>
              <a:ext cx="681" cy="679"/>
            </a:xfrm>
            <a:prstGeom prst="rect">
              <a:avLst/>
            </a:prstGeom>
            <a:solidFill>
              <a:schemeClr val="accent1"/>
            </a:solidFill>
          </p:spPr>
          <p:txBody>
            <a:bodyPr wrap="none" rtlCol="0" anchor="t">
              <a:spAutoFit/>
            </a:bodyPr>
            <a:lstStyle/>
            <a:p>
              <a:pPr algn="ctr"/>
              <a:r>
                <a:rPr kumimoji="1" lang="en-US" altLang="zh-CN" sz="1500" b="1">
                  <a:solidFill>
                    <a:schemeClr val="bg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B</a:t>
              </a:r>
            </a:p>
          </p:txBody>
        </p:sp>
        <p:sp>
          <p:nvSpPr>
            <p:cNvPr id="31" name="圆角矩形 11"/>
            <p:cNvSpPr/>
            <p:nvPr/>
          </p:nvSpPr>
          <p:spPr>
            <a:xfrm>
              <a:off x="5407" y="7693"/>
              <a:ext cx="12338" cy="655"/>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无奈还得做，不过可能让他慢慢等</a:t>
              </a:r>
            </a:p>
          </p:txBody>
        </p:sp>
        <p:sp>
          <p:nvSpPr>
            <p:cNvPr id="32" name="圆角矩形 15"/>
            <p:cNvSpPr/>
            <p:nvPr/>
          </p:nvSpPr>
          <p:spPr>
            <a:xfrm>
              <a:off x="5407" y="8733"/>
              <a:ext cx="12338" cy="655"/>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350">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放在哪儿不管他，反正天塌下来也不会压到我</a:t>
              </a:r>
            </a:p>
          </p:txBody>
        </p:sp>
        <p:sp>
          <p:nvSpPr>
            <p:cNvPr id="33" name="文本框 32"/>
            <p:cNvSpPr txBox="1"/>
            <p:nvPr/>
          </p:nvSpPr>
          <p:spPr>
            <a:xfrm>
              <a:off x="4397" y="7706"/>
              <a:ext cx="681" cy="679"/>
            </a:xfrm>
            <a:prstGeom prst="rect">
              <a:avLst/>
            </a:prstGeom>
            <a:solidFill>
              <a:schemeClr val="accent1"/>
            </a:solidFill>
          </p:spPr>
          <p:txBody>
            <a:bodyPr wrap="none" rtlCol="0" anchor="t">
              <a:spAutoFit/>
            </a:bodyPr>
            <a:lstStyle/>
            <a:p>
              <a:pPr algn="ctr"/>
              <a:r>
                <a:rPr kumimoji="1" lang="en-US" altLang="zh-CN" sz="1500" b="1">
                  <a:solidFill>
                    <a:schemeClr val="bg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C</a:t>
              </a:r>
            </a:p>
          </p:txBody>
        </p:sp>
        <p:sp>
          <p:nvSpPr>
            <p:cNvPr id="37" name="文本框 36"/>
            <p:cNvSpPr txBox="1"/>
            <p:nvPr/>
          </p:nvSpPr>
          <p:spPr>
            <a:xfrm>
              <a:off x="4397" y="8746"/>
              <a:ext cx="681" cy="679"/>
            </a:xfrm>
            <a:prstGeom prst="rect">
              <a:avLst/>
            </a:prstGeom>
            <a:solidFill>
              <a:schemeClr val="accent1"/>
            </a:solidFill>
          </p:spPr>
          <p:txBody>
            <a:bodyPr wrap="none" rtlCol="0" anchor="t">
              <a:spAutoFit/>
            </a:bodyPr>
            <a:lstStyle/>
            <a:p>
              <a:pPr algn="ctr"/>
              <a:r>
                <a:rPr kumimoji="1" lang="en-US" altLang="zh-CN" sz="1500" b="1">
                  <a:solidFill>
                    <a:schemeClr val="bg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D</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p:cTn id="13" dur="500" fill="hold"/>
                                        <p:tgtEl>
                                          <p:spTgt spid="40"/>
                                        </p:tgtEl>
                                        <p:attrNameLst>
                                          <p:attrName>ppt_w</p:attrName>
                                        </p:attrNameLst>
                                      </p:cBhvr>
                                      <p:tavLst>
                                        <p:tav tm="0">
                                          <p:val>
                                            <p:fltVal val="0"/>
                                          </p:val>
                                        </p:tav>
                                        <p:tav tm="100000">
                                          <p:val>
                                            <p:strVal val="#ppt_w"/>
                                          </p:val>
                                        </p:tav>
                                      </p:tavLst>
                                    </p:anim>
                                    <p:anim calcmode="lin" valueType="num">
                                      <p:cBhvr>
                                        <p:cTn id="14" dur="500" fill="hold"/>
                                        <p:tgtEl>
                                          <p:spTgt spid="40"/>
                                        </p:tgtEl>
                                        <p:attrNameLst>
                                          <p:attrName>ppt_h</p:attrName>
                                        </p:attrNameLst>
                                      </p:cBhvr>
                                      <p:tavLst>
                                        <p:tav tm="0">
                                          <p:val>
                                            <p:fltVal val="0"/>
                                          </p:val>
                                        </p:tav>
                                        <p:tav tm="100000">
                                          <p:val>
                                            <p:strVal val="#ppt_h"/>
                                          </p:val>
                                        </p:tav>
                                      </p:tavLst>
                                    </p:anim>
                                    <p:animEffect transition="in" filter="fade">
                                      <p:cBhvr>
                                        <p:cTn id="15" dur="500"/>
                                        <p:tgtEl>
                                          <p:spTgt spid="40"/>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p:cTn id="18" dur="500" fill="hold"/>
                                        <p:tgtEl>
                                          <p:spTgt spid="23"/>
                                        </p:tgtEl>
                                        <p:attrNameLst>
                                          <p:attrName>ppt_w</p:attrName>
                                        </p:attrNameLst>
                                      </p:cBhvr>
                                      <p:tavLst>
                                        <p:tav tm="0">
                                          <p:val>
                                            <p:fltVal val="0"/>
                                          </p:val>
                                        </p:tav>
                                        <p:tav tm="100000">
                                          <p:val>
                                            <p:strVal val="#ppt_w"/>
                                          </p:val>
                                        </p:tav>
                                      </p:tavLst>
                                    </p:anim>
                                    <p:anim calcmode="lin" valueType="num">
                                      <p:cBhvr>
                                        <p:cTn id="19" dur="500" fill="hold"/>
                                        <p:tgtEl>
                                          <p:spTgt spid="23"/>
                                        </p:tgtEl>
                                        <p:attrNameLst>
                                          <p:attrName>ppt_h</p:attrName>
                                        </p:attrNameLst>
                                      </p:cBhvr>
                                      <p:tavLst>
                                        <p:tav tm="0">
                                          <p:val>
                                            <p:fltVal val="0"/>
                                          </p:val>
                                        </p:tav>
                                        <p:tav tm="100000">
                                          <p:val>
                                            <p:strVal val="#ppt_h"/>
                                          </p:val>
                                        </p:tav>
                                      </p:tavLst>
                                    </p:anim>
                                    <p:animEffect transition="in" filter="fade">
                                      <p:cBhvr>
                                        <p:cTn id="20" dur="500"/>
                                        <p:tgtEl>
                                          <p:spTgt spid="23"/>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left)">
                                      <p:cBhvr>
                                        <p:cTn id="25" dur="500"/>
                                        <p:tgtEl>
                                          <p:spTgt spid="2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nodeType="click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500" fill="hold"/>
                                        <p:tgtEl>
                                          <p:spTgt spid="25"/>
                                        </p:tgtEl>
                                        <p:attrNameLst>
                                          <p:attrName>ppt_w</p:attrName>
                                        </p:attrNameLst>
                                      </p:cBhvr>
                                      <p:tavLst>
                                        <p:tav tm="0">
                                          <p:val>
                                            <p:fltVal val="0"/>
                                          </p:val>
                                        </p:tav>
                                        <p:tav tm="100000">
                                          <p:val>
                                            <p:strVal val="#ppt_w"/>
                                          </p:val>
                                        </p:tav>
                                      </p:tavLst>
                                    </p:anim>
                                    <p:anim calcmode="lin" valueType="num">
                                      <p:cBhvr>
                                        <p:cTn id="31" dur="500" fill="hold"/>
                                        <p:tgtEl>
                                          <p:spTgt spid="25"/>
                                        </p:tgtEl>
                                        <p:attrNameLst>
                                          <p:attrName>ppt_h</p:attrName>
                                        </p:attrNameLst>
                                      </p:cBhvr>
                                      <p:tavLst>
                                        <p:tav tm="0">
                                          <p:val>
                                            <p:fltVal val="0"/>
                                          </p:val>
                                        </p:tav>
                                        <p:tav tm="100000">
                                          <p:val>
                                            <p:strVal val="#ppt_h"/>
                                          </p:val>
                                        </p:tav>
                                      </p:tavLst>
                                    </p:anim>
                                    <p:animEffect transition="in" filter="fade">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0" grpId="0" animBg="1"/>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nvSpPr>
        <p:spPr>
          <a:xfrm>
            <a:off x="1036982" y="526018"/>
            <a:ext cx="1681743"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压力小测试</a:t>
            </a:r>
          </a:p>
        </p:txBody>
      </p:sp>
      <p:grpSp>
        <p:nvGrpSpPr>
          <p:cNvPr id="16" name="组合 15"/>
          <p:cNvGrpSpPr/>
          <p:nvPr/>
        </p:nvGrpSpPr>
        <p:grpSpPr>
          <a:xfrm>
            <a:off x="1064994" y="1921512"/>
            <a:ext cx="7164705" cy="897731"/>
            <a:chOff x="10189" y="2241"/>
            <a:chExt cx="15044" cy="1885"/>
          </a:xfrm>
        </p:grpSpPr>
        <p:grpSp>
          <p:nvGrpSpPr>
            <p:cNvPr id="17" name="组合 16"/>
            <p:cNvGrpSpPr/>
            <p:nvPr/>
          </p:nvGrpSpPr>
          <p:grpSpPr>
            <a:xfrm>
              <a:off x="10643" y="2241"/>
              <a:ext cx="8190" cy="795"/>
              <a:chOff x="1978" y="2125"/>
              <a:chExt cx="8190" cy="795"/>
            </a:xfrm>
          </p:grpSpPr>
          <p:sp>
            <p:nvSpPr>
              <p:cNvPr id="22" name="椭圆 21"/>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21" name="文本框 20"/>
              <p:cNvSpPr txBox="1"/>
              <p:nvPr/>
            </p:nvSpPr>
            <p:spPr>
              <a:xfrm>
                <a:off x="2944" y="2232"/>
                <a:ext cx="7224" cy="630"/>
              </a:xfrm>
              <a:prstGeom prst="rect">
                <a:avLst/>
              </a:prstGeom>
              <a:noFill/>
            </p:spPr>
            <p:txBody>
              <a:bodyPr wrap="square" rtlCol="0">
                <a:spAutoFit/>
              </a:bodyPr>
              <a:lstStyle/>
              <a:p>
                <a:r>
                  <a:rPr kumimoji="1" lang="zh-CN" altLang="en-US" sz="1350" b="1">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选择</a:t>
                </a:r>
                <a:r>
                  <a:rPr kumimoji="1" lang="en-US" altLang="zh-CN" sz="1350" b="1">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B</a:t>
                </a:r>
                <a:r>
                  <a:rPr kumimoji="1" lang="zh-CN" altLang="en-US" sz="1350" b="1">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：平时不烧香，临时抱佛脚</a:t>
                </a:r>
              </a:p>
            </p:txBody>
          </p:sp>
        </p:grpSp>
        <p:sp>
          <p:nvSpPr>
            <p:cNvPr id="18" name="文本框 17"/>
            <p:cNvSpPr txBox="1"/>
            <p:nvPr/>
          </p:nvSpPr>
          <p:spPr>
            <a:xfrm>
              <a:off x="10189" y="3050"/>
              <a:ext cx="15044" cy="1076"/>
            </a:xfrm>
            <a:prstGeom prst="rect">
              <a:avLst/>
            </a:prstGeom>
            <a:noFill/>
          </p:spPr>
          <p:txBody>
            <a:bodyPr wrap="square" rtlCol="0">
              <a:spAutoFit/>
            </a:bodyPr>
            <a:lstStyle/>
            <a:p>
              <a:pPr algn="just">
                <a:lnSpc>
                  <a:spcPct val="130000"/>
                </a:lnSpc>
              </a:pP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很多事情其实平时就能做，却偏偏要等到迫在眉睫才去处理。虽然你有这份自信去解决所有的事，但就像走在钢索</a:t>
              </a:r>
              <a:r>
                <a:rPr kumimoji="1" lang="zh-CN" altLang="en-US" sz="1050" smtClean="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上</a:t>
              </a:r>
              <a:endParaRPr kumimoji="1" lang="en-US" altLang="zh-CN" sz="1050" smtClean="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endParaRPr>
            </a:p>
            <a:p>
              <a:pPr algn="just">
                <a:lnSpc>
                  <a:spcPct val="130000"/>
                </a:lnSpc>
              </a:pPr>
              <a:r>
                <a:rPr kumimoji="1" lang="zh-CN" altLang="en-US" sz="1050" smtClean="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一不小心</a:t>
              </a: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就掉下去了，维持稳定的作息，养成按时完成的好习惯。</a:t>
              </a:r>
            </a:p>
          </p:txBody>
        </p:sp>
      </p:grpSp>
      <p:grpSp>
        <p:nvGrpSpPr>
          <p:cNvPr id="34" name="组合 33"/>
          <p:cNvGrpSpPr/>
          <p:nvPr/>
        </p:nvGrpSpPr>
        <p:grpSpPr>
          <a:xfrm>
            <a:off x="1029127" y="971550"/>
            <a:ext cx="7200423" cy="862012"/>
            <a:chOff x="941" y="2241"/>
            <a:chExt cx="15119" cy="1810"/>
          </a:xfrm>
        </p:grpSpPr>
        <p:sp>
          <p:nvSpPr>
            <p:cNvPr id="35" name="文本框 34"/>
            <p:cNvSpPr txBox="1"/>
            <p:nvPr/>
          </p:nvSpPr>
          <p:spPr>
            <a:xfrm>
              <a:off x="941" y="2975"/>
              <a:ext cx="15119" cy="1076"/>
            </a:xfrm>
            <a:prstGeom prst="rect">
              <a:avLst/>
            </a:prstGeom>
            <a:noFill/>
          </p:spPr>
          <p:txBody>
            <a:bodyPr wrap="square" rtlCol="0">
              <a:spAutoFit/>
            </a:bodyPr>
            <a:lstStyle/>
            <a:p>
              <a:pPr algn="just">
                <a:lnSpc>
                  <a:spcPct val="130000"/>
                </a:lnSpc>
              </a:pP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短期内的确可以让自己更坚强，不过长期的郁闷积累对自己也是种伤害。建议你学习时可以不断要求完美，但一定要找段时间让自己放松一下，不要让压力长期积聚。</a:t>
              </a:r>
            </a:p>
          </p:txBody>
        </p:sp>
        <p:grpSp>
          <p:nvGrpSpPr>
            <p:cNvPr id="36" name="组合 35"/>
            <p:cNvGrpSpPr/>
            <p:nvPr/>
          </p:nvGrpSpPr>
          <p:grpSpPr>
            <a:xfrm>
              <a:off x="1530" y="2241"/>
              <a:ext cx="8130" cy="795"/>
              <a:chOff x="1978" y="2125"/>
              <a:chExt cx="8130" cy="795"/>
            </a:xfrm>
          </p:grpSpPr>
          <p:sp>
            <p:nvSpPr>
              <p:cNvPr id="41" name="椭圆 40"/>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39" name="文本框 38"/>
              <p:cNvSpPr txBox="1"/>
              <p:nvPr/>
            </p:nvSpPr>
            <p:spPr>
              <a:xfrm>
                <a:off x="2922" y="2232"/>
                <a:ext cx="7186" cy="630"/>
              </a:xfrm>
              <a:prstGeom prst="rect">
                <a:avLst/>
              </a:prstGeom>
              <a:noFill/>
            </p:spPr>
            <p:txBody>
              <a:bodyPr wrap="square" rtlCol="0">
                <a:spAutoFit/>
              </a:bodyPr>
              <a:lstStyle/>
              <a:p>
                <a:r>
                  <a:rPr kumimoji="1" lang="zh-CN" altLang="en-US" sz="1350" b="1">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选择</a:t>
                </a:r>
                <a:r>
                  <a:rPr kumimoji="1" lang="en-US" altLang="zh-CN" sz="1350" b="1">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A</a:t>
                </a:r>
                <a:r>
                  <a:rPr kumimoji="1" lang="zh-CN" altLang="en-US" sz="1350" b="1">
                    <a:solidFill>
                      <a:schemeClr val="tx2"/>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：习惯把压力咽肚里，不麻烦别人</a:t>
                </a:r>
              </a:p>
            </p:txBody>
          </p:sp>
        </p:grpSp>
      </p:grpSp>
      <p:grpSp>
        <p:nvGrpSpPr>
          <p:cNvPr id="43" name="组合 42"/>
          <p:cNvGrpSpPr/>
          <p:nvPr/>
        </p:nvGrpSpPr>
        <p:grpSpPr>
          <a:xfrm>
            <a:off x="990600" y="2904443"/>
            <a:ext cx="7239000" cy="913447"/>
            <a:chOff x="941" y="6578"/>
            <a:chExt cx="15200" cy="1918"/>
          </a:xfrm>
        </p:grpSpPr>
        <p:sp>
          <p:nvSpPr>
            <p:cNvPr id="44" name="文本框 43"/>
            <p:cNvSpPr txBox="1"/>
            <p:nvPr/>
          </p:nvSpPr>
          <p:spPr>
            <a:xfrm>
              <a:off x="941" y="7420"/>
              <a:ext cx="15200" cy="1076"/>
            </a:xfrm>
            <a:prstGeom prst="rect">
              <a:avLst/>
            </a:prstGeom>
            <a:noFill/>
          </p:spPr>
          <p:txBody>
            <a:bodyPr wrap="square" rtlCol="0">
              <a:spAutoFit/>
            </a:bodyPr>
            <a:lstStyle/>
            <a:p>
              <a:pPr algn="just">
                <a:lnSpc>
                  <a:spcPct val="130000"/>
                </a:lnSpc>
              </a:pP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你常常头痛不知道该如何是好，却又不懂得放手，造成了恶性循环。建议别太死心眼，一头钻进情绪的死胡同，偶尔先放手，做点其他轻松的琐事，别让情绪过度紧绷，先整理心情再处理事情。</a:t>
              </a:r>
            </a:p>
          </p:txBody>
        </p:sp>
        <p:grpSp>
          <p:nvGrpSpPr>
            <p:cNvPr id="45" name="组合 44"/>
            <p:cNvGrpSpPr/>
            <p:nvPr/>
          </p:nvGrpSpPr>
          <p:grpSpPr>
            <a:xfrm>
              <a:off x="1530" y="6578"/>
              <a:ext cx="6931" cy="795"/>
              <a:chOff x="1978" y="2125"/>
              <a:chExt cx="6931" cy="795"/>
            </a:xfrm>
          </p:grpSpPr>
          <p:sp>
            <p:nvSpPr>
              <p:cNvPr id="48" name="椭圆 47"/>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47" name="文本框 46"/>
              <p:cNvSpPr txBox="1"/>
              <p:nvPr/>
            </p:nvSpPr>
            <p:spPr>
              <a:xfrm>
                <a:off x="2928" y="2232"/>
                <a:ext cx="5981" cy="630"/>
              </a:xfrm>
              <a:prstGeom prst="rect">
                <a:avLst/>
              </a:prstGeom>
              <a:noFill/>
            </p:spPr>
            <p:txBody>
              <a:bodyPr wrap="square" rtlCol="0">
                <a:spAutoFit/>
              </a:bodyPr>
              <a:lstStyle/>
              <a:p>
                <a:r>
                  <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选择</a:t>
                </a:r>
                <a:r>
                  <a:rPr kumimoji="1" lang="en-US" altLang="zh-CN"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C</a:t>
                </a:r>
                <a:r>
                  <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：不知如何做却又不放手</a:t>
                </a:r>
              </a:p>
            </p:txBody>
          </p:sp>
        </p:grpSp>
      </p:grpSp>
      <p:cxnSp>
        <p:nvCxnSpPr>
          <p:cNvPr id="50" name="直接连接符 49"/>
          <p:cNvCxnSpPr/>
          <p:nvPr/>
        </p:nvCxnSpPr>
        <p:spPr>
          <a:xfrm>
            <a:off x="1065202" y="1887572"/>
            <a:ext cx="7011998" cy="0"/>
          </a:xfrm>
          <a:prstGeom prst="line">
            <a:avLst/>
          </a:prstGeom>
          <a:ln w="12700" cmpd="sng">
            <a:solidFill>
              <a:schemeClr val="accent1"/>
            </a:solidFill>
            <a:prstDash val="sysDash"/>
          </a:ln>
        </p:spPr>
        <p:style>
          <a:lnRef idx="1">
            <a:schemeClr val="accent1"/>
          </a:lnRef>
          <a:fillRef idx="0">
            <a:schemeClr val="accent1"/>
          </a:fillRef>
          <a:effectRef idx="0">
            <a:schemeClr val="accent1"/>
          </a:effectRef>
          <a:fontRef idx="minor">
            <a:schemeClr val="tx1"/>
          </a:fontRef>
        </p:style>
      </p:cxnSp>
      <p:grpSp>
        <p:nvGrpSpPr>
          <p:cNvPr id="51" name="组合 50"/>
          <p:cNvGrpSpPr/>
          <p:nvPr/>
        </p:nvGrpSpPr>
        <p:grpSpPr>
          <a:xfrm>
            <a:off x="1024415" y="3850640"/>
            <a:ext cx="7205187" cy="850106"/>
            <a:chOff x="941" y="6578"/>
            <a:chExt cx="15129" cy="1785"/>
          </a:xfrm>
        </p:grpSpPr>
        <p:sp>
          <p:nvSpPr>
            <p:cNvPr id="52" name="文本框 51"/>
            <p:cNvSpPr txBox="1"/>
            <p:nvPr/>
          </p:nvSpPr>
          <p:spPr>
            <a:xfrm>
              <a:off x="941" y="7287"/>
              <a:ext cx="15129" cy="1076"/>
            </a:xfrm>
            <a:prstGeom prst="rect">
              <a:avLst/>
            </a:prstGeom>
            <a:noFill/>
          </p:spPr>
          <p:txBody>
            <a:bodyPr wrap="square" rtlCol="0">
              <a:spAutoFit/>
            </a:bodyPr>
            <a:lstStyle/>
            <a:p>
              <a:pPr algn="just">
                <a:lnSpc>
                  <a:spcPct val="130000"/>
                </a:lnSpc>
              </a:pPr>
              <a:r>
                <a:rPr kumimoji="1" lang="zh-CN" altLang="en-US" sz="1050">
                  <a:solidFill>
                    <a:schemeClr val="bg1">
                      <a:lumMod val="50000"/>
                    </a:schemeClr>
                  </a:solidFill>
                  <a:latin typeface="Arial" panose="020B0604020202020204" pitchFamily="34" charset="0"/>
                  <a:ea typeface="黑体" panose="02010609060101010101" pitchFamily="49" charset="-122"/>
                  <a:sym typeface="Arial" panose="020B0604020202020204" pitchFamily="34" charset="0"/>
                </a:rPr>
                <a:t>逃避只能获得短暂的快感，不能解决问题，压力还是存在，挥之不去。逃避很容易变成一种习惯，友谊就有二，以后哪怕是绿豆大小的事情，你可能也没有能力去处理好，要学会积极面对问题。</a:t>
              </a:r>
            </a:p>
          </p:txBody>
        </p:sp>
        <p:grpSp>
          <p:nvGrpSpPr>
            <p:cNvPr id="53" name="组合 52"/>
            <p:cNvGrpSpPr/>
            <p:nvPr/>
          </p:nvGrpSpPr>
          <p:grpSpPr>
            <a:xfrm>
              <a:off x="1530" y="6578"/>
              <a:ext cx="6860" cy="795"/>
              <a:chOff x="1978" y="2125"/>
              <a:chExt cx="6860" cy="795"/>
            </a:xfrm>
          </p:grpSpPr>
          <p:sp>
            <p:nvSpPr>
              <p:cNvPr id="56" name="椭圆 55"/>
              <p:cNvSpPr/>
              <p:nvPr/>
            </p:nvSpPr>
            <p:spPr>
              <a:xfrm flipH="1">
                <a:off x="1978" y="2125"/>
                <a:ext cx="794" cy="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55" name="文本框 54"/>
              <p:cNvSpPr txBox="1"/>
              <p:nvPr/>
            </p:nvSpPr>
            <p:spPr>
              <a:xfrm>
                <a:off x="2857" y="2232"/>
                <a:ext cx="5981" cy="630"/>
              </a:xfrm>
              <a:prstGeom prst="rect">
                <a:avLst/>
              </a:prstGeom>
              <a:noFill/>
            </p:spPr>
            <p:txBody>
              <a:bodyPr wrap="square" rtlCol="0">
                <a:spAutoFit/>
              </a:bodyPr>
              <a:lstStyle/>
              <a:p>
                <a:r>
                  <a:rPr kumimoji="1" lang="zh-CN" altLang="en-US" sz="135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选择</a:t>
                </a:r>
                <a:r>
                  <a:rPr kumimoji="1" lang="en-US" altLang="zh-CN" sz="135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D</a:t>
                </a:r>
                <a:r>
                  <a:rPr kumimoji="1" lang="zh-CN" altLang="en-US" sz="1350">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rPr>
                  <a:t>：总是选择逃避</a:t>
                </a:r>
                <a:endParaRPr kumimoji="1" lang="zh-CN" altLang="en-US" sz="1350" b="1">
                  <a:solidFill>
                    <a:schemeClr val="tx2"/>
                  </a:solidFill>
                  <a:latin typeface="黑体" panose="02010609060101010101" pitchFamily="49" charset="-122"/>
                  <a:ea typeface="黑体" panose="02010609060101010101" pitchFamily="49" charset="-122"/>
                  <a:cs typeface="黑体" panose="02010609060101010101" pitchFamily="49" charset="-122"/>
                  <a:sym typeface="Arial" panose="020B0604020202020204" pitchFamily="34" charset="0"/>
                </a:endParaRPr>
              </a:p>
            </p:txBody>
          </p:sp>
        </p:grpSp>
      </p:grpSp>
      <p:cxnSp>
        <p:nvCxnSpPr>
          <p:cNvPr id="58" name="直接连接符 57"/>
          <p:cNvCxnSpPr/>
          <p:nvPr/>
        </p:nvCxnSpPr>
        <p:spPr>
          <a:xfrm>
            <a:off x="1065202" y="2783809"/>
            <a:ext cx="7088198" cy="0"/>
          </a:xfrm>
          <a:prstGeom prst="line">
            <a:avLst/>
          </a:prstGeom>
          <a:ln w="12700" cmpd="sng">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1065202" y="3809359"/>
            <a:ext cx="7164348" cy="0"/>
          </a:xfrm>
          <a:prstGeom prst="line">
            <a:avLst/>
          </a:prstGeom>
          <a:ln w="12700" cmpd="sng">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additive="base">
                                        <p:cTn id="12" dur="500" fill="hold"/>
                                        <p:tgtEl>
                                          <p:spTgt spid="34"/>
                                        </p:tgtEl>
                                        <p:attrNameLst>
                                          <p:attrName>ppt_x</p:attrName>
                                        </p:attrNameLst>
                                      </p:cBhvr>
                                      <p:tavLst>
                                        <p:tav tm="0">
                                          <p:val>
                                            <p:strVal val="#ppt_x"/>
                                          </p:val>
                                        </p:tav>
                                        <p:tav tm="100000">
                                          <p:val>
                                            <p:strVal val="#ppt_x"/>
                                          </p:val>
                                        </p:tav>
                                      </p:tavLst>
                                    </p:anim>
                                    <p:anim calcmode="lin" valueType="num">
                                      <p:cBhvr additive="base">
                                        <p:cTn id="13" dur="500" fill="hold"/>
                                        <p:tgtEl>
                                          <p:spTgt spid="34"/>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ppt_x"/>
                                          </p:val>
                                        </p:tav>
                                        <p:tav tm="100000">
                                          <p:val>
                                            <p:strVal val="#ppt_x"/>
                                          </p:val>
                                        </p:tav>
                                      </p:tavLst>
                                    </p:anim>
                                    <p:anim calcmode="lin" valueType="num">
                                      <p:cBhvr additive="base">
                                        <p:cTn id="17" dur="500" fill="hold"/>
                                        <p:tgtEl>
                                          <p:spTgt spid="16"/>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51"/>
                                        </p:tgtEl>
                                        <p:attrNameLst>
                                          <p:attrName>style.visibility</p:attrName>
                                        </p:attrNameLst>
                                      </p:cBhvr>
                                      <p:to>
                                        <p:strVal val="visible"/>
                                      </p:to>
                                    </p:set>
                                    <p:anim calcmode="lin" valueType="num">
                                      <p:cBhvr additive="base">
                                        <p:cTn id="20" dur="500" fill="hold"/>
                                        <p:tgtEl>
                                          <p:spTgt spid="51"/>
                                        </p:tgtEl>
                                        <p:attrNameLst>
                                          <p:attrName>ppt_x</p:attrName>
                                        </p:attrNameLst>
                                      </p:cBhvr>
                                      <p:tavLst>
                                        <p:tav tm="0">
                                          <p:val>
                                            <p:strVal val="#ppt_x"/>
                                          </p:val>
                                        </p:tav>
                                        <p:tav tm="100000">
                                          <p:val>
                                            <p:strVal val="#ppt_x"/>
                                          </p:val>
                                        </p:tav>
                                      </p:tavLst>
                                    </p:anim>
                                    <p:anim calcmode="lin" valueType="num">
                                      <p:cBhvr additive="base">
                                        <p:cTn id="21" dur="500" fill="hold"/>
                                        <p:tgtEl>
                                          <p:spTgt spid="51"/>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3"/>
                                        </p:tgtEl>
                                        <p:attrNameLst>
                                          <p:attrName>style.visibility</p:attrName>
                                        </p:attrNameLst>
                                      </p:cBhvr>
                                      <p:to>
                                        <p:strVal val="visible"/>
                                      </p:to>
                                    </p:set>
                                    <p:anim calcmode="lin" valueType="num">
                                      <p:cBhvr additive="base">
                                        <p:cTn id="24" dur="500" fill="hold"/>
                                        <p:tgtEl>
                                          <p:spTgt spid="43"/>
                                        </p:tgtEl>
                                        <p:attrNameLst>
                                          <p:attrName>ppt_x</p:attrName>
                                        </p:attrNameLst>
                                      </p:cBhvr>
                                      <p:tavLst>
                                        <p:tav tm="0">
                                          <p:val>
                                            <p:strVal val="#ppt_x"/>
                                          </p:val>
                                        </p:tav>
                                        <p:tav tm="100000">
                                          <p:val>
                                            <p:strVal val="#ppt_x"/>
                                          </p:val>
                                        </p:tav>
                                      </p:tavLst>
                                    </p:anim>
                                    <p:anim calcmode="lin" valueType="num">
                                      <p:cBhvr additive="base">
                                        <p:cTn id="25"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wipe(left)">
                                      <p:cBhvr>
                                        <p:cTn id="30" dur="500"/>
                                        <p:tgtEl>
                                          <p:spTgt spid="50"/>
                                        </p:tgtEl>
                                      </p:cBhvr>
                                    </p:animEffect>
                                  </p:childTnLst>
                                </p:cTn>
                              </p:par>
                              <p:par>
                                <p:cTn id="31" presetID="22" presetClass="entr" presetSubtype="8"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wipe(left)">
                                      <p:cBhvr>
                                        <p:cTn id="33" dur="500"/>
                                        <p:tgtEl>
                                          <p:spTgt spid="58"/>
                                        </p:tgtEl>
                                      </p:cBhvr>
                                    </p:animEffect>
                                  </p:childTnLst>
                                </p:cTn>
                              </p:par>
                              <p:par>
                                <p:cTn id="34" presetID="22" presetClass="entr" presetSubtype="8" fill="hold" nodeType="with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wipe(left)">
                                      <p:cBhvr>
                                        <p:cTn id="36"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9">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4495801" y="1171198"/>
            <a:ext cx="4648200" cy="3971180"/>
          </a:xfrm>
          <a:prstGeom prst="rect">
            <a:avLst/>
          </a:prstGeom>
        </p:spPr>
      </p:pic>
      <p:pic>
        <p:nvPicPr>
          <p:cNvPr id="4" name="图片 3"/>
          <p:cNvPicPr>
            <a:picLocks noChangeAspect="1"/>
          </p:cNvPicPr>
          <p:nvPr/>
        </p:nvPicPr>
        <p:blipFill>
          <a:blip r:embed="rId10">
            <a:extLst>
              <a:ext uri="{BEBA8EAE-BF5A-486C-A8C5-ECC9F3942E4B}">
                <a14:imgProps xmlns:a14="http://schemas.microsoft.com/office/drawing/2010/main">
                  <a14:imgLayer>
                    <a14:imgEffect>
                      <a14:brightnessContrast contrast="20000"/>
                    </a14:imgEffect>
                    <a14:imgEffect>
                      <a14:colorTemperature colorTemp="5900"/>
                    </a14:imgEffect>
                  </a14:imgLayer>
                </a14:imgProps>
              </a:ext>
              <a:ext uri="{28A0092B-C50C-407E-A947-70E740481C1C}">
                <a14:useLocalDpi xmlns:a14="http://schemas.microsoft.com/office/drawing/2010/main"/>
              </a:ext>
            </a:extLst>
          </a:blip>
          <a:stretch>
            <a:fillRect/>
          </a:stretch>
        </p:blipFill>
        <p:spPr>
          <a:xfrm>
            <a:off x="1" y="3645174"/>
            <a:ext cx="9143998" cy="1497205"/>
          </a:xfrm>
          <a:prstGeom prst="rect">
            <a:avLst/>
          </a:prstGeom>
        </p:spPr>
      </p:pic>
      <p:pic>
        <p:nvPicPr>
          <p:cNvPr id="6" name="图片 5"/>
          <p:cNvPicPr>
            <a:picLocks noChangeAspect="1"/>
          </p:cNvPicPr>
          <p:nvPr/>
        </p:nvPicPr>
        <p:blipFill>
          <a:blip r:embed="rId11"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flipH="1">
            <a:off x="304800" y="514350"/>
            <a:ext cx="1295400" cy="549885"/>
          </a:xfrm>
          <a:prstGeom prst="rect">
            <a:avLst/>
          </a:prstGeom>
        </p:spPr>
      </p:pic>
      <p:pic>
        <p:nvPicPr>
          <p:cNvPr id="8" name="图片 7"/>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flipH="1">
            <a:off x="5540687" y="1064234"/>
            <a:ext cx="3374713" cy="3404273"/>
          </a:xfrm>
          <a:prstGeom prst="rect">
            <a:avLst/>
          </a:prstGeom>
        </p:spPr>
      </p:pic>
      <p:pic>
        <p:nvPicPr>
          <p:cNvPr id="14" name="图片 13"/>
          <p:cNvPicPr>
            <a:picLocks noChangeAspect="1"/>
          </p:cNvPicPr>
          <p:nvPr/>
        </p:nvPicPr>
        <p:blipFill>
          <a:blip r:embed="rId13"/>
          <a:srcRect/>
          <a:stretch/>
        </p:blipFill>
        <p:spPr>
          <a:xfrm>
            <a:off x="3463173" y="2166932"/>
            <a:ext cx="235304" cy="90451"/>
          </a:xfrm>
          <a:custGeom>
            <a:avLst/>
            <a:gdLst>
              <a:gd name="connsiteX0" fmla="*/ 0 w 313739"/>
              <a:gd name="connsiteY0" fmla="*/ 0 h 120601"/>
              <a:gd name="connsiteX1" fmla="*/ 313739 w 313739"/>
              <a:gd name="connsiteY1" fmla="*/ 0 h 120601"/>
              <a:gd name="connsiteX2" fmla="*/ 257186 w 313739"/>
              <a:gd name="connsiteY2" fmla="*/ 120601 h 120601"/>
              <a:gd name="connsiteX3" fmla="*/ 0 w 313739"/>
              <a:gd name="connsiteY3" fmla="*/ 0 h 120601"/>
            </a:gdLst>
            <a:ahLst/>
            <a:cxnLst>
              <a:cxn ang="0">
                <a:pos x="connsiteX0" y="connsiteY0"/>
              </a:cxn>
              <a:cxn ang="0">
                <a:pos x="connsiteX1" y="connsiteY1"/>
              </a:cxn>
              <a:cxn ang="0">
                <a:pos x="connsiteX2" y="connsiteY2"/>
              </a:cxn>
              <a:cxn ang="0">
                <a:pos x="connsiteX3" y="connsiteY3"/>
              </a:cxn>
            </a:cxnLst>
            <a:rect l="l" t="t" r="r" b="b"/>
            <a:pathLst>
              <a:path w="313739" h="120600">
                <a:moveTo>
                  <a:pt x="0" y="0"/>
                </a:moveTo>
                <a:lnTo>
                  <a:pt x="313739" y="0"/>
                </a:lnTo>
                <a:lnTo>
                  <a:pt x="257186" y="120601"/>
                </a:lnTo>
                <a:lnTo>
                  <a:pt x="0" y="0"/>
                </a:lnTo>
                <a:close/>
              </a:path>
            </a:pathLst>
          </a:custGeom>
        </p:spPr>
      </p:pic>
      <p:grpSp>
        <p:nvGrpSpPr>
          <p:cNvPr id="15" name="组合 14"/>
          <p:cNvGrpSpPr/>
          <p:nvPr/>
        </p:nvGrpSpPr>
        <p:grpSpPr>
          <a:xfrm>
            <a:off x="1638300" y="1235869"/>
            <a:ext cx="3619500" cy="473869"/>
            <a:chOff x="2100" y="2122"/>
            <a:chExt cx="7600" cy="995"/>
          </a:xfrm>
        </p:grpSpPr>
        <p:sp>
          <p:nvSpPr>
            <p:cNvPr id="16" name="MH_Number_1">
              <a:hlinkClick r:id="" action="ppaction://noaction"/>
            </p:cNvPr>
            <p:cNvSpPr/>
            <p:nvPr>
              <p:custDataLst>
                <p:tags r:id="rId6"/>
              </p:custDataLst>
            </p:nvPr>
          </p:nvSpPr>
          <p:spPr>
            <a:xfrm>
              <a:off x="2100" y="2122"/>
              <a:ext cx="995" cy="995"/>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a:solidFill>
                    <a:schemeClr val="accent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1</a:t>
              </a:r>
            </a:p>
          </p:txBody>
        </p:sp>
        <p:grpSp>
          <p:nvGrpSpPr>
            <p:cNvPr id="17" name="组合 16"/>
            <p:cNvGrpSpPr/>
            <p:nvPr/>
          </p:nvGrpSpPr>
          <p:grpSpPr>
            <a:xfrm>
              <a:off x="3270" y="2163"/>
              <a:ext cx="6430" cy="915"/>
              <a:chOff x="3270" y="2163"/>
              <a:chExt cx="6430" cy="915"/>
            </a:xfrm>
          </p:grpSpPr>
          <p:sp>
            <p:nvSpPr>
              <p:cNvPr id="18" name="圆角矩形 9"/>
              <p:cNvSpPr/>
              <p:nvPr/>
            </p:nvSpPr>
            <p:spPr>
              <a:xfrm>
                <a:off x="3270" y="2163"/>
                <a:ext cx="6430" cy="915"/>
              </a:xfrm>
              <a:prstGeom prst="roundRect">
                <a:avLst>
                  <a:gd name="adj" fmla="val 50000"/>
                </a:avLst>
              </a:prstGeom>
              <a:solidFill>
                <a:schemeClr val="bg1"/>
              </a:solidFill>
              <a:ln>
                <a:solidFill>
                  <a:srgbClr val="BFE1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accent1"/>
                  </a:solidFill>
                  <a:latin typeface="Arial" panose="020B0604020202020204" pitchFamily="34" charset="0"/>
                  <a:ea typeface="黑体" panose="02010609060101010101" pitchFamily="49" charset="-122"/>
                  <a:sym typeface="Arial" panose="020B0604020202020204" pitchFamily="34" charset="0"/>
                </a:endParaRPr>
              </a:p>
            </p:txBody>
          </p:sp>
          <p:sp>
            <p:nvSpPr>
              <p:cNvPr id="19" name="文本框 18"/>
              <p:cNvSpPr txBox="1"/>
              <p:nvPr/>
            </p:nvSpPr>
            <p:spPr>
              <a:xfrm>
                <a:off x="3696" y="2276"/>
                <a:ext cx="5044" cy="775"/>
              </a:xfrm>
              <a:prstGeom prst="rect">
                <a:avLst/>
              </a:prstGeom>
              <a:noFill/>
            </p:spPr>
            <p:txBody>
              <a:bodyPr wrap="square" rtlCol="0">
                <a:spAutoFit/>
              </a:bodyPr>
              <a:lstStyle/>
              <a:p>
                <a:r>
                  <a:rPr lang="zh-CN" altLang="en-US" b="1" dirty="0">
                    <a:solidFill>
                      <a:schemeClr val="accent1"/>
                    </a:solidFill>
                    <a:latin typeface="+mn-ea"/>
                    <a:sym typeface="Arial" panose="020B0604020202020204" pitchFamily="34" charset="0"/>
                  </a:rPr>
                  <a:t>学习压力的表现</a:t>
                </a:r>
              </a:p>
            </p:txBody>
          </p:sp>
        </p:grpSp>
      </p:grpSp>
      <p:grpSp>
        <p:nvGrpSpPr>
          <p:cNvPr id="20" name="组合 19"/>
          <p:cNvGrpSpPr/>
          <p:nvPr/>
        </p:nvGrpSpPr>
        <p:grpSpPr>
          <a:xfrm>
            <a:off x="1638300" y="2276476"/>
            <a:ext cx="3619500" cy="473869"/>
            <a:chOff x="2100" y="4041"/>
            <a:chExt cx="7600" cy="995"/>
          </a:xfrm>
        </p:grpSpPr>
        <p:sp>
          <p:nvSpPr>
            <p:cNvPr id="22" name="MH_Number_2">
              <a:hlinkClick r:id="rId14" action="ppaction://hlinksldjump"/>
            </p:cNvPr>
            <p:cNvSpPr/>
            <p:nvPr>
              <p:custDataLst>
                <p:tags r:id="rId5"/>
              </p:custDataLst>
            </p:nvPr>
          </p:nvSpPr>
          <p:spPr>
            <a:xfrm>
              <a:off x="2100" y="4041"/>
              <a:ext cx="995" cy="995"/>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a:solidFill>
                    <a:schemeClr val="accent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2</a:t>
              </a:r>
            </a:p>
          </p:txBody>
        </p:sp>
        <p:grpSp>
          <p:nvGrpSpPr>
            <p:cNvPr id="23" name="组合 22"/>
            <p:cNvGrpSpPr/>
            <p:nvPr/>
          </p:nvGrpSpPr>
          <p:grpSpPr>
            <a:xfrm>
              <a:off x="3270" y="4089"/>
              <a:ext cx="6430" cy="900"/>
              <a:chOff x="3270" y="4090"/>
              <a:chExt cx="6430" cy="900"/>
            </a:xfrm>
          </p:grpSpPr>
          <p:sp>
            <p:nvSpPr>
              <p:cNvPr id="24" name="圆角矩形 11"/>
              <p:cNvSpPr/>
              <p:nvPr/>
            </p:nvSpPr>
            <p:spPr>
              <a:xfrm>
                <a:off x="3270" y="4090"/>
                <a:ext cx="6430" cy="900"/>
              </a:xfrm>
              <a:prstGeom prst="roundRect">
                <a:avLst>
                  <a:gd name="adj" fmla="val 50000"/>
                </a:avLst>
              </a:prstGeom>
              <a:solidFill>
                <a:schemeClr val="bg1"/>
              </a:solidFill>
              <a:ln>
                <a:solidFill>
                  <a:srgbClr val="BFE1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accent1"/>
                  </a:solidFill>
                  <a:latin typeface="Arial" panose="020B0604020202020204" pitchFamily="34" charset="0"/>
                  <a:ea typeface="黑体" panose="02010609060101010101" pitchFamily="49" charset="-122"/>
                  <a:sym typeface="Arial" panose="020B0604020202020204" pitchFamily="34" charset="0"/>
                </a:endParaRPr>
              </a:p>
            </p:txBody>
          </p:sp>
          <p:sp>
            <p:nvSpPr>
              <p:cNvPr id="25" name="文本框 24"/>
              <p:cNvSpPr txBox="1"/>
              <p:nvPr/>
            </p:nvSpPr>
            <p:spPr>
              <a:xfrm>
                <a:off x="3603" y="4177"/>
                <a:ext cx="5338" cy="776"/>
              </a:xfrm>
              <a:prstGeom prst="rect">
                <a:avLst/>
              </a:prstGeom>
              <a:noFill/>
            </p:spPr>
            <p:txBody>
              <a:bodyPr wrap="square" rtlCol="0">
                <a:spAutoFit/>
              </a:bodyPr>
              <a:lstStyle/>
              <a:p>
                <a:r>
                  <a:rPr lang="zh-CN" altLang="en-US" b="1">
                    <a:solidFill>
                      <a:schemeClr val="accent1"/>
                    </a:solidFill>
                    <a:latin typeface="+mn-ea"/>
                    <a:sym typeface="Arial" panose="020B0604020202020204" pitchFamily="34" charset="0"/>
                  </a:rPr>
                  <a:t>为什么会有学习压力</a:t>
                </a:r>
              </a:p>
            </p:txBody>
          </p:sp>
        </p:grpSp>
      </p:grpSp>
      <p:grpSp>
        <p:nvGrpSpPr>
          <p:cNvPr id="26" name="组合 25"/>
          <p:cNvGrpSpPr/>
          <p:nvPr/>
        </p:nvGrpSpPr>
        <p:grpSpPr>
          <a:xfrm>
            <a:off x="1638300" y="3317081"/>
            <a:ext cx="3600926" cy="473869"/>
            <a:chOff x="2100" y="5960"/>
            <a:chExt cx="7561" cy="995"/>
          </a:xfrm>
        </p:grpSpPr>
        <p:sp>
          <p:nvSpPr>
            <p:cNvPr id="28" name="MH_Number_3">
              <a:hlinkClick r:id="" action="ppaction://noaction"/>
            </p:cNvPr>
            <p:cNvSpPr/>
            <p:nvPr>
              <p:custDataLst>
                <p:tags r:id="rId4"/>
              </p:custDataLst>
            </p:nvPr>
          </p:nvSpPr>
          <p:spPr>
            <a:xfrm>
              <a:off x="2100" y="5960"/>
              <a:ext cx="995" cy="995"/>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a:solidFill>
                    <a:schemeClr val="accent1"/>
                  </a:solidFill>
                  <a:latin typeface="Arial" panose="020B0604020202020204" pitchFamily="34" charset="0"/>
                  <a:ea typeface="黑体" panose="02010609060101010101" pitchFamily="49" charset="-122"/>
                  <a:cs typeface="Arial" panose="020B0604020202020204" pitchFamily="34" charset="0"/>
                  <a:sym typeface="Arial" panose="020B0604020202020204" pitchFamily="34" charset="0"/>
                </a:rPr>
                <a:t>3</a:t>
              </a:r>
            </a:p>
          </p:txBody>
        </p:sp>
        <p:grpSp>
          <p:nvGrpSpPr>
            <p:cNvPr id="29" name="组合 28"/>
            <p:cNvGrpSpPr/>
            <p:nvPr/>
          </p:nvGrpSpPr>
          <p:grpSpPr>
            <a:xfrm>
              <a:off x="3270" y="6008"/>
              <a:ext cx="6391" cy="904"/>
              <a:chOff x="3270" y="5922"/>
              <a:chExt cx="6391" cy="904"/>
            </a:xfrm>
          </p:grpSpPr>
          <p:sp>
            <p:nvSpPr>
              <p:cNvPr id="30" name="圆角矩形 12"/>
              <p:cNvSpPr/>
              <p:nvPr/>
            </p:nvSpPr>
            <p:spPr>
              <a:xfrm>
                <a:off x="3270" y="5922"/>
                <a:ext cx="6391" cy="900"/>
              </a:xfrm>
              <a:prstGeom prst="roundRect">
                <a:avLst>
                  <a:gd name="adj" fmla="val 50000"/>
                </a:avLst>
              </a:prstGeom>
              <a:solidFill>
                <a:schemeClr val="bg1"/>
              </a:solidFill>
              <a:ln>
                <a:solidFill>
                  <a:srgbClr val="BFE1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accent1"/>
                  </a:solidFill>
                  <a:latin typeface="Arial" panose="020B0604020202020204" pitchFamily="34" charset="0"/>
                  <a:ea typeface="黑体" panose="02010609060101010101" pitchFamily="49" charset="-122"/>
                  <a:sym typeface="Arial" panose="020B0604020202020204" pitchFamily="34" charset="0"/>
                </a:endParaRPr>
              </a:p>
            </p:txBody>
          </p:sp>
          <p:sp>
            <p:nvSpPr>
              <p:cNvPr id="31" name="文本框 30"/>
              <p:cNvSpPr txBox="1"/>
              <p:nvPr/>
            </p:nvSpPr>
            <p:spPr>
              <a:xfrm>
                <a:off x="3603" y="6050"/>
                <a:ext cx="5860" cy="776"/>
              </a:xfrm>
              <a:prstGeom prst="rect">
                <a:avLst/>
              </a:prstGeom>
              <a:noFill/>
            </p:spPr>
            <p:txBody>
              <a:bodyPr wrap="square" rtlCol="0">
                <a:spAutoFit/>
              </a:bodyPr>
              <a:lstStyle/>
              <a:p>
                <a:r>
                  <a:rPr lang="zh-CN" altLang="en-US" b="1">
                    <a:solidFill>
                      <a:schemeClr val="accent1"/>
                    </a:solidFill>
                    <a:latin typeface="+mn-ea"/>
                    <a:sym typeface="Arial" panose="020B0604020202020204" pitchFamily="34" charset="0"/>
                  </a:rPr>
                  <a:t>如何解决学习压力问题</a:t>
                </a:r>
              </a:p>
            </p:txBody>
          </p:sp>
        </p:grpSp>
      </p:grpSp>
      <p:grpSp>
        <p:nvGrpSpPr>
          <p:cNvPr id="33" name="组合 32"/>
          <p:cNvGrpSpPr/>
          <p:nvPr/>
        </p:nvGrpSpPr>
        <p:grpSpPr>
          <a:xfrm>
            <a:off x="457200" y="742950"/>
            <a:ext cx="1092042" cy="2442686"/>
            <a:chOff x="16186" y="2858"/>
            <a:chExt cx="2293" cy="5129"/>
          </a:xfrm>
        </p:grpSpPr>
        <p:sp>
          <p:nvSpPr>
            <p:cNvPr id="34" name="PA_MH_Others_3"/>
            <p:cNvSpPr txBox="1"/>
            <p:nvPr>
              <p:custDataLst>
                <p:tags r:id="rId2"/>
              </p:custDataLst>
            </p:nvPr>
          </p:nvSpPr>
          <p:spPr>
            <a:xfrm>
              <a:off x="16219" y="2858"/>
              <a:ext cx="2260" cy="4340"/>
            </a:xfrm>
            <a:prstGeom prst="rect">
              <a:avLst/>
            </a:prstGeom>
            <a:noFill/>
          </p:spPr>
          <p:txBody>
            <a:bodyPr wrap="square" lIns="0" tIns="0" rIns="0" bIns="0" rtlCol="0" anchor="ctr" anchorCtr="0">
              <a:noAutofit/>
            </a:bodyPr>
            <a:lstStyle/>
            <a:p>
              <a:pPr algn="ctr"/>
              <a:r>
                <a:rPr lang="zh-CN" altLang="en-US" sz="4050" b="1">
                  <a:solidFill>
                    <a:schemeClr val="bg1"/>
                  </a:solidFill>
                  <a:latin typeface="+mn-ea"/>
                  <a:cs typeface="+mn-ea"/>
                  <a:sym typeface="Arial" panose="020B0604020202020204" pitchFamily="34" charset="0"/>
                </a:rPr>
                <a:t>目</a:t>
              </a:r>
              <a:endParaRPr lang="en-US" altLang="zh-CN" sz="4050" b="1">
                <a:solidFill>
                  <a:schemeClr val="bg1"/>
                </a:solidFill>
                <a:latin typeface="+mn-ea"/>
                <a:cs typeface="+mn-ea"/>
                <a:sym typeface="Arial" panose="020B0604020202020204" pitchFamily="34" charset="0"/>
              </a:endParaRPr>
            </a:p>
            <a:p>
              <a:pPr algn="ctr"/>
              <a:r>
                <a:rPr lang="zh-CN" altLang="en-US" sz="4050" b="1">
                  <a:solidFill>
                    <a:schemeClr val="bg1"/>
                  </a:solidFill>
                  <a:latin typeface="+mn-ea"/>
                  <a:cs typeface="+mn-ea"/>
                  <a:sym typeface="Arial" panose="020B0604020202020204" pitchFamily="34" charset="0"/>
                </a:rPr>
                <a:t>录</a:t>
              </a:r>
            </a:p>
          </p:txBody>
        </p:sp>
        <p:sp>
          <p:nvSpPr>
            <p:cNvPr id="35" name="PA_MH_Others_4"/>
            <p:cNvSpPr txBox="1"/>
            <p:nvPr>
              <p:custDataLst>
                <p:tags r:id="rId3"/>
              </p:custDataLst>
            </p:nvPr>
          </p:nvSpPr>
          <p:spPr>
            <a:xfrm rot="5400000">
              <a:off x="14752" y="5874"/>
              <a:ext cx="3547" cy="679"/>
            </a:xfrm>
            <a:prstGeom prst="rect">
              <a:avLst/>
            </a:prstGeom>
            <a:noFill/>
          </p:spPr>
          <p:txBody>
            <a:bodyPr wrap="square">
              <a:spAutoFit/>
            </a:bodyPr>
            <a:lstStyle/>
            <a:p>
              <a:pPr algn="dist">
                <a:defRPr/>
              </a:pPr>
              <a:r>
                <a:rPr lang="en-US" altLang="zh-CN" sz="1500" spc="300">
                  <a:solidFill>
                    <a:schemeClr val="bg1"/>
                  </a:solidFill>
                  <a:latin typeface="+mn-ea"/>
                  <a:cs typeface="Arial" panose="020B0604020202020204" pitchFamily="34" charset="0"/>
                  <a:sym typeface="Arial" panose="020B0604020202020204" pitchFamily="34" charset="0"/>
                </a:rPr>
                <a:t>CONTENTS</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2" presetClass="entr" presetSubtype="9"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0-#ppt_w/2"/>
                                          </p:val>
                                        </p:tav>
                                        <p:tav tm="100000">
                                          <p:val>
                                            <p:strVal val="#ppt_x"/>
                                          </p:val>
                                        </p:tav>
                                      </p:tavLst>
                                    </p:anim>
                                    <p:anim calcmode="lin" valueType="num">
                                      <p:cBhvr additive="base">
                                        <p:cTn id="23"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2" presetClass="entr" presetSubtype="4" fill="hold" nodeType="clickEffect">
                                  <p:stCondLst>
                                    <p:cond delay="0"/>
                                  </p:stCondLst>
                                  <p:childTnLst>
                                    <p:set>
                                      <p:cBhvr>
                                        <p:cTn id="27" dur="1" fill="hold">
                                          <p:stCondLst>
                                            <p:cond delay="0"/>
                                          </p:stCondLst>
                                        </p:cTn>
                                        <p:tgtEl>
                                          <p:spTgt spid="33"/>
                                        </p:tgtEl>
                                        <p:attrNameLst>
                                          <p:attrName>style.visibility</p:attrName>
                                        </p:attrNameLst>
                                      </p:cBhvr>
                                      <p:to>
                                        <p:strVal val="visible"/>
                                      </p:to>
                                    </p:set>
                                    <p:anim calcmode="lin" valueType="num">
                                      <p:cBhvr additive="base">
                                        <p:cTn id="28" dur="500" fill="hold"/>
                                        <p:tgtEl>
                                          <p:spTgt spid="33"/>
                                        </p:tgtEl>
                                        <p:attrNameLst>
                                          <p:attrName>ppt_x</p:attrName>
                                        </p:attrNameLst>
                                      </p:cBhvr>
                                      <p:tavLst>
                                        <p:tav tm="0">
                                          <p:val>
                                            <p:strVal val="#ppt_x"/>
                                          </p:val>
                                        </p:tav>
                                        <p:tav tm="100000">
                                          <p:val>
                                            <p:strVal val="#ppt_x"/>
                                          </p:val>
                                        </p:tav>
                                      </p:tavLst>
                                    </p:anim>
                                    <p:anim calcmode="lin" valueType="num">
                                      <p:cBhvr additive="base">
                                        <p:cTn id="29"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afterGroup">
                            <p:stCondLst>
                              <p:cond delay="0"/>
                            </p:stCondLst>
                            <p:childTnLst>
                              <p:par>
                                <p:cTn id="32" presetID="53" presetClass="entr" presetSubtype="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animEffect transition="in" filter="fade">
                                      <p:cBhvr>
                                        <p:cTn id="36" dur="500"/>
                                        <p:tgtEl>
                                          <p:spTgt spid="15"/>
                                        </p:tgtEl>
                                      </p:cBhvr>
                                    </p:animEffect>
                                  </p:childTnLst>
                                </p:cTn>
                              </p:par>
                              <p:par>
                                <p:cTn id="37" presetID="53"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par>
                                <p:cTn id="42" presetID="53" presetClass="entr" presetSubtype="0" fill="hold" nodeType="withEffect">
                                  <p:stCondLst>
                                    <p:cond delay="0"/>
                                  </p:stCondLst>
                                  <p:childTnLst>
                                    <p:set>
                                      <p:cBhvr>
                                        <p:cTn id="43" dur="1" fill="hold">
                                          <p:stCondLst>
                                            <p:cond delay="0"/>
                                          </p:stCondLst>
                                        </p:cTn>
                                        <p:tgtEl>
                                          <p:spTgt spid="26"/>
                                        </p:tgtEl>
                                        <p:attrNameLst>
                                          <p:attrName>style.visibility</p:attrName>
                                        </p:attrNameLst>
                                      </p:cBhvr>
                                      <p:to>
                                        <p:strVal val="visible"/>
                                      </p:to>
                                    </p:set>
                                    <p:anim calcmode="lin" valueType="num">
                                      <p:cBhvr>
                                        <p:cTn id="44" dur="500" fill="hold"/>
                                        <p:tgtEl>
                                          <p:spTgt spid="26"/>
                                        </p:tgtEl>
                                        <p:attrNameLst>
                                          <p:attrName>ppt_w</p:attrName>
                                        </p:attrNameLst>
                                      </p:cBhvr>
                                      <p:tavLst>
                                        <p:tav tm="0">
                                          <p:val>
                                            <p:fltVal val="0"/>
                                          </p:val>
                                        </p:tav>
                                        <p:tav tm="100000">
                                          <p:val>
                                            <p:strVal val="#ppt_w"/>
                                          </p:val>
                                        </p:tav>
                                      </p:tavLst>
                                    </p:anim>
                                    <p:anim calcmode="lin" valueType="num">
                                      <p:cBhvr>
                                        <p:cTn id="45" dur="500" fill="hold"/>
                                        <p:tgtEl>
                                          <p:spTgt spid="26"/>
                                        </p:tgtEl>
                                        <p:attrNameLst>
                                          <p:attrName>ppt_h</p:attrName>
                                        </p:attrNameLst>
                                      </p:cBhvr>
                                      <p:tavLst>
                                        <p:tav tm="0">
                                          <p:val>
                                            <p:fltVal val="0"/>
                                          </p:val>
                                        </p:tav>
                                        <p:tav tm="100000">
                                          <p:val>
                                            <p:strVal val="#ppt_h"/>
                                          </p:val>
                                        </p:tav>
                                      </p:tavLst>
                                    </p:anim>
                                    <p:animEffect transition="in" filter="fade">
                                      <p:cBhvr>
                                        <p:cTn id="4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4495801" y="1171198"/>
            <a:ext cx="4648200" cy="3971180"/>
          </a:xfrm>
          <a:prstGeom prst="rect">
            <a:avLst/>
          </a:prstGeom>
        </p:spPr>
      </p:pic>
      <p:pic>
        <p:nvPicPr>
          <p:cNvPr id="6" name="图片 5"/>
          <p:cNvPicPr>
            <a:picLocks noChangeAspect="1"/>
          </p:cNvPicPr>
          <p:nvPr/>
        </p:nvPicPr>
        <p:blipFill>
          <a:blip r:embed="rId5"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flipH="1">
            <a:off x="228600" y="546420"/>
            <a:ext cx="1295400" cy="549885"/>
          </a:xfrm>
          <a:prstGeom prst="rect">
            <a:avLst/>
          </a:prstGeom>
        </p:spPr>
      </p:pic>
      <p:pic>
        <p:nvPicPr>
          <p:cNvPr id="8" name="图片 7"/>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5773595" y="1171197"/>
            <a:ext cx="3370405" cy="3712331"/>
          </a:xfrm>
          <a:prstGeom prst="rect">
            <a:avLst/>
          </a:prstGeom>
        </p:spPr>
      </p:pic>
      <p:sp>
        <p:nvSpPr>
          <p:cNvPr id="36" name="文本框 35"/>
          <p:cNvSpPr txBox="1"/>
          <p:nvPr/>
        </p:nvSpPr>
        <p:spPr>
          <a:xfrm>
            <a:off x="2057436" y="2089725"/>
            <a:ext cx="3962364" cy="707886"/>
          </a:xfrm>
          <a:prstGeom prst="rect">
            <a:avLst/>
          </a:prstGeom>
          <a:noFill/>
        </p:spPr>
        <p:txBody>
          <a:bodyPr wrap="square" rtlCol="0">
            <a:spAutoFit/>
          </a:bodyPr>
          <a:lstStyle/>
          <a:p>
            <a:r>
              <a:rPr lang="zh-CN" altLang="en-US" sz="4000" b="1">
                <a:solidFill>
                  <a:schemeClr val="bg1"/>
                </a:solidFill>
                <a:latin typeface="+mn-ea"/>
                <a:sym typeface="Arial" panose="020B0604020202020204" pitchFamily="34" charset="0"/>
              </a:rPr>
              <a:t>学习压力的表现</a:t>
            </a:r>
          </a:p>
        </p:txBody>
      </p:sp>
      <p:grpSp>
        <p:nvGrpSpPr>
          <p:cNvPr id="2" name="组合 1"/>
          <p:cNvGrpSpPr/>
          <p:nvPr/>
        </p:nvGrpSpPr>
        <p:grpSpPr>
          <a:xfrm flipH="1">
            <a:off x="501906" y="1560129"/>
            <a:ext cx="1621221" cy="1621221"/>
            <a:chOff x="3377059" y="1569786"/>
            <a:chExt cx="1621221" cy="1621221"/>
          </a:xfrm>
        </p:grpSpPr>
        <p:pic>
          <p:nvPicPr>
            <p:cNvPr id="27" name="图片 26"/>
            <p:cNvPicPr>
              <a:picLocks noChangeAspect="1"/>
            </p:cNvPicPr>
            <p:nvPr/>
          </p:nvPicPr>
          <p:blipFill>
            <a:blip r:embed="rId7"/>
            <a:srcRect/>
            <a:stretch/>
          </p:blipFill>
          <p:spPr>
            <a:xfrm>
              <a:off x="3490705" y="2024598"/>
              <a:ext cx="235304" cy="90451"/>
            </a:xfrm>
            <a:custGeom>
              <a:avLst/>
              <a:gdLst>
                <a:gd name="connsiteX0" fmla="*/ 0 w 313739"/>
                <a:gd name="connsiteY0" fmla="*/ 0 h 120601"/>
                <a:gd name="connsiteX1" fmla="*/ 313739 w 313739"/>
                <a:gd name="connsiteY1" fmla="*/ 0 h 120601"/>
                <a:gd name="connsiteX2" fmla="*/ 257186 w 313739"/>
                <a:gd name="connsiteY2" fmla="*/ 120601 h 120601"/>
                <a:gd name="connsiteX3" fmla="*/ 0 w 313739"/>
                <a:gd name="connsiteY3" fmla="*/ 0 h 120601"/>
              </a:gdLst>
              <a:ahLst/>
              <a:cxnLst>
                <a:cxn ang="0">
                  <a:pos x="connsiteX0" y="connsiteY0"/>
                </a:cxn>
                <a:cxn ang="0">
                  <a:pos x="connsiteX1" y="connsiteY1"/>
                </a:cxn>
                <a:cxn ang="0">
                  <a:pos x="connsiteX2" y="connsiteY2"/>
                </a:cxn>
                <a:cxn ang="0">
                  <a:pos x="connsiteX3" y="connsiteY3"/>
                </a:cxn>
              </a:cxnLst>
              <a:rect l="l" t="t" r="r" b="b"/>
              <a:pathLst>
                <a:path w="313739" h="120600">
                  <a:moveTo>
                    <a:pt x="0" y="0"/>
                  </a:moveTo>
                  <a:lnTo>
                    <a:pt x="313739" y="0"/>
                  </a:lnTo>
                  <a:lnTo>
                    <a:pt x="257186" y="120601"/>
                  </a:lnTo>
                  <a:lnTo>
                    <a:pt x="0" y="0"/>
                  </a:lnTo>
                  <a:close/>
                </a:path>
              </a:pathLst>
            </a:custGeom>
          </p:spPr>
        </p:pic>
        <p:sp>
          <p:nvSpPr>
            <p:cNvPr id="37" name="弧形 36"/>
            <p:cNvSpPr/>
            <p:nvPr/>
          </p:nvSpPr>
          <p:spPr>
            <a:xfrm>
              <a:off x="3377059" y="1569786"/>
              <a:ext cx="1621221" cy="1621221"/>
            </a:xfrm>
            <a:prstGeom prst="arc">
              <a:avLst>
                <a:gd name="adj1" fmla="val 12627107"/>
                <a:gd name="adj2" fmla="val 9585325"/>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a:latin typeface="Arial" panose="020B0604020202020204" pitchFamily="34" charset="0"/>
                <a:ea typeface="黑体" panose="02010609060101010101" pitchFamily="49" charset="-122"/>
                <a:sym typeface="Arial" panose="020B0604020202020204" pitchFamily="34" charset="0"/>
              </a:endParaRPr>
            </a:p>
          </p:txBody>
        </p:sp>
        <p:sp>
          <p:nvSpPr>
            <p:cNvPr id="38" name="文本框 37"/>
            <p:cNvSpPr txBox="1"/>
            <p:nvPr/>
          </p:nvSpPr>
          <p:spPr>
            <a:xfrm>
              <a:off x="3681449" y="1908644"/>
              <a:ext cx="1012031" cy="923449"/>
            </a:xfrm>
            <a:prstGeom prst="rect">
              <a:avLst/>
            </a:prstGeom>
            <a:noFill/>
          </p:spPr>
          <p:txBody>
            <a:bodyPr wrap="square" rtlCol="0">
              <a:spAutoFit/>
            </a:bodyPr>
            <a:lstStyle/>
            <a:p>
              <a:r>
                <a:rPr lang="en-US" altLang="zh-CN" sz="5400" b="1">
                  <a:solidFill>
                    <a:schemeClr val="bg1"/>
                  </a:solidFill>
                  <a:latin typeface="Arial" panose="020B0604020202020204" pitchFamily="34" charset="0"/>
                  <a:ea typeface="黑体" panose="02010609060101010101" pitchFamily="49" charset="-122"/>
                  <a:sym typeface="Arial" panose="020B0604020202020204" pitchFamily="34" charset="0"/>
                </a:rPr>
                <a:t>01</a:t>
              </a:r>
            </a:p>
          </p:txBody>
        </p:sp>
      </p:grpSp>
      <p:pic>
        <p:nvPicPr>
          <p:cNvPr id="4" name="图片 3"/>
          <p:cNvPicPr>
            <a:picLocks noChangeAspect="1"/>
          </p:cNvPicPr>
          <p:nvPr/>
        </p:nvPicPr>
        <p:blipFill>
          <a:blip r:embed="rId8">
            <a:extLst>
              <a:ext uri="{BEBA8EAE-BF5A-486C-A8C5-ECC9F3942E4B}">
                <a14:imgProps xmlns:a14="http://schemas.microsoft.com/office/drawing/2010/main">
                  <a14:imgLayer>
                    <a14:imgEffect>
                      <a14:brightnessContrast contrast="20000"/>
                    </a14:imgEffect>
                    <a14:imgEffect>
                      <a14:colorTemperature colorTemp="5900"/>
                    </a14:imgEffect>
                  </a14:imgLayer>
                </a14:imgProps>
              </a:ext>
              <a:ext uri="{28A0092B-C50C-407E-A947-70E740481C1C}">
                <a14:useLocalDpi xmlns:a14="http://schemas.microsoft.com/office/drawing/2010/main"/>
              </a:ext>
            </a:extLst>
          </a:blip>
          <a:stretch>
            <a:fillRect/>
          </a:stretch>
        </p:blipFill>
        <p:spPr>
          <a:xfrm>
            <a:off x="1" y="3645174"/>
            <a:ext cx="9143998" cy="1497205"/>
          </a:xfrm>
          <a:prstGeom prst="rect">
            <a:avLst/>
          </a:prstGeom>
        </p:spPr>
      </p:pic>
      <p:sp>
        <p:nvSpPr>
          <p:cNvPr id="40" name="矩形 39"/>
          <p:cNvSpPr/>
          <p:nvPr/>
        </p:nvSpPr>
        <p:spPr>
          <a:xfrm>
            <a:off x="2086714" y="2732330"/>
            <a:ext cx="3731549" cy="430887"/>
          </a:xfrm>
          <a:prstGeom prst="rect">
            <a:avLst/>
          </a:prstGeom>
        </p:spPr>
        <p:txBody>
          <a:bodyPr wrap="square">
            <a:spAutoFit/>
          </a:bodyPr>
          <a:lstStyle/>
          <a:p>
            <a:r>
              <a:rPr lang="zh-CN" altLang="en-US" sz="1100" smtClean="0">
                <a:solidFill>
                  <a:schemeClr val="bg1"/>
                </a:solidFill>
              </a:rPr>
              <a:t>class meeting on relieving learning pressure learning pressure </a:t>
            </a:r>
            <a:r>
              <a:rPr lang="zh-CN" altLang="en-US" sz="1100">
                <a:solidFill>
                  <a:schemeClr val="bg1"/>
                </a:solidFill>
              </a:rPr>
              <a:t>class meeting class </a:t>
            </a:r>
            <a:r>
              <a:rPr lang="zh-CN" altLang="en-US" sz="1100" smtClean="0">
                <a:solidFill>
                  <a:schemeClr val="bg1"/>
                </a:solidFill>
              </a:rPr>
              <a:t>meeting</a:t>
            </a:r>
            <a:endParaRPr lang="zh-CN" altLang="en-US" sz="1100">
              <a:solidFill>
                <a:schemeClr val="bg1"/>
              </a:solidFill>
            </a:endParaRPr>
          </a:p>
        </p:txBody>
      </p:sp>
      <p:sp>
        <p:nvSpPr>
          <p:cNvPr id="41" name="文本框 40"/>
          <p:cNvSpPr txBox="1"/>
          <p:nvPr/>
        </p:nvSpPr>
        <p:spPr>
          <a:xfrm>
            <a:off x="2102106" y="1581150"/>
            <a:ext cx="2133600" cy="584775"/>
          </a:xfrm>
          <a:prstGeom prst="rect">
            <a:avLst/>
          </a:prstGeom>
          <a:noFill/>
        </p:spPr>
        <p:txBody>
          <a:bodyPr wrap="square" rtlCol="0">
            <a:spAutoFit/>
          </a:bodyPr>
          <a:lstStyle/>
          <a:p>
            <a:r>
              <a:rPr lang="zh-CN" altLang="en-US" sz="3200" spc="300" smtClean="0">
                <a:solidFill>
                  <a:schemeClr val="bg1"/>
                </a:solidFill>
                <a:latin typeface="+mn-ea"/>
                <a:sym typeface="Arial" panose="020B0604020202020204" pitchFamily="34" charset="0"/>
              </a:rPr>
              <a:t>第一部分</a:t>
            </a:r>
            <a:endParaRPr lang="zh-CN" altLang="en-US" sz="3200" spc="300">
              <a:solidFill>
                <a:schemeClr val="bg1"/>
              </a:solidFill>
              <a:latin typeface="+mn-ea"/>
              <a:sym typeface="Arial" panose="020B0604020202020204" pitchFamily="34" charset="0"/>
            </a:endParaRPr>
          </a:p>
        </p:txBody>
      </p:sp>
      <p:pic>
        <p:nvPicPr>
          <p:cNvPr id="42" name="图片 41"/>
          <p:cNvPicPr>
            <a:picLocks noChangeAspect="1"/>
          </p:cNvPicPr>
          <p:nvPr/>
        </p:nvPicPr>
        <p:blipFill>
          <a:blip r:embed="rId9" cstate="email">
            <a:extLst>
              <a:ext uri="{BEBA8EAE-BF5A-486C-A8C5-ECC9F3942E4B}">
                <a14:imgProps xmlns:a14="http://schemas.microsoft.com/office/drawing/2010/main">
                  <a14:imgLayer>
                    <a14:imgEffect>
                      <a14:brightnessContrast bright="40000" contrast="40000"/>
                    </a14:imgEffect>
                  </a14:imgLayer>
                </a14:imgProps>
              </a:ext>
              <a:ext uri="{28A0092B-C50C-407E-A947-70E740481C1C}">
                <a14:useLocalDpi xmlns:a14="http://schemas.microsoft.com/office/drawing/2010/main"/>
              </a:ext>
            </a:extLst>
          </a:blip>
          <a:srcRect/>
          <a:stretch>
            <a:fillRect/>
          </a:stretch>
        </p:blipFill>
        <p:spPr>
          <a:xfrm>
            <a:off x="4478193" y="3381752"/>
            <a:ext cx="779607" cy="5498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2" presetClass="entr" presetSubtype="9"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0-#ppt_w/2"/>
                                          </p:val>
                                        </p:tav>
                                        <p:tav tm="100000">
                                          <p:val>
                                            <p:strVal val="#ppt_x"/>
                                          </p:val>
                                        </p:tav>
                                      </p:tavLst>
                                    </p:anim>
                                    <p:anim calcmode="lin" valueType="num">
                                      <p:cBhvr additive="base">
                                        <p:cTn id="23" dur="1000" fill="hold"/>
                                        <p:tgtEl>
                                          <p:spTgt spid="6"/>
                                        </p:tgtEl>
                                        <p:attrNameLst>
                                          <p:attrName>ppt_y</p:attrName>
                                        </p:attrNameLst>
                                      </p:cBhvr>
                                      <p:tavLst>
                                        <p:tav tm="0">
                                          <p:val>
                                            <p:strVal val="0-#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42"/>
                                        </p:tgtEl>
                                        <p:attrNameLst>
                                          <p:attrName>style.visibility</p:attrName>
                                        </p:attrNameLst>
                                      </p:cBhvr>
                                      <p:to>
                                        <p:strVal val="visible"/>
                                      </p:to>
                                    </p:set>
                                    <p:anim calcmode="lin" valueType="num">
                                      <p:cBhvr additive="base">
                                        <p:cTn id="26" dur="1000" fill="hold"/>
                                        <p:tgtEl>
                                          <p:spTgt spid="42"/>
                                        </p:tgtEl>
                                        <p:attrNameLst>
                                          <p:attrName>ppt_x</p:attrName>
                                        </p:attrNameLst>
                                      </p:cBhvr>
                                      <p:tavLst>
                                        <p:tav tm="0">
                                          <p:val>
                                            <p:strVal val="#ppt_x"/>
                                          </p:val>
                                        </p:tav>
                                        <p:tav tm="100000">
                                          <p:val>
                                            <p:strVal val="#ppt_x"/>
                                          </p:val>
                                        </p:tav>
                                      </p:tavLst>
                                    </p:anim>
                                    <p:anim calcmode="lin" valueType="num">
                                      <p:cBhvr additive="base">
                                        <p:cTn id="27" dur="10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nodeType="clickPar">
                      <p:stCondLst>
                        <p:cond delay="indefinite"/>
                      </p:stCondLst>
                      <p:childTnLst>
                        <p:par>
                          <p:cTn id="36" fill="hold" nodeType="after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 calcmode="lin" valueType="num">
                                      <p:cBhvr additive="base">
                                        <p:cTn id="39" dur="500" fill="hold"/>
                                        <p:tgtEl>
                                          <p:spTgt spid="41"/>
                                        </p:tgtEl>
                                        <p:attrNameLst>
                                          <p:attrName>ppt_x</p:attrName>
                                        </p:attrNameLst>
                                      </p:cBhvr>
                                      <p:tavLst>
                                        <p:tav tm="0">
                                          <p:val>
                                            <p:strVal val="#ppt_x"/>
                                          </p:val>
                                        </p:tav>
                                        <p:tav tm="100000">
                                          <p:val>
                                            <p:strVal val="#ppt_x"/>
                                          </p:val>
                                        </p:tav>
                                      </p:tavLst>
                                    </p:anim>
                                    <p:anim calcmode="lin" valueType="num">
                                      <p:cBhvr additive="base">
                                        <p:cTn id="4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after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left)">
                                      <p:cBhvr>
                                        <p:cTn id="45" dur="500"/>
                                        <p:tgtEl>
                                          <p:spTgt spid="36"/>
                                        </p:tgtEl>
                                      </p:cBhvr>
                                    </p:animEffect>
                                  </p:childTnLst>
                                </p:cTn>
                              </p:par>
                            </p:childTnLst>
                          </p:cTn>
                        </p:par>
                      </p:childTnLst>
                    </p:cTn>
                  </p:par>
                  <p:par>
                    <p:cTn id="46" fill="hold" nodeType="clickPar">
                      <p:stCondLst>
                        <p:cond delay="indefinite"/>
                      </p:stCondLst>
                      <p:childTnLst>
                        <p:par>
                          <p:cTn id="47" fill="hold" nodeType="afterGroup">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barn(inVertical)">
                                      <p:cBhvr>
                                        <p:cTn id="5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1066800" y="1200150"/>
            <a:ext cx="7323311" cy="3264218"/>
            <a:chOff x="4296" y="1838"/>
            <a:chExt cx="11873" cy="6854"/>
          </a:xfrm>
        </p:grpSpPr>
        <p:grpSp>
          <p:nvGrpSpPr>
            <p:cNvPr id="14" name="组合 13"/>
            <p:cNvGrpSpPr/>
            <p:nvPr/>
          </p:nvGrpSpPr>
          <p:grpSpPr>
            <a:xfrm>
              <a:off x="4417" y="1838"/>
              <a:ext cx="11752" cy="1488"/>
              <a:chOff x="4356" y="1818"/>
              <a:chExt cx="11752" cy="1488"/>
            </a:xfrm>
          </p:grpSpPr>
          <p:sp>
            <p:nvSpPr>
              <p:cNvPr id="3" name="文本框 2"/>
              <p:cNvSpPr txBox="1"/>
              <p:nvPr/>
            </p:nvSpPr>
            <p:spPr>
              <a:xfrm>
                <a:off x="4356" y="2273"/>
                <a:ext cx="11752" cy="1033"/>
              </a:xfrm>
              <a:prstGeom prst="rect">
                <a:avLst/>
              </a:prstGeom>
              <a:noFill/>
            </p:spPr>
            <p:txBody>
              <a:bodyPr wrap="square" rtlCol="0">
                <a:spAutoFit/>
              </a:bodyPr>
              <a:lstStyle/>
              <a:p>
                <a:pPr algn="just">
                  <a:lnSpc>
                    <a:spcPct val="130000"/>
                  </a:lnSpc>
                </a:pPr>
                <a:r>
                  <a:rPr kumimoji="1" lang="zh-CN" altLang="en-US" sz="1050">
                    <a:latin typeface="+mn-ea"/>
                    <a:sym typeface="Arial" panose="020B0604020202020204" pitchFamily="34" charset="0"/>
                  </a:rPr>
                  <a:t>对考试表现出明显的焦虑，考前过分紧张，睡不好觉，考试时脑子里一片空白，平时会做的题都忘得一干二净，甚至发生病理性反应。</a:t>
                </a:r>
              </a:p>
            </p:txBody>
          </p:sp>
          <p:sp>
            <p:nvSpPr>
              <p:cNvPr id="8" name="文本框 7"/>
              <p:cNvSpPr txBox="1"/>
              <p:nvPr/>
            </p:nvSpPr>
            <p:spPr>
              <a:xfrm>
                <a:off x="4356" y="1818"/>
                <a:ext cx="1851" cy="630"/>
              </a:xfrm>
              <a:prstGeom prst="rect">
                <a:avLst/>
              </a:prstGeom>
              <a:noFill/>
            </p:spPr>
            <p:txBody>
              <a:bodyPr wrap="none" rtlCol="0" anchor="t">
                <a:spAutoFit/>
              </a:bodyPr>
              <a:lstStyle/>
              <a:p>
                <a:r>
                  <a:rPr kumimoji="1" lang="en-US" altLang="zh-CN" sz="1350" b="1" dirty="0">
                    <a:latin typeface="+mn-ea"/>
                    <a:sym typeface="Arial" panose="020B0604020202020204" pitchFamily="34" charset="0"/>
                  </a:rPr>
                  <a:t>01.</a:t>
                </a:r>
                <a:r>
                  <a:rPr kumimoji="1" lang="zh-CN" altLang="en-US" sz="1350" b="1" dirty="0">
                    <a:latin typeface="+mn-ea"/>
                    <a:sym typeface="Arial" panose="020B0604020202020204" pitchFamily="34" charset="0"/>
                  </a:rPr>
                  <a:t>害怕考试</a:t>
                </a:r>
              </a:p>
            </p:txBody>
          </p:sp>
        </p:grpSp>
        <p:grpSp>
          <p:nvGrpSpPr>
            <p:cNvPr id="15" name="组合 14"/>
            <p:cNvGrpSpPr/>
            <p:nvPr/>
          </p:nvGrpSpPr>
          <p:grpSpPr>
            <a:xfrm>
              <a:off x="4417" y="3591"/>
              <a:ext cx="11752" cy="1613"/>
              <a:chOff x="4356" y="3485"/>
              <a:chExt cx="11752" cy="1613"/>
            </a:xfrm>
          </p:grpSpPr>
          <p:sp>
            <p:nvSpPr>
              <p:cNvPr id="4" name="文本框 3"/>
              <p:cNvSpPr txBox="1"/>
              <p:nvPr/>
            </p:nvSpPr>
            <p:spPr>
              <a:xfrm>
                <a:off x="4356" y="4065"/>
                <a:ext cx="11752" cy="1033"/>
              </a:xfrm>
              <a:prstGeom prst="rect">
                <a:avLst/>
              </a:prstGeom>
              <a:noFill/>
            </p:spPr>
            <p:txBody>
              <a:bodyPr wrap="square" rtlCol="0">
                <a:spAutoFit/>
              </a:bodyPr>
              <a:lstStyle/>
              <a:p>
                <a:pPr algn="just">
                  <a:lnSpc>
                    <a:spcPct val="130000"/>
                  </a:lnSpc>
                </a:pPr>
                <a:r>
                  <a:rPr kumimoji="1" lang="zh-CN" altLang="en-US" sz="1050" dirty="0">
                    <a:latin typeface="+mn-ea"/>
                    <a:sym typeface="Arial" panose="020B0604020202020204" pitchFamily="34" charset="0"/>
                  </a:rPr>
                  <a:t>对老师传授的知识不感兴趣。上课无精打采，经常打磕睡或思想上开小差，课堂上小动作特别多。对所有的老师都没有好感。</a:t>
                </a:r>
              </a:p>
            </p:txBody>
          </p:sp>
          <p:sp>
            <p:nvSpPr>
              <p:cNvPr id="10" name="文本框 9"/>
              <p:cNvSpPr txBox="1"/>
              <p:nvPr/>
            </p:nvSpPr>
            <p:spPr>
              <a:xfrm>
                <a:off x="4356" y="3485"/>
                <a:ext cx="1851" cy="630"/>
              </a:xfrm>
              <a:prstGeom prst="rect">
                <a:avLst/>
              </a:prstGeom>
              <a:noFill/>
            </p:spPr>
            <p:txBody>
              <a:bodyPr wrap="none" rtlCol="0" anchor="t">
                <a:spAutoFit/>
              </a:bodyPr>
              <a:lstStyle/>
              <a:p>
                <a:r>
                  <a:rPr kumimoji="1" lang="en-US" altLang="zh-CN" sz="1350" b="1" dirty="0">
                    <a:latin typeface="+mn-ea"/>
                    <a:sym typeface="Arial" panose="020B0604020202020204" pitchFamily="34" charset="0"/>
                  </a:rPr>
                  <a:t>02.</a:t>
                </a:r>
                <a:r>
                  <a:rPr kumimoji="1" lang="zh-CN" altLang="en-US" sz="1350" b="1" dirty="0">
                    <a:latin typeface="+mn-ea"/>
                    <a:sym typeface="Arial" panose="020B0604020202020204" pitchFamily="34" charset="0"/>
                  </a:rPr>
                  <a:t>抵触学习</a:t>
                </a:r>
              </a:p>
            </p:txBody>
          </p:sp>
        </p:grpSp>
        <p:grpSp>
          <p:nvGrpSpPr>
            <p:cNvPr id="18" name="组合 17"/>
            <p:cNvGrpSpPr/>
            <p:nvPr/>
          </p:nvGrpSpPr>
          <p:grpSpPr>
            <a:xfrm>
              <a:off x="4467" y="5455"/>
              <a:ext cx="9683" cy="1215"/>
              <a:chOff x="4406" y="4923"/>
              <a:chExt cx="9683" cy="1215"/>
            </a:xfrm>
          </p:grpSpPr>
          <p:sp>
            <p:nvSpPr>
              <p:cNvPr id="5" name="文本框 4"/>
              <p:cNvSpPr txBox="1"/>
              <p:nvPr/>
            </p:nvSpPr>
            <p:spPr>
              <a:xfrm>
                <a:off x="4406" y="5503"/>
                <a:ext cx="9683" cy="635"/>
              </a:xfrm>
              <a:prstGeom prst="rect">
                <a:avLst/>
              </a:prstGeom>
              <a:noFill/>
            </p:spPr>
            <p:txBody>
              <a:bodyPr wrap="square" rtlCol="0">
                <a:spAutoFit/>
              </a:bodyPr>
              <a:lstStyle/>
              <a:p>
                <a:pPr algn="just">
                  <a:lnSpc>
                    <a:spcPct val="130000"/>
                  </a:lnSpc>
                </a:pPr>
                <a:r>
                  <a:rPr kumimoji="1" lang="zh-CN" altLang="en-US" sz="1050">
                    <a:latin typeface="+mn-ea"/>
                    <a:sym typeface="Arial" panose="020B0604020202020204" pitchFamily="34" charset="0"/>
                  </a:rPr>
                  <a:t>因为学习成绩较好对自己总是有很高的要求，特别在乎成绩的排名稍有失误就痛不欲生。</a:t>
                </a:r>
              </a:p>
            </p:txBody>
          </p:sp>
          <p:sp>
            <p:nvSpPr>
              <p:cNvPr id="11" name="文本框 10"/>
              <p:cNvSpPr txBox="1"/>
              <p:nvPr/>
            </p:nvSpPr>
            <p:spPr>
              <a:xfrm>
                <a:off x="4406" y="4923"/>
                <a:ext cx="1851" cy="630"/>
              </a:xfrm>
              <a:prstGeom prst="rect">
                <a:avLst/>
              </a:prstGeom>
              <a:noFill/>
            </p:spPr>
            <p:txBody>
              <a:bodyPr wrap="none" rtlCol="0" anchor="t">
                <a:spAutoFit/>
              </a:bodyPr>
              <a:lstStyle/>
              <a:p>
                <a:r>
                  <a:rPr kumimoji="1" lang="en-US" altLang="zh-CN" sz="1350" b="1" dirty="0">
                    <a:latin typeface="+mn-ea"/>
                    <a:sym typeface="Arial" panose="020B0604020202020204" pitchFamily="34" charset="0"/>
                  </a:rPr>
                  <a:t>03.</a:t>
                </a:r>
                <a:r>
                  <a:rPr kumimoji="1" lang="zh-CN" altLang="en-US" sz="1350" b="1" dirty="0">
                    <a:latin typeface="+mn-ea"/>
                    <a:sym typeface="Arial" panose="020B0604020202020204" pitchFamily="34" charset="0"/>
                  </a:rPr>
                  <a:t>在乎排名</a:t>
                </a:r>
              </a:p>
            </p:txBody>
          </p:sp>
        </p:grpSp>
        <p:grpSp>
          <p:nvGrpSpPr>
            <p:cNvPr id="19" name="组合 18"/>
            <p:cNvGrpSpPr/>
            <p:nvPr/>
          </p:nvGrpSpPr>
          <p:grpSpPr>
            <a:xfrm>
              <a:off x="4296" y="7036"/>
              <a:ext cx="11873" cy="1656"/>
              <a:chOff x="4235" y="6342"/>
              <a:chExt cx="11873" cy="1656"/>
            </a:xfrm>
          </p:grpSpPr>
          <p:sp>
            <p:nvSpPr>
              <p:cNvPr id="6" name="文本框 5"/>
              <p:cNvSpPr txBox="1"/>
              <p:nvPr/>
            </p:nvSpPr>
            <p:spPr>
              <a:xfrm>
                <a:off x="4235" y="6922"/>
                <a:ext cx="11873" cy="1076"/>
              </a:xfrm>
              <a:prstGeom prst="rect">
                <a:avLst/>
              </a:prstGeom>
              <a:noFill/>
            </p:spPr>
            <p:txBody>
              <a:bodyPr wrap="square" rtlCol="0">
                <a:spAutoFit/>
              </a:bodyPr>
              <a:lstStyle/>
              <a:p>
                <a:pPr algn="just">
                  <a:lnSpc>
                    <a:spcPct val="130000"/>
                  </a:lnSpc>
                </a:pPr>
                <a:r>
                  <a:rPr kumimoji="1" lang="zh-CN" altLang="en-US" sz="1050">
                    <a:latin typeface="+mn-ea"/>
                    <a:sym typeface="Arial" panose="020B0604020202020204" pitchFamily="34" charset="0"/>
                  </a:rPr>
                  <a:t>和家长的关系紧张，厌烦家长督促检查自己的学习，不愿和家长讨论有关学习的事，对家长提出的成绩要求非常反感并表现出强烈的反抗。</a:t>
                </a:r>
              </a:p>
            </p:txBody>
          </p:sp>
          <p:sp>
            <p:nvSpPr>
              <p:cNvPr id="12" name="文本框 11"/>
              <p:cNvSpPr txBox="1"/>
              <p:nvPr/>
            </p:nvSpPr>
            <p:spPr>
              <a:xfrm>
                <a:off x="4235" y="6342"/>
                <a:ext cx="2412" cy="630"/>
              </a:xfrm>
              <a:prstGeom prst="rect">
                <a:avLst/>
              </a:prstGeom>
              <a:noFill/>
            </p:spPr>
            <p:txBody>
              <a:bodyPr wrap="none" rtlCol="0" anchor="t">
                <a:spAutoFit/>
              </a:bodyPr>
              <a:lstStyle/>
              <a:p>
                <a:r>
                  <a:rPr kumimoji="1" lang="en-US" altLang="zh-CN" sz="1350" b="1" dirty="0">
                    <a:latin typeface="+mn-ea"/>
                    <a:sym typeface="Arial" panose="020B0604020202020204" pitchFamily="34" charset="0"/>
                  </a:rPr>
                  <a:t>04.</a:t>
                </a:r>
                <a:r>
                  <a:rPr kumimoji="1" lang="zh-CN" altLang="en-US" sz="1350" b="1" dirty="0">
                    <a:latin typeface="+mn-ea"/>
                    <a:sym typeface="Arial" panose="020B0604020202020204" pitchFamily="34" charset="0"/>
                  </a:rPr>
                  <a:t>反感父母管教</a:t>
                </a:r>
              </a:p>
            </p:txBody>
          </p:sp>
        </p:grpSp>
        <p:cxnSp>
          <p:nvCxnSpPr>
            <p:cNvPr id="20" name="直接连接符 19"/>
            <p:cNvCxnSpPr/>
            <p:nvPr/>
          </p:nvCxnSpPr>
          <p:spPr>
            <a:xfrm>
              <a:off x="4467" y="3415"/>
              <a:ext cx="11591" cy="0"/>
            </a:xfrm>
            <a:prstGeom prst="line">
              <a:avLst/>
            </a:prstGeom>
            <a:ln w="3175">
              <a:solidFill>
                <a:srgbClr val="BFE1D1"/>
              </a:solidFill>
              <a:prstDash val="sysDot"/>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467" y="5316"/>
              <a:ext cx="11591" cy="0"/>
            </a:xfrm>
            <a:prstGeom prst="line">
              <a:avLst/>
            </a:prstGeom>
            <a:ln w="3175">
              <a:solidFill>
                <a:srgbClr val="BFE1D1"/>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4467" y="6829"/>
              <a:ext cx="11591" cy="0"/>
            </a:xfrm>
            <a:prstGeom prst="line">
              <a:avLst/>
            </a:prstGeom>
            <a:ln w="3175">
              <a:solidFill>
                <a:srgbClr val="BFE1D1"/>
              </a:solidFill>
              <a:prstDash val="sysDot"/>
            </a:ln>
          </p:spPr>
          <p:style>
            <a:lnRef idx="1">
              <a:schemeClr val="accent1"/>
            </a:lnRef>
            <a:fillRef idx="0">
              <a:schemeClr val="accent1"/>
            </a:fillRef>
            <a:effectRef idx="0">
              <a:schemeClr val="accent1"/>
            </a:effectRef>
            <a:fontRef idx="minor">
              <a:schemeClr val="tx1"/>
            </a:fontRef>
          </p:style>
        </p:cxnSp>
      </p:grpSp>
      <p:sp>
        <p:nvSpPr>
          <p:cNvPr id="22" name="文本框 21"/>
          <p:cNvSpPr txBox="1"/>
          <p:nvPr/>
        </p:nvSpPr>
        <p:spPr>
          <a:xfrm>
            <a:off x="1091160" y="586982"/>
            <a:ext cx="2109965"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学习压力的表现</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up)">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198884" y="1809750"/>
            <a:ext cx="3886200" cy="1212640"/>
          </a:xfrm>
          <a:prstGeom prst="rect">
            <a:avLst/>
          </a:prstGeom>
          <a:noFill/>
        </p:spPr>
        <p:txBody>
          <a:bodyPr wrap="square" rtlCol="0">
            <a:spAutoFit/>
          </a:bodyPr>
          <a:lstStyle/>
          <a:p>
            <a:pPr>
              <a:lnSpc>
                <a:spcPct val="130000"/>
              </a:lnSpc>
            </a:pPr>
            <a:r>
              <a:rPr kumimoji="1" lang="zh-CN" altLang="en-US" sz="1400">
                <a:solidFill>
                  <a:schemeClr val="bg1">
                    <a:lumMod val="50000"/>
                  </a:schemeClr>
                </a:solidFill>
                <a:latin typeface="+mn-ea"/>
                <a:sym typeface="Arial" panose="020B0604020202020204" pitchFamily="34" charset="0"/>
              </a:rPr>
              <a:t>故意拖延时间不做作业或敷衍了事，经常性地抄作业或不完成作业，甚至一见到作业就</a:t>
            </a:r>
            <a:r>
              <a:rPr kumimoji="1" lang="zh-CN" altLang="en-US" sz="1400" smtClean="0">
                <a:solidFill>
                  <a:schemeClr val="bg1">
                    <a:lumMod val="50000"/>
                  </a:schemeClr>
                </a:solidFill>
                <a:latin typeface="+mn-ea"/>
                <a:sym typeface="Arial" panose="020B0604020202020204" pitchFamily="34" charset="0"/>
              </a:rPr>
              <a:t>厌烦发火</a:t>
            </a:r>
            <a:r>
              <a:rPr kumimoji="1" lang="zh-CN" altLang="en-US" sz="1400">
                <a:solidFill>
                  <a:schemeClr val="bg1">
                    <a:lumMod val="50000"/>
                  </a:schemeClr>
                </a:solidFill>
                <a:latin typeface="+mn-ea"/>
                <a:sym typeface="Arial" panose="020B0604020202020204" pitchFamily="34" charset="0"/>
              </a:rPr>
              <a:t>、脾气暴躁或者哭泣，有时还会出现</a:t>
            </a:r>
            <a:r>
              <a:rPr kumimoji="1" lang="zh-CN" altLang="en-US" sz="1400" smtClean="0">
                <a:solidFill>
                  <a:schemeClr val="bg1">
                    <a:lumMod val="50000"/>
                  </a:schemeClr>
                </a:solidFill>
                <a:latin typeface="+mn-ea"/>
                <a:sym typeface="Arial" panose="020B0604020202020204" pitchFamily="34" charset="0"/>
              </a:rPr>
              <a:t>恶心呕吐</a:t>
            </a:r>
            <a:r>
              <a:rPr kumimoji="1" lang="zh-CN" altLang="en-US" sz="1400">
                <a:solidFill>
                  <a:schemeClr val="bg1">
                    <a:lumMod val="50000"/>
                  </a:schemeClr>
                </a:solidFill>
                <a:latin typeface="+mn-ea"/>
                <a:sym typeface="Arial" panose="020B0604020202020204" pitchFamily="34" charset="0"/>
              </a:rPr>
              <a:t>等生理反应。</a:t>
            </a:r>
          </a:p>
        </p:txBody>
      </p:sp>
      <p:sp>
        <p:nvSpPr>
          <p:cNvPr id="5" name="文本框 4"/>
          <p:cNvSpPr txBox="1"/>
          <p:nvPr/>
        </p:nvSpPr>
        <p:spPr>
          <a:xfrm>
            <a:off x="4191000" y="3266702"/>
            <a:ext cx="3894083" cy="905248"/>
          </a:xfrm>
          <a:prstGeom prst="rect">
            <a:avLst/>
          </a:prstGeom>
          <a:noFill/>
        </p:spPr>
        <p:txBody>
          <a:bodyPr wrap="square" rtlCol="0">
            <a:spAutoFit/>
          </a:bodyPr>
          <a:lstStyle/>
          <a:p>
            <a:pPr>
              <a:lnSpc>
                <a:spcPct val="130000"/>
              </a:lnSpc>
            </a:pPr>
            <a:r>
              <a:rPr kumimoji="1" lang="zh-CN" altLang="en-US" sz="1400">
                <a:solidFill>
                  <a:schemeClr val="bg1">
                    <a:lumMod val="50000"/>
                  </a:schemeClr>
                </a:solidFill>
                <a:latin typeface="+mn-ea"/>
                <a:sym typeface="Arial" panose="020B0604020202020204" pitchFamily="34" charset="0"/>
              </a:rPr>
              <a:t>对自己的现状很不满意，对自己不信任，经常怀疑甚至否定自己害怕周围的学生超过自己并且距离会越拉越大。经常丢东西或打碎东西。</a:t>
            </a:r>
          </a:p>
        </p:txBody>
      </p:sp>
      <p:sp>
        <p:nvSpPr>
          <p:cNvPr id="7" name="文本框 6"/>
          <p:cNvSpPr txBox="1"/>
          <p:nvPr/>
        </p:nvSpPr>
        <p:spPr>
          <a:xfrm>
            <a:off x="1219200" y="1154845"/>
            <a:ext cx="6781800" cy="652486"/>
          </a:xfrm>
          <a:prstGeom prst="rect">
            <a:avLst/>
          </a:prstGeom>
          <a:noFill/>
        </p:spPr>
        <p:txBody>
          <a:bodyPr wrap="square" rtlCol="0">
            <a:spAutoFit/>
          </a:bodyPr>
          <a:lstStyle/>
          <a:p>
            <a:pPr algn="just">
              <a:lnSpc>
                <a:spcPct val="130000"/>
              </a:lnSpc>
            </a:pPr>
            <a:r>
              <a:rPr kumimoji="1" lang="zh-CN" altLang="en-US" sz="1400" dirty="0">
                <a:solidFill>
                  <a:schemeClr val="bg1">
                    <a:lumMod val="50000"/>
                  </a:schemeClr>
                </a:solidFill>
                <a:latin typeface="+mn-ea"/>
                <a:sym typeface="Arial" panose="020B0604020202020204" pitchFamily="34" charset="0"/>
              </a:rPr>
              <a:t>降低学习的恒心和毅力，面对学习困难退缩、不求上进，对自己缺乏信心、自暴自弃，严重的甚至会厌学、逃学。</a:t>
            </a:r>
          </a:p>
        </p:txBody>
      </p:sp>
      <p:sp>
        <p:nvSpPr>
          <p:cNvPr id="38" name="文本框 37"/>
          <p:cNvSpPr txBox="1"/>
          <p:nvPr/>
        </p:nvSpPr>
        <p:spPr>
          <a:xfrm>
            <a:off x="1187341" y="666750"/>
            <a:ext cx="2109965" cy="369332"/>
          </a:xfrm>
          <a:prstGeom prst="rect">
            <a:avLst/>
          </a:prstGeom>
          <a:solidFill>
            <a:schemeClr val="accent1"/>
          </a:solidFill>
        </p:spPr>
        <p:txBody>
          <a:bodyPr wrap="square" rtlCol="0">
            <a:spAutoFit/>
          </a:bodyPr>
          <a:lstStyle/>
          <a:p>
            <a:pPr algn="ctr"/>
            <a:r>
              <a:rPr lang="zh-CN" altLang="en-US" b="1">
                <a:solidFill>
                  <a:schemeClr val="bg1"/>
                </a:solidFill>
                <a:latin typeface="+mn-ea"/>
                <a:sym typeface="Arial" panose="020B0604020202020204" pitchFamily="34" charset="0"/>
              </a:rPr>
              <a:t>学习压力的表现</a:t>
            </a:r>
          </a:p>
        </p:txBody>
      </p:sp>
      <p:grpSp>
        <p:nvGrpSpPr>
          <p:cNvPr id="36" name="组合 35"/>
          <p:cNvGrpSpPr/>
          <p:nvPr/>
        </p:nvGrpSpPr>
        <p:grpSpPr>
          <a:xfrm>
            <a:off x="1066800" y="1916845"/>
            <a:ext cx="2514600" cy="2415675"/>
            <a:chOff x="5378212" y="2650924"/>
            <a:chExt cx="2850223" cy="2738094"/>
          </a:xfrm>
        </p:grpSpPr>
        <p:sp>
          <p:nvSpPr>
            <p:cNvPr id="35" name="椭圆 34"/>
            <p:cNvSpPr/>
            <p:nvPr/>
          </p:nvSpPr>
          <p:spPr>
            <a:xfrm>
              <a:off x="5439825" y="2650924"/>
              <a:ext cx="2738094" cy="2738094"/>
            </a:xfrm>
            <a:prstGeom prst="ellipse">
              <a:avLst/>
            </a:prstGeom>
            <a:solidFill>
              <a:schemeClr val="accent1"/>
            </a:solidFill>
            <a:ln>
              <a:solidFill>
                <a:srgbClr val="BFE1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pic>
          <p:nvPicPr>
            <p:cNvPr id="34" name="图片 3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78212" y="2703084"/>
              <a:ext cx="2850223" cy="2208924"/>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3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ID" val="553516"/>
  <p:tag name="MH" val="20170806194742"/>
  <p:tag name="MH_LIBRARY" val="CONTENTS"/>
  <p:tag name="MH_ORDER" val="3"/>
  <p:tag name="MH_TYPE" val="NUMBER"/>
</p:tagLst>
</file>

<file path=ppt/tags/tag11.xml><?xml version="1.0" encoding="utf-8"?>
<p:tagLst xmlns:a="http://schemas.openxmlformats.org/drawingml/2006/main" xmlns:r="http://schemas.openxmlformats.org/officeDocument/2006/relationships" xmlns:p="http://schemas.openxmlformats.org/presentationml/2006/main">
  <p:tag name="ID" val="553516"/>
  <p:tag name="MH" val="20170806194742"/>
  <p:tag name="MH_LIBRARY" val="CONTENTS"/>
  <p:tag name="MH_ORDER" val="2"/>
  <p:tag name="MH_TYPE" val="NUMBER"/>
</p:tagLst>
</file>

<file path=ppt/tags/tag12.xml><?xml version="1.0" encoding="utf-8"?>
<p:tagLst xmlns:a="http://schemas.openxmlformats.org/drawingml/2006/main" xmlns:r="http://schemas.openxmlformats.org/officeDocument/2006/relationships" xmlns:p="http://schemas.openxmlformats.org/presentationml/2006/main">
  <p:tag name="ID" val="553516"/>
  <p:tag name="MH" val="20170806194742"/>
  <p:tag name="MH_LIBRARY" val="CONTENTS"/>
  <p:tag name="MH_ORDER" val="1"/>
  <p:tag name="MH_TYPE" val="NUMBER"/>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xml><?xml version="1.0" encoding="utf-8"?>
<p:tagLst xmlns:a="http://schemas.openxmlformats.org/drawingml/2006/main" xmlns:r="http://schemas.openxmlformats.org/officeDocument/2006/relationships" xmlns:p="http://schemas.openxmlformats.org/presentationml/2006/main">
  <p:tag name="ID" val="553516"/>
  <p:tag name="MH" val="20170806194742"/>
  <p:tag name="MH_LIBRARY" val="CONTENTS"/>
  <p:tag name="MH_TYPE" val="OTHERS"/>
  <p:tag name="PA" val="v3.2.0"/>
</p:tagLst>
</file>

<file path=ppt/tags/tag9.xml><?xml version="1.0" encoding="utf-8"?>
<p:tagLst xmlns:a="http://schemas.openxmlformats.org/drawingml/2006/main" xmlns:r="http://schemas.openxmlformats.org/officeDocument/2006/relationships" xmlns:p="http://schemas.openxmlformats.org/presentationml/2006/main">
  <p:tag name="ID" val="553516"/>
  <p:tag name="MH" val="20170806194742"/>
  <p:tag name="MH_LIBRARY" val="CONTENTS"/>
  <p:tag name="MH_TYPE" val="OTHERS"/>
  <p:tag name="PA" val="v3.2.0"/>
</p:tagLst>
</file>

<file path=ppt/theme/theme1.xml><?xml version="1.0" encoding="utf-8"?>
<a:theme xmlns:a="http://schemas.openxmlformats.org/drawingml/2006/main" name="第一PPT模板网-WWW.1PPT.COM">
  <a:themeElements>
    <a:clrScheme name="自定义 10">
      <a:dk1>
        <a:sysClr val="windowText" lastClr="000000"/>
      </a:dk1>
      <a:lt1>
        <a:srgbClr val="FFFFFF"/>
      </a:lt1>
      <a:dk2>
        <a:srgbClr val="000000"/>
      </a:dk2>
      <a:lt2>
        <a:srgbClr val="FFFFFF"/>
      </a:lt2>
      <a:accent1>
        <a:srgbClr val="115DCD"/>
      </a:accent1>
      <a:accent2>
        <a:srgbClr val="ED0000"/>
      </a:accent2>
      <a:accent3>
        <a:srgbClr val="115DCD"/>
      </a:accent3>
      <a:accent4>
        <a:srgbClr val="ED0000"/>
      </a:accent4>
      <a:accent5>
        <a:srgbClr val="115DCD"/>
      </a:accent5>
      <a:accent6>
        <a:srgbClr val="ED0000"/>
      </a:accent6>
      <a:hlink>
        <a:srgbClr val="115DCD"/>
      </a:hlink>
      <a:folHlink>
        <a:srgbClr val="ED0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1925</Words>
  <Application>Microsoft Office PowerPoint</Application>
  <PresentationFormat>全屏显示(16:9)</PresentationFormat>
  <Paragraphs>170</Paragraphs>
  <Slides>21</Slides>
  <Notes>21</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21</vt:i4>
      </vt:variant>
    </vt:vector>
  </HeadingPairs>
  <TitlesOfParts>
    <vt:vector size="31" baseType="lpstr">
      <vt:lpstr>Meiryo</vt:lpstr>
      <vt:lpstr>黑体</vt:lpstr>
      <vt:lpstr>宋体</vt:lpstr>
      <vt:lpstr>微软雅黑</vt:lpstr>
      <vt:lpstr>Arial</vt:lpstr>
      <vt:lpstr>Arial Black</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2021-06-05T00:04:51Z</cp:lastPrinted>
  <dcterms:created xsi:type="dcterms:W3CDTF">2021-06-05T00:04:51Z</dcterms:created>
  <dcterms:modified xsi:type="dcterms:W3CDTF">2023-04-09T02:46:46Z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