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ags/tag10.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11.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ags/tag12.xml" ContentType="application/vnd.openxmlformats-officedocument.presentationml.tags+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33"/>
  </p:notesMasterIdLst>
  <p:sldIdLst>
    <p:sldId id="256" r:id="rId3"/>
    <p:sldId id="258" r:id="rId4"/>
    <p:sldId id="593" r:id="rId5"/>
    <p:sldId id="594" r:id="rId6"/>
    <p:sldId id="595" r:id="rId7"/>
    <p:sldId id="257" r:id="rId8"/>
    <p:sldId id="259" r:id="rId9"/>
    <p:sldId id="571" r:id="rId10"/>
    <p:sldId id="570" r:id="rId11"/>
    <p:sldId id="572" r:id="rId12"/>
    <p:sldId id="580" r:id="rId13"/>
    <p:sldId id="581" r:id="rId14"/>
    <p:sldId id="582" r:id="rId15"/>
    <p:sldId id="596" r:id="rId16"/>
    <p:sldId id="583" r:id="rId17"/>
    <p:sldId id="573" r:id="rId18"/>
    <p:sldId id="584" r:id="rId19"/>
    <p:sldId id="585" r:id="rId20"/>
    <p:sldId id="586" r:id="rId21"/>
    <p:sldId id="587" r:id="rId22"/>
    <p:sldId id="588" r:id="rId23"/>
    <p:sldId id="589" r:id="rId24"/>
    <p:sldId id="597" r:id="rId25"/>
    <p:sldId id="591" r:id="rId26"/>
    <p:sldId id="590" r:id="rId27"/>
    <p:sldId id="598" r:id="rId28"/>
    <p:sldId id="577" r:id="rId29"/>
    <p:sldId id="574" r:id="rId30"/>
    <p:sldId id="599" r:id="rId31"/>
    <p:sldId id="600" r:id="rId32"/>
  </p:sldIdLst>
  <p:sldSz cx="12192000" cy="6858000"/>
  <p:notesSz cx="6858000" cy="9144000"/>
  <p:custDataLst>
    <p:tags r:id="rId3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314" autoAdjust="0"/>
  </p:normalViewPr>
  <p:slideViewPr>
    <p:cSldViewPr snapToGrid="0" showGuides="1">
      <p:cViewPr varScale="1">
        <p:scale>
          <a:sx n="108" d="100"/>
          <a:sy n="108" d="100"/>
        </p:scale>
        <p:origin x="714" y="114"/>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tags" Target="tags/tag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C68B21-5DCA-49F3-A1D9-6B2F59104382}" type="datetimeFigureOut">
              <a:rPr lang="zh-CN" altLang="en-US" smtClean="0"/>
              <a:t>2023/4/9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CA554E-27D8-4B7C-A489-7816859A0F1F}" type="slidenum">
              <a:rPr lang="zh-CN" altLang="en-US" smtClean="0"/>
              <a:t>‹#›</a:t>
            </a:fld>
            <a:endParaRPr lang="zh-CN" altLang="en-US"/>
          </a:p>
        </p:txBody>
      </p:sp>
    </p:spTree>
    <p:extLst>
      <p:ext uri="{BB962C8B-B14F-4D97-AF65-F5344CB8AC3E}">
        <p14:creationId xmlns:p14="http://schemas.microsoft.com/office/powerpoint/2010/main" val="4158414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8</a:t>
            </a:fld>
            <a:endParaRPr lang="zh-CN" altLang="en-US"/>
          </a:p>
        </p:txBody>
      </p:sp>
    </p:spTree>
    <p:extLst>
      <p:ext uri="{BB962C8B-B14F-4D97-AF65-F5344CB8AC3E}">
        <p14:creationId xmlns:p14="http://schemas.microsoft.com/office/powerpoint/2010/main" val="13410278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17</a:t>
            </a:fld>
            <a:endParaRPr lang="zh-CN" altLang="en-US"/>
          </a:p>
        </p:txBody>
      </p:sp>
    </p:spTree>
    <p:extLst>
      <p:ext uri="{BB962C8B-B14F-4D97-AF65-F5344CB8AC3E}">
        <p14:creationId xmlns:p14="http://schemas.microsoft.com/office/powerpoint/2010/main" val="10796941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18</a:t>
            </a:fld>
            <a:endParaRPr lang="zh-CN" altLang="en-US"/>
          </a:p>
        </p:txBody>
      </p:sp>
    </p:spTree>
    <p:extLst>
      <p:ext uri="{BB962C8B-B14F-4D97-AF65-F5344CB8AC3E}">
        <p14:creationId xmlns:p14="http://schemas.microsoft.com/office/powerpoint/2010/main" val="27386834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19</a:t>
            </a:fld>
            <a:endParaRPr lang="zh-CN" altLang="en-US"/>
          </a:p>
        </p:txBody>
      </p:sp>
    </p:spTree>
    <p:extLst>
      <p:ext uri="{BB962C8B-B14F-4D97-AF65-F5344CB8AC3E}">
        <p14:creationId xmlns:p14="http://schemas.microsoft.com/office/powerpoint/2010/main" val="42275090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20</a:t>
            </a:fld>
            <a:endParaRPr lang="zh-CN" altLang="en-US"/>
          </a:p>
        </p:txBody>
      </p:sp>
    </p:spTree>
    <p:extLst>
      <p:ext uri="{BB962C8B-B14F-4D97-AF65-F5344CB8AC3E}">
        <p14:creationId xmlns:p14="http://schemas.microsoft.com/office/powerpoint/2010/main" val="35695118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21</a:t>
            </a:fld>
            <a:endParaRPr lang="zh-CN" altLang="en-US"/>
          </a:p>
        </p:txBody>
      </p:sp>
    </p:spTree>
    <p:extLst>
      <p:ext uri="{BB962C8B-B14F-4D97-AF65-F5344CB8AC3E}">
        <p14:creationId xmlns:p14="http://schemas.microsoft.com/office/powerpoint/2010/main" val="14509101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22</a:t>
            </a:fld>
            <a:endParaRPr lang="zh-CN" altLang="en-US"/>
          </a:p>
        </p:txBody>
      </p:sp>
    </p:spTree>
    <p:extLst>
      <p:ext uri="{BB962C8B-B14F-4D97-AF65-F5344CB8AC3E}">
        <p14:creationId xmlns:p14="http://schemas.microsoft.com/office/powerpoint/2010/main" val="6500683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24</a:t>
            </a:fld>
            <a:endParaRPr lang="zh-CN" altLang="en-US"/>
          </a:p>
        </p:txBody>
      </p:sp>
    </p:spTree>
    <p:extLst>
      <p:ext uri="{BB962C8B-B14F-4D97-AF65-F5344CB8AC3E}">
        <p14:creationId xmlns:p14="http://schemas.microsoft.com/office/powerpoint/2010/main" val="39703687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25</a:t>
            </a:fld>
            <a:endParaRPr lang="zh-CN" altLang="en-US"/>
          </a:p>
        </p:txBody>
      </p:sp>
    </p:spTree>
    <p:extLst>
      <p:ext uri="{BB962C8B-B14F-4D97-AF65-F5344CB8AC3E}">
        <p14:creationId xmlns:p14="http://schemas.microsoft.com/office/powerpoint/2010/main" val="17491262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27</a:t>
            </a:fld>
            <a:endParaRPr lang="zh-CN" altLang="en-US"/>
          </a:p>
        </p:txBody>
      </p:sp>
    </p:spTree>
    <p:extLst>
      <p:ext uri="{BB962C8B-B14F-4D97-AF65-F5344CB8AC3E}">
        <p14:creationId xmlns:p14="http://schemas.microsoft.com/office/powerpoint/2010/main" val="41989556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28</a:t>
            </a:fld>
            <a:endParaRPr lang="zh-CN" altLang="en-US"/>
          </a:p>
        </p:txBody>
      </p:sp>
    </p:spTree>
    <p:extLst>
      <p:ext uri="{BB962C8B-B14F-4D97-AF65-F5344CB8AC3E}">
        <p14:creationId xmlns:p14="http://schemas.microsoft.com/office/powerpoint/2010/main" val="3033266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9</a:t>
            </a:fld>
            <a:endParaRPr lang="zh-CN" altLang="en-US"/>
          </a:p>
        </p:txBody>
      </p:sp>
    </p:spTree>
    <p:extLst>
      <p:ext uri="{BB962C8B-B14F-4D97-AF65-F5344CB8AC3E}">
        <p14:creationId xmlns:p14="http://schemas.microsoft.com/office/powerpoint/2010/main" val="26611585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30</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765437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10</a:t>
            </a:fld>
            <a:endParaRPr lang="zh-CN" altLang="en-US"/>
          </a:p>
        </p:txBody>
      </p:sp>
    </p:spTree>
    <p:extLst>
      <p:ext uri="{BB962C8B-B14F-4D97-AF65-F5344CB8AC3E}">
        <p14:creationId xmlns:p14="http://schemas.microsoft.com/office/powerpoint/2010/main" val="37163351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11</a:t>
            </a:fld>
            <a:endParaRPr lang="zh-CN" altLang="en-US"/>
          </a:p>
        </p:txBody>
      </p:sp>
    </p:spTree>
    <p:extLst>
      <p:ext uri="{BB962C8B-B14F-4D97-AF65-F5344CB8AC3E}">
        <p14:creationId xmlns:p14="http://schemas.microsoft.com/office/powerpoint/2010/main" val="2759346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12</a:t>
            </a:fld>
            <a:endParaRPr lang="zh-CN" altLang="en-US"/>
          </a:p>
        </p:txBody>
      </p:sp>
    </p:spTree>
    <p:extLst>
      <p:ext uri="{BB962C8B-B14F-4D97-AF65-F5344CB8AC3E}">
        <p14:creationId xmlns:p14="http://schemas.microsoft.com/office/powerpoint/2010/main" val="393719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13</a:t>
            </a:fld>
            <a:endParaRPr lang="zh-CN" altLang="en-US"/>
          </a:p>
        </p:txBody>
      </p:sp>
    </p:spTree>
    <p:extLst>
      <p:ext uri="{BB962C8B-B14F-4D97-AF65-F5344CB8AC3E}">
        <p14:creationId xmlns:p14="http://schemas.microsoft.com/office/powerpoint/2010/main" val="252411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EFCA554E-27D8-4B7C-A489-7816859A0F1F}" type="slidenum">
              <a:rPr lang="zh-CN" altLang="en-US" smtClean="0"/>
              <a:t>14</a:t>
            </a:fld>
            <a:endParaRPr lang="zh-CN" altLang="en-US"/>
          </a:p>
        </p:txBody>
      </p:sp>
    </p:spTree>
    <p:extLst>
      <p:ext uri="{BB962C8B-B14F-4D97-AF65-F5344CB8AC3E}">
        <p14:creationId xmlns:p14="http://schemas.microsoft.com/office/powerpoint/2010/main" val="35649064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15</a:t>
            </a:fld>
            <a:endParaRPr lang="zh-CN" altLang="en-US"/>
          </a:p>
        </p:txBody>
      </p:sp>
    </p:spTree>
    <p:extLst>
      <p:ext uri="{BB962C8B-B14F-4D97-AF65-F5344CB8AC3E}">
        <p14:creationId xmlns:p14="http://schemas.microsoft.com/office/powerpoint/2010/main" val="22664274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16</a:t>
            </a:fld>
            <a:endParaRPr lang="zh-CN" altLang="en-US"/>
          </a:p>
        </p:txBody>
      </p:sp>
    </p:spTree>
    <p:extLst>
      <p:ext uri="{BB962C8B-B14F-4D97-AF65-F5344CB8AC3E}">
        <p14:creationId xmlns:p14="http://schemas.microsoft.com/office/powerpoint/2010/main" val="2147794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07527EF5-9226-4941-8514-648D6B8D7301}" type="datetimeFigureOut">
              <a:rPr lang="zh-CN" altLang="en-US" smtClean="0"/>
              <a:t>2023/4/9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A968705-E55B-4D00-89F9-C86CE29FFE44}" type="slidenum">
              <a:rPr lang="zh-CN" altLang="en-US" smtClean="0"/>
              <a:t>‹#›</a:t>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07527EF5-9226-4941-8514-648D6B8D7301}" type="datetimeFigureOut">
              <a:rPr lang="zh-CN" altLang="en-US" smtClean="0"/>
              <a:t>2023/4/9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A968705-E55B-4D00-89F9-C86CE29FFE44}"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07527EF5-9226-4941-8514-648D6B8D7301}" type="datetimeFigureOut">
              <a:rPr lang="zh-CN" altLang="en-US" smtClean="0"/>
              <a:t>2023/4/9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A968705-E55B-4D00-89F9-C86CE29FFE44}"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369703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833549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409885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529772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681063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303912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64001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07527EF5-9226-4941-8514-648D6B8D7301}" type="datetimeFigureOut">
              <a:rPr lang="zh-CN" altLang="en-US" smtClean="0"/>
              <a:t>2023/4/9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A968705-E55B-4D00-89F9-C86CE29FFE44}" type="slidenum">
              <a:rPr lang="zh-CN" altLang="en-US" smtClean="0"/>
              <a:t>‹#›</a:t>
            </a:fld>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184674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652800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927876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93081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07527EF5-9226-4941-8514-648D6B8D7301}" type="datetimeFigureOut">
              <a:rPr lang="zh-CN" altLang="en-US" smtClean="0"/>
              <a:t>2023/4/9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A968705-E55B-4D00-89F9-C86CE29FFE44}"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07527EF5-9226-4941-8514-648D6B8D7301}" type="datetimeFigureOut">
              <a:rPr lang="zh-CN" altLang="en-US" smtClean="0"/>
              <a:t>2023/4/9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A968705-E55B-4D00-89F9-C86CE29FFE44}"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07527EF5-9226-4941-8514-648D6B8D7301}" type="datetimeFigureOut">
              <a:rPr lang="zh-CN" altLang="en-US" smtClean="0"/>
              <a:t>2023/4/9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A968705-E55B-4D00-89F9-C86CE29FFE44}"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07527EF5-9226-4941-8514-648D6B8D7301}" type="datetimeFigureOut">
              <a:rPr lang="zh-CN" altLang="en-US" smtClean="0"/>
              <a:t>2023/4/9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A968705-E55B-4D00-89F9-C86CE29FFE44}"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7527EF5-9226-4941-8514-648D6B8D7301}" type="datetimeFigureOut">
              <a:rPr lang="zh-CN" altLang="en-US" smtClean="0"/>
              <a:t>2023/4/9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A968705-E55B-4D00-89F9-C86CE29FFE44}"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07527EF5-9226-4941-8514-648D6B8D7301}" type="datetimeFigureOut">
              <a:rPr lang="zh-CN" altLang="en-US" smtClean="0"/>
              <a:t>2023/4/9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A968705-E55B-4D00-89F9-C86CE29FFE44}"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07527EF5-9226-4941-8514-648D6B8D7301}" type="datetimeFigureOut">
              <a:rPr lang="zh-CN" altLang="en-US" smtClean="0"/>
              <a:t>2023/4/9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A968705-E55B-4D00-89F9-C86CE29FFE44}"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527EF5-9226-4941-8514-648D6B8D7301}" type="datetimeFigureOut">
              <a:rPr lang="zh-CN" altLang="en-US" smtClean="0"/>
              <a:t>2023/4/9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968705-E55B-4D00-89F9-C86CE29FFE44}"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914751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ags" Target="../tags/tag9.xml"/><Relationship Id="rId4" Type="http://schemas.openxmlformats.org/officeDocument/2006/relationships/image" Target="../media/image1.emf"/></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13.png"/></Relationships>
</file>

<file path=ppt/slides/_rels/slide1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4.xml"/><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image" Target="../media/image15.png"/></Relationships>
</file>

<file path=ppt/slides/_rels/slide2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7.xml"/><Relationship Id="rId1" Type="http://schemas.openxmlformats.org/officeDocument/2006/relationships/tags" Target="../tags/tag10.xml"/></Relationships>
</file>

<file path=ppt/slides/_rels/slide2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6.xml"/><Relationship Id="rId1" Type="http://schemas.openxmlformats.org/officeDocument/2006/relationships/slideLayout" Target="../slideLayouts/slideLayout12.xml"/><Relationship Id="rId4" Type="http://schemas.openxmlformats.org/officeDocument/2006/relationships/image" Target="../media/image16.png"/></Relationships>
</file>

<file path=ppt/slides/_rels/slide2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7.xml"/><Relationship Id="rId1" Type="http://schemas.openxmlformats.org/officeDocument/2006/relationships/slideLayout" Target="../slideLayouts/slideLayout12.xml"/><Relationship Id="rId4" Type="http://schemas.openxmlformats.org/officeDocument/2006/relationships/image" Target="../media/image17.png"/></Relationships>
</file>

<file path=ppt/slides/_rels/slide2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7.xml"/><Relationship Id="rId1" Type="http://schemas.openxmlformats.org/officeDocument/2006/relationships/tags" Target="../tags/tag11.xml"/></Relationships>
</file>

<file path=ppt/slides/_rels/slide2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8.xml"/><Relationship Id="rId1" Type="http://schemas.openxmlformats.org/officeDocument/2006/relationships/slideLayout" Target="../slideLayouts/slideLayout12.xml"/><Relationship Id="rId4" Type="http://schemas.openxmlformats.org/officeDocument/2006/relationships/image" Target="../media/image18.png"/></Relationships>
</file>

<file path=ppt/slides/_rels/slide2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9.xml"/><Relationship Id="rId1" Type="http://schemas.openxmlformats.org/officeDocument/2006/relationships/slideLayout" Target="../slideLayouts/slideLayout12.xml"/><Relationship Id="rId4" Type="http://schemas.openxmlformats.org/officeDocument/2006/relationships/image" Target="../media/image19.png"/></Relationships>
</file>

<file path=ppt/slides/_rels/slide2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tags" Target="../tags/tag12.xml"/><Relationship Id="rId5" Type="http://schemas.openxmlformats.org/officeDocument/2006/relationships/image" Target="../media/image20.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0.xml"/><Relationship Id="rId1" Type="http://schemas.openxmlformats.org/officeDocument/2006/relationships/slideLayout" Target="../slideLayouts/slideLayout19.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7.xml"/><Relationship Id="rId1" Type="http://schemas.openxmlformats.org/officeDocument/2006/relationships/tags" Target="../tags/tag5.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7.xml"/><Relationship Id="rId1" Type="http://schemas.openxmlformats.org/officeDocument/2006/relationships/tags" Target="../tags/tag6.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7.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图片 17"/>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grpSp>
        <p:nvGrpSpPr>
          <p:cNvPr id="21" name="组合 20"/>
          <p:cNvGrpSpPr/>
          <p:nvPr/>
        </p:nvGrpSpPr>
        <p:grpSpPr>
          <a:xfrm>
            <a:off x="555947" y="843642"/>
            <a:ext cx="11080106" cy="5170716"/>
            <a:chOff x="555947" y="843642"/>
            <a:chExt cx="11080106" cy="5170716"/>
          </a:xfrm>
        </p:grpSpPr>
        <p:sp>
          <p:nvSpPr>
            <p:cNvPr id="8" name="图文框 7"/>
            <p:cNvSpPr/>
            <p:nvPr/>
          </p:nvSpPr>
          <p:spPr>
            <a:xfrm>
              <a:off x="555947" y="843642"/>
              <a:ext cx="11080106" cy="5170716"/>
            </a:xfrm>
            <a:prstGeom prst="frame">
              <a:avLst>
                <a:gd name="adj1" fmla="val 357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0" name="矩形 9"/>
            <p:cNvSpPr/>
            <p:nvPr/>
          </p:nvSpPr>
          <p:spPr>
            <a:xfrm>
              <a:off x="1023257" y="1302657"/>
              <a:ext cx="10145486" cy="4252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10"/>
          <p:cNvSpPr txBox="1"/>
          <p:nvPr/>
        </p:nvSpPr>
        <p:spPr>
          <a:xfrm>
            <a:off x="1877104" y="2057506"/>
            <a:ext cx="8437790" cy="1200329"/>
          </a:xfrm>
          <a:prstGeom prst="rect">
            <a:avLst/>
          </a:prstGeom>
          <a:noFill/>
        </p:spPr>
        <p:txBody>
          <a:bodyPr wrap="square" rtlCol="0">
            <a:spAutoFit/>
          </a:bodyPr>
          <a:lstStyle/>
          <a:p>
            <a:pPr algn="dist"/>
            <a:r>
              <a:rPr lang="zh-CN" altLang="en-US" sz="7200" dirty="0">
                <a:solidFill>
                  <a:srgbClr val="3CA0E4"/>
                </a:solidFill>
                <a:latin typeface="字魂35号-经典雅黑" panose="00000500000000000000" pitchFamily="2" charset="-122"/>
                <a:ea typeface="字魂35号-经典雅黑" panose="00000500000000000000" pitchFamily="2" charset="-122"/>
              </a:rPr>
              <a:t>家校同心，家校共育</a:t>
            </a:r>
          </a:p>
        </p:txBody>
      </p:sp>
      <p:sp>
        <p:nvSpPr>
          <p:cNvPr id="12" name="矩形 11"/>
          <p:cNvSpPr/>
          <p:nvPr/>
        </p:nvSpPr>
        <p:spPr>
          <a:xfrm>
            <a:off x="4148163" y="3429000"/>
            <a:ext cx="3895674" cy="369332"/>
          </a:xfrm>
          <a:prstGeom prst="rect">
            <a:avLst/>
          </a:prstGeom>
        </p:spPr>
        <p:txBody>
          <a:bodyPr wrap="square">
            <a:spAutoFit/>
          </a:bodyPr>
          <a:lstStyle/>
          <a:p>
            <a:pPr algn="dist"/>
            <a:r>
              <a:rPr lang="zh-CN" altLang="en-US">
                <a:solidFill>
                  <a:schemeClr val="tx1">
                    <a:lumMod val="85000"/>
                    <a:lumOff val="15000"/>
                  </a:schemeClr>
                </a:solidFill>
                <a:latin typeface="包图粗朗体" panose="02000000000000000000" pitchFamily="2" charset="-122"/>
                <a:ea typeface="包图粗朗体" panose="02000000000000000000" pitchFamily="2" charset="-122"/>
              </a:rPr>
              <a:t>Final parent meeting</a:t>
            </a:r>
          </a:p>
        </p:txBody>
      </p:sp>
      <p:grpSp>
        <p:nvGrpSpPr>
          <p:cNvPr id="15" name="组合 14"/>
          <p:cNvGrpSpPr/>
          <p:nvPr/>
        </p:nvGrpSpPr>
        <p:grpSpPr>
          <a:xfrm>
            <a:off x="3113314" y="4012684"/>
            <a:ext cx="5965371" cy="461665"/>
            <a:chOff x="3113314" y="4012684"/>
            <a:chExt cx="5965371" cy="461665"/>
          </a:xfrm>
        </p:grpSpPr>
        <p:sp>
          <p:nvSpPr>
            <p:cNvPr id="13" name="矩形 12"/>
            <p:cNvSpPr/>
            <p:nvPr/>
          </p:nvSpPr>
          <p:spPr>
            <a:xfrm>
              <a:off x="3113314" y="4025900"/>
              <a:ext cx="5965371" cy="429985"/>
            </a:xfrm>
            <a:prstGeom prst="rect">
              <a:avLst/>
            </a:prstGeom>
            <a:solidFill>
              <a:srgbClr val="3CA0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3113314" y="4012684"/>
              <a:ext cx="5965371" cy="461665"/>
            </a:xfrm>
            <a:prstGeom prst="rect">
              <a:avLst/>
            </a:prstGeom>
            <a:noFill/>
          </p:spPr>
          <p:txBody>
            <a:bodyPr wrap="square" rtlCol="0">
              <a:spAutoFit/>
            </a:bodyPr>
            <a:lstStyle/>
            <a:p>
              <a:pPr algn="dist"/>
              <a:r>
                <a:rPr lang="zh-CN" altLang="en-US" sz="2400" dirty="0">
                  <a:solidFill>
                    <a:schemeClr val="bg1"/>
                  </a:solidFill>
                  <a:latin typeface="仓耳今楷05-6763 W05" panose="02020400000000000000" pitchFamily="18" charset="-122"/>
                  <a:ea typeface="仓耳今楷05-6763 W05" panose="02020400000000000000" pitchFamily="18" charset="-122"/>
                </a:rPr>
                <a:t>学校期末沟通大会</a:t>
              </a:r>
            </a:p>
          </p:txBody>
        </p:sp>
      </p:grpSp>
      <p:pic>
        <p:nvPicPr>
          <p:cNvPr id="20" name="图片 19"/>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138742" y="4263705"/>
            <a:ext cx="1507262" cy="1318854"/>
          </a:xfrm>
          <a:prstGeom prst="rect">
            <a:avLst/>
          </a:prstGeom>
        </p:spPr>
      </p:pic>
    </p:spTree>
    <p:custDataLst>
      <p:tags r:id="rId1"/>
    </p:custDataLst>
  </p:cSld>
  <p:clrMapOvr>
    <a:masterClrMapping/>
  </p:clrMapOvr>
  <p:transition spd="slow" advTm="7462">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arn(inVertical)">
                                      <p:cBhvr>
                                        <p:cTn id="7" dur="500"/>
                                        <p:tgtEl>
                                          <p:spTgt spid="2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1000"/>
                                        <p:tgtEl>
                                          <p:spTgt spid="12"/>
                                        </p:tgtEl>
                                      </p:cBhvr>
                                    </p:animEffect>
                                    <p:anim calcmode="lin" valueType="num">
                                      <p:cBhvr>
                                        <p:cTn id="20" dur="1000" fill="hold"/>
                                        <p:tgtEl>
                                          <p:spTgt spid="12"/>
                                        </p:tgtEl>
                                        <p:attrNameLst>
                                          <p:attrName>ppt_x</p:attrName>
                                        </p:attrNameLst>
                                      </p:cBhvr>
                                      <p:tavLst>
                                        <p:tav tm="0">
                                          <p:val>
                                            <p:strVal val="#ppt_x"/>
                                          </p:val>
                                        </p:tav>
                                        <p:tav tm="100000">
                                          <p:val>
                                            <p:strVal val="#ppt_x"/>
                                          </p:val>
                                        </p:tav>
                                      </p:tavLst>
                                    </p:anim>
                                    <p:anim calcmode="lin" valueType="num">
                                      <p:cBhvr>
                                        <p:cTn id="2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afterGroup">
                            <p:stCondLst>
                              <p:cond delay="0"/>
                            </p:stCondLst>
                            <p:childTnLst>
                              <p:par>
                                <p:cTn id="24" presetID="16" presetClass="entr" presetSubtype="37" fill="hold"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barn(outVertical)">
                                      <p:cBhvr>
                                        <p:cTn id="26" dur="500"/>
                                        <p:tgtEl>
                                          <p:spTgt spid="15"/>
                                        </p:tgtEl>
                                      </p:cBhvr>
                                    </p:animEffect>
                                  </p:childTnLst>
                                </p:cTn>
                              </p:par>
                            </p:childTnLst>
                          </p:cTn>
                        </p:par>
                      </p:childTnLst>
                    </p:cTn>
                  </p:par>
                  <p:par>
                    <p:cTn id="27" fill="hold" nodeType="clickPar">
                      <p:stCondLst>
                        <p:cond delay="indefinite"/>
                      </p:stCondLst>
                      <p:childTnLst>
                        <p:par>
                          <p:cTn id="28" fill="hold" nodeType="afterGroup">
                            <p:stCondLst>
                              <p:cond delay="0"/>
                            </p:stCondLst>
                            <p:childTnLst>
                              <p:par>
                                <p:cTn id="29" presetID="53" presetClass="entr" presetSubtype="0" fill="hold" nodeType="click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p:cTn id="31" dur="500" fill="hold"/>
                                        <p:tgtEl>
                                          <p:spTgt spid="20"/>
                                        </p:tgtEl>
                                        <p:attrNameLst>
                                          <p:attrName>ppt_w</p:attrName>
                                        </p:attrNameLst>
                                      </p:cBhvr>
                                      <p:tavLst>
                                        <p:tav tm="0">
                                          <p:val>
                                            <p:fltVal val="0"/>
                                          </p:val>
                                        </p:tav>
                                        <p:tav tm="100000">
                                          <p:val>
                                            <p:strVal val="#ppt_w"/>
                                          </p:val>
                                        </p:tav>
                                      </p:tavLst>
                                    </p:anim>
                                    <p:anim calcmode="lin" valueType="num">
                                      <p:cBhvr>
                                        <p:cTn id="32" dur="500" fill="hold"/>
                                        <p:tgtEl>
                                          <p:spTgt spid="20"/>
                                        </p:tgtEl>
                                        <p:attrNameLst>
                                          <p:attrName>ppt_h</p:attrName>
                                        </p:attrNameLst>
                                      </p:cBhvr>
                                      <p:tavLst>
                                        <p:tav tm="0">
                                          <p:val>
                                            <p:fltVal val="0"/>
                                          </p:val>
                                        </p:tav>
                                        <p:tav tm="100000">
                                          <p:val>
                                            <p:strVal val="#ppt_h"/>
                                          </p:val>
                                        </p:tav>
                                      </p:tavLst>
                                    </p:anim>
                                    <p:animEffect transition="in" filter="fade">
                                      <p:cBhvr>
                                        <p:cTn id="33"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8" name="矩形: 圆角 7"/>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5179143" y="2300237"/>
            <a:ext cx="5959913" cy="3020122"/>
          </a:xfrm>
          <a:prstGeom prst="rect">
            <a:avLst/>
          </a:prstGeom>
          <a:noFill/>
        </p:spPr>
        <p:txBody>
          <a:bodyPr wrap="square" rtlCol="0">
            <a:spAutoFit/>
          </a:bodyPr>
          <a:lstStyle>
            <a:defPPr>
              <a:defRPr lang="zh-CN"/>
            </a:defPPr>
            <a:lvl1pPr>
              <a:lnSpc>
                <a:spcPct val="180000"/>
              </a:lnSpc>
              <a:defRPr>
                <a:latin typeface="思源黑体 CN Normal" panose="020B0400000000000000" pitchFamily="34" charset="-122"/>
                <a:ea typeface="思源黑体 CN Normal" panose="020B0400000000000000" pitchFamily="34" charset="-122"/>
              </a:defRPr>
            </a:lvl1pPr>
          </a:lstStyle>
          <a:p>
            <a:r>
              <a:rPr lang="zh-CN" altLang="en-US" dirty="0"/>
              <a:t>          </a:t>
            </a:r>
            <a:r>
              <a:rPr lang="zh-CN" altLang="en-US" dirty="0">
                <a:solidFill>
                  <a:srgbClr val="C00000"/>
                </a:solidFill>
              </a:rPr>
              <a:t>对孩子来说，家长的理解是最好的安慰和鼓励。</a:t>
            </a:r>
            <a:r>
              <a:rPr lang="zh-CN" altLang="en-US" dirty="0"/>
              <a:t>当孩子把负面情绪宣泄出来后，心情自然会平静许多。当孩子平静下来后，家长再耐心细致地向孩子讲述家庭作业的重要性，让孩子明白做作业是掌握所学知识最好的途径。从而帮助孩子从抱怨作业太多的负面情绪中走出来，转到寻找既快又好地完成作业的方法上。</a:t>
            </a:r>
            <a:endParaRPr lang="en-US" altLang="zh-CN" dirty="0"/>
          </a:p>
        </p:txBody>
      </p:sp>
      <p:sp>
        <p:nvSpPr>
          <p:cNvPr id="3" name="文本框 2"/>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让孩子在快乐中学习：</a:t>
            </a:r>
          </a:p>
        </p:txBody>
      </p:sp>
      <p:pic>
        <p:nvPicPr>
          <p:cNvPr id="11" name="图片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00539" y="1609442"/>
            <a:ext cx="4278604" cy="4484479"/>
          </a:xfrm>
          <a:prstGeom prst="rect">
            <a:avLst/>
          </a:prstGeom>
          <a:effectLst>
            <a:outerShdw blurRad="63500" algn="ctr" rotWithShape="0">
              <a:prstClr val="black">
                <a:alpha val="40000"/>
              </a:prstClr>
            </a:outerShdw>
          </a:effectLst>
        </p:spPr>
      </p:pic>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5" name="矩形: 圆角 4"/>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1064343" y="2424930"/>
            <a:ext cx="7068275" cy="2022926"/>
          </a:xfrm>
          <a:prstGeom prst="rect">
            <a:avLst/>
          </a:prstGeom>
          <a:noFill/>
        </p:spPr>
        <p:txBody>
          <a:bodyPr wrap="square" rtlCol="0">
            <a:spAutoFit/>
          </a:bodyPr>
          <a:lstStyle>
            <a:defPPr>
              <a:defRPr lang="zh-CN"/>
            </a:defPPr>
            <a:lvl1pPr>
              <a:lnSpc>
                <a:spcPct val="180000"/>
              </a:lnSpc>
              <a:defRPr>
                <a:latin typeface="思源黑体 CN Normal" panose="020B0400000000000000" pitchFamily="34" charset="-122"/>
                <a:ea typeface="思源黑体 CN Normal" panose="020B0400000000000000" pitchFamily="34" charset="-122"/>
              </a:defRPr>
            </a:lvl1pPr>
          </a:lstStyle>
          <a:p>
            <a:r>
              <a:rPr lang="zh-CN" altLang="en-US" dirty="0">
                <a:solidFill>
                  <a:srgbClr val="C00000"/>
                </a:solidFill>
              </a:rPr>
              <a:t>         家长最忌讳的做法是：立刻用职责和大道理把孩子的抱怨堵回去。</a:t>
            </a:r>
            <a:endParaRPr lang="en-US" altLang="zh-CN" dirty="0">
              <a:solidFill>
                <a:srgbClr val="C00000"/>
              </a:solidFill>
            </a:endParaRPr>
          </a:p>
          <a:p>
            <a:r>
              <a:rPr lang="zh-CN" altLang="en-US" dirty="0"/>
              <a:t>         家长可根据作业内容，指导孩子把作业分几部分，制定完成计划。</a:t>
            </a:r>
            <a:endParaRPr lang="en-US" altLang="zh-CN" dirty="0"/>
          </a:p>
          <a:p>
            <a:r>
              <a:rPr lang="zh-CN" altLang="en-US" dirty="0"/>
              <a:t>如：可以先把大部分简单的作业完成，只剩下较难的一项时，孩子心理就不会那么焦虑和烦躁了。</a:t>
            </a:r>
          </a:p>
        </p:txBody>
      </p:sp>
      <p:sp>
        <p:nvSpPr>
          <p:cNvPr id="9" name="文本框 8"/>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让孩子在快乐中学习：</a:t>
            </a:r>
          </a:p>
        </p:txBody>
      </p:sp>
      <p:pic>
        <p:nvPicPr>
          <p:cNvPr id="13" name="图片 1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567458" y="1248161"/>
            <a:ext cx="4890661" cy="4890661"/>
          </a:xfrm>
          <a:prstGeom prst="rect">
            <a:avLst/>
          </a:prstGeom>
          <a:effectLst>
            <a:outerShdw blurRad="12700" dist="12700" dir="13500000" algn="br" rotWithShape="0">
              <a:prstClr val="black">
                <a:alpha val="40000"/>
              </a:prstClr>
            </a:outerShdw>
          </a:effectLst>
        </p:spPr>
      </p:pic>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7" name="矩形: 圆角 6"/>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802581" y="2962547"/>
            <a:ext cx="5230045" cy="4051486"/>
          </a:xfrm>
          <a:prstGeom prst="rect">
            <a:avLst/>
          </a:prstGeom>
          <a:effectLst>
            <a:outerShdw blurRad="12700" dist="12700" dir="18900000" algn="bl" rotWithShape="0">
              <a:prstClr val="black">
                <a:alpha val="40000"/>
              </a:prstClr>
            </a:outerShdw>
          </a:effectLst>
        </p:spPr>
      </p:pic>
      <p:sp>
        <p:nvSpPr>
          <p:cNvPr id="5" name="文本框 4"/>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让孩子在快乐中学习：</a:t>
            </a:r>
          </a:p>
        </p:txBody>
      </p:sp>
      <p:sp>
        <p:nvSpPr>
          <p:cNvPr id="9" name="文本框 8"/>
          <p:cNvSpPr txBox="1"/>
          <p:nvPr/>
        </p:nvSpPr>
        <p:spPr>
          <a:xfrm>
            <a:off x="1128676" y="2364936"/>
            <a:ext cx="3259193" cy="874407"/>
          </a:xfrm>
          <a:prstGeom prst="rect">
            <a:avLst/>
          </a:prstGeom>
          <a:noFill/>
        </p:spPr>
        <p:txBody>
          <a:bodyPr wrap="square" rtlCol="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pPr marL="285750" indent="-285750">
              <a:buFont typeface="Arial" panose="020B0604020202020204" pitchFamily="34" charset="0"/>
              <a:buChar char="•"/>
            </a:pPr>
            <a:r>
              <a:rPr lang="zh-CN" altLang="en-US"/>
              <a:t>对孩子来说，家长的理解是最好的安慰和鼓励。</a:t>
            </a:r>
          </a:p>
        </p:txBody>
      </p:sp>
      <p:sp>
        <p:nvSpPr>
          <p:cNvPr id="10" name="文本框 9"/>
          <p:cNvSpPr txBox="1"/>
          <p:nvPr/>
        </p:nvSpPr>
        <p:spPr>
          <a:xfrm>
            <a:off x="4843447" y="3453293"/>
            <a:ext cx="2925766" cy="1289905"/>
          </a:xfrm>
          <a:prstGeom prst="rect">
            <a:avLst/>
          </a:prstGeom>
          <a:noFill/>
        </p:spPr>
        <p:txBody>
          <a:bodyPr wrap="square" rtlCol="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pPr marL="285750" indent="-285750">
              <a:buFont typeface="Arial" panose="020B0604020202020204" pitchFamily="34" charset="0"/>
              <a:buChar char="•"/>
            </a:pPr>
            <a:r>
              <a:rPr lang="zh-CN" altLang="en-US"/>
              <a:t>当孩子把负面情绪宣泄出来后，心情自然会平静许多。</a:t>
            </a:r>
          </a:p>
        </p:txBody>
      </p:sp>
      <p:sp>
        <p:nvSpPr>
          <p:cNvPr id="12" name="文本框 11"/>
          <p:cNvSpPr txBox="1"/>
          <p:nvPr/>
        </p:nvSpPr>
        <p:spPr>
          <a:xfrm>
            <a:off x="1128676" y="3453293"/>
            <a:ext cx="3259192" cy="2126801"/>
          </a:xfrm>
          <a:prstGeom prst="rect">
            <a:avLst/>
          </a:prstGeom>
          <a:noFill/>
        </p:spPr>
        <p:txBody>
          <a:bodyPr wrap="square" rtlCol="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pPr marL="285750" indent="-285750">
              <a:buFont typeface="Arial" panose="020B0604020202020204" pitchFamily="34" charset="0"/>
              <a:buChar char="•"/>
            </a:pPr>
            <a:r>
              <a:rPr lang="zh-CN" altLang="en-US"/>
              <a:t>当孩子平静下来后，家长再耐心细致地向孩子讲述家庭作业的重要性，让孩子明白做作业是掌握所学知识最好的途径。</a:t>
            </a:r>
          </a:p>
        </p:txBody>
      </p:sp>
      <p:sp>
        <p:nvSpPr>
          <p:cNvPr id="13" name="文本框 12"/>
          <p:cNvSpPr txBox="1"/>
          <p:nvPr/>
        </p:nvSpPr>
        <p:spPr>
          <a:xfrm>
            <a:off x="4843447" y="2361986"/>
            <a:ext cx="6219876" cy="880306"/>
          </a:xfrm>
          <a:prstGeom prst="rect">
            <a:avLst/>
          </a:prstGeom>
          <a:noFill/>
        </p:spPr>
        <p:txBody>
          <a:bodyPr wrap="square" rtlCol="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pPr marL="285750" indent="-285750">
              <a:buFont typeface="Arial" panose="020B0604020202020204" pitchFamily="34" charset="0"/>
              <a:buChar char="•"/>
            </a:pPr>
            <a:r>
              <a:rPr lang="zh-CN" altLang="en-US"/>
              <a:t>从而帮助孩子从抱怨作业太多的负面情绪中走出来，转到寻找既快又好地完成作业的方法上。</a:t>
            </a:r>
          </a:p>
        </p:txBody>
      </p:sp>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2" grpId="0"/>
      <p:bldP spid="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7" name="矩形: 圆角 6"/>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让孩子在快乐中学习：</a:t>
            </a:r>
          </a:p>
        </p:txBody>
      </p:sp>
      <p:sp>
        <p:nvSpPr>
          <p:cNvPr id="3" name="文本框 2"/>
          <p:cNvSpPr txBox="1"/>
          <p:nvPr/>
        </p:nvSpPr>
        <p:spPr>
          <a:xfrm>
            <a:off x="1064342" y="2254685"/>
            <a:ext cx="10063316" cy="506164"/>
          </a:xfrm>
          <a:prstGeom prst="rect">
            <a:avLst/>
          </a:prstGeom>
          <a:noFill/>
        </p:spPr>
        <p:txBody>
          <a:bodyPr wrap="square" rtlCol="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r>
              <a:rPr lang="zh-CN" altLang="en-US" sz="2000"/>
              <a:t>要想让孩子快乐学习，家长就一定要为孩子创设一个良好的学习环境。</a:t>
            </a:r>
            <a:endParaRPr lang="en-US" altLang="zh-CN" sz="2000"/>
          </a:p>
        </p:txBody>
      </p:sp>
      <p:sp>
        <p:nvSpPr>
          <p:cNvPr id="9" name="文本框 8"/>
          <p:cNvSpPr txBox="1"/>
          <p:nvPr/>
        </p:nvSpPr>
        <p:spPr>
          <a:xfrm>
            <a:off x="1867444" y="3033515"/>
            <a:ext cx="4145426" cy="792718"/>
          </a:xfrm>
          <a:prstGeom prst="rect">
            <a:avLst/>
          </a:prstGeom>
          <a:noFill/>
        </p:spPr>
        <p:txBody>
          <a:bodyPr wrap="square" rtlCol="0" anchor="ctr" anchorCtr="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r>
              <a:rPr lang="zh-CN" altLang="en-US" sz="1600"/>
              <a:t>在家里要有一个固定的学习地点，比如有一张专门写作业的桌子。</a:t>
            </a:r>
            <a:endParaRPr lang="en-US" altLang="zh-CN" sz="1600"/>
          </a:p>
        </p:txBody>
      </p:sp>
      <p:sp>
        <p:nvSpPr>
          <p:cNvPr id="10" name="文本框 9"/>
          <p:cNvSpPr txBox="1"/>
          <p:nvPr/>
        </p:nvSpPr>
        <p:spPr>
          <a:xfrm>
            <a:off x="1867444" y="4052765"/>
            <a:ext cx="4145426" cy="1531381"/>
          </a:xfrm>
          <a:prstGeom prst="rect">
            <a:avLst/>
          </a:prstGeom>
          <a:noFill/>
        </p:spPr>
        <p:txBody>
          <a:bodyPr wrap="square" rtlCol="0" anchor="ctr" anchorCtr="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r>
              <a:rPr lang="zh-CN" altLang="en-US" sz="1600"/>
              <a:t>书桌上不放与学习无关的东西。字典、参考书、文具等井然有序地放在书桌固定的地方，触手可及，既避免浪费时间寻找，又保证心情不被干扰。</a:t>
            </a:r>
            <a:endParaRPr lang="en-US" altLang="zh-CN" sz="1600"/>
          </a:p>
        </p:txBody>
      </p:sp>
      <p:sp>
        <p:nvSpPr>
          <p:cNvPr id="11" name="文本框 10"/>
          <p:cNvSpPr txBox="1"/>
          <p:nvPr/>
        </p:nvSpPr>
        <p:spPr>
          <a:xfrm>
            <a:off x="6982235" y="3218181"/>
            <a:ext cx="4145426" cy="423386"/>
          </a:xfrm>
          <a:prstGeom prst="rect">
            <a:avLst/>
          </a:prstGeom>
          <a:noFill/>
        </p:spPr>
        <p:txBody>
          <a:bodyPr wrap="square" rtlCol="0" anchor="ctr" anchorCtr="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r>
              <a:rPr lang="zh-CN" altLang="en-US" sz="1600"/>
              <a:t>不要边玩边学，更不要边吃边学。</a:t>
            </a:r>
            <a:endParaRPr lang="en-US" altLang="zh-CN" sz="1600"/>
          </a:p>
        </p:txBody>
      </p:sp>
      <p:sp>
        <p:nvSpPr>
          <p:cNvPr id="12" name="文本框 11"/>
          <p:cNvSpPr txBox="1"/>
          <p:nvPr/>
        </p:nvSpPr>
        <p:spPr>
          <a:xfrm>
            <a:off x="6982235" y="4052765"/>
            <a:ext cx="4145426" cy="1531381"/>
          </a:xfrm>
          <a:prstGeom prst="rect">
            <a:avLst/>
          </a:prstGeom>
          <a:noFill/>
        </p:spPr>
        <p:txBody>
          <a:bodyPr wrap="square" rtlCol="0" anchor="ctr" anchorCtr="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r>
              <a:rPr lang="zh-CN" altLang="en-US" sz="1600"/>
              <a:t>把作业当作考试，抓紧每一分钟。有教育专家说：出色的人生源于出色的学习，出色的学习源于良好的学习习惯，良好的学习习惯源于父母从小对孩子的精心培养。</a:t>
            </a:r>
          </a:p>
        </p:txBody>
      </p:sp>
      <p:sp>
        <p:nvSpPr>
          <p:cNvPr id="13" name="矩形 12"/>
          <p:cNvSpPr/>
          <p:nvPr/>
        </p:nvSpPr>
        <p:spPr>
          <a:xfrm>
            <a:off x="1175593" y="3218181"/>
            <a:ext cx="506164" cy="506164"/>
          </a:xfrm>
          <a:prstGeom prst="rect">
            <a:avLst/>
          </a:prstGeom>
          <a:solidFill>
            <a:srgbClr val="4E97CF"/>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effectLst>
                  <a:outerShdw blurRad="25400" dist="25400" dir="2700000" algn="tl" rotWithShape="0">
                    <a:prstClr val="black">
                      <a:alpha val="40000"/>
                    </a:prstClr>
                  </a:outerShdw>
                </a:effectLst>
                <a:latin typeface="思源黑体 CN Medium" panose="020B0600000000000000" pitchFamily="34" charset="-122"/>
                <a:ea typeface="思源黑体 CN Medium" panose="020B0600000000000000" pitchFamily="34" charset="-122"/>
              </a:rPr>
              <a:t>1</a:t>
            </a:r>
            <a:endParaRPr lang="zh-CN" altLang="en-US">
              <a:effectLst>
                <a:outerShdw blurRad="25400" dist="25400" dir="2700000" algn="tl" rotWithShape="0">
                  <a:prstClr val="black">
                    <a:alpha val="40000"/>
                  </a:prstClr>
                </a:outerShdw>
              </a:effectLst>
              <a:latin typeface="思源黑体 CN Medium" panose="020B0600000000000000" pitchFamily="34" charset="-122"/>
              <a:ea typeface="思源黑体 CN Medium" panose="020B0600000000000000" pitchFamily="34" charset="-122"/>
            </a:endParaRPr>
          </a:p>
        </p:txBody>
      </p:sp>
      <p:sp>
        <p:nvSpPr>
          <p:cNvPr id="14" name="矩形 13"/>
          <p:cNvSpPr/>
          <p:nvPr/>
        </p:nvSpPr>
        <p:spPr>
          <a:xfrm>
            <a:off x="1175593" y="4565373"/>
            <a:ext cx="506164" cy="506164"/>
          </a:xfrm>
          <a:prstGeom prst="rect">
            <a:avLst/>
          </a:prstGeom>
          <a:solidFill>
            <a:srgbClr val="4E97CF"/>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effectLst>
                  <a:outerShdw blurRad="25400" dist="25400" dir="2700000" algn="tl" rotWithShape="0">
                    <a:prstClr val="black">
                      <a:alpha val="40000"/>
                    </a:prstClr>
                  </a:outerShdw>
                </a:effectLst>
                <a:latin typeface="思源黑体 CN Medium" panose="020B0600000000000000" pitchFamily="34" charset="-122"/>
                <a:ea typeface="思源黑体 CN Medium" panose="020B0600000000000000" pitchFamily="34" charset="-122"/>
              </a:rPr>
              <a:t>3</a:t>
            </a:r>
            <a:endParaRPr lang="zh-CN" altLang="en-US">
              <a:effectLst>
                <a:outerShdw blurRad="25400" dist="25400" dir="2700000" algn="tl" rotWithShape="0">
                  <a:prstClr val="black">
                    <a:alpha val="40000"/>
                  </a:prstClr>
                </a:outerShdw>
              </a:effectLst>
              <a:latin typeface="思源黑体 CN Medium" panose="020B0600000000000000" pitchFamily="34" charset="-122"/>
              <a:ea typeface="思源黑体 CN Medium" panose="020B0600000000000000" pitchFamily="34" charset="-122"/>
            </a:endParaRPr>
          </a:p>
        </p:txBody>
      </p:sp>
      <p:sp>
        <p:nvSpPr>
          <p:cNvPr id="15" name="矩形 14"/>
          <p:cNvSpPr/>
          <p:nvPr/>
        </p:nvSpPr>
        <p:spPr>
          <a:xfrm>
            <a:off x="6287492" y="3218181"/>
            <a:ext cx="506164" cy="506164"/>
          </a:xfrm>
          <a:prstGeom prst="rect">
            <a:avLst/>
          </a:prstGeom>
          <a:solidFill>
            <a:srgbClr val="4E97CF"/>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effectLst>
                  <a:outerShdw blurRad="25400" dist="25400" dir="2700000" algn="tl" rotWithShape="0">
                    <a:prstClr val="black">
                      <a:alpha val="40000"/>
                    </a:prstClr>
                  </a:outerShdw>
                </a:effectLst>
                <a:latin typeface="思源黑体 CN Medium" panose="020B0600000000000000" pitchFamily="34" charset="-122"/>
                <a:ea typeface="思源黑体 CN Medium" panose="020B0600000000000000" pitchFamily="34" charset="-122"/>
              </a:rPr>
              <a:t>2</a:t>
            </a:r>
            <a:endParaRPr lang="zh-CN" altLang="en-US">
              <a:effectLst>
                <a:outerShdw blurRad="25400" dist="25400" dir="2700000" algn="tl" rotWithShape="0">
                  <a:prstClr val="black">
                    <a:alpha val="40000"/>
                  </a:prstClr>
                </a:outerShdw>
              </a:effectLst>
              <a:latin typeface="思源黑体 CN Medium" panose="020B0600000000000000" pitchFamily="34" charset="-122"/>
              <a:ea typeface="思源黑体 CN Medium" panose="020B0600000000000000" pitchFamily="34" charset="-122"/>
            </a:endParaRPr>
          </a:p>
        </p:txBody>
      </p:sp>
      <p:sp>
        <p:nvSpPr>
          <p:cNvPr id="16" name="矩形 15"/>
          <p:cNvSpPr/>
          <p:nvPr/>
        </p:nvSpPr>
        <p:spPr>
          <a:xfrm>
            <a:off x="6287492" y="4565373"/>
            <a:ext cx="506164" cy="506164"/>
          </a:xfrm>
          <a:prstGeom prst="rect">
            <a:avLst/>
          </a:prstGeom>
          <a:solidFill>
            <a:srgbClr val="4E97CF"/>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effectLst>
                  <a:outerShdw blurRad="25400" dist="25400" dir="2700000" algn="tl" rotWithShape="0">
                    <a:prstClr val="black">
                      <a:alpha val="40000"/>
                    </a:prstClr>
                  </a:outerShdw>
                </a:effectLst>
                <a:latin typeface="思源黑体 CN Medium" panose="020B0600000000000000" pitchFamily="34" charset="-122"/>
                <a:ea typeface="思源黑体 CN Medium" panose="020B0600000000000000" pitchFamily="34" charset="-122"/>
              </a:rPr>
              <a:t>4</a:t>
            </a:r>
            <a:endParaRPr lang="zh-CN" altLang="en-US">
              <a:effectLst>
                <a:outerShdw blurRad="25400" dist="25400" dir="2700000" algn="tl" rotWithShape="0">
                  <a:prstClr val="black">
                    <a:alpha val="40000"/>
                  </a:prstClr>
                </a:outerShdw>
              </a:effectLst>
              <a:latin typeface="思源黑体 CN Medium" panose="020B0600000000000000" pitchFamily="34" charset="-122"/>
              <a:ea typeface="思源黑体 CN Medium" panose="020B0600000000000000" pitchFamily="34" charset="-122"/>
            </a:endParaRPr>
          </a:p>
        </p:txBody>
      </p:sp>
    </p:spTree>
  </p:cSld>
  <p:clrMapOvr>
    <a:masterClrMapping/>
  </p:clrMapOvr>
  <p:transition spd="slow" advClick="0" advTm="3000">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4"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grpSp>
        <p:nvGrpSpPr>
          <p:cNvPr id="3" name="组合 2"/>
          <p:cNvGrpSpPr/>
          <p:nvPr/>
        </p:nvGrpSpPr>
        <p:grpSpPr>
          <a:xfrm>
            <a:off x="555947" y="843642"/>
            <a:ext cx="11080106" cy="5170716"/>
            <a:chOff x="555947" y="843642"/>
            <a:chExt cx="11080106" cy="5170716"/>
          </a:xfrm>
        </p:grpSpPr>
        <p:sp>
          <p:nvSpPr>
            <p:cNvPr id="4" name="图文框 3"/>
            <p:cNvSpPr/>
            <p:nvPr/>
          </p:nvSpPr>
          <p:spPr>
            <a:xfrm>
              <a:off x="555947" y="843642"/>
              <a:ext cx="11080106" cy="5170716"/>
            </a:xfrm>
            <a:prstGeom prst="frame">
              <a:avLst>
                <a:gd name="adj1" fmla="val 357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矩形 4"/>
            <p:cNvSpPr/>
            <p:nvPr/>
          </p:nvSpPr>
          <p:spPr>
            <a:xfrm>
              <a:off x="1023257" y="1302657"/>
              <a:ext cx="10145486" cy="4252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8" name="组合 7"/>
          <p:cNvGrpSpPr/>
          <p:nvPr/>
        </p:nvGrpSpPr>
        <p:grpSpPr>
          <a:xfrm>
            <a:off x="2354945" y="2565400"/>
            <a:ext cx="1549400" cy="1549400"/>
            <a:chOff x="2438400" y="2451100"/>
            <a:chExt cx="1549400" cy="1549400"/>
          </a:xfrm>
        </p:grpSpPr>
        <p:sp>
          <p:nvSpPr>
            <p:cNvPr id="6" name="流程图: 接点 5"/>
            <p:cNvSpPr/>
            <p:nvPr/>
          </p:nvSpPr>
          <p:spPr>
            <a:xfrm>
              <a:off x="2438400" y="2451100"/>
              <a:ext cx="1549400" cy="1549400"/>
            </a:xfrm>
            <a:prstGeom prst="flowChartConnector">
              <a:avLst/>
            </a:prstGeom>
            <a:solidFill>
              <a:srgbClr val="3CA0E4"/>
            </a:solidFill>
            <a:ln>
              <a:noFill/>
            </a:ln>
            <a:effectLst>
              <a:outerShdw blurRad="279400" dist="38100" dir="8100000" sx="114000" sy="114000" algn="tr"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2613411" y="2568014"/>
              <a:ext cx="1155698" cy="1107996"/>
            </a:xfrm>
            <a:prstGeom prst="rect">
              <a:avLst/>
            </a:prstGeom>
            <a:noFill/>
          </p:spPr>
          <p:txBody>
            <a:bodyPr wrap="square" rtlCol="0">
              <a:spAutoFit/>
            </a:bodyPr>
            <a:lstStyle/>
            <a:p>
              <a:pPr algn="ctr"/>
              <a:r>
                <a:rPr lang="en-US" altLang="zh-CN" sz="6600">
                  <a:solidFill>
                    <a:schemeClr val="bg1"/>
                  </a:solidFill>
                  <a:latin typeface="包图粗朗体" panose="02000000000000000000" pitchFamily="2" charset="-122"/>
                  <a:ea typeface="包图粗朗体" panose="02000000000000000000" pitchFamily="2" charset="-122"/>
                </a:rPr>
                <a:t>02</a:t>
              </a:r>
              <a:endParaRPr lang="zh-CN" altLang="en-US" sz="6600">
                <a:solidFill>
                  <a:schemeClr val="bg1"/>
                </a:solidFill>
                <a:latin typeface="包图粗朗体" panose="02000000000000000000" pitchFamily="2" charset="-122"/>
                <a:ea typeface="包图粗朗体" panose="02000000000000000000" pitchFamily="2" charset="-122"/>
              </a:endParaRPr>
            </a:p>
          </p:txBody>
        </p:sp>
      </p:grpSp>
      <p:grpSp>
        <p:nvGrpSpPr>
          <p:cNvPr id="11" name="组合 10"/>
          <p:cNvGrpSpPr/>
          <p:nvPr/>
        </p:nvGrpSpPr>
        <p:grpSpPr>
          <a:xfrm>
            <a:off x="4460293" y="2824659"/>
            <a:ext cx="5552752" cy="1138773"/>
            <a:chOff x="4924748" y="2824659"/>
            <a:chExt cx="5552752" cy="1138773"/>
          </a:xfrm>
        </p:grpSpPr>
        <p:sp>
          <p:nvSpPr>
            <p:cNvPr id="9" name="矩形 8"/>
            <p:cNvSpPr/>
            <p:nvPr/>
          </p:nvSpPr>
          <p:spPr>
            <a:xfrm>
              <a:off x="4924748" y="2824659"/>
              <a:ext cx="5552752" cy="769441"/>
            </a:xfrm>
            <a:prstGeom prst="rect">
              <a:avLst/>
            </a:prstGeom>
          </p:spPr>
          <p:txBody>
            <a:bodyPr wrap="square">
              <a:spAutoFit/>
            </a:bodyPr>
            <a:lstStyle/>
            <a:p>
              <a:pPr algn="dist"/>
              <a:r>
                <a:rPr lang="zh-CN" altLang="en-US" sz="4400" dirty="0">
                  <a:solidFill>
                    <a:schemeClr val="tx1">
                      <a:lumMod val="85000"/>
                      <a:lumOff val="15000"/>
                    </a:schemeClr>
                  </a:solidFill>
                  <a:latin typeface="包图粗朗体" panose="02000000000000000000" pitchFamily="2" charset="-122"/>
                  <a:ea typeface="包图粗朗体" panose="02000000000000000000" pitchFamily="2" charset="-122"/>
                </a:rPr>
                <a:t>强化孩子的自我管理</a:t>
              </a:r>
            </a:p>
          </p:txBody>
        </p:sp>
        <p:sp>
          <p:nvSpPr>
            <p:cNvPr id="10" name="矩形 9"/>
            <p:cNvSpPr/>
            <p:nvPr/>
          </p:nvSpPr>
          <p:spPr>
            <a:xfrm>
              <a:off x="5643063" y="3594100"/>
              <a:ext cx="4116122" cy="369332"/>
            </a:xfrm>
            <a:prstGeom prst="rect">
              <a:avLst/>
            </a:prstGeom>
          </p:spPr>
          <p:txBody>
            <a:bodyPr wrap="square">
              <a:spAutoFit/>
            </a:bodyPr>
            <a:lstStyle/>
            <a:p>
              <a:pPr algn="dist"/>
              <a:r>
                <a:rPr lang="zh-CN" altLang="en-US">
                  <a:latin typeface="仓耳今楷05-6763 W05" panose="02020400000000000000" pitchFamily="18" charset="-122"/>
                  <a:ea typeface="仓耳今楷05-6763 W05" panose="02020400000000000000" pitchFamily="18" charset="-122"/>
                </a:rPr>
                <a:t>Summary of school work this semester</a:t>
              </a: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500" advTm="3598">
        <p:checke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598">
        <p:checker/>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1000"/>
                                        <p:tgtEl>
                                          <p:spTgt spid="11"/>
                                        </p:tgtEl>
                                      </p:cBhvr>
                                    </p:animEffect>
                                    <p:anim calcmode="lin" valueType="num">
                                      <p:cBhvr>
                                        <p:cTn id="20" dur="1000" fill="hold"/>
                                        <p:tgtEl>
                                          <p:spTgt spid="11"/>
                                        </p:tgtEl>
                                        <p:attrNameLst>
                                          <p:attrName>ppt_x</p:attrName>
                                        </p:attrNameLst>
                                      </p:cBhvr>
                                      <p:tavLst>
                                        <p:tav tm="0">
                                          <p:val>
                                            <p:strVal val="#ppt_x"/>
                                          </p:val>
                                        </p:tav>
                                        <p:tav tm="100000">
                                          <p:val>
                                            <p:strVal val="#ppt_x"/>
                                          </p:val>
                                        </p:tav>
                                      </p:tavLst>
                                    </p:anim>
                                    <p:anim calcmode="lin" valueType="num">
                                      <p:cBhvr>
                                        <p:cTn id="2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8" name="矩形: 圆角 7"/>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强化孩子的自我管理：</a:t>
            </a:r>
          </a:p>
        </p:txBody>
      </p:sp>
      <p:sp>
        <p:nvSpPr>
          <p:cNvPr id="3" name="文本框 2"/>
          <p:cNvSpPr txBox="1"/>
          <p:nvPr/>
        </p:nvSpPr>
        <p:spPr>
          <a:xfrm>
            <a:off x="1064343" y="3020677"/>
            <a:ext cx="10019293" cy="2521524"/>
          </a:xfrm>
          <a:prstGeom prst="rect">
            <a:avLst/>
          </a:prstGeom>
          <a:noFill/>
        </p:spPr>
        <p:txBody>
          <a:bodyPr wrap="square" rtlCol="0">
            <a:spAutoFit/>
          </a:bodyPr>
          <a:lstStyle>
            <a:defPPr>
              <a:defRPr lang="zh-CN"/>
            </a:defPPr>
            <a:lvl1pPr>
              <a:lnSpc>
                <a:spcPct val="180000"/>
              </a:lnSpc>
              <a:defRPr>
                <a:solidFill>
                  <a:srgbClr val="C00000"/>
                </a:solidFill>
                <a:latin typeface="思源黑体 CN Normal" panose="020B0400000000000000" pitchFamily="34" charset="-122"/>
                <a:ea typeface="思源黑体 CN Normal" panose="020B0400000000000000" pitchFamily="34" charset="-122"/>
              </a:defRPr>
            </a:lvl1pPr>
          </a:lstStyle>
          <a:p>
            <a:r>
              <a:rPr lang="zh-CN" altLang="en-US" dirty="0">
                <a:solidFill>
                  <a:schemeClr val="tx1"/>
                </a:solidFill>
              </a:rPr>
              <a:t>有这么一个故事：有一个猎人，打猎时捡了几只刚出生不久的小狮子，就把它们带回家中精心喂养。这几只小狮子慢慢长大了，它们生活无忧无虑，有吃有喝，自在幸福。当然，它们都关在笼子里，猎人给他们设计的笼子也是温暖而舒适的。没想到，一不小心，一只小狮子从笼子里跑了出去，猎人到处寻找也没有找到。而其他几只呢？还在受着保护。一天，那个猎人外出打猎后再也没有回来，</a:t>
            </a:r>
            <a:endParaRPr lang="en-US" altLang="zh-CN" dirty="0">
              <a:solidFill>
                <a:schemeClr val="tx1"/>
              </a:solidFill>
            </a:endParaRPr>
          </a:p>
          <a:p>
            <a:r>
              <a:rPr lang="zh-CN" altLang="en-US" dirty="0">
                <a:solidFill>
                  <a:schemeClr val="tx1"/>
                </a:solidFill>
              </a:rPr>
              <a:t>习惯了被喂养和保护的小狮子们最后被活活饿死了。</a:t>
            </a:r>
          </a:p>
        </p:txBody>
      </p:sp>
      <p:sp>
        <p:nvSpPr>
          <p:cNvPr id="9" name="文本框 8"/>
          <p:cNvSpPr txBox="1"/>
          <p:nvPr/>
        </p:nvSpPr>
        <p:spPr>
          <a:xfrm>
            <a:off x="789709" y="2355273"/>
            <a:ext cx="6345381" cy="461665"/>
          </a:xfrm>
          <a:prstGeom prst="rect">
            <a:avLst/>
          </a:prstGeom>
          <a:noFill/>
        </p:spPr>
        <p:txBody>
          <a:bodyPr wrap="square" rtlCol="0">
            <a:spAutoFit/>
          </a:bodyPr>
          <a:lstStyle/>
          <a:p>
            <a:r>
              <a:rPr lang="zh-CN" altLang="en-US" sz="2400" dirty="0">
                <a:latin typeface="思源黑体 CN Medium" panose="020B0600000000000000" pitchFamily="34" charset="-122"/>
                <a:ea typeface="思源黑体 CN Medium" panose="020B0600000000000000" pitchFamily="34" charset="-122"/>
              </a:rPr>
              <a:t>（一）教孩子学会管理自己的生活</a:t>
            </a:r>
          </a:p>
        </p:txBody>
      </p:sp>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16" presetClass="entr" presetSubtype="37"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outVertic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8" name="矩形: 圆角 7"/>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强化孩子的自我管理：</a:t>
            </a:r>
          </a:p>
        </p:txBody>
      </p:sp>
      <p:sp>
        <p:nvSpPr>
          <p:cNvPr id="3" name="文本框 2"/>
          <p:cNvSpPr txBox="1"/>
          <p:nvPr/>
        </p:nvSpPr>
        <p:spPr>
          <a:xfrm>
            <a:off x="1064342" y="2140846"/>
            <a:ext cx="10019293" cy="1518429"/>
          </a:xfrm>
          <a:prstGeom prst="rect">
            <a:avLst/>
          </a:prstGeom>
          <a:noFill/>
        </p:spPr>
        <p:txBody>
          <a:bodyPr wrap="square" rtlCol="0">
            <a:spAutoFit/>
          </a:bodyPr>
          <a:lstStyle>
            <a:defPPr>
              <a:defRPr lang="zh-CN"/>
            </a:defPPr>
            <a:lvl1pPr>
              <a:lnSpc>
                <a:spcPct val="180000"/>
              </a:lnSpc>
              <a:defRPr>
                <a:latin typeface="思源黑体 CN Normal" panose="020B0400000000000000" pitchFamily="34" charset="-122"/>
                <a:ea typeface="思源黑体 CN Normal" panose="020B0400000000000000" pitchFamily="34" charset="-122"/>
              </a:defRPr>
            </a:lvl1pPr>
          </a:lstStyle>
          <a:p>
            <a:r>
              <a:rPr lang="zh-CN" altLang="en-US" dirty="0"/>
              <a:t>而那只当年跑出去的小狮子呢？它已经变成了一只野狮子。它独自在野外时，饿了自己找食吃；渴了自己找水喝；受了伤，它学会了用舌头舔伤口；遇到敌人，它知道怎样保护自己。正是这种独立的、不依靠别人的习惯，使它在大自然的环境里顺利地活了下来。</a:t>
            </a:r>
          </a:p>
        </p:txBody>
      </p:sp>
      <p:sp>
        <p:nvSpPr>
          <p:cNvPr id="9" name="文本框 8"/>
          <p:cNvSpPr txBox="1"/>
          <p:nvPr/>
        </p:nvSpPr>
        <p:spPr>
          <a:xfrm>
            <a:off x="1064341" y="3585731"/>
            <a:ext cx="10019293" cy="2017027"/>
          </a:xfrm>
          <a:prstGeom prst="rect">
            <a:avLst/>
          </a:prstGeom>
          <a:noFill/>
        </p:spPr>
        <p:txBody>
          <a:bodyPr wrap="square" rtlCol="0">
            <a:spAutoFit/>
          </a:bodyPr>
          <a:lstStyle>
            <a:defPPr>
              <a:defRPr lang="zh-CN"/>
            </a:defPPr>
            <a:lvl1pPr>
              <a:lnSpc>
                <a:spcPct val="180000"/>
              </a:lnSpc>
              <a:defRPr>
                <a:latin typeface="思源黑体 CN Normal" panose="020B0400000000000000" pitchFamily="34" charset="-122"/>
                <a:ea typeface="思源黑体 CN Normal" panose="020B0400000000000000" pitchFamily="34" charset="-122"/>
              </a:defRPr>
            </a:lvl1pPr>
          </a:lstStyle>
          <a:p>
            <a:r>
              <a:rPr lang="zh-CN" altLang="en-US" dirty="0">
                <a:solidFill>
                  <a:srgbClr val="C00000"/>
                </a:solidFill>
              </a:rPr>
              <a:t>由此可见，能不能在生活中管好自己，这是自我管理能力中最重要的。</a:t>
            </a:r>
            <a:endParaRPr lang="en-US" altLang="zh-CN" dirty="0">
              <a:solidFill>
                <a:srgbClr val="C00000"/>
              </a:solidFill>
            </a:endParaRPr>
          </a:p>
          <a:p>
            <a:r>
              <a:rPr lang="zh-CN" altLang="en-US" dirty="0"/>
              <a:t>如果孩子无法管理自己的生活起居，我们很难想像他能够管好其他事情。做父母的应该放手让孩子去实践，平时要注意培养孩子自我管理的意识，例如，让孩子把玩完的玩具放进柜里，脱下的衣服叠整齐等，久而久之，他会学会约束、控制自己，形成良好的自我管理的习惯。 </a:t>
            </a:r>
          </a:p>
        </p:txBody>
      </p:sp>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randombar(horizont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7" name="矩形: 圆角 6"/>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强化孩子的自我管理：</a:t>
            </a:r>
          </a:p>
        </p:txBody>
      </p:sp>
      <p:sp>
        <p:nvSpPr>
          <p:cNvPr id="3" name="文本框 2"/>
          <p:cNvSpPr txBox="1"/>
          <p:nvPr/>
        </p:nvSpPr>
        <p:spPr>
          <a:xfrm>
            <a:off x="1064343" y="3020677"/>
            <a:ext cx="5516566" cy="2230675"/>
          </a:xfrm>
          <a:prstGeom prst="rect">
            <a:avLst/>
          </a:prstGeom>
          <a:noFill/>
        </p:spPr>
        <p:txBody>
          <a:bodyPr wrap="square" rtlCol="0">
            <a:spAutoFit/>
          </a:bodyPr>
          <a:lstStyle>
            <a:defPPr>
              <a:defRPr lang="zh-CN"/>
            </a:defPPr>
            <a:lvl1pPr>
              <a:lnSpc>
                <a:spcPct val="180000"/>
              </a:lnSpc>
              <a:defRPr>
                <a:latin typeface="思源黑体 CN Normal" panose="020B0400000000000000" pitchFamily="34" charset="-122"/>
                <a:ea typeface="思源黑体 CN Normal" panose="020B0400000000000000" pitchFamily="34" charset="-122"/>
              </a:defRPr>
            </a:lvl1pPr>
          </a:lstStyle>
          <a:p>
            <a:pPr>
              <a:lnSpc>
                <a:spcPct val="200000"/>
              </a:lnSpc>
            </a:pPr>
            <a:r>
              <a:rPr lang="zh-CN" altLang="en-US" dirty="0"/>
              <a:t>许多父母都会抱怨：孩子不会整理书包，书包里乱得像“纸篓” ，家长只好每天帮他整理。事实上，孩子形成这种毛病主要原因就是家长包办一切，未能培养起孩子自我管理的能力。</a:t>
            </a:r>
          </a:p>
        </p:txBody>
      </p:sp>
      <p:sp>
        <p:nvSpPr>
          <p:cNvPr id="8" name="文本框 7"/>
          <p:cNvSpPr txBox="1"/>
          <p:nvPr/>
        </p:nvSpPr>
        <p:spPr>
          <a:xfrm>
            <a:off x="789709" y="2355273"/>
            <a:ext cx="6345381" cy="461665"/>
          </a:xfrm>
          <a:prstGeom prst="rect">
            <a:avLst/>
          </a:prstGeom>
          <a:noFill/>
        </p:spPr>
        <p:txBody>
          <a:bodyPr wrap="square" rtlCol="0">
            <a:spAutoFit/>
          </a:bodyPr>
          <a:lstStyle/>
          <a:p>
            <a:r>
              <a:rPr lang="zh-CN" altLang="en-US" sz="2400" dirty="0">
                <a:latin typeface="思源黑体 CN Medium" panose="020B0600000000000000" pitchFamily="34" charset="-122"/>
                <a:ea typeface="思源黑体 CN Medium" panose="020B0600000000000000" pitchFamily="34" charset="-122"/>
              </a:rPr>
              <a:t>（二）教孩子学会管理自己的学习</a:t>
            </a:r>
          </a:p>
        </p:txBody>
      </p:sp>
      <p:pic>
        <p:nvPicPr>
          <p:cNvPr id="11" name="图片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861893" y="1325782"/>
            <a:ext cx="4657007" cy="4657007"/>
          </a:xfrm>
          <a:prstGeom prst="rect">
            <a:avLst/>
          </a:prstGeom>
          <a:effectLst>
            <a:outerShdw blurRad="63500" algn="ctr" rotWithShape="0">
              <a:prstClr val="black">
                <a:alpha val="40000"/>
              </a:prstClr>
            </a:outerShdw>
          </a:effectLst>
        </p:spPr>
      </p:pic>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randombar(horizont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7" name="矩形: 圆角 6"/>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78893" y="1918760"/>
            <a:ext cx="4293830" cy="4293830"/>
          </a:xfrm>
          <a:prstGeom prst="rect">
            <a:avLst/>
          </a:prstGeom>
          <a:effectLst>
            <a:outerShdw blurRad="63500" algn="ctr" rotWithShape="0">
              <a:prstClr val="black">
                <a:alpha val="40000"/>
              </a:prstClr>
            </a:outerShdw>
          </a:effectLst>
        </p:spPr>
      </p:pic>
      <p:sp>
        <p:nvSpPr>
          <p:cNvPr id="2" name="文本框 1"/>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强化孩子的自我管理：</a:t>
            </a:r>
          </a:p>
        </p:txBody>
      </p:sp>
      <p:sp>
        <p:nvSpPr>
          <p:cNvPr id="3" name="文本框 2"/>
          <p:cNvSpPr txBox="1"/>
          <p:nvPr/>
        </p:nvSpPr>
        <p:spPr>
          <a:xfrm>
            <a:off x="4791216" y="3089952"/>
            <a:ext cx="6345381" cy="2230675"/>
          </a:xfrm>
          <a:prstGeom prst="rect">
            <a:avLst/>
          </a:prstGeom>
          <a:noFill/>
        </p:spPr>
        <p:txBody>
          <a:bodyPr wrap="square" rtlCol="0">
            <a:spAutoFit/>
          </a:bodyPr>
          <a:lstStyle>
            <a:defPPr>
              <a:defRPr lang="zh-CN"/>
            </a:defPPr>
            <a:lvl1pPr>
              <a:lnSpc>
                <a:spcPct val="200000"/>
              </a:lnSpc>
              <a:defRPr>
                <a:latin typeface="思源黑体 CN Normal" panose="020B0400000000000000" pitchFamily="34" charset="-122"/>
                <a:ea typeface="思源黑体 CN Normal" panose="020B0400000000000000" pitchFamily="34" charset="-122"/>
              </a:defRPr>
            </a:lvl1pPr>
          </a:lstStyle>
          <a:p>
            <a:r>
              <a:rPr lang="zh-CN" altLang="en-US" dirty="0"/>
              <a:t>         遇事不如意或遭遇突发事件时，孩子往往会表现出情绪不稳定，或者是大喜大悲，或者是做事不顾后果，容易冲动。而善于自我管理的孩子就知道情绪是怎么回事，情绪的体验是什么，应该怎样去正确释放自己的情绪等。</a:t>
            </a:r>
          </a:p>
        </p:txBody>
      </p:sp>
      <p:sp>
        <p:nvSpPr>
          <p:cNvPr id="8" name="文本框 7"/>
          <p:cNvSpPr txBox="1"/>
          <p:nvPr/>
        </p:nvSpPr>
        <p:spPr>
          <a:xfrm>
            <a:off x="4516583" y="2355273"/>
            <a:ext cx="6345381" cy="461665"/>
          </a:xfrm>
          <a:prstGeom prst="rect">
            <a:avLst/>
          </a:prstGeom>
          <a:noFill/>
        </p:spPr>
        <p:txBody>
          <a:bodyPr wrap="square" rtlCol="0">
            <a:spAutoFit/>
          </a:bodyPr>
          <a:lstStyle/>
          <a:p>
            <a:r>
              <a:rPr lang="zh-CN" altLang="en-US" sz="2400" dirty="0">
                <a:latin typeface="思源黑体 CN Medium" panose="020B0600000000000000" pitchFamily="34" charset="-122"/>
                <a:ea typeface="思源黑体 CN Medium" panose="020B0600000000000000" pitchFamily="34" charset="-122"/>
              </a:rPr>
              <a:t>（三）教孩子学会控制和管理自己的情绪</a:t>
            </a:r>
          </a:p>
        </p:txBody>
      </p:sp>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left)">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7" name="矩形: 圆角 6"/>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强化孩子的自我管理：</a:t>
            </a:r>
          </a:p>
        </p:txBody>
      </p:sp>
      <p:sp>
        <p:nvSpPr>
          <p:cNvPr id="3" name="文本框 2"/>
          <p:cNvSpPr txBox="1"/>
          <p:nvPr/>
        </p:nvSpPr>
        <p:spPr>
          <a:xfrm>
            <a:off x="1064342" y="3117662"/>
            <a:ext cx="6832750" cy="2389950"/>
          </a:xfrm>
          <a:prstGeom prst="rect">
            <a:avLst/>
          </a:prstGeom>
          <a:noFill/>
        </p:spPr>
        <p:txBody>
          <a:bodyPr wrap="square" rtlCol="0">
            <a:spAutoFit/>
          </a:bodyPr>
          <a:lstStyle>
            <a:defPPr>
              <a:defRPr lang="zh-CN"/>
            </a:defPPr>
            <a:lvl1pPr>
              <a:lnSpc>
                <a:spcPct val="200000"/>
              </a:lnSpc>
              <a:defRPr>
                <a:latin typeface="思源黑体 CN Normal" panose="020B0400000000000000" pitchFamily="34" charset="-122"/>
                <a:ea typeface="思源黑体 CN Normal" panose="020B0400000000000000" pitchFamily="34" charset="-122"/>
              </a:defRPr>
            </a:lvl1pPr>
          </a:lstStyle>
          <a:p>
            <a:pPr>
              <a:lnSpc>
                <a:spcPct val="170000"/>
              </a:lnSpc>
            </a:pPr>
            <a:r>
              <a:rPr lang="zh-CN" altLang="en-US"/>
              <a:t>         遇事不如意或遭遇突发事件时，孩子往往会表现出情绪不稳定，或者是大喜大悲，或者是做事不顾后果，容易冲动。而善于自我管理的孩子就知道情绪是怎么回事，情绪的体验是什么，应该怎样去正确释放自己的情绪等。比如，有些孩子别人碰一下就喜欢说脏话或动手打人。</a:t>
            </a:r>
          </a:p>
        </p:txBody>
      </p:sp>
      <p:sp>
        <p:nvSpPr>
          <p:cNvPr id="8" name="文本框 7"/>
          <p:cNvSpPr txBox="1"/>
          <p:nvPr/>
        </p:nvSpPr>
        <p:spPr>
          <a:xfrm>
            <a:off x="789708" y="2410693"/>
            <a:ext cx="6345381" cy="461665"/>
          </a:xfrm>
          <a:prstGeom prst="rect">
            <a:avLst/>
          </a:prstGeom>
          <a:noFill/>
        </p:spPr>
        <p:txBody>
          <a:bodyPr wrap="square" rtlCol="0">
            <a:spAutoFit/>
          </a:bodyPr>
          <a:lstStyle/>
          <a:p>
            <a:r>
              <a:rPr lang="zh-CN" altLang="en-US" sz="2400">
                <a:latin typeface="思源黑体 CN Medium" panose="020B0600000000000000" pitchFamily="34" charset="-122"/>
                <a:ea typeface="思源黑体 CN Medium" panose="020B0600000000000000" pitchFamily="34" charset="-122"/>
              </a:rPr>
              <a:t>（三）教孩子学会控制和管理自己的情绪</a:t>
            </a:r>
          </a:p>
        </p:txBody>
      </p:sp>
      <p:pic>
        <p:nvPicPr>
          <p:cNvPr id="11" name="图片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430011" y="1992527"/>
            <a:ext cx="3999991" cy="3999991"/>
          </a:xfrm>
          <a:prstGeom prst="rect">
            <a:avLst/>
          </a:prstGeom>
          <a:effectLst>
            <a:outerShdw blurRad="63500" algn="ctr" rotWithShape="0">
              <a:prstClr val="black">
                <a:alpha val="40000"/>
              </a:prstClr>
            </a:outerShdw>
          </a:effectLst>
        </p:spPr>
      </p:pic>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randombar(horizontal)">
                                      <p:cBhvr>
                                        <p:cTn id="13" dur="500"/>
                                        <p:tgtEl>
                                          <p:spTgt spid="3"/>
                                        </p:tgtEl>
                                      </p:cBhvr>
                                    </p:animEffect>
                                  </p:childTnLst>
                                </p:cTn>
                              </p:par>
                              <p:par>
                                <p:cTn id="14" presetID="14" presetClass="entr" presetSubtype="10"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randombar(horizontal)">
                                      <p:cBhvr>
                                        <p:cTn id="1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grpSp>
        <p:nvGrpSpPr>
          <p:cNvPr id="3" name="组合 2"/>
          <p:cNvGrpSpPr/>
          <p:nvPr/>
        </p:nvGrpSpPr>
        <p:grpSpPr>
          <a:xfrm>
            <a:off x="555947" y="843642"/>
            <a:ext cx="11080106" cy="5170716"/>
            <a:chOff x="555947" y="843642"/>
            <a:chExt cx="11080106" cy="5170716"/>
          </a:xfrm>
        </p:grpSpPr>
        <p:sp>
          <p:nvSpPr>
            <p:cNvPr id="4" name="图文框 3"/>
            <p:cNvSpPr/>
            <p:nvPr/>
          </p:nvSpPr>
          <p:spPr>
            <a:xfrm>
              <a:off x="555947" y="843642"/>
              <a:ext cx="11080106" cy="5170716"/>
            </a:xfrm>
            <a:prstGeom prst="frame">
              <a:avLst>
                <a:gd name="adj1" fmla="val 357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矩形 4"/>
            <p:cNvSpPr/>
            <p:nvPr/>
          </p:nvSpPr>
          <p:spPr>
            <a:xfrm>
              <a:off x="1023257" y="1302657"/>
              <a:ext cx="10145486" cy="4252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1" name="文本框 20"/>
          <p:cNvSpPr txBox="1"/>
          <p:nvPr/>
        </p:nvSpPr>
        <p:spPr>
          <a:xfrm>
            <a:off x="1064342" y="1407752"/>
            <a:ext cx="3853131"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尊敬的各位家长：</a:t>
            </a:r>
          </a:p>
        </p:txBody>
      </p:sp>
      <p:sp>
        <p:nvSpPr>
          <p:cNvPr id="22" name="文本框 21"/>
          <p:cNvSpPr txBox="1"/>
          <p:nvPr/>
        </p:nvSpPr>
        <p:spPr>
          <a:xfrm>
            <a:off x="1064342" y="2254685"/>
            <a:ext cx="10063316" cy="2352824"/>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pPr>
              <a:lnSpc>
                <a:spcPct val="150000"/>
              </a:lnSpc>
            </a:pPr>
            <a:r>
              <a:rPr lang="zh-CN" altLang="en-US" sz="2000" dirty="0">
                <a:latin typeface="思源黑体 CN Normal" panose="020B0400000000000000" pitchFamily="34" charset="-122"/>
                <a:ea typeface="思源黑体 CN Normal" panose="020B0400000000000000" pitchFamily="34" charset="-122"/>
              </a:rPr>
              <a:t>         衷心地感谢各位能在百忙之中抽出时间来参加这次的家校共育交流会。</a:t>
            </a:r>
          </a:p>
          <a:p>
            <a:pPr>
              <a:lnSpc>
                <a:spcPct val="150000"/>
              </a:lnSpc>
            </a:pPr>
            <a:r>
              <a:rPr lang="zh-CN" altLang="en-US" sz="2000" dirty="0">
                <a:latin typeface="思源黑体 CN Normal" panose="020B0400000000000000" pitchFamily="34" charset="-122"/>
                <a:ea typeface="思源黑体 CN Normal" panose="020B0400000000000000" pitchFamily="34" charset="-122"/>
              </a:rPr>
              <a:t>         孩子的学习成绩好坏取决于家庭、学校、孩子三方面，老师的循循善诱，孩子的刻苦努力固然十分重要，家长的及时督促、适时提醒、定时检查更是起到了“润物细无声”的作用。所以，我们衷心希望通过今天面对面的学习和交流能够为我们的孩子创造更好的学习环境，提供更科学的帮助。</a:t>
            </a:r>
            <a:endParaRPr lang="en-US" altLang="zh-CN" sz="2000" dirty="0">
              <a:latin typeface="思源黑体 CN Normal" panose="020B0400000000000000" pitchFamily="34" charset="-122"/>
              <a:ea typeface="思源黑体 CN Normal" panose="020B0400000000000000" pitchFamily="34" charset="-122"/>
            </a:endParaRPr>
          </a:p>
        </p:txBody>
      </p:sp>
      <p:sp>
        <p:nvSpPr>
          <p:cNvPr id="23" name="文本框 22"/>
          <p:cNvSpPr txBox="1"/>
          <p:nvPr/>
        </p:nvSpPr>
        <p:spPr>
          <a:xfrm>
            <a:off x="1064342" y="4648069"/>
            <a:ext cx="5179229" cy="506164"/>
          </a:xfrm>
          <a:prstGeom prst="rect">
            <a:avLst/>
          </a:prstGeom>
          <a:noFill/>
        </p:spPr>
        <p:txBody>
          <a:bodyPr wrap="square" rtlCol="0">
            <a:spAutoFit/>
          </a:bodyPr>
          <a:lstStyle>
            <a:defPPr>
              <a:defRPr lang="zh-CN"/>
            </a:defPPr>
            <a:lvl1pPr>
              <a:lnSpc>
                <a:spcPct val="150000"/>
              </a:lnSpc>
              <a:defRPr sz="2000">
                <a:latin typeface="思源黑体 CN Normal" panose="020B0400000000000000" pitchFamily="34" charset="-122"/>
                <a:ea typeface="思源黑体 CN Normal" panose="020B0400000000000000" pitchFamily="34" charset="-122"/>
              </a:defRPr>
            </a:lvl1pPr>
          </a:lstStyle>
          <a:p>
            <a:r>
              <a:rPr lang="zh-CN" altLang="en-US"/>
              <a:t>          下面，我们先来看一个案例！</a:t>
            </a:r>
          </a:p>
        </p:txBody>
      </p:sp>
      <p:sp>
        <p:nvSpPr>
          <p:cNvPr id="6" name="文本框 5"/>
          <p:cNvSpPr txBox="1"/>
          <p:nvPr/>
        </p:nvSpPr>
        <p:spPr>
          <a:xfrm>
            <a:off x="5379868" y="1606858"/>
            <a:ext cx="1429305" cy="215444"/>
          </a:xfrm>
          <a:prstGeom prst="rect">
            <a:avLst/>
          </a:prstGeom>
          <a:noFill/>
        </p:spPr>
        <p:txBody>
          <a:bodyPr wrap="square" rtlCol="0">
            <a:spAutoFit/>
          </a:bodyPr>
          <a:lstStyle/>
          <a:p>
            <a:r>
              <a:rPr lang="en-US" altLang="zh-CN" sz="800" dirty="0">
                <a:solidFill>
                  <a:srgbClr val="FFFFFF"/>
                </a:solidFill>
              </a:rPr>
              <a:t>https://www.ypppt.com/</a:t>
            </a:r>
            <a:endParaRPr lang="zh-CN" altLang="en-US" sz="800" dirty="0">
              <a:solidFill>
                <a:srgbClr val="FFFFFF"/>
              </a:solidFill>
            </a:endParaRPr>
          </a:p>
        </p:txBody>
      </p:sp>
    </p:spTree>
    <p:custDataLst>
      <p:tags r:id="rId1"/>
    </p:custDataLst>
  </p:cSld>
  <p:clrMapOvr>
    <a:masterClrMapping/>
  </p:clrMapOvr>
  <p:transition spd="slow" advTm="9787">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randombar(horizontal)">
                                      <p:cBhvr>
                                        <p:cTn id="12" dur="500"/>
                                        <p:tgtEl>
                                          <p:spTgt spid="21"/>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wipe(up)">
                                      <p:cBhvr>
                                        <p:cTn id="17" dur="500"/>
                                        <p:tgtEl>
                                          <p:spTgt spid="22"/>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randombar(horizontal)">
                                      <p:cBhvr>
                                        <p:cTn id="2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10" name="矩形: 圆角 9"/>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强化孩子的自我管理：</a:t>
            </a:r>
          </a:p>
        </p:txBody>
      </p:sp>
      <p:sp>
        <p:nvSpPr>
          <p:cNvPr id="3" name="文本框 2"/>
          <p:cNvSpPr txBox="1"/>
          <p:nvPr/>
        </p:nvSpPr>
        <p:spPr>
          <a:xfrm>
            <a:off x="1064341" y="2979117"/>
            <a:ext cx="10060859" cy="2583849"/>
          </a:xfrm>
          <a:prstGeom prst="rect">
            <a:avLst/>
          </a:prstGeom>
          <a:noFill/>
        </p:spPr>
        <p:txBody>
          <a:bodyPr wrap="square" rtlCol="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pPr>
              <a:lnSpc>
                <a:spcPct val="130000"/>
              </a:lnSpc>
            </a:pPr>
            <a:r>
              <a:rPr lang="zh-CN" altLang="en-US"/>
              <a:t>         有一位脾气非常暴躁的男孩，他的父亲为了帮助孩子控制自己的情绪和行为，想出了一个办法。这天，父亲把男孩叫到一面墙壁面前，对男孩说：“孩子，爸爸知道你脾气不太好，这也不是你希望的。但是，骂人，脾气不好会影响到别人。</a:t>
            </a:r>
            <a:endParaRPr lang="en-US" altLang="zh-CN"/>
          </a:p>
          <a:p>
            <a:pPr>
              <a:lnSpc>
                <a:spcPct val="130000"/>
              </a:lnSpc>
            </a:pPr>
            <a:r>
              <a:rPr lang="zh-CN" altLang="en-US"/>
              <a:t>         这样吧，从今天开始，你感到自己要发火的时候，就在这面墙壁上贴个图标。 ”然后，父亲给了小男孩一叠图标。一周后，墙壁上果然贴上了许多图标。 一天晚上，父亲指着墙壁对男孩说：“孩子，你看到自己的坏脾气了吗？”男孩不好意思地低下了头。父亲说： “从现在开始，如果你一天不发脾气，你就从墙壁上撕下一个图标。 ”</a:t>
            </a:r>
          </a:p>
        </p:txBody>
      </p:sp>
      <p:sp>
        <p:nvSpPr>
          <p:cNvPr id="8" name="文本框 7"/>
          <p:cNvSpPr txBox="1"/>
          <p:nvPr/>
        </p:nvSpPr>
        <p:spPr>
          <a:xfrm>
            <a:off x="789708" y="2313711"/>
            <a:ext cx="6345381" cy="461665"/>
          </a:xfrm>
          <a:prstGeom prst="rect">
            <a:avLst/>
          </a:prstGeom>
          <a:noFill/>
        </p:spPr>
        <p:txBody>
          <a:bodyPr wrap="square" rtlCol="0">
            <a:spAutoFit/>
          </a:bodyPr>
          <a:lstStyle/>
          <a:p>
            <a:r>
              <a:rPr lang="zh-CN" altLang="en-US" sz="2400">
                <a:latin typeface="思源黑体 CN Medium" panose="020B0600000000000000" pitchFamily="34" charset="-122"/>
                <a:ea typeface="思源黑体 CN Medium" panose="020B0600000000000000" pitchFamily="34" charset="-122"/>
              </a:rPr>
              <a:t>（三）教孩子学会控制和管理自己的情绪</a:t>
            </a:r>
          </a:p>
        </p:txBody>
      </p:sp>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randombar(horizont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7" name="矩形: 圆角 6"/>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强化孩子的自我管理：</a:t>
            </a:r>
          </a:p>
        </p:txBody>
      </p:sp>
      <p:sp>
        <p:nvSpPr>
          <p:cNvPr id="3" name="文本框 2"/>
          <p:cNvSpPr txBox="1"/>
          <p:nvPr/>
        </p:nvSpPr>
        <p:spPr>
          <a:xfrm>
            <a:off x="1064342" y="2979117"/>
            <a:ext cx="10074713" cy="2542299"/>
          </a:xfrm>
          <a:prstGeom prst="rect">
            <a:avLst/>
          </a:prstGeom>
          <a:noFill/>
        </p:spPr>
        <p:txBody>
          <a:bodyPr wrap="square" rtlCol="0">
            <a:spAutoFit/>
          </a:bodyPr>
          <a:lstStyle>
            <a:defPPr>
              <a:defRPr lang="zh-CN"/>
            </a:defPPr>
            <a:lvl1pPr>
              <a:lnSpc>
                <a:spcPct val="130000"/>
              </a:lnSpc>
              <a:defRPr>
                <a:latin typeface="思源黑体 CN Normal" panose="020B0400000000000000" pitchFamily="34" charset="-122"/>
                <a:ea typeface="思源黑体 CN Normal" panose="020B0400000000000000" pitchFamily="34" charset="-122"/>
              </a:defRPr>
            </a:lvl1pPr>
          </a:lstStyle>
          <a:p>
            <a:pPr>
              <a:lnSpc>
                <a:spcPct val="150000"/>
              </a:lnSpc>
            </a:pPr>
            <a:r>
              <a:rPr lang="zh-CN" altLang="en-US"/>
              <a:t>         第一天，男孩坚持不住还是发了火。第二天，男孩居然真的没发火。这周内，男孩居然有三天没发火。一个月后，墙壁上的图标都被撕掉了。那天晚上，父亲又把孩子叫到了墙壁前，对男孩说：“孩子，现在你已经学会了控制自己的脾气，这非常好。你看看，以前你发脾气的图标虽然被你撕下了，但是，图标的痕迹还在。这说明你每次发完脾气之后，不管是给他人还是给自己都将带来不可磨灭的伤害。”男孩惭愧地笑了笑。</a:t>
            </a:r>
            <a:endParaRPr lang="en-US" altLang="zh-CN"/>
          </a:p>
          <a:p>
            <a:pPr>
              <a:lnSpc>
                <a:spcPct val="150000"/>
              </a:lnSpc>
            </a:pPr>
            <a:r>
              <a:rPr lang="zh-CN" altLang="en-US"/>
              <a:t>从此以后，男孩很少再发脾气了。</a:t>
            </a:r>
          </a:p>
        </p:txBody>
      </p:sp>
      <p:sp>
        <p:nvSpPr>
          <p:cNvPr id="8" name="文本框 7"/>
          <p:cNvSpPr txBox="1"/>
          <p:nvPr/>
        </p:nvSpPr>
        <p:spPr>
          <a:xfrm>
            <a:off x="789708" y="2313711"/>
            <a:ext cx="6345381" cy="461665"/>
          </a:xfrm>
          <a:prstGeom prst="rect">
            <a:avLst/>
          </a:prstGeom>
          <a:noFill/>
        </p:spPr>
        <p:txBody>
          <a:bodyPr wrap="square" rtlCol="0">
            <a:spAutoFit/>
          </a:bodyPr>
          <a:lstStyle/>
          <a:p>
            <a:r>
              <a:rPr lang="zh-CN" altLang="en-US" sz="2400">
                <a:latin typeface="思源黑体 CN Medium" panose="020B0600000000000000" pitchFamily="34" charset="-122"/>
                <a:ea typeface="思源黑体 CN Medium" panose="020B0600000000000000" pitchFamily="34" charset="-122"/>
              </a:rPr>
              <a:t>（三）教孩子学会控制和管理自己的情绪</a:t>
            </a:r>
          </a:p>
        </p:txBody>
      </p:sp>
      <p:pic>
        <p:nvPicPr>
          <p:cNvPr id="11" name="图片 10"/>
          <p:cNvPicPr>
            <a:picLocks noChangeAspect="1"/>
          </p:cNvPicPr>
          <p:nvPr/>
        </p:nvPicPr>
        <p:blipFill>
          <a:blip r:embed="rId4"/>
          <a:stretch>
            <a:fillRect/>
          </a:stretch>
        </p:blipFill>
        <p:spPr>
          <a:xfrm>
            <a:off x="5167745" y="4602650"/>
            <a:ext cx="6583070" cy="1927007"/>
          </a:xfrm>
          <a:prstGeom prst="rect">
            <a:avLst/>
          </a:prstGeom>
          <a:effectLst>
            <a:outerShdw blurRad="12700" dist="12700" dir="2700000" algn="tl" rotWithShape="0">
              <a:prstClr val="black">
                <a:alpha val="40000"/>
              </a:prstClr>
            </a:outerShdw>
          </a:effectLst>
        </p:spPr>
      </p:pic>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randombar(horizont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7" name="矩形: 圆角 6"/>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强化孩子的自我管理：</a:t>
            </a:r>
          </a:p>
        </p:txBody>
      </p:sp>
      <p:sp>
        <p:nvSpPr>
          <p:cNvPr id="3" name="文本框 2"/>
          <p:cNvSpPr txBox="1"/>
          <p:nvPr/>
        </p:nvSpPr>
        <p:spPr>
          <a:xfrm>
            <a:off x="1064342" y="2979117"/>
            <a:ext cx="6167731" cy="2542299"/>
          </a:xfrm>
          <a:prstGeom prst="rect">
            <a:avLst/>
          </a:prstGeom>
          <a:noFill/>
        </p:spPr>
        <p:txBody>
          <a:bodyPr wrap="square" rtlCol="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r>
              <a:rPr lang="zh-CN" altLang="en-US"/>
              <a:t>家长只有让孩子学会控制自己的情绪，孩子才能逐步纠正发火、骂人、说脏话的不良习惯。当然，让孩子学会控制自己的情绪，父母需要帮助孩子找到适当的宣泄方法。如：鼓励孩子把不高兴、不愉快的事件告诉父母或其他人，以缓解心中的不快；教孩子在激动的时候应该在心中默数“一、二、三”避免伤害他人。 </a:t>
            </a:r>
          </a:p>
        </p:txBody>
      </p:sp>
      <p:sp>
        <p:nvSpPr>
          <p:cNvPr id="8" name="文本框 7"/>
          <p:cNvSpPr txBox="1"/>
          <p:nvPr/>
        </p:nvSpPr>
        <p:spPr>
          <a:xfrm>
            <a:off x="1064342" y="2393809"/>
            <a:ext cx="6345381" cy="461665"/>
          </a:xfrm>
          <a:prstGeom prst="rect">
            <a:avLst/>
          </a:prstGeom>
          <a:noFill/>
        </p:spPr>
        <p:txBody>
          <a:bodyPr wrap="square" rtlCol="0">
            <a:spAutoFit/>
          </a:bodyPr>
          <a:lstStyle>
            <a:defPPr>
              <a:defRPr lang="zh-CN"/>
            </a:defPPr>
            <a:lvl1pPr>
              <a:defRPr sz="2400">
                <a:latin typeface="思源黑体 CN Medium" panose="020B0600000000000000" pitchFamily="34" charset="-122"/>
                <a:ea typeface="思源黑体 CN Medium" panose="020B0600000000000000" pitchFamily="34" charset="-122"/>
              </a:defRPr>
            </a:lvl1pPr>
          </a:lstStyle>
          <a:p>
            <a:r>
              <a:rPr lang="zh-CN" altLang="en-US"/>
              <a:t>各位家长应该也要学会控制自己的情绪</a:t>
            </a:r>
            <a:endParaRPr lang="en-US" altLang="zh-CN"/>
          </a:p>
        </p:txBody>
      </p:sp>
      <p:pic>
        <p:nvPicPr>
          <p:cNvPr id="11" name="图片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865209" y="1485131"/>
            <a:ext cx="4653691" cy="4653691"/>
          </a:xfrm>
          <a:prstGeom prst="rect">
            <a:avLst/>
          </a:prstGeom>
          <a:effectLst>
            <a:outerShdw blurRad="63500" algn="ctr" rotWithShape="0">
              <a:prstClr val="black">
                <a:alpha val="40000"/>
              </a:prstClr>
            </a:outerShdw>
          </a:effectLst>
        </p:spPr>
      </p:pic>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grpSp>
        <p:nvGrpSpPr>
          <p:cNvPr id="3" name="组合 2"/>
          <p:cNvGrpSpPr/>
          <p:nvPr/>
        </p:nvGrpSpPr>
        <p:grpSpPr>
          <a:xfrm>
            <a:off x="555947" y="843642"/>
            <a:ext cx="11080106" cy="5170716"/>
            <a:chOff x="555947" y="843642"/>
            <a:chExt cx="11080106" cy="5170716"/>
          </a:xfrm>
        </p:grpSpPr>
        <p:sp>
          <p:nvSpPr>
            <p:cNvPr id="4" name="图文框 3"/>
            <p:cNvSpPr/>
            <p:nvPr/>
          </p:nvSpPr>
          <p:spPr>
            <a:xfrm>
              <a:off x="555947" y="843642"/>
              <a:ext cx="11080106" cy="5170716"/>
            </a:xfrm>
            <a:prstGeom prst="frame">
              <a:avLst>
                <a:gd name="adj1" fmla="val 357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矩形 4"/>
            <p:cNvSpPr/>
            <p:nvPr/>
          </p:nvSpPr>
          <p:spPr>
            <a:xfrm>
              <a:off x="1023257" y="1302657"/>
              <a:ext cx="10145486" cy="4252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8" name="组合 7"/>
          <p:cNvGrpSpPr/>
          <p:nvPr/>
        </p:nvGrpSpPr>
        <p:grpSpPr>
          <a:xfrm>
            <a:off x="2354945" y="2565400"/>
            <a:ext cx="1549400" cy="1549400"/>
            <a:chOff x="2438400" y="2451100"/>
            <a:chExt cx="1549400" cy="1549400"/>
          </a:xfrm>
        </p:grpSpPr>
        <p:sp>
          <p:nvSpPr>
            <p:cNvPr id="6" name="流程图: 接点 5"/>
            <p:cNvSpPr/>
            <p:nvPr/>
          </p:nvSpPr>
          <p:spPr>
            <a:xfrm>
              <a:off x="2438400" y="2451100"/>
              <a:ext cx="1549400" cy="1549400"/>
            </a:xfrm>
            <a:prstGeom prst="flowChartConnector">
              <a:avLst/>
            </a:prstGeom>
            <a:solidFill>
              <a:srgbClr val="3CA0E4"/>
            </a:solidFill>
            <a:ln>
              <a:noFill/>
            </a:ln>
            <a:effectLst>
              <a:outerShdw blurRad="279400" dist="38100" dir="8100000" sx="114000" sy="114000" algn="tr"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2613411" y="2568014"/>
              <a:ext cx="1155698" cy="1107996"/>
            </a:xfrm>
            <a:prstGeom prst="rect">
              <a:avLst/>
            </a:prstGeom>
            <a:noFill/>
          </p:spPr>
          <p:txBody>
            <a:bodyPr wrap="square" rtlCol="0">
              <a:spAutoFit/>
            </a:bodyPr>
            <a:lstStyle/>
            <a:p>
              <a:pPr algn="ctr"/>
              <a:r>
                <a:rPr lang="en-US" altLang="zh-CN" sz="6600">
                  <a:solidFill>
                    <a:schemeClr val="bg1"/>
                  </a:solidFill>
                  <a:latin typeface="包图粗朗体" panose="02000000000000000000" pitchFamily="2" charset="-122"/>
                  <a:ea typeface="包图粗朗体" panose="02000000000000000000" pitchFamily="2" charset="-122"/>
                </a:rPr>
                <a:t>03</a:t>
              </a:r>
              <a:endParaRPr lang="zh-CN" altLang="en-US" sz="6600">
                <a:solidFill>
                  <a:schemeClr val="bg1"/>
                </a:solidFill>
                <a:latin typeface="包图粗朗体" panose="02000000000000000000" pitchFamily="2" charset="-122"/>
                <a:ea typeface="包图粗朗体" panose="02000000000000000000" pitchFamily="2" charset="-122"/>
              </a:endParaRPr>
            </a:p>
          </p:txBody>
        </p:sp>
      </p:grpSp>
      <p:grpSp>
        <p:nvGrpSpPr>
          <p:cNvPr id="11" name="组合 10"/>
          <p:cNvGrpSpPr/>
          <p:nvPr/>
        </p:nvGrpSpPr>
        <p:grpSpPr>
          <a:xfrm>
            <a:off x="4460292" y="2824659"/>
            <a:ext cx="5899443" cy="1138773"/>
            <a:chOff x="4924747" y="2824659"/>
            <a:chExt cx="5899443" cy="1138773"/>
          </a:xfrm>
        </p:grpSpPr>
        <p:sp>
          <p:nvSpPr>
            <p:cNvPr id="9" name="矩形 8"/>
            <p:cNvSpPr/>
            <p:nvPr/>
          </p:nvSpPr>
          <p:spPr>
            <a:xfrm>
              <a:off x="4924747" y="2824659"/>
              <a:ext cx="5899443" cy="769441"/>
            </a:xfrm>
            <a:prstGeom prst="rect">
              <a:avLst/>
            </a:prstGeom>
          </p:spPr>
          <p:txBody>
            <a:bodyPr wrap="square">
              <a:spAutoFit/>
            </a:bodyPr>
            <a:lstStyle/>
            <a:p>
              <a:pPr algn="dist"/>
              <a:r>
                <a:rPr lang="zh-CN" altLang="en-US" sz="4400">
                  <a:solidFill>
                    <a:schemeClr val="tx1">
                      <a:lumMod val="85000"/>
                      <a:lumOff val="15000"/>
                    </a:schemeClr>
                  </a:solidFill>
                  <a:latin typeface="包图粗朗体" panose="02000000000000000000" pitchFamily="2" charset="-122"/>
                  <a:ea typeface="包图粗朗体" panose="02000000000000000000" pitchFamily="2" charset="-122"/>
                </a:rPr>
                <a:t>帮助孩子在阅读中成长</a:t>
              </a:r>
            </a:p>
          </p:txBody>
        </p:sp>
        <p:sp>
          <p:nvSpPr>
            <p:cNvPr id="10" name="矩形 9"/>
            <p:cNvSpPr/>
            <p:nvPr/>
          </p:nvSpPr>
          <p:spPr>
            <a:xfrm>
              <a:off x="5643063" y="3594100"/>
              <a:ext cx="4116122" cy="369332"/>
            </a:xfrm>
            <a:prstGeom prst="rect">
              <a:avLst/>
            </a:prstGeom>
          </p:spPr>
          <p:txBody>
            <a:bodyPr wrap="square">
              <a:spAutoFit/>
            </a:bodyPr>
            <a:lstStyle/>
            <a:p>
              <a:pPr algn="dist"/>
              <a:r>
                <a:rPr lang="zh-CN" altLang="en-US">
                  <a:latin typeface="仓耳今楷05-6763 W05" panose="02020400000000000000" pitchFamily="18" charset="-122"/>
                  <a:ea typeface="仓耳今楷05-6763 W05" panose="02020400000000000000" pitchFamily="18" charset="-122"/>
                </a:rPr>
                <a:t>Summary of school work this semester</a:t>
              </a: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500" advTm="3598">
        <p:checke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598">
        <p:checker/>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1000"/>
                                        <p:tgtEl>
                                          <p:spTgt spid="11"/>
                                        </p:tgtEl>
                                      </p:cBhvr>
                                    </p:animEffect>
                                    <p:anim calcmode="lin" valueType="num">
                                      <p:cBhvr>
                                        <p:cTn id="20" dur="1000" fill="hold"/>
                                        <p:tgtEl>
                                          <p:spTgt spid="11"/>
                                        </p:tgtEl>
                                        <p:attrNameLst>
                                          <p:attrName>ppt_x</p:attrName>
                                        </p:attrNameLst>
                                      </p:cBhvr>
                                      <p:tavLst>
                                        <p:tav tm="0">
                                          <p:val>
                                            <p:strVal val="#ppt_x"/>
                                          </p:val>
                                        </p:tav>
                                        <p:tav tm="100000">
                                          <p:val>
                                            <p:strVal val="#ppt_x"/>
                                          </p:val>
                                        </p:tav>
                                      </p:tavLst>
                                    </p:anim>
                                    <p:anim calcmode="lin" valueType="num">
                                      <p:cBhvr>
                                        <p:cTn id="2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5" name="矩形: 圆角 4"/>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帮助孩子在阅读中成长：</a:t>
            </a:r>
          </a:p>
        </p:txBody>
      </p:sp>
      <p:pic>
        <p:nvPicPr>
          <p:cNvPr id="12" name="图片 1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64342" y="2067211"/>
            <a:ext cx="3949123" cy="3573016"/>
          </a:xfrm>
          <a:prstGeom prst="rect">
            <a:avLst/>
          </a:prstGeom>
          <a:effectLst>
            <a:outerShdw blurRad="63500" algn="ctr" rotWithShape="0">
              <a:prstClr val="black">
                <a:alpha val="40000"/>
              </a:prstClr>
            </a:outerShdw>
          </a:effectLst>
        </p:spPr>
      </p:pic>
      <p:sp>
        <p:nvSpPr>
          <p:cNvPr id="14" name="文本框 13"/>
          <p:cNvSpPr txBox="1"/>
          <p:nvPr/>
        </p:nvSpPr>
        <p:spPr>
          <a:xfrm>
            <a:off x="5417408" y="2867738"/>
            <a:ext cx="5710250" cy="1289905"/>
          </a:xfrm>
          <a:prstGeom prst="rect">
            <a:avLst/>
          </a:prstGeom>
          <a:noFill/>
        </p:spPr>
        <p:txBody>
          <a:bodyPr wrap="square" rtlCol="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r>
              <a:rPr lang="zh-CN" altLang="en-US"/>
              <a:t>广泛的阅读不仅能够丰富人的知识，开阔人的视野，而且可以开启人的智慧，陶冶人的情操，净化人的心灵，培养人的审美品质。</a:t>
            </a:r>
            <a:endParaRPr lang="zh-CN" altLang="en-US">
              <a:sym typeface="+mn-ea"/>
            </a:endParaRPr>
          </a:p>
        </p:txBody>
      </p:sp>
      <p:sp>
        <p:nvSpPr>
          <p:cNvPr id="16" name="文本框 15"/>
          <p:cNvSpPr txBox="1"/>
          <p:nvPr/>
        </p:nvSpPr>
        <p:spPr>
          <a:xfrm>
            <a:off x="5417408" y="4527832"/>
            <a:ext cx="5710250" cy="874407"/>
          </a:xfrm>
          <a:prstGeom prst="rect">
            <a:avLst/>
          </a:prstGeom>
          <a:noFill/>
        </p:spPr>
        <p:txBody>
          <a:bodyPr wrap="square" rtlCol="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r>
              <a:rPr lang="zh-CN" altLang="en-US"/>
              <a:t>所以家长不仅要注意培养孩子爱读书的习惯，还要培养孩子读好书读有用的书的习惯。</a:t>
            </a:r>
            <a:endParaRPr lang="zh-CN" altLang="en-US">
              <a:sym typeface="+mn-ea"/>
            </a:endParaRPr>
          </a:p>
        </p:txBody>
      </p:sp>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ppt_x"/>
                                          </p:val>
                                        </p:tav>
                                        <p:tav tm="100000">
                                          <p:val>
                                            <p:strVal val="#ppt_x"/>
                                          </p:val>
                                        </p:tav>
                                      </p:tavLst>
                                    </p:anim>
                                    <p:anim calcmode="lin" valueType="num">
                                      <p:cBhvr additive="base">
                                        <p:cTn id="12" dur="500" fill="hold"/>
                                        <p:tgtEl>
                                          <p:spTgt spid="14"/>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500" fill="hold"/>
                                        <p:tgtEl>
                                          <p:spTgt spid="16"/>
                                        </p:tgtEl>
                                        <p:attrNameLst>
                                          <p:attrName>ppt_x</p:attrName>
                                        </p:attrNameLst>
                                      </p:cBhvr>
                                      <p:tavLst>
                                        <p:tav tm="0">
                                          <p:val>
                                            <p:strVal val="#ppt_x"/>
                                          </p:val>
                                        </p:tav>
                                        <p:tav tm="100000">
                                          <p:val>
                                            <p:strVal val="#ppt_x"/>
                                          </p:val>
                                        </p:tav>
                                      </p:tavLst>
                                    </p:anim>
                                    <p:anim calcmode="lin" valueType="num">
                                      <p:cBhvr additive="base">
                                        <p:cTn id="1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5" name="矩形: 圆角 4"/>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帮助孩子在阅读中成长：</a:t>
            </a:r>
          </a:p>
        </p:txBody>
      </p:sp>
      <p:sp>
        <p:nvSpPr>
          <p:cNvPr id="8" name="文本框 7"/>
          <p:cNvSpPr txBox="1"/>
          <p:nvPr/>
        </p:nvSpPr>
        <p:spPr>
          <a:xfrm>
            <a:off x="1064342" y="2289539"/>
            <a:ext cx="10060858" cy="1122680"/>
          </a:xfrm>
          <a:prstGeom prst="rect">
            <a:avLst/>
          </a:prstGeom>
          <a:noFill/>
        </p:spPr>
        <p:txBody>
          <a:bodyPr wrap="square" rtlCol="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pPr>
              <a:lnSpc>
                <a:spcPct val="200000"/>
              </a:lnSpc>
            </a:pPr>
            <a:r>
              <a:rPr lang="zh-CN" altLang="en-US"/>
              <a:t>孩子在成长的过程中，不能没有书的陪伴，尤其是低年级的学生，正处在人生的启蒙阶段，他们的第一件爱好就应当是喜爱读书。</a:t>
            </a:r>
            <a:endParaRPr lang="zh-CN" altLang="en-US">
              <a:sym typeface="+mn-ea"/>
            </a:endParaRPr>
          </a:p>
        </p:txBody>
      </p:sp>
      <p:sp>
        <p:nvSpPr>
          <p:cNvPr id="10" name="文本框 9"/>
          <p:cNvSpPr txBox="1"/>
          <p:nvPr/>
        </p:nvSpPr>
        <p:spPr>
          <a:xfrm>
            <a:off x="1064342" y="3420710"/>
            <a:ext cx="4311222" cy="1676677"/>
          </a:xfrm>
          <a:prstGeom prst="rect">
            <a:avLst/>
          </a:prstGeom>
          <a:noFill/>
        </p:spPr>
        <p:txBody>
          <a:bodyPr wrap="square" rtlCol="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pPr>
              <a:lnSpc>
                <a:spcPct val="200000"/>
              </a:lnSpc>
            </a:pPr>
            <a:r>
              <a:rPr lang="zh-CN" altLang="en-US"/>
              <a:t>家长每天抽出一点时间陪孩子阅读是很美好的事，因为陪孩子阅读不光是书本的交流，更是感情上的交流。</a:t>
            </a:r>
            <a:endParaRPr lang="zh-CN" altLang="en-US">
              <a:sym typeface="+mn-ea"/>
            </a:endParaRPr>
          </a:p>
        </p:txBody>
      </p:sp>
      <p:pic>
        <p:nvPicPr>
          <p:cNvPr id="12" name="图片 11"/>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6035964" y="3123300"/>
            <a:ext cx="5089236" cy="2492630"/>
          </a:xfrm>
          <a:custGeom>
            <a:avLst/>
            <a:gdLst>
              <a:gd name="connsiteX0" fmla="*/ 0 w 3543051"/>
              <a:gd name="connsiteY0" fmla="*/ 0 h 2311020"/>
              <a:gd name="connsiteX1" fmla="*/ 3543051 w 3543051"/>
              <a:gd name="connsiteY1" fmla="*/ 0 h 2311020"/>
              <a:gd name="connsiteX2" fmla="*/ 3543051 w 3543051"/>
              <a:gd name="connsiteY2" fmla="*/ 2311020 h 2311020"/>
              <a:gd name="connsiteX3" fmla="*/ 0 w 3543051"/>
              <a:gd name="connsiteY3" fmla="*/ 2311020 h 2311020"/>
            </a:gdLst>
            <a:ahLst/>
            <a:cxnLst>
              <a:cxn ang="0">
                <a:pos x="connsiteX0" y="connsiteY0"/>
              </a:cxn>
              <a:cxn ang="0">
                <a:pos x="connsiteX1" y="connsiteY1"/>
              </a:cxn>
              <a:cxn ang="0">
                <a:pos x="connsiteX2" y="connsiteY2"/>
              </a:cxn>
              <a:cxn ang="0">
                <a:pos x="connsiteX3" y="connsiteY3"/>
              </a:cxn>
            </a:cxnLst>
            <a:rect l="l" t="t" r="r" b="b"/>
            <a:pathLst>
              <a:path w="3543050" h="2311020">
                <a:moveTo>
                  <a:pt x="0" y="0"/>
                </a:moveTo>
                <a:lnTo>
                  <a:pt x="3543051" y="0"/>
                </a:lnTo>
                <a:lnTo>
                  <a:pt x="3543051" y="2311020"/>
                </a:lnTo>
                <a:lnTo>
                  <a:pt x="0" y="2311020"/>
                </a:lnTo>
                <a:close/>
              </a:path>
            </a:pathLst>
          </a:custGeom>
          <a:effectLst>
            <a:outerShdw blurRad="12700" dist="12700" dir="18900000" algn="bl" rotWithShape="0">
              <a:prstClr val="black">
                <a:alpha val="40000"/>
              </a:prstClr>
            </a:outerShdw>
          </a:effectLst>
        </p:spPr>
      </p:pic>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randombar(horizontal)">
                                      <p:cBhvr>
                                        <p:cTn id="10" dur="500"/>
                                        <p:tgtEl>
                                          <p:spTgt spid="10"/>
                                        </p:tgtEl>
                                      </p:cBhvr>
                                    </p:animEffect>
                                  </p:childTnLst>
                                </p:cTn>
                              </p:par>
                              <p:par>
                                <p:cTn id="11" presetID="14" presetClass="entr" presetSubtype="1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randombar(horizontal)">
                                      <p:cBhvr>
                                        <p:cTn id="1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grpSp>
        <p:nvGrpSpPr>
          <p:cNvPr id="3" name="组合 2"/>
          <p:cNvGrpSpPr/>
          <p:nvPr/>
        </p:nvGrpSpPr>
        <p:grpSpPr>
          <a:xfrm>
            <a:off x="555947" y="843642"/>
            <a:ext cx="11080106" cy="5170716"/>
            <a:chOff x="555947" y="843642"/>
            <a:chExt cx="11080106" cy="5170716"/>
          </a:xfrm>
        </p:grpSpPr>
        <p:sp>
          <p:nvSpPr>
            <p:cNvPr id="4" name="图文框 3"/>
            <p:cNvSpPr/>
            <p:nvPr/>
          </p:nvSpPr>
          <p:spPr>
            <a:xfrm>
              <a:off x="555947" y="843642"/>
              <a:ext cx="11080106" cy="5170716"/>
            </a:xfrm>
            <a:prstGeom prst="frame">
              <a:avLst>
                <a:gd name="adj1" fmla="val 357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矩形 4"/>
            <p:cNvSpPr/>
            <p:nvPr/>
          </p:nvSpPr>
          <p:spPr>
            <a:xfrm>
              <a:off x="1023257" y="1302657"/>
              <a:ext cx="10145486" cy="4252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8" name="组合 7"/>
          <p:cNvGrpSpPr/>
          <p:nvPr/>
        </p:nvGrpSpPr>
        <p:grpSpPr>
          <a:xfrm>
            <a:off x="2354945" y="2565400"/>
            <a:ext cx="1549400" cy="1549400"/>
            <a:chOff x="2438400" y="2451100"/>
            <a:chExt cx="1549400" cy="1549400"/>
          </a:xfrm>
        </p:grpSpPr>
        <p:sp>
          <p:nvSpPr>
            <p:cNvPr id="6" name="流程图: 接点 5"/>
            <p:cNvSpPr/>
            <p:nvPr/>
          </p:nvSpPr>
          <p:spPr>
            <a:xfrm>
              <a:off x="2438400" y="2451100"/>
              <a:ext cx="1549400" cy="1549400"/>
            </a:xfrm>
            <a:prstGeom prst="flowChartConnector">
              <a:avLst/>
            </a:prstGeom>
            <a:solidFill>
              <a:srgbClr val="3CA0E4"/>
            </a:solidFill>
            <a:ln>
              <a:noFill/>
            </a:ln>
            <a:effectLst>
              <a:outerShdw blurRad="279400" dist="38100" dir="8100000" sx="114000" sy="114000" algn="tr"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2613411" y="2568014"/>
              <a:ext cx="1155698" cy="1107996"/>
            </a:xfrm>
            <a:prstGeom prst="rect">
              <a:avLst/>
            </a:prstGeom>
            <a:noFill/>
          </p:spPr>
          <p:txBody>
            <a:bodyPr wrap="square" rtlCol="0">
              <a:spAutoFit/>
            </a:bodyPr>
            <a:lstStyle/>
            <a:p>
              <a:pPr algn="ctr"/>
              <a:r>
                <a:rPr lang="en-US" altLang="zh-CN" sz="6600">
                  <a:solidFill>
                    <a:schemeClr val="bg1"/>
                  </a:solidFill>
                  <a:latin typeface="包图粗朗体" panose="02000000000000000000" pitchFamily="2" charset="-122"/>
                  <a:ea typeface="包图粗朗体" panose="02000000000000000000" pitchFamily="2" charset="-122"/>
                </a:rPr>
                <a:t>04</a:t>
              </a:r>
              <a:endParaRPr lang="zh-CN" altLang="en-US" sz="6600">
                <a:solidFill>
                  <a:schemeClr val="bg1"/>
                </a:solidFill>
                <a:latin typeface="包图粗朗体" panose="02000000000000000000" pitchFamily="2" charset="-122"/>
                <a:ea typeface="包图粗朗体" panose="02000000000000000000" pitchFamily="2" charset="-122"/>
              </a:endParaRPr>
            </a:p>
          </p:txBody>
        </p:sp>
      </p:grpSp>
      <p:grpSp>
        <p:nvGrpSpPr>
          <p:cNvPr id="11" name="组合 10"/>
          <p:cNvGrpSpPr/>
          <p:nvPr/>
        </p:nvGrpSpPr>
        <p:grpSpPr>
          <a:xfrm>
            <a:off x="4460292" y="2824659"/>
            <a:ext cx="5899443" cy="1138773"/>
            <a:chOff x="4924747" y="2824659"/>
            <a:chExt cx="5899443" cy="1138773"/>
          </a:xfrm>
        </p:grpSpPr>
        <p:sp>
          <p:nvSpPr>
            <p:cNvPr id="9" name="矩形 8"/>
            <p:cNvSpPr/>
            <p:nvPr/>
          </p:nvSpPr>
          <p:spPr>
            <a:xfrm>
              <a:off x="4924747" y="2824659"/>
              <a:ext cx="5899443" cy="769441"/>
            </a:xfrm>
            <a:prstGeom prst="rect">
              <a:avLst/>
            </a:prstGeom>
          </p:spPr>
          <p:txBody>
            <a:bodyPr wrap="square">
              <a:spAutoFit/>
            </a:bodyPr>
            <a:lstStyle/>
            <a:p>
              <a:pPr algn="dist"/>
              <a:r>
                <a:rPr lang="zh-CN" altLang="en-US" sz="4400">
                  <a:solidFill>
                    <a:schemeClr val="tx1">
                      <a:lumMod val="85000"/>
                      <a:lumOff val="15000"/>
                    </a:schemeClr>
                  </a:solidFill>
                  <a:latin typeface="包图粗朗体" panose="02000000000000000000" pitchFamily="2" charset="-122"/>
                  <a:ea typeface="包图粗朗体" panose="02000000000000000000" pitchFamily="2" charset="-122"/>
                </a:rPr>
                <a:t>增强孩子的劳动意识</a:t>
              </a:r>
            </a:p>
          </p:txBody>
        </p:sp>
        <p:sp>
          <p:nvSpPr>
            <p:cNvPr id="10" name="矩形 9"/>
            <p:cNvSpPr/>
            <p:nvPr/>
          </p:nvSpPr>
          <p:spPr>
            <a:xfrm>
              <a:off x="5643063" y="3594100"/>
              <a:ext cx="4116122" cy="369332"/>
            </a:xfrm>
            <a:prstGeom prst="rect">
              <a:avLst/>
            </a:prstGeom>
          </p:spPr>
          <p:txBody>
            <a:bodyPr wrap="square">
              <a:spAutoFit/>
            </a:bodyPr>
            <a:lstStyle/>
            <a:p>
              <a:pPr algn="dist"/>
              <a:r>
                <a:rPr lang="zh-CN" altLang="en-US">
                  <a:latin typeface="仓耳今楷05-6763 W05" panose="02020400000000000000" pitchFamily="18" charset="-122"/>
                  <a:ea typeface="仓耳今楷05-6763 W05" panose="02020400000000000000" pitchFamily="18" charset="-122"/>
                </a:rPr>
                <a:t>Summary of school work this semester</a:t>
              </a: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500" advTm="3598">
        <p:checke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598">
        <p:checker/>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1000"/>
                                        <p:tgtEl>
                                          <p:spTgt spid="11"/>
                                        </p:tgtEl>
                                      </p:cBhvr>
                                    </p:animEffect>
                                    <p:anim calcmode="lin" valueType="num">
                                      <p:cBhvr>
                                        <p:cTn id="20" dur="1000" fill="hold"/>
                                        <p:tgtEl>
                                          <p:spTgt spid="11"/>
                                        </p:tgtEl>
                                        <p:attrNameLst>
                                          <p:attrName>ppt_x</p:attrName>
                                        </p:attrNameLst>
                                      </p:cBhvr>
                                      <p:tavLst>
                                        <p:tav tm="0">
                                          <p:val>
                                            <p:strVal val="#ppt_x"/>
                                          </p:val>
                                        </p:tav>
                                        <p:tav tm="100000">
                                          <p:val>
                                            <p:strVal val="#ppt_x"/>
                                          </p:val>
                                        </p:tav>
                                      </p:tavLst>
                                    </p:anim>
                                    <p:anim calcmode="lin" valueType="num">
                                      <p:cBhvr>
                                        <p:cTn id="2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7" name="矩形: 圆角 6"/>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增强孩子的劳动意识</a:t>
            </a:r>
          </a:p>
        </p:txBody>
      </p:sp>
      <p:sp>
        <p:nvSpPr>
          <p:cNvPr id="3" name="文本框 2"/>
          <p:cNvSpPr txBox="1"/>
          <p:nvPr/>
        </p:nvSpPr>
        <p:spPr>
          <a:xfrm>
            <a:off x="1064342" y="2192554"/>
            <a:ext cx="10060858" cy="3373296"/>
          </a:xfrm>
          <a:prstGeom prst="rect">
            <a:avLst/>
          </a:prstGeom>
          <a:noFill/>
        </p:spPr>
        <p:txBody>
          <a:bodyPr wrap="square" rtlCol="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r>
              <a:rPr lang="zh-CN" altLang="en-US"/>
              <a:t>懒惰是当下独生子女极为普遍的现象。有的家长非常溺爱孩子，什么都不舍得让孩子做，甚至连孩子该自己做的事也一手包办</a:t>
            </a:r>
            <a:r>
              <a:rPr lang="en-US" altLang="zh-CN"/>
              <a:t>.</a:t>
            </a:r>
            <a:r>
              <a:rPr lang="zh-CN" altLang="en-US"/>
              <a:t>这样做表面上看是疼爱孩子，其实是害了孩子，因为这样做剥夺了孩子独立生活的能力。所以，真正爱孩子的家长，一定会从小就培</a:t>
            </a:r>
            <a:endParaRPr lang="en-US" altLang="zh-CN"/>
          </a:p>
          <a:p>
            <a:r>
              <a:rPr lang="zh-CN" altLang="en-US"/>
              <a:t>养孩子的劳动习惯。</a:t>
            </a:r>
            <a:endParaRPr lang="en-US" altLang="zh-CN"/>
          </a:p>
          <a:p>
            <a:r>
              <a:rPr lang="zh-CN" altLang="en-US"/>
              <a:t>通过劳动，教会孩子掌握基本的生活技能，自理自立，通过劳动，</a:t>
            </a:r>
            <a:endParaRPr lang="en-US" altLang="zh-CN"/>
          </a:p>
          <a:p>
            <a:r>
              <a:rPr lang="zh-CN" altLang="en-US"/>
              <a:t>引导孩子体验快乐，并在和别人分享自己的劳动成果中感到助人的</a:t>
            </a:r>
            <a:endParaRPr lang="en-US" altLang="zh-CN"/>
          </a:p>
          <a:p>
            <a:r>
              <a:rPr lang="zh-CN" altLang="en-US"/>
              <a:t>幸福；通过劳动，启发孩子领悟辛苦，在珍惜自己劳动果实的同时</a:t>
            </a:r>
            <a:endParaRPr lang="en-US" altLang="zh-CN"/>
          </a:p>
          <a:p>
            <a:r>
              <a:rPr lang="zh-CN" altLang="en-US"/>
              <a:t>也懂得尊重别人的辛劳，并心存感激。</a:t>
            </a:r>
          </a:p>
        </p:txBody>
      </p:sp>
      <p:sp>
        <p:nvSpPr>
          <p:cNvPr id="9" name="文本框 8"/>
          <p:cNvSpPr txBox="1"/>
          <p:nvPr/>
        </p:nvSpPr>
        <p:spPr>
          <a:xfrm>
            <a:off x="1909468" y="7357614"/>
            <a:ext cx="6472531" cy="464807"/>
          </a:xfrm>
          <a:prstGeom prst="rect">
            <a:avLst/>
          </a:prstGeom>
          <a:noFill/>
        </p:spPr>
        <p:txBody>
          <a:bodyPr wrap="square" rtlCol="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endParaRPr lang="zh-CN" altLang="en-US"/>
          </a:p>
        </p:txBody>
      </p:sp>
      <p:pic>
        <p:nvPicPr>
          <p:cNvPr id="11" name="图片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614803" y="2743195"/>
            <a:ext cx="3962400" cy="3554089"/>
          </a:xfrm>
          <a:prstGeom prst="rect">
            <a:avLst/>
          </a:prstGeom>
          <a:effectLst>
            <a:outerShdw blurRad="63500" algn="ctr" rotWithShape="0">
              <a:prstClr val="black">
                <a:alpha val="40000"/>
              </a:prstClr>
            </a:outerShdw>
          </a:effectLst>
        </p:spPr>
      </p:pic>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5" name="矩形: 圆角 4"/>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增强孩子的劳动意识</a:t>
            </a:r>
          </a:p>
        </p:txBody>
      </p:sp>
      <p:pic>
        <p:nvPicPr>
          <p:cNvPr id="9" name="图片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51273" y="1829233"/>
            <a:ext cx="4166903" cy="4166903"/>
          </a:xfrm>
          <a:prstGeom prst="rect">
            <a:avLst/>
          </a:prstGeom>
          <a:effectLst>
            <a:outerShdw blurRad="63500" algn="ctr" rotWithShape="0">
              <a:prstClr val="black">
                <a:alpha val="40000"/>
              </a:prstClr>
            </a:outerShdw>
          </a:effectLst>
        </p:spPr>
      </p:pic>
      <p:sp>
        <p:nvSpPr>
          <p:cNvPr id="11" name="文本框 10"/>
          <p:cNvSpPr txBox="1"/>
          <p:nvPr/>
        </p:nvSpPr>
        <p:spPr>
          <a:xfrm>
            <a:off x="5250875" y="3534726"/>
            <a:ext cx="5832762" cy="1676677"/>
          </a:xfrm>
          <a:prstGeom prst="rect">
            <a:avLst/>
          </a:prstGeom>
          <a:noFill/>
        </p:spPr>
        <p:txBody>
          <a:bodyPr wrap="square" rtlCol="0">
            <a:spAutoFit/>
          </a:bodyPr>
          <a:lstStyle>
            <a:defPPr>
              <a:defRPr lang="zh-CN"/>
            </a:defPPr>
            <a:lvl1pPr>
              <a:lnSpc>
                <a:spcPct val="200000"/>
              </a:lnSpc>
              <a:defRPr>
                <a:latin typeface="思源黑体 CN Normal" panose="020B0400000000000000" pitchFamily="34" charset="-122"/>
                <a:ea typeface="思源黑体 CN Normal" panose="020B0400000000000000" pitchFamily="34" charset="-122"/>
              </a:defRPr>
            </a:lvl1pPr>
          </a:lstStyle>
          <a:p>
            <a:r>
              <a:rPr lang="zh-CN" altLang="en-US"/>
              <a:t>只有学校和家庭和谐配合才能培育出我们未来社会的新人才，为了我们的孩子，让我们携起手来，一同为我们的孩子走向光辉灿烂的明天而不懈地奋斗</a:t>
            </a:r>
            <a:endParaRPr lang="zh-CN" altLang="en-US">
              <a:sym typeface="+mn-lt"/>
            </a:endParaRPr>
          </a:p>
        </p:txBody>
      </p:sp>
      <p:sp>
        <p:nvSpPr>
          <p:cNvPr id="14" name="文本框 13"/>
          <p:cNvSpPr txBox="1"/>
          <p:nvPr/>
        </p:nvSpPr>
        <p:spPr>
          <a:xfrm>
            <a:off x="5250875" y="2949951"/>
            <a:ext cx="3853131"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尊敬的各位家长：</a:t>
            </a:r>
          </a:p>
        </p:txBody>
      </p:sp>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ppt_x"/>
                                          </p:val>
                                        </p:tav>
                                        <p:tav tm="100000">
                                          <p:val>
                                            <p:strVal val="#ppt_x"/>
                                          </p:val>
                                        </p:tav>
                                      </p:tavLst>
                                    </p:anim>
                                    <p:anim calcmode="lin" valueType="num">
                                      <p:cBhvr additive="base">
                                        <p:cTn id="1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图片 17"/>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grpSp>
        <p:nvGrpSpPr>
          <p:cNvPr id="21" name="组合 20"/>
          <p:cNvGrpSpPr/>
          <p:nvPr/>
        </p:nvGrpSpPr>
        <p:grpSpPr>
          <a:xfrm>
            <a:off x="555947" y="843642"/>
            <a:ext cx="11080106" cy="5170716"/>
            <a:chOff x="555947" y="843642"/>
            <a:chExt cx="11080106" cy="5170716"/>
          </a:xfrm>
        </p:grpSpPr>
        <p:sp>
          <p:nvSpPr>
            <p:cNvPr id="8" name="图文框 7"/>
            <p:cNvSpPr/>
            <p:nvPr/>
          </p:nvSpPr>
          <p:spPr>
            <a:xfrm>
              <a:off x="555947" y="843642"/>
              <a:ext cx="11080106" cy="5170716"/>
            </a:xfrm>
            <a:prstGeom prst="frame">
              <a:avLst>
                <a:gd name="adj1" fmla="val 357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0" name="矩形 9"/>
            <p:cNvSpPr/>
            <p:nvPr/>
          </p:nvSpPr>
          <p:spPr>
            <a:xfrm>
              <a:off x="1023257" y="1302657"/>
              <a:ext cx="10145486" cy="4252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10"/>
          <p:cNvSpPr txBox="1"/>
          <p:nvPr/>
        </p:nvSpPr>
        <p:spPr>
          <a:xfrm>
            <a:off x="1877104" y="2057506"/>
            <a:ext cx="8437790" cy="1200329"/>
          </a:xfrm>
          <a:prstGeom prst="rect">
            <a:avLst/>
          </a:prstGeom>
          <a:noFill/>
        </p:spPr>
        <p:txBody>
          <a:bodyPr wrap="square" rtlCol="0">
            <a:spAutoFit/>
          </a:bodyPr>
          <a:lstStyle/>
          <a:p>
            <a:pPr algn="dist"/>
            <a:r>
              <a:rPr lang="zh-CN" altLang="en-US" sz="7200">
                <a:solidFill>
                  <a:srgbClr val="3CA0E4"/>
                </a:solidFill>
                <a:latin typeface="字魂35号-经典雅黑" panose="00000500000000000000" pitchFamily="2" charset="-122"/>
                <a:ea typeface="字魂35号-经典雅黑" panose="00000500000000000000" pitchFamily="2" charset="-122"/>
              </a:rPr>
              <a:t>家校同心，家校共育</a:t>
            </a:r>
          </a:p>
        </p:txBody>
      </p:sp>
      <p:sp>
        <p:nvSpPr>
          <p:cNvPr id="12" name="矩形 11"/>
          <p:cNvSpPr/>
          <p:nvPr/>
        </p:nvSpPr>
        <p:spPr>
          <a:xfrm>
            <a:off x="4148163" y="3429000"/>
            <a:ext cx="3895674" cy="369332"/>
          </a:xfrm>
          <a:prstGeom prst="rect">
            <a:avLst/>
          </a:prstGeom>
        </p:spPr>
        <p:txBody>
          <a:bodyPr wrap="square">
            <a:spAutoFit/>
          </a:bodyPr>
          <a:lstStyle/>
          <a:p>
            <a:pPr algn="dist"/>
            <a:r>
              <a:rPr lang="zh-CN" altLang="en-US">
                <a:solidFill>
                  <a:schemeClr val="tx1">
                    <a:lumMod val="85000"/>
                    <a:lumOff val="15000"/>
                  </a:schemeClr>
                </a:solidFill>
                <a:latin typeface="包图粗朗体" panose="02000000000000000000" pitchFamily="2" charset="-122"/>
                <a:ea typeface="包图粗朗体" panose="02000000000000000000" pitchFamily="2" charset="-122"/>
              </a:rPr>
              <a:t>Final parent meeting</a:t>
            </a:r>
          </a:p>
        </p:txBody>
      </p:sp>
      <p:grpSp>
        <p:nvGrpSpPr>
          <p:cNvPr id="15" name="组合 14"/>
          <p:cNvGrpSpPr/>
          <p:nvPr/>
        </p:nvGrpSpPr>
        <p:grpSpPr>
          <a:xfrm>
            <a:off x="3113314" y="4012684"/>
            <a:ext cx="5965371" cy="461665"/>
            <a:chOff x="3113314" y="4012684"/>
            <a:chExt cx="5965371" cy="461665"/>
          </a:xfrm>
        </p:grpSpPr>
        <p:sp>
          <p:nvSpPr>
            <p:cNvPr id="13" name="矩形 12"/>
            <p:cNvSpPr/>
            <p:nvPr/>
          </p:nvSpPr>
          <p:spPr>
            <a:xfrm>
              <a:off x="3113314" y="4025900"/>
              <a:ext cx="5965371" cy="429985"/>
            </a:xfrm>
            <a:prstGeom prst="rect">
              <a:avLst/>
            </a:prstGeom>
            <a:solidFill>
              <a:srgbClr val="3CA0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3113314" y="4012684"/>
              <a:ext cx="5965371" cy="461665"/>
            </a:xfrm>
            <a:prstGeom prst="rect">
              <a:avLst/>
            </a:prstGeom>
            <a:noFill/>
          </p:spPr>
          <p:txBody>
            <a:bodyPr wrap="square" rtlCol="0">
              <a:spAutoFit/>
            </a:bodyPr>
            <a:lstStyle/>
            <a:p>
              <a:pPr algn="dist"/>
              <a:r>
                <a:rPr lang="zh-CN" altLang="en-US" sz="2400">
                  <a:solidFill>
                    <a:schemeClr val="bg1"/>
                  </a:solidFill>
                  <a:latin typeface="仓耳今楷05-6763 W05" panose="02020400000000000000" pitchFamily="18" charset="-122"/>
                  <a:ea typeface="仓耳今楷05-6763 W05" panose="02020400000000000000" pitchFamily="18" charset="-122"/>
                </a:rPr>
                <a:t>学校期末沟通大会</a:t>
              </a:r>
            </a:p>
          </p:txBody>
        </p:sp>
      </p:grpSp>
      <p:pic>
        <p:nvPicPr>
          <p:cNvPr id="20" name="图片 19"/>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138742" y="4263705"/>
            <a:ext cx="1507262" cy="1318854"/>
          </a:xfrm>
          <a:prstGeom prst="rect">
            <a:avLst/>
          </a:prstGeom>
        </p:spPr>
      </p:pic>
      <p:pic>
        <p:nvPicPr>
          <p:cNvPr id="23" name="New picture"/>
          <p:cNvPicPr/>
          <p:nvPr/>
        </p:nvPicPr>
        <p:blipFill>
          <a:blip r:embed="rId5"/>
          <a:stretch>
            <a:fillRect/>
          </a:stretch>
        </p:blipFill>
        <p:spPr>
          <a:xfrm>
            <a:off x="10502900" y="10261600"/>
            <a:ext cx="304800" cy="228600"/>
          </a:xfrm>
          <a:prstGeom prst="cube">
            <a:avLst/>
          </a:prstGeom>
        </p:spPr>
      </p:pic>
    </p:spTree>
    <p:custDataLst>
      <p:tags r:id="rId1"/>
    </p:custDataLst>
  </p:cSld>
  <p:clrMapOvr>
    <a:masterClrMapping/>
  </p:clrMapOvr>
  <p:transition spd="slow" advTm="7462">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arn(inVertical)">
                                      <p:cBhvr>
                                        <p:cTn id="7" dur="500"/>
                                        <p:tgtEl>
                                          <p:spTgt spid="2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1000"/>
                                        <p:tgtEl>
                                          <p:spTgt spid="12"/>
                                        </p:tgtEl>
                                      </p:cBhvr>
                                    </p:animEffect>
                                    <p:anim calcmode="lin" valueType="num">
                                      <p:cBhvr>
                                        <p:cTn id="20" dur="1000" fill="hold"/>
                                        <p:tgtEl>
                                          <p:spTgt spid="12"/>
                                        </p:tgtEl>
                                        <p:attrNameLst>
                                          <p:attrName>ppt_x</p:attrName>
                                        </p:attrNameLst>
                                      </p:cBhvr>
                                      <p:tavLst>
                                        <p:tav tm="0">
                                          <p:val>
                                            <p:strVal val="#ppt_x"/>
                                          </p:val>
                                        </p:tav>
                                        <p:tav tm="100000">
                                          <p:val>
                                            <p:strVal val="#ppt_x"/>
                                          </p:val>
                                        </p:tav>
                                      </p:tavLst>
                                    </p:anim>
                                    <p:anim calcmode="lin" valueType="num">
                                      <p:cBhvr>
                                        <p:cTn id="2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afterGroup">
                            <p:stCondLst>
                              <p:cond delay="0"/>
                            </p:stCondLst>
                            <p:childTnLst>
                              <p:par>
                                <p:cTn id="24" presetID="16" presetClass="entr" presetSubtype="37" fill="hold"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barn(outVertical)">
                                      <p:cBhvr>
                                        <p:cTn id="26" dur="500"/>
                                        <p:tgtEl>
                                          <p:spTgt spid="15"/>
                                        </p:tgtEl>
                                      </p:cBhvr>
                                    </p:animEffect>
                                  </p:childTnLst>
                                </p:cTn>
                              </p:par>
                            </p:childTnLst>
                          </p:cTn>
                        </p:par>
                      </p:childTnLst>
                    </p:cTn>
                  </p:par>
                  <p:par>
                    <p:cTn id="27" fill="hold" nodeType="clickPar">
                      <p:stCondLst>
                        <p:cond delay="indefinite"/>
                      </p:stCondLst>
                      <p:childTnLst>
                        <p:par>
                          <p:cTn id="28" fill="hold" nodeType="afterGroup">
                            <p:stCondLst>
                              <p:cond delay="0"/>
                            </p:stCondLst>
                            <p:childTnLst>
                              <p:par>
                                <p:cTn id="29" presetID="53" presetClass="entr" presetSubtype="0" fill="hold" nodeType="click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p:cTn id="31" dur="500" fill="hold"/>
                                        <p:tgtEl>
                                          <p:spTgt spid="20"/>
                                        </p:tgtEl>
                                        <p:attrNameLst>
                                          <p:attrName>ppt_w</p:attrName>
                                        </p:attrNameLst>
                                      </p:cBhvr>
                                      <p:tavLst>
                                        <p:tav tm="0">
                                          <p:val>
                                            <p:fltVal val="0"/>
                                          </p:val>
                                        </p:tav>
                                        <p:tav tm="100000">
                                          <p:val>
                                            <p:strVal val="#ppt_w"/>
                                          </p:val>
                                        </p:tav>
                                      </p:tavLst>
                                    </p:anim>
                                    <p:anim calcmode="lin" valueType="num">
                                      <p:cBhvr>
                                        <p:cTn id="32" dur="500" fill="hold"/>
                                        <p:tgtEl>
                                          <p:spTgt spid="20"/>
                                        </p:tgtEl>
                                        <p:attrNameLst>
                                          <p:attrName>ppt_h</p:attrName>
                                        </p:attrNameLst>
                                      </p:cBhvr>
                                      <p:tavLst>
                                        <p:tav tm="0">
                                          <p:val>
                                            <p:fltVal val="0"/>
                                          </p:val>
                                        </p:tav>
                                        <p:tav tm="100000">
                                          <p:val>
                                            <p:strVal val="#ppt_h"/>
                                          </p:val>
                                        </p:tav>
                                      </p:tavLst>
                                    </p:anim>
                                    <p:animEffect transition="in" filter="fade">
                                      <p:cBhvr>
                                        <p:cTn id="33"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grpSp>
        <p:nvGrpSpPr>
          <p:cNvPr id="3" name="组合 2"/>
          <p:cNvGrpSpPr/>
          <p:nvPr/>
        </p:nvGrpSpPr>
        <p:grpSpPr>
          <a:xfrm>
            <a:off x="555947" y="843642"/>
            <a:ext cx="11080106" cy="5170716"/>
            <a:chOff x="555947" y="843642"/>
            <a:chExt cx="11080106" cy="5170716"/>
          </a:xfrm>
        </p:grpSpPr>
        <p:sp>
          <p:nvSpPr>
            <p:cNvPr id="4" name="图文框 3"/>
            <p:cNvSpPr/>
            <p:nvPr/>
          </p:nvSpPr>
          <p:spPr>
            <a:xfrm>
              <a:off x="555947" y="843642"/>
              <a:ext cx="11080106" cy="5170716"/>
            </a:xfrm>
            <a:prstGeom prst="frame">
              <a:avLst>
                <a:gd name="adj1" fmla="val 357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矩形 4"/>
            <p:cNvSpPr/>
            <p:nvPr/>
          </p:nvSpPr>
          <p:spPr>
            <a:xfrm>
              <a:off x="1023257" y="1302657"/>
              <a:ext cx="10145486" cy="4252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 name="文本框 5"/>
          <p:cNvSpPr txBox="1"/>
          <p:nvPr/>
        </p:nvSpPr>
        <p:spPr>
          <a:xfrm>
            <a:off x="1064342" y="2217107"/>
            <a:ext cx="10063316" cy="3373296"/>
          </a:xfrm>
          <a:prstGeom prst="rect">
            <a:avLst/>
          </a:prstGeom>
          <a:noFill/>
        </p:spPr>
        <p:txBody>
          <a:bodyPr wrap="square" rtlCol="0">
            <a:spAutoFit/>
          </a:bodyPr>
          <a:lstStyle>
            <a:defPPr>
              <a:defRPr lang="zh-CN"/>
            </a:defPPr>
            <a:lvl1pPr>
              <a:lnSpc>
                <a:spcPct val="150000"/>
              </a:lnSpc>
              <a:defRPr sz="2000">
                <a:latin typeface="思源黑体 CN Normal" panose="020B0400000000000000" pitchFamily="34" charset="-122"/>
                <a:ea typeface="思源黑体 CN Normal" panose="020B0400000000000000" pitchFamily="34" charset="-122"/>
              </a:defRPr>
            </a:lvl1pPr>
          </a:lstStyle>
          <a:p>
            <a:r>
              <a:rPr lang="zh-CN" altLang="en-US" sz="1800"/>
              <a:t>         有一位母亲，工作了一整天，很晚才拖着疲惫的身体回到家里刚想休息，电话铃就响了。孩子的老师又约她到校谈话。第二天才知道，孩子上课不好好听课，成绩又下降了。听了母亲的话，母亲非常难过，自己虽然文化程度不高，但从孩子一上学就开始坚持辅导孩子的功课，后来还给孩子请了家庭教师，但是孩子却不领情，每天晚上做功课时。</a:t>
            </a:r>
            <a:endParaRPr lang="en-US" altLang="zh-CN" sz="1800"/>
          </a:p>
          <a:p>
            <a:r>
              <a:rPr lang="zh-CN" altLang="en-US" sz="1800"/>
              <a:t>         慢慢地，孩子还学会了欺骗家长和老师，学会了撒谎，对学习是淡漠和冷漠。其实孩子还是很聪明的，很多东西一看就明白。家里的小家电坏了，他自己摆弄着就能修好，记忆力超强，母子俩一起看过的电视剧，自己早就把情节忘了，但孩子还能把情节说得清清楚楚。打篮球在学校也是主力。可这么个孩子为什么就不好好学习，对学习没有兴趣呢？</a:t>
            </a:r>
          </a:p>
        </p:txBody>
      </p:sp>
      <p:sp>
        <p:nvSpPr>
          <p:cNvPr id="7" name="文本框 6"/>
          <p:cNvSpPr txBox="1"/>
          <p:nvPr/>
        </p:nvSpPr>
        <p:spPr>
          <a:xfrm>
            <a:off x="1064342" y="1407752"/>
            <a:ext cx="3853131"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案例剖析：</a:t>
            </a:r>
          </a:p>
        </p:txBody>
      </p:sp>
    </p:spTree>
    <p:custDataLst>
      <p:tags r:id="rId1"/>
    </p:custDataLst>
  </p:cSld>
  <p:clrMapOvr>
    <a:masterClrMapping/>
  </p:clrMapOvr>
  <p:transition spd="slow" advTm="9787">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4977326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grpSp>
        <p:nvGrpSpPr>
          <p:cNvPr id="3" name="组合 2"/>
          <p:cNvGrpSpPr/>
          <p:nvPr/>
        </p:nvGrpSpPr>
        <p:grpSpPr>
          <a:xfrm>
            <a:off x="555947" y="843642"/>
            <a:ext cx="11080106" cy="5170716"/>
            <a:chOff x="555947" y="843642"/>
            <a:chExt cx="11080106" cy="5170716"/>
          </a:xfrm>
        </p:grpSpPr>
        <p:sp>
          <p:nvSpPr>
            <p:cNvPr id="4" name="图文框 3"/>
            <p:cNvSpPr/>
            <p:nvPr/>
          </p:nvSpPr>
          <p:spPr>
            <a:xfrm>
              <a:off x="555947" y="843642"/>
              <a:ext cx="11080106" cy="5170716"/>
            </a:xfrm>
            <a:prstGeom prst="frame">
              <a:avLst>
                <a:gd name="adj1" fmla="val 357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矩形 4"/>
            <p:cNvSpPr/>
            <p:nvPr/>
          </p:nvSpPr>
          <p:spPr>
            <a:xfrm>
              <a:off x="1023257" y="1302657"/>
              <a:ext cx="10145486" cy="4252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 name="文本框 5"/>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我们大家来谈一谈：</a:t>
            </a:r>
          </a:p>
        </p:txBody>
      </p:sp>
      <p:pic>
        <p:nvPicPr>
          <p:cNvPr id="7" name="图片 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452019" y="4176464"/>
            <a:ext cx="612783" cy="832922"/>
          </a:xfrm>
          <a:prstGeom prst="rect">
            <a:avLst/>
          </a:prstGeom>
          <a:effectLst>
            <a:outerShdw blurRad="25400" dist="25400" dir="2700000" algn="tl" rotWithShape="0">
              <a:prstClr val="black">
                <a:alpha val="40000"/>
              </a:prstClr>
            </a:outerShdw>
          </a:effectLst>
        </p:spPr>
      </p:pic>
      <p:sp>
        <p:nvSpPr>
          <p:cNvPr id="8" name="文本框 7"/>
          <p:cNvSpPr txBox="1"/>
          <p:nvPr/>
        </p:nvSpPr>
        <p:spPr>
          <a:xfrm>
            <a:off x="4114802" y="2292966"/>
            <a:ext cx="5824134" cy="1694438"/>
          </a:xfrm>
          <a:prstGeom prst="rect">
            <a:avLst/>
          </a:prstGeom>
          <a:noFill/>
        </p:spPr>
        <p:txBody>
          <a:bodyPr wrap="square" rtlCol="0">
            <a:spAutoFit/>
          </a:bodyPr>
          <a:lstStyle>
            <a:defPPr>
              <a:defRPr lang="zh-CN"/>
            </a:defPPr>
            <a:lvl1pPr>
              <a:lnSpc>
                <a:spcPct val="150000"/>
              </a:lnSpc>
              <a:defRPr sz="2000">
                <a:latin typeface="思源黑体 CN Normal" panose="020B0400000000000000" pitchFamily="34" charset="-122"/>
                <a:ea typeface="思源黑体 CN Normal" panose="020B0400000000000000" pitchFamily="34" charset="-122"/>
              </a:defRPr>
            </a:lvl1pPr>
          </a:lstStyle>
          <a:p>
            <a:pPr marL="457200" indent="-457200">
              <a:lnSpc>
                <a:spcPct val="200000"/>
              </a:lnSpc>
              <a:buFont typeface="Wingdings" panose="05000000000000000000" pitchFamily="2" charset="2"/>
              <a:buChar char="l"/>
            </a:pPr>
            <a:r>
              <a:rPr lang="zh-CN" altLang="en-US" sz="2800">
                <a:latin typeface="思源黑体 CN Medium" panose="020B0600000000000000" pitchFamily="34" charset="-122"/>
                <a:ea typeface="思源黑体 CN Medium" panose="020B0600000000000000" pitchFamily="34" charset="-122"/>
              </a:rPr>
              <a:t>案例中的孩子为什么会存在这样的问题</a:t>
            </a:r>
          </a:p>
        </p:txBody>
      </p:sp>
      <p:sp>
        <p:nvSpPr>
          <p:cNvPr id="9" name="文本框 8"/>
          <p:cNvSpPr txBox="1"/>
          <p:nvPr/>
        </p:nvSpPr>
        <p:spPr>
          <a:xfrm>
            <a:off x="4114801" y="4257385"/>
            <a:ext cx="5824134" cy="671081"/>
          </a:xfrm>
          <a:prstGeom prst="rect">
            <a:avLst/>
          </a:prstGeom>
          <a:noFill/>
        </p:spPr>
        <p:txBody>
          <a:bodyPr wrap="square" rtlCol="0">
            <a:spAutoFit/>
          </a:bodyPr>
          <a:lstStyle>
            <a:defPPr>
              <a:defRPr lang="zh-CN"/>
            </a:defPPr>
            <a:lvl1pPr>
              <a:lnSpc>
                <a:spcPct val="150000"/>
              </a:lnSpc>
              <a:defRPr sz="2000">
                <a:latin typeface="思源黑体 CN Normal" panose="020B0400000000000000" pitchFamily="34" charset="-122"/>
                <a:ea typeface="思源黑体 CN Normal" panose="020B0400000000000000" pitchFamily="34" charset="-122"/>
              </a:defRPr>
            </a:lvl1pPr>
          </a:lstStyle>
          <a:p>
            <a:pPr marL="457200" indent="-457200">
              <a:buFont typeface="Wingdings" panose="05000000000000000000" pitchFamily="2" charset="2"/>
              <a:buChar char="l"/>
            </a:pPr>
            <a:r>
              <a:rPr lang="zh-CN" altLang="en-US" sz="2800">
                <a:latin typeface="思源黑体 CN Medium" panose="020B0600000000000000" pitchFamily="34" charset="-122"/>
                <a:ea typeface="思源黑体 CN Medium" panose="020B0600000000000000" pitchFamily="34" charset="-122"/>
              </a:rPr>
              <a:t>有什么办法可以帮助孩子改变</a:t>
            </a:r>
          </a:p>
        </p:txBody>
      </p:sp>
      <p:pic>
        <p:nvPicPr>
          <p:cNvPr id="10" name="图片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017675" y="3203697"/>
            <a:ext cx="612783" cy="832922"/>
          </a:xfrm>
          <a:prstGeom prst="rect">
            <a:avLst/>
          </a:prstGeom>
          <a:effectLst>
            <a:outerShdw blurRad="25400" dist="25400" dir="2700000" algn="tl" rotWithShape="0">
              <a:prstClr val="black">
                <a:alpha val="40000"/>
              </a:prstClr>
            </a:outerShdw>
          </a:effectLst>
        </p:spPr>
      </p:pic>
      <p:pic>
        <p:nvPicPr>
          <p:cNvPr id="11" name="图片 10"/>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93368" y="1885084"/>
            <a:ext cx="5031657" cy="4802688"/>
          </a:xfrm>
          <a:prstGeom prst="rect">
            <a:avLst/>
          </a:prstGeom>
          <a:effectLst>
            <a:outerShdw blurRad="12700" dist="12700" dir="18900000" algn="bl" rotWithShape="0">
              <a:prstClr val="black">
                <a:alpha val="40000"/>
              </a:prstClr>
            </a:outerShdw>
          </a:effectLst>
        </p:spPr>
      </p:pic>
    </p:spTree>
    <p:custDataLst>
      <p:tags r:id="rId1"/>
    </p:custDataLst>
  </p:cSld>
  <p:clrMapOvr>
    <a:masterClrMapping/>
  </p:clrMapOvr>
  <p:transition spd="slow" advTm="9787">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 presetClass="entr" presetSubtype="4"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additive="base">
                                        <p:cTn id="16" dur="500" fill="hold"/>
                                        <p:tgtEl>
                                          <p:spTgt spid="8"/>
                                        </p:tgtEl>
                                        <p:attrNameLst>
                                          <p:attrName>ppt_x</p:attrName>
                                        </p:attrNameLst>
                                      </p:cBhvr>
                                      <p:tavLst>
                                        <p:tav tm="0">
                                          <p:val>
                                            <p:strVal val="#ppt_x"/>
                                          </p:val>
                                        </p:tav>
                                        <p:tav tm="100000">
                                          <p:val>
                                            <p:strVal val="#ppt_x"/>
                                          </p:val>
                                        </p:tav>
                                      </p:tavLst>
                                    </p:anim>
                                    <p:anim calcmode="lin" valueType="num">
                                      <p:cBhvr additive="base">
                                        <p:cTn id="17" dur="500" fill="hold"/>
                                        <p:tgtEl>
                                          <p:spTgt spid="8"/>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ppt_x"/>
                                          </p:val>
                                        </p:tav>
                                        <p:tav tm="100000">
                                          <p:val>
                                            <p:strVal val="#ppt_x"/>
                                          </p:val>
                                        </p:tav>
                                      </p:tavLst>
                                    </p:anim>
                                    <p:anim calcmode="lin" valueType="num">
                                      <p:cBhvr additive="base">
                                        <p:cTn id="21" dur="500" fill="hold"/>
                                        <p:tgtEl>
                                          <p:spTgt spid="9"/>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additive="base">
                                        <p:cTn id="24" dur="500" fill="hold"/>
                                        <p:tgtEl>
                                          <p:spTgt spid="10"/>
                                        </p:tgtEl>
                                        <p:attrNameLst>
                                          <p:attrName>ppt_x</p:attrName>
                                        </p:attrNameLst>
                                      </p:cBhvr>
                                      <p:tavLst>
                                        <p:tav tm="0">
                                          <p:val>
                                            <p:strVal val="#ppt_x"/>
                                          </p:val>
                                        </p:tav>
                                        <p:tav tm="100000">
                                          <p:val>
                                            <p:strVal val="#ppt_x"/>
                                          </p:val>
                                        </p:tav>
                                      </p:tavLst>
                                    </p:anim>
                                    <p:anim calcmode="lin" valueType="num">
                                      <p:cBhvr additive="base">
                                        <p:cTn id="2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afterGroup">
                            <p:stCondLst>
                              <p:cond delay="0"/>
                            </p:stCondLst>
                            <p:childTnLst>
                              <p:par>
                                <p:cTn id="28" presetID="22" presetClass="entr" presetSubtype="4" fill="hold"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wipe(down)">
                                      <p:cBhvr>
                                        <p:cTn id="3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grpSp>
        <p:nvGrpSpPr>
          <p:cNvPr id="3" name="组合 2"/>
          <p:cNvGrpSpPr/>
          <p:nvPr/>
        </p:nvGrpSpPr>
        <p:grpSpPr>
          <a:xfrm>
            <a:off x="555947" y="843642"/>
            <a:ext cx="11080106" cy="5170716"/>
            <a:chOff x="555947" y="843642"/>
            <a:chExt cx="11080106" cy="5170716"/>
          </a:xfrm>
        </p:grpSpPr>
        <p:sp>
          <p:nvSpPr>
            <p:cNvPr id="4" name="图文框 3"/>
            <p:cNvSpPr/>
            <p:nvPr/>
          </p:nvSpPr>
          <p:spPr>
            <a:xfrm>
              <a:off x="555947" y="843642"/>
              <a:ext cx="11080106" cy="5170716"/>
            </a:xfrm>
            <a:prstGeom prst="frame">
              <a:avLst>
                <a:gd name="adj1" fmla="val 357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矩形 4"/>
            <p:cNvSpPr/>
            <p:nvPr/>
          </p:nvSpPr>
          <p:spPr>
            <a:xfrm>
              <a:off x="1023257" y="1302657"/>
              <a:ext cx="10145486" cy="4252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6" name="图片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268976" y="2202872"/>
            <a:ext cx="5249923" cy="3935949"/>
          </a:xfrm>
          <a:prstGeom prst="rect">
            <a:avLst/>
          </a:prstGeom>
          <a:effectLst>
            <a:outerShdw blurRad="25400" dist="25400" dir="13500000" algn="br" rotWithShape="0">
              <a:prstClr val="black">
                <a:alpha val="40000"/>
              </a:prstClr>
            </a:outerShdw>
          </a:effectLst>
        </p:spPr>
      </p:pic>
      <p:sp>
        <p:nvSpPr>
          <p:cNvPr id="7" name="文本框 6"/>
          <p:cNvSpPr txBox="1"/>
          <p:nvPr/>
        </p:nvSpPr>
        <p:spPr>
          <a:xfrm>
            <a:off x="1080655" y="1690630"/>
            <a:ext cx="10030689" cy="2230675"/>
          </a:xfrm>
          <a:prstGeom prst="rect">
            <a:avLst/>
          </a:prstGeom>
          <a:noFill/>
        </p:spPr>
        <p:txBody>
          <a:bodyPr wrap="square" rtlCol="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pPr>
              <a:lnSpc>
                <a:spcPct val="200000"/>
              </a:lnSpc>
            </a:pPr>
            <a:r>
              <a:rPr lang="zh-CN" altLang="en-US"/>
              <a:t>         跟这位母亲一样，许多家长都有这样的感受，自己的孩子很聪明，可就是不把自己的聪明劲用在学习上。他们怕看书，怕写作业，可是一提到玩，马上变得龙精虎猛。</a:t>
            </a:r>
            <a:endParaRPr lang="en-US" altLang="zh-CN"/>
          </a:p>
          <a:p>
            <a:pPr>
              <a:lnSpc>
                <a:spcPct val="200000"/>
              </a:lnSpc>
            </a:pPr>
            <a:r>
              <a:rPr lang="zh-CN" altLang="en-US"/>
              <a:t>通过刚刚的交流，我们大概找出了一些原因也作出了一些反思。</a:t>
            </a:r>
            <a:endParaRPr lang="en-US" altLang="zh-CN"/>
          </a:p>
          <a:p>
            <a:pPr>
              <a:lnSpc>
                <a:spcPct val="200000"/>
              </a:lnSpc>
            </a:pPr>
            <a:r>
              <a:rPr lang="zh-CN" altLang="en-US"/>
              <a:t>那么我们应该如何和孩子沟通，如何教育孩子呢？</a:t>
            </a:r>
          </a:p>
        </p:txBody>
      </p:sp>
      <p:pic>
        <p:nvPicPr>
          <p:cNvPr id="8" name="图片 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109040" y="4530283"/>
            <a:ext cx="4986960" cy="1274174"/>
          </a:xfrm>
          <a:prstGeom prst="rect">
            <a:avLst/>
          </a:prstGeom>
          <a:effectLst>
            <a:outerShdw blurRad="12700" dist="12700" dir="18900000" algn="bl" rotWithShape="0">
              <a:prstClr val="black">
                <a:alpha val="40000"/>
              </a:prstClr>
            </a:outerShdw>
          </a:effectLst>
        </p:spPr>
      </p:pic>
    </p:spTree>
    <p:custDataLst>
      <p:tags r:id="rId1"/>
    </p:custDataLst>
  </p:cSld>
  <p:clrMapOvr>
    <a:masterClrMapping/>
  </p:clrMapOvr>
  <p:transition spd="slow" advTm="9787">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1+#ppt_w/2"/>
                                          </p:val>
                                        </p:tav>
                                        <p:tav tm="100000">
                                          <p:val>
                                            <p:strVal val="#ppt_x"/>
                                          </p:val>
                                        </p:tav>
                                      </p:tavLst>
                                    </p:anim>
                                    <p:anim calcmode="lin" valueType="num">
                                      <p:cBhvr additive="base">
                                        <p:cTn id="13"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grpSp>
        <p:nvGrpSpPr>
          <p:cNvPr id="3" name="组合 2"/>
          <p:cNvGrpSpPr/>
          <p:nvPr/>
        </p:nvGrpSpPr>
        <p:grpSpPr>
          <a:xfrm>
            <a:off x="555947" y="843642"/>
            <a:ext cx="11080106" cy="5170716"/>
            <a:chOff x="555947" y="843642"/>
            <a:chExt cx="11080106" cy="5170716"/>
          </a:xfrm>
        </p:grpSpPr>
        <p:sp>
          <p:nvSpPr>
            <p:cNvPr id="4" name="图文框 3"/>
            <p:cNvSpPr/>
            <p:nvPr/>
          </p:nvSpPr>
          <p:spPr>
            <a:xfrm>
              <a:off x="555947" y="843642"/>
              <a:ext cx="11080106" cy="5170716"/>
            </a:xfrm>
            <a:prstGeom prst="frame">
              <a:avLst>
                <a:gd name="adj1" fmla="val 357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矩形 4"/>
            <p:cNvSpPr/>
            <p:nvPr/>
          </p:nvSpPr>
          <p:spPr>
            <a:xfrm>
              <a:off x="1023257" y="1302657"/>
              <a:ext cx="10145486" cy="4252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9" name="组合 8"/>
          <p:cNvGrpSpPr/>
          <p:nvPr/>
        </p:nvGrpSpPr>
        <p:grpSpPr>
          <a:xfrm>
            <a:off x="1866900" y="2343655"/>
            <a:ext cx="1295400" cy="1053763"/>
            <a:chOff x="1866900" y="2343655"/>
            <a:chExt cx="1295400" cy="1053763"/>
          </a:xfrm>
        </p:grpSpPr>
        <p:sp>
          <p:nvSpPr>
            <p:cNvPr id="6" name="矩形: 圆角 5"/>
            <p:cNvSpPr/>
            <p:nvPr/>
          </p:nvSpPr>
          <p:spPr>
            <a:xfrm>
              <a:off x="1866900" y="2425868"/>
              <a:ext cx="1295400" cy="971550"/>
            </a:xfrm>
            <a:prstGeom prst="roundRect">
              <a:avLst>
                <a:gd name="adj" fmla="val 6373"/>
              </a:avLst>
            </a:prstGeom>
            <a:solidFill>
              <a:srgbClr val="3CA0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1988201" y="2343655"/>
              <a:ext cx="996043" cy="1015663"/>
            </a:xfrm>
            <a:prstGeom prst="rect">
              <a:avLst/>
            </a:prstGeom>
            <a:noFill/>
          </p:spPr>
          <p:txBody>
            <a:bodyPr wrap="square" rtlCol="0">
              <a:spAutoFit/>
            </a:bodyPr>
            <a:lstStyle/>
            <a:p>
              <a:pPr algn="ctr"/>
              <a:r>
                <a:rPr lang="zh-CN" altLang="en-US" sz="6000">
                  <a:solidFill>
                    <a:schemeClr val="bg1"/>
                  </a:solidFill>
                  <a:latin typeface="包图粗朗体" panose="02000000000000000000" pitchFamily="2" charset="-122"/>
                  <a:ea typeface="包图粗朗体" panose="02000000000000000000" pitchFamily="2" charset="-122"/>
                </a:rPr>
                <a:t>目</a:t>
              </a:r>
            </a:p>
          </p:txBody>
        </p:sp>
      </p:grpSp>
      <p:grpSp>
        <p:nvGrpSpPr>
          <p:cNvPr id="11" name="组合 10"/>
          <p:cNvGrpSpPr/>
          <p:nvPr/>
        </p:nvGrpSpPr>
        <p:grpSpPr>
          <a:xfrm>
            <a:off x="3510643" y="2372229"/>
            <a:ext cx="1295400" cy="1025189"/>
            <a:chOff x="3510643" y="2403811"/>
            <a:chExt cx="1295400" cy="1025189"/>
          </a:xfrm>
        </p:grpSpPr>
        <p:sp>
          <p:nvSpPr>
            <p:cNvPr id="7" name="矩形: 圆角 6"/>
            <p:cNvSpPr/>
            <p:nvPr/>
          </p:nvSpPr>
          <p:spPr>
            <a:xfrm>
              <a:off x="3510643" y="2457450"/>
              <a:ext cx="1295400" cy="971550"/>
            </a:xfrm>
            <a:prstGeom prst="roundRect">
              <a:avLst>
                <a:gd name="adj" fmla="val 8824"/>
              </a:avLst>
            </a:prstGeom>
            <a:solidFill>
              <a:srgbClr val="3CA0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p:nvSpPr>
          <p:spPr>
            <a:xfrm>
              <a:off x="3660321" y="2403811"/>
              <a:ext cx="996043" cy="1015663"/>
            </a:xfrm>
            <a:prstGeom prst="rect">
              <a:avLst/>
            </a:prstGeom>
            <a:noFill/>
          </p:spPr>
          <p:txBody>
            <a:bodyPr wrap="square" rtlCol="0">
              <a:spAutoFit/>
            </a:bodyPr>
            <a:lstStyle/>
            <a:p>
              <a:pPr algn="ctr"/>
              <a:r>
                <a:rPr lang="zh-CN" altLang="en-US" sz="6000">
                  <a:solidFill>
                    <a:schemeClr val="bg1"/>
                  </a:solidFill>
                  <a:latin typeface="包图粗朗体" panose="02000000000000000000" pitchFamily="2" charset="-122"/>
                  <a:ea typeface="包图粗朗体" panose="02000000000000000000" pitchFamily="2" charset="-122"/>
                </a:rPr>
                <a:t>录</a:t>
              </a:r>
            </a:p>
          </p:txBody>
        </p:sp>
      </p:grpSp>
      <p:sp>
        <p:nvSpPr>
          <p:cNvPr id="12" name="文本框 11"/>
          <p:cNvSpPr txBox="1"/>
          <p:nvPr/>
        </p:nvSpPr>
        <p:spPr>
          <a:xfrm>
            <a:off x="1866900" y="3441531"/>
            <a:ext cx="2939143" cy="584775"/>
          </a:xfrm>
          <a:prstGeom prst="rect">
            <a:avLst/>
          </a:prstGeom>
          <a:noFill/>
        </p:spPr>
        <p:txBody>
          <a:bodyPr wrap="square" rtlCol="0">
            <a:spAutoFit/>
          </a:bodyPr>
          <a:lstStyle/>
          <a:p>
            <a:pPr algn="dist"/>
            <a:r>
              <a:rPr lang="en-US" altLang="zh-CN" sz="3200">
                <a:solidFill>
                  <a:srgbClr val="3CA0E4"/>
                </a:solidFill>
                <a:latin typeface="包图粗朗体" panose="02000000000000000000" pitchFamily="2" charset="-122"/>
                <a:ea typeface="包图粗朗体" panose="02000000000000000000" pitchFamily="2" charset="-122"/>
              </a:rPr>
              <a:t>CONTENTS</a:t>
            </a:r>
            <a:endParaRPr lang="zh-CN" altLang="en-US" sz="3200">
              <a:solidFill>
                <a:srgbClr val="3CA0E4"/>
              </a:solidFill>
              <a:latin typeface="包图粗朗体" panose="02000000000000000000" pitchFamily="2" charset="-122"/>
              <a:ea typeface="包图粗朗体" panose="02000000000000000000" pitchFamily="2" charset="-122"/>
            </a:endParaRPr>
          </a:p>
        </p:txBody>
      </p:sp>
      <p:grpSp>
        <p:nvGrpSpPr>
          <p:cNvPr id="21" name="组合 20"/>
          <p:cNvGrpSpPr/>
          <p:nvPr/>
        </p:nvGrpSpPr>
        <p:grpSpPr>
          <a:xfrm>
            <a:off x="5936341" y="1748568"/>
            <a:ext cx="667658" cy="667657"/>
            <a:chOff x="5936341" y="1748568"/>
            <a:chExt cx="667658" cy="667657"/>
          </a:xfrm>
        </p:grpSpPr>
        <p:sp>
          <p:nvSpPr>
            <p:cNvPr id="13" name="椭圆 12"/>
            <p:cNvSpPr/>
            <p:nvPr/>
          </p:nvSpPr>
          <p:spPr>
            <a:xfrm>
              <a:off x="5936342" y="1748568"/>
              <a:ext cx="667657" cy="66765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包图粗朗体" panose="02000000000000000000" pitchFamily="2" charset="-122"/>
                <a:ea typeface="包图粗朗体" panose="02000000000000000000" pitchFamily="2" charset="-122"/>
              </a:endParaRPr>
            </a:p>
          </p:txBody>
        </p:sp>
        <p:sp>
          <p:nvSpPr>
            <p:cNvPr id="17" name="文本框 16"/>
            <p:cNvSpPr txBox="1"/>
            <p:nvPr/>
          </p:nvSpPr>
          <p:spPr>
            <a:xfrm>
              <a:off x="5936341" y="1791034"/>
              <a:ext cx="667657" cy="523220"/>
            </a:xfrm>
            <a:prstGeom prst="rect">
              <a:avLst/>
            </a:prstGeom>
            <a:noFill/>
          </p:spPr>
          <p:txBody>
            <a:bodyPr wrap="square" rtlCol="0">
              <a:spAutoFit/>
            </a:bodyPr>
            <a:lstStyle/>
            <a:p>
              <a:pPr algn="ctr"/>
              <a:r>
                <a:rPr lang="en-US" altLang="zh-CN" sz="2800">
                  <a:solidFill>
                    <a:schemeClr val="bg1"/>
                  </a:solidFill>
                  <a:latin typeface="包图粗朗体" panose="02000000000000000000" pitchFamily="2" charset="-122"/>
                  <a:ea typeface="包图粗朗体" panose="02000000000000000000" pitchFamily="2" charset="-122"/>
                </a:rPr>
                <a:t>01</a:t>
              </a:r>
              <a:endParaRPr lang="zh-CN" altLang="en-US" sz="2800">
                <a:solidFill>
                  <a:schemeClr val="bg1"/>
                </a:solidFill>
                <a:latin typeface="包图粗朗体" panose="02000000000000000000" pitchFamily="2" charset="-122"/>
                <a:ea typeface="包图粗朗体" panose="02000000000000000000" pitchFamily="2" charset="-122"/>
              </a:endParaRPr>
            </a:p>
          </p:txBody>
        </p:sp>
      </p:grpSp>
      <p:grpSp>
        <p:nvGrpSpPr>
          <p:cNvPr id="23" name="组合 22"/>
          <p:cNvGrpSpPr/>
          <p:nvPr/>
        </p:nvGrpSpPr>
        <p:grpSpPr>
          <a:xfrm>
            <a:off x="5936340" y="2650384"/>
            <a:ext cx="667659" cy="667657"/>
            <a:chOff x="5936340" y="2650384"/>
            <a:chExt cx="667659" cy="667657"/>
          </a:xfrm>
        </p:grpSpPr>
        <p:sp>
          <p:nvSpPr>
            <p:cNvPr id="14" name="椭圆 13"/>
            <p:cNvSpPr/>
            <p:nvPr/>
          </p:nvSpPr>
          <p:spPr>
            <a:xfrm>
              <a:off x="5936342" y="2650384"/>
              <a:ext cx="667657" cy="66765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p:cNvSpPr txBox="1"/>
            <p:nvPr/>
          </p:nvSpPr>
          <p:spPr>
            <a:xfrm>
              <a:off x="5936340" y="2675496"/>
              <a:ext cx="667657" cy="523220"/>
            </a:xfrm>
            <a:prstGeom prst="rect">
              <a:avLst/>
            </a:prstGeom>
            <a:noFill/>
          </p:spPr>
          <p:txBody>
            <a:bodyPr wrap="square" rtlCol="0">
              <a:spAutoFit/>
            </a:bodyPr>
            <a:lstStyle/>
            <a:p>
              <a:pPr algn="ctr"/>
              <a:r>
                <a:rPr lang="en-US" altLang="zh-CN" sz="2800">
                  <a:solidFill>
                    <a:schemeClr val="bg1"/>
                  </a:solidFill>
                  <a:latin typeface="包图粗朗体" panose="02000000000000000000" pitchFamily="2" charset="-122"/>
                  <a:ea typeface="包图粗朗体" panose="02000000000000000000" pitchFamily="2" charset="-122"/>
                </a:rPr>
                <a:t>02</a:t>
              </a:r>
              <a:endParaRPr lang="zh-CN" altLang="en-US" sz="2800">
                <a:solidFill>
                  <a:schemeClr val="bg1"/>
                </a:solidFill>
                <a:latin typeface="包图粗朗体" panose="02000000000000000000" pitchFamily="2" charset="-122"/>
                <a:ea typeface="包图粗朗体" panose="02000000000000000000" pitchFamily="2" charset="-122"/>
              </a:endParaRPr>
            </a:p>
          </p:txBody>
        </p:sp>
      </p:grpSp>
      <p:grpSp>
        <p:nvGrpSpPr>
          <p:cNvPr id="24" name="组合 23"/>
          <p:cNvGrpSpPr/>
          <p:nvPr/>
        </p:nvGrpSpPr>
        <p:grpSpPr>
          <a:xfrm>
            <a:off x="5936339" y="3552200"/>
            <a:ext cx="667660" cy="667657"/>
            <a:chOff x="5936339" y="3552200"/>
            <a:chExt cx="667660" cy="667657"/>
          </a:xfrm>
        </p:grpSpPr>
        <p:sp>
          <p:nvSpPr>
            <p:cNvPr id="15" name="椭圆 14"/>
            <p:cNvSpPr/>
            <p:nvPr/>
          </p:nvSpPr>
          <p:spPr>
            <a:xfrm>
              <a:off x="5936342" y="3552200"/>
              <a:ext cx="667657" cy="66765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5936339" y="3596511"/>
              <a:ext cx="667657" cy="523220"/>
            </a:xfrm>
            <a:prstGeom prst="rect">
              <a:avLst/>
            </a:prstGeom>
            <a:noFill/>
          </p:spPr>
          <p:txBody>
            <a:bodyPr wrap="square" rtlCol="0">
              <a:spAutoFit/>
            </a:bodyPr>
            <a:lstStyle/>
            <a:p>
              <a:pPr algn="ctr"/>
              <a:r>
                <a:rPr lang="en-US" altLang="zh-CN" sz="2800">
                  <a:solidFill>
                    <a:schemeClr val="bg1"/>
                  </a:solidFill>
                  <a:latin typeface="包图粗朗体" panose="02000000000000000000" pitchFamily="2" charset="-122"/>
                  <a:ea typeface="包图粗朗体" panose="02000000000000000000" pitchFamily="2" charset="-122"/>
                </a:rPr>
                <a:t>03</a:t>
              </a:r>
              <a:endParaRPr lang="zh-CN" altLang="en-US" sz="2800">
                <a:solidFill>
                  <a:schemeClr val="bg1"/>
                </a:solidFill>
                <a:latin typeface="包图粗朗体" panose="02000000000000000000" pitchFamily="2" charset="-122"/>
                <a:ea typeface="包图粗朗体" panose="02000000000000000000" pitchFamily="2" charset="-122"/>
              </a:endParaRPr>
            </a:p>
          </p:txBody>
        </p:sp>
      </p:grpSp>
      <p:grpSp>
        <p:nvGrpSpPr>
          <p:cNvPr id="25" name="组合 24"/>
          <p:cNvGrpSpPr/>
          <p:nvPr/>
        </p:nvGrpSpPr>
        <p:grpSpPr>
          <a:xfrm>
            <a:off x="5936339" y="4454016"/>
            <a:ext cx="667660" cy="667657"/>
            <a:chOff x="5936339" y="4454016"/>
            <a:chExt cx="667660" cy="667657"/>
          </a:xfrm>
        </p:grpSpPr>
        <p:sp>
          <p:nvSpPr>
            <p:cNvPr id="16" name="椭圆 15"/>
            <p:cNvSpPr/>
            <p:nvPr/>
          </p:nvSpPr>
          <p:spPr>
            <a:xfrm>
              <a:off x="5936342" y="4454016"/>
              <a:ext cx="667657" cy="66765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文本框 19"/>
            <p:cNvSpPr txBox="1"/>
            <p:nvPr/>
          </p:nvSpPr>
          <p:spPr>
            <a:xfrm>
              <a:off x="5936339" y="4480973"/>
              <a:ext cx="667657" cy="523220"/>
            </a:xfrm>
            <a:prstGeom prst="rect">
              <a:avLst/>
            </a:prstGeom>
            <a:noFill/>
          </p:spPr>
          <p:txBody>
            <a:bodyPr wrap="square" rtlCol="0">
              <a:spAutoFit/>
            </a:bodyPr>
            <a:lstStyle/>
            <a:p>
              <a:pPr algn="ctr"/>
              <a:r>
                <a:rPr lang="en-US" altLang="zh-CN" sz="2800">
                  <a:solidFill>
                    <a:schemeClr val="bg1"/>
                  </a:solidFill>
                  <a:latin typeface="包图粗朗体" panose="02000000000000000000" pitchFamily="2" charset="-122"/>
                  <a:ea typeface="包图粗朗体" panose="02000000000000000000" pitchFamily="2" charset="-122"/>
                </a:rPr>
                <a:t>04</a:t>
              </a:r>
              <a:endParaRPr lang="zh-CN" altLang="en-US" sz="2800">
                <a:solidFill>
                  <a:schemeClr val="bg1"/>
                </a:solidFill>
                <a:latin typeface="包图粗朗体" panose="02000000000000000000" pitchFamily="2" charset="-122"/>
                <a:ea typeface="包图粗朗体" panose="02000000000000000000" pitchFamily="2" charset="-122"/>
              </a:endParaRPr>
            </a:p>
          </p:txBody>
        </p:sp>
      </p:grpSp>
      <p:sp>
        <p:nvSpPr>
          <p:cNvPr id="26" name="文本框 25"/>
          <p:cNvSpPr txBox="1"/>
          <p:nvPr/>
        </p:nvSpPr>
        <p:spPr>
          <a:xfrm>
            <a:off x="6843676" y="1820786"/>
            <a:ext cx="3501443" cy="523220"/>
          </a:xfrm>
          <a:prstGeom prst="rect">
            <a:avLst/>
          </a:prstGeom>
          <a:noFill/>
        </p:spPr>
        <p:txBody>
          <a:bodyPr wrap="square" rtlCol="0">
            <a:spAutoFit/>
          </a:bodyPr>
          <a:lstStyle/>
          <a:p>
            <a:r>
              <a:rPr lang="zh-CN" altLang="en-US" sz="2800" dirty="0">
                <a:solidFill>
                  <a:schemeClr val="tx1">
                    <a:lumMod val="85000"/>
                    <a:lumOff val="15000"/>
                  </a:schemeClr>
                </a:solidFill>
                <a:latin typeface="包图粗朗体" panose="02000000000000000000" pitchFamily="2" charset="-122"/>
                <a:ea typeface="包图粗朗体" panose="02000000000000000000" pitchFamily="2" charset="-122"/>
              </a:rPr>
              <a:t>让孩子在快乐中学习</a:t>
            </a:r>
          </a:p>
        </p:txBody>
      </p:sp>
      <p:sp>
        <p:nvSpPr>
          <p:cNvPr id="27" name="文本框 26"/>
          <p:cNvSpPr txBox="1"/>
          <p:nvPr/>
        </p:nvSpPr>
        <p:spPr>
          <a:xfrm>
            <a:off x="6843676" y="2727687"/>
            <a:ext cx="3501443" cy="523220"/>
          </a:xfrm>
          <a:prstGeom prst="rect">
            <a:avLst/>
          </a:prstGeom>
          <a:noFill/>
        </p:spPr>
        <p:txBody>
          <a:bodyPr wrap="square" rtlCol="0">
            <a:spAutoFit/>
          </a:bodyPr>
          <a:lstStyle/>
          <a:p>
            <a:r>
              <a:rPr lang="zh-CN" altLang="en-US" sz="2800">
                <a:solidFill>
                  <a:schemeClr val="tx1">
                    <a:lumMod val="85000"/>
                    <a:lumOff val="15000"/>
                  </a:schemeClr>
                </a:solidFill>
                <a:latin typeface="包图粗朗体" panose="02000000000000000000" pitchFamily="2" charset="-122"/>
                <a:ea typeface="包图粗朗体" panose="02000000000000000000" pitchFamily="2" charset="-122"/>
              </a:rPr>
              <a:t>强化孩子的自我管理</a:t>
            </a:r>
          </a:p>
        </p:txBody>
      </p:sp>
      <p:sp>
        <p:nvSpPr>
          <p:cNvPr id="28" name="文本框 27"/>
          <p:cNvSpPr txBox="1"/>
          <p:nvPr/>
        </p:nvSpPr>
        <p:spPr>
          <a:xfrm>
            <a:off x="6843676" y="4541490"/>
            <a:ext cx="3501443" cy="523220"/>
          </a:xfrm>
          <a:prstGeom prst="rect">
            <a:avLst/>
          </a:prstGeom>
          <a:noFill/>
        </p:spPr>
        <p:txBody>
          <a:bodyPr wrap="square" rtlCol="0">
            <a:spAutoFit/>
          </a:bodyPr>
          <a:lstStyle/>
          <a:p>
            <a:r>
              <a:rPr lang="zh-CN" altLang="en-US" sz="2800">
                <a:solidFill>
                  <a:schemeClr val="tx1">
                    <a:lumMod val="85000"/>
                    <a:lumOff val="15000"/>
                  </a:schemeClr>
                </a:solidFill>
                <a:latin typeface="包图粗朗体" panose="02000000000000000000" pitchFamily="2" charset="-122"/>
                <a:ea typeface="包图粗朗体" panose="02000000000000000000" pitchFamily="2" charset="-122"/>
              </a:rPr>
              <a:t>增强孩子的劳动意识</a:t>
            </a:r>
          </a:p>
        </p:txBody>
      </p:sp>
      <p:sp>
        <p:nvSpPr>
          <p:cNvPr id="29" name="文本框 28"/>
          <p:cNvSpPr txBox="1"/>
          <p:nvPr/>
        </p:nvSpPr>
        <p:spPr>
          <a:xfrm>
            <a:off x="6843676" y="3634588"/>
            <a:ext cx="3817397" cy="523220"/>
          </a:xfrm>
          <a:prstGeom prst="rect">
            <a:avLst/>
          </a:prstGeom>
          <a:noFill/>
        </p:spPr>
        <p:txBody>
          <a:bodyPr wrap="square" rtlCol="0">
            <a:spAutoFit/>
          </a:bodyPr>
          <a:lstStyle/>
          <a:p>
            <a:r>
              <a:rPr lang="zh-CN" altLang="en-US" sz="2800">
                <a:solidFill>
                  <a:schemeClr val="tx1">
                    <a:lumMod val="85000"/>
                    <a:lumOff val="15000"/>
                  </a:schemeClr>
                </a:solidFill>
                <a:latin typeface="包图粗朗体" panose="02000000000000000000" pitchFamily="2" charset="-122"/>
                <a:ea typeface="包图粗朗体" panose="02000000000000000000" pitchFamily="2" charset="-122"/>
              </a:rPr>
              <a:t>帮助孩子在阅读中成长</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400" advTm="6943">
        <p14:rippl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6943">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par>
                                <p:cTn id="15" presetID="53"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500" fill="hold"/>
                                        <p:tgtEl>
                                          <p:spTgt spid="11"/>
                                        </p:tgtEl>
                                        <p:attrNameLst>
                                          <p:attrName>ppt_w</p:attrName>
                                        </p:attrNameLst>
                                      </p:cBhvr>
                                      <p:tavLst>
                                        <p:tav tm="0">
                                          <p:val>
                                            <p:fltVal val="0"/>
                                          </p:val>
                                        </p:tav>
                                        <p:tav tm="100000">
                                          <p:val>
                                            <p:strVal val="#ppt_w"/>
                                          </p:val>
                                        </p:tav>
                                      </p:tavLst>
                                    </p:anim>
                                    <p:anim calcmode="lin" valueType="num">
                                      <p:cBhvr>
                                        <p:cTn id="18" dur="500" fill="hold"/>
                                        <p:tgtEl>
                                          <p:spTgt spid="11"/>
                                        </p:tgtEl>
                                        <p:attrNameLst>
                                          <p:attrName>ppt_h</p:attrName>
                                        </p:attrNameLst>
                                      </p:cBhvr>
                                      <p:tavLst>
                                        <p:tav tm="0">
                                          <p:val>
                                            <p:fltVal val="0"/>
                                          </p:val>
                                        </p:tav>
                                        <p:tav tm="100000">
                                          <p:val>
                                            <p:strVal val="#ppt_h"/>
                                          </p:val>
                                        </p:tav>
                                      </p:tavLst>
                                    </p:anim>
                                    <p:animEffect transition="in" filter="fade">
                                      <p:cBhvr>
                                        <p:cTn id="19" dur="500"/>
                                        <p:tgtEl>
                                          <p:spTgt spid="11"/>
                                        </p:tgtEl>
                                      </p:cBhvr>
                                    </p:animEffect>
                                  </p:childTnLst>
                                </p:cTn>
                              </p:par>
                            </p:childTnLst>
                          </p:cTn>
                        </p:par>
                      </p:childTnLst>
                    </p:cTn>
                  </p:par>
                  <p:par>
                    <p:cTn id="20" fill="hold" nodeType="clickPar">
                      <p:stCondLst>
                        <p:cond delay="indefinite"/>
                      </p:stCondLst>
                      <p:childTnLst>
                        <p:par>
                          <p:cTn id="21" fill="hold" nodeType="afterGroup">
                            <p:stCondLst>
                              <p:cond delay="0"/>
                            </p:stCondLst>
                            <p:childTnLst>
                              <p:par>
                                <p:cTn id="22" presetID="16" presetClass="entr" presetSubtype="37"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barn(outVertical)">
                                      <p:cBhvr>
                                        <p:cTn id="24" dur="500"/>
                                        <p:tgtEl>
                                          <p:spTgt spid="12"/>
                                        </p:tgtEl>
                                      </p:cBhvr>
                                    </p:animEffect>
                                  </p:childTnLst>
                                </p:cTn>
                              </p:par>
                            </p:childTnLst>
                          </p:cTn>
                        </p:par>
                      </p:childTnLst>
                    </p:cTn>
                  </p:par>
                  <p:par>
                    <p:cTn id="25" fill="hold" nodeType="clickPar">
                      <p:stCondLst>
                        <p:cond delay="indefinite"/>
                      </p:stCondLst>
                      <p:childTnLst>
                        <p:par>
                          <p:cTn id="26" fill="hold" nodeType="afterGroup">
                            <p:stCondLst>
                              <p:cond delay="0"/>
                            </p:stCondLst>
                            <p:childTnLst>
                              <p:par>
                                <p:cTn id="27" presetID="53" presetClass="entr" presetSubtype="0" fill="hold" nodeType="clickEffect">
                                  <p:stCondLst>
                                    <p:cond delay="0"/>
                                  </p:stCondLst>
                                  <p:childTnLst>
                                    <p:set>
                                      <p:cBhvr>
                                        <p:cTn id="28" dur="1" fill="hold">
                                          <p:stCondLst>
                                            <p:cond delay="0"/>
                                          </p:stCondLst>
                                        </p:cTn>
                                        <p:tgtEl>
                                          <p:spTgt spid="21"/>
                                        </p:tgtEl>
                                        <p:attrNameLst>
                                          <p:attrName>style.visibility</p:attrName>
                                        </p:attrNameLst>
                                      </p:cBhvr>
                                      <p:to>
                                        <p:strVal val="visible"/>
                                      </p:to>
                                    </p:set>
                                    <p:anim calcmode="lin" valueType="num">
                                      <p:cBhvr>
                                        <p:cTn id="29" dur="500" fill="hold"/>
                                        <p:tgtEl>
                                          <p:spTgt spid="21"/>
                                        </p:tgtEl>
                                        <p:attrNameLst>
                                          <p:attrName>ppt_w</p:attrName>
                                        </p:attrNameLst>
                                      </p:cBhvr>
                                      <p:tavLst>
                                        <p:tav tm="0">
                                          <p:val>
                                            <p:fltVal val="0"/>
                                          </p:val>
                                        </p:tav>
                                        <p:tav tm="100000">
                                          <p:val>
                                            <p:strVal val="#ppt_w"/>
                                          </p:val>
                                        </p:tav>
                                      </p:tavLst>
                                    </p:anim>
                                    <p:anim calcmode="lin" valueType="num">
                                      <p:cBhvr>
                                        <p:cTn id="30" dur="500" fill="hold"/>
                                        <p:tgtEl>
                                          <p:spTgt spid="21"/>
                                        </p:tgtEl>
                                        <p:attrNameLst>
                                          <p:attrName>ppt_h</p:attrName>
                                        </p:attrNameLst>
                                      </p:cBhvr>
                                      <p:tavLst>
                                        <p:tav tm="0">
                                          <p:val>
                                            <p:fltVal val="0"/>
                                          </p:val>
                                        </p:tav>
                                        <p:tav tm="100000">
                                          <p:val>
                                            <p:strVal val="#ppt_h"/>
                                          </p:val>
                                        </p:tav>
                                      </p:tavLst>
                                    </p:anim>
                                    <p:animEffect transition="in" filter="fade">
                                      <p:cBhvr>
                                        <p:cTn id="31" dur="500"/>
                                        <p:tgtEl>
                                          <p:spTgt spid="21"/>
                                        </p:tgtEl>
                                      </p:cBhvr>
                                    </p:animEffect>
                                  </p:childTnLst>
                                </p:cTn>
                              </p:par>
                            </p:childTnLst>
                          </p:cTn>
                        </p:par>
                      </p:childTnLst>
                    </p:cTn>
                  </p:par>
                  <p:par>
                    <p:cTn id="32" fill="hold" nodeType="clickPar">
                      <p:stCondLst>
                        <p:cond delay="indefinite"/>
                      </p:stCondLst>
                      <p:childTnLst>
                        <p:par>
                          <p:cTn id="33" fill="hold" nodeType="after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wipe(left)">
                                      <p:cBhvr>
                                        <p:cTn id="36" dur="500"/>
                                        <p:tgtEl>
                                          <p:spTgt spid="26"/>
                                        </p:tgtEl>
                                      </p:cBhvr>
                                    </p:animEffect>
                                  </p:childTnLst>
                                </p:cTn>
                              </p:par>
                            </p:childTnLst>
                          </p:cTn>
                        </p:par>
                      </p:childTnLst>
                    </p:cTn>
                  </p:par>
                  <p:par>
                    <p:cTn id="37" fill="hold" nodeType="clickPar">
                      <p:stCondLst>
                        <p:cond delay="indefinite"/>
                      </p:stCondLst>
                      <p:childTnLst>
                        <p:par>
                          <p:cTn id="38" fill="hold" nodeType="afterGroup">
                            <p:stCondLst>
                              <p:cond delay="0"/>
                            </p:stCondLst>
                            <p:childTnLst>
                              <p:par>
                                <p:cTn id="39" presetID="53" presetClass="entr" presetSubtype="0" fill="hold" nodeType="clickEffect">
                                  <p:stCondLst>
                                    <p:cond delay="0"/>
                                  </p:stCondLst>
                                  <p:childTnLst>
                                    <p:set>
                                      <p:cBhvr>
                                        <p:cTn id="40" dur="1" fill="hold">
                                          <p:stCondLst>
                                            <p:cond delay="0"/>
                                          </p:stCondLst>
                                        </p:cTn>
                                        <p:tgtEl>
                                          <p:spTgt spid="23"/>
                                        </p:tgtEl>
                                        <p:attrNameLst>
                                          <p:attrName>style.visibility</p:attrName>
                                        </p:attrNameLst>
                                      </p:cBhvr>
                                      <p:to>
                                        <p:strVal val="visible"/>
                                      </p:to>
                                    </p:set>
                                    <p:anim calcmode="lin" valueType="num">
                                      <p:cBhvr>
                                        <p:cTn id="41" dur="500" fill="hold"/>
                                        <p:tgtEl>
                                          <p:spTgt spid="23"/>
                                        </p:tgtEl>
                                        <p:attrNameLst>
                                          <p:attrName>ppt_w</p:attrName>
                                        </p:attrNameLst>
                                      </p:cBhvr>
                                      <p:tavLst>
                                        <p:tav tm="0">
                                          <p:val>
                                            <p:fltVal val="0"/>
                                          </p:val>
                                        </p:tav>
                                        <p:tav tm="100000">
                                          <p:val>
                                            <p:strVal val="#ppt_w"/>
                                          </p:val>
                                        </p:tav>
                                      </p:tavLst>
                                    </p:anim>
                                    <p:anim calcmode="lin" valueType="num">
                                      <p:cBhvr>
                                        <p:cTn id="42" dur="500" fill="hold"/>
                                        <p:tgtEl>
                                          <p:spTgt spid="23"/>
                                        </p:tgtEl>
                                        <p:attrNameLst>
                                          <p:attrName>ppt_h</p:attrName>
                                        </p:attrNameLst>
                                      </p:cBhvr>
                                      <p:tavLst>
                                        <p:tav tm="0">
                                          <p:val>
                                            <p:fltVal val="0"/>
                                          </p:val>
                                        </p:tav>
                                        <p:tav tm="100000">
                                          <p:val>
                                            <p:strVal val="#ppt_h"/>
                                          </p:val>
                                        </p:tav>
                                      </p:tavLst>
                                    </p:anim>
                                    <p:animEffect transition="in" filter="fade">
                                      <p:cBhvr>
                                        <p:cTn id="43" dur="500"/>
                                        <p:tgtEl>
                                          <p:spTgt spid="23"/>
                                        </p:tgtEl>
                                      </p:cBhvr>
                                    </p:animEffect>
                                  </p:childTnLst>
                                </p:cTn>
                              </p:par>
                            </p:childTnLst>
                          </p:cTn>
                        </p:par>
                      </p:childTnLst>
                    </p:cTn>
                  </p:par>
                  <p:par>
                    <p:cTn id="44" fill="hold" nodeType="clickPar">
                      <p:stCondLst>
                        <p:cond delay="indefinite"/>
                      </p:stCondLst>
                      <p:childTnLst>
                        <p:par>
                          <p:cTn id="45" fill="hold" nodeType="afterGroup">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27"/>
                                        </p:tgtEl>
                                        <p:attrNameLst>
                                          <p:attrName>style.visibility</p:attrName>
                                        </p:attrNameLst>
                                      </p:cBhvr>
                                      <p:to>
                                        <p:strVal val="visible"/>
                                      </p:to>
                                    </p:set>
                                    <p:animEffect transition="in" filter="wipe(left)">
                                      <p:cBhvr>
                                        <p:cTn id="48" dur="500"/>
                                        <p:tgtEl>
                                          <p:spTgt spid="27"/>
                                        </p:tgtEl>
                                      </p:cBhvr>
                                    </p:animEffect>
                                  </p:childTnLst>
                                </p:cTn>
                              </p:par>
                            </p:childTnLst>
                          </p:cTn>
                        </p:par>
                      </p:childTnLst>
                    </p:cTn>
                  </p:par>
                  <p:par>
                    <p:cTn id="49" fill="hold" nodeType="clickPar">
                      <p:stCondLst>
                        <p:cond delay="indefinite"/>
                      </p:stCondLst>
                      <p:childTnLst>
                        <p:par>
                          <p:cTn id="50" fill="hold" nodeType="afterGroup">
                            <p:stCondLst>
                              <p:cond delay="0"/>
                            </p:stCondLst>
                            <p:childTnLst>
                              <p:par>
                                <p:cTn id="51" presetID="53" presetClass="entr" presetSubtype="0" fill="hold" nodeType="clickEffect">
                                  <p:stCondLst>
                                    <p:cond delay="0"/>
                                  </p:stCondLst>
                                  <p:childTnLst>
                                    <p:set>
                                      <p:cBhvr>
                                        <p:cTn id="52" dur="1" fill="hold">
                                          <p:stCondLst>
                                            <p:cond delay="0"/>
                                          </p:stCondLst>
                                        </p:cTn>
                                        <p:tgtEl>
                                          <p:spTgt spid="24"/>
                                        </p:tgtEl>
                                        <p:attrNameLst>
                                          <p:attrName>style.visibility</p:attrName>
                                        </p:attrNameLst>
                                      </p:cBhvr>
                                      <p:to>
                                        <p:strVal val="visible"/>
                                      </p:to>
                                    </p:set>
                                    <p:anim calcmode="lin" valueType="num">
                                      <p:cBhvr>
                                        <p:cTn id="53" dur="500" fill="hold"/>
                                        <p:tgtEl>
                                          <p:spTgt spid="24"/>
                                        </p:tgtEl>
                                        <p:attrNameLst>
                                          <p:attrName>ppt_w</p:attrName>
                                        </p:attrNameLst>
                                      </p:cBhvr>
                                      <p:tavLst>
                                        <p:tav tm="0">
                                          <p:val>
                                            <p:fltVal val="0"/>
                                          </p:val>
                                        </p:tav>
                                        <p:tav tm="100000">
                                          <p:val>
                                            <p:strVal val="#ppt_w"/>
                                          </p:val>
                                        </p:tav>
                                      </p:tavLst>
                                    </p:anim>
                                    <p:anim calcmode="lin" valueType="num">
                                      <p:cBhvr>
                                        <p:cTn id="54" dur="500" fill="hold"/>
                                        <p:tgtEl>
                                          <p:spTgt spid="24"/>
                                        </p:tgtEl>
                                        <p:attrNameLst>
                                          <p:attrName>ppt_h</p:attrName>
                                        </p:attrNameLst>
                                      </p:cBhvr>
                                      <p:tavLst>
                                        <p:tav tm="0">
                                          <p:val>
                                            <p:fltVal val="0"/>
                                          </p:val>
                                        </p:tav>
                                        <p:tav tm="100000">
                                          <p:val>
                                            <p:strVal val="#ppt_h"/>
                                          </p:val>
                                        </p:tav>
                                      </p:tavLst>
                                    </p:anim>
                                    <p:animEffect transition="in" filter="fade">
                                      <p:cBhvr>
                                        <p:cTn id="55" dur="500"/>
                                        <p:tgtEl>
                                          <p:spTgt spid="24"/>
                                        </p:tgtEl>
                                      </p:cBhvr>
                                    </p:animEffect>
                                  </p:childTnLst>
                                </p:cTn>
                              </p:par>
                            </p:childTnLst>
                          </p:cTn>
                        </p:par>
                      </p:childTnLst>
                    </p:cTn>
                  </p:par>
                  <p:par>
                    <p:cTn id="56" fill="hold" nodeType="clickPar">
                      <p:stCondLst>
                        <p:cond delay="indefinite"/>
                      </p:stCondLst>
                      <p:childTnLst>
                        <p:par>
                          <p:cTn id="57" fill="hold" nodeType="afterGroup">
                            <p:stCondLst>
                              <p:cond delay="0"/>
                            </p:stCondLst>
                            <p:childTnLst>
                              <p:par>
                                <p:cTn id="58" presetID="22" presetClass="entr" presetSubtype="8" fill="hold" grpId="0" nodeType="clickEffect">
                                  <p:stCondLst>
                                    <p:cond delay="0"/>
                                  </p:stCondLst>
                                  <p:childTnLst>
                                    <p:set>
                                      <p:cBhvr>
                                        <p:cTn id="59" dur="1" fill="hold">
                                          <p:stCondLst>
                                            <p:cond delay="0"/>
                                          </p:stCondLst>
                                        </p:cTn>
                                        <p:tgtEl>
                                          <p:spTgt spid="29"/>
                                        </p:tgtEl>
                                        <p:attrNameLst>
                                          <p:attrName>style.visibility</p:attrName>
                                        </p:attrNameLst>
                                      </p:cBhvr>
                                      <p:to>
                                        <p:strVal val="visible"/>
                                      </p:to>
                                    </p:set>
                                    <p:animEffect transition="in" filter="wipe(left)">
                                      <p:cBhvr>
                                        <p:cTn id="60" dur="500"/>
                                        <p:tgtEl>
                                          <p:spTgt spid="29"/>
                                        </p:tgtEl>
                                      </p:cBhvr>
                                    </p:animEffect>
                                  </p:childTnLst>
                                </p:cTn>
                              </p:par>
                            </p:childTnLst>
                          </p:cTn>
                        </p:par>
                      </p:childTnLst>
                    </p:cTn>
                  </p:par>
                  <p:par>
                    <p:cTn id="61" fill="hold" nodeType="clickPar">
                      <p:stCondLst>
                        <p:cond delay="indefinite"/>
                      </p:stCondLst>
                      <p:childTnLst>
                        <p:par>
                          <p:cTn id="62" fill="hold" nodeType="afterGroup">
                            <p:stCondLst>
                              <p:cond delay="0"/>
                            </p:stCondLst>
                            <p:childTnLst>
                              <p:par>
                                <p:cTn id="63" presetID="53" presetClass="entr" presetSubtype="0" fill="hold" nodeType="clickEffect">
                                  <p:stCondLst>
                                    <p:cond delay="0"/>
                                  </p:stCondLst>
                                  <p:childTnLst>
                                    <p:set>
                                      <p:cBhvr>
                                        <p:cTn id="64" dur="1" fill="hold">
                                          <p:stCondLst>
                                            <p:cond delay="0"/>
                                          </p:stCondLst>
                                        </p:cTn>
                                        <p:tgtEl>
                                          <p:spTgt spid="25"/>
                                        </p:tgtEl>
                                        <p:attrNameLst>
                                          <p:attrName>style.visibility</p:attrName>
                                        </p:attrNameLst>
                                      </p:cBhvr>
                                      <p:to>
                                        <p:strVal val="visible"/>
                                      </p:to>
                                    </p:set>
                                    <p:anim calcmode="lin" valueType="num">
                                      <p:cBhvr>
                                        <p:cTn id="65" dur="500" fill="hold"/>
                                        <p:tgtEl>
                                          <p:spTgt spid="25"/>
                                        </p:tgtEl>
                                        <p:attrNameLst>
                                          <p:attrName>ppt_w</p:attrName>
                                        </p:attrNameLst>
                                      </p:cBhvr>
                                      <p:tavLst>
                                        <p:tav tm="0">
                                          <p:val>
                                            <p:fltVal val="0"/>
                                          </p:val>
                                        </p:tav>
                                        <p:tav tm="100000">
                                          <p:val>
                                            <p:strVal val="#ppt_w"/>
                                          </p:val>
                                        </p:tav>
                                      </p:tavLst>
                                    </p:anim>
                                    <p:anim calcmode="lin" valueType="num">
                                      <p:cBhvr>
                                        <p:cTn id="66" dur="500" fill="hold"/>
                                        <p:tgtEl>
                                          <p:spTgt spid="25"/>
                                        </p:tgtEl>
                                        <p:attrNameLst>
                                          <p:attrName>ppt_h</p:attrName>
                                        </p:attrNameLst>
                                      </p:cBhvr>
                                      <p:tavLst>
                                        <p:tav tm="0">
                                          <p:val>
                                            <p:fltVal val="0"/>
                                          </p:val>
                                        </p:tav>
                                        <p:tav tm="100000">
                                          <p:val>
                                            <p:strVal val="#ppt_h"/>
                                          </p:val>
                                        </p:tav>
                                      </p:tavLst>
                                    </p:anim>
                                    <p:animEffect transition="in" filter="fade">
                                      <p:cBhvr>
                                        <p:cTn id="67" dur="500"/>
                                        <p:tgtEl>
                                          <p:spTgt spid="25"/>
                                        </p:tgtEl>
                                      </p:cBhvr>
                                    </p:animEffect>
                                  </p:childTnLst>
                                </p:cTn>
                              </p:par>
                            </p:childTnLst>
                          </p:cTn>
                        </p:par>
                      </p:childTnLst>
                    </p:cTn>
                  </p:par>
                  <p:par>
                    <p:cTn id="68" fill="hold" nodeType="clickPar">
                      <p:stCondLst>
                        <p:cond delay="indefinite"/>
                      </p:stCondLst>
                      <p:childTnLst>
                        <p:par>
                          <p:cTn id="69" fill="hold" nodeType="afterGroup">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wipe(left)">
                                      <p:cBhvr>
                                        <p:cTn id="72"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6" grpId="0"/>
      <p:bldP spid="27" grpId="0"/>
      <p:bldP spid="28" grpId="0"/>
      <p:bldP spid="2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grpSp>
        <p:nvGrpSpPr>
          <p:cNvPr id="3" name="组合 2"/>
          <p:cNvGrpSpPr/>
          <p:nvPr/>
        </p:nvGrpSpPr>
        <p:grpSpPr>
          <a:xfrm>
            <a:off x="555947" y="843642"/>
            <a:ext cx="11080106" cy="5170716"/>
            <a:chOff x="555947" y="843642"/>
            <a:chExt cx="11080106" cy="5170716"/>
          </a:xfrm>
        </p:grpSpPr>
        <p:sp>
          <p:nvSpPr>
            <p:cNvPr id="4" name="图文框 3"/>
            <p:cNvSpPr/>
            <p:nvPr/>
          </p:nvSpPr>
          <p:spPr>
            <a:xfrm>
              <a:off x="555947" y="843642"/>
              <a:ext cx="11080106" cy="5170716"/>
            </a:xfrm>
            <a:prstGeom prst="frame">
              <a:avLst>
                <a:gd name="adj1" fmla="val 357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矩形 4"/>
            <p:cNvSpPr/>
            <p:nvPr/>
          </p:nvSpPr>
          <p:spPr>
            <a:xfrm>
              <a:off x="1023257" y="1302657"/>
              <a:ext cx="10145486" cy="4252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8" name="组合 7"/>
          <p:cNvGrpSpPr/>
          <p:nvPr/>
        </p:nvGrpSpPr>
        <p:grpSpPr>
          <a:xfrm>
            <a:off x="2354945" y="2565400"/>
            <a:ext cx="1549400" cy="1549400"/>
            <a:chOff x="2438400" y="2451100"/>
            <a:chExt cx="1549400" cy="1549400"/>
          </a:xfrm>
        </p:grpSpPr>
        <p:sp>
          <p:nvSpPr>
            <p:cNvPr id="6" name="流程图: 接点 5"/>
            <p:cNvSpPr/>
            <p:nvPr/>
          </p:nvSpPr>
          <p:spPr>
            <a:xfrm>
              <a:off x="2438400" y="2451100"/>
              <a:ext cx="1549400" cy="1549400"/>
            </a:xfrm>
            <a:prstGeom prst="flowChartConnector">
              <a:avLst/>
            </a:prstGeom>
            <a:solidFill>
              <a:srgbClr val="3CA0E4"/>
            </a:solidFill>
            <a:ln>
              <a:noFill/>
            </a:ln>
            <a:effectLst>
              <a:outerShdw blurRad="279400" dist="38100" dir="8100000" sx="114000" sy="114000" algn="tr"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2613411" y="2568014"/>
              <a:ext cx="1155698" cy="1107996"/>
            </a:xfrm>
            <a:prstGeom prst="rect">
              <a:avLst/>
            </a:prstGeom>
            <a:noFill/>
          </p:spPr>
          <p:txBody>
            <a:bodyPr wrap="square" rtlCol="0">
              <a:spAutoFit/>
            </a:bodyPr>
            <a:lstStyle/>
            <a:p>
              <a:pPr algn="ctr"/>
              <a:r>
                <a:rPr lang="en-US" altLang="zh-CN" sz="6600">
                  <a:solidFill>
                    <a:schemeClr val="bg1"/>
                  </a:solidFill>
                  <a:latin typeface="包图粗朗体" panose="02000000000000000000" pitchFamily="2" charset="-122"/>
                  <a:ea typeface="包图粗朗体" panose="02000000000000000000" pitchFamily="2" charset="-122"/>
                </a:rPr>
                <a:t>01</a:t>
              </a:r>
              <a:endParaRPr lang="zh-CN" altLang="en-US" sz="6600">
                <a:solidFill>
                  <a:schemeClr val="bg1"/>
                </a:solidFill>
                <a:latin typeface="包图粗朗体" panose="02000000000000000000" pitchFamily="2" charset="-122"/>
                <a:ea typeface="包图粗朗体" panose="02000000000000000000" pitchFamily="2" charset="-122"/>
              </a:endParaRPr>
            </a:p>
          </p:txBody>
        </p:sp>
      </p:grpSp>
      <p:grpSp>
        <p:nvGrpSpPr>
          <p:cNvPr id="11" name="组合 10"/>
          <p:cNvGrpSpPr/>
          <p:nvPr/>
        </p:nvGrpSpPr>
        <p:grpSpPr>
          <a:xfrm>
            <a:off x="4460293" y="2824659"/>
            <a:ext cx="5552752" cy="1138773"/>
            <a:chOff x="4924748" y="2824659"/>
            <a:chExt cx="5552752" cy="1138773"/>
          </a:xfrm>
        </p:grpSpPr>
        <p:sp>
          <p:nvSpPr>
            <p:cNvPr id="9" name="矩形 8"/>
            <p:cNvSpPr/>
            <p:nvPr/>
          </p:nvSpPr>
          <p:spPr>
            <a:xfrm>
              <a:off x="4924748" y="2824659"/>
              <a:ext cx="5552752" cy="769441"/>
            </a:xfrm>
            <a:prstGeom prst="rect">
              <a:avLst/>
            </a:prstGeom>
          </p:spPr>
          <p:txBody>
            <a:bodyPr wrap="square">
              <a:spAutoFit/>
            </a:bodyPr>
            <a:lstStyle/>
            <a:p>
              <a:pPr algn="dist"/>
              <a:r>
                <a:rPr lang="zh-CN" altLang="en-US" sz="4400">
                  <a:solidFill>
                    <a:schemeClr val="tx1">
                      <a:lumMod val="85000"/>
                      <a:lumOff val="15000"/>
                    </a:schemeClr>
                  </a:solidFill>
                  <a:latin typeface="包图粗朗体" panose="02000000000000000000" pitchFamily="2" charset="-122"/>
                  <a:ea typeface="包图粗朗体" panose="02000000000000000000" pitchFamily="2" charset="-122"/>
                </a:rPr>
                <a:t>让孩子在快乐中学习</a:t>
              </a:r>
            </a:p>
          </p:txBody>
        </p:sp>
        <p:sp>
          <p:nvSpPr>
            <p:cNvPr id="10" name="矩形 9"/>
            <p:cNvSpPr/>
            <p:nvPr/>
          </p:nvSpPr>
          <p:spPr>
            <a:xfrm>
              <a:off x="5643063" y="3594100"/>
              <a:ext cx="4116122" cy="369332"/>
            </a:xfrm>
            <a:prstGeom prst="rect">
              <a:avLst/>
            </a:prstGeom>
          </p:spPr>
          <p:txBody>
            <a:bodyPr wrap="square">
              <a:spAutoFit/>
            </a:bodyPr>
            <a:lstStyle/>
            <a:p>
              <a:pPr algn="dist"/>
              <a:r>
                <a:rPr lang="zh-CN" altLang="en-US">
                  <a:latin typeface="仓耳今楷05-6763 W05" panose="02020400000000000000" pitchFamily="18" charset="-122"/>
                  <a:ea typeface="仓耳今楷05-6763 W05" panose="02020400000000000000" pitchFamily="18" charset="-122"/>
                </a:rPr>
                <a:t>Summary of school work this semester</a:t>
              </a: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500" advTm="3598">
        <p:checke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598">
        <p:checker/>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1000"/>
                                        <p:tgtEl>
                                          <p:spTgt spid="11"/>
                                        </p:tgtEl>
                                      </p:cBhvr>
                                    </p:animEffect>
                                    <p:anim calcmode="lin" valueType="num">
                                      <p:cBhvr>
                                        <p:cTn id="20" dur="1000" fill="hold"/>
                                        <p:tgtEl>
                                          <p:spTgt spid="11"/>
                                        </p:tgtEl>
                                        <p:attrNameLst>
                                          <p:attrName>ppt_x</p:attrName>
                                        </p:attrNameLst>
                                      </p:cBhvr>
                                      <p:tavLst>
                                        <p:tav tm="0">
                                          <p:val>
                                            <p:strVal val="#ppt_x"/>
                                          </p:val>
                                        </p:tav>
                                        <p:tav tm="100000">
                                          <p:val>
                                            <p:strVal val="#ppt_x"/>
                                          </p:val>
                                        </p:tav>
                                      </p:tavLst>
                                    </p:anim>
                                    <p:anim calcmode="lin" valueType="num">
                                      <p:cBhvr>
                                        <p:cTn id="2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8" name="矩形: 圆角 7"/>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1064342" y="2217107"/>
            <a:ext cx="6721913" cy="3020122"/>
          </a:xfrm>
          <a:prstGeom prst="rect">
            <a:avLst/>
          </a:prstGeom>
          <a:noFill/>
        </p:spPr>
        <p:txBody>
          <a:bodyPr wrap="square" rtlCol="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pPr>
              <a:lnSpc>
                <a:spcPct val="180000"/>
              </a:lnSpc>
            </a:pPr>
            <a:r>
              <a:rPr lang="zh-CN" altLang="en-US" dirty="0">
                <a:solidFill>
                  <a:srgbClr val="C00000"/>
                </a:solidFill>
              </a:rPr>
              <a:t>         关注孩子学习时的情绪，积极的情绪学习效率高，而负面情绪则学习效率低下。</a:t>
            </a:r>
            <a:endParaRPr lang="en-US" altLang="zh-CN" dirty="0">
              <a:solidFill>
                <a:srgbClr val="C00000"/>
              </a:solidFill>
            </a:endParaRPr>
          </a:p>
          <a:p>
            <a:pPr>
              <a:lnSpc>
                <a:spcPct val="180000"/>
              </a:lnSpc>
            </a:pPr>
            <a:r>
              <a:rPr lang="zh-CN" altLang="en-US" dirty="0"/>
              <a:t>         当孩子不愿意做作业或者感觉到学习困难时，家长首先应该在感情上顺应孩子的情绪，给予孩子必要的安慰和同情。其次，在理智上，家长必须和老师站在同一立场上，支持老师的工作，避免孩子对老师产生抵触情绪。</a:t>
            </a:r>
            <a:endParaRPr lang="en-US" altLang="zh-CN" dirty="0"/>
          </a:p>
        </p:txBody>
      </p:sp>
      <p:sp>
        <p:nvSpPr>
          <p:cNvPr id="3" name="文本框 2"/>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让孩子在快乐中学习：</a:t>
            </a:r>
          </a:p>
        </p:txBody>
      </p:sp>
      <p:pic>
        <p:nvPicPr>
          <p:cNvPr id="10" name="图片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153344" y="1498310"/>
            <a:ext cx="4484479" cy="4484479"/>
          </a:xfrm>
          <a:prstGeom prst="rect">
            <a:avLst/>
          </a:prstGeom>
          <a:effectLst>
            <a:outerShdw blurRad="63500" algn="ctr" rotWithShape="0">
              <a:prstClr val="black">
                <a:alpha val="40000"/>
              </a:prstClr>
            </a:outerShdw>
          </a:effectLst>
        </p:spPr>
      </p:pic>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8" name="矩形: 圆角 7"/>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1064342" y="2217107"/>
            <a:ext cx="10074713" cy="2521524"/>
          </a:xfrm>
          <a:prstGeom prst="rect">
            <a:avLst/>
          </a:prstGeom>
          <a:noFill/>
        </p:spPr>
        <p:txBody>
          <a:bodyPr wrap="square" rtlCol="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pPr>
              <a:lnSpc>
                <a:spcPct val="180000"/>
              </a:lnSpc>
            </a:pPr>
            <a:r>
              <a:rPr lang="zh-CN" altLang="en-US" dirty="0"/>
              <a:t>         </a:t>
            </a:r>
            <a:r>
              <a:rPr lang="zh-CN" altLang="en-US" dirty="0">
                <a:solidFill>
                  <a:srgbClr val="C00000"/>
                </a:solidFill>
              </a:rPr>
              <a:t>孩子有厌学情绪是对学习缺乏兴趣，心思用在别的方面，比如贪玩、迷恋游戏、动画片等。</a:t>
            </a:r>
            <a:endParaRPr lang="en-US" altLang="zh-CN" dirty="0">
              <a:solidFill>
                <a:srgbClr val="C00000"/>
              </a:solidFill>
            </a:endParaRPr>
          </a:p>
          <a:p>
            <a:pPr>
              <a:lnSpc>
                <a:spcPct val="180000"/>
              </a:lnSpc>
            </a:pPr>
            <a:r>
              <a:rPr lang="en-US" altLang="zh-CN" dirty="0"/>
              <a:t>         </a:t>
            </a:r>
            <a:r>
              <a:rPr lang="zh-CN" altLang="en-US" dirty="0"/>
              <a:t>对这些缺乏学习兴趣的孩子来说，再少的作业都嫌多。有的孩子学习效率太低。是因为没养成良好的学习习惯，边写边玩，磨磨蹭蹭，别人半小时就可以完成的作业，他却需要两倍甚至更多的时间，造成作业很多的假象。当孩子抱怨作业多，产生厌写情绪时，家长要耐心倾听孩子的抱怨，让孩子委屈烦躁的负性情绪有一个宣泄的途径。</a:t>
            </a:r>
            <a:endParaRPr lang="en-US" altLang="zh-CN" dirty="0"/>
          </a:p>
        </p:txBody>
      </p:sp>
      <p:sp>
        <p:nvSpPr>
          <p:cNvPr id="3" name="文本框 2"/>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dirty="0"/>
              <a:t>让孩子在快乐中学习：</a:t>
            </a:r>
          </a:p>
        </p:txBody>
      </p:sp>
      <p:pic>
        <p:nvPicPr>
          <p:cNvPr id="13" name="图片 12"/>
          <p:cNvPicPr>
            <a:picLocks noChangeAspect="1"/>
          </p:cNvPicPr>
          <p:nvPr/>
        </p:nvPicPr>
        <p:blipFill>
          <a:blip r:embed="rId4"/>
          <a:stretch>
            <a:fillRect/>
          </a:stretch>
        </p:blipFill>
        <p:spPr>
          <a:xfrm>
            <a:off x="5167745" y="4602650"/>
            <a:ext cx="6583070" cy="1927007"/>
          </a:xfrm>
          <a:prstGeom prst="rect">
            <a:avLst/>
          </a:prstGeom>
          <a:effectLst>
            <a:outerShdw blurRad="12700" dist="12700" dir="2700000" algn="tl" rotWithShape="0">
              <a:prstClr val="black">
                <a:alpha val="40000"/>
              </a:prstClr>
            </a:outerShdw>
          </a:effectLst>
        </p:spPr>
      </p:pic>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10.xml><?xml version="1.0" encoding="utf-8"?>
<p:tagLst xmlns:a="http://schemas.openxmlformats.org/drawingml/2006/main" xmlns:r="http://schemas.openxmlformats.org/officeDocument/2006/relationships" xmlns:p="http://schemas.openxmlformats.org/presentationml/2006/main">
  <p:tag name="TIMING" val="|0.5|0.6|0.7"/>
</p:tagLst>
</file>

<file path=ppt/tags/tag11.xml><?xml version="1.0" encoding="utf-8"?>
<p:tagLst xmlns:a="http://schemas.openxmlformats.org/drawingml/2006/main" xmlns:r="http://schemas.openxmlformats.org/officeDocument/2006/relationships" xmlns:p="http://schemas.openxmlformats.org/presentationml/2006/main">
  <p:tag name="TIMING" val="|0.5|0.6|0.7"/>
</p:tagLst>
</file>

<file path=ppt/tags/tag12.xml><?xml version="1.0" encoding="utf-8"?>
<p:tagLst xmlns:a="http://schemas.openxmlformats.org/drawingml/2006/main" xmlns:r="http://schemas.openxmlformats.org/officeDocument/2006/relationships" xmlns:p="http://schemas.openxmlformats.org/presentationml/2006/main">
  <p:tag name="TIMING" val="|1|0.8|1|1.3|0.9|1.2"/>
</p:tagLst>
</file>

<file path=ppt/tags/tag2.xml><?xml version="1.0" encoding="utf-8"?>
<p:tagLst xmlns:a="http://schemas.openxmlformats.org/drawingml/2006/main" xmlns:r="http://schemas.openxmlformats.org/officeDocument/2006/relationships" xmlns:p="http://schemas.openxmlformats.org/presentationml/2006/main">
  <p:tag name="TIMING" val="|1|0.8|1|1.3|0.9|1.2"/>
</p:tagLst>
</file>

<file path=ppt/tags/tag3.xml><?xml version="1.0" encoding="utf-8"?>
<p:tagLst xmlns:a="http://schemas.openxmlformats.org/drawingml/2006/main" xmlns:r="http://schemas.openxmlformats.org/officeDocument/2006/relationships" xmlns:p="http://schemas.openxmlformats.org/presentationml/2006/main">
  <p:tag name="TIMING" val="|0.9|1|1|0.7|0.7|0.9|0.7|1.3|0.7"/>
</p:tagLst>
</file>

<file path=ppt/tags/tag4.xml><?xml version="1.0" encoding="utf-8"?>
<p:tagLst xmlns:a="http://schemas.openxmlformats.org/drawingml/2006/main" xmlns:r="http://schemas.openxmlformats.org/officeDocument/2006/relationships" xmlns:p="http://schemas.openxmlformats.org/presentationml/2006/main">
  <p:tag name="TIMING" val="|0.9|1|1|0.7|0.7|0.9|0.7|1.3|0.7"/>
</p:tagLst>
</file>

<file path=ppt/tags/tag5.xml><?xml version="1.0" encoding="utf-8"?>
<p:tagLst xmlns:a="http://schemas.openxmlformats.org/drawingml/2006/main" xmlns:r="http://schemas.openxmlformats.org/officeDocument/2006/relationships" xmlns:p="http://schemas.openxmlformats.org/presentationml/2006/main">
  <p:tag name="TIMING" val="|0.9|1|1|0.7|0.7|0.9|0.7|1.3|0.7"/>
</p:tagLst>
</file>

<file path=ppt/tags/tag6.xml><?xml version="1.0" encoding="utf-8"?>
<p:tagLst xmlns:a="http://schemas.openxmlformats.org/drawingml/2006/main" xmlns:r="http://schemas.openxmlformats.org/officeDocument/2006/relationships" xmlns:p="http://schemas.openxmlformats.org/presentationml/2006/main">
  <p:tag name="TIMING" val="|0.9|1|1|0.7|0.7|0.9|0.7|1.3|0.7"/>
</p:tagLst>
</file>

<file path=ppt/tags/tag7.xml><?xml version="1.0" encoding="utf-8"?>
<p:tagLst xmlns:a="http://schemas.openxmlformats.org/drawingml/2006/main" xmlns:r="http://schemas.openxmlformats.org/officeDocument/2006/relationships" xmlns:p="http://schemas.openxmlformats.org/presentationml/2006/main">
  <p:tag name="TIMING" val="|0.6|0.6|0.6|0.5|0.5|0.4|0.5|0.5|0.6|0.5|0.5"/>
</p:tagLst>
</file>

<file path=ppt/tags/tag8.xml><?xml version="1.0" encoding="utf-8"?>
<p:tagLst xmlns:a="http://schemas.openxmlformats.org/drawingml/2006/main" xmlns:r="http://schemas.openxmlformats.org/officeDocument/2006/relationships" xmlns:p="http://schemas.openxmlformats.org/presentationml/2006/main">
  <p:tag name="TIMING" val="|0.5|0.6|0.7"/>
</p:tagLst>
</file>

<file path=ppt/tags/tag9.xml><?xml version="1.0" encoding="utf-8"?>
<p:tagLst xmlns:a="http://schemas.openxmlformats.org/drawingml/2006/main" xmlns:r="http://schemas.openxmlformats.org/officeDocument/2006/relationships" xmlns:p="http://schemas.openxmlformats.org/presentationml/2006/main">
  <p:tag name="TIMING" val="|0.5|0.6|0.7"/>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2647</Words>
  <Application>Microsoft Office PowerPoint</Application>
  <PresentationFormat>宽屏</PresentationFormat>
  <Paragraphs>143</Paragraphs>
  <Slides>30</Slides>
  <Notes>20</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30</vt:i4>
      </vt:variant>
    </vt:vector>
  </HeadingPairs>
  <TitlesOfParts>
    <vt:vector size="46" baseType="lpstr">
      <vt:lpstr>Meiryo</vt:lpstr>
      <vt:lpstr>包图粗朗体</vt:lpstr>
      <vt:lpstr>仓耳今楷05-6763 W05</vt:lpstr>
      <vt:lpstr>等线</vt:lpstr>
      <vt:lpstr>等线 Light</vt:lpstr>
      <vt:lpstr>思源黑体 CN Medium</vt:lpstr>
      <vt:lpstr>思源黑体 CN Normal</vt:lpstr>
      <vt:lpstr>宋体</vt:lpstr>
      <vt:lpstr>微软雅黑</vt:lpstr>
      <vt:lpstr>字魂35号-经典雅黑</vt:lpstr>
      <vt:lpstr>Arial</vt:lpstr>
      <vt:lpstr>Calibri</vt:lpstr>
      <vt:lpstr>Calibri Light</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2021-06-20T08:21:36Z</cp:lastPrinted>
  <dcterms:created xsi:type="dcterms:W3CDTF">2021-06-20T08:21:36Z</dcterms:created>
  <dcterms:modified xsi:type="dcterms:W3CDTF">2023-04-09T09:42:34Z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