
<file path=[Content_Types].xml><?xml version="1.0" encoding="utf-8"?>
<Types xmlns="http://schemas.openxmlformats.org/package/2006/content-types">
  <Default Extension="png" ContentType="image/png"/>
  <Default Extension="svg" ContentType="image/sv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2"/>
    <p:sldMasterId id="2147483674" r:id="rId3"/>
  </p:sldMasterIdLst>
  <p:notesMasterIdLst>
    <p:notesMasterId r:id="rId27"/>
  </p:notesMasterIdLst>
  <p:sldIdLst>
    <p:sldId id="256" r:id="rId4"/>
    <p:sldId id="259" r:id="rId5"/>
    <p:sldId id="3162" r:id="rId6"/>
    <p:sldId id="260" r:id="rId7"/>
    <p:sldId id="266" r:id="rId8"/>
    <p:sldId id="267" r:id="rId9"/>
    <p:sldId id="3166" r:id="rId10"/>
    <p:sldId id="268" r:id="rId11"/>
    <p:sldId id="269" r:id="rId12"/>
    <p:sldId id="270" r:id="rId13"/>
    <p:sldId id="272" r:id="rId14"/>
    <p:sldId id="271" r:id="rId15"/>
    <p:sldId id="3163" r:id="rId16"/>
    <p:sldId id="274" r:id="rId17"/>
    <p:sldId id="273" r:id="rId18"/>
    <p:sldId id="3165" r:id="rId19"/>
    <p:sldId id="276" r:id="rId20"/>
    <p:sldId id="286" r:id="rId21"/>
    <p:sldId id="278" r:id="rId22"/>
    <p:sldId id="279" r:id="rId23"/>
    <p:sldId id="3164" r:id="rId24"/>
    <p:sldId id="280" r:id="rId25"/>
    <p:sldId id="3167" r:id="rId26"/>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A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showGuides="1">
      <p:cViewPr varScale="1">
        <p:scale>
          <a:sx n="108" d="100"/>
          <a:sy n="108" d="100"/>
        </p:scale>
        <p:origin x="714"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E0E1C55E-3905-45AC-9BAE-E631ED8C089F}" type="datetimeFigureOut">
              <a:rPr lang="zh-CN" altLang="en-US" smtClean="0"/>
              <a:t>2023/4/11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ACBE6279-B2DD-4345-87B9-94EB5C5A773A}" type="slidenum">
              <a:rPr lang="zh-CN" altLang="en-US" smtClean="0"/>
              <a:t>‹#›</a:t>
            </a:fld>
            <a:endParaRPr lang="zh-CN" altLang="en-US"/>
          </a:p>
        </p:txBody>
      </p:sp>
    </p:spTree>
    <p:extLst>
      <p:ext uri="{BB962C8B-B14F-4D97-AF65-F5344CB8AC3E}">
        <p14:creationId xmlns:p14="http://schemas.microsoft.com/office/powerpoint/2010/main" val="3653523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2</a:t>
            </a:fld>
            <a:endParaRPr lang="zh-CN" altLang="en-US"/>
          </a:p>
        </p:txBody>
      </p:sp>
    </p:spTree>
    <p:extLst>
      <p:ext uri="{BB962C8B-B14F-4D97-AF65-F5344CB8AC3E}">
        <p14:creationId xmlns:p14="http://schemas.microsoft.com/office/powerpoint/2010/main" val="32994991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14</a:t>
            </a:fld>
            <a:endParaRPr lang="zh-CN" altLang="en-US"/>
          </a:p>
        </p:txBody>
      </p:sp>
    </p:spTree>
    <p:extLst>
      <p:ext uri="{BB962C8B-B14F-4D97-AF65-F5344CB8AC3E}">
        <p14:creationId xmlns:p14="http://schemas.microsoft.com/office/powerpoint/2010/main" val="4138946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15</a:t>
            </a:fld>
            <a:endParaRPr lang="zh-CN" altLang="en-US"/>
          </a:p>
        </p:txBody>
      </p:sp>
    </p:spTree>
    <p:extLst>
      <p:ext uri="{BB962C8B-B14F-4D97-AF65-F5344CB8AC3E}">
        <p14:creationId xmlns:p14="http://schemas.microsoft.com/office/powerpoint/2010/main" val="3416869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17</a:t>
            </a:fld>
            <a:endParaRPr lang="zh-CN" altLang="en-US"/>
          </a:p>
        </p:txBody>
      </p:sp>
    </p:spTree>
    <p:extLst>
      <p:ext uri="{BB962C8B-B14F-4D97-AF65-F5344CB8AC3E}">
        <p14:creationId xmlns:p14="http://schemas.microsoft.com/office/powerpoint/2010/main" val="1125457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19</a:t>
            </a:fld>
            <a:endParaRPr lang="zh-CN" altLang="en-US"/>
          </a:p>
        </p:txBody>
      </p:sp>
    </p:spTree>
    <p:extLst>
      <p:ext uri="{BB962C8B-B14F-4D97-AF65-F5344CB8AC3E}">
        <p14:creationId xmlns:p14="http://schemas.microsoft.com/office/powerpoint/2010/main" val="13473029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20</a:t>
            </a:fld>
            <a:endParaRPr lang="zh-CN" altLang="en-US"/>
          </a:p>
        </p:txBody>
      </p:sp>
    </p:spTree>
    <p:extLst>
      <p:ext uri="{BB962C8B-B14F-4D97-AF65-F5344CB8AC3E}">
        <p14:creationId xmlns:p14="http://schemas.microsoft.com/office/powerpoint/2010/main" val="334873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22</a:t>
            </a:fld>
            <a:endParaRPr lang="zh-CN" altLang="en-US"/>
          </a:p>
        </p:txBody>
      </p:sp>
    </p:spTree>
    <p:extLst>
      <p:ext uri="{BB962C8B-B14F-4D97-AF65-F5344CB8AC3E}">
        <p14:creationId xmlns:p14="http://schemas.microsoft.com/office/powerpoint/2010/main" val="736539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23</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822761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4</a:t>
            </a:fld>
            <a:endParaRPr lang="zh-CN" altLang="en-US"/>
          </a:p>
        </p:txBody>
      </p:sp>
    </p:spTree>
    <p:extLst>
      <p:ext uri="{BB962C8B-B14F-4D97-AF65-F5344CB8AC3E}">
        <p14:creationId xmlns:p14="http://schemas.microsoft.com/office/powerpoint/2010/main" val="125554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5</a:t>
            </a:fld>
            <a:endParaRPr lang="zh-CN" altLang="en-US"/>
          </a:p>
        </p:txBody>
      </p:sp>
    </p:spTree>
    <p:extLst>
      <p:ext uri="{BB962C8B-B14F-4D97-AF65-F5344CB8AC3E}">
        <p14:creationId xmlns:p14="http://schemas.microsoft.com/office/powerpoint/2010/main" val="2771329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更多优质模板尽在当图网 </a:t>
            </a:r>
            <a:r>
              <a:rPr lang="en-US" altLang="zh-CN"/>
              <a:t>http://www.99ppt.com/ </a:t>
            </a:r>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6</a:t>
            </a:fld>
            <a:endParaRPr lang="zh-CN" altLang="en-US"/>
          </a:p>
        </p:txBody>
      </p:sp>
    </p:spTree>
    <p:extLst>
      <p:ext uri="{BB962C8B-B14F-4D97-AF65-F5344CB8AC3E}">
        <p14:creationId xmlns:p14="http://schemas.microsoft.com/office/powerpoint/2010/main" val="3464549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8</a:t>
            </a:fld>
            <a:endParaRPr lang="zh-CN" altLang="en-US"/>
          </a:p>
        </p:txBody>
      </p:sp>
    </p:spTree>
    <p:extLst>
      <p:ext uri="{BB962C8B-B14F-4D97-AF65-F5344CB8AC3E}">
        <p14:creationId xmlns:p14="http://schemas.microsoft.com/office/powerpoint/2010/main" val="730786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9</a:t>
            </a:fld>
            <a:endParaRPr lang="zh-CN" altLang="en-US"/>
          </a:p>
        </p:txBody>
      </p:sp>
    </p:spTree>
    <p:extLst>
      <p:ext uri="{BB962C8B-B14F-4D97-AF65-F5344CB8AC3E}">
        <p14:creationId xmlns:p14="http://schemas.microsoft.com/office/powerpoint/2010/main" val="601194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更多优质模板尽在当图网 </a:t>
            </a:r>
            <a:r>
              <a:rPr lang="en-US" altLang="zh-CN"/>
              <a:t>http://www.99ppt.com/ </a:t>
            </a:r>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10</a:t>
            </a:fld>
            <a:endParaRPr lang="zh-CN" altLang="en-US"/>
          </a:p>
        </p:txBody>
      </p:sp>
    </p:spTree>
    <p:extLst>
      <p:ext uri="{BB962C8B-B14F-4D97-AF65-F5344CB8AC3E}">
        <p14:creationId xmlns:p14="http://schemas.microsoft.com/office/powerpoint/2010/main" val="35251894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8234BA05-3D7E-49FD-B225-0B1792391D8E}" type="slidenum">
              <a:rPr lang="zh-CN" altLang="en-US" smtClean="0"/>
              <a:t>11</a:t>
            </a:fld>
            <a:endParaRPr lang="zh-CN" altLang="en-US"/>
          </a:p>
        </p:txBody>
      </p:sp>
    </p:spTree>
    <p:extLst>
      <p:ext uri="{BB962C8B-B14F-4D97-AF65-F5344CB8AC3E}">
        <p14:creationId xmlns:p14="http://schemas.microsoft.com/office/powerpoint/2010/main" val="4175165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34BA05-3D7E-49FD-B225-0B1792391D8E}" type="slidenum">
              <a:rPr lang="zh-CN" altLang="en-US" smtClean="0"/>
              <a:t>12</a:t>
            </a:fld>
            <a:endParaRPr lang="zh-CN" altLang="en-US"/>
          </a:p>
        </p:txBody>
      </p:sp>
    </p:spTree>
    <p:extLst>
      <p:ext uri="{BB962C8B-B14F-4D97-AF65-F5344CB8AC3E}">
        <p14:creationId xmlns:p14="http://schemas.microsoft.com/office/powerpoint/2010/main" val="14421970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2" name="矩形: 圆角 11"/>
          <p:cNvSpPr/>
          <p:nvPr userDrawn="1"/>
        </p:nvSpPr>
        <p:spPr>
          <a:xfrm>
            <a:off x="4933950" y="1408176"/>
            <a:ext cx="2324100" cy="1250907"/>
          </a:xfrm>
          <a:prstGeom prst="roundRect">
            <a:avLst/>
          </a:prstGeom>
          <a:solidFill>
            <a:srgbClr val="1B6B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721195C-40B4-4E80-8751-9A02238121A6}" type="datetimeFigureOut">
              <a:rPr lang="zh-CN" altLang="en-US" smtClean="0"/>
              <a:t>2023/4/11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0308BA8-C859-44A7-9C1F-34ACCF081550}"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21195C-40B4-4E80-8751-9A02238121A6}" type="datetimeFigureOut">
              <a:rPr lang="zh-CN" altLang="en-US" smtClean="0"/>
              <a:t>2023/4/11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308BA8-C859-44A7-9C1F-34ACCF081550}"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21195C-40B4-4E80-8751-9A02238121A6}" type="datetimeFigureOut">
              <a:rPr lang="zh-CN" altLang="en-US" smtClean="0"/>
              <a:t>2023/4/11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308BA8-C859-44A7-9C1F-34ACCF081550}" type="slidenum">
              <a:rPr lang="zh-CN" altLang="en-US" smtClean="0"/>
              <a:t>‹#›</a:t>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10" name="文本框 9"/>
          <p:cNvSpPr txBox="1"/>
          <p:nvPr userDrawn="1"/>
        </p:nvSpPr>
        <p:spPr>
          <a:xfrm>
            <a:off x="1231899" y="673844"/>
            <a:ext cx="6096000" cy="523220"/>
          </a:xfrm>
          <a:prstGeom prst="rect">
            <a:avLst/>
          </a:prstGeom>
          <a:noFill/>
        </p:spPr>
        <p:txBody>
          <a:bodyPr wrap="square">
            <a:spAutoFit/>
          </a:bodyPr>
          <a:lstStyle/>
          <a:p>
            <a:r>
              <a:rPr lang="zh-CN" altLang="en-US" sz="2800" b="1">
                <a:solidFill>
                  <a:srgbClr val="1B6B34"/>
                </a:solidFill>
                <a:latin typeface="微软雅黑" panose="020B0503020204020204" pitchFamily="34" charset="-122"/>
                <a:ea typeface="微软雅黑" panose="020B0503020204020204" pitchFamily="34" charset="-122"/>
                <a:cs typeface="+mn-ea"/>
                <a:sym typeface="+mn-lt"/>
              </a:rPr>
              <a:t>全国</a:t>
            </a:r>
            <a:r>
              <a:rPr lang="en-US" altLang="zh-CN" sz="2800" b="1">
                <a:solidFill>
                  <a:srgbClr val="1B6B34"/>
                </a:solidFill>
                <a:latin typeface="微软雅黑" panose="020B0503020204020204" pitchFamily="34" charset="-122"/>
                <a:ea typeface="微软雅黑" panose="020B0503020204020204" pitchFamily="34" charset="-122"/>
                <a:cs typeface="+mn-ea"/>
                <a:sym typeface="+mn-lt"/>
              </a:rPr>
              <a:t>《</a:t>
            </a:r>
            <a:r>
              <a:rPr lang="zh-CN" altLang="en-US" sz="2800" b="1">
                <a:solidFill>
                  <a:srgbClr val="1B6B34"/>
                </a:solidFill>
                <a:latin typeface="微软雅黑" panose="020B0503020204020204" pitchFamily="34" charset="-122"/>
                <a:ea typeface="微软雅黑" panose="020B0503020204020204" pitchFamily="34" charset="-122"/>
                <a:cs typeface="+mn-ea"/>
                <a:sym typeface="+mn-lt"/>
              </a:rPr>
              <a:t>食品卫生法</a:t>
            </a:r>
            <a:r>
              <a:rPr lang="en-US" altLang="zh-CN" sz="2800" b="1">
                <a:solidFill>
                  <a:srgbClr val="1B6B34"/>
                </a:solidFill>
                <a:latin typeface="微软雅黑" panose="020B0503020204020204" pitchFamily="34" charset="-122"/>
                <a:ea typeface="微软雅黑" panose="020B0503020204020204" pitchFamily="34" charset="-122"/>
                <a:cs typeface="+mn-ea"/>
                <a:sym typeface="+mn-lt"/>
              </a:rPr>
              <a:t>》</a:t>
            </a:r>
            <a:r>
              <a:rPr lang="zh-CN" altLang="en-US" sz="2800" b="1">
                <a:solidFill>
                  <a:srgbClr val="1B6B34"/>
                </a:solidFill>
                <a:latin typeface="微软雅黑" panose="020B0503020204020204" pitchFamily="34" charset="-122"/>
                <a:ea typeface="微软雅黑" panose="020B0503020204020204" pitchFamily="34" charset="-122"/>
                <a:cs typeface="+mn-ea"/>
                <a:sym typeface="+mn-lt"/>
              </a:rPr>
              <a:t>宣传周</a:t>
            </a:r>
            <a:endParaRPr lang="zh-CN" altLang="en-US" sz="2800" b="1">
              <a:solidFill>
                <a:srgbClr val="1B6B34"/>
              </a:solidFill>
              <a:latin typeface="微软雅黑" panose="020B0503020204020204" pitchFamily="34" charset="-122"/>
              <a:ea typeface="微软雅黑" panose="020B0503020204020204" pitchFamily="34" charset="-122"/>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8" name="文本框 7"/>
          <p:cNvSpPr txBox="1"/>
          <p:nvPr userDrawn="1"/>
        </p:nvSpPr>
        <p:spPr>
          <a:xfrm>
            <a:off x="1231899" y="673844"/>
            <a:ext cx="6096000" cy="523220"/>
          </a:xfrm>
          <a:prstGeom prst="rect">
            <a:avLst/>
          </a:prstGeom>
          <a:noFill/>
        </p:spPr>
        <p:txBody>
          <a:bodyPr wrap="square">
            <a:spAutoFit/>
          </a:bodyPr>
          <a:lstStyle/>
          <a:p>
            <a:r>
              <a:rPr lang="zh-CN" altLang="en-US" sz="2800" b="1">
                <a:solidFill>
                  <a:srgbClr val="1B6B34"/>
                </a:solidFill>
                <a:latin typeface="微软雅黑" panose="020B0503020204020204" pitchFamily="34" charset="-122"/>
                <a:ea typeface="微软雅黑" panose="020B0503020204020204" pitchFamily="34" charset="-122"/>
                <a:cs typeface="+mn-ea"/>
                <a:sym typeface="+mn-lt"/>
              </a:rPr>
              <a:t>食品安全卫生五大要点</a:t>
            </a:r>
            <a:endParaRPr lang="zh-CN" altLang="en-US" sz="2800" b="1">
              <a:solidFill>
                <a:srgbClr val="1B6B34"/>
              </a:solidFill>
              <a:latin typeface="微软雅黑" panose="020B0503020204020204" pitchFamily="34" charset="-122"/>
              <a:ea typeface="微软雅黑" panose="020B0503020204020204" pitchFamily="34" charset="-122"/>
            </a:endParaRP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8" name="文本框 7"/>
          <p:cNvSpPr txBox="1"/>
          <p:nvPr userDrawn="1"/>
        </p:nvSpPr>
        <p:spPr>
          <a:xfrm>
            <a:off x="1231899" y="673844"/>
            <a:ext cx="6096000" cy="523220"/>
          </a:xfrm>
          <a:prstGeom prst="rect">
            <a:avLst/>
          </a:prstGeom>
          <a:noFill/>
        </p:spPr>
        <p:txBody>
          <a:bodyPr wrap="square">
            <a:spAutoFit/>
          </a:bodyPr>
          <a:lstStyle/>
          <a:p>
            <a:r>
              <a:rPr lang="zh-CN" altLang="en-US" sz="2800" b="1">
                <a:solidFill>
                  <a:srgbClr val="1B6B34"/>
                </a:solidFill>
                <a:latin typeface="微软雅黑" panose="020B0503020204020204" pitchFamily="34" charset="-122"/>
                <a:ea typeface="微软雅黑" panose="020B0503020204020204" pitchFamily="34" charset="-122"/>
                <a:cs typeface="+mn-ea"/>
                <a:sym typeface="+mn-lt"/>
              </a:rPr>
              <a:t>食品安全卫生四大杀手</a:t>
            </a:r>
            <a:endParaRPr lang="zh-CN" altLang="en-US" sz="2800" b="1">
              <a:solidFill>
                <a:srgbClr val="1B6B34"/>
              </a:solidFill>
              <a:latin typeface="微软雅黑" panose="020B0503020204020204" pitchFamily="34" charset="-122"/>
              <a:ea typeface="微软雅黑" panose="020B0503020204020204" pitchFamily="34" charset="-122"/>
            </a:endParaRP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9" name="文本框 8"/>
          <p:cNvSpPr txBox="1"/>
          <p:nvPr userDrawn="1"/>
        </p:nvSpPr>
        <p:spPr>
          <a:xfrm>
            <a:off x="1231899" y="673844"/>
            <a:ext cx="6096000" cy="523220"/>
          </a:xfrm>
          <a:prstGeom prst="rect">
            <a:avLst/>
          </a:prstGeom>
          <a:noFill/>
        </p:spPr>
        <p:txBody>
          <a:bodyPr wrap="square">
            <a:spAutoFit/>
          </a:bodyPr>
          <a:lstStyle/>
          <a:p>
            <a:r>
              <a:rPr lang="zh-CN" altLang="en-US" sz="2800" b="1">
                <a:solidFill>
                  <a:srgbClr val="1B6B34"/>
                </a:solidFill>
                <a:latin typeface="微软雅黑" panose="020B0503020204020204" pitchFamily="34" charset="-122"/>
                <a:ea typeface="微软雅黑" panose="020B0503020204020204" pitchFamily="34" charset="-122"/>
                <a:cs typeface="+mn-ea"/>
                <a:sym typeface="+mn-lt"/>
              </a:rPr>
              <a:t>预防食物中毒</a:t>
            </a:r>
            <a:endParaRPr lang="zh-CN" altLang="en-US" sz="2800" b="1">
              <a:solidFill>
                <a:srgbClr val="1B6B34"/>
              </a:solidFill>
              <a:latin typeface="微软雅黑" panose="020B0503020204020204" pitchFamily="34" charset="-122"/>
              <a:ea typeface="微软雅黑" panose="020B0503020204020204" pitchFamily="34" charset="-122"/>
            </a:endParaRP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11" name="文本框 10"/>
          <p:cNvSpPr txBox="1"/>
          <p:nvPr userDrawn="1"/>
        </p:nvSpPr>
        <p:spPr>
          <a:xfrm>
            <a:off x="1231899" y="673844"/>
            <a:ext cx="6096000" cy="523220"/>
          </a:xfrm>
          <a:prstGeom prst="rect">
            <a:avLst/>
          </a:prstGeom>
          <a:noFill/>
        </p:spPr>
        <p:txBody>
          <a:bodyPr wrap="square">
            <a:spAutoFit/>
          </a:bodyPr>
          <a:lstStyle/>
          <a:p>
            <a:r>
              <a:rPr lang="zh-CN" altLang="en-US" sz="2800" b="1">
                <a:solidFill>
                  <a:srgbClr val="1B6B34"/>
                </a:solidFill>
                <a:latin typeface="微软雅黑" panose="020B0503020204020204" pitchFamily="34" charset="-122"/>
                <a:ea typeface="微软雅黑" panose="020B0503020204020204" pitchFamily="34" charset="-122"/>
                <a:cs typeface="+mn-ea"/>
                <a:sym typeface="+mn-lt"/>
              </a:rPr>
              <a:t>食品卫生安全</a:t>
            </a:r>
            <a:r>
              <a:rPr lang="en-US" altLang="zh-CN" sz="2800" b="1">
                <a:solidFill>
                  <a:srgbClr val="1B6B34"/>
                </a:solidFill>
                <a:latin typeface="微软雅黑" panose="020B0503020204020204" pitchFamily="34" charset="-122"/>
                <a:ea typeface="微软雅黑" panose="020B0503020204020204" pitchFamily="34" charset="-122"/>
                <a:cs typeface="+mn-ea"/>
                <a:sym typeface="+mn-lt"/>
              </a:rPr>
              <a:t>7</a:t>
            </a:r>
            <a:r>
              <a:rPr lang="zh-CN" altLang="en-US" sz="2800" b="1">
                <a:solidFill>
                  <a:srgbClr val="1B6B34"/>
                </a:solidFill>
                <a:latin typeface="微软雅黑" panose="020B0503020204020204" pitchFamily="34" charset="-122"/>
                <a:ea typeface="微软雅黑" panose="020B0503020204020204" pitchFamily="34" charset="-122"/>
                <a:cs typeface="+mn-ea"/>
                <a:sym typeface="+mn-lt"/>
              </a:rPr>
              <a:t>要素</a:t>
            </a:r>
            <a:endParaRPr lang="zh-CN" altLang="en-US" sz="2800" b="1">
              <a:solidFill>
                <a:srgbClr val="1B6B34"/>
              </a:solidFill>
              <a:latin typeface="微软雅黑" panose="020B0503020204020204" pitchFamily="34" charset="-122"/>
              <a:ea typeface="微软雅黑" panose="020B0503020204020204" pitchFamily="34" charset="-122"/>
            </a:endParaRP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atin typeface="微软雅黑" panose="020B0503020204020204" pitchFamily="34" charset="-122"/>
                <a:ea typeface="微软雅黑" panose="020B0503020204020204" pitchFamily="34" charset="-122"/>
              </a:defRPr>
            </a:lvl1pPr>
            <a:lvl2pPr>
              <a:defRPr sz="2800">
                <a:latin typeface="微软雅黑" panose="020B0503020204020204" pitchFamily="34" charset="-122"/>
                <a:ea typeface="微软雅黑" panose="020B0503020204020204" pitchFamily="34" charset="-122"/>
              </a:defRPr>
            </a:lvl2pPr>
            <a:lvl3pPr>
              <a:defRPr sz="24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590E78FD-2583-4B7C-B61E-2A56D2AF2FEA}" type="datetimeFigureOut">
              <a:rPr lang="zh-CN" altLang="en-US" smtClean="0"/>
              <a:t>2023/4/11</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CB273F0D-AB7A-4C7F-B427-F3CCF50A39F4}" type="slidenum">
              <a:rPr lang="zh-CN" altLang="en-US" smtClean="0"/>
              <a:t>‹#›</a:t>
            </a:fld>
            <a:endParaRPr lang="zh-CN"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atin typeface="微软雅黑" panose="020B0503020204020204" pitchFamily="34" charset="-122"/>
                <a:ea typeface="微软雅黑"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590E78FD-2583-4B7C-B61E-2A56D2AF2FEA}" type="datetimeFigureOut">
              <a:rPr lang="zh-CN" altLang="en-US" smtClean="0"/>
              <a:t>2023/4/11</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CB273F0D-AB7A-4C7F-B427-F3CCF50A39F4}" type="slidenum">
              <a:rPr lang="zh-CN" altLang="en-US" smtClean="0"/>
              <a:t>‹#›</a:t>
            </a:fld>
            <a:endParaRPr lang="zh-CN" alt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590E78FD-2583-4B7C-B61E-2A56D2AF2FEA}" type="datetimeFigureOut">
              <a:rPr lang="zh-CN" altLang="en-US" smtClean="0"/>
              <a:t>2023/4/11</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CB273F0D-AB7A-4C7F-B427-F3CCF50A39F4}" type="slidenum">
              <a:rPr lang="zh-CN" altLang="en-US" smtClean="0"/>
              <a:t>‹#›</a:t>
            </a:fld>
            <a:endParaRPr lang="zh-CN" alt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590E78FD-2583-4B7C-B61E-2A56D2AF2FEA}" type="datetimeFigureOut">
              <a:rPr lang="zh-CN" altLang="en-US" smtClean="0"/>
              <a:t>2023/4/11</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CB273F0D-AB7A-4C7F-B427-F3CCF50A39F4}" type="slidenum">
              <a:rPr lang="zh-CN" altLang="en-US" smtClean="0"/>
              <a:t>‹#›</a:t>
            </a:fld>
            <a:endParaRPr lang="zh-CN" alt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923711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289593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788221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833462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0217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21195C-40B4-4E80-8751-9A02238121A6}" type="datetimeFigureOut">
              <a:rPr lang="zh-CN" altLang="en-US" smtClean="0"/>
              <a:t>2023/4/11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308BA8-C859-44A7-9C1F-34ACCF081550}" type="slidenum">
              <a:rPr lang="zh-CN" altLang="en-US" smtClean="0"/>
              <a:t>‹#›</a:t>
            </a:fld>
            <a:endParaRPr lang="zh-CN" alt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595790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931833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710672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531708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595437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67445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0721195C-40B4-4E80-8751-9A02238121A6}" type="datetimeFigureOut">
              <a:rPr lang="zh-CN" altLang="en-US" smtClean="0"/>
              <a:t>2023/4/11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308BA8-C859-44A7-9C1F-34ACCF081550}"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0721195C-40B4-4E80-8751-9A02238121A6}" type="datetimeFigureOut">
              <a:rPr lang="zh-CN" altLang="en-US" smtClean="0"/>
              <a:t>2023/4/11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0308BA8-C859-44A7-9C1F-34ACCF081550}"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0721195C-40B4-4E80-8751-9A02238121A6}" type="datetimeFigureOut">
              <a:rPr lang="zh-CN" altLang="en-US" smtClean="0"/>
              <a:t>2023/4/11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0308BA8-C859-44A7-9C1F-34ACCF081550}"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721195C-40B4-4E80-8751-9A02238121A6}" type="datetimeFigureOut">
              <a:rPr lang="zh-CN" altLang="en-US" smtClean="0"/>
              <a:t>2023/4/11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0308BA8-C859-44A7-9C1F-34ACCF081550}"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hj">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721195C-40B4-4E80-8751-9A02238121A6}" type="datetimeFigureOut">
              <a:rPr lang="zh-CN" altLang="en-US" smtClean="0"/>
              <a:t>2023/4/11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0308BA8-C859-44A7-9C1F-34ACCF081550}" type="slidenum">
              <a:rPr lang="zh-CN" altLang="en-US" smtClean="0"/>
              <a:t>‹#›</a:t>
            </a:fld>
            <a:endParaRPr lang="zh-CN" altLang="en-US"/>
          </a:p>
        </p:txBody>
      </p:sp>
      <p:pic>
        <p:nvPicPr>
          <p:cNvPr id="5" name="图片 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721195C-40B4-4E80-8751-9A02238121A6}" type="datetimeFigureOut">
              <a:rPr lang="zh-CN" altLang="en-US" smtClean="0"/>
              <a:t>2023/4/11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0308BA8-C859-44A7-9C1F-34ACCF081550}"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微软雅黑" panose="020B0503020204020204" pitchFamily="34" charset="-122"/>
                <a:ea typeface="微软雅黑" panose="020B0503020204020204" pitchFamily="34" charset="-122"/>
              </a:defRPr>
            </a:lvl1pPr>
          </a:lstStyle>
          <a:p>
            <a:fld id="{0721195C-40B4-4E80-8751-9A02238121A6}" type="datetimeFigureOut">
              <a:rPr lang="zh-CN" altLang="en-US" smtClean="0"/>
              <a:t>2023/4/11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微软雅黑" panose="020B0503020204020204" pitchFamily="34" charset="-122"/>
                <a:ea typeface="微软雅黑" panose="020B0503020204020204" pitchFamily="34" charset="-122"/>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微软雅黑" panose="020B0503020204020204" pitchFamily="34" charset="-122"/>
                <a:ea typeface="微软雅黑" panose="020B0503020204020204" pitchFamily="34" charset="-122"/>
              </a:defRPr>
            </a:lvl1pPr>
          </a:lstStyle>
          <a:p>
            <a:fld id="{F0308BA8-C859-44A7-9C1F-34ACCF081550}" type="slidenum">
              <a:rPr lang="zh-CN" altLang="en-US" smtClean="0"/>
              <a:t>‹#›</a:t>
            </a:fld>
            <a:endParaRPr lang="zh-CN" altLang="en-US"/>
          </a:p>
        </p:txBody>
      </p:sp>
      <p:sp>
        <p:nvSpPr>
          <p:cNvPr id="14" name="TextBox 13"/>
          <p:cNvSpPr txBox="1"/>
          <p:nvPr userDrawn="1"/>
        </p:nvSpPr>
        <p:spPr>
          <a:xfrm>
            <a:off x="5290268" y="3105834"/>
            <a:ext cx="1210588" cy="64633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p:txBody>
      </p:sp>
      <p:sp>
        <p:nvSpPr>
          <p:cNvPr id="15" name="TextBox 14"/>
          <p:cNvSpPr txBox="1"/>
          <p:nvPr userDrawn="1"/>
        </p:nvSpPr>
        <p:spPr>
          <a:xfrm>
            <a:off x="891016" y="1419422"/>
            <a:ext cx="1210588" cy="64633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p:txBody>
      </p:sp>
      <p:sp>
        <p:nvSpPr>
          <p:cNvPr id="16" name="TextBox 15"/>
          <p:cNvSpPr txBox="1"/>
          <p:nvPr userDrawn="1"/>
        </p:nvSpPr>
        <p:spPr>
          <a:xfrm>
            <a:off x="9749138" y="5334769"/>
            <a:ext cx="1210588" cy="64633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矩形: 圆角 7"/>
          <p:cNvSpPr/>
          <p:nvPr userDrawn="1"/>
        </p:nvSpPr>
        <p:spPr>
          <a:xfrm>
            <a:off x="412751" y="537029"/>
            <a:ext cx="11366499" cy="5783942"/>
          </a:xfrm>
          <a:prstGeom prst="roundRect">
            <a:avLst>
              <a:gd name="adj" fmla="val 210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pic>
        <p:nvPicPr>
          <p:cNvPr id="9" name="图片 8"/>
          <p:cNvPicPr>
            <a:picLocks noChangeAspect="1"/>
          </p:cNvPicPr>
          <p:nvPr userDrawn="1"/>
        </p:nvPicPr>
        <p:blipFill>
          <a:blip r:embed="rId14" cstate="email">
            <a:extLst>
              <a:ext uri="{28A0092B-C50C-407E-A947-70E740481C1C}">
                <a14:useLocalDpi xmlns:a14="http://schemas.microsoft.com/office/drawing/2010/main"/>
              </a:ext>
            </a:extLst>
          </a:blip>
          <a:srcRect/>
          <a:stretch>
            <a:fillRect/>
          </a:stretch>
        </p:blipFill>
        <p:spPr>
          <a:xfrm>
            <a:off x="0" y="4953000"/>
            <a:ext cx="12192000" cy="1905000"/>
          </a:xfrm>
          <a:prstGeom prst="rect">
            <a:avLst/>
          </a:prstGeom>
        </p:spPr>
      </p:pic>
      <p:sp>
        <p:nvSpPr>
          <p:cNvPr id="11" name="矩形: 圆角 10"/>
          <p:cNvSpPr/>
          <p:nvPr userDrawn="1"/>
        </p:nvSpPr>
        <p:spPr>
          <a:xfrm>
            <a:off x="660123" y="715208"/>
            <a:ext cx="571776" cy="440492"/>
          </a:xfrm>
          <a:prstGeom prst="roundRect">
            <a:avLst/>
          </a:prstGeom>
          <a:solidFill>
            <a:srgbClr val="1B6B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7168391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svg"/><Relationship Id="rId7" Type="http://schemas.openxmlformats.org/officeDocument/2006/relationships/image" Target="../media/image16.svg"/><Relationship Id="rId2" Type="http://schemas.openxmlformats.org/officeDocument/2006/relationships/image" Target="../media/image11.png"/><Relationship Id="rId1" Type="http://schemas.openxmlformats.org/officeDocument/2006/relationships/slideLayout" Target="../slideLayouts/slideLayout17.xml"/><Relationship Id="rId6" Type="http://schemas.openxmlformats.org/officeDocument/2006/relationships/image" Target="../media/image13.png"/><Relationship Id="rId5" Type="http://schemas.openxmlformats.org/officeDocument/2006/relationships/image" Target="../media/image14.svg"/><Relationship Id="rId4" Type="http://schemas.openxmlformats.org/officeDocument/2006/relationships/image" Target="../media/image12.png"/><Relationship Id="rId9" Type="http://schemas.openxmlformats.org/officeDocument/2006/relationships/image" Target="../media/image18.sv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6.xml"/><Relationship Id="rId1" Type="http://schemas.openxmlformats.org/officeDocument/2006/relationships/slideLayout" Target="../slideLayouts/slideLayout3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29"/>
          <p:cNvSpPr txBox="1"/>
          <p:nvPr/>
        </p:nvSpPr>
        <p:spPr>
          <a:xfrm>
            <a:off x="0" y="2051548"/>
            <a:ext cx="12204123" cy="707886"/>
          </a:xfrm>
          <a:prstGeom prst="rect">
            <a:avLst/>
          </a:prstGeom>
          <a:noFill/>
        </p:spPr>
        <p:txBody>
          <a:bodyPr wrap="square">
            <a:spAutoFit/>
          </a:bodyPr>
          <a:lstStyle/>
          <a:p>
            <a:pPr algn="ctr"/>
            <a:r>
              <a:rPr lang="zh-CN" altLang="en-US" sz="4000" b="1" dirty="0">
                <a:solidFill>
                  <a:schemeClr val="accent6">
                    <a:lumMod val="50000"/>
                  </a:schemeClr>
                </a:solidFill>
                <a:latin typeface="微软雅黑" panose="020B0503020204020204" pitchFamily="34" charset="-122"/>
                <a:ea typeface="微软雅黑" panose="020B0503020204020204" pitchFamily="34" charset="-122"/>
              </a:rPr>
              <a:t>★加强食品安全监督  普及食品安全知识★</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750"/>
                                        <p:tgtEl>
                                          <p:spTgt spid="30"/>
                                        </p:tgtEl>
                                        <p:attrNameLst>
                                          <p:attrName>ppt_y</p:attrName>
                                        </p:attrNameLst>
                                      </p:cBhvr>
                                      <p:tavLst>
                                        <p:tav tm="0">
                                          <p:val>
                                            <p:strVal val="#ppt_y+#ppt_h*1.125000"/>
                                          </p:val>
                                        </p:tav>
                                        <p:tav tm="100000">
                                          <p:val>
                                            <p:strVal val="#ppt_y"/>
                                          </p:val>
                                        </p:tav>
                                      </p:tavLst>
                                    </p:anim>
                                    <p:animEffect transition="in" filter="wipe(up)">
                                      <p:cBhvr>
                                        <p:cTn id="8" dur="75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1292850" y="2028924"/>
            <a:ext cx="3581606" cy="954107"/>
          </a:xfrm>
          <a:prstGeom prst="rect">
            <a:avLst/>
          </a:prstGeom>
          <a:solidFill>
            <a:schemeClr val="accent6"/>
          </a:solidFill>
        </p:spPr>
        <p:txBody>
          <a:bodyPr wrap="square">
            <a:spAutoFit/>
          </a:bodyPr>
          <a:lstStyle/>
          <a:p>
            <a:pPr algn="ctr"/>
            <a:r>
              <a:rPr lang="zh-CN" altLang="en-US" sz="2800" b="1">
                <a:solidFill>
                  <a:schemeClr val="bg1"/>
                </a:solidFill>
                <a:latin typeface="微软雅黑" panose="020B0503020204020204" pitchFamily="34" charset="-122"/>
                <a:ea typeface="微软雅黑" panose="020B0503020204020204" pitchFamily="34" charset="-122"/>
                <a:cs typeface="+mn-ea"/>
                <a:sym typeface="+mn-lt"/>
              </a:rPr>
              <a:t>全国</a:t>
            </a:r>
            <a:r>
              <a:rPr lang="en-US" altLang="zh-CN" sz="2800" b="1">
                <a:solidFill>
                  <a:schemeClr val="bg1"/>
                </a:solidFill>
                <a:latin typeface="微软雅黑" panose="020B0503020204020204" pitchFamily="34" charset="-122"/>
                <a:ea typeface="微软雅黑" panose="020B0503020204020204" pitchFamily="34" charset="-122"/>
                <a:cs typeface="+mn-ea"/>
                <a:sym typeface="+mn-lt"/>
              </a:rPr>
              <a:t>《</a:t>
            </a:r>
            <a:r>
              <a:rPr lang="zh-CN" altLang="en-US" sz="2800" b="1">
                <a:solidFill>
                  <a:schemeClr val="bg1"/>
                </a:solidFill>
                <a:latin typeface="微软雅黑" panose="020B0503020204020204" pitchFamily="34" charset="-122"/>
                <a:ea typeface="微软雅黑" panose="020B0503020204020204" pitchFamily="34" charset="-122"/>
                <a:cs typeface="+mn-ea"/>
                <a:sym typeface="+mn-lt"/>
              </a:rPr>
              <a:t>食品卫生法</a:t>
            </a:r>
            <a:r>
              <a:rPr lang="en-US" altLang="zh-CN" sz="2800" b="1">
                <a:solidFill>
                  <a:schemeClr val="bg1"/>
                </a:solidFill>
                <a:latin typeface="微软雅黑" panose="020B0503020204020204" pitchFamily="34" charset="-122"/>
                <a:ea typeface="微软雅黑" panose="020B0503020204020204" pitchFamily="34" charset="-122"/>
                <a:cs typeface="+mn-ea"/>
                <a:sym typeface="+mn-lt"/>
              </a:rPr>
              <a:t>》</a:t>
            </a:r>
            <a:r>
              <a:rPr lang="zh-CN" altLang="en-US" sz="2800" b="1">
                <a:solidFill>
                  <a:schemeClr val="bg1"/>
                </a:solidFill>
                <a:latin typeface="微软雅黑" panose="020B0503020204020204" pitchFamily="34" charset="-122"/>
                <a:ea typeface="微软雅黑" panose="020B0503020204020204" pitchFamily="34" charset="-122"/>
                <a:cs typeface="+mn-ea"/>
                <a:sym typeface="+mn-lt"/>
              </a:rPr>
              <a:t>宣传周意义</a:t>
            </a:r>
          </a:p>
        </p:txBody>
      </p:sp>
      <p:grpSp>
        <p:nvGrpSpPr>
          <p:cNvPr id="30" name="组合 29"/>
          <p:cNvGrpSpPr/>
          <p:nvPr/>
        </p:nvGrpSpPr>
        <p:grpSpPr>
          <a:xfrm>
            <a:off x="5037922" y="1541696"/>
            <a:ext cx="6108798" cy="2004264"/>
            <a:chOff x="5037922" y="1541696"/>
            <a:chExt cx="6108798" cy="2004264"/>
          </a:xfrm>
        </p:grpSpPr>
        <p:sp>
          <p:nvSpPr>
            <p:cNvPr id="6" name="矩形 5"/>
            <p:cNvSpPr/>
            <p:nvPr/>
          </p:nvSpPr>
          <p:spPr>
            <a:xfrm>
              <a:off x="5909458" y="1616808"/>
              <a:ext cx="4801314" cy="369332"/>
            </a:xfrm>
            <a:prstGeom prst="rect">
              <a:avLst/>
            </a:prstGeom>
          </p:spPr>
          <p:txBody>
            <a:bodyPr wrap="none">
              <a:spAutoFit/>
            </a:bodyPr>
            <a:lstStyle/>
            <a:p>
              <a:pPr lvl="0"/>
              <a:r>
                <a:rPr lang="zh-CN" altLang="en-US">
                  <a:solidFill>
                    <a:srgbClr val="3D3F41"/>
                  </a:solidFill>
                  <a:latin typeface="微软雅黑" panose="020B0503020204020204" pitchFamily="34" charset="-122"/>
                  <a:ea typeface="微软雅黑" panose="020B0503020204020204" pitchFamily="34" charset="-122"/>
                  <a:cs typeface="+mn-ea"/>
                  <a:sym typeface="+mn-lt"/>
                </a:rPr>
                <a:t>食物要彻底做熟，尤其是肉、禽和海产食品。</a:t>
              </a:r>
            </a:p>
          </p:txBody>
        </p:sp>
        <p:sp>
          <p:nvSpPr>
            <p:cNvPr id="22" name="矩形 21"/>
            <p:cNvSpPr/>
            <p:nvPr/>
          </p:nvSpPr>
          <p:spPr>
            <a:xfrm>
              <a:off x="5909458" y="2243311"/>
              <a:ext cx="5237262" cy="646331"/>
            </a:xfrm>
            <a:prstGeom prst="rect">
              <a:avLst/>
            </a:prstGeom>
          </p:spPr>
          <p:txBody>
            <a:bodyPr wrap="square">
              <a:spAutoFit/>
            </a:bodyPr>
            <a:lstStyle/>
            <a:p>
              <a:pPr lvl="0"/>
              <a:r>
                <a:rPr lang="zh-CN" altLang="en-US">
                  <a:solidFill>
                    <a:srgbClr val="3D3F41"/>
                  </a:solidFill>
                  <a:latin typeface="微软雅黑" panose="020B0503020204020204" pitchFamily="34" charset="-122"/>
                  <a:ea typeface="微软雅黑" panose="020B0503020204020204" pitchFamily="34" charset="-122"/>
                  <a:cs typeface="+mn-ea"/>
                  <a:sym typeface="+mn-lt"/>
                </a:rPr>
                <a:t>汤、煲等食物要煮开以确保达</a:t>
              </a:r>
              <a:r>
                <a:rPr lang="en-US" altLang="zh-CN">
                  <a:solidFill>
                    <a:srgbClr val="3D3F41"/>
                  </a:solidFill>
                  <a:latin typeface="微软雅黑" panose="020B0503020204020204" pitchFamily="34" charset="-122"/>
                  <a:ea typeface="微软雅黑" panose="020B0503020204020204" pitchFamily="34" charset="-122"/>
                  <a:cs typeface="+mn-ea"/>
                  <a:sym typeface="+mn-lt"/>
                </a:rPr>
                <a:t>70℃</a:t>
              </a:r>
              <a:r>
                <a:rPr lang="zh-CN" altLang="en-US">
                  <a:solidFill>
                    <a:srgbClr val="3D3F41"/>
                  </a:solidFill>
                  <a:latin typeface="微软雅黑" panose="020B0503020204020204" pitchFamily="34" charset="-122"/>
                  <a:ea typeface="微软雅黑" panose="020B0503020204020204" pitchFamily="34" charset="-122"/>
                  <a:cs typeface="+mn-ea"/>
                  <a:sym typeface="+mn-lt"/>
                </a:rPr>
                <a:t>，肉类和禽类的汁水要变清，而不能是淡红色，最好使用温度计。</a:t>
              </a:r>
            </a:p>
          </p:txBody>
        </p:sp>
        <p:sp>
          <p:nvSpPr>
            <p:cNvPr id="24" name="矩形 23"/>
            <p:cNvSpPr/>
            <p:nvPr/>
          </p:nvSpPr>
          <p:spPr>
            <a:xfrm>
              <a:off x="5909458" y="3176628"/>
              <a:ext cx="2492990" cy="369332"/>
            </a:xfrm>
            <a:prstGeom prst="rect">
              <a:avLst/>
            </a:prstGeom>
          </p:spPr>
          <p:txBody>
            <a:bodyPr wrap="none">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1800" b="0" i="0" u="none" strike="noStrike" kern="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熟食再次加热要彻底。</a:t>
              </a:r>
              <a:endParaRPr kumimoji="0" lang="zh-CN" altLang="en-US" sz="1800" b="0" i="0" u="none" strike="noStrike" kern="0" cap="none" spc="0" normalizeH="0" baseline="0" noProof="0">
                <a:ln>
                  <a:noFill/>
                </a:ln>
                <a:solidFill>
                  <a:sysClr val="windowText" lastClr="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2" name="左大括号 1"/>
            <p:cNvSpPr/>
            <p:nvPr/>
          </p:nvSpPr>
          <p:spPr>
            <a:xfrm>
              <a:off x="5037922" y="1772529"/>
              <a:ext cx="272632" cy="1603717"/>
            </a:xfrm>
            <a:prstGeom prst="leftBrace">
              <a:avLst/>
            </a:prstGeom>
            <a:ln w="127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5" name="组合 4"/>
            <p:cNvGrpSpPr/>
            <p:nvPr/>
          </p:nvGrpSpPr>
          <p:grpSpPr>
            <a:xfrm>
              <a:off x="5399343" y="1541696"/>
              <a:ext cx="436451" cy="461665"/>
              <a:chOff x="5399343" y="1541696"/>
              <a:chExt cx="436451" cy="461665"/>
            </a:xfrm>
          </p:grpSpPr>
          <p:sp>
            <p:nvSpPr>
              <p:cNvPr id="3" name="矩形 2"/>
              <p:cNvSpPr/>
              <p:nvPr/>
            </p:nvSpPr>
            <p:spPr>
              <a:xfrm>
                <a:off x="5399343" y="1616808"/>
                <a:ext cx="421325" cy="36742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4" name="文本框 3"/>
              <p:cNvSpPr txBox="1"/>
              <p:nvPr/>
            </p:nvSpPr>
            <p:spPr>
              <a:xfrm>
                <a:off x="5420797" y="1541696"/>
                <a:ext cx="414997" cy="461665"/>
              </a:xfrm>
              <a:prstGeom prst="rect">
                <a:avLst/>
              </a:prstGeom>
              <a:noFill/>
            </p:spPr>
            <p:txBody>
              <a:bodyPr wrap="square" rtlCol="0">
                <a:spAutoFit/>
              </a:bodyPr>
              <a:lstStyle/>
              <a:p>
                <a:r>
                  <a:rPr lang="en-US" altLang="zh-CN" sz="2400" b="1">
                    <a:solidFill>
                      <a:schemeClr val="bg1"/>
                    </a:solidFill>
                    <a:latin typeface="微软雅黑" panose="020B0503020204020204" pitchFamily="34" charset="-122"/>
                    <a:ea typeface="微软雅黑" panose="020B0503020204020204" pitchFamily="34" charset="-122"/>
                  </a:rPr>
                  <a:t>1</a:t>
                </a:r>
                <a:endParaRPr lang="zh-CN" altLang="en-US" sz="2400" b="1">
                  <a:solidFill>
                    <a:schemeClr val="bg1"/>
                  </a:solidFill>
                  <a:latin typeface="微软雅黑" panose="020B0503020204020204" pitchFamily="34" charset="-122"/>
                  <a:ea typeface="微软雅黑" panose="020B0503020204020204" pitchFamily="34" charset="-122"/>
                </a:endParaRPr>
              </a:p>
            </p:txBody>
          </p:sp>
        </p:grpSp>
        <p:grpSp>
          <p:nvGrpSpPr>
            <p:cNvPr id="16" name="组合 15"/>
            <p:cNvGrpSpPr/>
            <p:nvPr/>
          </p:nvGrpSpPr>
          <p:grpSpPr>
            <a:xfrm>
              <a:off x="5400561" y="2298087"/>
              <a:ext cx="436451" cy="461665"/>
              <a:chOff x="5399343" y="1541696"/>
              <a:chExt cx="436451" cy="461665"/>
            </a:xfrm>
          </p:grpSpPr>
          <p:sp>
            <p:nvSpPr>
              <p:cNvPr id="17" name="矩形 16"/>
              <p:cNvSpPr/>
              <p:nvPr/>
            </p:nvSpPr>
            <p:spPr>
              <a:xfrm>
                <a:off x="5399343" y="1616808"/>
                <a:ext cx="421325" cy="36742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1" name="文本框 20"/>
              <p:cNvSpPr txBox="1"/>
              <p:nvPr/>
            </p:nvSpPr>
            <p:spPr>
              <a:xfrm>
                <a:off x="5420797" y="1541696"/>
                <a:ext cx="414997" cy="461665"/>
              </a:xfrm>
              <a:prstGeom prst="rect">
                <a:avLst/>
              </a:prstGeom>
              <a:noFill/>
            </p:spPr>
            <p:txBody>
              <a:bodyPr wrap="square" rtlCol="0">
                <a:spAutoFit/>
              </a:bodyPr>
              <a:lstStyle/>
              <a:p>
                <a:r>
                  <a:rPr lang="en-US" altLang="zh-CN" sz="2400" b="1">
                    <a:solidFill>
                      <a:schemeClr val="bg1"/>
                    </a:solidFill>
                    <a:latin typeface="微软雅黑" panose="020B0503020204020204" pitchFamily="34" charset="-122"/>
                    <a:ea typeface="微软雅黑" panose="020B0503020204020204" pitchFamily="34" charset="-122"/>
                  </a:rPr>
                  <a:t>2</a:t>
                </a:r>
                <a:endParaRPr lang="zh-CN" altLang="en-US" sz="2400" b="1">
                  <a:solidFill>
                    <a:schemeClr val="bg1"/>
                  </a:solidFill>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5399343" y="3054478"/>
              <a:ext cx="436451" cy="461665"/>
              <a:chOff x="5399343" y="1541696"/>
              <a:chExt cx="436451" cy="461665"/>
            </a:xfrm>
          </p:grpSpPr>
          <p:sp>
            <p:nvSpPr>
              <p:cNvPr id="25" name="矩形 24"/>
              <p:cNvSpPr/>
              <p:nvPr/>
            </p:nvSpPr>
            <p:spPr>
              <a:xfrm>
                <a:off x="5399343" y="1616808"/>
                <a:ext cx="421325" cy="36742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6" name="文本框 25"/>
              <p:cNvSpPr txBox="1"/>
              <p:nvPr/>
            </p:nvSpPr>
            <p:spPr>
              <a:xfrm>
                <a:off x="5420797" y="1541696"/>
                <a:ext cx="414997" cy="461665"/>
              </a:xfrm>
              <a:prstGeom prst="rect">
                <a:avLst/>
              </a:prstGeom>
              <a:noFill/>
            </p:spPr>
            <p:txBody>
              <a:bodyPr wrap="square" rtlCol="0">
                <a:spAutoFit/>
              </a:bodyPr>
              <a:lstStyle/>
              <a:p>
                <a:r>
                  <a:rPr lang="en-US" altLang="zh-CN" sz="2400" b="1">
                    <a:solidFill>
                      <a:schemeClr val="bg1"/>
                    </a:solidFill>
                    <a:latin typeface="微软雅黑" panose="020B0503020204020204" pitchFamily="34" charset="-122"/>
                    <a:ea typeface="微软雅黑" panose="020B0503020204020204" pitchFamily="34" charset="-122"/>
                  </a:rPr>
                  <a:t>3</a:t>
                </a:r>
                <a:endParaRPr lang="zh-CN" altLang="en-US" sz="2400" b="1">
                  <a:solidFill>
                    <a:schemeClr val="bg1"/>
                  </a:solidFill>
                  <a:latin typeface="微软雅黑" panose="020B0503020204020204" pitchFamily="34" charset="-122"/>
                  <a:ea typeface="微软雅黑" panose="020B0503020204020204" pitchFamily="34" charset="-122"/>
                </a:endParaRPr>
              </a:p>
            </p:txBody>
          </p:sp>
        </p:grpSp>
      </p:grpSp>
      <p:grpSp>
        <p:nvGrpSpPr>
          <p:cNvPr id="31" name="组合 30"/>
          <p:cNvGrpSpPr/>
          <p:nvPr/>
        </p:nvGrpSpPr>
        <p:grpSpPr>
          <a:xfrm>
            <a:off x="5087229" y="3746084"/>
            <a:ext cx="6014082" cy="1838102"/>
            <a:chOff x="5087229" y="3746084"/>
            <a:chExt cx="6014082" cy="1838102"/>
          </a:xfrm>
        </p:grpSpPr>
        <p:sp>
          <p:nvSpPr>
            <p:cNvPr id="11" name="矩形 10"/>
            <p:cNvSpPr/>
            <p:nvPr/>
          </p:nvSpPr>
          <p:spPr>
            <a:xfrm>
              <a:off x="5087229" y="3968359"/>
              <a:ext cx="6014082" cy="1615827"/>
            </a:xfrm>
            <a:prstGeom prst="rect">
              <a:avLst/>
            </a:prstGeom>
          </p:spPr>
          <p:txBody>
            <a:bodyPr wrap="square">
              <a:spAutoFit/>
            </a:bodyPr>
            <a:lstStyle/>
            <a:p>
              <a:endParaRPr lang="zh-CN" altLang="en-US">
                <a:solidFill>
                  <a:srgbClr val="3D3F41"/>
                </a:solidFill>
                <a:latin typeface="微软雅黑" panose="020B0503020204020204" pitchFamily="34" charset="-122"/>
                <a:ea typeface="微软雅黑" panose="020B0503020204020204" pitchFamily="34" charset="-122"/>
                <a:cs typeface="+mn-ea"/>
                <a:sym typeface="+mn-lt"/>
              </a:endParaRPr>
            </a:p>
            <a:p>
              <a:pPr>
                <a:lnSpc>
                  <a:spcPct val="150000"/>
                </a:lnSpc>
              </a:pPr>
              <a:r>
                <a:rPr lang="zh-CN" altLang="en-US">
                  <a:solidFill>
                    <a:srgbClr val="3D3F41"/>
                  </a:solidFill>
                  <a:latin typeface="微软雅黑" panose="020B0503020204020204" pitchFamily="34" charset="-122"/>
                  <a:ea typeface="微软雅黑" panose="020B0503020204020204" pitchFamily="34" charset="-122"/>
                  <a:cs typeface="+mn-ea"/>
                  <a:sym typeface="+mn-lt"/>
                </a:rPr>
                <a:t>适当烹调可杀死几乎所有危险的微生物。研究表明，烹调食物达到</a:t>
              </a:r>
              <a:r>
                <a:rPr lang="en-US" altLang="zh-CN">
                  <a:solidFill>
                    <a:srgbClr val="3D3F41"/>
                  </a:solidFill>
                  <a:latin typeface="微软雅黑" panose="020B0503020204020204" pitchFamily="34" charset="-122"/>
                  <a:ea typeface="微软雅黑" panose="020B0503020204020204" pitchFamily="34" charset="-122"/>
                  <a:cs typeface="+mn-ea"/>
                  <a:sym typeface="+mn-lt"/>
                </a:rPr>
                <a:t>70℃</a:t>
              </a:r>
              <a:r>
                <a:rPr lang="zh-CN" altLang="en-US">
                  <a:solidFill>
                    <a:srgbClr val="3D3F41"/>
                  </a:solidFill>
                  <a:latin typeface="微软雅黑" panose="020B0503020204020204" pitchFamily="34" charset="-122"/>
                  <a:ea typeface="微软雅黑" panose="020B0503020204020204" pitchFamily="34" charset="-122"/>
                  <a:cs typeface="+mn-ea"/>
                  <a:sym typeface="+mn-lt"/>
                </a:rPr>
                <a:t>的温度可有助于确保安全食用。需要特别注意的食物包括肉馅、烤肉、大块的肉和整只禽类</a:t>
              </a:r>
            </a:p>
          </p:txBody>
        </p:sp>
        <p:sp>
          <p:nvSpPr>
            <p:cNvPr id="27" name="文本框 26"/>
            <p:cNvSpPr txBox="1"/>
            <p:nvPr/>
          </p:nvSpPr>
          <p:spPr>
            <a:xfrm>
              <a:off x="5087229" y="3746084"/>
              <a:ext cx="2788380" cy="461665"/>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为什么一定要做熟？</a:t>
              </a:r>
              <a:endParaRPr kumimoji="0" lang="en-US" altLang="zh-CN" sz="2400" b="1"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endParaRPr>
            </a:p>
          </p:txBody>
        </p:sp>
      </p:grpSp>
      <p:pic>
        <p:nvPicPr>
          <p:cNvPr id="29" name="图片 2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797599" y="3129590"/>
            <a:ext cx="2641419" cy="264141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750" fill="hold"/>
                                        <p:tgtEl>
                                          <p:spTgt spid="12"/>
                                        </p:tgtEl>
                                        <p:attrNameLst>
                                          <p:attrName>ppt_w</p:attrName>
                                        </p:attrNameLst>
                                      </p:cBhvr>
                                      <p:tavLst>
                                        <p:tav tm="0">
                                          <p:val>
                                            <p:fltVal val="0"/>
                                          </p:val>
                                        </p:tav>
                                        <p:tav tm="100000">
                                          <p:val>
                                            <p:strVal val="#ppt_w"/>
                                          </p:val>
                                        </p:tav>
                                      </p:tavLst>
                                    </p:anim>
                                    <p:anim calcmode="lin" valueType="num">
                                      <p:cBhvr>
                                        <p:cTn id="8" dur="750" fill="hold"/>
                                        <p:tgtEl>
                                          <p:spTgt spid="12"/>
                                        </p:tgtEl>
                                        <p:attrNameLst>
                                          <p:attrName>ppt_h</p:attrName>
                                        </p:attrNameLst>
                                      </p:cBhvr>
                                      <p:tavLst>
                                        <p:tav tm="0">
                                          <p:val>
                                            <p:fltVal val="0"/>
                                          </p:val>
                                        </p:tav>
                                        <p:tav tm="100000">
                                          <p:val>
                                            <p:strVal val="#ppt_h"/>
                                          </p:val>
                                        </p:tav>
                                      </p:tavLst>
                                    </p:anim>
                                    <p:anim calcmode="lin" valueType="num">
                                      <p:cBhvr>
                                        <p:cTn id="9" dur="750" fill="hold"/>
                                        <p:tgtEl>
                                          <p:spTgt spid="12"/>
                                        </p:tgtEl>
                                        <p:attrNameLst>
                                          <p:attrName>style.rotation</p:attrName>
                                        </p:attrNameLst>
                                      </p:cBhvr>
                                      <p:tavLst>
                                        <p:tav tm="0">
                                          <p:val>
                                            <p:fltVal val="90"/>
                                          </p:val>
                                        </p:tav>
                                        <p:tav tm="100000">
                                          <p:val>
                                            <p:fltVal val="0"/>
                                          </p:val>
                                        </p:tav>
                                      </p:tavLst>
                                    </p:anim>
                                    <p:animEffect transition="in" filter="fade">
                                      <p:cBhvr>
                                        <p:cTn id="10" dur="750"/>
                                        <p:tgtEl>
                                          <p:spTgt spid="12"/>
                                        </p:tgtEl>
                                      </p:cBhvr>
                                    </p:animEffect>
                                  </p:childTnLst>
                                </p:cTn>
                              </p:par>
                            </p:childTnLst>
                          </p:cTn>
                        </p:par>
                        <p:par>
                          <p:cTn id="11" fill="hold" nodeType="afterGroup">
                            <p:stCondLst>
                              <p:cond delay="750"/>
                            </p:stCondLst>
                            <p:childTnLst>
                              <p:par>
                                <p:cTn id="12" presetID="53" presetClass="entr" presetSubtype="0" fill="hold" nodeType="afterEffect">
                                  <p:stCondLst>
                                    <p:cond delay="0"/>
                                  </p:stCondLst>
                                  <p:childTnLst>
                                    <p:set>
                                      <p:cBhvr>
                                        <p:cTn id="13" dur="1" fill="hold">
                                          <p:stCondLst>
                                            <p:cond delay="0"/>
                                          </p:stCondLst>
                                        </p:cTn>
                                        <p:tgtEl>
                                          <p:spTgt spid="29"/>
                                        </p:tgtEl>
                                        <p:attrNameLst>
                                          <p:attrName>style.visibility</p:attrName>
                                        </p:attrNameLst>
                                      </p:cBhvr>
                                      <p:to>
                                        <p:strVal val="visible"/>
                                      </p:to>
                                    </p:set>
                                    <p:anim calcmode="lin" valueType="num">
                                      <p:cBhvr>
                                        <p:cTn id="14" dur="750" fill="hold"/>
                                        <p:tgtEl>
                                          <p:spTgt spid="29"/>
                                        </p:tgtEl>
                                        <p:attrNameLst>
                                          <p:attrName>ppt_w</p:attrName>
                                        </p:attrNameLst>
                                      </p:cBhvr>
                                      <p:tavLst>
                                        <p:tav tm="0">
                                          <p:val>
                                            <p:fltVal val="0"/>
                                          </p:val>
                                        </p:tav>
                                        <p:tav tm="100000">
                                          <p:val>
                                            <p:strVal val="#ppt_w"/>
                                          </p:val>
                                        </p:tav>
                                      </p:tavLst>
                                    </p:anim>
                                    <p:anim calcmode="lin" valueType="num">
                                      <p:cBhvr>
                                        <p:cTn id="15" dur="750" fill="hold"/>
                                        <p:tgtEl>
                                          <p:spTgt spid="29"/>
                                        </p:tgtEl>
                                        <p:attrNameLst>
                                          <p:attrName>ppt_h</p:attrName>
                                        </p:attrNameLst>
                                      </p:cBhvr>
                                      <p:tavLst>
                                        <p:tav tm="0">
                                          <p:val>
                                            <p:fltVal val="0"/>
                                          </p:val>
                                        </p:tav>
                                        <p:tav tm="100000">
                                          <p:val>
                                            <p:strVal val="#ppt_h"/>
                                          </p:val>
                                        </p:tav>
                                      </p:tavLst>
                                    </p:anim>
                                    <p:animEffect transition="in" filter="fade">
                                      <p:cBhvr>
                                        <p:cTn id="16" dur="750"/>
                                        <p:tgtEl>
                                          <p:spTgt spid="29"/>
                                        </p:tgtEl>
                                      </p:cBhvr>
                                    </p:animEffect>
                                  </p:childTnLst>
                                </p:cTn>
                              </p:par>
                            </p:childTnLst>
                          </p:cTn>
                        </p:par>
                        <p:par>
                          <p:cTn id="17" fill="hold" nodeType="afterGroup">
                            <p:stCondLst>
                              <p:cond delay="1500"/>
                            </p:stCondLst>
                            <p:childTnLst>
                              <p:par>
                                <p:cTn id="18" presetID="22" presetClass="entr" presetSubtype="2" fill="hold" nodeType="after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wipe(right)">
                                      <p:cBhvr>
                                        <p:cTn id="20" dur="750"/>
                                        <p:tgtEl>
                                          <p:spTgt spid="30"/>
                                        </p:tgtEl>
                                      </p:cBhvr>
                                    </p:animEffect>
                                  </p:childTnLst>
                                </p:cTn>
                              </p:par>
                            </p:childTnLst>
                          </p:cTn>
                        </p:par>
                        <p:par>
                          <p:cTn id="21" fill="hold" nodeType="afterGroup">
                            <p:stCondLst>
                              <p:cond delay="2250"/>
                            </p:stCondLst>
                            <p:childTnLst>
                              <p:par>
                                <p:cTn id="22" presetID="22" presetClass="entr" presetSubtype="8" fill="hold" nodeType="after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wipe(left)">
                                      <p:cBhvr>
                                        <p:cTn id="24" dur="75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387840" y="1577427"/>
            <a:ext cx="3416320" cy="523220"/>
          </a:xfrm>
          <a:prstGeom prst="rect">
            <a:avLst/>
          </a:prstGeom>
          <a:solidFill>
            <a:schemeClr val="accent6"/>
          </a:solidFill>
        </p:spPr>
        <p:txBody>
          <a:bodyPr wrap="none">
            <a:spAutoFit/>
          </a:bodyPr>
          <a:lstStyle/>
          <a:p>
            <a:pPr lvl="0"/>
            <a:r>
              <a:rPr lang="zh-CN" altLang="en-US" sz="2800" b="1" kern="0" dirty="0">
                <a:solidFill>
                  <a:schemeClr val="bg1"/>
                </a:solidFill>
                <a:latin typeface="微软雅黑" panose="020B0503020204020204" pitchFamily="34" charset="-122"/>
                <a:ea typeface="微软雅黑" panose="020B0503020204020204" pitchFamily="34" charset="-122"/>
                <a:cs typeface="+mn-ea"/>
                <a:sym typeface="+mn-lt"/>
              </a:rPr>
              <a:t>保持食物的安全温度</a:t>
            </a:r>
            <a:endParaRPr lang="zh-CN" altLang="en-US" b="1" kern="0" dirty="0">
              <a:solidFill>
                <a:schemeClr val="bg1"/>
              </a:solidFill>
              <a:latin typeface="微软雅黑" panose="020B0503020204020204" pitchFamily="34" charset="-122"/>
              <a:ea typeface="微软雅黑" panose="020B0503020204020204" pitchFamily="34" charset="-122"/>
              <a:cs typeface="+mn-ea"/>
              <a:sym typeface="+mn-lt"/>
            </a:endParaRPr>
          </a:p>
        </p:txBody>
      </p:sp>
      <p:grpSp>
        <p:nvGrpSpPr>
          <p:cNvPr id="14" name="组合 13"/>
          <p:cNvGrpSpPr/>
          <p:nvPr/>
        </p:nvGrpSpPr>
        <p:grpSpPr>
          <a:xfrm>
            <a:off x="1235076" y="2351211"/>
            <a:ext cx="4277031" cy="1667952"/>
            <a:chOff x="1235075" y="2449685"/>
            <a:chExt cx="4277031" cy="1667952"/>
          </a:xfrm>
        </p:grpSpPr>
        <p:sp>
          <p:nvSpPr>
            <p:cNvPr id="7" name="文本框 6"/>
            <p:cNvSpPr txBox="1"/>
            <p:nvPr/>
          </p:nvSpPr>
          <p:spPr>
            <a:xfrm>
              <a:off x="1455154" y="2640309"/>
              <a:ext cx="3979397" cy="1477328"/>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1.</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熟食在室温下不得存放</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2</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小时以上。</a:t>
              </a:r>
            </a:p>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endParaRPr>
            </a:p>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2.</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所有熟食和易腐烂的食物应及时冷却（最好在</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5℃</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以下）。</a:t>
              </a:r>
            </a:p>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endParaRPr>
            </a:p>
          </p:txBody>
        </p:sp>
        <p:sp>
          <p:nvSpPr>
            <p:cNvPr id="4" name="矩形 3"/>
            <p:cNvSpPr/>
            <p:nvPr/>
          </p:nvSpPr>
          <p:spPr>
            <a:xfrm>
              <a:off x="1235075" y="2449685"/>
              <a:ext cx="4277031" cy="166795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nvGrpSpPr>
          <p:cNvPr id="13" name="组合 12"/>
          <p:cNvGrpSpPr/>
          <p:nvPr/>
        </p:nvGrpSpPr>
        <p:grpSpPr>
          <a:xfrm>
            <a:off x="6679894" y="2351211"/>
            <a:ext cx="4277031" cy="1754326"/>
            <a:chOff x="6576645" y="2427593"/>
            <a:chExt cx="4277031" cy="1754326"/>
          </a:xfrm>
        </p:grpSpPr>
        <p:sp>
          <p:nvSpPr>
            <p:cNvPr id="10" name="文本框 9"/>
            <p:cNvSpPr txBox="1"/>
            <p:nvPr/>
          </p:nvSpPr>
          <p:spPr>
            <a:xfrm>
              <a:off x="6725461" y="2427593"/>
              <a:ext cx="3979397" cy="1754326"/>
            </a:xfrm>
            <a:prstGeom prst="rect">
              <a:avLst/>
            </a:prstGeom>
            <a:noFill/>
          </p:spPr>
          <p:txBody>
            <a:bodyPr wrap="square">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3.</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熟食在食用前应保持滚烫的温度（最好在</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60°C</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以上）。</a:t>
              </a:r>
            </a:p>
            <a:p>
              <a:pPr marL="0" marR="0" lvl="0" indent="0" algn="l" defTabSz="914400" rtl="0" eaLnBrk="1" fontAlgn="auto" latinLnBrk="0" hangingPunct="1">
                <a:lnSpc>
                  <a:spcPct val="15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4.</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即使在冰箱中也不能过久储存食物。</a:t>
              </a:r>
            </a:p>
            <a:p>
              <a:pPr marL="0" marR="0" lvl="0" indent="0" algn="l" defTabSz="914400" rtl="0" eaLnBrk="1" fontAlgn="auto" latinLnBrk="0" hangingPunct="1">
                <a:lnSpc>
                  <a:spcPct val="15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5.</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冷冻食物不要在室温下化冻。</a:t>
              </a:r>
            </a:p>
          </p:txBody>
        </p:sp>
        <p:sp>
          <p:nvSpPr>
            <p:cNvPr id="5" name="矩形 4"/>
            <p:cNvSpPr/>
            <p:nvPr/>
          </p:nvSpPr>
          <p:spPr>
            <a:xfrm>
              <a:off x="6576645" y="2449685"/>
              <a:ext cx="4277031" cy="166795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nvGrpSpPr>
          <p:cNvPr id="21" name="组合 20"/>
          <p:cNvGrpSpPr/>
          <p:nvPr/>
        </p:nvGrpSpPr>
        <p:grpSpPr>
          <a:xfrm>
            <a:off x="1235075" y="4371658"/>
            <a:ext cx="9776092" cy="1270534"/>
            <a:chOff x="1235075" y="4246029"/>
            <a:chExt cx="9776092" cy="1270534"/>
          </a:xfrm>
        </p:grpSpPr>
        <p:sp>
          <p:nvSpPr>
            <p:cNvPr id="9" name="矩形 8"/>
            <p:cNvSpPr/>
            <p:nvPr/>
          </p:nvSpPr>
          <p:spPr>
            <a:xfrm>
              <a:off x="3826412" y="4362437"/>
              <a:ext cx="7184755" cy="923330"/>
            </a:xfrm>
            <a:prstGeom prst="rect">
              <a:avLst/>
            </a:prstGeom>
          </p:spPr>
          <p:txBody>
            <a:bodyPr wrap="square">
              <a:spAutoFit/>
            </a:bodyPr>
            <a:lstStyle/>
            <a:p>
              <a:r>
                <a:rPr lang="zh-CN" altLang="en-US">
                  <a:solidFill>
                    <a:srgbClr val="3D3F41"/>
                  </a:solidFill>
                  <a:latin typeface="微软雅黑" panose="020B0503020204020204" pitchFamily="34" charset="-122"/>
                  <a:ea typeface="微软雅黑" panose="020B0503020204020204" pitchFamily="34" charset="-122"/>
                  <a:cs typeface="+mn-ea"/>
                  <a:sym typeface="+mn-lt"/>
                </a:rPr>
                <a:t>如果以室温储存食品，微生物可迅速繁殖。当温度保持在</a:t>
              </a:r>
              <a:r>
                <a:rPr lang="en-US" altLang="zh-CN">
                  <a:solidFill>
                    <a:srgbClr val="3D3F41"/>
                  </a:solidFill>
                  <a:latin typeface="微软雅黑" panose="020B0503020204020204" pitchFamily="34" charset="-122"/>
                  <a:ea typeface="微软雅黑" panose="020B0503020204020204" pitchFamily="34" charset="-122"/>
                  <a:cs typeface="+mn-ea"/>
                  <a:sym typeface="+mn-lt"/>
                </a:rPr>
                <a:t>5℃</a:t>
              </a:r>
              <a:r>
                <a:rPr lang="zh-CN" altLang="en-US">
                  <a:solidFill>
                    <a:srgbClr val="3D3F41"/>
                  </a:solidFill>
                  <a:latin typeface="微软雅黑" panose="020B0503020204020204" pitchFamily="34" charset="-122"/>
                  <a:ea typeface="微软雅黑" panose="020B0503020204020204" pitchFamily="34" charset="-122"/>
                  <a:cs typeface="+mn-ea"/>
                  <a:sym typeface="+mn-lt"/>
                </a:rPr>
                <a:t>以下或</a:t>
              </a:r>
              <a:r>
                <a:rPr lang="en-US" altLang="zh-CN">
                  <a:solidFill>
                    <a:srgbClr val="3D3F41"/>
                  </a:solidFill>
                  <a:latin typeface="微软雅黑" panose="020B0503020204020204" pitchFamily="34" charset="-122"/>
                  <a:ea typeface="微软雅黑" panose="020B0503020204020204" pitchFamily="34" charset="-122"/>
                  <a:cs typeface="+mn-ea"/>
                  <a:sym typeface="+mn-lt"/>
                </a:rPr>
                <a:t>60℃</a:t>
              </a:r>
              <a:r>
                <a:rPr lang="zh-CN" altLang="en-US">
                  <a:solidFill>
                    <a:srgbClr val="3D3F41"/>
                  </a:solidFill>
                  <a:latin typeface="微软雅黑" panose="020B0503020204020204" pitchFamily="34" charset="-122"/>
                  <a:ea typeface="微软雅黑" panose="020B0503020204020204" pitchFamily="34" charset="-122"/>
                  <a:cs typeface="+mn-ea"/>
                  <a:sym typeface="+mn-lt"/>
                </a:rPr>
                <a:t>以上，可使微生物生长速度减慢或停止。有些危险的微生物在</a:t>
              </a:r>
              <a:r>
                <a:rPr lang="en-US" altLang="zh-CN">
                  <a:solidFill>
                    <a:srgbClr val="3D3F41"/>
                  </a:solidFill>
                  <a:latin typeface="微软雅黑" panose="020B0503020204020204" pitchFamily="34" charset="-122"/>
                  <a:ea typeface="微软雅黑" panose="020B0503020204020204" pitchFamily="34" charset="-122"/>
                  <a:cs typeface="+mn-ea"/>
                  <a:sym typeface="+mn-lt"/>
                </a:rPr>
                <a:t>5℃</a:t>
              </a:r>
              <a:r>
                <a:rPr lang="zh-CN" altLang="en-US">
                  <a:solidFill>
                    <a:srgbClr val="3D3F41"/>
                  </a:solidFill>
                  <a:latin typeface="微软雅黑" panose="020B0503020204020204" pitchFamily="34" charset="-122"/>
                  <a:ea typeface="微软雅黑" panose="020B0503020204020204" pitchFamily="34" charset="-122"/>
                  <a:cs typeface="+mn-ea"/>
                  <a:sym typeface="+mn-lt"/>
                </a:rPr>
                <a:t>以下仍能生长。</a:t>
              </a:r>
            </a:p>
          </p:txBody>
        </p:sp>
        <p:sp>
          <p:nvSpPr>
            <p:cNvPr id="16" name="文本框 15"/>
            <p:cNvSpPr txBox="1"/>
            <p:nvPr/>
          </p:nvSpPr>
          <p:spPr>
            <a:xfrm>
              <a:off x="1310055" y="4316234"/>
              <a:ext cx="2220936" cy="1200329"/>
            </a:xfrm>
            <a:prstGeom prst="rect">
              <a:avLst/>
            </a:prstGeom>
            <a:noFill/>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lang="zh-CN" altLang="en-US" sz="2400" b="1">
                  <a:solidFill>
                    <a:srgbClr val="3D3F41"/>
                  </a:solidFill>
                  <a:latin typeface="微软雅黑" panose="020B0503020204020204" pitchFamily="34" charset="-122"/>
                  <a:ea typeface="微软雅黑" panose="020B0503020204020204" pitchFamily="34" charset="-122"/>
                  <a:cs typeface="+mn-ea"/>
                  <a:sym typeface="+mn-lt"/>
                </a:rPr>
                <a:t>为什么一定要保持食物的安全温度？</a:t>
              </a:r>
              <a:endParaRPr lang="en-US" altLang="zh-CN" sz="2400" b="1">
                <a:solidFill>
                  <a:srgbClr val="3D3F41"/>
                </a:solidFill>
                <a:latin typeface="微软雅黑" panose="020B0503020204020204" pitchFamily="34" charset="-122"/>
                <a:ea typeface="微软雅黑" panose="020B0503020204020204" pitchFamily="34" charset="-122"/>
                <a:cs typeface="+mn-ea"/>
                <a:sym typeface="+mn-lt"/>
              </a:endParaRPr>
            </a:p>
          </p:txBody>
        </p:sp>
        <p:sp>
          <p:nvSpPr>
            <p:cNvPr id="18" name="矩形 17"/>
            <p:cNvSpPr/>
            <p:nvPr/>
          </p:nvSpPr>
          <p:spPr>
            <a:xfrm>
              <a:off x="1235075" y="4246029"/>
              <a:ext cx="9721850" cy="1270534"/>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cxnSp>
          <p:nvCxnSpPr>
            <p:cNvPr id="20" name="直接连接符 19"/>
            <p:cNvCxnSpPr/>
            <p:nvPr/>
          </p:nvCxnSpPr>
          <p:spPr>
            <a:xfrm flipH="1">
              <a:off x="3657600" y="4304714"/>
              <a:ext cx="0" cy="1211849"/>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125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750" fill="hold"/>
                                        <p:tgtEl>
                                          <p:spTgt spid="6"/>
                                        </p:tgtEl>
                                        <p:attrNameLst>
                                          <p:attrName>ppt_w</p:attrName>
                                        </p:attrNameLst>
                                      </p:cBhvr>
                                      <p:tavLst>
                                        <p:tav tm="0">
                                          <p:val>
                                            <p:fltVal val="0"/>
                                          </p:val>
                                        </p:tav>
                                        <p:tav tm="100000">
                                          <p:val>
                                            <p:strVal val="#ppt_w"/>
                                          </p:val>
                                        </p:tav>
                                      </p:tavLst>
                                    </p:anim>
                                    <p:anim calcmode="lin" valueType="num">
                                      <p:cBhvr>
                                        <p:cTn id="8" dur="750" fill="hold"/>
                                        <p:tgtEl>
                                          <p:spTgt spid="6"/>
                                        </p:tgtEl>
                                        <p:attrNameLst>
                                          <p:attrName>ppt_h</p:attrName>
                                        </p:attrNameLst>
                                      </p:cBhvr>
                                      <p:tavLst>
                                        <p:tav tm="0">
                                          <p:val>
                                            <p:fltVal val="0"/>
                                          </p:val>
                                        </p:tav>
                                        <p:tav tm="100000">
                                          <p:val>
                                            <p:strVal val="#ppt_h"/>
                                          </p:val>
                                        </p:tav>
                                      </p:tavLst>
                                    </p:anim>
                                    <p:animEffect transition="in" filter="fade">
                                      <p:cBhvr>
                                        <p:cTn id="9" dur="750"/>
                                        <p:tgtEl>
                                          <p:spTgt spid="6"/>
                                        </p:tgtEl>
                                      </p:cBhvr>
                                    </p:animEffect>
                                  </p:childTnLst>
                                </p:cTn>
                              </p:par>
                            </p:childTnLst>
                          </p:cTn>
                        </p:par>
                        <p:par>
                          <p:cTn id="10" fill="hold" nodeType="afterGroup">
                            <p:stCondLst>
                              <p:cond delay="750"/>
                            </p:stCondLst>
                            <p:childTnLst>
                              <p:par>
                                <p:cTn id="11" presetID="4" presetClass="entr" presetSubtype="16"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ox(in)">
                                      <p:cBhvr>
                                        <p:cTn id="13" dur="750"/>
                                        <p:tgtEl>
                                          <p:spTgt spid="14"/>
                                        </p:tgtEl>
                                      </p:cBhvr>
                                    </p:animEffect>
                                  </p:childTnLst>
                                </p:cTn>
                              </p:par>
                            </p:childTnLst>
                          </p:cTn>
                        </p:par>
                        <p:par>
                          <p:cTn id="14" fill="hold" nodeType="afterGroup">
                            <p:stCondLst>
                              <p:cond delay="1500"/>
                            </p:stCondLst>
                            <p:childTnLst>
                              <p:par>
                                <p:cTn id="15" presetID="4" presetClass="entr" presetSubtype="16" fill="hold"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ox(in)">
                                      <p:cBhvr>
                                        <p:cTn id="17" dur="750"/>
                                        <p:tgtEl>
                                          <p:spTgt spid="13"/>
                                        </p:tgtEl>
                                      </p:cBhvr>
                                    </p:animEffect>
                                  </p:childTnLst>
                                </p:cTn>
                              </p:par>
                            </p:childTnLst>
                          </p:cTn>
                        </p:par>
                        <p:par>
                          <p:cTn id="18" fill="hold" nodeType="afterGroup">
                            <p:stCondLst>
                              <p:cond delay="2250"/>
                            </p:stCondLst>
                            <p:childTnLst>
                              <p:par>
                                <p:cTn id="19" presetID="4" presetClass="entr" presetSubtype="16" fill="hold" nodeType="after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ox(in)">
                                      <p:cBhvr>
                                        <p:cTn id="21" dur="75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6679894" y="1716258"/>
            <a:ext cx="4277033" cy="3913075"/>
            <a:chOff x="6679894" y="1716258"/>
            <a:chExt cx="4277033" cy="3913075"/>
          </a:xfrm>
        </p:grpSpPr>
        <p:sp>
          <p:nvSpPr>
            <p:cNvPr id="9" name="矩形 8"/>
            <p:cNvSpPr/>
            <p:nvPr/>
          </p:nvSpPr>
          <p:spPr>
            <a:xfrm>
              <a:off x="6886135" y="1845052"/>
              <a:ext cx="3669860" cy="830997"/>
            </a:xfrm>
            <a:prstGeom prst="rect">
              <a:avLst/>
            </a:prstGeom>
          </p:spPr>
          <p:txBody>
            <a:bodyPr wrap="square">
              <a:spAutoFit/>
            </a:bodyPr>
            <a:lstStyle/>
            <a:p>
              <a:pPr algn="ctr"/>
              <a:r>
                <a:rPr lang="zh-CN" altLang="en-US" sz="2400" b="1" dirty="0">
                  <a:solidFill>
                    <a:srgbClr val="3D3F41"/>
                  </a:solidFill>
                  <a:latin typeface="微软雅黑" panose="020B0503020204020204" pitchFamily="34" charset="-122"/>
                  <a:ea typeface="微软雅黑" panose="020B0503020204020204" pitchFamily="34" charset="-122"/>
                  <a:cs typeface="+mn-ea"/>
                  <a:sym typeface="+mn-lt"/>
                </a:rPr>
                <a:t>为什么一定要使用安全的水和原材料？</a:t>
              </a:r>
              <a:endParaRPr lang="en-US" altLang="zh-CN" sz="2400" b="1" dirty="0">
                <a:solidFill>
                  <a:srgbClr val="3D3F41"/>
                </a:solidFill>
                <a:latin typeface="微软雅黑" panose="020B0503020204020204" pitchFamily="34" charset="-122"/>
                <a:ea typeface="微软雅黑" panose="020B0503020204020204" pitchFamily="34" charset="-122"/>
                <a:cs typeface="+mn-ea"/>
                <a:sym typeface="+mn-lt"/>
              </a:endParaRPr>
            </a:p>
          </p:txBody>
        </p:sp>
        <p:sp>
          <p:nvSpPr>
            <p:cNvPr id="7" name="文本框 6"/>
            <p:cNvSpPr txBox="1"/>
            <p:nvPr/>
          </p:nvSpPr>
          <p:spPr>
            <a:xfrm>
              <a:off x="6778739" y="2843827"/>
              <a:ext cx="4113041" cy="2785506"/>
            </a:xfrm>
            <a:prstGeom prst="rect">
              <a:avLst/>
            </a:prstGeom>
            <a:noFill/>
          </p:spPr>
          <p:txBody>
            <a:bodyPr wrap="square">
              <a:spAutoFit/>
            </a:bodyPr>
            <a:lstStyle/>
            <a:p>
              <a:pPr marL="0" marR="0" lvl="0" indent="0" algn="ctr" defTabSz="914400" rtl="0" eaLnBrk="1" fontAlgn="auto" latinLnBrk="0" hangingPunct="1">
                <a:lnSpc>
                  <a:spcPct val="2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原材料，包括水和冰，可被危险的微生物和化学品污染。受损和霉变的食物中可形成有毒化学物质。谨慎地选择原材料并采取简单的措施如清洗去皮，可减少危险</a:t>
              </a:r>
            </a:p>
          </p:txBody>
        </p:sp>
        <p:sp>
          <p:nvSpPr>
            <p:cNvPr id="3" name="矩形 2"/>
            <p:cNvSpPr/>
            <p:nvPr/>
          </p:nvSpPr>
          <p:spPr>
            <a:xfrm>
              <a:off x="6679894" y="1716258"/>
              <a:ext cx="4277031" cy="386158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cxnSp>
          <p:nvCxnSpPr>
            <p:cNvPr id="11" name="直接连接符 10"/>
            <p:cNvCxnSpPr/>
            <p:nvPr/>
          </p:nvCxnSpPr>
          <p:spPr>
            <a:xfrm flipH="1">
              <a:off x="6679894" y="2843828"/>
              <a:ext cx="4277033"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1251779" y="1747778"/>
            <a:ext cx="4926197" cy="3861582"/>
            <a:chOff x="1251779" y="1747778"/>
            <a:chExt cx="4926197" cy="3861582"/>
          </a:xfrm>
        </p:grpSpPr>
        <p:sp>
          <p:nvSpPr>
            <p:cNvPr id="8" name="矩形 7"/>
            <p:cNvSpPr/>
            <p:nvPr/>
          </p:nvSpPr>
          <p:spPr>
            <a:xfrm>
              <a:off x="2307473" y="2165179"/>
              <a:ext cx="3870503" cy="3139321"/>
            </a:xfrm>
            <a:prstGeom prst="rect">
              <a:avLst/>
            </a:prstGeom>
          </p:spPr>
          <p:txBody>
            <a:bodyPr wrap="square">
              <a:spAutoFit/>
            </a:bodyPr>
            <a:lstStyle/>
            <a:p>
              <a:r>
                <a:rPr lang="en-US" altLang="zh-CN" dirty="0">
                  <a:solidFill>
                    <a:srgbClr val="3D3F41"/>
                  </a:solidFill>
                  <a:latin typeface="微软雅黑" panose="020B0503020204020204" pitchFamily="34" charset="-122"/>
                  <a:ea typeface="微软雅黑" panose="020B0503020204020204" pitchFamily="34" charset="-122"/>
                  <a:cs typeface="+mn-ea"/>
                  <a:sym typeface="+mn-lt"/>
                </a:rPr>
                <a:t>1.</a:t>
              </a:r>
              <a:r>
                <a:rPr lang="zh-CN" altLang="en-US" dirty="0">
                  <a:solidFill>
                    <a:srgbClr val="3D3F41"/>
                  </a:solidFill>
                  <a:latin typeface="微软雅黑" panose="020B0503020204020204" pitchFamily="34" charset="-122"/>
                  <a:ea typeface="微软雅黑" panose="020B0503020204020204" pitchFamily="34" charset="-122"/>
                  <a:cs typeface="+mn-ea"/>
                  <a:sym typeface="+mn-lt"/>
                </a:rPr>
                <a:t>使用安全的水或进行处理以保安全。</a:t>
              </a:r>
            </a:p>
            <a:p>
              <a:endParaRPr lang="zh-CN" altLang="en-US" dirty="0">
                <a:solidFill>
                  <a:srgbClr val="3D3F41"/>
                </a:solidFill>
                <a:latin typeface="微软雅黑" panose="020B0503020204020204" pitchFamily="34" charset="-122"/>
                <a:ea typeface="微软雅黑" panose="020B0503020204020204" pitchFamily="34" charset="-122"/>
                <a:cs typeface="+mn-ea"/>
                <a:sym typeface="+mn-lt"/>
              </a:endParaRPr>
            </a:p>
            <a:p>
              <a:r>
                <a:rPr lang="en-US" altLang="zh-CN" dirty="0">
                  <a:solidFill>
                    <a:srgbClr val="3D3F41"/>
                  </a:solidFill>
                  <a:latin typeface="微软雅黑" panose="020B0503020204020204" pitchFamily="34" charset="-122"/>
                  <a:ea typeface="微软雅黑" panose="020B0503020204020204" pitchFamily="34" charset="-122"/>
                  <a:cs typeface="+mn-ea"/>
                  <a:sym typeface="+mn-lt"/>
                </a:rPr>
                <a:t>2.</a:t>
              </a:r>
              <a:r>
                <a:rPr lang="zh-CN" altLang="en-US" dirty="0">
                  <a:solidFill>
                    <a:srgbClr val="3D3F41"/>
                  </a:solidFill>
                  <a:latin typeface="微软雅黑" panose="020B0503020204020204" pitchFamily="34" charset="-122"/>
                  <a:ea typeface="微软雅黑" panose="020B0503020204020204" pitchFamily="34" charset="-122"/>
                  <a:cs typeface="+mn-ea"/>
                  <a:sym typeface="+mn-lt"/>
                </a:rPr>
                <a:t>挑选新鲜和有益健康的食物。</a:t>
              </a:r>
            </a:p>
            <a:p>
              <a:endParaRPr lang="zh-CN" altLang="en-US" dirty="0">
                <a:solidFill>
                  <a:srgbClr val="3D3F41"/>
                </a:solidFill>
                <a:latin typeface="微软雅黑" panose="020B0503020204020204" pitchFamily="34" charset="-122"/>
                <a:ea typeface="微软雅黑" panose="020B0503020204020204" pitchFamily="34" charset="-122"/>
                <a:cs typeface="+mn-ea"/>
                <a:sym typeface="+mn-lt"/>
              </a:endParaRPr>
            </a:p>
            <a:p>
              <a:r>
                <a:rPr lang="en-US" altLang="zh-CN" dirty="0">
                  <a:solidFill>
                    <a:srgbClr val="3D3F41"/>
                  </a:solidFill>
                  <a:latin typeface="微软雅黑" panose="020B0503020204020204" pitchFamily="34" charset="-122"/>
                  <a:ea typeface="微软雅黑" panose="020B0503020204020204" pitchFamily="34" charset="-122"/>
                  <a:cs typeface="+mn-ea"/>
                  <a:sym typeface="+mn-lt"/>
                </a:rPr>
                <a:t>3.</a:t>
              </a:r>
              <a:r>
                <a:rPr lang="zh-CN" altLang="en-US" dirty="0">
                  <a:solidFill>
                    <a:srgbClr val="3D3F41"/>
                  </a:solidFill>
                  <a:latin typeface="微软雅黑" panose="020B0503020204020204" pitchFamily="34" charset="-122"/>
                  <a:ea typeface="微软雅黑" panose="020B0503020204020204" pitchFamily="34" charset="-122"/>
                  <a:cs typeface="+mn-ea"/>
                  <a:sym typeface="+mn-lt"/>
                </a:rPr>
                <a:t>选择经过加工的食品，例如经过低温消毒的牛奶。</a:t>
              </a:r>
            </a:p>
            <a:p>
              <a:endParaRPr lang="zh-CN" altLang="en-US" dirty="0">
                <a:solidFill>
                  <a:srgbClr val="3D3F41"/>
                </a:solidFill>
                <a:latin typeface="微软雅黑" panose="020B0503020204020204" pitchFamily="34" charset="-122"/>
                <a:ea typeface="微软雅黑" panose="020B0503020204020204" pitchFamily="34" charset="-122"/>
                <a:cs typeface="+mn-ea"/>
                <a:sym typeface="+mn-lt"/>
              </a:endParaRPr>
            </a:p>
            <a:p>
              <a:r>
                <a:rPr lang="en-US" altLang="zh-CN" dirty="0">
                  <a:solidFill>
                    <a:srgbClr val="3D3F41"/>
                  </a:solidFill>
                  <a:latin typeface="微软雅黑" panose="020B0503020204020204" pitchFamily="34" charset="-122"/>
                  <a:ea typeface="微软雅黑" panose="020B0503020204020204" pitchFamily="34" charset="-122"/>
                  <a:cs typeface="+mn-ea"/>
                  <a:sym typeface="+mn-lt"/>
                </a:rPr>
                <a:t>4.</a:t>
              </a:r>
              <a:r>
                <a:rPr lang="zh-CN" altLang="en-US" dirty="0">
                  <a:solidFill>
                    <a:srgbClr val="3D3F41"/>
                  </a:solidFill>
                  <a:latin typeface="微软雅黑" panose="020B0503020204020204" pitchFamily="34" charset="-122"/>
                  <a:ea typeface="微软雅黑" panose="020B0503020204020204" pitchFamily="34" charset="-122"/>
                  <a:cs typeface="+mn-ea"/>
                  <a:sym typeface="+mn-lt"/>
                </a:rPr>
                <a:t>水果和蔬菜要洗干净，尤其是如果要生食。</a:t>
              </a:r>
            </a:p>
            <a:p>
              <a:endParaRPr lang="zh-CN" altLang="en-US" dirty="0">
                <a:solidFill>
                  <a:srgbClr val="3D3F41"/>
                </a:solidFill>
                <a:latin typeface="微软雅黑" panose="020B0503020204020204" pitchFamily="34" charset="-122"/>
                <a:ea typeface="微软雅黑" panose="020B0503020204020204" pitchFamily="34" charset="-122"/>
                <a:cs typeface="+mn-ea"/>
                <a:sym typeface="+mn-lt"/>
              </a:endParaRPr>
            </a:p>
            <a:p>
              <a:r>
                <a:rPr lang="en-US" altLang="zh-CN" dirty="0">
                  <a:solidFill>
                    <a:srgbClr val="3D3F41"/>
                  </a:solidFill>
                  <a:latin typeface="微软雅黑" panose="020B0503020204020204" pitchFamily="34" charset="-122"/>
                  <a:ea typeface="微软雅黑" panose="020B0503020204020204" pitchFamily="34" charset="-122"/>
                  <a:cs typeface="+mn-ea"/>
                  <a:sym typeface="+mn-lt"/>
                </a:rPr>
                <a:t>5.</a:t>
              </a:r>
              <a:r>
                <a:rPr lang="zh-CN" altLang="en-US" dirty="0">
                  <a:solidFill>
                    <a:srgbClr val="3D3F41"/>
                  </a:solidFill>
                  <a:latin typeface="微软雅黑" panose="020B0503020204020204" pitchFamily="34" charset="-122"/>
                  <a:ea typeface="微软雅黑" panose="020B0503020204020204" pitchFamily="34" charset="-122"/>
                  <a:cs typeface="+mn-ea"/>
                  <a:sym typeface="+mn-lt"/>
                </a:rPr>
                <a:t>不吃超过保鲜期的食物。</a:t>
              </a:r>
            </a:p>
          </p:txBody>
        </p:sp>
        <p:sp>
          <p:nvSpPr>
            <p:cNvPr id="6" name="矩形 5"/>
            <p:cNvSpPr/>
            <p:nvPr/>
          </p:nvSpPr>
          <p:spPr>
            <a:xfrm>
              <a:off x="1251779" y="2390021"/>
              <a:ext cx="973553" cy="2246769"/>
            </a:xfrm>
            <a:prstGeom prst="rect">
              <a:avLst/>
            </a:prstGeom>
            <a:solidFill>
              <a:schemeClr val="accent6"/>
            </a:solidFill>
          </p:spPr>
          <p:txBody>
            <a:bodyPr wrap="square">
              <a:spAutoFit/>
            </a:bodyPr>
            <a:lstStyle/>
            <a:p>
              <a:pPr lvl="0"/>
              <a:r>
                <a:rPr lang="zh-CN" altLang="en-US" sz="2800" b="1" kern="0">
                  <a:solidFill>
                    <a:schemeClr val="bg1"/>
                  </a:solidFill>
                  <a:latin typeface="微软雅黑" panose="020B0503020204020204" pitchFamily="34" charset="-122"/>
                  <a:ea typeface="微软雅黑" panose="020B0503020204020204" pitchFamily="34" charset="-122"/>
                  <a:cs typeface="+mn-ea"/>
                  <a:sym typeface="+mn-lt"/>
                </a:rPr>
                <a:t>使用安全的水和原材料</a:t>
              </a:r>
              <a:endParaRPr lang="zh-CN" altLang="en-US" b="1" kern="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3" name="矩形 12"/>
            <p:cNvSpPr/>
            <p:nvPr/>
          </p:nvSpPr>
          <p:spPr>
            <a:xfrm>
              <a:off x="1256128" y="1747778"/>
              <a:ext cx="4921848" cy="386158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25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32"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ircle(out)">
                                      <p:cBhvr>
                                        <p:cTn id="7" dur="750"/>
                                        <p:tgtEl>
                                          <p:spTgt spid="14"/>
                                        </p:tgtEl>
                                      </p:cBhvr>
                                    </p:animEffect>
                                  </p:childTnLst>
                                </p:cTn>
                              </p:par>
                            </p:childTnLst>
                          </p:cTn>
                        </p:par>
                        <p:par>
                          <p:cTn id="8" fill="hold" nodeType="afterGroup">
                            <p:stCondLst>
                              <p:cond delay="750"/>
                            </p:stCondLst>
                            <p:childTnLst>
                              <p:par>
                                <p:cTn id="9" presetID="6" presetClass="entr" presetSubtype="32"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ircle(out)">
                                      <p:cBhvr>
                                        <p:cTn id="11"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标题 1"/>
          <p:cNvSpPr txBox="1"/>
          <p:nvPr/>
        </p:nvSpPr>
        <p:spPr>
          <a:xfrm>
            <a:off x="2557524" y="3071572"/>
            <a:ext cx="7076949" cy="28815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zh-CN" altLang="en-US" sz="6000" b="1" dirty="0">
                <a:solidFill>
                  <a:srgbClr val="549467"/>
                </a:solidFill>
                <a:latin typeface="微软雅黑" panose="020B0503020204020204" pitchFamily="34" charset="-122"/>
                <a:ea typeface="微软雅黑" panose="020B0503020204020204" pitchFamily="34" charset="-122"/>
                <a:cs typeface="+mn-ea"/>
                <a:sym typeface="+mn-lt"/>
              </a:rPr>
              <a:t>食品安全卫生</a:t>
            </a:r>
            <a:endParaRPr lang="en-US" altLang="zh-CN" sz="6000" b="1" dirty="0">
              <a:solidFill>
                <a:srgbClr val="549467"/>
              </a:solidFill>
              <a:latin typeface="微软雅黑" panose="020B0503020204020204" pitchFamily="34" charset="-122"/>
              <a:ea typeface="微软雅黑" panose="020B0503020204020204" pitchFamily="34" charset="-122"/>
              <a:cs typeface="+mn-ea"/>
              <a:sym typeface="+mn-lt"/>
            </a:endParaRPr>
          </a:p>
          <a:p>
            <a:pPr algn="ctr">
              <a:lnSpc>
                <a:spcPct val="100000"/>
              </a:lnSpc>
            </a:pPr>
            <a:r>
              <a:rPr lang="zh-CN" altLang="en-US" sz="6000" b="1" dirty="0">
                <a:solidFill>
                  <a:srgbClr val="549467"/>
                </a:solidFill>
                <a:latin typeface="微软雅黑" panose="020B0503020204020204" pitchFamily="34" charset="-122"/>
                <a:ea typeface="微软雅黑" panose="020B0503020204020204" pitchFamily="34" charset="-122"/>
                <a:cs typeface="+mn-ea"/>
                <a:sym typeface="+mn-lt"/>
              </a:rPr>
              <a:t>四大杀手</a:t>
            </a:r>
          </a:p>
        </p:txBody>
      </p:sp>
      <p:sp>
        <p:nvSpPr>
          <p:cNvPr id="13" name="文本框 12"/>
          <p:cNvSpPr txBox="1"/>
          <p:nvPr/>
        </p:nvSpPr>
        <p:spPr>
          <a:xfrm>
            <a:off x="5188039" y="1329557"/>
            <a:ext cx="1815921" cy="1446550"/>
          </a:xfrm>
          <a:prstGeom prst="rect">
            <a:avLst/>
          </a:prstGeom>
          <a:noFill/>
        </p:spPr>
        <p:txBody>
          <a:bodyPr wrap="square" rtlCol="0">
            <a:spAutoFit/>
          </a:bodyPr>
          <a:lstStyle/>
          <a:p>
            <a:pPr algn="ctr"/>
            <a:r>
              <a:rPr lang="en-US" altLang="zh-CN" sz="8800" b="1">
                <a:solidFill>
                  <a:schemeClr val="bg1"/>
                </a:solidFill>
                <a:latin typeface="微软雅黑" panose="020B0503020204020204" pitchFamily="34" charset="-122"/>
                <a:ea typeface="微软雅黑" panose="020B0503020204020204" pitchFamily="34" charset="-122"/>
                <a:cs typeface="+mn-ea"/>
                <a:sym typeface="+mn-lt"/>
              </a:rPr>
              <a:t>03</a:t>
            </a:r>
            <a:endParaRPr lang="zh-CN" altLang="en-US" sz="8800" b="1">
              <a:solidFill>
                <a:schemeClr val="bg1"/>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anim calcmode="lin" valueType="num">
                                      <p:cBhvr>
                                        <p:cTn id="8" dur="750" fill="hold"/>
                                        <p:tgtEl>
                                          <p:spTgt spid="13"/>
                                        </p:tgtEl>
                                        <p:attrNameLst>
                                          <p:attrName>ppt_x</p:attrName>
                                        </p:attrNameLst>
                                      </p:cBhvr>
                                      <p:tavLst>
                                        <p:tav tm="0">
                                          <p:val>
                                            <p:strVal val="#ppt_x"/>
                                          </p:val>
                                        </p:tav>
                                        <p:tav tm="100000">
                                          <p:val>
                                            <p:strVal val="#ppt_x"/>
                                          </p:val>
                                        </p:tav>
                                      </p:tavLst>
                                    </p:anim>
                                    <p:anim calcmode="lin" valueType="num">
                                      <p:cBhvr>
                                        <p:cTn id="9" dur="750" fill="hold"/>
                                        <p:tgtEl>
                                          <p:spTgt spid="1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53"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750" fill="hold"/>
                                        <p:tgtEl>
                                          <p:spTgt spid="12"/>
                                        </p:tgtEl>
                                        <p:attrNameLst>
                                          <p:attrName>ppt_w</p:attrName>
                                        </p:attrNameLst>
                                      </p:cBhvr>
                                      <p:tavLst>
                                        <p:tav tm="0">
                                          <p:val>
                                            <p:fltVal val="0"/>
                                          </p:val>
                                        </p:tav>
                                        <p:tav tm="100000">
                                          <p:val>
                                            <p:strVal val="#ppt_w"/>
                                          </p:val>
                                        </p:tav>
                                      </p:tavLst>
                                    </p:anim>
                                    <p:anim calcmode="lin" valueType="num">
                                      <p:cBhvr>
                                        <p:cTn id="14" dur="750" fill="hold"/>
                                        <p:tgtEl>
                                          <p:spTgt spid="12"/>
                                        </p:tgtEl>
                                        <p:attrNameLst>
                                          <p:attrName>ppt_h</p:attrName>
                                        </p:attrNameLst>
                                      </p:cBhvr>
                                      <p:tavLst>
                                        <p:tav tm="0">
                                          <p:val>
                                            <p:fltVal val="0"/>
                                          </p:val>
                                        </p:tav>
                                        <p:tav tm="100000">
                                          <p:val>
                                            <p:strVal val="#ppt_h"/>
                                          </p:val>
                                        </p:tav>
                                      </p:tavLst>
                                    </p:anim>
                                    <p:animEffect transition="in" filter="fade">
                                      <p:cBhvr>
                                        <p:cTn id="15"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1169330" y="2079152"/>
            <a:ext cx="1046440" cy="3121727"/>
            <a:chOff x="1429582" y="1994746"/>
            <a:chExt cx="1046440" cy="3121727"/>
          </a:xfrm>
        </p:grpSpPr>
        <p:sp>
          <p:nvSpPr>
            <p:cNvPr id="7" name="矩形 6"/>
            <p:cNvSpPr/>
            <p:nvPr/>
          </p:nvSpPr>
          <p:spPr>
            <a:xfrm>
              <a:off x="1429582" y="1994746"/>
              <a:ext cx="1046440" cy="31217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8" name="矩形 7"/>
            <p:cNvSpPr/>
            <p:nvPr/>
          </p:nvSpPr>
          <p:spPr>
            <a:xfrm>
              <a:off x="1429582" y="2307103"/>
              <a:ext cx="1046440" cy="2497014"/>
            </a:xfrm>
            <a:prstGeom prst="rect">
              <a:avLst/>
            </a:prstGeom>
            <a:solidFill>
              <a:schemeClr val="accent6"/>
            </a:solidFill>
          </p:spPr>
          <p:txBody>
            <a:bodyPr vert="eaVert" wrap="square">
              <a:spAutoFit/>
            </a:bodyPr>
            <a:lstStyle/>
            <a:p>
              <a:pPr lvl="0" algn="ctr"/>
              <a:r>
                <a:rPr lang="zh-CN" altLang="en-US" sz="2800" b="1" kern="0">
                  <a:solidFill>
                    <a:schemeClr val="bg1"/>
                  </a:solidFill>
                  <a:latin typeface="微软雅黑" panose="020B0503020204020204" pitchFamily="34" charset="-122"/>
                  <a:ea typeface="微软雅黑" panose="020B0503020204020204" pitchFamily="34" charset="-122"/>
                  <a:cs typeface="+mn-ea"/>
                  <a:sym typeface="+mn-lt"/>
                </a:rPr>
                <a:t>食品安全卫生四大杀手</a:t>
              </a:r>
              <a:endParaRPr lang="zh-CN" altLang="en-US" b="1" kern="0">
                <a:solidFill>
                  <a:schemeClr val="bg1"/>
                </a:solidFill>
                <a:latin typeface="微软雅黑" panose="020B0503020204020204" pitchFamily="34" charset="-122"/>
                <a:ea typeface="微软雅黑" panose="020B0503020204020204" pitchFamily="34" charset="-122"/>
                <a:cs typeface="+mn-ea"/>
                <a:sym typeface="+mn-lt"/>
              </a:endParaRPr>
            </a:p>
          </p:txBody>
        </p:sp>
      </p:grpSp>
      <p:grpSp>
        <p:nvGrpSpPr>
          <p:cNvPr id="17" name="组合 16"/>
          <p:cNvGrpSpPr/>
          <p:nvPr/>
        </p:nvGrpSpPr>
        <p:grpSpPr>
          <a:xfrm>
            <a:off x="2297137" y="2138289"/>
            <a:ext cx="4328746" cy="3129570"/>
            <a:chOff x="2557389" y="2053883"/>
            <a:chExt cx="4328746" cy="3129570"/>
          </a:xfrm>
        </p:grpSpPr>
        <p:sp>
          <p:nvSpPr>
            <p:cNvPr id="4" name="矩形 3"/>
            <p:cNvSpPr/>
            <p:nvPr/>
          </p:nvSpPr>
          <p:spPr>
            <a:xfrm>
              <a:off x="2612058" y="2397947"/>
              <a:ext cx="4084272" cy="2785506"/>
            </a:xfrm>
            <a:prstGeom prst="rect">
              <a:avLst/>
            </a:prstGeom>
          </p:spPr>
          <p:txBody>
            <a:bodyPr wrap="square">
              <a:spAutoFit/>
            </a:bodyPr>
            <a:lstStyle/>
            <a:p>
              <a:pPr>
                <a:lnSpc>
                  <a:spcPct val="200000"/>
                </a:lnSpc>
              </a:pPr>
              <a:r>
                <a:rPr lang="zh-CN" altLang="en-US">
                  <a:solidFill>
                    <a:srgbClr val="3D3F41"/>
                  </a:solidFill>
                  <a:latin typeface="微软雅黑" panose="020B0503020204020204" pitchFamily="34" charset="-122"/>
                  <a:ea typeface="微软雅黑" panose="020B0503020204020204" pitchFamily="34" charset="-122"/>
                  <a:cs typeface="+mn-ea"/>
                  <a:sym typeface="+mn-lt"/>
                </a:rPr>
                <a:t>它的主要作用是漂白，所以加了吊白块的腐竹、米粉，颜色都会变得白亮，吊白块是一种剧毒物质，遇高温会分解出甲醛，有很强的致癌性，国家很久前就禁止在食品中使用吊白块！</a:t>
              </a:r>
            </a:p>
          </p:txBody>
        </p:sp>
        <p:sp>
          <p:nvSpPr>
            <p:cNvPr id="3" name="矩形 2"/>
            <p:cNvSpPr/>
            <p:nvPr/>
          </p:nvSpPr>
          <p:spPr>
            <a:xfrm>
              <a:off x="2557389" y="2053883"/>
              <a:ext cx="4328746" cy="306259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1" name="文本框 10"/>
            <p:cNvSpPr txBox="1"/>
            <p:nvPr/>
          </p:nvSpPr>
          <p:spPr>
            <a:xfrm>
              <a:off x="2612058" y="2167115"/>
              <a:ext cx="4084272" cy="461665"/>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70AD47"/>
                  </a:solidFill>
                  <a:effectLst/>
                  <a:uLnTx/>
                  <a:uFillTx/>
                  <a:latin typeface="微软雅黑" panose="020B0503020204020204" pitchFamily="34" charset="-122"/>
                  <a:ea typeface="微软雅黑" panose="020B0503020204020204" pitchFamily="34" charset="-122"/>
                  <a:cs typeface="+mn-ea"/>
                  <a:sym typeface="+mn-lt"/>
                </a:rPr>
                <a:t>1</a:t>
              </a:r>
              <a:r>
                <a:rPr kumimoji="0" lang="zh-CN" altLang="en-US" sz="2400" b="1" i="0" u="none" strike="noStrike" kern="1200" cap="none" spc="0" normalizeH="0" baseline="0" noProof="0">
                  <a:ln>
                    <a:noFill/>
                  </a:ln>
                  <a:solidFill>
                    <a:srgbClr val="70AD47"/>
                  </a:solidFill>
                  <a:effectLst/>
                  <a:uLnTx/>
                  <a:uFillTx/>
                  <a:latin typeface="微软雅黑" panose="020B0503020204020204" pitchFamily="34" charset="-122"/>
                  <a:ea typeface="微软雅黑" panose="020B0503020204020204" pitchFamily="34" charset="-122"/>
                  <a:cs typeface="+mn-ea"/>
                  <a:sym typeface="+mn-lt"/>
                </a:rPr>
                <a:t>、四大杀手第一位：吊白块</a:t>
              </a:r>
            </a:p>
          </p:txBody>
        </p:sp>
      </p:grpSp>
      <p:grpSp>
        <p:nvGrpSpPr>
          <p:cNvPr id="16" name="组合 15"/>
          <p:cNvGrpSpPr/>
          <p:nvPr/>
        </p:nvGrpSpPr>
        <p:grpSpPr>
          <a:xfrm>
            <a:off x="6625883" y="2138289"/>
            <a:ext cx="6176193" cy="3062590"/>
            <a:chOff x="6886135" y="2053883"/>
            <a:chExt cx="6176193" cy="3062590"/>
          </a:xfrm>
        </p:grpSpPr>
        <p:sp>
          <p:nvSpPr>
            <p:cNvPr id="5" name="文本框 4"/>
            <p:cNvSpPr txBox="1"/>
            <p:nvPr/>
          </p:nvSpPr>
          <p:spPr>
            <a:xfrm>
              <a:off x="6967502" y="2702099"/>
              <a:ext cx="4084272" cy="2231508"/>
            </a:xfrm>
            <a:prstGeom prst="rect">
              <a:avLst/>
            </a:prstGeom>
            <a:noFill/>
          </p:spPr>
          <p:txBody>
            <a:bodyPr wrap="square">
              <a:spAutoFit/>
            </a:bodyPr>
            <a:lstStyle/>
            <a:p>
              <a:pPr marL="0" marR="0" lvl="0" indent="0" algn="l" defTabSz="914400" rtl="0" eaLnBrk="1" fontAlgn="auto" latinLnBrk="0" hangingPunct="1">
                <a:lnSpc>
                  <a:spcPct val="2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双氧水能起到漂白作用，成了造假者炼猪油、漂白卫生筷的“好帮手”。高浓度的双氧水有强烈的腐蚀性，高温下可与其他物质反应生成致癌物质。</a:t>
              </a:r>
            </a:p>
          </p:txBody>
        </p:sp>
        <p:sp>
          <p:nvSpPr>
            <p:cNvPr id="13" name="文本框 12"/>
            <p:cNvSpPr txBox="1"/>
            <p:nvPr/>
          </p:nvSpPr>
          <p:spPr>
            <a:xfrm>
              <a:off x="6967502" y="2138385"/>
              <a:ext cx="6094826" cy="461665"/>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70AD47"/>
                  </a:solidFill>
                  <a:effectLst/>
                  <a:uLnTx/>
                  <a:uFillTx/>
                  <a:latin typeface="微软雅黑" panose="020B0503020204020204" pitchFamily="34" charset="-122"/>
                  <a:ea typeface="微软雅黑" panose="020B0503020204020204" pitchFamily="34" charset="-122"/>
                  <a:cs typeface="+mn-ea"/>
                  <a:sym typeface="+mn-lt"/>
                </a:rPr>
                <a:t>2</a:t>
              </a:r>
              <a:r>
                <a:rPr kumimoji="0" lang="zh-CN" altLang="en-US" sz="2400" b="1" i="0" u="none" strike="noStrike" kern="1200" cap="none" spc="0" normalizeH="0" baseline="0" noProof="0">
                  <a:ln>
                    <a:noFill/>
                  </a:ln>
                  <a:solidFill>
                    <a:srgbClr val="70AD47"/>
                  </a:solidFill>
                  <a:effectLst/>
                  <a:uLnTx/>
                  <a:uFillTx/>
                  <a:latin typeface="微软雅黑" panose="020B0503020204020204" pitchFamily="34" charset="-122"/>
                  <a:ea typeface="微软雅黑" panose="020B0503020204020204" pitchFamily="34" charset="-122"/>
                  <a:cs typeface="+mn-ea"/>
                  <a:sym typeface="+mn-lt"/>
                </a:rPr>
                <a:t>、四大杀手第二位：双氧水</a:t>
              </a:r>
            </a:p>
          </p:txBody>
        </p:sp>
        <p:sp>
          <p:nvSpPr>
            <p:cNvPr id="15" name="矩形 14"/>
            <p:cNvSpPr/>
            <p:nvPr/>
          </p:nvSpPr>
          <p:spPr>
            <a:xfrm>
              <a:off x="6886135" y="2053883"/>
              <a:ext cx="4328746" cy="306259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60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750"/>
                                        <p:tgtEl>
                                          <p:spTgt spid="9"/>
                                        </p:tgtEl>
                                      </p:cBhvr>
                                    </p:animEffect>
                                  </p:childTnLst>
                                </p:cTn>
                              </p:par>
                            </p:childTnLst>
                          </p:cTn>
                        </p:par>
                        <p:par>
                          <p:cTn id="8" fill="hold" nodeType="afterGroup">
                            <p:stCondLst>
                              <p:cond delay="750"/>
                            </p:stCondLst>
                            <p:childTnLst>
                              <p:par>
                                <p:cTn id="9" presetID="22" presetClass="entr" presetSubtype="4"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down)">
                                      <p:cBhvr>
                                        <p:cTn id="11" dur="750"/>
                                        <p:tgtEl>
                                          <p:spTgt spid="17"/>
                                        </p:tgtEl>
                                      </p:cBhvr>
                                    </p:animEffect>
                                  </p:childTnLst>
                                </p:cTn>
                              </p:par>
                            </p:childTnLst>
                          </p:cTn>
                        </p:par>
                        <p:par>
                          <p:cTn id="12" fill="hold" nodeType="afterGroup">
                            <p:stCondLst>
                              <p:cond delay="1500"/>
                            </p:stCondLst>
                            <p:childTnLst>
                              <p:par>
                                <p:cTn id="13" presetID="22" presetClass="entr" presetSubtype="4" fill="hold"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down)">
                                      <p:cBhvr>
                                        <p:cTn id="15"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0088247" y="1803110"/>
            <a:ext cx="1046440" cy="3121727"/>
            <a:chOff x="1429582" y="1994746"/>
            <a:chExt cx="1046440" cy="3121727"/>
          </a:xfrm>
        </p:grpSpPr>
        <p:sp>
          <p:nvSpPr>
            <p:cNvPr id="7" name="矩形 6"/>
            <p:cNvSpPr/>
            <p:nvPr/>
          </p:nvSpPr>
          <p:spPr>
            <a:xfrm>
              <a:off x="1429582" y="1994746"/>
              <a:ext cx="1046440" cy="31217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8" name="矩形 7"/>
            <p:cNvSpPr/>
            <p:nvPr/>
          </p:nvSpPr>
          <p:spPr>
            <a:xfrm>
              <a:off x="1429582" y="2307103"/>
              <a:ext cx="1046440" cy="2497014"/>
            </a:xfrm>
            <a:prstGeom prst="rect">
              <a:avLst/>
            </a:prstGeom>
            <a:solidFill>
              <a:schemeClr val="accent6"/>
            </a:solidFill>
          </p:spPr>
          <p:txBody>
            <a:bodyPr vert="eaVert" wrap="square">
              <a:spAutoFit/>
            </a:bodyPr>
            <a:lstStyle/>
            <a:p>
              <a:pPr lvl="0" algn="ctr"/>
              <a:r>
                <a:rPr lang="zh-CN" altLang="en-US" sz="2800" b="1" kern="0">
                  <a:solidFill>
                    <a:schemeClr val="bg1"/>
                  </a:solidFill>
                  <a:latin typeface="微软雅黑" panose="020B0503020204020204" pitchFamily="34" charset="-122"/>
                  <a:ea typeface="微软雅黑" panose="020B0503020204020204" pitchFamily="34" charset="-122"/>
                  <a:cs typeface="+mn-ea"/>
                  <a:sym typeface="+mn-lt"/>
                </a:rPr>
                <a:t>食品安全卫生四大杀手</a:t>
              </a:r>
              <a:endParaRPr lang="zh-CN" altLang="en-US" b="1" kern="0">
                <a:solidFill>
                  <a:schemeClr val="bg1"/>
                </a:solidFill>
                <a:latin typeface="微软雅黑" panose="020B0503020204020204" pitchFamily="34" charset="-122"/>
                <a:ea typeface="微软雅黑" panose="020B0503020204020204" pitchFamily="34" charset="-122"/>
                <a:cs typeface="+mn-ea"/>
                <a:sym typeface="+mn-lt"/>
              </a:endParaRPr>
            </a:p>
          </p:txBody>
        </p:sp>
      </p:grpSp>
      <p:grpSp>
        <p:nvGrpSpPr>
          <p:cNvPr id="15" name="组合 14"/>
          <p:cNvGrpSpPr/>
          <p:nvPr/>
        </p:nvGrpSpPr>
        <p:grpSpPr>
          <a:xfrm>
            <a:off x="5684474" y="1832678"/>
            <a:ext cx="4328746" cy="3062590"/>
            <a:chOff x="5684474" y="1832678"/>
            <a:chExt cx="4328746" cy="3062590"/>
          </a:xfrm>
        </p:grpSpPr>
        <p:sp>
          <p:nvSpPr>
            <p:cNvPr id="4" name="矩形 3"/>
            <p:cNvSpPr/>
            <p:nvPr/>
          </p:nvSpPr>
          <p:spPr>
            <a:xfrm>
              <a:off x="5836242" y="2339711"/>
              <a:ext cx="4176978" cy="2543132"/>
            </a:xfrm>
            <a:prstGeom prst="rect">
              <a:avLst/>
            </a:prstGeom>
          </p:spPr>
          <p:txBody>
            <a:bodyPr wrap="square">
              <a:spAutoFit/>
            </a:bodyPr>
            <a:lstStyle/>
            <a:p>
              <a:pPr>
                <a:lnSpc>
                  <a:spcPct val="150000"/>
                </a:lnSpc>
              </a:pPr>
              <a:r>
                <a:rPr lang="zh-CN" altLang="en-US">
                  <a:solidFill>
                    <a:srgbClr val="3D3F41"/>
                  </a:solidFill>
                  <a:latin typeface="微软雅黑" panose="020B0503020204020204" pitchFamily="34" charset="-122"/>
                  <a:ea typeface="微软雅黑" panose="020B0503020204020204" pitchFamily="34" charset="-122"/>
                  <a:cs typeface="+mn-ea"/>
                  <a:sym typeface="+mn-lt"/>
                </a:rPr>
                <a:t>亚硝酸钠、苯甲酸钠等防腐剂具有强腐蚀性，主要用来防止食物变质、发霉、变臭，还能够消除异味，造假者在加工劣质腊肉、腌菜等食品中大量加入防腐剂。误食过多防腐剂会烧伤肠胃、造成中毒甚至死亡，有的防腐剂也会致癌。</a:t>
              </a:r>
            </a:p>
          </p:txBody>
        </p:sp>
        <p:sp>
          <p:nvSpPr>
            <p:cNvPr id="2" name="矩形 1"/>
            <p:cNvSpPr/>
            <p:nvPr/>
          </p:nvSpPr>
          <p:spPr>
            <a:xfrm>
              <a:off x="5684474" y="1832678"/>
              <a:ext cx="4328746" cy="306259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 name="文本框 9"/>
            <p:cNvSpPr txBox="1"/>
            <p:nvPr/>
          </p:nvSpPr>
          <p:spPr>
            <a:xfrm>
              <a:off x="5807555" y="1915321"/>
              <a:ext cx="4082584" cy="461665"/>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lang="en-US" altLang="zh-CN" sz="2400" b="1">
                  <a:solidFill>
                    <a:srgbClr val="70AD47"/>
                  </a:solidFill>
                  <a:latin typeface="微软雅黑" panose="020B0503020204020204" pitchFamily="34" charset="-122"/>
                  <a:ea typeface="微软雅黑" panose="020B0503020204020204" pitchFamily="34" charset="-122"/>
                  <a:cs typeface="+mn-ea"/>
                  <a:sym typeface="+mn-lt"/>
                </a:rPr>
                <a:t>3</a:t>
              </a:r>
              <a:r>
                <a:rPr lang="zh-CN" altLang="en-US" sz="2400" b="1">
                  <a:solidFill>
                    <a:srgbClr val="70AD47"/>
                  </a:solidFill>
                  <a:latin typeface="微软雅黑" panose="020B0503020204020204" pitchFamily="34" charset="-122"/>
                  <a:ea typeface="微软雅黑" panose="020B0503020204020204" pitchFamily="34" charset="-122"/>
                  <a:cs typeface="+mn-ea"/>
                  <a:sym typeface="+mn-lt"/>
                </a:rPr>
                <a:t>、四大杀手第三位：防腐剂</a:t>
              </a:r>
            </a:p>
          </p:txBody>
        </p:sp>
      </p:grpSp>
      <p:grpSp>
        <p:nvGrpSpPr>
          <p:cNvPr id="18" name="组合 17"/>
          <p:cNvGrpSpPr/>
          <p:nvPr/>
        </p:nvGrpSpPr>
        <p:grpSpPr>
          <a:xfrm>
            <a:off x="1355728" y="1832678"/>
            <a:ext cx="4366259" cy="3102915"/>
            <a:chOff x="1355728" y="1832678"/>
            <a:chExt cx="4366259" cy="3102915"/>
          </a:xfrm>
        </p:grpSpPr>
        <p:sp>
          <p:nvSpPr>
            <p:cNvPr id="12" name="文本框 11"/>
            <p:cNvSpPr txBox="1"/>
            <p:nvPr/>
          </p:nvSpPr>
          <p:spPr>
            <a:xfrm>
              <a:off x="1563272" y="1930796"/>
              <a:ext cx="3719146" cy="830997"/>
            </a:xfrm>
            <a:prstGeom prst="rect">
              <a:avLst/>
            </a:prstGeom>
            <a:noFill/>
          </p:spPr>
          <p:txBody>
            <a:bodyPr wrap="square">
              <a:spAutoFit/>
            </a:bodyPr>
            <a:lstStyle/>
            <a:p>
              <a:pPr>
                <a:defRPr/>
              </a:pPr>
              <a:r>
                <a:rPr lang="en-US" altLang="zh-CN" sz="2400" b="1">
                  <a:solidFill>
                    <a:srgbClr val="70AD47"/>
                  </a:solidFill>
                  <a:latin typeface="微软雅黑" panose="020B0503020204020204" pitchFamily="34" charset="-122"/>
                  <a:ea typeface="微软雅黑" panose="020B0503020204020204" pitchFamily="34" charset="-122"/>
                  <a:cs typeface="+mn-ea"/>
                  <a:sym typeface="+mn-lt"/>
                </a:rPr>
                <a:t>4</a:t>
              </a:r>
              <a:r>
                <a:rPr lang="zh-CN" altLang="en-US" sz="2400" b="1">
                  <a:solidFill>
                    <a:srgbClr val="70AD47"/>
                  </a:solidFill>
                  <a:latin typeface="微软雅黑" panose="020B0503020204020204" pitchFamily="34" charset="-122"/>
                  <a:ea typeface="微软雅黑" panose="020B0503020204020204" pitchFamily="34" charset="-122"/>
                  <a:cs typeface="+mn-ea"/>
                  <a:sym typeface="+mn-lt"/>
                </a:rPr>
                <a:t>、四大杀手第四位：硫磺</a:t>
              </a:r>
            </a:p>
          </p:txBody>
        </p:sp>
        <p:sp>
          <p:nvSpPr>
            <p:cNvPr id="14" name="文本框 13"/>
            <p:cNvSpPr txBox="1"/>
            <p:nvPr/>
          </p:nvSpPr>
          <p:spPr>
            <a:xfrm>
              <a:off x="1468268" y="2392461"/>
              <a:ext cx="4253719" cy="2543132"/>
            </a:xfrm>
            <a:prstGeom prst="rect">
              <a:avLst/>
            </a:prstGeom>
            <a:noFill/>
          </p:spPr>
          <p:txBody>
            <a:bodyPr wrap="square">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硫磺燃烧能起漂白、保鲜作用，使物品颜色显得白亮、鲜艳，所以造假者在熏制中药材、卫生筷、竹笋里都用上了硫磺。熏制过程中残留的硫磺遇高温会生成亚硫酸盐，亚硫酸盐是杀伤力巨大的致癌物质</a:t>
              </a:r>
            </a:p>
          </p:txBody>
        </p:sp>
        <p:sp>
          <p:nvSpPr>
            <p:cNvPr id="17" name="矩形 16"/>
            <p:cNvSpPr/>
            <p:nvPr/>
          </p:nvSpPr>
          <p:spPr>
            <a:xfrm>
              <a:off x="1355728" y="1832678"/>
              <a:ext cx="4328746" cy="306259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600" advTm="3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5"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750"/>
                                        <p:tgtEl>
                                          <p:spTgt spid="5"/>
                                        </p:tgtEl>
                                      </p:cBhvr>
                                    </p:animEffect>
                                    <p:anim calcmode="lin" valueType="num">
                                      <p:cBhvr>
                                        <p:cTn id="8" dur="750" fill="hold"/>
                                        <p:tgtEl>
                                          <p:spTgt spid="5"/>
                                        </p:tgtEl>
                                        <p:attrNameLst>
                                          <p:attrName>ppt_w</p:attrName>
                                        </p:attrNameLst>
                                      </p:cBhvr>
                                      <p:tavLst>
                                        <p:tav tm="0" fmla="#ppt_w*sin(2.5*pi*$)">
                                          <p:val>
                                            <p:fltVal val="0"/>
                                          </p:val>
                                        </p:tav>
                                        <p:tav tm="100000">
                                          <p:val>
                                            <p:fltVal val="1"/>
                                          </p:val>
                                        </p:tav>
                                      </p:tavLst>
                                    </p:anim>
                                    <p:anim calcmode="lin" valueType="num">
                                      <p:cBhvr>
                                        <p:cTn id="9" dur="750" fill="hold"/>
                                        <p:tgtEl>
                                          <p:spTgt spid="5"/>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750"/>
                            </p:stCondLst>
                            <p:childTnLst>
                              <p:par>
                                <p:cTn id="11" presetID="22" presetClass="entr" presetSubtype="1"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up)">
                                      <p:cBhvr>
                                        <p:cTn id="13" dur="750"/>
                                        <p:tgtEl>
                                          <p:spTgt spid="15"/>
                                        </p:tgtEl>
                                      </p:cBhvr>
                                    </p:animEffect>
                                  </p:childTnLst>
                                </p:cTn>
                              </p:par>
                            </p:childTnLst>
                          </p:cTn>
                        </p:par>
                        <p:par>
                          <p:cTn id="14" fill="hold" nodeType="afterGroup">
                            <p:stCondLst>
                              <p:cond delay="1500"/>
                            </p:stCondLst>
                            <p:childTnLst>
                              <p:par>
                                <p:cTn id="15" presetID="22" presetClass="entr" presetSubtype="1" fill="hold"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up)">
                                      <p:cBhvr>
                                        <p:cTn id="17" dur="7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标题 1"/>
          <p:cNvSpPr txBox="1"/>
          <p:nvPr/>
        </p:nvSpPr>
        <p:spPr>
          <a:xfrm>
            <a:off x="2557526" y="2677872"/>
            <a:ext cx="7076949" cy="28815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zh-CN" altLang="en-US" sz="6000" b="1">
                <a:solidFill>
                  <a:srgbClr val="549467"/>
                </a:solidFill>
                <a:latin typeface="微软雅黑" panose="020B0503020204020204" pitchFamily="34" charset="-122"/>
                <a:ea typeface="微软雅黑" panose="020B0503020204020204" pitchFamily="34" charset="-122"/>
                <a:cs typeface="+mn-ea"/>
                <a:sym typeface="+mn-lt"/>
              </a:rPr>
              <a:t>预防食物中毒</a:t>
            </a:r>
          </a:p>
        </p:txBody>
      </p:sp>
      <p:sp>
        <p:nvSpPr>
          <p:cNvPr id="13" name="文本框 12"/>
          <p:cNvSpPr txBox="1"/>
          <p:nvPr/>
        </p:nvSpPr>
        <p:spPr>
          <a:xfrm>
            <a:off x="5188039" y="1329557"/>
            <a:ext cx="1815921" cy="1446550"/>
          </a:xfrm>
          <a:prstGeom prst="rect">
            <a:avLst/>
          </a:prstGeom>
          <a:noFill/>
        </p:spPr>
        <p:txBody>
          <a:bodyPr wrap="square" rtlCol="0">
            <a:spAutoFit/>
          </a:bodyPr>
          <a:lstStyle/>
          <a:p>
            <a:pPr algn="ctr"/>
            <a:r>
              <a:rPr lang="en-US" altLang="zh-CN" sz="8800" b="1">
                <a:solidFill>
                  <a:schemeClr val="bg1"/>
                </a:solidFill>
                <a:latin typeface="微软雅黑" panose="020B0503020204020204" pitchFamily="34" charset="-122"/>
                <a:ea typeface="微软雅黑" panose="020B0503020204020204" pitchFamily="34" charset="-122"/>
                <a:cs typeface="+mn-ea"/>
                <a:sym typeface="+mn-lt"/>
              </a:rPr>
              <a:t>04</a:t>
            </a:r>
            <a:endParaRPr lang="zh-CN" altLang="en-US" sz="8800" b="1">
              <a:solidFill>
                <a:schemeClr val="bg1"/>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anim calcmode="lin" valueType="num">
                                      <p:cBhvr>
                                        <p:cTn id="8" dur="750" fill="hold"/>
                                        <p:tgtEl>
                                          <p:spTgt spid="13"/>
                                        </p:tgtEl>
                                        <p:attrNameLst>
                                          <p:attrName>ppt_x</p:attrName>
                                        </p:attrNameLst>
                                      </p:cBhvr>
                                      <p:tavLst>
                                        <p:tav tm="0">
                                          <p:val>
                                            <p:strVal val="#ppt_x"/>
                                          </p:val>
                                        </p:tav>
                                        <p:tav tm="100000">
                                          <p:val>
                                            <p:strVal val="#ppt_x"/>
                                          </p:val>
                                        </p:tav>
                                      </p:tavLst>
                                    </p:anim>
                                    <p:anim calcmode="lin" valueType="num">
                                      <p:cBhvr>
                                        <p:cTn id="9" dur="750" fill="hold"/>
                                        <p:tgtEl>
                                          <p:spTgt spid="1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53"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750" fill="hold"/>
                                        <p:tgtEl>
                                          <p:spTgt spid="12"/>
                                        </p:tgtEl>
                                        <p:attrNameLst>
                                          <p:attrName>ppt_w</p:attrName>
                                        </p:attrNameLst>
                                      </p:cBhvr>
                                      <p:tavLst>
                                        <p:tav tm="0">
                                          <p:val>
                                            <p:fltVal val="0"/>
                                          </p:val>
                                        </p:tav>
                                        <p:tav tm="100000">
                                          <p:val>
                                            <p:strVal val="#ppt_w"/>
                                          </p:val>
                                        </p:tav>
                                      </p:tavLst>
                                    </p:anim>
                                    <p:anim calcmode="lin" valueType="num">
                                      <p:cBhvr>
                                        <p:cTn id="14" dur="750" fill="hold"/>
                                        <p:tgtEl>
                                          <p:spTgt spid="12"/>
                                        </p:tgtEl>
                                        <p:attrNameLst>
                                          <p:attrName>ppt_h</p:attrName>
                                        </p:attrNameLst>
                                      </p:cBhvr>
                                      <p:tavLst>
                                        <p:tav tm="0">
                                          <p:val>
                                            <p:fltVal val="0"/>
                                          </p:val>
                                        </p:tav>
                                        <p:tav tm="100000">
                                          <p:val>
                                            <p:strVal val="#ppt_h"/>
                                          </p:val>
                                        </p:tav>
                                      </p:tavLst>
                                    </p:anim>
                                    <p:animEffect transition="in" filter="fade">
                                      <p:cBhvr>
                                        <p:cTn id="15"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235075" y="1927274"/>
            <a:ext cx="10001799" cy="724486"/>
            <a:chOff x="1235075" y="2138289"/>
            <a:chExt cx="10001799" cy="724486"/>
          </a:xfrm>
        </p:grpSpPr>
        <p:sp>
          <p:nvSpPr>
            <p:cNvPr id="78" name="矩形 77"/>
            <p:cNvSpPr/>
            <p:nvPr/>
          </p:nvSpPr>
          <p:spPr>
            <a:xfrm>
              <a:off x="3716867" y="2300477"/>
              <a:ext cx="7520007" cy="400110"/>
            </a:xfrm>
            <a:prstGeom prst="rect">
              <a:avLst/>
            </a:prstGeom>
          </p:spPr>
          <p:txBody>
            <a:bodyPr wrap="none">
              <a:spAutoFit/>
            </a:bodyPr>
            <a:lstStyle/>
            <a:p>
              <a:r>
                <a:rPr lang="zh-CN" altLang="en-US" sz="2000" b="1" spc="600">
                  <a:solidFill>
                    <a:schemeClr val="accent6"/>
                  </a:solidFill>
                  <a:latin typeface="微软雅黑" panose="020B0503020204020204" pitchFamily="34" charset="-122"/>
                  <a:ea typeface="微软雅黑" panose="020B0503020204020204" pitchFamily="34" charset="-122"/>
                  <a:cs typeface="+mn-ea"/>
                  <a:sym typeface="+mn-lt"/>
                </a:rPr>
                <a:t>根据有毒物质的特性，将食物中毒分为以下几类：</a:t>
              </a:r>
            </a:p>
          </p:txBody>
        </p:sp>
        <p:sp>
          <p:nvSpPr>
            <p:cNvPr id="6" name="矩形 5"/>
            <p:cNvSpPr/>
            <p:nvPr/>
          </p:nvSpPr>
          <p:spPr>
            <a:xfrm>
              <a:off x="1306420" y="2238922"/>
              <a:ext cx="2339102" cy="523220"/>
            </a:xfrm>
            <a:prstGeom prst="rect">
              <a:avLst/>
            </a:prstGeom>
            <a:solidFill>
              <a:schemeClr val="accent6"/>
            </a:solidFill>
          </p:spPr>
          <p:txBody>
            <a:bodyPr wrap="none">
              <a:spAutoFit/>
            </a:bodyPr>
            <a:lstStyle/>
            <a:p>
              <a:r>
                <a:rPr lang="zh-CN" altLang="en-US" sz="2800" b="1" kern="0">
                  <a:solidFill>
                    <a:schemeClr val="bg1"/>
                  </a:solidFill>
                  <a:latin typeface="微软雅黑" panose="020B0503020204020204" pitchFamily="34" charset="-122"/>
                  <a:ea typeface="微软雅黑" panose="020B0503020204020204" pitchFamily="34" charset="-122"/>
                  <a:cs typeface="+mn-ea"/>
                  <a:sym typeface="+mn-lt"/>
                </a:rPr>
                <a:t>预防食物中毒</a:t>
              </a:r>
            </a:p>
          </p:txBody>
        </p:sp>
        <p:sp>
          <p:nvSpPr>
            <p:cNvPr id="3" name="矩形 2"/>
            <p:cNvSpPr/>
            <p:nvPr/>
          </p:nvSpPr>
          <p:spPr>
            <a:xfrm>
              <a:off x="1235075" y="2138289"/>
              <a:ext cx="9721850" cy="724486"/>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nvGrpSpPr>
          <p:cNvPr id="12" name="组合 11"/>
          <p:cNvGrpSpPr/>
          <p:nvPr/>
        </p:nvGrpSpPr>
        <p:grpSpPr>
          <a:xfrm>
            <a:off x="1306420" y="2954461"/>
            <a:ext cx="6585555" cy="2716734"/>
            <a:chOff x="1306420" y="2954461"/>
            <a:chExt cx="6585555" cy="2716734"/>
          </a:xfrm>
        </p:grpSpPr>
        <p:sp>
          <p:nvSpPr>
            <p:cNvPr id="76" name="矩形 75"/>
            <p:cNvSpPr/>
            <p:nvPr/>
          </p:nvSpPr>
          <p:spPr>
            <a:xfrm>
              <a:off x="1306420" y="3055094"/>
              <a:ext cx="6585555" cy="2616101"/>
            </a:xfrm>
            <a:prstGeom prst="rect">
              <a:avLst/>
            </a:prstGeom>
          </p:spPr>
          <p:txBody>
            <a:bodyPr wrap="square">
              <a:spAutoFit/>
            </a:bodyPr>
            <a:lstStyle/>
            <a:p>
              <a:r>
                <a:rPr lang="zh-CN" altLang="en-US" b="1">
                  <a:solidFill>
                    <a:schemeClr val="accent6"/>
                  </a:solidFill>
                  <a:latin typeface="微软雅黑" panose="020B0503020204020204" pitchFamily="34" charset="-122"/>
                  <a:ea typeface="微软雅黑" panose="020B0503020204020204" pitchFamily="34" charset="-122"/>
                  <a:cs typeface="+mn-ea"/>
                  <a:sym typeface="+mn-lt"/>
                </a:rPr>
                <a:t> </a:t>
              </a:r>
              <a:endParaRPr lang="en-US" altLang="zh-CN" b="1">
                <a:solidFill>
                  <a:schemeClr val="accent6"/>
                </a:solidFill>
                <a:latin typeface="微软雅黑" panose="020B0503020204020204" pitchFamily="34" charset="-122"/>
                <a:ea typeface="微软雅黑" panose="020B0503020204020204" pitchFamily="34" charset="-122"/>
                <a:cs typeface="+mn-ea"/>
                <a:sym typeface="+mn-lt"/>
              </a:endParaRPr>
            </a:p>
            <a:p>
              <a:r>
                <a:rPr lang="zh-CN" altLang="en-US" sz="1600">
                  <a:solidFill>
                    <a:srgbClr val="3D3F41"/>
                  </a:solidFill>
                  <a:latin typeface="微软雅黑" panose="020B0503020204020204" pitchFamily="34" charset="-122"/>
                  <a:ea typeface="微软雅黑" panose="020B0503020204020204" pitchFamily="34" charset="-122"/>
                  <a:cs typeface="+mn-ea"/>
                  <a:sym typeface="+mn-lt"/>
                </a:rPr>
                <a:t>此类中毒事例多见，约占食物中毒</a:t>
              </a:r>
              <a:r>
                <a:rPr lang="en-US" altLang="zh-CN" sz="1600">
                  <a:solidFill>
                    <a:srgbClr val="3D3F41"/>
                  </a:solidFill>
                  <a:latin typeface="微软雅黑" panose="020B0503020204020204" pitchFamily="34" charset="-122"/>
                  <a:ea typeface="微软雅黑" panose="020B0503020204020204" pitchFamily="34" charset="-122"/>
                  <a:cs typeface="+mn-ea"/>
                  <a:sym typeface="+mn-lt"/>
                </a:rPr>
                <a:t>90</a:t>
              </a:r>
              <a:r>
                <a:rPr lang="zh-CN" altLang="en-US" sz="1600">
                  <a:solidFill>
                    <a:srgbClr val="3D3F41"/>
                  </a:solidFill>
                  <a:latin typeface="微软雅黑" panose="020B0503020204020204" pitchFamily="34" charset="-122"/>
                  <a:ea typeface="微软雅黑" panose="020B0503020204020204" pitchFamily="34" charset="-122"/>
                  <a:cs typeface="+mn-ea"/>
                  <a:sym typeface="+mn-lt"/>
                </a:rPr>
                <a:t>％以上，主要发生在夏秋季节里，因气温高适于细菌生长繁殖和产毒。致病细菌可在几个小时内由几个繁殖到几十万个，其毒素也急剧增加，达到中毒剂量。夏秋季节中，人的胃肠道防御能力也降低，易感性增高。</a:t>
              </a:r>
              <a:endParaRPr lang="en-US" altLang="zh-CN" sz="1600">
                <a:solidFill>
                  <a:srgbClr val="3D3F41"/>
                </a:solidFill>
                <a:latin typeface="微软雅黑" panose="020B0503020204020204" pitchFamily="34" charset="-122"/>
                <a:ea typeface="微软雅黑" panose="020B0503020204020204" pitchFamily="34" charset="-122"/>
                <a:cs typeface="+mn-ea"/>
                <a:sym typeface="+mn-lt"/>
              </a:endParaRPr>
            </a:p>
            <a:p>
              <a:r>
                <a:rPr lang="zh-CN" altLang="en-US" sz="1600">
                  <a:solidFill>
                    <a:srgbClr val="3D3F41"/>
                  </a:solidFill>
                  <a:latin typeface="微软雅黑" panose="020B0503020204020204" pitchFamily="34" charset="-122"/>
                  <a:ea typeface="微软雅黑" panose="020B0503020204020204" pitchFamily="34" charset="-122"/>
                  <a:cs typeface="+mn-ea"/>
                  <a:sym typeface="+mn-lt"/>
                </a:rPr>
                <a:t>中毒的主要食物是肉、乳、蛋、水产等动物性食物，少数是植物性食物。海产品易带染副溶血性弧菌</a:t>
              </a:r>
              <a:r>
                <a:rPr lang="en-US" altLang="zh-CN" sz="1600">
                  <a:solidFill>
                    <a:srgbClr val="3D3F41"/>
                  </a:solidFill>
                  <a:latin typeface="微软雅黑" panose="020B0503020204020204" pitchFamily="34" charset="-122"/>
                  <a:ea typeface="微软雅黑" panose="020B0503020204020204" pitchFamily="34" charset="-122"/>
                  <a:cs typeface="+mn-ea"/>
                  <a:sym typeface="+mn-lt"/>
                </a:rPr>
                <a:t>(</a:t>
              </a:r>
              <a:r>
                <a:rPr lang="zh-CN" altLang="en-US" sz="1600">
                  <a:solidFill>
                    <a:srgbClr val="3D3F41"/>
                  </a:solidFill>
                  <a:latin typeface="微软雅黑" panose="020B0503020204020204" pitchFamily="34" charset="-122"/>
                  <a:ea typeface="微软雅黑" panose="020B0503020204020204" pitchFamily="34" charset="-122"/>
                  <a:cs typeface="+mn-ea"/>
                  <a:sym typeface="+mn-lt"/>
                </a:rPr>
                <a:t>俗称嗜盐菌</a:t>
              </a:r>
              <a:r>
                <a:rPr lang="en-US" altLang="zh-CN" sz="1600">
                  <a:solidFill>
                    <a:srgbClr val="3D3F41"/>
                  </a:solidFill>
                  <a:latin typeface="微软雅黑" panose="020B0503020204020204" pitchFamily="34" charset="-122"/>
                  <a:ea typeface="微软雅黑" panose="020B0503020204020204" pitchFamily="34" charset="-122"/>
                  <a:cs typeface="+mn-ea"/>
                  <a:sym typeface="+mn-lt"/>
                </a:rPr>
                <a:t>)</a:t>
              </a:r>
              <a:r>
                <a:rPr lang="zh-CN" altLang="en-US" sz="1600">
                  <a:solidFill>
                    <a:srgbClr val="3D3F41"/>
                  </a:solidFill>
                  <a:latin typeface="微软雅黑" panose="020B0503020204020204" pitchFamily="34" charset="-122"/>
                  <a:ea typeface="微软雅黑" panose="020B0503020204020204" pitchFamily="34" charset="-122"/>
                  <a:cs typeface="+mn-ea"/>
                  <a:sym typeface="+mn-lt"/>
                </a:rPr>
                <a:t>。禽畜的肠道内普遍存在沙门氏细菌。金黄色葡萄球菌易沾染乳类食物、凉拌菜、奶油。上海地区由副溶血性弧菌而引起的食物中毒最多见，沙门氏细菌的食物中毒其次。</a:t>
              </a:r>
            </a:p>
            <a:p>
              <a:endParaRPr lang="zh-CN" altLang="en-US">
                <a:solidFill>
                  <a:srgbClr val="549467"/>
                </a:solidFill>
                <a:latin typeface="微软雅黑" panose="020B0503020204020204" pitchFamily="34" charset="-122"/>
                <a:ea typeface="微软雅黑" panose="020B0503020204020204" pitchFamily="34" charset="-122"/>
                <a:cs typeface="+mn-ea"/>
                <a:sym typeface="+mn-lt"/>
              </a:endParaRPr>
            </a:p>
          </p:txBody>
        </p:sp>
        <p:sp>
          <p:nvSpPr>
            <p:cNvPr id="11" name="文本框 10"/>
            <p:cNvSpPr txBox="1"/>
            <p:nvPr/>
          </p:nvSpPr>
          <p:spPr>
            <a:xfrm>
              <a:off x="1306420" y="2954461"/>
              <a:ext cx="2235004" cy="369332"/>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1800" b="1" i="0" u="none" strike="noStrike" kern="1200" cap="none" spc="0" normalizeH="0" baseline="0" noProof="0">
                  <a:ln>
                    <a:noFill/>
                  </a:ln>
                  <a:solidFill>
                    <a:srgbClr val="70AD47"/>
                  </a:solidFill>
                  <a:effectLst/>
                  <a:uLnTx/>
                  <a:uFillTx/>
                  <a:latin typeface="微软雅黑" panose="020B0503020204020204" pitchFamily="34" charset="-122"/>
                  <a:ea typeface="微软雅黑" panose="020B0503020204020204" pitchFamily="34" charset="-122"/>
                  <a:cs typeface="+mn-ea"/>
                  <a:sym typeface="+mn-lt"/>
                </a:rPr>
                <a:t>(1)</a:t>
              </a:r>
              <a:r>
                <a:rPr kumimoji="0" lang="zh-CN" altLang="en-US" sz="1800" b="1" i="0" u="none" strike="noStrike" kern="1200" cap="none" spc="0" normalizeH="0" baseline="0" noProof="0">
                  <a:ln>
                    <a:noFill/>
                  </a:ln>
                  <a:solidFill>
                    <a:srgbClr val="70AD47"/>
                  </a:solidFill>
                  <a:effectLst/>
                  <a:uLnTx/>
                  <a:uFillTx/>
                  <a:latin typeface="微软雅黑" panose="020B0503020204020204" pitchFamily="34" charset="-122"/>
                  <a:ea typeface="微软雅黑" panose="020B0503020204020204" pitchFamily="34" charset="-122"/>
                  <a:cs typeface="+mn-ea"/>
                  <a:sym typeface="+mn-lt"/>
                </a:rPr>
                <a:t>细菌性食物中</a:t>
              </a:r>
              <a:endParaRPr kumimoji="0" lang="en-US" altLang="zh-CN" sz="1800" b="1" i="0" u="none" strike="noStrike" kern="1200" cap="none" spc="0" normalizeH="0" baseline="0" noProof="0">
                <a:ln>
                  <a:noFill/>
                </a:ln>
                <a:solidFill>
                  <a:srgbClr val="70AD47"/>
                </a:solidFill>
                <a:effectLst/>
                <a:uLnTx/>
                <a:uFillTx/>
                <a:latin typeface="微软雅黑" panose="020B0503020204020204" pitchFamily="34" charset="-122"/>
                <a:ea typeface="微软雅黑" panose="020B0503020204020204" pitchFamily="34" charset="-122"/>
                <a:cs typeface="+mn-ea"/>
                <a:sym typeface="+mn-lt"/>
              </a:endParaRPr>
            </a:p>
          </p:txBody>
        </p:sp>
      </p:grpSp>
      <p:grpSp>
        <p:nvGrpSpPr>
          <p:cNvPr id="10" name="组合 9"/>
          <p:cNvGrpSpPr/>
          <p:nvPr/>
        </p:nvGrpSpPr>
        <p:grpSpPr>
          <a:xfrm>
            <a:off x="8271754" y="2980114"/>
            <a:ext cx="2806882" cy="2452253"/>
            <a:chOff x="8377262" y="2834766"/>
            <a:chExt cx="2806882" cy="2452253"/>
          </a:xfrm>
        </p:grpSpPr>
        <p:sp>
          <p:nvSpPr>
            <p:cNvPr id="7" name="文本框 6"/>
            <p:cNvSpPr txBox="1"/>
            <p:nvPr/>
          </p:nvSpPr>
          <p:spPr>
            <a:xfrm>
              <a:off x="8405445" y="3224916"/>
              <a:ext cx="2778699" cy="2062103"/>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16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发芽土豆含有龙葵素，其幼芽和芽眼部分含量可引起中毒量，中毒症状是胃肠道症状，重者可致心脏衰竭、呼吸麻痹而死。四季豆含有红细胞凝集素，具有凝血作用，吃了未煮透的四季豆也会出现中毒症状</a:t>
              </a:r>
              <a:endParaRPr lang="zh-CN" altLang="en-US">
                <a:latin typeface="微软雅黑" panose="020B0503020204020204" pitchFamily="34" charset="-122"/>
                <a:ea typeface="微软雅黑" panose="020B0503020204020204" pitchFamily="34" charset="-122"/>
              </a:endParaRPr>
            </a:p>
          </p:txBody>
        </p:sp>
        <p:sp>
          <p:nvSpPr>
            <p:cNvPr id="13" name="文本框 12"/>
            <p:cNvSpPr txBox="1"/>
            <p:nvPr/>
          </p:nvSpPr>
          <p:spPr>
            <a:xfrm>
              <a:off x="8377262" y="2834766"/>
              <a:ext cx="2579663" cy="369332"/>
            </a:xfrm>
            <a:prstGeom prst="rect">
              <a:avLst/>
            </a:prstGeom>
            <a:noFill/>
          </p:spPr>
          <p:txBody>
            <a:bodyPr wrap="square">
              <a:spAutoFit/>
            </a:bodyPr>
            <a:lstStyle/>
            <a:p>
              <a:r>
                <a:rPr kumimoji="0" lang="en-US" altLang="zh-CN" sz="1800" b="1" i="0" u="none" strike="noStrike" kern="1200" cap="none" spc="0" normalizeH="0" baseline="0" noProof="0">
                  <a:ln>
                    <a:noFill/>
                  </a:ln>
                  <a:solidFill>
                    <a:srgbClr val="70AD47"/>
                  </a:solidFill>
                  <a:effectLst/>
                  <a:uLnTx/>
                  <a:uFillTx/>
                  <a:latin typeface="微软雅黑" panose="020B0503020204020204" pitchFamily="34" charset="-122"/>
                  <a:ea typeface="微软雅黑" panose="020B0503020204020204" pitchFamily="34" charset="-122"/>
                  <a:cs typeface="+mn-ea"/>
                  <a:sym typeface="+mn-lt"/>
                </a:rPr>
                <a:t>(2)</a:t>
              </a:r>
              <a:r>
                <a:rPr kumimoji="0" lang="zh-CN" altLang="en-US" sz="1800" b="1" i="0" u="none" strike="noStrike" kern="1200" cap="none" spc="0" normalizeH="0" baseline="0" noProof="0">
                  <a:ln>
                    <a:noFill/>
                  </a:ln>
                  <a:solidFill>
                    <a:srgbClr val="70AD47"/>
                  </a:solidFill>
                  <a:effectLst/>
                  <a:uLnTx/>
                  <a:uFillTx/>
                  <a:latin typeface="微软雅黑" panose="020B0503020204020204" pitchFamily="34" charset="-122"/>
                  <a:ea typeface="微软雅黑" panose="020B0503020204020204" pitchFamily="34" charset="-122"/>
                  <a:cs typeface="+mn-ea"/>
                  <a:sym typeface="+mn-lt"/>
                </a:rPr>
                <a:t>有毒动植物食物中毒</a:t>
              </a:r>
              <a:endParaRPr lang="zh-CN" altLang="en-US">
                <a:latin typeface="微软雅黑" panose="020B0503020204020204" pitchFamily="34" charset="-122"/>
                <a:ea typeface="微软雅黑" panose="020B0503020204020204" pitchFamily="34" charset="-122"/>
              </a:endParaRPr>
            </a:p>
          </p:txBody>
        </p:sp>
      </p:grpSp>
      <p:cxnSp>
        <p:nvCxnSpPr>
          <p:cNvPr id="15" name="直接连接符 14"/>
          <p:cNvCxnSpPr/>
          <p:nvPr/>
        </p:nvCxnSpPr>
        <p:spPr>
          <a:xfrm flipH="1">
            <a:off x="7891975" y="3151163"/>
            <a:ext cx="0" cy="2281204"/>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nodeType="afterGroup">
                            <p:stCondLst>
                              <p:cond delay="750"/>
                            </p:stCondLst>
                            <p:childTnLst>
                              <p:par>
                                <p:cTn id="9" presetID="16" presetClass="entr" presetSubtype="2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barn(inHorizontal)">
                                      <p:cBhvr>
                                        <p:cTn id="11" dur="750"/>
                                        <p:tgtEl>
                                          <p:spTgt spid="12"/>
                                        </p:tgtEl>
                                      </p:cBhvr>
                                    </p:animEffect>
                                  </p:childTnLst>
                                </p:cTn>
                              </p:par>
                            </p:childTnLst>
                          </p:cTn>
                        </p:par>
                        <p:par>
                          <p:cTn id="12" fill="hold" nodeType="afterGroup">
                            <p:stCondLst>
                              <p:cond delay="1500"/>
                            </p:stCondLst>
                            <p:childTnLst>
                              <p:par>
                                <p:cTn id="13" presetID="16" presetClass="entr" presetSubtype="26"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arn(inHorizontal)">
                                      <p:cBhvr>
                                        <p:cTn id="15" dur="750"/>
                                        <p:tgtEl>
                                          <p:spTgt spid="15"/>
                                        </p:tgtEl>
                                      </p:cBhvr>
                                    </p:animEffect>
                                  </p:childTnLst>
                                </p:cTn>
                              </p:par>
                            </p:childTnLst>
                          </p:cTn>
                        </p:par>
                        <p:par>
                          <p:cTn id="16" fill="hold" nodeType="afterGroup">
                            <p:stCondLst>
                              <p:cond delay="2250"/>
                            </p:stCondLst>
                            <p:childTnLst>
                              <p:par>
                                <p:cTn id="17" presetID="16" presetClass="entr" presetSubtype="26"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arn(inHorizontal)">
                                      <p:cBhvr>
                                        <p:cTn id="19"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1"/>
          <p:cNvSpPr/>
          <p:nvPr/>
        </p:nvSpPr>
        <p:spPr>
          <a:xfrm>
            <a:off x="1151979" y="1665469"/>
            <a:ext cx="2671587" cy="1783832"/>
          </a:xfrm>
          <a:prstGeom prst="rect">
            <a:avLst/>
          </a:prstGeom>
        </p:spPr>
        <p:txBody>
          <a:bodyPr wrap="square" lIns="90187" tIns="45090" rIns="90187" bIns="45090">
            <a:spAutoFit/>
          </a:bodyPr>
          <a:lstStyle/>
          <a:p>
            <a:pPr algn="r" defTabSz="890905"/>
            <a:r>
              <a:rPr lang="zh-CN" altLang="en-US" sz="2000" b="1">
                <a:solidFill>
                  <a:schemeClr val="accent6"/>
                </a:solidFill>
                <a:latin typeface="微软雅黑" panose="020B0503020204020204" pitchFamily="34" charset="-122"/>
                <a:ea typeface="微软雅黑" panose="020B0503020204020204" pitchFamily="34" charset="-122"/>
                <a:cs typeface="+mn-ea"/>
                <a:sym typeface="+mn-lt"/>
              </a:rPr>
              <a:t>单击添加标题</a:t>
            </a:r>
            <a:endParaRPr lang="en-US" altLang="zh-CN" sz="2000" b="1">
              <a:solidFill>
                <a:schemeClr val="accent6"/>
              </a:solidFill>
              <a:latin typeface="微软雅黑" panose="020B0503020204020204" pitchFamily="34" charset="-122"/>
              <a:ea typeface="微软雅黑" panose="020B0503020204020204" pitchFamily="34" charset="-122"/>
              <a:cs typeface="+mn-ea"/>
              <a:sym typeface="+mn-lt"/>
            </a:endParaRPr>
          </a:p>
          <a:p>
            <a:pPr algn="r" defTabSz="901700">
              <a:lnSpc>
                <a:spcPct val="125000"/>
              </a:lnSpc>
            </a:pPr>
            <a:r>
              <a:rPr lang="zh-CN" altLang="en-US">
                <a:solidFill>
                  <a:schemeClr val="bg2">
                    <a:lumMod val="25000"/>
                  </a:schemeClr>
                </a:solidFill>
                <a:latin typeface="微软雅黑" panose="020B0503020204020204" pitchFamily="34" charset="-122"/>
                <a:ea typeface="微软雅黑" panose="020B0503020204020204" pitchFamily="34" charset="-122"/>
                <a:cs typeface="+mn-ea"/>
                <a:sym typeface="+mn-lt"/>
              </a:rPr>
              <a:t>食物中毒的特点是发病急，食用含有毒物质的食物之后，短时间内发病人数集中形成高峰</a:t>
            </a:r>
            <a:r>
              <a:rPr lang="zh-CN" altLang="en-US" sz="1400">
                <a:solidFill>
                  <a:schemeClr val="bg2">
                    <a:lumMod val="25000"/>
                  </a:schemeClr>
                </a:solidFill>
                <a:latin typeface="微软雅黑" panose="020B0503020204020204" pitchFamily="34" charset="-122"/>
                <a:ea typeface="微软雅黑" panose="020B0503020204020204" pitchFamily="34" charset="-122"/>
                <a:cs typeface="+mn-ea"/>
                <a:sym typeface="+mn-lt"/>
              </a:rPr>
              <a:t>。</a:t>
            </a:r>
          </a:p>
        </p:txBody>
      </p:sp>
      <p:sp>
        <p:nvSpPr>
          <p:cNvPr id="32" name="Textbox 1"/>
          <p:cNvSpPr/>
          <p:nvPr/>
        </p:nvSpPr>
        <p:spPr>
          <a:xfrm>
            <a:off x="1151979" y="3897505"/>
            <a:ext cx="2671587" cy="1783832"/>
          </a:xfrm>
          <a:prstGeom prst="rect">
            <a:avLst/>
          </a:prstGeom>
        </p:spPr>
        <p:txBody>
          <a:bodyPr wrap="square" lIns="90187" tIns="45090" rIns="90187" bIns="45090">
            <a:spAutoFit/>
          </a:bodyPr>
          <a:lstStyle/>
          <a:p>
            <a:pPr algn="r" defTabSz="890905"/>
            <a:r>
              <a:rPr lang="zh-CN" altLang="en-US" sz="2000" b="1">
                <a:solidFill>
                  <a:schemeClr val="accent6"/>
                </a:solidFill>
                <a:latin typeface="微软雅黑" panose="020B0503020204020204" pitchFamily="34" charset="-122"/>
                <a:ea typeface="微软雅黑" panose="020B0503020204020204" pitchFamily="34" charset="-122"/>
                <a:cs typeface="+mn-ea"/>
                <a:sym typeface="+mn-lt"/>
              </a:rPr>
              <a:t>单击添加标题</a:t>
            </a:r>
            <a:endParaRPr lang="en-US" altLang="zh-CN" sz="2000" b="1">
              <a:solidFill>
                <a:schemeClr val="accent6"/>
              </a:solidFill>
              <a:latin typeface="微软雅黑" panose="020B0503020204020204" pitchFamily="34" charset="-122"/>
              <a:ea typeface="微软雅黑" panose="020B0503020204020204" pitchFamily="34" charset="-122"/>
              <a:cs typeface="+mn-ea"/>
              <a:sym typeface="+mn-lt"/>
            </a:endParaRPr>
          </a:p>
          <a:p>
            <a:pPr algn="r" defTabSz="901700">
              <a:lnSpc>
                <a:spcPct val="125000"/>
              </a:lnSpc>
            </a:pPr>
            <a:r>
              <a:rPr lang="zh-CN" altLang="en-US">
                <a:solidFill>
                  <a:schemeClr val="bg2">
                    <a:lumMod val="25000"/>
                  </a:schemeClr>
                </a:solidFill>
                <a:latin typeface="微软雅黑" panose="020B0503020204020204" pitchFamily="34" charset="-122"/>
                <a:ea typeface="微软雅黑" panose="020B0503020204020204" pitchFamily="34" charset="-122"/>
                <a:cs typeface="+mn-ea"/>
                <a:sym typeface="+mn-lt"/>
              </a:rPr>
              <a:t>食物中毒另一特点是没有传染性，接触病人不会发病，而吃了同样的食物很可能发病。</a:t>
            </a:r>
            <a:endParaRPr lang="en-US" altLang="zh-CN">
              <a:solidFill>
                <a:schemeClr val="bg2">
                  <a:lumMod val="25000"/>
                </a:schemeClr>
              </a:solidFill>
              <a:latin typeface="微软雅黑" panose="020B0503020204020204" pitchFamily="34" charset="-122"/>
              <a:ea typeface="微软雅黑" panose="020B0503020204020204" pitchFamily="34" charset="-122"/>
              <a:cs typeface="+mn-ea"/>
              <a:sym typeface="+mn-lt"/>
            </a:endParaRPr>
          </a:p>
        </p:txBody>
      </p:sp>
      <p:sp>
        <p:nvSpPr>
          <p:cNvPr id="33" name="Textbox 1"/>
          <p:cNvSpPr/>
          <p:nvPr/>
        </p:nvSpPr>
        <p:spPr>
          <a:xfrm>
            <a:off x="8144516" y="1699589"/>
            <a:ext cx="2949817" cy="1091334"/>
          </a:xfrm>
          <a:prstGeom prst="rect">
            <a:avLst/>
          </a:prstGeom>
        </p:spPr>
        <p:txBody>
          <a:bodyPr wrap="square" lIns="90187" tIns="45090" rIns="90187" bIns="45090">
            <a:spAutoFit/>
          </a:bodyPr>
          <a:lstStyle/>
          <a:p>
            <a:pPr defTabSz="890905"/>
            <a:r>
              <a:rPr lang="zh-CN" altLang="en-US" sz="2000" b="1">
                <a:solidFill>
                  <a:schemeClr val="accent6"/>
                </a:solidFill>
                <a:latin typeface="微软雅黑" panose="020B0503020204020204" pitchFamily="34" charset="-122"/>
                <a:ea typeface="微软雅黑" panose="020B0503020204020204" pitchFamily="34" charset="-122"/>
                <a:cs typeface="+mn-ea"/>
                <a:sym typeface="+mn-lt"/>
              </a:rPr>
              <a:t>单击添加标题</a:t>
            </a:r>
            <a:endParaRPr lang="en-US" altLang="zh-CN" sz="2000" b="1">
              <a:solidFill>
                <a:schemeClr val="accent6"/>
              </a:solidFill>
              <a:latin typeface="微软雅黑" panose="020B0503020204020204" pitchFamily="34" charset="-122"/>
              <a:ea typeface="微软雅黑" panose="020B0503020204020204" pitchFamily="34" charset="-122"/>
              <a:cs typeface="+mn-ea"/>
              <a:sym typeface="+mn-lt"/>
            </a:endParaRPr>
          </a:p>
          <a:p>
            <a:pPr defTabSz="901700">
              <a:lnSpc>
                <a:spcPct val="125000"/>
              </a:lnSpc>
            </a:pPr>
            <a:r>
              <a:rPr lang="zh-CN" altLang="en-US">
                <a:solidFill>
                  <a:schemeClr val="bg2">
                    <a:lumMod val="25000"/>
                  </a:schemeClr>
                </a:solidFill>
                <a:latin typeface="微软雅黑" panose="020B0503020204020204" pitchFamily="34" charset="-122"/>
                <a:ea typeface="微软雅黑" panose="020B0503020204020204" pitchFamily="34" charset="-122"/>
                <a:cs typeface="+mn-ea"/>
                <a:sym typeface="+mn-lt"/>
              </a:rPr>
              <a:t>食物中毒有明显的季节性，以夏秋季多发，且有地区性。 </a:t>
            </a:r>
            <a:endParaRPr lang="en-US" altLang="zh-CN">
              <a:solidFill>
                <a:schemeClr val="bg2">
                  <a:lumMod val="25000"/>
                </a:schemeClr>
              </a:solidFill>
              <a:latin typeface="微软雅黑" panose="020B0503020204020204" pitchFamily="34" charset="-122"/>
              <a:ea typeface="微软雅黑" panose="020B0503020204020204" pitchFamily="34" charset="-122"/>
              <a:cs typeface="+mn-ea"/>
              <a:sym typeface="+mn-lt"/>
            </a:endParaRPr>
          </a:p>
        </p:txBody>
      </p:sp>
      <p:sp>
        <p:nvSpPr>
          <p:cNvPr id="34" name="Textbox 1"/>
          <p:cNvSpPr/>
          <p:nvPr/>
        </p:nvSpPr>
        <p:spPr>
          <a:xfrm>
            <a:off x="8150872" y="3897504"/>
            <a:ext cx="3058442" cy="1783832"/>
          </a:xfrm>
          <a:prstGeom prst="rect">
            <a:avLst/>
          </a:prstGeom>
        </p:spPr>
        <p:txBody>
          <a:bodyPr wrap="square" lIns="90187" tIns="45090" rIns="90187" bIns="45090">
            <a:spAutoFit/>
          </a:bodyPr>
          <a:lstStyle/>
          <a:p>
            <a:pPr defTabSz="890905"/>
            <a:r>
              <a:rPr lang="zh-CN" altLang="en-US" sz="2000" b="1">
                <a:solidFill>
                  <a:schemeClr val="accent6"/>
                </a:solidFill>
                <a:latin typeface="微软雅黑" panose="020B0503020204020204" pitchFamily="34" charset="-122"/>
                <a:ea typeface="微软雅黑" panose="020B0503020204020204" pitchFamily="34" charset="-122"/>
                <a:cs typeface="+mn-ea"/>
                <a:sym typeface="+mn-lt"/>
              </a:rPr>
              <a:t>单击添加标题</a:t>
            </a:r>
            <a:endParaRPr lang="en-US" altLang="zh-CN" sz="2000" b="1">
              <a:solidFill>
                <a:schemeClr val="accent6"/>
              </a:solidFill>
              <a:latin typeface="微软雅黑" panose="020B0503020204020204" pitchFamily="34" charset="-122"/>
              <a:ea typeface="微软雅黑" panose="020B0503020204020204" pitchFamily="34" charset="-122"/>
              <a:cs typeface="+mn-ea"/>
              <a:sym typeface="+mn-lt"/>
            </a:endParaRPr>
          </a:p>
          <a:p>
            <a:pPr defTabSz="901700">
              <a:lnSpc>
                <a:spcPct val="125000"/>
              </a:lnSpc>
            </a:pPr>
            <a:r>
              <a:rPr lang="zh-CN" altLang="en-US">
                <a:solidFill>
                  <a:schemeClr val="bg2">
                    <a:lumMod val="25000"/>
                  </a:schemeClr>
                </a:solidFill>
                <a:latin typeface="微软雅黑" panose="020B0503020204020204" pitchFamily="34" charset="-122"/>
                <a:ea typeface="微软雅黑" panose="020B0503020204020204" pitchFamily="34" charset="-122"/>
                <a:cs typeface="+mn-ea"/>
                <a:sym typeface="+mn-lt"/>
              </a:rPr>
              <a:t>吃了含有毒物质的食物而出现以胃肠道为主的腹痛、腹泻、恶心、呕吐等急性症状的疾病，称之为食物中毒。 </a:t>
            </a:r>
          </a:p>
        </p:txBody>
      </p:sp>
      <p:grpSp>
        <p:nvGrpSpPr>
          <p:cNvPr id="4" name="组合 3"/>
          <p:cNvGrpSpPr/>
          <p:nvPr/>
        </p:nvGrpSpPr>
        <p:grpSpPr>
          <a:xfrm>
            <a:off x="4606259" y="2326551"/>
            <a:ext cx="2817829" cy="2737218"/>
            <a:chOff x="4606259" y="2326551"/>
            <a:chExt cx="2817829" cy="2737218"/>
          </a:xfrm>
        </p:grpSpPr>
        <p:grpSp>
          <p:nvGrpSpPr>
            <p:cNvPr id="7" name="组合 6"/>
            <p:cNvGrpSpPr/>
            <p:nvPr/>
          </p:nvGrpSpPr>
          <p:grpSpPr>
            <a:xfrm>
              <a:off x="4606259" y="2326551"/>
              <a:ext cx="2817829" cy="2737218"/>
              <a:chOff x="5570609" y="5059905"/>
              <a:chExt cx="5042557" cy="4898302"/>
            </a:xfrm>
          </p:grpSpPr>
          <p:grpSp>
            <p:nvGrpSpPr>
              <p:cNvPr id="8" name="组合 7"/>
              <p:cNvGrpSpPr/>
              <p:nvPr/>
            </p:nvGrpSpPr>
            <p:grpSpPr>
              <a:xfrm>
                <a:off x="5570609" y="5059905"/>
                <a:ext cx="5042557" cy="4898302"/>
                <a:chOff x="3319758" y="1581150"/>
                <a:chExt cx="2552926" cy="2479893"/>
              </a:xfrm>
            </p:grpSpPr>
            <p:grpSp>
              <p:nvGrpSpPr>
                <p:cNvPr id="12" name="组合 11"/>
                <p:cNvGrpSpPr/>
                <p:nvPr/>
              </p:nvGrpSpPr>
              <p:grpSpPr>
                <a:xfrm>
                  <a:off x="3319758" y="1581150"/>
                  <a:ext cx="2552926" cy="2479893"/>
                  <a:chOff x="4190516" y="1515175"/>
                  <a:chExt cx="3940375" cy="3827650"/>
                </a:xfrm>
              </p:grpSpPr>
              <p:sp>
                <p:nvSpPr>
                  <p:cNvPr id="14" name="Oval 72"/>
                  <p:cNvSpPr/>
                  <p:nvPr/>
                </p:nvSpPr>
                <p:spPr bwMode="auto">
                  <a:xfrm flipH="1">
                    <a:off x="4291919" y="1559878"/>
                    <a:ext cx="3782947" cy="3782947"/>
                  </a:xfrm>
                  <a:prstGeom prst="ellipse">
                    <a:avLst/>
                  </a:prstGeom>
                  <a:noFill/>
                  <a:ln w="28575">
                    <a:solidFill>
                      <a:schemeClr val="bg1">
                        <a:lumMod val="8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9" tIns="143407" rIns="179259" bIns="143407" numCol="1" spcCol="0" rtlCol="0" fromWordArt="0" anchor="t" anchorCtr="0" forceAA="0" compatLnSpc="1">
                    <a:noAutofit/>
                  </a:bodyPr>
                  <a:lstStyle/>
                  <a:p>
                    <a:pPr algn="ctr" defTabSz="913765" fontAlgn="base">
                      <a:lnSpc>
                        <a:spcPct val="90000"/>
                      </a:lnSpc>
                      <a:spcBef>
                        <a:spcPct val="0"/>
                      </a:spcBef>
                      <a:spcAft>
                        <a:spcPct val="0"/>
                      </a:spcAft>
                      <a:defRPr/>
                    </a:pPr>
                    <a:endParaRPr lang="en-US" sz="2355" kern="0" err="1">
                      <a:gradFill>
                        <a:gsLst>
                          <a:gs pos="0">
                            <a:srgbClr val="FFFFFF"/>
                          </a:gs>
                          <a:gs pos="100000">
                            <a:srgbClr val="FFFFFF"/>
                          </a:gs>
                        </a:gsLst>
                        <a:lin ang="5400000" scaled="0"/>
                      </a:gradFill>
                      <a:latin typeface="微软雅黑" panose="020B0503020204020204" pitchFamily="34" charset="-122"/>
                      <a:cs typeface="+mn-ea"/>
                      <a:sym typeface="+mn-lt"/>
                    </a:endParaRPr>
                  </a:p>
                </p:txBody>
              </p:sp>
              <p:grpSp>
                <p:nvGrpSpPr>
                  <p:cNvPr id="15" name="Group 4"/>
                  <p:cNvGrpSpPr/>
                  <p:nvPr/>
                </p:nvGrpSpPr>
                <p:grpSpPr>
                  <a:xfrm>
                    <a:off x="4190516" y="1515175"/>
                    <a:ext cx="1286376" cy="1286376"/>
                    <a:chOff x="3005483" y="2840991"/>
                    <a:chExt cx="1312542" cy="1312542"/>
                  </a:xfrm>
                </p:grpSpPr>
                <p:sp>
                  <p:nvSpPr>
                    <p:cNvPr id="38" name="Oval 91"/>
                    <p:cNvSpPr/>
                    <p:nvPr/>
                  </p:nvSpPr>
                  <p:spPr bwMode="auto">
                    <a:xfrm>
                      <a:off x="3005483" y="2840991"/>
                      <a:ext cx="1312542" cy="1312542"/>
                    </a:xfrm>
                    <a:prstGeom prst="ellipse">
                      <a:avLst/>
                    </a:prstGeom>
                    <a:solidFill>
                      <a:srgbClr val="F8F8F8"/>
                    </a:solidFill>
                    <a:ln w="12700" cap="flat" cmpd="sng" algn="ctr">
                      <a:noFill/>
                      <a:prstDash val="solid"/>
                      <a:miter lim="800000"/>
                    </a:ln>
                    <a:effectLst/>
                  </p:spPr>
                  <p:txBody>
                    <a:bodyPr rot="0" spcFirstLastPara="0" vertOverflow="overflow" horzOverflow="overflow" vert="horz" wrap="square" lIns="215042" tIns="172033" rIns="215042" bIns="172033" numCol="1" spcCol="0" rtlCol="0" fromWordArt="0" anchor="t" anchorCtr="0" forceAA="0" compatLnSpc="1">
                      <a:noAutofit/>
                    </a:bodyPr>
                    <a:lstStyle/>
                    <a:p>
                      <a:pPr algn="ctr" defTabSz="1096010" fontAlgn="base">
                        <a:lnSpc>
                          <a:spcPct val="90000"/>
                        </a:lnSpc>
                        <a:spcBef>
                          <a:spcPct val="0"/>
                        </a:spcBef>
                        <a:spcAft>
                          <a:spcPct val="0"/>
                        </a:spcAft>
                        <a:defRPr/>
                      </a:pPr>
                      <a:endParaRPr lang="en-US" sz="2820" kern="0">
                        <a:gradFill>
                          <a:gsLst>
                            <a:gs pos="0">
                              <a:srgbClr val="FFFFFF"/>
                            </a:gs>
                            <a:gs pos="100000">
                              <a:srgbClr val="FFFFFF"/>
                            </a:gs>
                          </a:gsLst>
                          <a:lin ang="5400000" scaled="0"/>
                        </a:gradFill>
                        <a:latin typeface="微软雅黑" panose="020B0503020204020204" pitchFamily="34" charset="-122"/>
                        <a:cs typeface="+mn-ea"/>
                        <a:sym typeface="+mn-lt"/>
                      </a:endParaRPr>
                    </a:p>
                  </p:txBody>
                </p:sp>
                <p:sp>
                  <p:nvSpPr>
                    <p:cNvPr id="39" name="Oval 35"/>
                    <p:cNvSpPr/>
                    <p:nvPr/>
                  </p:nvSpPr>
                  <p:spPr bwMode="auto">
                    <a:xfrm>
                      <a:off x="3158836" y="2994343"/>
                      <a:ext cx="1005840" cy="1005840"/>
                    </a:xfrm>
                    <a:prstGeom prst="ellipse">
                      <a:avLst/>
                    </a:prstGeom>
                    <a:solidFill>
                      <a:schemeClr val="accent6"/>
                    </a:solidFill>
                    <a:ln w="12700" cap="flat" cmpd="sng" algn="ctr">
                      <a:noFill/>
                      <a:prstDash val="solid"/>
                      <a:miter lim="800000"/>
                    </a:ln>
                    <a:effectLst/>
                  </p:spPr>
                  <p:txBody>
                    <a:bodyPr rot="0" spcFirstLastPara="0" vertOverflow="overflow" horzOverflow="overflow" vert="horz" wrap="square" lIns="215042" tIns="172033" rIns="215042" bIns="172033" numCol="1" spcCol="0" rtlCol="0" fromWordArt="0" anchor="t" anchorCtr="0" forceAA="0" compatLnSpc="1">
                      <a:noAutofit/>
                    </a:bodyPr>
                    <a:lstStyle/>
                    <a:p>
                      <a:pPr algn="ctr" defTabSz="1096010" fontAlgn="base">
                        <a:lnSpc>
                          <a:spcPct val="90000"/>
                        </a:lnSpc>
                        <a:spcBef>
                          <a:spcPct val="0"/>
                        </a:spcBef>
                        <a:spcAft>
                          <a:spcPct val="0"/>
                        </a:spcAft>
                        <a:defRPr/>
                      </a:pPr>
                      <a:endParaRPr lang="en-US" sz="2820" kern="0">
                        <a:gradFill>
                          <a:gsLst>
                            <a:gs pos="0">
                              <a:srgbClr val="FFFFFF"/>
                            </a:gs>
                            <a:gs pos="100000">
                              <a:srgbClr val="FFFFFF"/>
                            </a:gs>
                          </a:gsLst>
                          <a:lin ang="5400000" scaled="0"/>
                        </a:gradFill>
                        <a:latin typeface="微软雅黑" panose="020B0503020204020204" pitchFamily="34" charset="-122"/>
                        <a:cs typeface="+mn-ea"/>
                        <a:sym typeface="+mn-lt"/>
                      </a:endParaRPr>
                    </a:p>
                  </p:txBody>
                </p:sp>
              </p:grpSp>
              <p:sp>
                <p:nvSpPr>
                  <p:cNvPr id="16" name="Freeform 84"/>
                  <p:cNvSpPr/>
                  <p:nvPr/>
                </p:nvSpPr>
                <p:spPr bwMode="auto">
                  <a:xfrm rot="6858978" flipH="1" flipV="1">
                    <a:off x="4395498" y="2621772"/>
                    <a:ext cx="89617" cy="190027"/>
                  </a:xfrm>
                  <a:custGeom>
                    <a:avLst/>
                    <a:gdLst>
                      <a:gd name="T0" fmla="*/ 0 w 72"/>
                      <a:gd name="T1" fmla="*/ 0 h 138"/>
                      <a:gd name="T2" fmla="*/ 72 w 72"/>
                      <a:gd name="T3" fmla="*/ 69 h 138"/>
                      <a:gd name="T4" fmla="*/ 0 w 72"/>
                      <a:gd name="T5" fmla="*/ 138 h 138"/>
                    </a:gdLst>
                    <a:ahLst/>
                    <a:cxnLst>
                      <a:cxn ang="0">
                        <a:pos x="T0" y="T1"/>
                      </a:cxn>
                      <a:cxn ang="0">
                        <a:pos x="T2" y="T3"/>
                      </a:cxn>
                      <a:cxn ang="0">
                        <a:pos x="T4" y="T5"/>
                      </a:cxn>
                    </a:cxnLst>
                    <a:rect l="0" t="0" r="r" b="b"/>
                    <a:pathLst>
                      <a:path w="72" h="138">
                        <a:moveTo>
                          <a:pt x="0" y="0"/>
                        </a:moveTo>
                        <a:lnTo>
                          <a:pt x="72" y="69"/>
                        </a:lnTo>
                        <a:lnTo>
                          <a:pt x="0" y="138"/>
                        </a:lnTo>
                      </a:path>
                    </a:pathLst>
                  </a:custGeom>
                  <a:noFill/>
                  <a:ln w="28575">
                    <a:solidFill>
                      <a:schemeClr val="bg1">
                        <a:lumMod val="8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9" tIns="143407" rIns="179259" bIns="143407" numCol="1" spcCol="0" rtlCol="0" fromWordArt="0" anchor="t" anchorCtr="0" forceAA="0" compatLnSpc="1">
                    <a:noAutofit/>
                  </a:bodyPr>
                  <a:lstStyle/>
                  <a:p>
                    <a:pPr algn="ctr" defTabSz="913765" fontAlgn="base">
                      <a:lnSpc>
                        <a:spcPct val="90000"/>
                      </a:lnSpc>
                      <a:spcBef>
                        <a:spcPct val="0"/>
                      </a:spcBef>
                      <a:spcAft>
                        <a:spcPct val="0"/>
                      </a:spcAft>
                      <a:defRPr/>
                    </a:pPr>
                    <a:endParaRPr lang="en-US" sz="2355" kern="0">
                      <a:gradFill>
                        <a:gsLst>
                          <a:gs pos="0">
                            <a:srgbClr val="FFFFFF"/>
                          </a:gs>
                          <a:gs pos="100000">
                            <a:srgbClr val="FFFFFF"/>
                          </a:gs>
                        </a:gsLst>
                        <a:lin ang="5400000" scaled="0"/>
                      </a:gradFill>
                      <a:latin typeface="微软雅黑" panose="020B0503020204020204" pitchFamily="34" charset="-122"/>
                      <a:cs typeface="+mn-ea"/>
                      <a:sym typeface="+mn-lt"/>
                    </a:endParaRPr>
                  </a:p>
                </p:txBody>
              </p:sp>
              <p:grpSp>
                <p:nvGrpSpPr>
                  <p:cNvPr id="17" name="Group 5"/>
                  <p:cNvGrpSpPr/>
                  <p:nvPr/>
                </p:nvGrpSpPr>
                <p:grpSpPr>
                  <a:xfrm>
                    <a:off x="4190516" y="3972345"/>
                    <a:ext cx="1286376" cy="1286376"/>
                    <a:chOff x="3737678" y="5144754"/>
                    <a:chExt cx="1312542" cy="1312542"/>
                  </a:xfrm>
                </p:grpSpPr>
                <p:sp>
                  <p:nvSpPr>
                    <p:cNvPr id="36" name="Oval 96"/>
                    <p:cNvSpPr/>
                    <p:nvPr/>
                  </p:nvSpPr>
                  <p:spPr bwMode="auto">
                    <a:xfrm>
                      <a:off x="3737678" y="5144754"/>
                      <a:ext cx="1312542" cy="1312542"/>
                    </a:xfrm>
                    <a:prstGeom prst="ellipse">
                      <a:avLst/>
                    </a:prstGeom>
                    <a:solidFill>
                      <a:srgbClr val="F8F8F8"/>
                    </a:solidFill>
                    <a:ln w="12700" cap="flat" cmpd="sng" algn="ctr">
                      <a:noFill/>
                      <a:prstDash val="solid"/>
                      <a:miter lim="800000"/>
                    </a:ln>
                    <a:effectLst/>
                  </p:spPr>
                  <p:txBody>
                    <a:bodyPr rot="0" spcFirstLastPara="0" vertOverflow="overflow" horzOverflow="overflow" vert="horz" wrap="square" lIns="215042" tIns="172033" rIns="215042" bIns="172033" numCol="1" spcCol="0" rtlCol="0" fromWordArt="0" anchor="t" anchorCtr="0" forceAA="0" compatLnSpc="1">
                      <a:noAutofit/>
                    </a:bodyPr>
                    <a:lstStyle/>
                    <a:p>
                      <a:pPr algn="ctr" defTabSz="1096010" fontAlgn="base">
                        <a:lnSpc>
                          <a:spcPct val="90000"/>
                        </a:lnSpc>
                        <a:spcBef>
                          <a:spcPct val="0"/>
                        </a:spcBef>
                        <a:spcAft>
                          <a:spcPct val="0"/>
                        </a:spcAft>
                        <a:defRPr/>
                      </a:pPr>
                      <a:endParaRPr lang="en-US" sz="2820" kern="0">
                        <a:gradFill>
                          <a:gsLst>
                            <a:gs pos="0">
                              <a:srgbClr val="FFFFFF"/>
                            </a:gs>
                            <a:gs pos="100000">
                              <a:srgbClr val="FFFFFF"/>
                            </a:gs>
                          </a:gsLst>
                          <a:lin ang="5400000" scaled="0"/>
                        </a:gradFill>
                        <a:latin typeface="微软雅黑" panose="020B0503020204020204" pitchFamily="34" charset="-122"/>
                        <a:cs typeface="+mn-ea"/>
                        <a:sym typeface="+mn-lt"/>
                      </a:endParaRPr>
                    </a:p>
                  </p:txBody>
                </p:sp>
                <p:sp>
                  <p:nvSpPr>
                    <p:cNvPr id="37" name="Oval 40"/>
                    <p:cNvSpPr/>
                    <p:nvPr/>
                  </p:nvSpPr>
                  <p:spPr bwMode="auto">
                    <a:xfrm>
                      <a:off x="3891029" y="5301378"/>
                      <a:ext cx="1005840" cy="1005840"/>
                    </a:xfrm>
                    <a:prstGeom prst="ellipse">
                      <a:avLst/>
                    </a:prstGeom>
                    <a:solidFill>
                      <a:schemeClr val="accent6"/>
                    </a:solidFill>
                    <a:ln w="12700" cap="flat" cmpd="sng" algn="ctr">
                      <a:noFill/>
                      <a:prstDash val="solid"/>
                      <a:miter lim="800000"/>
                    </a:ln>
                    <a:effectLst/>
                  </p:spPr>
                  <p:txBody>
                    <a:bodyPr rot="0" spcFirstLastPara="0" vertOverflow="overflow" horzOverflow="overflow" vert="horz" wrap="square" lIns="215042" tIns="172033" rIns="215042" bIns="172033" numCol="1" spcCol="0" rtlCol="0" fromWordArt="0" anchor="t" anchorCtr="0" forceAA="0" compatLnSpc="1">
                      <a:noAutofit/>
                    </a:bodyPr>
                    <a:lstStyle/>
                    <a:p>
                      <a:pPr algn="ctr" defTabSz="1096010" fontAlgn="base">
                        <a:lnSpc>
                          <a:spcPct val="90000"/>
                        </a:lnSpc>
                        <a:spcBef>
                          <a:spcPct val="0"/>
                        </a:spcBef>
                        <a:spcAft>
                          <a:spcPct val="0"/>
                        </a:spcAft>
                        <a:defRPr/>
                      </a:pPr>
                      <a:endParaRPr lang="en-US" sz="2820" kern="0">
                        <a:gradFill>
                          <a:gsLst>
                            <a:gs pos="0">
                              <a:srgbClr val="FFFFFF"/>
                            </a:gs>
                            <a:gs pos="100000">
                              <a:srgbClr val="FFFFFF"/>
                            </a:gs>
                          </a:gsLst>
                          <a:lin ang="5400000" scaled="0"/>
                        </a:gradFill>
                        <a:latin typeface="微软雅黑" panose="020B0503020204020204" pitchFamily="34" charset="-122"/>
                        <a:cs typeface="+mn-ea"/>
                        <a:sym typeface="+mn-lt"/>
                      </a:endParaRPr>
                    </a:p>
                  </p:txBody>
                </p:sp>
              </p:grpSp>
              <p:grpSp>
                <p:nvGrpSpPr>
                  <p:cNvPr id="18" name="Group 6"/>
                  <p:cNvGrpSpPr/>
                  <p:nvPr/>
                </p:nvGrpSpPr>
                <p:grpSpPr>
                  <a:xfrm>
                    <a:off x="6844515" y="3972345"/>
                    <a:ext cx="1286376" cy="1286376"/>
                    <a:chOff x="7334115" y="5131475"/>
                    <a:chExt cx="1312542" cy="1312542"/>
                  </a:xfrm>
                </p:grpSpPr>
                <p:sp>
                  <p:nvSpPr>
                    <p:cNvPr id="29" name="Oval 97"/>
                    <p:cNvSpPr/>
                    <p:nvPr/>
                  </p:nvSpPr>
                  <p:spPr bwMode="auto">
                    <a:xfrm>
                      <a:off x="7334115" y="5131475"/>
                      <a:ext cx="1312542" cy="1312542"/>
                    </a:xfrm>
                    <a:prstGeom prst="ellipse">
                      <a:avLst/>
                    </a:prstGeom>
                    <a:solidFill>
                      <a:srgbClr val="F8F8F8"/>
                    </a:solidFill>
                    <a:ln w="12700" cap="flat" cmpd="sng" algn="ctr">
                      <a:noFill/>
                      <a:prstDash val="solid"/>
                      <a:miter lim="800000"/>
                    </a:ln>
                    <a:effectLst/>
                  </p:spPr>
                  <p:txBody>
                    <a:bodyPr rot="0" spcFirstLastPara="0" vertOverflow="overflow" horzOverflow="overflow" vert="horz" wrap="square" lIns="215042" tIns="172033" rIns="215042" bIns="172033" numCol="1" spcCol="0" rtlCol="0" fromWordArt="0" anchor="t" anchorCtr="0" forceAA="0" compatLnSpc="1">
                      <a:noAutofit/>
                    </a:bodyPr>
                    <a:lstStyle/>
                    <a:p>
                      <a:pPr algn="ctr" defTabSz="1096010" fontAlgn="base">
                        <a:lnSpc>
                          <a:spcPct val="90000"/>
                        </a:lnSpc>
                        <a:spcBef>
                          <a:spcPct val="0"/>
                        </a:spcBef>
                        <a:spcAft>
                          <a:spcPct val="0"/>
                        </a:spcAft>
                        <a:defRPr/>
                      </a:pPr>
                      <a:endParaRPr lang="en-US" sz="2820" kern="0">
                        <a:gradFill>
                          <a:gsLst>
                            <a:gs pos="0">
                              <a:srgbClr val="FFFFFF"/>
                            </a:gs>
                            <a:gs pos="100000">
                              <a:srgbClr val="FFFFFF"/>
                            </a:gs>
                          </a:gsLst>
                          <a:lin ang="5400000" scaled="0"/>
                        </a:gradFill>
                        <a:latin typeface="微软雅黑" panose="020B0503020204020204" pitchFamily="34" charset="-122"/>
                        <a:cs typeface="+mn-ea"/>
                        <a:sym typeface="+mn-lt"/>
                      </a:endParaRPr>
                    </a:p>
                  </p:txBody>
                </p:sp>
                <p:sp>
                  <p:nvSpPr>
                    <p:cNvPr id="35" name="Oval 45"/>
                    <p:cNvSpPr/>
                    <p:nvPr/>
                  </p:nvSpPr>
                  <p:spPr bwMode="auto">
                    <a:xfrm>
                      <a:off x="7487467" y="5284827"/>
                      <a:ext cx="1005840" cy="1005840"/>
                    </a:xfrm>
                    <a:prstGeom prst="ellipse">
                      <a:avLst/>
                    </a:prstGeom>
                    <a:solidFill>
                      <a:schemeClr val="accent6"/>
                    </a:solidFill>
                    <a:ln w="12700" cap="flat" cmpd="sng" algn="ctr">
                      <a:noFill/>
                      <a:prstDash val="solid"/>
                      <a:miter lim="800000"/>
                    </a:ln>
                    <a:effectLst/>
                  </p:spPr>
                  <p:txBody>
                    <a:bodyPr rot="0" spcFirstLastPara="0" vertOverflow="overflow" horzOverflow="overflow" vert="horz" wrap="square" lIns="215042" tIns="172033" rIns="215042" bIns="172033" numCol="1" spcCol="0" rtlCol="0" fromWordArt="0" anchor="t" anchorCtr="0" forceAA="0" compatLnSpc="1">
                      <a:noAutofit/>
                    </a:bodyPr>
                    <a:lstStyle/>
                    <a:p>
                      <a:pPr algn="ctr" defTabSz="1096010" fontAlgn="base">
                        <a:lnSpc>
                          <a:spcPct val="90000"/>
                        </a:lnSpc>
                        <a:spcBef>
                          <a:spcPct val="0"/>
                        </a:spcBef>
                        <a:spcAft>
                          <a:spcPct val="0"/>
                        </a:spcAft>
                        <a:defRPr/>
                      </a:pPr>
                      <a:endParaRPr lang="en-US" sz="2820" kern="0">
                        <a:gradFill>
                          <a:gsLst>
                            <a:gs pos="0">
                              <a:srgbClr val="FFFFFF"/>
                            </a:gs>
                            <a:gs pos="100000">
                              <a:srgbClr val="FFFFFF"/>
                            </a:gs>
                          </a:gsLst>
                          <a:lin ang="5400000" scaled="0"/>
                        </a:gradFill>
                        <a:latin typeface="微软雅黑" panose="020B0503020204020204" pitchFamily="34" charset="-122"/>
                        <a:cs typeface="+mn-ea"/>
                        <a:sym typeface="+mn-lt"/>
                      </a:endParaRPr>
                    </a:p>
                  </p:txBody>
                </p:sp>
              </p:grpSp>
              <p:sp>
                <p:nvSpPr>
                  <p:cNvPr id="19" name="Freeform 94"/>
                  <p:cNvSpPr/>
                  <p:nvPr/>
                </p:nvSpPr>
                <p:spPr bwMode="auto">
                  <a:xfrm rot="18758124" flipH="1" flipV="1">
                    <a:off x="7913594" y="4035595"/>
                    <a:ext cx="89617" cy="190027"/>
                  </a:xfrm>
                  <a:custGeom>
                    <a:avLst/>
                    <a:gdLst>
                      <a:gd name="T0" fmla="*/ 0 w 72"/>
                      <a:gd name="T1" fmla="*/ 0 h 138"/>
                      <a:gd name="T2" fmla="*/ 72 w 72"/>
                      <a:gd name="T3" fmla="*/ 69 h 138"/>
                      <a:gd name="T4" fmla="*/ 0 w 72"/>
                      <a:gd name="T5" fmla="*/ 138 h 138"/>
                    </a:gdLst>
                    <a:ahLst/>
                    <a:cxnLst>
                      <a:cxn ang="0">
                        <a:pos x="T0" y="T1"/>
                      </a:cxn>
                      <a:cxn ang="0">
                        <a:pos x="T2" y="T3"/>
                      </a:cxn>
                      <a:cxn ang="0">
                        <a:pos x="T4" y="T5"/>
                      </a:cxn>
                    </a:cxnLst>
                    <a:rect l="0" t="0" r="r" b="b"/>
                    <a:pathLst>
                      <a:path w="72" h="138">
                        <a:moveTo>
                          <a:pt x="0" y="0"/>
                        </a:moveTo>
                        <a:lnTo>
                          <a:pt x="72" y="69"/>
                        </a:lnTo>
                        <a:lnTo>
                          <a:pt x="0" y="138"/>
                        </a:lnTo>
                      </a:path>
                    </a:pathLst>
                  </a:custGeom>
                  <a:noFill/>
                  <a:ln w="28575">
                    <a:solidFill>
                      <a:schemeClr val="bg1">
                        <a:lumMod val="8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9" tIns="143407" rIns="179259" bIns="143407" numCol="1" spcCol="0" rtlCol="0" fromWordArt="0" anchor="t" anchorCtr="0" forceAA="0" compatLnSpc="1">
                    <a:noAutofit/>
                  </a:bodyPr>
                  <a:lstStyle/>
                  <a:p>
                    <a:pPr algn="ctr" defTabSz="913765" fontAlgn="base">
                      <a:lnSpc>
                        <a:spcPct val="90000"/>
                      </a:lnSpc>
                      <a:spcBef>
                        <a:spcPct val="0"/>
                      </a:spcBef>
                      <a:spcAft>
                        <a:spcPct val="0"/>
                      </a:spcAft>
                      <a:defRPr/>
                    </a:pPr>
                    <a:endParaRPr lang="en-US" sz="2355" kern="0">
                      <a:gradFill>
                        <a:gsLst>
                          <a:gs pos="0">
                            <a:srgbClr val="FFFFFF"/>
                          </a:gs>
                          <a:gs pos="100000">
                            <a:srgbClr val="FFFFFF"/>
                          </a:gs>
                        </a:gsLst>
                        <a:lin ang="5400000" scaled="0"/>
                      </a:gradFill>
                      <a:latin typeface="微软雅黑" panose="020B0503020204020204" pitchFamily="34" charset="-122"/>
                      <a:cs typeface="+mn-ea"/>
                      <a:sym typeface="+mn-lt"/>
                    </a:endParaRPr>
                  </a:p>
                </p:txBody>
              </p:sp>
              <p:grpSp>
                <p:nvGrpSpPr>
                  <p:cNvPr id="20" name="Group 7"/>
                  <p:cNvGrpSpPr/>
                  <p:nvPr/>
                </p:nvGrpSpPr>
                <p:grpSpPr>
                  <a:xfrm>
                    <a:off x="6844515" y="1515175"/>
                    <a:ext cx="1286376" cy="1286376"/>
                    <a:chOff x="8201004" y="2849271"/>
                    <a:chExt cx="1312542" cy="1312542"/>
                  </a:xfrm>
                </p:grpSpPr>
                <p:sp>
                  <p:nvSpPr>
                    <p:cNvPr id="27" name="Oval 98"/>
                    <p:cNvSpPr/>
                    <p:nvPr/>
                  </p:nvSpPr>
                  <p:spPr bwMode="auto">
                    <a:xfrm>
                      <a:off x="8201004" y="2849271"/>
                      <a:ext cx="1312542" cy="1312542"/>
                    </a:xfrm>
                    <a:prstGeom prst="ellipse">
                      <a:avLst/>
                    </a:prstGeom>
                    <a:solidFill>
                      <a:srgbClr val="F8F8F8"/>
                    </a:solidFill>
                    <a:ln w="12700" cap="flat" cmpd="sng" algn="ctr">
                      <a:noFill/>
                      <a:prstDash val="solid"/>
                      <a:miter lim="800000"/>
                    </a:ln>
                    <a:effectLst/>
                  </p:spPr>
                  <p:txBody>
                    <a:bodyPr rot="0" spcFirstLastPara="0" vertOverflow="overflow" horzOverflow="overflow" vert="horz" wrap="square" lIns="215042" tIns="172033" rIns="215042" bIns="172033" numCol="1" spcCol="0" rtlCol="0" fromWordArt="0" anchor="t" anchorCtr="0" forceAA="0" compatLnSpc="1">
                      <a:noAutofit/>
                    </a:bodyPr>
                    <a:lstStyle/>
                    <a:p>
                      <a:pPr algn="ctr" defTabSz="1096010" fontAlgn="base">
                        <a:lnSpc>
                          <a:spcPct val="90000"/>
                        </a:lnSpc>
                        <a:spcBef>
                          <a:spcPct val="0"/>
                        </a:spcBef>
                        <a:spcAft>
                          <a:spcPct val="0"/>
                        </a:spcAft>
                        <a:defRPr/>
                      </a:pPr>
                      <a:endParaRPr lang="en-US" sz="2820" kern="0">
                        <a:gradFill>
                          <a:gsLst>
                            <a:gs pos="0">
                              <a:srgbClr val="FFFFFF"/>
                            </a:gs>
                            <a:gs pos="100000">
                              <a:srgbClr val="FFFFFF"/>
                            </a:gs>
                          </a:gsLst>
                          <a:lin ang="5400000" scaled="0"/>
                        </a:gradFill>
                        <a:latin typeface="微软雅黑" panose="020B0503020204020204" pitchFamily="34" charset="-122"/>
                        <a:cs typeface="+mn-ea"/>
                        <a:sym typeface="+mn-lt"/>
                      </a:endParaRPr>
                    </a:p>
                  </p:txBody>
                </p:sp>
                <p:sp>
                  <p:nvSpPr>
                    <p:cNvPr id="28" name="Oval 60"/>
                    <p:cNvSpPr/>
                    <p:nvPr/>
                  </p:nvSpPr>
                  <p:spPr bwMode="auto">
                    <a:xfrm>
                      <a:off x="8350880" y="2994340"/>
                      <a:ext cx="1005840" cy="1005840"/>
                    </a:xfrm>
                    <a:prstGeom prst="ellipse">
                      <a:avLst/>
                    </a:prstGeom>
                    <a:solidFill>
                      <a:schemeClr val="accent6"/>
                    </a:solidFill>
                    <a:ln w="12700" cap="flat" cmpd="sng" algn="ctr">
                      <a:noFill/>
                      <a:prstDash val="solid"/>
                      <a:miter lim="800000"/>
                    </a:ln>
                    <a:effectLst/>
                  </p:spPr>
                  <p:txBody>
                    <a:bodyPr rot="0" spcFirstLastPara="0" vertOverflow="overflow" horzOverflow="overflow" vert="horz" wrap="square" lIns="215042" tIns="172033" rIns="215042" bIns="172033" numCol="1" spcCol="0" rtlCol="0" fromWordArt="0" anchor="t" anchorCtr="0" forceAA="0" compatLnSpc="1">
                      <a:noAutofit/>
                    </a:bodyPr>
                    <a:lstStyle/>
                    <a:p>
                      <a:pPr algn="ctr" defTabSz="1096010" fontAlgn="base">
                        <a:lnSpc>
                          <a:spcPct val="90000"/>
                        </a:lnSpc>
                        <a:spcBef>
                          <a:spcPct val="0"/>
                        </a:spcBef>
                        <a:spcAft>
                          <a:spcPct val="0"/>
                        </a:spcAft>
                        <a:defRPr/>
                      </a:pPr>
                      <a:endParaRPr lang="en-US" sz="2820" kern="0">
                        <a:gradFill>
                          <a:gsLst>
                            <a:gs pos="0">
                              <a:srgbClr val="FFFFFF"/>
                            </a:gs>
                            <a:gs pos="100000">
                              <a:srgbClr val="FFFFFF"/>
                            </a:gs>
                          </a:gsLst>
                          <a:lin ang="5400000" scaled="0"/>
                        </a:gradFill>
                        <a:latin typeface="微软雅黑" panose="020B0503020204020204" pitchFamily="34" charset="-122"/>
                        <a:cs typeface="+mn-ea"/>
                        <a:sym typeface="+mn-lt"/>
                      </a:endParaRPr>
                    </a:p>
                  </p:txBody>
                </p:sp>
              </p:grpSp>
              <p:sp>
                <p:nvSpPr>
                  <p:cNvPr id="21" name="Freeform 83"/>
                  <p:cNvSpPr/>
                  <p:nvPr/>
                </p:nvSpPr>
                <p:spPr bwMode="auto">
                  <a:xfrm rot="3284225" flipV="1">
                    <a:off x="4355096" y="3998594"/>
                    <a:ext cx="89617" cy="190027"/>
                  </a:xfrm>
                  <a:custGeom>
                    <a:avLst/>
                    <a:gdLst>
                      <a:gd name="T0" fmla="*/ 0 w 72"/>
                      <a:gd name="T1" fmla="*/ 0 h 138"/>
                      <a:gd name="T2" fmla="*/ 72 w 72"/>
                      <a:gd name="T3" fmla="*/ 69 h 138"/>
                      <a:gd name="T4" fmla="*/ 0 w 72"/>
                      <a:gd name="T5" fmla="*/ 138 h 138"/>
                    </a:gdLst>
                    <a:ahLst/>
                    <a:cxnLst>
                      <a:cxn ang="0">
                        <a:pos x="T0" y="T1"/>
                      </a:cxn>
                      <a:cxn ang="0">
                        <a:pos x="T2" y="T3"/>
                      </a:cxn>
                      <a:cxn ang="0">
                        <a:pos x="T4" y="T5"/>
                      </a:cxn>
                    </a:cxnLst>
                    <a:rect l="0" t="0" r="r" b="b"/>
                    <a:pathLst>
                      <a:path w="72" h="138">
                        <a:moveTo>
                          <a:pt x="0" y="0"/>
                        </a:moveTo>
                        <a:lnTo>
                          <a:pt x="72" y="69"/>
                        </a:lnTo>
                        <a:lnTo>
                          <a:pt x="0" y="138"/>
                        </a:lnTo>
                      </a:path>
                    </a:pathLst>
                  </a:custGeom>
                  <a:noFill/>
                  <a:ln w="28575">
                    <a:solidFill>
                      <a:schemeClr val="bg1">
                        <a:lumMod val="8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9" tIns="143407" rIns="179259" bIns="143407" numCol="1" spcCol="0" rtlCol="0" fromWordArt="0" anchor="t" anchorCtr="0" forceAA="0" compatLnSpc="1">
                    <a:noAutofit/>
                  </a:bodyPr>
                  <a:lstStyle/>
                  <a:p>
                    <a:pPr algn="ctr" defTabSz="913765" fontAlgn="base">
                      <a:lnSpc>
                        <a:spcPct val="90000"/>
                      </a:lnSpc>
                      <a:spcBef>
                        <a:spcPct val="0"/>
                      </a:spcBef>
                      <a:spcAft>
                        <a:spcPct val="0"/>
                      </a:spcAft>
                      <a:defRPr/>
                    </a:pPr>
                    <a:endParaRPr lang="en-US" sz="2355" kern="0">
                      <a:gradFill>
                        <a:gsLst>
                          <a:gs pos="0">
                            <a:srgbClr val="FFFFFF"/>
                          </a:gs>
                          <a:gs pos="100000">
                            <a:srgbClr val="FFFFFF"/>
                          </a:gs>
                        </a:gsLst>
                        <a:lin ang="5400000" scaled="0"/>
                      </a:gradFill>
                      <a:latin typeface="微软雅黑" panose="020B0503020204020204" pitchFamily="34" charset="-122"/>
                      <a:cs typeface="+mn-ea"/>
                      <a:sym typeface="+mn-lt"/>
                    </a:endParaRPr>
                  </a:p>
                </p:txBody>
              </p:sp>
              <p:sp>
                <p:nvSpPr>
                  <p:cNvPr id="22" name="Freeform 93"/>
                  <p:cNvSpPr/>
                  <p:nvPr/>
                </p:nvSpPr>
                <p:spPr bwMode="auto">
                  <a:xfrm rot="1856903" flipH="1" flipV="1">
                    <a:off x="5248283" y="5027905"/>
                    <a:ext cx="89617" cy="190027"/>
                  </a:xfrm>
                  <a:custGeom>
                    <a:avLst/>
                    <a:gdLst>
                      <a:gd name="T0" fmla="*/ 0 w 72"/>
                      <a:gd name="T1" fmla="*/ 0 h 138"/>
                      <a:gd name="T2" fmla="*/ 72 w 72"/>
                      <a:gd name="T3" fmla="*/ 69 h 138"/>
                      <a:gd name="T4" fmla="*/ 0 w 72"/>
                      <a:gd name="T5" fmla="*/ 138 h 138"/>
                    </a:gdLst>
                    <a:ahLst/>
                    <a:cxnLst>
                      <a:cxn ang="0">
                        <a:pos x="T0" y="T1"/>
                      </a:cxn>
                      <a:cxn ang="0">
                        <a:pos x="T2" y="T3"/>
                      </a:cxn>
                      <a:cxn ang="0">
                        <a:pos x="T4" y="T5"/>
                      </a:cxn>
                    </a:cxnLst>
                    <a:rect l="0" t="0" r="r" b="b"/>
                    <a:pathLst>
                      <a:path w="72" h="138">
                        <a:moveTo>
                          <a:pt x="0" y="0"/>
                        </a:moveTo>
                        <a:lnTo>
                          <a:pt x="72" y="69"/>
                        </a:lnTo>
                        <a:lnTo>
                          <a:pt x="0" y="138"/>
                        </a:lnTo>
                      </a:path>
                    </a:pathLst>
                  </a:custGeom>
                  <a:noFill/>
                  <a:ln w="28575">
                    <a:solidFill>
                      <a:schemeClr val="bg1">
                        <a:lumMod val="8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9" tIns="143407" rIns="179259" bIns="143407" numCol="1" spcCol="0" rtlCol="0" fromWordArt="0" anchor="t" anchorCtr="0" forceAA="0" compatLnSpc="1">
                    <a:noAutofit/>
                  </a:bodyPr>
                  <a:lstStyle/>
                  <a:p>
                    <a:pPr algn="ctr" defTabSz="913765" fontAlgn="base">
                      <a:lnSpc>
                        <a:spcPct val="90000"/>
                      </a:lnSpc>
                      <a:spcBef>
                        <a:spcPct val="0"/>
                      </a:spcBef>
                      <a:spcAft>
                        <a:spcPct val="0"/>
                      </a:spcAft>
                      <a:defRPr/>
                    </a:pPr>
                    <a:endParaRPr lang="en-US" sz="2355" kern="0">
                      <a:gradFill>
                        <a:gsLst>
                          <a:gs pos="0">
                            <a:srgbClr val="FFFFFF"/>
                          </a:gs>
                          <a:gs pos="100000">
                            <a:srgbClr val="FFFFFF"/>
                          </a:gs>
                        </a:gsLst>
                        <a:lin ang="5400000" scaled="0"/>
                      </a:gradFill>
                      <a:latin typeface="微软雅黑" panose="020B0503020204020204" pitchFamily="34" charset="-122"/>
                      <a:cs typeface="+mn-ea"/>
                      <a:sym typeface="+mn-lt"/>
                    </a:endParaRPr>
                  </a:p>
                </p:txBody>
              </p:sp>
              <p:sp>
                <p:nvSpPr>
                  <p:cNvPr id="23" name="Freeform 90"/>
                  <p:cNvSpPr/>
                  <p:nvPr/>
                </p:nvSpPr>
                <p:spPr bwMode="auto">
                  <a:xfrm rot="19786452" flipV="1">
                    <a:off x="7014310" y="5039385"/>
                    <a:ext cx="89617" cy="190027"/>
                  </a:xfrm>
                  <a:custGeom>
                    <a:avLst/>
                    <a:gdLst>
                      <a:gd name="T0" fmla="*/ 0 w 72"/>
                      <a:gd name="T1" fmla="*/ 0 h 138"/>
                      <a:gd name="T2" fmla="*/ 72 w 72"/>
                      <a:gd name="T3" fmla="*/ 69 h 138"/>
                      <a:gd name="T4" fmla="*/ 0 w 72"/>
                      <a:gd name="T5" fmla="*/ 138 h 138"/>
                    </a:gdLst>
                    <a:ahLst/>
                    <a:cxnLst>
                      <a:cxn ang="0">
                        <a:pos x="T0" y="T1"/>
                      </a:cxn>
                      <a:cxn ang="0">
                        <a:pos x="T2" y="T3"/>
                      </a:cxn>
                      <a:cxn ang="0">
                        <a:pos x="T4" y="T5"/>
                      </a:cxn>
                    </a:cxnLst>
                    <a:rect l="0" t="0" r="r" b="b"/>
                    <a:pathLst>
                      <a:path w="72" h="138">
                        <a:moveTo>
                          <a:pt x="0" y="0"/>
                        </a:moveTo>
                        <a:lnTo>
                          <a:pt x="72" y="69"/>
                        </a:lnTo>
                        <a:lnTo>
                          <a:pt x="0" y="138"/>
                        </a:lnTo>
                      </a:path>
                    </a:pathLst>
                  </a:custGeom>
                  <a:noFill/>
                  <a:ln w="28575">
                    <a:solidFill>
                      <a:schemeClr val="bg1">
                        <a:lumMod val="8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9" tIns="143407" rIns="179259" bIns="143407" numCol="1" spcCol="0" rtlCol="0" fromWordArt="0" anchor="t" anchorCtr="0" forceAA="0" compatLnSpc="1">
                    <a:noAutofit/>
                  </a:bodyPr>
                  <a:lstStyle/>
                  <a:p>
                    <a:pPr algn="ctr" defTabSz="913765" fontAlgn="base">
                      <a:lnSpc>
                        <a:spcPct val="90000"/>
                      </a:lnSpc>
                      <a:spcBef>
                        <a:spcPct val="0"/>
                      </a:spcBef>
                      <a:spcAft>
                        <a:spcPct val="0"/>
                      </a:spcAft>
                      <a:defRPr/>
                    </a:pPr>
                    <a:endParaRPr lang="en-US" sz="2355" kern="0">
                      <a:gradFill>
                        <a:gsLst>
                          <a:gs pos="0">
                            <a:srgbClr val="FFFFFF"/>
                          </a:gs>
                          <a:gs pos="100000">
                            <a:srgbClr val="FFFFFF"/>
                          </a:gs>
                        </a:gsLst>
                        <a:lin ang="5400000" scaled="0"/>
                      </a:gradFill>
                      <a:latin typeface="微软雅黑" panose="020B0503020204020204" pitchFamily="34" charset="-122"/>
                      <a:cs typeface="+mn-ea"/>
                      <a:sym typeface="+mn-lt"/>
                    </a:endParaRPr>
                  </a:p>
                </p:txBody>
              </p:sp>
              <p:sp>
                <p:nvSpPr>
                  <p:cNvPr id="24" name="Freeform 92"/>
                  <p:cNvSpPr/>
                  <p:nvPr/>
                </p:nvSpPr>
                <p:spPr bwMode="auto">
                  <a:xfrm rot="14812449" flipV="1">
                    <a:off x="7869102" y="2594178"/>
                    <a:ext cx="89617" cy="190027"/>
                  </a:xfrm>
                  <a:custGeom>
                    <a:avLst/>
                    <a:gdLst>
                      <a:gd name="T0" fmla="*/ 0 w 72"/>
                      <a:gd name="T1" fmla="*/ 0 h 138"/>
                      <a:gd name="T2" fmla="*/ 72 w 72"/>
                      <a:gd name="T3" fmla="*/ 69 h 138"/>
                      <a:gd name="T4" fmla="*/ 0 w 72"/>
                      <a:gd name="T5" fmla="*/ 138 h 138"/>
                    </a:gdLst>
                    <a:ahLst/>
                    <a:cxnLst>
                      <a:cxn ang="0">
                        <a:pos x="T0" y="T1"/>
                      </a:cxn>
                      <a:cxn ang="0">
                        <a:pos x="T2" y="T3"/>
                      </a:cxn>
                      <a:cxn ang="0">
                        <a:pos x="T4" y="T5"/>
                      </a:cxn>
                    </a:cxnLst>
                    <a:rect l="0" t="0" r="r" b="b"/>
                    <a:pathLst>
                      <a:path w="72" h="138">
                        <a:moveTo>
                          <a:pt x="0" y="0"/>
                        </a:moveTo>
                        <a:lnTo>
                          <a:pt x="72" y="69"/>
                        </a:lnTo>
                        <a:lnTo>
                          <a:pt x="0" y="138"/>
                        </a:lnTo>
                      </a:path>
                    </a:pathLst>
                  </a:custGeom>
                  <a:noFill/>
                  <a:ln w="28575">
                    <a:solidFill>
                      <a:schemeClr val="bg1">
                        <a:lumMod val="8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9" tIns="143407" rIns="179259" bIns="143407" numCol="1" spcCol="0" rtlCol="0" fromWordArt="0" anchor="t" anchorCtr="0" forceAA="0" compatLnSpc="1">
                    <a:noAutofit/>
                  </a:bodyPr>
                  <a:lstStyle/>
                  <a:p>
                    <a:pPr algn="ctr" defTabSz="913765" fontAlgn="base">
                      <a:lnSpc>
                        <a:spcPct val="90000"/>
                      </a:lnSpc>
                      <a:spcBef>
                        <a:spcPct val="0"/>
                      </a:spcBef>
                      <a:spcAft>
                        <a:spcPct val="0"/>
                      </a:spcAft>
                      <a:defRPr/>
                    </a:pPr>
                    <a:endParaRPr lang="en-US" sz="2355" kern="0">
                      <a:gradFill>
                        <a:gsLst>
                          <a:gs pos="0">
                            <a:srgbClr val="FFFFFF"/>
                          </a:gs>
                          <a:gs pos="100000">
                            <a:srgbClr val="FFFFFF"/>
                          </a:gs>
                        </a:gsLst>
                        <a:lin ang="5400000" scaled="0"/>
                      </a:gradFill>
                      <a:latin typeface="微软雅黑" panose="020B0503020204020204" pitchFamily="34" charset="-122"/>
                      <a:cs typeface="+mn-ea"/>
                      <a:sym typeface="+mn-lt"/>
                    </a:endParaRPr>
                  </a:p>
                </p:txBody>
              </p:sp>
              <p:sp>
                <p:nvSpPr>
                  <p:cNvPr id="25" name="Freeform 87"/>
                  <p:cNvSpPr/>
                  <p:nvPr/>
                </p:nvSpPr>
                <p:spPr bwMode="auto">
                  <a:xfrm rot="8621118" flipV="1">
                    <a:off x="5324655" y="1651628"/>
                    <a:ext cx="89617" cy="190027"/>
                  </a:xfrm>
                  <a:custGeom>
                    <a:avLst/>
                    <a:gdLst>
                      <a:gd name="T0" fmla="*/ 0 w 72"/>
                      <a:gd name="T1" fmla="*/ 0 h 138"/>
                      <a:gd name="T2" fmla="*/ 72 w 72"/>
                      <a:gd name="T3" fmla="*/ 69 h 138"/>
                      <a:gd name="T4" fmla="*/ 0 w 72"/>
                      <a:gd name="T5" fmla="*/ 138 h 138"/>
                    </a:gdLst>
                    <a:ahLst/>
                    <a:cxnLst>
                      <a:cxn ang="0">
                        <a:pos x="T0" y="T1"/>
                      </a:cxn>
                      <a:cxn ang="0">
                        <a:pos x="T2" y="T3"/>
                      </a:cxn>
                      <a:cxn ang="0">
                        <a:pos x="T4" y="T5"/>
                      </a:cxn>
                    </a:cxnLst>
                    <a:rect l="0" t="0" r="r" b="b"/>
                    <a:pathLst>
                      <a:path w="72" h="138">
                        <a:moveTo>
                          <a:pt x="0" y="0"/>
                        </a:moveTo>
                        <a:lnTo>
                          <a:pt x="72" y="69"/>
                        </a:lnTo>
                        <a:lnTo>
                          <a:pt x="0" y="138"/>
                        </a:lnTo>
                      </a:path>
                    </a:pathLst>
                  </a:custGeom>
                  <a:noFill/>
                  <a:ln w="28575">
                    <a:solidFill>
                      <a:schemeClr val="bg1">
                        <a:lumMod val="8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9" tIns="143407" rIns="179259" bIns="143407" numCol="1" spcCol="0" rtlCol="0" fromWordArt="0" anchor="t" anchorCtr="0" forceAA="0" compatLnSpc="1">
                    <a:noAutofit/>
                  </a:bodyPr>
                  <a:lstStyle/>
                  <a:p>
                    <a:pPr algn="ctr" defTabSz="913765" fontAlgn="base">
                      <a:lnSpc>
                        <a:spcPct val="90000"/>
                      </a:lnSpc>
                      <a:spcBef>
                        <a:spcPct val="0"/>
                      </a:spcBef>
                      <a:spcAft>
                        <a:spcPct val="0"/>
                      </a:spcAft>
                      <a:defRPr/>
                    </a:pPr>
                    <a:endParaRPr lang="en-US" sz="2355" kern="0">
                      <a:gradFill>
                        <a:gsLst>
                          <a:gs pos="0">
                            <a:srgbClr val="FFFFFF"/>
                          </a:gs>
                          <a:gs pos="100000">
                            <a:srgbClr val="FFFFFF"/>
                          </a:gs>
                        </a:gsLst>
                        <a:lin ang="5400000" scaled="0"/>
                      </a:gradFill>
                      <a:latin typeface="微软雅黑" panose="020B0503020204020204" pitchFamily="34" charset="-122"/>
                      <a:cs typeface="+mn-ea"/>
                      <a:sym typeface="+mn-lt"/>
                    </a:endParaRPr>
                  </a:p>
                </p:txBody>
              </p:sp>
              <p:sp>
                <p:nvSpPr>
                  <p:cNvPr id="26" name="Freeform 89"/>
                  <p:cNvSpPr/>
                  <p:nvPr/>
                </p:nvSpPr>
                <p:spPr bwMode="auto">
                  <a:xfrm rot="2005605" flipV="1">
                    <a:off x="6921385" y="1630960"/>
                    <a:ext cx="89617" cy="190027"/>
                  </a:xfrm>
                  <a:custGeom>
                    <a:avLst/>
                    <a:gdLst>
                      <a:gd name="T0" fmla="*/ 0 w 72"/>
                      <a:gd name="T1" fmla="*/ 0 h 138"/>
                      <a:gd name="T2" fmla="*/ 72 w 72"/>
                      <a:gd name="T3" fmla="*/ 69 h 138"/>
                      <a:gd name="T4" fmla="*/ 0 w 72"/>
                      <a:gd name="T5" fmla="*/ 138 h 138"/>
                    </a:gdLst>
                    <a:ahLst/>
                    <a:cxnLst>
                      <a:cxn ang="0">
                        <a:pos x="T0" y="T1"/>
                      </a:cxn>
                      <a:cxn ang="0">
                        <a:pos x="T2" y="T3"/>
                      </a:cxn>
                      <a:cxn ang="0">
                        <a:pos x="T4" y="T5"/>
                      </a:cxn>
                    </a:cxnLst>
                    <a:rect l="0" t="0" r="r" b="b"/>
                    <a:pathLst>
                      <a:path w="72" h="138">
                        <a:moveTo>
                          <a:pt x="0" y="0"/>
                        </a:moveTo>
                        <a:lnTo>
                          <a:pt x="72" y="69"/>
                        </a:lnTo>
                        <a:lnTo>
                          <a:pt x="0" y="138"/>
                        </a:lnTo>
                      </a:path>
                    </a:pathLst>
                  </a:custGeom>
                  <a:noFill/>
                  <a:ln w="28575">
                    <a:solidFill>
                      <a:schemeClr val="bg1">
                        <a:lumMod val="8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59" tIns="143407" rIns="179259" bIns="143407" numCol="1" spcCol="0" rtlCol="0" fromWordArt="0" anchor="t" anchorCtr="0" forceAA="0" compatLnSpc="1">
                    <a:noAutofit/>
                  </a:bodyPr>
                  <a:lstStyle/>
                  <a:p>
                    <a:pPr algn="ctr" defTabSz="913765" fontAlgn="base">
                      <a:lnSpc>
                        <a:spcPct val="90000"/>
                      </a:lnSpc>
                      <a:spcBef>
                        <a:spcPct val="0"/>
                      </a:spcBef>
                      <a:spcAft>
                        <a:spcPct val="0"/>
                      </a:spcAft>
                      <a:defRPr/>
                    </a:pPr>
                    <a:endParaRPr lang="en-US" sz="2355" kern="0">
                      <a:gradFill>
                        <a:gsLst>
                          <a:gs pos="0">
                            <a:srgbClr val="FFFFFF"/>
                          </a:gs>
                          <a:gs pos="100000">
                            <a:srgbClr val="FFFFFF"/>
                          </a:gs>
                        </a:gsLst>
                        <a:lin ang="5400000" scaled="0"/>
                      </a:gradFill>
                      <a:latin typeface="微软雅黑" panose="020B0503020204020204" pitchFamily="34" charset="-122"/>
                      <a:cs typeface="+mn-ea"/>
                      <a:sym typeface="+mn-lt"/>
                    </a:endParaRPr>
                  </a:p>
                </p:txBody>
              </p:sp>
            </p:grpSp>
            <p:pic>
              <p:nvPicPr>
                <p:cNvPr id="13" name="图形 12" descr="扩音器"/>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3"/>
                    </a:ext>
                  </a:extLst>
                </a:blip>
                <a:stretch>
                  <a:fillRect/>
                </a:stretch>
              </p:blipFill>
              <p:spPr>
                <a:xfrm>
                  <a:off x="5260287" y="3418724"/>
                  <a:ext cx="382493" cy="382493"/>
                </a:xfrm>
                <a:prstGeom prst="rect">
                  <a:avLst/>
                </a:prstGeom>
              </p:spPr>
            </p:pic>
          </p:grpSp>
          <p:pic>
            <p:nvPicPr>
              <p:cNvPr id="9" name="图形 8" descr="博客"/>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5"/>
                  </a:ext>
                </a:extLst>
              </a:blip>
              <a:stretch>
                <a:fillRect/>
              </a:stretch>
            </p:blipFill>
            <p:spPr>
              <a:xfrm>
                <a:off x="5924200" y="8615216"/>
                <a:ext cx="914400" cy="914400"/>
              </a:xfrm>
              <a:prstGeom prst="rect">
                <a:avLst/>
              </a:prstGeom>
            </p:spPr>
          </p:pic>
          <p:pic>
            <p:nvPicPr>
              <p:cNvPr id="10" name="图形 9" descr="蓝莓"/>
              <p:cNvPicPr>
                <a:picLocks noChangeAspect="1"/>
              </p:cNvPicPr>
              <p:nvPr/>
            </p:nvPicPr>
            <p:blipFill>
              <a:blip r:embed="rId6"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7"/>
                  </a:ext>
                </a:extLst>
              </a:blip>
              <a:stretch>
                <a:fillRect/>
              </a:stretch>
            </p:blipFill>
            <p:spPr>
              <a:xfrm>
                <a:off x="5948773" y="5450727"/>
                <a:ext cx="914400" cy="914400"/>
              </a:xfrm>
              <a:prstGeom prst="rect">
                <a:avLst/>
              </a:prstGeom>
            </p:spPr>
          </p:pic>
          <p:pic>
            <p:nvPicPr>
              <p:cNvPr id="11" name="图形 10" descr="挖掘工具"/>
              <p:cNvPicPr>
                <a:picLocks noChangeAspect="1"/>
              </p:cNvPicPr>
              <p:nvPr/>
            </p:nvPicPr>
            <p:blipFill>
              <a:blip r:embed="rId8"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9"/>
                  </a:ext>
                </a:extLst>
              </a:blip>
              <a:stretch>
                <a:fillRect/>
              </a:stretch>
            </p:blipFill>
            <p:spPr>
              <a:xfrm>
                <a:off x="9317983" y="5389189"/>
                <a:ext cx="914400" cy="914400"/>
              </a:xfrm>
              <a:prstGeom prst="rect">
                <a:avLst/>
              </a:prstGeom>
            </p:spPr>
          </p:pic>
        </p:grpSp>
        <p:grpSp>
          <p:nvGrpSpPr>
            <p:cNvPr id="3" name="组合 2"/>
            <p:cNvGrpSpPr/>
            <p:nvPr/>
          </p:nvGrpSpPr>
          <p:grpSpPr>
            <a:xfrm>
              <a:off x="5259013" y="2946719"/>
              <a:ext cx="1751974" cy="1565904"/>
              <a:chOff x="5259013" y="2946719"/>
              <a:chExt cx="1751974" cy="1565904"/>
            </a:xfrm>
          </p:grpSpPr>
          <p:sp>
            <p:nvSpPr>
              <p:cNvPr id="30" name="矩形 29"/>
              <p:cNvSpPr/>
              <p:nvPr/>
            </p:nvSpPr>
            <p:spPr>
              <a:xfrm>
                <a:off x="5453708" y="3247769"/>
                <a:ext cx="1557279" cy="954107"/>
              </a:xfrm>
              <a:prstGeom prst="rect">
                <a:avLst/>
              </a:prstGeom>
              <a:noFill/>
            </p:spPr>
            <p:txBody>
              <a:bodyPr wrap="square">
                <a:spAutoFit/>
              </a:bodyPr>
              <a:lstStyle/>
              <a:p>
                <a:r>
                  <a:rPr lang="zh-CN" altLang="en-US" sz="2800" b="1" kern="0">
                    <a:solidFill>
                      <a:schemeClr val="accent6"/>
                    </a:solidFill>
                    <a:latin typeface="微软雅黑" panose="020B0503020204020204" pitchFamily="34" charset="-122"/>
                    <a:ea typeface="微软雅黑" panose="020B0503020204020204" pitchFamily="34" charset="-122"/>
                    <a:cs typeface="+mn-ea"/>
                    <a:sym typeface="+mn-lt"/>
                  </a:rPr>
                  <a:t>预防食物中毒</a:t>
                </a:r>
              </a:p>
            </p:txBody>
          </p:sp>
          <p:sp>
            <p:nvSpPr>
              <p:cNvPr id="2" name="椭圆 1"/>
              <p:cNvSpPr/>
              <p:nvPr/>
            </p:nvSpPr>
            <p:spPr>
              <a:xfrm>
                <a:off x="5259013" y="2946719"/>
                <a:ext cx="1565904" cy="1565904"/>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spTree>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750"/>
                                        <p:tgtEl>
                                          <p:spTgt spid="4"/>
                                        </p:tgtEl>
                                      </p:cBhvr>
                                    </p:animEffect>
                                  </p:childTnLst>
                                </p:cTn>
                              </p:par>
                            </p:childTnLst>
                          </p:cTn>
                        </p:par>
                        <p:par>
                          <p:cTn id="8" fill="hold" nodeType="afterGroup">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down)">
                                      <p:cBhvr>
                                        <p:cTn id="11" dur="750"/>
                                        <p:tgtEl>
                                          <p:spTgt spid="31"/>
                                        </p:tgtEl>
                                      </p:cBhvr>
                                    </p:animEffect>
                                  </p:childTnLst>
                                </p:cTn>
                              </p:par>
                            </p:childTnLst>
                          </p:cTn>
                        </p:par>
                        <p:par>
                          <p:cTn id="12" fill="hold" nodeType="afterGroup">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ipe(down)">
                                      <p:cBhvr>
                                        <p:cTn id="15" dur="750"/>
                                        <p:tgtEl>
                                          <p:spTgt spid="32"/>
                                        </p:tgtEl>
                                      </p:cBhvr>
                                    </p:animEffect>
                                  </p:childTnLst>
                                </p:cTn>
                              </p:par>
                            </p:childTnLst>
                          </p:cTn>
                        </p:par>
                        <p:par>
                          <p:cTn id="16" fill="hold" nodeType="afterGroup">
                            <p:stCondLst>
                              <p:cond delay="2250"/>
                            </p:stCondLst>
                            <p:childTnLst>
                              <p:par>
                                <p:cTn id="17" presetID="22" presetClass="entr" presetSubtype="4" fill="hold" grpId="0"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wipe(down)">
                                      <p:cBhvr>
                                        <p:cTn id="19" dur="750"/>
                                        <p:tgtEl>
                                          <p:spTgt spid="33"/>
                                        </p:tgtEl>
                                      </p:cBhvr>
                                    </p:animEffect>
                                  </p:childTnLst>
                                </p:cTn>
                              </p:par>
                            </p:childTnLst>
                          </p:cTn>
                        </p:par>
                        <p:par>
                          <p:cTn id="20" fill="hold" nodeType="afterGroup">
                            <p:stCondLst>
                              <p:cond delay="3000"/>
                            </p:stCondLst>
                            <p:childTnLst>
                              <p:par>
                                <p:cTn id="21" presetID="22" presetClass="entr" presetSubtype="4"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wipe(down)">
                                      <p:cBhvr>
                                        <p:cTn id="23" dur="75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P spid="3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4426857" y="2105343"/>
            <a:ext cx="615553" cy="3013952"/>
          </a:xfrm>
          <a:prstGeom prst="rect">
            <a:avLst/>
          </a:prstGeom>
          <a:solidFill>
            <a:schemeClr val="accent6"/>
          </a:solidFill>
        </p:spPr>
        <p:txBody>
          <a:bodyPr vert="eaVert" wrap="square">
            <a:spAutoFit/>
          </a:bodyPr>
          <a:lstStyle/>
          <a:p>
            <a:r>
              <a:rPr lang="zh-CN" altLang="en-US" sz="2800" b="1" kern="0">
                <a:solidFill>
                  <a:schemeClr val="bg1"/>
                </a:solidFill>
                <a:latin typeface="微软雅黑" panose="020B0503020204020204" pitchFamily="34" charset="-122"/>
                <a:ea typeface="微软雅黑" panose="020B0503020204020204" pitchFamily="34" charset="-122"/>
                <a:cs typeface="+mn-ea"/>
                <a:sym typeface="+mn-lt"/>
              </a:rPr>
              <a:t>预防食物中毒八要</a:t>
            </a:r>
          </a:p>
        </p:txBody>
      </p:sp>
      <p:grpSp>
        <p:nvGrpSpPr>
          <p:cNvPr id="10" name="组合 9"/>
          <p:cNvGrpSpPr/>
          <p:nvPr/>
        </p:nvGrpSpPr>
        <p:grpSpPr>
          <a:xfrm>
            <a:off x="1142961" y="4634730"/>
            <a:ext cx="3605690" cy="560746"/>
            <a:chOff x="1142961" y="4634730"/>
            <a:chExt cx="3605690" cy="560746"/>
          </a:xfrm>
        </p:grpSpPr>
        <p:sp>
          <p:nvSpPr>
            <p:cNvPr id="443" name="Rectangle 33"/>
            <p:cNvSpPr>
              <a:spLocks noChangeArrowheads="1"/>
            </p:cNvSpPr>
            <p:nvPr/>
          </p:nvSpPr>
          <p:spPr bwMode="auto">
            <a:xfrm>
              <a:off x="1536182" y="4648353"/>
              <a:ext cx="3212469" cy="414601"/>
            </a:xfrm>
            <a:prstGeom prst="rect">
              <a:avLst/>
            </a:prstGeom>
            <a:noFill/>
            <a:ln>
              <a:noFill/>
            </a:ln>
          </p:spPr>
          <p:txBody>
            <a:bodyPr wrap="square" lIns="0" tIns="0" rIns="0" bIns="0">
              <a:spAutoFit/>
            </a:bodyPr>
            <a:lstStyle/>
            <a:p>
              <a:pPr defTabSz="1088390">
                <a:lnSpc>
                  <a:spcPct val="120000"/>
                </a:lnSpc>
                <a:defRPr/>
              </a:pPr>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熟食买回要蒸后再吃</a:t>
              </a:r>
              <a:endParaRPr lang="en-US" altLang="zh-CN" sz="2400">
                <a:solidFill>
                  <a:schemeClr val="accent6"/>
                </a:solidFill>
                <a:latin typeface="微软雅黑" panose="020B0503020204020204" pitchFamily="34" charset="-122"/>
                <a:ea typeface="微软雅黑" panose="020B0503020204020204" pitchFamily="34" charset="-122"/>
                <a:cs typeface="+mn-ea"/>
                <a:sym typeface="+mn-lt"/>
              </a:endParaRPr>
            </a:p>
          </p:txBody>
        </p:sp>
        <p:grpSp>
          <p:nvGrpSpPr>
            <p:cNvPr id="6" name="组合 5"/>
            <p:cNvGrpSpPr/>
            <p:nvPr/>
          </p:nvGrpSpPr>
          <p:grpSpPr>
            <a:xfrm>
              <a:off x="1142961" y="4634730"/>
              <a:ext cx="3198887" cy="560746"/>
              <a:chOff x="1142961" y="4634730"/>
              <a:chExt cx="3198887" cy="560746"/>
            </a:xfrm>
          </p:grpSpPr>
          <p:grpSp>
            <p:nvGrpSpPr>
              <p:cNvPr id="4" name="组合 3"/>
              <p:cNvGrpSpPr/>
              <p:nvPr/>
            </p:nvGrpSpPr>
            <p:grpSpPr>
              <a:xfrm>
                <a:off x="1235075" y="4634730"/>
                <a:ext cx="3106773" cy="560746"/>
                <a:chOff x="1235075" y="4634730"/>
                <a:chExt cx="3106773" cy="560746"/>
              </a:xfrm>
            </p:grpSpPr>
            <p:sp>
              <p:nvSpPr>
                <p:cNvPr id="2" name="矩形 1"/>
                <p:cNvSpPr/>
                <p:nvPr/>
              </p:nvSpPr>
              <p:spPr>
                <a:xfrm>
                  <a:off x="1235075" y="4634730"/>
                  <a:ext cx="3106773" cy="560746"/>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158367" y="4777598"/>
                  <a:ext cx="428425" cy="27501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5" name="文本框 4"/>
              <p:cNvSpPr txBox="1"/>
              <p:nvPr/>
            </p:nvSpPr>
            <p:spPr>
              <a:xfrm>
                <a:off x="1142961" y="4700890"/>
                <a:ext cx="48533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4</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9" name="组合 8"/>
          <p:cNvGrpSpPr/>
          <p:nvPr/>
        </p:nvGrpSpPr>
        <p:grpSpPr>
          <a:xfrm>
            <a:off x="1142961" y="3760531"/>
            <a:ext cx="3265958" cy="560746"/>
            <a:chOff x="1142961" y="3760531"/>
            <a:chExt cx="3265958" cy="560746"/>
          </a:xfrm>
        </p:grpSpPr>
        <p:sp>
          <p:nvSpPr>
            <p:cNvPr id="439" name="Rectangle 33"/>
            <p:cNvSpPr>
              <a:spLocks noChangeArrowheads="1"/>
            </p:cNvSpPr>
            <p:nvPr/>
          </p:nvSpPr>
          <p:spPr bwMode="auto">
            <a:xfrm>
              <a:off x="1536182" y="3799787"/>
              <a:ext cx="2872737" cy="414601"/>
            </a:xfrm>
            <a:prstGeom prst="rect">
              <a:avLst/>
            </a:prstGeom>
            <a:noFill/>
            <a:ln>
              <a:noFill/>
            </a:ln>
          </p:spPr>
          <p:txBody>
            <a:bodyPr wrap="square" lIns="0" tIns="0" rIns="0" bIns="0">
              <a:spAutoFit/>
            </a:bodyPr>
            <a:lstStyle/>
            <a:p>
              <a:pPr defTabSz="1088390">
                <a:lnSpc>
                  <a:spcPct val="120000"/>
                </a:lnSpc>
                <a:defRPr/>
              </a:pPr>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食物要烧熟煮透</a:t>
              </a:r>
              <a:endParaRPr lang="en-US" altLang="zh-CN" sz="2400">
                <a:solidFill>
                  <a:schemeClr val="accent6"/>
                </a:solidFill>
                <a:latin typeface="微软雅黑" panose="020B0503020204020204" pitchFamily="34" charset="-122"/>
                <a:ea typeface="微软雅黑" panose="020B0503020204020204" pitchFamily="34" charset="-122"/>
                <a:cs typeface="+mn-ea"/>
                <a:sym typeface="+mn-lt"/>
              </a:endParaRPr>
            </a:p>
          </p:txBody>
        </p:sp>
        <p:grpSp>
          <p:nvGrpSpPr>
            <p:cNvPr id="17" name="组合 16"/>
            <p:cNvGrpSpPr/>
            <p:nvPr/>
          </p:nvGrpSpPr>
          <p:grpSpPr>
            <a:xfrm>
              <a:off x="1142961" y="3760531"/>
              <a:ext cx="3198887" cy="560746"/>
              <a:chOff x="1142961" y="4634730"/>
              <a:chExt cx="3198887" cy="560746"/>
            </a:xfrm>
          </p:grpSpPr>
          <p:grpSp>
            <p:nvGrpSpPr>
              <p:cNvPr id="18" name="组合 17"/>
              <p:cNvGrpSpPr/>
              <p:nvPr/>
            </p:nvGrpSpPr>
            <p:grpSpPr>
              <a:xfrm>
                <a:off x="1235075" y="4634730"/>
                <a:ext cx="3106773" cy="560746"/>
                <a:chOff x="1235075" y="4634730"/>
                <a:chExt cx="3106773" cy="560746"/>
              </a:xfrm>
            </p:grpSpPr>
            <p:sp>
              <p:nvSpPr>
                <p:cNvPr id="20" name="矩形 19"/>
                <p:cNvSpPr/>
                <p:nvPr/>
              </p:nvSpPr>
              <p:spPr>
                <a:xfrm>
                  <a:off x="1235075" y="4634730"/>
                  <a:ext cx="3106773" cy="560746"/>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1" name="等腰三角形 20"/>
                <p:cNvSpPr/>
                <p:nvPr/>
              </p:nvSpPr>
              <p:spPr>
                <a:xfrm rot="5400000">
                  <a:off x="1158367" y="4777598"/>
                  <a:ext cx="428425" cy="27501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19" name="文本框 18"/>
              <p:cNvSpPr txBox="1"/>
              <p:nvPr/>
            </p:nvSpPr>
            <p:spPr>
              <a:xfrm>
                <a:off x="1142961" y="4700890"/>
                <a:ext cx="48533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3</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8" name="组合 7"/>
          <p:cNvGrpSpPr/>
          <p:nvPr/>
        </p:nvGrpSpPr>
        <p:grpSpPr>
          <a:xfrm>
            <a:off x="1150309" y="2951221"/>
            <a:ext cx="3198887" cy="575397"/>
            <a:chOff x="1150309" y="2951221"/>
            <a:chExt cx="3198887" cy="575397"/>
          </a:xfrm>
        </p:grpSpPr>
        <p:sp>
          <p:nvSpPr>
            <p:cNvPr id="438" name="Rectangle 32"/>
            <p:cNvSpPr>
              <a:spLocks noChangeArrowheads="1"/>
            </p:cNvSpPr>
            <p:nvPr/>
          </p:nvSpPr>
          <p:spPr bwMode="auto">
            <a:xfrm>
              <a:off x="1536182" y="2951221"/>
              <a:ext cx="2813014" cy="414601"/>
            </a:xfrm>
            <a:prstGeom prst="rect">
              <a:avLst/>
            </a:prstGeom>
            <a:noFill/>
            <a:ln>
              <a:noFill/>
            </a:ln>
          </p:spPr>
          <p:txBody>
            <a:bodyPr wrap="square" lIns="0" tIns="0" rIns="0" bIns="0">
              <a:spAutoFit/>
            </a:bodyPr>
            <a:lstStyle/>
            <a:p>
              <a:pPr defTabSz="1088390">
                <a:lnSpc>
                  <a:spcPct val="120000"/>
                </a:lnSpc>
                <a:defRPr/>
              </a:pPr>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食物要现烧现吃</a:t>
              </a:r>
              <a:endParaRPr lang="en-US" altLang="zh-CN" sz="2400">
                <a:solidFill>
                  <a:schemeClr val="accent6"/>
                </a:solidFill>
                <a:latin typeface="微软雅黑" panose="020B0503020204020204" pitchFamily="34" charset="-122"/>
                <a:ea typeface="微软雅黑" panose="020B0503020204020204" pitchFamily="34" charset="-122"/>
                <a:cs typeface="+mn-ea"/>
                <a:sym typeface="+mn-lt"/>
              </a:endParaRPr>
            </a:p>
          </p:txBody>
        </p:sp>
        <p:grpSp>
          <p:nvGrpSpPr>
            <p:cNvPr id="22" name="组合 21"/>
            <p:cNvGrpSpPr/>
            <p:nvPr/>
          </p:nvGrpSpPr>
          <p:grpSpPr>
            <a:xfrm>
              <a:off x="1150309" y="2965872"/>
              <a:ext cx="3198887" cy="560746"/>
              <a:chOff x="1142961" y="4634730"/>
              <a:chExt cx="3198887" cy="560746"/>
            </a:xfrm>
          </p:grpSpPr>
          <p:grpSp>
            <p:nvGrpSpPr>
              <p:cNvPr id="23" name="组合 22"/>
              <p:cNvGrpSpPr/>
              <p:nvPr/>
            </p:nvGrpSpPr>
            <p:grpSpPr>
              <a:xfrm>
                <a:off x="1235075" y="4634730"/>
                <a:ext cx="3106773" cy="560746"/>
                <a:chOff x="1235075" y="4634730"/>
                <a:chExt cx="3106773" cy="560746"/>
              </a:xfrm>
            </p:grpSpPr>
            <p:sp>
              <p:nvSpPr>
                <p:cNvPr id="25" name="矩形 24"/>
                <p:cNvSpPr/>
                <p:nvPr/>
              </p:nvSpPr>
              <p:spPr>
                <a:xfrm>
                  <a:off x="1235075" y="4634730"/>
                  <a:ext cx="3106773" cy="560746"/>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6" name="等腰三角形 25"/>
                <p:cNvSpPr/>
                <p:nvPr/>
              </p:nvSpPr>
              <p:spPr>
                <a:xfrm rot="5400000">
                  <a:off x="1158367" y="4777598"/>
                  <a:ext cx="428425" cy="27501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24" name="文本框 23"/>
              <p:cNvSpPr txBox="1"/>
              <p:nvPr/>
            </p:nvSpPr>
            <p:spPr>
              <a:xfrm>
                <a:off x="1142961" y="4700890"/>
                <a:ext cx="48533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2</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7" name="组合 6"/>
          <p:cNvGrpSpPr/>
          <p:nvPr/>
        </p:nvGrpSpPr>
        <p:grpSpPr>
          <a:xfrm>
            <a:off x="1150309" y="2091673"/>
            <a:ext cx="3198887" cy="560746"/>
            <a:chOff x="1150309" y="2091673"/>
            <a:chExt cx="3198887" cy="560746"/>
          </a:xfrm>
        </p:grpSpPr>
        <p:sp>
          <p:nvSpPr>
            <p:cNvPr id="437" name="Rectangle 31"/>
            <p:cNvSpPr>
              <a:spLocks noChangeArrowheads="1"/>
            </p:cNvSpPr>
            <p:nvPr/>
          </p:nvSpPr>
          <p:spPr bwMode="auto">
            <a:xfrm>
              <a:off x="1536182" y="2165309"/>
              <a:ext cx="2088006" cy="369332"/>
            </a:xfrm>
            <a:prstGeom prst="rect">
              <a:avLst/>
            </a:prstGeom>
            <a:noFill/>
            <a:ln>
              <a:noFill/>
            </a:ln>
          </p:spPr>
          <p:txBody>
            <a:bodyPr wrap="square" lIns="0" tIns="0" rIns="0" bIns="0">
              <a:spAutoFit/>
            </a:bodyPr>
            <a:lstStyle/>
            <a:p>
              <a:pPr defTabSz="1088390">
                <a:defRPr/>
              </a:pPr>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食物要新鲜</a:t>
              </a:r>
              <a:endParaRPr lang="en-US" altLang="zh-CN" sz="2400">
                <a:solidFill>
                  <a:schemeClr val="accent6"/>
                </a:solidFill>
                <a:latin typeface="微软雅黑" panose="020B0503020204020204" pitchFamily="34" charset="-122"/>
                <a:ea typeface="微软雅黑" panose="020B0503020204020204" pitchFamily="34" charset="-122"/>
                <a:cs typeface="+mn-ea"/>
                <a:sym typeface="+mn-lt"/>
              </a:endParaRPr>
            </a:p>
          </p:txBody>
        </p:sp>
        <p:grpSp>
          <p:nvGrpSpPr>
            <p:cNvPr id="27" name="组合 26"/>
            <p:cNvGrpSpPr/>
            <p:nvPr/>
          </p:nvGrpSpPr>
          <p:grpSpPr>
            <a:xfrm>
              <a:off x="1150309" y="2091673"/>
              <a:ext cx="3198887" cy="560746"/>
              <a:chOff x="1142961" y="4634730"/>
              <a:chExt cx="3198887" cy="560746"/>
            </a:xfrm>
          </p:grpSpPr>
          <p:grpSp>
            <p:nvGrpSpPr>
              <p:cNvPr id="28" name="组合 27"/>
              <p:cNvGrpSpPr/>
              <p:nvPr/>
            </p:nvGrpSpPr>
            <p:grpSpPr>
              <a:xfrm>
                <a:off x="1235075" y="4634730"/>
                <a:ext cx="3106773" cy="560746"/>
                <a:chOff x="1235075" y="4634730"/>
                <a:chExt cx="3106773" cy="560746"/>
              </a:xfrm>
            </p:grpSpPr>
            <p:sp>
              <p:nvSpPr>
                <p:cNvPr id="30" name="矩形 29"/>
                <p:cNvSpPr/>
                <p:nvPr/>
              </p:nvSpPr>
              <p:spPr>
                <a:xfrm>
                  <a:off x="1235075" y="4634730"/>
                  <a:ext cx="3106773" cy="560746"/>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1" name="等腰三角形 30"/>
                <p:cNvSpPr/>
                <p:nvPr/>
              </p:nvSpPr>
              <p:spPr>
                <a:xfrm rot="5400000">
                  <a:off x="1158367" y="4777598"/>
                  <a:ext cx="428425" cy="27501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29" name="文本框 28"/>
              <p:cNvSpPr txBox="1"/>
              <p:nvPr/>
            </p:nvSpPr>
            <p:spPr>
              <a:xfrm>
                <a:off x="1142961" y="4700890"/>
                <a:ext cx="48533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1</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15" name="组合 14"/>
          <p:cNvGrpSpPr/>
          <p:nvPr/>
        </p:nvGrpSpPr>
        <p:grpSpPr>
          <a:xfrm>
            <a:off x="5175332" y="3738758"/>
            <a:ext cx="5823651" cy="738663"/>
            <a:chOff x="5175332" y="3738758"/>
            <a:chExt cx="5823651" cy="738663"/>
          </a:xfrm>
        </p:grpSpPr>
        <p:sp>
          <p:nvSpPr>
            <p:cNvPr id="442" name="Rectangle 36"/>
            <p:cNvSpPr>
              <a:spLocks noChangeArrowheads="1"/>
            </p:cNvSpPr>
            <p:nvPr/>
          </p:nvSpPr>
          <p:spPr bwMode="auto">
            <a:xfrm>
              <a:off x="5687830" y="3840516"/>
              <a:ext cx="5275070" cy="414601"/>
            </a:xfrm>
            <a:prstGeom prst="rect">
              <a:avLst/>
            </a:prstGeom>
            <a:noFill/>
            <a:ln>
              <a:noFill/>
            </a:ln>
          </p:spPr>
          <p:txBody>
            <a:bodyPr wrap="square" lIns="0" tIns="0" rIns="0" bIns="0">
              <a:spAutoFit/>
            </a:bodyPr>
            <a:lstStyle/>
            <a:p>
              <a:pPr defTabSz="1088390">
                <a:lnSpc>
                  <a:spcPct val="120000"/>
                </a:lnSpc>
                <a:defRPr/>
              </a:pPr>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食具要洗净，用前开水烫一下</a:t>
              </a:r>
              <a:endParaRPr lang="en-US" altLang="zh-CN" sz="2400">
                <a:solidFill>
                  <a:schemeClr val="accent6"/>
                </a:solidFill>
                <a:latin typeface="微软雅黑" panose="020B0503020204020204" pitchFamily="34" charset="-122"/>
                <a:ea typeface="微软雅黑" panose="020B0503020204020204" pitchFamily="34" charset="-122"/>
                <a:cs typeface="+mn-ea"/>
                <a:sym typeface="+mn-lt"/>
              </a:endParaRPr>
            </a:p>
          </p:txBody>
        </p:sp>
        <p:grpSp>
          <p:nvGrpSpPr>
            <p:cNvPr id="32" name="组合 31"/>
            <p:cNvGrpSpPr/>
            <p:nvPr/>
          </p:nvGrpSpPr>
          <p:grpSpPr>
            <a:xfrm>
              <a:off x="5175332" y="3738758"/>
              <a:ext cx="5823651" cy="738663"/>
              <a:chOff x="1142961" y="4634729"/>
              <a:chExt cx="5823651" cy="738663"/>
            </a:xfrm>
          </p:grpSpPr>
          <p:grpSp>
            <p:nvGrpSpPr>
              <p:cNvPr id="33" name="组合 32"/>
              <p:cNvGrpSpPr/>
              <p:nvPr/>
            </p:nvGrpSpPr>
            <p:grpSpPr>
              <a:xfrm>
                <a:off x="1235075" y="4634729"/>
                <a:ext cx="5731537" cy="738663"/>
                <a:chOff x="1235075" y="4634729"/>
                <a:chExt cx="5731537" cy="738663"/>
              </a:xfrm>
            </p:grpSpPr>
            <p:sp>
              <p:nvSpPr>
                <p:cNvPr id="35" name="矩形 34"/>
                <p:cNvSpPr/>
                <p:nvPr/>
              </p:nvSpPr>
              <p:spPr>
                <a:xfrm>
                  <a:off x="1235075" y="4634729"/>
                  <a:ext cx="5731537" cy="738663"/>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6" name="等腰三角形 35"/>
                <p:cNvSpPr/>
                <p:nvPr/>
              </p:nvSpPr>
              <p:spPr>
                <a:xfrm rot="5400000">
                  <a:off x="1158367" y="4777598"/>
                  <a:ext cx="428425" cy="27501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34" name="文本框 33"/>
              <p:cNvSpPr txBox="1"/>
              <p:nvPr/>
            </p:nvSpPr>
            <p:spPr>
              <a:xfrm>
                <a:off x="1142961" y="4700890"/>
                <a:ext cx="48533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7</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13" name="组合 12"/>
          <p:cNvGrpSpPr/>
          <p:nvPr/>
        </p:nvGrpSpPr>
        <p:grpSpPr>
          <a:xfrm>
            <a:off x="5175332" y="1754606"/>
            <a:ext cx="5823651" cy="738663"/>
            <a:chOff x="5175332" y="1754606"/>
            <a:chExt cx="5823651" cy="738663"/>
          </a:xfrm>
        </p:grpSpPr>
        <p:sp>
          <p:nvSpPr>
            <p:cNvPr id="440" name="Rectangle 34"/>
            <p:cNvSpPr>
              <a:spLocks noChangeArrowheads="1"/>
            </p:cNvSpPr>
            <p:nvPr/>
          </p:nvSpPr>
          <p:spPr bwMode="auto">
            <a:xfrm>
              <a:off x="5687829" y="1806276"/>
              <a:ext cx="5275073" cy="414601"/>
            </a:xfrm>
            <a:prstGeom prst="rect">
              <a:avLst/>
            </a:prstGeom>
            <a:noFill/>
            <a:ln>
              <a:noFill/>
            </a:ln>
          </p:spPr>
          <p:txBody>
            <a:bodyPr wrap="square" lIns="0" tIns="0" rIns="0" bIns="0">
              <a:spAutoFit/>
            </a:bodyPr>
            <a:lstStyle/>
            <a:p>
              <a:pPr defTabSz="1088390">
                <a:lnSpc>
                  <a:spcPct val="120000"/>
                </a:lnSpc>
                <a:defRPr/>
              </a:pPr>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剩饭菜要加盖冷藏，隔顿回锅加热再吃</a:t>
              </a:r>
              <a:endParaRPr lang="en-US" altLang="zh-CN" sz="2400">
                <a:solidFill>
                  <a:schemeClr val="accent6"/>
                </a:solidFill>
                <a:latin typeface="微软雅黑" panose="020B0503020204020204" pitchFamily="34" charset="-122"/>
                <a:ea typeface="微软雅黑" panose="020B0503020204020204" pitchFamily="34" charset="-122"/>
                <a:cs typeface="+mn-ea"/>
                <a:sym typeface="+mn-lt"/>
              </a:endParaRPr>
            </a:p>
          </p:txBody>
        </p:sp>
        <p:grpSp>
          <p:nvGrpSpPr>
            <p:cNvPr id="37" name="组合 36"/>
            <p:cNvGrpSpPr/>
            <p:nvPr/>
          </p:nvGrpSpPr>
          <p:grpSpPr>
            <a:xfrm>
              <a:off x="5175332" y="1754606"/>
              <a:ext cx="5823651" cy="738663"/>
              <a:chOff x="1142961" y="4634729"/>
              <a:chExt cx="5823651" cy="738663"/>
            </a:xfrm>
          </p:grpSpPr>
          <p:grpSp>
            <p:nvGrpSpPr>
              <p:cNvPr id="38" name="组合 37"/>
              <p:cNvGrpSpPr/>
              <p:nvPr/>
            </p:nvGrpSpPr>
            <p:grpSpPr>
              <a:xfrm>
                <a:off x="1235075" y="4634729"/>
                <a:ext cx="5731537" cy="738663"/>
                <a:chOff x="1235075" y="4634729"/>
                <a:chExt cx="5731537" cy="738663"/>
              </a:xfrm>
            </p:grpSpPr>
            <p:sp>
              <p:nvSpPr>
                <p:cNvPr id="40" name="矩形 39"/>
                <p:cNvSpPr/>
                <p:nvPr/>
              </p:nvSpPr>
              <p:spPr>
                <a:xfrm>
                  <a:off x="1235075" y="4634729"/>
                  <a:ext cx="5731537" cy="738663"/>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41" name="等腰三角形 40"/>
                <p:cNvSpPr/>
                <p:nvPr/>
              </p:nvSpPr>
              <p:spPr>
                <a:xfrm rot="5400000">
                  <a:off x="1158367" y="4777598"/>
                  <a:ext cx="428425" cy="27501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39" name="文本框 38"/>
              <p:cNvSpPr txBox="1"/>
              <p:nvPr/>
            </p:nvSpPr>
            <p:spPr>
              <a:xfrm>
                <a:off x="1142961" y="4700890"/>
                <a:ext cx="48533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5</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14" name="组合 13"/>
          <p:cNvGrpSpPr/>
          <p:nvPr/>
        </p:nvGrpSpPr>
        <p:grpSpPr>
          <a:xfrm>
            <a:off x="5175332" y="2746682"/>
            <a:ext cx="5823651" cy="738663"/>
            <a:chOff x="5175332" y="2746682"/>
            <a:chExt cx="5823651" cy="738663"/>
          </a:xfrm>
        </p:grpSpPr>
        <p:sp>
          <p:nvSpPr>
            <p:cNvPr id="441" name="Rectangle 35"/>
            <p:cNvSpPr>
              <a:spLocks noChangeArrowheads="1"/>
            </p:cNvSpPr>
            <p:nvPr/>
          </p:nvSpPr>
          <p:spPr bwMode="auto">
            <a:xfrm>
              <a:off x="5723910" y="2841639"/>
              <a:ext cx="5275073" cy="414601"/>
            </a:xfrm>
            <a:prstGeom prst="rect">
              <a:avLst/>
            </a:prstGeom>
            <a:noFill/>
            <a:ln>
              <a:noFill/>
            </a:ln>
          </p:spPr>
          <p:txBody>
            <a:bodyPr wrap="square" lIns="0" tIns="0" rIns="0" bIns="0">
              <a:spAutoFit/>
            </a:bodyPr>
            <a:lstStyle/>
            <a:p>
              <a:pPr defTabSz="1088390">
                <a:lnSpc>
                  <a:spcPct val="120000"/>
                </a:lnSpc>
                <a:defRPr/>
              </a:pPr>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蔬菜要经清水洗净、浸泡后方可人锅</a:t>
              </a:r>
              <a:endParaRPr lang="en-US" altLang="zh-CN" sz="2400">
                <a:solidFill>
                  <a:schemeClr val="accent6"/>
                </a:solidFill>
                <a:latin typeface="微软雅黑" panose="020B0503020204020204" pitchFamily="34" charset="-122"/>
                <a:ea typeface="微软雅黑" panose="020B0503020204020204" pitchFamily="34" charset="-122"/>
                <a:cs typeface="+mn-ea"/>
                <a:sym typeface="+mn-lt"/>
              </a:endParaRPr>
            </a:p>
          </p:txBody>
        </p:sp>
        <p:grpSp>
          <p:nvGrpSpPr>
            <p:cNvPr id="42" name="组合 41"/>
            <p:cNvGrpSpPr/>
            <p:nvPr/>
          </p:nvGrpSpPr>
          <p:grpSpPr>
            <a:xfrm>
              <a:off x="5175332" y="2746682"/>
              <a:ext cx="5823651" cy="738663"/>
              <a:chOff x="1142961" y="4634729"/>
              <a:chExt cx="5823651" cy="738663"/>
            </a:xfrm>
          </p:grpSpPr>
          <p:grpSp>
            <p:nvGrpSpPr>
              <p:cNvPr id="43" name="组合 42"/>
              <p:cNvGrpSpPr/>
              <p:nvPr/>
            </p:nvGrpSpPr>
            <p:grpSpPr>
              <a:xfrm>
                <a:off x="1235075" y="4634729"/>
                <a:ext cx="5731537" cy="738663"/>
                <a:chOff x="1235075" y="4634729"/>
                <a:chExt cx="5731537" cy="738663"/>
              </a:xfrm>
            </p:grpSpPr>
            <p:sp>
              <p:nvSpPr>
                <p:cNvPr id="45" name="矩形 44"/>
                <p:cNvSpPr/>
                <p:nvPr/>
              </p:nvSpPr>
              <p:spPr>
                <a:xfrm>
                  <a:off x="1235075" y="4634729"/>
                  <a:ext cx="5731537" cy="738663"/>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46" name="等腰三角形 45"/>
                <p:cNvSpPr/>
                <p:nvPr/>
              </p:nvSpPr>
              <p:spPr>
                <a:xfrm rot="5400000">
                  <a:off x="1158367" y="4777598"/>
                  <a:ext cx="428425" cy="27501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44" name="文本框 43"/>
              <p:cNvSpPr txBox="1"/>
              <p:nvPr/>
            </p:nvSpPr>
            <p:spPr>
              <a:xfrm>
                <a:off x="1142961" y="4700890"/>
                <a:ext cx="48533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6</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16" name="组合 15"/>
          <p:cNvGrpSpPr/>
          <p:nvPr/>
        </p:nvGrpSpPr>
        <p:grpSpPr>
          <a:xfrm>
            <a:off x="5175332" y="4730834"/>
            <a:ext cx="5823651" cy="768060"/>
            <a:chOff x="5175332" y="4730834"/>
            <a:chExt cx="5823651" cy="768060"/>
          </a:xfrm>
        </p:grpSpPr>
        <p:sp>
          <p:nvSpPr>
            <p:cNvPr id="444" name="Rectangle 36"/>
            <p:cNvSpPr>
              <a:spLocks noChangeArrowheads="1"/>
            </p:cNvSpPr>
            <p:nvPr/>
          </p:nvSpPr>
          <p:spPr bwMode="auto">
            <a:xfrm>
              <a:off x="5633184" y="4760230"/>
              <a:ext cx="5275070" cy="738664"/>
            </a:xfrm>
            <a:prstGeom prst="rect">
              <a:avLst/>
            </a:prstGeom>
            <a:noFill/>
            <a:ln>
              <a:noFill/>
            </a:ln>
          </p:spPr>
          <p:txBody>
            <a:bodyPr wrap="square" lIns="0" tIns="0" rIns="0" bIns="0">
              <a:spAutoFit/>
            </a:bodyPr>
            <a:lstStyle/>
            <a:p>
              <a:pPr defTabSz="1088390">
                <a:defRPr/>
              </a:pPr>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食品、刀板、食具均要生熟分开</a:t>
              </a:r>
              <a:r>
                <a:rPr lang="en-US" altLang="zh-CN" sz="2400">
                  <a:solidFill>
                    <a:schemeClr val="accent6"/>
                  </a:solidFill>
                  <a:latin typeface="微软雅黑" panose="020B0503020204020204" pitchFamily="34" charset="-122"/>
                  <a:ea typeface="微软雅黑" panose="020B0503020204020204" pitchFamily="34" charset="-122"/>
                  <a:cs typeface="+mn-ea"/>
                  <a:sym typeface="+mn-lt"/>
                </a:rPr>
                <a:t>(</a:t>
              </a:r>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防止细菌交叉污染</a:t>
              </a:r>
              <a:r>
                <a:rPr lang="en-US" altLang="zh-CN" sz="2400">
                  <a:solidFill>
                    <a:schemeClr val="accent6"/>
                  </a:solidFill>
                  <a:latin typeface="微软雅黑" panose="020B0503020204020204" pitchFamily="34" charset="-122"/>
                  <a:ea typeface="微软雅黑" panose="020B0503020204020204" pitchFamily="34" charset="-122"/>
                  <a:cs typeface="+mn-ea"/>
                  <a:sym typeface="+mn-lt"/>
                </a:rPr>
                <a:t>)</a:t>
              </a:r>
            </a:p>
          </p:txBody>
        </p:sp>
        <p:grpSp>
          <p:nvGrpSpPr>
            <p:cNvPr id="47" name="组合 46"/>
            <p:cNvGrpSpPr/>
            <p:nvPr/>
          </p:nvGrpSpPr>
          <p:grpSpPr>
            <a:xfrm>
              <a:off x="5175332" y="4730834"/>
              <a:ext cx="5823651" cy="738663"/>
              <a:chOff x="1142961" y="4634729"/>
              <a:chExt cx="5823651" cy="738663"/>
            </a:xfrm>
          </p:grpSpPr>
          <p:grpSp>
            <p:nvGrpSpPr>
              <p:cNvPr id="48" name="组合 47"/>
              <p:cNvGrpSpPr/>
              <p:nvPr/>
            </p:nvGrpSpPr>
            <p:grpSpPr>
              <a:xfrm>
                <a:off x="1235075" y="4634729"/>
                <a:ext cx="5731537" cy="738663"/>
                <a:chOff x="1235075" y="4634729"/>
                <a:chExt cx="5731537" cy="738663"/>
              </a:xfrm>
            </p:grpSpPr>
            <p:sp>
              <p:nvSpPr>
                <p:cNvPr id="50" name="矩形 49"/>
                <p:cNvSpPr/>
                <p:nvPr/>
              </p:nvSpPr>
              <p:spPr>
                <a:xfrm>
                  <a:off x="1235075" y="4634729"/>
                  <a:ext cx="5731537" cy="738663"/>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1" name="等腰三角形 50"/>
                <p:cNvSpPr/>
                <p:nvPr/>
              </p:nvSpPr>
              <p:spPr>
                <a:xfrm rot="5400000">
                  <a:off x="1158367" y="4777598"/>
                  <a:ext cx="428425" cy="27501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
            <p:nvSpPr>
              <p:cNvPr id="49" name="文本框 48"/>
              <p:cNvSpPr txBox="1"/>
              <p:nvPr/>
            </p:nvSpPr>
            <p:spPr>
              <a:xfrm>
                <a:off x="1142961" y="4700890"/>
                <a:ext cx="48533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8</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spTree>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750"/>
                                        <p:tgtEl>
                                          <p:spTgt spid="12"/>
                                        </p:tgtEl>
                                      </p:cBhvr>
                                    </p:animEffect>
                                  </p:childTnLst>
                                </p:cTn>
                              </p:par>
                            </p:childTnLst>
                          </p:cTn>
                        </p:par>
                        <p:par>
                          <p:cTn id="8" fill="hold" nodeType="afterGroup">
                            <p:stCondLst>
                              <p:cond delay="750"/>
                            </p:stCondLst>
                            <p:childTnLst>
                              <p:par>
                                <p:cTn id="9" presetID="2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750"/>
                                        <p:tgtEl>
                                          <p:spTgt spid="7"/>
                                        </p:tgtEl>
                                      </p:cBhvr>
                                    </p:animEffect>
                                  </p:childTnLst>
                                </p:cTn>
                              </p:par>
                            </p:childTnLst>
                          </p:cTn>
                        </p:par>
                        <p:par>
                          <p:cTn id="12" fill="hold" nodeType="afterGroup">
                            <p:stCondLst>
                              <p:cond delay="1500"/>
                            </p:stCondLst>
                            <p:childTnLst>
                              <p:par>
                                <p:cTn id="13" presetID="22" presetClass="entr" presetSubtype="8"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750"/>
                                        <p:tgtEl>
                                          <p:spTgt spid="8"/>
                                        </p:tgtEl>
                                      </p:cBhvr>
                                    </p:animEffect>
                                  </p:childTnLst>
                                </p:cTn>
                              </p:par>
                            </p:childTnLst>
                          </p:cTn>
                        </p:par>
                        <p:par>
                          <p:cTn id="16" fill="hold" nodeType="afterGroup">
                            <p:stCondLst>
                              <p:cond delay="2250"/>
                            </p:stCondLst>
                            <p:childTnLst>
                              <p:par>
                                <p:cTn id="17" presetID="22" presetClass="entr" presetSubtype="8"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750"/>
                                        <p:tgtEl>
                                          <p:spTgt spid="9"/>
                                        </p:tgtEl>
                                      </p:cBhvr>
                                    </p:animEffect>
                                  </p:childTnLst>
                                </p:cTn>
                              </p:par>
                            </p:childTnLst>
                          </p:cTn>
                        </p:par>
                        <p:par>
                          <p:cTn id="20" fill="hold" nodeType="afterGroup">
                            <p:stCondLst>
                              <p:cond delay="3000"/>
                            </p:stCondLst>
                            <p:childTnLst>
                              <p:par>
                                <p:cTn id="21" presetID="22" presetClass="entr" presetSubtype="8"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750"/>
                                        <p:tgtEl>
                                          <p:spTgt spid="10"/>
                                        </p:tgtEl>
                                      </p:cBhvr>
                                    </p:animEffect>
                                  </p:childTnLst>
                                </p:cTn>
                              </p:par>
                            </p:childTnLst>
                          </p:cTn>
                        </p:par>
                        <p:par>
                          <p:cTn id="24" fill="hold" nodeType="afterGroup">
                            <p:stCondLst>
                              <p:cond delay="3750"/>
                            </p:stCondLst>
                            <p:childTnLst>
                              <p:par>
                                <p:cTn id="25" presetID="22" presetClass="entr" presetSubtype="8" fill="hold"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750"/>
                                        <p:tgtEl>
                                          <p:spTgt spid="13"/>
                                        </p:tgtEl>
                                      </p:cBhvr>
                                    </p:animEffect>
                                  </p:childTnLst>
                                </p:cTn>
                              </p:par>
                            </p:childTnLst>
                          </p:cTn>
                        </p:par>
                        <p:par>
                          <p:cTn id="28" fill="hold" nodeType="afterGroup">
                            <p:stCondLst>
                              <p:cond delay="4500"/>
                            </p:stCondLst>
                            <p:childTnLst>
                              <p:par>
                                <p:cTn id="29" presetID="22" presetClass="entr" presetSubtype="8"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left)">
                                      <p:cBhvr>
                                        <p:cTn id="31" dur="750"/>
                                        <p:tgtEl>
                                          <p:spTgt spid="14"/>
                                        </p:tgtEl>
                                      </p:cBhvr>
                                    </p:animEffect>
                                  </p:childTnLst>
                                </p:cTn>
                              </p:par>
                            </p:childTnLst>
                          </p:cTn>
                        </p:par>
                        <p:par>
                          <p:cTn id="32" fill="hold" nodeType="afterGroup">
                            <p:stCondLst>
                              <p:cond delay="5250"/>
                            </p:stCondLst>
                            <p:childTnLst>
                              <p:par>
                                <p:cTn id="33" presetID="22" presetClass="entr" presetSubtype="8" fill="hold"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left)">
                                      <p:cBhvr>
                                        <p:cTn id="35" dur="750"/>
                                        <p:tgtEl>
                                          <p:spTgt spid="15"/>
                                        </p:tgtEl>
                                      </p:cBhvr>
                                    </p:animEffect>
                                  </p:childTnLst>
                                </p:cTn>
                              </p:par>
                            </p:childTnLst>
                          </p:cTn>
                        </p:par>
                        <p:par>
                          <p:cTn id="36" fill="hold" nodeType="afterGroup">
                            <p:stCondLst>
                              <p:cond delay="6000"/>
                            </p:stCondLst>
                            <p:childTnLst>
                              <p:par>
                                <p:cTn id="37" presetID="22" presetClass="entr" presetSubtype="8" fill="hold"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left)">
                                      <p:cBhvr>
                                        <p:cTn id="39"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6718300" y="0"/>
            <a:ext cx="5473700" cy="1549400"/>
          </a:xfrm>
          <a:prstGeom prst="rect">
            <a:avLst/>
          </a:prstGeom>
        </p:spPr>
      </p:pic>
      <p:grpSp>
        <p:nvGrpSpPr>
          <p:cNvPr id="4" name="组合 3"/>
          <p:cNvGrpSpPr/>
          <p:nvPr/>
        </p:nvGrpSpPr>
        <p:grpSpPr>
          <a:xfrm>
            <a:off x="4533623" y="1617268"/>
            <a:ext cx="571776" cy="3015144"/>
            <a:chOff x="4813023" y="1858208"/>
            <a:chExt cx="571776" cy="3015144"/>
          </a:xfrm>
        </p:grpSpPr>
        <p:sp>
          <p:nvSpPr>
            <p:cNvPr id="2" name="矩形: 圆角 1"/>
            <p:cNvSpPr/>
            <p:nvPr/>
          </p:nvSpPr>
          <p:spPr>
            <a:xfrm>
              <a:off x="4813023" y="1858208"/>
              <a:ext cx="571776" cy="440492"/>
            </a:xfrm>
            <a:prstGeom prst="roundRect">
              <a:avLst/>
            </a:prstGeom>
            <a:solidFill>
              <a:srgbClr val="1B6B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5" name="矩形: 圆角 14"/>
            <p:cNvSpPr/>
            <p:nvPr/>
          </p:nvSpPr>
          <p:spPr>
            <a:xfrm>
              <a:off x="4813023" y="2501871"/>
              <a:ext cx="571776" cy="440492"/>
            </a:xfrm>
            <a:prstGeom prst="roundRect">
              <a:avLst/>
            </a:prstGeom>
            <a:solidFill>
              <a:srgbClr val="1B6B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6" name="矩形: 圆角 15"/>
            <p:cNvSpPr/>
            <p:nvPr/>
          </p:nvSpPr>
          <p:spPr>
            <a:xfrm>
              <a:off x="4813023" y="3145534"/>
              <a:ext cx="571776" cy="440492"/>
            </a:xfrm>
            <a:prstGeom prst="roundRect">
              <a:avLst/>
            </a:prstGeom>
            <a:solidFill>
              <a:srgbClr val="1B6B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7" name="矩形: 圆角 16"/>
            <p:cNvSpPr/>
            <p:nvPr/>
          </p:nvSpPr>
          <p:spPr>
            <a:xfrm>
              <a:off x="4813023" y="3789197"/>
              <a:ext cx="571776" cy="440492"/>
            </a:xfrm>
            <a:prstGeom prst="roundRect">
              <a:avLst/>
            </a:prstGeom>
            <a:solidFill>
              <a:srgbClr val="1B6B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8" name="矩形: 圆角 17"/>
            <p:cNvSpPr/>
            <p:nvPr/>
          </p:nvSpPr>
          <p:spPr>
            <a:xfrm>
              <a:off x="4813023" y="4432860"/>
              <a:ext cx="571776" cy="440492"/>
            </a:xfrm>
            <a:prstGeom prst="roundRect">
              <a:avLst/>
            </a:prstGeom>
            <a:solidFill>
              <a:srgbClr val="1B6B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2348523" y="1568751"/>
            <a:ext cx="1415772" cy="2959093"/>
            <a:chOff x="1309656" y="1248489"/>
            <a:chExt cx="1415772" cy="2959093"/>
          </a:xfrm>
        </p:grpSpPr>
        <p:sp>
          <p:nvSpPr>
            <p:cNvPr id="3" name="文本框 2"/>
            <p:cNvSpPr txBox="1"/>
            <p:nvPr/>
          </p:nvSpPr>
          <p:spPr>
            <a:xfrm>
              <a:off x="1309656" y="2637922"/>
              <a:ext cx="1415772" cy="1569660"/>
            </a:xfrm>
            <a:prstGeom prst="rect">
              <a:avLst/>
            </a:prstGeom>
            <a:noFill/>
          </p:spPr>
          <p:txBody>
            <a:bodyPr wrap="none" rtlCol="0">
              <a:spAutoFit/>
            </a:bodyPr>
            <a:lstStyle/>
            <a:p>
              <a:r>
                <a:rPr lang="zh-CN" altLang="en-US" sz="9600" b="1">
                  <a:solidFill>
                    <a:srgbClr val="1B6B34"/>
                  </a:solidFill>
                  <a:latin typeface="微软雅黑" panose="020B0503020204020204" pitchFamily="34" charset="-122"/>
                  <a:ea typeface="微软雅黑" panose="020B0503020204020204" pitchFamily="34" charset="-122"/>
                  <a:cs typeface="+mn-ea"/>
                  <a:sym typeface="+mn-lt"/>
                </a:rPr>
                <a:t>录</a:t>
              </a:r>
            </a:p>
          </p:txBody>
        </p:sp>
        <p:sp>
          <p:nvSpPr>
            <p:cNvPr id="22" name="文本框 21"/>
            <p:cNvSpPr txBox="1"/>
            <p:nvPr/>
          </p:nvSpPr>
          <p:spPr>
            <a:xfrm>
              <a:off x="1309656" y="1248489"/>
              <a:ext cx="1415772" cy="1569660"/>
            </a:xfrm>
            <a:prstGeom prst="rect">
              <a:avLst/>
            </a:prstGeom>
            <a:noFill/>
          </p:spPr>
          <p:txBody>
            <a:bodyPr wrap="none" rtlCol="0">
              <a:spAutoFit/>
            </a:bodyPr>
            <a:lstStyle/>
            <a:p>
              <a:r>
                <a:rPr lang="zh-CN" altLang="en-US" sz="9600" b="1">
                  <a:solidFill>
                    <a:srgbClr val="1B6B34"/>
                  </a:solidFill>
                  <a:latin typeface="微软雅黑" panose="020B0503020204020204" pitchFamily="34" charset="-122"/>
                  <a:ea typeface="微软雅黑" panose="020B0503020204020204" pitchFamily="34" charset="-122"/>
                  <a:cs typeface="+mn-ea"/>
                  <a:sym typeface="+mn-lt"/>
                </a:rPr>
                <a:t>目</a:t>
              </a:r>
            </a:p>
          </p:txBody>
        </p:sp>
      </p:grpSp>
      <p:sp>
        <p:nvSpPr>
          <p:cNvPr id="10" name="内容占位符 2"/>
          <p:cNvSpPr txBox="1"/>
          <p:nvPr/>
        </p:nvSpPr>
        <p:spPr bwMode="auto">
          <a:xfrm>
            <a:off x="4533623" y="1433753"/>
            <a:ext cx="6061804" cy="3345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214630" indent="-214630" algn="l" rtl="0" eaLnBrk="1" fontAlgn="base" hangingPunct="1">
              <a:spcBef>
                <a:spcPts val="225"/>
              </a:spcBef>
              <a:spcAft>
                <a:spcPts val="225"/>
              </a:spcAft>
              <a:buClrTx/>
              <a:buSzTx/>
              <a:buFont typeface="Arial" panose="020B0604020202020204" pitchFamily="34" charset="0"/>
              <a:buChar char="•"/>
              <a:defRPr sz="2400" kern="1200">
                <a:solidFill>
                  <a:srgbClr val="000000"/>
                </a:solidFill>
                <a:latin typeface="+mn-lt"/>
                <a:ea typeface="+mn-ea"/>
                <a:cs typeface="+mn-cs"/>
              </a:defRPr>
            </a:lvl1pPr>
            <a:lvl2pPr marL="0" indent="0" algn="l" rtl="0" eaLnBrk="1" fontAlgn="base" hangingPunct="1">
              <a:lnSpc>
                <a:spcPct val="130000"/>
              </a:lnSpc>
              <a:spcBef>
                <a:spcPct val="20000"/>
              </a:spcBef>
              <a:spcAft>
                <a:spcPct val="0"/>
              </a:spcAft>
              <a:buFontTx/>
              <a:buNone/>
              <a:defRPr sz="1350" kern="1200">
                <a:solidFill>
                  <a:srgbClr val="7F7F7F"/>
                </a:solidFill>
                <a:latin typeface="+mn-lt"/>
                <a:ea typeface="+mn-ea"/>
                <a:cs typeface="+mn-cs"/>
              </a:defRPr>
            </a:lvl2pPr>
            <a:lvl3pPr marL="539750" indent="-171450" algn="l" rtl="0" eaLnBrk="1" fontAlgn="base" hangingPunct="1">
              <a:lnSpc>
                <a:spcPct val="130000"/>
              </a:lnSpc>
              <a:spcBef>
                <a:spcPts val="225"/>
              </a:spcBef>
              <a:spcAft>
                <a:spcPts val="225"/>
              </a:spcAft>
              <a:buChar char="•"/>
              <a:defRPr sz="2000" kern="1200">
                <a:solidFill>
                  <a:schemeClr val="tx1"/>
                </a:solidFill>
                <a:latin typeface="+mn-lt"/>
                <a:ea typeface="+mn-ea"/>
                <a:cs typeface="+mn-cs"/>
              </a:defRPr>
            </a:lvl3pPr>
            <a:lvl4pPr marL="675005" indent="-171450" algn="l" rtl="0" eaLnBrk="1" fontAlgn="base" hangingPunct="1">
              <a:lnSpc>
                <a:spcPct val="130000"/>
              </a:lnSpc>
              <a:spcBef>
                <a:spcPts val="225"/>
              </a:spcBef>
              <a:spcAft>
                <a:spcPts val="225"/>
              </a:spcAft>
              <a:buChar char="–"/>
              <a:defRPr sz="1800" kern="1200">
                <a:solidFill>
                  <a:schemeClr val="tx1"/>
                </a:solidFill>
                <a:latin typeface="+mn-lt"/>
                <a:ea typeface="+mn-ea"/>
                <a:cs typeface="+mn-cs"/>
              </a:defRPr>
            </a:lvl4pPr>
            <a:lvl5pPr marL="809625" indent="-171450" algn="l" rtl="0" eaLnBrk="1" fontAlgn="base" hangingPunct="1">
              <a:lnSpc>
                <a:spcPct val="130000"/>
              </a:lnSpc>
              <a:spcBef>
                <a:spcPts val="225"/>
              </a:spcBef>
              <a:spcAft>
                <a:spcPts val="225"/>
              </a:spcAft>
              <a:buChar char="»"/>
              <a:defRPr sz="1800" kern="1200">
                <a:solidFill>
                  <a:schemeClr val="tx1"/>
                </a:solidFill>
                <a:latin typeface="+mn-lt"/>
                <a:ea typeface="+mn-ea"/>
                <a:cs typeface="+mn-cs"/>
              </a:defRPr>
            </a:lvl5pPr>
            <a:lvl6pPr marL="944880" indent="-171450" algn="l" defTabSz="685165" rtl="0" eaLnBrk="1" latinLnBrk="0" hangingPunct="1">
              <a:spcBef>
                <a:spcPts val="225"/>
              </a:spcBef>
              <a:spcAft>
                <a:spcPts val="225"/>
              </a:spcAft>
              <a:buFont typeface="Arial" panose="020B0604020202020204" pitchFamily="34" charset="0"/>
              <a:buChar char="•"/>
              <a:defRPr sz="1800" kern="1200">
                <a:solidFill>
                  <a:schemeClr val="tx1"/>
                </a:solidFill>
                <a:latin typeface="+mn-lt"/>
                <a:ea typeface="+mn-ea"/>
                <a:cs typeface="+mn-cs"/>
              </a:defRPr>
            </a:lvl6pPr>
            <a:lvl7pPr marL="2228850" indent="-171450" algn="l" defTabSz="685165"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165"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165"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spcBef>
                <a:spcPct val="0"/>
              </a:spcBef>
              <a:spcAft>
                <a:spcPct val="0"/>
              </a:spcAft>
              <a:buFont typeface="Arial" panose="020B0604020202020204" pitchFamily="34" charset="0"/>
              <a:buNone/>
            </a:pPr>
            <a:r>
              <a:rPr lang="en-US" altLang="zh-CN" sz="2800">
                <a:solidFill>
                  <a:schemeClr val="bg1"/>
                </a:solidFill>
                <a:latin typeface="微软雅黑" panose="020B0503020204020204" pitchFamily="34" charset="-122"/>
                <a:ea typeface="微软雅黑" panose="020B0503020204020204" pitchFamily="34" charset="-122"/>
                <a:cs typeface="+mn-ea"/>
                <a:sym typeface="+mn-lt"/>
              </a:rPr>
              <a:t>01</a:t>
            </a:r>
            <a:r>
              <a:rPr lang="en-US" altLang="zh-CN" sz="2800">
                <a:solidFill>
                  <a:srgbClr val="549467"/>
                </a:solidFill>
                <a:latin typeface="微软雅黑" panose="020B0503020204020204" pitchFamily="34" charset="-122"/>
                <a:ea typeface="微软雅黑" panose="020B0503020204020204" pitchFamily="34" charset="-122"/>
                <a:cs typeface="+mn-ea"/>
                <a:sym typeface="+mn-lt"/>
              </a:rPr>
              <a:t> </a:t>
            </a:r>
            <a:r>
              <a:rPr lang="en-US" altLang="zh-CN"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 </a:t>
            </a:r>
            <a:r>
              <a:rPr lang="zh-CN" altLang="en-US"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全国</a:t>
            </a:r>
            <a:r>
              <a:rPr lang="en-US" altLang="zh-CN"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a:t>
            </a:r>
            <a:r>
              <a:rPr lang="zh-CN" altLang="en-US"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食品卫生法</a:t>
            </a:r>
            <a:r>
              <a:rPr lang="en-US" altLang="zh-CN"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a:t>
            </a:r>
            <a:r>
              <a:rPr lang="zh-CN" altLang="en-US"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宣传周</a:t>
            </a:r>
            <a:endParaRPr lang="en-US" altLang="zh-CN"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endParaRPr>
          </a:p>
          <a:p>
            <a:pPr marL="0" indent="0">
              <a:lnSpc>
                <a:spcPct val="150000"/>
              </a:lnSpc>
              <a:spcBef>
                <a:spcPct val="0"/>
              </a:spcBef>
              <a:spcAft>
                <a:spcPct val="0"/>
              </a:spcAft>
              <a:buFont typeface="Arial" panose="020B0604020202020204" pitchFamily="34" charset="0"/>
              <a:buNone/>
            </a:pPr>
            <a:r>
              <a:rPr lang="en-US" altLang="zh-CN" sz="2800">
                <a:solidFill>
                  <a:schemeClr val="bg1"/>
                </a:solidFill>
                <a:latin typeface="微软雅黑" panose="020B0503020204020204" pitchFamily="34" charset="-122"/>
                <a:ea typeface="微软雅黑" panose="020B0503020204020204" pitchFamily="34" charset="-122"/>
                <a:cs typeface="+mn-ea"/>
                <a:sym typeface="+mn-lt"/>
              </a:rPr>
              <a:t>02</a:t>
            </a:r>
            <a:r>
              <a:rPr lang="en-US" altLang="zh-CN" sz="2800">
                <a:solidFill>
                  <a:schemeClr val="bg2">
                    <a:lumMod val="25000"/>
                  </a:schemeClr>
                </a:solidFill>
                <a:latin typeface="微软雅黑" panose="020B0503020204020204" pitchFamily="34" charset="-122"/>
                <a:ea typeface="微软雅黑" panose="020B0503020204020204" pitchFamily="34" charset="-122"/>
                <a:cs typeface="+mn-ea"/>
                <a:sym typeface="+mn-lt"/>
              </a:rPr>
              <a:t>  </a:t>
            </a:r>
            <a:r>
              <a:rPr lang="zh-CN" altLang="en-US"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食品安全卫生五大要点</a:t>
            </a:r>
            <a:endParaRPr lang="en-US" altLang="zh-CN"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endParaRPr>
          </a:p>
          <a:p>
            <a:pPr marL="0" indent="0">
              <a:lnSpc>
                <a:spcPct val="150000"/>
              </a:lnSpc>
              <a:spcBef>
                <a:spcPct val="0"/>
              </a:spcBef>
              <a:spcAft>
                <a:spcPct val="0"/>
              </a:spcAft>
              <a:buFont typeface="Arial" panose="020B0604020202020204" pitchFamily="34" charset="0"/>
              <a:buNone/>
            </a:pPr>
            <a:r>
              <a:rPr lang="en-US" altLang="zh-CN" sz="2800">
                <a:solidFill>
                  <a:schemeClr val="bg1"/>
                </a:solidFill>
                <a:latin typeface="微软雅黑" panose="020B0503020204020204" pitchFamily="34" charset="-122"/>
                <a:ea typeface="微软雅黑" panose="020B0503020204020204" pitchFamily="34" charset="-122"/>
                <a:cs typeface="+mn-ea"/>
                <a:sym typeface="+mn-lt"/>
              </a:rPr>
              <a:t>03</a:t>
            </a:r>
            <a:r>
              <a:rPr lang="en-US" altLang="zh-CN"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  </a:t>
            </a:r>
            <a:r>
              <a:rPr lang="zh-CN" altLang="en-US"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食品安全卫生四大杀手</a:t>
            </a:r>
            <a:endParaRPr lang="en-US" altLang="zh-CN"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endParaRPr>
          </a:p>
          <a:p>
            <a:pPr marL="0" indent="0">
              <a:lnSpc>
                <a:spcPct val="150000"/>
              </a:lnSpc>
              <a:spcBef>
                <a:spcPct val="0"/>
              </a:spcBef>
              <a:spcAft>
                <a:spcPct val="0"/>
              </a:spcAft>
              <a:buFont typeface="Arial" panose="020B0604020202020204" pitchFamily="34" charset="0"/>
              <a:buNone/>
            </a:pPr>
            <a:r>
              <a:rPr lang="en-US" altLang="zh-CN" sz="2800">
                <a:solidFill>
                  <a:schemeClr val="bg1"/>
                </a:solidFill>
                <a:latin typeface="微软雅黑" panose="020B0503020204020204" pitchFamily="34" charset="-122"/>
                <a:ea typeface="微软雅黑" panose="020B0503020204020204" pitchFamily="34" charset="-122"/>
                <a:cs typeface="+mn-ea"/>
                <a:sym typeface="+mn-lt"/>
              </a:rPr>
              <a:t>04</a:t>
            </a:r>
            <a:r>
              <a:rPr lang="en-US" altLang="zh-CN"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  </a:t>
            </a:r>
            <a:r>
              <a:rPr lang="zh-CN" altLang="en-US"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预防食物中毒</a:t>
            </a:r>
            <a:endParaRPr lang="en-US" altLang="zh-CN"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endParaRPr>
          </a:p>
          <a:p>
            <a:pPr marL="0" indent="0">
              <a:lnSpc>
                <a:spcPct val="150000"/>
              </a:lnSpc>
              <a:spcBef>
                <a:spcPct val="0"/>
              </a:spcBef>
              <a:spcAft>
                <a:spcPct val="0"/>
              </a:spcAft>
              <a:buFont typeface="Arial" panose="020B0604020202020204" pitchFamily="34" charset="0"/>
              <a:buNone/>
            </a:pPr>
            <a:r>
              <a:rPr lang="en-US" altLang="zh-CN" sz="2800">
                <a:solidFill>
                  <a:schemeClr val="bg1"/>
                </a:solidFill>
                <a:latin typeface="微软雅黑" panose="020B0503020204020204" pitchFamily="34" charset="-122"/>
                <a:ea typeface="微软雅黑" panose="020B0503020204020204" pitchFamily="34" charset="-122"/>
                <a:cs typeface="+mn-ea"/>
                <a:sym typeface="+mn-lt"/>
              </a:rPr>
              <a:t>05</a:t>
            </a:r>
            <a:r>
              <a:rPr lang="en-US" altLang="zh-CN" sz="2800">
                <a:solidFill>
                  <a:srgbClr val="549467"/>
                </a:solidFill>
                <a:latin typeface="微软雅黑" panose="020B0503020204020204" pitchFamily="34" charset="-122"/>
                <a:ea typeface="微软雅黑" panose="020B0503020204020204" pitchFamily="34" charset="-122"/>
                <a:cs typeface="+mn-ea"/>
                <a:sym typeface="+mn-lt"/>
              </a:rPr>
              <a:t> </a:t>
            </a:r>
            <a:r>
              <a:rPr lang="en-US" altLang="zh-CN" sz="2800">
                <a:solidFill>
                  <a:schemeClr val="bg2">
                    <a:lumMod val="25000"/>
                  </a:schemeClr>
                </a:solidFill>
                <a:latin typeface="微软雅黑" panose="020B0503020204020204" pitchFamily="34" charset="-122"/>
                <a:ea typeface="微软雅黑" panose="020B0503020204020204" pitchFamily="34" charset="-122"/>
                <a:cs typeface="+mn-ea"/>
                <a:sym typeface="+mn-lt"/>
              </a:rPr>
              <a:t> </a:t>
            </a:r>
            <a:r>
              <a:rPr lang="zh-CN" altLang="en-US"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食品卫生安全</a:t>
            </a:r>
            <a:r>
              <a:rPr lang="en-US" altLang="zh-CN"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7</a:t>
            </a:r>
            <a:r>
              <a:rPr lang="zh-CN" altLang="en-US"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rPr>
              <a:t>要素</a:t>
            </a:r>
            <a:endParaRPr lang="en-US" altLang="zh-CN" sz="2800">
              <a:solidFill>
                <a:schemeClr val="tx1">
                  <a:lumMod val="85000"/>
                  <a:lumOff val="15000"/>
                </a:schemeClr>
              </a:solidFill>
              <a:latin typeface="微软雅黑" panose="020B0503020204020204" pitchFamily="34" charset="-122"/>
              <a:ea typeface="微软雅黑" panose="020B0503020204020204" pitchFamily="34" charset="-122"/>
              <a:cs typeface="+mn-ea"/>
              <a:sym typeface="+mn-lt"/>
            </a:endParaRPr>
          </a:p>
        </p:txBody>
      </p:sp>
      <p:sp>
        <p:nvSpPr>
          <p:cNvPr id="5" name="文本框 4"/>
          <p:cNvSpPr txBox="1"/>
          <p:nvPr/>
        </p:nvSpPr>
        <p:spPr>
          <a:xfrm>
            <a:off x="4651899" y="221942"/>
            <a:ext cx="1287262" cy="215444"/>
          </a:xfrm>
          <a:prstGeom prst="rect">
            <a:avLst/>
          </a:prstGeom>
          <a:noFill/>
        </p:spPr>
        <p:txBody>
          <a:bodyPr wrap="square" rtlCol="0">
            <a:spAutoFit/>
          </a:bodyPr>
          <a:lstStyle/>
          <a:p>
            <a:r>
              <a:rPr lang="en-US" altLang="zh-CN" sz="800" dirty="0">
                <a:solidFill>
                  <a:srgbClr val="DCEAC6"/>
                </a:solidFill>
              </a:rPr>
              <a:t>https://www.ypppt.com/</a:t>
            </a:r>
            <a:endParaRPr lang="zh-CN" altLang="en-US" sz="800" dirty="0">
              <a:solidFill>
                <a:srgbClr val="DCEAC6"/>
              </a:solidFill>
            </a:endParaRPr>
          </a:p>
        </p:txBody>
      </p:sp>
    </p:spTree>
  </p:cSld>
  <p:clrMapOvr>
    <a:masterClrMapping/>
  </p:clrMapOvr>
  <mc:AlternateContent xmlns:mc="http://schemas.openxmlformats.org/markup-compatibility/2006" xmlns:p14="http://schemas.microsoft.com/office/powerpoint/2010/main">
    <mc:Choice Requires="p14">
      <p:transition spd="slow" p14:dur="1250" advTm="3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750"/>
                                        <p:tgtEl>
                                          <p:spTgt spid="9"/>
                                        </p:tgtEl>
                                      </p:cBhvr>
                                    </p:animEffect>
                                    <p:anim calcmode="lin" valueType="num">
                                      <p:cBhvr>
                                        <p:cTn id="8" dur="750" fill="hold"/>
                                        <p:tgtEl>
                                          <p:spTgt spid="9"/>
                                        </p:tgtEl>
                                        <p:attrNameLst>
                                          <p:attrName>ppt_x</p:attrName>
                                        </p:attrNameLst>
                                      </p:cBhvr>
                                      <p:tavLst>
                                        <p:tav tm="0">
                                          <p:val>
                                            <p:strVal val="#ppt_x"/>
                                          </p:val>
                                        </p:tav>
                                        <p:tav tm="100000">
                                          <p:val>
                                            <p:strVal val="#ppt_x"/>
                                          </p:val>
                                        </p:tav>
                                      </p:tavLst>
                                    </p:anim>
                                    <p:anim calcmode="lin" valueType="num">
                                      <p:cBhvr>
                                        <p:cTn id="9" dur="750" fill="hold"/>
                                        <p:tgtEl>
                                          <p:spTgt spid="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53" presetClass="entr" presetSubtype="0" fill="hold" nodeType="after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p:cTn id="13" dur="750" fill="hold"/>
                                        <p:tgtEl>
                                          <p:spTgt spid="23"/>
                                        </p:tgtEl>
                                        <p:attrNameLst>
                                          <p:attrName>ppt_w</p:attrName>
                                        </p:attrNameLst>
                                      </p:cBhvr>
                                      <p:tavLst>
                                        <p:tav tm="0">
                                          <p:val>
                                            <p:fltVal val="0"/>
                                          </p:val>
                                        </p:tav>
                                        <p:tav tm="100000">
                                          <p:val>
                                            <p:strVal val="#ppt_w"/>
                                          </p:val>
                                        </p:tav>
                                      </p:tavLst>
                                    </p:anim>
                                    <p:anim calcmode="lin" valueType="num">
                                      <p:cBhvr>
                                        <p:cTn id="14" dur="750" fill="hold"/>
                                        <p:tgtEl>
                                          <p:spTgt spid="23"/>
                                        </p:tgtEl>
                                        <p:attrNameLst>
                                          <p:attrName>ppt_h</p:attrName>
                                        </p:attrNameLst>
                                      </p:cBhvr>
                                      <p:tavLst>
                                        <p:tav tm="0">
                                          <p:val>
                                            <p:fltVal val="0"/>
                                          </p:val>
                                        </p:tav>
                                        <p:tav tm="100000">
                                          <p:val>
                                            <p:strVal val="#ppt_h"/>
                                          </p:val>
                                        </p:tav>
                                      </p:tavLst>
                                    </p:anim>
                                    <p:animEffect transition="in" filter="fade">
                                      <p:cBhvr>
                                        <p:cTn id="15" dur="750"/>
                                        <p:tgtEl>
                                          <p:spTgt spid="23"/>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750"/>
                                        <p:tgtEl>
                                          <p:spTgt spid="10"/>
                                        </p:tgtEl>
                                      </p:cBhvr>
                                    </p:animEffect>
                                  </p:childTnLst>
                                </p:cTn>
                              </p:par>
                            </p:childTnLst>
                          </p:cTn>
                        </p:par>
                        <p:par>
                          <p:cTn id="20" fill="hold" nodeType="afterGroup">
                            <p:stCondLst>
                              <p:cond delay="2250"/>
                            </p:stCondLst>
                            <p:childTnLst>
                              <p:par>
                                <p:cTn id="21" presetID="22" presetClass="entr" presetSubtype="1"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up)">
                                      <p:cBhvr>
                                        <p:cTn id="23"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567376" y="1541280"/>
            <a:ext cx="3057247" cy="523220"/>
          </a:xfrm>
          <a:prstGeom prst="rect">
            <a:avLst/>
          </a:prstGeom>
          <a:solidFill>
            <a:schemeClr val="accent6"/>
          </a:solidFill>
        </p:spPr>
        <p:txBody>
          <a:bodyPr wrap="none">
            <a:spAutoFit/>
          </a:bodyPr>
          <a:lstStyle/>
          <a:p>
            <a:r>
              <a:rPr lang="zh-CN" altLang="en-US" sz="2800" b="1" kern="0">
                <a:solidFill>
                  <a:schemeClr val="bg1"/>
                </a:solidFill>
                <a:latin typeface="微软雅黑" panose="020B0503020204020204" pitchFamily="34" charset="-122"/>
                <a:ea typeface="微软雅黑" panose="020B0503020204020204" pitchFamily="34" charset="-122"/>
                <a:cs typeface="+mn-ea"/>
                <a:sym typeface="+mn-lt"/>
              </a:rPr>
              <a:t>预防食物中毒八要</a:t>
            </a:r>
          </a:p>
        </p:txBody>
      </p:sp>
      <p:grpSp>
        <p:nvGrpSpPr>
          <p:cNvPr id="42" name="组合 41"/>
          <p:cNvGrpSpPr/>
          <p:nvPr/>
        </p:nvGrpSpPr>
        <p:grpSpPr>
          <a:xfrm>
            <a:off x="1235076" y="2315590"/>
            <a:ext cx="5082425" cy="3200973"/>
            <a:chOff x="1235076" y="2315590"/>
            <a:chExt cx="5082425" cy="3200973"/>
          </a:xfrm>
        </p:grpSpPr>
        <p:sp>
          <p:nvSpPr>
            <p:cNvPr id="5" name="文本框 4"/>
            <p:cNvSpPr txBox="1"/>
            <p:nvPr/>
          </p:nvSpPr>
          <p:spPr>
            <a:xfrm>
              <a:off x="1645855" y="2436761"/>
              <a:ext cx="4671646" cy="3000821"/>
            </a:xfrm>
            <a:prstGeom prst="rect">
              <a:avLst/>
            </a:prstGeom>
            <a:noFill/>
          </p:spPr>
          <p:txBody>
            <a:bodyPr wrap="square">
              <a:spAutoFit/>
            </a:bodyPr>
            <a:lstStyle/>
            <a:p>
              <a:pPr marR="0" lvl="0" algn="l" defTabSz="914400" rtl="0" eaLnBrk="1" fontAlgn="auto" latinLnBrk="0" hangingPunct="1">
                <a:lnSpc>
                  <a:spcPct val="150000"/>
                </a:lnSpc>
                <a:spcBef>
                  <a:spcPct val="0"/>
                </a:spcBef>
                <a:spcAft>
                  <a:spcPct val="0"/>
                </a:spcAft>
                <a:buClrTx/>
                <a:buSzTx/>
                <a:defRPr/>
              </a:pPr>
              <a:r>
                <a:rPr kumimoji="0" lang="zh-CN" altLang="en-US"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不喝生水；</a:t>
              </a:r>
              <a:endParaRPr kumimoji="0" lang="en-US" altLang="zh-CN"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endParaRPr>
            </a:p>
            <a:p>
              <a:pPr marR="0" lvl="0" algn="l" defTabSz="914400" rtl="0" eaLnBrk="1" fontAlgn="auto" latinLnBrk="0" hangingPunct="1">
                <a:lnSpc>
                  <a:spcPct val="150000"/>
                </a:lnSpc>
                <a:spcBef>
                  <a:spcPct val="0"/>
                </a:spcBef>
                <a:spcAft>
                  <a:spcPct val="0"/>
                </a:spcAft>
                <a:buClrTx/>
                <a:buSzTx/>
                <a:defRPr/>
              </a:pPr>
              <a:r>
                <a:rPr kumimoji="0" lang="zh-CN" altLang="en-US"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不吃无证摊贩的不洁盒饭、熟食；</a:t>
              </a:r>
              <a:endParaRPr kumimoji="0" lang="en-US" altLang="zh-CN"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endParaRPr>
            </a:p>
            <a:p>
              <a:pPr marR="0" lvl="0" algn="l" defTabSz="914400" rtl="0" eaLnBrk="1" fontAlgn="auto" latinLnBrk="0" hangingPunct="1">
                <a:lnSpc>
                  <a:spcPct val="150000"/>
                </a:lnSpc>
                <a:spcBef>
                  <a:spcPct val="0"/>
                </a:spcBef>
                <a:spcAft>
                  <a:spcPct val="0"/>
                </a:spcAft>
                <a:buClrTx/>
                <a:buSzTx/>
                <a:defRPr/>
              </a:pPr>
              <a:r>
                <a:rPr kumimoji="0" lang="zh-CN" altLang="en-US"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不生食、半生食水产品；</a:t>
              </a:r>
              <a:endParaRPr kumimoji="0" lang="en-US" altLang="zh-CN"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endParaRPr>
            </a:p>
            <a:p>
              <a:pPr marR="0" lvl="0" algn="l" defTabSz="914400" rtl="0" eaLnBrk="1" fontAlgn="auto" latinLnBrk="0" hangingPunct="1">
                <a:lnSpc>
                  <a:spcPct val="150000"/>
                </a:lnSpc>
                <a:spcBef>
                  <a:spcPct val="0"/>
                </a:spcBef>
                <a:spcAft>
                  <a:spcPct val="0"/>
                </a:spcAft>
                <a:buClrTx/>
                <a:buSzTx/>
                <a:defRPr/>
              </a:pPr>
              <a:r>
                <a:rPr kumimoji="0" lang="zh-CN" altLang="en-US"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不吃发馊、变质食品；</a:t>
              </a:r>
              <a:endParaRPr kumimoji="0" lang="en-US" altLang="zh-CN"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endParaRPr>
            </a:p>
            <a:p>
              <a:pPr marR="0" lvl="0" algn="l" defTabSz="914400" rtl="0" eaLnBrk="1" fontAlgn="auto" latinLnBrk="0" hangingPunct="1">
                <a:lnSpc>
                  <a:spcPct val="150000"/>
                </a:lnSpc>
                <a:spcBef>
                  <a:spcPct val="0"/>
                </a:spcBef>
                <a:spcAft>
                  <a:spcPct val="0"/>
                </a:spcAft>
                <a:buClrTx/>
                <a:buSzTx/>
                <a:defRPr/>
              </a:pPr>
              <a:r>
                <a:rPr kumimoji="0" lang="zh-CN" altLang="en-US"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不吃含毒食品</a:t>
              </a:r>
              <a:r>
                <a:rPr kumimoji="0" lang="en-US" altLang="zh-CN"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a:t>
              </a:r>
              <a:r>
                <a:rPr kumimoji="0" lang="zh-CN" altLang="en-US"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如发芽土豆、新鲜黄花菜、新鲜木耳、青蕃茄、霉变甘蔗、来熟豆浆、未熟四季豆和扁</a:t>
              </a:r>
              <a:r>
                <a:rPr kumimoji="0" lang="en-US" altLang="zh-CN"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a:t>
              </a:r>
              <a:r>
                <a:rPr kumimoji="0" lang="zh-CN" altLang="en-US"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豆、河豚鱼、鱼肝、鱼胆等</a:t>
              </a:r>
              <a:r>
                <a:rPr kumimoji="0" lang="en-US" altLang="zh-CN"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a:t>
              </a:r>
              <a:r>
                <a:rPr kumimoji="0" lang="zh-CN" altLang="en-US"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a:t>
              </a:r>
              <a:endParaRPr kumimoji="0" lang="en-US" altLang="zh-CN" sz="1800" b="0" i="0" u="none" strike="noStrike" kern="1200" cap="none" spc="0" normalizeH="0" baseline="0" noProof="0">
                <a:ln>
                  <a:noFill/>
                </a:ln>
                <a:solidFill>
                  <a:srgbClr val="3D3F41"/>
                </a:solidFill>
                <a:effectLst/>
                <a:uLnTx/>
                <a:uFillTx/>
                <a:latin typeface="微软雅黑" panose="020B0503020204020204" pitchFamily="34" charset="-122"/>
                <a:ea typeface="微软雅黑" panose="020B0503020204020204" pitchFamily="34" charset="-122"/>
                <a:cs typeface="+mn-ea"/>
                <a:sym typeface="+mn-lt"/>
              </a:endParaRPr>
            </a:p>
          </p:txBody>
        </p:sp>
        <p:grpSp>
          <p:nvGrpSpPr>
            <p:cNvPr id="8" name="组合 7"/>
            <p:cNvGrpSpPr/>
            <p:nvPr/>
          </p:nvGrpSpPr>
          <p:grpSpPr>
            <a:xfrm>
              <a:off x="1302600" y="2459236"/>
              <a:ext cx="346136" cy="400110"/>
              <a:chOff x="5264868" y="1202349"/>
              <a:chExt cx="418480" cy="483735"/>
            </a:xfrm>
          </p:grpSpPr>
          <p:sp>
            <p:nvSpPr>
              <p:cNvPr id="3" name="椭圆 2"/>
              <p:cNvSpPr/>
              <p:nvPr/>
            </p:nvSpPr>
            <p:spPr>
              <a:xfrm>
                <a:off x="5268351" y="1223889"/>
                <a:ext cx="414997" cy="4149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7" name="文本框 6"/>
              <p:cNvSpPr txBox="1"/>
              <p:nvPr/>
            </p:nvSpPr>
            <p:spPr>
              <a:xfrm>
                <a:off x="5264868" y="1202349"/>
                <a:ext cx="414997" cy="483735"/>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1</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sp>
          <p:nvSpPr>
            <p:cNvPr id="10" name="矩形 9"/>
            <p:cNvSpPr/>
            <p:nvPr/>
          </p:nvSpPr>
          <p:spPr>
            <a:xfrm>
              <a:off x="1235076" y="2315590"/>
              <a:ext cx="4945900" cy="3200973"/>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11" name="组合 10"/>
            <p:cNvGrpSpPr/>
            <p:nvPr/>
          </p:nvGrpSpPr>
          <p:grpSpPr>
            <a:xfrm>
              <a:off x="1302600" y="2842115"/>
              <a:ext cx="343255" cy="400110"/>
              <a:chOff x="5268351" y="1181984"/>
              <a:chExt cx="414997" cy="483735"/>
            </a:xfrm>
          </p:grpSpPr>
          <p:sp>
            <p:nvSpPr>
              <p:cNvPr id="12" name="椭圆 11"/>
              <p:cNvSpPr/>
              <p:nvPr/>
            </p:nvSpPr>
            <p:spPr>
              <a:xfrm>
                <a:off x="5268351" y="1223889"/>
                <a:ext cx="414997" cy="4149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3" name="文本框 12"/>
              <p:cNvSpPr txBox="1"/>
              <p:nvPr/>
            </p:nvSpPr>
            <p:spPr>
              <a:xfrm>
                <a:off x="5268351" y="1181984"/>
                <a:ext cx="414997" cy="483735"/>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2</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1302600" y="3283204"/>
              <a:ext cx="346136" cy="400110"/>
              <a:chOff x="5264868" y="1202349"/>
              <a:chExt cx="418480" cy="483735"/>
            </a:xfrm>
          </p:grpSpPr>
          <p:sp>
            <p:nvSpPr>
              <p:cNvPr id="15" name="椭圆 14"/>
              <p:cNvSpPr/>
              <p:nvPr/>
            </p:nvSpPr>
            <p:spPr>
              <a:xfrm>
                <a:off x="5268351" y="1223889"/>
                <a:ext cx="414997" cy="4149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6" name="文本框 15"/>
              <p:cNvSpPr txBox="1"/>
              <p:nvPr/>
            </p:nvSpPr>
            <p:spPr>
              <a:xfrm>
                <a:off x="5264868" y="1202349"/>
                <a:ext cx="414997" cy="483735"/>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3</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1302600" y="3666083"/>
              <a:ext cx="343255" cy="400110"/>
              <a:chOff x="5268351" y="1181984"/>
              <a:chExt cx="414997" cy="483735"/>
            </a:xfrm>
          </p:grpSpPr>
          <p:sp>
            <p:nvSpPr>
              <p:cNvPr id="18" name="椭圆 17"/>
              <p:cNvSpPr/>
              <p:nvPr/>
            </p:nvSpPr>
            <p:spPr>
              <a:xfrm>
                <a:off x="5268351" y="1223889"/>
                <a:ext cx="414997" cy="4149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9" name="文本框 18"/>
              <p:cNvSpPr txBox="1"/>
              <p:nvPr/>
            </p:nvSpPr>
            <p:spPr>
              <a:xfrm>
                <a:off x="5268351" y="1181984"/>
                <a:ext cx="414997" cy="483735"/>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4</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nvGrpSpPr>
            <p:cNvPr id="20" name="组合 19"/>
            <p:cNvGrpSpPr/>
            <p:nvPr/>
          </p:nvGrpSpPr>
          <p:grpSpPr>
            <a:xfrm>
              <a:off x="1302600" y="4091778"/>
              <a:ext cx="346136" cy="400110"/>
              <a:chOff x="5264868" y="1202349"/>
              <a:chExt cx="418480" cy="483735"/>
            </a:xfrm>
          </p:grpSpPr>
          <p:sp>
            <p:nvSpPr>
              <p:cNvPr id="21" name="椭圆 20"/>
              <p:cNvSpPr/>
              <p:nvPr/>
            </p:nvSpPr>
            <p:spPr>
              <a:xfrm>
                <a:off x="5268351" y="1223889"/>
                <a:ext cx="414997" cy="4149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2" name="文本框 21"/>
              <p:cNvSpPr txBox="1"/>
              <p:nvPr/>
            </p:nvSpPr>
            <p:spPr>
              <a:xfrm>
                <a:off x="5264868" y="1202349"/>
                <a:ext cx="414997" cy="483735"/>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5</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41" name="组合 40"/>
          <p:cNvGrpSpPr/>
          <p:nvPr/>
        </p:nvGrpSpPr>
        <p:grpSpPr>
          <a:xfrm>
            <a:off x="6319373" y="2315590"/>
            <a:ext cx="4794642" cy="3200973"/>
            <a:chOff x="6410813" y="2244485"/>
            <a:chExt cx="4794642" cy="3200973"/>
          </a:xfrm>
        </p:grpSpPr>
        <p:sp>
          <p:nvSpPr>
            <p:cNvPr id="4" name="矩形 3"/>
            <p:cNvSpPr/>
            <p:nvPr/>
          </p:nvSpPr>
          <p:spPr>
            <a:xfrm>
              <a:off x="6911927" y="2315590"/>
              <a:ext cx="4293528" cy="3000821"/>
            </a:xfrm>
            <a:prstGeom prst="rect">
              <a:avLst/>
            </a:prstGeom>
          </p:spPr>
          <p:txBody>
            <a:bodyPr wrap="square">
              <a:spAutoFit/>
            </a:bodyPr>
            <a:lstStyle/>
            <a:p>
              <a:pPr>
                <a:lnSpc>
                  <a:spcPct val="150000"/>
                </a:lnSpc>
              </a:pPr>
              <a:r>
                <a:rPr lang="zh-CN" altLang="en-US">
                  <a:solidFill>
                    <a:srgbClr val="3D3F41"/>
                  </a:solidFill>
                  <a:latin typeface="微软雅黑" panose="020B0503020204020204" pitchFamily="34" charset="-122"/>
                  <a:ea typeface="微软雅黑" panose="020B0503020204020204" pitchFamily="34" charset="-122"/>
                  <a:cs typeface="+mn-ea"/>
                  <a:sym typeface="+mn-lt"/>
                </a:rPr>
                <a:t>集体食堂夏秋季不制作凉拌菜；</a:t>
              </a:r>
              <a:endParaRPr lang="en-US" altLang="zh-CN">
                <a:solidFill>
                  <a:srgbClr val="3D3F41"/>
                </a:solidFill>
                <a:latin typeface="微软雅黑" panose="020B0503020204020204" pitchFamily="34" charset="-122"/>
                <a:ea typeface="微软雅黑" panose="020B0503020204020204" pitchFamily="34" charset="-122"/>
                <a:cs typeface="+mn-ea"/>
                <a:sym typeface="+mn-lt"/>
              </a:endParaRPr>
            </a:p>
            <a:p>
              <a:pPr>
                <a:lnSpc>
                  <a:spcPct val="150000"/>
                </a:lnSpc>
              </a:pPr>
              <a:endParaRPr lang="en-US" altLang="zh-CN">
                <a:solidFill>
                  <a:srgbClr val="3D3F41"/>
                </a:solidFill>
                <a:latin typeface="微软雅黑" panose="020B0503020204020204" pitchFamily="34" charset="-122"/>
                <a:ea typeface="微软雅黑" panose="020B0503020204020204" pitchFamily="34" charset="-122"/>
                <a:cs typeface="+mn-ea"/>
                <a:sym typeface="+mn-lt"/>
              </a:endParaRPr>
            </a:p>
            <a:p>
              <a:pPr>
                <a:lnSpc>
                  <a:spcPct val="150000"/>
                </a:lnSpc>
              </a:pPr>
              <a:r>
                <a:rPr lang="zh-CN" altLang="en-US">
                  <a:solidFill>
                    <a:srgbClr val="3D3F41"/>
                  </a:solidFill>
                  <a:latin typeface="微软雅黑" panose="020B0503020204020204" pitchFamily="34" charset="-122"/>
                  <a:ea typeface="微软雅黑" panose="020B0503020204020204" pitchFamily="34" charset="-122"/>
                  <a:cs typeface="+mn-ea"/>
                  <a:sym typeface="+mn-lt"/>
                </a:rPr>
                <a:t>防病季节农村不自办家庭酒席；</a:t>
              </a:r>
              <a:endParaRPr lang="en-US" altLang="zh-CN">
                <a:solidFill>
                  <a:srgbClr val="3D3F41"/>
                </a:solidFill>
                <a:latin typeface="微软雅黑" panose="020B0503020204020204" pitchFamily="34" charset="-122"/>
                <a:ea typeface="微软雅黑" panose="020B0503020204020204" pitchFamily="34" charset="-122"/>
                <a:cs typeface="+mn-ea"/>
                <a:sym typeface="+mn-lt"/>
              </a:endParaRPr>
            </a:p>
            <a:p>
              <a:pPr>
                <a:lnSpc>
                  <a:spcPct val="150000"/>
                </a:lnSpc>
              </a:pPr>
              <a:endParaRPr lang="en-US" altLang="zh-CN">
                <a:solidFill>
                  <a:srgbClr val="3D3F41"/>
                </a:solidFill>
                <a:latin typeface="微软雅黑" panose="020B0503020204020204" pitchFamily="34" charset="-122"/>
                <a:ea typeface="微软雅黑" panose="020B0503020204020204" pitchFamily="34" charset="-122"/>
                <a:cs typeface="+mn-ea"/>
                <a:sym typeface="+mn-lt"/>
              </a:endParaRPr>
            </a:p>
            <a:p>
              <a:pPr>
                <a:lnSpc>
                  <a:spcPct val="150000"/>
                </a:lnSpc>
              </a:pPr>
              <a:r>
                <a:rPr lang="zh-CN" altLang="en-US">
                  <a:solidFill>
                    <a:srgbClr val="3D3F41"/>
                  </a:solidFill>
                  <a:latin typeface="微软雅黑" panose="020B0503020204020204" pitchFamily="34" charset="-122"/>
                  <a:ea typeface="微软雅黑" panose="020B0503020204020204" pitchFamily="34" charset="-122"/>
                  <a:cs typeface="+mn-ea"/>
                  <a:sym typeface="+mn-lt"/>
                </a:rPr>
                <a:t>不把冰箱当作保险箱，经常做好检查、整理、清洗、保洁工作，做到先进先用，后进后用，防止食品变质。</a:t>
              </a:r>
              <a:endParaRPr lang="zh-CN" altLang="en-US" sz="1600">
                <a:solidFill>
                  <a:srgbClr val="3D3F41"/>
                </a:solidFill>
                <a:latin typeface="微软雅黑" panose="020B0503020204020204" pitchFamily="34" charset="-122"/>
                <a:ea typeface="微软雅黑" panose="020B0503020204020204" pitchFamily="34" charset="-122"/>
                <a:cs typeface="+mn-ea"/>
                <a:sym typeface="+mn-lt"/>
              </a:endParaRPr>
            </a:p>
          </p:txBody>
        </p:sp>
        <p:grpSp>
          <p:nvGrpSpPr>
            <p:cNvPr id="38" name="组合 37"/>
            <p:cNvGrpSpPr/>
            <p:nvPr/>
          </p:nvGrpSpPr>
          <p:grpSpPr>
            <a:xfrm>
              <a:off x="6506470" y="2442389"/>
              <a:ext cx="343255" cy="2122248"/>
              <a:chOff x="6506470" y="2442389"/>
              <a:chExt cx="343255" cy="2122248"/>
            </a:xfrm>
          </p:grpSpPr>
          <p:grpSp>
            <p:nvGrpSpPr>
              <p:cNvPr id="29" name="组合 28"/>
              <p:cNvGrpSpPr/>
              <p:nvPr/>
            </p:nvGrpSpPr>
            <p:grpSpPr>
              <a:xfrm>
                <a:off x="6506470" y="2442389"/>
                <a:ext cx="343255" cy="400110"/>
                <a:chOff x="5268351" y="1181984"/>
                <a:chExt cx="414997" cy="483735"/>
              </a:xfrm>
            </p:grpSpPr>
            <p:sp>
              <p:nvSpPr>
                <p:cNvPr id="30" name="椭圆 29"/>
                <p:cNvSpPr/>
                <p:nvPr/>
              </p:nvSpPr>
              <p:spPr>
                <a:xfrm>
                  <a:off x="5268351" y="1223889"/>
                  <a:ext cx="414997" cy="4149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1" name="文本框 30"/>
                <p:cNvSpPr txBox="1"/>
                <p:nvPr/>
              </p:nvSpPr>
              <p:spPr>
                <a:xfrm>
                  <a:off x="5268351" y="1181984"/>
                  <a:ext cx="414997" cy="483735"/>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6</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nvGrpSpPr>
              <p:cNvPr id="32" name="组合 31"/>
              <p:cNvGrpSpPr/>
              <p:nvPr/>
            </p:nvGrpSpPr>
            <p:grpSpPr>
              <a:xfrm>
                <a:off x="6506470" y="3338636"/>
                <a:ext cx="343255" cy="400110"/>
                <a:chOff x="5268351" y="1181984"/>
                <a:chExt cx="414997" cy="483735"/>
              </a:xfrm>
            </p:grpSpPr>
            <p:sp>
              <p:nvSpPr>
                <p:cNvPr id="33" name="椭圆 32"/>
                <p:cNvSpPr/>
                <p:nvPr/>
              </p:nvSpPr>
              <p:spPr>
                <a:xfrm>
                  <a:off x="5268351" y="1223889"/>
                  <a:ext cx="414997" cy="4149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4" name="文本框 33"/>
                <p:cNvSpPr txBox="1"/>
                <p:nvPr/>
              </p:nvSpPr>
              <p:spPr>
                <a:xfrm>
                  <a:off x="5268351" y="1181984"/>
                  <a:ext cx="414997" cy="483735"/>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7</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nvGrpSpPr>
              <p:cNvPr id="35" name="组合 34"/>
              <p:cNvGrpSpPr/>
              <p:nvPr/>
            </p:nvGrpSpPr>
            <p:grpSpPr>
              <a:xfrm>
                <a:off x="6506470" y="4164527"/>
                <a:ext cx="343255" cy="400110"/>
                <a:chOff x="5268351" y="1181984"/>
                <a:chExt cx="414997" cy="483735"/>
              </a:xfrm>
            </p:grpSpPr>
            <p:sp>
              <p:nvSpPr>
                <p:cNvPr id="36" name="椭圆 35"/>
                <p:cNvSpPr/>
                <p:nvPr/>
              </p:nvSpPr>
              <p:spPr>
                <a:xfrm>
                  <a:off x="5268351" y="1223889"/>
                  <a:ext cx="414997" cy="4149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7" name="文本框 36"/>
                <p:cNvSpPr txBox="1"/>
                <p:nvPr/>
              </p:nvSpPr>
              <p:spPr>
                <a:xfrm>
                  <a:off x="5268351" y="1181984"/>
                  <a:ext cx="414997" cy="483735"/>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8</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sp>
          <p:nvSpPr>
            <p:cNvPr id="40" name="矩形 39"/>
            <p:cNvSpPr/>
            <p:nvPr/>
          </p:nvSpPr>
          <p:spPr>
            <a:xfrm>
              <a:off x="6410813" y="2244485"/>
              <a:ext cx="4656245" cy="3200973"/>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200" advTm="30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Horizontal)">
                                      <p:cBhvr>
                                        <p:cTn id="7" dur="750"/>
                                        <p:tgtEl>
                                          <p:spTgt spid="6"/>
                                        </p:tgtEl>
                                      </p:cBhvr>
                                    </p:animEffect>
                                  </p:childTnLst>
                                </p:cTn>
                              </p:par>
                            </p:childTnLst>
                          </p:cTn>
                        </p:par>
                        <p:par>
                          <p:cTn id="8" fill="hold" nodeType="afterGroup">
                            <p:stCondLst>
                              <p:cond delay="750"/>
                            </p:stCondLst>
                            <p:childTnLst>
                              <p:par>
                                <p:cTn id="9" presetID="6" presetClass="entr" presetSubtype="16" fill="hold" nodeType="after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circle(in)">
                                      <p:cBhvr>
                                        <p:cTn id="11" dur="750"/>
                                        <p:tgtEl>
                                          <p:spTgt spid="42"/>
                                        </p:tgtEl>
                                      </p:cBhvr>
                                    </p:animEffect>
                                  </p:childTnLst>
                                </p:cTn>
                              </p:par>
                            </p:childTnLst>
                          </p:cTn>
                        </p:par>
                        <p:par>
                          <p:cTn id="12" fill="hold" nodeType="afterGroup">
                            <p:stCondLst>
                              <p:cond delay="1500"/>
                            </p:stCondLst>
                            <p:childTnLst>
                              <p:par>
                                <p:cTn id="13" presetID="6" presetClass="entr" presetSubtype="16" fill="hold" nodeType="after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circle(in)">
                                      <p:cBhvr>
                                        <p:cTn id="15" dur="75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标题 1"/>
          <p:cNvSpPr txBox="1"/>
          <p:nvPr/>
        </p:nvSpPr>
        <p:spPr>
          <a:xfrm>
            <a:off x="2557526" y="2663621"/>
            <a:ext cx="7076949" cy="28815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zh-CN" altLang="en-US" sz="6000" b="1">
                <a:solidFill>
                  <a:srgbClr val="549467"/>
                </a:solidFill>
                <a:latin typeface="微软雅黑" panose="020B0503020204020204" pitchFamily="34" charset="-122"/>
                <a:ea typeface="微软雅黑" panose="020B0503020204020204" pitchFamily="34" charset="-122"/>
                <a:cs typeface="+mn-ea"/>
                <a:sym typeface="+mn-lt"/>
              </a:rPr>
              <a:t>食品卫生安全</a:t>
            </a:r>
            <a:r>
              <a:rPr lang="en-US" altLang="zh-CN" sz="6000" b="1">
                <a:solidFill>
                  <a:srgbClr val="549467"/>
                </a:solidFill>
                <a:latin typeface="微软雅黑" panose="020B0503020204020204" pitchFamily="34" charset="-122"/>
                <a:ea typeface="微软雅黑" panose="020B0503020204020204" pitchFamily="34" charset="-122"/>
                <a:cs typeface="+mn-ea"/>
                <a:sym typeface="+mn-lt"/>
              </a:rPr>
              <a:t>7</a:t>
            </a:r>
            <a:r>
              <a:rPr lang="zh-CN" altLang="en-US" sz="6000" b="1">
                <a:solidFill>
                  <a:srgbClr val="549467"/>
                </a:solidFill>
                <a:latin typeface="微软雅黑" panose="020B0503020204020204" pitchFamily="34" charset="-122"/>
                <a:ea typeface="微软雅黑" panose="020B0503020204020204" pitchFamily="34" charset="-122"/>
                <a:cs typeface="+mn-ea"/>
                <a:sym typeface="+mn-lt"/>
              </a:rPr>
              <a:t>要素</a:t>
            </a:r>
          </a:p>
        </p:txBody>
      </p:sp>
      <p:sp>
        <p:nvSpPr>
          <p:cNvPr id="13" name="文本框 12"/>
          <p:cNvSpPr txBox="1"/>
          <p:nvPr/>
        </p:nvSpPr>
        <p:spPr>
          <a:xfrm>
            <a:off x="5188039" y="1315306"/>
            <a:ext cx="1815921" cy="1446550"/>
          </a:xfrm>
          <a:prstGeom prst="rect">
            <a:avLst/>
          </a:prstGeom>
          <a:noFill/>
        </p:spPr>
        <p:txBody>
          <a:bodyPr wrap="square" rtlCol="0">
            <a:spAutoFit/>
          </a:bodyPr>
          <a:lstStyle/>
          <a:p>
            <a:pPr algn="ctr"/>
            <a:r>
              <a:rPr lang="en-US" altLang="zh-CN" sz="8800" b="1">
                <a:solidFill>
                  <a:schemeClr val="bg1"/>
                </a:solidFill>
                <a:latin typeface="微软雅黑" panose="020B0503020204020204" pitchFamily="34" charset="-122"/>
                <a:ea typeface="微软雅黑" panose="020B0503020204020204" pitchFamily="34" charset="-122"/>
                <a:cs typeface="+mn-ea"/>
                <a:sym typeface="+mn-lt"/>
              </a:rPr>
              <a:t>05</a:t>
            </a:r>
            <a:endParaRPr lang="zh-CN" altLang="en-US" sz="8800" b="1">
              <a:solidFill>
                <a:schemeClr val="bg1"/>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anim calcmode="lin" valueType="num">
                                      <p:cBhvr>
                                        <p:cTn id="8" dur="750" fill="hold"/>
                                        <p:tgtEl>
                                          <p:spTgt spid="13"/>
                                        </p:tgtEl>
                                        <p:attrNameLst>
                                          <p:attrName>ppt_x</p:attrName>
                                        </p:attrNameLst>
                                      </p:cBhvr>
                                      <p:tavLst>
                                        <p:tav tm="0">
                                          <p:val>
                                            <p:strVal val="#ppt_x"/>
                                          </p:val>
                                        </p:tav>
                                        <p:tav tm="100000">
                                          <p:val>
                                            <p:strVal val="#ppt_x"/>
                                          </p:val>
                                        </p:tav>
                                      </p:tavLst>
                                    </p:anim>
                                    <p:anim calcmode="lin" valueType="num">
                                      <p:cBhvr>
                                        <p:cTn id="9" dur="750" fill="hold"/>
                                        <p:tgtEl>
                                          <p:spTgt spid="1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53"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750" fill="hold"/>
                                        <p:tgtEl>
                                          <p:spTgt spid="12"/>
                                        </p:tgtEl>
                                        <p:attrNameLst>
                                          <p:attrName>ppt_w</p:attrName>
                                        </p:attrNameLst>
                                      </p:cBhvr>
                                      <p:tavLst>
                                        <p:tav tm="0">
                                          <p:val>
                                            <p:fltVal val="0"/>
                                          </p:val>
                                        </p:tav>
                                        <p:tav tm="100000">
                                          <p:val>
                                            <p:strVal val="#ppt_w"/>
                                          </p:val>
                                        </p:tav>
                                      </p:tavLst>
                                    </p:anim>
                                    <p:anim calcmode="lin" valueType="num">
                                      <p:cBhvr>
                                        <p:cTn id="14" dur="750" fill="hold"/>
                                        <p:tgtEl>
                                          <p:spTgt spid="12"/>
                                        </p:tgtEl>
                                        <p:attrNameLst>
                                          <p:attrName>ppt_h</p:attrName>
                                        </p:attrNameLst>
                                      </p:cBhvr>
                                      <p:tavLst>
                                        <p:tav tm="0">
                                          <p:val>
                                            <p:fltVal val="0"/>
                                          </p:val>
                                        </p:tav>
                                        <p:tav tm="100000">
                                          <p:val>
                                            <p:strVal val="#ppt_h"/>
                                          </p:val>
                                        </p:tav>
                                      </p:tavLst>
                                    </p:anim>
                                    <p:animEffect transition="in" filter="fade">
                                      <p:cBhvr>
                                        <p:cTn id="15"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1095166" y="2141195"/>
            <a:ext cx="3278462" cy="523220"/>
          </a:xfrm>
          <a:prstGeom prst="rect">
            <a:avLst/>
          </a:prstGeom>
          <a:solidFill>
            <a:schemeClr val="accent6"/>
          </a:solidFill>
        </p:spPr>
        <p:txBody>
          <a:bodyPr wrap="none">
            <a:spAutoFit/>
          </a:bodyPr>
          <a:lstStyle/>
          <a:p>
            <a:r>
              <a:rPr lang="zh-CN" altLang="en-US" sz="2800" b="1" kern="0">
                <a:solidFill>
                  <a:schemeClr val="bg1"/>
                </a:solidFill>
                <a:latin typeface="微软雅黑" panose="020B0503020204020204" pitchFamily="34" charset="-122"/>
                <a:ea typeface="微软雅黑" panose="020B0503020204020204" pitchFamily="34" charset="-122"/>
                <a:cs typeface="+mn-ea"/>
                <a:sym typeface="+mn-lt"/>
              </a:rPr>
              <a:t>食品卫生安全</a:t>
            </a:r>
            <a:r>
              <a:rPr lang="en-US" altLang="zh-CN" sz="2800" b="1" kern="0">
                <a:solidFill>
                  <a:schemeClr val="bg1"/>
                </a:solidFill>
                <a:latin typeface="微软雅黑" panose="020B0503020204020204" pitchFamily="34" charset="-122"/>
                <a:ea typeface="微软雅黑" panose="020B0503020204020204" pitchFamily="34" charset="-122"/>
                <a:cs typeface="+mn-ea"/>
                <a:sym typeface="+mn-lt"/>
              </a:rPr>
              <a:t>7</a:t>
            </a:r>
            <a:r>
              <a:rPr lang="zh-CN" altLang="en-US" sz="2800" b="1" kern="0">
                <a:solidFill>
                  <a:schemeClr val="bg1"/>
                </a:solidFill>
                <a:latin typeface="微软雅黑" panose="020B0503020204020204" pitchFamily="34" charset="-122"/>
                <a:ea typeface="微软雅黑" panose="020B0503020204020204" pitchFamily="34" charset="-122"/>
                <a:cs typeface="+mn-ea"/>
                <a:sym typeface="+mn-lt"/>
              </a:rPr>
              <a:t>要素</a:t>
            </a:r>
          </a:p>
        </p:txBody>
      </p:sp>
      <p:grpSp>
        <p:nvGrpSpPr>
          <p:cNvPr id="50" name="组合 49"/>
          <p:cNvGrpSpPr/>
          <p:nvPr/>
        </p:nvGrpSpPr>
        <p:grpSpPr>
          <a:xfrm>
            <a:off x="1077103" y="2960826"/>
            <a:ext cx="3296525" cy="523220"/>
            <a:chOff x="1526046" y="2918622"/>
            <a:chExt cx="3296525" cy="523220"/>
          </a:xfrm>
        </p:grpSpPr>
        <p:sp>
          <p:nvSpPr>
            <p:cNvPr id="11" name="矩形 10"/>
            <p:cNvSpPr/>
            <p:nvPr/>
          </p:nvSpPr>
          <p:spPr>
            <a:xfrm>
              <a:off x="2140783" y="2949399"/>
              <a:ext cx="2031325" cy="461665"/>
            </a:xfrm>
            <a:prstGeom prst="rect">
              <a:avLst/>
            </a:prstGeom>
          </p:spPr>
          <p:txBody>
            <a:bodyPr vert="horz" wrap="none">
              <a:spAutoFit/>
            </a:bodyPr>
            <a:lstStyle/>
            <a:p>
              <a:pPr lvl="0"/>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选择新鲜食物</a:t>
              </a:r>
              <a:endParaRPr lang="en-US" altLang="zh-CN" sz="2400">
                <a:solidFill>
                  <a:schemeClr val="accent6"/>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544109" y="2918622"/>
              <a:ext cx="3278462" cy="52322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17" name="组合 16"/>
            <p:cNvGrpSpPr/>
            <p:nvPr/>
          </p:nvGrpSpPr>
          <p:grpSpPr>
            <a:xfrm>
              <a:off x="1526046" y="2963577"/>
              <a:ext cx="343255" cy="400110"/>
              <a:chOff x="1541468" y="2963578"/>
              <a:chExt cx="343255" cy="400110"/>
            </a:xfrm>
          </p:grpSpPr>
          <p:sp>
            <p:nvSpPr>
              <p:cNvPr id="9" name="矩形: 圆角 8"/>
              <p:cNvSpPr/>
              <p:nvPr/>
            </p:nvSpPr>
            <p:spPr>
              <a:xfrm>
                <a:off x="1558276" y="3018959"/>
                <a:ext cx="309640" cy="34241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3" name="文本框 12"/>
              <p:cNvSpPr txBox="1"/>
              <p:nvPr/>
            </p:nvSpPr>
            <p:spPr>
              <a:xfrm>
                <a:off x="1541468" y="2963578"/>
                <a:ext cx="34325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1</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52" name="组合 51"/>
          <p:cNvGrpSpPr/>
          <p:nvPr/>
        </p:nvGrpSpPr>
        <p:grpSpPr>
          <a:xfrm>
            <a:off x="1084380" y="4600089"/>
            <a:ext cx="3289248" cy="523220"/>
            <a:chOff x="1533323" y="4557885"/>
            <a:chExt cx="3289248" cy="523220"/>
          </a:xfrm>
        </p:grpSpPr>
        <p:sp>
          <p:nvSpPr>
            <p:cNvPr id="28" name="矩形 27"/>
            <p:cNvSpPr/>
            <p:nvPr/>
          </p:nvSpPr>
          <p:spPr>
            <a:xfrm>
              <a:off x="1934986" y="4619440"/>
              <a:ext cx="2031325" cy="461665"/>
            </a:xfrm>
            <a:prstGeom prst="rect">
              <a:avLst/>
            </a:prstGeom>
          </p:spPr>
          <p:txBody>
            <a:bodyPr vert="horz" wrap="none">
              <a:spAutoFit/>
            </a:bodyPr>
            <a:lstStyle/>
            <a:p>
              <a:pPr lvl="0"/>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妥善贮存食品</a:t>
              </a:r>
            </a:p>
          </p:txBody>
        </p:sp>
        <p:sp>
          <p:nvSpPr>
            <p:cNvPr id="4" name="矩形 3"/>
            <p:cNvSpPr/>
            <p:nvPr/>
          </p:nvSpPr>
          <p:spPr>
            <a:xfrm>
              <a:off x="1544109" y="4557885"/>
              <a:ext cx="3278462" cy="52322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29" name="组合 28"/>
            <p:cNvGrpSpPr/>
            <p:nvPr/>
          </p:nvGrpSpPr>
          <p:grpSpPr>
            <a:xfrm>
              <a:off x="1533323" y="4602840"/>
              <a:ext cx="343255" cy="400110"/>
              <a:chOff x="1541468" y="2963578"/>
              <a:chExt cx="343255" cy="400110"/>
            </a:xfrm>
          </p:grpSpPr>
          <p:sp>
            <p:nvSpPr>
              <p:cNvPr id="30" name="矩形: 圆角 29"/>
              <p:cNvSpPr/>
              <p:nvPr/>
            </p:nvSpPr>
            <p:spPr>
              <a:xfrm>
                <a:off x="1558276" y="3018959"/>
                <a:ext cx="309640" cy="34241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1" name="文本框 30"/>
              <p:cNvSpPr txBox="1"/>
              <p:nvPr/>
            </p:nvSpPr>
            <p:spPr>
              <a:xfrm>
                <a:off x="1541468" y="2963578"/>
                <a:ext cx="34325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3</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51" name="组合 50"/>
          <p:cNvGrpSpPr/>
          <p:nvPr/>
        </p:nvGrpSpPr>
        <p:grpSpPr>
          <a:xfrm>
            <a:off x="1073297" y="3780457"/>
            <a:ext cx="3300331" cy="523220"/>
            <a:chOff x="1522240" y="3738253"/>
            <a:chExt cx="3300331" cy="523220"/>
          </a:xfrm>
        </p:grpSpPr>
        <p:sp>
          <p:nvSpPr>
            <p:cNvPr id="14" name="矩形 13"/>
            <p:cNvSpPr/>
            <p:nvPr/>
          </p:nvSpPr>
          <p:spPr>
            <a:xfrm>
              <a:off x="1867916" y="3738253"/>
              <a:ext cx="2954655" cy="461665"/>
            </a:xfrm>
            <a:prstGeom prst="rect">
              <a:avLst/>
            </a:prstGeom>
          </p:spPr>
          <p:txBody>
            <a:bodyPr vert="horz" wrap="none">
              <a:spAutoFit/>
            </a:bodyPr>
            <a:lstStyle/>
            <a:p>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养成良好的卫生习惯</a:t>
              </a:r>
              <a:endParaRPr lang="en-US" altLang="zh-CN" sz="2400">
                <a:solidFill>
                  <a:schemeClr val="accent6"/>
                </a:solidFill>
                <a:latin typeface="微软雅黑" panose="020B0503020204020204" pitchFamily="34" charset="-122"/>
                <a:ea typeface="微软雅黑" panose="020B0503020204020204" pitchFamily="34" charset="-122"/>
                <a:cs typeface="+mn-ea"/>
                <a:sym typeface="+mn-lt"/>
              </a:endParaRPr>
            </a:p>
          </p:txBody>
        </p:sp>
        <p:sp>
          <p:nvSpPr>
            <p:cNvPr id="3" name="矩形 2"/>
            <p:cNvSpPr/>
            <p:nvPr/>
          </p:nvSpPr>
          <p:spPr>
            <a:xfrm>
              <a:off x="1544109" y="3738253"/>
              <a:ext cx="3278462" cy="52322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32" name="组合 31"/>
            <p:cNvGrpSpPr/>
            <p:nvPr/>
          </p:nvGrpSpPr>
          <p:grpSpPr>
            <a:xfrm>
              <a:off x="1522240" y="3783209"/>
              <a:ext cx="343255" cy="400110"/>
              <a:chOff x="1541468" y="2963578"/>
              <a:chExt cx="343255" cy="400110"/>
            </a:xfrm>
          </p:grpSpPr>
          <p:sp>
            <p:nvSpPr>
              <p:cNvPr id="33" name="矩形: 圆角 32"/>
              <p:cNvSpPr/>
              <p:nvPr/>
            </p:nvSpPr>
            <p:spPr>
              <a:xfrm>
                <a:off x="1558276" y="3018959"/>
                <a:ext cx="309640" cy="34241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4" name="文本框 33"/>
              <p:cNvSpPr txBox="1"/>
              <p:nvPr/>
            </p:nvSpPr>
            <p:spPr>
              <a:xfrm>
                <a:off x="1541468" y="2963578"/>
                <a:ext cx="34325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2</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49" name="组合 48"/>
          <p:cNvGrpSpPr/>
          <p:nvPr/>
        </p:nvGrpSpPr>
        <p:grpSpPr>
          <a:xfrm>
            <a:off x="4697435" y="2141195"/>
            <a:ext cx="3289117" cy="523220"/>
            <a:chOff x="5503840" y="2098991"/>
            <a:chExt cx="3289117" cy="523220"/>
          </a:xfrm>
        </p:grpSpPr>
        <p:sp>
          <p:nvSpPr>
            <p:cNvPr id="18" name="矩形 17"/>
            <p:cNvSpPr/>
            <p:nvPr/>
          </p:nvSpPr>
          <p:spPr>
            <a:xfrm>
              <a:off x="5984175" y="2145354"/>
              <a:ext cx="2339102" cy="461665"/>
            </a:xfrm>
            <a:prstGeom prst="rect">
              <a:avLst/>
            </a:prstGeom>
          </p:spPr>
          <p:txBody>
            <a:bodyPr vert="horz" wrap="none">
              <a:spAutoFit/>
            </a:bodyPr>
            <a:lstStyle/>
            <a:p>
              <a:pPr lvl="0"/>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生熟食物要分开</a:t>
              </a:r>
            </a:p>
          </p:txBody>
        </p:sp>
        <p:sp>
          <p:nvSpPr>
            <p:cNvPr id="5" name="矩形 4"/>
            <p:cNvSpPr/>
            <p:nvPr/>
          </p:nvSpPr>
          <p:spPr>
            <a:xfrm>
              <a:off x="5514495" y="2098991"/>
              <a:ext cx="3278462" cy="52322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35" name="组合 34"/>
            <p:cNvGrpSpPr/>
            <p:nvPr/>
          </p:nvGrpSpPr>
          <p:grpSpPr>
            <a:xfrm>
              <a:off x="5503840" y="2139530"/>
              <a:ext cx="343255" cy="400110"/>
              <a:chOff x="1541468" y="2963578"/>
              <a:chExt cx="343255" cy="400110"/>
            </a:xfrm>
          </p:grpSpPr>
          <p:sp>
            <p:nvSpPr>
              <p:cNvPr id="36" name="矩形: 圆角 35"/>
              <p:cNvSpPr/>
              <p:nvPr/>
            </p:nvSpPr>
            <p:spPr>
              <a:xfrm>
                <a:off x="1558276" y="3018959"/>
                <a:ext cx="309640" cy="34241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37" name="文本框 36"/>
              <p:cNvSpPr txBox="1"/>
              <p:nvPr/>
            </p:nvSpPr>
            <p:spPr>
              <a:xfrm>
                <a:off x="1541468" y="2963578"/>
                <a:ext cx="34325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4</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48" name="组合 47"/>
          <p:cNvGrpSpPr/>
          <p:nvPr/>
        </p:nvGrpSpPr>
        <p:grpSpPr>
          <a:xfrm>
            <a:off x="4697435" y="2960826"/>
            <a:ext cx="3289117" cy="523220"/>
            <a:chOff x="5503840" y="2918622"/>
            <a:chExt cx="3289117" cy="523220"/>
          </a:xfrm>
        </p:grpSpPr>
        <p:sp>
          <p:nvSpPr>
            <p:cNvPr id="21" name="矩形 20"/>
            <p:cNvSpPr/>
            <p:nvPr/>
          </p:nvSpPr>
          <p:spPr>
            <a:xfrm>
              <a:off x="5984175" y="2959333"/>
              <a:ext cx="2339102" cy="461665"/>
            </a:xfrm>
            <a:prstGeom prst="rect">
              <a:avLst/>
            </a:prstGeom>
          </p:spPr>
          <p:txBody>
            <a:bodyPr vert="horz" wrap="none">
              <a:spAutoFit/>
            </a:bodyPr>
            <a:lstStyle/>
            <a:p>
              <a:pPr lvl="0"/>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食物要完全煮熟</a:t>
              </a:r>
            </a:p>
          </p:txBody>
        </p:sp>
        <p:sp>
          <p:nvSpPr>
            <p:cNvPr id="6" name="矩形 5"/>
            <p:cNvSpPr/>
            <p:nvPr/>
          </p:nvSpPr>
          <p:spPr>
            <a:xfrm>
              <a:off x="5514495" y="2918622"/>
              <a:ext cx="3278462" cy="52322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38" name="组合 37"/>
            <p:cNvGrpSpPr/>
            <p:nvPr/>
          </p:nvGrpSpPr>
          <p:grpSpPr>
            <a:xfrm>
              <a:off x="5503840" y="2968385"/>
              <a:ext cx="343255" cy="400110"/>
              <a:chOff x="1541468" y="2963578"/>
              <a:chExt cx="343255" cy="400110"/>
            </a:xfrm>
          </p:grpSpPr>
          <p:sp>
            <p:nvSpPr>
              <p:cNvPr id="39" name="矩形: 圆角 38"/>
              <p:cNvSpPr/>
              <p:nvPr/>
            </p:nvSpPr>
            <p:spPr>
              <a:xfrm>
                <a:off x="1558276" y="3018959"/>
                <a:ext cx="309640" cy="34241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40" name="文本框 39"/>
              <p:cNvSpPr txBox="1"/>
              <p:nvPr/>
            </p:nvSpPr>
            <p:spPr>
              <a:xfrm>
                <a:off x="1541468" y="2963578"/>
                <a:ext cx="34325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5</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47" name="组合 46"/>
          <p:cNvGrpSpPr/>
          <p:nvPr/>
        </p:nvGrpSpPr>
        <p:grpSpPr>
          <a:xfrm>
            <a:off x="4680627" y="3780457"/>
            <a:ext cx="3305925" cy="523220"/>
            <a:chOff x="5487032" y="3738253"/>
            <a:chExt cx="3305925" cy="523220"/>
          </a:xfrm>
        </p:grpSpPr>
        <p:sp>
          <p:nvSpPr>
            <p:cNvPr id="26" name="矩形 25"/>
            <p:cNvSpPr/>
            <p:nvPr/>
          </p:nvSpPr>
          <p:spPr>
            <a:xfrm>
              <a:off x="5984175" y="3769030"/>
              <a:ext cx="2646878" cy="461665"/>
            </a:xfrm>
            <a:prstGeom prst="rect">
              <a:avLst/>
            </a:prstGeom>
          </p:spPr>
          <p:txBody>
            <a:bodyPr vert="horz" wrap="none">
              <a:spAutoFit/>
            </a:bodyPr>
            <a:lstStyle/>
            <a:p>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水果蔬菜要洗干净</a:t>
              </a:r>
            </a:p>
          </p:txBody>
        </p:sp>
        <p:sp>
          <p:nvSpPr>
            <p:cNvPr id="7" name="矩形 6"/>
            <p:cNvSpPr/>
            <p:nvPr/>
          </p:nvSpPr>
          <p:spPr>
            <a:xfrm>
              <a:off x="5514495" y="3738253"/>
              <a:ext cx="3278462" cy="52322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41" name="组合 40"/>
            <p:cNvGrpSpPr/>
            <p:nvPr/>
          </p:nvGrpSpPr>
          <p:grpSpPr>
            <a:xfrm>
              <a:off x="5487032" y="3788185"/>
              <a:ext cx="343255" cy="400110"/>
              <a:chOff x="1541468" y="2963578"/>
              <a:chExt cx="343255" cy="400110"/>
            </a:xfrm>
          </p:grpSpPr>
          <p:sp>
            <p:nvSpPr>
              <p:cNvPr id="42" name="矩形: 圆角 41"/>
              <p:cNvSpPr/>
              <p:nvPr/>
            </p:nvSpPr>
            <p:spPr>
              <a:xfrm>
                <a:off x="1558276" y="3018959"/>
                <a:ext cx="309640" cy="34241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43" name="文本框 42"/>
              <p:cNvSpPr txBox="1"/>
              <p:nvPr/>
            </p:nvSpPr>
            <p:spPr>
              <a:xfrm>
                <a:off x="1541468" y="2963578"/>
                <a:ext cx="34325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6</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grpSp>
        <p:nvGrpSpPr>
          <p:cNvPr id="27" name="组合 26"/>
          <p:cNvGrpSpPr/>
          <p:nvPr/>
        </p:nvGrpSpPr>
        <p:grpSpPr>
          <a:xfrm>
            <a:off x="4680627" y="4600088"/>
            <a:ext cx="3305925" cy="523221"/>
            <a:chOff x="5487032" y="4557884"/>
            <a:chExt cx="3305925" cy="523221"/>
          </a:xfrm>
        </p:grpSpPr>
        <p:sp>
          <p:nvSpPr>
            <p:cNvPr id="23" name="矩形 22"/>
            <p:cNvSpPr/>
            <p:nvPr/>
          </p:nvSpPr>
          <p:spPr>
            <a:xfrm>
              <a:off x="5984175" y="4557884"/>
              <a:ext cx="2646878" cy="461665"/>
            </a:xfrm>
            <a:prstGeom prst="rect">
              <a:avLst/>
            </a:prstGeom>
          </p:spPr>
          <p:txBody>
            <a:bodyPr vert="horz" wrap="none">
              <a:spAutoFit/>
            </a:bodyPr>
            <a:lstStyle/>
            <a:p>
              <a:pPr lvl="0"/>
              <a:r>
                <a:rPr lang="zh-CN" altLang="en-US" sz="2400">
                  <a:solidFill>
                    <a:schemeClr val="accent6"/>
                  </a:solidFill>
                  <a:latin typeface="微软雅黑" panose="020B0503020204020204" pitchFamily="34" charset="-122"/>
                  <a:ea typeface="微软雅黑" panose="020B0503020204020204" pitchFamily="34" charset="-122"/>
                  <a:cs typeface="+mn-ea"/>
                  <a:sym typeface="+mn-lt"/>
                </a:rPr>
                <a:t>时刻保持厨房卫生</a:t>
              </a:r>
            </a:p>
          </p:txBody>
        </p:sp>
        <p:sp>
          <p:nvSpPr>
            <p:cNvPr id="8" name="矩形 7"/>
            <p:cNvSpPr/>
            <p:nvPr/>
          </p:nvSpPr>
          <p:spPr>
            <a:xfrm>
              <a:off x="5514495" y="4557885"/>
              <a:ext cx="3278462" cy="52322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44" name="组合 43"/>
            <p:cNvGrpSpPr/>
            <p:nvPr/>
          </p:nvGrpSpPr>
          <p:grpSpPr>
            <a:xfrm>
              <a:off x="5487032" y="4583444"/>
              <a:ext cx="343255" cy="400110"/>
              <a:chOff x="1541468" y="2963578"/>
              <a:chExt cx="343255" cy="400110"/>
            </a:xfrm>
          </p:grpSpPr>
          <p:sp>
            <p:nvSpPr>
              <p:cNvPr id="45" name="矩形: 圆角 44"/>
              <p:cNvSpPr/>
              <p:nvPr/>
            </p:nvSpPr>
            <p:spPr>
              <a:xfrm>
                <a:off x="1558276" y="3018959"/>
                <a:ext cx="309640" cy="34241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46" name="文本框 45"/>
              <p:cNvSpPr txBox="1"/>
              <p:nvPr/>
            </p:nvSpPr>
            <p:spPr>
              <a:xfrm>
                <a:off x="1541468" y="2963578"/>
                <a:ext cx="343255" cy="40011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7</a:t>
                </a:r>
                <a:endParaRPr lang="zh-CN" altLang="en-US" sz="2000" b="1">
                  <a:solidFill>
                    <a:schemeClr val="bg1"/>
                  </a:solidFill>
                  <a:latin typeface="微软雅黑" panose="020B0503020204020204" pitchFamily="34" charset="-122"/>
                  <a:ea typeface="微软雅黑" panose="020B0503020204020204" pitchFamily="34" charset="-122"/>
                </a:endParaRPr>
              </a:p>
            </p:txBody>
          </p:sp>
        </p:grpSp>
      </p:grpSp>
      <p:pic>
        <p:nvPicPr>
          <p:cNvPr id="54" name="图片 5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95343" y="1566647"/>
            <a:ext cx="3688103" cy="368810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advTm="30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nodeType="afterEffect">
                                  <p:stCondLst>
                                    <p:cond delay="0"/>
                                  </p:stCondLst>
                                  <p:childTnLst>
                                    <p:set>
                                      <p:cBhvr>
                                        <p:cTn id="6" dur="1" fill="hold">
                                          <p:stCondLst>
                                            <p:cond delay="0"/>
                                          </p:stCondLst>
                                        </p:cTn>
                                        <p:tgtEl>
                                          <p:spTgt spid="54"/>
                                        </p:tgtEl>
                                        <p:attrNameLst>
                                          <p:attrName>style.visibility</p:attrName>
                                        </p:attrNameLst>
                                      </p:cBhvr>
                                      <p:to>
                                        <p:strVal val="visible"/>
                                      </p:to>
                                    </p:set>
                                    <p:anim calcmode="lin" valueType="num">
                                      <p:cBhvr>
                                        <p:cTn id="7" dur="750" fill="hold"/>
                                        <p:tgtEl>
                                          <p:spTgt spid="54"/>
                                        </p:tgtEl>
                                        <p:attrNameLst>
                                          <p:attrName>ppt_w</p:attrName>
                                        </p:attrNameLst>
                                      </p:cBhvr>
                                      <p:tavLst>
                                        <p:tav tm="0">
                                          <p:val>
                                            <p:fltVal val="0"/>
                                          </p:val>
                                        </p:tav>
                                        <p:tav tm="100000">
                                          <p:val>
                                            <p:strVal val="#ppt_w"/>
                                          </p:val>
                                        </p:tav>
                                      </p:tavLst>
                                    </p:anim>
                                    <p:anim calcmode="lin" valueType="num">
                                      <p:cBhvr>
                                        <p:cTn id="8" dur="750" fill="hold"/>
                                        <p:tgtEl>
                                          <p:spTgt spid="54"/>
                                        </p:tgtEl>
                                        <p:attrNameLst>
                                          <p:attrName>ppt_h</p:attrName>
                                        </p:attrNameLst>
                                      </p:cBhvr>
                                      <p:tavLst>
                                        <p:tav tm="0">
                                          <p:val>
                                            <p:fltVal val="0"/>
                                          </p:val>
                                        </p:tav>
                                        <p:tav tm="100000">
                                          <p:val>
                                            <p:strVal val="#ppt_h"/>
                                          </p:val>
                                        </p:tav>
                                      </p:tavLst>
                                    </p:anim>
                                    <p:anim calcmode="lin" valueType="num">
                                      <p:cBhvr>
                                        <p:cTn id="9" dur="750" fill="hold"/>
                                        <p:tgtEl>
                                          <p:spTgt spid="54"/>
                                        </p:tgtEl>
                                        <p:attrNameLst>
                                          <p:attrName>style.rotation</p:attrName>
                                        </p:attrNameLst>
                                      </p:cBhvr>
                                      <p:tavLst>
                                        <p:tav tm="0">
                                          <p:val>
                                            <p:fltVal val="90"/>
                                          </p:val>
                                        </p:tav>
                                        <p:tav tm="100000">
                                          <p:val>
                                            <p:fltVal val="0"/>
                                          </p:val>
                                        </p:tav>
                                      </p:tavLst>
                                    </p:anim>
                                    <p:animEffect transition="in" filter="fade">
                                      <p:cBhvr>
                                        <p:cTn id="10" dur="750"/>
                                        <p:tgtEl>
                                          <p:spTgt spid="54"/>
                                        </p:tgtEl>
                                      </p:cBhvr>
                                    </p:animEffect>
                                  </p:childTnLst>
                                </p:cTn>
                              </p:par>
                            </p:childTnLst>
                          </p:cTn>
                        </p:par>
                        <p:par>
                          <p:cTn id="11" fill="hold" nodeType="afterGroup">
                            <p:stCondLst>
                              <p:cond delay="750"/>
                            </p:stCondLst>
                            <p:childTnLst>
                              <p:par>
                                <p:cTn id="12" presetID="22" presetClass="entr" presetSubtype="8" fill="hold" grpId="0" nodeType="after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wipe(left)">
                                      <p:cBhvr>
                                        <p:cTn id="14" dur="750"/>
                                        <p:tgtEl>
                                          <p:spTgt spid="20"/>
                                        </p:tgtEl>
                                      </p:cBhvr>
                                    </p:animEffect>
                                  </p:childTnLst>
                                </p:cTn>
                              </p:par>
                            </p:childTnLst>
                          </p:cTn>
                        </p:par>
                        <p:par>
                          <p:cTn id="15" fill="hold" nodeType="afterGroup">
                            <p:stCondLst>
                              <p:cond delay="1500"/>
                            </p:stCondLst>
                            <p:childTnLst>
                              <p:par>
                                <p:cTn id="16" presetID="22" presetClass="entr" presetSubtype="8" fill="hold" nodeType="afterEffect">
                                  <p:stCondLst>
                                    <p:cond delay="0"/>
                                  </p:stCondLst>
                                  <p:childTnLst>
                                    <p:set>
                                      <p:cBhvr>
                                        <p:cTn id="17" dur="1" fill="hold">
                                          <p:stCondLst>
                                            <p:cond delay="0"/>
                                          </p:stCondLst>
                                        </p:cTn>
                                        <p:tgtEl>
                                          <p:spTgt spid="50"/>
                                        </p:tgtEl>
                                        <p:attrNameLst>
                                          <p:attrName>style.visibility</p:attrName>
                                        </p:attrNameLst>
                                      </p:cBhvr>
                                      <p:to>
                                        <p:strVal val="visible"/>
                                      </p:to>
                                    </p:set>
                                    <p:animEffect transition="in" filter="wipe(left)">
                                      <p:cBhvr>
                                        <p:cTn id="18" dur="750"/>
                                        <p:tgtEl>
                                          <p:spTgt spid="50"/>
                                        </p:tgtEl>
                                      </p:cBhvr>
                                    </p:animEffect>
                                  </p:childTnLst>
                                </p:cTn>
                              </p:par>
                            </p:childTnLst>
                          </p:cTn>
                        </p:par>
                        <p:par>
                          <p:cTn id="19" fill="hold" nodeType="afterGroup">
                            <p:stCondLst>
                              <p:cond delay="2250"/>
                            </p:stCondLst>
                            <p:childTnLst>
                              <p:par>
                                <p:cTn id="20" presetID="22" presetClass="entr" presetSubtype="8" fill="hold" nodeType="after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wipe(left)">
                                      <p:cBhvr>
                                        <p:cTn id="22" dur="750"/>
                                        <p:tgtEl>
                                          <p:spTgt spid="51"/>
                                        </p:tgtEl>
                                      </p:cBhvr>
                                    </p:animEffect>
                                  </p:childTnLst>
                                </p:cTn>
                              </p:par>
                            </p:childTnLst>
                          </p:cTn>
                        </p:par>
                        <p:par>
                          <p:cTn id="23" fill="hold" nodeType="afterGroup">
                            <p:stCondLst>
                              <p:cond delay="3000"/>
                            </p:stCondLst>
                            <p:childTnLst>
                              <p:par>
                                <p:cTn id="24" presetID="22" presetClass="entr" presetSubtype="8" fill="hold" nodeType="afterEffect">
                                  <p:stCondLst>
                                    <p:cond delay="0"/>
                                  </p:stCondLst>
                                  <p:childTnLst>
                                    <p:set>
                                      <p:cBhvr>
                                        <p:cTn id="25" dur="1" fill="hold">
                                          <p:stCondLst>
                                            <p:cond delay="0"/>
                                          </p:stCondLst>
                                        </p:cTn>
                                        <p:tgtEl>
                                          <p:spTgt spid="52"/>
                                        </p:tgtEl>
                                        <p:attrNameLst>
                                          <p:attrName>style.visibility</p:attrName>
                                        </p:attrNameLst>
                                      </p:cBhvr>
                                      <p:to>
                                        <p:strVal val="visible"/>
                                      </p:to>
                                    </p:set>
                                    <p:animEffect transition="in" filter="wipe(left)">
                                      <p:cBhvr>
                                        <p:cTn id="26" dur="750"/>
                                        <p:tgtEl>
                                          <p:spTgt spid="52"/>
                                        </p:tgtEl>
                                      </p:cBhvr>
                                    </p:animEffect>
                                  </p:childTnLst>
                                </p:cTn>
                              </p:par>
                            </p:childTnLst>
                          </p:cTn>
                        </p:par>
                        <p:par>
                          <p:cTn id="27" fill="hold" nodeType="afterGroup">
                            <p:stCondLst>
                              <p:cond delay="3750"/>
                            </p:stCondLst>
                            <p:childTnLst>
                              <p:par>
                                <p:cTn id="28" presetID="22" presetClass="entr" presetSubtype="8" fill="hold" nodeType="after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wipe(left)">
                                      <p:cBhvr>
                                        <p:cTn id="30" dur="750"/>
                                        <p:tgtEl>
                                          <p:spTgt spid="49"/>
                                        </p:tgtEl>
                                      </p:cBhvr>
                                    </p:animEffect>
                                  </p:childTnLst>
                                </p:cTn>
                              </p:par>
                            </p:childTnLst>
                          </p:cTn>
                        </p:par>
                        <p:par>
                          <p:cTn id="31" fill="hold" nodeType="afterGroup">
                            <p:stCondLst>
                              <p:cond delay="4500"/>
                            </p:stCondLst>
                            <p:childTnLst>
                              <p:par>
                                <p:cTn id="32" presetID="22" presetClass="entr" presetSubtype="8" fill="hold" nodeType="after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wipe(left)">
                                      <p:cBhvr>
                                        <p:cTn id="34" dur="750"/>
                                        <p:tgtEl>
                                          <p:spTgt spid="48"/>
                                        </p:tgtEl>
                                      </p:cBhvr>
                                    </p:animEffect>
                                  </p:childTnLst>
                                </p:cTn>
                              </p:par>
                            </p:childTnLst>
                          </p:cTn>
                        </p:par>
                        <p:par>
                          <p:cTn id="35" fill="hold" nodeType="afterGroup">
                            <p:stCondLst>
                              <p:cond delay="5250"/>
                            </p:stCondLst>
                            <p:childTnLst>
                              <p:par>
                                <p:cTn id="36" presetID="22" presetClass="entr" presetSubtype="8" fill="hold" nodeType="afterEffect">
                                  <p:stCondLst>
                                    <p:cond delay="0"/>
                                  </p:stCondLst>
                                  <p:childTnLst>
                                    <p:set>
                                      <p:cBhvr>
                                        <p:cTn id="37" dur="1" fill="hold">
                                          <p:stCondLst>
                                            <p:cond delay="0"/>
                                          </p:stCondLst>
                                        </p:cTn>
                                        <p:tgtEl>
                                          <p:spTgt spid="47"/>
                                        </p:tgtEl>
                                        <p:attrNameLst>
                                          <p:attrName>style.visibility</p:attrName>
                                        </p:attrNameLst>
                                      </p:cBhvr>
                                      <p:to>
                                        <p:strVal val="visible"/>
                                      </p:to>
                                    </p:set>
                                    <p:animEffect transition="in" filter="wipe(left)">
                                      <p:cBhvr>
                                        <p:cTn id="38" dur="750"/>
                                        <p:tgtEl>
                                          <p:spTgt spid="47"/>
                                        </p:tgtEl>
                                      </p:cBhvr>
                                    </p:animEffect>
                                  </p:childTnLst>
                                </p:cTn>
                              </p:par>
                            </p:childTnLst>
                          </p:cTn>
                        </p:par>
                        <p:par>
                          <p:cTn id="39" fill="hold" nodeType="afterGroup">
                            <p:stCondLst>
                              <p:cond delay="6000"/>
                            </p:stCondLst>
                            <p:childTnLst>
                              <p:par>
                                <p:cTn id="40" presetID="22" presetClass="entr" presetSubtype="8" fill="hold"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wipe(left)">
                                      <p:cBhvr>
                                        <p:cTn id="42" dur="7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07505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标题 1"/>
          <p:cNvSpPr txBox="1"/>
          <p:nvPr/>
        </p:nvSpPr>
        <p:spPr>
          <a:xfrm>
            <a:off x="2557526" y="3161271"/>
            <a:ext cx="7076949" cy="28815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zh-CN" altLang="en-US" sz="6000" b="1" dirty="0">
                <a:solidFill>
                  <a:srgbClr val="549467"/>
                </a:solidFill>
                <a:latin typeface="微软雅黑" panose="020B0503020204020204" pitchFamily="34" charset="-122"/>
                <a:ea typeface="微软雅黑" panose="020B0503020204020204" pitchFamily="34" charset="-122"/>
                <a:cs typeface="+mn-ea"/>
                <a:sym typeface="+mn-lt"/>
              </a:rPr>
              <a:t>全国</a:t>
            </a:r>
            <a:r>
              <a:rPr lang="en-US" altLang="zh-CN" sz="6000" b="1" dirty="0">
                <a:solidFill>
                  <a:srgbClr val="549467"/>
                </a:solidFill>
                <a:latin typeface="微软雅黑" panose="020B0503020204020204" pitchFamily="34" charset="-122"/>
                <a:ea typeface="微软雅黑" panose="020B0503020204020204" pitchFamily="34" charset="-122"/>
                <a:cs typeface="+mn-ea"/>
                <a:sym typeface="+mn-lt"/>
              </a:rPr>
              <a:t>《</a:t>
            </a:r>
            <a:r>
              <a:rPr lang="zh-CN" altLang="en-US" sz="6000" b="1" dirty="0">
                <a:solidFill>
                  <a:srgbClr val="549467"/>
                </a:solidFill>
                <a:latin typeface="微软雅黑" panose="020B0503020204020204" pitchFamily="34" charset="-122"/>
                <a:ea typeface="微软雅黑" panose="020B0503020204020204" pitchFamily="34" charset="-122"/>
                <a:cs typeface="+mn-ea"/>
                <a:sym typeface="+mn-lt"/>
              </a:rPr>
              <a:t>食品卫生法</a:t>
            </a:r>
            <a:r>
              <a:rPr lang="en-US" altLang="zh-CN" sz="6000" b="1" dirty="0">
                <a:solidFill>
                  <a:srgbClr val="549467"/>
                </a:solidFill>
                <a:latin typeface="微软雅黑" panose="020B0503020204020204" pitchFamily="34" charset="-122"/>
                <a:ea typeface="微软雅黑" panose="020B0503020204020204" pitchFamily="34" charset="-122"/>
                <a:cs typeface="+mn-ea"/>
                <a:sym typeface="+mn-lt"/>
              </a:rPr>
              <a:t>》</a:t>
            </a:r>
          </a:p>
          <a:p>
            <a:pPr algn="ctr">
              <a:lnSpc>
                <a:spcPct val="100000"/>
              </a:lnSpc>
            </a:pPr>
            <a:r>
              <a:rPr lang="zh-CN" altLang="en-US" sz="6000" b="1" dirty="0">
                <a:solidFill>
                  <a:srgbClr val="549467"/>
                </a:solidFill>
                <a:latin typeface="微软雅黑" panose="020B0503020204020204" pitchFamily="34" charset="-122"/>
                <a:ea typeface="微软雅黑" panose="020B0503020204020204" pitchFamily="34" charset="-122"/>
                <a:cs typeface="+mn-ea"/>
                <a:sym typeface="+mn-lt"/>
              </a:rPr>
              <a:t>宣传周</a:t>
            </a:r>
          </a:p>
        </p:txBody>
      </p:sp>
      <p:sp>
        <p:nvSpPr>
          <p:cNvPr id="13" name="文本框 12"/>
          <p:cNvSpPr txBox="1"/>
          <p:nvPr/>
        </p:nvSpPr>
        <p:spPr>
          <a:xfrm>
            <a:off x="5188039" y="1350339"/>
            <a:ext cx="1815921" cy="1446550"/>
          </a:xfrm>
          <a:prstGeom prst="rect">
            <a:avLst/>
          </a:prstGeom>
          <a:noFill/>
        </p:spPr>
        <p:txBody>
          <a:bodyPr wrap="square" rtlCol="0">
            <a:spAutoFit/>
          </a:bodyPr>
          <a:lstStyle/>
          <a:p>
            <a:pPr algn="ctr"/>
            <a:r>
              <a:rPr lang="en-US" altLang="zh-CN" sz="8800" b="1">
                <a:solidFill>
                  <a:schemeClr val="bg1"/>
                </a:solidFill>
                <a:latin typeface="微软雅黑" panose="020B0503020204020204" pitchFamily="34" charset="-122"/>
                <a:ea typeface="微软雅黑" panose="020B0503020204020204" pitchFamily="34" charset="-122"/>
                <a:cs typeface="+mn-ea"/>
                <a:sym typeface="+mn-lt"/>
              </a:rPr>
              <a:t>01</a:t>
            </a:r>
            <a:endParaRPr lang="zh-CN" altLang="en-US" sz="8800" b="1">
              <a:solidFill>
                <a:schemeClr val="bg1"/>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anim calcmode="lin" valueType="num">
                                      <p:cBhvr>
                                        <p:cTn id="8" dur="750" fill="hold"/>
                                        <p:tgtEl>
                                          <p:spTgt spid="13"/>
                                        </p:tgtEl>
                                        <p:attrNameLst>
                                          <p:attrName>ppt_x</p:attrName>
                                        </p:attrNameLst>
                                      </p:cBhvr>
                                      <p:tavLst>
                                        <p:tav tm="0">
                                          <p:val>
                                            <p:strVal val="#ppt_x"/>
                                          </p:val>
                                        </p:tav>
                                        <p:tav tm="100000">
                                          <p:val>
                                            <p:strVal val="#ppt_x"/>
                                          </p:val>
                                        </p:tav>
                                      </p:tavLst>
                                    </p:anim>
                                    <p:anim calcmode="lin" valueType="num">
                                      <p:cBhvr>
                                        <p:cTn id="9" dur="750" fill="hold"/>
                                        <p:tgtEl>
                                          <p:spTgt spid="1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53"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750" fill="hold"/>
                                        <p:tgtEl>
                                          <p:spTgt spid="12"/>
                                        </p:tgtEl>
                                        <p:attrNameLst>
                                          <p:attrName>ppt_w</p:attrName>
                                        </p:attrNameLst>
                                      </p:cBhvr>
                                      <p:tavLst>
                                        <p:tav tm="0">
                                          <p:val>
                                            <p:fltVal val="0"/>
                                          </p:val>
                                        </p:tav>
                                        <p:tav tm="100000">
                                          <p:val>
                                            <p:strVal val="#ppt_w"/>
                                          </p:val>
                                        </p:tav>
                                      </p:tavLst>
                                    </p:anim>
                                    <p:anim calcmode="lin" valueType="num">
                                      <p:cBhvr>
                                        <p:cTn id="14" dur="750" fill="hold"/>
                                        <p:tgtEl>
                                          <p:spTgt spid="12"/>
                                        </p:tgtEl>
                                        <p:attrNameLst>
                                          <p:attrName>ppt_h</p:attrName>
                                        </p:attrNameLst>
                                      </p:cBhvr>
                                      <p:tavLst>
                                        <p:tav tm="0">
                                          <p:val>
                                            <p:fltVal val="0"/>
                                          </p:val>
                                        </p:tav>
                                        <p:tav tm="100000">
                                          <p:val>
                                            <p:strVal val="#ppt_h"/>
                                          </p:val>
                                        </p:tav>
                                      </p:tavLst>
                                    </p:anim>
                                    <p:animEffect transition="in" filter="fade">
                                      <p:cBhvr>
                                        <p:cTn id="15"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259693" y="1800978"/>
            <a:ext cx="4601131" cy="523220"/>
          </a:xfrm>
          <a:prstGeom prst="rect">
            <a:avLst/>
          </a:prstGeom>
          <a:solidFill>
            <a:schemeClr val="accent6"/>
          </a:solidFill>
        </p:spPr>
        <p:txBody>
          <a:bodyPr wrap="square">
            <a:spAutoFit/>
          </a:bodyPr>
          <a:lstStyle/>
          <a:p>
            <a:r>
              <a:rPr lang="en-US" altLang="zh-CN" sz="2800" b="1" dirty="0">
                <a:solidFill>
                  <a:schemeClr val="bg1"/>
                </a:solidFill>
                <a:latin typeface="微软雅黑" panose="020B0503020204020204" pitchFamily="34" charset="-122"/>
                <a:ea typeface="微软雅黑" panose="020B0503020204020204" pitchFamily="34" charset="-122"/>
                <a:cs typeface="+mn-ea"/>
                <a:sym typeface="+mn-lt"/>
              </a:rPr>
              <a:t>《</a:t>
            </a:r>
            <a:r>
              <a:rPr lang="zh-CN" altLang="en-US" sz="2800" b="1" dirty="0">
                <a:solidFill>
                  <a:schemeClr val="bg1"/>
                </a:solidFill>
                <a:latin typeface="微软雅黑" panose="020B0503020204020204" pitchFamily="34" charset="-122"/>
                <a:ea typeface="微软雅黑" panose="020B0503020204020204" pitchFamily="34" charset="-122"/>
                <a:cs typeface="+mn-ea"/>
                <a:sym typeface="+mn-lt"/>
              </a:rPr>
              <a:t>食品卫生法</a:t>
            </a:r>
            <a:r>
              <a:rPr lang="en-US" altLang="zh-CN" sz="2800" b="1" dirty="0">
                <a:solidFill>
                  <a:schemeClr val="bg1"/>
                </a:solidFill>
                <a:latin typeface="微软雅黑" panose="020B0503020204020204" pitchFamily="34" charset="-122"/>
                <a:ea typeface="微软雅黑" panose="020B0503020204020204" pitchFamily="34" charset="-122"/>
                <a:cs typeface="+mn-ea"/>
                <a:sym typeface="+mn-lt"/>
              </a:rPr>
              <a:t>》</a:t>
            </a:r>
            <a:r>
              <a:rPr lang="zh-CN" altLang="en-US" sz="2800" b="1" dirty="0">
                <a:solidFill>
                  <a:schemeClr val="bg1"/>
                </a:solidFill>
                <a:latin typeface="微软雅黑" panose="020B0503020204020204" pitchFamily="34" charset="-122"/>
                <a:ea typeface="微软雅黑" panose="020B0503020204020204" pitchFamily="34" charset="-122"/>
                <a:cs typeface="+mn-ea"/>
                <a:sym typeface="+mn-lt"/>
              </a:rPr>
              <a:t>颁布历程</a:t>
            </a:r>
          </a:p>
        </p:txBody>
      </p:sp>
      <p:grpSp>
        <p:nvGrpSpPr>
          <p:cNvPr id="32" name="组合 31"/>
          <p:cNvGrpSpPr/>
          <p:nvPr/>
        </p:nvGrpSpPr>
        <p:grpSpPr>
          <a:xfrm>
            <a:off x="1235075" y="2508963"/>
            <a:ext cx="4647566" cy="3508594"/>
            <a:chOff x="1235075" y="2508963"/>
            <a:chExt cx="4647566" cy="3508594"/>
          </a:xfrm>
        </p:grpSpPr>
        <p:sp>
          <p:nvSpPr>
            <p:cNvPr id="9" name="文本框 8"/>
            <p:cNvSpPr txBox="1"/>
            <p:nvPr/>
          </p:nvSpPr>
          <p:spPr>
            <a:xfrm>
              <a:off x="1311530" y="2601237"/>
              <a:ext cx="4252242" cy="3416320"/>
            </a:xfrm>
            <a:prstGeom prst="rect">
              <a:avLst/>
            </a:prstGeom>
            <a:noFill/>
          </p:spPr>
          <p:txBody>
            <a:bodyPr wrap="square">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从此食品卫生走上了依法监督管理的道路，全国建立了一支数万人食品卫生监督员队伍，城乡食品卫生面貌有了很大提高，食品污染得到了进一步的控制，食物中毒事故的发生率不断下降，为了更好地为经济建设服务，保障人民的健康，适应我国社会主义市场经济的发展，</a:t>
              </a:r>
              <a:endPar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endParaRPr>
            </a:p>
            <a:p>
              <a:pPr marL="0" marR="0" lvl="0" indent="0" algn="l" defTabSz="914400" rtl="0" eaLnBrk="1" fontAlgn="auto" latinLnBrk="0" hangingPunct="1">
                <a:lnSpc>
                  <a:spcPct val="150000"/>
                </a:lnSpc>
                <a:spcBef>
                  <a:spcPct val="0"/>
                </a:spcBef>
                <a:spcAft>
                  <a:spcPct val="0"/>
                </a:spcAft>
                <a:buClrTx/>
                <a:buSzTx/>
                <a:buFontTx/>
                <a:buNone/>
                <a:defRPr/>
              </a:pPr>
              <a:endPar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endParaRPr>
            </a:p>
          </p:txBody>
        </p:sp>
        <p:grpSp>
          <p:nvGrpSpPr>
            <p:cNvPr id="15" name="组合 14"/>
            <p:cNvGrpSpPr/>
            <p:nvPr/>
          </p:nvGrpSpPr>
          <p:grpSpPr>
            <a:xfrm>
              <a:off x="1235075" y="2508963"/>
              <a:ext cx="4647566" cy="3097012"/>
              <a:chOff x="1235075" y="2508963"/>
              <a:chExt cx="4647566" cy="3097012"/>
            </a:xfrm>
          </p:grpSpPr>
          <p:sp>
            <p:nvSpPr>
              <p:cNvPr id="10" name="矩形 9"/>
              <p:cNvSpPr/>
              <p:nvPr/>
            </p:nvSpPr>
            <p:spPr>
              <a:xfrm>
                <a:off x="1235075" y="2553286"/>
                <a:ext cx="4647566" cy="3052689"/>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14" name="组合 13"/>
              <p:cNvGrpSpPr/>
              <p:nvPr/>
            </p:nvGrpSpPr>
            <p:grpSpPr>
              <a:xfrm>
                <a:off x="5494146" y="2508963"/>
                <a:ext cx="373254" cy="461665"/>
                <a:chOff x="5494146" y="2508963"/>
                <a:chExt cx="373254" cy="461665"/>
              </a:xfrm>
            </p:grpSpPr>
            <p:sp>
              <p:nvSpPr>
                <p:cNvPr id="12" name="矩形 11"/>
                <p:cNvSpPr/>
                <p:nvPr/>
              </p:nvSpPr>
              <p:spPr>
                <a:xfrm>
                  <a:off x="5494605" y="2553286"/>
                  <a:ext cx="372795" cy="417342"/>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3" name="文本框 12"/>
                <p:cNvSpPr txBox="1"/>
                <p:nvPr/>
              </p:nvSpPr>
              <p:spPr>
                <a:xfrm>
                  <a:off x="5494146" y="2508963"/>
                  <a:ext cx="366678" cy="461665"/>
                </a:xfrm>
                <a:prstGeom prst="rect">
                  <a:avLst/>
                </a:prstGeom>
                <a:noFill/>
              </p:spPr>
              <p:txBody>
                <a:bodyPr wrap="square" rtlCol="0">
                  <a:spAutoFit/>
                </a:bodyPr>
                <a:lstStyle/>
                <a:p>
                  <a:r>
                    <a:rPr lang="en-US" altLang="zh-CN" sz="2400" b="1">
                      <a:solidFill>
                        <a:schemeClr val="bg1"/>
                      </a:solidFill>
                      <a:latin typeface="微软雅黑" panose="020B0503020204020204" pitchFamily="34" charset="-122"/>
                      <a:ea typeface="微软雅黑" panose="020B0503020204020204" pitchFamily="34" charset="-122"/>
                    </a:rPr>
                    <a:t>2</a:t>
                  </a:r>
                  <a:endParaRPr lang="zh-CN" altLang="en-US" sz="2400" b="1">
                    <a:solidFill>
                      <a:schemeClr val="bg1"/>
                    </a:solidFill>
                    <a:latin typeface="微软雅黑" panose="020B0503020204020204" pitchFamily="34" charset="-122"/>
                    <a:ea typeface="微软雅黑" panose="020B0503020204020204" pitchFamily="34" charset="-122"/>
                  </a:endParaRPr>
                </a:p>
              </p:txBody>
            </p:sp>
          </p:grpSp>
        </p:grpSp>
      </p:grpSp>
      <p:grpSp>
        <p:nvGrpSpPr>
          <p:cNvPr id="31" name="组合 30"/>
          <p:cNvGrpSpPr/>
          <p:nvPr/>
        </p:nvGrpSpPr>
        <p:grpSpPr>
          <a:xfrm>
            <a:off x="6261552" y="1800978"/>
            <a:ext cx="4670755" cy="2400657"/>
            <a:chOff x="6261552" y="1800978"/>
            <a:chExt cx="4670755" cy="2400657"/>
          </a:xfrm>
        </p:grpSpPr>
        <p:sp>
          <p:nvSpPr>
            <p:cNvPr id="5" name="文本框 4"/>
            <p:cNvSpPr txBox="1"/>
            <p:nvPr/>
          </p:nvSpPr>
          <p:spPr>
            <a:xfrm>
              <a:off x="6540562" y="2031810"/>
              <a:ext cx="4391745" cy="2169825"/>
            </a:xfrm>
            <a:prstGeom prst="rect">
              <a:avLst/>
            </a:prstGeom>
            <a:noFill/>
          </p:spPr>
          <p:txBody>
            <a:bodyPr wrap="square">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中华人民共和国食品卫生法</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试行</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于</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1982</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年</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11</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月</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19</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日，由第</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5</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届全国人民代表大会常务委员会第二十五次会议通过，于</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1983</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年</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7</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月</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1</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日试行，是我国一部公共卫生法。</a:t>
              </a:r>
              <a:endPar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endParaRPr>
            </a:p>
            <a:p>
              <a:pPr marL="0" marR="0" lvl="0" indent="0" algn="l" defTabSz="914400" rtl="0" eaLnBrk="1" fontAlgn="auto" latinLnBrk="0" hangingPunct="1">
                <a:lnSpc>
                  <a:spcPct val="150000"/>
                </a:lnSpc>
                <a:spcBef>
                  <a:spcPct val="0"/>
                </a:spcBef>
                <a:spcAft>
                  <a:spcPct val="0"/>
                </a:spcAft>
                <a:buClrTx/>
                <a:buSzTx/>
                <a:buFontTx/>
                <a:buNone/>
                <a:defRPr/>
              </a:pPr>
              <a:endPar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endParaRPr>
            </a:p>
          </p:txBody>
        </p:sp>
        <p:grpSp>
          <p:nvGrpSpPr>
            <p:cNvPr id="16" name="组合 15"/>
            <p:cNvGrpSpPr/>
            <p:nvPr/>
          </p:nvGrpSpPr>
          <p:grpSpPr>
            <a:xfrm>
              <a:off x="6261552" y="1800978"/>
              <a:ext cx="4670755" cy="1948062"/>
              <a:chOff x="1211886" y="2538709"/>
              <a:chExt cx="4670755" cy="1948062"/>
            </a:xfrm>
          </p:grpSpPr>
          <p:sp>
            <p:nvSpPr>
              <p:cNvPr id="17" name="矩形 16"/>
              <p:cNvSpPr/>
              <p:nvPr/>
            </p:nvSpPr>
            <p:spPr>
              <a:xfrm>
                <a:off x="1235075" y="2553286"/>
                <a:ext cx="4647566" cy="1933485"/>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18" name="组合 17"/>
              <p:cNvGrpSpPr/>
              <p:nvPr/>
            </p:nvGrpSpPr>
            <p:grpSpPr>
              <a:xfrm>
                <a:off x="1211886" y="2538709"/>
                <a:ext cx="395984" cy="461665"/>
                <a:chOff x="1211886" y="2538709"/>
                <a:chExt cx="395984" cy="461665"/>
              </a:xfrm>
            </p:grpSpPr>
            <p:sp>
              <p:nvSpPr>
                <p:cNvPr id="19" name="矩形 18"/>
                <p:cNvSpPr/>
                <p:nvPr/>
              </p:nvSpPr>
              <p:spPr>
                <a:xfrm>
                  <a:off x="1235075" y="2553286"/>
                  <a:ext cx="372795" cy="417342"/>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0" name="文本框 19"/>
                <p:cNvSpPr txBox="1"/>
                <p:nvPr/>
              </p:nvSpPr>
              <p:spPr>
                <a:xfrm>
                  <a:off x="1211886" y="2538709"/>
                  <a:ext cx="366678" cy="461665"/>
                </a:xfrm>
                <a:prstGeom prst="rect">
                  <a:avLst/>
                </a:prstGeom>
                <a:noFill/>
              </p:spPr>
              <p:txBody>
                <a:bodyPr wrap="square" rtlCol="0">
                  <a:spAutoFit/>
                </a:bodyPr>
                <a:lstStyle/>
                <a:p>
                  <a:r>
                    <a:rPr lang="en-US" altLang="zh-CN" sz="2400" b="1">
                      <a:solidFill>
                        <a:schemeClr val="bg1"/>
                      </a:solidFill>
                      <a:latin typeface="微软雅黑" panose="020B0503020204020204" pitchFamily="34" charset="-122"/>
                      <a:ea typeface="微软雅黑" panose="020B0503020204020204" pitchFamily="34" charset="-122"/>
                    </a:rPr>
                    <a:t>1</a:t>
                  </a:r>
                  <a:endParaRPr lang="zh-CN" altLang="en-US" sz="2400" b="1">
                    <a:solidFill>
                      <a:schemeClr val="bg1"/>
                    </a:solidFill>
                    <a:latin typeface="微软雅黑" panose="020B0503020204020204" pitchFamily="34" charset="-122"/>
                    <a:ea typeface="微软雅黑" panose="020B0503020204020204" pitchFamily="34" charset="-122"/>
                  </a:endParaRPr>
                </a:p>
              </p:txBody>
            </p:sp>
          </p:grpSp>
        </p:grpSp>
      </p:grpSp>
      <p:grpSp>
        <p:nvGrpSpPr>
          <p:cNvPr id="30" name="组合 29"/>
          <p:cNvGrpSpPr/>
          <p:nvPr/>
        </p:nvGrpSpPr>
        <p:grpSpPr>
          <a:xfrm>
            <a:off x="6273146" y="3894213"/>
            <a:ext cx="4693944" cy="1711762"/>
            <a:chOff x="6273146" y="3894213"/>
            <a:chExt cx="4693944" cy="1711762"/>
          </a:xfrm>
        </p:grpSpPr>
        <p:sp>
          <p:nvSpPr>
            <p:cNvPr id="7" name="文本框 6"/>
            <p:cNvSpPr txBox="1"/>
            <p:nvPr/>
          </p:nvSpPr>
          <p:spPr>
            <a:xfrm>
              <a:off x="6409156" y="4219926"/>
              <a:ext cx="4557934" cy="1338828"/>
            </a:xfrm>
            <a:prstGeom prst="rect">
              <a:avLst/>
            </a:prstGeom>
            <a:noFill/>
          </p:spPr>
          <p:txBody>
            <a:bodyPr wrap="square">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在试行法的基础上</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1995</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年</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10</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月</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30</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日第八届全国人民代表大会常务委员会第</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16</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次会议又公布施行了</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a:t>
              </a:r>
              <a:r>
                <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中华人民共和国食品卫生法</a:t>
              </a:r>
              <a:r>
                <a:rPr kumimoji="0" lang="en-US" altLang="zh-CN"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a:t>
              </a:r>
              <a:endParaRPr kumimoji="0" lang="zh-CN" altLang="en-US" sz="1800" b="0"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endParaRPr>
            </a:p>
          </p:txBody>
        </p:sp>
        <p:grpSp>
          <p:nvGrpSpPr>
            <p:cNvPr id="25" name="组合 24"/>
            <p:cNvGrpSpPr/>
            <p:nvPr/>
          </p:nvGrpSpPr>
          <p:grpSpPr>
            <a:xfrm>
              <a:off x="6273146" y="3894213"/>
              <a:ext cx="4670755" cy="1711762"/>
              <a:chOff x="1211886" y="2538709"/>
              <a:chExt cx="4670755" cy="1711762"/>
            </a:xfrm>
          </p:grpSpPr>
          <p:sp>
            <p:nvSpPr>
              <p:cNvPr id="26" name="矩形 25"/>
              <p:cNvSpPr/>
              <p:nvPr/>
            </p:nvSpPr>
            <p:spPr>
              <a:xfrm>
                <a:off x="1235075" y="2553286"/>
                <a:ext cx="4647566" cy="1697185"/>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nvGrpSpPr>
              <p:cNvPr id="27" name="组合 26"/>
              <p:cNvGrpSpPr/>
              <p:nvPr/>
            </p:nvGrpSpPr>
            <p:grpSpPr>
              <a:xfrm>
                <a:off x="1211886" y="2538709"/>
                <a:ext cx="395984" cy="461665"/>
                <a:chOff x="1211886" y="2538709"/>
                <a:chExt cx="395984" cy="461665"/>
              </a:xfrm>
            </p:grpSpPr>
            <p:sp>
              <p:nvSpPr>
                <p:cNvPr id="28" name="矩形 27"/>
                <p:cNvSpPr/>
                <p:nvPr/>
              </p:nvSpPr>
              <p:spPr>
                <a:xfrm>
                  <a:off x="1235075" y="2553286"/>
                  <a:ext cx="372795" cy="417342"/>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29" name="文本框 28"/>
                <p:cNvSpPr txBox="1"/>
                <p:nvPr/>
              </p:nvSpPr>
              <p:spPr>
                <a:xfrm>
                  <a:off x="1211886" y="2538709"/>
                  <a:ext cx="366678" cy="461665"/>
                </a:xfrm>
                <a:prstGeom prst="rect">
                  <a:avLst/>
                </a:prstGeom>
                <a:noFill/>
              </p:spPr>
              <p:txBody>
                <a:bodyPr wrap="square" rtlCol="0">
                  <a:spAutoFit/>
                </a:bodyPr>
                <a:lstStyle/>
                <a:p>
                  <a:r>
                    <a:rPr lang="en-US" altLang="zh-CN" sz="2400" b="1">
                      <a:solidFill>
                        <a:schemeClr val="bg1"/>
                      </a:solidFill>
                      <a:latin typeface="微软雅黑" panose="020B0503020204020204" pitchFamily="34" charset="-122"/>
                      <a:ea typeface="微软雅黑" panose="020B0503020204020204" pitchFamily="34" charset="-122"/>
                    </a:rPr>
                    <a:t>3</a:t>
                  </a:r>
                  <a:endParaRPr lang="zh-CN" altLang="en-US" sz="2400" b="1">
                    <a:solidFill>
                      <a:schemeClr val="bg1"/>
                    </a:solidFill>
                    <a:latin typeface="微软雅黑" panose="020B0503020204020204" pitchFamily="34" charset="-122"/>
                    <a:ea typeface="微软雅黑" panose="020B0503020204020204" pitchFamily="34" charset="-122"/>
                  </a:endParaRPr>
                </a:p>
              </p:txBody>
            </p:sp>
          </p:grpSp>
        </p:grpSp>
      </p:grpSp>
    </p:spTree>
  </p:cSld>
  <p:clrMapOvr>
    <a:masterClrMapping/>
  </p:clrMapOvr>
  <mc:AlternateContent xmlns:mc="http://schemas.openxmlformats.org/markup-compatibility/2006" xmlns:p14="http://schemas.microsoft.com/office/powerpoint/2010/main">
    <mc:Choice Requires="p14">
      <p:transition spd="slow" p14:dur="1250" advTm="3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750"/>
                                        <p:tgtEl>
                                          <p:spTgt spid="4"/>
                                        </p:tgtEl>
                                      </p:cBhvr>
                                    </p:animEffect>
                                  </p:childTnLst>
                                </p:cTn>
                              </p:par>
                            </p:childTnLst>
                          </p:cTn>
                        </p:par>
                        <p:par>
                          <p:cTn id="8" fill="hold" nodeType="afterGroup">
                            <p:stCondLst>
                              <p:cond delay="750"/>
                            </p:stCondLst>
                            <p:childTnLst>
                              <p:par>
                                <p:cTn id="9" presetID="6" presetClass="entr" presetSubtype="16"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circle(in)">
                                      <p:cBhvr>
                                        <p:cTn id="11" dur="750"/>
                                        <p:tgtEl>
                                          <p:spTgt spid="31"/>
                                        </p:tgtEl>
                                      </p:cBhvr>
                                    </p:animEffect>
                                  </p:childTnLst>
                                </p:cTn>
                              </p:par>
                            </p:childTnLst>
                          </p:cTn>
                        </p:par>
                        <p:par>
                          <p:cTn id="12" fill="hold" nodeType="afterGroup">
                            <p:stCondLst>
                              <p:cond delay="1500"/>
                            </p:stCondLst>
                            <p:childTnLst>
                              <p:par>
                                <p:cTn id="13" presetID="6" presetClass="entr" presetSubtype="16"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circle(in)">
                                      <p:cBhvr>
                                        <p:cTn id="15" dur="750"/>
                                        <p:tgtEl>
                                          <p:spTgt spid="32"/>
                                        </p:tgtEl>
                                      </p:cBhvr>
                                    </p:animEffect>
                                  </p:childTnLst>
                                </p:cTn>
                              </p:par>
                            </p:childTnLst>
                          </p:cTn>
                        </p:par>
                        <p:par>
                          <p:cTn id="16" fill="hold" nodeType="afterGroup">
                            <p:stCondLst>
                              <p:cond delay="2250"/>
                            </p:stCondLst>
                            <p:childTnLst>
                              <p:par>
                                <p:cTn id="17" presetID="6" presetClass="entr" presetSubtype="16" fill="hold"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circle(in)">
                                      <p:cBhvr>
                                        <p:cTn id="19" dur="75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235076" y="2368519"/>
            <a:ext cx="6009786" cy="3416320"/>
          </a:xfrm>
          <a:prstGeom prst="rect">
            <a:avLst/>
          </a:prstGeom>
        </p:spPr>
        <p:txBody>
          <a:bodyPr wrap="square">
            <a:spAutoFit/>
          </a:bodyPr>
          <a:lstStyle/>
          <a:p>
            <a:pPr marL="285750" indent="-285750">
              <a:lnSpc>
                <a:spcPct val="150000"/>
              </a:lnSpc>
              <a:buFont typeface="Wingdings" panose="05000000000000000000" pitchFamily="2" charset="2"/>
              <a:buChar char="Ø"/>
            </a:pPr>
            <a:r>
              <a:rPr lang="zh-CN" altLang="en-US" dirty="0">
                <a:solidFill>
                  <a:srgbClr val="3D3F41"/>
                </a:solidFill>
                <a:latin typeface="微软雅黑" panose="020B0503020204020204" pitchFamily="34" charset="-122"/>
                <a:ea typeface="微软雅黑" panose="020B0503020204020204" pitchFamily="34" charset="-122"/>
                <a:cs typeface="+mn-ea"/>
                <a:sym typeface="+mn-lt"/>
              </a:rPr>
              <a:t>在</a:t>
            </a:r>
            <a:r>
              <a:rPr lang="en-US" altLang="zh-CN" dirty="0">
                <a:solidFill>
                  <a:srgbClr val="3D3F41"/>
                </a:solidFill>
                <a:latin typeface="微软雅黑" panose="020B0503020204020204" pitchFamily="34" charset="-122"/>
                <a:ea typeface="微软雅黑" panose="020B0503020204020204" pitchFamily="34" charset="-122"/>
                <a:cs typeface="+mn-ea"/>
                <a:sym typeface="+mn-lt"/>
              </a:rPr>
              <a:t>96</a:t>
            </a:r>
            <a:r>
              <a:rPr lang="zh-CN" altLang="en-US" dirty="0">
                <a:solidFill>
                  <a:srgbClr val="3D3F41"/>
                </a:solidFill>
                <a:latin typeface="微软雅黑" panose="020B0503020204020204" pitchFamily="34" charset="-122"/>
                <a:ea typeface="微软雅黑" panose="020B0503020204020204" pitchFamily="34" charset="-122"/>
                <a:cs typeface="+mn-ea"/>
                <a:sym typeface="+mn-lt"/>
              </a:rPr>
              <a:t>年食品卫生法颁布实施一周年之际，经当时卫生部领导的倡议，决定每年</a:t>
            </a:r>
            <a:r>
              <a:rPr lang="en-US" altLang="zh-CN" dirty="0">
                <a:solidFill>
                  <a:srgbClr val="3D3F41"/>
                </a:solidFill>
                <a:latin typeface="微软雅黑" panose="020B0503020204020204" pitchFamily="34" charset="-122"/>
                <a:ea typeface="微软雅黑" panose="020B0503020204020204" pitchFamily="34" charset="-122"/>
                <a:cs typeface="+mn-ea"/>
                <a:sym typeface="+mn-lt"/>
              </a:rPr>
              <a:t>11</a:t>
            </a:r>
            <a:r>
              <a:rPr lang="zh-CN" altLang="en-US" dirty="0">
                <a:solidFill>
                  <a:srgbClr val="3D3F41"/>
                </a:solidFill>
                <a:latin typeface="微软雅黑" panose="020B0503020204020204" pitchFamily="34" charset="-122"/>
                <a:ea typeface="微软雅黑" panose="020B0503020204020204" pitchFamily="34" charset="-122"/>
                <a:cs typeface="+mn-ea"/>
                <a:sym typeface="+mn-lt"/>
              </a:rPr>
              <a:t>月的第一周，作为食品卫生法宣传周，</a:t>
            </a:r>
            <a:endParaRPr lang="en-US" altLang="zh-CN" dirty="0">
              <a:solidFill>
                <a:srgbClr val="3D3F41"/>
              </a:solidFill>
              <a:latin typeface="微软雅黑" panose="020B0503020204020204" pitchFamily="34" charset="-122"/>
              <a:ea typeface="微软雅黑" panose="020B0503020204020204" pitchFamily="34" charset="-122"/>
              <a:cs typeface="+mn-ea"/>
              <a:sym typeface="+mn-lt"/>
            </a:endParaRPr>
          </a:p>
          <a:p>
            <a:pPr marL="285750" indent="-285750">
              <a:lnSpc>
                <a:spcPct val="150000"/>
              </a:lnSpc>
              <a:buFont typeface="Wingdings" panose="05000000000000000000" pitchFamily="2" charset="2"/>
              <a:buChar char="Ø"/>
            </a:pPr>
            <a:r>
              <a:rPr lang="zh-CN" altLang="en-US" dirty="0">
                <a:solidFill>
                  <a:srgbClr val="3D3F41"/>
                </a:solidFill>
                <a:latin typeface="微软雅黑" panose="020B0503020204020204" pitchFamily="34" charset="-122"/>
                <a:ea typeface="微软雅黑" panose="020B0503020204020204" pitchFamily="34" charset="-122"/>
                <a:cs typeface="+mn-ea"/>
                <a:sym typeface="+mn-lt"/>
              </a:rPr>
              <a:t>由全国各地的卫生行政部门组织各有关部门和新闻媒体大力宣传食品卫生法和食品卫生知识，公布食品卫生情况进展各层次集中执法活动和丰富多彩的宣传活动。</a:t>
            </a:r>
            <a:endParaRPr lang="en-US" altLang="zh-CN" dirty="0">
              <a:solidFill>
                <a:srgbClr val="3D3F41"/>
              </a:solidFill>
              <a:latin typeface="微软雅黑" panose="020B0503020204020204" pitchFamily="34" charset="-122"/>
              <a:ea typeface="微软雅黑" panose="020B0503020204020204" pitchFamily="34" charset="-122"/>
              <a:cs typeface="+mn-ea"/>
              <a:sym typeface="+mn-lt"/>
            </a:endParaRPr>
          </a:p>
          <a:p>
            <a:pPr marL="285750" indent="-285750">
              <a:lnSpc>
                <a:spcPct val="150000"/>
              </a:lnSpc>
              <a:buFont typeface="Wingdings" panose="05000000000000000000" pitchFamily="2" charset="2"/>
              <a:buChar char="Ø"/>
            </a:pPr>
            <a:r>
              <a:rPr lang="zh-CN" altLang="en-US" dirty="0">
                <a:solidFill>
                  <a:srgbClr val="3D3F41"/>
                </a:solidFill>
                <a:latin typeface="微软雅黑" panose="020B0503020204020204" pitchFamily="34" charset="-122"/>
                <a:ea typeface="微软雅黑" panose="020B0503020204020204" pitchFamily="34" charset="-122"/>
                <a:cs typeface="+mn-ea"/>
                <a:sym typeface="+mn-lt"/>
              </a:rPr>
              <a:t>从</a:t>
            </a:r>
            <a:r>
              <a:rPr lang="en-US" altLang="zh-CN" dirty="0">
                <a:solidFill>
                  <a:srgbClr val="3D3F41"/>
                </a:solidFill>
                <a:latin typeface="微软雅黑" panose="020B0503020204020204" pitchFamily="34" charset="-122"/>
                <a:ea typeface="微软雅黑" panose="020B0503020204020204" pitchFamily="34" charset="-122"/>
                <a:cs typeface="+mn-ea"/>
                <a:sym typeface="+mn-lt"/>
              </a:rPr>
              <a:t>1996</a:t>
            </a:r>
            <a:r>
              <a:rPr lang="zh-CN" altLang="en-US" dirty="0">
                <a:solidFill>
                  <a:srgbClr val="3D3F41"/>
                </a:solidFill>
                <a:latin typeface="微软雅黑" panose="020B0503020204020204" pitchFamily="34" charset="-122"/>
                <a:ea typeface="微软雅黑" panose="020B0503020204020204" pitchFamily="34" charset="-122"/>
                <a:cs typeface="+mn-ea"/>
                <a:sym typeface="+mn-lt"/>
              </a:rPr>
              <a:t>年每年由卫生部统一部署，确定主题，在每年</a:t>
            </a:r>
            <a:r>
              <a:rPr lang="en-US" altLang="zh-CN" dirty="0">
                <a:solidFill>
                  <a:srgbClr val="3D3F41"/>
                </a:solidFill>
                <a:latin typeface="微软雅黑" panose="020B0503020204020204" pitchFamily="34" charset="-122"/>
                <a:ea typeface="微软雅黑" panose="020B0503020204020204" pitchFamily="34" charset="-122"/>
                <a:cs typeface="+mn-ea"/>
                <a:sym typeface="+mn-lt"/>
              </a:rPr>
              <a:t>11</a:t>
            </a:r>
            <a:r>
              <a:rPr lang="zh-CN" altLang="en-US" dirty="0">
                <a:solidFill>
                  <a:srgbClr val="3D3F41"/>
                </a:solidFill>
                <a:latin typeface="微软雅黑" panose="020B0503020204020204" pitchFamily="34" charset="-122"/>
                <a:ea typeface="微软雅黑" panose="020B0503020204020204" pitchFamily="34" charset="-122"/>
                <a:cs typeface="+mn-ea"/>
                <a:sym typeface="+mn-lt"/>
              </a:rPr>
              <a:t>月份的第一周在全国进行食品卫生法宣传活动</a:t>
            </a:r>
          </a:p>
        </p:txBody>
      </p:sp>
      <p:sp>
        <p:nvSpPr>
          <p:cNvPr id="10" name="矩形 9"/>
          <p:cNvSpPr/>
          <p:nvPr/>
        </p:nvSpPr>
        <p:spPr>
          <a:xfrm>
            <a:off x="1361684" y="1749652"/>
            <a:ext cx="5211683" cy="523220"/>
          </a:xfrm>
          <a:prstGeom prst="rect">
            <a:avLst/>
          </a:prstGeom>
          <a:solidFill>
            <a:schemeClr val="accent6"/>
          </a:solidFill>
        </p:spPr>
        <p:txBody>
          <a:bodyPr wrap="none">
            <a:spAutoFit/>
          </a:bodyPr>
          <a:lstStyle/>
          <a:p>
            <a:r>
              <a:rPr lang="zh-CN" altLang="en-US" sz="2800" b="1" dirty="0">
                <a:solidFill>
                  <a:schemeClr val="bg1"/>
                </a:solidFill>
                <a:latin typeface="微软雅黑" panose="020B0503020204020204" pitchFamily="34" charset="-122"/>
                <a:ea typeface="微软雅黑" panose="020B0503020204020204" pitchFamily="34" charset="-122"/>
                <a:cs typeface="+mn-ea"/>
                <a:sym typeface="+mn-lt"/>
              </a:rPr>
              <a:t>全国</a:t>
            </a:r>
            <a:r>
              <a:rPr lang="en-US" altLang="zh-CN" sz="2800" b="1" dirty="0">
                <a:solidFill>
                  <a:schemeClr val="bg1"/>
                </a:solidFill>
                <a:latin typeface="微软雅黑" panose="020B0503020204020204" pitchFamily="34" charset="-122"/>
                <a:ea typeface="微软雅黑" panose="020B0503020204020204" pitchFamily="34" charset="-122"/>
                <a:cs typeface="+mn-ea"/>
                <a:sym typeface="+mn-lt"/>
              </a:rPr>
              <a:t>《</a:t>
            </a:r>
            <a:r>
              <a:rPr lang="zh-CN" altLang="en-US" sz="2800" b="1" dirty="0">
                <a:solidFill>
                  <a:schemeClr val="bg1"/>
                </a:solidFill>
                <a:latin typeface="微软雅黑" panose="020B0503020204020204" pitchFamily="34" charset="-122"/>
                <a:ea typeface="微软雅黑" panose="020B0503020204020204" pitchFamily="34" charset="-122"/>
                <a:cs typeface="+mn-ea"/>
                <a:sym typeface="+mn-lt"/>
              </a:rPr>
              <a:t>食品卫生法</a:t>
            </a:r>
            <a:r>
              <a:rPr lang="en-US" altLang="zh-CN" sz="2800" b="1" dirty="0">
                <a:solidFill>
                  <a:schemeClr val="bg1"/>
                </a:solidFill>
                <a:latin typeface="微软雅黑" panose="020B0503020204020204" pitchFamily="34" charset="-122"/>
                <a:ea typeface="微软雅黑" panose="020B0503020204020204" pitchFamily="34" charset="-122"/>
                <a:cs typeface="+mn-ea"/>
                <a:sym typeface="+mn-lt"/>
              </a:rPr>
              <a:t>》</a:t>
            </a:r>
            <a:r>
              <a:rPr lang="zh-CN" altLang="en-US" sz="2800" b="1" dirty="0">
                <a:solidFill>
                  <a:schemeClr val="bg1"/>
                </a:solidFill>
                <a:latin typeface="微软雅黑" panose="020B0503020204020204" pitchFamily="34" charset="-122"/>
                <a:ea typeface="微软雅黑" panose="020B0503020204020204" pitchFamily="34" charset="-122"/>
                <a:cs typeface="+mn-ea"/>
                <a:sym typeface="+mn-lt"/>
              </a:rPr>
              <a:t>宣传周来由</a:t>
            </a:r>
          </a:p>
        </p:txBody>
      </p:sp>
      <p:pic>
        <p:nvPicPr>
          <p:cNvPr id="3" name="图片 2" descr="图片包含 徽标&#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21569" y="1061876"/>
            <a:ext cx="7357512" cy="525451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Tm="3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750"/>
                                        <p:tgtEl>
                                          <p:spTgt spid="10"/>
                                        </p:tgtEl>
                                      </p:cBhvr>
                                    </p:animEffect>
                                  </p:childTnLst>
                                </p:cTn>
                              </p:par>
                            </p:childTnLst>
                          </p:cTn>
                        </p:par>
                        <p:par>
                          <p:cTn id="8" fill="hold" nodeType="afterGroup">
                            <p:stCondLst>
                              <p:cond delay="750"/>
                            </p:stCondLst>
                            <p:childTnLst>
                              <p:par>
                                <p:cTn id="9" presetID="16" presetClass="entr" presetSubtype="2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inVertical)">
                                      <p:cBhvr>
                                        <p:cTn id="11" dur="750"/>
                                        <p:tgtEl>
                                          <p:spTgt spid="6"/>
                                        </p:tgtEl>
                                      </p:cBhvr>
                                    </p:animEffect>
                                  </p:childTnLst>
                                </p:cTn>
                              </p:par>
                            </p:childTnLst>
                          </p:cTn>
                        </p:par>
                        <p:par>
                          <p:cTn id="12" fill="hold" nodeType="afterGroup">
                            <p:stCondLst>
                              <p:cond delay="1500"/>
                            </p:stCondLst>
                            <p:childTnLst>
                              <p:par>
                                <p:cTn id="13" presetID="45"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750"/>
                                        <p:tgtEl>
                                          <p:spTgt spid="3"/>
                                        </p:tgtEl>
                                      </p:cBhvr>
                                    </p:animEffect>
                                    <p:anim calcmode="lin" valueType="num">
                                      <p:cBhvr>
                                        <p:cTn id="16" dur="750" fill="hold"/>
                                        <p:tgtEl>
                                          <p:spTgt spid="3"/>
                                        </p:tgtEl>
                                        <p:attrNameLst>
                                          <p:attrName>ppt_w</p:attrName>
                                        </p:attrNameLst>
                                      </p:cBhvr>
                                      <p:tavLst>
                                        <p:tav tm="0" fmla="#ppt_w*sin(2.5*pi*$)">
                                          <p:val>
                                            <p:fltVal val="0"/>
                                          </p:val>
                                        </p:tav>
                                        <p:tav tm="100000">
                                          <p:val>
                                            <p:fltVal val="1"/>
                                          </p:val>
                                        </p:tav>
                                      </p:tavLst>
                                    </p:anim>
                                    <p:anim calcmode="lin" valueType="num">
                                      <p:cBhvr>
                                        <p:cTn id="17" dur="75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3490159" y="2053883"/>
            <a:ext cx="5211683" cy="523220"/>
          </a:xfrm>
          <a:prstGeom prst="rect">
            <a:avLst/>
          </a:prstGeom>
          <a:solidFill>
            <a:schemeClr val="accent6"/>
          </a:solidFill>
        </p:spPr>
        <p:txBody>
          <a:bodyPr wrap="none">
            <a:spAutoFit/>
          </a:bodyPr>
          <a:lstStyle/>
          <a:p>
            <a:r>
              <a:rPr lang="zh-CN" altLang="en-US" sz="2800" b="1">
                <a:solidFill>
                  <a:schemeClr val="bg1"/>
                </a:solidFill>
                <a:latin typeface="微软雅黑" panose="020B0503020204020204" pitchFamily="34" charset="-122"/>
                <a:ea typeface="微软雅黑" panose="020B0503020204020204" pitchFamily="34" charset="-122"/>
                <a:cs typeface="+mn-ea"/>
                <a:sym typeface="+mn-lt"/>
              </a:rPr>
              <a:t>全国</a:t>
            </a:r>
            <a:r>
              <a:rPr lang="en-US" altLang="zh-CN" sz="2800" b="1">
                <a:solidFill>
                  <a:schemeClr val="bg1"/>
                </a:solidFill>
                <a:latin typeface="微软雅黑" panose="020B0503020204020204" pitchFamily="34" charset="-122"/>
                <a:ea typeface="微软雅黑" panose="020B0503020204020204" pitchFamily="34" charset="-122"/>
                <a:cs typeface="+mn-ea"/>
                <a:sym typeface="+mn-lt"/>
              </a:rPr>
              <a:t>《</a:t>
            </a:r>
            <a:r>
              <a:rPr lang="zh-CN" altLang="en-US" sz="2800" b="1">
                <a:solidFill>
                  <a:schemeClr val="bg1"/>
                </a:solidFill>
                <a:latin typeface="微软雅黑" panose="020B0503020204020204" pitchFamily="34" charset="-122"/>
                <a:ea typeface="微软雅黑" panose="020B0503020204020204" pitchFamily="34" charset="-122"/>
                <a:cs typeface="+mn-ea"/>
                <a:sym typeface="+mn-lt"/>
              </a:rPr>
              <a:t>食品卫生法</a:t>
            </a:r>
            <a:r>
              <a:rPr lang="en-US" altLang="zh-CN" sz="2800" b="1">
                <a:solidFill>
                  <a:schemeClr val="bg1"/>
                </a:solidFill>
                <a:latin typeface="微软雅黑" panose="020B0503020204020204" pitchFamily="34" charset="-122"/>
                <a:ea typeface="微软雅黑" panose="020B0503020204020204" pitchFamily="34" charset="-122"/>
                <a:cs typeface="+mn-ea"/>
                <a:sym typeface="+mn-lt"/>
              </a:rPr>
              <a:t>》</a:t>
            </a:r>
            <a:r>
              <a:rPr lang="zh-CN" altLang="en-US" sz="2800" b="1">
                <a:solidFill>
                  <a:schemeClr val="bg1"/>
                </a:solidFill>
                <a:latin typeface="微软雅黑" panose="020B0503020204020204" pitchFamily="34" charset="-122"/>
                <a:ea typeface="微软雅黑" panose="020B0503020204020204" pitchFamily="34" charset="-122"/>
                <a:cs typeface="+mn-ea"/>
                <a:sym typeface="+mn-lt"/>
              </a:rPr>
              <a:t>宣传周意义</a:t>
            </a:r>
          </a:p>
        </p:txBody>
      </p:sp>
      <p:grpSp>
        <p:nvGrpSpPr>
          <p:cNvPr id="8" name="组合 7"/>
          <p:cNvGrpSpPr/>
          <p:nvPr/>
        </p:nvGrpSpPr>
        <p:grpSpPr>
          <a:xfrm>
            <a:off x="1294228" y="2577103"/>
            <a:ext cx="9662697" cy="3869848"/>
            <a:chOff x="1294228" y="2577103"/>
            <a:chExt cx="9662697" cy="3869848"/>
          </a:xfrm>
        </p:grpSpPr>
        <p:sp>
          <p:nvSpPr>
            <p:cNvPr id="105" name="Rectangle 48"/>
            <p:cNvSpPr>
              <a:spLocks noChangeArrowheads="1"/>
            </p:cNvSpPr>
            <p:nvPr/>
          </p:nvSpPr>
          <p:spPr bwMode="auto">
            <a:xfrm>
              <a:off x="3137709" y="2876743"/>
              <a:ext cx="5916582"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285750" indent="-285750" defTabSz="1450340">
                <a:lnSpc>
                  <a:spcPct val="200000"/>
                </a:lnSpc>
                <a:buFont typeface="Wingdings" panose="05000000000000000000" pitchFamily="2" charset="2"/>
                <a:buChar char="Ø"/>
                <a:defRPr/>
              </a:pPr>
              <a:r>
                <a:rPr lang="zh-CN" altLang="en-US" dirty="0">
                  <a:solidFill>
                    <a:prstClr val="black">
                      <a:lumMod val="75000"/>
                      <a:lumOff val="25000"/>
                    </a:prstClr>
                  </a:solidFill>
                  <a:latin typeface="微软雅黑" panose="020B0503020204020204" pitchFamily="34" charset="-122"/>
                  <a:ea typeface="微软雅黑" panose="020B0503020204020204" pitchFamily="34" charset="-122"/>
                  <a:cs typeface="+mn-ea"/>
                  <a:sym typeface="+mn-lt"/>
                </a:rPr>
                <a:t>宣传食品卫生法、普及食品卫生知识</a:t>
              </a:r>
              <a:endParaRPr lang="en-US" altLang="zh-CN" dirty="0">
                <a:solidFill>
                  <a:prstClr val="black">
                    <a:lumMod val="75000"/>
                    <a:lumOff val="25000"/>
                  </a:prstClr>
                </a:solidFill>
                <a:latin typeface="微软雅黑" panose="020B0503020204020204" pitchFamily="34" charset="-122"/>
                <a:ea typeface="微软雅黑" panose="020B0503020204020204" pitchFamily="34" charset="-122"/>
                <a:cs typeface="+mn-ea"/>
                <a:sym typeface="+mn-lt"/>
              </a:endParaRPr>
            </a:p>
            <a:p>
              <a:pPr marL="285750" indent="-285750" defTabSz="1450340">
                <a:lnSpc>
                  <a:spcPct val="200000"/>
                </a:lnSpc>
                <a:buFont typeface="Wingdings" panose="05000000000000000000" pitchFamily="2" charset="2"/>
                <a:buChar char="Ø"/>
                <a:defRPr/>
              </a:pPr>
              <a:r>
                <a:rPr lang="zh-CN" altLang="en-US" dirty="0">
                  <a:solidFill>
                    <a:prstClr val="black">
                      <a:lumMod val="75000"/>
                      <a:lumOff val="25000"/>
                    </a:prstClr>
                  </a:solidFill>
                  <a:latin typeface="微软雅黑" panose="020B0503020204020204" pitchFamily="34" charset="-122"/>
                  <a:ea typeface="微软雅黑" panose="020B0503020204020204" pitchFamily="34" charset="-122"/>
                  <a:cs typeface="+mn-ea"/>
                  <a:sym typeface="+mn-lt"/>
                </a:rPr>
                <a:t>提高广大群众依法维护自身健康权益的能力和自觉性</a:t>
              </a:r>
            </a:p>
            <a:p>
              <a:pPr marL="285750" indent="-285750" defTabSz="1450340">
                <a:lnSpc>
                  <a:spcPct val="200000"/>
                </a:lnSpc>
                <a:buFont typeface="Wingdings" panose="05000000000000000000" pitchFamily="2" charset="2"/>
                <a:buChar char="Ø"/>
                <a:defRPr/>
              </a:pPr>
              <a:r>
                <a:rPr lang="zh-CN" altLang="en-US" dirty="0">
                  <a:solidFill>
                    <a:prstClr val="black">
                      <a:lumMod val="75000"/>
                      <a:lumOff val="25000"/>
                    </a:prstClr>
                  </a:solidFill>
                  <a:latin typeface="微软雅黑" panose="020B0503020204020204" pitchFamily="34" charset="-122"/>
                  <a:ea typeface="微软雅黑" panose="020B0503020204020204" pitchFamily="34" charset="-122"/>
                  <a:cs typeface="+mn-ea"/>
                  <a:sym typeface="+mn-lt"/>
                </a:rPr>
                <a:t>增强食品生产经营者的守法意识和食品质量意识</a:t>
              </a:r>
              <a:endParaRPr lang="en-US" altLang="zh-CN" dirty="0">
                <a:solidFill>
                  <a:prstClr val="black">
                    <a:lumMod val="75000"/>
                    <a:lumOff val="25000"/>
                  </a:prstClr>
                </a:solidFill>
                <a:latin typeface="微软雅黑" panose="020B0503020204020204" pitchFamily="34" charset="-122"/>
                <a:ea typeface="微软雅黑" panose="020B0503020204020204" pitchFamily="34" charset="-122"/>
                <a:cs typeface="+mn-ea"/>
                <a:sym typeface="+mn-lt"/>
              </a:endParaRPr>
            </a:p>
            <a:p>
              <a:pPr marL="285750" indent="-285750" defTabSz="1450340">
                <a:lnSpc>
                  <a:spcPct val="200000"/>
                </a:lnSpc>
                <a:buFont typeface="Wingdings" panose="05000000000000000000" pitchFamily="2" charset="2"/>
                <a:buChar char="Ø"/>
                <a:defRPr/>
              </a:pPr>
              <a:r>
                <a:rPr lang="zh-CN" altLang="en-US" dirty="0">
                  <a:solidFill>
                    <a:prstClr val="black">
                      <a:lumMod val="75000"/>
                      <a:lumOff val="25000"/>
                    </a:prstClr>
                  </a:solidFill>
                  <a:latin typeface="微软雅黑" panose="020B0503020204020204" pitchFamily="34" charset="-122"/>
                  <a:ea typeface="微软雅黑" panose="020B0503020204020204" pitchFamily="34" charset="-122"/>
                  <a:cs typeface="+mn-ea"/>
                  <a:sym typeface="+mn-lt"/>
                </a:rPr>
                <a:t>树立食品卫生监督机关依法行政的形象</a:t>
              </a:r>
            </a:p>
            <a:p>
              <a:pPr marL="285750" indent="-285750" defTabSz="1450340">
                <a:lnSpc>
                  <a:spcPct val="200000"/>
                </a:lnSpc>
                <a:buFont typeface="Wingdings" panose="05000000000000000000" pitchFamily="2" charset="2"/>
                <a:buChar char="Ø"/>
                <a:defRPr/>
              </a:pPr>
              <a:endParaRPr lang="en-US" altLang="zh-CN" dirty="0">
                <a:solidFill>
                  <a:prstClr val="black">
                    <a:lumMod val="75000"/>
                    <a:lumOff val="25000"/>
                  </a:prstClr>
                </a:solidFill>
                <a:latin typeface="微软雅黑" panose="020B0503020204020204" pitchFamily="34" charset="-122"/>
                <a:ea typeface="微软雅黑" panose="020B0503020204020204" pitchFamily="34" charset="-122"/>
                <a:cs typeface="+mn-ea"/>
                <a:sym typeface="+mn-lt"/>
              </a:endParaRPr>
            </a:p>
            <a:p>
              <a:pPr marL="285750" indent="-285750" defTabSz="1450340">
                <a:lnSpc>
                  <a:spcPct val="200000"/>
                </a:lnSpc>
                <a:buFont typeface="Wingdings" panose="05000000000000000000" pitchFamily="2" charset="2"/>
                <a:buChar char="Ø"/>
                <a:defRPr/>
              </a:pPr>
              <a:endParaRPr lang="zh-CN" altLang="en-US" dirty="0">
                <a:solidFill>
                  <a:prstClr val="black">
                    <a:lumMod val="75000"/>
                    <a:lumOff val="25000"/>
                  </a:prstClr>
                </a:solidFill>
                <a:latin typeface="微软雅黑" panose="020B0503020204020204" pitchFamily="34" charset="-122"/>
                <a:ea typeface="微软雅黑" panose="020B0503020204020204" pitchFamily="34" charset="-122"/>
                <a:cs typeface="+mn-ea"/>
                <a:sym typeface="+mn-lt"/>
              </a:endParaRPr>
            </a:p>
            <a:p>
              <a:pPr defTabSz="609600"/>
              <a:endParaRPr lang="zh-CN" altLang="en-US" sz="1600" dirty="0">
                <a:solidFill>
                  <a:prstClr val="black">
                    <a:lumMod val="50000"/>
                    <a:lumOff val="50000"/>
                  </a:prst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294228" y="2577103"/>
              <a:ext cx="9662697" cy="269828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94228" y="3117968"/>
            <a:ext cx="1772529" cy="1772529"/>
          </a:xfrm>
          <a:prstGeom prst="rect">
            <a:avLst/>
          </a:prstGeom>
        </p:spPr>
      </p:pic>
      <p:pic>
        <p:nvPicPr>
          <p:cNvPr id="7" name="图片 6" descr="图片包含 食物, 桌子, 女人, 女孩&#10;&#10;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359398" y="3345345"/>
            <a:ext cx="2633003" cy="263300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Tm="300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32"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ircle(out)">
                                      <p:cBhvr>
                                        <p:cTn id="7" dur="750"/>
                                        <p:tgtEl>
                                          <p:spTgt spid="16"/>
                                        </p:tgtEl>
                                      </p:cBhvr>
                                    </p:animEffect>
                                  </p:childTnLst>
                                </p:cTn>
                              </p:par>
                            </p:childTnLst>
                          </p:cTn>
                        </p:par>
                        <p:par>
                          <p:cTn id="8" fill="hold" nodeType="afterGroup">
                            <p:stCondLst>
                              <p:cond delay="750"/>
                            </p:stCondLst>
                            <p:childTnLst>
                              <p:par>
                                <p:cTn id="9" presetID="6" presetClass="entr" presetSubtype="3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ircle(out)">
                                      <p:cBhvr>
                                        <p:cTn id="11" dur="750"/>
                                        <p:tgtEl>
                                          <p:spTgt spid="8"/>
                                        </p:tgtEl>
                                      </p:cBhvr>
                                    </p:animEffect>
                                  </p:childTnLst>
                                </p:cTn>
                              </p:par>
                            </p:childTnLst>
                          </p:cTn>
                        </p:par>
                        <p:par>
                          <p:cTn id="12" fill="hold" nodeType="afterGroup">
                            <p:stCondLst>
                              <p:cond delay="1500"/>
                            </p:stCondLst>
                            <p:childTnLst>
                              <p:par>
                                <p:cTn id="13" presetID="53" presetClass="entr" presetSubtype="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750" fill="hold"/>
                                        <p:tgtEl>
                                          <p:spTgt spid="5"/>
                                        </p:tgtEl>
                                        <p:attrNameLst>
                                          <p:attrName>ppt_w</p:attrName>
                                        </p:attrNameLst>
                                      </p:cBhvr>
                                      <p:tavLst>
                                        <p:tav tm="0">
                                          <p:val>
                                            <p:fltVal val="0"/>
                                          </p:val>
                                        </p:tav>
                                        <p:tav tm="100000">
                                          <p:val>
                                            <p:strVal val="#ppt_w"/>
                                          </p:val>
                                        </p:tav>
                                      </p:tavLst>
                                    </p:anim>
                                    <p:anim calcmode="lin" valueType="num">
                                      <p:cBhvr>
                                        <p:cTn id="16" dur="750" fill="hold"/>
                                        <p:tgtEl>
                                          <p:spTgt spid="5"/>
                                        </p:tgtEl>
                                        <p:attrNameLst>
                                          <p:attrName>ppt_h</p:attrName>
                                        </p:attrNameLst>
                                      </p:cBhvr>
                                      <p:tavLst>
                                        <p:tav tm="0">
                                          <p:val>
                                            <p:fltVal val="0"/>
                                          </p:val>
                                        </p:tav>
                                        <p:tav tm="100000">
                                          <p:val>
                                            <p:strVal val="#ppt_h"/>
                                          </p:val>
                                        </p:tav>
                                      </p:tavLst>
                                    </p:anim>
                                    <p:animEffect transition="in" filter="fade">
                                      <p:cBhvr>
                                        <p:cTn id="17" dur="750"/>
                                        <p:tgtEl>
                                          <p:spTgt spid="5"/>
                                        </p:tgtEl>
                                      </p:cBhvr>
                                    </p:animEffect>
                                  </p:childTnLst>
                                </p:cTn>
                              </p:par>
                            </p:childTnLst>
                          </p:cTn>
                        </p:par>
                        <p:par>
                          <p:cTn id="18" fill="hold" nodeType="afterGroup">
                            <p:stCondLst>
                              <p:cond delay="2250"/>
                            </p:stCondLst>
                            <p:childTnLst>
                              <p:par>
                                <p:cTn id="19" presetID="53"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750" fill="hold"/>
                                        <p:tgtEl>
                                          <p:spTgt spid="7"/>
                                        </p:tgtEl>
                                        <p:attrNameLst>
                                          <p:attrName>ppt_w</p:attrName>
                                        </p:attrNameLst>
                                      </p:cBhvr>
                                      <p:tavLst>
                                        <p:tav tm="0">
                                          <p:val>
                                            <p:fltVal val="0"/>
                                          </p:val>
                                        </p:tav>
                                        <p:tav tm="100000">
                                          <p:val>
                                            <p:strVal val="#ppt_w"/>
                                          </p:val>
                                        </p:tav>
                                      </p:tavLst>
                                    </p:anim>
                                    <p:anim calcmode="lin" valueType="num">
                                      <p:cBhvr>
                                        <p:cTn id="22" dur="750" fill="hold"/>
                                        <p:tgtEl>
                                          <p:spTgt spid="7"/>
                                        </p:tgtEl>
                                        <p:attrNameLst>
                                          <p:attrName>ppt_h</p:attrName>
                                        </p:attrNameLst>
                                      </p:cBhvr>
                                      <p:tavLst>
                                        <p:tav tm="0">
                                          <p:val>
                                            <p:fltVal val="0"/>
                                          </p:val>
                                        </p:tav>
                                        <p:tav tm="100000">
                                          <p:val>
                                            <p:strVal val="#ppt_h"/>
                                          </p:val>
                                        </p:tav>
                                      </p:tavLst>
                                    </p:anim>
                                    <p:animEffect transition="in" filter="fade">
                                      <p:cBhvr>
                                        <p:cTn id="23"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标题 1"/>
          <p:cNvSpPr txBox="1"/>
          <p:nvPr/>
        </p:nvSpPr>
        <p:spPr>
          <a:xfrm>
            <a:off x="2557526" y="3094307"/>
            <a:ext cx="7076949" cy="28815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zh-CN" altLang="en-US" sz="6000" b="1" dirty="0">
                <a:solidFill>
                  <a:srgbClr val="549467"/>
                </a:solidFill>
                <a:latin typeface="微软雅黑" panose="020B0503020204020204" pitchFamily="34" charset="-122"/>
                <a:ea typeface="微软雅黑" panose="020B0503020204020204" pitchFamily="34" charset="-122"/>
                <a:cs typeface="+mn-ea"/>
                <a:sym typeface="+mn-lt"/>
              </a:rPr>
              <a:t>食品安全卫生</a:t>
            </a:r>
            <a:endParaRPr lang="en-US" altLang="zh-CN" sz="6000" b="1" dirty="0">
              <a:solidFill>
                <a:srgbClr val="549467"/>
              </a:solidFill>
              <a:latin typeface="微软雅黑" panose="020B0503020204020204" pitchFamily="34" charset="-122"/>
              <a:ea typeface="微软雅黑" panose="020B0503020204020204" pitchFamily="34" charset="-122"/>
              <a:cs typeface="+mn-ea"/>
              <a:sym typeface="+mn-lt"/>
            </a:endParaRPr>
          </a:p>
          <a:p>
            <a:pPr algn="ctr">
              <a:lnSpc>
                <a:spcPct val="100000"/>
              </a:lnSpc>
            </a:pPr>
            <a:r>
              <a:rPr lang="zh-CN" altLang="en-US" sz="6000" b="1" dirty="0">
                <a:solidFill>
                  <a:srgbClr val="549467"/>
                </a:solidFill>
                <a:latin typeface="微软雅黑" panose="020B0503020204020204" pitchFamily="34" charset="-122"/>
                <a:ea typeface="微软雅黑" panose="020B0503020204020204" pitchFamily="34" charset="-122"/>
                <a:cs typeface="+mn-ea"/>
                <a:sym typeface="+mn-lt"/>
              </a:rPr>
              <a:t>五大要点</a:t>
            </a:r>
          </a:p>
        </p:txBody>
      </p:sp>
      <p:sp>
        <p:nvSpPr>
          <p:cNvPr id="13" name="文本框 12"/>
          <p:cNvSpPr txBox="1"/>
          <p:nvPr/>
        </p:nvSpPr>
        <p:spPr>
          <a:xfrm>
            <a:off x="5188039" y="1308775"/>
            <a:ext cx="1815921" cy="1446550"/>
          </a:xfrm>
          <a:prstGeom prst="rect">
            <a:avLst/>
          </a:prstGeom>
          <a:noFill/>
        </p:spPr>
        <p:txBody>
          <a:bodyPr wrap="square" rtlCol="0">
            <a:spAutoFit/>
          </a:bodyPr>
          <a:lstStyle/>
          <a:p>
            <a:pPr algn="ctr"/>
            <a:r>
              <a:rPr lang="en-US" altLang="zh-CN" sz="8800" b="1">
                <a:solidFill>
                  <a:schemeClr val="bg1"/>
                </a:solidFill>
                <a:latin typeface="微软雅黑" panose="020B0503020204020204" pitchFamily="34" charset="-122"/>
                <a:ea typeface="微软雅黑" panose="020B0503020204020204" pitchFamily="34" charset="-122"/>
                <a:cs typeface="+mn-ea"/>
                <a:sym typeface="+mn-lt"/>
              </a:rPr>
              <a:t>02</a:t>
            </a:r>
            <a:endParaRPr lang="zh-CN" altLang="en-US" sz="8800" b="1">
              <a:solidFill>
                <a:schemeClr val="bg1"/>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50"/>
                                        <p:tgtEl>
                                          <p:spTgt spid="13"/>
                                        </p:tgtEl>
                                      </p:cBhvr>
                                    </p:animEffect>
                                    <p:anim calcmode="lin" valueType="num">
                                      <p:cBhvr>
                                        <p:cTn id="8" dur="750" fill="hold"/>
                                        <p:tgtEl>
                                          <p:spTgt spid="13"/>
                                        </p:tgtEl>
                                        <p:attrNameLst>
                                          <p:attrName>ppt_x</p:attrName>
                                        </p:attrNameLst>
                                      </p:cBhvr>
                                      <p:tavLst>
                                        <p:tav tm="0">
                                          <p:val>
                                            <p:strVal val="#ppt_x"/>
                                          </p:val>
                                        </p:tav>
                                        <p:tav tm="100000">
                                          <p:val>
                                            <p:strVal val="#ppt_x"/>
                                          </p:val>
                                        </p:tav>
                                      </p:tavLst>
                                    </p:anim>
                                    <p:anim calcmode="lin" valueType="num">
                                      <p:cBhvr>
                                        <p:cTn id="9" dur="750" fill="hold"/>
                                        <p:tgtEl>
                                          <p:spTgt spid="1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53"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750" fill="hold"/>
                                        <p:tgtEl>
                                          <p:spTgt spid="12"/>
                                        </p:tgtEl>
                                        <p:attrNameLst>
                                          <p:attrName>ppt_w</p:attrName>
                                        </p:attrNameLst>
                                      </p:cBhvr>
                                      <p:tavLst>
                                        <p:tav tm="0">
                                          <p:val>
                                            <p:fltVal val="0"/>
                                          </p:val>
                                        </p:tav>
                                        <p:tav tm="100000">
                                          <p:val>
                                            <p:strVal val="#ppt_w"/>
                                          </p:val>
                                        </p:tav>
                                      </p:tavLst>
                                    </p:anim>
                                    <p:anim calcmode="lin" valueType="num">
                                      <p:cBhvr>
                                        <p:cTn id="14" dur="750" fill="hold"/>
                                        <p:tgtEl>
                                          <p:spTgt spid="12"/>
                                        </p:tgtEl>
                                        <p:attrNameLst>
                                          <p:attrName>ppt_h</p:attrName>
                                        </p:attrNameLst>
                                      </p:cBhvr>
                                      <p:tavLst>
                                        <p:tav tm="0">
                                          <p:val>
                                            <p:fltVal val="0"/>
                                          </p:val>
                                        </p:tav>
                                        <p:tav tm="100000">
                                          <p:val>
                                            <p:strVal val="#ppt_h"/>
                                          </p:val>
                                        </p:tav>
                                      </p:tavLst>
                                    </p:anim>
                                    <p:animEffect transition="in" filter="fade">
                                      <p:cBhvr>
                                        <p:cTn id="15"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Freeform 33"/>
          <p:cNvSpPr>
            <a:spLocks noEditPoints="1"/>
          </p:cNvSpPr>
          <p:nvPr/>
        </p:nvSpPr>
        <p:spPr bwMode="auto">
          <a:xfrm>
            <a:off x="8199419" y="4967984"/>
            <a:ext cx="311053" cy="317598"/>
          </a:xfrm>
          <a:custGeom>
            <a:avLst/>
            <a:gdLst>
              <a:gd name="T0" fmla="*/ 66 w 77"/>
              <a:gd name="T1" fmla="*/ 12 h 78"/>
              <a:gd name="T2" fmla="*/ 66 w 77"/>
              <a:gd name="T3" fmla="*/ 66 h 78"/>
              <a:gd name="T4" fmla="*/ 11 w 77"/>
              <a:gd name="T5" fmla="*/ 66 h 78"/>
              <a:gd name="T6" fmla="*/ 11 w 77"/>
              <a:gd name="T7" fmla="*/ 12 h 78"/>
              <a:gd name="T8" fmla="*/ 37 w 77"/>
              <a:gd name="T9" fmla="*/ 72 h 78"/>
              <a:gd name="T10" fmla="*/ 37 w 77"/>
              <a:gd name="T11" fmla="*/ 59 h 78"/>
              <a:gd name="T12" fmla="*/ 25 w 77"/>
              <a:gd name="T13" fmla="*/ 62 h 78"/>
              <a:gd name="T14" fmla="*/ 33 w 77"/>
              <a:gd name="T15" fmla="*/ 71 h 78"/>
              <a:gd name="T16" fmla="*/ 62 w 77"/>
              <a:gd name="T17" fmla="*/ 16 h 78"/>
              <a:gd name="T18" fmla="*/ 61 w 77"/>
              <a:gd name="T19" fmla="*/ 15 h 78"/>
              <a:gd name="T20" fmla="*/ 60 w 77"/>
              <a:gd name="T21" fmla="*/ 37 h 78"/>
              <a:gd name="T22" fmla="*/ 62 w 77"/>
              <a:gd name="T23" fmla="*/ 16 h 78"/>
              <a:gd name="T24" fmla="*/ 58 w 77"/>
              <a:gd name="T25" fmla="*/ 13 h 78"/>
              <a:gd name="T26" fmla="*/ 54 w 77"/>
              <a:gd name="T27" fmla="*/ 13 h 78"/>
              <a:gd name="T28" fmla="*/ 58 w 77"/>
              <a:gd name="T29" fmla="*/ 13 h 78"/>
              <a:gd name="T30" fmla="*/ 44 w 77"/>
              <a:gd name="T31" fmla="*/ 7 h 78"/>
              <a:gd name="T32" fmla="*/ 40 w 77"/>
              <a:gd name="T33" fmla="*/ 19 h 78"/>
              <a:gd name="T34" fmla="*/ 52 w 77"/>
              <a:gd name="T35" fmla="*/ 16 h 78"/>
              <a:gd name="T36" fmla="*/ 44 w 77"/>
              <a:gd name="T37" fmla="*/ 7 h 78"/>
              <a:gd name="T38" fmla="*/ 37 w 77"/>
              <a:gd name="T39" fmla="*/ 6 h 78"/>
              <a:gd name="T40" fmla="*/ 26 w 77"/>
              <a:gd name="T41" fmla="*/ 14 h 78"/>
              <a:gd name="T42" fmla="*/ 27 w 77"/>
              <a:gd name="T43" fmla="*/ 17 h 78"/>
              <a:gd name="T44" fmla="*/ 37 w 77"/>
              <a:gd name="T45" fmla="*/ 6 h 78"/>
              <a:gd name="T46" fmla="*/ 26 w 77"/>
              <a:gd name="T47" fmla="*/ 9 h 78"/>
              <a:gd name="T48" fmla="*/ 22 w 77"/>
              <a:gd name="T49" fmla="*/ 15 h 78"/>
              <a:gd name="T50" fmla="*/ 26 w 77"/>
              <a:gd name="T51" fmla="*/ 9 h 78"/>
              <a:gd name="T52" fmla="*/ 16 w 77"/>
              <a:gd name="T53" fmla="*/ 15 h 78"/>
              <a:gd name="T54" fmla="*/ 6 w 77"/>
              <a:gd name="T55" fmla="*/ 37 h 78"/>
              <a:gd name="T56" fmla="*/ 21 w 77"/>
              <a:gd name="T57" fmla="*/ 18 h 78"/>
              <a:gd name="T58" fmla="*/ 6 w 77"/>
              <a:gd name="T59" fmla="*/ 41 h 78"/>
              <a:gd name="T60" fmla="*/ 15 w 77"/>
              <a:gd name="T61" fmla="*/ 62 h 78"/>
              <a:gd name="T62" fmla="*/ 21 w 77"/>
              <a:gd name="T63" fmla="*/ 60 h 78"/>
              <a:gd name="T64" fmla="*/ 6 w 77"/>
              <a:gd name="T65" fmla="*/ 41 h 78"/>
              <a:gd name="T66" fmla="*/ 19 w 77"/>
              <a:gd name="T67" fmla="*/ 65 h 78"/>
              <a:gd name="T68" fmla="*/ 23 w 77"/>
              <a:gd name="T69" fmla="*/ 65 h 78"/>
              <a:gd name="T70" fmla="*/ 19 w 77"/>
              <a:gd name="T71" fmla="*/ 65 h 78"/>
              <a:gd name="T72" fmla="*/ 40 w 77"/>
              <a:gd name="T73" fmla="*/ 72 h 78"/>
              <a:gd name="T74" fmla="*/ 51 w 77"/>
              <a:gd name="T75" fmla="*/ 63 h 78"/>
              <a:gd name="T76" fmla="*/ 50 w 77"/>
              <a:gd name="T77" fmla="*/ 61 h 78"/>
              <a:gd name="T78" fmla="*/ 40 w 77"/>
              <a:gd name="T79" fmla="*/ 72 h 78"/>
              <a:gd name="T80" fmla="*/ 51 w 77"/>
              <a:gd name="T81" fmla="*/ 69 h 78"/>
              <a:gd name="T82" fmla="*/ 55 w 77"/>
              <a:gd name="T83" fmla="*/ 63 h 78"/>
              <a:gd name="T84" fmla="*/ 51 w 77"/>
              <a:gd name="T85" fmla="*/ 69 h 78"/>
              <a:gd name="T86" fmla="*/ 61 w 77"/>
              <a:gd name="T87" fmla="*/ 63 h 78"/>
              <a:gd name="T88" fmla="*/ 71 w 77"/>
              <a:gd name="T89" fmla="*/ 41 h 78"/>
              <a:gd name="T90" fmla="*/ 56 w 77"/>
              <a:gd name="T91" fmla="*/ 60 h 78"/>
              <a:gd name="T92" fmla="*/ 53 w 77"/>
              <a:gd name="T93" fmla="*/ 19 h 78"/>
              <a:gd name="T94" fmla="*/ 52 w 77"/>
              <a:gd name="T95" fmla="*/ 20 h 78"/>
              <a:gd name="T96" fmla="*/ 40 w 77"/>
              <a:gd name="T97" fmla="*/ 37 h 78"/>
              <a:gd name="T98" fmla="*/ 53 w 77"/>
              <a:gd name="T99" fmla="*/ 19 h 78"/>
              <a:gd name="T100" fmla="*/ 37 w 77"/>
              <a:gd name="T101" fmla="*/ 22 h 78"/>
              <a:gd name="T102" fmla="*/ 24 w 77"/>
              <a:gd name="T103" fmla="*/ 19 h 78"/>
              <a:gd name="T104" fmla="*/ 37 w 77"/>
              <a:gd name="T105" fmla="*/ 37 h 78"/>
              <a:gd name="T106" fmla="*/ 37 w 77"/>
              <a:gd name="T107" fmla="*/ 56 h 78"/>
              <a:gd name="T108" fmla="*/ 37 w 77"/>
              <a:gd name="T109" fmla="*/ 41 h 78"/>
              <a:gd name="T110" fmla="*/ 24 w 77"/>
              <a:gd name="T111" fmla="*/ 58 h 78"/>
              <a:gd name="T112" fmla="*/ 37 w 77"/>
              <a:gd name="T113" fmla="*/ 56 h 78"/>
              <a:gd name="T114" fmla="*/ 40 w 77"/>
              <a:gd name="T115" fmla="*/ 56 h 78"/>
              <a:gd name="T116" fmla="*/ 53 w 77"/>
              <a:gd name="T117" fmla="*/ 58 h 78"/>
              <a:gd name="T118" fmla="*/ 40 w 77"/>
              <a:gd name="T119" fmla="*/ 41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7" h="78">
                <a:moveTo>
                  <a:pt x="39" y="0"/>
                </a:moveTo>
                <a:cubicBezTo>
                  <a:pt x="49" y="0"/>
                  <a:pt x="59" y="5"/>
                  <a:pt x="66" y="12"/>
                </a:cubicBezTo>
                <a:cubicBezTo>
                  <a:pt x="73" y="19"/>
                  <a:pt x="77" y="28"/>
                  <a:pt x="77" y="39"/>
                </a:cubicBezTo>
                <a:cubicBezTo>
                  <a:pt x="77" y="50"/>
                  <a:pt x="73" y="59"/>
                  <a:pt x="66" y="66"/>
                </a:cubicBezTo>
                <a:cubicBezTo>
                  <a:pt x="59" y="73"/>
                  <a:pt x="49" y="78"/>
                  <a:pt x="39" y="78"/>
                </a:cubicBezTo>
                <a:cubicBezTo>
                  <a:pt x="28" y="78"/>
                  <a:pt x="18" y="73"/>
                  <a:pt x="11" y="66"/>
                </a:cubicBezTo>
                <a:cubicBezTo>
                  <a:pt x="4" y="59"/>
                  <a:pt x="0" y="50"/>
                  <a:pt x="0" y="39"/>
                </a:cubicBezTo>
                <a:cubicBezTo>
                  <a:pt x="0" y="28"/>
                  <a:pt x="4" y="19"/>
                  <a:pt x="11" y="12"/>
                </a:cubicBezTo>
                <a:cubicBezTo>
                  <a:pt x="18" y="5"/>
                  <a:pt x="28" y="0"/>
                  <a:pt x="39" y="0"/>
                </a:cubicBezTo>
                <a:close/>
                <a:moveTo>
                  <a:pt x="37" y="72"/>
                </a:moveTo>
                <a:cubicBezTo>
                  <a:pt x="37" y="72"/>
                  <a:pt x="37" y="72"/>
                  <a:pt x="37" y="72"/>
                </a:cubicBezTo>
                <a:cubicBezTo>
                  <a:pt x="37" y="59"/>
                  <a:pt x="37" y="59"/>
                  <a:pt x="37" y="59"/>
                </a:cubicBezTo>
                <a:cubicBezTo>
                  <a:pt x="33" y="59"/>
                  <a:pt x="30" y="60"/>
                  <a:pt x="27" y="61"/>
                </a:cubicBezTo>
                <a:cubicBezTo>
                  <a:pt x="26" y="61"/>
                  <a:pt x="26" y="62"/>
                  <a:pt x="25" y="62"/>
                </a:cubicBezTo>
                <a:cubicBezTo>
                  <a:pt x="26" y="62"/>
                  <a:pt x="26" y="63"/>
                  <a:pt x="26" y="63"/>
                </a:cubicBezTo>
                <a:cubicBezTo>
                  <a:pt x="28" y="67"/>
                  <a:pt x="30" y="70"/>
                  <a:pt x="33" y="71"/>
                </a:cubicBezTo>
                <a:cubicBezTo>
                  <a:pt x="34" y="71"/>
                  <a:pt x="35" y="72"/>
                  <a:pt x="37" y="72"/>
                </a:cubicBezTo>
                <a:close/>
                <a:moveTo>
                  <a:pt x="62" y="16"/>
                </a:moveTo>
                <a:cubicBezTo>
                  <a:pt x="62" y="16"/>
                  <a:pt x="62" y="16"/>
                  <a:pt x="62" y="16"/>
                </a:cubicBezTo>
                <a:cubicBezTo>
                  <a:pt x="61" y="16"/>
                  <a:pt x="61" y="15"/>
                  <a:pt x="61" y="15"/>
                </a:cubicBezTo>
                <a:cubicBezTo>
                  <a:pt x="59" y="16"/>
                  <a:pt x="58" y="17"/>
                  <a:pt x="56" y="18"/>
                </a:cubicBezTo>
                <a:cubicBezTo>
                  <a:pt x="58" y="23"/>
                  <a:pt x="60" y="30"/>
                  <a:pt x="60" y="37"/>
                </a:cubicBezTo>
                <a:cubicBezTo>
                  <a:pt x="71" y="37"/>
                  <a:pt x="71" y="37"/>
                  <a:pt x="71" y="37"/>
                </a:cubicBezTo>
                <a:cubicBezTo>
                  <a:pt x="71" y="29"/>
                  <a:pt x="67" y="21"/>
                  <a:pt x="62" y="16"/>
                </a:cubicBezTo>
                <a:close/>
                <a:moveTo>
                  <a:pt x="58" y="13"/>
                </a:moveTo>
                <a:cubicBezTo>
                  <a:pt x="58" y="13"/>
                  <a:pt x="58" y="13"/>
                  <a:pt x="58" y="13"/>
                </a:cubicBezTo>
                <a:cubicBezTo>
                  <a:pt x="56" y="11"/>
                  <a:pt x="54" y="10"/>
                  <a:pt x="51" y="9"/>
                </a:cubicBezTo>
                <a:cubicBezTo>
                  <a:pt x="52" y="10"/>
                  <a:pt x="53" y="11"/>
                  <a:pt x="54" y="13"/>
                </a:cubicBezTo>
                <a:cubicBezTo>
                  <a:pt x="54" y="13"/>
                  <a:pt x="55" y="14"/>
                  <a:pt x="55" y="15"/>
                </a:cubicBezTo>
                <a:cubicBezTo>
                  <a:pt x="56" y="14"/>
                  <a:pt x="57" y="13"/>
                  <a:pt x="58" y="13"/>
                </a:cubicBezTo>
                <a:close/>
                <a:moveTo>
                  <a:pt x="44" y="7"/>
                </a:moveTo>
                <a:cubicBezTo>
                  <a:pt x="44" y="7"/>
                  <a:pt x="44" y="7"/>
                  <a:pt x="44" y="7"/>
                </a:cubicBezTo>
                <a:cubicBezTo>
                  <a:pt x="43" y="6"/>
                  <a:pt x="42" y="6"/>
                  <a:pt x="40" y="6"/>
                </a:cubicBezTo>
                <a:cubicBezTo>
                  <a:pt x="40" y="19"/>
                  <a:pt x="40" y="19"/>
                  <a:pt x="40" y="19"/>
                </a:cubicBezTo>
                <a:cubicBezTo>
                  <a:pt x="44" y="19"/>
                  <a:pt x="47" y="18"/>
                  <a:pt x="50" y="17"/>
                </a:cubicBezTo>
                <a:cubicBezTo>
                  <a:pt x="51" y="17"/>
                  <a:pt x="51" y="16"/>
                  <a:pt x="52" y="16"/>
                </a:cubicBezTo>
                <a:cubicBezTo>
                  <a:pt x="51" y="16"/>
                  <a:pt x="51" y="15"/>
                  <a:pt x="51" y="14"/>
                </a:cubicBezTo>
                <a:cubicBezTo>
                  <a:pt x="49" y="11"/>
                  <a:pt x="47" y="8"/>
                  <a:pt x="44" y="7"/>
                </a:cubicBezTo>
                <a:close/>
                <a:moveTo>
                  <a:pt x="37" y="6"/>
                </a:moveTo>
                <a:cubicBezTo>
                  <a:pt x="37" y="6"/>
                  <a:pt x="37" y="6"/>
                  <a:pt x="37" y="6"/>
                </a:cubicBezTo>
                <a:cubicBezTo>
                  <a:pt x="35" y="6"/>
                  <a:pt x="34" y="6"/>
                  <a:pt x="33" y="7"/>
                </a:cubicBezTo>
                <a:cubicBezTo>
                  <a:pt x="30" y="8"/>
                  <a:pt x="28" y="11"/>
                  <a:pt x="26" y="14"/>
                </a:cubicBezTo>
                <a:cubicBezTo>
                  <a:pt x="26" y="15"/>
                  <a:pt x="26" y="16"/>
                  <a:pt x="25" y="16"/>
                </a:cubicBezTo>
                <a:cubicBezTo>
                  <a:pt x="26" y="16"/>
                  <a:pt x="26" y="17"/>
                  <a:pt x="27" y="17"/>
                </a:cubicBezTo>
                <a:cubicBezTo>
                  <a:pt x="30" y="18"/>
                  <a:pt x="33" y="19"/>
                  <a:pt x="37" y="19"/>
                </a:cubicBezTo>
                <a:cubicBezTo>
                  <a:pt x="37" y="6"/>
                  <a:pt x="37" y="6"/>
                  <a:pt x="37" y="6"/>
                </a:cubicBezTo>
                <a:close/>
                <a:moveTo>
                  <a:pt x="26" y="9"/>
                </a:moveTo>
                <a:cubicBezTo>
                  <a:pt x="26" y="9"/>
                  <a:pt x="26" y="9"/>
                  <a:pt x="26" y="9"/>
                </a:cubicBezTo>
                <a:cubicBezTo>
                  <a:pt x="23" y="10"/>
                  <a:pt x="21" y="11"/>
                  <a:pt x="19" y="13"/>
                </a:cubicBezTo>
                <a:cubicBezTo>
                  <a:pt x="20" y="13"/>
                  <a:pt x="21" y="14"/>
                  <a:pt x="22" y="15"/>
                </a:cubicBezTo>
                <a:cubicBezTo>
                  <a:pt x="22" y="14"/>
                  <a:pt x="23" y="13"/>
                  <a:pt x="23" y="13"/>
                </a:cubicBezTo>
                <a:cubicBezTo>
                  <a:pt x="24" y="11"/>
                  <a:pt x="25" y="10"/>
                  <a:pt x="26" y="9"/>
                </a:cubicBezTo>
                <a:close/>
                <a:moveTo>
                  <a:pt x="16" y="15"/>
                </a:moveTo>
                <a:cubicBezTo>
                  <a:pt x="16" y="15"/>
                  <a:pt x="16" y="15"/>
                  <a:pt x="16" y="15"/>
                </a:cubicBezTo>
                <a:cubicBezTo>
                  <a:pt x="16" y="15"/>
                  <a:pt x="16" y="16"/>
                  <a:pt x="15" y="16"/>
                </a:cubicBezTo>
                <a:cubicBezTo>
                  <a:pt x="10" y="21"/>
                  <a:pt x="6" y="29"/>
                  <a:pt x="6" y="37"/>
                </a:cubicBezTo>
                <a:cubicBezTo>
                  <a:pt x="17" y="37"/>
                  <a:pt x="17" y="37"/>
                  <a:pt x="17" y="37"/>
                </a:cubicBezTo>
                <a:cubicBezTo>
                  <a:pt x="17" y="30"/>
                  <a:pt x="19" y="23"/>
                  <a:pt x="21" y="18"/>
                </a:cubicBezTo>
                <a:cubicBezTo>
                  <a:pt x="19" y="17"/>
                  <a:pt x="18" y="16"/>
                  <a:pt x="16" y="15"/>
                </a:cubicBezTo>
                <a:close/>
                <a:moveTo>
                  <a:pt x="6" y="41"/>
                </a:moveTo>
                <a:cubicBezTo>
                  <a:pt x="6" y="41"/>
                  <a:pt x="6" y="41"/>
                  <a:pt x="6" y="41"/>
                </a:cubicBezTo>
                <a:cubicBezTo>
                  <a:pt x="6" y="49"/>
                  <a:pt x="10" y="57"/>
                  <a:pt x="15" y="62"/>
                </a:cubicBezTo>
                <a:cubicBezTo>
                  <a:pt x="16" y="63"/>
                  <a:pt x="16" y="63"/>
                  <a:pt x="16" y="63"/>
                </a:cubicBezTo>
                <a:cubicBezTo>
                  <a:pt x="18" y="62"/>
                  <a:pt x="19" y="61"/>
                  <a:pt x="21" y="60"/>
                </a:cubicBezTo>
                <a:cubicBezTo>
                  <a:pt x="19" y="54"/>
                  <a:pt x="17" y="48"/>
                  <a:pt x="17" y="41"/>
                </a:cubicBezTo>
                <a:cubicBezTo>
                  <a:pt x="6" y="41"/>
                  <a:pt x="6" y="41"/>
                  <a:pt x="6" y="41"/>
                </a:cubicBezTo>
                <a:close/>
                <a:moveTo>
                  <a:pt x="19" y="65"/>
                </a:moveTo>
                <a:cubicBezTo>
                  <a:pt x="19" y="65"/>
                  <a:pt x="19" y="65"/>
                  <a:pt x="19" y="65"/>
                </a:cubicBezTo>
                <a:cubicBezTo>
                  <a:pt x="21" y="67"/>
                  <a:pt x="23" y="68"/>
                  <a:pt x="26" y="69"/>
                </a:cubicBezTo>
                <a:cubicBezTo>
                  <a:pt x="25" y="68"/>
                  <a:pt x="24" y="67"/>
                  <a:pt x="23" y="65"/>
                </a:cubicBezTo>
                <a:cubicBezTo>
                  <a:pt x="23" y="65"/>
                  <a:pt x="22" y="64"/>
                  <a:pt x="22" y="63"/>
                </a:cubicBezTo>
                <a:cubicBezTo>
                  <a:pt x="21" y="64"/>
                  <a:pt x="20" y="65"/>
                  <a:pt x="19" y="65"/>
                </a:cubicBezTo>
                <a:close/>
                <a:moveTo>
                  <a:pt x="40" y="72"/>
                </a:moveTo>
                <a:cubicBezTo>
                  <a:pt x="40" y="72"/>
                  <a:pt x="40" y="72"/>
                  <a:pt x="40" y="72"/>
                </a:cubicBezTo>
                <a:cubicBezTo>
                  <a:pt x="42" y="72"/>
                  <a:pt x="43" y="71"/>
                  <a:pt x="44" y="71"/>
                </a:cubicBezTo>
                <a:cubicBezTo>
                  <a:pt x="47" y="70"/>
                  <a:pt x="49" y="67"/>
                  <a:pt x="51" y="63"/>
                </a:cubicBezTo>
                <a:cubicBezTo>
                  <a:pt x="51" y="63"/>
                  <a:pt x="51" y="62"/>
                  <a:pt x="52" y="62"/>
                </a:cubicBezTo>
                <a:cubicBezTo>
                  <a:pt x="51" y="62"/>
                  <a:pt x="51" y="61"/>
                  <a:pt x="50" y="61"/>
                </a:cubicBezTo>
                <a:cubicBezTo>
                  <a:pt x="47" y="60"/>
                  <a:pt x="44" y="59"/>
                  <a:pt x="40" y="59"/>
                </a:cubicBezTo>
                <a:cubicBezTo>
                  <a:pt x="40" y="72"/>
                  <a:pt x="40" y="72"/>
                  <a:pt x="40" y="72"/>
                </a:cubicBezTo>
                <a:close/>
                <a:moveTo>
                  <a:pt x="51" y="69"/>
                </a:moveTo>
                <a:cubicBezTo>
                  <a:pt x="51" y="69"/>
                  <a:pt x="51" y="69"/>
                  <a:pt x="51" y="69"/>
                </a:cubicBezTo>
                <a:cubicBezTo>
                  <a:pt x="54" y="68"/>
                  <a:pt x="56" y="67"/>
                  <a:pt x="58" y="65"/>
                </a:cubicBezTo>
                <a:cubicBezTo>
                  <a:pt x="57" y="65"/>
                  <a:pt x="56" y="64"/>
                  <a:pt x="55" y="63"/>
                </a:cubicBezTo>
                <a:cubicBezTo>
                  <a:pt x="55" y="64"/>
                  <a:pt x="54" y="65"/>
                  <a:pt x="54" y="65"/>
                </a:cubicBezTo>
                <a:cubicBezTo>
                  <a:pt x="53" y="67"/>
                  <a:pt x="52" y="68"/>
                  <a:pt x="51" y="69"/>
                </a:cubicBezTo>
                <a:close/>
                <a:moveTo>
                  <a:pt x="61" y="63"/>
                </a:moveTo>
                <a:cubicBezTo>
                  <a:pt x="61" y="63"/>
                  <a:pt x="61" y="63"/>
                  <a:pt x="61" y="63"/>
                </a:cubicBezTo>
                <a:cubicBezTo>
                  <a:pt x="62" y="62"/>
                  <a:pt x="62" y="62"/>
                  <a:pt x="62" y="62"/>
                </a:cubicBezTo>
                <a:cubicBezTo>
                  <a:pt x="67" y="57"/>
                  <a:pt x="71" y="49"/>
                  <a:pt x="71" y="41"/>
                </a:cubicBezTo>
                <a:cubicBezTo>
                  <a:pt x="60" y="41"/>
                  <a:pt x="60" y="41"/>
                  <a:pt x="60" y="41"/>
                </a:cubicBezTo>
                <a:cubicBezTo>
                  <a:pt x="60" y="48"/>
                  <a:pt x="58" y="54"/>
                  <a:pt x="56" y="60"/>
                </a:cubicBezTo>
                <a:cubicBezTo>
                  <a:pt x="58" y="61"/>
                  <a:pt x="59" y="62"/>
                  <a:pt x="61" y="63"/>
                </a:cubicBezTo>
                <a:close/>
                <a:moveTo>
                  <a:pt x="53" y="19"/>
                </a:moveTo>
                <a:cubicBezTo>
                  <a:pt x="53" y="19"/>
                  <a:pt x="53" y="19"/>
                  <a:pt x="53" y="19"/>
                </a:cubicBezTo>
                <a:cubicBezTo>
                  <a:pt x="53" y="20"/>
                  <a:pt x="52" y="20"/>
                  <a:pt x="52" y="20"/>
                </a:cubicBezTo>
                <a:cubicBezTo>
                  <a:pt x="48" y="21"/>
                  <a:pt x="44" y="22"/>
                  <a:pt x="40" y="22"/>
                </a:cubicBezTo>
                <a:cubicBezTo>
                  <a:pt x="40" y="37"/>
                  <a:pt x="40" y="37"/>
                  <a:pt x="40" y="37"/>
                </a:cubicBezTo>
                <a:cubicBezTo>
                  <a:pt x="56" y="37"/>
                  <a:pt x="56" y="37"/>
                  <a:pt x="56" y="37"/>
                </a:cubicBezTo>
                <a:cubicBezTo>
                  <a:pt x="56" y="31"/>
                  <a:pt x="55" y="24"/>
                  <a:pt x="53" y="19"/>
                </a:cubicBezTo>
                <a:close/>
                <a:moveTo>
                  <a:pt x="37" y="22"/>
                </a:moveTo>
                <a:cubicBezTo>
                  <a:pt x="37" y="22"/>
                  <a:pt x="37" y="22"/>
                  <a:pt x="37" y="22"/>
                </a:cubicBezTo>
                <a:cubicBezTo>
                  <a:pt x="33" y="22"/>
                  <a:pt x="29" y="21"/>
                  <a:pt x="25" y="20"/>
                </a:cubicBezTo>
                <a:cubicBezTo>
                  <a:pt x="25" y="20"/>
                  <a:pt x="24" y="20"/>
                  <a:pt x="24" y="19"/>
                </a:cubicBezTo>
                <a:cubicBezTo>
                  <a:pt x="22" y="24"/>
                  <a:pt x="21" y="31"/>
                  <a:pt x="21" y="37"/>
                </a:cubicBezTo>
                <a:cubicBezTo>
                  <a:pt x="37" y="37"/>
                  <a:pt x="37" y="37"/>
                  <a:pt x="37" y="37"/>
                </a:cubicBezTo>
                <a:cubicBezTo>
                  <a:pt x="37" y="22"/>
                  <a:pt x="37" y="22"/>
                  <a:pt x="37" y="22"/>
                </a:cubicBezTo>
                <a:close/>
                <a:moveTo>
                  <a:pt x="37" y="56"/>
                </a:moveTo>
                <a:cubicBezTo>
                  <a:pt x="37" y="56"/>
                  <a:pt x="37" y="56"/>
                  <a:pt x="37" y="56"/>
                </a:cubicBezTo>
                <a:cubicBezTo>
                  <a:pt x="37" y="41"/>
                  <a:pt x="37" y="41"/>
                  <a:pt x="37" y="41"/>
                </a:cubicBezTo>
                <a:cubicBezTo>
                  <a:pt x="21" y="41"/>
                  <a:pt x="21" y="41"/>
                  <a:pt x="21" y="41"/>
                </a:cubicBezTo>
                <a:cubicBezTo>
                  <a:pt x="21" y="47"/>
                  <a:pt x="22" y="53"/>
                  <a:pt x="24" y="58"/>
                </a:cubicBezTo>
                <a:cubicBezTo>
                  <a:pt x="24" y="58"/>
                  <a:pt x="25" y="58"/>
                  <a:pt x="25" y="58"/>
                </a:cubicBezTo>
                <a:cubicBezTo>
                  <a:pt x="29" y="57"/>
                  <a:pt x="33" y="56"/>
                  <a:pt x="37" y="56"/>
                </a:cubicBezTo>
                <a:close/>
                <a:moveTo>
                  <a:pt x="40" y="56"/>
                </a:moveTo>
                <a:cubicBezTo>
                  <a:pt x="40" y="56"/>
                  <a:pt x="40" y="56"/>
                  <a:pt x="40" y="56"/>
                </a:cubicBezTo>
                <a:cubicBezTo>
                  <a:pt x="44" y="56"/>
                  <a:pt x="48" y="57"/>
                  <a:pt x="52" y="58"/>
                </a:cubicBezTo>
                <a:cubicBezTo>
                  <a:pt x="52" y="58"/>
                  <a:pt x="53" y="58"/>
                  <a:pt x="53" y="58"/>
                </a:cubicBezTo>
                <a:cubicBezTo>
                  <a:pt x="55" y="53"/>
                  <a:pt x="56" y="47"/>
                  <a:pt x="56" y="41"/>
                </a:cubicBezTo>
                <a:cubicBezTo>
                  <a:pt x="40" y="41"/>
                  <a:pt x="40" y="41"/>
                  <a:pt x="40" y="41"/>
                </a:cubicBezTo>
                <a:cubicBezTo>
                  <a:pt x="40" y="56"/>
                  <a:pt x="40" y="56"/>
                  <a:pt x="40" y="56"/>
                </a:cubicBezTo>
                <a:close/>
              </a:path>
            </a:pathLst>
          </a:custGeom>
          <a:solidFill>
            <a:sysClr val="window" lastClr="FFFFFF"/>
          </a:solidFill>
          <a:ln>
            <a:noFill/>
          </a:ln>
        </p:spPr>
        <p:txBody>
          <a:bodyPr/>
          <a:lstStyle/>
          <a:p>
            <a:pPr marL="0" marR="0" lvl="0" indent="0" defTabSz="6096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2" name="矩形 11"/>
          <p:cNvSpPr/>
          <p:nvPr/>
        </p:nvSpPr>
        <p:spPr>
          <a:xfrm>
            <a:off x="1303152" y="3041639"/>
            <a:ext cx="4998670" cy="2231508"/>
          </a:xfrm>
          <a:prstGeom prst="rect">
            <a:avLst/>
          </a:prstGeom>
        </p:spPr>
        <p:txBody>
          <a:bodyPr wrap="square">
            <a:spAutoFit/>
          </a:bodyPr>
          <a:lstStyle/>
          <a:p>
            <a:pPr>
              <a:lnSpc>
                <a:spcPct val="200000"/>
              </a:lnSpc>
            </a:pPr>
            <a:r>
              <a:rPr lang="zh-CN" altLang="en-US" dirty="0">
                <a:solidFill>
                  <a:srgbClr val="3D3F41"/>
                </a:solidFill>
                <a:latin typeface="微软雅黑" panose="020B0503020204020204" pitchFamily="34" charset="-122"/>
                <a:ea typeface="微软雅黑" panose="020B0503020204020204" pitchFamily="34" charset="-122"/>
                <a:cs typeface="+mn-ea"/>
                <a:sym typeface="+mn-lt"/>
              </a:rPr>
              <a:t>多数微生物不会引起疾病，但泥土和水中以及动物和人体身上常常可找到许多危险的微生物。手上、抹布和尤其是切肉板等用具上可携带这些微生物，稍经接触即可污染食物并造成食源性疾病。</a:t>
            </a:r>
          </a:p>
        </p:txBody>
      </p:sp>
      <p:grpSp>
        <p:nvGrpSpPr>
          <p:cNvPr id="4" name="组合 3"/>
          <p:cNvGrpSpPr/>
          <p:nvPr/>
        </p:nvGrpSpPr>
        <p:grpSpPr>
          <a:xfrm>
            <a:off x="1380524" y="2134780"/>
            <a:ext cx="5407138" cy="590034"/>
            <a:chOff x="1303151" y="2092577"/>
            <a:chExt cx="5407138" cy="590034"/>
          </a:xfrm>
        </p:grpSpPr>
        <p:sp>
          <p:nvSpPr>
            <p:cNvPr id="8" name="矩形 7"/>
            <p:cNvSpPr/>
            <p:nvPr/>
          </p:nvSpPr>
          <p:spPr>
            <a:xfrm>
              <a:off x="1303152" y="2159390"/>
              <a:ext cx="1620957" cy="523220"/>
            </a:xfrm>
            <a:prstGeom prst="rect">
              <a:avLst/>
            </a:prstGeom>
            <a:solidFill>
              <a:schemeClr val="accent6"/>
            </a:solidFill>
          </p:spPr>
          <p:txBody>
            <a:bodyPr wrap="none">
              <a:spAutoFit/>
            </a:bodyPr>
            <a:lstStyle/>
            <a:p>
              <a:r>
                <a:rPr lang="zh-CN" altLang="en-US" sz="2800" b="1">
                  <a:solidFill>
                    <a:schemeClr val="bg1"/>
                  </a:solidFill>
                  <a:latin typeface="微软雅黑" panose="020B0503020204020204" pitchFamily="34" charset="-122"/>
                  <a:ea typeface="微软雅黑" panose="020B0503020204020204" pitchFamily="34" charset="-122"/>
                  <a:cs typeface="+mn-ea"/>
                  <a:sym typeface="+mn-lt"/>
                </a:rPr>
                <a:t>保持清洁</a:t>
              </a:r>
            </a:p>
          </p:txBody>
        </p:sp>
        <p:sp>
          <p:nvSpPr>
            <p:cNvPr id="9" name="文本框 8"/>
            <p:cNvSpPr txBox="1"/>
            <p:nvPr/>
          </p:nvSpPr>
          <p:spPr>
            <a:xfrm>
              <a:off x="2924109" y="2092577"/>
              <a:ext cx="3786180" cy="590033"/>
            </a:xfrm>
            <a:prstGeom prst="rect">
              <a:avLst/>
            </a:prstGeom>
            <a:noFill/>
          </p:spPr>
          <p:txBody>
            <a:bodyPr wrap="square">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3D3F41"/>
                  </a:solidFill>
                  <a:effectLst/>
                  <a:uLnTx/>
                  <a:uFillTx/>
                  <a:latin typeface="微软雅黑" panose="020B0503020204020204" pitchFamily="34" charset="-122"/>
                  <a:ea typeface="微软雅黑" panose="020B0503020204020204" pitchFamily="34" charset="-122"/>
                  <a:cs typeface="+mn-ea"/>
                  <a:sym typeface="+mn-lt"/>
                </a:rPr>
                <a:t>为什么一定要保持清洁？</a:t>
              </a:r>
            </a:p>
          </p:txBody>
        </p:sp>
        <p:sp>
          <p:nvSpPr>
            <p:cNvPr id="3" name="矩形 2"/>
            <p:cNvSpPr/>
            <p:nvPr/>
          </p:nvSpPr>
          <p:spPr>
            <a:xfrm>
              <a:off x="1303151" y="2159391"/>
              <a:ext cx="4998669" cy="52322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grpSp>
        <p:nvGrpSpPr>
          <p:cNvPr id="7" name="组合 6"/>
          <p:cNvGrpSpPr/>
          <p:nvPr/>
        </p:nvGrpSpPr>
        <p:grpSpPr>
          <a:xfrm>
            <a:off x="6689188" y="2092061"/>
            <a:ext cx="4277031" cy="3181086"/>
            <a:chOff x="6689188" y="2092061"/>
            <a:chExt cx="4277031" cy="3181086"/>
          </a:xfrm>
        </p:grpSpPr>
        <p:sp>
          <p:nvSpPr>
            <p:cNvPr id="11" name="文本框 10"/>
            <p:cNvSpPr txBox="1"/>
            <p:nvPr/>
          </p:nvSpPr>
          <p:spPr>
            <a:xfrm>
              <a:off x="6883823" y="3153273"/>
              <a:ext cx="4073102" cy="2008240"/>
            </a:xfrm>
            <a:prstGeom prst="rect">
              <a:avLst/>
            </a:prstGeom>
            <a:noFill/>
          </p:spPr>
          <p:txBody>
            <a:bodyPr wrap="square" lIns="68577" tIns="34289" rIns="68577" bIns="34289" rtlCol="0">
              <a:spAutoFit/>
            </a:bodyPr>
            <a:lstStyle/>
            <a:p>
              <a:pPr marL="342900" indent="-342900" defTabSz="457200">
                <a:buFont typeface="+mj-lt"/>
                <a:buAutoNum type="arabicPeriod"/>
              </a:pPr>
              <a:r>
                <a:rPr lang="zh-CN" altLang="en-US" dirty="0">
                  <a:solidFill>
                    <a:schemeClr val="bg2">
                      <a:lumMod val="25000"/>
                    </a:schemeClr>
                  </a:solidFill>
                  <a:latin typeface="微软雅黑" panose="020B0503020204020204" pitchFamily="34" charset="-122"/>
                  <a:ea typeface="微软雅黑" panose="020B0503020204020204" pitchFamily="34" charset="-122"/>
                  <a:cs typeface="+mn-ea"/>
                  <a:sym typeface="+mn-lt"/>
                </a:rPr>
                <a:t>拿食品前需要洗手，准备食品期间经常还要洗手。</a:t>
              </a:r>
            </a:p>
            <a:p>
              <a:pPr marL="342900" indent="-342900" defTabSz="457200">
                <a:buFont typeface="+mj-lt"/>
                <a:buAutoNum type="arabicPeriod"/>
              </a:pPr>
              <a:r>
                <a:rPr lang="zh-CN" altLang="en-US" dirty="0">
                  <a:solidFill>
                    <a:schemeClr val="bg2">
                      <a:lumMod val="25000"/>
                    </a:schemeClr>
                  </a:solidFill>
                  <a:latin typeface="微软雅黑" panose="020B0503020204020204" pitchFamily="34" charset="-122"/>
                  <a:ea typeface="微软雅黑" panose="020B0503020204020204" pitchFamily="34" charset="-122"/>
                  <a:cs typeface="+mn-ea"/>
                  <a:sym typeface="+mn-lt"/>
                </a:rPr>
                <a:t>便后洗手。</a:t>
              </a:r>
            </a:p>
            <a:p>
              <a:pPr marL="342900" indent="-342900" defTabSz="457200">
                <a:buFont typeface="+mj-lt"/>
                <a:buAutoNum type="arabicPeriod"/>
              </a:pPr>
              <a:r>
                <a:rPr lang="zh-CN" altLang="en-US" dirty="0">
                  <a:solidFill>
                    <a:schemeClr val="bg2">
                      <a:lumMod val="25000"/>
                    </a:schemeClr>
                  </a:solidFill>
                  <a:latin typeface="微软雅黑" panose="020B0503020204020204" pitchFamily="34" charset="-122"/>
                  <a:ea typeface="微软雅黑" panose="020B0503020204020204" pitchFamily="34" charset="-122"/>
                  <a:cs typeface="+mn-ea"/>
                  <a:sym typeface="+mn-lt"/>
                </a:rPr>
                <a:t>清洗和消毒用于准备食品的所有场所和设备。</a:t>
              </a:r>
            </a:p>
            <a:p>
              <a:pPr marL="342900" indent="-342900" defTabSz="457200">
                <a:buFont typeface="+mj-lt"/>
                <a:buAutoNum type="arabicPeriod"/>
              </a:pPr>
              <a:r>
                <a:rPr lang="zh-CN" altLang="en-US" dirty="0">
                  <a:solidFill>
                    <a:schemeClr val="bg2">
                      <a:lumMod val="25000"/>
                    </a:schemeClr>
                  </a:solidFill>
                  <a:latin typeface="微软雅黑" panose="020B0503020204020204" pitchFamily="34" charset="-122"/>
                  <a:ea typeface="微软雅黑" panose="020B0503020204020204" pitchFamily="34" charset="-122"/>
                  <a:cs typeface="+mn-ea"/>
                  <a:sym typeface="+mn-lt"/>
                </a:rPr>
                <a:t>避免虫、鼠及其他动物进入厨房和接近实物。</a:t>
              </a:r>
              <a:endParaRPr lang="en-US" altLang="zh-CN" dirty="0">
                <a:solidFill>
                  <a:schemeClr val="bg2">
                    <a:lumMod val="25000"/>
                  </a:schemeClr>
                </a:solidFill>
                <a:latin typeface="微软雅黑" panose="020B0503020204020204" pitchFamily="34" charset="-122"/>
                <a:ea typeface="微软雅黑" panose="020B0503020204020204" pitchFamily="34" charset="-122"/>
                <a:cs typeface="+mn-ea"/>
                <a:sym typeface="+mn-lt"/>
              </a:endParaRPr>
            </a:p>
          </p:txBody>
        </p:sp>
        <p:sp>
          <p:nvSpPr>
            <p:cNvPr id="13" name="文本框 12"/>
            <p:cNvSpPr txBox="1"/>
            <p:nvPr/>
          </p:nvSpPr>
          <p:spPr>
            <a:xfrm>
              <a:off x="7631404" y="2092061"/>
              <a:ext cx="2491073" cy="590033"/>
            </a:xfrm>
            <a:prstGeom prst="rect">
              <a:avLst/>
            </a:prstGeom>
            <a:solidFill>
              <a:schemeClr val="accent6"/>
            </a:solidFill>
          </p:spPr>
          <p:txBody>
            <a:bodyPr wrap="square">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mn-lt"/>
                </a:rPr>
                <a:t>食物要保持清洁</a:t>
              </a:r>
            </a:p>
          </p:txBody>
        </p:sp>
        <p:sp>
          <p:nvSpPr>
            <p:cNvPr id="6" name="矩形 5"/>
            <p:cNvSpPr/>
            <p:nvPr/>
          </p:nvSpPr>
          <p:spPr>
            <a:xfrm>
              <a:off x="6689188" y="2639375"/>
              <a:ext cx="4277031" cy="263377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25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nodeType="afterGroup">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750"/>
                                        <p:tgtEl>
                                          <p:spTgt spid="12"/>
                                        </p:tgtEl>
                                      </p:cBhvr>
                                    </p:animEffect>
                                  </p:childTnLst>
                                </p:cTn>
                              </p:par>
                            </p:childTnLst>
                          </p:cTn>
                        </p:par>
                        <p:par>
                          <p:cTn id="12" fill="hold" nodeType="afterGroup">
                            <p:stCondLst>
                              <p:cond delay="1500"/>
                            </p:stCondLst>
                            <p:childTnLst>
                              <p:par>
                                <p:cTn id="13" presetID="16" presetClass="entr" presetSubtype="21"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092010" y="1550279"/>
            <a:ext cx="2668710" cy="2048691"/>
            <a:chOff x="1235075" y="3112966"/>
            <a:chExt cx="2668710" cy="2048691"/>
          </a:xfrm>
        </p:grpSpPr>
        <p:sp>
          <p:nvSpPr>
            <p:cNvPr id="8" name="矩形 7"/>
            <p:cNvSpPr/>
            <p:nvPr/>
          </p:nvSpPr>
          <p:spPr>
            <a:xfrm>
              <a:off x="1235075" y="3112966"/>
              <a:ext cx="2668710" cy="2048691"/>
            </a:xfrm>
            <a:prstGeom prst="rect">
              <a:avLst/>
            </a:prstGeom>
            <a:solidFill>
              <a:schemeClr val="accent6">
                <a:alpha val="7607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mn-ea"/>
                <a:sym typeface="+mn-lt"/>
              </a:endParaRPr>
            </a:p>
          </p:txBody>
        </p:sp>
        <p:grpSp>
          <p:nvGrpSpPr>
            <p:cNvPr id="2" name="组合 1"/>
            <p:cNvGrpSpPr/>
            <p:nvPr/>
          </p:nvGrpSpPr>
          <p:grpSpPr>
            <a:xfrm>
              <a:off x="1318443" y="3186332"/>
              <a:ext cx="2483758" cy="1930285"/>
              <a:chOff x="1318443" y="3186332"/>
              <a:chExt cx="2483758" cy="1930285"/>
            </a:xfrm>
          </p:grpSpPr>
          <p:sp>
            <p:nvSpPr>
              <p:cNvPr id="9" name="矩形 8"/>
              <p:cNvSpPr/>
              <p:nvPr/>
            </p:nvSpPr>
            <p:spPr>
              <a:xfrm>
                <a:off x="1342082" y="3186332"/>
                <a:ext cx="2460119" cy="193028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mn-ea"/>
                  <a:sym typeface="+mn-lt"/>
                </a:endParaRPr>
              </a:p>
            </p:txBody>
          </p:sp>
          <p:sp>
            <p:nvSpPr>
              <p:cNvPr id="10" name="矩形 9"/>
              <p:cNvSpPr/>
              <p:nvPr/>
            </p:nvSpPr>
            <p:spPr>
              <a:xfrm>
                <a:off x="1318443" y="3362291"/>
                <a:ext cx="2460119" cy="1754326"/>
              </a:xfrm>
              <a:prstGeom prst="rect">
                <a:avLst/>
              </a:prstGeom>
            </p:spPr>
            <p:txBody>
              <a:bodyPr wrap="square">
                <a:spAutoFit/>
              </a:bodyPr>
              <a:lstStyle/>
              <a:p>
                <a:pPr algn="ctr"/>
                <a:r>
                  <a:rPr lang="zh-CN" altLang="en-US" dirty="0">
                    <a:solidFill>
                      <a:schemeClr val="bg1"/>
                    </a:solidFill>
                    <a:latin typeface="微软雅黑" panose="020B0503020204020204" pitchFamily="34" charset="-122"/>
                    <a:ea typeface="微软雅黑" panose="020B0503020204020204" pitchFamily="34" charset="-122"/>
                    <a:cs typeface="+mn-ea"/>
                    <a:sym typeface="+mn-lt"/>
                  </a:rPr>
                  <a:t>生的食物，尤其是肉、禽和海产食品及其汁水，可含有危险的微生物，在准备和储存食物时可能会污染其他食物。</a:t>
                </a:r>
              </a:p>
            </p:txBody>
          </p:sp>
        </p:grpSp>
      </p:grpSp>
      <p:sp>
        <p:nvSpPr>
          <p:cNvPr id="11" name="矩形 10"/>
          <p:cNvSpPr/>
          <p:nvPr/>
        </p:nvSpPr>
        <p:spPr>
          <a:xfrm>
            <a:off x="5884863" y="1550279"/>
            <a:ext cx="1646916" cy="707886"/>
          </a:xfrm>
          <a:prstGeom prst="rect">
            <a:avLst/>
          </a:prstGeom>
        </p:spPr>
        <p:txBody>
          <a:bodyPr wrap="square">
            <a:spAutoFit/>
          </a:bodyPr>
          <a:lstStyle/>
          <a:p>
            <a:pPr algn="ctr"/>
            <a:r>
              <a:rPr lang="zh-CN" altLang="en-US" sz="2000" b="1">
                <a:solidFill>
                  <a:schemeClr val="bg1"/>
                </a:solidFill>
                <a:latin typeface="微软雅黑" panose="020B0503020204020204" pitchFamily="34" charset="-122"/>
                <a:ea typeface="微软雅黑" panose="020B0503020204020204" pitchFamily="34" charset="-122"/>
                <a:cs typeface="+mn-ea"/>
                <a:sym typeface="+mn-lt"/>
              </a:rPr>
              <a:t>为什么一定要生熟分开？</a:t>
            </a:r>
            <a:endParaRPr lang="en-US" altLang="zh-CN" sz="2000" b="1">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2" name="矩形 11"/>
          <p:cNvSpPr/>
          <p:nvPr/>
        </p:nvSpPr>
        <p:spPr>
          <a:xfrm>
            <a:off x="3267180" y="3709510"/>
            <a:ext cx="2258531" cy="1815882"/>
          </a:xfrm>
          <a:prstGeom prst="rect">
            <a:avLst/>
          </a:prstGeom>
        </p:spPr>
        <p:txBody>
          <a:bodyPr wrap="square">
            <a:spAutoFit/>
          </a:bodyPr>
          <a:lstStyle/>
          <a:p>
            <a:r>
              <a:rPr lang="en-US" altLang="zh-CN" sz="1600">
                <a:solidFill>
                  <a:schemeClr val="bg2">
                    <a:lumMod val="25000"/>
                  </a:schemeClr>
                </a:solidFill>
                <a:latin typeface="微软雅黑" panose="020B0503020204020204" pitchFamily="34" charset="-122"/>
                <a:ea typeface="微软雅黑" panose="020B0503020204020204" pitchFamily="34" charset="-122"/>
                <a:cs typeface="+mn-ea"/>
                <a:sym typeface="+mn-lt"/>
              </a:rPr>
              <a:t>1.</a:t>
            </a:r>
            <a:r>
              <a:rPr lang="zh-CN" altLang="en-US" sz="1600">
                <a:solidFill>
                  <a:schemeClr val="bg2">
                    <a:lumMod val="25000"/>
                  </a:schemeClr>
                </a:solidFill>
                <a:latin typeface="微软雅黑" panose="020B0503020204020204" pitchFamily="34" charset="-122"/>
                <a:ea typeface="微软雅黑" panose="020B0503020204020204" pitchFamily="34" charset="-122"/>
                <a:cs typeface="+mn-ea"/>
                <a:sym typeface="+mn-lt"/>
              </a:rPr>
              <a:t>生的肉、禽和海产品要与其他食物分开。</a:t>
            </a:r>
          </a:p>
          <a:p>
            <a:r>
              <a:rPr lang="en-US" altLang="zh-CN" sz="1600">
                <a:solidFill>
                  <a:schemeClr val="bg2">
                    <a:lumMod val="25000"/>
                  </a:schemeClr>
                </a:solidFill>
                <a:latin typeface="微软雅黑" panose="020B0503020204020204" pitchFamily="34" charset="-122"/>
                <a:ea typeface="微软雅黑" panose="020B0503020204020204" pitchFamily="34" charset="-122"/>
                <a:cs typeface="+mn-ea"/>
                <a:sym typeface="+mn-lt"/>
              </a:rPr>
              <a:t>2.</a:t>
            </a:r>
            <a:r>
              <a:rPr lang="zh-CN" altLang="en-US" sz="1600">
                <a:solidFill>
                  <a:schemeClr val="bg2">
                    <a:lumMod val="25000"/>
                  </a:schemeClr>
                </a:solidFill>
                <a:latin typeface="微软雅黑" panose="020B0503020204020204" pitchFamily="34" charset="-122"/>
                <a:ea typeface="微软雅黑" panose="020B0503020204020204" pitchFamily="34" charset="-122"/>
                <a:cs typeface="+mn-ea"/>
                <a:sym typeface="+mn-lt"/>
              </a:rPr>
              <a:t>处理生的食物有专用的设备和用具，例如刀具和切肉板。</a:t>
            </a:r>
          </a:p>
          <a:p>
            <a:r>
              <a:rPr lang="en-US" altLang="zh-CN" sz="1600">
                <a:solidFill>
                  <a:schemeClr val="bg2">
                    <a:lumMod val="25000"/>
                  </a:schemeClr>
                </a:solidFill>
                <a:latin typeface="微软雅黑" panose="020B0503020204020204" pitchFamily="34" charset="-122"/>
                <a:ea typeface="微软雅黑" panose="020B0503020204020204" pitchFamily="34" charset="-122"/>
                <a:cs typeface="+mn-ea"/>
                <a:sym typeface="+mn-lt"/>
              </a:rPr>
              <a:t>3.</a:t>
            </a:r>
            <a:r>
              <a:rPr lang="zh-CN" altLang="en-US" sz="1600">
                <a:solidFill>
                  <a:schemeClr val="bg2">
                    <a:lumMod val="25000"/>
                  </a:schemeClr>
                </a:solidFill>
                <a:latin typeface="微软雅黑" panose="020B0503020204020204" pitchFamily="34" charset="-122"/>
                <a:ea typeface="微软雅黑" panose="020B0503020204020204" pitchFamily="34" charset="-122"/>
                <a:cs typeface="+mn-ea"/>
                <a:sym typeface="+mn-lt"/>
              </a:rPr>
              <a:t>使用器皿储存食物以避免生熟食物相互接触。</a:t>
            </a:r>
          </a:p>
        </p:txBody>
      </p:sp>
      <p:sp>
        <p:nvSpPr>
          <p:cNvPr id="13" name="矩形 12"/>
          <p:cNvSpPr/>
          <p:nvPr/>
        </p:nvSpPr>
        <p:spPr>
          <a:xfrm>
            <a:off x="3092010" y="3587242"/>
            <a:ext cx="2668709" cy="2048691"/>
          </a:xfrm>
          <a:prstGeom prst="rect">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mn-ea"/>
              <a:sym typeface="+mn-lt"/>
            </a:endParaRPr>
          </a:p>
        </p:txBody>
      </p:sp>
      <p:grpSp>
        <p:nvGrpSpPr>
          <p:cNvPr id="7" name="组合 6"/>
          <p:cNvGrpSpPr/>
          <p:nvPr/>
        </p:nvGrpSpPr>
        <p:grpSpPr>
          <a:xfrm>
            <a:off x="1406510" y="1982370"/>
            <a:ext cx="900332" cy="2659967"/>
            <a:chOff x="1406510" y="1982370"/>
            <a:chExt cx="900332" cy="2659967"/>
          </a:xfrm>
        </p:grpSpPr>
        <p:sp>
          <p:nvSpPr>
            <p:cNvPr id="6" name="矩形 5"/>
            <p:cNvSpPr/>
            <p:nvPr/>
          </p:nvSpPr>
          <p:spPr>
            <a:xfrm>
              <a:off x="1406510" y="1982370"/>
              <a:ext cx="900332" cy="26599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4" name="矩形 13"/>
            <p:cNvSpPr/>
            <p:nvPr/>
          </p:nvSpPr>
          <p:spPr>
            <a:xfrm>
              <a:off x="1548900" y="2096086"/>
              <a:ext cx="615553" cy="2495235"/>
            </a:xfrm>
            <a:prstGeom prst="rect">
              <a:avLst/>
            </a:prstGeom>
            <a:solidFill>
              <a:schemeClr val="accent6"/>
            </a:solidFill>
            <a:ln>
              <a:solidFill>
                <a:schemeClr val="bg1"/>
              </a:solidFill>
            </a:ln>
          </p:spPr>
          <p:txBody>
            <a:bodyPr vert="eaVert" wrap="none">
              <a:spAutoFit/>
            </a:bodyPr>
            <a:lstStyle/>
            <a:p>
              <a:pPr lvl="0">
                <a:defRPr/>
              </a:pPr>
              <a:r>
                <a:rPr lang="zh-CN" altLang="en-US" sz="2800" b="1" kern="0">
                  <a:solidFill>
                    <a:schemeClr val="bg1"/>
                  </a:solidFill>
                  <a:latin typeface="微软雅黑" panose="020B0503020204020204" pitchFamily="34" charset="-122"/>
                  <a:ea typeface="微软雅黑" panose="020B0503020204020204" pitchFamily="34" charset="-122"/>
                  <a:cs typeface="+mn-ea"/>
                  <a:sym typeface="+mn-lt"/>
                </a:rPr>
                <a:t>生   熟   分   开</a:t>
              </a:r>
              <a:endParaRPr lang="zh-CN" altLang="en-US" b="1" kern="0">
                <a:solidFill>
                  <a:schemeClr val="bg1"/>
                </a:solidFill>
                <a:latin typeface="微软雅黑" panose="020B0503020204020204" pitchFamily="34" charset="-122"/>
                <a:ea typeface="微软雅黑" panose="020B0503020204020204" pitchFamily="34" charset="-122"/>
                <a:cs typeface="+mn-ea"/>
                <a:sym typeface="+mn-lt"/>
              </a:endParaRPr>
            </a:p>
          </p:txBody>
        </p:sp>
      </p:grpSp>
      <p:grpSp>
        <p:nvGrpSpPr>
          <p:cNvPr id="24" name="组合 23"/>
          <p:cNvGrpSpPr/>
          <p:nvPr/>
        </p:nvGrpSpPr>
        <p:grpSpPr>
          <a:xfrm>
            <a:off x="2164453" y="2096086"/>
            <a:ext cx="927557" cy="2420754"/>
            <a:chOff x="2164453" y="2096086"/>
            <a:chExt cx="927557" cy="2420754"/>
          </a:xfrm>
        </p:grpSpPr>
        <p:cxnSp>
          <p:nvCxnSpPr>
            <p:cNvPr id="18" name="直接箭头连接符 17"/>
            <p:cNvCxnSpPr/>
            <p:nvPr/>
          </p:nvCxnSpPr>
          <p:spPr>
            <a:xfrm>
              <a:off x="2191678" y="2096086"/>
              <a:ext cx="900332" cy="0"/>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a:off x="2164453" y="4516840"/>
              <a:ext cx="900332" cy="0"/>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pic>
        <p:nvPicPr>
          <p:cNvPr id="26" name="图片 25" descr="卡通人物&#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96000" y="917597"/>
            <a:ext cx="5339289" cy="533928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Tm="300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nodeType="afterGroup">
                            <p:stCondLst>
                              <p:cond delay="750"/>
                            </p:stCondLst>
                            <p:childTnLst>
                              <p:par>
                                <p:cTn id="9" presetID="22" presetClass="entr" presetSubtype="8"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750"/>
                                        <p:tgtEl>
                                          <p:spTgt spid="24"/>
                                        </p:tgtEl>
                                      </p:cBhvr>
                                    </p:animEffect>
                                  </p:childTnLst>
                                </p:cTn>
                              </p:par>
                            </p:childTnLst>
                          </p:cTn>
                        </p:par>
                        <p:par>
                          <p:cTn id="12" fill="hold" nodeType="afterGroup">
                            <p:stCondLst>
                              <p:cond delay="1500"/>
                            </p:stCondLst>
                            <p:childTnLst>
                              <p:par>
                                <p:cTn id="13" presetID="6" presetClass="entr" presetSubtype="16"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750"/>
                                        <p:tgtEl>
                                          <p:spTgt spid="3"/>
                                        </p:tgtEl>
                                      </p:cBhvr>
                                    </p:animEffect>
                                  </p:childTnLst>
                                </p:cTn>
                              </p:par>
                            </p:childTnLst>
                          </p:cTn>
                        </p:par>
                        <p:par>
                          <p:cTn id="16" fill="hold" nodeType="afterGroup">
                            <p:stCondLst>
                              <p:cond delay="2250"/>
                            </p:stCondLst>
                            <p:childTnLst>
                              <p:par>
                                <p:cTn id="17" presetID="14" presetClass="entr" presetSubtype="1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randombar(horizontal)">
                                      <p:cBhvr>
                                        <p:cTn id="19" dur="750"/>
                                        <p:tgtEl>
                                          <p:spTgt spid="11"/>
                                        </p:tgtEl>
                                      </p:cBhvr>
                                    </p:animEffect>
                                  </p:childTnLst>
                                </p:cTn>
                              </p:par>
                            </p:childTnLst>
                          </p:cTn>
                        </p:par>
                        <p:par>
                          <p:cTn id="20" fill="hold" nodeType="afterGroup">
                            <p:stCondLst>
                              <p:cond delay="3000"/>
                            </p:stCondLst>
                            <p:childTnLst>
                              <p:par>
                                <p:cTn id="21" presetID="6" presetClass="entr" presetSubtype="16"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circle(in)">
                                      <p:cBhvr>
                                        <p:cTn id="23" dur="750"/>
                                        <p:tgtEl>
                                          <p:spTgt spid="13"/>
                                        </p:tgtEl>
                                      </p:cBhvr>
                                    </p:animEffect>
                                  </p:childTnLst>
                                </p:cTn>
                              </p:par>
                            </p:childTnLst>
                          </p:cTn>
                        </p:par>
                        <p:par>
                          <p:cTn id="24" fill="hold" nodeType="afterGroup">
                            <p:stCondLst>
                              <p:cond delay="3750"/>
                            </p:stCondLst>
                            <p:childTnLst>
                              <p:par>
                                <p:cTn id="25" presetID="6" presetClass="entr" presetSubtype="16"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ircle(in)">
                                      <p:cBhvr>
                                        <p:cTn id="27" dur="750"/>
                                        <p:tgtEl>
                                          <p:spTgt spid="12"/>
                                        </p:tgtEl>
                                      </p:cBhvr>
                                    </p:animEffect>
                                  </p:childTnLst>
                                </p:cTn>
                              </p:par>
                            </p:childTnLst>
                          </p:cTn>
                        </p:par>
                        <p:par>
                          <p:cTn id="28" fill="hold" nodeType="afterGroup">
                            <p:stCondLst>
                              <p:cond delay="4500"/>
                            </p:stCondLst>
                            <p:childTnLst>
                              <p:par>
                                <p:cTn id="29" presetID="53" presetClass="entr" presetSubtype="0" fill="hold" nodeType="after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p:cTn id="31" dur="750" fill="hold"/>
                                        <p:tgtEl>
                                          <p:spTgt spid="26"/>
                                        </p:tgtEl>
                                        <p:attrNameLst>
                                          <p:attrName>ppt_w</p:attrName>
                                        </p:attrNameLst>
                                      </p:cBhvr>
                                      <p:tavLst>
                                        <p:tav tm="0">
                                          <p:val>
                                            <p:fltVal val="0"/>
                                          </p:val>
                                        </p:tav>
                                        <p:tav tm="100000">
                                          <p:val>
                                            <p:strVal val="#ppt_w"/>
                                          </p:val>
                                        </p:tav>
                                      </p:tavLst>
                                    </p:anim>
                                    <p:anim calcmode="lin" valueType="num">
                                      <p:cBhvr>
                                        <p:cTn id="32" dur="750" fill="hold"/>
                                        <p:tgtEl>
                                          <p:spTgt spid="26"/>
                                        </p:tgtEl>
                                        <p:attrNameLst>
                                          <p:attrName>ppt_h</p:attrName>
                                        </p:attrNameLst>
                                      </p:cBhvr>
                                      <p:tavLst>
                                        <p:tav tm="0">
                                          <p:val>
                                            <p:fltVal val="0"/>
                                          </p:val>
                                        </p:tav>
                                        <p:tav tm="100000">
                                          <p:val>
                                            <p:strVal val="#ppt_h"/>
                                          </p:val>
                                        </p:tav>
                                      </p:tavLst>
                                    </p:anim>
                                    <p:animEffect transition="in" filter="fade">
                                      <p:cBhvr>
                                        <p:cTn id="33" dur="7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自定义 563">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1B6B34"/>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1920</Words>
  <Application>Microsoft Office PowerPoint</Application>
  <PresentationFormat>宽屏</PresentationFormat>
  <Paragraphs>189</Paragraphs>
  <Slides>23</Slides>
  <Notes>16</Notes>
  <HiddenSlides>0</HiddenSlides>
  <MMClips>0</MMClips>
  <ScaleCrop>false</ScaleCrop>
  <HeadingPairs>
    <vt:vector size="6" baseType="variant">
      <vt:variant>
        <vt:lpstr>已用的字体</vt:lpstr>
      </vt:variant>
      <vt:variant>
        <vt:i4>9</vt:i4>
      </vt:variant>
      <vt:variant>
        <vt:lpstr>主题</vt:lpstr>
      </vt:variant>
      <vt:variant>
        <vt:i4>3</vt:i4>
      </vt:variant>
      <vt:variant>
        <vt:lpstr>幻灯片标题</vt:lpstr>
      </vt:variant>
      <vt:variant>
        <vt:i4>23</vt:i4>
      </vt:variant>
    </vt:vector>
  </HeadingPairs>
  <TitlesOfParts>
    <vt:vector size="35" baseType="lpstr">
      <vt:lpstr>Meiryo</vt:lpstr>
      <vt:lpstr>等线</vt:lpstr>
      <vt:lpstr>等线 Light</vt:lpstr>
      <vt:lpstr>宋体</vt:lpstr>
      <vt:lpstr>微软雅黑</vt:lpstr>
      <vt:lpstr>Arial</vt:lpstr>
      <vt:lpstr>Calibri</vt:lpstr>
      <vt:lpstr>Calibri Light</vt:lpstr>
      <vt:lpstr>Wingdings</vt:lpstr>
      <vt:lpstr>第一PPT模板网-WWW.1PPT.COM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2021-06-22T00:21:23Z</cp:lastPrinted>
  <dcterms:created xsi:type="dcterms:W3CDTF">2021-06-22T00:21:23Z</dcterms:created>
  <dcterms:modified xsi:type="dcterms:W3CDTF">2023-04-11T07:57:52Z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