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3.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4.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tags/tag6.xml" ContentType="application/vnd.openxmlformats-officedocument.presentationml.tag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tags/tag7.xml" ContentType="application/vnd.openxmlformats-officedocument.presentationml.tags+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9"/>
  </p:notesMasterIdLst>
  <p:sldIdLst>
    <p:sldId id="256" r:id="rId3"/>
    <p:sldId id="257" r:id="rId4"/>
    <p:sldId id="258" r:id="rId5"/>
    <p:sldId id="259" r:id="rId6"/>
    <p:sldId id="260" r:id="rId7"/>
    <p:sldId id="261" r:id="rId8"/>
    <p:sldId id="262" r:id="rId9"/>
    <p:sldId id="273" r:id="rId10"/>
    <p:sldId id="263" r:id="rId11"/>
    <p:sldId id="266" r:id="rId12"/>
    <p:sldId id="265" r:id="rId13"/>
    <p:sldId id="264" r:id="rId14"/>
    <p:sldId id="291" r:id="rId15"/>
    <p:sldId id="274" r:id="rId16"/>
    <p:sldId id="267" r:id="rId17"/>
    <p:sldId id="268" r:id="rId18"/>
    <p:sldId id="275" r:id="rId19"/>
    <p:sldId id="269" r:id="rId20"/>
    <p:sldId id="271" r:id="rId21"/>
    <p:sldId id="278" r:id="rId22"/>
    <p:sldId id="276" r:id="rId23"/>
    <p:sldId id="270" r:id="rId24"/>
    <p:sldId id="277" r:id="rId25"/>
    <p:sldId id="272" r:id="rId26"/>
    <p:sldId id="279" r:id="rId27"/>
    <p:sldId id="292" r:id="rId28"/>
  </p:sldIdLst>
  <p:sldSz cx="12192000" cy="6858000"/>
  <p:notesSz cx="6858000" cy="9144000"/>
  <p:custDataLst>
    <p:tags r:id="rId3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28">
          <p15:clr>
            <a:srgbClr val="A4A3A4"/>
          </p15:clr>
        </p15:guide>
        <p15:guide id="2" pos="388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96314" autoAdjust="0"/>
  </p:normalViewPr>
  <p:slideViewPr>
    <p:cSldViewPr snapToGrid="0" showGuides="1">
      <p:cViewPr varScale="1">
        <p:scale>
          <a:sx n="108" d="100"/>
          <a:sy n="108" d="100"/>
        </p:scale>
        <p:origin x="750" y="78"/>
      </p:cViewPr>
      <p:guideLst>
        <p:guide orient="horz" pos="2228"/>
        <p:guide pos="3885"/>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061BC-BEFA-47B3-A88A-238C9DD08568}" type="datetimeFigureOut">
              <a:rPr lang="zh-CN" altLang="en-US" smtClean="0"/>
              <a:t>2023/4/13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592437-1BF8-4141-AE27-A3374B27665E}" type="slidenum">
              <a:rPr lang="zh-CN" altLang="en-US" smtClean="0"/>
              <a:t>‹#›</a:t>
            </a:fld>
            <a:endParaRPr lang="zh-CN" altLang="en-US"/>
          </a:p>
        </p:txBody>
      </p:sp>
    </p:spTree>
    <p:extLst>
      <p:ext uri="{BB962C8B-B14F-4D97-AF65-F5344CB8AC3E}">
        <p14:creationId xmlns:p14="http://schemas.microsoft.com/office/powerpoint/2010/main" val="4827345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a:t>
            </a:fld>
            <a:endParaRPr lang="zh-CN" altLang="en-US"/>
          </a:p>
        </p:txBody>
      </p:sp>
    </p:spTree>
    <p:extLst>
      <p:ext uri="{BB962C8B-B14F-4D97-AF65-F5344CB8AC3E}">
        <p14:creationId xmlns:p14="http://schemas.microsoft.com/office/powerpoint/2010/main" val="1374602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10</a:t>
            </a:fld>
            <a:endParaRPr lang="zh-CN" altLang="en-US"/>
          </a:p>
        </p:txBody>
      </p:sp>
    </p:spTree>
    <p:extLst>
      <p:ext uri="{BB962C8B-B14F-4D97-AF65-F5344CB8AC3E}">
        <p14:creationId xmlns:p14="http://schemas.microsoft.com/office/powerpoint/2010/main" val="2676877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11</a:t>
            </a:fld>
            <a:endParaRPr lang="zh-CN" altLang="en-US"/>
          </a:p>
        </p:txBody>
      </p:sp>
    </p:spTree>
    <p:extLst>
      <p:ext uri="{BB962C8B-B14F-4D97-AF65-F5344CB8AC3E}">
        <p14:creationId xmlns:p14="http://schemas.microsoft.com/office/powerpoint/2010/main" val="13946626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28592437-1BF8-4141-AE27-A3374B27665E}" type="slidenum">
              <a:rPr lang="zh-CN" altLang="en-US" smtClean="0"/>
              <a:t>12</a:t>
            </a:fld>
            <a:endParaRPr lang="zh-CN" altLang="en-US"/>
          </a:p>
        </p:txBody>
      </p:sp>
    </p:spTree>
    <p:extLst>
      <p:ext uri="{BB962C8B-B14F-4D97-AF65-F5344CB8AC3E}">
        <p14:creationId xmlns:p14="http://schemas.microsoft.com/office/powerpoint/2010/main" val="1120539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13</a:t>
            </a:fld>
            <a:endParaRPr lang="zh-CN" altLang="en-US"/>
          </a:p>
        </p:txBody>
      </p:sp>
    </p:spTree>
    <p:extLst>
      <p:ext uri="{BB962C8B-B14F-4D97-AF65-F5344CB8AC3E}">
        <p14:creationId xmlns:p14="http://schemas.microsoft.com/office/powerpoint/2010/main" val="16605762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14</a:t>
            </a:fld>
            <a:endParaRPr lang="zh-CN" altLang="en-US"/>
          </a:p>
        </p:txBody>
      </p:sp>
    </p:spTree>
    <p:extLst>
      <p:ext uri="{BB962C8B-B14F-4D97-AF65-F5344CB8AC3E}">
        <p14:creationId xmlns:p14="http://schemas.microsoft.com/office/powerpoint/2010/main" val="34970321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15</a:t>
            </a:fld>
            <a:endParaRPr lang="zh-CN" altLang="en-US"/>
          </a:p>
        </p:txBody>
      </p:sp>
    </p:spTree>
    <p:extLst>
      <p:ext uri="{BB962C8B-B14F-4D97-AF65-F5344CB8AC3E}">
        <p14:creationId xmlns:p14="http://schemas.microsoft.com/office/powerpoint/2010/main" val="1724748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16</a:t>
            </a:fld>
            <a:endParaRPr lang="zh-CN" altLang="en-US"/>
          </a:p>
        </p:txBody>
      </p:sp>
    </p:spTree>
    <p:extLst>
      <p:ext uri="{BB962C8B-B14F-4D97-AF65-F5344CB8AC3E}">
        <p14:creationId xmlns:p14="http://schemas.microsoft.com/office/powerpoint/2010/main" val="22790572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17</a:t>
            </a:fld>
            <a:endParaRPr lang="zh-CN" altLang="en-US"/>
          </a:p>
        </p:txBody>
      </p:sp>
    </p:spTree>
    <p:extLst>
      <p:ext uri="{BB962C8B-B14F-4D97-AF65-F5344CB8AC3E}">
        <p14:creationId xmlns:p14="http://schemas.microsoft.com/office/powerpoint/2010/main" val="102548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18</a:t>
            </a:fld>
            <a:endParaRPr lang="zh-CN" altLang="en-US"/>
          </a:p>
        </p:txBody>
      </p:sp>
    </p:spTree>
    <p:extLst>
      <p:ext uri="{BB962C8B-B14F-4D97-AF65-F5344CB8AC3E}">
        <p14:creationId xmlns:p14="http://schemas.microsoft.com/office/powerpoint/2010/main" val="29679207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19</a:t>
            </a:fld>
            <a:endParaRPr lang="zh-CN" altLang="en-US"/>
          </a:p>
        </p:txBody>
      </p:sp>
    </p:spTree>
    <p:extLst>
      <p:ext uri="{BB962C8B-B14F-4D97-AF65-F5344CB8AC3E}">
        <p14:creationId xmlns:p14="http://schemas.microsoft.com/office/powerpoint/2010/main" val="114224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a:t>
            </a:fld>
            <a:endParaRPr lang="zh-CN" altLang="en-US"/>
          </a:p>
        </p:txBody>
      </p:sp>
    </p:spTree>
    <p:extLst>
      <p:ext uri="{BB962C8B-B14F-4D97-AF65-F5344CB8AC3E}">
        <p14:creationId xmlns:p14="http://schemas.microsoft.com/office/powerpoint/2010/main" val="39821356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20</a:t>
            </a:fld>
            <a:endParaRPr lang="zh-CN" altLang="en-US"/>
          </a:p>
        </p:txBody>
      </p:sp>
    </p:spTree>
    <p:extLst>
      <p:ext uri="{BB962C8B-B14F-4D97-AF65-F5344CB8AC3E}">
        <p14:creationId xmlns:p14="http://schemas.microsoft.com/office/powerpoint/2010/main" val="36453748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21</a:t>
            </a:fld>
            <a:endParaRPr lang="zh-CN" altLang="en-US"/>
          </a:p>
        </p:txBody>
      </p:sp>
    </p:spTree>
    <p:extLst>
      <p:ext uri="{BB962C8B-B14F-4D97-AF65-F5344CB8AC3E}">
        <p14:creationId xmlns:p14="http://schemas.microsoft.com/office/powerpoint/2010/main" val="55807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22</a:t>
            </a:fld>
            <a:endParaRPr lang="zh-CN" altLang="en-US"/>
          </a:p>
        </p:txBody>
      </p:sp>
    </p:spTree>
    <p:extLst>
      <p:ext uri="{BB962C8B-B14F-4D97-AF65-F5344CB8AC3E}">
        <p14:creationId xmlns:p14="http://schemas.microsoft.com/office/powerpoint/2010/main" val="12482005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23</a:t>
            </a:fld>
            <a:endParaRPr lang="zh-CN" altLang="en-US"/>
          </a:p>
        </p:txBody>
      </p:sp>
    </p:spTree>
    <p:extLst>
      <p:ext uri="{BB962C8B-B14F-4D97-AF65-F5344CB8AC3E}">
        <p14:creationId xmlns:p14="http://schemas.microsoft.com/office/powerpoint/2010/main" val="17690378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24</a:t>
            </a:fld>
            <a:endParaRPr lang="zh-CN" altLang="en-US"/>
          </a:p>
        </p:txBody>
      </p:sp>
    </p:spTree>
    <p:extLst>
      <p:ext uri="{BB962C8B-B14F-4D97-AF65-F5344CB8AC3E}">
        <p14:creationId xmlns:p14="http://schemas.microsoft.com/office/powerpoint/2010/main" val="38011281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25</a:t>
            </a:fld>
            <a:endParaRPr lang="zh-CN" altLang="en-US"/>
          </a:p>
        </p:txBody>
      </p:sp>
    </p:spTree>
    <p:extLst>
      <p:ext uri="{BB962C8B-B14F-4D97-AF65-F5344CB8AC3E}">
        <p14:creationId xmlns:p14="http://schemas.microsoft.com/office/powerpoint/2010/main" val="1176864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26</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515990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3</a:t>
            </a:fld>
            <a:endParaRPr lang="zh-CN" altLang="en-US"/>
          </a:p>
        </p:txBody>
      </p:sp>
    </p:spTree>
    <p:extLst>
      <p:ext uri="{BB962C8B-B14F-4D97-AF65-F5344CB8AC3E}">
        <p14:creationId xmlns:p14="http://schemas.microsoft.com/office/powerpoint/2010/main" val="2450789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4</a:t>
            </a:fld>
            <a:endParaRPr lang="zh-CN" altLang="en-US"/>
          </a:p>
        </p:txBody>
      </p:sp>
    </p:spTree>
    <p:extLst>
      <p:ext uri="{BB962C8B-B14F-4D97-AF65-F5344CB8AC3E}">
        <p14:creationId xmlns:p14="http://schemas.microsoft.com/office/powerpoint/2010/main" val="15430833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5</a:t>
            </a:fld>
            <a:endParaRPr lang="zh-CN" altLang="en-US"/>
          </a:p>
        </p:txBody>
      </p:sp>
    </p:spTree>
    <p:extLst>
      <p:ext uri="{BB962C8B-B14F-4D97-AF65-F5344CB8AC3E}">
        <p14:creationId xmlns:p14="http://schemas.microsoft.com/office/powerpoint/2010/main" val="3237685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6</a:t>
            </a:fld>
            <a:endParaRPr lang="zh-CN" altLang="en-US"/>
          </a:p>
        </p:txBody>
      </p:sp>
    </p:spTree>
    <p:extLst>
      <p:ext uri="{BB962C8B-B14F-4D97-AF65-F5344CB8AC3E}">
        <p14:creationId xmlns:p14="http://schemas.microsoft.com/office/powerpoint/2010/main" val="15620933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7</a:t>
            </a:fld>
            <a:endParaRPr lang="zh-CN" altLang="en-US"/>
          </a:p>
        </p:txBody>
      </p:sp>
    </p:spTree>
    <p:extLst>
      <p:ext uri="{BB962C8B-B14F-4D97-AF65-F5344CB8AC3E}">
        <p14:creationId xmlns:p14="http://schemas.microsoft.com/office/powerpoint/2010/main" val="2003565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8</a:t>
            </a:fld>
            <a:endParaRPr lang="zh-CN" altLang="en-US"/>
          </a:p>
        </p:txBody>
      </p:sp>
    </p:spTree>
    <p:extLst>
      <p:ext uri="{BB962C8B-B14F-4D97-AF65-F5344CB8AC3E}">
        <p14:creationId xmlns:p14="http://schemas.microsoft.com/office/powerpoint/2010/main" val="2367784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8592437-1BF8-4141-AE27-A3374B27665E}" type="slidenum">
              <a:rPr lang="zh-CN" altLang="en-US" smtClean="0"/>
              <a:t>9</a:t>
            </a:fld>
            <a:endParaRPr lang="zh-CN" altLang="en-US"/>
          </a:p>
        </p:txBody>
      </p:sp>
    </p:spTree>
    <p:extLst>
      <p:ext uri="{BB962C8B-B14F-4D97-AF65-F5344CB8AC3E}">
        <p14:creationId xmlns:p14="http://schemas.microsoft.com/office/powerpoint/2010/main" val="367328453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grpSp>
        <p:nvGrpSpPr>
          <p:cNvPr id="14" name="组合 13"/>
          <p:cNvGrpSpPr/>
          <p:nvPr userDrawn="1"/>
        </p:nvGrpSpPr>
        <p:grpSpPr>
          <a:xfrm>
            <a:off x="-76835" y="3261995"/>
            <a:ext cx="12327890" cy="3604260"/>
            <a:chOff x="-121" y="5137"/>
            <a:chExt cx="19414" cy="5676"/>
          </a:xfrm>
        </p:grpSpPr>
        <p:pic>
          <p:nvPicPr>
            <p:cNvPr id="15" name="图片 14" descr="交通背景图"/>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21" y="5137"/>
              <a:ext cx="9778" cy="5677"/>
            </a:xfrm>
            <a:prstGeom prst="rect">
              <a:avLst/>
            </a:prstGeom>
          </p:spPr>
        </p:pic>
        <p:pic>
          <p:nvPicPr>
            <p:cNvPr id="16" name="图片 15" descr="交通背景图"/>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9515" y="5137"/>
              <a:ext cx="9778" cy="5677"/>
            </a:xfrm>
            <a:prstGeom prst="rect">
              <a:avLst/>
            </a:prstGeom>
          </p:spPr>
        </p:pic>
      </p:grpSp>
      <p:pic>
        <p:nvPicPr>
          <p:cNvPr id="17" name="图片 16" descr="小人"/>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489825" y="4777105"/>
            <a:ext cx="3218180" cy="2275205"/>
          </a:xfrm>
          <a:prstGeom prst="rect">
            <a:avLst/>
          </a:prstGeom>
        </p:spPr>
      </p:pic>
      <p:pic>
        <p:nvPicPr>
          <p:cNvPr id="3" name="图片 2"/>
          <p:cNvPicPr>
            <a:picLocks noChangeAspect="1"/>
          </p:cNvPicPr>
          <p:nvPr userDrawn="1"/>
        </p:nvPicPr>
        <p:blipFill>
          <a:blip r:embed="rId4" cstate="email">
            <a:extLst>
              <a:ext uri="{28A0092B-C50C-407E-A947-70E740481C1C}">
                <a14:useLocalDpi xmlns:a14="http://schemas.microsoft.com/office/drawing/2010/main"/>
              </a:ext>
            </a:extLst>
          </a:blip>
          <a:srcRect/>
          <a:stretch>
            <a:fillRect/>
          </a:stretch>
        </p:blipFill>
        <p:spPr>
          <a:xfrm>
            <a:off x="4756584" y="665325"/>
            <a:ext cx="1478264" cy="2596670"/>
          </a:xfrm>
          <a:prstGeom prst="rect">
            <a:avLst/>
          </a:prstGeom>
        </p:spPr>
      </p:pic>
      <p:pic>
        <p:nvPicPr>
          <p:cNvPr id="9" name="图片 8"/>
          <p:cNvPicPr>
            <a:picLocks noChangeAspect="1"/>
          </p:cNvPicPr>
          <p:nvPr userDrawn="1"/>
        </p:nvPicPr>
        <p:blipFill>
          <a:blip r:embed="rId5" cstate="email">
            <a:extLst>
              <a:ext uri="{28A0092B-C50C-407E-A947-70E740481C1C}">
                <a14:useLocalDpi xmlns:a14="http://schemas.microsoft.com/office/drawing/2010/main"/>
              </a:ext>
            </a:extLst>
          </a:blip>
          <a:srcRect r="-7016"/>
          <a:stretch>
            <a:fillRect/>
          </a:stretch>
        </p:blipFill>
        <p:spPr>
          <a:xfrm>
            <a:off x="5958033" y="1287624"/>
            <a:ext cx="2064552" cy="2836507"/>
          </a:xfrm>
          <a:prstGeom prst="rect">
            <a:avLst/>
          </a:prstGeom>
        </p:spPr>
      </p:pic>
      <p:grpSp>
        <p:nvGrpSpPr>
          <p:cNvPr id="10" name="组合 9"/>
          <p:cNvGrpSpPr/>
          <p:nvPr userDrawn="1"/>
        </p:nvGrpSpPr>
        <p:grpSpPr>
          <a:xfrm>
            <a:off x="1541158" y="421546"/>
            <a:ext cx="759846" cy="1235695"/>
            <a:chOff x="5786438" y="2944813"/>
            <a:chExt cx="615950" cy="973138"/>
          </a:xfrm>
        </p:grpSpPr>
        <p:sp>
          <p:nvSpPr>
            <p:cNvPr id="11" name="Freeform 5"/>
            <p:cNvSpPr/>
            <p:nvPr/>
          </p:nvSpPr>
          <p:spPr bwMode="auto">
            <a:xfrm>
              <a:off x="6003926" y="3860801"/>
              <a:ext cx="179388" cy="57150"/>
            </a:xfrm>
            <a:custGeom>
              <a:avLst/>
              <a:gdLst>
                <a:gd name="T0" fmla="*/ 0 w 47"/>
                <a:gd name="T1" fmla="*/ 0 h 15"/>
                <a:gd name="T2" fmla="*/ 0 w 47"/>
                <a:gd name="T3" fmla="*/ 6 h 15"/>
                <a:gd name="T4" fmla="*/ 9 w 47"/>
                <a:gd name="T5" fmla="*/ 15 h 15"/>
                <a:gd name="T6" fmla="*/ 38 w 47"/>
                <a:gd name="T7" fmla="*/ 15 h 15"/>
                <a:gd name="T8" fmla="*/ 47 w 47"/>
                <a:gd name="T9" fmla="*/ 6 h 15"/>
                <a:gd name="T10" fmla="*/ 47 w 47"/>
                <a:gd name="T11" fmla="*/ 0 h 15"/>
                <a:gd name="T12" fmla="*/ 0 w 47"/>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47" h="15">
                  <a:moveTo>
                    <a:pt x="0" y="0"/>
                  </a:moveTo>
                  <a:cubicBezTo>
                    <a:pt x="0" y="6"/>
                    <a:pt x="0" y="6"/>
                    <a:pt x="0" y="6"/>
                  </a:cubicBezTo>
                  <a:cubicBezTo>
                    <a:pt x="0" y="11"/>
                    <a:pt x="4" y="15"/>
                    <a:pt x="9" y="15"/>
                  </a:cubicBezTo>
                  <a:cubicBezTo>
                    <a:pt x="38" y="15"/>
                    <a:pt x="38" y="15"/>
                    <a:pt x="38" y="15"/>
                  </a:cubicBezTo>
                  <a:cubicBezTo>
                    <a:pt x="43" y="15"/>
                    <a:pt x="47" y="11"/>
                    <a:pt x="47" y="6"/>
                  </a:cubicBezTo>
                  <a:cubicBezTo>
                    <a:pt x="47" y="0"/>
                    <a:pt x="47" y="0"/>
                    <a:pt x="47" y="0"/>
                  </a:cubicBezTo>
                  <a:lnTo>
                    <a:pt x="0" y="0"/>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6"/>
            <p:cNvSpPr/>
            <p:nvPr/>
          </p:nvSpPr>
          <p:spPr bwMode="auto">
            <a:xfrm>
              <a:off x="6003926" y="3773488"/>
              <a:ext cx="179388" cy="87313"/>
            </a:xfrm>
            <a:custGeom>
              <a:avLst/>
              <a:gdLst>
                <a:gd name="T0" fmla="*/ 47 w 47"/>
                <a:gd name="T1" fmla="*/ 16 h 23"/>
                <a:gd name="T2" fmla="*/ 38 w 47"/>
                <a:gd name="T3" fmla="*/ 7 h 23"/>
                <a:gd name="T4" fmla="*/ 35 w 47"/>
                <a:gd name="T5" fmla="*/ 7 h 23"/>
                <a:gd name="T6" fmla="*/ 35 w 47"/>
                <a:gd name="T7" fmla="*/ 5 h 23"/>
                <a:gd name="T8" fmla="*/ 30 w 47"/>
                <a:gd name="T9" fmla="*/ 0 h 23"/>
                <a:gd name="T10" fmla="*/ 17 w 47"/>
                <a:gd name="T11" fmla="*/ 0 h 23"/>
                <a:gd name="T12" fmla="*/ 13 w 47"/>
                <a:gd name="T13" fmla="*/ 5 h 23"/>
                <a:gd name="T14" fmla="*/ 13 w 47"/>
                <a:gd name="T15" fmla="*/ 7 h 23"/>
                <a:gd name="T16" fmla="*/ 9 w 47"/>
                <a:gd name="T17" fmla="*/ 7 h 23"/>
                <a:gd name="T18" fmla="*/ 0 w 47"/>
                <a:gd name="T19" fmla="*/ 16 h 23"/>
                <a:gd name="T20" fmla="*/ 0 w 47"/>
                <a:gd name="T21" fmla="*/ 23 h 23"/>
                <a:gd name="T22" fmla="*/ 47 w 47"/>
                <a:gd name="T23" fmla="*/ 23 h 23"/>
                <a:gd name="T24" fmla="*/ 47 w 47"/>
                <a:gd name="T25"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23">
                  <a:moveTo>
                    <a:pt x="47" y="16"/>
                  </a:moveTo>
                  <a:cubicBezTo>
                    <a:pt x="47" y="11"/>
                    <a:pt x="43" y="7"/>
                    <a:pt x="38" y="7"/>
                  </a:cubicBezTo>
                  <a:cubicBezTo>
                    <a:pt x="35" y="7"/>
                    <a:pt x="35" y="7"/>
                    <a:pt x="35" y="7"/>
                  </a:cubicBezTo>
                  <a:cubicBezTo>
                    <a:pt x="35" y="5"/>
                    <a:pt x="35" y="5"/>
                    <a:pt x="35" y="5"/>
                  </a:cubicBezTo>
                  <a:cubicBezTo>
                    <a:pt x="35" y="2"/>
                    <a:pt x="33" y="0"/>
                    <a:pt x="30" y="0"/>
                  </a:cubicBezTo>
                  <a:cubicBezTo>
                    <a:pt x="17" y="0"/>
                    <a:pt x="17" y="0"/>
                    <a:pt x="17" y="0"/>
                  </a:cubicBezTo>
                  <a:cubicBezTo>
                    <a:pt x="15" y="0"/>
                    <a:pt x="13" y="2"/>
                    <a:pt x="13" y="5"/>
                  </a:cubicBezTo>
                  <a:cubicBezTo>
                    <a:pt x="13" y="7"/>
                    <a:pt x="13" y="7"/>
                    <a:pt x="13" y="7"/>
                  </a:cubicBezTo>
                  <a:cubicBezTo>
                    <a:pt x="9" y="7"/>
                    <a:pt x="9" y="7"/>
                    <a:pt x="9" y="7"/>
                  </a:cubicBezTo>
                  <a:cubicBezTo>
                    <a:pt x="4" y="7"/>
                    <a:pt x="0" y="11"/>
                    <a:pt x="0" y="16"/>
                  </a:cubicBezTo>
                  <a:cubicBezTo>
                    <a:pt x="0" y="23"/>
                    <a:pt x="0" y="23"/>
                    <a:pt x="0" y="23"/>
                  </a:cubicBezTo>
                  <a:cubicBezTo>
                    <a:pt x="47" y="23"/>
                    <a:pt x="47" y="23"/>
                    <a:pt x="47" y="23"/>
                  </a:cubicBezTo>
                  <a:lnTo>
                    <a:pt x="47" y="16"/>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Oval 7"/>
            <p:cNvSpPr>
              <a:spLocks noChangeArrowheads="1"/>
            </p:cNvSpPr>
            <p:nvPr/>
          </p:nvSpPr>
          <p:spPr bwMode="auto">
            <a:xfrm>
              <a:off x="6030913" y="3743326"/>
              <a:ext cx="127000" cy="49213"/>
            </a:xfrm>
            <a:prstGeom prst="ellipse">
              <a:avLst/>
            </a:prstGeom>
            <a:solidFill>
              <a:srgbClr val="2F40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8"/>
            <p:cNvSpPr/>
            <p:nvPr/>
          </p:nvSpPr>
          <p:spPr bwMode="auto">
            <a:xfrm>
              <a:off x="5786438" y="2944813"/>
              <a:ext cx="615950" cy="717550"/>
            </a:xfrm>
            <a:custGeom>
              <a:avLst/>
              <a:gdLst>
                <a:gd name="T0" fmla="*/ 72 w 161"/>
                <a:gd name="T1" fmla="*/ 189 h 189"/>
                <a:gd name="T2" fmla="*/ 89 w 161"/>
                <a:gd name="T3" fmla="*/ 189 h 189"/>
                <a:gd name="T4" fmla="*/ 161 w 161"/>
                <a:gd name="T5" fmla="*/ 80 h 189"/>
                <a:gd name="T6" fmla="*/ 81 w 161"/>
                <a:gd name="T7" fmla="*/ 0 h 189"/>
                <a:gd name="T8" fmla="*/ 0 w 161"/>
                <a:gd name="T9" fmla="*/ 80 h 189"/>
                <a:gd name="T10" fmla="*/ 72 w 161"/>
                <a:gd name="T11" fmla="*/ 189 h 189"/>
              </a:gdLst>
              <a:ahLst/>
              <a:cxnLst>
                <a:cxn ang="0">
                  <a:pos x="T0" y="T1"/>
                </a:cxn>
                <a:cxn ang="0">
                  <a:pos x="T2" y="T3"/>
                </a:cxn>
                <a:cxn ang="0">
                  <a:pos x="T4" y="T5"/>
                </a:cxn>
                <a:cxn ang="0">
                  <a:pos x="T6" y="T7"/>
                </a:cxn>
                <a:cxn ang="0">
                  <a:pos x="T8" y="T9"/>
                </a:cxn>
                <a:cxn ang="0">
                  <a:pos x="T10" y="T11"/>
                </a:cxn>
              </a:cxnLst>
              <a:rect l="0" t="0" r="r" b="b"/>
              <a:pathLst>
                <a:path w="161" h="189">
                  <a:moveTo>
                    <a:pt x="72" y="189"/>
                  </a:moveTo>
                  <a:cubicBezTo>
                    <a:pt x="89" y="189"/>
                    <a:pt x="89" y="189"/>
                    <a:pt x="89" y="189"/>
                  </a:cubicBezTo>
                  <a:cubicBezTo>
                    <a:pt x="110" y="169"/>
                    <a:pt x="161" y="116"/>
                    <a:pt x="161" y="80"/>
                  </a:cubicBezTo>
                  <a:cubicBezTo>
                    <a:pt x="161" y="36"/>
                    <a:pt x="125" y="0"/>
                    <a:pt x="81" y="0"/>
                  </a:cubicBezTo>
                  <a:cubicBezTo>
                    <a:pt x="36" y="0"/>
                    <a:pt x="0" y="36"/>
                    <a:pt x="0" y="80"/>
                  </a:cubicBezTo>
                  <a:cubicBezTo>
                    <a:pt x="0" y="116"/>
                    <a:pt x="52" y="169"/>
                    <a:pt x="72" y="189"/>
                  </a:cubicBez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9"/>
            <p:cNvSpPr/>
            <p:nvPr/>
          </p:nvSpPr>
          <p:spPr bwMode="auto">
            <a:xfrm>
              <a:off x="5870576" y="2944813"/>
              <a:ext cx="447675" cy="717550"/>
            </a:xfrm>
            <a:custGeom>
              <a:avLst/>
              <a:gdLst>
                <a:gd name="T0" fmla="*/ 65 w 117"/>
                <a:gd name="T1" fmla="*/ 189 h 189"/>
                <a:gd name="T2" fmla="*/ 117 w 117"/>
                <a:gd name="T3" fmla="*/ 80 h 189"/>
                <a:gd name="T4" fmla="*/ 59 w 117"/>
                <a:gd name="T5" fmla="*/ 0 h 189"/>
                <a:gd name="T6" fmla="*/ 43 w 117"/>
                <a:gd name="T7" fmla="*/ 3 h 189"/>
                <a:gd name="T8" fmla="*/ 0 w 117"/>
                <a:gd name="T9" fmla="*/ 80 h 189"/>
                <a:gd name="T10" fmla="*/ 53 w 117"/>
                <a:gd name="T11" fmla="*/ 189 h 189"/>
                <a:gd name="T12" fmla="*/ 65 w 117"/>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117" h="189">
                  <a:moveTo>
                    <a:pt x="65" y="189"/>
                  </a:moveTo>
                  <a:cubicBezTo>
                    <a:pt x="80" y="169"/>
                    <a:pt x="117" y="116"/>
                    <a:pt x="117" y="80"/>
                  </a:cubicBezTo>
                  <a:cubicBezTo>
                    <a:pt x="117" y="36"/>
                    <a:pt x="91" y="0"/>
                    <a:pt x="59" y="0"/>
                  </a:cubicBezTo>
                  <a:cubicBezTo>
                    <a:pt x="53" y="0"/>
                    <a:pt x="48" y="1"/>
                    <a:pt x="43" y="3"/>
                  </a:cubicBezTo>
                  <a:cubicBezTo>
                    <a:pt x="18" y="12"/>
                    <a:pt x="0" y="43"/>
                    <a:pt x="0" y="80"/>
                  </a:cubicBezTo>
                  <a:cubicBezTo>
                    <a:pt x="0" y="116"/>
                    <a:pt x="37" y="169"/>
                    <a:pt x="53" y="189"/>
                  </a:cubicBezTo>
                  <a:lnTo>
                    <a:pt x="65"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10"/>
            <p:cNvSpPr/>
            <p:nvPr/>
          </p:nvSpPr>
          <p:spPr bwMode="auto">
            <a:xfrm>
              <a:off x="5938838" y="2944813"/>
              <a:ext cx="309563" cy="717550"/>
            </a:xfrm>
            <a:custGeom>
              <a:avLst/>
              <a:gdLst>
                <a:gd name="T0" fmla="*/ 45 w 81"/>
                <a:gd name="T1" fmla="*/ 189 h 189"/>
                <a:gd name="T2" fmla="*/ 81 w 81"/>
                <a:gd name="T3" fmla="*/ 80 h 189"/>
                <a:gd name="T4" fmla="*/ 41 w 81"/>
                <a:gd name="T5" fmla="*/ 0 h 189"/>
                <a:gd name="T6" fmla="*/ 0 w 81"/>
                <a:gd name="T7" fmla="*/ 80 h 189"/>
                <a:gd name="T8" fmla="*/ 36 w 81"/>
                <a:gd name="T9" fmla="*/ 189 h 189"/>
                <a:gd name="T10" fmla="*/ 45 w 81"/>
                <a:gd name="T11" fmla="*/ 189 h 189"/>
              </a:gdLst>
              <a:ahLst/>
              <a:cxnLst>
                <a:cxn ang="0">
                  <a:pos x="T0" y="T1"/>
                </a:cxn>
                <a:cxn ang="0">
                  <a:pos x="T2" y="T3"/>
                </a:cxn>
                <a:cxn ang="0">
                  <a:pos x="T4" y="T5"/>
                </a:cxn>
                <a:cxn ang="0">
                  <a:pos x="T6" y="T7"/>
                </a:cxn>
                <a:cxn ang="0">
                  <a:pos x="T8" y="T9"/>
                </a:cxn>
                <a:cxn ang="0">
                  <a:pos x="T10" y="T11"/>
                </a:cxn>
              </a:cxnLst>
              <a:rect l="0" t="0" r="r" b="b"/>
              <a:pathLst>
                <a:path w="81" h="189">
                  <a:moveTo>
                    <a:pt x="45" y="189"/>
                  </a:moveTo>
                  <a:cubicBezTo>
                    <a:pt x="55" y="169"/>
                    <a:pt x="81" y="116"/>
                    <a:pt x="81" y="80"/>
                  </a:cubicBezTo>
                  <a:cubicBezTo>
                    <a:pt x="81" y="36"/>
                    <a:pt x="63" y="0"/>
                    <a:pt x="41" y="0"/>
                  </a:cubicBezTo>
                  <a:cubicBezTo>
                    <a:pt x="18" y="0"/>
                    <a:pt x="0" y="36"/>
                    <a:pt x="0" y="80"/>
                  </a:cubicBezTo>
                  <a:cubicBezTo>
                    <a:pt x="0" y="116"/>
                    <a:pt x="26" y="169"/>
                    <a:pt x="36" y="189"/>
                  </a:cubicBezTo>
                  <a:lnTo>
                    <a:pt x="45" y="189"/>
                  </a:ln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Freeform 11"/>
            <p:cNvSpPr/>
            <p:nvPr/>
          </p:nvSpPr>
          <p:spPr bwMode="auto">
            <a:xfrm>
              <a:off x="6049963" y="2944813"/>
              <a:ext cx="88900" cy="717550"/>
            </a:xfrm>
            <a:custGeom>
              <a:avLst/>
              <a:gdLst>
                <a:gd name="T0" fmla="*/ 13 w 23"/>
                <a:gd name="T1" fmla="*/ 189 h 189"/>
                <a:gd name="T2" fmla="*/ 23 w 23"/>
                <a:gd name="T3" fmla="*/ 80 h 189"/>
                <a:gd name="T4" fmla="*/ 12 w 23"/>
                <a:gd name="T5" fmla="*/ 0 h 189"/>
                <a:gd name="T6" fmla="*/ 0 w 23"/>
                <a:gd name="T7" fmla="*/ 80 h 189"/>
                <a:gd name="T8" fmla="*/ 10 w 23"/>
                <a:gd name="T9" fmla="*/ 189 h 189"/>
                <a:gd name="T10" fmla="*/ 13 w 23"/>
                <a:gd name="T11" fmla="*/ 189 h 189"/>
              </a:gdLst>
              <a:ahLst/>
              <a:cxnLst>
                <a:cxn ang="0">
                  <a:pos x="T0" y="T1"/>
                </a:cxn>
                <a:cxn ang="0">
                  <a:pos x="T2" y="T3"/>
                </a:cxn>
                <a:cxn ang="0">
                  <a:pos x="T4" y="T5"/>
                </a:cxn>
                <a:cxn ang="0">
                  <a:pos x="T6" y="T7"/>
                </a:cxn>
                <a:cxn ang="0">
                  <a:pos x="T8" y="T9"/>
                </a:cxn>
                <a:cxn ang="0">
                  <a:pos x="T10" y="T11"/>
                </a:cxn>
              </a:cxnLst>
              <a:rect l="0" t="0" r="r" b="b"/>
              <a:pathLst>
                <a:path w="23" h="189">
                  <a:moveTo>
                    <a:pt x="13" y="189"/>
                  </a:moveTo>
                  <a:cubicBezTo>
                    <a:pt x="16" y="169"/>
                    <a:pt x="23" y="116"/>
                    <a:pt x="23" y="80"/>
                  </a:cubicBezTo>
                  <a:cubicBezTo>
                    <a:pt x="23" y="36"/>
                    <a:pt x="12" y="0"/>
                    <a:pt x="12" y="0"/>
                  </a:cubicBezTo>
                  <a:cubicBezTo>
                    <a:pt x="12" y="0"/>
                    <a:pt x="0" y="36"/>
                    <a:pt x="0" y="80"/>
                  </a:cubicBezTo>
                  <a:cubicBezTo>
                    <a:pt x="0" y="116"/>
                    <a:pt x="7" y="169"/>
                    <a:pt x="10" y="189"/>
                  </a:cubicBezTo>
                  <a:lnTo>
                    <a:pt x="13"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 name="Freeform 12"/>
            <p:cNvSpPr>
              <a:spLocks noEditPoints="1"/>
            </p:cNvSpPr>
            <p:nvPr/>
          </p:nvSpPr>
          <p:spPr bwMode="auto">
            <a:xfrm>
              <a:off x="5930901" y="3522663"/>
              <a:ext cx="325438" cy="246063"/>
            </a:xfrm>
            <a:custGeom>
              <a:avLst/>
              <a:gdLst>
                <a:gd name="T0" fmla="*/ 59 w 85"/>
                <a:gd name="T1" fmla="*/ 65 h 65"/>
                <a:gd name="T2" fmla="*/ 26 w 85"/>
                <a:gd name="T3" fmla="*/ 65 h 65"/>
                <a:gd name="T4" fmla="*/ 25 w 85"/>
                <a:gd name="T5" fmla="*/ 65 h 65"/>
                <a:gd name="T6" fmla="*/ 0 w 85"/>
                <a:gd name="T7" fmla="*/ 2 h 65"/>
                <a:gd name="T8" fmla="*/ 1 w 85"/>
                <a:gd name="T9" fmla="*/ 1 h 65"/>
                <a:gd name="T10" fmla="*/ 2 w 85"/>
                <a:gd name="T11" fmla="*/ 1 h 65"/>
                <a:gd name="T12" fmla="*/ 42 w 85"/>
                <a:gd name="T13" fmla="*/ 15 h 65"/>
                <a:gd name="T14" fmla="*/ 84 w 85"/>
                <a:gd name="T15" fmla="*/ 1 h 65"/>
                <a:gd name="T16" fmla="*/ 85 w 85"/>
                <a:gd name="T17" fmla="*/ 1 h 65"/>
                <a:gd name="T18" fmla="*/ 85 w 85"/>
                <a:gd name="T19" fmla="*/ 2 h 65"/>
                <a:gd name="T20" fmla="*/ 60 w 85"/>
                <a:gd name="T21" fmla="*/ 65 h 65"/>
                <a:gd name="T22" fmla="*/ 59 w 85"/>
                <a:gd name="T23" fmla="*/ 65 h 65"/>
                <a:gd name="T24" fmla="*/ 27 w 85"/>
                <a:gd name="T25" fmla="*/ 63 h 65"/>
                <a:gd name="T26" fmla="*/ 59 w 85"/>
                <a:gd name="T27" fmla="*/ 63 h 65"/>
                <a:gd name="T28" fmla="*/ 82 w 85"/>
                <a:gd name="T29" fmla="*/ 6 h 65"/>
                <a:gd name="T30" fmla="*/ 42 w 85"/>
                <a:gd name="T31" fmla="*/ 17 h 65"/>
                <a:gd name="T32" fmla="*/ 4 w 85"/>
                <a:gd name="T33" fmla="*/ 6 h 65"/>
                <a:gd name="T34" fmla="*/ 27 w 85"/>
                <a:gd name="T35"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65">
                  <a:moveTo>
                    <a:pt x="59" y="65"/>
                  </a:moveTo>
                  <a:cubicBezTo>
                    <a:pt x="26" y="65"/>
                    <a:pt x="26" y="65"/>
                    <a:pt x="26" y="65"/>
                  </a:cubicBezTo>
                  <a:cubicBezTo>
                    <a:pt x="26" y="65"/>
                    <a:pt x="25" y="65"/>
                    <a:pt x="25" y="65"/>
                  </a:cubicBezTo>
                  <a:cubicBezTo>
                    <a:pt x="0" y="2"/>
                    <a:pt x="0" y="2"/>
                    <a:pt x="0" y="2"/>
                  </a:cubicBezTo>
                  <a:cubicBezTo>
                    <a:pt x="0" y="1"/>
                    <a:pt x="0" y="1"/>
                    <a:pt x="1" y="1"/>
                  </a:cubicBezTo>
                  <a:cubicBezTo>
                    <a:pt x="1" y="0"/>
                    <a:pt x="2" y="1"/>
                    <a:pt x="2" y="1"/>
                  </a:cubicBezTo>
                  <a:cubicBezTo>
                    <a:pt x="2" y="1"/>
                    <a:pt x="8" y="15"/>
                    <a:pt x="42" y="15"/>
                  </a:cubicBezTo>
                  <a:cubicBezTo>
                    <a:pt x="77" y="15"/>
                    <a:pt x="84" y="1"/>
                    <a:pt x="84" y="1"/>
                  </a:cubicBezTo>
                  <a:cubicBezTo>
                    <a:pt x="84" y="1"/>
                    <a:pt x="84" y="0"/>
                    <a:pt x="85" y="1"/>
                  </a:cubicBezTo>
                  <a:cubicBezTo>
                    <a:pt x="85" y="1"/>
                    <a:pt x="85" y="1"/>
                    <a:pt x="85" y="2"/>
                  </a:cubicBezTo>
                  <a:cubicBezTo>
                    <a:pt x="60" y="65"/>
                    <a:pt x="60" y="65"/>
                    <a:pt x="60" y="65"/>
                  </a:cubicBezTo>
                  <a:cubicBezTo>
                    <a:pt x="60" y="65"/>
                    <a:pt x="60" y="65"/>
                    <a:pt x="59" y="65"/>
                  </a:cubicBezTo>
                  <a:close/>
                  <a:moveTo>
                    <a:pt x="27" y="63"/>
                  </a:moveTo>
                  <a:cubicBezTo>
                    <a:pt x="59" y="63"/>
                    <a:pt x="59" y="63"/>
                    <a:pt x="59" y="63"/>
                  </a:cubicBezTo>
                  <a:cubicBezTo>
                    <a:pt x="82" y="6"/>
                    <a:pt x="82" y="6"/>
                    <a:pt x="82" y="6"/>
                  </a:cubicBezTo>
                  <a:cubicBezTo>
                    <a:pt x="77" y="10"/>
                    <a:pt x="65" y="17"/>
                    <a:pt x="42" y="17"/>
                  </a:cubicBezTo>
                  <a:cubicBezTo>
                    <a:pt x="19" y="17"/>
                    <a:pt x="9" y="11"/>
                    <a:pt x="4" y="6"/>
                  </a:cubicBezTo>
                  <a:cubicBezTo>
                    <a:pt x="27" y="63"/>
                    <a:pt x="27" y="63"/>
                    <a:pt x="27" y="63"/>
                  </a:cubicBez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 name="Freeform 16"/>
            <p:cNvSpPr/>
            <p:nvPr/>
          </p:nvSpPr>
          <p:spPr bwMode="auto">
            <a:xfrm>
              <a:off x="6003926" y="3803651"/>
              <a:ext cx="50800" cy="49213"/>
            </a:xfrm>
            <a:custGeom>
              <a:avLst/>
              <a:gdLst>
                <a:gd name="T0" fmla="*/ 1 w 13"/>
                <a:gd name="T1" fmla="*/ 13 h 13"/>
                <a:gd name="T2" fmla="*/ 3 w 13"/>
                <a:gd name="T3" fmla="*/ 3 h 13"/>
                <a:gd name="T4" fmla="*/ 13 w 13"/>
                <a:gd name="T5" fmla="*/ 0 h 13"/>
                <a:gd name="T6" fmla="*/ 1 w 13"/>
                <a:gd name="T7" fmla="*/ 13 h 13"/>
              </a:gdLst>
              <a:ahLst/>
              <a:cxnLst>
                <a:cxn ang="0">
                  <a:pos x="T0" y="T1"/>
                </a:cxn>
                <a:cxn ang="0">
                  <a:pos x="T2" y="T3"/>
                </a:cxn>
                <a:cxn ang="0">
                  <a:pos x="T4" y="T5"/>
                </a:cxn>
                <a:cxn ang="0">
                  <a:pos x="T6" y="T7"/>
                </a:cxn>
              </a:cxnLst>
              <a:rect l="0" t="0" r="r" b="b"/>
              <a:pathLst>
                <a:path w="13" h="13">
                  <a:moveTo>
                    <a:pt x="1" y="13"/>
                  </a:moveTo>
                  <a:cubicBezTo>
                    <a:pt x="1" y="13"/>
                    <a:pt x="1" y="6"/>
                    <a:pt x="3" y="3"/>
                  </a:cubicBezTo>
                  <a:cubicBezTo>
                    <a:pt x="6" y="0"/>
                    <a:pt x="13" y="0"/>
                    <a:pt x="13" y="0"/>
                  </a:cubicBezTo>
                  <a:cubicBezTo>
                    <a:pt x="13" y="0"/>
                    <a:pt x="0" y="0"/>
                    <a:pt x="1"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17"/>
            <p:cNvSpPr/>
            <p:nvPr/>
          </p:nvSpPr>
          <p:spPr bwMode="auto">
            <a:xfrm>
              <a:off x="6134101" y="3803651"/>
              <a:ext cx="49213" cy="49213"/>
            </a:xfrm>
            <a:custGeom>
              <a:avLst/>
              <a:gdLst>
                <a:gd name="T0" fmla="*/ 12 w 13"/>
                <a:gd name="T1" fmla="*/ 13 h 13"/>
                <a:gd name="T2" fmla="*/ 10 w 13"/>
                <a:gd name="T3" fmla="*/ 3 h 13"/>
                <a:gd name="T4" fmla="*/ 0 w 13"/>
                <a:gd name="T5" fmla="*/ 0 h 13"/>
                <a:gd name="T6" fmla="*/ 12 w 13"/>
                <a:gd name="T7" fmla="*/ 13 h 13"/>
              </a:gdLst>
              <a:ahLst/>
              <a:cxnLst>
                <a:cxn ang="0">
                  <a:pos x="T0" y="T1"/>
                </a:cxn>
                <a:cxn ang="0">
                  <a:pos x="T2" y="T3"/>
                </a:cxn>
                <a:cxn ang="0">
                  <a:pos x="T4" y="T5"/>
                </a:cxn>
                <a:cxn ang="0">
                  <a:pos x="T6" y="T7"/>
                </a:cxn>
              </a:cxnLst>
              <a:rect l="0" t="0" r="r" b="b"/>
              <a:pathLst>
                <a:path w="13" h="13">
                  <a:moveTo>
                    <a:pt x="12" y="13"/>
                  </a:moveTo>
                  <a:cubicBezTo>
                    <a:pt x="12" y="13"/>
                    <a:pt x="12" y="6"/>
                    <a:pt x="10" y="3"/>
                  </a:cubicBezTo>
                  <a:cubicBezTo>
                    <a:pt x="7" y="0"/>
                    <a:pt x="0" y="0"/>
                    <a:pt x="0" y="0"/>
                  </a:cubicBezTo>
                  <a:cubicBezTo>
                    <a:pt x="0" y="0"/>
                    <a:pt x="13" y="0"/>
                    <a:pt x="12"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18"/>
            <p:cNvSpPr/>
            <p:nvPr/>
          </p:nvSpPr>
          <p:spPr bwMode="auto">
            <a:xfrm>
              <a:off x="6134101" y="3863976"/>
              <a:ext cx="49213" cy="53975"/>
            </a:xfrm>
            <a:custGeom>
              <a:avLst/>
              <a:gdLst>
                <a:gd name="T0" fmla="*/ 12 w 13"/>
                <a:gd name="T1" fmla="*/ 0 h 14"/>
                <a:gd name="T2" fmla="*/ 10 w 13"/>
                <a:gd name="T3" fmla="*/ 10 h 14"/>
                <a:gd name="T4" fmla="*/ 0 w 13"/>
                <a:gd name="T5" fmla="*/ 13 h 14"/>
                <a:gd name="T6" fmla="*/ 12 w 13"/>
                <a:gd name="T7" fmla="*/ 0 h 14"/>
              </a:gdLst>
              <a:ahLst/>
              <a:cxnLst>
                <a:cxn ang="0">
                  <a:pos x="T0" y="T1"/>
                </a:cxn>
                <a:cxn ang="0">
                  <a:pos x="T2" y="T3"/>
                </a:cxn>
                <a:cxn ang="0">
                  <a:pos x="T4" y="T5"/>
                </a:cxn>
                <a:cxn ang="0">
                  <a:pos x="T6" y="T7"/>
                </a:cxn>
              </a:cxnLst>
              <a:rect l="0" t="0" r="r" b="b"/>
              <a:pathLst>
                <a:path w="13" h="14">
                  <a:moveTo>
                    <a:pt x="12" y="0"/>
                  </a:moveTo>
                  <a:cubicBezTo>
                    <a:pt x="12" y="0"/>
                    <a:pt x="12" y="7"/>
                    <a:pt x="10" y="10"/>
                  </a:cubicBezTo>
                  <a:cubicBezTo>
                    <a:pt x="7" y="14"/>
                    <a:pt x="0" y="13"/>
                    <a:pt x="0" y="13"/>
                  </a:cubicBezTo>
                  <a:cubicBezTo>
                    <a:pt x="0" y="13"/>
                    <a:pt x="13" y="13"/>
                    <a:pt x="1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19"/>
            <p:cNvSpPr/>
            <p:nvPr/>
          </p:nvSpPr>
          <p:spPr bwMode="auto">
            <a:xfrm>
              <a:off x="6003926" y="3863976"/>
              <a:ext cx="50800" cy="53975"/>
            </a:xfrm>
            <a:custGeom>
              <a:avLst/>
              <a:gdLst>
                <a:gd name="T0" fmla="*/ 1 w 13"/>
                <a:gd name="T1" fmla="*/ 0 h 14"/>
                <a:gd name="T2" fmla="*/ 3 w 13"/>
                <a:gd name="T3" fmla="*/ 10 h 14"/>
                <a:gd name="T4" fmla="*/ 13 w 13"/>
                <a:gd name="T5" fmla="*/ 13 h 14"/>
                <a:gd name="T6" fmla="*/ 1 w 13"/>
                <a:gd name="T7" fmla="*/ 0 h 14"/>
              </a:gdLst>
              <a:ahLst/>
              <a:cxnLst>
                <a:cxn ang="0">
                  <a:pos x="T0" y="T1"/>
                </a:cxn>
                <a:cxn ang="0">
                  <a:pos x="T2" y="T3"/>
                </a:cxn>
                <a:cxn ang="0">
                  <a:pos x="T4" y="T5"/>
                </a:cxn>
                <a:cxn ang="0">
                  <a:pos x="T6" y="T7"/>
                </a:cxn>
              </a:cxnLst>
              <a:rect l="0" t="0" r="r" b="b"/>
              <a:pathLst>
                <a:path w="13" h="14">
                  <a:moveTo>
                    <a:pt x="1" y="0"/>
                  </a:moveTo>
                  <a:cubicBezTo>
                    <a:pt x="1" y="0"/>
                    <a:pt x="1" y="7"/>
                    <a:pt x="3" y="10"/>
                  </a:cubicBezTo>
                  <a:cubicBezTo>
                    <a:pt x="6" y="14"/>
                    <a:pt x="13" y="13"/>
                    <a:pt x="13" y="13"/>
                  </a:cubicBezTo>
                  <a:cubicBezTo>
                    <a:pt x="13" y="13"/>
                    <a:pt x="0" y="13"/>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7" name="组合 26"/>
          <p:cNvGrpSpPr/>
          <p:nvPr userDrawn="1"/>
        </p:nvGrpSpPr>
        <p:grpSpPr>
          <a:xfrm>
            <a:off x="9450274" y="252188"/>
            <a:ext cx="506577" cy="823817"/>
            <a:chOff x="5786438" y="2944813"/>
            <a:chExt cx="615950" cy="973138"/>
          </a:xfrm>
        </p:grpSpPr>
        <p:sp>
          <p:nvSpPr>
            <p:cNvPr id="28" name="Freeform 5"/>
            <p:cNvSpPr/>
            <p:nvPr/>
          </p:nvSpPr>
          <p:spPr bwMode="auto">
            <a:xfrm>
              <a:off x="6003926" y="3860801"/>
              <a:ext cx="179388" cy="57150"/>
            </a:xfrm>
            <a:custGeom>
              <a:avLst/>
              <a:gdLst>
                <a:gd name="T0" fmla="*/ 0 w 47"/>
                <a:gd name="T1" fmla="*/ 0 h 15"/>
                <a:gd name="T2" fmla="*/ 0 w 47"/>
                <a:gd name="T3" fmla="*/ 6 h 15"/>
                <a:gd name="T4" fmla="*/ 9 w 47"/>
                <a:gd name="T5" fmla="*/ 15 h 15"/>
                <a:gd name="T6" fmla="*/ 38 w 47"/>
                <a:gd name="T7" fmla="*/ 15 h 15"/>
                <a:gd name="T8" fmla="*/ 47 w 47"/>
                <a:gd name="T9" fmla="*/ 6 h 15"/>
                <a:gd name="T10" fmla="*/ 47 w 47"/>
                <a:gd name="T11" fmla="*/ 0 h 15"/>
                <a:gd name="T12" fmla="*/ 0 w 47"/>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47" h="15">
                  <a:moveTo>
                    <a:pt x="0" y="0"/>
                  </a:moveTo>
                  <a:cubicBezTo>
                    <a:pt x="0" y="6"/>
                    <a:pt x="0" y="6"/>
                    <a:pt x="0" y="6"/>
                  </a:cubicBezTo>
                  <a:cubicBezTo>
                    <a:pt x="0" y="11"/>
                    <a:pt x="4" y="15"/>
                    <a:pt x="9" y="15"/>
                  </a:cubicBezTo>
                  <a:cubicBezTo>
                    <a:pt x="38" y="15"/>
                    <a:pt x="38" y="15"/>
                    <a:pt x="38" y="15"/>
                  </a:cubicBezTo>
                  <a:cubicBezTo>
                    <a:pt x="43" y="15"/>
                    <a:pt x="47" y="11"/>
                    <a:pt x="47" y="6"/>
                  </a:cubicBezTo>
                  <a:cubicBezTo>
                    <a:pt x="47" y="0"/>
                    <a:pt x="47" y="0"/>
                    <a:pt x="47" y="0"/>
                  </a:cubicBezTo>
                  <a:lnTo>
                    <a:pt x="0" y="0"/>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6"/>
            <p:cNvSpPr/>
            <p:nvPr/>
          </p:nvSpPr>
          <p:spPr bwMode="auto">
            <a:xfrm>
              <a:off x="6003926" y="3773488"/>
              <a:ext cx="179388" cy="87313"/>
            </a:xfrm>
            <a:custGeom>
              <a:avLst/>
              <a:gdLst>
                <a:gd name="T0" fmla="*/ 47 w 47"/>
                <a:gd name="T1" fmla="*/ 16 h 23"/>
                <a:gd name="T2" fmla="*/ 38 w 47"/>
                <a:gd name="T3" fmla="*/ 7 h 23"/>
                <a:gd name="T4" fmla="*/ 35 w 47"/>
                <a:gd name="T5" fmla="*/ 7 h 23"/>
                <a:gd name="T6" fmla="*/ 35 w 47"/>
                <a:gd name="T7" fmla="*/ 5 h 23"/>
                <a:gd name="T8" fmla="*/ 30 w 47"/>
                <a:gd name="T9" fmla="*/ 0 h 23"/>
                <a:gd name="T10" fmla="*/ 17 w 47"/>
                <a:gd name="T11" fmla="*/ 0 h 23"/>
                <a:gd name="T12" fmla="*/ 13 w 47"/>
                <a:gd name="T13" fmla="*/ 5 h 23"/>
                <a:gd name="T14" fmla="*/ 13 w 47"/>
                <a:gd name="T15" fmla="*/ 7 h 23"/>
                <a:gd name="T16" fmla="*/ 9 w 47"/>
                <a:gd name="T17" fmla="*/ 7 h 23"/>
                <a:gd name="T18" fmla="*/ 0 w 47"/>
                <a:gd name="T19" fmla="*/ 16 h 23"/>
                <a:gd name="T20" fmla="*/ 0 w 47"/>
                <a:gd name="T21" fmla="*/ 23 h 23"/>
                <a:gd name="T22" fmla="*/ 47 w 47"/>
                <a:gd name="T23" fmla="*/ 23 h 23"/>
                <a:gd name="T24" fmla="*/ 47 w 47"/>
                <a:gd name="T25"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23">
                  <a:moveTo>
                    <a:pt x="47" y="16"/>
                  </a:moveTo>
                  <a:cubicBezTo>
                    <a:pt x="47" y="11"/>
                    <a:pt x="43" y="7"/>
                    <a:pt x="38" y="7"/>
                  </a:cubicBezTo>
                  <a:cubicBezTo>
                    <a:pt x="35" y="7"/>
                    <a:pt x="35" y="7"/>
                    <a:pt x="35" y="7"/>
                  </a:cubicBezTo>
                  <a:cubicBezTo>
                    <a:pt x="35" y="5"/>
                    <a:pt x="35" y="5"/>
                    <a:pt x="35" y="5"/>
                  </a:cubicBezTo>
                  <a:cubicBezTo>
                    <a:pt x="35" y="2"/>
                    <a:pt x="33" y="0"/>
                    <a:pt x="30" y="0"/>
                  </a:cubicBezTo>
                  <a:cubicBezTo>
                    <a:pt x="17" y="0"/>
                    <a:pt x="17" y="0"/>
                    <a:pt x="17" y="0"/>
                  </a:cubicBezTo>
                  <a:cubicBezTo>
                    <a:pt x="15" y="0"/>
                    <a:pt x="13" y="2"/>
                    <a:pt x="13" y="5"/>
                  </a:cubicBezTo>
                  <a:cubicBezTo>
                    <a:pt x="13" y="7"/>
                    <a:pt x="13" y="7"/>
                    <a:pt x="13" y="7"/>
                  </a:cubicBezTo>
                  <a:cubicBezTo>
                    <a:pt x="9" y="7"/>
                    <a:pt x="9" y="7"/>
                    <a:pt x="9" y="7"/>
                  </a:cubicBezTo>
                  <a:cubicBezTo>
                    <a:pt x="4" y="7"/>
                    <a:pt x="0" y="11"/>
                    <a:pt x="0" y="16"/>
                  </a:cubicBezTo>
                  <a:cubicBezTo>
                    <a:pt x="0" y="23"/>
                    <a:pt x="0" y="23"/>
                    <a:pt x="0" y="23"/>
                  </a:cubicBezTo>
                  <a:cubicBezTo>
                    <a:pt x="47" y="23"/>
                    <a:pt x="47" y="23"/>
                    <a:pt x="47" y="23"/>
                  </a:cubicBezTo>
                  <a:lnTo>
                    <a:pt x="47" y="16"/>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Oval 7"/>
            <p:cNvSpPr>
              <a:spLocks noChangeArrowheads="1"/>
            </p:cNvSpPr>
            <p:nvPr/>
          </p:nvSpPr>
          <p:spPr bwMode="auto">
            <a:xfrm>
              <a:off x="6030913" y="3743326"/>
              <a:ext cx="127000" cy="49213"/>
            </a:xfrm>
            <a:prstGeom prst="ellipse">
              <a:avLst/>
            </a:prstGeom>
            <a:solidFill>
              <a:srgbClr val="2F40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8"/>
            <p:cNvSpPr/>
            <p:nvPr/>
          </p:nvSpPr>
          <p:spPr bwMode="auto">
            <a:xfrm>
              <a:off x="5786438" y="2944813"/>
              <a:ext cx="615950" cy="717550"/>
            </a:xfrm>
            <a:custGeom>
              <a:avLst/>
              <a:gdLst>
                <a:gd name="T0" fmla="*/ 72 w 161"/>
                <a:gd name="T1" fmla="*/ 189 h 189"/>
                <a:gd name="T2" fmla="*/ 89 w 161"/>
                <a:gd name="T3" fmla="*/ 189 h 189"/>
                <a:gd name="T4" fmla="*/ 161 w 161"/>
                <a:gd name="T5" fmla="*/ 80 h 189"/>
                <a:gd name="T6" fmla="*/ 81 w 161"/>
                <a:gd name="T7" fmla="*/ 0 h 189"/>
                <a:gd name="T8" fmla="*/ 0 w 161"/>
                <a:gd name="T9" fmla="*/ 80 h 189"/>
                <a:gd name="T10" fmla="*/ 72 w 161"/>
                <a:gd name="T11" fmla="*/ 189 h 189"/>
              </a:gdLst>
              <a:ahLst/>
              <a:cxnLst>
                <a:cxn ang="0">
                  <a:pos x="T0" y="T1"/>
                </a:cxn>
                <a:cxn ang="0">
                  <a:pos x="T2" y="T3"/>
                </a:cxn>
                <a:cxn ang="0">
                  <a:pos x="T4" y="T5"/>
                </a:cxn>
                <a:cxn ang="0">
                  <a:pos x="T6" y="T7"/>
                </a:cxn>
                <a:cxn ang="0">
                  <a:pos x="T8" y="T9"/>
                </a:cxn>
                <a:cxn ang="0">
                  <a:pos x="T10" y="T11"/>
                </a:cxn>
              </a:cxnLst>
              <a:rect l="0" t="0" r="r" b="b"/>
              <a:pathLst>
                <a:path w="161" h="189">
                  <a:moveTo>
                    <a:pt x="72" y="189"/>
                  </a:moveTo>
                  <a:cubicBezTo>
                    <a:pt x="89" y="189"/>
                    <a:pt x="89" y="189"/>
                    <a:pt x="89" y="189"/>
                  </a:cubicBezTo>
                  <a:cubicBezTo>
                    <a:pt x="110" y="169"/>
                    <a:pt x="161" y="116"/>
                    <a:pt x="161" y="80"/>
                  </a:cubicBezTo>
                  <a:cubicBezTo>
                    <a:pt x="161" y="36"/>
                    <a:pt x="125" y="0"/>
                    <a:pt x="81" y="0"/>
                  </a:cubicBezTo>
                  <a:cubicBezTo>
                    <a:pt x="36" y="0"/>
                    <a:pt x="0" y="36"/>
                    <a:pt x="0" y="80"/>
                  </a:cubicBezTo>
                  <a:cubicBezTo>
                    <a:pt x="0" y="116"/>
                    <a:pt x="52" y="169"/>
                    <a:pt x="72" y="189"/>
                  </a:cubicBez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2" name="Freeform 9"/>
            <p:cNvSpPr/>
            <p:nvPr/>
          </p:nvSpPr>
          <p:spPr bwMode="auto">
            <a:xfrm>
              <a:off x="5870576" y="2944813"/>
              <a:ext cx="447675" cy="717550"/>
            </a:xfrm>
            <a:custGeom>
              <a:avLst/>
              <a:gdLst>
                <a:gd name="T0" fmla="*/ 65 w 117"/>
                <a:gd name="T1" fmla="*/ 189 h 189"/>
                <a:gd name="T2" fmla="*/ 117 w 117"/>
                <a:gd name="T3" fmla="*/ 80 h 189"/>
                <a:gd name="T4" fmla="*/ 59 w 117"/>
                <a:gd name="T5" fmla="*/ 0 h 189"/>
                <a:gd name="T6" fmla="*/ 43 w 117"/>
                <a:gd name="T7" fmla="*/ 3 h 189"/>
                <a:gd name="T8" fmla="*/ 0 w 117"/>
                <a:gd name="T9" fmla="*/ 80 h 189"/>
                <a:gd name="T10" fmla="*/ 53 w 117"/>
                <a:gd name="T11" fmla="*/ 189 h 189"/>
                <a:gd name="T12" fmla="*/ 65 w 117"/>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117" h="189">
                  <a:moveTo>
                    <a:pt x="65" y="189"/>
                  </a:moveTo>
                  <a:cubicBezTo>
                    <a:pt x="80" y="169"/>
                    <a:pt x="117" y="116"/>
                    <a:pt x="117" y="80"/>
                  </a:cubicBezTo>
                  <a:cubicBezTo>
                    <a:pt x="117" y="36"/>
                    <a:pt x="91" y="0"/>
                    <a:pt x="59" y="0"/>
                  </a:cubicBezTo>
                  <a:cubicBezTo>
                    <a:pt x="53" y="0"/>
                    <a:pt x="48" y="1"/>
                    <a:pt x="43" y="3"/>
                  </a:cubicBezTo>
                  <a:cubicBezTo>
                    <a:pt x="18" y="12"/>
                    <a:pt x="0" y="43"/>
                    <a:pt x="0" y="80"/>
                  </a:cubicBezTo>
                  <a:cubicBezTo>
                    <a:pt x="0" y="116"/>
                    <a:pt x="37" y="169"/>
                    <a:pt x="53" y="189"/>
                  </a:cubicBezTo>
                  <a:lnTo>
                    <a:pt x="65"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10"/>
            <p:cNvSpPr/>
            <p:nvPr/>
          </p:nvSpPr>
          <p:spPr bwMode="auto">
            <a:xfrm>
              <a:off x="5938838" y="2944813"/>
              <a:ext cx="309563" cy="717550"/>
            </a:xfrm>
            <a:custGeom>
              <a:avLst/>
              <a:gdLst>
                <a:gd name="T0" fmla="*/ 45 w 81"/>
                <a:gd name="T1" fmla="*/ 189 h 189"/>
                <a:gd name="T2" fmla="*/ 81 w 81"/>
                <a:gd name="T3" fmla="*/ 80 h 189"/>
                <a:gd name="T4" fmla="*/ 41 w 81"/>
                <a:gd name="T5" fmla="*/ 0 h 189"/>
                <a:gd name="T6" fmla="*/ 0 w 81"/>
                <a:gd name="T7" fmla="*/ 80 h 189"/>
                <a:gd name="T8" fmla="*/ 36 w 81"/>
                <a:gd name="T9" fmla="*/ 189 h 189"/>
                <a:gd name="T10" fmla="*/ 45 w 81"/>
                <a:gd name="T11" fmla="*/ 189 h 189"/>
              </a:gdLst>
              <a:ahLst/>
              <a:cxnLst>
                <a:cxn ang="0">
                  <a:pos x="T0" y="T1"/>
                </a:cxn>
                <a:cxn ang="0">
                  <a:pos x="T2" y="T3"/>
                </a:cxn>
                <a:cxn ang="0">
                  <a:pos x="T4" y="T5"/>
                </a:cxn>
                <a:cxn ang="0">
                  <a:pos x="T6" y="T7"/>
                </a:cxn>
                <a:cxn ang="0">
                  <a:pos x="T8" y="T9"/>
                </a:cxn>
                <a:cxn ang="0">
                  <a:pos x="T10" y="T11"/>
                </a:cxn>
              </a:cxnLst>
              <a:rect l="0" t="0" r="r" b="b"/>
              <a:pathLst>
                <a:path w="81" h="189">
                  <a:moveTo>
                    <a:pt x="45" y="189"/>
                  </a:moveTo>
                  <a:cubicBezTo>
                    <a:pt x="55" y="169"/>
                    <a:pt x="81" y="116"/>
                    <a:pt x="81" y="80"/>
                  </a:cubicBezTo>
                  <a:cubicBezTo>
                    <a:pt x="81" y="36"/>
                    <a:pt x="63" y="0"/>
                    <a:pt x="41" y="0"/>
                  </a:cubicBezTo>
                  <a:cubicBezTo>
                    <a:pt x="18" y="0"/>
                    <a:pt x="0" y="36"/>
                    <a:pt x="0" y="80"/>
                  </a:cubicBezTo>
                  <a:cubicBezTo>
                    <a:pt x="0" y="116"/>
                    <a:pt x="26" y="169"/>
                    <a:pt x="36" y="189"/>
                  </a:cubicBezTo>
                  <a:lnTo>
                    <a:pt x="45" y="189"/>
                  </a:ln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11"/>
            <p:cNvSpPr/>
            <p:nvPr/>
          </p:nvSpPr>
          <p:spPr bwMode="auto">
            <a:xfrm>
              <a:off x="6049963" y="2944813"/>
              <a:ext cx="88900" cy="717550"/>
            </a:xfrm>
            <a:custGeom>
              <a:avLst/>
              <a:gdLst>
                <a:gd name="T0" fmla="*/ 13 w 23"/>
                <a:gd name="T1" fmla="*/ 189 h 189"/>
                <a:gd name="T2" fmla="*/ 23 w 23"/>
                <a:gd name="T3" fmla="*/ 80 h 189"/>
                <a:gd name="T4" fmla="*/ 12 w 23"/>
                <a:gd name="T5" fmla="*/ 0 h 189"/>
                <a:gd name="T6" fmla="*/ 0 w 23"/>
                <a:gd name="T7" fmla="*/ 80 h 189"/>
                <a:gd name="T8" fmla="*/ 10 w 23"/>
                <a:gd name="T9" fmla="*/ 189 h 189"/>
                <a:gd name="T10" fmla="*/ 13 w 23"/>
                <a:gd name="T11" fmla="*/ 189 h 189"/>
              </a:gdLst>
              <a:ahLst/>
              <a:cxnLst>
                <a:cxn ang="0">
                  <a:pos x="T0" y="T1"/>
                </a:cxn>
                <a:cxn ang="0">
                  <a:pos x="T2" y="T3"/>
                </a:cxn>
                <a:cxn ang="0">
                  <a:pos x="T4" y="T5"/>
                </a:cxn>
                <a:cxn ang="0">
                  <a:pos x="T6" y="T7"/>
                </a:cxn>
                <a:cxn ang="0">
                  <a:pos x="T8" y="T9"/>
                </a:cxn>
                <a:cxn ang="0">
                  <a:pos x="T10" y="T11"/>
                </a:cxn>
              </a:cxnLst>
              <a:rect l="0" t="0" r="r" b="b"/>
              <a:pathLst>
                <a:path w="23" h="189">
                  <a:moveTo>
                    <a:pt x="13" y="189"/>
                  </a:moveTo>
                  <a:cubicBezTo>
                    <a:pt x="16" y="169"/>
                    <a:pt x="23" y="116"/>
                    <a:pt x="23" y="80"/>
                  </a:cubicBezTo>
                  <a:cubicBezTo>
                    <a:pt x="23" y="36"/>
                    <a:pt x="12" y="0"/>
                    <a:pt x="12" y="0"/>
                  </a:cubicBezTo>
                  <a:cubicBezTo>
                    <a:pt x="12" y="0"/>
                    <a:pt x="0" y="36"/>
                    <a:pt x="0" y="80"/>
                  </a:cubicBezTo>
                  <a:cubicBezTo>
                    <a:pt x="0" y="116"/>
                    <a:pt x="7" y="169"/>
                    <a:pt x="10" y="189"/>
                  </a:cubicBezTo>
                  <a:lnTo>
                    <a:pt x="13"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Freeform 12"/>
            <p:cNvSpPr>
              <a:spLocks noEditPoints="1"/>
            </p:cNvSpPr>
            <p:nvPr/>
          </p:nvSpPr>
          <p:spPr bwMode="auto">
            <a:xfrm>
              <a:off x="5930901" y="3522663"/>
              <a:ext cx="325438" cy="246063"/>
            </a:xfrm>
            <a:custGeom>
              <a:avLst/>
              <a:gdLst>
                <a:gd name="T0" fmla="*/ 59 w 85"/>
                <a:gd name="T1" fmla="*/ 65 h 65"/>
                <a:gd name="T2" fmla="*/ 26 w 85"/>
                <a:gd name="T3" fmla="*/ 65 h 65"/>
                <a:gd name="T4" fmla="*/ 25 w 85"/>
                <a:gd name="T5" fmla="*/ 65 h 65"/>
                <a:gd name="T6" fmla="*/ 0 w 85"/>
                <a:gd name="T7" fmla="*/ 2 h 65"/>
                <a:gd name="T8" fmla="*/ 1 w 85"/>
                <a:gd name="T9" fmla="*/ 1 h 65"/>
                <a:gd name="T10" fmla="*/ 2 w 85"/>
                <a:gd name="T11" fmla="*/ 1 h 65"/>
                <a:gd name="T12" fmla="*/ 42 w 85"/>
                <a:gd name="T13" fmla="*/ 15 h 65"/>
                <a:gd name="T14" fmla="*/ 84 w 85"/>
                <a:gd name="T15" fmla="*/ 1 h 65"/>
                <a:gd name="T16" fmla="*/ 85 w 85"/>
                <a:gd name="T17" fmla="*/ 1 h 65"/>
                <a:gd name="T18" fmla="*/ 85 w 85"/>
                <a:gd name="T19" fmla="*/ 2 h 65"/>
                <a:gd name="T20" fmla="*/ 60 w 85"/>
                <a:gd name="T21" fmla="*/ 65 h 65"/>
                <a:gd name="T22" fmla="*/ 59 w 85"/>
                <a:gd name="T23" fmla="*/ 65 h 65"/>
                <a:gd name="T24" fmla="*/ 27 w 85"/>
                <a:gd name="T25" fmla="*/ 63 h 65"/>
                <a:gd name="T26" fmla="*/ 59 w 85"/>
                <a:gd name="T27" fmla="*/ 63 h 65"/>
                <a:gd name="T28" fmla="*/ 82 w 85"/>
                <a:gd name="T29" fmla="*/ 6 h 65"/>
                <a:gd name="T30" fmla="*/ 42 w 85"/>
                <a:gd name="T31" fmla="*/ 17 h 65"/>
                <a:gd name="T32" fmla="*/ 4 w 85"/>
                <a:gd name="T33" fmla="*/ 6 h 65"/>
                <a:gd name="T34" fmla="*/ 27 w 85"/>
                <a:gd name="T35"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65">
                  <a:moveTo>
                    <a:pt x="59" y="65"/>
                  </a:moveTo>
                  <a:cubicBezTo>
                    <a:pt x="26" y="65"/>
                    <a:pt x="26" y="65"/>
                    <a:pt x="26" y="65"/>
                  </a:cubicBezTo>
                  <a:cubicBezTo>
                    <a:pt x="26" y="65"/>
                    <a:pt x="25" y="65"/>
                    <a:pt x="25" y="65"/>
                  </a:cubicBezTo>
                  <a:cubicBezTo>
                    <a:pt x="0" y="2"/>
                    <a:pt x="0" y="2"/>
                    <a:pt x="0" y="2"/>
                  </a:cubicBezTo>
                  <a:cubicBezTo>
                    <a:pt x="0" y="1"/>
                    <a:pt x="0" y="1"/>
                    <a:pt x="1" y="1"/>
                  </a:cubicBezTo>
                  <a:cubicBezTo>
                    <a:pt x="1" y="0"/>
                    <a:pt x="2" y="1"/>
                    <a:pt x="2" y="1"/>
                  </a:cubicBezTo>
                  <a:cubicBezTo>
                    <a:pt x="2" y="1"/>
                    <a:pt x="8" y="15"/>
                    <a:pt x="42" y="15"/>
                  </a:cubicBezTo>
                  <a:cubicBezTo>
                    <a:pt x="77" y="15"/>
                    <a:pt x="84" y="1"/>
                    <a:pt x="84" y="1"/>
                  </a:cubicBezTo>
                  <a:cubicBezTo>
                    <a:pt x="84" y="1"/>
                    <a:pt x="84" y="0"/>
                    <a:pt x="85" y="1"/>
                  </a:cubicBezTo>
                  <a:cubicBezTo>
                    <a:pt x="85" y="1"/>
                    <a:pt x="85" y="1"/>
                    <a:pt x="85" y="2"/>
                  </a:cubicBezTo>
                  <a:cubicBezTo>
                    <a:pt x="60" y="65"/>
                    <a:pt x="60" y="65"/>
                    <a:pt x="60" y="65"/>
                  </a:cubicBezTo>
                  <a:cubicBezTo>
                    <a:pt x="60" y="65"/>
                    <a:pt x="60" y="65"/>
                    <a:pt x="59" y="65"/>
                  </a:cubicBezTo>
                  <a:close/>
                  <a:moveTo>
                    <a:pt x="27" y="63"/>
                  </a:moveTo>
                  <a:cubicBezTo>
                    <a:pt x="59" y="63"/>
                    <a:pt x="59" y="63"/>
                    <a:pt x="59" y="63"/>
                  </a:cubicBezTo>
                  <a:cubicBezTo>
                    <a:pt x="82" y="6"/>
                    <a:pt x="82" y="6"/>
                    <a:pt x="82" y="6"/>
                  </a:cubicBezTo>
                  <a:cubicBezTo>
                    <a:pt x="77" y="10"/>
                    <a:pt x="65" y="17"/>
                    <a:pt x="42" y="17"/>
                  </a:cubicBezTo>
                  <a:cubicBezTo>
                    <a:pt x="19" y="17"/>
                    <a:pt x="9" y="11"/>
                    <a:pt x="4" y="6"/>
                  </a:cubicBezTo>
                  <a:cubicBezTo>
                    <a:pt x="27" y="63"/>
                    <a:pt x="27" y="63"/>
                    <a:pt x="27" y="63"/>
                  </a:cubicBez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16"/>
            <p:cNvSpPr/>
            <p:nvPr/>
          </p:nvSpPr>
          <p:spPr bwMode="auto">
            <a:xfrm>
              <a:off x="6003926" y="3803651"/>
              <a:ext cx="50800" cy="49213"/>
            </a:xfrm>
            <a:custGeom>
              <a:avLst/>
              <a:gdLst>
                <a:gd name="T0" fmla="*/ 1 w 13"/>
                <a:gd name="T1" fmla="*/ 13 h 13"/>
                <a:gd name="T2" fmla="*/ 3 w 13"/>
                <a:gd name="T3" fmla="*/ 3 h 13"/>
                <a:gd name="T4" fmla="*/ 13 w 13"/>
                <a:gd name="T5" fmla="*/ 0 h 13"/>
                <a:gd name="T6" fmla="*/ 1 w 13"/>
                <a:gd name="T7" fmla="*/ 13 h 13"/>
              </a:gdLst>
              <a:ahLst/>
              <a:cxnLst>
                <a:cxn ang="0">
                  <a:pos x="T0" y="T1"/>
                </a:cxn>
                <a:cxn ang="0">
                  <a:pos x="T2" y="T3"/>
                </a:cxn>
                <a:cxn ang="0">
                  <a:pos x="T4" y="T5"/>
                </a:cxn>
                <a:cxn ang="0">
                  <a:pos x="T6" y="T7"/>
                </a:cxn>
              </a:cxnLst>
              <a:rect l="0" t="0" r="r" b="b"/>
              <a:pathLst>
                <a:path w="13" h="13">
                  <a:moveTo>
                    <a:pt x="1" y="13"/>
                  </a:moveTo>
                  <a:cubicBezTo>
                    <a:pt x="1" y="13"/>
                    <a:pt x="1" y="6"/>
                    <a:pt x="3" y="3"/>
                  </a:cubicBezTo>
                  <a:cubicBezTo>
                    <a:pt x="6" y="0"/>
                    <a:pt x="13" y="0"/>
                    <a:pt x="13" y="0"/>
                  </a:cubicBezTo>
                  <a:cubicBezTo>
                    <a:pt x="13" y="0"/>
                    <a:pt x="0" y="0"/>
                    <a:pt x="1"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17"/>
            <p:cNvSpPr/>
            <p:nvPr/>
          </p:nvSpPr>
          <p:spPr bwMode="auto">
            <a:xfrm>
              <a:off x="6134101" y="3803651"/>
              <a:ext cx="49213" cy="49213"/>
            </a:xfrm>
            <a:custGeom>
              <a:avLst/>
              <a:gdLst>
                <a:gd name="T0" fmla="*/ 12 w 13"/>
                <a:gd name="T1" fmla="*/ 13 h 13"/>
                <a:gd name="T2" fmla="*/ 10 w 13"/>
                <a:gd name="T3" fmla="*/ 3 h 13"/>
                <a:gd name="T4" fmla="*/ 0 w 13"/>
                <a:gd name="T5" fmla="*/ 0 h 13"/>
                <a:gd name="T6" fmla="*/ 12 w 13"/>
                <a:gd name="T7" fmla="*/ 13 h 13"/>
              </a:gdLst>
              <a:ahLst/>
              <a:cxnLst>
                <a:cxn ang="0">
                  <a:pos x="T0" y="T1"/>
                </a:cxn>
                <a:cxn ang="0">
                  <a:pos x="T2" y="T3"/>
                </a:cxn>
                <a:cxn ang="0">
                  <a:pos x="T4" y="T5"/>
                </a:cxn>
                <a:cxn ang="0">
                  <a:pos x="T6" y="T7"/>
                </a:cxn>
              </a:cxnLst>
              <a:rect l="0" t="0" r="r" b="b"/>
              <a:pathLst>
                <a:path w="13" h="13">
                  <a:moveTo>
                    <a:pt x="12" y="13"/>
                  </a:moveTo>
                  <a:cubicBezTo>
                    <a:pt x="12" y="13"/>
                    <a:pt x="12" y="6"/>
                    <a:pt x="10" y="3"/>
                  </a:cubicBezTo>
                  <a:cubicBezTo>
                    <a:pt x="7" y="0"/>
                    <a:pt x="0" y="0"/>
                    <a:pt x="0" y="0"/>
                  </a:cubicBezTo>
                  <a:cubicBezTo>
                    <a:pt x="0" y="0"/>
                    <a:pt x="13" y="0"/>
                    <a:pt x="12"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18"/>
            <p:cNvSpPr/>
            <p:nvPr/>
          </p:nvSpPr>
          <p:spPr bwMode="auto">
            <a:xfrm>
              <a:off x="6134101" y="3863976"/>
              <a:ext cx="49213" cy="53975"/>
            </a:xfrm>
            <a:custGeom>
              <a:avLst/>
              <a:gdLst>
                <a:gd name="T0" fmla="*/ 12 w 13"/>
                <a:gd name="T1" fmla="*/ 0 h 14"/>
                <a:gd name="T2" fmla="*/ 10 w 13"/>
                <a:gd name="T3" fmla="*/ 10 h 14"/>
                <a:gd name="T4" fmla="*/ 0 w 13"/>
                <a:gd name="T5" fmla="*/ 13 h 14"/>
                <a:gd name="T6" fmla="*/ 12 w 13"/>
                <a:gd name="T7" fmla="*/ 0 h 14"/>
              </a:gdLst>
              <a:ahLst/>
              <a:cxnLst>
                <a:cxn ang="0">
                  <a:pos x="T0" y="T1"/>
                </a:cxn>
                <a:cxn ang="0">
                  <a:pos x="T2" y="T3"/>
                </a:cxn>
                <a:cxn ang="0">
                  <a:pos x="T4" y="T5"/>
                </a:cxn>
                <a:cxn ang="0">
                  <a:pos x="T6" y="T7"/>
                </a:cxn>
              </a:cxnLst>
              <a:rect l="0" t="0" r="r" b="b"/>
              <a:pathLst>
                <a:path w="13" h="14">
                  <a:moveTo>
                    <a:pt x="12" y="0"/>
                  </a:moveTo>
                  <a:cubicBezTo>
                    <a:pt x="12" y="0"/>
                    <a:pt x="12" y="7"/>
                    <a:pt x="10" y="10"/>
                  </a:cubicBezTo>
                  <a:cubicBezTo>
                    <a:pt x="7" y="14"/>
                    <a:pt x="0" y="13"/>
                    <a:pt x="0" y="13"/>
                  </a:cubicBezTo>
                  <a:cubicBezTo>
                    <a:pt x="0" y="13"/>
                    <a:pt x="13" y="13"/>
                    <a:pt x="1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19"/>
            <p:cNvSpPr/>
            <p:nvPr/>
          </p:nvSpPr>
          <p:spPr bwMode="auto">
            <a:xfrm>
              <a:off x="6003926" y="3863976"/>
              <a:ext cx="50800" cy="53975"/>
            </a:xfrm>
            <a:custGeom>
              <a:avLst/>
              <a:gdLst>
                <a:gd name="T0" fmla="*/ 1 w 13"/>
                <a:gd name="T1" fmla="*/ 0 h 14"/>
                <a:gd name="T2" fmla="*/ 3 w 13"/>
                <a:gd name="T3" fmla="*/ 10 h 14"/>
                <a:gd name="T4" fmla="*/ 13 w 13"/>
                <a:gd name="T5" fmla="*/ 13 h 14"/>
                <a:gd name="T6" fmla="*/ 1 w 13"/>
                <a:gd name="T7" fmla="*/ 0 h 14"/>
              </a:gdLst>
              <a:ahLst/>
              <a:cxnLst>
                <a:cxn ang="0">
                  <a:pos x="T0" y="T1"/>
                </a:cxn>
                <a:cxn ang="0">
                  <a:pos x="T2" y="T3"/>
                </a:cxn>
                <a:cxn ang="0">
                  <a:pos x="T4" y="T5"/>
                </a:cxn>
                <a:cxn ang="0">
                  <a:pos x="T6" y="T7"/>
                </a:cxn>
              </a:cxnLst>
              <a:rect l="0" t="0" r="r" b="b"/>
              <a:pathLst>
                <a:path w="13" h="14">
                  <a:moveTo>
                    <a:pt x="1" y="0"/>
                  </a:moveTo>
                  <a:cubicBezTo>
                    <a:pt x="1" y="0"/>
                    <a:pt x="1" y="7"/>
                    <a:pt x="3" y="10"/>
                  </a:cubicBezTo>
                  <a:cubicBezTo>
                    <a:pt x="6" y="14"/>
                    <a:pt x="13" y="13"/>
                    <a:pt x="13" y="13"/>
                  </a:cubicBezTo>
                  <a:cubicBezTo>
                    <a:pt x="13" y="13"/>
                    <a:pt x="0" y="13"/>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pic>
        <p:nvPicPr>
          <p:cNvPr id="40" name="图片 39"/>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5074274" y="5247938"/>
            <a:ext cx="1713124" cy="597460"/>
          </a:xfrm>
          <a:prstGeom prst="rect">
            <a:avLst/>
          </a:prstGeom>
        </p:spPr>
      </p:pic>
      <p:pic>
        <p:nvPicPr>
          <p:cNvPr id="41" name="图片 40"/>
          <p:cNvPicPr>
            <a:picLocks noChangeAspect="1"/>
          </p:cNvPicPr>
          <p:nvPr userDrawn="1"/>
        </p:nvPicPr>
        <p:blipFill>
          <a:blip r:embed="rId7" cstate="email">
            <a:extLst>
              <a:ext uri="{BEBA8EAE-BF5A-486C-A8C5-ECC9F3942E4B}">
                <a14:imgProps xmlns:a14="http://schemas.microsoft.com/office/drawing/2010/main">
                  <a14:imgLayer>
                    <a14:imgEffect>
                      <a14:backgroundRemoval t="9148" b="95584" l="5576" r="89963"/>
                    </a14:imgEffect>
                  </a14:imgLayer>
                </a14:imgProps>
              </a:ext>
              <a:ext uri="{28A0092B-C50C-407E-A947-70E740481C1C}">
                <a14:useLocalDpi xmlns:a14="http://schemas.microsoft.com/office/drawing/2010/main"/>
              </a:ext>
            </a:extLst>
          </a:blip>
          <a:srcRect l="-2" t="-2"/>
          <a:stretch>
            <a:fillRect/>
          </a:stretch>
        </p:blipFill>
        <p:spPr>
          <a:xfrm flipH="1">
            <a:off x="9891680" y="5272942"/>
            <a:ext cx="1058260" cy="622394"/>
          </a:xfrm>
          <a:prstGeom prst="rect">
            <a:avLst/>
          </a:prstGeom>
        </p:spPr>
      </p:pic>
      <p:grpSp>
        <p:nvGrpSpPr>
          <p:cNvPr id="42" name="Group 50"/>
          <p:cNvGrpSpPr>
            <a:grpSpLocks noChangeAspect="1"/>
          </p:cNvGrpSpPr>
          <p:nvPr userDrawn="1"/>
        </p:nvGrpSpPr>
        <p:grpSpPr>
          <a:xfrm>
            <a:off x="3613915" y="5446178"/>
            <a:ext cx="635873" cy="394014"/>
            <a:chOff x="3562" y="1977"/>
            <a:chExt cx="560" cy="347"/>
          </a:xfrm>
        </p:grpSpPr>
        <p:sp>
          <p:nvSpPr>
            <p:cNvPr id="43" name="Freeform 52"/>
            <p:cNvSpPr/>
            <p:nvPr/>
          </p:nvSpPr>
          <p:spPr bwMode="auto">
            <a:xfrm>
              <a:off x="3570" y="1977"/>
              <a:ext cx="543" cy="243"/>
            </a:xfrm>
            <a:custGeom>
              <a:avLst/>
              <a:gdLst>
                <a:gd name="T0" fmla="*/ 227 w 227"/>
                <a:gd name="T1" fmla="*/ 101 h 101"/>
                <a:gd name="T2" fmla="*/ 171 w 227"/>
                <a:gd name="T3" fmla="*/ 49 h 101"/>
                <a:gd name="T4" fmla="*/ 91 w 227"/>
                <a:gd name="T5" fmla="*/ 0 h 101"/>
                <a:gd name="T6" fmla="*/ 0 w 227"/>
                <a:gd name="T7" fmla="*/ 90 h 101"/>
                <a:gd name="T8" fmla="*/ 1 w 227"/>
                <a:gd name="T9" fmla="*/ 100 h 101"/>
                <a:gd name="T10" fmla="*/ 164 w 227"/>
                <a:gd name="T11" fmla="*/ 100 h 101"/>
                <a:gd name="T12" fmla="*/ 164 w 227"/>
                <a:gd name="T13" fmla="*/ 101 h 101"/>
                <a:gd name="T14" fmla="*/ 227 w 227"/>
                <a:gd name="T15" fmla="*/ 101 h 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6" h="100">
                  <a:moveTo>
                    <a:pt x="227" y="101"/>
                  </a:moveTo>
                  <a:cubicBezTo>
                    <a:pt x="227" y="65"/>
                    <a:pt x="197" y="56"/>
                    <a:pt x="171" y="49"/>
                  </a:cubicBezTo>
                  <a:cubicBezTo>
                    <a:pt x="156" y="20"/>
                    <a:pt x="126" y="0"/>
                    <a:pt x="91" y="0"/>
                  </a:cubicBezTo>
                  <a:cubicBezTo>
                    <a:pt x="41" y="0"/>
                    <a:pt x="0" y="40"/>
                    <a:pt x="0" y="90"/>
                  </a:cubicBezTo>
                  <a:cubicBezTo>
                    <a:pt x="0" y="94"/>
                    <a:pt x="0" y="97"/>
                    <a:pt x="1" y="100"/>
                  </a:cubicBezTo>
                  <a:cubicBezTo>
                    <a:pt x="164" y="100"/>
                    <a:pt x="164" y="100"/>
                    <a:pt x="164" y="100"/>
                  </a:cubicBezTo>
                  <a:cubicBezTo>
                    <a:pt x="164" y="101"/>
                    <a:pt x="164" y="101"/>
                    <a:pt x="164" y="101"/>
                  </a:cubicBezTo>
                  <a:lnTo>
                    <a:pt x="227" y="101"/>
                  </a:lnTo>
                  <a:close/>
                </a:path>
              </a:pathLst>
            </a:cu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44" name="Freeform 53"/>
            <p:cNvSpPr/>
            <p:nvPr/>
          </p:nvSpPr>
          <p:spPr bwMode="auto">
            <a:xfrm>
              <a:off x="3562" y="2182"/>
              <a:ext cx="560" cy="72"/>
            </a:xfrm>
            <a:custGeom>
              <a:avLst/>
              <a:gdLst>
                <a:gd name="T0" fmla="*/ 224 w 234"/>
                <a:gd name="T1" fmla="*/ 0 h 30"/>
                <a:gd name="T2" fmla="*/ 9 w 234"/>
                <a:gd name="T3" fmla="*/ 0 h 30"/>
                <a:gd name="T4" fmla="*/ 0 w 234"/>
                <a:gd name="T5" fmla="*/ 10 h 30"/>
                <a:gd name="T6" fmla="*/ 0 w 234"/>
                <a:gd name="T7" fmla="*/ 21 h 30"/>
                <a:gd name="T8" fmla="*/ 9 w 234"/>
                <a:gd name="T9" fmla="*/ 30 h 30"/>
                <a:gd name="T10" fmla="*/ 30 w 234"/>
                <a:gd name="T11" fmla="*/ 30 h 30"/>
                <a:gd name="T12" fmla="*/ 51 w 234"/>
                <a:gd name="T13" fmla="*/ 12 h 30"/>
                <a:gd name="T14" fmla="*/ 73 w 234"/>
                <a:gd name="T15" fmla="*/ 30 h 30"/>
                <a:gd name="T16" fmla="*/ 154 w 234"/>
                <a:gd name="T17" fmla="*/ 30 h 30"/>
                <a:gd name="T18" fmla="*/ 176 w 234"/>
                <a:gd name="T19" fmla="*/ 12 h 30"/>
                <a:gd name="T20" fmla="*/ 178 w 234"/>
                <a:gd name="T21" fmla="*/ 12 h 30"/>
                <a:gd name="T22" fmla="*/ 200 w 234"/>
                <a:gd name="T23" fmla="*/ 30 h 30"/>
                <a:gd name="T24" fmla="*/ 224 w 234"/>
                <a:gd name="T25" fmla="*/ 30 h 30"/>
                <a:gd name="T26" fmla="*/ 234 w 234"/>
                <a:gd name="T27" fmla="*/ 21 h 30"/>
                <a:gd name="T28" fmla="*/ 234 w 234"/>
                <a:gd name="T29" fmla="*/ 10 h 30"/>
                <a:gd name="T30" fmla="*/ 224 w 234"/>
                <a:gd name="T31"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4" h="30">
                  <a:moveTo>
                    <a:pt x="224" y="0"/>
                  </a:moveTo>
                  <a:cubicBezTo>
                    <a:pt x="9" y="0"/>
                    <a:pt x="9" y="0"/>
                    <a:pt x="9" y="0"/>
                  </a:cubicBezTo>
                  <a:cubicBezTo>
                    <a:pt x="4" y="0"/>
                    <a:pt x="0" y="4"/>
                    <a:pt x="0" y="10"/>
                  </a:cubicBezTo>
                  <a:cubicBezTo>
                    <a:pt x="0" y="21"/>
                    <a:pt x="0" y="21"/>
                    <a:pt x="0" y="21"/>
                  </a:cubicBezTo>
                  <a:cubicBezTo>
                    <a:pt x="0" y="26"/>
                    <a:pt x="4" y="30"/>
                    <a:pt x="9" y="30"/>
                  </a:cubicBezTo>
                  <a:cubicBezTo>
                    <a:pt x="30" y="30"/>
                    <a:pt x="30" y="30"/>
                    <a:pt x="30" y="30"/>
                  </a:cubicBezTo>
                  <a:cubicBezTo>
                    <a:pt x="32" y="20"/>
                    <a:pt x="39" y="12"/>
                    <a:pt x="51" y="12"/>
                  </a:cubicBezTo>
                  <a:cubicBezTo>
                    <a:pt x="64" y="12"/>
                    <a:pt x="71" y="20"/>
                    <a:pt x="73" y="30"/>
                  </a:cubicBezTo>
                  <a:cubicBezTo>
                    <a:pt x="154" y="30"/>
                    <a:pt x="154" y="30"/>
                    <a:pt x="154" y="30"/>
                  </a:cubicBezTo>
                  <a:cubicBezTo>
                    <a:pt x="156" y="20"/>
                    <a:pt x="166" y="12"/>
                    <a:pt x="176" y="12"/>
                  </a:cubicBezTo>
                  <a:cubicBezTo>
                    <a:pt x="178" y="12"/>
                    <a:pt x="178" y="12"/>
                    <a:pt x="178" y="12"/>
                  </a:cubicBezTo>
                  <a:cubicBezTo>
                    <a:pt x="188" y="12"/>
                    <a:pt x="198" y="20"/>
                    <a:pt x="200" y="30"/>
                  </a:cubicBezTo>
                  <a:cubicBezTo>
                    <a:pt x="224" y="30"/>
                    <a:pt x="224" y="30"/>
                    <a:pt x="224" y="30"/>
                  </a:cubicBezTo>
                  <a:cubicBezTo>
                    <a:pt x="230" y="30"/>
                    <a:pt x="234" y="26"/>
                    <a:pt x="234" y="21"/>
                  </a:cubicBezTo>
                  <a:cubicBezTo>
                    <a:pt x="234" y="10"/>
                    <a:pt x="234" y="10"/>
                    <a:pt x="234" y="10"/>
                  </a:cubicBezTo>
                  <a:cubicBezTo>
                    <a:pt x="234" y="4"/>
                    <a:pt x="230" y="0"/>
                    <a:pt x="224" y="0"/>
                  </a:cubicBezTo>
                  <a:close/>
                </a:path>
              </a:pathLst>
            </a:cu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45" name="Freeform 55"/>
            <p:cNvSpPr/>
            <p:nvPr/>
          </p:nvSpPr>
          <p:spPr bwMode="auto">
            <a:xfrm>
              <a:off x="3814" y="2010"/>
              <a:ext cx="129" cy="111"/>
            </a:xfrm>
            <a:custGeom>
              <a:avLst/>
              <a:gdLst>
                <a:gd name="T0" fmla="*/ 0 w 54"/>
                <a:gd name="T1" fmla="*/ 46 h 46"/>
                <a:gd name="T2" fmla="*/ 54 w 54"/>
                <a:gd name="T3" fmla="*/ 46 h 46"/>
                <a:gd name="T4" fmla="*/ 0 w 54"/>
                <a:gd name="T5" fmla="*/ 0 h 46"/>
                <a:gd name="T6" fmla="*/ 0 w 54"/>
                <a:gd name="T7" fmla="*/ 46 h 46"/>
              </a:gdLst>
              <a:ahLst/>
              <a:cxnLst>
                <a:cxn ang="0">
                  <a:pos x="T0" y="T1"/>
                </a:cxn>
                <a:cxn ang="0">
                  <a:pos x="T2" y="T3"/>
                </a:cxn>
                <a:cxn ang="0">
                  <a:pos x="T4" y="T5"/>
                </a:cxn>
                <a:cxn ang="0">
                  <a:pos x="T6" y="T7"/>
                </a:cxn>
              </a:cxnLst>
              <a:rect l="0" t="0" r="r" b="b"/>
              <a:pathLst>
                <a:path w="54" h="46">
                  <a:moveTo>
                    <a:pt x="0" y="46"/>
                  </a:moveTo>
                  <a:cubicBezTo>
                    <a:pt x="54" y="46"/>
                    <a:pt x="54" y="46"/>
                    <a:pt x="54" y="46"/>
                  </a:cubicBezTo>
                  <a:cubicBezTo>
                    <a:pt x="45" y="20"/>
                    <a:pt x="21" y="2"/>
                    <a:pt x="0" y="0"/>
                  </a:cubicBezTo>
                  <a:lnTo>
                    <a:pt x="0" y="46"/>
                  </a:lnTo>
                  <a:close/>
                </a:path>
              </a:pathLst>
            </a:custGeom>
            <a:solidFill>
              <a:srgbClr val="FFF1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46" name="Freeform 56"/>
            <p:cNvSpPr/>
            <p:nvPr/>
          </p:nvSpPr>
          <p:spPr bwMode="auto">
            <a:xfrm>
              <a:off x="3632" y="2010"/>
              <a:ext cx="139" cy="111"/>
            </a:xfrm>
            <a:custGeom>
              <a:avLst/>
              <a:gdLst>
                <a:gd name="T0" fmla="*/ 58 w 58"/>
                <a:gd name="T1" fmla="*/ 0 h 46"/>
                <a:gd name="T2" fmla="*/ 0 w 58"/>
                <a:gd name="T3" fmla="*/ 46 h 46"/>
                <a:gd name="T4" fmla="*/ 58 w 58"/>
                <a:gd name="T5" fmla="*/ 46 h 46"/>
                <a:gd name="T6" fmla="*/ 58 w 58"/>
                <a:gd name="T7" fmla="*/ 0 h 46"/>
              </a:gdLst>
              <a:ahLst/>
              <a:cxnLst>
                <a:cxn ang="0">
                  <a:pos x="T0" y="T1"/>
                </a:cxn>
                <a:cxn ang="0">
                  <a:pos x="T2" y="T3"/>
                </a:cxn>
                <a:cxn ang="0">
                  <a:pos x="T4" y="T5"/>
                </a:cxn>
                <a:cxn ang="0">
                  <a:pos x="T6" y="T7"/>
                </a:cxn>
              </a:cxnLst>
              <a:rect l="0" t="0" r="r" b="b"/>
              <a:pathLst>
                <a:path w="57" h="46">
                  <a:moveTo>
                    <a:pt x="58" y="0"/>
                  </a:moveTo>
                  <a:cubicBezTo>
                    <a:pt x="31" y="3"/>
                    <a:pt x="9" y="21"/>
                    <a:pt x="0" y="46"/>
                  </a:cubicBezTo>
                  <a:cubicBezTo>
                    <a:pt x="58" y="46"/>
                    <a:pt x="58" y="46"/>
                    <a:pt x="58" y="46"/>
                  </a:cubicBezTo>
                  <a:lnTo>
                    <a:pt x="58" y="0"/>
                  </a:lnTo>
                  <a:close/>
                </a:path>
              </a:pathLst>
            </a:custGeom>
            <a:solidFill>
              <a:srgbClr val="FFF1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47" name="Freeform 57"/>
            <p:cNvSpPr>
              <a:spLocks noEditPoints="1"/>
            </p:cNvSpPr>
            <p:nvPr/>
          </p:nvSpPr>
          <p:spPr bwMode="auto">
            <a:xfrm>
              <a:off x="3912" y="2182"/>
              <a:ext cx="141" cy="142"/>
            </a:xfrm>
            <a:custGeom>
              <a:avLst/>
              <a:gdLst>
                <a:gd name="T0" fmla="*/ 30 w 59"/>
                <a:gd name="T1" fmla="*/ 59 h 59"/>
                <a:gd name="T2" fmla="*/ 0 w 59"/>
                <a:gd name="T3" fmla="*/ 30 h 59"/>
                <a:gd name="T4" fmla="*/ 30 w 59"/>
                <a:gd name="T5" fmla="*/ 0 h 59"/>
                <a:gd name="T6" fmla="*/ 59 w 59"/>
                <a:gd name="T7" fmla="*/ 30 h 59"/>
                <a:gd name="T8" fmla="*/ 30 w 59"/>
                <a:gd name="T9" fmla="*/ 59 h 59"/>
                <a:gd name="T10" fmla="*/ 30 w 59"/>
                <a:gd name="T11" fmla="*/ 20 h 59"/>
                <a:gd name="T12" fmla="*/ 20 w 59"/>
                <a:gd name="T13" fmla="*/ 30 h 59"/>
                <a:gd name="T14" fmla="*/ 30 w 59"/>
                <a:gd name="T15" fmla="*/ 39 h 59"/>
                <a:gd name="T16" fmla="*/ 39 w 59"/>
                <a:gd name="T17" fmla="*/ 30 h 59"/>
                <a:gd name="T18" fmla="*/ 30 w 59"/>
                <a:gd name="T19" fmla="*/ 2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30" y="59"/>
                  </a:moveTo>
                  <a:cubicBezTo>
                    <a:pt x="13" y="59"/>
                    <a:pt x="0" y="46"/>
                    <a:pt x="0" y="30"/>
                  </a:cubicBezTo>
                  <a:cubicBezTo>
                    <a:pt x="0" y="13"/>
                    <a:pt x="13" y="0"/>
                    <a:pt x="30" y="0"/>
                  </a:cubicBezTo>
                  <a:cubicBezTo>
                    <a:pt x="46" y="0"/>
                    <a:pt x="59" y="13"/>
                    <a:pt x="59" y="30"/>
                  </a:cubicBezTo>
                  <a:cubicBezTo>
                    <a:pt x="59" y="46"/>
                    <a:pt x="46" y="59"/>
                    <a:pt x="30" y="59"/>
                  </a:cubicBezTo>
                  <a:close/>
                  <a:moveTo>
                    <a:pt x="30" y="20"/>
                  </a:moveTo>
                  <a:cubicBezTo>
                    <a:pt x="24" y="20"/>
                    <a:pt x="20" y="24"/>
                    <a:pt x="20" y="30"/>
                  </a:cubicBezTo>
                  <a:cubicBezTo>
                    <a:pt x="20" y="35"/>
                    <a:pt x="24" y="39"/>
                    <a:pt x="30" y="39"/>
                  </a:cubicBezTo>
                  <a:cubicBezTo>
                    <a:pt x="35" y="39"/>
                    <a:pt x="39" y="35"/>
                    <a:pt x="39" y="30"/>
                  </a:cubicBezTo>
                  <a:cubicBezTo>
                    <a:pt x="39" y="24"/>
                    <a:pt x="35" y="20"/>
                    <a:pt x="30" y="20"/>
                  </a:cubicBezTo>
                  <a:close/>
                </a:path>
              </a:pathLst>
            </a:custGeom>
            <a:solidFill>
              <a:srgbClr val="5653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48" name="Freeform 58"/>
            <p:cNvSpPr>
              <a:spLocks noEditPoints="1"/>
            </p:cNvSpPr>
            <p:nvPr/>
          </p:nvSpPr>
          <p:spPr bwMode="auto">
            <a:xfrm>
              <a:off x="3615" y="2182"/>
              <a:ext cx="141" cy="142"/>
            </a:xfrm>
            <a:custGeom>
              <a:avLst/>
              <a:gdLst>
                <a:gd name="T0" fmla="*/ 29 w 59"/>
                <a:gd name="T1" fmla="*/ 59 h 59"/>
                <a:gd name="T2" fmla="*/ 0 w 59"/>
                <a:gd name="T3" fmla="*/ 30 h 59"/>
                <a:gd name="T4" fmla="*/ 29 w 59"/>
                <a:gd name="T5" fmla="*/ 0 h 59"/>
                <a:gd name="T6" fmla="*/ 59 w 59"/>
                <a:gd name="T7" fmla="*/ 30 h 59"/>
                <a:gd name="T8" fmla="*/ 29 w 59"/>
                <a:gd name="T9" fmla="*/ 59 h 59"/>
                <a:gd name="T10" fmla="*/ 29 w 59"/>
                <a:gd name="T11" fmla="*/ 20 h 59"/>
                <a:gd name="T12" fmla="*/ 20 w 59"/>
                <a:gd name="T13" fmla="*/ 30 h 59"/>
                <a:gd name="T14" fmla="*/ 29 w 59"/>
                <a:gd name="T15" fmla="*/ 39 h 59"/>
                <a:gd name="T16" fmla="*/ 39 w 59"/>
                <a:gd name="T17" fmla="*/ 30 h 59"/>
                <a:gd name="T18" fmla="*/ 29 w 59"/>
                <a:gd name="T19" fmla="*/ 2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29" y="59"/>
                  </a:moveTo>
                  <a:cubicBezTo>
                    <a:pt x="13" y="59"/>
                    <a:pt x="0" y="46"/>
                    <a:pt x="0" y="30"/>
                  </a:cubicBezTo>
                  <a:cubicBezTo>
                    <a:pt x="0" y="13"/>
                    <a:pt x="13" y="0"/>
                    <a:pt x="29" y="0"/>
                  </a:cubicBezTo>
                  <a:cubicBezTo>
                    <a:pt x="46" y="0"/>
                    <a:pt x="59" y="13"/>
                    <a:pt x="59" y="30"/>
                  </a:cubicBezTo>
                  <a:cubicBezTo>
                    <a:pt x="59" y="46"/>
                    <a:pt x="46" y="59"/>
                    <a:pt x="29" y="59"/>
                  </a:cubicBezTo>
                  <a:close/>
                  <a:moveTo>
                    <a:pt x="29" y="20"/>
                  </a:moveTo>
                  <a:cubicBezTo>
                    <a:pt x="24" y="20"/>
                    <a:pt x="20" y="24"/>
                    <a:pt x="20" y="30"/>
                  </a:cubicBezTo>
                  <a:cubicBezTo>
                    <a:pt x="20" y="35"/>
                    <a:pt x="24" y="39"/>
                    <a:pt x="29" y="39"/>
                  </a:cubicBezTo>
                  <a:cubicBezTo>
                    <a:pt x="35" y="39"/>
                    <a:pt x="39" y="35"/>
                    <a:pt x="39" y="30"/>
                  </a:cubicBezTo>
                  <a:cubicBezTo>
                    <a:pt x="39" y="24"/>
                    <a:pt x="35" y="20"/>
                    <a:pt x="29" y="20"/>
                  </a:cubicBezTo>
                  <a:close/>
                </a:path>
              </a:pathLst>
            </a:custGeom>
            <a:solidFill>
              <a:srgbClr val="5653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grpSp>
      <p:pic>
        <p:nvPicPr>
          <p:cNvPr id="49" name="图片 48"/>
          <p:cNvPicPr>
            <a:picLocks noChangeAspect="1"/>
          </p:cNvPicPr>
          <p:nvPr userDrawn="1"/>
        </p:nvPicPr>
        <p:blipFill>
          <a:blip r:embed="rId8" cstate="email">
            <a:extLst>
              <a:ext uri="{BEBA8EAE-BF5A-486C-A8C5-ECC9F3942E4B}">
                <a14:imgProps xmlns:a14="http://schemas.microsoft.com/office/drawing/2010/main">
                  <a14:imgLayer>
                    <a14:imgEffect>
                      <a14:backgroundRemoval t="9333" b="97000" l="0" r="89844">
                        <a14:foregroundMark x1="19336" y1="58000" x2="31250" y2="51667"/>
                        <a14:foregroundMark x1="73047" y1="62667" x2="81250" y2="45000"/>
                      </a14:backgroundRemoval>
                    </a14:imgEffect>
                  </a14:imgLayer>
                </a14:imgProps>
              </a:ext>
              <a:ext uri="{28A0092B-C50C-407E-A947-70E740481C1C}">
                <a14:useLocalDpi xmlns:a14="http://schemas.microsoft.com/office/drawing/2010/main"/>
              </a:ext>
            </a:extLst>
          </a:blip>
          <a:srcRect/>
          <a:stretch>
            <a:fillRect/>
          </a:stretch>
        </p:blipFill>
        <p:spPr>
          <a:xfrm flipH="1">
            <a:off x="1433314" y="5348784"/>
            <a:ext cx="810712" cy="475548"/>
          </a:xfrm>
          <a:prstGeom prst="rect">
            <a:avLst/>
          </a:prstGeom>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68748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81196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7554807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54352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22506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7172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pic>
        <p:nvPicPr>
          <p:cNvPr id="3" name="图片 2" descr="交通背景图"/>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6835" y="3261995"/>
            <a:ext cx="6209030" cy="3604895"/>
          </a:xfrm>
          <a:prstGeom prst="rect">
            <a:avLst/>
          </a:prstGeom>
        </p:spPr>
      </p:pic>
      <p:pic>
        <p:nvPicPr>
          <p:cNvPr id="4" name="图片 3" descr="交通背景图"/>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flipH="1">
            <a:off x="6042025" y="3261995"/>
            <a:ext cx="6209030" cy="3604895"/>
          </a:xfrm>
          <a:prstGeom prst="rect">
            <a:avLst/>
          </a:prstGeom>
        </p:spPr>
      </p:pic>
      <p:sp>
        <p:nvSpPr>
          <p:cNvPr id="18" name="矩形 17"/>
          <p:cNvSpPr/>
          <p:nvPr userDrawn="1"/>
        </p:nvSpPr>
        <p:spPr>
          <a:xfrm>
            <a:off x="4135755" y="1266190"/>
            <a:ext cx="3776345" cy="829945"/>
          </a:xfrm>
          <a:prstGeom prst="rect">
            <a:avLst/>
          </a:prstGeom>
        </p:spPr>
        <p:txBody>
          <a:bodyPr wrap="square">
            <a:spAutoFit/>
          </a:bodyPr>
          <a:lstStyle/>
          <a:p>
            <a:pPr algn="r"/>
            <a:r>
              <a:rPr lang="en-US" sz="4800" b="1">
                <a:solidFill>
                  <a:srgbClr val="4C6C6B"/>
                </a:solidFill>
                <a:latin typeface="微软雅黑" panose="020B0503020204020204" charset="-122"/>
                <a:ea typeface="微软雅黑" panose="020B0503020204020204" charset="-122"/>
                <a:sym typeface="Arial" panose="020B0604020202020204" pitchFamily="34" charset="0"/>
              </a:rPr>
              <a:t>CONTENTS</a:t>
            </a:r>
          </a:p>
        </p:txBody>
      </p:sp>
      <p:sp>
        <p:nvSpPr>
          <p:cNvPr id="19" name="矩形 18"/>
          <p:cNvSpPr/>
          <p:nvPr userDrawn="1"/>
        </p:nvSpPr>
        <p:spPr>
          <a:xfrm>
            <a:off x="5136515" y="436245"/>
            <a:ext cx="1687830" cy="829945"/>
          </a:xfrm>
          <a:prstGeom prst="rect">
            <a:avLst/>
          </a:prstGeom>
        </p:spPr>
        <p:txBody>
          <a:bodyPr wrap="square">
            <a:spAutoFit/>
          </a:bodyPr>
          <a:lstStyle/>
          <a:p>
            <a:pPr algn="r"/>
            <a:r>
              <a:rPr lang="zh-CN" altLang="en-US" sz="4800" b="1">
                <a:solidFill>
                  <a:srgbClr val="4C6C6B"/>
                </a:solidFill>
                <a:latin typeface="微软雅黑" panose="020B0503020204020204" charset="-122"/>
                <a:ea typeface="微软雅黑" panose="020B0503020204020204" charset="-122"/>
                <a:sym typeface="Arial" panose="020B0604020202020204" pitchFamily="34" charset="0"/>
              </a:rPr>
              <a:t>目录</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5" name="矩形 4"/>
          <p:cNvSpPr/>
          <p:nvPr userDrawn="1"/>
        </p:nvSpPr>
        <p:spPr>
          <a:xfrm>
            <a:off x="-58420" y="-22860"/>
            <a:ext cx="703580" cy="6880860"/>
          </a:xfrm>
          <a:prstGeom prst="rect">
            <a:avLst/>
          </a:prstGeom>
          <a:solidFill>
            <a:srgbClr val="4C6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11497945" y="-22860"/>
            <a:ext cx="703580" cy="6880860"/>
          </a:xfrm>
          <a:prstGeom prst="rect">
            <a:avLst/>
          </a:prstGeom>
          <a:solidFill>
            <a:srgbClr val="4C6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userDrawn="1"/>
        </p:nvSpPr>
        <p:spPr>
          <a:xfrm rot="16200000">
            <a:off x="5804535" y="-5182235"/>
            <a:ext cx="703580" cy="11022330"/>
          </a:xfrm>
          <a:prstGeom prst="rect">
            <a:avLst/>
          </a:prstGeom>
          <a:solidFill>
            <a:srgbClr val="4C6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rot="16200000">
            <a:off x="5665470" y="859790"/>
            <a:ext cx="703580" cy="11299825"/>
          </a:xfrm>
          <a:prstGeom prst="rect">
            <a:avLst/>
          </a:prstGeom>
          <a:solidFill>
            <a:srgbClr val="4C6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descr="交通背景图"/>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645160" y="5255895"/>
            <a:ext cx="5187315" cy="902335"/>
          </a:xfrm>
          <a:prstGeom prst="rect">
            <a:avLst/>
          </a:prstGeom>
        </p:spPr>
      </p:pic>
      <p:pic>
        <p:nvPicPr>
          <p:cNvPr id="10" name="图片 9" descr="交通背景图"/>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flipH="1">
            <a:off x="5832475" y="5255895"/>
            <a:ext cx="5666105" cy="902335"/>
          </a:xfrm>
          <a:prstGeom prst="rect">
            <a:avLst/>
          </a:prstGeom>
        </p:spPr>
      </p:pic>
      <p:pic>
        <p:nvPicPr>
          <p:cNvPr id="11" name="图片 10" descr="小人"/>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5007610" y="3956050"/>
            <a:ext cx="3218180" cy="2275205"/>
          </a:xfrm>
          <a:prstGeom prst="rect">
            <a:avLst/>
          </a:prstGeom>
        </p:spPr>
      </p:pic>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clrChange>
              <a:clrFrom>
                <a:srgbClr val="FFFFFF">
                  <a:alpha val="100000"/>
                </a:srgbClr>
              </a:clrFrom>
              <a:clrTo>
                <a:srgbClr val="FFFFFF">
                  <a:alpha val="100000"/>
                  <a:alpha val="0"/>
                </a:srgbClr>
              </a:clrTo>
            </a:clrChange>
          </a:blip>
          <a:stretch>
            <a:fillRect/>
          </a:stretch>
        </p:blipFill>
        <p:spPr>
          <a:xfrm>
            <a:off x="-19878" y="-13335"/>
            <a:ext cx="2960370" cy="1134110"/>
          </a:xfrm>
          <a:prstGeom prst="rect">
            <a:avLst/>
          </a:prstGeom>
        </p:spPr>
      </p:pic>
      <p:pic>
        <p:nvPicPr>
          <p:cNvPr id="6" name="图片 5"/>
          <p:cNvPicPr>
            <a:picLocks noChangeAspect="1"/>
          </p:cNvPicPr>
          <p:nvPr userDrawn="1"/>
        </p:nvPicPr>
        <p:blipFill>
          <a:blip r:embed="rId2">
            <a:clrChange>
              <a:clrFrom>
                <a:srgbClr val="FFFFFF">
                  <a:alpha val="100000"/>
                </a:srgbClr>
              </a:clrFrom>
              <a:clrTo>
                <a:srgbClr val="FFFFFF">
                  <a:alpha val="100000"/>
                  <a:alpha val="0"/>
                </a:srgbClr>
              </a:clrTo>
            </a:clrChange>
          </a:blip>
          <a:stretch>
            <a:fillRect/>
          </a:stretch>
        </p:blipFill>
        <p:spPr>
          <a:xfrm flipH="1">
            <a:off x="9354185" y="-13335"/>
            <a:ext cx="2867660" cy="1134110"/>
          </a:xfrm>
          <a:prstGeom prst="rect">
            <a:avLst/>
          </a:prstGeom>
        </p:spPr>
      </p:pic>
      <p:sp>
        <p:nvSpPr>
          <p:cNvPr id="7" name="矩形 6"/>
          <p:cNvSpPr/>
          <p:nvPr userDrawn="1"/>
        </p:nvSpPr>
        <p:spPr>
          <a:xfrm rot="16200000">
            <a:off x="5977255" y="633923"/>
            <a:ext cx="180975" cy="12306935"/>
          </a:xfrm>
          <a:prstGeom prst="rect">
            <a:avLst/>
          </a:prstGeom>
          <a:solidFill>
            <a:srgbClr val="4C6C6B"/>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a:ea typeface="微软雅黑" panose="020B0503020204020204" charset="-122"/>
              <a:cs typeface="+mn-cs"/>
            </a:endParaRPr>
          </a:p>
        </p:txBody>
      </p:sp>
      <p:pic>
        <p:nvPicPr>
          <p:cNvPr id="8" name="图片 7" descr="小人"/>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353675" y="5346065"/>
            <a:ext cx="2327910" cy="1645920"/>
          </a:xfrm>
          <a:prstGeom prst="rect">
            <a:avLst/>
          </a:prstGeom>
        </p:spPr>
      </p:pic>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71068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17250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67172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99029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53438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图片 15"/>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2023/4/13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44741524"/>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image" Target="../media/image32.png"/><Relationship Id="rId4" Type="http://schemas.openxmlformats.org/officeDocument/2006/relationships/image" Target="../media/image31.jpeg"/></Relationships>
</file>

<file path=ppt/slides/_rels/slide12.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12.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34.png"/></Relationships>
</file>

<file path=ppt/slides/_rels/slide1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6.jpeg"/><Relationship Id="rId5" Type="http://schemas.openxmlformats.org/officeDocument/2006/relationships/image" Target="../media/image35.jpe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16.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image" Target="../media/image3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3" Type="http://schemas.openxmlformats.org/officeDocument/2006/relationships/image" Target="../media/image40.jpeg"/><Relationship Id="rId2" Type="http://schemas.openxmlformats.org/officeDocument/2006/relationships/notesSlide" Target="../notesSlides/notesSlide18.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38.png"/></Relationships>
</file>

<file path=ppt/slides/_rels/slide19.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notesSlide" Target="../notesSlides/notesSlide20.xml"/><Relationship Id="rId1" Type="http://schemas.openxmlformats.org/officeDocument/2006/relationships/slideLayout" Target="../slideLayouts/slideLayout4.xml"/><Relationship Id="rId4" Type="http://schemas.openxmlformats.org/officeDocument/2006/relationships/image" Target="../media/image43.jpe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tags" Target="../tags/tag7.xml"/><Relationship Id="rId4" Type="http://schemas.openxmlformats.org/officeDocument/2006/relationships/image" Target="../media/image44.png"/></Relationships>
</file>

<file path=ppt/slides/_rels/slide24.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46.png"/></Relationships>
</file>

<file path=ppt/slides/_rels/slide25.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notesSlide" Target="../notesSlides/notesSlide25.xml"/><Relationship Id="rId1" Type="http://schemas.openxmlformats.org/officeDocument/2006/relationships/slideLayout" Target="../slideLayouts/slideLayout4.xml"/><Relationship Id="rId5" Type="http://schemas.openxmlformats.org/officeDocument/2006/relationships/image" Target="../media/image34.png"/><Relationship Id="rId4" Type="http://schemas.openxmlformats.org/officeDocument/2006/relationships/image" Target="../media/image48.jpeg"/></Relationships>
</file>

<file path=ppt/slides/_rels/slide26.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6.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5.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20.jpe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6.png"/><Relationship Id="rId7" Type="http://schemas.openxmlformats.org/officeDocument/2006/relationships/image" Target="../media/image22.png"/><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21.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6.png"/><Relationship Id="rId4" Type="http://schemas.openxmlformats.org/officeDocument/2006/relationships/image" Target="../media/image25.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26.png"/></Relationships>
</file>

<file path=ppt/slides/_rels/slide9.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29.png"/><Relationship Id="rId4" Type="http://schemas.openxmlformats.org/officeDocument/2006/relationships/image" Target="../media/image28.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51" name="组合 50"/>
          <p:cNvGrpSpPr/>
          <p:nvPr/>
        </p:nvGrpSpPr>
        <p:grpSpPr>
          <a:xfrm>
            <a:off x="-575310" y="1672590"/>
            <a:ext cx="4908550" cy="1477010"/>
            <a:chOff x="-906" y="2634"/>
            <a:chExt cx="7730" cy="2326"/>
          </a:xfrm>
        </p:grpSpPr>
        <p:sp>
          <p:nvSpPr>
            <p:cNvPr id="53" name="平行四边形 52"/>
            <p:cNvSpPr/>
            <p:nvPr/>
          </p:nvSpPr>
          <p:spPr>
            <a:xfrm>
              <a:off x="-906" y="2777"/>
              <a:ext cx="7730" cy="2183"/>
            </a:xfrm>
            <a:prstGeom prst="parallelogram">
              <a:avLst/>
            </a:prstGeom>
            <a:solidFill>
              <a:srgbClr val="4C6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微软雅黑" pitchFamily="34" charset="-122"/>
                <a:ea typeface="微软雅黑" pitchFamily="34" charset="-122"/>
              </a:endParaRPr>
            </a:p>
          </p:txBody>
        </p:sp>
        <p:sp>
          <p:nvSpPr>
            <p:cNvPr id="55" name="文本框 54"/>
            <p:cNvSpPr txBox="1"/>
            <p:nvPr/>
          </p:nvSpPr>
          <p:spPr>
            <a:xfrm>
              <a:off x="595" y="2634"/>
              <a:ext cx="5622" cy="2278"/>
            </a:xfrm>
            <a:prstGeom prst="rect">
              <a:avLst/>
            </a:prstGeom>
            <a:noFill/>
          </p:spPr>
          <p:txBody>
            <a:bodyPr wrap="none" rtlCol="0">
              <a:spAutoFit/>
            </a:bodyPr>
            <a:lstStyle/>
            <a:p>
              <a:r>
                <a:rPr lang="zh-CN" altLang="en-US" sz="8800" dirty="0">
                  <a:solidFill>
                    <a:schemeClr val="bg1"/>
                  </a:solidFill>
                  <a:latin typeface="微软雅黑" pitchFamily="34" charset="-122"/>
                  <a:ea typeface="微软雅黑" pitchFamily="34" charset="-122"/>
                </a:rPr>
                <a:t>知危险</a:t>
              </a:r>
            </a:p>
          </p:txBody>
        </p:sp>
      </p:grpSp>
      <p:grpSp>
        <p:nvGrpSpPr>
          <p:cNvPr id="59" name="组合 58"/>
          <p:cNvGrpSpPr/>
          <p:nvPr/>
        </p:nvGrpSpPr>
        <p:grpSpPr>
          <a:xfrm>
            <a:off x="7692390" y="1693545"/>
            <a:ext cx="5090160" cy="1477010"/>
            <a:chOff x="12114" y="2667"/>
            <a:chExt cx="8016" cy="2326"/>
          </a:xfrm>
        </p:grpSpPr>
        <p:sp>
          <p:nvSpPr>
            <p:cNvPr id="60" name="平行四边形 59"/>
            <p:cNvSpPr/>
            <p:nvPr/>
          </p:nvSpPr>
          <p:spPr>
            <a:xfrm>
              <a:off x="12114" y="2810"/>
              <a:ext cx="8016" cy="2183"/>
            </a:xfrm>
            <a:prstGeom prst="parallelogram">
              <a:avLst/>
            </a:prstGeom>
            <a:solidFill>
              <a:srgbClr val="4C6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latin typeface="微软雅黑" pitchFamily="34" charset="-122"/>
                <a:ea typeface="微软雅黑" pitchFamily="34" charset="-122"/>
              </a:endParaRPr>
            </a:p>
          </p:txBody>
        </p:sp>
        <p:sp>
          <p:nvSpPr>
            <p:cNvPr id="61" name="文本框 60"/>
            <p:cNvSpPr txBox="1"/>
            <p:nvPr/>
          </p:nvSpPr>
          <p:spPr>
            <a:xfrm>
              <a:off x="12735" y="2667"/>
              <a:ext cx="5622" cy="2278"/>
            </a:xfrm>
            <a:prstGeom prst="rect">
              <a:avLst/>
            </a:prstGeom>
            <a:noFill/>
          </p:spPr>
          <p:txBody>
            <a:bodyPr wrap="none" rtlCol="0">
              <a:spAutoFit/>
            </a:bodyPr>
            <a:lstStyle/>
            <a:p>
              <a:r>
                <a:rPr lang="zh-CN" altLang="en-US" sz="8800" dirty="0">
                  <a:solidFill>
                    <a:schemeClr val="bg1"/>
                  </a:solidFill>
                  <a:latin typeface="微软雅黑" pitchFamily="34" charset="-122"/>
                  <a:ea typeface="微软雅黑" pitchFamily="34" charset="-122"/>
                </a:rPr>
                <a:t>会避险</a:t>
              </a:r>
            </a:p>
          </p:txBody>
        </p:sp>
      </p:grpSp>
    </p:spTree>
  </p:cSld>
  <p:clrMapOvr>
    <a:masterClrMapping/>
  </p:clrMapOvr>
  <mc:AlternateContent xmlns:mc="http://schemas.openxmlformats.org/markup-compatibility/2006" xmlns:p14="http://schemas.microsoft.com/office/powerpoint/2010/main">
    <mc:Choice Requires="p14">
      <p:transition p14:dur="10"/>
    </mc:Choice>
    <mc:Fallback xmlns:p159="http://schemas.microsoft.com/office/powerpoint/2015/09/main" xmlns:p15="http://schemas.microsoft.com/office/powerpoint/2012/main" xmlns:a14="http://schemas.microsoft.com/office/drawing/2010/main" xmlns:wp="http://schemas.openxmlformats.org/drawingml/2006/wordprocessingDrawing" xmlns:w="http://schemas.openxmlformats.org/wordprocessingml/2006/main" xmlns:m="http://schemas.openxmlformats.org/officeDocument/2006/math"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709530" y="1275041"/>
            <a:ext cx="8328992" cy="4215765"/>
          </a:xfrm>
          <a:prstGeom prst="rect">
            <a:avLst/>
          </a:prstGeom>
        </p:spPr>
        <p:txBody>
          <a:bodyPr wrap="square">
            <a:spAutoFit/>
          </a:bodyPr>
          <a:lstStyle/>
          <a:p>
            <a:pPr>
              <a:lnSpc>
                <a:spcPct val="200000"/>
              </a:lnSpc>
              <a:spcBef>
                <a:spcPct val="50000"/>
              </a:spcBef>
            </a:pPr>
            <a:r>
              <a:rPr lang="en-US" altLang="zh-CN" sz="2400" b="1" dirty="0">
                <a:latin typeface="微软雅黑" panose="020B0503020204020204" charset="-122"/>
                <a:ea typeface="微软雅黑" panose="020B0503020204020204" charset="-122"/>
              </a:rPr>
              <a:t>1、   </a:t>
            </a:r>
            <a:r>
              <a:rPr lang="en-US" altLang="zh-CN" sz="2400" b="1" dirty="0" err="1">
                <a:latin typeface="微软雅黑" panose="020B0503020204020204" charset="-122"/>
                <a:ea typeface="微软雅黑" panose="020B0503020204020204" charset="-122"/>
              </a:rPr>
              <a:t>在非机动车道内按顺序行驶，严禁驶入机动车道</a:t>
            </a:r>
            <a:r>
              <a:rPr lang="en-US" altLang="zh-CN" sz="2400" b="1" dirty="0">
                <a:latin typeface="微软雅黑" panose="020B0503020204020204" charset="-122"/>
                <a:ea typeface="微软雅黑" panose="020B0503020204020204" charset="-122"/>
              </a:rPr>
              <a:t>。</a:t>
            </a:r>
          </a:p>
          <a:p>
            <a:pPr>
              <a:lnSpc>
                <a:spcPct val="200000"/>
              </a:lnSpc>
              <a:spcBef>
                <a:spcPct val="50000"/>
              </a:spcBef>
            </a:pPr>
            <a:r>
              <a:rPr lang="zh-CN" altLang="en-US" sz="2000" dirty="0">
                <a:latin typeface="微软雅黑" panose="020B0503020204020204" charset="-122"/>
                <a:ea typeface="微软雅黑" panose="020B0503020204020204" charset="-122"/>
              </a:rPr>
              <a:t>       在没有划分非机动车道的道路上行驶，就尽量靠右边行驶。（最好距路边边缘线</a:t>
            </a:r>
            <a:r>
              <a:rPr lang="en-US" altLang="zh-CN" sz="2000" dirty="0">
                <a:latin typeface="微软雅黑" panose="020B0503020204020204" charset="-122"/>
                <a:ea typeface="微软雅黑" panose="020B0503020204020204" charset="-122"/>
              </a:rPr>
              <a:t>1.5</a:t>
            </a:r>
            <a:r>
              <a:rPr lang="zh-CN" altLang="en-US" sz="2000" dirty="0">
                <a:latin typeface="微软雅黑" panose="020B0503020204020204" charset="-122"/>
                <a:ea typeface="微软雅黑" panose="020B0503020204020204" charset="-122"/>
              </a:rPr>
              <a:t>米以内）不要在马路中间行驶，</a:t>
            </a:r>
            <a:r>
              <a:rPr lang="zh-CN" altLang="en-US" sz="2000" dirty="0">
                <a:solidFill>
                  <a:srgbClr val="C00000"/>
                </a:solidFill>
                <a:latin typeface="微软雅黑" panose="020B0503020204020204" charset="-122"/>
                <a:ea typeface="微软雅黑" panose="020B0503020204020204" charset="-122"/>
              </a:rPr>
              <a:t>不要互相追逐</a:t>
            </a:r>
            <a:r>
              <a:rPr lang="zh-CN" altLang="en-US" sz="2000" dirty="0">
                <a:latin typeface="微软雅黑" panose="020B0503020204020204" charset="-122"/>
                <a:ea typeface="微软雅黑" panose="020B0503020204020204" charset="-122"/>
              </a:rPr>
              <a:t>或</a:t>
            </a:r>
            <a:r>
              <a:rPr lang="zh-CN" altLang="en-US" sz="2000" dirty="0">
                <a:solidFill>
                  <a:srgbClr val="C00000"/>
                </a:solidFill>
                <a:latin typeface="微软雅黑" panose="020B0503020204020204" charset="-122"/>
                <a:ea typeface="微软雅黑" panose="020B0503020204020204" charset="-122"/>
              </a:rPr>
              <a:t>曲折竞驶</a:t>
            </a:r>
            <a:r>
              <a:rPr lang="zh-CN" altLang="en-US" sz="2000" dirty="0">
                <a:latin typeface="微软雅黑" panose="020B0503020204020204" charset="-122"/>
                <a:ea typeface="微软雅黑" panose="020B0503020204020204" charset="-122"/>
              </a:rPr>
              <a:t>，不要</a:t>
            </a:r>
            <a:r>
              <a:rPr lang="zh-CN" altLang="en-US" sz="2000" dirty="0">
                <a:solidFill>
                  <a:srgbClr val="C00000"/>
                </a:solidFill>
                <a:latin typeface="微软雅黑" panose="020B0503020204020204" charset="-122"/>
                <a:ea typeface="微软雅黑" panose="020B0503020204020204" charset="-122"/>
              </a:rPr>
              <a:t>双手离把</a:t>
            </a:r>
            <a:r>
              <a:rPr lang="zh-CN" altLang="en-US" sz="2000" dirty="0">
                <a:latin typeface="微软雅黑" panose="020B0503020204020204" charset="-122"/>
                <a:ea typeface="微软雅黑" panose="020B0503020204020204" charset="-122"/>
              </a:rPr>
              <a:t>、</a:t>
            </a:r>
            <a:r>
              <a:rPr lang="zh-CN" altLang="en-US" sz="2000" dirty="0">
                <a:solidFill>
                  <a:srgbClr val="C00000"/>
                </a:solidFill>
                <a:latin typeface="微软雅黑" panose="020B0503020204020204" charset="-122"/>
                <a:ea typeface="微软雅黑" panose="020B0503020204020204" charset="-122"/>
              </a:rPr>
              <a:t>攀扶其他车辆</a:t>
            </a:r>
            <a:r>
              <a:rPr lang="zh-CN" altLang="en-US" sz="2000" dirty="0">
                <a:latin typeface="微软雅黑" panose="020B0503020204020204" charset="-122"/>
                <a:ea typeface="微软雅黑" panose="020B0503020204020204" charset="-122"/>
              </a:rPr>
              <a:t>或</a:t>
            </a:r>
            <a:r>
              <a:rPr lang="zh-CN" altLang="en-US" sz="2000" dirty="0">
                <a:solidFill>
                  <a:srgbClr val="C00000"/>
                </a:solidFill>
                <a:latin typeface="微软雅黑" panose="020B0503020204020204" charset="-122"/>
                <a:ea typeface="微软雅黑" panose="020B0503020204020204" charset="-122"/>
              </a:rPr>
              <a:t>手中持物</a:t>
            </a:r>
            <a:r>
              <a:rPr lang="zh-CN" altLang="en-US" sz="2000" dirty="0">
                <a:latin typeface="微软雅黑" panose="020B0503020204020204" charset="-122"/>
                <a:ea typeface="微软雅黑" panose="020B0503020204020204" charset="-122"/>
              </a:rPr>
              <a:t>，更不能</a:t>
            </a:r>
            <a:r>
              <a:rPr lang="zh-CN" altLang="en-US" sz="2000" dirty="0">
                <a:solidFill>
                  <a:srgbClr val="C00000"/>
                </a:solidFill>
                <a:latin typeface="微软雅黑" panose="020B0503020204020204" charset="-122"/>
                <a:ea typeface="微软雅黑" panose="020B0503020204020204" charset="-122"/>
              </a:rPr>
              <a:t>逆向（在路左边）行驶</a:t>
            </a:r>
            <a:r>
              <a:rPr lang="zh-CN" altLang="en-US" sz="2000" dirty="0">
                <a:latin typeface="微软雅黑" panose="020B0503020204020204" charset="-122"/>
                <a:ea typeface="微软雅黑" panose="020B0503020204020204" charset="-122"/>
              </a:rPr>
              <a:t>。车速不要过快。 </a:t>
            </a:r>
          </a:p>
          <a:p>
            <a:pPr>
              <a:lnSpc>
                <a:spcPct val="200000"/>
              </a:lnSpc>
              <a:spcBef>
                <a:spcPct val="50000"/>
              </a:spcBef>
            </a:pPr>
            <a:endParaRPr lang="zh-CN" altLang="en-US" sz="2000" dirty="0">
              <a:latin typeface="微软雅黑" panose="020B0503020204020204" charset="-122"/>
              <a:ea typeface="微软雅黑" panose="020B0503020204020204" charset="-122"/>
            </a:endParaRPr>
          </a:p>
        </p:txBody>
      </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1543" y="6082825"/>
            <a:ext cx="1713124" cy="59746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81928" y="775175"/>
            <a:ext cx="3549098" cy="221957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226321" y="3429000"/>
            <a:ext cx="3345680" cy="2219573"/>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矩形 5"/>
          <p:cNvSpPr/>
          <p:nvPr/>
        </p:nvSpPr>
        <p:spPr>
          <a:xfrm>
            <a:off x="5426272" y="631400"/>
            <a:ext cx="6096000" cy="461665"/>
          </a:xfrm>
          <a:prstGeom prst="rect">
            <a:avLst/>
          </a:prstGeom>
        </p:spPr>
        <p:txBody>
          <a:bodyPr>
            <a:spAutoFit/>
          </a:bodyPr>
          <a:lstStyle/>
          <a:p>
            <a:pPr algn="ctr">
              <a:spcBef>
                <a:spcPct val="50000"/>
              </a:spcBef>
            </a:pPr>
            <a:r>
              <a:rPr lang="en-US" altLang="zh-CN" sz="2400" b="1" dirty="0">
                <a:latin typeface="微软雅黑" panose="020B0503020204020204" charset="-122"/>
                <a:ea typeface="微软雅黑" panose="020B0503020204020204" charset="-122"/>
              </a:rPr>
              <a:t> 2</a:t>
            </a:r>
            <a:r>
              <a:rPr lang="zh-CN" altLang="en-US" sz="2400" b="1" dirty="0">
                <a:latin typeface="微软雅黑" panose="020B0503020204020204" charset="-122"/>
                <a:ea typeface="微软雅黑" panose="020B0503020204020204" charset="-122"/>
              </a:rPr>
              <a:t>、骑车至路口，应主动地让机动车先行</a:t>
            </a:r>
          </a:p>
        </p:txBody>
      </p:sp>
      <p:sp>
        <p:nvSpPr>
          <p:cNvPr id="7" name="矩形 6"/>
          <p:cNvSpPr/>
          <p:nvPr/>
        </p:nvSpPr>
        <p:spPr>
          <a:xfrm>
            <a:off x="5426271" y="1387986"/>
            <a:ext cx="6096000" cy="3885166"/>
          </a:xfrm>
          <a:prstGeom prst="rect">
            <a:avLst/>
          </a:prstGeom>
        </p:spPr>
        <p:txBody>
          <a:bodyPr>
            <a:spAutoFit/>
          </a:bodyPr>
          <a:lstStyle/>
          <a:p>
            <a:pPr>
              <a:lnSpc>
                <a:spcPct val="150000"/>
              </a:lnSpc>
              <a:spcBef>
                <a:spcPct val="50000"/>
              </a:spcBef>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骑车至路口，如无红绿灯的路口，应主动地让机动车先行，待无车时再通过路口。遇到（红灯）停止信号时，应停在停止线以外，严禁越线闯红灯，过马路时最好下车推行。</a:t>
            </a:r>
            <a:endParaRPr lang="en-US" altLang="zh-CN" sz="2000" dirty="0">
              <a:latin typeface="微软雅黑" panose="020B0503020204020204" charset="-122"/>
              <a:ea typeface="微软雅黑" panose="020B0503020204020204" charset="-122"/>
            </a:endParaRPr>
          </a:p>
          <a:p>
            <a:pPr>
              <a:lnSpc>
                <a:spcPct val="150000"/>
              </a:lnSpc>
              <a:spcBef>
                <a:spcPct val="50000"/>
              </a:spcBef>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遇有陡坡或冰雪路段应以及车闸失效时要下车推行。 这里特别要提醒同学们，我们小区里面陡坡比较多，必须要特别注意，因为在下坡的时候车速太快，非常危险。  </a:t>
            </a:r>
          </a:p>
        </p:txBody>
      </p:sp>
      <p:pic>
        <p:nvPicPr>
          <p:cNvPr id="8" name="图片 7"/>
          <p:cNvPicPr>
            <a:picLocks noChangeAspect="1"/>
          </p:cNvPicPr>
          <p:nvPr/>
        </p:nvPicPr>
        <p:blipFill>
          <a:blip r:embed="rId5" cstate="email">
            <a:extLst>
              <a:ext uri="{BEBA8EAE-BF5A-486C-A8C5-ECC9F3942E4B}">
                <a14:imgProps xmlns:a14="http://schemas.microsoft.com/office/drawing/2010/main">
                  <a14:imgLayer>
                    <a14:imgEffect>
                      <a14:backgroundRemoval t="2767" b="95850" l="2000" r="96500">
                        <a14:foregroundMark x1="79000" y1="85968" x2="87500" y2="71739"/>
                        <a14:foregroundMark x1="18500" y1="89526" x2="21500" y2="85573"/>
                      </a14:backgroundRemoval>
                    </a14:imgEffect>
                  </a14:imgLayer>
                </a14:imgProps>
              </a:ext>
              <a:ext uri="{28A0092B-C50C-407E-A947-70E740481C1C}">
                <a14:useLocalDpi xmlns:a14="http://schemas.microsoft.com/office/drawing/2010/main"/>
              </a:ext>
            </a:extLst>
          </a:blip>
          <a:stretch>
            <a:fillRect/>
          </a:stretch>
        </p:blipFill>
        <p:spPr>
          <a:xfrm rot="476980">
            <a:off x="9921164" y="4946862"/>
            <a:ext cx="1198018" cy="1515493"/>
          </a:xfrm>
          <a:prstGeom prst="rect">
            <a:avLst/>
          </a:prstGeom>
        </p:spPr>
      </p:pic>
      <p:pic>
        <p:nvPicPr>
          <p:cNvPr id="9" name="图片 8"/>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05488" y="6082825"/>
            <a:ext cx="1713124" cy="59746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par>
                          <p:cTn id="20" fill="hold" nodeType="afterGroup">
                            <p:stCondLst>
                              <p:cond delay="2000"/>
                            </p:stCondLst>
                            <p:childTnLst>
                              <p:par>
                                <p:cTn id="21" presetID="22" presetClass="entr" presetSubtype="4" fill="hold"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ipe(down)">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01268" y="1600200"/>
            <a:ext cx="3026664" cy="3657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十字形 4"/>
          <p:cNvSpPr/>
          <p:nvPr/>
        </p:nvSpPr>
        <p:spPr>
          <a:xfrm rot="2703541">
            <a:off x="3189731" y="3757142"/>
            <a:ext cx="1676400" cy="1676400"/>
          </a:xfrm>
          <a:prstGeom prst="plus">
            <a:avLst>
              <a:gd name="adj" fmla="val 34091"/>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图片 5"/>
          <p:cNvPicPr>
            <a:picLocks noChangeAspect="1"/>
          </p:cNvPicPr>
          <p:nvPr/>
        </p:nvPicPr>
        <p:blipFill>
          <a:blip r:embed="rId4" cstate="email">
            <a:extLst>
              <a:ext uri="{BEBA8EAE-BF5A-486C-A8C5-ECC9F3942E4B}">
                <a14:imgProps xmlns:a14="http://schemas.microsoft.com/office/drawing/2010/main">
                  <a14:imgLayer>
                    <a14:imgEffect>
                      <a14:backgroundRemoval t="0" b="100000" l="441" r="100000">
                        <a14:foregroundMark x1="54706" y1="9430" x2="81471" y2="19482"/>
                        <a14:foregroundMark x1="7059" y1="41347" x2="11324" y2="35233"/>
                        <a14:foregroundMark x1="87059" y1="62798" x2="94559" y2="70052"/>
                        <a14:foregroundMark x1="5441" y1="43938" x2="9853" y2="42487"/>
                        <a14:foregroundMark x1="22353" y1="97513" x2="25882" y2="98653"/>
                        <a14:foregroundMark x1="65441" y1="98653" x2="72794" y2="98031"/>
                        <a14:foregroundMark x1="37059" y1="13575" x2="39853" y2="6218"/>
                      </a14:backgroundRemoval>
                    </a14:imgEffect>
                  </a14:imgLayer>
                </a14:imgProps>
              </a:ext>
              <a:ext uri="{28A0092B-C50C-407E-A947-70E740481C1C}">
                <a14:useLocalDpi xmlns:a14="http://schemas.microsoft.com/office/drawing/2010/main"/>
              </a:ext>
            </a:extLst>
          </a:blip>
          <a:stretch>
            <a:fillRect/>
          </a:stretch>
        </p:blipFill>
        <p:spPr>
          <a:xfrm>
            <a:off x="5967983" y="3721362"/>
            <a:ext cx="2021388" cy="2868587"/>
          </a:xfrm>
          <a:prstGeom prst="rect">
            <a:avLst/>
          </a:prstGeom>
        </p:spPr>
      </p:pic>
      <p:sp>
        <p:nvSpPr>
          <p:cNvPr id="7" name="矩形 6"/>
          <p:cNvSpPr/>
          <p:nvPr/>
        </p:nvSpPr>
        <p:spPr>
          <a:xfrm>
            <a:off x="3933316" y="1600504"/>
            <a:ext cx="7925557" cy="1015663"/>
          </a:xfrm>
          <a:prstGeom prst="rect">
            <a:avLst/>
          </a:prstGeom>
        </p:spPr>
        <p:txBody>
          <a:bodyPr wrap="square">
            <a:spAutoFit/>
          </a:bodyPr>
          <a:lstStyle/>
          <a:p>
            <a:pPr algn="ctr">
              <a:spcBef>
                <a:spcPct val="50000"/>
              </a:spcBef>
            </a:pPr>
            <a:r>
              <a:rPr lang="zh-CN" altLang="en-US" sz="2400" b="1" dirty="0">
                <a:latin typeface="微软雅黑" panose="020B0503020204020204" charset="-122"/>
                <a:ea typeface="微软雅黑" panose="020B0503020204020204" charset="-122"/>
              </a:rPr>
              <a:t>３、在大、中城市市区或繁华道路上，</a:t>
            </a:r>
            <a:endParaRPr lang="en-US" altLang="zh-CN" sz="2400" b="1" dirty="0">
              <a:latin typeface="微软雅黑" panose="020B0503020204020204" charset="-122"/>
              <a:ea typeface="微软雅黑" panose="020B0503020204020204" charset="-122"/>
            </a:endParaRPr>
          </a:p>
          <a:p>
            <a:pPr algn="ctr">
              <a:spcBef>
                <a:spcPct val="50000"/>
              </a:spcBef>
            </a:pPr>
            <a:r>
              <a:rPr lang="zh-CN" altLang="en-US" sz="2400" b="1" dirty="0">
                <a:latin typeface="微软雅黑" panose="020B0503020204020204" charset="-122"/>
                <a:ea typeface="微软雅黑" panose="020B0503020204020204" charset="-122"/>
              </a:rPr>
              <a:t>不准骑自行车带人 </a:t>
            </a:r>
          </a:p>
        </p:txBody>
      </p:sp>
      <p:pic>
        <p:nvPicPr>
          <p:cNvPr id="17" name="图片 1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2400" y="6082825"/>
            <a:ext cx="1713124" cy="597460"/>
          </a:xfrm>
          <a:prstGeom prst="rect">
            <a:avLst/>
          </a:prstGeom>
        </p:spPr>
      </p:pic>
      <p:sp>
        <p:nvSpPr>
          <p:cNvPr id="2" name="文本框 1"/>
          <p:cNvSpPr txBox="1"/>
          <p:nvPr/>
        </p:nvSpPr>
        <p:spPr>
          <a:xfrm>
            <a:off x="3799643" y="408373"/>
            <a:ext cx="1413682" cy="230832"/>
          </a:xfrm>
          <a:prstGeom prst="rect">
            <a:avLst/>
          </a:prstGeom>
          <a:noFill/>
        </p:spPr>
        <p:txBody>
          <a:bodyPr wrap="square" rtlCol="0">
            <a:spAutoFit/>
          </a:bodyPr>
          <a:lstStyle/>
          <a:p>
            <a:r>
              <a:rPr lang="en-US" altLang="zh-CN" sz="900" dirty="0">
                <a:solidFill>
                  <a:srgbClr val="F3F3F3"/>
                </a:solidFill>
              </a:rPr>
              <a:t>https://www.ypppt.com/</a:t>
            </a:r>
            <a:endParaRPr lang="zh-CN" altLang="en-US" sz="900" dirty="0">
              <a:solidFill>
                <a:srgbClr val="F3F3F3"/>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down)">
                                      <p:cBhvr>
                                        <p:cTn id="15" dur="500"/>
                                        <p:tgtEl>
                                          <p:spTgt spid="7"/>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ipe(down)">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p:cNvPicPr>
            <a:picLocks noChangeAspect="1"/>
          </p:cNvPicPr>
          <p:nvPr/>
        </p:nvPicPr>
        <p:blipFill>
          <a:blip r:embed="rId3" cstate="email">
            <a:extLst>
              <a:ext uri="{BEBA8EAE-BF5A-486C-A8C5-ECC9F3942E4B}">
                <a14:imgProps xmlns:a14="http://schemas.microsoft.com/office/drawing/2010/main">
                  <a14:imgLayer>
                    <a14:imgEffect>
                      <a14:backgroundRemoval t="0" b="100000" l="441" r="100000">
                        <a14:foregroundMark x1="54706" y1="9430" x2="81471" y2="19482"/>
                        <a14:foregroundMark x1="7059" y1="41347" x2="11324" y2="35233"/>
                        <a14:foregroundMark x1="87059" y1="62798" x2="94559" y2="70052"/>
                        <a14:foregroundMark x1="5441" y1="43938" x2="9853" y2="42487"/>
                        <a14:foregroundMark x1="22353" y1="97513" x2="25882" y2="98653"/>
                        <a14:foregroundMark x1="65441" y1="98653" x2="72794" y2="98031"/>
                        <a14:foregroundMark x1="37059" y1="13575" x2="39853" y2="6218"/>
                      </a14:backgroundRemoval>
                    </a14:imgEffect>
                  </a14:imgLayer>
                </a14:imgProps>
              </a:ext>
              <a:ext uri="{28A0092B-C50C-407E-A947-70E740481C1C}">
                <a14:useLocalDpi xmlns:a14="http://schemas.microsoft.com/office/drawing/2010/main"/>
              </a:ext>
            </a:extLst>
          </a:blip>
          <a:stretch>
            <a:fillRect/>
          </a:stretch>
        </p:blipFill>
        <p:spPr>
          <a:xfrm>
            <a:off x="5967983" y="3721362"/>
            <a:ext cx="2021388" cy="2868587"/>
          </a:xfrm>
          <a:prstGeom prst="rect">
            <a:avLst/>
          </a:prstGeom>
        </p:spPr>
      </p:pic>
      <p:sp>
        <p:nvSpPr>
          <p:cNvPr id="7" name="矩形 6"/>
          <p:cNvSpPr/>
          <p:nvPr/>
        </p:nvSpPr>
        <p:spPr>
          <a:xfrm>
            <a:off x="3920616" y="1420164"/>
            <a:ext cx="7925557" cy="1014730"/>
          </a:xfrm>
          <a:prstGeom prst="rect">
            <a:avLst/>
          </a:prstGeom>
        </p:spPr>
        <p:txBody>
          <a:bodyPr wrap="square">
            <a:spAutoFit/>
          </a:bodyPr>
          <a:lstStyle/>
          <a:p>
            <a:pPr algn="ctr">
              <a:spcBef>
                <a:spcPct val="50000"/>
              </a:spcBef>
            </a:pPr>
            <a:r>
              <a:rPr lang="en-US" altLang="zh-CN" sz="2400" b="1" dirty="0">
                <a:latin typeface="微软雅黑" panose="020B0503020204020204" charset="-122"/>
                <a:ea typeface="微软雅黑" panose="020B0503020204020204" charset="-122"/>
              </a:rPr>
              <a:t>4</a:t>
            </a:r>
            <a:r>
              <a:rPr lang="zh-CN" altLang="en-US" sz="2400" b="1" dirty="0">
                <a:latin typeface="微软雅黑" panose="020B0503020204020204" charset="-122"/>
                <a:ea typeface="微软雅黑" panose="020B0503020204020204" charset="-122"/>
              </a:rPr>
              <a:t>、提醒家长主动给电动自行车登记上牌，</a:t>
            </a:r>
          </a:p>
          <a:p>
            <a:pPr algn="ctr">
              <a:spcBef>
                <a:spcPct val="50000"/>
              </a:spcBef>
            </a:pPr>
            <a:r>
              <a:rPr lang="zh-CN" altLang="en-US" sz="2400" b="1" dirty="0">
                <a:latin typeface="微软雅黑" panose="020B0503020204020204" charset="-122"/>
                <a:ea typeface="微软雅黑" panose="020B0503020204020204" charset="-122"/>
              </a:rPr>
              <a:t>拆除遮阳（雨）篷，佩戴安全头盔。</a:t>
            </a:r>
          </a:p>
        </p:txBody>
      </p:sp>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52400" y="6082825"/>
            <a:ext cx="1713124" cy="597460"/>
          </a:xfrm>
          <a:prstGeom prst="rect">
            <a:avLst/>
          </a:prstGeom>
        </p:spPr>
      </p:pic>
      <p:pic>
        <p:nvPicPr>
          <p:cNvPr id="8" name="图片 7" descr="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29615" y="3296285"/>
            <a:ext cx="3782060" cy="2519680"/>
          </a:xfrm>
          <a:prstGeom prst="rect">
            <a:avLst/>
          </a:prstGeom>
        </p:spPr>
      </p:pic>
      <p:pic>
        <p:nvPicPr>
          <p:cNvPr id="9" name="图片 8" descr="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29615" y="291465"/>
            <a:ext cx="3729355" cy="276479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down)">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5502322" y="2554436"/>
            <a:ext cx="3262432" cy="923330"/>
          </a:xfrm>
          <a:prstGeom prst="rect">
            <a:avLst/>
          </a:prstGeom>
        </p:spPr>
        <p:txBody>
          <a:bodyPr wrap="none">
            <a:spAutoFit/>
          </a:bodyPr>
          <a:lstStyle/>
          <a:p>
            <a:pPr algn="ctr"/>
            <a:r>
              <a:rPr kumimoji="1" lang="zh-CN" altLang="en-US" sz="5400" b="1" spc="600" dirty="0">
                <a:solidFill>
                  <a:srgbClr val="4C6C6B"/>
                </a:solidFill>
                <a:latin typeface="微软雅黑" panose="020B0503020204020204" charset="-122"/>
                <a:ea typeface="微软雅黑" panose="020B0503020204020204" charset="-122"/>
              </a:rPr>
              <a:t>乘车须知</a:t>
            </a:r>
          </a:p>
        </p:txBody>
      </p:sp>
      <p:sp>
        <p:nvSpPr>
          <p:cNvPr id="23" name="MH_Number_1"/>
          <p:cNvSpPr/>
          <p:nvPr>
            <p:custDataLst>
              <p:tags r:id="rId1"/>
            </p:custDataLst>
          </p:nvPr>
        </p:nvSpPr>
        <p:spPr>
          <a:xfrm>
            <a:off x="3109070" y="2275597"/>
            <a:ext cx="1352241" cy="1357898"/>
          </a:xfrm>
          <a:prstGeom prst="ellipse">
            <a:avLst/>
          </a:prstGeom>
          <a:solidFill>
            <a:srgbClr val="4C6C6B"/>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rPr>
              <a:t>3</a:t>
            </a:r>
            <a:endParaRPr lang="zh-CN" altLang="en-US"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750"/>
                                        <p:tgtEl>
                                          <p:spTgt spid="21">
                                            <p:txEl>
                                              <p:pRg st="0" end="0"/>
                                            </p:txEl>
                                          </p:spTgt>
                                        </p:tgtEl>
                                      </p:cBhvr>
                                    </p:animEffect>
                                    <p:anim calcmode="lin" valueType="num">
                                      <p:cBhvr>
                                        <p:cTn id="14" dur="75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BEBA8EAE-BF5A-486C-A8C5-ECC9F3942E4B}">
                <a14:imgProps xmlns:a14="http://schemas.microsoft.com/office/drawing/2010/main">
                  <a14:imgLayer>
                    <a14:imgEffect>
                      <a14:backgroundRemoval t="9926" b="100000" l="0" r="100000">
                        <a14:foregroundMark x1="22250" y1="54167" x2="22917" y2="43750"/>
                        <a14:foregroundMark x1="37250" y1="73529" x2="33000" y2="40441"/>
                        <a14:foregroundMark x1="40667" y1="73529" x2="40083" y2="38725"/>
                        <a14:foregroundMark x1="69000" y1="93750" x2="72083" y2="88603"/>
                        <a14:foregroundMark x1="22667" y1="95221" x2="26167" y2="81495"/>
                        <a14:foregroundMark x1="26333" y1="95466" x2="27917" y2="81495"/>
                        <a14:foregroundMark x1="69250" y1="94608" x2="68833" y2="83578"/>
                        <a14:foregroundMark x1="72833" y1="94608" x2="70000" y2="82353"/>
                        <a14:backgroundMark x1="1750" y1="82721" x2="7500" y2="77083"/>
                        <a14:backgroundMark x1="92417" y1="70956" x2="99250" y2="81127"/>
                      </a14:backgroundRemoval>
                    </a14:imgEffect>
                  </a14:imgLayer>
                </a14:imgProps>
              </a:ext>
              <a:ext uri="{28A0092B-C50C-407E-A947-70E740481C1C}">
                <a14:useLocalDpi xmlns:a14="http://schemas.microsoft.com/office/drawing/2010/main"/>
              </a:ext>
            </a:extLst>
          </a:blip>
          <a:srcRect/>
          <a:stretch>
            <a:fillRect/>
          </a:stretch>
        </p:blipFill>
        <p:spPr>
          <a:xfrm>
            <a:off x="825283" y="4095453"/>
            <a:ext cx="4117459" cy="2798957"/>
          </a:xfrm>
          <a:prstGeom prst="rect">
            <a:avLst/>
          </a:prstGeom>
        </p:spPr>
      </p:pic>
      <p:sp>
        <p:nvSpPr>
          <p:cNvPr id="9" name="矩形 8"/>
          <p:cNvSpPr/>
          <p:nvPr/>
        </p:nvSpPr>
        <p:spPr>
          <a:xfrm>
            <a:off x="3119438" y="446330"/>
            <a:ext cx="6096000" cy="1015663"/>
          </a:xfrm>
          <a:prstGeom prst="rect">
            <a:avLst/>
          </a:prstGeom>
        </p:spPr>
        <p:txBody>
          <a:bodyPr>
            <a:spAutoFit/>
          </a:bodyPr>
          <a:lstStyle/>
          <a:p>
            <a:pPr algn="ctr">
              <a:spcBef>
                <a:spcPct val="50000"/>
              </a:spcBef>
            </a:pPr>
            <a:r>
              <a:rPr lang="en-US" altLang="zh-CN" sz="2400" b="1" dirty="0">
                <a:latin typeface="微软雅黑" panose="020B0503020204020204" charset="-122"/>
                <a:ea typeface="微软雅黑" panose="020B0503020204020204" charset="-122"/>
              </a:rPr>
              <a:t>1</a:t>
            </a:r>
            <a:r>
              <a:rPr lang="zh-CN" altLang="en-US" sz="2400" b="1" dirty="0">
                <a:latin typeface="微软雅黑" panose="020B0503020204020204" charset="-122"/>
                <a:ea typeface="微软雅黑" panose="020B0503020204020204" charset="-122"/>
              </a:rPr>
              <a:t>、乘车须在站台或指定地点依次候车，</a:t>
            </a:r>
          </a:p>
          <a:p>
            <a:pPr algn="ctr">
              <a:spcBef>
                <a:spcPct val="50000"/>
              </a:spcBef>
            </a:pPr>
            <a:r>
              <a:rPr lang="zh-CN" altLang="en-US" sz="2400" b="1" dirty="0">
                <a:latin typeface="微软雅黑" panose="020B0503020204020204" charset="-122"/>
                <a:ea typeface="微软雅黑" panose="020B0503020204020204" charset="-122"/>
              </a:rPr>
              <a:t>      待车辆停稳后先下后上 </a:t>
            </a:r>
          </a:p>
        </p:txBody>
      </p:sp>
      <p:sp>
        <p:nvSpPr>
          <p:cNvPr id="10" name="矩形 9"/>
          <p:cNvSpPr/>
          <p:nvPr/>
        </p:nvSpPr>
        <p:spPr>
          <a:xfrm>
            <a:off x="2424113" y="1893978"/>
            <a:ext cx="7486650" cy="1422954"/>
          </a:xfrm>
          <a:prstGeom prst="rect">
            <a:avLst/>
          </a:prstGeom>
        </p:spPr>
        <p:txBody>
          <a:bodyPr wrap="square">
            <a:spAutoFit/>
          </a:bodyPr>
          <a:lstStyle/>
          <a:p>
            <a:pPr>
              <a:lnSpc>
                <a:spcPct val="150000"/>
              </a:lnSpc>
              <a:spcBef>
                <a:spcPct val="50000"/>
              </a:spcBef>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上车后主动让座给老人、病人、残疾人、孕妇或怀抱婴儿的乘客</a:t>
            </a:r>
            <a:r>
              <a:rPr lang="en-US" altLang="zh-CN" sz="2000" dirty="0">
                <a:latin typeface="微软雅黑" panose="020B0503020204020204" charset="-122"/>
                <a:ea typeface="微软雅黑" panose="020B0503020204020204" charset="-122"/>
              </a:rPr>
              <a:t>;</a:t>
            </a:r>
            <a:r>
              <a:rPr lang="zh-CN" altLang="en-US" sz="2000" dirty="0">
                <a:latin typeface="微软雅黑" panose="020B0503020204020204" charset="-122"/>
                <a:ea typeface="微软雅黑" panose="020B0503020204020204" charset="-122"/>
              </a:rPr>
              <a:t>下车后，应随即走上人行道，千万不要在车前或车尾急穿马路，以防被车撞倒。 </a:t>
            </a:r>
          </a:p>
        </p:txBody>
      </p:sp>
      <p:pic>
        <p:nvPicPr>
          <p:cNvPr id="11" name="图片 10"/>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6979670" y="5603358"/>
            <a:ext cx="1215864" cy="1215864"/>
          </a:xfrm>
          <a:prstGeom prst="rect">
            <a:avLst/>
          </a:prstGeom>
        </p:spPr>
      </p:pic>
      <p:pic>
        <p:nvPicPr>
          <p:cNvPr id="12" name="图片 11"/>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8242281" y="5642667"/>
            <a:ext cx="1215864" cy="1215864"/>
          </a:xfrm>
          <a:prstGeom prst="rect">
            <a:avLst/>
          </a:prstGeom>
        </p:spPr>
      </p:pic>
      <p:pic>
        <p:nvPicPr>
          <p:cNvPr id="13" name="图片 12"/>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9463895" y="5633145"/>
            <a:ext cx="1215864" cy="121586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down)">
                                      <p:cBhvr>
                                        <p:cTn id="11" dur="500"/>
                                        <p:tgtEl>
                                          <p:spTgt spid="10"/>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p:cNvPicPr>
            <a:picLocks noChangeAspect="1"/>
          </p:cNvPicPr>
          <p:nvPr/>
        </p:nvPicPr>
        <p:blipFill>
          <a:blip r:embed="rId3" cstate="email">
            <a:extLst>
              <a:ext uri="{BEBA8EAE-BF5A-486C-A8C5-ECC9F3942E4B}">
                <a14:imgProps xmlns:a14="http://schemas.microsoft.com/office/drawing/2010/main">
                  <a14:imgLayer>
                    <a14:imgEffect>
                      <a14:backgroundRemoval t="10000" b="74875" l="5000" r="96375">
                        <a14:foregroundMark x1="30375" y1="30500" x2="36125" y2="26000"/>
                        <a14:foregroundMark x1="63000" y1="25125" x2="60250" y2="13125"/>
                        <a14:foregroundMark x1="84500" y1="41250" x2="89875" y2="39750"/>
                      </a14:backgroundRemoval>
                    </a14:imgEffect>
                  </a14:imgLayer>
                </a14:imgProps>
              </a:ext>
              <a:ext uri="{28A0092B-C50C-407E-A947-70E740481C1C}">
                <a14:useLocalDpi xmlns:a14="http://schemas.microsoft.com/office/drawing/2010/main"/>
              </a:ext>
            </a:extLst>
          </a:blip>
          <a:stretch>
            <a:fillRect/>
          </a:stretch>
        </p:blipFill>
        <p:spPr>
          <a:xfrm>
            <a:off x="-351182" y="2717523"/>
            <a:ext cx="5238750" cy="5238750"/>
          </a:xfrm>
          <a:prstGeom prst="rect">
            <a:avLst/>
          </a:prstGeom>
        </p:spPr>
      </p:pic>
      <p:pic>
        <p:nvPicPr>
          <p:cNvPr id="3" name="图片 2"/>
          <p:cNvPicPr>
            <a:picLocks noChangeAspect="1"/>
          </p:cNvPicPr>
          <p:nvPr/>
        </p:nvPicPr>
        <p:blipFill>
          <a:blip r:embed="rId4" cstate="email">
            <a:extLst>
              <a:ext uri="{BEBA8EAE-BF5A-486C-A8C5-ECC9F3942E4B}">
                <a14:imgProps xmlns:a14="http://schemas.microsoft.com/office/drawing/2010/main">
                  <a14:imgLayer>
                    <a14:imgEffect>
                      <a14:backgroundRemoval t="0" b="100000" l="0" r="100000">
                        <a14:foregroundMark x1="24000" y1="14139" x2="75600" y2="8402"/>
                        <a14:foregroundMark x1="28800" y1="9631" x2="56400" y2="6762"/>
                        <a14:foregroundMark x1="83600" y1="50000" x2="90400" y2="39139"/>
                        <a14:foregroundMark x1="7600" y1="50000" x2="6400" y2="39139"/>
                        <a14:foregroundMark x1="13600" y1="47541" x2="18800" y2="51639"/>
                        <a14:foregroundMark x1="29600" y1="72541" x2="75200" y2="60246"/>
                        <a14:foregroundMark x1="10000" y1="81557" x2="86000" y2="79918"/>
                        <a14:foregroundMark x1="20000" y1="97131" x2="29200" y2="84426"/>
                        <a14:foregroundMark x1="41600" y1="87295" x2="88800" y2="84426"/>
                        <a14:foregroundMark x1="80000" y1="96311" x2="78800" y2="91803"/>
                        <a14:foregroundMark x1="17600" y1="96721" x2="17600" y2="90984"/>
                        <a14:foregroundMark x1="16800" y1="98361" x2="23600" y2="99590"/>
                        <a14:foregroundMark x1="24400" y1="97541" x2="26800" y2="92623"/>
                        <a14:foregroundMark x1="74400" y1="97131" x2="74400" y2="90574"/>
                        <a14:foregroundMark x1="76800" y1="97131" x2="82400" y2="98770"/>
                        <a14:foregroundMark x1="82400" y1="97131" x2="84400" y2="90164"/>
                        <a14:foregroundMark x1="40800" y1="76639" x2="65200" y2="67213"/>
                        <a14:foregroundMark x1="34000" y1="79098" x2="39200" y2="58607"/>
                        <a14:foregroundMark x1="44400" y1="74590" x2="49600" y2="52459"/>
                        <a14:foregroundMark x1="53200" y1="77459" x2="56800" y2="59426"/>
                        <a14:foregroundMark x1="64000" y1="78689" x2="71200" y2="67623"/>
                        <a14:foregroundMark x1="53600" y1="76230" x2="62400" y2="72131"/>
                        <a14:foregroundMark x1="39600" y1="79918" x2="59600" y2="77869"/>
                        <a14:foregroundMark x1="62000" y1="71311" x2="64000" y2="63934"/>
                        <a14:foregroundMark x1="58000" y1="80328" x2="52400" y2="81148"/>
                        <a14:foregroundMark x1="57200" y1="81148" x2="61600" y2="77459"/>
                        <a14:foregroundMark x1="38000" y1="90574" x2="39600" y2="81557"/>
                        <a14:foregroundMark x1="40000" y1="91803" x2="60800" y2="90984"/>
                        <a14:foregroundMark x1="49600" y1="81557" x2="53600" y2="76639"/>
                        <a14:foregroundMark x1="95600" y1="46107" x2="83600" y2="45287"/>
                      </a14:backgroundRemoval>
                    </a14:imgEffect>
                  </a14:imgLayer>
                </a14:imgProps>
              </a:ext>
              <a:ext uri="{28A0092B-C50C-407E-A947-70E740481C1C}">
                <a14:useLocalDpi xmlns:a14="http://schemas.microsoft.com/office/drawing/2010/main"/>
              </a:ext>
            </a:extLst>
          </a:blip>
          <a:srcRect/>
          <a:stretch>
            <a:fillRect/>
          </a:stretch>
        </p:blipFill>
        <p:spPr>
          <a:xfrm>
            <a:off x="6718851" y="4529182"/>
            <a:ext cx="2231335" cy="2180015"/>
          </a:xfrm>
          <a:prstGeom prst="rect">
            <a:avLst/>
          </a:prstGeom>
        </p:spPr>
      </p:pic>
      <p:sp>
        <p:nvSpPr>
          <p:cNvPr id="4" name="矩形 3"/>
          <p:cNvSpPr/>
          <p:nvPr/>
        </p:nvSpPr>
        <p:spPr>
          <a:xfrm>
            <a:off x="3909448" y="1308436"/>
            <a:ext cx="4515980" cy="461665"/>
          </a:xfrm>
          <a:prstGeom prst="rect">
            <a:avLst/>
          </a:prstGeom>
        </p:spPr>
        <p:txBody>
          <a:bodyPr wrap="none">
            <a:spAutoFit/>
          </a:bodyPr>
          <a:lstStyle/>
          <a:p>
            <a:pPr>
              <a:spcBef>
                <a:spcPct val="50000"/>
              </a:spcBef>
            </a:pPr>
            <a:r>
              <a:rPr lang="zh-CN" altLang="en-US" sz="2400" b="1" dirty="0">
                <a:latin typeface="微软雅黑" panose="020B0503020204020204" charset="-122"/>
                <a:ea typeface="微软雅黑" panose="020B0503020204020204" charset="-122"/>
              </a:rPr>
              <a:t>２、机动车在行驶中要坐稳扶牢</a:t>
            </a:r>
          </a:p>
        </p:txBody>
      </p:sp>
      <p:sp>
        <p:nvSpPr>
          <p:cNvPr id="5" name="矩形 4"/>
          <p:cNvSpPr/>
          <p:nvPr/>
        </p:nvSpPr>
        <p:spPr>
          <a:xfrm>
            <a:off x="3909448" y="2006046"/>
            <a:ext cx="4515980" cy="1422954"/>
          </a:xfrm>
          <a:prstGeom prst="rect">
            <a:avLst/>
          </a:prstGeom>
        </p:spPr>
        <p:txBody>
          <a:bodyPr wrap="square">
            <a:spAutoFit/>
          </a:body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机动车在行驶中要坐稳扶牢，防止紧急刹车，不得将头、手伸出窗外，以免被来往车辆擦伤。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ipe(down)">
                                      <p:cBhvr>
                                        <p:cTn id="1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732881" y="2554436"/>
            <a:ext cx="4801314" cy="923330"/>
          </a:xfrm>
          <a:prstGeom prst="rect">
            <a:avLst/>
          </a:prstGeom>
        </p:spPr>
        <p:txBody>
          <a:bodyPr wrap="none">
            <a:spAutoFit/>
          </a:bodyPr>
          <a:lstStyle/>
          <a:p>
            <a:pPr algn="ctr"/>
            <a:r>
              <a:rPr kumimoji="1" lang="zh-CN" altLang="en-US" sz="5400" b="1" spc="600">
                <a:solidFill>
                  <a:srgbClr val="4C6C6B"/>
                </a:solidFill>
                <a:latin typeface="微软雅黑" panose="020B0503020204020204" charset="-122"/>
                <a:ea typeface="微软雅黑" panose="020B0503020204020204" charset="-122"/>
              </a:rPr>
              <a:t>爱护交通设施</a:t>
            </a:r>
          </a:p>
        </p:txBody>
      </p:sp>
      <p:sp>
        <p:nvSpPr>
          <p:cNvPr id="23" name="MH_Number_1"/>
          <p:cNvSpPr/>
          <p:nvPr>
            <p:custDataLst>
              <p:tags r:id="rId1"/>
            </p:custDataLst>
          </p:nvPr>
        </p:nvSpPr>
        <p:spPr>
          <a:xfrm>
            <a:off x="3109070" y="2275597"/>
            <a:ext cx="1352241" cy="1357898"/>
          </a:xfrm>
          <a:prstGeom prst="ellipse">
            <a:avLst/>
          </a:prstGeom>
          <a:solidFill>
            <a:srgbClr val="4C6C6B"/>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rPr>
              <a:t>4</a:t>
            </a:r>
            <a:endParaRPr lang="zh-CN" altLang="en-US"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750"/>
                                        <p:tgtEl>
                                          <p:spTgt spid="21">
                                            <p:txEl>
                                              <p:pRg st="0" end="0"/>
                                            </p:txEl>
                                          </p:spTgt>
                                        </p:tgtEl>
                                      </p:cBhvr>
                                    </p:animEffect>
                                    <p:anim calcmode="lin" valueType="num">
                                      <p:cBhvr>
                                        <p:cTn id="14" dur="75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162050" y="2190750"/>
            <a:ext cx="3905250" cy="261937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4" name="Text Box 3"/>
          <p:cNvSpPr txBox="1">
            <a:spLocks noChangeArrowheads="1"/>
          </p:cNvSpPr>
          <p:nvPr/>
        </p:nvSpPr>
        <p:spPr bwMode="auto">
          <a:xfrm>
            <a:off x="5403851" y="1199892"/>
            <a:ext cx="5119687"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spcBef>
                <a:spcPct val="50000"/>
              </a:spcBef>
            </a:pPr>
            <a:r>
              <a:rPr lang="en-US" altLang="zh-CN" sz="2400" b="1">
                <a:latin typeface="微软雅黑" panose="020B0503020204020204" charset="-122"/>
                <a:ea typeface="微软雅黑" panose="020B0503020204020204" charset="-122"/>
              </a:rPr>
              <a:t>      1</a:t>
            </a:r>
            <a:r>
              <a:rPr lang="zh-CN" altLang="en-US" sz="2400" b="1">
                <a:latin typeface="微软雅黑" panose="020B0503020204020204" charset="-122"/>
                <a:ea typeface="微软雅黑" panose="020B0503020204020204" charset="-122"/>
              </a:rPr>
              <a:t>、保护道路上的安全防护设施 </a:t>
            </a:r>
          </a:p>
        </p:txBody>
      </p:sp>
      <p:sp>
        <p:nvSpPr>
          <p:cNvPr id="5" name="Text Box 4"/>
          <p:cNvSpPr txBox="1">
            <a:spLocks noChangeArrowheads="1"/>
          </p:cNvSpPr>
          <p:nvPr/>
        </p:nvSpPr>
        <p:spPr bwMode="auto">
          <a:xfrm>
            <a:off x="6348413" y="2006046"/>
            <a:ext cx="4175125" cy="14229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150000"/>
              </a:lnSpc>
              <a:spcBef>
                <a:spcPct val="50000"/>
              </a:spcBef>
            </a:pPr>
            <a:r>
              <a:rPr lang="en-US" altLang="zh-CN" sz="2000">
                <a:latin typeface="微软雅黑" panose="020B0503020204020204" charset="-122"/>
                <a:ea typeface="微软雅黑" panose="020B0503020204020204" charset="-122"/>
              </a:rPr>
              <a:t>    </a:t>
            </a:r>
            <a:r>
              <a:rPr lang="zh-CN" altLang="en-US" sz="2000">
                <a:latin typeface="微软雅黑" panose="020B0503020204020204" charset="-122"/>
                <a:ea typeface="微软雅黑" panose="020B0503020204020204" charset="-122"/>
              </a:rPr>
              <a:t>不要跨、跳、蹬、钻、翻越人行道护栏和车行道护栏，不要在护栏上倚、坐或晾晒衣物等。 </a:t>
            </a:r>
          </a:p>
        </p:txBody>
      </p:sp>
      <p:pic>
        <p:nvPicPr>
          <p:cNvPr id="6" name="图片 5"/>
          <p:cNvPicPr>
            <a:picLocks noChangeAspect="1"/>
          </p:cNvPicPr>
          <p:nvPr/>
        </p:nvPicPr>
        <p:blipFill>
          <a:blip r:embed="rId4" cstate="email">
            <a:extLst>
              <a:ext uri="{BEBA8EAE-BF5A-486C-A8C5-ECC9F3942E4B}">
                <a14:imgProps xmlns:a14="http://schemas.microsoft.com/office/drawing/2010/main">
                  <a14:imgLayer>
                    <a14:imgEffect>
                      <a14:backgroundRemoval t="10000" b="74875" l="5000" r="96375">
                        <a14:foregroundMark x1="30375" y1="30500" x2="36125" y2="26000"/>
                        <a14:foregroundMark x1="63000" y1="25125" x2="60250" y2="13125"/>
                        <a14:foregroundMark x1="84500" y1="41250" x2="89875" y2="39750"/>
                      </a14:backgroundRemoval>
                    </a14:imgEffect>
                  </a14:imgLayer>
                </a14:imgProps>
              </a:ext>
              <a:ext uri="{28A0092B-C50C-407E-A947-70E740481C1C}">
                <a14:useLocalDpi xmlns:a14="http://schemas.microsoft.com/office/drawing/2010/main"/>
              </a:ext>
            </a:extLst>
          </a:blip>
          <a:stretch>
            <a:fillRect/>
          </a:stretch>
        </p:blipFill>
        <p:spPr>
          <a:xfrm>
            <a:off x="7296152" y="3038733"/>
            <a:ext cx="5238750" cy="5238750"/>
          </a:xfrm>
          <a:prstGeom prst="rect">
            <a:avLst/>
          </a:prstGeom>
        </p:spPr>
      </p:pic>
      <p:pic>
        <p:nvPicPr>
          <p:cNvPr id="7" name="图片 6"/>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05488" y="6082825"/>
            <a:ext cx="1713124" cy="59746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nodeType="afterGroup">
                            <p:stCondLst>
                              <p:cond delay="500"/>
                            </p:stCondLst>
                            <p:childTnLst>
                              <p:par>
                                <p:cTn id="9" presetID="22" presetClass="entr" presetSubtype="4" fill="hold" grpId="1"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wipe(down)">
                                      <p:cBhvr>
                                        <p:cTn id="15" dur="500"/>
                                        <p:tgtEl>
                                          <p:spTgt spid="5">
                                            <p:txEl>
                                              <p:pRg st="0" end="0"/>
                                            </p:txEl>
                                          </p:spTgt>
                                        </p:tgtEl>
                                      </p:cBhvr>
                                    </p:animEffect>
                                  </p:childTnLst>
                                </p:cTn>
                              </p:par>
                            </p:childTnLst>
                          </p:cTn>
                        </p:par>
                        <p:par>
                          <p:cTn id="16" fill="hold" nodeType="afterGroup">
                            <p:stCondLst>
                              <p:cond delay="1500"/>
                            </p:stCondLst>
                            <p:childTnLst>
                              <p:par>
                                <p:cTn id="17" presetID="22" presetClass="entr" presetSubtype="4"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805817" y="834908"/>
            <a:ext cx="78486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zh-CN" sz="2400" b="1">
                <a:latin typeface="微软雅黑" panose="020B0503020204020204" charset="-122"/>
                <a:ea typeface="微软雅黑" panose="020B0503020204020204" charset="-122"/>
              </a:rPr>
              <a:t>2</a:t>
            </a:r>
            <a:r>
              <a:rPr lang="zh-CN" altLang="en-US" sz="2400" b="1">
                <a:latin typeface="微软雅黑" panose="020B0503020204020204" charset="-122"/>
                <a:ea typeface="微软雅黑" panose="020B0503020204020204" charset="-122"/>
              </a:rPr>
              <a:t>、坚决制止损坏交通标志行为 </a:t>
            </a:r>
          </a:p>
        </p:txBody>
      </p:sp>
      <p:sp>
        <p:nvSpPr>
          <p:cNvPr id="3" name="Text Box 4"/>
          <p:cNvSpPr txBox="1">
            <a:spLocks noChangeArrowheads="1"/>
          </p:cNvSpPr>
          <p:nvPr/>
        </p:nvSpPr>
        <p:spPr bwMode="auto">
          <a:xfrm>
            <a:off x="1805817" y="2223396"/>
            <a:ext cx="7848600" cy="14229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eaLnBrk="1" hangingPunct="1">
              <a:lnSpc>
                <a:spcPct val="150000"/>
              </a:lnSpc>
              <a:spcBef>
                <a:spcPct val="50000"/>
              </a:spcBef>
            </a:pPr>
            <a:r>
              <a:rPr lang="en-US" altLang="zh-CN" sz="2000">
                <a:latin typeface="微软雅黑" panose="020B0503020204020204" charset="-122"/>
                <a:ea typeface="微软雅黑" panose="020B0503020204020204" charset="-122"/>
              </a:rPr>
              <a:t>       </a:t>
            </a:r>
            <a:r>
              <a:rPr lang="zh-CN" altLang="en-US" sz="2000">
                <a:latin typeface="微软雅黑" panose="020B0503020204020204" charset="-122"/>
                <a:ea typeface="微软雅黑" panose="020B0503020204020204" charset="-122"/>
              </a:rPr>
              <a:t>道路上的交通标志都是为保障车辆、行人安全服务的，不得推、摇、扳、拆，发现有人损坏要坚决制止，并及时向交警部门报告，使之得以保护和修理。 </a:t>
            </a:r>
          </a:p>
        </p:txBody>
      </p:sp>
      <p:pic>
        <p:nvPicPr>
          <p:cNvPr id="7" name="图片 6"/>
          <p:cNvPicPr>
            <a:picLocks noChangeAspect="1"/>
          </p:cNvPicPr>
          <p:nvPr/>
        </p:nvPicPr>
        <p:blipFill>
          <a:blip r:embed="rId3">
            <a:extLst>
              <a:ext uri="{BEBA8EAE-BF5A-486C-A8C5-ECC9F3942E4B}">
                <a14:imgProps xmlns:a14="http://schemas.microsoft.com/office/drawing/2010/main">
                  <a14:imgLayer>
                    <a14:imgEffect>
                      <a14:backgroundRemoval t="0" b="100000" l="0" r="90000"/>
                    </a14:imgEffect>
                  </a14:imgLayer>
                </a14:imgProps>
              </a:ext>
              <a:ext uri="{28A0092B-C50C-407E-A947-70E740481C1C}">
                <a14:useLocalDpi xmlns:a14="http://schemas.microsoft.com/office/drawing/2010/main"/>
              </a:ext>
            </a:extLst>
          </a:blip>
          <a:stretch>
            <a:fillRect/>
          </a:stretch>
        </p:blipFill>
        <p:spPr>
          <a:xfrm>
            <a:off x="1417510" y="4573173"/>
            <a:ext cx="5238750" cy="21431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4" presetClass="entr" presetSubtype="0" accel="100000" fill="hold" grpId="0" nodeType="afterEffect">
                                  <p:stCondLst>
                                    <p:cond delay="0"/>
                                  </p:stCondLst>
                                  <p:childTnLst>
                                    <p:set>
                                      <p:cBhvr>
                                        <p:cTn id="6" dur="indefinite"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par>
                          <p:cTn id="12" fill="hold" nodeType="afterGroup">
                            <p:stCondLst>
                              <p:cond delay="indefinite"/>
                            </p:stCondLst>
                            <p:childTnLst>
                              <p:par>
                                <p:cTn id="13" presetID="54" presetClass="entr" presetSubtype="0" accel="100000" fill="hold" nodeType="afterEffect">
                                  <p:stCondLst>
                                    <p:cond delay="0"/>
                                  </p:stCondLst>
                                  <p:childTnLst>
                                    <p:set>
                                      <p:cBhvr>
                                        <p:cTn id="14" dur="indefinite"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6"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云形 40"/>
          <p:cNvSpPr/>
          <p:nvPr/>
        </p:nvSpPr>
        <p:spPr>
          <a:xfrm>
            <a:off x="2251289" y="2276223"/>
            <a:ext cx="514350" cy="361950"/>
          </a:xfrm>
          <a:prstGeom prst="cloud">
            <a:avLst/>
          </a:prstGeom>
          <a:solidFill>
            <a:schemeClr val="bg1"/>
          </a:solidFill>
          <a:ln w="28575">
            <a:solidFill>
              <a:srgbClr val="62B4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solidFill>
                  <a:srgbClr val="62B468"/>
                </a:solidFill>
                <a:latin typeface="汉仪夏日体W" panose="00020600040101010101" pitchFamily="18" charset="-122"/>
                <a:ea typeface="汉仪夏日体W" panose="00020600040101010101" pitchFamily="18" charset="-122"/>
              </a:rPr>
              <a:t>1</a:t>
            </a:r>
            <a:endParaRPr lang="zh-CN" altLang="en-US" sz="2000" b="1">
              <a:solidFill>
                <a:srgbClr val="62B468"/>
              </a:solidFill>
              <a:latin typeface="汉仪夏日体W" panose="00020600040101010101" pitchFamily="18" charset="-122"/>
              <a:ea typeface="汉仪夏日体W" panose="00020600040101010101" pitchFamily="18" charset="-122"/>
            </a:endParaRPr>
          </a:p>
        </p:txBody>
      </p:sp>
      <p:sp>
        <p:nvSpPr>
          <p:cNvPr id="47" name="文本框 46"/>
          <p:cNvSpPr txBox="1"/>
          <p:nvPr/>
        </p:nvSpPr>
        <p:spPr>
          <a:xfrm>
            <a:off x="3035060" y="2226365"/>
            <a:ext cx="2053772" cy="523220"/>
          </a:xfrm>
          <a:prstGeom prst="rect">
            <a:avLst/>
          </a:prstGeom>
          <a:noFill/>
        </p:spPr>
        <p:txBody>
          <a:bodyPr wrap="square" rtlCol="0">
            <a:spAutoFit/>
          </a:bodyPr>
          <a:lstStyle/>
          <a:p>
            <a:r>
              <a:rPr lang="zh-CN" altLang="en-US" sz="2800" b="1">
                <a:solidFill>
                  <a:srgbClr val="62B468"/>
                </a:solidFill>
                <a:latin typeface="汉仪夏日体W" panose="00020600040101010101" pitchFamily="18" charset="-122"/>
                <a:ea typeface="汉仪夏日体W" panose="00020600040101010101" pitchFamily="18" charset="-122"/>
              </a:rPr>
              <a:t>汽车的惯性</a:t>
            </a:r>
          </a:p>
        </p:txBody>
      </p:sp>
      <p:sp>
        <p:nvSpPr>
          <p:cNvPr id="48" name="文本框 47"/>
          <p:cNvSpPr txBox="1"/>
          <p:nvPr/>
        </p:nvSpPr>
        <p:spPr>
          <a:xfrm>
            <a:off x="3035059" y="2798772"/>
            <a:ext cx="2911021" cy="523220"/>
          </a:xfrm>
          <a:prstGeom prst="rect">
            <a:avLst/>
          </a:prstGeom>
          <a:noFill/>
        </p:spPr>
        <p:txBody>
          <a:bodyPr wrap="square" rtlCol="0">
            <a:spAutoFit/>
          </a:bodyPr>
          <a:lstStyle/>
          <a:p>
            <a:r>
              <a:rPr lang="zh-CN" altLang="en-US" sz="2800" b="1">
                <a:solidFill>
                  <a:srgbClr val="62B468"/>
                </a:solidFill>
                <a:latin typeface="汉仪夏日体W" panose="00020600040101010101" pitchFamily="18" charset="-122"/>
                <a:ea typeface="汉仪夏日体W" panose="00020600040101010101" pitchFamily="18" charset="-122"/>
              </a:rPr>
              <a:t>自行车使用常识</a:t>
            </a:r>
          </a:p>
        </p:txBody>
      </p:sp>
      <p:sp>
        <p:nvSpPr>
          <p:cNvPr id="49" name="文本框 48"/>
          <p:cNvSpPr txBox="1"/>
          <p:nvPr/>
        </p:nvSpPr>
        <p:spPr>
          <a:xfrm>
            <a:off x="3035060" y="3371179"/>
            <a:ext cx="2627086" cy="523220"/>
          </a:xfrm>
          <a:prstGeom prst="rect">
            <a:avLst/>
          </a:prstGeom>
          <a:noFill/>
        </p:spPr>
        <p:txBody>
          <a:bodyPr wrap="square" rtlCol="0">
            <a:spAutoFit/>
          </a:bodyPr>
          <a:lstStyle/>
          <a:p>
            <a:r>
              <a:rPr lang="zh-CN" altLang="en-US" sz="2800" b="1">
                <a:solidFill>
                  <a:srgbClr val="62B468"/>
                </a:solidFill>
                <a:latin typeface="汉仪夏日体W" panose="00020600040101010101" pitchFamily="18" charset="-122"/>
                <a:ea typeface="汉仪夏日体W" panose="00020600040101010101" pitchFamily="18" charset="-122"/>
              </a:rPr>
              <a:t>乘车须知</a:t>
            </a:r>
          </a:p>
        </p:txBody>
      </p:sp>
      <p:sp>
        <p:nvSpPr>
          <p:cNvPr id="50" name="文本框 49"/>
          <p:cNvSpPr txBox="1"/>
          <p:nvPr/>
        </p:nvSpPr>
        <p:spPr>
          <a:xfrm>
            <a:off x="7595871" y="2226365"/>
            <a:ext cx="3225373" cy="523220"/>
          </a:xfrm>
          <a:prstGeom prst="rect">
            <a:avLst/>
          </a:prstGeom>
          <a:noFill/>
        </p:spPr>
        <p:txBody>
          <a:bodyPr wrap="square" rtlCol="0">
            <a:spAutoFit/>
          </a:bodyPr>
          <a:lstStyle/>
          <a:p>
            <a:r>
              <a:rPr lang="zh-CN" altLang="en-US" sz="2800" b="1">
                <a:solidFill>
                  <a:srgbClr val="62B468"/>
                </a:solidFill>
                <a:latin typeface="汉仪夏日体W" panose="00020600040101010101" pitchFamily="18" charset="-122"/>
                <a:ea typeface="汉仪夏日体W" panose="00020600040101010101" pitchFamily="18" charset="-122"/>
              </a:rPr>
              <a:t>爱护交通设施</a:t>
            </a:r>
          </a:p>
        </p:txBody>
      </p:sp>
      <p:sp>
        <p:nvSpPr>
          <p:cNvPr id="51" name="文本框 50"/>
          <p:cNvSpPr txBox="1"/>
          <p:nvPr/>
        </p:nvSpPr>
        <p:spPr>
          <a:xfrm>
            <a:off x="7595872" y="2798772"/>
            <a:ext cx="2911020" cy="523220"/>
          </a:xfrm>
          <a:prstGeom prst="rect">
            <a:avLst/>
          </a:prstGeom>
          <a:noFill/>
        </p:spPr>
        <p:txBody>
          <a:bodyPr wrap="square" rtlCol="0">
            <a:spAutoFit/>
          </a:bodyPr>
          <a:lstStyle/>
          <a:p>
            <a:r>
              <a:rPr lang="zh-CN" altLang="en-US" sz="2800" b="1">
                <a:solidFill>
                  <a:srgbClr val="62B468"/>
                </a:solidFill>
                <a:latin typeface="汉仪夏日体W" panose="00020600040101010101" pitchFamily="18" charset="-122"/>
                <a:ea typeface="汉仪夏日体W" panose="00020600040101010101" pitchFamily="18" charset="-122"/>
              </a:rPr>
              <a:t>马路不是游戏场</a:t>
            </a:r>
          </a:p>
        </p:txBody>
      </p:sp>
      <p:sp>
        <p:nvSpPr>
          <p:cNvPr id="52" name="文本框 51"/>
          <p:cNvSpPr txBox="1"/>
          <p:nvPr/>
        </p:nvSpPr>
        <p:spPr>
          <a:xfrm>
            <a:off x="7610386" y="3371179"/>
            <a:ext cx="4405086" cy="523220"/>
          </a:xfrm>
          <a:prstGeom prst="rect">
            <a:avLst/>
          </a:prstGeom>
          <a:noFill/>
        </p:spPr>
        <p:txBody>
          <a:bodyPr wrap="square" rtlCol="0">
            <a:spAutoFit/>
          </a:bodyPr>
          <a:lstStyle/>
          <a:p>
            <a:r>
              <a:rPr lang="zh-CN" altLang="en-US" sz="2800" b="1">
                <a:solidFill>
                  <a:srgbClr val="62B468"/>
                </a:solidFill>
                <a:latin typeface="汉仪夏日体W" panose="00020600040101010101" pitchFamily="18" charset="-122"/>
                <a:ea typeface="汉仪夏日体W" panose="00020600040101010101" pitchFamily="18" charset="-122"/>
              </a:rPr>
              <a:t>上放学和外出活动</a:t>
            </a:r>
          </a:p>
        </p:txBody>
      </p:sp>
      <p:grpSp>
        <p:nvGrpSpPr>
          <p:cNvPr id="53" name="组合 52"/>
          <p:cNvGrpSpPr/>
          <p:nvPr/>
        </p:nvGrpSpPr>
        <p:grpSpPr>
          <a:xfrm>
            <a:off x="342629" y="257206"/>
            <a:ext cx="922290" cy="1499868"/>
            <a:chOff x="5786438" y="2944813"/>
            <a:chExt cx="615950" cy="973138"/>
          </a:xfrm>
        </p:grpSpPr>
        <p:sp>
          <p:nvSpPr>
            <p:cNvPr id="54" name="Freeform 5"/>
            <p:cNvSpPr/>
            <p:nvPr/>
          </p:nvSpPr>
          <p:spPr bwMode="auto">
            <a:xfrm>
              <a:off x="6003926" y="3860801"/>
              <a:ext cx="179388" cy="57150"/>
            </a:xfrm>
            <a:custGeom>
              <a:avLst/>
              <a:gdLst>
                <a:gd name="T0" fmla="*/ 0 w 47"/>
                <a:gd name="T1" fmla="*/ 0 h 15"/>
                <a:gd name="T2" fmla="*/ 0 w 47"/>
                <a:gd name="T3" fmla="*/ 6 h 15"/>
                <a:gd name="T4" fmla="*/ 9 w 47"/>
                <a:gd name="T5" fmla="*/ 15 h 15"/>
                <a:gd name="T6" fmla="*/ 38 w 47"/>
                <a:gd name="T7" fmla="*/ 15 h 15"/>
                <a:gd name="T8" fmla="*/ 47 w 47"/>
                <a:gd name="T9" fmla="*/ 6 h 15"/>
                <a:gd name="T10" fmla="*/ 47 w 47"/>
                <a:gd name="T11" fmla="*/ 0 h 15"/>
                <a:gd name="T12" fmla="*/ 0 w 47"/>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47" h="15">
                  <a:moveTo>
                    <a:pt x="0" y="0"/>
                  </a:moveTo>
                  <a:cubicBezTo>
                    <a:pt x="0" y="6"/>
                    <a:pt x="0" y="6"/>
                    <a:pt x="0" y="6"/>
                  </a:cubicBezTo>
                  <a:cubicBezTo>
                    <a:pt x="0" y="11"/>
                    <a:pt x="4" y="15"/>
                    <a:pt x="9" y="15"/>
                  </a:cubicBezTo>
                  <a:cubicBezTo>
                    <a:pt x="38" y="15"/>
                    <a:pt x="38" y="15"/>
                    <a:pt x="38" y="15"/>
                  </a:cubicBezTo>
                  <a:cubicBezTo>
                    <a:pt x="43" y="15"/>
                    <a:pt x="47" y="11"/>
                    <a:pt x="47" y="6"/>
                  </a:cubicBezTo>
                  <a:cubicBezTo>
                    <a:pt x="47" y="0"/>
                    <a:pt x="47" y="0"/>
                    <a:pt x="47" y="0"/>
                  </a:cubicBezTo>
                  <a:lnTo>
                    <a:pt x="0" y="0"/>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Freeform 6"/>
            <p:cNvSpPr/>
            <p:nvPr/>
          </p:nvSpPr>
          <p:spPr bwMode="auto">
            <a:xfrm>
              <a:off x="6003926" y="3773488"/>
              <a:ext cx="179388" cy="87313"/>
            </a:xfrm>
            <a:custGeom>
              <a:avLst/>
              <a:gdLst>
                <a:gd name="T0" fmla="*/ 47 w 47"/>
                <a:gd name="T1" fmla="*/ 16 h 23"/>
                <a:gd name="T2" fmla="*/ 38 w 47"/>
                <a:gd name="T3" fmla="*/ 7 h 23"/>
                <a:gd name="T4" fmla="*/ 35 w 47"/>
                <a:gd name="T5" fmla="*/ 7 h 23"/>
                <a:gd name="T6" fmla="*/ 35 w 47"/>
                <a:gd name="T7" fmla="*/ 5 h 23"/>
                <a:gd name="T8" fmla="*/ 30 w 47"/>
                <a:gd name="T9" fmla="*/ 0 h 23"/>
                <a:gd name="T10" fmla="*/ 17 w 47"/>
                <a:gd name="T11" fmla="*/ 0 h 23"/>
                <a:gd name="T12" fmla="*/ 13 w 47"/>
                <a:gd name="T13" fmla="*/ 5 h 23"/>
                <a:gd name="T14" fmla="*/ 13 w 47"/>
                <a:gd name="T15" fmla="*/ 7 h 23"/>
                <a:gd name="T16" fmla="*/ 9 w 47"/>
                <a:gd name="T17" fmla="*/ 7 h 23"/>
                <a:gd name="T18" fmla="*/ 0 w 47"/>
                <a:gd name="T19" fmla="*/ 16 h 23"/>
                <a:gd name="T20" fmla="*/ 0 w 47"/>
                <a:gd name="T21" fmla="*/ 23 h 23"/>
                <a:gd name="T22" fmla="*/ 47 w 47"/>
                <a:gd name="T23" fmla="*/ 23 h 23"/>
                <a:gd name="T24" fmla="*/ 47 w 47"/>
                <a:gd name="T25"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23">
                  <a:moveTo>
                    <a:pt x="47" y="16"/>
                  </a:moveTo>
                  <a:cubicBezTo>
                    <a:pt x="47" y="11"/>
                    <a:pt x="43" y="7"/>
                    <a:pt x="38" y="7"/>
                  </a:cubicBezTo>
                  <a:cubicBezTo>
                    <a:pt x="35" y="7"/>
                    <a:pt x="35" y="7"/>
                    <a:pt x="35" y="7"/>
                  </a:cubicBezTo>
                  <a:cubicBezTo>
                    <a:pt x="35" y="5"/>
                    <a:pt x="35" y="5"/>
                    <a:pt x="35" y="5"/>
                  </a:cubicBezTo>
                  <a:cubicBezTo>
                    <a:pt x="35" y="2"/>
                    <a:pt x="33" y="0"/>
                    <a:pt x="30" y="0"/>
                  </a:cubicBezTo>
                  <a:cubicBezTo>
                    <a:pt x="17" y="0"/>
                    <a:pt x="17" y="0"/>
                    <a:pt x="17" y="0"/>
                  </a:cubicBezTo>
                  <a:cubicBezTo>
                    <a:pt x="15" y="0"/>
                    <a:pt x="13" y="2"/>
                    <a:pt x="13" y="5"/>
                  </a:cubicBezTo>
                  <a:cubicBezTo>
                    <a:pt x="13" y="7"/>
                    <a:pt x="13" y="7"/>
                    <a:pt x="13" y="7"/>
                  </a:cubicBezTo>
                  <a:cubicBezTo>
                    <a:pt x="9" y="7"/>
                    <a:pt x="9" y="7"/>
                    <a:pt x="9" y="7"/>
                  </a:cubicBezTo>
                  <a:cubicBezTo>
                    <a:pt x="4" y="7"/>
                    <a:pt x="0" y="11"/>
                    <a:pt x="0" y="16"/>
                  </a:cubicBezTo>
                  <a:cubicBezTo>
                    <a:pt x="0" y="23"/>
                    <a:pt x="0" y="23"/>
                    <a:pt x="0" y="23"/>
                  </a:cubicBezTo>
                  <a:cubicBezTo>
                    <a:pt x="47" y="23"/>
                    <a:pt x="47" y="23"/>
                    <a:pt x="47" y="23"/>
                  </a:cubicBezTo>
                  <a:lnTo>
                    <a:pt x="47" y="16"/>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Oval 7"/>
            <p:cNvSpPr>
              <a:spLocks noChangeArrowheads="1"/>
            </p:cNvSpPr>
            <p:nvPr/>
          </p:nvSpPr>
          <p:spPr bwMode="auto">
            <a:xfrm>
              <a:off x="6030913" y="3743326"/>
              <a:ext cx="127000" cy="49213"/>
            </a:xfrm>
            <a:prstGeom prst="ellipse">
              <a:avLst/>
            </a:prstGeom>
            <a:solidFill>
              <a:srgbClr val="2F40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7" name="Freeform 8"/>
            <p:cNvSpPr/>
            <p:nvPr/>
          </p:nvSpPr>
          <p:spPr bwMode="auto">
            <a:xfrm>
              <a:off x="5786438" y="2944813"/>
              <a:ext cx="615950" cy="717550"/>
            </a:xfrm>
            <a:custGeom>
              <a:avLst/>
              <a:gdLst>
                <a:gd name="T0" fmla="*/ 72 w 161"/>
                <a:gd name="T1" fmla="*/ 189 h 189"/>
                <a:gd name="T2" fmla="*/ 89 w 161"/>
                <a:gd name="T3" fmla="*/ 189 h 189"/>
                <a:gd name="T4" fmla="*/ 161 w 161"/>
                <a:gd name="T5" fmla="*/ 80 h 189"/>
                <a:gd name="T6" fmla="*/ 81 w 161"/>
                <a:gd name="T7" fmla="*/ 0 h 189"/>
                <a:gd name="T8" fmla="*/ 0 w 161"/>
                <a:gd name="T9" fmla="*/ 80 h 189"/>
                <a:gd name="T10" fmla="*/ 72 w 161"/>
                <a:gd name="T11" fmla="*/ 189 h 189"/>
              </a:gdLst>
              <a:ahLst/>
              <a:cxnLst>
                <a:cxn ang="0">
                  <a:pos x="T0" y="T1"/>
                </a:cxn>
                <a:cxn ang="0">
                  <a:pos x="T2" y="T3"/>
                </a:cxn>
                <a:cxn ang="0">
                  <a:pos x="T4" y="T5"/>
                </a:cxn>
                <a:cxn ang="0">
                  <a:pos x="T6" y="T7"/>
                </a:cxn>
                <a:cxn ang="0">
                  <a:pos x="T8" y="T9"/>
                </a:cxn>
                <a:cxn ang="0">
                  <a:pos x="T10" y="T11"/>
                </a:cxn>
              </a:cxnLst>
              <a:rect l="0" t="0" r="r" b="b"/>
              <a:pathLst>
                <a:path w="161" h="189">
                  <a:moveTo>
                    <a:pt x="72" y="189"/>
                  </a:moveTo>
                  <a:cubicBezTo>
                    <a:pt x="89" y="189"/>
                    <a:pt x="89" y="189"/>
                    <a:pt x="89" y="189"/>
                  </a:cubicBezTo>
                  <a:cubicBezTo>
                    <a:pt x="110" y="169"/>
                    <a:pt x="161" y="116"/>
                    <a:pt x="161" y="80"/>
                  </a:cubicBezTo>
                  <a:cubicBezTo>
                    <a:pt x="161" y="36"/>
                    <a:pt x="125" y="0"/>
                    <a:pt x="81" y="0"/>
                  </a:cubicBezTo>
                  <a:cubicBezTo>
                    <a:pt x="36" y="0"/>
                    <a:pt x="0" y="36"/>
                    <a:pt x="0" y="80"/>
                  </a:cubicBezTo>
                  <a:cubicBezTo>
                    <a:pt x="0" y="116"/>
                    <a:pt x="52" y="169"/>
                    <a:pt x="72" y="189"/>
                  </a:cubicBez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9"/>
            <p:cNvSpPr/>
            <p:nvPr/>
          </p:nvSpPr>
          <p:spPr bwMode="auto">
            <a:xfrm>
              <a:off x="5870576" y="2944813"/>
              <a:ext cx="447675" cy="717550"/>
            </a:xfrm>
            <a:custGeom>
              <a:avLst/>
              <a:gdLst>
                <a:gd name="T0" fmla="*/ 65 w 117"/>
                <a:gd name="T1" fmla="*/ 189 h 189"/>
                <a:gd name="T2" fmla="*/ 117 w 117"/>
                <a:gd name="T3" fmla="*/ 80 h 189"/>
                <a:gd name="T4" fmla="*/ 59 w 117"/>
                <a:gd name="T5" fmla="*/ 0 h 189"/>
                <a:gd name="T6" fmla="*/ 43 w 117"/>
                <a:gd name="T7" fmla="*/ 3 h 189"/>
                <a:gd name="T8" fmla="*/ 0 w 117"/>
                <a:gd name="T9" fmla="*/ 80 h 189"/>
                <a:gd name="T10" fmla="*/ 53 w 117"/>
                <a:gd name="T11" fmla="*/ 189 h 189"/>
                <a:gd name="T12" fmla="*/ 65 w 117"/>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117" h="189">
                  <a:moveTo>
                    <a:pt x="65" y="189"/>
                  </a:moveTo>
                  <a:cubicBezTo>
                    <a:pt x="80" y="169"/>
                    <a:pt x="117" y="116"/>
                    <a:pt x="117" y="80"/>
                  </a:cubicBezTo>
                  <a:cubicBezTo>
                    <a:pt x="117" y="36"/>
                    <a:pt x="91" y="0"/>
                    <a:pt x="59" y="0"/>
                  </a:cubicBezTo>
                  <a:cubicBezTo>
                    <a:pt x="53" y="0"/>
                    <a:pt x="48" y="1"/>
                    <a:pt x="43" y="3"/>
                  </a:cubicBezTo>
                  <a:cubicBezTo>
                    <a:pt x="18" y="12"/>
                    <a:pt x="0" y="43"/>
                    <a:pt x="0" y="80"/>
                  </a:cubicBezTo>
                  <a:cubicBezTo>
                    <a:pt x="0" y="116"/>
                    <a:pt x="37" y="169"/>
                    <a:pt x="53" y="189"/>
                  </a:cubicBezTo>
                  <a:lnTo>
                    <a:pt x="65"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Freeform 10"/>
            <p:cNvSpPr/>
            <p:nvPr/>
          </p:nvSpPr>
          <p:spPr bwMode="auto">
            <a:xfrm>
              <a:off x="5938838" y="2944813"/>
              <a:ext cx="309563" cy="717550"/>
            </a:xfrm>
            <a:custGeom>
              <a:avLst/>
              <a:gdLst>
                <a:gd name="T0" fmla="*/ 45 w 81"/>
                <a:gd name="T1" fmla="*/ 189 h 189"/>
                <a:gd name="T2" fmla="*/ 81 w 81"/>
                <a:gd name="T3" fmla="*/ 80 h 189"/>
                <a:gd name="T4" fmla="*/ 41 w 81"/>
                <a:gd name="T5" fmla="*/ 0 h 189"/>
                <a:gd name="T6" fmla="*/ 0 w 81"/>
                <a:gd name="T7" fmla="*/ 80 h 189"/>
                <a:gd name="T8" fmla="*/ 36 w 81"/>
                <a:gd name="T9" fmla="*/ 189 h 189"/>
                <a:gd name="T10" fmla="*/ 45 w 81"/>
                <a:gd name="T11" fmla="*/ 189 h 189"/>
              </a:gdLst>
              <a:ahLst/>
              <a:cxnLst>
                <a:cxn ang="0">
                  <a:pos x="T0" y="T1"/>
                </a:cxn>
                <a:cxn ang="0">
                  <a:pos x="T2" y="T3"/>
                </a:cxn>
                <a:cxn ang="0">
                  <a:pos x="T4" y="T5"/>
                </a:cxn>
                <a:cxn ang="0">
                  <a:pos x="T6" y="T7"/>
                </a:cxn>
                <a:cxn ang="0">
                  <a:pos x="T8" y="T9"/>
                </a:cxn>
                <a:cxn ang="0">
                  <a:pos x="T10" y="T11"/>
                </a:cxn>
              </a:cxnLst>
              <a:rect l="0" t="0" r="r" b="b"/>
              <a:pathLst>
                <a:path w="81" h="189">
                  <a:moveTo>
                    <a:pt x="45" y="189"/>
                  </a:moveTo>
                  <a:cubicBezTo>
                    <a:pt x="55" y="169"/>
                    <a:pt x="81" y="116"/>
                    <a:pt x="81" y="80"/>
                  </a:cubicBezTo>
                  <a:cubicBezTo>
                    <a:pt x="81" y="36"/>
                    <a:pt x="63" y="0"/>
                    <a:pt x="41" y="0"/>
                  </a:cubicBezTo>
                  <a:cubicBezTo>
                    <a:pt x="18" y="0"/>
                    <a:pt x="0" y="36"/>
                    <a:pt x="0" y="80"/>
                  </a:cubicBezTo>
                  <a:cubicBezTo>
                    <a:pt x="0" y="116"/>
                    <a:pt x="26" y="169"/>
                    <a:pt x="36" y="189"/>
                  </a:cubicBezTo>
                  <a:lnTo>
                    <a:pt x="45" y="189"/>
                  </a:ln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11"/>
            <p:cNvSpPr/>
            <p:nvPr/>
          </p:nvSpPr>
          <p:spPr bwMode="auto">
            <a:xfrm>
              <a:off x="6049963" y="2944813"/>
              <a:ext cx="88900" cy="717550"/>
            </a:xfrm>
            <a:custGeom>
              <a:avLst/>
              <a:gdLst>
                <a:gd name="T0" fmla="*/ 13 w 23"/>
                <a:gd name="T1" fmla="*/ 189 h 189"/>
                <a:gd name="T2" fmla="*/ 23 w 23"/>
                <a:gd name="T3" fmla="*/ 80 h 189"/>
                <a:gd name="T4" fmla="*/ 12 w 23"/>
                <a:gd name="T5" fmla="*/ 0 h 189"/>
                <a:gd name="T6" fmla="*/ 0 w 23"/>
                <a:gd name="T7" fmla="*/ 80 h 189"/>
                <a:gd name="T8" fmla="*/ 10 w 23"/>
                <a:gd name="T9" fmla="*/ 189 h 189"/>
                <a:gd name="T10" fmla="*/ 13 w 23"/>
                <a:gd name="T11" fmla="*/ 189 h 189"/>
              </a:gdLst>
              <a:ahLst/>
              <a:cxnLst>
                <a:cxn ang="0">
                  <a:pos x="T0" y="T1"/>
                </a:cxn>
                <a:cxn ang="0">
                  <a:pos x="T2" y="T3"/>
                </a:cxn>
                <a:cxn ang="0">
                  <a:pos x="T4" y="T5"/>
                </a:cxn>
                <a:cxn ang="0">
                  <a:pos x="T6" y="T7"/>
                </a:cxn>
                <a:cxn ang="0">
                  <a:pos x="T8" y="T9"/>
                </a:cxn>
                <a:cxn ang="0">
                  <a:pos x="T10" y="T11"/>
                </a:cxn>
              </a:cxnLst>
              <a:rect l="0" t="0" r="r" b="b"/>
              <a:pathLst>
                <a:path w="23" h="189">
                  <a:moveTo>
                    <a:pt x="13" y="189"/>
                  </a:moveTo>
                  <a:cubicBezTo>
                    <a:pt x="16" y="169"/>
                    <a:pt x="23" y="116"/>
                    <a:pt x="23" y="80"/>
                  </a:cubicBezTo>
                  <a:cubicBezTo>
                    <a:pt x="23" y="36"/>
                    <a:pt x="12" y="0"/>
                    <a:pt x="12" y="0"/>
                  </a:cubicBezTo>
                  <a:cubicBezTo>
                    <a:pt x="12" y="0"/>
                    <a:pt x="0" y="36"/>
                    <a:pt x="0" y="80"/>
                  </a:cubicBezTo>
                  <a:cubicBezTo>
                    <a:pt x="0" y="116"/>
                    <a:pt x="7" y="169"/>
                    <a:pt x="10" y="189"/>
                  </a:cubicBezTo>
                  <a:lnTo>
                    <a:pt x="13"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Freeform 12"/>
            <p:cNvSpPr>
              <a:spLocks noEditPoints="1"/>
            </p:cNvSpPr>
            <p:nvPr/>
          </p:nvSpPr>
          <p:spPr bwMode="auto">
            <a:xfrm>
              <a:off x="5930901" y="3522663"/>
              <a:ext cx="325438" cy="246063"/>
            </a:xfrm>
            <a:custGeom>
              <a:avLst/>
              <a:gdLst>
                <a:gd name="T0" fmla="*/ 59 w 85"/>
                <a:gd name="T1" fmla="*/ 65 h 65"/>
                <a:gd name="T2" fmla="*/ 26 w 85"/>
                <a:gd name="T3" fmla="*/ 65 h 65"/>
                <a:gd name="T4" fmla="*/ 25 w 85"/>
                <a:gd name="T5" fmla="*/ 65 h 65"/>
                <a:gd name="T6" fmla="*/ 0 w 85"/>
                <a:gd name="T7" fmla="*/ 2 h 65"/>
                <a:gd name="T8" fmla="*/ 1 w 85"/>
                <a:gd name="T9" fmla="*/ 1 h 65"/>
                <a:gd name="T10" fmla="*/ 2 w 85"/>
                <a:gd name="T11" fmla="*/ 1 h 65"/>
                <a:gd name="T12" fmla="*/ 42 w 85"/>
                <a:gd name="T13" fmla="*/ 15 h 65"/>
                <a:gd name="T14" fmla="*/ 84 w 85"/>
                <a:gd name="T15" fmla="*/ 1 h 65"/>
                <a:gd name="T16" fmla="*/ 85 w 85"/>
                <a:gd name="T17" fmla="*/ 1 h 65"/>
                <a:gd name="T18" fmla="*/ 85 w 85"/>
                <a:gd name="T19" fmla="*/ 2 h 65"/>
                <a:gd name="T20" fmla="*/ 60 w 85"/>
                <a:gd name="T21" fmla="*/ 65 h 65"/>
                <a:gd name="T22" fmla="*/ 59 w 85"/>
                <a:gd name="T23" fmla="*/ 65 h 65"/>
                <a:gd name="T24" fmla="*/ 27 w 85"/>
                <a:gd name="T25" fmla="*/ 63 h 65"/>
                <a:gd name="T26" fmla="*/ 59 w 85"/>
                <a:gd name="T27" fmla="*/ 63 h 65"/>
                <a:gd name="T28" fmla="*/ 82 w 85"/>
                <a:gd name="T29" fmla="*/ 6 h 65"/>
                <a:gd name="T30" fmla="*/ 42 w 85"/>
                <a:gd name="T31" fmla="*/ 17 h 65"/>
                <a:gd name="T32" fmla="*/ 4 w 85"/>
                <a:gd name="T33" fmla="*/ 6 h 65"/>
                <a:gd name="T34" fmla="*/ 27 w 85"/>
                <a:gd name="T35"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65">
                  <a:moveTo>
                    <a:pt x="59" y="65"/>
                  </a:moveTo>
                  <a:cubicBezTo>
                    <a:pt x="26" y="65"/>
                    <a:pt x="26" y="65"/>
                    <a:pt x="26" y="65"/>
                  </a:cubicBezTo>
                  <a:cubicBezTo>
                    <a:pt x="26" y="65"/>
                    <a:pt x="25" y="65"/>
                    <a:pt x="25" y="65"/>
                  </a:cubicBezTo>
                  <a:cubicBezTo>
                    <a:pt x="0" y="2"/>
                    <a:pt x="0" y="2"/>
                    <a:pt x="0" y="2"/>
                  </a:cubicBezTo>
                  <a:cubicBezTo>
                    <a:pt x="0" y="1"/>
                    <a:pt x="0" y="1"/>
                    <a:pt x="1" y="1"/>
                  </a:cubicBezTo>
                  <a:cubicBezTo>
                    <a:pt x="1" y="0"/>
                    <a:pt x="2" y="1"/>
                    <a:pt x="2" y="1"/>
                  </a:cubicBezTo>
                  <a:cubicBezTo>
                    <a:pt x="2" y="1"/>
                    <a:pt x="8" y="15"/>
                    <a:pt x="42" y="15"/>
                  </a:cubicBezTo>
                  <a:cubicBezTo>
                    <a:pt x="77" y="15"/>
                    <a:pt x="84" y="1"/>
                    <a:pt x="84" y="1"/>
                  </a:cubicBezTo>
                  <a:cubicBezTo>
                    <a:pt x="84" y="1"/>
                    <a:pt x="84" y="0"/>
                    <a:pt x="85" y="1"/>
                  </a:cubicBezTo>
                  <a:cubicBezTo>
                    <a:pt x="85" y="1"/>
                    <a:pt x="85" y="1"/>
                    <a:pt x="85" y="2"/>
                  </a:cubicBezTo>
                  <a:cubicBezTo>
                    <a:pt x="60" y="65"/>
                    <a:pt x="60" y="65"/>
                    <a:pt x="60" y="65"/>
                  </a:cubicBezTo>
                  <a:cubicBezTo>
                    <a:pt x="60" y="65"/>
                    <a:pt x="60" y="65"/>
                    <a:pt x="59" y="65"/>
                  </a:cubicBezTo>
                  <a:close/>
                  <a:moveTo>
                    <a:pt x="27" y="63"/>
                  </a:moveTo>
                  <a:cubicBezTo>
                    <a:pt x="59" y="63"/>
                    <a:pt x="59" y="63"/>
                    <a:pt x="59" y="63"/>
                  </a:cubicBezTo>
                  <a:cubicBezTo>
                    <a:pt x="82" y="6"/>
                    <a:pt x="82" y="6"/>
                    <a:pt x="82" y="6"/>
                  </a:cubicBezTo>
                  <a:cubicBezTo>
                    <a:pt x="77" y="10"/>
                    <a:pt x="65" y="17"/>
                    <a:pt x="42" y="17"/>
                  </a:cubicBezTo>
                  <a:cubicBezTo>
                    <a:pt x="19" y="17"/>
                    <a:pt x="9" y="11"/>
                    <a:pt x="4" y="6"/>
                  </a:cubicBezTo>
                  <a:cubicBezTo>
                    <a:pt x="27" y="63"/>
                    <a:pt x="27" y="63"/>
                    <a:pt x="27" y="63"/>
                  </a:cubicBez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16"/>
            <p:cNvSpPr/>
            <p:nvPr/>
          </p:nvSpPr>
          <p:spPr bwMode="auto">
            <a:xfrm>
              <a:off x="6003926" y="3803651"/>
              <a:ext cx="50800" cy="49213"/>
            </a:xfrm>
            <a:custGeom>
              <a:avLst/>
              <a:gdLst>
                <a:gd name="T0" fmla="*/ 1 w 13"/>
                <a:gd name="T1" fmla="*/ 13 h 13"/>
                <a:gd name="T2" fmla="*/ 3 w 13"/>
                <a:gd name="T3" fmla="*/ 3 h 13"/>
                <a:gd name="T4" fmla="*/ 13 w 13"/>
                <a:gd name="T5" fmla="*/ 0 h 13"/>
                <a:gd name="T6" fmla="*/ 1 w 13"/>
                <a:gd name="T7" fmla="*/ 13 h 13"/>
              </a:gdLst>
              <a:ahLst/>
              <a:cxnLst>
                <a:cxn ang="0">
                  <a:pos x="T0" y="T1"/>
                </a:cxn>
                <a:cxn ang="0">
                  <a:pos x="T2" y="T3"/>
                </a:cxn>
                <a:cxn ang="0">
                  <a:pos x="T4" y="T5"/>
                </a:cxn>
                <a:cxn ang="0">
                  <a:pos x="T6" y="T7"/>
                </a:cxn>
              </a:cxnLst>
              <a:rect l="0" t="0" r="r" b="b"/>
              <a:pathLst>
                <a:path w="13" h="13">
                  <a:moveTo>
                    <a:pt x="1" y="13"/>
                  </a:moveTo>
                  <a:cubicBezTo>
                    <a:pt x="1" y="13"/>
                    <a:pt x="1" y="6"/>
                    <a:pt x="3" y="3"/>
                  </a:cubicBezTo>
                  <a:cubicBezTo>
                    <a:pt x="6" y="0"/>
                    <a:pt x="13" y="0"/>
                    <a:pt x="13" y="0"/>
                  </a:cubicBezTo>
                  <a:cubicBezTo>
                    <a:pt x="13" y="0"/>
                    <a:pt x="0" y="0"/>
                    <a:pt x="1"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Freeform 17"/>
            <p:cNvSpPr/>
            <p:nvPr/>
          </p:nvSpPr>
          <p:spPr bwMode="auto">
            <a:xfrm>
              <a:off x="6134101" y="3803651"/>
              <a:ext cx="49213" cy="49213"/>
            </a:xfrm>
            <a:custGeom>
              <a:avLst/>
              <a:gdLst>
                <a:gd name="T0" fmla="*/ 12 w 13"/>
                <a:gd name="T1" fmla="*/ 13 h 13"/>
                <a:gd name="T2" fmla="*/ 10 w 13"/>
                <a:gd name="T3" fmla="*/ 3 h 13"/>
                <a:gd name="T4" fmla="*/ 0 w 13"/>
                <a:gd name="T5" fmla="*/ 0 h 13"/>
                <a:gd name="T6" fmla="*/ 12 w 13"/>
                <a:gd name="T7" fmla="*/ 13 h 13"/>
              </a:gdLst>
              <a:ahLst/>
              <a:cxnLst>
                <a:cxn ang="0">
                  <a:pos x="T0" y="T1"/>
                </a:cxn>
                <a:cxn ang="0">
                  <a:pos x="T2" y="T3"/>
                </a:cxn>
                <a:cxn ang="0">
                  <a:pos x="T4" y="T5"/>
                </a:cxn>
                <a:cxn ang="0">
                  <a:pos x="T6" y="T7"/>
                </a:cxn>
              </a:cxnLst>
              <a:rect l="0" t="0" r="r" b="b"/>
              <a:pathLst>
                <a:path w="13" h="13">
                  <a:moveTo>
                    <a:pt x="12" y="13"/>
                  </a:moveTo>
                  <a:cubicBezTo>
                    <a:pt x="12" y="13"/>
                    <a:pt x="12" y="6"/>
                    <a:pt x="10" y="3"/>
                  </a:cubicBezTo>
                  <a:cubicBezTo>
                    <a:pt x="7" y="0"/>
                    <a:pt x="0" y="0"/>
                    <a:pt x="0" y="0"/>
                  </a:cubicBezTo>
                  <a:cubicBezTo>
                    <a:pt x="0" y="0"/>
                    <a:pt x="13" y="0"/>
                    <a:pt x="12"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Freeform 18"/>
            <p:cNvSpPr/>
            <p:nvPr/>
          </p:nvSpPr>
          <p:spPr bwMode="auto">
            <a:xfrm>
              <a:off x="6134101" y="3863976"/>
              <a:ext cx="49213" cy="53975"/>
            </a:xfrm>
            <a:custGeom>
              <a:avLst/>
              <a:gdLst>
                <a:gd name="T0" fmla="*/ 12 w 13"/>
                <a:gd name="T1" fmla="*/ 0 h 14"/>
                <a:gd name="T2" fmla="*/ 10 w 13"/>
                <a:gd name="T3" fmla="*/ 10 h 14"/>
                <a:gd name="T4" fmla="*/ 0 w 13"/>
                <a:gd name="T5" fmla="*/ 13 h 14"/>
                <a:gd name="T6" fmla="*/ 12 w 13"/>
                <a:gd name="T7" fmla="*/ 0 h 14"/>
              </a:gdLst>
              <a:ahLst/>
              <a:cxnLst>
                <a:cxn ang="0">
                  <a:pos x="T0" y="T1"/>
                </a:cxn>
                <a:cxn ang="0">
                  <a:pos x="T2" y="T3"/>
                </a:cxn>
                <a:cxn ang="0">
                  <a:pos x="T4" y="T5"/>
                </a:cxn>
                <a:cxn ang="0">
                  <a:pos x="T6" y="T7"/>
                </a:cxn>
              </a:cxnLst>
              <a:rect l="0" t="0" r="r" b="b"/>
              <a:pathLst>
                <a:path w="13" h="14">
                  <a:moveTo>
                    <a:pt x="12" y="0"/>
                  </a:moveTo>
                  <a:cubicBezTo>
                    <a:pt x="12" y="0"/>
                    <a:pt x="12" y="7"/>
                    <a:pt x="10" y="10"/>
                  </a:cubicBezTo>
                  <a:cubicBezTo>
                    <a:pt x="7" y="14"/>
                    <a:pt x="0" y="13"/>
                    <a:pt x="0" y="13"/>
                  </a:cubicBezTo>
                  <a:cubicBezTo>
                    <a:pt x="0" y="13"/>
                    <a:pt x="13" y="13"/>
                    <a:pt x="1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Freeform 19"/>
            <p:cNvSpPr/>
            <p:nvPr/>
          </p:nvSpPr>
          <p:spPr bwMode="auto">
            <a:xfrm>
              <a:off x="6003926" y="3863976"/>
              <a:ext cx="50800" cy="53975"/>
            </a:xfrm>
            <a:custGeom>
              <a:avLst/>
              <a:gdLst>
                <a:gd name="T0" fmla="*/ 1 w 13"/>
                <a:gd name="T1" fmla="*/ 0 h 14"/>
                <a:gd name="T2" fmla="*/ 3 w 13"/>
                <a:gd name="T3" fmla="*/ 10 h 14"/>
                <a:gd name="T4" fmla="*/ 13 w 13"/>
                <a:gd name="T5" fmla="*/ 13 h 14"/>
                <a:gd name="T6" fmla="*/ 1 w 13"/>
                <a:gd name="T7" fmla="*/ 0 h 14"/>
              </a:gdLst>
              <a:ahLst/>
              <a:cxnLst>
                <a:cxn ang="0">
                  <a:pos x="T0" y="T1"/>
                </a:cxn>
                <a:cxn ang="0">
                  <a:pos x="T2" y="T3"/>
                </a:cxn>
                <a:cxn ang="0">
                  <a:pos x="T4" y="T5"/>
                </a:cxn>
                <a:cxn ang="0">
                  <a:pos x="T6" y="T7"/>
                </a:cxn>
              </a:cxnLst>
              <a:rect l="0" t="0" r="r" b="b"/>
              <a:pathLst>
                <a:path w="13" h="14">
                  <a:moveTo>
                    <a:pt x="1" y="0"/>
                  </a:moveTo>
                  <a:cubicBezTo>
                    <a:pt x="1" y="0"/>
                    <a:pt x="1" y="7"/>
                    <a:pt x="3" y="10"/>
                  </a:cubicBezTo>
                  <a:cubicBezTo>
                    <a:pt x="6" y="14"/>
                    <a:pt x="13" y="13"/>
                    <a:pt x="13" y="13"/>
                  </a:cubicBezTo>
                  <a:cubicBezTo>
                    <a:pt x="13" y="13"/>
                    <a:pt x="0" y="13"/>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66" name="组合 65"/>
          <p:cNvGrpSpPr/>
          <p:nvPr/>
        </p:nvGrpSpPr>
        <p:grpSpPr>
          <a:xfrm>
            <a:off x="10881649" y="413804"/>
            <a:ext cx="506577" cy="823817"/>
            <a:chOff x="5786438" y="2944813"/>
            <a:chExt cx="615950" cy="973138"/>
          </a:xfrm>
        </p:grpSpPr>
        <p:sp>
          <p:nvSpPr>
            <p:cNvPr id="67" name="Freeform 5"/>
            <p:cNvSpPr/>
            <p:nvPr/>
          </p:nvSpPr>
          <p:spPr bwMode="auto">
            <a:xfrm>
              <a:off x="6003926" y="3860801"/>
              <a:ext cx="179388" cy="57150"/>
            </a:xfrm>
            <a:custGeom>
              <a:avLst/>
              <a:gdLst>
                <a:gd name="T0" fmla="*/ 0 w 47"/>
                <a:gd name="T1" fmla="*/ 0 h 15"/>
                <a:gd name="T2" fmla="*/ 0 w 47"/>
                <a:gd name="T3" fmla="*/ 6 h 15"/>
                <a:gd name="T4" fmla="*/ 9 w 47"/>
                <a:gd name="T5" fmla="*/ 15 h 15"/>
                <a:gd name="T6" fmla="*/ 38 w 47"/>
                <a:gd name="T7" fmla="*/ 15 h 15"/>
                <a:gd name="T8" fmla="*/ 47 w 47"/>
                <a:gd name="T9" fmla="*/ 6 h 15"/>
                <a:gd name="T10" fmla="*/ 47 w 47"/>
                <a:gd name="T11" fmla="*/ 0 h 15"/>
                <a:gd name="T12" fmla="*/ 0 w 47"/>
                <a:gd name="T13" fmla="*/ 0 h 15"/>
              </a:gdLst>
              <a:ahLst/>
              <a:cxnLst>
                <a:cxn ang="0">
                  <a:pos x="T0" y="T1"/>
                </a:cxn>
                <a:cxn ang="0">
                  <a:pos x="T2" y="T3"/>
                </a:cxn>
                <a:cxn ang="0">
                  <a:pos x="T4" y="T5"/>
                </a:cxn>
                <a:cxn ang="0">
                  <a:pos x="T6" y="T7"/>
                </a:cxn>
                <a:cxn ang="0">
                  <a:pos x="T8" y="T9"/>
                </a:cxn>
                <a:cxn ang="0">
                  <a:pos x="T10" y="T11"/>
                </a:cxn>
                <a:cxn ang="0">
                  <a:pos x="T12" y="T13"/>
                </a:cxn>
              </a:cxnLst>
              <a:rect l="0" t="0" r="r" b="b"/>
              <a:pathLst>
                <a:path w="47" h="15">
                  <a:moveTo>
                    <a:pt x="0" y="0"/>
                  </a:moveTo>
                  <a:cubicBezTo>
                    <a:pt x="0" y="6"/>
                    <a:pt x="0" y="6"/>
                    <a:pt x="0" y="6"/>
                  </a:cubicBezTo>
                  <a:cubicBezTo>
                    <a:pt x="0" y="11"/>
                    <a:pt x="4" y="15"/>
                    <a:pt x="9" y="15"/>
                  </a:cubicBezTo>
                  <a:cubicBezTo>
                    <a:pt x="38" y="15"/>
                    <a:pt x="38" y="15"/>
                    <a:pt x="38" y="15"/>
                  </a:cubicBezTo>
                  <a:cubicBezTo>
                    <a:pt x="43" y="15"/>
                    <a:pt x="47" y="11"/>
                    <a:pt x="47" y="6"/>
                  </a:cubicBezTo>
                  <a:cubicBezTo>
                    <a:pt x="47" y="0"/>
                    <a:pt x="47" y="0"/>
                    <a:pt x="47" y="0"/>
                  </a:cubicBezTo>
                  <a:lnTo>
                    <a:pt x="0" y="0"/>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6"/>
            <p:cNvSpPr/>
            <p:nvPr/>
          </p:nvSpPr>
          <p:spPr bwMode="auto">
            <a:xfrm>
              <a:off x="6003926" y="3773488"/>
              <a:ext cx="179388" cy="87313"/>
            </a:xfrm>
            <a:custGeom>
              <a:avLst/>
              <a:gdLst>
                <a:gd name="T0" fmla="*/ 47 w 47"/>
                <a:gd name="T1" fmla="*/ 16 h 23"/>
                <a:gd name="T2" fmla="*/ 38 w 47"/>
                <a:gd name="T3" fmla="*/ 7 h 23"/>
                <a:gd name="T4" fmla="*/ 35 w 47"/>
                <a:gd name="T5" fmla="*/ 7 h 23"/>
                <a:gd name="T6" fmla="*/ 35 w 47"/>
                <a:gd name="T7" fmla="*/ 5 h 23"/>
                <a:gd name="T8" fmla="*/ 30 w 47"/>
                <a:gd name="T9" fmla="*/ 0 h 23"/>
                <a:gd name="T10" fmla="*/ 17 w 47"/>
                <a:gd name="T11" fmla="*/ 0 h 23"/>
                <a:gd name="T12" fmla="*/ 13 w 47"/>
                <a:gd name="T13" fmla="*/ 5 h 23"/>
                <a:gd name="T14" fmla="*/ 13 w 47"/>
                <a:gd name="T15" fmla="*/ 7 h 23"/>
                <a:gd name="T16" fmla="*/ 9 w 47"/>
                <a:gd name="T17" fmla="*/ 7 h 23"/>
                <a:gd name="T18" fmla="*/ 0 w 47"/>
                <a:gd name="T19" fmla="*/ 16 h 23"/>
                <a:gd name="T20" fmla="*/ 0 w 47"/>
                <a:gd name="T21" fmla="*/ 23 h 23"/>
                <a:gd name="T22" fmla="*/ 47 w 47"/>
                <a:gd name="T23" fmla="*/ 23 h 23"/>
                <a:gd name="T24" fmla="*/ 47 w 47"/>
                <a:gd name="T25" fmla="*/ 16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7" h="23">
                  <a:moveTo>
                    <a:pt x="47" y="16"/>
                  </a:moveTo>
                  <a:cubicBezTo>
                    <a:pt x="47" y="11"/>
                    <a:pt x="43" y="7"/>
                    <a:pt x="38" y="7"/>
                  </a:cubicBezTo>
                  <a:cubicBezTo>
                    <a:pt x="35" y="7"/>
                    <a:pt x="35" y="7"/>
                    <a:pt x="35" y="7"/>
                  </a:cubicBezTo>
                  <a:cubicBezTo>
                    <a:pt x="35" y="5"/>
                    <a:pt x="35" y="5"/>
                    <a:pt x="35" y="5"/>
                  </a:cubicBezTo>
                  <a:cubicBezTo>
                    <a:pt x="35" y="2"/>
                    <a:pt x="33" y="0"/>
                    <a:pt x="30" y="0"/>
                  </a:cubicBezTo>
                  <a:cubicBezTo>
                    <a:pt x="17" y="0"/>
                    <a:pt x="17" y="0"/>
                    <a:pt x="17" y="0"/>
                  </a:cubicBezTo>
                  <a:cubicBezTo>
                    <a:pt x="15" y="0"/>
                    <a:pt x="13" y="2"/>
                    <a:pt x="13" y="5"/>
                  </a:cubicBezTo>
                  <a:cubicBezTo>
                    <a:pt x="13" y="7"/>
                    <a:pt x="13" y="7"/>
                    <a:pt x="13" y="7"/>
                  </a:cubicBezTo>
                  <a:cubicBezTo>
                    <a:pt x="9" y="7"/>
                    <a:pt x="9" y="7"/>
                    <a:pt x="9" y="7"/>
                  </a:cubicBezTo>
                  <a:cubicBezTo>
                    <a:pt x="4" y="7"/>
                    <a:pt x="0" y="11"/>
                    <a:pt x="0" y="16"/>
                  </a:cubicBezTo>
                  <a:cubicBezTo>
                    <a:pt x="0" y="23"/>
                    <a:pt x="0" y="23"/>
                    <a:pt x="0" y="23"/>
                  </a:cubicBezTo>
                  <a:cubicBezTo>
                    <a:pt x="47" y="23"/>
                    <a:pt x="47" y="23"/>
                    <a:pt x="47" y="23"/>
                  </a:cubicBezTo>
                  <a:lnTo>
                    <a:pt x="47" y="16"/>
                  </a:lnTo>
                  <a:close/>
                </a:path>
              </a:pathLst>
            </a:custGeom>
            <a:solidFill>
              <a:srgbClr val="25AC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Oval 7"/>
            <p:cNvSpPr>
              <a:spLocks noChangeArrowheads="1"/>
            </p:cNvSpPr>
            <p:nvPr/>
          </p:nvSpPr>
          <p:spPr bwMode="auto">
            <a:xfrm>
              <a:off x="6030913" y="3743326"/>
              <a:ext cx="127000" cy="49213"/>
            </a:xfrm>
            <a:prstGeom prst="ellipse">
              <a:avLst/>
            </a:prstGeom>
            <a:solidFill>
              <a:srgbClr val="2F403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Freeform 8"/>
            <p:cNvSpPr/>
            <p:nvPr/>
          </p:nvSpPr>
          <p:spPr bwMode="auto">
            <a:xfrm>
              <a:off x="5786438" y="2944813"/>
              <a:ext cx="615950" cy="717550"/>
            </a:xfrm>
            <a:custGeom>
              <a:avLst/>
              <a:gdLst>
                <a:gd name="T0" fmla="*/ 72 w 161"/>
                <a:gd name="T1" fmla="*/ 189 h 189"/>
                <a:gd name="T2" fmla="*/ 89 w 161"/>
                <a:gd name="T3" fmla="*/ 189 h 189"/>
                <a:gd name="T4" fmla="*/ 161 w 161"/>
                <a:gd name="T5" fmla="*/ 80 h 189"/>
                <a:gd name="T6" fmla="*/ 81 w 161"/>
                <a:gd name="T7" fmla="*/ 0 h 189"/>
                <a:gd name="T8" fmla="*/ 0 w 161"/>
                <a:gd name="T9" fmla="*/ 80 h 189"/>
                <a:gd name="T10" fmla="*/ 72 w 161"/>
                <a:gd name="T11" fmla="*/ 189 h 189"/>
              </a:gdLst>
              <a:ahLst/>
              <a:cxnLst>
                <a:cxn ang="0">
                  <a:pos x="T0" y="T1"/>
                </a:cxn>
                <a:cxn ang="0">
                  <a:pos x="T2" y="T3"/>
                </a:cxn>
                <a:cxn ang="0">
                  <a:pos x="T4" y="T5"/>
                </a:cxn>
                <a:cxn ang="0">
                  <a:pos x="T6" y="T7"/>
                </a:cxn>
                <a:cxn ang="0">
                  <a:pos x="T8" y="T9"/>
                </a:cxn>
                <a:cxn ang="0">
                  <a:pos x="T10" y="T11"/>
                </a:cxn>
              </a:cxnLst>
              <a:rect l="0" t="0" r="r" b="b"/>
              <a:pathLst>
                <a:path w="161" h="189">
                  <a:moveTo>
                    <a:pt x="72" y="189"/>
                  </a:moveTo>
                  <a:cubicBezTo>
                    <a:pt x="89" y="189"/>
                    <a:pt x="89" y="189"/>
                    <a:pt x="89" y="189"/>
                  </a:cubicBezTo>
                  <a:cubicBezTo>
                    <a:pt x="110" y="169"/>
                    <a:pt x="161" y="116"/>
                    <a:pt x="161" y="80"/>
                  </a:cubicBezTo>
                  <a:cubicBezTo>
                    <a:pt x="161" y="36"/>
                    <a:pt x="125" y="0"/>
                    <a:pt x="81" y="0"/>
                  </a:cubicBezTo>
                  <a:cubicBezTo>
                    <a:pt x="36" y="0"/>
                    <a:pt x="0" y="36"/>
                    <a:pt x="0" y="80"/>
                  </a:cubicBezTo>
                  <a:cubicBezTo>
                    <a:pt x="0" y="116"/>
                    <a:pt x="52" y="169"/>
                    <a:pt x="72" y="189"/>
                  </a:cubicBez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9"/>
            <p:cNvSpPr/>
            <p:nvPr/>
          </p:nvSpPr>
          <p:spPr bwMode="auto">
            <a:xfrm>
              <a:off x="5870576" y="2944813"/>
              <a:ext cx="447675" cy="717550"/>
            </a:xfrm>
            <a:custGeom>
              <a:avLst/>
              <a:gdLst>
                <a:gd name="T0" fmla="*/ 65 w 117"/>
                <a:gd name="T1" fmla="*/ 189 h 189"/>
                <a:gd name="T2" fmla="*/ 117 w 117"/>
                <a:gd name="T3" fmla="*/ 80 h 189"/>
                <a:gd name="T4" fmla="*/ 59 w 117"/>
                <a:gd name="T5" fmla="*/ 0 h 189"/>
                <a:gd name="T6" fmla="*/ 43 w 117"/>
                <a:gd name="T7" fmla="*/ 3 h 189"/>
                <a:gd name="T8" fmla="*/ 0 w 117"/>
                <a:gd name="T9" fmla="*/ 80 h 189"/>
                <a:gd name="T10" fmla="*/ 53 w 117"/>
                <a:gd name="T11" fmla="*/ 189 h 189"/>
                <a:gd name="T12" fmla="*/ 65 w 117"/>
                <a:gd name="T13" fmla="*/ 189 h 189"/>
              </a:gdLst>
              <a:ahLst/>
              <a:cxnLst>
                <a:cxn ang="0">
                  <a:pos x="T0" y="T1"/>
                </a:cxn>
                <a:cxn ang="0">
                  <a:pos x="T2" y="T3"/>
                </a:cxn>
                <a:cxn ang="0">
                  <a:pos x="T4" y="T5"/>
                </a:cxn>
                <a:cxn ang="0">
                  <a:pos x="T6" y="T7"/>
                </a:cxn>
                <a:cxn ang="0">
                  <a:pos x="T8" y="T9"/>
                </a:cxn>
                <a:cxn ang="0">
                  <a:pos x="T10" y="T11"/>
                </a:cxn>
                <a:cxn ang="0">
                  <a:pos x="T12" y="T13"/>
                </a:cxn>
              </a:cxnLst>
              <a:rect l="0" t="0" r="r" b="b"/>
              <a:pathLst>
                <a:path w="117" h="189">
                  <a:moveTo>
                    <a:pt x="65" y="189"/>
                  </a:moveTo>
                  <a:cubicBezTo>
                    <a:pt x="80" y="169"/>
                    <a:pt x="117" y="116"/>
                    <a:pt x="117" y="80"/>
                  </a:cubicBezTo>
                  <a:cubicBezTo>
                    <a:pt x="117" y="36"/>
                    <a:pt x="91" y="0"/>
                    <a:pt x="59" y="0"/>
                  </a:cubicBezTo>
                  <a:cubicBezTo>
                    <a:pt x="53" y="0"/>
                    <a:pt x="48" y="1"/>
                    <a:pt x="43" y="3"/>
                  </a:cubicBezTo>
                  <a:cubicBezTo>
                    <a:pt x="18" y="12"/>
                    <a:pt x="0" y="43"/>
                    <a:pt x="0" y="80"/>
                  </a:cubicBezTo>
                  <a:cubicBezTo>
                    <a:pt x="0" y="116"/>
                    <a:pt x="37" y="169"/>
                    <a:pt x="53" y="189"/>
                  </a:cubicBezTo>
                  <a:lnTo>
                    <a:pt x="65"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10"/>
            <p:cNvSpPr/>
            <p:nvPr/>
          </p:nvSpPr>
          <p:spPr bwMode="auto">
            <a:xfrm>
              <a:off x="5938838" y="2944813"/>
              <a:ext cx="309563" cy="717550"/>
            </a:xfrm>
            <a:custGeom>
              <a:avLst/>
              <a:gdLst>
                <a:gd name="T0" fmla="*/ 45 w 81"/>
                <a:gd name="T1" fmla="*/ 189 h 189"/>
                <a:gd name="T2" fmla="*/ 81 w 81"/>
                <a:gd name="T3" fmla="*/ 80 h 189"/>
                <a:gd name="T4" fmla="*/ 41 w 81"/>
                <a:gd name="T5" fmla="*/ 0 h 189"/>
                <a:gd name="T6" fmla="*/ 0 w 81"/>
                <a:gd name="T7" fmla="*/ 80 h 189"/>
                <a:gd name="T8" fmla="*/ 36 w 81"/>
                <a:gd name="T9" fmla="*/ 189 h 189"/>
                <a:gd name="T10" fmla="*/ 45 w 81"/>
                <a:gd name="T11" fmla="*/ 189 h 189"/>
              </a:gdLst>
              <a:ahLst/>
              <a:cxnLst>
                <a:cxn ang="0">
                  <a:pos x="T0" y="T1"/>
                </a:cxn>
                <a:cxn ang="0">
                  <a:pos x="T2" y="T3"/>
                </a:cxn>
                <a:cxn ang="0">
                  <a:pos x="T4" y="T5"/>
                </a:cxn>
                <a:cxn ang="0">
                  <a:pos x="T6" y="T7"/>
                </a:cxn>
                <a:cxn ang="0">
                  <a:pos x="T8" y="T9"/>
                </a:cxn>
                <a:cxn ang="0">
                  <a:pos x="T10" y="T11"/>
                </a:cxn>
              </a:cxnLst>
              <a:rect l="0" t="0" r="r" b="b"/>
              <a:pathLst>
                <a:path w="81" h="189">
                  <a:moveTo>
                    <a:pt x="45" y="189"/>
                  </a:moveTo>
                  <a:cubicBezTo>
                    <a:pt x="55" y="169"/>
                    <a:pt x="81" y="116"/>
                    <a:pt x="81" y="80"/>
                  </a:cubicBezTo>
                  <a:cubicBezTo>
                    <a:pt x="81" y="36"/>
                    <a:pt x="63" y="0"/>
                    <a:pt x="41" y="0"/>
                  </a:cubicBezTo>
                  <a:cubicBezTo>
                    <a:pt x="18" y="0"/>
                    <a:pt x="0" y="36"/>
                    <a:pt x="0" y="80"/>
                  </a:cubicBezTo>
                  <a:cubicBezTo>
                    <a:pt x="0" y="116"/>
                    <a:pt x="26" y="169"/>
                    <a:pt x="36" y="189"/>
                  </a:cubicBezTo>
                  <a:lnTo>
                    <a:pt x="45" y="189"/>
                  </a:lnTo>
                  <a:close/>
                </a:path>
              </a:pathLst>
            </a:custGeom>
            <a:solidFill>
              <a:srgbClr val="DD4D3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Freeform 11"/>
            <p:cNvSpPr/>
            <p:nvPr/>
          </p:nvSpPr>
          <p:spPr bwMode="auto">
            <a:xfrm>
              <a:off x="6049963" y="2944813"/>
              <a:ext cx="88900" cy="717550"/>
            </a:xfrm>
            <a:custGeom>
              <a:avLst/>
              <a:gdLst>
                <a:gd name="T0" fmla="*/ 13 w 23"/>
                <a:gd name="T1" fmla="*/ 189 h 189"/>
                <a:gd name="T2" fmla="*/ 23 w 23"/>
                <a:gd name="T3" fmla="*/ 80 h 189"/>
                <a:gd name="T4" fmla="*/ 12 w 23"/>
                <a:gd name="T5" fmla="*/ 0 h 189"/>
                <a:gd name="T6" fmla="*/ 0 w 23"/>
                <a:gd name="T7" fmla="*/ 80 h 189"/>
                <a:gd name="T8" fmla="*/ 10 w 23"/>
                <a:gd name="T9" fmla="*/ 189 h 189"/>
                <a:gd name="T10" fmla="*/ 13 w 23"/>
                <a:gd name="T11" fmla="*/ 189 h 189"/>
              </a:gdLst>
              <a:ahLst/>
              <a:cxnLst>
                <a:cxn ang="0">
                  <a:pos x="T0" y="T1"/>
                </a:cxn>
                <a:cxn ang="0">
                  <a:pos x="T2" y="T3"/>
                </a:cxn>
                <a:cxn ang="0">
                  <a:pos x="T4" y="T5"/>
                </a:cxn>
                <a:cxn ang="0">
                  <a:pos x="T6" y="T7"/>
                </a:cxn>
                <a:cxn ang="0">
                  <a:pos x="T8" y="T9"/>
                </a:cxn>
                <a:cxn ang="0">
                  <a:pos x="T10" y="T11"/>
                </a:cxn>
              </a:cxnLst>
              <a:rect l="0" t="0" r="r" b="b"/>
              <a:pathLst>
                <a:path w="23" h="189">
                  <a:moveTo>
                    <a:pt x="13" y="189"/>
                  </a:moveTo>
                  <a:cubicBezTo>
                    <a:pt x="16" y="169"/>
                    <a:pt x="23" y="116"/>
                    <a:pt x="23" y="80"/>
                  </a:cubicBezTo>
                  <a:cubicBezTo>
                    <a:pt x="23" y="36"/>
                    <a:pt x="12" y="0"/>
                    <a:pt x="12" y="0"/>
                  </a:cubicBezTo>
                  <a:cubicBezTo>
                    <a:pt x="12" y="0"/>
                    <a:pt x="0" y="36"/>
                    <a:pt x="0" y="80"/>
                  </a:cubicBezTo>
                  <a:cubicBezTo>
                    <a:pt x="0" y="116"/>
                    <a:pt x="7" y="169"/>
                    <a:pt x="10" y="189"/>
                  </a:cubicBezTo>
                  <a:lnTo>
                    <a:pt x="13" y="189"/>
                  </a:ln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Freeform 12"/>
            <p:cNvSpPr>
              <a:spLocks noEditPoints="1"/>
            </p:cNvSpPr>
            <p:nvPr/>
          </p:nvSpPr>
          <p:spPr bwMode="auto">
            <a:xfrm>
              <a:off x="5930901" y="3522663"/>
              <a:ext cx="325438" cy="246063"/>
            </a:xfrm>
            <a:custGeom>
              <a:avLst/>
              <a:gdLst>
                <a:gd name="T0" fmla="*/ 59 w 85"/>
                <a:gd name="T1" fmla="*/ 65 h 65"/>
                <a:gd name="T2" fmla="*/ 26 w 85"/>
                <a:gd name="T3" fmla="*/ 65 h 65"/>
                <a:gd name="T4" fmla="*/ 25 w 85"/>
                <a:gd name="T5" fmla="*/ 65 h 65"/>
                <a:gd name="T6" fmla="*/ 0 w 85"/>
                <a:gd name="T7" fmla="*/ 2 h 65"/>
                <a:gd name="T8" fmla="*/ 1 w 85"/>
                <a:gd name="T9" fmla="*/ 1 h 65"/>
                <a:gd name="T10" fmla="*/ 2 w 85"/>
                <a:gd name="T11" fmla="*/ 1 h 65"/>
                <a:gd name="T12" fmla="*/ 42 w 85"/>
                <a:gd name="T13" fmla="*/ 15 h 65"/>
                <a:gd name="T14" fmla="*/ 84 w 85"/>
                <a:gd name="T15" fmla="*/ 1 h 65"/>
                <a:gd name="T16" fmla="*/ 85 w 85"/>
                <a:gd name="T17" fmla="*/ 1 h 65"/>
                <a:gd name="T18" fmla="*/ 85 w 85"/>
                <a:gd name="T19" fmla="*/ 2 h 65"/>
                <a:gd name="T20" fmla="*/ 60 w 85"/>
                <a:gd name="T21" fmla="*/ 65 h 65"/>
                <a:gd name="T22" fmla="*/ 59 w 85"/>
                <a:gd name="T23" fmla="*/ 65 h 65"/>
                <a:gd name="T24" fmla="*/ 27 w 85"/>
                <a:gd name="T25" fmla="*/ 63 h 65"/>
                <a:gd name="T26" fmla="*/ 59 w 85"/>
                <a:gd name="T27" fmla="*/ 63 h 65"/>
                <a:gd name="T28" fmla="*/ 82 w 85"/>
                <a:gd name="T29" fmla="*/ 6 h 65"/>
                <a:gd name="T30" fmla="*/ 42 w 85"/>
                <a:gd name="T31" fmla="*/ 17 h 65"/>
                <a:gd name="T32" fmla="*/ 4 w 85"/>
                <a:gd name="T33" fmla="*/ 6 h 65"/>
                <a:gd name="T34" fmla="*/ 27 w 85"/>
                <a:gd name="T35" fmla="*/ 6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65">
                  <a:moveTo>
                    <a:pt x="59" y="65"/>
                  </a:moveTo>
                  <a:cubicBezTo>
                    <a:pt x="26" y="65"/>
                    <a:pt x="26" y="65"/>
                    <a:pt x="26" y="65"/>
                  </a:cubicBezTo>
                  <a:cubicBezTo>
                    <a:pt x="26" y="65"/>
                    <a:pt x="25" y="65"/>
                    <a:pt x="25" y="65"/>
                  </a:cubicBezTo>
                  <a:cubicBezTo>
                    <a:pt x="0" y="2"/>
                    <a:pt x="0" y="2"/>
                    <a:pt x="0" y="2"/>
                  </a:cubicBezTo>
                  <a:cubicBezTo>
                    <a:pt x="0" y="1"/>
                    <a:pt x="0" y="1"/>
                    <a:pt x="1" y="1"/>
                  </a:cubicBezTo>
                  <a:cubicBezTo>
                    <a:pt x="1" y="0"/>
                    <a:pt x="2" y="1"/>
                    <a:pt x="2" y="1"/>
                  </a:cubicBezTo>
                  <a:cubicBezTo>
                    <a:pt x="2" y="1"/>
                    <a:pt x="8" y="15"/>
                    <a:pt x="42" y="15"/>
                  </a:cubicBezTo>
                  <a:cubicBezTo>
                    <a:pt x="77" y="15"/>
                    <a:pt x="84" y="1"/>
                    <a:pt x="84" y="1"/>
                  </a:cubicBezTo>
                  <a:cubicBezTo>
                    <a:pt x="84" y="1"/>
                    <a:pt x="84" y="0"/>
                    <a:pt x="85" y="1"/>
                  </a:cubicBezTo>
                  <a:cubicBezTo>
                    <a:pt x="85" y="1"/>
                    <a:pt x="85" y="1"/>
                    <a:pt x="85" y="2"/>
                  </a:cubicBezTo>
                  <a:cubicBezTo>
                    <a:pt x="60" y="65"/>
                    <a:pt x="60" y="65"/>
                    <a:pt x="60" y="65"/>
                  </a:cubicBezTo>
                  <a:cubicBezTo>
                    <a:pt x="60" y="65"/>
                    <a:pt x="60" y="65"/>
                    <a:pt x="59" y="65"/>
                  </a:cubicBezTo>
                  <a:close/>
                  <a:moveTo>
                    <a:pt x="27" y="63"/>
                  </a:moveTo>
                  <a:cubicBezTo>
                    <a:pt x="59" y="63"/>
                    <a:pt x="59" y="63"/>
                    <a:pt x="59" y="63"/>
                  </a:cubicBezTo>
                  <a:cubicBezTo>
                    <a:pt x="82" y="6"/>
                    <a:pt x="82" y="6"/>
                    <a:pt x="82" y="6"/>
                  </a:cubicBezTo>
                  <a:cubicBezTo>
                    <a:pt x="77" y="10"/>
                    <a:pt x="65" y="17"/>
                    <a:pt x="42" y="17"/>
                  </a:cubicBezTo>
                  <a:cubicBezTo>
                    <a:pt x="19" y="17"/>
                    <a:pt x="9" y="11"/>
                    <a:pt x="4" y="6"/>
                  </a:cubicBezTo>
                  <a:cubicBezTo>
                    <a:pt x="27" y="63"/>
                    <a:pt x="27" y="63"/>
                    <a:pt x="27" y="63"/>
                  </a:cubicBezTo>
                  <a:close/>
                </a:path>
              </a:pathLst>
            </a:custGeom>
            <a:solidFill>
              <a:srgbClr val="F8A01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16"/>
            <p:cNvSpPr/>
            <p:nvPr/>
          </p:nvSpPr>
          <p:spPr bwMode="auto">
            <a:xfrm>
              <a:off x="6003926" y="3803651"/>
              <a:ext cx="50800" cy="49213"/>
            </a:xfrm>
            <a:custGeom>
              <a:avLst/>
              <a:gdLst>
                <a:gd name="T0" fmla="*/ 1 w 13"/>
                <a:gd name="T1" fmla="*/ 13 h 13"/>
                <a:gd name="T2" fmla="*/ 3 w 13"/>
                <a:gd name="T3" fmla="*/ 3 h 13"/>
                <a:gd name="T4" fmla="*/ 13 w 13"/>
                <a:gd name="T5" fmla="*/ 0 h 13"/>
                <a:gd name="T6" fmla="*/ 1 w 13"/>
                <a:gd name="T7" fmla="*/ 13 h 13"/>
              </a:gdLst>
              <a:ahLst/>
              <a:cxnLst>
                <a:cxn ang="0">
                  <a:pos x="T0" y="T1"/>
                </a:cxn>
                <a:cxn ang="0">
                  <a:pos x="T2" y="T3"/>
                </a:cxn>
                <a:cxn ang="0">
                  <a:pos x="T4" y="T5"/>
                </a:cxn>
                <a:cxn ang="0">
                  <a:pos x="T6" y="T7"/>
                </a:cxn>
              </a:cxnLst>
              <a:rect l="0" t="0" r="r" b="b"/>
              <a:pathLst>
                <a:path w="13" h="13">
                  <a:moveTo>
                    <a:pt x="1" y="13"/>
                  </a:moveTo>
                  <a:cubicBezTo>
                    <a:pt x="1" y="13"/>
                    <a:pt x="1" y="6"/>
                    <a:pt x="3" y="3"/>
                  </a:cubicBezTo>
                  <a:cubicBezTo>
                    <a:pt x="6" y="0"/>
                    <a:pt x="13" y="0"/>
                    <a:pt x="13" y="0"/>
                  </a:cubicBezTo>
                  <a:cubicBezTo>
                    <a:pt x="13" y="0"/>
                    <a:pt x="0" y="0"/>
                    <a:pt x="1"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6" name="Freeform 17"/>
            <p:cNvSpPr/>
            <p:nvPr/>
          </p:nvSpPr>
          <p:spPr bwMode="auto">
            <a:xfrm>
              <a:off x="6134101" y="3803651"/>
              <a:ext cx="49213" cy="49213"/>
            </a:xfrm>
            <a:custGeom>
              <a:avLst/>
              <a:gdLst>
                <a:gd name="T0" fmla="*/ 12 w 13"/>
                <a:gd name="T1" fmla="*/ 13 h 13"/>
                <a:gd name="T2" fmla="*/ 10 w 13"/>
                <a:gd name="T3" fmla="*/ 3 h 13"/>
                <a:gd name="T4" fmla="*/ 0 w 13"/>
                <a:gd name="T5" fmla="*/ 0 h 13"/>
                <a:gd name="T6" fmla="*/ 12 w 13"/>
                <a:gd name="T7" fmla="*/ 13 h 13"/>
              </a:gdLst>
              <a:ahLst/>
              <a:cxnLst>
                <a:cxn ang="0">
                  <a:pos x="T0" y="T1"/>
                </a:cxn>
                <a:cxn ang="0">
                  <a:pos x="T2" y="T3"/>
                </a:cxn>
                <a:cxn ang="0">
                  <a:pos x="T4" y="T5"/>
                </a:cxn>
                <a:cxn ang="0">
                  <a:pos x="T6" y="T7"/>
                </a:cxn>
              </a:cxnLst>
              <a:rect l="0" t="0" r="r" b="b"/>
              <a:pathLst>
                <a:path w="13" h="13">
                  <a:moveTo>
                    <a:pt x="12" y="13"/>
                  </a:moveTo>
                  <a:cubicBezTo>
                    <a:pt x="12" y="13"/>
                    <a:pt x="12" y="6"/>
                    <a:pt x="10" y="3"/>
                  </a:cubicBezTo>
                  <a:cubicBezTo>
                    <a:pt x="7" y="0"/>
                    <a:pt x="0" y="0"/>
                    <a:pt x="0" y="0"/>
                  </a:cubicBezTo>
                  <a:cubicBezTo>
                    <a:pt x="0" y="0"/>
                    <a:pt x="13" y="0"/>
                    <a:pt x="12" y="1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7" name="Freeform 18"/>
            <p:cNvSpPr/>
            <p:nvPr/>
          </p:nvSpPr>
          <p:spPr bwMode="auto">
            <a:xfrm>
              <a:off x="6134101" y="3863976"/>
              <a:ext cx="49213" cy="53975"/>
            </a:xfrm>
            <a:custGeom>
              <a:avLst/>
              <a:gdLst>
                <a:gd name="T0" fmla="*/ 12 w 13"/>
                <a:gd name="T1" fmla="*/ 0 h 14"/>
                <a:gd name="T2" fmla="*/ 10 w 13"/>
                <a:gd name="T3" fmla="*/ 10 h 14"/>
                <a:gd name="T4" fmla="*/ 0 w 13"/>
                <a:gd name="T5" fmla="*/ 13 h 14"/>
                <a:gd name="T6" fmla="*/ 12 w 13"/>
                <a:gd name="T7" fmla="*/ 0 h 14"/>
              </a:gdLst>
              <a:ahLst/>
              <a:cxnLst>
                <a:cxn ang="0">
                  <a:pos x="T0" y="T1"/>
                </a:cxn>
                <a:cxn ang="0">
                  <a:pos x="T2" y="T3"/>
                </a:cxn>
                <a:cxn ang="0">
                  <a:pos x="T4" y="T5"/>
                </a:cxn>
                <a:cxn ang="0">
                  <a:pos x="T6" y="T7"/>
                </a:cxn>
              </a:cxnLst>
              <a:rect l="0" t="0" r="r" b="b"/>
              <a:pathLst>
                <a:path w="13" h="14">
                  <a:moveTo>
                    <a:pt x="12" y="0"/>
                  </a:moveTo>
                  <a:cubicBezTo>
                    <a:pt x="12" y="0"/>
                    <a:pt x="12" y="7"/>
                    <a:pt x="10" y="10"/>
                  </a:cubicBezTo>
                  <a:cubicBezTo>
                    <a:pt x="7" y="14"/>
                    <a:pt x="0" y="13"/>
                    <a:pt x="0" y="13"/>
                  </a:cubicBezTo>
                  <a:cubicBezTo>
                    <a:pt x="0" y="13"/>
                    <a:pt x="13" y="13"/>
                    <a:pt x="12"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8" name="Freeform 19"/>
            <p:cNvSpPr/>
            <p:nvPr/>
          </p:nvSpPr>
          <p:spPr bwMode="auto">
            <a:xfrm>
              <a:off x="6003926" y="3863976"/>
              <a:ext cx="50800" cy="53975"/>
            </a:xfrm>
            <a:custGeom>
              <a:avLst/>
              <a:gdLst>
                <a:gd name="T0" fmla="*/ 1 w 13"/>
                <a:gd name="T1" fmla="*/ 0 h 14"/>
                <a:gd name="T2" fmla="*/ 3 w 13"/>
                <a:gd name="T3" fmla="*/ 10 h 14"/>
                <a:gd name="T4" fmla="*/ 13 w 13"/>
                <a:gd name="T5" fmla="*/ 13 h 14"/>
                <a:gd name="T6" fmla="*/ 1 w 13"/>
                <a:gd name="T7" fmla="*/ 0 h 14"/>
              </a:gdLst>
              <a:ahLst/>
              <a:cxnLst>
                <a:cxn ang="0">
                  <a:pos x="T0" y="T1"/>
                </a:cxn>
                <a:cxn ang="0">
                  <a:pos x="T2" y="T3"/>
                </a:cxn>
                <a:cxn ang="0">
                  <a:pos x="T4" y="T5"/>
                </a:cxn>
                <a:cxn ang="0">
                  <a:pos x="T6" y="T7"/>
                </a:cxn>
              </a:cxnLst>
              <a:rect l="0" t="0" r="r" b="b"/>
              <a:pathLst>
                <a:path w="13" h="14">
                  <a:moveTo>
                    <a:pt x="1" y="0"/>
                  </a:moveTo>
                  <a:cubicBezTo>
                    <a:pt x="1" y="0"/>
                    <a:pt x="1" y="7"/>
                    <a:pt x="3" y="10"/>
                  </a:cubicBezTo>
                  <a:cubicBezTo>
                    <a:pt x="6" y="14"/>
                    <a:pt x="13" y="13"/>
                    <a:pt x="13" y="13"/>
                  </a:cubicBezTo>
                  <a:cubicBezTo>
                    <a:pt x="13" y="13"/>
                    <a:pt x="0" y="13"/>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79" name="云形 78"/>
          <p:cNvSpPr/>
          <p:nvPr/>
        </p:nvSpPr>
        <p:spPr>
          <a:xfrm>
            <a:off x="2251289" y="2879407"/>
            <a:ext cx="514350" cy="361950"/>
          </a:xfrm>
          <a:prstGeom prst="cloud">
            <a:avLst/>
          </a:prstGeom>
          <a:solidFill>
            <a:schemeClr val="bg1"/>
          </a:solidFill>
          <a:ln w="28575">
            <a:solidFill>
              <a:srgbClr val="62B4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solidFill>
                  <a:srgbClr val="62B468"/>
                </a:solidFill>
                <a:latin typeface="汉仪夏日体W" panose="00020600040101010101" pitchFamily="18" charset="-122"/>
                <a:ea typeface="汉仪夏日体W" panose="00020600040101010101" pitchFamily="18" charset="-122"/>
              </a:rPr>
              <a:t>2</a:t>
            </a:r>
            <a:endParaRPr lang="zh-CN" altLang="en-US" sz="2000" b="1">
              <a:solidFill>
                <a:srgbClr val="62B468"/>
              </a:solidFill>
              <a:latin typeface="汉仪夏日体W" panose="00020600040101010101" pitchFamily="18" charset="-122"/>
              <a:ea typeface="汉仪夏日体W" panose="00020600040101010101" pitchFamily="18" charset="-122"/>
            </a:endParaRPr>
          </a:p>
        </p:txBody>
      </p:sp>
      <p:sp>
        <p:nvSpPr>
          <p:cNvPr id="80" name="云形 79"/>
          <p:cNvSpPr/>
          <p:nvPr/>
        </p:nvSpPr>
        <p:spPr>
          <a:xfrm>
            <a:off x="2251289" y="3482591"/>
            <a:ext cx="514350" cy="361950"/>
          </a:xfrm>
          <a:prstGeom prst="cloud">
            <a:avLst/>
          </a:prstGeom>
          <a:solidFill>
            <a:schemeClr val="bg1"/>
          </a:solidFill>
          <a:ln w="28575">
            <a:solidFill>
              <a:srgbClr val="62B4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solidFill>
                  <a:srgbClr val="62B468"/>
                </a:solidFill>
                <a:latin typeface="汉仪夏日体W" panose="00020600040101010101" pitchFamily="18" charset="-122"/>
                <a:ea typeface="汉仪夏日体W" panose="00020600040101010101" pitchFamily="18" charset="-122"/>
              </a:rPr>
              <a:t>3</a:t>
            </a:r>
            <a:endParaRPr lang="zh-CN" altLang="en-US" sz="2000" b="1">
              <a:solidFill>
                <a:srgbClr val="62B468"/>
              </a:solidFill>
              <a:latin typeface="汉仪夏日体W" panose="00020600040101010101" pitchFamily="18" charset="-122"/>
              <a:ea typeface="汉仪夏日体W" panose="00020600040101010101" pitchFamily="18" charset="-122"/>
            </a:endParaRPr>
          </a:p>
        </p:txBody>
      </p:sp>
      <p:sp>
        <p:nvSpPr>
          <p:cNvPr id="81" name="云形 80"/>
          <p:cNvSpPr/>
          <p:nvPr/>
        </p:nvSpPr>
        <p:spPr>
          <a:xfrm>
            <a:off x="6976534" y="2330500"/>
            <a:ext cx="514350" cy="361950"/>
          </a:xfrm>
          <a:prstGeom prst="cloud">
            <a:avLst/>
          </a:prstGeom>
          <a:solidFill>
            <a:schemeClr val="bg1"/>
          </a:solidFill>
          <a:ln w="28575">
            <a:solidFill>
              <a:srgbClr val="62B4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solidFill>
                  <a:srgbClr val="62B468"/>
                </a:solidFill>
                <a:latin typeface="汉仪夏日体W" panose="00020600040101010101" pitchFamily="18" charset="-122"/>
                <a:ea typeface="汉仪夏日体W" panose="00020600040101010101" pitchFamily="18" charset="-122"/>
              </a:rPr>
              <a:t>4</a:t>
            </a:r>
            <a:endParaRPr lang="zh-CN" altLang="en-US" sz="2000" b="1">
              <a:solidFill>
                <a:srgbClr val="62B468"/>
              </a:solidFill>
              <a:latin typeface="汉仪夏日体W" panose="00020600040101010101" pitchFamily="18" charset="-122"/>
              <a:ea typeface="汉仪夏日体W" panose="00020600040101010101" pitchFamily="18" charset="-122"/>
            </a:endParaRPr>
          </a:p>
        </p:txBody>
      </p:sp>
      <p:sp>
        <p:nvSpPr>
          <p:cNvPr id="82" name="云形 81"/>
          <p:cNvSpPr/>
          <p:nvPr/>
        </p:nvSpPr>
        <p:spPr>
          <a:xfrm>
            <a:off x="6976534" y="2933684"/>
            <a:ext cx="514350" cy="361950"/>
          </a:xfrm>
          <a:prstGeom prst="cloud">
            <a:avLst/>
          </a:prstGeom>
          <a:solidFill>
            <a:schemeClr val="bg1"/>
          </a:solidFill>
          <a:ln w="28575">
            <a:solidFill>
              <a:srgbClr val="62B4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solidFill>
                  <a:srgbClr val="62B468"/>
                </a:solidFill>
                <a:latin typeface="汉仪夏日体W" panose="00020600040101010101" pitchFamily="18" charset="-122"/>
                <a:ea typeface="汉仪夏日体W" panose="00020600040101010101" pitchFamily="18" charset="-122"/>
              </a:rPr>
              <a:t>5</a:t>
            </a:r>
            <a:endParaRPr lang="zh-CN" altLang="en-US" sz="2000" b="1">
              <a:solidFill>
                <a:srgbClr val="62B468"/>
              </a:solidFill>
              <a:latin typeface="汉仪夏日体W" panose="00020600040101010101" pitchFamily="18" charset="-122"/>
              <a:ea typeface="汉仪夏日体W" panose="00020600040101010101" pitchFamily="18" charset="-122"/>
            </a:endParaRPr>
          </a:p>
        </p:txBody>
      </p:sp>
      <p:sp>
        <p:nvSpPr>
          <p:cNvPr id="83" name="云形 82"/>
          <p:cNvSpPr/>
          <p:nvPr/>
        </p:nvSpPr>
        <p:spPr>
          <a:xfrm>
            <a:off x="6976534" y="3536868"/>
            <a:ext cx="514350" cy="361950"/>
          </a:xfrm>
          <a:prstGeom prst="cloud">
            <a:avLst/>
          </a:prstGeom>
          <a:solidFill>
            <a:schemeClr val="bg1"/>
          </a:solidFill>
          <a:ln w="28575">
            <a:solidFill>
              <a:srgbClr val="62B4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b="1">
                <a:solidFill>
                  <a:srgbClr val="62B468"/>
                </a:solidFill>
                <a:latin typeface="汉仪夏日体W" panose="00020600040101010101" pitchFamily="18" charset="-122"/>
                <a:ea typeface="汉仪夏日体W" panose="00020600040101010101" pitchFamily="18" charset="-122"/>
              </a:rPr>
              <a:t>6</a:t>
            </a:r>
            <a:endParaRPr lang="zh-CN" altLang="en-US" sz="2000" b="1">
              <a:solidFill>
                <a:srgbClr val="62B468"/>
              </a:solidFill>
              <a:latin typeface="汉仪夏日体W" panose="00020600040101010101" pitchFamily="18" charset="-122"/>
              <a:ea typeface="汉仪夏日体W" panose="00020600040101010101" pitchFamily="18"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47"/>
                                        </p:tgtEl>
                                        <p:attrNameLst>
                                          <p:attrName>style.visibility</p:attrName>
                                        </p:attrNameLst>
                                      </p:cBhvr>
                                      <p:to>
                                        <p:strVal val="visible"/>
                                      </p:to>
                                    </p:set>
                                    <p:anim calcmode="lin" valueType="num">
                                      <p:cBhvr>
                                        <p:cTn id="13" dur="500" fill="hold"/>
                                        <p:tgtEl>
                                          <p:spTgt spid="47"/>
                                        </p:tgtEl>
                                        <p:attrNameLst>
                                          <p:attrName>ppt_w</p:attrName>
                                        </p:attrNameLst>
                                      </p:cBhvr>
                                      <p:tavLst>
                                        <p:tav tm="0">
                                          <p:val>
                                            <p:fltVal val="0"/>
                                          </p:val>
                                        </p:tav>
                                        <p:tav tm="100000">
                                          <p:val>
                                            <p:strVal val="#ppt_w"/>
                                          </p:val>
                                        </p:tav>
                                      </p:tavLst>
                                    </p:anim>
                                    <p:anim calcmode="lin" valueType="num">
                                      <p:cBhvr>
                                        <p:cTn id="14" dur="500" fill="hold"/>
                                        <p:tgtEl>
                                          <p:spTgt spid="47"/>
                                        </p:tgtEl>
                                        <p:attrNameLst>
                                          <p:attrName>ppt_h</p:attrName>
                                        </p:attrNameLst>
                                      </p:cBhvr>
                                      <p:tavLst>
                                        <p:tav tm="0">
                                          <p:val>
                                            <p:fltVal val="0"/>
                                          </p:val>
                                        </p:tav>
                                        <p:tav tm="100000">
                                          <p:val>
                                            <p:strVal val="#ppt_h"/>
                                          </p:val>
                                        </p:tav>
                                      </p:tavLst>
                                    </p:anim>
                                    <p:animEffect transition="in" filter="fade">
                                      <p:cBhvr>
                                        <p:cTn id="15" dur="500"/>
                                        <p:tgtEl>
                                          <p:spTgt spid="47"/>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500" fill="hold"/>
                                        <p:tgtEl>
                                          <p:spTgt spid="48"/>
                                        </p:tgtEl>
                                        <p:attrNameLst>
                                          <p:attrName>ppt_w</p:attrName>
                                        </p:attrNameLst>
                                      </p:cBhvr>
                                      <p:tavLst>
                                        <p:tav tm="0">
                                          <p:val>
                                            <p:fltVal val="0"/>
                                          </p:val>
                                        </p:tav>
                                        <p:tav tm="100000">
                                          <p:val>
                                            <p:strVal val="#ppt_w"/>
                                          </p:val>
                                        </p:tav>
                                      </p:tavLst>
                                    </p:anim>
                                    <p:anim calcmode="lin" valueType="num">
                                      <p:cBhvr>
                                        <p:cTn id="20" dur="500" fill="hold"/>
                                        <p:tgtEl>
                                          <p:spTgt spid="48"/>
                                        </p:tgtEl>
                                        <p:attrNameLst>
                                          <p:attrName>ppt_h</p:attrName>
                                        </p:attrNameLst>
                                      </p:cBhvr>
                                      <p:tavLst>
                                        <p:tav tm="0">
                                          <p:val>
                                            <p:fltVal val="0"/>
                                          </p:val>
                                        </p:tav>
                                        <p:tav tm="100000">
                                          <p:val>
                                            <p:strVal val="#ppt_h"/>
                                          </p:val>
                                        </p:tav>
                                      </p:tavLst>
                                    </p:anim>
                                    <p:animEffect transition="in" filter="fade">
                                      <p:cBhvr>
                                        <p:cTn id="21" dur="500"/>
                                        <p:tgtEl>
                                          <p:spTgt spid="48"/>
                                        </p:tgtEl>
                                      </p:cBhvr>
                                    </p:animEffect>
                                  </p:childTnLst>
                                </p:cTn>
                              </p:par>
                            </p:childTnLst>
                          </p:cTn>
                        </p:par>
                        <p:par>
                          <p:cTn id="22" fill="hold" nodeType="afterGroup">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49"/>
                                        </p:tgtEl>
                                        <p:attrNameLst>
                                          <p:attrName>style.visibility</p:attrName>
                                        </p:attrNameLst>
                                      </p:cBhvr>
                                      <p:to>
                                        <p:strVal val="visible"/>
                                      </p:to>
                                    </p:set>
                                    <p:anim calcmode="lin" valueType="num">
                                      <p:cBhvr>
                                        <p:cTn id="25" dur="500" fill="hold"/>
                                        <p:tgtEl>
                                          <p:spTgt spid="49"/>
                                        </p:tgtEl>
                                        <p:attrNameLst>
                                          <p:attrName>ppt_w</p:attrName>
                                        </p:attrNameLst>
                                      </p:cBhvr>
                                      <p:tavLst>
                                        <p:tav tm="0">
                                          <p:val>
                                            <p:fltVal val="0"/>
                                          </p:val>
                                        </p:tav>
                                        <p:tav tm="100000">
                                          <p:val>
                                            <p:strVal val="#ppt_w"/>
                                          </p:val>
                                        </p:tav>
                                      </p:tavLst>
                                    </p:anim>
                                    <p:anim calcmode="lin" valueType="num">
                                      <p:cBhvr>
                                        <p:cTn id="26" dur="500" fill="hold"/>
                                        <p:tgtEl>
                                          <p:spTgt spid="49"/>
                                        </p:tgtEl>
                                        <p:attrNameLst>
                                          <p:attrName>ppt_h</p:attrName>
                                        </p:attrNameLst>
                                      </p:cBhvr>
                                      <p:tavLst>
                                        <p:tav tm="0">
                                          <p:val>
                                            <p:fltVal val="0"/>
                                          </p:val>
                                        </p:tav>
                                        <p:tav tm="100000">
                                          <p:val>
                                            <p:strVal val="#ppt_h"/>
                                          </p:val>
                                        </p:tav>
                                      </p:tavLst>
                                    </p:anim>
                                    <p:animEffect transition="in" filter="fade">
                                      <p:cBhvr>
                                        <p:cTn id="27" dur="500"/>
                                        <p:tgtEl>
                                          <p:spTgt spid="49"/>
                                        </p:tgtEl>
                                      </p:cBhvr>
                                    </p:animEffect>
                                  </p:childTnLst>
                                </p:cTn>
                              </p:par>
                            </p:childTnLst>
                          </p:cTn>
                        </p:par>
                        <p:par>
                          <p:cTn id="28" fill="hold" nodeType="afterGroup">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p:cTn id="31" dur="500" fill="hold"/>
                                        <p:tgtEl>
                                          <p:spTgt spid="50"/>
                                        </p:tgtEl>
                                        <p:attrNameLst>
                                          <p:attrName>ppt_w</p:attrName>
                                        </p:attrNameLst>
                                      </p:cBhvr>
                                      <p:tavLst>
                                        <p:tav tm="0">
                                          <p:val>
                                            <p:fltVal val="0"/>
                                          </p:val>
                                        </p:tav>
                                        <p:tav tm="100000">
                                          <p:val>
                                            <p:strVal val="#ppt_w"/>
                                          </p:val>
                                        </p:tav>
                                      </p:tavLst>
                                    </p:anim>
                                    <p:anim calcmode="lin" valueType="num">
                                      <p:cBhvr>
                                        <p:cTn id="32" dur="500" fill="hold"/>
                                        <p:tgtEl>
                                          <p:spTgt spid="50"/>
                                        </p:tgtEl>
                                        <p:attrNameLst>
                                          <p:attrName>ppt_h</p:attrName>
                                        </p:attrNameLst>
                                      </p:cBhvr>
                                      <p:tavLst>
                                        <p:tav tm="0">
                                          <p:val>
                                            <p:fltVal val="0"/>
                                          </p:val>
                                        </p:tav>
                                        <p:tav tm="100000">
                                          <p:val>
                                            <p:strVal val="#ppt_h"/>
                                          </p:val>
                                        </p:tav>
                                      </p:tavLst>
                                    </p:anim>
                                    <p:animEffect transition="in" filter="fade">
                                      <p:cBhvr>
                                        <p:cTn id="33" dur="500"/>
                                        <p:tgtEl>
                                          <p:spTgt spid="50"/>
                                        </p:tgtEl>
                                      </p:cBhvr>
                                    </p:animEffect>
                                  </p:childTnLst>
                                </p:cTn>
                              </p:par>
                            </p:childTnLst>
                          </p:cTn>
                        </p:par>
                        <p:par>
                          <p:cTn id="34" fill="hold" nodeType="afterGroup">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51"/>
                                        </p:tgtEl>
                                        <p:attrNameLst>
                                          <p:attrName>style.visibility</p:attrName>
                                        </p:attrNameLst>
                                      </p:cBhvr>
                                      <p:to>
                                        <p:strVal val="visible"/>
                                      </p:to>
                                    </p:set>
                                    <p:anim calcmode="lin" valueType="num">
                                      <p:cBhvr>
                                        <p:cTn id="37" dur="500" fill="hold"/>
                                        <p:tgtEl>
                                          <p:spTgt spid="51"/>
                                        </p:tgtEl>
                                        <p:attrNameLst>
                                          <p:attrName>ppt_w</p:attrName>
                                        </p:attrNameLst>
                                      </p:cBhvr>
                                      <p:tavLst>
                                        <p:tav tm="0">
                                          <p:val>
                                            <p:fltVal val="0"/>
                                          </p:val>
                                        </p:tav>
                                        <p:tav tm="100000">
                                          <p:val>
                                            <p:strVal val="#ppt_w"/>
                                          </p:val>
                                        </p:tav>
                                      </p:tavLst>
                                    </p:anim>
                                    <p:anim calcmode="lin" valueType="num">
                                      <p:cBhvr>
                                        <p:cTn id="38" dur="500" fill="hold"/>
                                        <p:tgtEl>
                                          <p:spTgt spid="51"/>
                                        </p:tgtEl>
                                        <p:attrNameLst>
                                          <p:attrName>ppt_h</p:attrName>
                                        </p:attrNameLst>
                                      </p:cBhvr>
                                      <p:tavLst>
                                        <p:tav tm="0">
                                          <p:val>
                                            <p:fltVal val="0"/>
                                          </p:val>
                                        </p:tav>
                                        <p:tav tm="100000">
                                          <p:val>
                                            <p:strVal val="#ppt_h"/>
                                          </p:val>
                                        </p:tav>
                                      </p:tavLst>
                                    </p:anim>
                                    <p:animEffect transition="in" filter="fade">
                                      <p:cBhvr>
                                        <p:cTn id="39" dur="500"/>
                                        <p:tgtEl>
                                          <p:spTgt spid="51"/>
                                        </p:tgtEl>
                                      </p:cBhvr>
                                    </p:animEffect>
                                  </p:childTnLst>
                                </p:cTn>
                              </p:par>
                            </p:childTnLst>
                          </p:cTn>
                        </p:par>
                        <p:par>
                          <p:cTn id="40" fill="hold" nodeType="afterGroup">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52"/>
                                        </p:tgtEl>
                                        <p:attrNameLst>
                                          <p:attrName>style.visibility</p:attrName>
                                        </p:attrNameLst>
                                      </p:cBhvr>
                                      <p:to>
                                        <p:strVal val="visible"/>
                                      </p:to>
                                    </p:set>
                                    <p:anim calcmode="lin" valueType="num">
                                      <p:cBhvr>
                                        <p:cTn id="43" dur="500" fill="hold"/>
                                        <p:tgtEl>
                                          <p:spTgt spid="52"/>
                                        </p:tgtEl>
                                        <p:attrNameLst>
                                          <p:attrName>ppt_w</p:attrName>
                                        </p:attrNameLst>
                                      </p:cBhvr>
                                      <p:tavLst>
                                        <p:tav tm="0">
                                          <p:val>
                                            <p:fltVal val="0"/>
                                          </p:val>
                                        </p:tav>
                                        <p:tav tm="100000">
                                          <p:val>
                                            <p:strVal val="#ppt_w"/>
                                          </p:val>
                                        </p:tav>
                                      </p:tavLst>
                                    </p:anim>
                                    <p:anim calcmode="lin" valueType="num">
                                      <p:cBhvr>
                                        <p:cTn id="44" dur="500" fill="hold"/>
                                        <p:tgtEl>
                                          <p:spTgt spid="52"/>
                                        </p:tgtEl>
                                        <p:attrNameLst>
                                          <p:attrName>ppt_h</p:attrName>
                                        </p:attrNameLst>
                                      </p:cBhvr>
                                      <p:tavLst>
                                        <p:tav tm="0">
                                          <p:val>
                                            <p:fltVal val="0"/>
                                          </p:val>
                                        </p:tav>
                                        <p:tav tm="100000">
                                          <p:val>
                                            <p:strVal val="#ppt_h"/>
                                          </p:val>
                                        </p:tav>
                                      </p:tavLst>
                                    </p:anim>
                                    <p:animEffect transition="in" filter="fade">
                                      <p:cBhvr>
                                        <p:cTn id="45" dur="500"/>
                                        <p:tgtEl>
                                          <p:spTgt spid="52"/>
                                        </p:tgtEl>
                                      </p:cBhvr>
                                    </p:animEffect>
                                  </p:childTnLst>
                                </p:cTn>
                              </p:par>
                            </p:childTnLst>
                          </p:cTn>
                        </p:par>
                        <p:par>
                          <p:cTn id="46" fill="hold" nodeType="afterGroup">
                            <p:stCondLst>
                              <p:cond delay="3500"/>
                            </p:stCondLst>
                            <p:childTnLst>
                              <p:par>
                                <p:cTn id="47" presetID="53" presetClass="entr" presetSubtype="0" fill="hold" grpId="0" nodeType="afterEffect">
                                  <p:stCondLst>
                                    <p:cond delay="0"/>
                                  </p:stCondLst>
                                  <p:childTnLst>
                                    <p:set>
                                      <p:cBhvr>
                                        <p:cTn id="48" dur="1" fill="hold">
                                          <p:stCondLst>
                                            <p:cond delay="0"/>
                                          </p:stCondLst>
                                        </p:cTn>
                                        <p:tgtEl>
                                          <p:spTgt spid="79"/>
                                        </p:tgtEl>
                                        <p:attrNameLst>
                                          <p:attrName>style.visibility</p:attrName>
                                        </p:attrNameLst>
                                      </p:cBhvr>
                                      <p:to>
                                        <p:strVal val="visible"/>
                                      </p:to>
                                    </p:set>
                                    <p:anim calcmode="lin" valueType="num">
                                      <p:cBhvr>
                                        <p:cTn id="49" dur="500" fill="hold"/>
                                        <p:tgtEl>
                                          <p:spTgt spid="79"/>
                                        </p:tgtEl>
                                        <p:attrNameLst>
                                          <p:attrName>ppt_w</p:attrName>
                                        </p:attrNameLst>
                                      </p:cBhvr>
                                      <p:tavLst>
                                        <p:tav tm="0">
                                          <p:val>
                                            <p:fltVal val="0"/>
                                          </p:val>
                                        </p:tav>
                                        <p:tav tm="100000">
                                          <p:val>
                                            <p:strVal val="#ppt_w"/>
                                          </p:val>
                                        </p:tav>
                                      </p:tavLst>
                                    </p:anim>
                                    <p:anim calcmode="lin" valueType="num">
                                      <p:cBhvr>
                                        <p:cTn id="50" dur="500" fill="hold"/>
                                        <p:tgtEl>
                                          <p:spTgt spid="79"/>
                                        </p:tgtEl>
                                        <p:attrNameLst>
                                          <p:attrName>ppt_h</p:attrName>
                                        </p:attrNameLst>
                                      </p:cBhvr>
                                      <p:tavLst>
                                        <p:tav tm="0">
                                          <p:val>
                                            <p:fltVal val="0"/>
                                          </p:val>
                                        </p:tav>
                                        <p:tav tm="100000">
                                          <p:val>
                                            <p:strVal val="#ppt_h"/>
                                          </p:val>
                                        </p:tav>
                                      </p:tavLst>
                                    </p:anim>
                                    <p:animEffect transition="in" filter="fade">
                                      <p:cBhvr>
                                        <p:cTn id="51" dur="500"/>
                                        <p:tgtEl>
                                          <p:spTgt spid="79"/>
                                        </p:tgtEl>
                                      </p:cBhvr>
                                    </p:animEffect>
                                  </p:childTnLst>
                                </p:cTn>
                              </p:par>
                            </p:childTnLst>
                          </p:cTn>
                        </p:par>
                        <p:par>
                          <p:cTn id="52" fill="hold" nodeType="afterGroup">
                            <p:stCondLst>
                              <p:cond delay="4000"/>
                            </p:stCondLst>
                            <p:childTnLst>
                              <p:par>
                                <p:cTn id="53" presetID="53" presetClass="entr" presetSubtype="0" fill="hold" grpId="0" nodeType="afterEffect">
                                  <p:stCondLst>
                                    <p:cond delay="0"/>
                                  </p:stCondLst>
                                  <p:childTnLst>
                                    <p:set>
                                      <p:cBhvr>
                                        <p:cTn id="54" dur="1" fill="hold">
                                          <p:stCondLst>
                                            <p:cond delay="0"/>
                                          </p:stCondLst>
                                        </p:cTn>
                                        <p:tgtEl>
                                          <p:spTgt spid="80"/>
                                        </p:tgtEl>
                                        <p:attrNameLst>
                                          <p:attrName>style.visibility</p:attrName>
                                        </p:attrNameLst>
                                      </p:cBhvr>
                                      <p:to>
                                        <p:strVal val="visible"/>
                                      </p:to>
                                    </p:set>
                                    <p:anim calcmode="lin" valueType="num">
                                      <p:cBhvr>
                                        <p:cTn id="55" dur="500" fill="hold"/>
                                        <p:tgtEl>
                                          <p:spTgt spid="80"/>
                                        </p:tgtEl>
                                        <p:attrNameLst>
                                          <p:attrName>ppt_w</p:attrName>
                                        </p:attrNameLst>
                                      </p:cBhvr>
                                      <p:tavLst>
                                        <p:tav tm="0">
                                          <p:val>
                                            <p:fltVal val="0"/>
                                          </p:val>
                                        </p:tav>
                                        <p:tav tm="100000">
                                          <p:val>
                                            <p:strVal val="#ppt_w"/>
                                          </p:val>
                                        </p:tav>
                                      </p:tavLst>
                                    </p:anim>
                                    <p:anim calcmode="lin" valueType="num">
                                      <p:cBhvr>
                                        <p:cTn id="56" dur="500" fill="hold"/>
                                        <p:tgtEl>
                                          <p:spTgt spid="80"/>
                                        </p:tgtEl>
                                        <p:attrNameLst>
                                          <p:attrName>ppt_h</p:attrName>
                                        </p:attrNameLst>
                                      </p:cBhvr>
                                      <p:tavLst>
                                        <p:tav tm="0">
                                          <p:val>
                                            <p:fltVal val="0"/>
                                          </p:val>
                                        </p:tav>
                                        <p:tav tm="100000">
                                          <p:val>
                                            <p:strVal val="#ppt_h"/>
                                          </p:val>
                                        </p:tav>
                                      </p:tavLst>
                                    </p:anim>
                                    <p:animEffect transition="in" filter="fade">
                                      <p:cBhvr>
                                        <p:cTn id="57" dur="500"/>
                                        <p:tgtEl>
                                          <p:spTgt spid="80"/>
                                        </p:tgtEl>
                                      </p:cBhvr>
                                    </p:animEffect>
                                  </p:childTnLst>
                                </p:cTn>
                              </p:par>
                            </p:childTnLst>
                          </p:cTn>
                        </p:par>
                        <p:par>
                          <p:cTn id="58" fill="hold" nodeType="afterGroup">
                            <p:stCondLst>
                              <p:cond delay="4500"/>
                            </p:stCondLst>
                            <p:childTnLst>
                              <p:par>
                                <p:cTn id="59" presetID="53" presetClass="entr" presetSubtype="0" fill="hold" grpId="0" nodeType="afterEffect">
                                  <p:stCondLst>
                                    <p:cond delay="0"/>
                                  </p:stCondLst>
                                  <p:childTnLst>
                                    <p:set>
                                      <p:cBhvr>
                                        <p:cTn id="60" dur="1" fill="hold">
                                          <p:stCondLst>
                                            <p:cond delay="0"/>
                                          </p:stCondLst>
                                        </p:cTn>
                                        <p:tgtEl>
                                          <p:spTgt spid="81"/>
                                        </p:tgtEl>
                                        <p:attrNameLst>
                                          <p:attrName>style.visibility</p:attrName>
                                        </p:attrNameLst>
                                      </p:cBhvr>
                                      <p:to>
                                        <p:strVal val="visible"/>
                                      </p:to>
                                    </p:set>
                                    <p:anim calcmode="lin" valueType="num">
                                      <p:cBhvr>
                                        <p:cTn id="61" dur="500" fill="hold"/>
                                        <p:tgtEl>
                                          <p:spTgt spid="81"/>
                                        </p:tgtEl>
                                        <p:attrNameLst>
                                          <p:attrName>ppt_w</p:attrName>
                                        </p:attrNameLst>
                                      </p:cBhvr>
                                      <p:tavLst>
                                        <p:tav tm="0">
                                          <p:val>
                                            <p:fltVal val="0"/>
                                          </p:val>
                                        </p:tav>
                                        <p:tav tm="100000">
                                          <p:val>
                                            <p:strVal val="#ppt_w"/>
                                          </p:val>
                                        </p:tav>
                                      </p:tavLst>
                                    </p:anim>
                                    <p:anim calcmode="lin" valueType="num">
                                      <p:cBhvr>
                                        <p:cTn id="62" dur="500" fill="hold"/>
                                        <p:tgtEl>
                                          <p:spTgt spid="81"/>
                                        </p:tgtEl>
                                        <p:attrNameLst>
                                          <p:attrName>ppt_h</p:attrName>
                                        </p:attrNameLst>
                                      </p:cBhvr>
                                      <p:tavLst>
                                        <p:tav tm="0">
                                          <p:val>
                                            <p:fltVal val="0"/>
                                          </p:val>
                                        </p:tav>
                                        <p:tav tm="100000">
                                          <p:val>
                                            <p:strVal val="#ppt_h"/>
                                          </p:val>
                                        </p:tav>
                                      </p:tavLst>
                                    </p:anim>
                                    <p:animEffect transition="in" filter="fade">
                                      <p:cBhvr>
                                        <p:cTn id="63" dur="500"/>
                                        <p:tgtEl>
                                          <p:spTgt spid="81"/>
                                        </p:tgtEl>
                                      </p:cBhvr>
                                    </p:animEffect>
                                  </p:childTnLst>
                                </p:cTn>
                              </p:par>
                            </p:childTnLst>
                          </p:cTn>
                        </p:par>
                        <p:par>
                          <p:cTn id="64" fill="hold" nodeType="afterGroup">
                            <p:stCondLst>
                              <p:cond delay="5000"/>
                            </p:stCondLst>
                            <p:childTnLst>
                              <p:par>
                                <p:cTn id="65" presetID="53" presetClass="entr" presetSubtype="0" fill="hold" grpId="0" nodeType="afterEffect">
                                  <p:stCondLst>
                                    <p:cond delay="0"/>
                                  </p:stCondLst>
                                  <p:childTnLst>
                                    <p:set>
                                      <p:cBhvr>
                                        <p:cTn id="66" dur="1" fill="hold">
                                          <p:stCondLst>
                                            <p:cond delay="0"/>
                                          </p:stCondLst>
                                        </p:cTn>
                                        <p:tgtEl>
                                          <p:spTgt spid="82"/>
                                        </p:tgtEl>
                                        <p:attrNameLst>
                                          <p:attrName>style.visibility</p:attrName>
                                        </p:attrNameLst>
                                      </p:cBhvr>
                                      <p:to>
                                        <p:strVal val="visible"/>
                                      </p:to>
                                    </p:set>
                                    <p:anim calcmode="lin" valueType="num">
                                      <p:cBhvr>
                                        <p:cTn id="67" dur="500" fill="hold"/>
                                        <p:tgtEl>
                                          <p:spTgt spid="82"/>
                                        </p:tgtEl>
                                        <p:attrNameLst>
                                          <p:attrName>ppt_w</p:attrName>
                                        </p:attrNameLst>
                                      </p:cBhvr>
                                      <p:tavLst>
                                        <p:tav tm="0">
                                          <p:val>
                                            <p:fltVal val="0"/>
                                          </p:val>
                                        </p:tav>
                                        <p:tav tm="100000">
                                          <p:val>
                                            <p:strVal val="#ppt_w"/>
                                          </p:val>
                                        </p:tav>
                                      </p:tavLst>
                                    </p:anim>
                                    <p:anim calcmode="lin" valueType="num">
                                      <p:cBhvr>
                                        <p:cTn id="68" dur="500" fill="hold"/>
                                        <p:tgtEl>
                                          <p:spTgt spid="82"/>
                                        </p:tgtEl>
                                        <p:attrNameLst>
                                          <p:attrName>ppt_h</p:attrName>
                                        </p:attrNameLst>
                                      </p:cBhvr>
                                      <p:tavLst>
                                        <p:tav tm="0">
                                          <p:val>
                                            <p:fltVal val="0"/>
                                          </p:val>
                                        </p:tav>
                                        <p:tav tm="100000">
                                          <p:val>
                                            <p:strVal val="#ppt_h"/>
                                          </p:val>
                                        </p:tav>
                                      </p:tavLst>
                                    </p:anim>
                                    <p:animEffect transition="in" filter="fade">
                                      <p:cBhvr>
                                        <p:cTn id="69" dur="500"/>
                                        <p:tgtEl>
                                          <p:spTgt spid="82"/>
                                        </p:tgtEl>
                                      </p:cBhvr>
                                    </p:animEffect>
                                  </p:childTnLst>
                                </p:cTn>
                              </p:par>
                            </p:childTnLst>
                          </p:cTn>
                        </p:par>
                        <p:par>
                          <p:cTn id="70" fill="hold" nodeType="afterGroup">
                            <p:stCondLst>
                              <p:cond delay="5500"/>
                            </p:stCondLst>
                            <p:childTnLst>
                              <p:par>
                                <p:cTn id="71" presetID="53" presetClass="entr" presetSubtype="0" fill="hold" grpId="0" nodeType="afterEffect">
                                  <p:stCondLst>
                                    <p:cond delay="0"/>
                                  </p:stCondLst>
                                  <p:childTnLst>
                                    <p:set>
                                      <p:cBhvr>
                                        <p:cTn id="72" dur="1" fill="hold">
                                          <p:stCondLst>
                                            <p:cond delay="0"/>
                                          </p:stCondLst>
                                        </p:cTn>
                                        <p:tgtEl>
                                          <p:spTgt spid="83"/>
                                        </p:tgtEl>
                                        <p:attrNameLst>
                                          <p:attrName>style.visibility</p:attrName>
                                        </p:attrNameLst>
                                      </p:cBhvr>
                                      <p:to>
                                        <p:strVal val="visible"/>
                                      </p:to>
                                    </p:set>
                                    <p:anim calcmode="lin" valueType="num">
                                      <p:cBhvr>
                                        <p:cTn id="73" dur="500" fill="hold"/>
                                        <p:tgtEl>
                                          <p:spTgt spid="83"/>
                                        </p:tgtEl>
                                        <p:attrNameLst>
                                          <p:attrName>ppt_w</p:attrName>
                                        </p:attrNameLst>
                                      </p:cBhvr>
                                      <p:tavLst>
                                        <p:tav tm="0">
                                          <p:val>
                                            <p:fltVal val="0"/>
                                          </p:val>
                                        </p:tav>
                                        <p:tav tm="100000">
                                          <p:val>
                                            <p:strVal val="#ppt_w"/>
                                          </p:val>
                                        </p:tav>
                                      </p:tavLst>
                                    </p:anim>
                                    <p:anim calcmode="lin" valueType="num">
                                      <p:cBhvr>
                                        <p:cTn id="74" dur="500" fill="hold"/>
                                        <p:tgtEl>
                                          <p:spTgt spid="83"/>
                                        </p:tgtEl>
                                        <p:attrNameLst>
                                          <p:attrName>ppt_h</p:attrName>
                                        </p:attrNameLst>
                                      </p:cBhvr>
                                      <p:tavLst>
                                        <p:tav tm="0">
                                          <p:val>
                                            <p:fltVal val="0"/>
                                          </p:val>
                                        </p:tav>
                                        <p:tav tm="100000">
                                          <p:val>
                                            <p:strVal val="#ppt_h"/>
                                          </p:val>
                                        </p:tav>
                                      </p:tavLst>
                                    </p:anim>
                                    <p:animEffect transition="in" filter="fade">
                                      <p:cBhvr>
                                        <p:cTn id="75" dur="500"/>
                                        <p:tgtEl>
                                          <p:spTgt spid="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7" grpId="0"/>
      <p:bldP spid="48" grpId="0"/>
      <p:bldP spid="49" grpId="0"/>
      <p:bldP spid="50" grpId="0"/>
      <p:bldP spid="51" grpId="0"/>
      <p:bldP spid="52" grpId="0"/>
      <p:bldP spid="79" grpId="0" animBg="1"/>
      <p:bldP spid="80" grpId="0" animBg="1"/>
      <p:bldP spid="81" grpId="0" animBg="1"/>
      <p:bldP spid="82" grpId="0" animBg="1"/>
      <p:bldP spid="8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2243138" y="581025"/>
            <a:ext cx="7848600" cy="1014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spcBef>
                <a:spcPct val="50000"/>
              </a:spcBef>
            </a:pPr>
            <a:r>
              <a:rPr lang="en-US" altLang="zh-CN" sz="2400" b="1">
                <a:latin typeface="微软雅黑" panose="020B0503020204020204" charset="-122"/>
                <a:ea typeface="微软雅黑" panose="020B0503020204020204" charset="-122"/>
              </a:rPr>
              <a:t>   3</a:t>
            </a:r>
            <a:r>
              <a:rPr lang="zh-CN" altLang="en-US" sz="2400" b="1">
                <a:latin typeface="微软雅黑" panose="020B0503020204020204" charset="-122"/>
                <a:ea typeface="微软雅黑" panose="020B0503020204020204" charset="-122"/>
              </a:rPr>
              <a:t>、不与同学在公路上逗打，</a:t>
            </a:r>
          </a:p>
          <a:p>
            <a:pPr algn="ctr" eaLnBrk="1" hangingPunct="1">
              <a:spcBef>
                <a:spcPct val="50000"/>
              </a:spcBef>
            </a:pPr>
            <a:r>
              <a:rPr lang="zh-CN" altLang="en-US" sz="2400" b="1">
                <a:latin typeface="微软雅黑" panose="020B0503020204020204" charset="-122"/>
                <a:ea typeface="微软雅黑" panose="020B0503020204020204" charset="-122"/>
              </a:rPr>
              <a:t>不向行驶中的车辆投掷杂物 </a:t>
            </a:r>
          </a:p>
        </p:txBody>
      </p:sp>
      <p:sp>
        <p:nvSpPr>
          <p:cNvPr id="3" name="矩形 2"/>
          <p:cNvSpPr/>
          <p:nvPr/>
        </p:nvSpPr>
        <p:spPr>
          <a:xfrm>
            <a:off x="1814513" y="1807458"/>
            <a:ext cx="8705850" cy="1422954"/>
          </a:xfrm>
          <a:prstGeom prst="rect">
            <a:avLst/>
          </a:prstGeom>
        </p:spPr>
        <p:txBody>
          <a:bodyPr wrap="square">
            <a:spAutoFit/>
          </a:bodyPr>
          <a:lstStyle/>
          <a:p>
            <a:pPr>
              <a:lnSpc>
                <a:spcPct val="150000"/>
              </a:lnSpc>
            </a:pPr>
            <a:r>
              <a:rPr lang="en-US" altLang="zh-CN" sz="2000">
                <a:latin typeface="微软雅黑" panose="020B0503020204020204" charset="-122"/>
                <a:ea typeface="微软雅黑" panose="020B0503020204020204" charset="-122"/>
              </a:rPr>
              <a:t>       </a:t>
            </a:r>
            <a:r>
              <a:rPr lang="zh-CN" altLang="en-US" sz="2000">
                <a:latin typeface="微软雅黑" panose="020B0503020204020204" charset="-122"/>
                <a:ea typeface="微软雅黑" panose="020B0503020204020204" charset="-122"/>
              </a:rPr>
              <a:t>上述违法行为都将危害交通安全，希望同学们不仅自己能够自觉遵守交通法规，还要积极向身边的所有人们宣传交通法规，让自己父母、亲戚都来维护交通安全，预防事故的发生。 </a:t>
            </a:r>
          </a:p>
        </p:txBody>
      </p:sp>
      <p:pic>
        <p:nvPicPr>
          <p:cNvPr id="4" name="Picture 4" descr="41-b"/>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1814512" y="3450913"/>
            <a:ext cx="3686301" cy="250486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Picture 5" descr="43"/>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6515102" y="3429001"/>
            <a:ext cx="3686302" cy="25146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4" presetClass="entr" presetSubtype="0" accel="100000" fill="hold" grpId="0" nodeType="afterEffect">
                                  <p:stCondLst>
                                    <p:cond delay="0"/>
                                  </p:stCondLst>
                                  <p:childTnLst>
                                    <p:set>
                                      <p:cBhvr>
                                        <p:cTn id="6" dur="indefinite"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0.05"/>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anim calcmode="lin" valueType="num">
                                      <p:cBhvr>
                                        <p:cTn id="9" dur="500" fill="hold"/>
                                        <p:tgtEl>
                                          <p:spTgt spid="2"/>
                                        </p:tgtEl>
                                        <p:attrNameLst>
                                          <p:attrName>ppt_x</p:attrName>
                                        </p:attrNameLst>
                                      </p:cBhvr>
                                      <p:tavLst>
                                        <p:tav tm="0">
                                          <p:val>
                                            <p:strVal val="#ppt_x-.2"/>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animEffect transition="in" filter="fade">
                                      <p:cBhvr>
                                        <p:cTn id="11" dur="500"/>
                                        <p:tgtEl>
                                          <p:spTgt spid="2"/>
                                        </p:tgtEl>
                                      </p:cBhvr>
                                    </p:animEffect>
                                  </p:childTnLst>
                                </p:cTn>
                              </p:par>
                            </p:childTnLst>
                          </p:cTn>
                        </p:par>
                        <p:par>
                          <p:cTn id="12" fill="hold" nodeType="afterGroup">
                            <p:stCondLst>
                              <p:cond delay="indefinite"/>
                            </p:stCondLst>
                            <p:childTnLst>
                              <p:par>
                                <p:cTn id="13" presetID="22" presetClass="entr" presetSubtype="4"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00"/>
                                        <p:tgtEl>
                                          <p:spTgt spid="3"/>
                                        </p:tgtEl>
                                      </p:cBhvr>
                                    </p:animEffect>
                                  </p:childTnLst>
                                </p:cTn>
                              </p:par>
                            </p:childTnLst>
                          </p:cTn>
                        </p:par>
                        <p:par>
                          <p:cTn id="16" fill="hold" nodeType="afterGroup">
                            <p:stCondLst>
                              <p:cond delay="indefinite"/>
                            </p:stCondLst>
                            <p:childTnLst>
                              <p:par>
                                <p:cTn id="17" presetID="15" presetClass="entr" presetSubtype="0" fill="hold" nodeType="afterEffect">
                                  <p:stCondLst>
                                    <p:cond delay="0"/>
                                  </p:stCondLst>
                                  <p:childTnLst>
                                    <p:set>
                                      <p:cBhvr>
                                        <p:cTn id="18" dur="indefinite"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par>
                          <p:cTn id="23" fill="hold" nodeType="afterGroup">
                            <p:stCondLst>
                              <p:cond delay="indefinite"/>
                            </p:stCondLst>
                            <p:childTnLst>
                              <p:par>
                                <p:cTn id="24" presetID="12" presetClass="entr" presetSubtype="4" fill="hold" nodeType="afterEffect">
                                  <p:stCondLst>
                                    <p:cond delay="0"/>
                                  </p:stCondLst>
                                  <p:childTnLst>
                                    <p:set>
                                      <p:cBhvr>
                                        <p:cTn id="25" dur="indefinite" fill="hold">
                                          <p:stCondLst>
                                            <p:cond delay="0"/>
                                          </p:stCondLst>
                                        </p:cTn>
                                        <p:tgtEl>
                                          <p:spTgt spid="5"/>
                                        </p:tgtEl>
                                        <p:attrNameLst>
                                          <p:attrName>style.visibility</p:attrName>
                                        </p:attrNameLst>
                                      </p:cBhvr>
                                      <p:to>
                                        <p:strVal val="visible"/>
                                      </p:to>
                                    </p:set>
                                    <p:animEffect transition="in" filter="slide(fromBottom)">
                                      <p:cBhvr>
                                        <p:cTn id="2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4964387" y="2554436"/>
            <a:ext cx="5570756" cy="923330"/>
          </a:xfrm>
          <a:prstGeom prst="rect">
            <a:avLst/>
          </a:prstGeom>
        </p:spPr>
        <p:txBody>
          <a:bodyPr wrap="none">
            <a:spAutoFit/>
          </a:bodyPr>
          <a:lstStyle/>
          <a:p>
            <a:pPr algn="ctr"/>
            <a:r>
              <a:rPr kumimoji="1" lang="zh-CN" altLang="en-US" sz="5400" b="1" spc="600">
                <a:solidFill>
                  <a:srgbClr val="4C6C6B"/>
                </a:solidFill>
                <a:latin typeface="微软雅黑" panose="020B0503020204020204" charset="-122"/>
                <a:ea typeface="微软雅黑" panose="020B0503020204020204" charset="-122"/>
              </a:rPr>
              <a:t>马路不是游戏场</a:t>
            </a:r>
          </a:p>
        </p:txBody>
      </p:sp>
      <p:sp>
        <p:nvSpPr>
          <p:cNvPr id="23" name="MH_Number_1"/>
          <p:cNvSpPr/>
          <p:nvPr>
            <p:custDataLst>
              <p:tags r:id="rId1"/>
            </p:custDataLst>
          </p:nvPr>
        </p:nvSpPr>
        <p:spPr>
          <a:xfrm>
            <a:off x="3109070" y="2275597"/>
            <a:ext cx="1352241" cy="1357898"/>
          </a:xfrm>
          <a:prstGeom prst="ellipse">
            <a:avLst/>
          </a:prstGeom>
          <a:solidFill>
            <a:srgbClr val="4C6C6B"/>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rPr>
              <a:t>5</a:t>
            </a:r>
            <a:endParaRPr lang="zh-CN" altLang="en-US"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750"/>
                                        <p:tgtEl>
                                          <p:spTgt spid="21">
                                            <p:txEl>
                                              <p:pRg st="0" end="0"/>
                                            </p:txEl>
                                          </p:spTgt>
                                        </p:tgtEl>
                                      </p:cBhvr>
                                    </p:animEffect>
                                    <p:anim calcmode="lin" valueType="num">
                                      <p:cBhvr>
                                        <p:cTn id="14" dur="75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686133" y="1572235"/>
            <a:ext cx="4338742" cy="3416320"/>
          </a:xfrm>
          <a:prstGeom prst="rect">
            <a:avLst/>
          </a:prstGeom>
        </p:spPr>
        <p:txBody>
          <a:bodyPr wrap="square">
            <a:spAutoFit/>
          </a:bodyPr>
          <a:lstStyle/>
          <a:p>
            <a:pPr>
              <a:spcBef>
                <a:spcPct val="50000"/>
              </a:spcBef>
            </a:pPr>
            <a:r>
              <a:rPr lang="en-US" altLang="zh-CN">
                <a:latin typeface="微软雅黑" panose="020B0503020204020204" charset="-122"/>
                <a:ea typeface="微软雅黑" panose="020B0503020204020204" charset="-122"/>
              </a:rPr>
              <a:t>       </a:t>
            </a:r>
            <a:r>
              <a:rPr lang="zh-CN" altLang="en-US">
                <a:latin typeface="微软雅黑" panose="020B0503020204020204" charset="-122"/>
                <a:ea typeface="微软雅黑" panose="020B0503020204020204" charset="-122"/>
              </a:rPr>
              <a:t>道路因交通而建造，是交通的承载体。道路上车辆川流不息，交通十分繁忙，如果我们随意在道路上玩耍、追逐、打闹，把它当成“游乐场”，不仅影响交通，而且非常危险。</a:t>
            </a:r>
          </a:p>
          <a:p>
            <a:pPr>
              <a:spcBef>
                <a:spcPct val="50000"/>
              </a:spcBef>
            </a:pPr>
            <a:r>
              <a:rPr lang="zh-CN" altLang="en-US">
                <a:latin typeface="微软雅黑" panose="020B0503020204020204" charset="-122"/>
                <a:ea typeface="微软雅黑" panose="020B0503020204020204" charset="-122"/>
              </a:rPr>
              <a:t>       现实生活中，已经产生了不少悲剧和血的教育。</a:t>
            </a:r>
          </a:p>
          <a:p>
            <a:pPr>
              <a:spcBef>
                <a:spcPct val="50000"/>
              </a:spcBef>
            </a:pPr>
            <a:r>
              <a:rPr lang="zh-CN" altLang="en-US">
                <a:latin typeface="微软雅黑" panose="020B0503020204020204" charset="-122"/>
                <a:ea typeface="微软雅黑" panose="020B0503020204020204" charset="-122"/>
              </a:rPr>
              <a:t>       马路不是游戏场所，不要也不能在道路上玩耍。同学们要互相提醒，相互监督，相互照应，当一名维护交通安全的义务宣传员。 </a:t>
            </a:r>
          </a:p>
        </p:txBody>
      </p:sp>
      <p:sp>
        <p:nvSpPr>
          <p:cNvPr id="4" name="矩形 3"/>
          <p:cNvSpPr/>
          <p:nvPr/>
        </p:nvSpPr>
        <p:spPr>
          <a:xfrm>
            <a:off x="6309380" y="1515728"/>
            <a:ext cx="4196481" cy="3367397"/>
          </a:xfrm>
          <a:prstGeom prst="rect">
            <a:avLst/>
          </a:prstGeom>
        </p:spPr>
        <p:txBody>
          <a:bodyPr wrap="square">
            <a:spAutoFit/>
          </a:bodyPr>
          <a:lstStyle/>
          <a:p>
            <a:pPr>
              <a:lnSpc>
                <a:spcPct val="150000"/>
              </a:lnSpc>
            </a:pPr>
            <a:r>
              <a:rPr lang="zh-CN" altLang="en-US">
                <a:latin typeface="微软雅黑" panose="020B0503020204020204" charset="-122"/>
                <a:ea typeface="微软雅黑" panose="020B0503020204020204" charset="-122"/>
              </a:rPr>
              <a:t>       同学们都比较喜欢轮滑、滑板等运动，但是这些活动速度都比较快，应该在封闭区域如小广场上进行比较合适，但是我注意到一些同学常常在道路上玩耍，甚至在陡坡上直冲而上，虽然是很刺激，但是实在是太危险了，一旦有行驶的车辆没有注意到你们，就可能酿成大祸，大家一定要注意。</a:t>
            </a:r>
          </a:p>
        </p:txBody>
      </p:sp>
      <p:grpSp>
        <p:nvGrpSpPr>
          <p:cNvPr id="8" name="组合 7"/>
          <p:cNvGrpSpPr/>
          <p:nvPr/>
        </p:nvGrpSpPr>
        <p:grpSpPr>
          <a:xfrm>
            <a:off x="1543878" y="1069969"/>
            <a:ext cx="9104244" cy="4718061"/>
            <a:chOff x="0" y="419100"/>
            <a:chExt cx="12192000" cy="3301137"/>
          </a:xfrm>
        </p:grpSpPr>
        <p:sp>
          <p:nvSpPr>
            <p:cNvPr id="5" name="矩形 4"/>
            <p:cNvSpPr/>
            <p:nvPr/>
          </p:nvSpPr>
          <p:spPr>
            <a:xfrm>
              <a:off x="0" y="419100"/>
              <a:ext cx="12192000" cy="330113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flipH="1">
              <a:off x="6191250" y="419100"/>
              <a:ext cx="0" cy="3301137"/>
            </a:xfrm>
            <a:prstGeom prst="line">
              <a:avLst/>
            </a:prstGeom>
            <a:ln w="38100"/>
          </p:spPr>
          <p:style>
            <a:lnRef idx="1">
              <a:schemeClr val="dk1"/>
            </a:lnRef>
            <a:fillRef idx="0">
              <a:schemeClr val="dk1"/>
            </a:fillRef>
            <a:effectRef idx="0">
              <a:schemeClr val="dk1"/>
            </a:effectRef>
            <a:fontRef idx="minor">
              <a:schemeClr val="tx1"/>
            </a:fontRef>
          </p:style>
        </p:cxnSp>
      </p:gr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5488" y="6082825"/>
            <a:ext cx="1713124" cy="59746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4" cstate="email">
            <a:extLst>
              <a:ext uri="{BEBA8EAE-BF5A-486C-A8C5-ECC9F3942E4B}">
                <a14:imgProps xmlns:a14="http://schemas.microsoft.com/office/drawing/2010/main">
                  <a14:imgLayer>
                    <a14:imgEffect>
                      <a14:backgroundRemoval t="1167" b="100000" l="10000" r="90000">
                        <a14:foregroundMark x1="26167" y1="62167" x2="27167" y2="55500"/>
                        <a14:foregroundMark x1="49667" y1="75500" x2="52833" y2="73833"/>
                        <a14:foregroundMark x1="39667" y1="77167" x2="39167" y2="70833"/>
                        <a14:backgroundMark x1="15333" y1="33833" x2="19167" y2="30333"/>
                        <a14:backgroundMark x1="30833" y1="55333" x2="34667" y2="53833"/>
                      </a14:backgroundRemoval>
                    </a14:imgEffect>
                  </a14:imgLayer>
                </a14:imgProps>
              </a:ext>
              <a:ext uri="{28A0092B-C50C-407E-A947-70E740481C1C}">
                <a14:useLocalDpi xmlns:a14="http://schemas.microsoft.com/office/drawing/2010/main"/>
              </a:ext>
            </a:extLst>
          </a:blip>
          <a:stretch>
            <a:fillRect/>
          </a:stretch>
        </p:blipFill>
        <p:spPr>
          <a:xfrm>
            <a:off x="1251502" y="4569134"/>
            <a:ext cx="2095500" cy="2095500"/>
          </a:xfrm>
          <a:prstGeom prst="rect">
            <a:avLst/>
          </a:prstGeom>
        </p:spPr>
      </p:pic>
      <p:sp>
        <p:nvSpPr>
          <p:cNvPr id="21" name="矩形 20"/>
          <p:cNvSpPr/>
          <p:nvPr/>
        </p:nvSpPr>
        <p:spPr>
          <a:xfrm>
            <a:off x="4560592" y="2505670"/>
            <a:ext cx="6340197" cy="923330"/>
          </a:xfrm>
          <a:prstGeom prst="rect">
            <a:avLst/>
          </a:prstGeom>
        </p:spPr>
        <p:txBody>
          <a:bodyPr wrap="none">
            <a:spAutoFit/>
          </a:bodyPr>
          <a:lstStyle/>
          <a:p>
            <a:pPr algn="ctr"/>
            <a:r>
              <a:rPr kumimoji="1" lang="zh-CN" altLang="en-US" sz="5400" b="1" spc="600">
                <a:solidFill>
                  <a:srgbClr val="4C6C6B"/>
                </a:solidFill>
                <a:latin typeface="微软雅黑" panose="020B0503020204020204" charset="-122"/>
                <a:ea typeface="微软雅黑" panose="020B0503020204020204" charset="-122"/>
              </a:rPr>
              <a:t>上放学和外出活动</a:t>
            </a:r>
          </a:p>
        </p:txBody>
      </p:sp>
      <p:sp>
        <p:nvSpPr>
          <p:cNvPr id="23" name="MH_Number_1"/>
          <p:cNvSpPr/>
          <p:nvPr>
            <p:custDataLst>
              <p:tags r:id="rId1"/>
            </p:custDataLst>
          </p:nvPr>
        </p:nvSpPr>
        <p:spPr>
          <a:xfrm>
            <a:off x="3109070" y="2275597"/>
            <a:ext cx="1352241" cy="1357898"/>
          </a:xfrm>
          <a:prstGeom prst="ellipse">
            <a:avLst/>
          </a:prstGeom>
          <a:solidFill>
            <a:srgbClr val="4C6C6B"/>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rPr>
              <a:t>6</a:t>
            </a:r>
            <a:endParaRPr lang="zh-CN" altLang="en-US"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750"/>
                                        <p:tgtEl>
                                          <p:spTgt spid="21">
                                            <p:txEl>
                                              <p:pRg st="0" end="0"/>
                                            </p:txEl>
                                          </p:spTgt>
                                        </p:tgtEl>
                                      </p:cBhvr>
                                    </p:animEffect>
                                    <p:anim calcmode="lin" valueType="num">
                                      <p:cBhvr>
                                        <p:cTn id="14" dur="75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955" y="1436385"/>
            <a:ext cx="6096000" cy="1015663"/>
          </a:xfrm>
          <a:prstGeom prst="rect">
            <a:avLst/>
          </a:prstGeom>
        </p:spPr>
        <p:txBody>
          <a:bodyPr>
            <a:spAutoFit/>
          </a:bodyPr>
          <a:lstStyle/>
          <a:p>
            <a:pPr algn="ctr">
              <a:spcBef>
                <a:spcPct val="50000"/>
              </a:spcBef>
            </a:pPr>
            <a:r>
              <a:rPr lang="zh-CN" altLang="en-US" sz="2400" b="1">
                <a:latin typeface="微软雅黑" panose="020B0503020204020204" charset="-122"/>
                <a:ea typeface="微软雅黑" panose="020B0503020204020204" charset="-122"/>
              </a:rPr>
              <a:t>必须在人行道内行走</a:t>
            </a:r>
          </a:p>
          <a:p>
            <a:pPr algn="ctr">
              <a:spcBef>
                <a:spcPct val="50000"/>
              </a:spcBef>
            </a:pPr>
            <a:r>
              <a:rPr lang="zh-CN" altLang="en-US" sz="2400" b="1">
                <a:latin typeface="微软雅黑" panose="020B0503020204020204" charset="-122"/>
                <a:ea typeface="微软雅黑" panose="020B0503020204020204" charset="-122"/>
              </a:rPr>
              <a:t>  没有人行道时靠路边行走 </a:t>
            </a:r>
          </a:p>
        </p:txBody>
      </p:sp>
      <p:sp>
        <p:nvSpPr>
          <p:cNvPr id="3" name="矩形 2"/>
          <p:cNvSpPr/>
          <p:nvPr/>
        </p:nvSpPr>
        <p:spPr>
          <a:xfrm>
            <a:off x="807195" y="2673392"/>
            <a:ext cx="5276850" cy="2346283"/>
          </a:xfrm>
          <a:prstGeom prst="rect">
            <a:avLst/>
          </a:prstGeom>
        </p:spPr>
        <p:txBody>
          <a:bodyPr wrap="square">
            <a:spAutoFit/>
          </a:bodyPr>
          <a:lstStyle/>
          <a:p>
            <a:pPr>
              <a:lnSpc>
                <a:spcPct val="150000"/>
              </a:lnSpc>
            </a:pPr>
            <a:r>
              <a:rPr lang="en-US" altLang="zh-CN" sz="2000">
                <a:latin typeface="微软雅黑" panose="020B0503020204020204" charset="-122"/>
                <a:ea typeface="微软雅黑" panose="020B0503020204020204" charset="-122"/>
              </a:rPr>
              <a:t>       </a:t>
            </a:r>
            <a:r>
              <a:rPr lang="zh-CN" altLang="en-US" sz="2000">
                <a:latin typeface="微软雅黑" panose="020B0503020204020204" charset="-122"/>
                <a:ea typeface="微软雅黑" panose="020B0503020204020204" charset="-122"/>
              </a:rPr>
              <a:t>必须在人行道内行走，没有人行道时靠路边（距路边缘线</a:t>
            </a:r>
            <a:r>
              <a:rPr lang="en-US" altLang="zh-CN" sz="2000">
                <a:latin typeface="微软雅黑" panose="020B0503020204020204" charset="-122"/>
                <a:ea typeface="微软雅黑" panose="020B0503020204020204" charset="-122"/>
              </a:rPr>
              <a:t>1</a:t>
            </a:r>
            <a:r>
              <a:rPr lang="zh-CN" altLang="en-US" sz="2000">
                <a:latin typeface="微软雅黑" panose="020B0503020204020204" charset="-122"/>
                <a:ea typeface="微软雅黑" panose="020B0503020204020204" charset="-122"/>
              </a:rPr>
              <a:t>米处以内）行走，并注意前后车辆，走路时不可低头看书看报，遇风、雪、雨或烈日天气，不能使衣物、雨具挡住行走视线。 </a:t>
            </a:r>
          </a:p>
        </p:txBody>
      </p:sp>
      <p:pic>
        <p:nvPicPr>
          <p:cNvPr id="4" name="图片 3"/>
          <p:cNvPicPr>
            <a:picLocks noChangeAspect="1"/>
          </p:cNvPicPr>
          <p:nvPr/>
        </p:nvPicPr>
        <p:blipFill>
          <a:blip r:embed="rId3" cstate="email">
            <a:extLst>
              <a:ext uri="{BEBA8EAE-BF5A-486C-A8C5-ECC9F3942E4B}">
                <a14:imgProps xmlns:a14="http://schemas.microsoft.com/office/drawing/2010/main">
                  <a14:imgLayer>
                    <a14:imgEffect>
                      <a14:backgroundRemoval t="0" b="100000" l="0" r="100000">
                        <a14:foregroundMark x1="13594" y1="93627" x2="10625" y2="49020"/>
                        <a14:foregroundMark x1="17813" y1="92402" x2="96250" y2="93627"/>
                        <a14:foregroundMark x1="88594" y1="85539" x2="77031" y2="1471"/>
                        <a14:foregroundMark x1="53594" y1="89706" x2="59219" y2="1471"/>
                        <a14:foregroundMark x1="75313" y1="80882" x2="81719" y2="79657"/>
                        <a14:foregroundMark x1="27187" y1="83088" x2="34531" y2="3431"/>
                        <a14:foregroundMark x1="42500" y1="2206" x2="50156" y2="2206"/>
                        <a14:foregroundMark x1="53594" y1="45588" x2="53594" y2="42157"/>
                      </a14:backgroundRemoval>
                    </a14:imgEffect>
                  </a14:imgLayer>
                </a14:imgProps>
              </a:ext>
              <a:ext uri="{28A0092B-C50C-407E-A947-70E740481C1C}">
                <a14:useLocalDpi xmlns:a14="http://schemas.microsoft.com/office/drawing/2010/main"/>
              </a:ext>
            </a:extLst>
          </a:blip>
          <a:stretch>
            <a:fillRect/>
          </a:stretch>
        </p:blipFill>
        <p:spPr>
          <a:xfrm>
            <a:off x="5980903" y="3852272"/>
            <a:ext cx="4430753" cy="2824605"/>
          </a:xfrm>
          <a:prstGeom prst="rect">
            <a:avLst/>
          </a:prstGeom>
        </p:spPr>
      </p:pic>
      <p:pic>
        <p:nvPicPr>
          <p:cNvPr id="5" name="图片 4"/>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147543" y="5069176"/>
            <a:ext cx="1919353" cy="1919353"/>
          </a:xfrm>
          <a:prstGeom prst="rect">
            <a:avLst/>
          </a:prstGeom>
        </p:spPr>
      </p:pic>
      <p:pic>
        <p:nvPicPr>
          <p:cNvPr id="6" name="图片 5"/>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2076369" y="5069176"/>
            <a:ext cx="1919353" cy="1919353"/>
          </a:xfrm>
          <a:prstGeom prst="rect">
            <a:avLst/>
          </a:prstGeom>
        </p:spPr>
      </p:pic>
      <p:pic>
        <p:nvPicPr>
          <p:cNvPr id="7" name="图片 6"/>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4248085" y="5069175"/>
            <a:ext cx="1919353" cy="1919353"/>
          </a:xfrm>
          <a:prstGeom prst="rect">
            <a:avLst/>
          </a:prstGeom>
        </p:spPr>
      </p:pic>
      <p:sp>
        <p:nvSpPr>
          <p:cNvPr id="8" name="太阳形 7"/>
          <p:cNvSpPr/>
          <p:nvPr/>
        </p:nvSpPr>
        <p:spPr>
          <a:xfrm>
            <a:off x="9358406" y="305916"/>
            <a:ext cx="1504950" cy="1485900"/>
          </a:xfrm>
          <a:prstGeom prst="sun">
            <a:avLst>
              <a:gd name="adj" fmla="val 17405"/>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云形 8"/>
          <p:cNvSpPr/>
          <p:nvPr/>
        </p:nvSpPr>
        <p:spPr>
          <a:xfrm>
            <a:off x="8603503" y="1048866"/>
            <a:ext cx="2095500" cy="1256184"/>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243138" y="1257985"/>
            <a:ext cx="7848600" cy="584775"/>
          </a:xfrm>
          <a:prstGeom prst="rect">
            <a:avLst/>
          </a:prstGeom>
        </p:spPr>
        <p:txBody>
          <a:bodyPr wrap="square">
            <a:spAutoFit/>
          </a:bodyPr>
          <a:lstStyle/>
          <a:p>
            <a:r>
              <a:rPr lang="en-US" altLang="zh-CN" sz="3200" b="1" dirty="0">
                <a:solidFill>
                  <a:srgbClr val="C00000"/>
                </a:solidFill>
                <a:latin typeface="微软雅黑" panose="020B0503020204020204" charset="-122"/>
                <a:ea typeface="微软雅黑" panose="020B0503020204020204" charset="-122"/>
              </a:rPr>
              <a:t> </a:t>
            </a:r>
            <a:r>
              <a:rPr lang="zh-CN" altLang="en-US" sz="3200" b="1" dirty="0">
                <a:solidFill>
                  <a:srgbClr val="C00000"/>
                </a:solidFill>
                <a:latin typeface="微软雅黑" panose="020B0503020204020204" charset="-122"/>
                <a:ea typeface="微软雅黑" panose="020B0503020204020204" charset="-122"/>
              </a:rPr>
              <a:t>告诉身边的人“酒后不开车，开车不喝酒”</a:t>
            </a:r>
          </a:p>
        </p:txBody>
      </p:sp>
      <p:pic>
        <p:nvPicPr>
          <p:cNvPr id="7" name="图片 6"/>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967823" y="3931133"/>
            <a:ext cx="5238750" cy="2143125"/>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6697111" y="3102458"/>
            <a:ext cx="4019550" cy="2971800"/>
          </a:xfrm>
          <a:prstGeom prst="rect">
            <a:avLst/>
          </a:prstGeom>
        </p:spPr>
      </p:pic>
      <p:pic>
        <p:nvPicPr>
          <p:cNvPr id="11" name="图片 10"/>
          <p:cNvPicPr>
            <a:picLocks noChangeAspect="1"/>
          </p:cNvPicPr>
          <p:nvPr/>
        </p:nvPicPr>
        <p:blipFill>
          <a:blip r:embed="rId5" cstate="email">
            <a:extLst>
              <a:ext uri="{BEBA8EAE-BF5A-486C-A8C5-ECC9F3942E4B}">
                <a14:imgProps xmlns:a14="http://schemas.microsoft.com/office/drawing/2010/main">
                  <a14:imgLayer>
                    <a14:imgEffect>
                      <a14:backgroundRemoval t="0" b="100000" l="441" r="100000">
                        <a14:foregroundMark x1="54706" y1="9430" x2="81471" y2="19482"/>
                        <a14:foregroundMark x1="7059" y1="41347" x2="11324" y2="35233"/>
                        <a14:foregroundMark x1="87059" y1="62798" x2="94559" y2="70052"/>
                        <a14:foregroundMark x1="5441" y1="43938" x2="9853" y2="42487"/>
                        <a14:foregroundMark x1="22353" y1="97513" x2="25882" y2="98653"/>
                        <a14:foregroundMark x1="65441" y1="98653" x2="72794" y2="98031"/>
                        <a14:foregroundMark x1="37059" y1="13575" x2="39853" y2="6218"/>
                      </a14:backgroundRemoval>
                    </a14:imgEffect>
                  </a14:imgLayer>
                </a14:imgProps>
              </a:ext>
              <a:ext uri="{28A0092B-C50C-407E-A947-70E740481C1C}">
                <a14:useLocalDpi xmlns:a14="http://schemas.microsoft.com/office/drawing/2010/main"/>
              </a:ext>
            </a:extLst>
          </a:blip>
          <a:stretch>
            <a:fillRect/>
          </a:stretch>
        </p:blipFill>
        <p:spPr>
          <a:xfrm>
            <a:off x="4675723" y="3568401"/>
            <a:ext cx="2021388" cy="2868587"/>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par>
                          <p:cTn id="8" fill="hold" nodeType="afterGroup">
                            <p:stCondLst>
                              <p:cond delay="2000"/>
                            </p:stCondLst>
                            <p:childTnLst>
                              <p:par>
                                <p:cTn id="9" presetID="6" presetClass="entr" presetSubtype="16"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circle(in)">
                                      <p:cBhvr>
                                        <p:cTn id="11" dur="2000"/>
                                        <p:tgtEl>
                                          <p:spTgt spid="7"/>
                                        </p:tgtEl>
                                      </p:cBhvr>
                                    </p:animEffect>
                                  </p:childTnLst>
                                </p:cTn>
                              </p:par>
                            </p:childTnLst>
                          </p:cTn>
                        </p:par>
                        <p:par>
                          <p:cTn id="12" fill="hold" nodeType="afterGroup">
                            <p:stCondLst>
                              <p:cond delay="4000"/>
                            </p:stCondLst>
                            <p:childTnLst>
                              <p:par>
                                <p:cTn id="13" presetID="6" presetClass="entr" presetSubtype="16"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childTnLst>
                          </p:cTn>
                        </p:par>
                        <p:par>
                          <p:cTn id="16" fill="hold" nodeType="afterGroup">
                            <p:stCondLst>
                              <p:cond delay="6000"/>
                            </p:stCondLst>
                            <p:childTnLst>
                              <p:par>
                                <p:cTn id="17" presetID="6" presetClass="entr" presetSubtype="16" fill="hold" nodeType="after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circle(in)">
                                      <p:cBhvr>
                                        <p:cTn id="19"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3944881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矩形 20"/>
          <p:cNvSpPr/>
          <p:nvPr/>
        </p:nvSpPr>
        <p:spPr>
          <a:xfrm>
            <a:off x="5117601" y="2554436"/>
            <a:ext cx="4031874" cy="923330"/>
          </a:xfrm>
          <a:prstGeom prst="rect">
            <a:avLst/>
          </a:prstGeom>
        </p:spPr>
        <p:txBody>
          <a:bodyPr wrap="none">
            <a:spAutoFit/>
          </a:bodyPr>
          <a:lstStyle/>
          <a:p>
            <a:pPr algn="ctr"/>
            <a:r>
              <a:rPr kumimoji="1" lang="zh-CN" altLang="en-US" sz="5400" b="1" spc="600" dirty="0">
                <a:solidFill>
                  <a:srgbClr val="4C6C6B"/>
                </a:solidFill>
                <a:latin typeface="微软雅黑" panose="020B0503020204020204" charset="-122"/>
                <a:ea typeface="微软雅黑" panose="020B0503020204020204" charset="-122"/>
              </a:rPr>
              <a:t>汽车的惯性</a:t>
            </a:r>
          </a:p>
        </p:txBody>
      </p:sp>
      <p:sp>
        <p:nvSpPr>
          <p:cNvPr id="23" name="MH_Number_1"/>
          <p:cNvSpPr/>
          <p:nvPr>
            <p:custDataLst>
              <p:tags r:id="rId1"/>
            </p:custDataLst>
          </p:nvPr>
        </p:nvSpPr>
        <p:spPr>
          <a:xfrm>
            <a:off x="3109070" y="2275597"/>
            <a:ext cx="1352241" cy="1357898"/>
          </a:xfrm>
          <a:prstGeom prst="ellipse">
            <a:avLst/>
          </a:prstGeom>
          <a:solidFill>
            <a:srgbClr val="4C6C6B"/>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rPr>
              <a:t>1</a:t>
            </a:r>
            <a:endParaRPr lang="zh-CN" altLang="en-US"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750"/>
                                        <p:tgtEl>
                                          <p:spTgt spid="21">
                                            <p:txEl>
                                              <p:pRg st="0" end="0"/>
                                            </p:txEl>
                                          </p:spTgt>
                                        </p:tgtEl>
                                      </p:cBhvr>
                                    </p:animEffect>
                                    <p:anim calcmode="lin" valueType="num">
                                      <p:cBhvr>
                                        <p:cTn id="14" dur="75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BEBA8EAE-BF5A-486C-A8C5-ECC9F3942E4B}">
                <a14:imgProps xmlns:a14="http://schemas.microsoft.com/office/drawing/2010/main">
                  <a14:imgLayer>
                    <a14:imgEffect>
                      <a14:backgroundRemoval t="10000" b="90000" l="10000" r="90000"/>
                    </a14:imgEffect>
                  </a14:imgLayer>
                </a14:imgProps>
              </a:ext>
              <a:ext uri="{28A0092B-C50C-407E-A947-70E740481C1C}">
                <a14:useLocalDpi xmlns:a14="http://schemas.microsoft.com/office/drawing/2010/main"/>
              </a:ext>
            </a:extLst>
          </a:blip>
          <a:stretch>
            <a:fillRect/>
          </a:stretch>
        </p:blipFill>
        <p:spPr>
          <a:xfrm>
            <a:off x="6042664" y="4938690"/>
            <a:ext cx="2527925" cy="2527925"/>
          </a:xfrm>
          <a:prstGeom prst="rect">
            <a:avLst/>
          </a:prstGeom>
        </p:spPr>
      </p:pic>
      <p:pic>
        <p:nvPicPr>
          <p:cNvPr id="8" name="图片 7"/>
          <p:cNvPicPr>
            <a:picLocks noChangeAspect="1"/>
          </p:cNvPicPr>
          <p:nvPr/>
        </p:nvPicPr>
        <p:blipFill>
          <a:blip r:embed="rId4"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314938" y="4956336"/>
            <a:ext cx="1901664" cy="1901664"/>
          </a:xfrm>
          <a:prstGeom prst="rect">
            <a:avLst/>
          </a:prstGeom>
        </p:spPr>
      </p:pic>
      <p:pic>
        <p:nvPicPr>
          <p:cNvPr id="10" name="图片 9"/>
          <p:cNvPicPr>
            <a:picLocks noChangeAspect="1"/>
          </p:cNvPicPr>
          <p:nvPr/>
        </p:nvPicPr>
        <p:blipFill>
          <a:blip r:embed="rId5"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1091953" y="5456630"/>
            <a:ext cx="1369438" cy="1369438"/>
          </a:xfrm>
          <a:prstGeom prst="rect">
            <a:avLst/>
          </a:prstGeom>
        </p:spPr>
      </p:pic>
      <p:pic>
        <p:nvPicPr>
          <p:cNvPr id="11" name="图片 10"/>
          <p:cNvPicPr>
            <a:picLocks noChangeAspect="1"/>
          </p:cNvPicPr>
          <p:nvPr/>
        </p:nvPicPr>
        <p:blipFill>
          <a:blip r:embed="rId5"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9046683" y="5410388"/>
            <a:ext cx="1369438" cy="1369438"/>
          </a:xfrm>
          <a:prstGeom prst="rect">
            <a:avLst/>
          </a:prstGeom>
        </p:spPr>
      </p:pic>
      <p:pic>
        <p:nvPicPr>
          <p:cNvPr id="13" name="图片 12"/>
          <p:cNvPicPr>
            <a:picLocks noChangeAspect="1"/>
          </p:cNvPicPr>
          <p:nvPr/>
        </p:nvPicPr>
        <p:blipFill>
          <a:blip r:embed="rId6"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2246383" y="5754210"/>
            <a:ext cx="1054571" cy="1054571"/>
          </a:xfrm>
          <a:prstGeom prst="rect">
            <a:avLst/>
          </a:prstGeom>
        </p:spPr>
      </p:pic>
      <p:pic>
        <p:nvPicPr>
          <p:cNvPr id="17" name="图片 16"/>
          <p:cNvPicPr>
            <a:picLocks noChangeAspect="1"/>
          </p:cNvPicPr>
          <p:nvPr/>
        </p:nvPicPr>
        <p:blipFill>
          <a:blip r:embed="rId7" cstate="email">
            <a:extLst>
              <a:ext uri="{BEBA8EAE-BF5A-486C-A8C5-ECC9F3942E4B}">
                <a14:imgProps xmlns:a14="http://schemas.microsoft.com/office/drawing/2010/main">
                  <a14:imgLayer>
                    <a14:imgEffect>
                      <a14:backgroundRemoval t="0" b="100000" l="441" r="100000">
                        <a14:foregroundMark x1="54706" y1="9430" x2="81471" y2="19482"/>
                        <a14:foregroundMark x1="7059" y1="41347" x2="11324" y2="35233"/>
                        <a14:foregroundMark x1="87059" y1="62798" x2="94559" y2="70052"/>
                        <a14:foregroundMark x1="5441" y1="43938" x2="9853" y2="42487"/>
                        <a14:foregroundMark x1="22353" y1="97513" x2="25882" y2="98653"/>
                        <a14:foregroundMark x1="65441" y1="98653" x2="72794" y2="98031"/>
                      </a14:backgroundRemoval>
                    </a14:imgEffect>
                  </a14:imgLayer>
                </a14:imgProps>
              </a:ext>
              <a:ext uri="{28A0092B-C50C-407E-A947-70E740481C1C}">
                <a14:useLocalDpi xmlns:a14="http://schemas.microsoft.com/office/drawing/2010/main"/>
              </a:ext>
            </a:extLst>
          </a:blip>
          <a:stretch>
            <a:fillRect/>
          </a:stretch>
        </p:blipFill>
        <p:spPr>
          <a:xfrm flipH="1">
            <a:off x="861771" y="678048"/>
            <a:ext cx="2021388" cy="2868587"/>
          </a:xfrm>
          <a:prstGeom prst="rect">
            <a:avLst/>
          </a:prstGeom>
        </p:spPr>
      </p:pic>
      <p:sp>
        <p:nvSpPr>
          <p:cNvPr id="18" name="对话气泡: 圆角矩形 17"/>
          <p:cNvSpPr/>
          <p:nvPr/>
        </p:nvSpPr>
        <p:spPr>
          <a:xfrm>
            <a:off x="4585085" y="678048"/>
            <a:ext cx="6106969" cy="2677109"/>
          </a:xfrm>
          <a:prstGeom prst="wedgeRoundRectCallout">
            <a:avLst>
              <a:gd name="adj1" fmla="val -69183"/>
              <a:gd name="adj2" fmla="val 11765"/>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4585085" y="762893"/>
            <a:ext cx="6106969" cy="2346283"/>
          </a:xfrm>
          <a:prstGeom prst="rect">
            <a:avLst/>
          </a:prstGeom>
          <a:noFill/>
        </p:spPr>
        <p:txBody>
          <a:bodyPr wrap="square" rtlCol="0">
            <a:spAutoFit/>
          </a:body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在一般情况下，汽车在行驶中，如遇到危险情况，驾驶员踩刹车减速或停车就可能避免交通事故。</a:t>
            </a:r>
            <a:endParaRPr lang="en-US" altLang="zh-CN" sz="2000" dirty="0">
              <a:latin typeface="微软雅黑" panose="020B0503020204020204" charset="-122"/>
              <a:ea typeface="微软雅黑" panose="020B0503020204020204" charset="-122"/>
            </a:endParaRPr>
          </a:p>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但是，遇到紧急或突然情况，如行人或骑车人在车辆临近时横穿马路，尽管驾驶员采取紧急刹车的措施，也难免发生撞车、撞人的事故。 </a:t>
            </a:r>
          </a:p>
        </p:txBody>
      </p:sp>
      <p:pic>
        <p:nvPicPr>
          <p:cNvPr id="21" name="图片 20"/>
          <p:cNvPicPr>
            <a:picLocks noChangeAspect="1"/>
          </p:cNvPicPr>
          <p:nvPr/>
        </p:nvPicPr>
        <p:blipFill>
          <a:blip r:embed="rId8" cstate="email">
            <a:extLst>
              <a:ext uri="{BEBA8EAE-BF5A-486C-A8C5-ECC9F3942E4B}">
                <a14:imgProps xmlns:a14="http://schemas.microsoft.com/office/drawing/2010/main">
                  <a14:imgLayer>
                    <a14:imgEffect>
                      <a14:backgroundRemoval t="7295" b="89970" l="0" r="99136">
                        <a14:foregroundMark x1="15185" y1="48632" x2="19506" y2="31104"/>
                        <a14:foregroundMark x1="31358" y1="45795" x2="34074" y2="38298"/>
                        <a14:foregroundMark x1="8395" y1="45593" x2="11111" y2="45795"/>
                        <a14:foregroundMark x1="50000" y1="86120" x2="50370" y2="79129"/>
                        <a14:foregroundMark x1="60494" y1="86120" x2="59506" y2="79737"/>
                        <a14:foregroundMark x1="74321" y1="87234" x2="78148" y2="21378"/>
                        <a14:foregroundMark x1="88272" y1="66667" x2="89259" y2="60588"/>
                      </a14:backgroundRemoval>
                    </a14:imgEffect>
                  </a14:imgLayer>
                </a14:imgProps>
              </a:ext>
              <a:ext uri="{28A0092B-C50C-407E-A947-70E740481C1C}">
                <a14:useLocalDpi xmlns:a14="http://schemas.microsoft.com/office/drawing/2010/main"/>
              </a:ext>
            </a:extLst>
          </a:blip>
          <a:stretch>
            <a:fillRect/>
          </a:stretch>
        </p:blipFill>
        <p:spPr>
          <a:xfrm>
            <a:off x="3490900" y="3732868"/>
            <a:ext cx="2814073" cy="342900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ppt_w</p:attrName>
                                        </p:attrNameLst>
                                      </p:cBhvr>
                                      <p:tavLst>
                                        <p:tav tm="0">
                                          <p:val>
                                            <p:fltVal val="0"/>
                                          </p:val>
                                        </p:tav>
                                        <p:tav tm="100000">
                                          <p:val>
                                            <p:strVal val="#ppt_w"/>
                                          </p:val>
                                        </p:tav>
                                      </p:tavLst>
                                    </p:anim>
                                    <p:anim calcmode="lin" valueType="num">
                                      <p:cBhvr>
                                        <p:cTn id="20" dur="500" fill="hold"/>
                                        <p:tgtEl>
                                          <p:spTgt spid="19"/>
                                        </p:tgtEl>
                                        <p:attrNameLst>
                                          <p:attrName>ppt_h</p:attrName>
                                        </p:attrNameLst>
                                      </p:cBhvr>
                                      <p:tavLst>
                                        <p:tav tm="0">
                                          <p:val>
                                            <p:fltVal val="0"/>
                                          </p:val>
                                        </p:tav>
                                        <p:tav tm="100000">
                                          <p:val>
                                            <p:strVal val="#ppt_h"/>
                                          </p:val>
                                        </p:tav>
                                      </p:tavLst>
                                    </p:anim>
                                    <p:animEffect transition="in" filter="fade">
                                      <p:cBhvr>
                                        <p:cTn id="2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38250" y="1656683"/>
            <a:ext cx="3409950" cy="226761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9" name="图片 8"/>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377440" y="3311746"/>
            <a:ext cx="3398496" cy="2267617"/>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10" name="矩形 9"/>
          <p:cNvSpPr/>
          <p:nvPr/>
        </p:nvSpPr>
        <p:spPr>
          <a:xfrm>
            <a:off x="6329824" y="1133463"/>
            <a:ext cx="5570756" cy="523220"/>
          </a:xfrm>
          <a:prstGeom prst="rect">
            <a:avLst/>
          </a:prstGeom>
        </p:spPr>
        <p:txBody>
          <a:bodyPr wrap="none">
            <a:spAutoFit/>
          </a:bodyPr>
          <a:lstStyle/>
          <a:p>
            <a:pPr>
              <a:spcBef>
                <a:spcPct val="50000"/>
              </a:spcBef>
            </a:pPr>
            <a:r>
              <a:rPr lang="zh-CN" altLang="en-US" sz="2800" b="1" dirty="0">
                <a:solidFill>
                  <a:srgbClr val="002060"/>
                </a:solidFill>
                <a:latin typeface="微软雅黑" panose="020B0503020204020204" charset="-122"/>
                <a:ea typeface="微软雅黑" panose="020B0503020204020204" charset="-122"/>
              </a:rPr>
              <a:t>因此，汽车不是一刹车就能停止的</a:t>
            </a:r>
          </a:p>
        </p:txBody>
      </p:sp>
      <p:sp>
        <p:nvSpPr>
          <p:cNvPr id="12" name="矩形 11"/>
          <p:cNvSpPr/>
          <p:nvPr/>
        </p:nvSpPr>
        <p:spPr>
          <a:xfrm>
            <a:off x="6416066" y="2055613"/>
            <a:ext cx="5484514" cy="2961836"/>
          </a:xfrm>
          <a:prstGeom prst="rect">
            <a:avLst/>
          </a:prstGeom>
        </p:spPr>
        <p:txBody>
          <a:bodyPr wrap="square">
            <a:spAutoFit/>
          </a:bodyPr>
          <a:lstStyle/>
          <a:p>
            <a:pPr>
              <a:lnSpc>
                <a:spcPct val="150000"/>
              </a:lnSpc>
              <a:spcBef>
                <a:spcPct val="50000"/>
              </a:spcBef>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检测结果表明，当汽车以每小时</a:t>
            </a:r>
            <a:r>
              <a:rPr lang="en-US" altLang="zh-CN" sz="2000" dirty="0">
                <a:latin typeface="微软雅黑" panose="020B0503020204020204" charset="-122"/>
                <a:ea typeface="微软雅黑" panose="020B0503020204020204" charset="-122"/>
              </a:rPr>
              <a:t>40</a:t>
            </a:r>
            <a:r>
              <a:rPr lang="zh-CN" altLang="en-US" sz="2000" dirty="0">
                <a:latin typeface="微软雅黑" panose="020B0503020204020204" charset="-122"/>
                <a:ea typeface="微软雅黑" panose="020B0503020204020204" charset="-122"/>
              </a:rPr>
              <a:t>公里的速度行驶行进时，从司机发现情况急刹车到制动有效，车会向前继续行驶</a:t>
            </a:r>
            <a:r>
              <a:rPr lang="en-US" altLang="zh-CN" sz="2000" b="1" dirty="0">
                <a:solidFill>
                  <a:srgbClr val="C00000"/>
                </a:solidFill>
                <a:latin typeface="微软雅黑" panose="020B0503020204020204" charset="-122"/>
                <a:ea typeface="微软雅黑" panose="020B0503020204020204" charset="-122"/>
              </a:rPr>
              <a:t>18.82</a:t>
            </a:r>
            <a:r>
              <a:rPr lang="zh-CN" altLang="en-US" sz="2000" b="1" dirty="0">
                <a:solidFill>
                  <a:srgbClr val="C00000"/>
                </a:solidFill>
                <a:latin typeface="微软雅黑" panose="020B0503020204020204" charset="-122"/>
                <a:ea typeface="微软雅黑" panose="020B0503020204020204" charset="-122"/>
              </a:rPr>
              <a:t>米</a:t>
            </a:r>
            <a:r>
              <a:rPr lang="zh-CN" altLang="en-US" sz="2000" dirty="0">
                <a:latin typeface="微软雅黑" panose="020B0503020204020204" charset="-122"/>
                <a:ea typeface="微软雅黑" panose="020B0503020204020204" charset="-122"/>
              </a:rPr>
              <a:t>远，才能停住。</a:t>
            </a:r>
          </a:p>
          <a:p>
            <a:pPr>
              <a:lnSpc>
                <a:spcPct val="150000"/>
              </a:lnSpc>
              <a:spcBef>
                <a:spcPct val="50000"/>
              </a:spcBef>
            </a:pPr>
            <a:r>
              <a:rPr lang="zh-CN" altLang="en-US" sz="2000" dirty="0">
                <a:latin typeface="微软雅黑" panose="020B0503020204020204" charset="-122"/>
                <a:ea typeface="微软雅黑" panose="020B0503020204020204" charset="-122"/>
              </a:rPr>
              <a:t>       而在雨、雪天气，由于路面较滑，会向前继续行驶达</a:t>
            </a:r>
            <a:r>
              <a:rPr lang="en-US" altLang="zh-CN" sz="2000" b="1" dirty="0">
                <a:solidFill>
                  <a:srgbClr val="C00000"/>
                </a:solidFill>
                <a:latin typeface="微软雅黑" panose="020B0503020204020204" charset="-122"/>
                <a:ea typeface="微软雅黑" panose="020B0503020204020204" charset="-122"/>
              </a:rPr>
              <a:t>24</a:t>
            </a:r>
            <a:r>
              <a:rPr lang="zh-CN" altLang="en-US" sz="2000" b="1" dirty="0">
                <a:solidFill>
                  <a:srgbClr val="C00000"/>
                </a:solidFill>
                <a:latin typeface="微软雅黑" panose="020B0503020204020204" charset="-122"/>
                <a:ea typeface="微软雅黑" panose="020B0503020204020204" charset="-122"/>
              </a:rPr>
              <a:t>米</a:t>
            </a:r>
            <a:r>
              <a:rPr lang="zh-CN" altLang="en-US" sz="2000" dirty="0">
                <a:latin typeface="微软雅黑" panose="020B0503020204020204" charset="-122"/>
                <a:ea typeface="微软雅黑" panose="020B0503020204020204" charset="-122"/>
              </a:rPr>
              <a:t>！ </a:t>
            </a:r>
          </a:p>
        </p:txBody>
      </p:sp>
      <p:pic>
        <p:nvPicPr>
          <p:cNvPr id="8" name="图片 7"/>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2400" y="6082825"/>
            <a:ext cx="1713124" cy="59746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nodeType="afterGroup">
                            <p:stCondLst>
                              <p:cond delay="500"/>
                            </p:stCondLst>
                            <p:childTnLst>
                              <p:par>
                                <p:cTn id="11" presetID="53"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par>
                          <p:cTn id="16" fill="hold" nodeType="afterGroup">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nodeType="afterGroup">
                            <p:stCondLst>
                              <p:cond delay="1500"/>
                            </p:stCondLst>
                            <p:childTnLst>
                              <p:par>
                                <p:cTn id="23" presetID="53" presetClass="entr" presetSubtype="0" fill="hold" grpId="0" nodeType="after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p:cTn id="25" dur="500" fill="hold"/>
                                        <p:tgtEl>
                                          <p:spTgt spid="12"/>
                                        </p:tgtEl>
                                        <p:attrNameLst>
                                          <p:attrName>ppt_w</p:attrName>
                                        </p:attrNameLst>
                                      </p:cBhvr>
                                      <p:tavLst>
                                        <p:tav tm="0">
                                          <p:val>
                                            <p:fltVal val="0"/>
                                          </p:val>
                                        </p:tav>
                                        <p:tav tm="100000">
                                          <p:val>
                                            <p:strVal val="#ppt_w"/>
                                          </p:val>
                                        </p:tav>
                                      </p:tavLst>
                                    </p:anim>
                                    <p:anim calcmode="lin" valueType="num">
                                      <p:cBhvr>
                                        <p:cTn id="26" dur="500" fill="hold"/>
                                        <p:tgtEl>
                                          <p:spTgt spid="12"/>
                                        </p:tgtEl>
                                        <p:attrNameLst>
                                          <p:attrName>ppt_h</p:attrName>
                                        </p:attrNameLst>
                                      </p:cBhvr>
                                      <p:tavLst>
                                        <p:tav tm="0">
                                          <p:val>
                                            <p:fltVal val="0"/>
                                          </p:val>
                                        </p:tav>
                                        <p:tav tm="100000">
                                          <p:val>
                                            <p:strVal val="#ppt_h"/>
                                          </p:val>
                                        </p:tav>
                                      </p:tavLst>
                                    </p:anim>
                                    <p:animEffect transition="in" filter="fade">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86941" y="6163638"/>
            <a:ext cx="1713124" cy="597460"/>
          </a:xfrm>
          <a:prstGeom prst="rect">
            <a:avLst/>
          </a:prstGeom>
        </p:spPr>
      </p:pic>
      <p:grpSp>
        <p:nvGrpSpPr>
          <p:cNvPr id="10" name="Group 50"/>
          <p:cNvGrpSpPr>
            <a:grpSpLocks noChangeAspect="1"/>
          </p:cNvGrpSpPr>
          <p:nvPr/>
        </p:nvGrpSpPr>
        <p:grpSpPr>
          <a:xfrm>
            <a:off x="6105828" y="6341003"/>
            <a:ext cx="635873" cy="394014"/>
            <a:chOff x="3562" y="1977"/>
            <a:chExt cx="560" cy="347"/>
          </a:xfrm>
        </p:grpSpPr>
        <p:sp>
          <p:nvSpPr>
            <p:cNvPr id="11" name="Freeform 52"/>
            <p:cNvSpPr/>
            <p:nvPr/>
          </p:nvSpPr>
          <p:spPr bwMode="auto">
            <a:xfrm>
              <a:off x="3570" y="1977"/>
              <a:ext cx="543" cy="243"/>
            </a:xfrm>
            <a:custGeom>
              <a:avLst/>
              <a:gdLst>
                <a:gd name="T0" fmla="*/ 227 w 227"/>
                <a:gd name="T1" fmla="*/ 101 h 101"/>
                <a:gd name="T2" fmla="*/ 171 w 227"/>
                <a:gd name="T3" fmla="*/ 49 h 101"/>
                <a:gd name="T4" fmla="*/ 91 w 227"/>
                <a:gd name="T5" fmla="*/ 0 h 101"/>
                <a:gd name="T6" fmla="*/ 0 w 227"/>
                <a:gd name="T7" fmla="*/ 90 h 101"/>
                <a:gd name="T8" fmla="*/ 1 w 227"/>
                <a:gd name="T9" fmla="*/ 100 h 101"/>
                <a:gd name="T10" fmla="*/ 164 w 227"/>
                <a:gd name="T11" fmla="*/ 100 h 101"/>
                <a:gd name="T12" fmla="*/ 164 w 227"/>
                <a:gd name="T13" fmla="*/ 101 h 101"/>
                <a:gd name="T14" fmla="*/ 227 w 227"/>
                <a:gd name="T15" fmla="*/ 101 h 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6" h="100">
                  <a:moveTo>
                    <a:pt x="227" y="101"/>
                  </a:moveTo>
                  <a:cubicBezTo>
                    <a:pt x="227" y="65"/>
                    <a:pt x="197" y="56"/>
                    <a:pt x="171" y="49"/>
                  </a:cubicBezTo>
                  <a:cubicBezTo>
                    <a:pt x="156" y="20"/>
                    <a:pt x="126" y="0"/>
                    <a:pt x="91" y="0"/>
                  </a:cubicBezTo>
                  <a:cubicBezTo>
                    <a:pt x="41" y="0"/>
                    <a:pt x="0" y="40"/>
                    <a:pt x="0" y="90"/>
                  </a:cubicBezTo>
                  <a:cubicBezTo>
                    <a:pt x="0" y="94"/>
                    <a:pt x="0" y="97"/>
                    <a:pt x="1" y="100"/>
                  </a:cubicBezTo>
                  <a:cubicBezTo>
                    <a:pt x="164" y="100"/>
                    <a:pt x="164" y="100"/>
                    <a:pt x="164" y="100"/>
                  </a:cubicBezTo>
                  <a:cubicBezTo>
                    <a:pt x="164" y="101"/>
                    <a:pt x="164" y="101"/>
                    <a:pt x="164" y="101"/>
                  </a:cubicBezTo>
                  <a:lnTo>
                    <a:pt x="227" y="10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12" name="Freeform 53"/>
            <p:cNvSpPr/>
            <p:nvPr/>
          </p:nvSpPr>
          <p:spPr bwMode="auto">
            <a:xfrm>
              <a:off x="3562" y="2182"/>
              <a:ext cx="560" cy="72"/>
            </a:xfrm>
            <a:custGeom>
              <a:avLst/>
              <a:gdLst>
                <a:gd name="T0" fmla="*/ 224 w 234"/>
                <a:gd name="T1" fmla="*/ 0 h 30"/>
                <a:gd name="T2" fmla="*/ 9 w 234"/>
                <a:gd name="T3" fmla="*/ 0 h 30"/>
                <a:gd name="T4" fmla="*/ 0 w 234"/>
                <a:gd name="T5" fmla="*/ 10 h 30"/>
                <a:gd name="T6" fmla="*/ 0 w 234"/>
                <a:gd name="T7" fmla="*/ 21 h 30"/>
                <a:gd name="T8" fmla="*/ 9 w 234"/>
                <a:gd name="T9" fmla="*/ 30 h 30"/>
                <a:gd name="T10" fmla="*/ 30 w 234"/>
                <a:gd name="T11" fmla="*/ 30 h 30"/>
                <a:gd name="T12" fmla="*/ 51 w 234"/>
                <a:gd name="T13" fmla="*/ 12 h 30"/>
                <a:gd name="T14" fmla="*/ 73 w 234"/>
                <a:gd name="T15" fmla="*/ 30 h 30"/>
                <a:gd name="T16" fmla="*/ 154 w 234"/>
                <a:gd name="T17" fmla="*/ 30 h 30"/>
                <a:gd name="T18" fmla="*/ 176 w 234"/>
                <a:gd name="T19" fmla="*/ 12 h 30"/>
                <a:gd name="T20" fmla="*/ 178 w 234"/>
                <a:gd name="T21" fmla="*/ 12 h 30"/>
                <a:gd name="T22" fmla="*/ 200 w 234"/>
                <a:gd name="T23" fmla="*/ 30 h 30"/>
                <a:gd name="T24" fmla="*/ 224 w 234"/>
                <a:gd name="T25" fmla="*/ 30 h 30"/>
                <a:gd name="T26" fmla="*/ 234 w 234"/>
                <a:gd name="T27" fmla="*/ 21 h 30"/>
                <a:gd name="T28" fmla="*/ 234 w 234"/>
                <a:gd name="T29" fmla="*/ 10 h 30"/>
                <a:gd name="T30" fmla="*/ 224 w 234"/>
                <a:gd name="T31"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4" h="30">
                  <a:moveTo>
                    <a:pt x="224" y="0"/>
                  </a:moveTo>
                  <a:cubicBezTo>
                    <a:pt x="9" y="0"/>
                    <a:pt x="9" y="0"/>
                    <a:pt x="9" y="0"/>
                  </a:cubicBezTo>
                  <a:cubicBezTo>
                    <a:pt x="4" y="0"/>
                    <a:pt x="0" y="4"/>
                    <a:pt x="0" y="10"/>
                  </a:cubicBezTo>
                  <a:cubicBezTo>
                    <a:pt x="0" y="21"/>
                    <a:pt x="0" y="21"/>
                    <a:pt x="0" y="21"/>
                  </a:cubicBezTo>
                  <a:cubicBezTo>
                    <a:pt x="0" y="26"/>
                    <a:pt x="4" y="30"/>
                    <a:pt x="9" y="30"/>
                  </a:cubicBezTo>
                  <a:cubicBezTo>
                    <a:pt x="30" y="30"/>
                    <a:pt x="30" y="30"/>
                    <a:pt x="30" y="30"/>
                  </a:cubicBezTo>
                  <a:cubicBezTo>
                    <a:pt x="32" y="20"/>
                    <a:pt x="39" y="12"/>
                    <a:pt x="51" y="12"/>
                  </a:cubicBezTo>
                  <a:cubicBezTo>
                    <a:pt x="64" y="12"/>
                    <a:pt x="71" y="20"/>
                    <a:pt x="73" y="30"/>
                  </a:cubicBezTo>
                  <a:cubicBezTo>
                    <a:pt x="154" y="30"/>
                    <a:pt x="154" y="30"/>
                    <a:pt x="154" y="30"/>
                  </a:cubicBezTo>
                  <a:cubicBezTo>
                    <a:pt x="156" y="20"/>
                    <a:pt x="166" y="12"/>
                    <a:pt x="176" y="12"/>
                  </a:cubicBezTo>
                  <a:cubicBezTo>
                    <a:pt x="178" y="12"/>
                    <a:pt x="178" y="12"/>
                    <a:pt x="178" y="12"/>
                  </a:cubicBezTo>
                  <a:cubicBezTo>
                    <a:pt x="188" y="12"/>
                    <a:pt x="198" y="20"/>
                    <a:pt x="200" y="30"/>
                  </a:cubicBezTo>
                  <a:cubicBezTo>
                    <a:pt x="224" y="30"/>
                    <a:pt x="224" y="30"/>
                    <a:pt x="224" y="30"/>
                  </a:cubicBezTo>
                  <a:cubicBezTo>
                    <a:pt x="230" y="30"/>
                    <a:pt x="234" y="26"/>
                    <a:pt x="234" y="21"/>
                  </a:cubicBezTo>
                  <a:cubicBezTo>
                    <a:pt x="234" y="10"/>
                    <a:pt x="234" y="10"/>
                    <a:pt x="234" y="10"/>
                  </a:cubicBezTo>
                  <a:cubicBezTo>
                    <a:pt x="234" y="4"/>
                    <a:pt x="230" y="0"/>
                    <a:pt x="224"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13" name="Freeform 55"/>
            <p:cNvSpPr/>
            <p:nvPr/>
          </p:nvSpPr>
          <p:spPr bwMode="auto">
            <a:xfrm>
              <a:off x="3814" y="2010"/>
              <a:ext cx="129" cy="111"/>
            </a:xfrm>
            <a:custGeom>
              <a:avLst/>
              <a:gdLst>
                <a:gd name="T0" fmla="*/ 0 w 54"/>
                <a:gd name="T1" fmla="*/ 46 h 46"/>
                <a:gd name="T2" fmla="*/ 54 w 54"/>
                <a:gd name="T3" fmla="*/ 46 h 46"/>
                <a:gd name="T4" fmla="*/ 0 w 54"/>
                <a:gd name="T5" fmla="*/ 0 h 46"/>
                <a:gd name="T6" fmla="*/ 0 w 54"/>
                <a:gd name="T7" fmla="*/ 46 h 46"/>
              </a:gdLst>
              <a:ahLst/>
              <a:cxnLst>
                <a:cxn ang="0">
                  <a:pos x="T0" y="T1"/>
                </a:cxn>
                <a:cxn ang="0">
                  <a:pos x="T2" y="T3"/>
                </a:cxn>
                <a:cxn ang="0">
                  <a:pos x="T4" y="T5"/>
                </a:cxn>
                <a:cxn ang="0">
                  <a:pos x="T6" y="T7"/>
                </a:cxn>
              </a:cxnLst>
              <a:rect l="0" t="0" r="r" b="b"/>
              <a:pathLst>
                <a:path w="54" h="46">
                  <a:moveTo>
                    <a:pt x="0" y="46"/>
                  </a:moveTo>
                  <a:cubicBezTo>
                    <a:pt x="54" y="46"/>
                    <a:pt x="54" y="46"/>
                    <a:pt x="54" y="46"/>
                  </a:cubicBezTo>
                  <a:cubicBezTo>
                    <a:pt x="45" y="20"/>
                    <a:pt x="21" y="2"/>
                    <a:pt x="0" y="0"/>
                  </a:cubicBezTo>
                  <a:lnTo>
                    <a:pt x="0" y="46"/>
                  </a:lnTo>
                  <a:close/>
                </a:path>
              </a:pathLst>
            </a:custGeom>
            <a:solidFill>
              <a:srgbClr val="FFF1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14" name="Freeform 56"/>
            <p:cNvSpPr/>
            <p:nvPr/>
          </p:nvSpPr>
          <p:spPr bwMode="auto">
            <a:xfrm>
              <a:off x="3632" y="2010"/>
              <a:ext cx="139" cy="111"/>
            </a:xfrm>
            <a:custGeom>
              <a:avLst/>
              <a:gdLst>
                <a:gd name="T0" fmla="*/ 58 w 58"/>
                <a:gd name="T1" fmla="*/ 0 h 46"/>
                <a:gd name="T2" fmla="*/ 0 w 58"/>
                <a:gd name="T3" fmla="*/ 46 h 46"/>
                <a:gd name="T4" fmla="*/ 58 w 58"/>
                <a:gd name="T5" fmla="*/ 46 h 46"/>
                <a:gd name="T6" fmla="*/ 58 w 58"/>
                <a:gd name="T7" fmla="*/ 0 h 46"/>
              </a:gdLst>
              <a:ahLst/>
              <a:cxnLst>
                <a:cxn ang="0">
                  <a:pos x="T0" y="T1"/>
                </a:cxn>
                <a:cxn ang="0">
                  <a:pos x="T2" y="T3"/>
                </a:cxn>
                <a:cxn ang="0">
                  <a:pos x="T4" y="T5"/>
                </a:cxn>
                <a:cxn ang="0">
                  <a:pos x="T6" y="T7"/>
                </a:cxn>
              </a:cxnLst>
              <a:rect l="0" t="0" r="r" b="b"/>
              <a:pathLst>
                <a:path w="57" h="46">
                  <a:moveTo>
                    <a:pt x="58" y="0"/>
                  </a:moveTo>
                  <a:cubicBezTo>
                    <a:pt x="31" y="3"/>
                    <a:pt x="9" y="21"/>
                    <a:pt x="0" y="46"/>
                  </a:cubicBezTo>
                  <a:cubicBezTo>
                    <a:pt x="58" y="46"/>
                    <a:pt x="58" y="46"/>
                    <a:pt x="58" y="46"/>
                  </a:cubicBezTo>
                  <a:lnTo>
                    <a:pt x="58" y="0"/>
                  </a:lnTo>
                  <a:close/>
                </a:path>
              </a:pathLst>
            </a:custGeom>
            <a:solidFill>
              <a:srgbClr val="FFF1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15" name="Freeform 57"/>
            <p:cNvSpPr>
              <a:spLocks noEditPoints="1"/>
            </p:cNvSpPr>
            <p:nvPr/>
          </p:nvSpPr>
          <p:spPr bwMode="auto">
            <a:xfrm>
              <a:off x="3912" y="2182"/>
              <a:ext cx="141" cy="142"/>
            </a:xfrm>
            <a:custGeom>
              <a:avLst/>
              <a:gdLst>
                <a:gd name="T0" fmla="*/ 30 w 59"/>
                <a:gd name="T1" fmla="*/ 59 h 59"/>
                <a:gd name="T2" fmla="*/ 0 w 59"/>
                <a:gd name="T3" fmla="*/ 30 h 59"/>
                <a:gd name="T4" fmla="*/ 30 w 59"/>
                <a:gd name="T5" fmla="*/ 0 h 59"/>
                <a:gd name="T6" fmla="*/ 59 w 59"/>
                <a:gd name="T7" fmla="*/ 30 h 59"/>
                <a:gd name="T8" fmla="*/ 30 w 59"/>
                <a:gd name="T9" fmla="*/ 59 h 59"/>
                <a:gd name="T10" fmla="*/ 30 w 59"/>
                <a:gd name="T11" fmla="*/ 20 h 59"/>
                <a:gd name="T12" fmla="*/ 20 w 59"/>
                <a:gd name="T13" fmla="*/ 30 h 59"/>
                <a:gd name="T14" fmla="*/ 30 w 59"/>
                <a:gd name="T15" fmla="*/ 39 h 59"/>
                <a:gd name="T16" fmla="*/ 39 w 59"/>
                <a:gd name="T17" fmla="*/ 30 h 59"/>
                <a:gd name="T18" fmla="*/ 30 w 59"/>
                <a:gd name="T19" fmla="*/ 2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30" y="59"/>
                  </a:moveTo>
                  <a:cubicBezTo>
                    <a:pt x="13" y="59"/>
                    <a:pt x="0" y="46"/>
                    <a:pt x="0" y="30"/>
                  </a:cubicBezTo>
                  <a:cubicBezTo>
                    <a:pt x="0" y="13"/>
                    <a:pt x="13" y="0"/>
                    <a:pt x="30" y="0"/>
                  </a:cubicBezTo>
                  <a:cubicBezTo>
                    <a:pt x="46" y="0"/>
                    <a:pt x="59" y="13"/>
                    <a:pt x="59" y="30"/>
                  </a:cubicBezTo>
                  <a:cubicBezTo>
                    <a:pt x="59" y="46"/>
                    <a:pt x="46" y="59"/>
                    <a:pt x="30" y="59"/>
                  </a:cubicBezTo>
                  <a:close/>
                  <a:moveTo>
                    <a:pt x="30" y="20"/>
                  </a:moveTo>
                  <a:cubicBezTo>
                    <a:pt x="24" y="20"/>
                    <a:pt x="20" y="24"/>
                    <a:pt x="20" y="30"/>
                  </a:cubicBezTo>
                  <a:cubicBezTo>
                    <a:pt x="20" y="35"/>
                    <a:pt x="24" y="39"/>
                    <a:pt x="30" y="39"/>
                  </a:cubicBezTo>
                  <a:cubicBezTo>
                    <a:pt x="35" y="39"/>
                    <a:pt x="39" y="35"/>
                    <a:pt x="39" y="30"/>
                  </a:cubicBezTo>
                  <a:cubicBezTo>
                    <a:pt x="39" y="24"/>
                    <a:pt x="35" y="20"/>
                    <a:pt x="30" y="20"/>
                  </a:cubicBezTo>
                  <a:close/>
                </a:path>
              </a:pathLst>
            </a:custGeom>
            <a:solidFill>
              <a:srgbClr val="5653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16" name="Freeform 58"/>
            <p:cNvSpPr>
              <a:spLocks noEditPoints="1"/>
            </p:cNvSpPr>
            <p:nvPr/>
          </p:nvSpPr>
          <p:spPr bwMode="auto">
            <a:xfrm>
              <a:off x="3615" y="2182"/>
              <a:ext cx="141" cy="142"/>
            </a:xfrm>
            <a:custGeom>
              <a:avLst/>
              <a:gdLst>
                <a:gd name="T0" fmla="*/ 29 w 59"/>
                <a:gd name="T1" fmla="*/ 59 h 59"/>
                <a:gd name="T2" fmla="*/ 0 w 59"/>
                <a:gd name="T3" fmla="*/ 30 h 59"/>
                <a:gd name="T4" fmla="*/ 29 w 59"/>
                <a:gd name="T5" fmla="*/ 0 h 59"/>
                <a:gd name="T6" fmla="*/ 59 w 59"/>
                <a:gd name="T7" fmla="*/ 30 h 59"/>
                <a:gd name="T8" fmla="*/ 29 w 59"/>
                <a:gd name="T9" fmla="*/ 59 h 59"/>
                <a:gd name="T10" fmla="*/ 29 w 59"/>
                <a:gd name="T11" fmla="*/ 20 h 59"/>
                <a:gd name="T12" fmla="*/ 20 w 59"/>
                <a:gd name="T13" fmla="*/ 30 h 59"/>
                <a:gd name="T14" fmla="*/ 29 w 59"/>
                <a:gd name="T15" fmla="*/ 39 h 59"/>
                <a:gd name="T16" fmla="*/ 39 w 59"/>
                <a:gd name="T17" fmla="*/ 30 h 59"/>
                <a:gd name="T18" fmla="*/ 29 w 59"/>
                <a:gd name="T19" fmla="*/ 2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29" y="59"/>
                  </a:moveTo>
                  <a:cubicBezTo>
                    <a:pt x="13" y="59"/>
                    <a:pt x="0" y="46"/>
                    <a:pt x="0" y="30"/>
                  </a:cubicBezTo>
                  <a:cubicBezTo>
                    <a:pt x="0" y="13"/>
                    <a:pt x="13" y="0"/>
                    <a:pt x="29" y="0"/>
                  </a:cubicBezTo>
                  <a:cubicBezTo>
                    <a:pt x="46" y="0"/>
                    <a:pt x="59" y="13"/>
                    <a:pt x="59" y="30"/>
                  </a:cubicBezTo>
                  <a:cubicBezTo>
                    <a:pt x="59" y="46"/>
                    <a:pt x="46" y="59"/>
                    <a:pt x="29" y="59"/>
                  </a:cubicBezTo>
                  <a:close/>
                  <a:moveTo>
                    <a:pt x="29" y="20"/>
                  </a:moveTo>
                  <a:cubicBezTo>
                    <a:pt x="24" y="20"/>
                    <a:pt x="20" y="24"/>
                    <a:pt x="20" y="30"/>
                  </a:cubicBezTo>
                  <a:cubicBezTo>
                    <a:pt x="20" y="35"/>
                    <a:pt x="24" y="39"/>
                    <a:pt x="29" y="39"/>
                  </a:cubicBezTo>
                  <a:cubicBezTo>
                    <a:pt x="35" y="39"/>
                    <a:pt x="39" y="35"/>
                    <a:pt x="39" y="30"/>
                  </a:cubicBezTo>
                  <a:cubicBezTo>
                    <a:pt x="39" y="24"/>
                    <a:pt x="35" y="20"/>
                    <a:pt x="29" y="20"/>
                  </a:cubicBezTo>
                  <a:close/>
                </a:path>
              </a:pathLst>
            </a:custGeom>
            <a:solidFill>
              <a:srgbClr val="5653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grpSp>
      <p:pic>
        <p:nvPicPr>
          <p:cNvPr id="17" name="图片 16"/>
          <p:cNvPicPr>
            <a:picLocks noChangeAspect="1"/>
          </p:cNvPicPr>
          <p:nvPr/>
        </p:nvPicPr>
        <p:blipFill>
          <a:blip r:embed="rId4" cstate="email">
            <a:extLst>
              <a:ext uri="{BEBA8EAE-BF5A-486C-A8C5-ECC9F3942E4B}">
                <a14:imgProps xmlns:a14="http://schemas.microsoft.com/office/drawing/2010/main">
                  <a14:imgLayer>
                    <a14:imgEffect>
                      <a14:backgroundRemoval t="9148" b="95584" l="5576" r="89963"/>
                    </a14:imgEffect>
                  </a14:imgLayer>
                </a14:imgProps>
              </a:ext>
              <a:ext uri="{28A0092B-C50C-407E-A947-70E740481C1C}">
                <a14:useLocalDpi xmlns:a14="http://schemas.microsoft.com/office/drawing/2010/main"/>
              </a:ext>
            </a:extLst>
          </a:blip>
          <a:srcRect l="-2" t="-2"/>
          <a:stretch>
            <a:fillRect/>
          </a:stretch>
        </p:blipFill>
        <p:spPr>
          <a:xfrm flipH="1">
            <a:off x="3768970" y="6138704"/>
            <a:ext cx="1058260" cy="622394"/>
          </a:xfrm>
          <a:prstGeom prst="rect">
            <a:avLst/>
          </a:prstGeom>
        </p:spPr>
      </p:pic>
      <p:grpSp>
        <p:nvGrpSpPr>
          <p:cNvPr id="18" name="Group 50"/>
          <p:cNvGrpSpPr>
            <a:grpSpLocks noChangeAspect="1"/>
          </p:cNvGrpSpPr>
          <p:nvPr/>
        </p:nvGrpSpPr>
        <p:grpSpPr>
          <a:xfrm>
            <a:off x="1648781" y="6335821"/>
            <a:ext cx="635873" cy="394014"/>
            <a:chOff x="3562" y="1977"/>
            <a:chExt cx="560" cy="347"/>
          </a:xfrm>
        </p:grpSpPr>
        <p:sp>
          <p:nvSpPr>
            <p:cNvPr id="19" name="Freeform 52"/>
            <p:cNvSpPr/>
            <p:nvPr/>
          </p:nvSpPr>
          <p:spPr bwMode="auto">
            <a:xfrm>
              <a:off x="3570" y="1977"/>
              <a:ext cx="543" cy="243"/>
            </a:xfrm>
            <a:custGeom>
              <a:avLst/>
              <a:gdLst>
                <a:gd name="T0" fmla="*/ 227 w 227"/>
                <a:gd name="T1" fmla="*/ 101 h 101"/>
                <a:gd name="T2" fmla="*/ 171 w 227"/>
                <a:gd name="T3" fmla="*/ 49 h 101"/>
                <a:gd name="T4" fmla="*/ 91 w 227"/>
                <a:gd name="T5" fmla="*/ 0 h 101"/>
                <a:gd name="T6" fmla="*/ 0 w 227"/>
                <a:gd name="T7" fmla="*/ 90 h 101"/>
                <a:gd name="T8" fmla="*/ 1 w 227"/>
                <a:gd name="T9" fmla="*/ 100 h 101"/>
                <a:gd name="T10" fmla="*/ 164 w 227"/>
                <a:gd name="T11" fmla="*/ 100 h 101"/>
                <a:gd name="T12" fmla="*/ 164 w 227"/>
                <a:gd name="T13" fmla="*/ 101 h 101"/>
                <a:gd name="T14" fmla="*/ 227 w 227"/>
                <a:gd name="T15" fmla="*/ 101 h 10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6" h="100">
                  <a:moveTo>
                    <a:pt x="227" y="101"/>
                  </a:moveTo>
                  <a:cubicBezTo>
                    <a:pt x="227" y="65"/>
                    <a:pt x="197" y="56"/>
                    <a:pt x="171" y="49"/>
                  </a:cubicBezTo>
                  <a:cubicBezTo>
                    <a:pt x="156" y="20"/>
                    <a:pt x="126" y="0"/>
                    <a:pt x="91" y="0"/>
                  </a:cubicBezTo>
                  <a:cubicBezTo>
                    <a:pt x="41" y="0"/>
                    <a:pt x="0" y="40"/>
                    <a:pt x="0" y="90"/>
                  </a:cubicBezTo>
                  <a:cubicBezTo>
                    <a:pt x="0" y="94"/>
                    <a:pt x="0" y="97"/>
                    <a:pt x="1" y="100"/>
                  </a:cubicBezTo>
                  <a:cubicBezTo>
                    <a:pt x="164" y="100"/>
                    <a:pt x="164" y="100"/>
                    <a:pt x="164" y="100"/>
                  </a:cubicBezTo>
                  <a:cubicBezTo>
                    <a:pt x="164" y="101"/>
                    <a:pt x="164" y="101"/>
                    <a:pt x="164" y="101"/>
                  </a:cubicBezTo>
                  <a:lnTo>
                    <a:pt x="227" y="101"/>
                  </a:lnTo>
                  <a:close/>
                </a:path>
              </a:pathLst>
            </a:cu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20" name="Freeform 53"/>
            <p:cNvSpPr/>
            <p:nvPr/>
          </p:nvSpPr>
          <p:spPr bwMode="auto">
            <a:xfrm>
              <a:off x="3562" y="2182"/>
              <a:ext cx="560" cy="72"/>
            </a:xfrm>
            <a:custGeom>
              <a:avLst/>
              <a:gdLst>
                <a:gd name="T0" fmla="*/ 224 w 234"/>
                <a:gd name="T1" fmla="*/ 0 h 30"/>
                <a:gd name="T2" fmla="*/ 9 w 234"/>
                <a:gd name="T3" fmla="*/ 0 h 30"/>
                <a:gd name="T4" fmla="*/ 0 w 234"/>
                <a:gd name="T5" fmla="*/ 10 h 30"/>
                <a:gd name="T6" fmla="*/ 0 w 234"/>
                <a:gd name="T7" fmla="*/ 21 h 30"/>
                <a:gd name="T8" fmla="*/ 9 w 234"/>
                <a:gd name="T9" fmla="*/ 30 h 30"/>
                <a:gd name="T10" fmla="*/ 30 w 234"/>
                <a:gd name="T11" fmla="*/ 30 h 30"/>
                <a:gd name="T12" fmla="*/ 51 w 234"/>
                <a:gd name="T13" fmla="*/ 12 h 30"/>
                <a:gd name="T14" fmla="*/ 73 w 234"/>
                <a:gd name="T15" fmla="*/ 30 h 30"/>
                <a:gd name="T16" fmla="*/ 154 w 234"/>
                <a:gd name="T17" fmla="*/ 30 h 30"/>
                <a:gd name="T18" fmla="*/ 176 w 234"/>
                <a:gd name="T19" fmla="*/ 12 h 30"/>
                <a:gd name="T20" fmla="*/ 178 w 234"/>
                <a:gd name="T21" fmla="*/ 12 h 30"/>
                <a:gd name="T22" fmla="*/ 200 w 234"/>
                <a:gd name="T23" fmla="*/ 30 h 30"/>
                <a:gd name="T24" fmla="*/ 224 w 234"/>
                <a:gd name="T25" fmla="*/ 30 h 30"/>
                <a:gd name="T26" fmla="*/ 234 w 234"/>
                <a:gd name="T27" fmla="*/ 21 h 30"/>
                <a:gd name="T28" fmla="*/ 234 w 234"/>
                <a:gd name="T29" fmla="*/ 10 h 30"/>
                <a:gd name="T30" fmla="*/ 224 w 234"/>
                <a:gd name="T31"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34" h="30">
                  <a:moveTo>
                    <a:pt x="224" y="0"/>
                  </a:moveTo>
                  <a:cubicBezTo>
                    <a:pt x="9" y="0"/>
                    <a:pt x="9" y="0"/>
                    <a:pt x="9" y="0"/>
                  </a:cubicBezTo>
                  <a:cubicBezTo>
                    <a:pt x="4" y="0"/>
                    <a:pt x="0" y="4"/>
                    <a:pt x="0" y="10"/>
                  </a:cubicBezTo>
                  <a:cubicBezTo>
                    <a:pt x="0" y="21"/>
                    <a:pt x="0" y="21"/>
                    <a:pt x="0" y="21"/>
                  </a:cubicBezTo>
                  <a:cubicBezTo>
                    <a:pt x="0" y="26"/>
                    <a:pt x="4" y="30"/>
                    <a:pt x="9" y="30"/>
                  </a:cubicBezTo>
                  <a:cubicBezTo>
                    <a:pt x="30" y="30"/>
                    <a:pt x="30" y="30"/>
                    <a:pt x="30" y="30"/>
                  </a:cubicBezTo>
                  <a:cubicBezTo>
                    <a:pt x="32" y="20"/>
                    <a:pt x="39" y="12"/>
                    <a:pt x="51" y="12"/>
                  </a:cubicBezTo>
                  <a:cubicBezTo>
                    <a:pt x="64" y="12"/>
                    <a:pt x="71" y="20"/>
                    <a:pt x="73" y="30"/>
                  </a:cubicBezTo>
                  <a:cubicBezTo>
                    <a:pt x="154" y="30"/>
                    <a:pt x="154" y="30"/>
                    <a:pt x="154" y="30"/>
                  </a:cubicBezTo>
                  <a:cubicBezTo>
                    <a:pt x="156" y="20"/>
                    <a:pt x="166" y="12"/>
                    <a:pt x="176" y="12"/>
                  </a:cubicBezTo>
                  <a:cubicBezTo>
                    <a:pt x="178" y="12"/>
                    <a:pt x="178" y="12"/>
                    <a:pt x="178" y="12"/>
                  </a:cubicBezTo>
                  <a:cubicBezTo>
                    <a:pt x="188" y="12"/>
                    <a:pt x="198" y="20"/>
                    <a:pt x="200" y="30"/>
                  </a:cubicBezTo>
                  <a:cubicBezTo>
                    <a:pt x="224" y="30"/>
                    <a:pt x="224" y="30"/>
                    <a:pt x="224" y="30"/>
                  </a:cubicBezTo>
                  <a:cubicBezTo>
                    <a:pt x="230" y="30"/>
                    <a:pt x="234" y="26"/>
                    <a:pt x="234" y="21"/>
                  </a:cubicBezTo>
                  <a:cubicBezTo>
                    <a:pt x="234" y="10"/>
                    <a:pt x="234" y="10"/>
                    <a:pt x="234" y="10"/>
                  </a:cubicBezTo>
                  <a:cubicBezTo>
                    <a:pt x="234" y="4"/>
                    <a:pt x="230" y="0"/>
                    <a:pt x="224" y="0"/>
                  </a:cubicBezTo>
                  <a:close/>
                </a:path>
              </a:pathLst>
            </a:custGeom>
            <a:solidFill>
              <a:srgbClr val="FF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21" name="Freeform 55"/>
            <p:cNvSpPr/>
            <p:nvPr/>
          </p:nvSpPr>
          <p:spPr bwMode="auto">
            <a:xfrm>
              <a:off x="3814" y="2010"/>
              <a:ext cx="129" cy="111"/>
            </a:xfrm>
            <a:custGeom>
              <a:avLst/>
              <a:gdLst>
                <a:gd name="T0" fmla="*/ 0 w 54"/>
                <a:gd name="T1" fmla="*/ 46 h 46"/>
                <a:gd name="T2" fmla="*/ 54 w 54"/>
                <a:gd name="T3" fmla="*/ 46 h 46"/>
                <a:gd name="T4" fmla="*/ 0 w 54"/>
                <a:gd name="T5" fmla="*/ 0 h 46"/>
                <a:gd name="T6" fmla="*/ 0 w 54"/>
                <a:gd name="T7" fmla="*/ 46 h 46"/>
              </a:gdLst>
              <a:ahLst/>
              <a:cxnLst>
                <a:cxn ang="0">
                  <a:pos x="T0" y="T1"/>
                </a:cxn>
                <a:cxn ang="0">
                  <a:pos x="T2" y="T3"/>
                </a:cxn>
                <a:cxn ang="0">
                  <a:pos x="T4" y="T5"/>
                </a:cxn>
                <a:cxn ang="0">
                  <a:pos x="T6" y="T7"/>
                </a:cxn>
              </a:cxnLst>
              <a:rect l="0" t="0" r="r" b="b"/>
              <a:pathLst>
                <a:path w="54" h="46">
                  <a:moveTo>
                    <a:pt x="0" y="46"/>
                  </a:moveTo>
                  <a:cubicBezTo>
                    <a:pt x="54" y="46"/>
                    <a:pt x="54" y="46"/>
                    <a:pt x="54" y="46"/>
                  </a:cubicBezTo>
                  <a:cubicBezTo>
                    <a:pt x="45" y="20"/>
                    <a:pt x="21" y="2"/>
                    <a:pt x="0" y="0"/>
                  </a:cubicBezTo>
                  <a:lnTo>
                    <a:pt x="0" y="46"/>
                  </a:lnTo>
                  <a:close/>
                </a:path>
              </a:pathLst>
            </a:custGeom>
            <a:solidFill>
              <a:srgbClr val="FFF1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22" name="Freeform 56"/>
            <p:cNvSpPr/>
            <p:nvPr/>
          </p:nvSpPr>
          <p:spPr bwMode="auto">
            <a:xfrm>
              <a:off x="3632" y="2010"/>
              <a:ext cx="139" cy="111"/>
            </a:xfrm>
            <a:custGeom>
              <a:avLst/>
              <a:gdLst>
                <a:gd name="T0" fmla="*/ 58 w 58"/>
                <a:gd name="T1" fmla="*/ 0 h 46"/>
                <a:gd name="T2" fmla="*/ 0 w 58"/>
                <a:gd name="T3" fmla="*/ 46 h 46"/>
                <a:gd name="T4" fmla="*/ 58 w 58"/>
                <a:gd name="T5" fmla="*/ 46 h 46"/>
                <a:gd name="T6" fmla="*/ 58 w 58"/>
                <a:gd name="T7" fmla="*/ 0 h 46"/>
              </a:gdLst>
              <a:ahLst/>
              <a:cxnLst>
                <a:cxn ang="0">
                  <a:pos x="T0" y="T1"/>
                </a:cxn>
                <a:cxn ang="0">
                  <a:pos x="T2" y="T3"/>
                </a:cxn>
                <a:cxn ang="0">
                  <a:pos x="T4" y="T5"/>
                </a:cxn>
                <a:cxn ang="0">
                  <a:pos x="T6" y="T7"/>
                </a:cxn>
              </a:cxnLst>
              <a:rect l="0" t="0" r="r" b="b"/>
              <a:pathLst>
                <a:path w="57" h="46">
                  <a:moveTo>
                    <a:pt x="58" y="0"/>
                  </a:moveTo>
                  <a:cubicBezTo>
                    <a:pt x="31" y="3"/>
                    <a:pt x="9" y="21"/>
                    <a:pt x="0" y="46"/>
                  </a:cubicBezTo>
                  <a:cubicBezTo>
                    <a:pt x="58" y="46"/>
                    <a:pt x="58" y="46"/>
                    <a:pt x="58" y="46"/>
                  </a:cubicBezTo>
                  <a:lnTo>
                    <a:pt x="58" y="0"/>
                  </a:lnTo>
                  <a:close/>
                </a:path>
              </a:pathLst>
            </a:custGeom>
            <a:solidFill>
              <a:srgbClr val="FFF1C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23" name="Freeform 57"/>
            <p:cNvSpPr>
              <a:spLocks noEditPoints="1"/>
            </p:cNvSpPr>
            <p:nvPr/>
          </p:nvSpPr>
          <p:spPr bwMode="auto">
            <a:xfrm>
              <a:off x="3912" y="2182"/>
              <a:ext cx="141" cy="142"/>
            </a:xfrm>
            <a:custGeom>
              <a:avLst/>
              <a:gdLst>
                <a:gd name="T0" fmla="*/ 30 w 59"/>
                <a:gd name="T1" fmla="*/ 59 h 59"/>
                <a:gd name="T2" fmla="*/ 0 w 59"/>
                <a:gd name="T3" fmla="*/ 30 h 59"/>
                <a:gd name="T4" fmla="*/ 30 w 59"/>
                <a:gd name="T5" fmla="*/ 0 h 59"/>
                <a:gd name="T6" fmla="*/ 59 w 59"/>
                <a:gd name="T7" fmla="*/ 30 h 59"/>
                <a:gd name="T8" fmla="*/ 30 w 59"/>
                <a:gd name="T9" fmla="*/ 59 h 59"/>
                <a:gd name="T10" fmla="*/ 30 w 59"/>
                <a:gd name="T11" fmla="*/ 20 h 59"/>
                <a:gd name="T12" fmla="*/ 20 w 59"/>
                <a:gd name="T13" fmla="*/ 30 h 59"/>
                <a:gd name="T14" fmla="*/ 30 w 59"/>
                <a:gd name="T15" fmla="*/ 39 h 59"/>
                <a:gd name="T16" fmla="*/ 39 w 59"/>
                <a:gd name="T17" fmla="*/ 30 h 59"/>
                <a:gd name="T18" fmla="*/ 30 w 59"/>
                <a:gd name="T19" fmla="*/ 2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30" y="59"/>
                  </a:moveTo>
                  <a:cubicBezTo>
                    <a:pt x="13" y="59"/>
                    <a:pt x="0" y="46"/>
                    <a:pt x="0" y="30"/>
                  </a:cubicBezTo>
                  <a:cubicBezTo>
                    <a:pt x="0" y="13"/>
                    <a:pt x="13" y="0"/>
                    <a:pt x="30" y="0"/>
                  </a:cubicBezTo>
                  <a:cubicBezTo>
                    <a:pt x="46" y="0"/>
                    <a:pt x="59" y="13"/>
                    <a:pt x="59" y="30"/>
                  </a:cubicBezTo>
                  <a:cubicBezTo>
                    <a:pt x="59" y="46"/>
                    <a:pt x="46" y="59"/>
                    <a:pt x="30" y="59"/>
                  </a:cubicBezTo>
                  <a:close/>
                  <a:moveTo>
                    <a:pt x="30" y="20"/>
                  </a:moveTo>
                  <a:cubicBezTo>
                    <a:pt x="24" y="20"/>
                    <a:pt x="20" y="24"/>
                    <a:pt x="20" y="30"/>
                  </a:cubicBezTo>
                  <a:cubicBezTo>
                    <a:pt x="20" y="35"/>
                    <a:pt x="24" y="39"/>
                    <a:pt x="30" y="39"/>
                  </a:cubicBezTo>
                  <a:cubicBezTo>
                    <a:pt x="35" y="39"/>
                    <a:pt x="39" y="35"/>
                    <a:pt x="39" y="30"/>
                  </a:cubicBezTo>
                  <a:cubicBezTo>
                    <a:pt x="39" y="24"/>
                    <a:pt x="35" y="20"/>
                    <a:pt x="30" y="20"/>
                  </a:cubicBezTo>
                  <a:close/>
                </a:path>
              </a:pathLst>
            </a:custGeom>
            <a:solidFill>
              <a:srgbClr val="5653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sp>
          <p:nvSpPr>
            <p:cNvPr id="24" name="Freeform 58"/>
            <p:cNvSpPr>
              <a:spLocks noEditPoints="1"/>
            </p:cNvSpPr>
            <p:nvPr/>
          </p:nvSpPr>
          <p:spPr bwMode="auto">
            <a:xfrm>
              <a:off x="3615" y="2182"/>
              <a:ext cx="141" cy="142"/>
            </a:xfrm>
            <a:custGeom>
              <a:avLst/>
              <a:gdLst>
                <a:gd name="T0" fmla="*/ 29 w 59"/>
                <a:gd name="T1" fmla="*/ 59 h 59"/>
                <a:gd name="T2" fmla="*/ 0 w 59"/>
                <a:gd name="T3" fmla="*/ 30 h 59"/>
                <a:gd name="T4" fmla="*/ 29 w 59"/>
                <a:gd name="T5" fmla="*/ 0 h 59"/>
                <a:gd name="T6" fmla="*/ 59 w 59"/>
                <a:gd name="T7" fmla="*/ 30 h 59"/>
                <a:gd name="T8" fmla="*/ 29 w 59"/>
                <a:gd name="T9" fmla="*/ 59 h 59"/>
                <a:gd name="T10" fmla="*/ 29 w 59"/>
                <a:gd name="T11" fmla="*/ 20 h 59"/>
                <a:gd name="T12" fmla="*/ 20 w 59"/>
                <a:gd name="T13" fmla="*/ 30 h 59"/>
                <a:gd name="T14" fmla="*/ 29 w 59"/>
                <a:gd name="T15" fmla="*/ 39 h 59"/>
                <a:gd name="T16" fmla="*/ 39 w 59"/>
                <a:gd name="T17" fmla="*/ 30 h 59"/>
                <a:gd name="T18" fmla="*/ 29 w 59"/>
                <a:gd name="T19" fmla="*/ 2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9" h="59">
                  <a:moveTo>
                    <a:pt x="29" y="59"/>
                  </a:moveTo>
                  <a:cubicBezTo>
                    <a:pt x="13" y="59"/>
                    <a:pt x="0" y="46"/>
                    <a:pt x="0" y="30"/>
                  </a:cubicBezTo>
                  <a:cubicBezTo>
                    <a:pt x="0" y="13"/>
                    <a:pt x="13" y="0"/>
                    <a:pt x="29" y="0"/>
                  </a:cubicBezTo>
                  <a:cubicBezTo>
                    <a:pt x="46" y="0"/>
                    <a:pt x="59" y="13"/>
                    <a:pt x="59" y="30"/>
                  </a:cubicBezTo>
                  <a:cubicBezTo>
                    <a:pt x="59" y="46"/>
                    <a:pt x="46" y="59"/>
                    <a:pt x="29" y="59"/>
                  </a:cubicBezTo>
                  <a:close/>
                  <a:moveTo>
                    <a:pt x="29" y="20"/>
                  </a:moveTo>
                  <a:cubicBezTo>
                    <a:pt x="24" y="20"/>
                    <a:pt x="20" y="24"/>
                    <a:pt x="20" y="30"/>
                  </a:cubicBezTo>
                  <a:cubicBezTo>
                    <a:pt x="20" y="35"/>
                    <a:pt x="24" y="39"/>
                    <a:pt x="29" y="39"/>
                  </a:cubicBezTo>
                  <a:cubicBezTo>
                    <a:pt x="35" y="39"/>
                    <a:pt x="39" y="35"/>
                    <a:pt x="39" y="30"/>
                  </a:cubicBezTo>
                  <a:cubicBezTo>
                    <a:pt x="39" y="24"/>
                    <a:pt x="35" y="20"/>
                    <a:pt x="29" y="20"/>
                  </a:cubicBezTo>
                  <a:close/>
                </a:path>
              </a:pathLst>
            </a:custGeom>
            <a:solidFill>
              <a:srgbClr val="56534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555354"/>
                </a:solidFill>
              </a:endParaRPr>
            </a:p>
          </p:txBody>
        </p:sp>
      </p:grpSp>
      <p:pic>
        <p:nvPicPr>
          <p:cNvPr id="25" name="图片 24"/>
          <p:cNvPicPr>
            <a:picLocks noChangeAspect="1"/>
          </p:cNvPicPr>
          <p:nvPr/>
        </p:nvPicPr>
        <p:blipFill>
          <a:blip r:embed="rId5" cstate="email">
            <a:extLst>
              <a:ext uri="{BEBA8EAE-BF5A-486C-A8C5-ECC9F3942E4B}">
                <a14:imgProps xmlns:a14="http://schemas.microsoft.com/office/drawing/2010/main">
                  <a14:imgLayer>
                    <a14:imgEffect>
                      <a14:backgroundRemoval t="9333" b="97000" l="0" r="89844">
                        <a14:foregroundMark x1="19336" y1="58000" x2="31250" y2="51667"/>
                        <a14:foregroundMark x1="73047" y1="62667" x2="81250" y2="45000"/>
                      </a14:backgroundRemoval>
                    </a14:imgEffect>
                  </a14:imgLayer>
                </a14:imgProps>
              </a:ext>
              <a:ext uri="{28A0092B-C50C-407E-A947-70E740481C1C}">
                <a14:useLocalDpi xmlns:a14="http://schemas.microsoft.com/office/drawing/2010/main"/>
              </a:ext>
            </a:extLst>
          </a:blip>
          <a:srcRect/>
          <a:stretch>
            <a:fillRect/>
          </a:stretch>
        </p:blipFill>
        <p:spPr>
          <a:xfrm flipH="1">
            <a:off x="9335086" y="6261557"/>
            <a:ext cx="810712" cy="475548"/>
          </a:xfrm>
          <a:prstGeom prst="rect">
            <a:avLst/>
          </a:prstGeom>
        </p:spPr>
      </p:pic>
      <p:pic>
        <p:nvPicPr>
          <p:cNvPr id="26" name="图片 25"/>
          <p:cNvPicPr>
            <a:picLocks noChangeAspect="1"/>
          </p:cNvPicPr>
          <p:nvPr/>
        </p:nvPicPr>
        <p:blipFill>
          <a:blip r:embed="rId6" cstate="email">
            <a:extLst>
              <a:ext uri="{BEBA8EAE-BF5A-486C-A8C5-ECC9F3942E4B}">
                <a14:imgProps xmlns:a14="http://schemas.microsoft.com/office/drawing/2010/main">
                  <a14:imgLayer>
                    <a14:imgEffect>
                      <a14:backgroundRemoval t="5645" b="97177" l="9901" r="89604">
                        <a14:foregroundMark x1="40594" y1="53226" x2="51980" y2="43548"/>
                        <a14:foregroundMark x1="56436" y1="60484" x2="61386" y2="47984"/>
                        <a14:foregroundMark x1="40594" y1="22177" x2="53960" y2="19355"/>
                        <a14:foregroundMark x1="35644" y1="90323" x2="71287" y2="89919"/>
                        <a14:foregroundMark x1="37624" y1="93548" x2="44554" y2="92742"/>
                        <a14:foregroundMark x1="61881" y1="91935" x2="69802" y2="92339"/>
                        <a14:foregroundMark x1="59406" y1="92339" x2="55446" y2="91935"/>
                      </a14:backgroundRemoval>
                    </a14:imgEffect>
                  </a14:imgLayer>
                </a14:imgProps>
              </a:ext>
              <a:ext uri="{28A0092B-C50C-407E-A947-70E740481C1C}">
                <a14:useLocalDpi xmlns:a14="http://schemas.microsoft.com/office/drawing/2010/main"/>
              </a:ext>
            </a:extLst>
          </a:blip>
          <a:stretch>
            <a:fillRect/>
          </a:stretch>
        </p:blipFill>
        <p:spPr>
          <a:xfrm>
            <a:off x="2239329" y="6098892"/>
            <a:ext cx="615696" cy="755904"/>
          </a:xfrm>
          <a:prstGeom prst="rect">
            <a:avLst/>
          </a:prstGeom>
        </p:spPr>
      </p:pic>
      <p:pic>
        <p:nvPicPr>
          <p:cNvPr id="27" name="图片 26"/>
          <p:cNvPicPr>
            <a:picLocks noChangeAspect="1"/>
          </p:cNvPicPr>
          <p:nvPr/>
        </p:nvPicPr>
        <p:blipFill>
          <a:blip r:embed="rId7" cstate="email">
            <a:extLst>
              <a:ext uri="{BEBA8EAE-BF5A-486C-A8C5-ECC9F3942E4B}">
                <a14:imgProps xmlns:a14="http://schemas.microsoft.com/office/drawing/2010/main">
                  <a14:imgLayer>
                    <a14:imgEffect>
                      <a14:backgroundRemoval t="9882" b="91740" l="10000" r="90000"/>
                    </a14:imgEffect>
                  </a14:imgLayer>
                </a14:imgProps>
              </a:ext>
              <a:ext uri="{28A0092B-C50C-407E-A947-70E740481C1C}">
                <a14:useLocalDpi xmlns:a14="http://schemas.microsoft.com/office/drawing/2010/main"/>
              </a:ext>
            </a:extLst>
          </a:blip>
          <a:stretch>
            <a:fillRect/>
          </a:stretch>
        </p:blipFill>
        <p:spPr>
          <a:xfrm>
            <a:off x="1114627" y="6071949"/>
            <a:ext cx="557452" cy="755905"/>
          </a:xfrm>
          <a:prstGeom prst="rect">
            <a:avLst/>
          </a:prstGeom>
        </p:spPr>
      </p:pic>
      <p:pic>
        <p:nvPicPr>
          <p:cNvPr id="28" name="图片 27"/>
          <p:cNvPicPr>
            <a:picLocks noChangeAspect="1"/>
          </p:cNvPicPr>
          <p:nvPr/>
        </p:nvPicPr>
        <p:blipFill>
          <a:blip r:embed="rId8"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2500200" y="5574345"/>
            <a:ext cx="1215864" cy="1215864"/>
          </a:xfrm>
          <a:prstGeom prst="rect">
            <a:avLst/>
          </a:prstGeom>
        </p:spPr>
      </p:pic>
      <p:pic>
        <p:nvPicPr>
          <p:cNvPr id="29" name="图片 28"/>
          <p:cNvPicPr>
            <a:picLocks noChangeAspect="1"/>
          </p:cNvPicPr>
          <p:nvPr/>
        </p:nvPicPr>
        <p:blipFill>
          <a:blip r:embed="rId8"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4880136" y="5574345"/>
            <a:ext cx="1215864" cy="1215864"/>
          </a:xfrm>
          <a:prstGeom prst="rect">
            <a:avLst/>
          </a:prstGeom>
        </p:spPr>
      </p:pic>
      <p:pic>
        <p:nvPicPr>
          <p:cNvPr id="30" name="图片 29"/>
          <p:cNvPicPr>
            <a:picLocks noChangeAspect="1"/>
          </p:cNvPicPr>
          <p:nvPr/>
        </p:nvPicPr>
        <p:blipFill>
          <a:blip r:embed="rId8"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182335" y="5567591"/>
            <a:ext cx="1215864" cy="1215864"/>
          </a:xfrm>
          <a:prstGeom prst="rect">
            <a:avLst/>
          </a:prstGeom>
        </p:spPr>
      </p:pic>
      <p:sp>
        <p:nvSpPr>
          <p:cNvPr id="33" name="矩形 32"/>
          <p:cNvSpPr/>
          <p:nvPr/>
        </p:nvSpPr>
        <p:spPr>
          <a:xfrm>
            <a:off x="2023546" y="1942639"/>
            <a:ext cx="8144909" cy="1884618"/>
          </a:xfrm>
          <a:prstGeom prst="rect">
            <a:avLst/>
          </a:prstGeom>
        </p:spPr>
        <p:txBody>
          <a:bodyPr wrap="square">
            <a:spAutoFit/>
          </a:bodyPr>
          <a:lstStyle/>
          <a:p>
            <a:pPr>
              <a:lnSpc>
                <a:spcPct val="150000"/>
              </a:lnSpc>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在日常生活中，有许多人既不懂得汽车惯性的道理，又在思想上存在 “车不敢撞人” 错误认识，于是便毫无顾忌地在行驶着的汽车前横过马路或从停着车头车尾突然走向车行道上，结果被汽车撞倒了。并不是司机想要撞人，而是他也无法立即把车控制住的原因啊！</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 calcmode="lin" valueType="num">
                                      <p:cBhvr>
                                        <p:cTn id="7" dur="500" fill="hold"/>
                                        <p:tgtEl>
                                          <p:spTgt spid="33"/>
                                        </p:tgtEl>
                                        <p:attrNameLst>
                                          <p:attrName>ppt_w</p:attrName>
                                        </p:attrNameLst>
                                      </p:cBhvr>
                                      <p:tavLst>
                                        <p:tav tm="0">
                                          <p:val>
                                            <p:fltVal val="0"/>
                                          </p:val>
                                        </p:tav>
                                        <p:tav tm="100000">
                                          <p:val>
                                            <p:strVal val="#ppt_w"/>
                                          </p:val>
                                        </p:tav>
                                      </p:tavLst>
                                    </p:anim>
                                    <p:anim calcmode="lin" valueType="num">
                                      <p:cBhvr>
                                        <p:cTn id="8" dur="500" fill="hold"/>
                                        <p:tgtEl>
                                          <p:spTgt spid="3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68730" y="1166812"/>
            <a:ext cx="4331970" cy="324897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图片 4"/>
          <p:cNvPicPr>
            <a:picLocks noChangeAspect="1"/>
          </p:cNvPicPr>
          <p:nvPr/>
        </p:nvPicPr>
        <p:blipFill>
          <a:blip r:embed="rId4" cstate="email">
            <a:extLst>
              <a:ext uri="{BEBA8EAE-BF5A-486C-A8C5-ECC9F3942E4B}">
                <a14:imgProps xmlns:a14="http://schemas.microsoft.com/office/drawing/2010/main">
                  <a14:imgLayer>
                    <a14:imgEffect>
                      <a14:backgroundRemoval t="1276" b="100000" l="9961" r="89844"/>
                    </a14:imgEffect>
                  </a14:imgLayer>
                </a14:imgProps>
              </a:ext>
              <a:ext uri="{28A0092B-C50C-407E-A947-70E740481C1C}">
                <a14:useLocalDpi xmlns:a14="http://schemas.microsoft.com/office/drawing/2010/main"/>
              </a:ext>
            </a:extLst>
          </a:blip>
          <a:stretch>
            <a:fillRect/>
          </a:stretch>
        </p:blipFill>
        <p:spPr>
          <a:xfrm>
            <a:off x="2029871" y="2552700"/>
            <a:ext cx="5263718" cy="4030028"/>
          </a:xfrm>
          <a:prstGeom prst="rect">
            <a:avLst/>
          </a:prstGeom>
        </p:spPr>
      </p:pic>
      <p:sp>
        <p:nvSpPr>
          <p:cNvPr id="6" name="矩形 5"/>
          <p:cNvSpPr/>
          <p:nvPr/>
        </p:nvSpPr>
        <p:spPr>
          <a:xfrm>
            <a:off x="6536531" y="1424802"/>
            <a:ext cx="4781550" cy="3235245"/>
          </a:xfrm>
          <a:prstGeom prst="rect">
            <a:avLst/>
          </a:prstGeom>
        </p:spPr>
        <p:txBody>
          <a:bodyPr wrap="square">
            <a:spAutoFit/>
          </a:bodyPr>
          <a:lstStyle/>
          <a:p>
            <a:pPr>
              <a:lnSpc>
                <a:spcPct val="150000"/>
              </a:lnSpc>
              <a:spcBef>
                <a:spcPct val="50000"/>
              </a:spcBef>
            </a:pPr>
            <a:r>
              <a:rPr lang="en-US" altLang="zh-CN" sz="2000"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同学们，懂得了汽车性能后，我们在横穿马路时，一定要 </a:t>
            </a:r>
            <a:r>
              <a:rPr lang="zh-CN" altLang="en-US" sz="2800" dirty="0">
                <a:latin typeface="微软雅黑" panose="020B0503020204020204" charset="-122"/>
                <a:ea typeface="微软雅黑" panose="020B0503020204020204" charset="-122"/>
              </a:rPr>
              <a:t>“</a:t>
            </a:r>
            <a:r>
              <a:rPr lang="zh-CN" altLang="en-US" sz="2800" b="1" dirty="0">
                <a:solidFill>
                  <a:srgbClr val="C00000"/>
                </a:solidFill>
                <a:latin typeface="微软雅黑" panose="020B0503020204020204" charset="-122"/>
                <a:ea typeface="微软雅黑" panose="020B0503020204020204" charset="-122"/>
              </a:rPr>
              <a:t>左瞧瞧、右望望”</a:t>
            </a:r>
            <a:r>
              <a:rPr lang="zh-CN" altLang="en-US"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，始终做到 </a:t>
            </a:r>
            <a:r>
              <a:rPr lang="zh-CN" altLang="en-US" sz="2800" b="1" dirty="0">
                <a:solidFill>
                  <a:srgbClr val="C00000"/>
                </a:solidFill>
                <a:latin typeface="微软雅黑" panose="020B0503020204020204" charset="-122"/>
                <a:ea typeface="微软雅黑" panose="020B0503020204020204" charset="-122"/>
              </a:rPr>
              <a:t>“宁停三分、不抢一秒”</a:t>
            </a:r>
            <a:r>
              <a:rPr lang="zh-CN" altLang="en-US" dirty="0">
                <a:latin typeface="微软雅黑" panose="020B0503020204020204" charset="-122"/>
                <a:ea typeface="微软雅黑" panose="020B0503020204020204" charset="-122"/>
              </a:rPr>
              <a:t> </a:t>
            </a:r>
            <a:r>
              <a:rPr lang="zh-CN" altLang="en-US" sz="2000" dirty="0">
                <a:latin typeface="微软雅黑" panose="020B0503020204020204" charset="-122"/>
                <a:ea typeface="微软雅黑" panose="020B0503020204020204" charset="-122"/>
              </a:rPr>
              <a:t>，要知道，与疾驶的机动车赶时间就等于是在 “与死神共舞” 。</a:t>
            </a:r>
          </a:p>
          <a:p>
            <a:pPr>
              <a:lnSpc>
                <a:spcPct val="150000"/>
              </a:lnSpc>
              <a:spcBef>
                <a:spcPct val="50000"/>
              </a:spcBef>
            </a:pPr>
            <a:r>
              <a:rPr lang="zh-CN" altLang="en-US" sz="1000" dirty="0">
                <a:latin typeface="微软雅黑" panose="020B0503020204020204" charset="-122"/>
                <a:ea typeface="微软雅黑" panose="020B0503020204020204" charset="-122"/>
              </a:rPr>
              <a:t>    </a:t>
            </a:r>
            <a:endParaRPr lang="zh-CN" altLang="en-US" dirty="0">
              <a:latin typeface="微软雅黑" panose="020B0503020204020204" charset="-122"/>
              <a:ea typeface="微软雅黑" panose="020B0503020204020204" charset="-122"/>
            </a:endParaRPr>
          </a:p>
        </p:txBody>
      </p:sp>
      <p:sp>
        <p:nvSpPr>
          <p:cNvPr id="8" name="对话气泡: 矩形 7"/>
          <p:cNvSpPr/>
          <p:nvPr/>
        </p:nvSpPr>
        <p:spPr>
          <a:xfrm>
            <a:off x="6096000" y="1318736"/>
            <a:ext cx="5662612" cy="3248978"/>
          </a:xfrm>
          <a:prstGeom prst="wedgeRectCallout">
            <a:avLst>
              <a:gd name="adj1" fmla="val -54475"/>
              <a:gd name="adj2" fmla="val 70709"/>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52400" y="6082825"/>
            <a:ext cx="1713124" cy="597460"/>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down)">
                                      <p:cBhvr>
                                        <p:cTn id="15" dur="500"/>
                                        <p:tgtEl>
                                          <p:spTgt spid="8"/>
                                        </p:tgtEl>
                                      </p:cBhvr>
                                    </p:animEffect>
                                  </p:childTnLst>
                                </p:cTn>
                              </p:par>
                            </p:childTnLst>
                          </p:cTn>
                        </p:par>
                        <p:par>
                          <p:cTn id="16" fill="hold" nodeType="afterGroup">
                            <p:stCondLst>
                              <p:cond delay="1500"/>
                            </p:stCondLst>
                            <p:childTnLst>
                              <p:par>
                                <p:cTn id="17" presetID="22" presetClass="entr" presetSubtype="4"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4" cstate="email">
            <a:extLst>
              <a:ext uri="{BEBA8EAE-BF5A-486C-A8C5-ECC9F3942E4B}">
                <a14:imgProps xmlns:a14="http://schemas.microsoft.com/office/drawing/2010/main">
                  <a14:imgLayer>
                    <a14:imgEffect>
                      <a14:backgroundRemoval t="2767" b="95850" l="2000" r="96500">
                        <a14:foregroundMark x1="79000" y1="85968" x2="87500" y2="71739"/>
                        <a14:foregroundMark x1="18500" y1="89526" x2="21500" y2="85573"/>
                      </a14:backgroundRemoval>
                    </a14:imgEffect>
                  </a14:imgLayer>
                </a14:imgProps>
              </a:ext>
              <a:ext uri="{28A0092B-C50C-407E-A947-70E740481C1C}">
                <a14:useLocalDpi xmlns:a14="http://schemas.microsoft.com/office/drawing/2010/main"/>
              </a:ext>
            </a:extLst>
          </a:blip>
          <a:stretch>
            <a:fillRect/>
          </a:stretch>
        </p:blipFill>
        <p:spPr>
          <a:xfrm rot="476980">
            <a:off x="1202210" y="4067571"/>
            <a:ext cx="1761254" cy="2227987"/>
          </a:xfrm>
          <a:prstGeom prst="rect">
            <a:avLst/>
          </a:prstGeom>
        </p:spPr>
      </p:pic>
      <p:sp>
        <p:nvSpPr>
          <p:cNvPr id="21" name="矩形 20"/>
          <p:cNvSpPr/>
          <p:nvPr/>
        </p:nvSpPr>
        <p:spPr>
          <a:xfrm>
            <a:off x="4725848" y="2554436"/>
            <a:ext cx="5570756" cy="923330"/>
          </a:xfrm>
          <a:prstGeom prst="rect">
            <a:avLst/>
          </a:prstGeom>
        </p:spPr>
        <p:txBody>
          <a:bodyPr wrap="none">
            <a:spAutoFit/>
          </a:bodyPr>
          <a:lstStyle/>
          <a:p>
            <a:pPr algn="ctr"/>
            <a:r>
              <a:rPr kumimoji="1" lang="zh-CN" altLang="en-US" sz="5400" b="1" spc="600" dirty="0">
                <a:solidFill>
                  <a:srgbClr val="4C6C6B"/>
                </a:solidFill>
                <a:latin typeface="微软雅黑" panose="020B0503020204020204" charset="-122"/>
                <a:ea typeface="微软雅黑" panose="020B0503020204020204" charset="-122"/>
              </a:rPr>
              <a:t>自行车使用常识</a:t>
            </a:r>
          </a:p>
        </p:txBody>
      </p:sp>
      <p:sp>
        <p:nvSpPr>
          <p:cNvPr id="23" name="MH_Number_1"/>
          <p:cNvSpPr/>
          <p:nvPr>
            <p:custDataLst>
              <p:tags r:id="rId1"/>
            </p:custDataLst>
          </p:nvPr>
        </p:nvSpPr>
        <p:spPr>
          <a:xfrm>
            <a:off x="3109070" y="2275597"/>
            <a:ext cx="1352241" cy="1357898"/>
          </a:xfrm>
          <a:prstGeom prst="ellipse">
            <a:avLst/>
          </a:prstGeom>
          <a:solidFill>
            <a:srgbClr val="4C6C6B"/>
          </a:soli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rPr>
              <a:t>2</a:t>
            </a:r>
            <a:endParaRPr lang="zh-CN" altLang="en-US" sz="5400" b="1" noProof="1">
              <a:solidFill>
                <a:schemeClr val="bg1"/>
              </a:solidFill>
              <a:latin typeface="Noto Sans S Chinese Bold" panose="020B0800000000000000" pitchFamily="34" charset="-122"/>
              <a:ea typeface="Noto Sans S Chinese Bold" panose="020B0800000000000000" pitchFamily="34" charset="-122"/>
              <a:cs typeface="Times New Roman" panose="02020603050405020304" pitchFamily="18" charset="0"/>
              <a:sym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Effect transition="in" filter="fade">
                                      <p:cBhvr>
                                        <p:cTn id="13" dur="750"/>
                                        <p:tgtEl>
                                          <p:spTgt spid="21">
                                            <p:txEl>
                                              <p:pRg st="0" end="0"/>
                                            </p:txEl>
                                          </p:spTgt>
                                        </p:tgtEl>
                                      </p:cBhvr>
                                    </p:animEffect>
                                    <p:anim calcmode="lin" valueType="num">
                                      <p:cBhvr>
                                        <p:cTn id="14" dur="75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0" y="4684156"/>
            <a:ext cx="12192000" cy="2173843"/>
            <a:chOff x="0" y="4684156"/>
            <a:chExt cx="12192000" cy="2173843"/>
          </a:xfrm>
        </p:grpSpPr>
        <p:sp>
          <p:nvSpPr>
            <p:cNvPr id="7" name="矩形 6"/>
            <p:cNvSpPr/>
            <p:nvPr/>
          </p:nvSpPr>
          <p:spPr>
            <a:xfrm>
              <a:off x="0" y="4684156"/>
              <a:ext cx="12192000" cy="2173843"/>
            </a:xfrm>
            <a:prstGeom prst="rect">
              <a:avLst/>
            </a:prstGeom>
            <a:solidFill>
              <a:schemeClr val="bg2">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6609555"/>
              <a:ext cx="12192000" cy="10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860584"/>
              <a:ext cx="12192000" cy="10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0" name="直接连接符 9"/>
            <p:cNvCxnSpPr>
              <a:stCxn id="7" idx="1"/>
              <a:endCxn id="7" idx="3"/>
            </p:cNvCxnSpPr>
            <p:nvPr/>
          </p:nvCxnSpPr>
          <p:spPr>
            <a:xfrm>
              <a:off x="0" y="5771078"/>
              <a:ext cx="12192000" cy="0"/>
            </a:xfrm>
            <a:prstGeom prst="line">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pic>
        <p:nvPicPr>
          <p:cNvPr id="3" name="图片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66825" y="4417890"/>
            <a:ext cx="2857500" cy="2024699"/>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5" name="图片 4"/>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8067675" y="4509014"/>
            <a:ext cx="2857500" cy="1933575"/>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1" name="矩形 10"/>
          <p:cNvSpPr/>
          <p:nvPr/>
        </p:nvSpPr>
        <p:spPr>
          <a:xfrm>
            <a:off x="952183" y="1229482"/>
            <a:ext cx="10287000" cy="1938020"/>
          </a:xfrm>
          <a:prstGeom prst="rect">
            <a:avLst/>
          </a:prstGeom>
        </p:spPr>
        <p:txBody>
          <a:bodyPr wrap="square">
            <a:spAutoFit/>
          </a:bodyPr>
          <a:lstStyle/>
          <a:p>
            <a:pPr algn="ctr">
              <a:lnSpc>
                <a:spcPct val="150000"/>
              </a:lnSpc>
            </a:pPr>
            <a:r>
              <a:rPr lang="en-US" altLang="zh-CN" sz="2000" dirty="0">
                <a:latin typeface="微软雅黑" panose="020B0503020204020204" charset="-122"/>
                <a:ea typeface="微软雅黑" panose="020B0503020204020204" charset="-122"/>
              </a:rPr>
              <a:t> </a:t>
            </a:r>
            <a:r>
              <a:rPr lang="zh-CN" altLang="en-US" sz="2000" b="1" dirty="0">
                <a:latin typeface="微软雅黑" panose="020B0503020204020204" charset="-122"/>
                <a:ea typeface="微软雅黑" panose="020B0503020204020204" charset="-122"/>
              </a:rPr>
              <a:t>在我国</a:t>
            </a:r>
            <a:r>
              <a:rPr lang="en-US" altLang="zh-CN" sz="2000" b="1" dirty="0">
                <a:latin typeface="微软雅黑" panose="020B0503020204020204" charset="-122"/>
                <a:ea typeface="微软雅黑" panose="020B0503020204020204" charset="-122"/>
              </a:rPr>
              <a:t>《</a:t>
            </a:r>
            <a:r>
              <a:rPr lang="zh-CN" altLang="en-US" sz="2000" b="1" dirty="0">
                <a:latin typeface="微软雅黑" panose="020B0503020204020204" charset="-122"/>
                <a:ea typeface="微软雅黑" panose="020B0503020204020204" charset="-122"/>
              </a:rPr>
              <a:t>中华人民共和国道路交通安全法实施条例</a:t>
            </a:r>
            <a:r>
              <a:rPr lang="en-US" altLang="zh-CN" sz="2000" b="1" dirty="0">
                <a:latin typeface="微软雅黑" panose="020B0503020204020204" charset="-122"/>
                <a:ea typeface="微软雅黑" panose="020B0503020204020204" charset="-122"/>
              </a:rPr>
              <a:t>》</a:t>
            </a:r>
            <a:r>
              <a:rPr lang="zh-CN" altLang="en-US" sz="2000" b="1" dirty="0">
                <a:latin typeface="微软雅黑" panose="020B0503020204020204" charset="-122"/>
                <a:ea typeface="微软雅黑" panose="020B0503020204020204" charset="-122"/>
              </a:rPr>
              <a:t>明文规定：</a:t>
            </a:r>
          </a:p>
          <a:p>
            <a:pPr>
              <a:lnSpc>
                <a:spcPct val="150000"/>
              </a:lnSpc>
            </a:pPr>
            <a:r>
              <a:rPr lang="zh-CN" altLang="en-US" sz="2000" dirty="0">
                <a:latin typeface="微软雅黑" panose="020B0503020204020204" charset="-122"/>
                <a:ea typeface="微软雅黑" panose="020B0503020204020204" charset="-122"/>
              </a:rPr>
              <a:t>       年满十二周岁的人才允许在道路上骑自行车。我们在座的同学们都达到法定的骑车年龄，所以首先你们都能够单独在马路上骑自行车！</a:t>
            </a:r>
          </a:p>
          <a:p>
            <a:pPr>
              <a:lnSpc>
                <a:spcPct val="150000"/>
              </a:lnSpc>
            </a:pPr>
            <a:r>
              <a:rPr lang="zh-CN" altLang="en-US" sz="2000" dirty="0">
                <a:latin typeface="微软雅黑" panose="020B0503020204020204" charset="-122"/>
                <a:ea typeface="微软雅黑" panose="020B0503020204020204" charset="-122"/>
              </a:rPr>
              <a:t>      那么我们就必须认真学一学交通法规，掌握安全骑车要领和安全骑车规则。</a:t>
            </a:r>
          </a:p>
        </p:txBody>
      </p:sp>
      <p:pic>
        <p:nvPicPr>
          <p:cNvPr id="12" name="图片 11"/>
          <p:cNvPicPr>
            <a:picLocks noChangeAspect="1"/>
          </p:cNvPicPr>
          <p:nvPr/>
        </p:nvPicPr>
        <p:blipFill>
          <a:blip r:embed="rId5"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185673" y="3889186"/>
            <a:ext cx="838265" cy="838265"/>
          </a:xfrm>
          <a:prstGeom prst="rect">
            <a:avLst/>
          </a:prstGeom>
        </p:spPr>
      </p:pic>
      <p:pic>
        <p:nvPicPr>
          <p:cNvPr id="13" name="图片 12"/>
          <p:cNvPicPr>
            <a:picLocks noChangeAspect="1"/>
          </p:cNvPicPr>
          <p:nvPr/>
        </p:nvPicPr>
        <p:blipFill>
          <a:blip r:embed="rId5"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5748305" y="3899024"/>
            <a:ext cx="838265" cy="838265"/>
          </a:xfrm>
          <a:prstGeom prst="rect">
            <a:avLst/>
          </a:prstGeom>
        </p:spPr>
      </p:pic>
      <p:pic>
        <p:nvPicPr>
          <p:cNvPr id="14" name="图片 13"/>
          <p:cNvPicPr>
            <a:picLocks noChangeAspect="1"/>
          </p:cNvPicPr>
          <p:nvPr/>
        </p:nvPicPr>
        <p:blipFill>
          <a:blip r:embed="rId5" cstate="email">
            <a:extLst>
              <a:ext uri="{BEBA8EAE-BF5A-486C-A8C5-ECC9F3942E4B}">
                <a14:imgProps xmlns:a14="http://schemas.microsoft.com/office/drawing/2010/main">
                  <a14:imgLayer>
                    <a14:imgEffect>
                      <a14:backgroundRemoval t="9961" b="93945" l="9961" r="89941">
                        <a14:backgroundMark x1="43066" y1="58105" x2="43066" y2="56738"/>
                        <a14:backgroundMark x1="57422" y1="57813" x2="56348" y2="56543"/>
                      </a14:backgroundRemoval>
                    </a14:imgEffect>
                  </a14:imgLayer>
                </a14:imgProps>
              </a:ext>
              <a:ext uri="{28A0092B-C50C-407E-A947-70E740481C1C}">
                <a14:useLocalDpi xmlns:a14="http://schemas.microsoft.com/office/drawing/2010/main"/>
              </a:ext>
            </a:extLst>
          </a:blip>
          <a:stretch>
            <a:fillRect/>
          </a:stretch>
        </p:blipFill>
        <p:spPr>
          <a:xfrm>
            <a:off x="11310937" y="3908862"/>
            <a:ext cx="838265" cy="83826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childTnLst>
                          </p:cTn>
                        </p:par>
                        <p:par>
                          <p:cTn id="8" fill="hold" nodeType="afterGroup">
                            <p:stCondLst>
                              <p:cond delay="500"/>
                            </p:stCondLst>
                            <p:childTnLst>
                              <p:par>
                                <p:cTn id="9" presetID="22" presetClass="entr" presetSubtype="4"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down)">
                                      <p:cBhvr>
                                        <p:cTn id="11" dur="500"/>
                                        <p:tgtEl>
                                          <p:spTgt spid="3"/>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PRESENTATION_TITLE" val="PowerPoint 演示文稿"/>
</p:tagLst>
</file>

<file path=ppt/tags/tag2.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3.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4.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5.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6.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ags/tag7.xml><?xml version="1.0" encoding="utf-8"?>
<p:tagLst xmlns:a="http://schemas.openxmlformats.org/drawingml/2006/main" xmlns:r="http://schemas.openxmlformats.org/officeDocument/2006/relationships" xmlns:p="http://schemas.openxmlformats.org/presentationml/2006/main">
  <p:tag name="ID" val="553512"/>
  <p:tag name="MH" val="20160830110146"/>
  <p:tag name="MH_LIBRARY" val="CONTENTS"/>
  <p:tag name="MH_ORDER" val="1"/>
  <p:tag name="MH_TYPE" val="NUMBER"/>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1251</Words>
  <Application>Microsoft Office PowerPoint</Application>
  <PresentationFormat>宽屏</PresentationFormat>
  <Paragraphs>102</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26</vt:i4>
      </vt:variant>
    </vt:vector>
  </HeadingPairs>
  <TitlesOfParts>
    <vt:vector size="38" baseType="lpstr">
      <vt:lpstr>Meiryo</vt:lpstr>
      <vt:lpstr>Noto Sans S Chinese Bold</vt:lpstr>
      <vt:lpstr>等线</vt:lpstr>
      <vt:lpstr>汉仪夏日体W</vt:lpstr>
      <vt:lpstr>宋体</vt:lpstr>
      <vt:lpstr>微软雅黑</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2021-07-20T12:15:19Z</cp:lastPrinted>
  <dcterms:created xsi:type="dcterms:W3CDTF">2021-07-20T12:15:19Z</dcterms:created>
  <dcterms:modified xsi:type="dcterms:W3CDTF">2023-04-13T01:23:54Z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