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1"/>
  </p:notesMasterIdLst>
  <p:sldIdLst>
    <p:sldId id="259" r:id="rId3"/>
    <p:sldId id="260" r:id="rId4"/>
    <p:sldId id="261" r:id="rId5"/>
    <p:sldId id="274" r:id="rId6"/>
    <p:sldId id="262" r:id="rId7"/>
    <p:sldId id="264" r:id="rId8"/>
    <p:sldId id="265" r:id="rId9"/>
    <p:sldId id="266" r:id="rId10"/>
    <p:sldId id="267" r:id="rId11"/>
    <p:sldId id="286" r:id="rId12"/>
    <p:sldId id="268" r:id="rId13"/>
    <p:sldId id="288" r:id="rId14"/>
    <p:sldId id="269" r:id="rId15"/>
    <p:sldId id="270" r:id="rId16"/>
    <p:sldId id="289" r:id="rId17"/>
    <p:sldId id="271" r:id="rId18"/>
    <p:sldId id="272" r:id="rId19"/>
    <p:sldId id="290" r:id="rId20"/>
  </p:sldIdLst>
  <p:sldSz cx="12192000" cy="6858000"/>
  <p:notesSz cx="7104063" cy="10234613"/>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2023/4/15</a:t>
            </a:fld>
            <a:endParaRPr lang="zh-CN" altLang="en-US"/>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82973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50216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7388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6131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6560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3215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0746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104428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2929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5316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35185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8603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6882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430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8303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2168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626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1739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185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8194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1383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853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067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95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5"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2023/4/15</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505374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图片 19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811" y="7620"/>
            <a:ext cx="12188189" cy="6850380"/>
          </a:xfrm>
          <a:prstGeom prst="rect">
            <a:avLst/>
          </a:prstGeom>
        </p:spPr>
      </p:pic>
      <p:pic>
        <p:nvPicPr>
          <p:cNvPr id="36" name="图片 35"/>
          <p:cNvPicPr>
            <a:picLocks noChangeAspect="1"/>
          </p:cNvPicPr>
          <p:nvPr/>
        </p:nvPicPr>
        <p:blipFill>
          <a:blip r:embed="rId3" cstate="email">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2405689" y="-30542"/>
            <a:ext cx="7366635" cy="3892550"/>
          </a:xfrm>
          <a:prstGeom prst="rect">
            <a:avLst/>
          </a:prstGeom>
        </p:spPr>
      </p:pic>
      <p:grpSp>
        <p:nvGrpSpPr>
          <p:cNvPr id="25" name="组合 24"/>
          <p:cNvGrpSpPr/>
          <p:nvPr/>
        </p:nvGrpSpPr>
        <p:grpSpPr>
          <a:xfrm>
            <a:off x="3931023" y="2704168"/>
            <a:ext cx="4693920" cy="445770"/>
            <a:chOff x="4201160" y="3258324"/>
            <a:chExt cx="4693920" cy="445770"/>
          </a:xfrm>
        </p:grpSpPr>
        <p:sp>
          <p:nvSpPr>
            <p:cNvPr id="20" name="矩形 19"/>
            <p:cNvSpPr/>
            <p:nvPr/>
          </p:nvSpPr>
          <p:spPr>
            <a:xfrm>
              <a:off x="4201160" y="3258324"/>
              <a:ext cx="4693920" cy="439430"/>
            </a:xfrm>
            <a:prstGeom prst="rect">
              <a:avLst/>
            </a:prstGeom>
            <a:gradFill flip="none" rotWithShape="1">
              <a:gsLst>
                <a:gs pos="50000">
                  <a:schemeClr val="bg1"/>
                </a:gs>
                <a:gs pos="0">
                  <a:schemeClr val="bg1">
                    <a:alpha val="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2" name="文本框 11"/>
            <p:cNvSpPr txBox="1"/>
            <p:nvPr/>
          </p:nvSpPr>
          <p:spPr>
            <a:xfrm>
              <a:off x="4615642" y="3305314"/>
              <a:ext cx="3867785" cy="398780"/>
            </a:xfrm>
            <a:prstGeom prst="rect">
              <a:avLst/>
            </a:prstGeom>
            <a:noFill/>
          </p:spPr>
          <p:txBody>
            <a:bodyPr wrap="square" rtlCol="0">
              <a:spAutoFit/>
            </a:bodyPr>
            <a:lstStyle/>
            <a:p>
              <a:pPr algn="dist"/>
              <a:r>
                <a:rPr lang="zh-CN" altLang="en-US" sz="2000">
                  <a:gradFill>
                    <a:gsLst>
                      <a:gs pos="100000">
                        <a:schemeClr val="accent4">
                          <a:lumMod val="50000"/>
                        </a:schemeClr>
                      </a:gs>
                      <a:gs pos="0">
                        <a:srgbClr val="E2C482"/>
                      </a:gs>
                    </a:gsLst>
                    <a:lin scaled="1"/>
                  </a:gradFill>
                  <a:effectLst>
                    <a:outerShdw blurRad="50800" dist="38100" dir="2700000" algn="tl" rotWithShape="0">
                      <a:schemeClr val="accent4">
                        <a:lumMod val="50000"/>
                        <a:alpha val="40000"/>
                      </a:schemeClr>
                    </a:outerShdw>
                  </a:effectLst>
                  <a:latin typeface="微软雅黑" panose="020B0503020204020204" charset="-122"/>
                  <a:ea typeface="微软雅黑" panose="020B0503020204020204" charset="-122"/>
                  <a:cs typeface="阿里巴巴普惠体 Medium" panose="00020600040101010101" pitchFamily="18" charset="-122"/>
                </a:rPr>
                <a:t>一稻现而万家足</a:t>
              </a:r>
            </a:p>
          </p:txBody>
        </p:sp>
        <p:cxnSp>
          <p:nvCxnSpPr>
            <p:cNvPr id="23" name="直接连接符 22"/>
            <p:cNvCxnSpPr/>
            <p:nvPr/>
          </p:nvCxnSpPr>
          <p:spPr>
            <a:xfrm>
              <a:off x="4266750" y="3258324"/>
              <a:ext cx="4407408" cy="0"/>
            </a:xfrm>
            <a:prstGeom prst="line">
              <a:avLst/>
            </a:prstGeom>
            <a:ln w="12700">
              <a:gradFill flip="none" rotWithShape="1">
                <a:gsLst>
                  <a:gs pos="0">
                    <a:schemeClr val="bg1">
                      <a:alpha val="0"/>
                    </a:schemeClr>
                  </a:gs>
                  <a:gs pos="80000">
                    <a:srgbClr val="07732E"/>
                  </a:gs>
                  <a:gs pos="20000">
                    <a:srgbClr val="07732E"/>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266750" y="3697754"/>
              <a:ext cx="4407408" cy="0"/>
            </a:xfrm>
            <a:prstGeom prst="line">
              <a:avLst/>
            </a:prstGeom>
            <a:ln w="12700">
              <a:gradFill flip="none" rotWithShape="1">
                <a:gsLst>
                  <a:gs pos="0">
                    <a:schemeClr val="bg1">
                      <a:alpha val="0"/>
                    </a:schemeClr>
                  </a:gs>
                  <a:gs pos="80000">
                    <a:srgbClr val="07732E"/>
                  </a:gs>
                  <a:gs pos="20000">
                    <a:srgbClr val="07732E"/>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4452611" y="4633941"/>
            <a:ext cx="3272791" cy="46037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袁隆</a:t>
            </a:r>
            <a:r>
              <a:rPr lang="zh-CN" altLang="en-US" sz="24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平</a:t>
            </a:r>
            <a:endParaRPr lang="zh-CN" altLang="en-US" sz="2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3114217" y="3634245"/>
            <a:ext cx="6172200" cy="923330"/>
          </a:xfrm>
          <a:prstGeom prst="rect">
            <a:avLst/>
          </a:prstGeom>
          <a:noFill/>
        </p:spPr>
        <p:txBody>
          <a:bodyPr wrap="square" rtlCol="0">
            <a:spAutoFit/>
          </a:bodyPr>
          <a:lstStyle/>
          <a:p>
            <a:pPr algn="ctr"/>
            <a:r>
              <a:rPr lang="zh-CN" altLang="en-US" sz="54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缅怀杂交水稻之父</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2副本"/>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2192000" cy="6892925"/>
          </a:xfrm>
          <a:prstGeom prst="rect">
            <a:avLst/>
          </a:prstGeom>
        </p:spPr>
      </p:pic>
      <p:pic>
        <p:nvPicPr>
          <p:cNvPr id="324" name="图片 3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72115" y="5273040"/>
            <a:ext cx="1620000" cy="1620000"/>
          </a:xfrm>
          <a:prstGeom prst="rect">
            <a:avLst/>
          </a:prstGeom>
        </p:spPr>
      </p:pic>
      <p:pic>
        <p:nvPicPr>
          <p:cNvPr id="318" name="图片 3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38115"/>
            <a:ext cx="1620000" cy="1620000"/>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1516" y="108429"/>
            <a:ext cx="624781" cy="668839"/>
          </a:xfrm>
          <a:prstGeom prst="rect">
            <a:avLst/>
          </a:prstGeom>
        </p:spPr>
      </p:pic>
      <p:sp>
        <p:nvSpPr>
          <p:cNvPr id="6" name="文本框 5"/>
          <p:cNvSpPr txBox="1"/>
          <p:nvPr/>
        </p:nvSpPr>
        <p:spPr>
          <a:xfrm>
            <a:off x="941705" y="285117"/>
            <a:ext cx="3352800" cy="461665"/>
          </a:xfrm>
          <a:prstGeom prst="rect">
            <a:avLst/>
          </a:prstGeom>
          <a:noFill/>
        </p:spPr>
        <p:txBody>
          <a:bodyPr wrap="square" rtlCol="0">
            <a:spAutoFit/>
          </a:bodyPr>
          <a:lstStyle/>
          <a:p>
            <a:r>
              <a:rPr lang="zh-CN" altLang="en-US" sz="2400" b="1">
                <a:solidFill>
                  <a:schemeClr val="tx1">
                    <a:lumMod val="65000"/>
                    <a:lumOff val="35000"/>
                  </a:schemeClr>
                </a:solidFill>
                <a:latin typeface="Source Han Sans CN Bold" panose="020B0500000000000000" charset="-122"/>
                <a:ea typeface="Source Han Sans CN Bold" panose="020B0500000000000000" charset="-122"/>
              </a:rPr>
              <a:t>袁隆平的科研成就</a:t>
            </a:r>
          </a:p>
        </p:txBody>
      </p:sp>
      <p:grpSp>
        <p:nvGrpSpPr>
          <p:cNvPr id="42" name="组合 41"/>
          <p:cNvGrpSpPr/>
          <p:nvPr/>
        </p:nvGrpSpPr>
        <p:grpSpPr>
          <a:xfrm>
            <a:off x="1031241" y="1605916"/>
            <a:ext cx="9745980" cy="3614420"/>
            <a:chOff x="1301" y="2548"/>
            <a:chExt cx="15348" cy="5692"/>
          </a:xfrm>
        </p:grpSpPr>
        <p:grpSp>
          <p:nvGrpSpPr>
            <p:cNvPr id="11" name="组合 10"/>
            <p:cNvGrpSpPr/>
            <p:nvPr/>
          </p:nvGrpSpPr>
          <p:grpSpPr>
            <a:xfrm>
              <a:off x="1301" y="2548"/>
              <a:ext cx="5278" cy="5680"/>
              <a:chOff x="2286" y="2793"/>
              <a:chExt cx="4682" cy="5214"/>
            </a:xfrm>
          </p:grpSpPr>
          <p:grpSp>
            <p:nvGrpSpPr>
              <p:cNvPr id="3" name="组合 2"/>
              <p:cNvGrpSpPr/>
              <p:nvPr/>
            </p:nvGrpSpPr>
            <p:grpSpPr>
              <a:xfrm>
                <a:off x="2286" y="2793"/>
                <a:ext cx="4682" cy="5214"/>
                <a:chOff x="9903" y="1268"/>
                <a:chExt cx="4682" cy="5214"/>
              </a:xfrm>
            </p:grpSpPr>
            <p:pic>
              <p:nvPicPr>
                <p:cNvPr id="4" name="图片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9903" y="1268"/>
                  <a:ext cx="2765" cy="2765"/>
                </a:xfrm>
                <a:prstGeom prst="rect">
                  <a:avLst/>
                </a:prstGeom>
              </p:spPr>
            </p:pic>
            <p:sp>
              <p:nvSpPr>
                <p:cNvPr id="7" name="矩形: 圆角 57"/>
                <p:cNvSpPr/>
                <p:nvPr/>
              </p:nvSpPr>
              <p:spPr>
                <a:xfrm>
                  <a:off x="10933" y="1884"/>
                  <a:ext cx="3653" cy="4599"/>
                </a:xfrm>
                <a:prstGeom prst="roundRect">
                  <a:avLst>
                    <a:gd name="adj" fmla="val 5709"/>
                  </a:avLst>
                </a:prstGeom>
                <a:solidFill>
                  <a:schemeClr val="bg1"/>
                </a:solidFill>
                <a:ln>
                  <a:noFill/>
                </a:ln>
                <a:effectLst>
                  <a:outerShdw blurRad="825500" dist="76200" dir="2700000" sx="86000" sy="86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9" name="矩形: 圆角 54"/>
                <p:cNvSpPr/>
                <p:nvPr/>
              </p:nvSpPr>
              <p:spPr>
                <a:xfrm>
                  <a:off x="10920" y="1884"/>
                  <a:ext cx="3653" cy="4599"/>
                </a:xfrm>
                <a:prstGeom prst="roundRect">
                  <a:avLst>
                    <a:gd name="adj" fmla="val 5709"/>
                  </a:avLst>
                </a:prstGeom>
                <a:noFill/>
                <a:ln>
                  <a:solidFill>
                    <a:srgbClr val="98BF01"/>
                  </a:solidFill>
                </a:ln>
                <a:effectLst>
                  <a:outerShdw blurRad="825500" dist="76200" dir="2700000" sx="86000" sy="86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pic>
            <p:nvPicPr>
              <p:cNvPr id="90" name="图片 8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286" y="2793"/>
                <a:ext cx="2765" cy="2765"/>
              </a:xfrm>
              <a:custGeom>
                <a:avLst/>
                <a:gdLst>
                  <a:gd name="connsiteX0" fmla="*/ 0 w 1755838"/>
                  <a:gd name="connsiteY0" fmla="*/ 0 h 1755838"/>
                  <a:gd name="connsiteX1" fmla="*/ 383896 w 1755838"/>
                  <a:gd name="connsiteY1" fmla="*/ 0 h 1755838"/>
                  <a:gd name="connsiteX2" fmla="*/ 383896 w 1755838"/>
                  <a:gd name="connsiteY2" fmla="*/ 1308607 h 1755838"/>
                  <a:gd name="connsiteX3" fmla="*/ 764896 w 1755838"/>
                  <a:gd name="connsiteY3" fmla="*/ 1308607 h 1755838"/>
                  <a:gd name="connsiteX4" fmla="*/ 764896 w 1755838"/>
                  <a:gd name="connsiteY4" fmla="*/ 0 h 1755838"/>
                  <a:gd name="connsiteX5" fmla="*/ 1755838 w 1755838"/>
                  <a:gd name="connsiteY5" fmla="*/ 0 h 1755838"/>
                  <a:gd name="connsiteX6" fmla="*/ 1755838 w 1755838"/>
                  <a:gd name="connsiteY6" fmla="*/ 1755838 h 1755838"/>
                  <a:gd name="connsiteX7" fmla="*/ 0 w 1755838"/>
                  <a:gd name="connsiteY7" fmla="*/ 1755838 h 175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5838" h="1755838">
                    <a:moveTo>
                      <a:pt x="0" y="0"/>
                    </a:moveTo>
                    <a:lnTo>
                      <a:pt x="383896" y="0"/>
                    </a:lnTo>
                    <a:lnTo>
                      <a:pt x="383896" y="1308607"/>
                    </a:lnTo>
                    <a:lnTo>
                      <a:pt x="764896" y="1308607"/>
                    </a:lnTo>
                    <a:lnTo>
                      <a:pt x="764896" y="0"/>
                    </a:lnTo>
                    <a:lnTo>
                      <a:pt x="1755838" y="0"/>
                    </a:lnTo>
                    <a:lnTo>
                      <a:pt x="1755838" y="1755838"/>
                    </a:lnTo>
                    <a:lnTo>
                      <a:pt x="0" y="1755838"/>
                    </a:lnTo>
                    <a:close/>
                  </a:path>
                </a:pathLst>
              </a:custGeom>
            </p:spPr>
          </p:pic>
        </p:grpSp>
        <p:grpSp>
          <p:nvGrpSpPr>
            <p:cNvPr id="27" name="组合 26"/>
            <p:cNvGrpSpPr/>
            <p:nvPr/>
          </p:nvGrpSpPr>
          <p:grpSpPr>
            <a:xfrm>
              <a:off x="6108" y="2560"/>
              <a:ext cx="5278" cy="5680"/>
              <a:chOff x="2286" y="2793"/>
              <a:chExt cx="4682" cy="5214"/>
            </a:xfrm>
          </p:grpSpPr>
          <p:grpSp>
            <p:nvGrpSpPr>
              <p:cNvPr id="28" name="组合 27"/>
              <p:cNvGrpSpPr/>
              <p:nvPr/>
            </p:nvGrpSpPr>
            <p:grpSpPr>
              <a:xfrm>
                <a:off x="2286" y="2793"/>
                <a:ext cx="4682" cy="5214"/>
                <a:chOff x="9903" y="1268"/>
                <a:chExt cx="4682" cy="5214"/>
              </a:xfrm>
            </p:grpSpPr>
            <p:pic>
              <p:nvPicPr>
                <p:cNvPr id="29" name="图片 2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9903" y="1268"/>
                  <a:ext cx="2765" cy="2765"/>
                </a:xfrm>
                <a:prstGeom prst="rect">
                  <a:avLst/>
                </a:prstGeom>
              </p:spPr>
            </p:pic>
            <p:sp>
              <p:nvSpPr>
                <p:cNvPr id="30" name="矩形: 圆角 57"/>
                <p:cNvSpPr/>
                <p:nvPr/>
              </p:nvSpPr>
              <p:spPr>
                <a:xfrm>
                  <a:off x="10933" y="1884"/>
                  <a:ext cx="3653" cy="4599"/>
                </a:xfrm>
                <a:prstGeom prst="roundRect">
                  <a:avLst>
                    <a:gd name="adj" fmla="val 5709"/>
                  </a:avLst>
                </a:prstGeom>
                <a:solidFill>
                  <a:schemeClr val="bg1"/>
                </a:solidFill>
                <a:ln>
                  <a:noFill/>
                </a:ln>
                <a:effectLst>
                  <a:outerShdw blurRad="825500" dist="76200" dir="2700000" sx="86000" sy="86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1" name="矩形: 圆角 54"/>
                <p:cNvSpPr/>
                <p:nvPr/>
              </p:nvSpPr>
              <p:spPr>
                <a:xfrm>
                  <a:off x="10920" y="1884"/>
                  <a:ext cx="3653" cy="4599"/>
                </a:xfrm>
                <a:prstGeom prst="roundRect">
                  <a:avLst>
                    <a:gd name="adj" fmla="val 5709"/>
                  </a:avLst>
                </a:prstGeom>
                <a:noFill/>
                <a:ln>
                  <a:solidFill>
                    <a:srgbClr val="98BF01"/>
                  </a:solidFill>
                </a:ln>
                <a:effectLst>
                  <a:outerShdw blurRad="825500" dist="76200" dir="2700000" sx="86000" sy="86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pic>
            <p:nvPicPr>
              <p:cNvPr id="32" name="图片 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286" y="2793"/>
                <a:ext cx="2765" cy="2765"/>
              </a:xfrm>
              <a:custGeom>
                <a:avLst/>
                <a:gdLst>
                  <a:gd name="connsiteX0" fmla="*/ 0 w 1755838"/>
                  <a:gd name="connsiteY0" fmla="*/ 0 h 1755838"/>
                  <a:gd name="connsiteX1" fmla="*/ 383896 w 1755838"/>
                  <a:gd name="connsiteY1" fmla="*/ 0 h 1755838"/>
                  <a:gd name="connsiteX2" fmla="*/ 383896 w 1755838"/>
                  <a:gd name="connsiteY2" fmla="*/ 1308607 h 1755838"/>
                  <a:gd name="connsiteX3" fmla="*/ 764896 w 1755838"/>
                  <a:gd name="connsiteY3" fmla="*/ 1308607 h 1755838"/>
                  <a:gd name="connsiteX4" fmla="*/ 764896 w 1755838"/>
                  <a:gd name="connsiteY4" fmla="*/ 0 h 1755838"/>
                  <a:gd name="connsiteX5" fmla="*/ 1755838 w 1755838"/>
                  <a:gd name="connsiteY5" fmla="*/ 0 h 1755838"/>
                  <a:gd name="connsiteX6" fmla="*/ 1755838 w 1755838"/>
                  <a:gd name="connsiteY6" fmla="*/ 1755838 h 1755838"/>
                  <a:gd name="connsiteX7" fmla="*/ 0 w 1755838"/>
                  <a:gd name="connsiteY7" fmla="*/ 1755838 h 175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5838" h="1755838">
                    <a:moveTo>
                      <a:pt x="0" y="0"/>
                    </a:moveTo>
                    <a:lnTo>
                      <a:pt x="383896" y="0"/>
                    </a:lnTo>
                    <a:lnTo>
                      <a:pt x="383896" y="1308607"/>
                    </a:lnTo>
                    <a:lnTo>
                      <a:pt x="764896" y="1308607"/>
                    </a:lnTo>
                    <a:lnTo>
                      <a:pt x="764896" y="0"/>
                    </a:lnTo>
                    <a:lnTo>
                      <a:pt x="1755838" y="0"/>
                    </a:lnTo>
                    <a:lnTo>
                      <a:pt x="1755838" y="1755838"/>
                    </a:lnTo>
                    <a:lnTo>
                      <a:pt x="0" y="1755838"/>
                    </a:lnTo>
                    <a:close/>
                  </a:path>
                </a:pathLst>
              </a:custGeom>
            </p:spPr>
          </p:pic>
        </p:grpSp>
        <p:grpSp>
          <p:nvGrpSpPr>
            <p:cNvPr id="33" name="组合 32"/>
            <p:cNvGrpSpPr/>
            <p:nvPr/>
          </p:nvGrpSpPr>
          <p:grpSpPr>
            <a:xfrm>
              <a:off x="11371" y="2560"/>
              <a:ext cx="5278" cy="5680"/>
              <a:chOff x="2286" y="2793"/>
              <a:chExt cx="4682" cy="5214"/>
            </a:xfrm>
          </p:grpSpPr>
          <p:grpSp>
            <p:nvGrpSpPr>
              <p:cNvPr id="34" name="组合 33"/>
              <p:cNvGrpSpPr/>
              <p:nvPr/>
            </p:nvGrpSpPr>
            <p:grpSpPr>
              <a:xfrm>
                <a:off x="2286" y="2793"/>
                <a:ext cx="4682" cy="5214"/>
                <a:chOff x="9903" y="1268"/>
                <a:chExt cx="4682" cy="5214"/>
              </a:xfrm>
            </p:grpSpPr>
            <p:pic>
              <p:nvPicPr>
                <p:cNvPr id="35" name="图片 3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9903" y="1268"/>
                  <a:ext cx="2765" cy="2765"/>
                </a:xfrm>
                <a:prstGeom prst="rect">
                  <a:avLst/>
                </a:prstGeom>
              </p:spPr>
            </p:pic>
            <p:sp>
              <p:nvSpPr>
                <p:cNvPr id="36" name="矩形: 圆角 57"/>
                <p:cNvSpPr/>
                <p:nvPr/>
              </p:nvSpPr>
              <p:spPr>
                <a:xfrm>
                  <a:off x="10933" y="1884"/>
                  <a:ext cx="3653" cy="4599"/>
                </a:xfrm>
                <a:prstGeom prst="roundRect">
                  <a:avLst>
                    <a:gd name="adj" fmla="val 5709"/>
                  </a:avLst>
                </a:prstGeom>
                <a:solidFill>
                  <a:schemeClr val="bg1"/>
                </a:solidFill>
                <a:ln>
                  <a:noFill/>
                </a:ln>
                <a:effectLst>
                  <a:outerShdw blurRad="825500" dist="76200" dir="2700000" sx="86000" sy="86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7" name="矩形: 圆角 54"/>
                <p:cNvSpPr/>
                <p:nvPr/>
              </p:nvSpPr>
              <p:spPr>
                <a:xfrm>
                  <a:off x="10920" y="1884"/>
                  <a:ext cx="3653" cy="4599"/>
                </a:xfrm>
                <a:prstGeom prst="roundRect">
                  <a:avLst>
                    <a:gd name="adj" fmla="val 5709"/>
                  </a:avLst>
                </a:prstGeom>
                <a:noFill/>
                <a:ln>
                  <a:solidFill>
                    <a:srgbClr val="98BF01"/>
                  </a:solidFill>
                </a:ln>
                <a:effectLst>
                  <a:outerShdw blurRad="825500" dist="76200" dir="2700000" sx="86000" sy="86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pic>
            <p:nvPicPr>
              <p:cNvPr id="38" name="图片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286" y="2793"/>
                <a:ext cx="2765" cy="2765"/>
              </a:xfrm>
              <a:custGeom>
                <a:avLst/>
                <a:gdLst>
                  <a:gd name="connsiteX0" fmla="*/ 0 w 1755838"/>
                  <a:gd name="connsiteY0" fmla="*/ 0 h 1755838"/>
                  <a:gd name="connsiteX1" fmla="*/ 383896 w 1755838"/>
                  <a:gd name="connsiteY1" fmla="*/ 0 h 1755838"/>
                  <a:gd name="connsiteX2" fmla="*/ 383896 w 1755838"/>
                  <a:gd name="connsiteY2" fmla="*/ 1308607 h 1755838"/>
                  <a:gd name="connsiteX3" fmla="*/ 764896 w 1755838"/>
                  <a:gd name="connsiteY3" fmla="*/ 1308607 h 1755838"/>
                  <a:gd name="connsiteX4" fmla="*/ 764896 w 1755838"/>
                  <a:gd name="connsiteY4" fmla="*/ 0 h 1755838"/>
                  <a:gd name="connsiteX5" fmla="*/ 1755838 w 1755838"/>
                  <a:gd name="connsiteY5" fmla="*/ 0 h 1755838"/>
                  <a:gd name="connsiteX6" fmla="*/ 1755838 w 1755838"/>
                  <a:gd name="connsiteY6" fmla="*/ 1755838 h 1755838"/>
                  <a:gd name="connsiteX7" fmla="*/ 0 w 1755838"/>
                  <a:gd name="connsiteY7" fmla="*/ 1755838 h 175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5838" h="1755838">
                    <a:moveTo>
                      <a:pt x="0" y="0"/>
                    </a:moveTo>
                    <a:lnTo>
                      <a:pt x="383896" y="0"/>
                    </a:lnTo>
                    <a:lnTo>
                      <a:pt x="383896" y="1308607"/>
                    </a:lnTo>
                    <a:lnTo>
                      <a:pt x="764896" y="1308607"/>
                    </a:lnTo>
                    <a:lnTo>
                      <a:pt x="764896" y="0"/>
                    </a:lnTo>
                    <a:lnTo>
                      <a:pt x="1755838" y="0"/>
                    </a:lnTo>
                    <a:lnTo>
                      <a:pt x="1755838" y="1755838"/>
                    </a:lnTo>
                    <a:lnTo>
                      <a:pt x="0" y="1755838"/>
                    </a:lnTo>
                    <a:close/>
                  </a:path>
                </a:pathLst>
              </a:custGeom>
            </p:spPr>
          </p:pic>
        </p:grpSp>
        <p:sp>
          <p:nvSpPr>
            <p:cNvPr id="39" name="文本框 38"/>
            <p:cNvSpPr txBox="1"/>
            <p:nvPr/>
          </p:nvSpPr>
          <p:spPr>
            <a:xfrm>
              <a:off x="2804" y="3477"/>
              <a:ext cx="3496" cy="4217"/>
            </a:xfrm>
            <a:prstGeom prst="rect">
              <a:avLst/>
            </a:prstGeom>
            <a:noFill/>
          </p:spPr>
          <p:txBody>
            <a:bodyPr wrap="square" rtlCol="0">
              <a:spAutoFit/>
            </a:bodyPr>
            <a:lstStyle/>
            <a:p>
              <a:pPr fontAlgn="auto">
                <a:lnSpc>
                  <a:spcPct val="140000"/>
                </a:lnSpc>
              </a:pPr>
              <a:r>
                <a:rPr lang="zh-CN" altLang="en-US" sz="1200">
                  <a:solidFill>
                    <a:schemeClr val="tx1">
                      <a:lumMod val="65000"/>
                      <a:lumOff val="35000"/>
                    </a:schemeClr>
                  </a:solidFill>
                </a:rPr>
                <a:t>2016年11月19日，华南双季稻年亩产三千斤绿色高效模式攻关项目测产验收。现场实割测得晚稻平均亩产705.68公斤（干谷）。同样该攻关模式，2016年7月20日在兴宁经过专家组实割测得早稻平均亩产832.1公斤，加上本次实割产量，实现双季超级稻年亩产1537.78公斤，创双季稻产量世界纪录。</a:t>
              </a:r>
            </a:p>
          </p:txBody>
        </p:sp>
        <p:sp>
          <p:nvSpPr>
            <p:cNvPr id="40" name="文本框 39"/>
            <p:cNvSpPr txBox="1"/>
            <p:nvPr/>
          </p:nvSpPr>
          <p:spPr>
            <a:xfrm>
              <a:off x="7610" y="3495"/>
              <a:ext cx="3496" cy="2327"/>
            </a:xfrm>
            <a:prstGeom prst="rect">
              <a:avLst/>
            </a:prstGeom>
            <a:noFill/>
          </p:spPr>
          <p:txBody>
            <a:bodyPr wrap="square" rtlCol="0">
              <a:spAutoFit/>
            </a:bodyPr>
            <a:lstStyle/>
            <a:p>
              <a:pPr fontAlgn="auto">
                <a:lnSpc>
                  <a:spcPct val="150000"/>
                </a:lnSpc>
              </a:pPr>
              <a:r>
                <a:rPr lang="zh-CN" altLang="en-US" sz="1200">
                  <a:solidFill>
                    <a:schemeClr val="tx1">
                      <a:lumMod val="65000"/>
                      <a:lumOff val="35000"/>
                    </a:schemeClr>
                  </a:solidFill>
                </a:rPr>
                <a:t>2018年5月22日，位于三亚水稻国家公园的有机覆膜直播试验示范田进行测产验收，测得亩产1065.3公斤，创下海南省水稻单产历史最高纪录。</a:t>
              </a:r>
            </a:p>
          </p:txBody>
        </p:sp>
        <p:sp>
          <p:nvSpPr>
            <p:cNvPr id="41" name="文本框 40"/>
            <p:cNvSpPr txBox="1"/>
            <p:nvPr/>
          </p:nvSpPr>
          <p:spPr>
            <a:xfrm>
              <a:off x="12866" y="3477"/>
              <a:ext cx="3496" cy="4624"/>
            </a:xfrm>
            <a:prstGeom prst="rect">
              <a:avLst/>
            </a:prstGeom>
            <a:noFill/>
          </p:spPr>
          <p:txBody>
            <a:bodyPr wrap="square" rtlCol="0">
              <a:spAutoFit/>
            </a:bodyPr>
            <a:lstStyle/>
            <a:p>
              <a:pPr fontAlgn="auto">
                <a:lnSpc>
                  <a:spcPct val="140000"/>
                </a:lnSpc>
              </a:pPr>
              <a:r>
                <a:rPr lang="zh-CN" altLang="en-US" sz="1200">
                  <a:solidFill>
                    <a:schemeClr val="tx1">
                      <a:lumMod val="65000"/>
                      <a:lumOff val="35000"/>
                    </a:schemeClr>
                  </a:solidFill>
                </a:rPr>
                <a:t>2020年11月2日，在湖南省衡南县进行的袁隆平领衔的杂交水稻双季测产达到了亩产1530.76公斤，其中早稻619.06公斤、第三代杂交水稻晚稻品种“叁优一号”911.7公斤，超过了1500公斤的预期目标。这次测产充分展示了第三代杂交水稻更加契合实际生产的特点，从而有利于进一步保障国家粮食安全。</a:t>
              </a: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Users/weiqingqing/Desktop/图片1副本.png图片1副本"/>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 y="6985"/>
            <a:ext cx="12192000" cy="6844030"/>
          </a:xfrm>
          <a:prstGeom prst="rect">
            <a:avLst/>
          </a:prstGeom>
        </p:spPr>
      </p:pic>
      <p:sp>
        <p:nvSpPr>
          <p:cNvPr id="2" name="文本框 1"/>
          <p:cNvSpPr txBox="1"/>
          <p:nvPr/>
        </p:nvSpPr>
        <p:spPr>
          <a:xfrm>
            <a:off x="3921760" y="1381760"/>
            <a:ext cx="4337051" cy="1200329"/>
          </a:xfrm>
          <a:prstGeom prst="rect">
            <a:avLst/>
          </a:prstGeom>
          <a:noFill/>
        </p:spPr>
        <p:txBody>
          <a:bodyPr wrap="square" rtlCol="0">
            <a:spAutoFit/>
          </a:bodyPr>
          <a:lstStyle/>
          <a:p>
            <a:pPr algn="ctr"/>
            <a:r>
              <a:rPr lang="en-US" altLang="zh-CN" sz="7200" b="1">
                <a:gradFill>
                  <a:gsLst>
                    <a:gs pos="100000">
                      <a:schemeClr val="accent4">
                        <a:lumMod val="50000"/>
                      </a:schemeClr>
                    </a:gs>
                    <a:gs pos="65000">
                      <a:srgbClr val="E2C482"/>
                    </a:gs>
                  </a:gsLst>
                  <a:lin ang="0" scaled="0"/>
                </a:gradFill>
                <a:latin typeface="Source Han Sans CN Bold" panose="020B0500000000000000" charset="-122"/>
                <a:ea typeface="Source Han Sans CN Bold" panose="020B0500000000000000" charset="-122"/>
              </a:rPr>
              <a:t>Part-03</a:t>
            </a:r>
          </a:p>
        </p:txBody>
      </p:sp>
      <p:sp>
        <p:nvSpPr>
          <p:cNvPr id="3" name="文本框 2"/>
          <p:cNvSpPr txBox="1"/>
          <p:nvPr/>
        </p:nvSpPr>
        <p:spPr>
          <a:xfrm>
            <a:off x="3124837" y="2921001"/>
            <a:ext cx="6022975" cy="830997"/>
          </a:xfrm>
          <a:prstGeom prst="rect">
            <a:avLst/>
          </a:prstGeom>
          <a:noFill/>
        </p:spPr>
        <p:txBody>
          <a:bodyPr wrap="square" rtlCol="0">
            <a:spAutoFit/>
          </a:bodyPr>
          <a:lstStyle/>
          <a:p>
            <a:pPr algn="ctr"/>
            <a:r>
              <a:rPr lang="zh-CN" altLang="en-US" sz="4800" b="1" dirty="0">
                <a:solidFill>
                  <a:schemeClr val="tx1">
                    <a:lumMod val="65000"/>
                    <a:lumOff val="35000"/>
                  </a:schemeClr>
                </a:solidFill>
                <a:latin typeface="Source Han Sans CN Bold" panose="020B0500000000000000" charset="-122"/>
                <a:ea typeface="Source Han Sans CN Bold" panose="020B0500000000000000" charset="-122"/>
              </a:rPr>
              <a:t>袁隆平的主要贡献</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2副本"/>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2192000" cy="6892925"/>
          </a:xfrm>
          <a:prstGeom prst="rect">
            <a:avLst/>
          </a:prstGeom>
        </p:spPr>
      </p:pic>
      <p:pic>
        <p:nvPicPr>
          <p:cNvPr id="324" name="图片 3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72115" y="5273040"/>
            <a:ext cx="1620000" cy="1620000"/>
          </a:xfrm>
          <a:prstGeom prst="rect">
            <a:avLst/>
          </a:prstGeom>
        </p:spPr>
      </p:pic>
      <p:pic>
        <p:nvPicPr>
          <p:cNvPr id="318" name="图片 3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38115"/>
            <a:ext cx="1620000" cy="1620000"/>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1516" y="108429"/>
            <a:ext cx="624781" cy="668839"/>
          </a:xfrm>
          <a:prstGeom prst="rect">
            <a:avLst/>
          </a:prstGeom>
        </p:spPr>
      </p:pic>
      <p:sp>
        <p:nvSpPr>
          <p:cNvPr id="6" name="文本框 5"/>
          <p:cNvSpPr txBox="1"/>
          <p:nvPr/>
        </p:nvSpPr>
        <p:spPr>
          <a:xfrm>
            <a:off x="941705" y="285117"/>
            <a:ext cx="3352800" cy="461665"/>
          </a:xfrm>
          <a:prstGeom prst="rect">
            <a:avLst/>
          </a:prstGeom>
          <a:noFill/>
        </p:spPr>
        <p:txBody>
          <a:bodyPr wrap="square" rtlCol="0">
            <a:spAutoFit/>
          </a:bodyPr>
          <a:lstStyle/>
          <a:p>
            <a:r>
              <a:rPr lang="zh-CN" altLang="en-US" sz="2400" b="1">
                <a:solidFill>
                  <a:schemeClr val="tx1">
                    <a:lumMod val="65000"/>
                    <a:lumOff val="35000"/>
                  </a:schemeClr>
                </a:solidFill>
                <a:latin typeface="Source Han Sans CN Bold" panose="020B0500000000000000" charset="-122"/>
                <a:ea typeface="Source Han Sans CN Bold" panose="020B0500000000000000" charset="-122"/>
              </a:rPr>
              <a:t>袁隆平的主要贡献</a:t>
            </a:r>
          </a:p>
        </p:txBody>
      </p:sp>
      <p:grpSp>
        <p:nvGrpSpPr>
          <p:cNvPr id="9" name="组合 8"/>
          <p:cNvGrpSpPr/>
          <p:nvPr/>
        </p:nvGrpSpPr>
        <p:grpSpPr>
          <a:xfrm>
            <a:off x="1783081" y="2245361"/>
            <a:ext cx="5009515" cy="2633980"/>
            <a:chOff x="3195" y="2639"/>
            <a:chExt cx="7889" cy="4148"/>
          </a:xfrm>
        </p:grpSpPr>
        <p:sp>
          <p:nvSpPr>
            <p:cNvPr id="3" name="文本框 2"/>
            <p:cNvSpPr txBox="1"/>
            <p:nvPr/>
          </p:nvSpPr>
          <p:spPr>
            <a:xfrm>
              <a:off x="3243" y="3249"/>
              <a:ext cx="7412" cy="3538"/>
            </a:xfrm>
            <a:prstGeom prst="rect">
              <a:avLst/>
            </a:prstGeom>
            <a:noFill/>
          </p:spPr>
          <p:txBody>
            <a:bodyPr wrap="square" rtlCol="0">
              <a:spAutoFit/>
            </a:bodyPr>
            <a:lstStyle/>
            <a:p>
              <a:pPr fontAlgn="auto">
                <a:lnSpc>
                  <a:spcPct val="200000"/>
                </a:lnSpc>
              </a:pPr>
              <a:r>
                <a:rPr lang="zh-CN" altLang="en-US" sz="1400" dirty="0">
                  <a:solidFill>
                    <a:schemeClr val="tx1">
                      <a:lumMod val="65000"/>
                      <a:lumOff val="35000"/>
                    </a:schemeClr>
                  </a:solidFill>
                </a:rPr>
                <a:t>在他撰写的第一篇论文《水稻的雄性不孕性》中，提出了：“要想利用水稻杂种优势，首推利用雄性不孕性”。</a:t>
              </a:r>
            </a:p>
            <a:p>
              <a:pPr fontAlgn="auto">
                <a:lnSpc>
                  <a:spcPct val="200000"/>
                </a:lnSpc>
              </a:pPr>
              <a:r>
                <a:rPr lang="zh-CN" altLang="en-US" sz="1400" dirty="0">
                  <a:solidFill>
                    <a:schemeClr val="tx1">
                      <a:lumMod val="65000"/>
                      <a:lumOff val="35000"/>
                    </a:schemeClr>
                  </a:solidFill>
                </a:rPr>
                <a:t>他的理论与研究实践是对经典遗传学理论的挑战，否定了水稻等“自花授粉作物没有杂种优势”的传统观点，极大地丰富了作物遗传育种的理论和技术</a:t>
              </a:r>
            </a:p>
          </p:txBody>
        </p:sp>
        <p:sp>
          <p:nvSpPr>
            <p:cNvPr id="2" name="文本框 1"/>
            <p:cNvSpPr txBox="1"/>
            <p:nvPr/>
          </p:nvSpPr>
          <p:spPr>
            <a:xfrm>
              <a:off x="3195" y="2639"/>
              <a:ext cx="7889" cy="582"/>
            </a:xfrm>
            <a:prstGeom prst="rect">
              <a:avLst/>
            </a:prstGeom>
            <a:noFill/>
          </p:spPr>
          <p:txBody>
            <a:bodyPr wrap="square" rtlCol="0">
              <a:spAutoFit/>
            </a:bodyPr>
            <a:lstStyle/>
            <a:p>
              <a:r>
                <a:rPr lang="zh-CN" altLang="en-US" b="1" dirty="0">
                  <a:solidFill>
                    <a:schemeClr val="tx1">
                      <a:lumMod val="65000"/>
                      <a:lumOff val="35000"/>
                    </a:schemeClr>
                  </a:solidFill>
                  <a:sym typeface="+mn-ea"/>
                </a:rPr>
                <a:t>袁隆平在中国率先开展水稻杂种优势利用研究</a:t>
              </a:r>
            </a:p>
          </p:txBody>
        </p:sp>
      </p:grpSp>
      <p:grpSp>
        <p:nvGrpSpPr>
          <p:cNvPr id="11" name="组合 10"/>
          <p:cNvGrpSpPr/>
          <p:nvPr/>
        </p:nvGrpSpPr>
        <p:grpSpPr>
          <a:xfrm>
            <a:off x="5614037" y="888365"/>
            <a:ext cx="5530215" cy="5158105"/>
            <a:chOff x="11495" y="1433"/>
            <a:chExt cx="7705" cy="7169"/>
          </a:xfrm>
        </p:grpSpPr>
        <p:pic>
          <p:nvPicPr>
            <p:cNvPr id="28" name="object 28"/>
            <p:cNvPicPr/>
            <p:nvPr/>
          </p:nvPicPr>
          <p:blipFill>
            <a:blip r:embed="rId6" cstate="email">
              <a:extLst>
                <a:ext uri="{28A0092B-C50C-407E-A947-70E740481C1C}">
                  <a14:useLocalDpi xmlns:a14="http://schemas.microsoft.com/office/drawing/2010/main"/>
                </a:ext>
              </a:extLst>
            </a:blip>
            <a:stretch>
              <a:fillRect/>
            </a:stretch>
          </p:blipFill>
          <p:spPr>
            <a:xfrm>
              <a:off x="11671" y="1433"/>
              <a:ext cx="7529" cy="5978"/>
            </a:xfrm>
            <a:prstGeom prst="rect">
              <a:avLst/>
            </a:prstGeom>
          </p:spPr>
        </p:pic>
        <p:pic>
          <p:nvPicPr>
            <p:cNvPr id="32" name="object 32"/>
            <p:cNvPicPr/>
            <p:nvPr/>
          </p:nvPicPr>
          <p:blipFill>
            <a:blip r:embed="rId7"/>
            <a:stretch>
              <a:fillRect/>
            </a:stretch>
          </p:blipFill>
          <p:spPr>
            <a:xfrm>
              <a:off x="11495" y="5945"/>
              <a:ext cx="5734" cy="2657"/>
            </a:xfrm>
            <a:prstGeom prst="rect">
              <a:avLst/>
            </a:prstGeom>
          </p:spPr>
        </p:pic>
        <p:pic>
          <p:nvPicPr>
            <p:cNvPr id="33" name="object 33"/>
            <p:cNvPicPr/>
            <p:nvPr/>
          </p:nvPicPr>
          <p:blipFill>
            <a:blip r:embed="rId8"/>
            <a:stretch>
              <a:fillRect/>
            </a:stretch>
          </p:blipFill>
          <p:spPr>
            <a:xfrm>
              <a:off x="16800" y="5801"/>
              <a:ext cx="2400" cy="2659"/>
            </a:xfrm>
            <a:prstGeom prst="rect">
              <a:avLst/>
            </a:prstGeom>
          </p:spPr>
        </p:pic>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2副本"/>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2192000" cy="6892925"/>
          </a:xfrm>
          <a:prstGeom prst="rect">
            <a:avLst/>
          </a:prstGeom>
        </p:spPr>
      </p:pic>
      <p:pic>
        <p:nvPicPr>
          <p:cNvPr id="324" name="图片 3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72115" y="5273040"/>
            <a:ext cx="1620000" cy="1620000"/>
          </a:xfrm>
          <a:prstGeom prst="rect">
            <a:avLst/>
          </a:prstGeom>
        </p:spPr>
      </p:pic>
      <p:pic>
        <p:nvPicPr>
          <p:cNvPr id="318" name="图片 3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38115"/>
            <a:ext cx="1620000" cy="1620000"/>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1516" y="108429"/>
            <a:ext cx="624781" cy="668839"/>
          </a:xfrm>
          <a:prstGeom prst="rect">
            <a:avLst/>
          </a:prstGeom>
        </p:spPr>
      </p:pic>
      <p:sp>
        <p:nvSpPr>
          <p:cNvPr id="6" name="文本框 5"/>
          <p:cNvSpPr txBox="1"/>
          <p:nvPr/>
        </p:nvSpPr>
        <p:spPr>
          <a:xfrm>
            <a:off x="941705" y="285117"/>
            <a:ext cx="3352800" cy="461665"/>
          </a:xfrm>
          <a:prstGeom prst="rect">
            <a:avLst/>
          </a:prstGeom>
          <a:noFill/>
        </p:spPr>
        <p:txBody>
          <a:bodyPr wrap="square" rtlCol="0">
            <a:spAutoFit/>
          </a:bodyPr>
          <a:lstStyle/>
          <a:p>
            <a:r>
              <a:rPr lang="zh-CN" altLang="en-US" sz="2400" b="1">
                <a:solidFill>
                  <a:schemeClr val="tx1">
                    <a:lumMod val="65000"/>
                    <a:lumOff val="35000"/>
                  </a:schemeClr>
                </a:solidFill>
                <a:latin typeface="Source Han Sans CN Bold" panose="020B0500000000000000" charset="-122"/>
                <a:ea typeface="Source Han Sans CN Bold" panose="020B0500000000000000" charset="-122"/>
              </a:rPr>
              <a:t>袁隆平的主要贡献</a:t>
            </a:r>
          </a:p>
        </p:txBody>
      </p:sp>
      <p:sp>
        <p:nvSpPr>
          <p:cNvPr id="4" name="文本框 3"/>
          <p:cNvSpPr txBox="1"/>
          <p:nvPr/>
        </p:nvSpPr>
        <p:spPr>
          <a:xfrm>
            <a:off x="4178937" y="3799206"/>
            <a:ext cx="6424295" cy="2031325"/>
          </a:xfrm>
          <a:prstGeom prst="rect">
            <a:avLst/>
          </a:prstGeom>
          <a:noFill/>
        </p:spPr>
        <p:txBody>
          <a:bodyPr wrap="square" rtlCol="0">
            <a:spAutoFit/>
          </a:bodyPr>
          <a:lstStyle/>
          <a:p>
            <a:pPr fontAlgn="auto">
              <a:lnSpc>
                <a:spcPct val="150000"/>
              </a:lnSpc>
            </a:pPr>
            <a:r>
              <a:rPr lang="zh-CN" altLang="en-US" sz="1400" dirty="0">
                <a:solidFill>
                  <a:schemeClr val="tx1">
                    <a:lumMod val="65000"/>
                    <a:lumOff val="35000"/>
                  </a:schemeClr>
                </a:solidFill>
              </a:rPr>
              <a:t>袁隆平解决了三系法杂交稻研究中的三大难题。一是提出用“野生稻与栽培稻进行远缘杂交”的技术方案，终于找到了培育雄性不育系的有效途径，于1973年实现了不育系、保持系和恢复系的“三系”配套。二是育成强优势的杂交水稻“南优2号”等一批组合，并在生产上大面积应用，成为世界上第一位成功利用水稻杂种优势的科学家。三是突破了制种关，使制种产量逐渐提高，现在高的已达亩产300公斤以上</a:t>
            </a:r>
          </a:p>
        </p:txBody>
      </p:sp>
      <p:sp>
        <p:nvSpPr>
          <p:cNvPr id="7" name="文本框 6"/>
          <p:cNvSpPr txBox="1"/>
          <p:nvPr/>
        </p:nvSpPr>
        <p:spPr>
          <a:xfrm>
            <a:off x="4178935" y="1732281"/>
            <a:ext cx="6445251" cy="1384995"/>
          </a:xfrm>
          <a:prstGeom prst="rect">
            <a:avLst/>
          </a:prstGeom>
          <a:noFill/>
        </p:spPr>
        <p:txBody>
          <a:bodyPr wrap="square" rtlCol="0">
            <a:spAutoFit/>
          </a:bodyPr>
          <a:lstStyle/>
          <a:p>
            <a:pPr fontAlgn="auto">
              <a:lnSpc>
                <a:spcPct val="150000"/>
              </a:lnSpc>
            </a:pPr>
            <a:r>
              <a:rPr lang="zh-CN" altLang="en-US" sz="1400" dirty="0">
                <a:solidFill>
                  <a:schemeClr val="tx1">
                    <a:lumMod val="65000"/>
                    <a:lumOff val="35000"/>
                  </a:schemeClr>
                </a:solidFill>
              </a:rPr>
              <a:t>袁隆平提出了杂交水稻的育种发展战略，即方法上由三系到两系再到一系，程序越来越简单而效率越来越高；杂种优势水平上由品种间到亚种间再到远缘杂种优势利用，优势越来越强，促使杂交水稻一步一步向新的台阶迈进。这一思路已被国内外同行采用，并成为杂交水稻育种发展的指导思想。</a:t>
            </a:r>
          </a:p>
        </p:txBody>
      </p:sp>
      <p:grpSp>
        <p:nvGrpSpPr>
          <p:cNvPr id="17" name="组合 16"/>
          <p:cNvGrpSpPr>
            <a:grpSpLocks noChangeAspect="1"/>
          </p:cNvGrpSpPr>
          <p:nvPr/>
        </p:nvGrpSpPr>
        <p:grpSpPr>
          <a:xfrm>
            <a:off x="1637665" y="1547497"/>
            <a:ext cx="2021840" cy="1970405"/>
            <a:chOff x="2551" y="2378"/>
            <a:chExt cx="1894" cy="1846"/>
          </a:xfrm>
        </p:grpSpPr>
        <p:pic>
          <p:nvPicPr>
            <p:cNvPr id="45" name="图片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1" y="2378"/>
              <a:ext cx="1896" cy="1846"/>
            </a:xfrm>
            <a:prstGeom prst="rect">
              <a:avLst/>
            </a:prstGeom>
          </p:spPr>
        </p:pic>
        <p:sp>
          <p:nvSpPr>
            <p:cNvPr id="48" name="椭圆 47"/>
            <p:cNvSpPr/>
            <p:nvPr/>
          </p:nvSpPr>
          <p:spPr>
            <a:xfrm>
              <a:off x="2902" y="2504"/>
              <a:ext cx="1194" cy="1194"/>
            </a:xfrm>
            <a:prstGeom prst="ellipse">
              <a:avLst/>
            </a:prstGeom>
            <a:blipFill>
              <a:blip r:embed="rId7" cstate="email">
                <a:extLst>
                  <a:ext uri="{BEBA8EAE-BF5A-486C-A8C5-ECC9F3942E4B}">
                    <a14:imgProps xmlns:a14="http://schemas.microsoft.com/office/drawing/2010/main">
                      <a14:imgLayer>
                        <a14:imgEffect>
                          <a14:saturation sat="400000"/>
                        </a14:imgEffect>
                      </a14:imgLayer>
                    </a14:imgProps>
                  </a:ex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546100" dist="190500" dir="2700000" sx="98000" sy="98000" algn="tl" rotWithShape="0">
                <a:srgbClr val="627D01">
                  <a:alpha val="41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等线" panose="02010600030101010101" pitchFamily="2" charset="-122"/>
                <a:cs typeface="+mn-cs"/>
              </a:endParaRPr>
            </a:p>
          </p:txBody>
        </p:sp>
      </p:grpSp>
      <p:grpSp>
        <p:nvGrpSpPr>
          <p:cNvPr id="29" name="组合 28"/>
          <p:cNvGrpSpPr>
            <a:grpSpLocks noChangeAspect="1"/>
          </p:cNvGrpSpPr>
          <p:nvPr/>
        </p:nvGrpSpPr>
        <p:grpSpPr>
          <a:xfrm>
            <a:off x="1652269" y="3913505"/>
            <a:ext cx="2020651" cy="1969200"/>
            <a:chOff x="3232" y="6813"/>
            <a:chExt cx="1894" cy="1846"/>
          </a:xfrm>
        </p:grpSpPr>
        <p:pic>
          <p:nvPicPr>
            <p:cNvPr id="26" name="图片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2" y="6813"/>
              <a:ext cx="1896" cy="1846"/>
            </a:xfrm>
            <a:prstGeom prst="rect">
              <a:avLst/>
            </a:prstGeom>
          </p:spPr>
        </p:pic>
        <p:sp>
          <p:nvSpPr>
            <p:cNvPr id="27" name="椭圆 26"/>
            <p:cNvSpPr/>
            <p:nvPr/>
          </p:nvSpPr>
          <p:spPr>
            <a:xfrm>
              <a:off x="3596" y="7007"/>
              <a:ext cx="1167" cy="1167"/>
            </a:xfrm>
            <a:prstGeom prst="ellipse">
              <a:avLst/>
            </a:prstGeom>
            <a:blipFill>
              <a:blip r:embed="rId8" cstate="email">
                <a:extLs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546100" dist="190500" dir="2700000" sx="98000" sy="98000" algn="tl" rotWithShape="0">
                <a:srgbClr val="CD9311">
                  <a:alpha val="33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等线" panose="02010600030101010101" pitchFamily="2" charset="-122"/>
                <a:cs typeface="+mn-cs"/>
              </a:endParaRP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2副本"/>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2192000" cy="6892925"/>
          </a:xfrm>
          <a:prstGeom prst="rect">
            <a:avLst/>
          </a:prstGeom>
        </p:spPr>
      </p:pic>
      <p:pic>
        <p:nvPicPr>
          <p:cNvPr id="324" name="图片 3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72115" y="5273040"/>
            <a:ext cx="1620000" cy="1620000"/>
          </a:xfrm>
          <a:prstGeom prst="rect">
            <a:avLst/>
          </a:prstGeom>
        </p:spPr>
      </p:pic>
      <p:pic>
        <p:nvPicPr>
          <p:cNvPr id="318" name="图片 3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38115"/>
            <a:ext cx="1620000" cy="1620000"/>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1516" y="108429"/>
            <a:ext cx="624781" cy="668839"/>
          </a:xfrm>
          <a:prstGeom prst="rect">
            <a:avLst/>
          </a:prstGeom>
        </p:spPr>
      </p:pic>
      <p:sp>
        <p:nvSpPr>
          <p:cNvPr id="6" name="文本框 5"/>
          <p:cNvSpPr txBox="1"/>
          <p:nvPr/>
        </p:nvSpPr>
        <p:spPr>
          <a:xfrm>
            <a:off x="941705" y="285117"/>
            <a:ext cx="3352800" cy="461665"/>
          </a:xfrm>
          <a:prstGeom prst="rect">
            <a:avLst/>
          </a:prstGeom>
          <a:noFill/>
        </p:spPr>
        <p:txBody>
          <a:bodyPr wrap="square" rtlCol="0">
            <a:spAutoFit/>
          </a:bodyPr>
          <a:lstStyle/>
          <a:p>
            <a:r>
              <a:rPr lang="zh-CN" altLang="en-US" sz="2400" b="1">
                <a:solidFill>
                  <a:schemeClr val="tx1">
                    <a:lumMod val="65000"/>
                    <a:lumOff val="35000"/>
                  </a:schemeClr>
                </a:solidFill>
                <a:latin typeface="Source Han Sans CN Bold" panose="020B0500000000000000" charset="-122"/>
                <a:ea typeface="Source Han Sans CN Bold" panose="020B0500000000000000" charset="-122"/>
              </a:rPr>
              <a:t>袁隆平的主要贡献</a:t>
            </a:r>
          </a:p>
        </p:txBody>
      </p:sp>
      <p:sp>
        <p:nvSpPr>
          <p:cNvPr id="2" name="文本框 1"/>
          <p:cNvSpPr txBox="1"/>
          <p:nvPr/>
        </p:nvSpPr>
        <p:spPr>
          <a:xfrm>
            <a:off x="5467986" y="1929130"/>
            <a:ext cx="4914265" cy="3000821"/>
          </a:xfrm>
          <a:prstGeom prst="rect">
            <a:avLst/>
          </a:prstGeom>
          <a:noFill/>
        </p:spPr>
        <p:txBody>
          <a:bodyPr wrap="square" rtlCol="0">
            <a:spAutoFit/>
          </a:bodyPr>
          <a:lstStyle/>
          <a:p>
            <a:pPr fontAlgn="auto">
              <a:lnSpc>
                <a:spcPct val="150000"/>
              </a:lnSpc>
            </a:pPr>
            <a:r>
              <a:rPr lang="zh-CN" altLang="en-US" sz="1400" dirty="0">
                <a:solidFill>
                  <a:schemeClr val="tx1">
                    <a:lumMod val="65000"/>
                    <a:lumOff val="35000"/>
                  </a:schemeClr>
                </a:solidFill>
              </a:rPr>
              <a:t>袁隆平解决了两系法中的一些关键技术难题。如1989年在两系法研究遇到重大挫折的时候，他提出了选育实用光温敏核不育系导致不育的起点温度指标和选育的技术策略，使两系法杂交水稻研究走出了低谷。后来又研究并提出了核心种子生产程序和冷水串灌繁殖等重大技术，使两系法杂交水稻研究最终取得成功并推广应用。他1987年起担任“863”项目两系法杂交水稻技术研究专题责任专家，主持中国性协作攻关。1995年两系法杂交水稻研究成功，两系杂交稻比同熟期三系杂交稻增产5%～10%。</a:t>
            </a:r>
          </a:p>
        </p:txBody>
      </p:sp>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0891" y="1929132"/>
            <a:ext cx="4496435" cy="3867785"/>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2副本"/>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2192000" cy="6892925"/>
          </a:xfrm>
          <a:prstGeom prst="rect">
            <a:avLst/>
          </a:prstGeom>
        </p:spPr>
      </p:pic>
      <p:pic>
        <p:nvPicPr>
          <p:cNvPr id="324" name="图片 3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72115" y="5273040"/>
            <a:ext cx="1620000" cy="1620000"/>
          </a:xfrm>
          <a:prstGeom prst="rect">
            <a:avLst/>
          </a:prstGeom>
        </p:spPr>
      </p:pic>
      <p:pic>
        <p:nvPicPr>
          <p:cNvPr id="318" name="图片 3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38115"/>
            <a:ext cx="1620000" cy="1620000"/>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1516" y="108429"/>
            <a:ext cx="624781" cy="668839"/>
          </a:xfrm>
          <a:prstGeom prst="rect">
            <a:avLst/>
          </a:prstGeom>
        </p:spPr>
      </p:pic>
      <p:sp>
        <p:nvSpPr>
          <p:cNvPr id="6" name="文本框 5"/>
          <p:cNvSpPr txBox="1"/>
          <p:nvPr/>
        </p:nvSpPr>
        <p:spPr>
          <a:xfrm>
            <a:off x="941705" y="285117"/>
            <a:ext cx="3352800" cy="461665"/>
          </a:xfrm>
          <a:prstGeom prst="rect">
            <a:avLst/>
          </a:prstGeom>
          <a:noFill/>
        </p:spPr>
        <p:txBody>
          <a:bodyPr wrap="square" rtlCol="0">
            <a:spAutoFit/>
          </a:bodyPr>
          <a:lstStyle/>
          <a:p>
            <a:r>
              <a:rPr lang="zh-CN" altLang="en-US" sz="2400" b="1">
                <a:solidFill>
                  <a:schemeClr val="tx1">
                    <a:lumMod val="65000"/>
                    <a:lumOff val="35000"/>
                  </a:schemeClr>
                </a:solidFill>
                <a:latin typeface="Source Han Sans CN Bold" panose="020B0500000000000000" charset="-122"/>
                <a:ea typeface="Source Han Sans CN Bold" panose="020B0500000000000000" charset="-122"/>
              </a:rPr>
              <a:t>袁隆平的主要贡献</a:t>
            </a:r>
          </a:p>
        </p:txBody>
      </p:sp>
      <p:sp>
        <p:nvSpPr>
          <p:cNvPr id="4" name="文本框 3"/>
          <p:cNvSpPr txBox="1"/>
          <p:nvPr/>
        </p:nvSpPr>
        <p:spPr>
          <a:xfrm>
            <a:off x="1522095" y="1447801"/>
            <a:ext cx="8163560" cy="1384995"/>
          </a:xfrm>
          <a:prstGeom prst="rect">
            <a:avLst/>
          </a:prstGeom>
          <a:noFill/>
        </p:spPr>
        <p:txBody>
          <a:bodyPr wrap="square" rtlCol="0">
            <a:spAutoFit/>
          </a:bodyPr>
          <a:lstStyle/>
          <a:p>
            <a:pPr marL="285750" indent="-285750" fontAlgn="auto">
              <a:lnSpc>
                <a:spcPct val="150000"/>
              </a:lnSpc>
              <a:buFont typeface="Wingdings" panose="05000000000000000000" charset="0"/>
              <a:buChar char=""/>
            </a:pPr>
            <a:r>
              <a:rPr lang="zh-CN" altLang="en-US" sz="1400">
                <a:solidFill>
                  <a:schemeClr val="tx1">
                    <a:lumMod val="65000"/>
                    <a:lumOff val="35000"/>
                  </a:schemeClr>
                </a:solidFill>
              </a:rPr>
              <a:t>袁隆平设计出了以高冠层、矮穗层和中大穗为特征的超高产株型模式和培育超级杂交稻的技术路线,并在超级杂交稻研究方面连续取得重大进展。</a:t>
            </a:r>
          </a:p>
          <a:p>
            <a:pPr marL="285750" indent="-285750" fontAlgn="auto">
              <a:lnSpc>
                <a:spcPct val="150000"/>
              </a:lnSpc>
              <a:buFont typeface="Wingdings" panose="05000000000000000000" charset="0"/>
              <a:buChar char=""/>
            </a:pPr>
            <a:r>
              <a:rPr lang="zh-CN" altLang="en-US" sz="1400">
                <a:solidFill>
                  <a:schemeClr val="tx1">
                    <a:lumMod val="65000"/>
                    <a:lumOff val="35000"/>
                  </a:schemeClr>
                </a:solidFill>
              </a:rPr>
              <a:t>1997年，袁隆平又开展超级杂交稻研究。已于2000年、2004年、2012年分别实现中国超级稻百亩示范片亩产700公斤、800公斤、900公斤的第一期、第二期、第三期目标。</a:t>
            </a:r>
          </a:p>
        </p:txBody>
      </p:sp>
      <p:pic>
        <p:nvPicPr>
          <p:cNvPr id="7" name="图片 6" descr="手里拿着热狗&#10;&#10;描述已自动生成"/>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096003" y="1304925"/>
            <a:ext cx="6096000" cy="4438650"/>
          </a:xfrm>
          <a:prstGeom prst="rect">
            <a:avLst/>
          </a:prstGeom>
        </p:spPr>
      </p:pic>
      <p:sp>
        <p:nvSpPr>
          <p:cNvPr id="3" name="文本框 2"/>
          <p:cNvSpPr txBox="1"/>
          <p:nvPr/>
        </p:nvSpPr>
        <p:spPr>
          <a:xfrm>
            <a:off x="1522095" y="2831467"/>
            <a:ext cx="5190491" cy="2677656"/>
          </a:xfrm>
          <a:prstGeom prst="rect">
            <a:avLst/>
          </a:prstGeom>
          <a:noFill/>
        </p:spPr>
        <p:txBody>
          <a:bodyPr wrap="square" rtlCol="0">
            <a:spAutoFit/>
          </a:bodyPr>
          <a:lstStyle/>
          <a:p>
            <a:pPr marL="285750" indent="-285750" fontAlgn="auto">
              <a:lnSpc>
                <a:spcPct val="150000"/>
              </a:lnSpc>
              <a:buFont typeface="Wingdings" panose="05000000000000000000" charset="0"/>
              <a:buChar char=""/>
            </a:pPr>
            <a:r>
              <a:rPr lang="zh-CN" altLang="en-US" sz="1400">
                <a:solidFill>
                  <a:schemeClr val="tx1">
                    <a:lumMod val="65000"/>
                    <a:lumOff val="35000"/>
                  </a:schemeClr>
                </a:solidFill>
                <a:sym typeface="+mn-ea"/>
              </a:rPr>
              <a:t>2013年，他启动了百亩示范片亩产1000公斤的超级杂交稻第四期目标攻关，计划到2020年前实现目标。同时实施超级杂交稻“种三产四”丰产工程，促进科技成果的生产应用。自2007年以来取得巨大的增产、增收效应，中国已有7个省市实施，其中湖南省全省参加的县（市、区）由20个增加至2012年50个，面积达882万亩。截至2012年，累计示范推广面积2000多万亩，增产20多亿公斤，为粮食持续稳定增产做出了新的贡献</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Users/weiqingqing/Desktop/图片1副本.png图片1副本"/>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 y="6985"/>
            <a:ext cx="12192000" cy="6844030"/>
          </a:xfrm>
          <a:prstGeom prst="rect">
            <a:avLst/>
          </a:prstGeom>
        </p:spPr>
      </p:pic>
      <p:sp>
        <p:nvSpPr>
          <p:cNvPr id="2" name="文本框 1"/>
          <p:cNvSpPr txBox="1"/>
          <p:nvPr/>
        </p:nvSpPr>
        <p:spPr>
          <a:xfrm>
            <a:off x="3921760" y="1381760"/>
            <a:ext cx="4337051" cy="1200329"/>
          </a:xfrm>
          <a:prstGeom prst="rect">
            <a:avLst/>
          </a:prstGeom>
          <a:noFill/>
        </p:spPr>
        <p:txBody>
          <a:bodyPr wrap="square" rtlCol="0">
            <a:spAutoFit/>
          </a:bodyPr>
          <a:lstStyle/>
          <a:p>
            <a:pPr algn="ctr"/>
            <a:r>
              <a:rPr lang="en-US" altLang="zh-CN" sz="7200" b="1">
                <a:gradFill>
                  <a:gsLst>
                    <a:gs pos="100000">
                      <a:schemeClr val="accent4">
                        <a:lumMod val="50000"/>
                      </a:schemeClr>
                    </a:gs>
                    <a:gs pos="65000">
                      <a:srgbClr val="E2C482"/>
                    </a:gs>
                  </a:gsLst>
                  <a:lin ang="0" scaled="0"/>
                </a:gradFill>
                <a:latin typeface="Source Han Sans CN Bold" panose="020B0500000000000000" charset="-122"/>
                <a:ea typeface="Source Han Sans CN Bold" panose="020B0500000000000000" charset="-122"/>
              </a:rPr>
              <a:t>Part-04</a:t>
            </a:r>
          </a:p>
        </p:txBody>
      </p:sp>
      <p:sp>
        <p:nvSpPr>
          <p:cNvPr id="3" name="文本框 2"/>
          <p:cNvSpPr txBox="1"/>
          <p:nvPr/>
        </p:nvSpPr>
        <p:spPr>
          <a:xfrm>
            <a:off x="3085466" y="2834642"/>
            <a:ext cx="6022975" cy="829945"/>
          </a:xfrm>
          <a:prstGeom prst="rect">
            <a:avLst/>
          </a:prstGeom>
          <a:noFill/>
        </p:spPr>
        <p:txBody>
          <a:bodyPr wrap="square" rtlCol="0">
            <a:spAutoFit/>
          </a:bodyPr>
          <a:lstStyle/>
          <a:p>
            <a:pPr algn="ctr"/>
            <a:r>
              <a:rPr lang="zh-CN" altLang="en-US" sz="4800" b="1" dirty="0">
                <a:solidFill>
                  <a:schemeClr val="tx1">
                    <a:lumMod val="65000"/>
                    <a:lumOff val="35000"/>
                  </a:schemeClr>
                </a:solidFill>
                <a:latin typeface="Source Han Sans CN Bold" panose="020B0500000000000000" charset="-122"/>
                <a:ea typeface="Source Han Sans CN Bold" panose="020B0500000000000000" charset="-122"/>
              </a:rPr>
              <a:t>袁隆平的影响</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2副本"/>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 y="115"/>
            <a:ext cx="12192000" cy="6892925"/>
          </a:xfrm>
          <a:prstGeom prst="rect">
            <a:avLst/>
          </a:prstGeom>
        </p:spPr>
      </p:pic>
      <p:pic>
        <p:nvPicPr>
          <p:cNvPr id="324" name="图片 3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72115" y="5273040"/>
            <a:ext cx="1620000" cy="1620000"/>
          </a:xfrm>
          <a:prstGeom prst="rect">
            <a:avLst/>
          </a:prstGeom>
        </p:spPr>
      </p:pic>
      <p:pic>
        <p:nvPicPr>
          <p:cNvPr id="318" name="图片 3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 y="5272493"/>
            <a:ext cx="1620000" cy="1620000"/>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1516" y="108429"/>
            <a:ext cx="624781" cy="668839"/>
          </a:xfrm>
          <a:prstGeom prst="rect">
            <a:avLst/>
          </a:prstGeom>
        </p:spPr>
      </p:pic>
      <p:sp>
        <p:nvSpPr>
          <p:cNvPr id="6" name="文本框 5"/>
          <p:cNvSpPr txBox="1"/>
          <p:nvPr/>
        </p:nvSpPr>
        <p:spPr>
          <a:xfrm>
            <a:off x="941705" y="285117"/>
            <a:ext cx="3352800" cy="460375"/>
          </a:xfrm>
          <a:prstGeom prst="rect">
            <a:avLst/>
          </a:prstGeom>
          <a:noFill/>
        </p:spPr>
        <p:txBody>
          <a:bodyPr wrap="square" rtlCol="0">
            <a:spAutoFit/>
          </a:bodyPr>
          <a:lstStyle/>
          <a:p>
            <a:r>
              <a:rPr lang="zh-CN" altLang="en-US" sz="2400" b="1">
                <a:solidFill>
                  <a:schemeClr val="tx1">
                    <a:lumMod val="65000"/>
                    <a:lumOff val="35000"/>
                  </a:schemeClr>
                </a:solidFill>
                <a:latin typeface="Source Han Sans CN Bold" panose="020B0500000000000000" charset="-122"/>
                <a:ea typeface="Source Han Sans CN Bold" panose="020B0500000000000000" charset="-122"/>
              </a:rPr>
              <a:t>袁隆平的影响</a:t>
            </a:r>
          </a:p>
        </p:txBody>
      </p:sp>
      <p:sp>
        <p:nvSpPr>
          <p:cNvPr id="2" name="文本框 1"/>
          <p:cNvSpPr txBox="1"/>
          <p:nvPr/>
        </p:nvSpPr>
        <p:spPr>
          <a:xfrm>
            <a:off x="1492249" y="1444626"/>
            <a:ext cx="5090160" cy="3970318"/>
          </a:xfrm>
          <a:prstGeom prst="rect">
            <a:avLst/>
          </a:prstGeom>
          <a:noFill/>
        </p:spPr>
        <p:txBody>
          <a:bodyPr wrap="square" rtlCol="0">
            <a:spAutoFit/>
          </a:bodyPr>
          <a:lstStyle/>
          <a:p>
            <a:pPr marL="285750" indent="-285750" fontAlgn="auto">
              <a:lnSpc>
                <a:spcPct val="150000"/>
              </a:lnSpc>
              <a:buFont typeface="Wingdings" panose="05000000000000000000" charset="0"/>
              <a:buChar char=""/>
            </a:pPr>
            <a:r>
              <a:rPr lang="zh-CN" altLang="en-US" sz="1400" dirty="0">
                <a:solidFill>
                  <a:schemeClr val="tx1">
                    <a:lumMod val="65000"/>
                    <a:lumOff val="35000"/>
                  </a:schemeClr>
                </a:solidFill>
              </a:rPr>
              <a:t>1999年，经国际小天体命名委员会批准，中国科学院北京天文台施密特CCD小行星项目组发现的一颗小行星被命名为“袁隆平星”  。</a:t>
            </a:r>
          </a:p>
          <a:p>
            <a:pPr marL="285750" indent="-285750" fontAlgn="auto">
              <a:lnSpc>
                <a:spcPct val="150000"/>
              </a:lnSpc>
              <a:buFont typeface="Wingdings" panose="05000000000000000000" charset="0"/>
              <a:buChar char=""/>
            </a:pPr>
            <a:r>
              <a:rPr lang="zh-CN" altLang="en-US" sz="1400" dirty="0">
                <a:solidFill>
                  <a:schemeClr val="tx1">
                    <a:lumMod val="65000"/>
                    <a:lumOff val="35000"/>
                  </a:schemeClr>
                </a:solidFill>
              </a:rPr>
              <a:t>2000年5月31日，以袁隆平名字命名的“隆平高科”在深交所上网定价发行。8月，以袁隆平名字命名的袁隆平科技学院在湖南成立，袁隆平出任名誉院长。12月11日，以袁隆平名字命名的“隆平高科”在深交所上市。</a:t>
            </a:r>
          </a:p>
          <a:p>
            <a:pPr marL="285750" indent="-285750" fontAlgn="auto">
              <a:lnSpc>
                <a:spcPct val="150000"/>
              </a:lnSpc>
              <a:buFont typeface="Wingdings" panose="05000000000000000000" charset="0"/>
              <a:buChar char=""/>
            </a:pPr>
            <a:r>
              <a:rPr lang="zh-CN" altLang="en-US" sz="1400" dirty="0">
                <a:solidFill>
                  <a:schemeClr val="tx1">
                    <a:lumMod val="65000"/>
                    <a:lumOff val="35000"/>
                  </a:schemeClr>
                </a:solidFill>
              </a:rPr>
              <a:t>2009年，北大星光集团、潇湘电影集团、湖南省文联、中视天全文化发展有限公司出品电影《袁隆平》，讲述了中国工程院院士、杂交水稻之父袁隆平成功培育出优质杂交水稻的艰辛历程，讴歌了他献身科学、顽强拼搏、勇于创新的高尚品德</a:t>
            </a:r>
          </a:p>
        </p:txBody>
      </p:sp>
      <p:pic>
        <p:nvPicPr>
          <p:cNvPr id="3" name="图片 2" descr="rice-grains-rice-fields_50944-6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4195" y="2007235"/>
            <a:ext cx="4268471" cy="284353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31283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Users/weiqingqing/Desktop/图片1副本.png图片1副本"/>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7" y="6985"/>
            <a:ext cx="12192000" cy="6844030"/>
          </a:xfrm>
          <a:prstGeom prst="rect">
            <a:avLst/>
          </a:prstGeom>
        </p:spPr>
      </p:pic>
      <p:grpSp>
        <p:nvGrpSpPr>
          <p:cNvPr id="14" name="组合 13"/>
          <p:cNvGrpSpPr/>
          <p:nvPr/>
        </p:nvGrpSpPr>
        <p:grpSpPr>
          <a:xfrm>
            <a:off x="4289426" y="577215"/>
            <a:ext cx="3639820" cy="831215"/>
            <a:chOff x="6777" y="464"/>
            <a:chExt cx="5732" cy="1309"/>
          </a:xfrm>
        </p:grpSpPr>
        <p:pic>
          <p:nvPicPr>
            <p:cNvPr id="10" name="图片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740000">
              <a:off x="11671" y="611"/>
              <a:ext cx="838" cy="897"/>
            </a:xfrm>
            <a:prstGeom prst="rect">
              <a:avLst/>
            </a:prstGeom>
          </p:spPr>
        </p:pic>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860000" flipH="1">
              <a:off x="6777" y="611"/>
              <a:ext cx="838" cy="897"/>
            </a:xfrm>
            <a:prstGeom prst="rect">
              <a:avLst/>
            </a:prstGeom>
          </p:spPr>
        </p:pic>
        <p:sp>
          <p:nvSpPr>
            <p:cNvPr id="13" name="文本框 12"/>
            <p:cNvSpPr txBox="1"/>
            <p:nvPr/>
          </p:nvSpPr>
          <p:spPr>
            <a:xfrm>
              <a:off x="8101" y="464"/>
              <a:ext cx="2954" cy="1309"/>
            </a:xfrm>
            <a:prstGeom prst="rect">
              <a:avLst/>
            </a:prstGeom>
            <a:noFill/>
          </p:spPr>
          <p:txBody>
            <a:bodyPr wrap="square" rtlCol="0">
              <a:spAutoFit/>
            </a:bodyPr>
            <a:lstStyle/>
            <a:p>
              <a:pPr algn="dist"/>
              <a:r>
                <a:rPr lang="zh-CN" altLang="en-US" sz="4800" b="1" dirty="0">
                  <a:gradFill>
                    <a:gsLst>
                      <a:gs pos="100000">
                        <a:schemeClr val="accent4">
                          <a:lumMod val="50000"/>
                        </a:schemeClr>
                      </a:gs>
                      <a:gs pos="81000">
                        <a:srgbClr val="E2C482"/>
                      </a:gs>
                    </a:gsLst>
                    <a:lin ang="0" scaled="0"/>
                  </a:gradFill>
                  <a:effectLst/>
                  <a:latin typeface="Songti SC Black" panose="02010800040101010101" charset="-122"/>
                  <a:ea typeface="Songti SC Black" panose="02010800040101010101" charset="-122"/>
                </a:rPr>
                <a:t>目录</a:t>
              </a:r>
            </a:p>
          </p:txBody>
        </p:sp>
      </p:grpSp>
      <p:grpSp>
        <p:nvGrpSpPr>
          <p:cNvPr id="16" name="组合 15"/>
          <p:cNvGrpSpPr/>
          <p:nvPr/>
        </p:nvGrpSpPr>
        <p:grpSpPr>
          <a:xfrm>
            <a:off x="1497331" y="2233296"/>
            <a:ext cx="4442460" cy="694055"/>
            <a:chOff x="2862" y="3343"/>
            <a:chExt cx="6996" cy="1093"/>
          </a:xfrm>
        </p:grpSpPr>
        <p:pic>
          <p:nvPicPr>
            <p:cNvPr id="120" name="图形 119"/>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5"/>
                </a:ext>
              </a:extLst>
            </a:blip>
            <a:stretch>
              <a:fillRect/>
            </a:stretch>
          </p:blipFill>
          <p:spPr>
            <a:xfrm>
              <a:off x="2862" y="3343"/>
              <a:ext cx="1093" cy="1093"/>
            </a:xfrm>
            <a:prstGeom prst="rect">
              <a:avLst/>
            </a:prstGeom>
          </p:spPr>
        </p:pic>
        <p:sp>
          <p:nvSpPr>
            <p:cNvPr id="15" name="文本框 14"/>
            <p:cNvSpPr txBox="1"/>
            <p:nvPr/>
          </p:nvSpPr>
          <p:spPr>
            <a:xfrm>
              <a:off x="4082" y="3445"/>
              <a:ext cx="5776" cy="921"/>
            </a:xfrm>
            <a:prstGeom prst="rect">
              <a:avLst/>
            </a:prstGeom>
            <a:noFill/>
          </p:spPr>
          <p:txBody>
            <a:bodyPr wrap="square" rtlCol="0">
              <a:spAutoFit/>
            </a:bodyPr>
            <a:lstStyle/>
            <a:p>
              <a:r>
                <a:rPr lang="zh-CN" altLang="en-US" sz="3200" b="1" dirty="0">
                  <a:solidFill>
                    <a:schemeClr val="tx1">
                      <a:lumMod val="75000"/>
                      <a:lumOff val="25000"/>
                    </a:schemeClr>
                  </a:solidFill>
                </a:rPr>
                <a:t>袁隆平的壮阔人生</a:t>
              </a:r>
            </a:p>
          </p:txBody>
        </p:sp>
      </p:grpSp>
      <p:grpSp>
        <p:nvGrpSpPr>
          <p:cNvPr id="19" name="组合 18"/>
          <p:cNvGrpSpPr/>
          <p:nvPr/>
        </p:nvGrpSpPr>
        <p:grpSpPr>
          <a:xfrm>
            <a:off x="6337935" y="2188211"/>
            <a:ext cx="4484371" cy="694055"/>
            <a:chOff x="3062" y="3543"/>
            <a:chExt cx="7062" cy="1093"/>
          </a:xfrm>
        </p:grpSpPr>
        <p:pic>
          <p:nvPicPr>
            <p:cNvPr id="17" name="图形 119"/>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5"/>
                </a:ext>
              </a:extLst>
            </a:blip>
            <a:stretch>
              <a:fillRect/>
            </a:stretch>
          </p:blipFill>
          <p:spPr>
            <a:xfrm>
              <a:off x="3062" y="3543"/>
              <a:ext cx="1093" cy="1093"/>
            </a:xfrm>
            <a:prstGeom prst="rect">
              <a:avLst/>
            </a:prstGeom>
          </p:spPr>
        </p:pic>
        <p:sp>
          <p:nvSpPr>
            <p:cNvPr id="18" name="文本框 17"/>
            <p:cNvSpPr txBox="1"/>
            <p:nvPr/>
          </p:nvSpPr>
          <p:spPr>
            <a:xfrm>
              <a:off x="4282" y="3645"/>
              <a:ext cx="5842" cy="921"/>
            </a:xfrm>
            <a:prstGeom prst="rect">
              <a:avLst/>
            </a:prstGeom>
            <a:noFill/>
          </p:spPr>
          <p:txBody>
            <a:bodyPr wrap="square" rtlCol="0">
              <a:spAutoFit/>
            </a:bodyPr>
            <a:lstStyle/>
            <a:p>
              <a:r>
                <a:rPr lang="zh-CN" altLang="en-US" sz="3200" b="1">
                  <a:solidFill>
                    <a:schemeClr val="tx1">
                      <a:lumMod val="75000"/>
                      <a:lumOff val="25000"/>
                    </a:schemeClr>
                  </a:solidFill>
                </a:rPr>
                <a:t>袁隆平的科研成就</a:t>
              </a:r>
            </a:p>
          </p:txBody>
        </p:sp>
      </p:grpSp>
      <p:grpSp>
        <p:nvGrpSpPr>
          <p:cNvPr id="21" name="组合 20"/>
          <p:cNvGrpSpPr/>
          <p:nvPr/>
        </p:nvGrpSpPr>
        <p:grpSpPr>
          <a:xfrm>
            <a:off x="1494156" y="3643630"/>
            <a:ext cx="4445635" cy="694055"/>
            <a:chOff x="2862" y="3343"/>
            <a:chExt cx="7001" cy="1093"/>
          </a:xfrm>
        </p:grpSpPr>
        <p:pic>
          <p:nvPicPr>
            <p:cNvPr id="22" name="图形 119"/>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5"/>
                </a:ext>
              </a:extLst>
            </a:blip>
            <a:stretch>
              <a:fillRect/>
            </a:stretch>
          </p:blipFill>
          <p:spPr>
            <a:xfrm>
              <a:off x="2862" y="3343"/>
              <a:ext cx="1093" cy="1093"/>
            </a:xfrm>
            <a:prstGeom prst="rect">
              <a:avLst/>
            </a:prstGeom>
          </p:spPr>
        </p:pic>
        <p:sp>
          <p:nvSpPr>
            <p:cNvPr id="27" name="文本框 26"/>
            <p:cNvSpPr txBox="1"/>
            <p:nvPr/>
          </p:nvSpPr>
          <p:spPr>
            <a:xfrm>
              <a:off x="4082" y="3445"/>
              <a:ext cx="5781" cy="921"/>
            </a:xfrm>
            <a:prstGeom prst="rect">
              <a:avLst/>
            </a:prstGeom>
            <a:noFill/>
          </p:spPr>
          <p:txBody>
            <a:bodyPr wrap="square" rtlCol="0">
              <a:spAutoFit/>
            </a:bodyPr>
            <a:lstStyle/>
            <a:p>
              <a:r>
                <a:rPr lang="zh-CN" altLang="en-US" sz="3200" b="1" dirty="0">
                  <a:solidFill>
                    <a:schemeClr val="tx1">
                      <a:lumMod val="75000"/>
                      <a:lumOff val="25000"/>
                    </a:schemeClr>
                  </a:solidFill>
                </a:rPr>
                <a:t>袁隆平的主要贡献</a:t>
              </a:r>
            </a:p>
          </p:txBody>
        </p:sp>
      </p:grpSp>
      <p:grpSp>
        <p:nvGrpSpPr>
          <p:cNvPr id="28" name="组合 27"/>
          <p:cNvGrpSpPr/>
          <p:nvPr/>
        </p:nvGrpSpPr>
        <p:grpSpPr>
          <a:xfrm>
            <a:off x="6323966" y="3653155"/>
            <a:ext cx="4298951" cy="694055"/>
            <a:chOff x="2862" y="3343"/>
            <a:chExt cx="6770" cy="1093"/>
          </a:xfrm>
        </p:grpSpPr>
        <p:pic>
          <p:nvPicPr>
            <p:cNvPr id="29" name="图形 119"/>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xmlns="" r:embed="rId5"/>
                </a:ext>
              </a:extLst>
            </a:blip>
            <a:stretch>
              <a:fillRect/>
            </a:stretch>
          </p:blipFill>
          <p:spPr>
            <a:xfrm>
              <a:off x="2862" y="3343"/>
              <a:ext cx="1093" cy="1093"/>
            </a:xfrm>
            <a:prstGeom prst="rect">
              <a:avLst/>
            </a:prstGeom>
          </p:spPr>
        </p:pic>
        <p:sp>
          <p:nvSpPr>
            <p:cNvPr id="30" name="文本框 29"/>
            <p:cNvSpPr txBox="1"/>
            <p:nvPr/>
          </p:nvSpPr>
          <p:spPr>
            <a:xfrm>
              <a:off x="4082" y="3445"/>
              <a:ext cx="5550" cy="919"/>
            </a:xfrm>
            <a:prstGeom prst="rect">
              <a:avLst/>
            </a:prstGeom>
            <a:noFill/>
          </p:spPr>
          <p:txBody>
            <a:bodyPr wrap="square" rtlCol="0">
              <a:spAutoFit/>
            </a:bodyPr>
            <a:lstStyle/>
            <a:p>
              <a:r>
                <a:rPr lang="zh-CN" altLang="en-US" sz="3200" b="1">
                  <a:solidFill>
                    <a:schemeClr val="tx1">
                      <a:lumMod val="75000"/>
                      <a:lumOff val="25000"/>
                    </a:schemeClr>
                  </a:solidFill>
                </a:rPr>
                <a:t>袁隆平的影响</a:t>
              </a: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Users/weiqingqing/Desktop/图片1副本.png图片1副本"/>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 y="6985"/>
            <a:ext cx="12192000" cy="6844030"/>
          </a:xfrm>
          <a:prstGeom prst="rect">
            <a:avLst/>
          </a:prstGeom>
        </p:spPr>
      </p:pic>
      <p:sp>
        <p:nvSpPr>
          <p:cNvPr id="2" name="文本框 1"/>
          <p:cNvSpPr txBox="1"/>
          <p:nvPr/>
        </p:nvSpPr>
        <p:spPr>
          <a:xfrm>
            <a:off x="3921760" y="1381760"/>
            <a:ext cx="4337051" cy="1200329"/>
          </a:xfrm>
          <a:prstGeom prst="rect">
            <a:avLst/>
          </a:prstGeom>
          <a:noFill/>
        </p:spPr>
        <p:txBody>
          <a:bodyPr wrap="square" rtlCol="0">
            <a:spAutoFit/>
          </a:bodyPr>
          <a:lstStyle/>
          <a:p>
            <a:pPr algn="ctr"/>
            <a:r>
              <a:rPr lang="en-US" altLang="zh-CN" sz="7200" b="1">
                <a:gradFill>
                  <a:gsLst>
                    <a:gs pos="100000">
                      <a:schemeClr val="accent4">
                        <a:lumMod val="50000"/>
                      </a:schemeClr>
                    </a:gs>
                    <a:gs pos="65000">
                      <a:srgbClr val="E2C482"/>
                    </a:gs>
                  </a:gsLst>
                  <a:lin ang="0" scaled="0"/>
                </a:gradFill>
                <a:latin typeface="Source Han Sans CN Bold" panose="020B0500000000000000" charset="-122"/>
                <a:ea typeface="Source Han Sans CN Bold" panose="020B0500000000000000" charset="-122"/>
              </a:rPr>
              <a:t>Part-01</a:t>
            </a:r>
          </a:p>
        </p:txBody>
      </p:sp>
      <p:sp>
        <p:nvSpPr>
          <p:cNvPr id="3" name="文本框 2"/>
          <p:cNvSpPr txBox="1"/>
          <p:nvPr/>
        </p:nvSpPr>
        <p:spPr>
          <a:xfrm>
            <a:off x="3124837" y="2921001"/>
            <a:ext cx="6022975" cy="830997"/>
          </a:xfrm>
          <a:prstGeom prst="rect">
            <a:avLst/>
          </a:prstGeom>
          <a:noFill/>
        </p:spPr>
        <p:txBody>
          <a:bodyPr wrap="square" rtlCol="0">
            <a:spAutoFit/>
          </a:bodyPr>
          <a:lstStyle/>
          <a:p>
            <a:pPr algn="ctr"/>
            <a:r>
              <a:rPr lang="zh-CN" altLang="en-US" sz="4800" b="1" dirty="0">
                <a:solidFill>
                  <a:schemeClr val="tx1">
                    <a:lumMod val="65000"/>
                    <a:lumOff val="35000"/>
                  </a:schemeClr>
                </a:solidFill>
                <a:latin typeface="Source Han Sans CN Bold" panose="020B0500000000000000" charset="-122"/>
                <a:ea typeface="Source Han Sans CN Bold" panose="020B0500000000000000" charset="-122"/>
              </a:rPr>
              <a:t>袁隆平的壮阔人生</a:t>
            </a:r>
          </a:p>
        </p:txBody>
      </p:sp>
      <p:sp>
        <p:nvSpPr>
          <p:cNvPr id="4" name="文本框 3"/>
          <p:cNvSpPr txBox="1"/>
          <p:nvPr/>
        </p:nvSpPr>
        <p:spPr>
          <a:xfrm>
            <a:off x="8424909" y="701336"/>
            <a:ext cx="1429305" cy="200055"/>
          </a:xfrm>
          <a:prstGeom prst="rect">
            <a:avLst/>
          </a:prstGeom>
          <a:noFill/>
        </p:spPr>
        <p:txBody>
          <a:bodyPr wrap="square" rtlCol="0">
            <a:spAutoFit/>
          </a:bodyPr>
          <a:lstStyle/>
          <a:p>
            <a:r>
              <a:rPr lang="en-US" altLang="zh-CN" sz="700" dirty="0">
                <a:solidFill>
                  <a:srgbClr val="FEFFFF"/>
                </a:solidFill>
              </a:rPr>
              <a:t>https://www.ypppt.com/</a:t>
            </a:r>
            <a:endParaRPr lang="zh-CN" altLang="en-US" sz="700" dirty="0">
              <a:solidFill>
                <a:srgbClr val="FEFFFF"/>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2副本"/>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145"/>
            <a:ext cx="12192000" cy="6892925"/>
          </a:xfrm>
          <a:prstGeom prst="rect">
            <a:avLst/>
          </a:prstGeom>
        </p:spPr>
      </p:pic>
      <p:pic>
        <p:nvPicPr>
          <p:cNvPr id="324" name="图片 3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72115" y="5273040"/>
            <a:ext cx="1620000" cy="1620000"/>
          </a:xfrm>
          <a:prstGeom prst="rect">
            <a:avLst/>
          </a:prstGeom>
        </p:spPr>
      </p:pic>
      <p:pic>
        <p:nvPicPr>
          <p:cNvPr id="318" name="图片 3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38115"/>
            <a:ext cx="1620000" cy="1620000"/>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1516" y="108429"/>
            <a:ext cx="624781" cy="668839"/>
          </a:xfrm>
          <a:prstGeom prst="rect">
            <a:avLst/>
          </a:prstGeom>
        </p:spPr>
      </p:pic>
      <p:sp>
        <p:nvSpPr>
          <p:cNvPr id="6" name="文本框 5"/>
          <p:cNvSpPr txBox="1"/>
          <p:nvPr/>
        </p:nvSpPr>
        <p:spPr>
          <a:xfrm>
            <a:off x="941705" y="285117"/>
            <a:ext cx="3352800" cy="461665"/>
          </a:xfrm>
          <a:prstGeom prst="rect">
            <a:avLst/>
          </a:prstGeom>
          <a:noFill/>
        </p:spPr>
        <p:txBody>
          <a:bodyPr wrap="square" rtlCol="0">
            <a:spAutoFit/>
          </a:bodyPr>
          <a:lstStyle/>
          <a:p>
            <a:r>
              <a:rPr lang="zh-CN" altLang="en-US" sz="2400" b="1">
                <a:solidFill>
                  <a:schemeClr val="tx1">
                    <a:lumMod val="65000"/>
                    <a:lumOff val="35000"/>
                  </a:schemeClr>
                </a:solidFill>
                <a:latin typeface="Source Han Sans CN Bold" panose="020B0500000000000000" charset="-122"/>
                <a:ea typeface="Source Han Sans CN Bold" panose="020B0500000000000000" charset="-122"/>
              </a:rPr>
              <a:t>袁隆平的壮阔人生</a:t>
            </a:r>
          </a:p>
        </p:txBody>
      </p:sp>
      <p:grpSp>
        <p:nvGrpSpPr>
          <p:cNvPr id="4" name="组合 3"/>
          <p:cNvGrpSpPr/>
          <p:nvPr/>
        </p:nvGrpSpPr>
        <p:grpSpPr>
          <a:xfrm>
            <a:off x="1622712" y="1386434"/>
            <a:ext cx="8043388" cy="1617965"/>
            <a:chOff x="928" y="3024"/>
            <a:chExt cx="12667" cy="2548"/>
          </a:xfrm>
        </p:grpSpPr>
        <p:sp>
          <p:nvSpPr>
            <p:cNvPr id="2" name="矩形 1"/>
            <p:cNvSpPr/>
            <p:nvPr/>
          </p:nvSpPr>
          <p:spPr>
            <a:xfrm>
              <a:off x="1810" y="3430"/>
              <a:ext cx="7803" cy="1551"/>
            </a:xfrm>
            <a:prstGeom prst="rect">
              <a:avLst/>
            </a:prstGeom>
          </p:spPr>
          <p:txBody>
            <a:bodyPr wrap="none" lIns="0" tIns="0" rIns="0" bIns="0">
              <a:spAutoFit/>
            </a:bodyPr>
            <a:lstStyle/>
            <a:p>
              <a:pPr algn="just">
                <a:defRPr/>
              </a:pPr>
              <a:r>
                <a:rPr lang="zh-CN" altLang="en-US" sz="3200" b="1" spc="300">
                  <a:solidFill>
                    <a:schemeClr val="tx1">
                      <a:lumMod val="65000"/>
                      <a:lumOff val="35000"/>
                    </a:schemeClr>
                  </a:solidFill>
                  <a:latin typeface="Source Han Sans CN Bold" panose="020B0500000000000000" charset="-122"/>
                  <a:ea typeface="Source Han Sans CN Bold" panose="020B0500000000000000" charset="-122"/>
                  <a:cs typeface="阿里巴巴普惠体 Medium" panose="00020600040101010101" pitchFamily="18" charset="-122"/>
                  <a:sym typeface="OPPOSans M" panose="00020600040101010101" pitchFamily="18" charset="-122"/>
                </a:rPr>
                <a:t>我毕生的追求，</a:t>
              </a:r>
              <a:endParaRPr lang="en-US" altLang="zh-CN" sz="3200" b="1" spc="300">
                <a:solidFill>
                  <a:schemeClr val="tx1">
                    <a:lumMod val="65000"/>
                    <a:lumOff val="35000"/>
                  </a:schemeClr>
                </a:solidFill>
                <a:latin typeface="Source Han Sans CN Bold" panose="020B0500000000000000" charset="-122"/>
                <a:ea typeface="Source Han Sans CN Bold" panose="020B0500000000000000" charset="-122"/>
                <a:cs typeface="阿里巴巴普惠体 Medium" panose="00020600040101010101" pitchFamily="18" charset="-122"/>
                <a:sym typeface="OPPOSans M" panose="00020600040101010101" pitchFamily="18" charset="-122"/>
              </a:endParaRPr>
            </a:p>
            <a:p>
              <a:pPr algn="just">
                <a:defRPr/>
              </a:pPr>
              <a:r>
                <a:rPr lang="zh-CN" altLang="en-US" sz="3200" b="1" spc="300">
                  <a:solidFill>
                    <a:schemeClr val="tx1">
                      <a:lumMod val="65000"/>
                      <a:lumOff val="35000"/>
                    </a:schemeClr>
                  </a:solidFill>
                  <a:latin typeface="Source Han Sans CN Bold" panose="020B0500000000000000" charset="-122"/>
                  <a:ea typeface="Source Han Sans CN Bold" panose="020B0500000000000000" charset="-122"/>
                  <a:cs typeface="阿里巴巴普惠体 Medium" panose="00020600040101010101" pitchFamily="18" charset="-122"/>
                  <a:sym typeface="OPPOSans M" panose="00020600040101010101" pitchFamily="18" charset="-122"/>
                </a:rPr>
                <a:t>就是让所有人远离饥饿。</a:t>
              </a:r>
            </a:p>
          </p:txBody>
        </p:sp>
        <p:sp>
          <p:nvSpPr>
            <p:cNvPr id="23" name="图形 21"/>
            <p:cNvSpPr/>
            <p:nvPr/>
          </p:nvSpPr>
          <p:spPr>
            <a:xfrm>
              <a:off x="928" y="3024"/>
              <a:ext cx="766" cy="663"/>
            </a:xfrm>
            <a:custGeom>
              <a:avLst/>
              <a:gdLst>
                <a:gd name="connsiteX0" fmla="*/ 551059 w 761979"/>
                <a:gd name="connsiteY0" fmla="*/ 238113 h 659444"/>
                <a:gd name="connsiteX1" fmla="*/ 761979 w 761979"/>
                <a:gd name="connsiteY1" fmla="*/ 448810 h 659444"/>
                <a:gd name="connsiteX2" fmla="*/ 550894 w 761979"/>
                <a:gd name="connsiteY2" fmla="*/ 659344 h 659444"/>
                <a:gd name="connsiteX3" fmla="*/ 452181 w 761979"/>
                <a:gd name="connsiteY3" fmla="*/ 634830 h 659444"/>
                <a:gd name="connsiteX4" fmla="*/ 515892 w 761979"/>
                <a:gd name="connsiteY4" fmla="*/ 448728 h 659444"/>
                <a:gd name="connsiteX5" fmla="*/ 452298 w 761979"/>
                <a:gd name="connsiteY5" fmla="*/ 262685 h 659444"/>
                <a:gd name="connsiteX6" fmla="*/ 442803 w 761979"/>
                <a:gd name="connsiteY6" fmla="*/ 267950 h 659444"/>
                <a:gd name="connsiteX7" fmla="*/ 551059 w 761979"/>
                <a:gd name="connsiteY7" fmla="*/ 238113 h 659444"/>
                <a:gd name="connsiteX8" fmla="*/ 673265 w 761979"/>
                <a:gd name="connsiteY8" fmla="*/ 1 h 659444"/>
                <a:gd name="connsiteX9" fmla="*/ 696887 w 761979"/>
                <a:gd name="connsiteY9" fmla="*/ 23224 h 659444"/>
                <a:gd name="connsiteX10" fmla="*/ 682349 w 761979"/>
                <a:gd name="connsiteY10" fmla="*/ 45049 h 659444"/>
                <a:gd name="connsiteX11" fmla="*/ 448312 w 761979"/>
                <a:gd name="connsiteY11" fmla="*/ 257770 h 659444"/>
                <a:gd name="connsiteX12" fmla="*/ 414669 w 761979"/>
                <a:gd name="connsiteY12" fmla="*/ 222317 h 659444"/>
                <a:gd name="connsiteX13" fmla="*/ 663769 w 761979"/>
                <a:gd name="connsiteY13" fmla="*/ 1990 h 659444"/>
                <a:gd name="connsiteX14" fmla="*/ 664473 w 761979"/>
                <a:gd name="connsiteY14" fmla="*/ 1756 h 659444"/>
                <a:gd name="connsiteX15" fmla="*/ 665176 w 761979"/>
                <a:gd name="connsiteY15" fmla="*/ 1405 h 659444"/>
                <a:gd name="connsiteX16" fmla="*/ 673265 w 761979"/>
                <a:gd name="connsiteY16" fmla="*/ 59 h 659444"/>
                <a:gd name="connsiteX17" fmla="*/ 333316 w 761979"/>
                <a:gd name="connsiteY17" fmla="*/ 1 h 659444"/>
                <a:gd name="connsiteX18" fmla="*/ 356938 w 761979"/>
                <a:gd name="connsiteY18" fmla="*/ 23224 h 659444"/>
                <a:gd name="connsiteX19" fmla="*/ 342401 w 761979"/>
                <a:gd name="connsiteY19" fmla="*/ 45049 h 659444"/>
                <a:gd name="connsiteX20" fmla="*/ 102854 w 761979"/>
                <a:gd name="connsiteY20" fmla="*/ 267950 h 659444"/>
                <a:gd name="connsiteX21" fmla="*/ 392182 w 761979"/>
                <a:gd name="connsiteY21" fmla="*/ 340846 h 659444"/>
                <a:gd name="connsiteX22" fmla="*/ 319152 w 761979"/>
                <a:gd name="connsiteY22" fmla="*/ 629643 h 659444"/>
                <a:gd name="connsiteX23" fmla="*/ 29824 w 761979"/>
                <a:gd name="connsiteY23" fmla="*/ 556747 h 659444"/>
                <a:gd name="connsiteX24" fmla="*/ 14174 w 761979"/>
                <a:gd name="connsiteY24" fmla="*/ 372907 h 659444"/>
                <a:gd name="connsiteX25" fmla="*/ 323821 w 761979"/>
                <a:gd name="connsiteY25" fmla="*/ 2048 h 659444"/>
                <a:gd name="connsiteX26" fmla="*/ 324524 w 761979"/>
                <a:gd name="connsiteY26" fmla="*/ 1756 h 659444"/>
                <a:gd name="connsiteX27" fmla="*/ 325227 w 761979"/>
                <a:gd name="connsiteY27" fmla="*/ 1405 h 659444"/>
                <a:gd name="connsiteX28" fmla="*/ 333316 w 761979"/>
                <a:gd name="connsiteY28" fmla="*/ 1 h 65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1979" h="659444">
                  <a:moveTo>
                    <a:pt x="551059" y="238113"/>
                  </a:moveTo>
                  <a:cubicBezTo>
                    <a:pt x="667592" y="238158"/>
                    <a:pt x="762025" y="332491"/>
                    <a:pt x="761979" y="448810"/>
                  </a:cubicBezTo>
                  <a:cubicBezTo>
                    <a:pt x="761934" y="565130"/>
                    <a:pt x="667428" y="659389"/>
                    <a:pt x="550894" y="659344"/>
                  </a:cubicBezTo>
                  <a:cubicBezTo>
                    <a:pt x="516479" y="659330"/>
                    <a:pt x="482590" y="650915"/>
                    <a:pt x="452181" y="634830"/>
                  </a:cubicBezTo>
                  <a:cubicBezTo>
                    <a:pt x="493569" y="581599"/>
                    <a:pt x="515989" y="516110"/>
                    <a:pt x="515892" y="448728"/>
                  </a:cubicBezTo>
                  <a:cubicBezTo>
                    <a:pt x="515892" y="378699"/>
                    <a:pt x="492154" y="314169"/>
                    <a:pt x="452298" y="262685"/>
                  </a:cubicBezTo>
                  <a:lnTo>
                    <a:pt x="442803" y="267950"/>
                  </a:lnTo>
                  <a:cubicBezTo>
                    <a:pt x="475502" y="248371"/>
                    <a:pt x="512928" y="238056"/>
                    <a:pt x="551059" y="238113"/>
                  </a:cubicBezTo>
                  <a:close/>
                  <a:moveTo>
                    <a:pt x="673265" y="1"/>
                  </a:moveTo>
                  <a:cubicBezTo>
                    <a:pt x="686212" y="-98"/>
                    <a:pt x="696788" y="10300"/>
                    <a:pt x="696887" y="23224"/>
                  </a:cubicBezTo>
                  <a:cubicBezTo>
                    <a:pt x="696960" y="32779"/>
                    <a:pt x="691205" y="41419"/>
                    <a:pt x="682349" y="45049"/>
                  </a:cubicBezTo>
                  <a:cubicBezTo>
                    <a:pt x="583092" y="88443"/>
                    <a:pt x="500865" y="163181"/>
                    <a:pt x="448312" y="257770"/>
                  </a:cubicBezTo>
                  <a:cubicBezTo>
                    <a:pt x="438090" y="245052"/>
                    <a:pt x="426838" y="233194"/>
                    <a:pt x="414669" y="222317"/>
                  </a:cubicBezTo>
                  <a:cubicBezTo>
                    <a:pt x="472441" y="124568"/>
                    <a:pt x="559601" y="47475"/>
                    <a:pt x="663769" y="1990"/>
                  </a:cubicBezTo>
                  <a:lnTo>
                    <a:pt x="664473" y="1756"/>
                  </a:lnTo>
                  <a:lnTo>
                    <a:pt x="665176" y="1405"/>
                  </a:lnTo>
                  <a:cubicBezTo>
                    <a:pt x="667780" y="515"/>
                    <a:pt x="670513" y="61"/>
                    <a:pt x="673265" y="59"/>
                  </a:cubicBezTo>
                  <a:close/>
                  <a:moveTo>
                    <a:pt x="333316" y="1"/>
                  </a:moveTo>
                  <a:cubicBezTo>
                    <a:pt x="346264" y="-98"/>
                    <a:pt x="356840" y="10300"/>
                    <a:pt x="356938" y="23224"/>
                  </a:cubicBezTo>
                  <a:cubicBezTo>
                    <a:pt x="357011" y="32779"/>
                    <a:pt x="351256" y="41419"/>
                    <a:pt x="342401" y="45049"/>
                  </a:cubicBezTo>
                  <a:cubicBezTo>
                    <a:pt x="239501" y="90027"/>
                    <a:pt x="155014" y="168643"/>
                    <a:pt x="102854" y="267950"/>
                  </a:cubicBezTo>
                  <a:cubicBezTo>
                    <a:pt x="202916" y="208331"/>
                    <a:pt x="332453" y="240967"/>
                    <a:pt x="392182" y="340846"/>
                  </a:cubicBezTo>
                  <a:cubicBezTo>
                    <a:pt x="451912" y="440725"/>
                    <a:pt x="419215" y="570024"/>
                    <a:pt x="319152" y="629643"/>
                  </a:cubicBezTo>
                  <a:cubicBezTo>
                    <a:pt x="219090" y="689263"/>
                    <a:pt x="89553" y="656626"/>
                    <a:pt x="29824" y="556747"/>
                  </a:cubicBezTo>
                  <a:cubicBezTo>
                    <a:pt x="-3436" y="501130"/>
                    <a:pt x="-9208" y="433329"/>
                    <a:pt x="14174" y="372907"/>
                  </a:cubicBezTo>
                  <a:cubicBezTo>
                    <a:pt x="53090" y="207497"/>
                    <a:pt x="167834" y="70069"/>
                    <a:pt x="323821" y="2048"/>
                  </a:cubicBezTo>
                  <a:lnTo>
                    <a:pt x="324524" y="1756"/>
                  </a:lnTo>
                  <a:lnTo>
                    <a:pt x="325227" y="1405"/>
                  </a:lnTo>
                  <a:cubicBezTo>
                    <a:pt x="327828" y="496"/>
                    <a:pt x="330561" y="21"/>
                    <a:pt x="333316" y="1"/>
                  </a:cubicBezTo>
                  <a:close/>
                </a:path>
              </a:pathLst>
            </a:custGeom>
            <a:solidFill>
              <a:schemeClr val="tx1">
                <a:lumMod val="65000"/>
                <a:lumOff val="35000"/>
              </a:schemeClr>
            </a:solidFill>
            <a:ln w="679" cap="flat">
              <a:noFill/>
              <a:prstDash val="solid"/>
              <a:miter/>
            </a:ln>
          </p:spPr>
          <p:txBody>
            <a:bodyPr rtlCol="0" anchor="ctr"/>
            <a:lstStyle/>
            <a:p>
              <a:endParaRPr lang="zh-CN" altLang="en-US"/>
            </a:p>
          </p:txBody>
        </p:sp>
        <p:sp>
          <p:nvSpPr>
            <p:cNvPr id="24" name="图形 21"/>
            <p:cNvSpPr/>
            <p:nvPr/>
          </p:nvSpPr>
          <p:spPr>
            <a:xfrm flipH="1" flipV="1">
              <a:off x="9498" y="4439"/>
              <a:ext cx="766" cy="663"/>
            </a:xfrm>
            <a:custGeom>
              <a:avLst/>
              <a:gdLst>
                <a:gd name="connsiteX0" fmla="*/ 551059 w 761979"/>
                <a:gd name="connsiteY0" fmla="*/ 238113 h 659444"/>
                <a:gd name="connsiteX1" fmla="*/ 761979 w 761979"/>
                <a:gd name="connsiteY1" fmla="*/ 448810 h 659444"/>
                <a:gd name="connsiteX2" fmla="*/ 550894 w 761979"/>
                <a:gd name="connsiteY2" fmla="*/ 659344 h 659444"/>
                <a:gd name="connsiteX3" fmla="*/ 452181 w 761979"/>
                <a:gd name="connsiteY3" fmla="*/ 634830 h 659444"/>
                <a:gd name="connsiteX4" fmla="*/ 515892 w 761979"/>
                <a:gd name="connsiteY4" fmla="*/ 448728 h 659444"/>
                <a:gd name="connsiteX5" fmla="*/ 452298 w 761979"/>
                <a:gd name="connsiteY5" fmla="*/ 262685 h 659444"/>
                <a:gd name="connsiteX6" fmla="*/ 442803 w 761979"/>
                <a:gd name="connsiteY6" fmla="*/ 267950 h 659444"/>
                <a:gd name="connsiteX7" fmla="*/ 551059 w 761979"/>
                <a:gd name="connsiteY7" fmla="*/ 238113 h 659444"/>
                <a:gd name="connsiteX8" fmla="*/ 673265 w 761979"/>
                <a:gd name="connsiteY8" fmla="*/ 1 h 659444"/>
                <a:gd name="connsiteX9" fmla="*/ 696887 w 761979"/>
                <a:gd name="connsiteY9" fmla="*/ 23224 h 659444"/>
                <a:gd name="connsiteX10" fmla="*/ 682349 w 761979"/>
                <a:gd name="connsiteY10" fmla="*/ 45049 h 659444"/>
                <a:gd name="connsiteX11" fmla="*/ 448312 w 761979"/>
                <a:gd name="connsiteY11" fmla="*/ 257770 h 659444"/>
                <a:gd name="connsiteX12" fmla="*/ 414669 w 761979"/>
                <a:gd name="connsiteY12" fmla="*/ 222317 h 659444"/>
                <a:gd name="connsiteX13" fmla="*/ 663769 w 761979"/>
                <a:gd name="connsiteY13" fmla="*/ 1990 h 659444"/>
                <a:gd name="connsiteX14" fmla="*/ 664473 w 761979"/>
                <a:gd name="connsiteY14" fmla="*/ 1756 h 659444"/>
                <a:gd name="connsiteX15" fmla="*/ 665176 w 761979"/>
                <a:gd name="connsiteY15" fmla="*/ 1405 h 659444"/>
                <a:gd name="connsiteX16" fmla="*/ 673265 w 761979"/>
                <a:gd name="connsiteY16" fmla="*/ 59 h 659444"/>
                <a:gd name="connsiteX17" fmla="*/ 333316 w 761979"/>
                <a:gd name="connsiteY17" fmla="*/ 1 h 659444"/>
                <a:gd name="connsiteX18" fmla="*/ 356938 w 761979"/>
                <a:gd name="connsiteY18" fmla="*/ 23224 h 659444"/>
                <a:gd name="connsiteX19" fmla="*/ 342401 w 761979"/>
                <a:gd name="connsiteY19" fmla="*/ 45049 h 659444"/>
                <a:gd name="connsiteX20" fmla="*/ 102854 w 761979"/>
                <a:gd name="connsiteY20" fmla="*/ 267950 h 659444"/>
                <a:gd name="connsiteX21" fmla="*/ 392182 w 761979"/>
                <a:gd name="connsiteY21" fmla="*/ 340846 h 659444"/>
                <a:gd name="connsiteX22" fmla="*/ 319152 w 761979"/>
                <a:gd name="connsiteY22" fmla="*/ 629643 h 659444"/>
                <a:gd name="connsiteX23" fmla="*/ 29824 w 761979"/>
                <a:gd name="connsiteY23" fmla="*/ 556747 h 659444"/>
                <a:gd name="connsiteX24" fmla="*/ 14174 w 761979"/>
                <a:gd name="connsiteY24" fmla="*/ 372907 h 659444"/>
                <a:gd name="connsiteX25" fmla="*/ 323821 w 761979"/>
                <a:gd name="connsiteY25" fmla="*/ 2048 h 659444"/>
                <a:gd name="connsiteX26" fmla="*/ 324524 w 761979"/>
                <a:gd name="connsiteY26" fmla="*/ 1756 h 659444"/>
                <a:gd name="connsiteX27" fmla="*/ 325227 w 761979"/>
                <a:gd name="connsiteY27" fmla="*/ 1405 h 659444"/>
                <a:gd name="connsiteX28" fmla="*/ 333316 w 761979"/>
                <a:gd name="connsiteY28" fmla="*/ 1 h 65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1979" h="659444">
                  <a:moveTo>
                    <a:pt x="551059" y="238113"/>
                  </a:moveTo>
                  <a:cubicBezTo>
                    <a:pt x="667592" y="238158"/>
                    <a:pt x="762025" y="332491"/>
                    <a:pt x="761979" y="448810"/>
                  </a:cubicBezTo>
                  <a:cubicBezTo>
                    <a:pt x="761934" y="565130"/>
                    <a:pt x="667428" y="659389"/>
                    <a:pt x="550894" y="659344"/>
                  </a:cubicBezTo>
                  <a:cubicBezTo>
                    <a:pt x="516479" y="659330"/>
                    <a:pt x="482590" y="650915"/>
                    <a:pt x="452181" y="634830"/>
                  </a:cubicBezTo>
                  <a:cubicBezTo>
                    <a:pt x="493569" y="581599"/>
                    <a:pt x="515989" y="516110"/>
                    <a:pt x="515892" y="448728"/>
                  </a:cubicBezTo>
                  <a:cubicBezTo>
                    <a:pt x="515892" y="378699"/>
                    <a:pt x="492154" y="314169"/>
                    <a:pt x="452298" y="262685"/>
                  </a:cubicBezTo>
                  <a:lnTo>
                    <a:pt x="442803" y="267950"/>
                  </a:lnTo>
                  <a:cubicBezTo>
                    <a:pt x="475502" y="248371"/>
                    <a:pt x="512928" y="238056"/>
                    <a:pt x="551059" y="238113"/>
                  </a:cubicBezTo>
                  <a:close/>
                  <a:moveTo>
                    <a:pt x="673265" y="1"/>
                  </a:moveTo>
                  <a:cubicBezTo>
                    <a:pt x="686212" y="-98"/>
                    <a:pt x="696788" y="10300"/>
                    <a:pt x="696887" y="23224"/>
                  </a:cubicBezTo>
                  <a:cubicBezTo>
                    <a:pt x="696960" y="32779"/>
                    <a:pt x="691205" y="41419"/>
                    <a:pt x="682349" y="45049"/>
                  </a:cubicBezTo>
                  <a:cubicBezTo>
                    <a:pt x="583092" y="88443"/>
                    <a:pt x="500865" y="163181"/>
                    <a:pt x="448312" y="257770"/>
                  </a:cubicBezTo>
                  <a:cubicBezTo>
                    <a:pt x="438090" y="245052"/>
                    <a:pt x="426838" y="233194"/>
                    <a:pt x="414669" y="222317"/>
                  </a:cubicBezTo>
                  <a:cubicBezTo>
                    <a:pt x="472441" y="124568"/>
                    <a:pt x="559601" y="47475"/>
                    <a:pt x="663769" y="1990"/>
                  </a:cubicBezTo>
                  <a:lnTo>
                    <a:pt x="664473" y="1756"/>
                  </a:lnTo>
                  <a:lnTo>
                    <a:pt x="665176" y="1405"/>
                  </a:lnTo>
                  <a:cubicBezTo>
                    <a:pt x="667780" y="515"/>
                    <a:pt x="670513" y="61"/>
                    <a:pt x="673265" y="59"/>
                  </a:cubicBezTo>
                  <a:close/>
                  <a:moveTo>
                    <a:pt x="333316" y="1"/>
                  </a:moveTo>
                  <a:cubicBezTo>
                    <a:pt x="346264" y="-98"/>
                    <a:pt x="356840" y="10300"/>
                    <a:pt x="356938" y="23224"/>
                  </a:cubicBezTo>
                  <a:cubicBezTo>
                    <a:pt x="357011" y="32779"/>
                    <a:pt x="351256" y="41419"/>
                    <a:pt x="342401" y="45049"/>
                  </a:cubicBezTo>
                  <a:cubicBezTo>
                    <a:pt x="239501" y="90027"/>
                    <a:pt x="155014" y="168643"/>
                    <a:pt x="102854" y="267950"/>
                  </a:cubicBezTo>
                  <a:cubicBezTo>
                    <a:pt x="202916" y="208331"/>
                    <a:pt x="332453" y="240967"/>
                    <a:pt x="392182" y="340846"/>
                  </a:cubicBezTo>
                  <a:cubicBezTo>
                    <a:pt x="451912" y="440725"/>
                    <a:pt x="419215" y="570024"/>
                    <a:pt x="319152" y="629643"/>
                  </a:cubicBezTo>
                  <a:cubicBezTo>
                    <a:pt x="219090" y="689263"/>
                    <a:pt x="89553" y="656626"/>
                    <a:pt x="29824" y="556747"/>
                  </a:cubicBezTo>
                  <a:cubicBezTo>
                    <a:pt x="-3436" y="501130"/>
                    <a:pt x="-9208" y="433329"/>
                    <a:pt x="14174" y="372907"/>
                  </a:cubicBezTo>
                  <a:cubicBezTo>
                    <a:pt x="53090" y="207497"/>
                    <a:pt x="167834" y="70069"/>
                    <a:pt x="323821" y="2048"/>
                  </a:cubicBezTo>
                  <a:lnTo>
                    <a:pt x="324524" y="1756"/>
                  </a:lnTo>
                  <a:lnTo>
                    <a:pt x="325227" y="1405"/>
                  </a:lnTo>
                  <a:cubicBezTo>
                    <a:pt x="327828" y="496"/>
                    <a:pt x="330561" y="21"/>
                    <a:pt x="333316" y="1"/>
                  </a:cubicBezTo>
                  <a:close/>
                </a:path>
              </a:pathLst>
            </a:custGeom>
            <a:solidFill>
              <a:schemeClr val="tx1">
                <a:lumMod val="65000"/>
                <a:lumOff val="35000"/>
              </a:schemeClr>
            </a:solidFill>
            <a:ln w="679" cap="flat">
              <a:noFill/>
              <a:prstDash val="solid"/>
              <a:miter/>
            </a:ln>
          </p:spPr>
          <p:txBody>
            <a:bodyPr rtlCol="0" anchor="ctr"/>
            <a:lstStyle/>
            <a:p>
              <a:endParaRPr lang="zh-CN" altLang="en-US"/>
            </a:p>
          </p:txBody>
        </p:sp>
        <p:sp>
          <p:nvSpPr>
            <p:cNvPr id="31" name="任意多边形: 形状 30"/>
            <p:cNvSpPr/>
            <p:nvPr/>
          </p:nvSpPr>
          <p:spPr>
            <a:xfrm>
              <a:off x="11773" y="4519"/>
              <a:ext cx="764" cy="1024"/>
            </a:xfrm>
            <a:custGeom>
              <a:avLst/>
              <a:gdLst>
                <a:gd name="connsiteX0" fmla="*/ 996779 w 1667620"/>
                <a:gd name="connsiteY0" fmla="*/ 622564 h 2234575"/>
                <a:gd name="connsiteX1" fmla="*/ 972354 w 1667620"/>
                <a:gd name="connsiteY1" fmla="*/ 675650 h 2234575"/>
                <a:gd name="connsiteX2" fmla="*/ 998740 w 1667620"/>
                <a:gd name="connsiteY2" fmla="*/ 796067 h 2234575"/>
                <a:gd name="connsiteX3" fmla="*/ 1100840 w 1667620"/>
                <a:gd name="connsiteY3" fmla="*/ 817501 h 2234575"/>
                <a:gd name="connsiteX4" fmla="*/ 1189833 w 1667620"/>
                <a:gd name="connsiteY4" fmla="*/ 718919 h 2234575"/>
                <a:gd name="connsiteX5" fmla="*/ 1224758 w 1667620"/>
                <a:gd name="connsiteY5" fmla="*/ 677546 h 2234575"/>
                <a:gd name="connsiteX6" fmla="*/ 1054365 w 1667620"/>
                <a:gd name="connsiteY6" fmla="*/ 627574 h 2234575"/>
                <a:gd name="connsiteX7" fmla="*/ 996779 w 1667620"/>
                <a:gd name="connsiteY7" fmla="*/ 622564 h 2234575"/>
                <a:gd name="connsiteX8" fmla="*/ 676953 w 1667620"/>
                <a:gd name="connsiteY8" fmla="*/ 438330 h 2234575"/>
                <a:gd name="connsiteX9" fmla="*/ 646908 w 1667620"/>
                <a:gd name="connsiteY9" fmla="*/ 443875 h 2234575"/>
                <a:gd name="connsiteX10" fmla="*/ 559066 w 1667620"/>
                <a:gd name="connsiteY10" fmla="*/ 461422 h 2234575"/>
                <a:gd name="connsiteX11" fmla="*/ 515943 w 1667620"/>
                <a:gd name="connsiteY11" fmla="*/ 475894 h 2234575"/>
                <a:gd name="connsiteX12" fmla="*/ 622835 w 1667620"/>
                <a:gd name="connsiteY12" fmla="*/ 494926 h 2234575"/>
                <a:gd name="connsiteX13" fmla="*/ 745333 w 1667620"/>
                <a:gd name="connsiteY13" fmla="*/ 513708 h 2234575"/>
                <a:gd name="connsiteX14" fmla="*/ 744333 w 1667620"/>
                <a:gd name="connsiteY14" fmla="*/ 464893 h 2234575"/>
                <a:gd name="connsiteX15" fmla="*/ 676953 w 1667620"/>
                <a:gd name="connsiteY15" fmla="*/ 438330 h 2234575"/>
                <a:gd name="connsiteX16" fmla="*/ 808531 w 1667620"/>
                <a:gd name="connsiteY16" fmla="*/ 24 h 2234575"/>
                <a:gd name="connsiteX17" fmla="*/ 1139647 w 1667620"/>
                <a:gd name="connsiteY17" fmla="*/ 103603 h 2234575"/>
                <a:gd name="connsiteX18" fmla="*/ 1253947 w 1667620"/>
                <a:gd name="connsiteY18" fmla="*/ 175324 h 2234575"/>
                <a:gd name="connsiteX19" fmla="*/ 1076454 w 1667620"/>
                <a:gd name="connsiteY19" fmla="*/ 326437 h 2234575"/>
                <a:gd name="connsiteX20" fmla="*/ 1066202 w 1667620"/>
                <a:gd name="connsiteY20" fmla="*/ 401880 h 2234575"/>
                <a:gd name="connsiteX21" fmla="*/ 1044132 w 1667620"/>
                <a:gd name="connsiteY21" fmla="*/ 487605 h 2234575"/>
                <a:gd name="connsiteX22" fmla="*/ 975032 w 1667620"/>
                <a:gd name="connsiteY22" fmla="*/ 507375 h 2234575"/>
                <a:gd name="connsiteX23" fmla="*/ 925786 w 1667620"/>
                <a:gd name="connsiteY23" fmla="*/ 520920 h 2234575"/>
                <a:gd name="connsiteX24" fmla="*/ 915511 w 1667620"/>
                <a:gd name="connsiteY24" fmla="*/ 532452 h 2234575"/>
                <a:gd name="connsiteX25" fmla="*/ 1037439 w 1667620"/>
                <a:gd name="connsiteY25" fmla="*/ 557007 h 2234575"/>
                <a:gd name="connsiteX26" fmla="*/ 1255342 w 1667620"/>
                <a:gd name="connsiteY26" fmla="*/ 555000 h 2234575"/>
                <a:gd name="connsiteX27" fmla="*/ 1287984 w 1667620"/>
                <a:gd name="connsiteY27" fmla="*/ 526425 h 2234575"/>
                <a:gd name="connsiteX28" fmla="*/ 1363943 w 1667620"/>
                <a:gd name="connsiteY28" fmla="*/ 569059 h 2234575"/>
                <a:gd name="connsiteX29" fmla="*/ 1537901 w 1667620"/>
                <a:gd name="connsiteY29" fmla="*/ 622683 h 2234575"/>
                <a:gd name="connsiteX30" fmla="*/ 1665043 w 1667620"/>
                <a:gd name="connsiteY30" fmla="*/ 690540 h 2234575"/>
                <a:gd name="connsiteX31" fmla="*/ 1602982 w 1667620"/>
                <a:gd name="connsiteY31" fmla="*/ 704129 h 2234575"/>
                <a:gd name="connsiteX32" fmla="*/ 1370253 w 1667620"/>
                <a:gd name="connsiteY32" fmla="*/ 711096 h 2234575"/>
                <a:gd name="connsiteX33" fmla="*/ 1267238 w 1667620"/>
                <a:gd name="connsiteY33" fmla="*/ 840967 h 2234575"/>
                <a:gd name="connsiteX34" fmla="*/ 1050933 w 1667620"/>
                <a:gd name="connsiteY34" fmla="*/ 1076187 h 2234575"/>
                <a:gd name="connsiteX35" fmla="*/ 1002872 w 1667620"/>
                <a:gd name="connsiteY35" fmla="*/ 1088856 h 2234575"/>
                <a:gd name="connsiteX36" fmla="*/ 1003300 w 1667620"/>
                <a:gd name="connsiteY36" fmla="*/ 1415425 h 2234575"/>
                <a:gd name="connsiteX37" fmla="*/ 1034323 w 1667620"/>
                <a:gd name="connsiteY37" fmla="*/ 1580525 h 2234575"/>
                <a:gd name="connsiteX38" fmla="*/ 1072466 w 1667620"/>
                <a:gd name="connsiteY38" fmla="*/ 1796425 h 2234575"/>
                <a:gd name="connsiteX39" fmla="*/ 1074019 w 1667620"/>
                <a:gd name="connsiteY39" fmla="*/ 2156118 h 2234575"/>
                <a:gd name="connsiteX40" fmla="*/ 1043930 w 1667620"/>
                <a:gd name="connsiteY40" fmla="*/ 2234575 h 2234575"/>
                <a:gd name="connsiteX41" fmla="*/ 985119 w 1667620"/>
                <a:gd name="connsiteY41" fmla="*/ 2228030 h 2234575"/>
                <a:gd name="connsiteX42" fmla="*/ 915949 w 1667620"/>
                <a:gd name="connsiteY42" fmla="*/ 2217241 h 2234575"/>
                <a:gd name="connsiteX43" fmla="*/ 869158 w 1667620"/>
                <a:gd name="connsiteY43" fmla="*/ 2085303 h 2234575"/>
                <a:gd name="connsiteX44" fmla="*/ 773144 w 1667620"/>
                <a:gd name="connsiteY44" fmla="*/ 1766681 h 2234575"/>
                <a:gd name="connsiteX45" fmla="*/ 709487 w 1667620"/>
                <a:gd name="connsiteY45" fmla="*/ 1910725 h 2234575"/>
                <a:gd name="connsiteX46" fmla="*/ 671741 w 1667620"/>
                <a:gd name="connsiteY46" fmla="*/ 2005975 h 2234575"/>
                <a:gd name="connsiteX47" fmla="*/ 627505 w 1667620"/>
                <a:gd name="connsiteY47" fmla="*/ 2082175 h 2234575"/>
                <a:gd name="connsiteX48" fmla="*/ 525500 w 1667620"/>
                <a:gd name="connsiteY48" fmla="*/ 2234575 h 2234575"/>
                <a:gd name="connsiteX49" fmla="*/ 494508 w 1667620"/>
                <a:gd name="connsiteY49" fmla="*/ 2221875 h 2234575"/>
                <a:gd name="connsiteX50" fmla="*/ 462335 w 1667620"/>
                <a:gd name="connsiteY50" fmla="*/ 2209175 h 2234575"/>
                <a:gd name="connsiteX51" fmla="*/ 417544 w 1667620"/>
                <a:gd name="connsiteY51" fmla="*/ 2169598 h 2234575"/>
                <a:gd name="connsiteX52" fmla="*/ 430750 w 1667620"/>
                <a:gd name="connsiteY52" fmla="*/ 1878975 h 2234575"/>
                <a:gd name="connsiteX53" fmla="*/ 564580 w 1667620"/>
                <a:gd name="connsiteY53" fmla="*/ 1344405 h 2234575"/>
                <a:gd name="connsiteX54" fmla="*/ 566212 w 1667620"/>
                <a:gd name="connsiteY54" fmla="*/ 1203738 h 2234575"/>
                <a:gd name="connsiteX55" fmla="*/ 593083 w 1667620"/>
                <a:gd name="connsiteY55" fmla="*/ 951875 h 2234575"/>
                <a:gd name="connsiteX56" fmla="*/ 625388 w 1667620"/>
                <a:gd name="connsiteY56" fmla="*/ 812175 h 2234575"/>
                <a:gd name="connsiteX57" fmla="*/ 692849 w 1667620"/>
                <a:gd name="connsiteY57" fmla="*/ 581164 h 2234575"/>
                <a:gd name="connsiteX58" fmla="*/ 570414 w 1667620"/>
                <a:gd name="connsiteY58" fmla="*/ 559781 h 2234575"/>
                <a:gd name="connsiteX59" fmla="*/ 173416 w 1667620"/>
                <a:gd name="connsiteY59" fmla="*/ 513084 h 2234575"/>
                <a:gd name="connsiteX60" fmla="*/ 155833 w 1667620"/>
                <a:gd name="connsiteY60" fmla="*/ 818525 h 2234575"/>
                <a:gd name="connsiteX61" fmla="*/ 157467 w 1667620"/>
                <a:gd name="connsiteY61" fmla="*/ 919067 h 2234575"/>
                <a:gd name="connsiteX62" fmla="*/ 33427 w 1667620"/>
                <a:gd name="connsiteY62" fmla="*/ 909152 h 2234575"/>
                <a:gd name="connsiteX63" fmla="*/ 192 w 1667620"/>
                <a:gd name="connsiteY63" fmla="*/ 745110 h 2234575"/>
                <a:gd name="connsiteX64" fmla="*/ 36539 w 1667620"/>
                <a:gd name="connsiteY64" fmla="*/ 516785 h 2234575"/>
                <a:gd name="connsiteX65" fmla="*/ 177596 w 1667620"/>
                <a:gd name="connsiteY65" fmla="*/ 416877 h 2234575"/>
                <a:gd name="connsiteX66" fmla="*/ 446813 w 1667620"/>
                <a:gd name="connsiteY66" fmla="*/ 461937 h 2234575"/>
                <a:gd name="connsiteX67" fmla="*/ 610635 w 1667620"/>
                <a:gd name="connsiteY67" fmla="*/ 164475 h 2234575"/>
                <a:gd name="connsiteX68" fmla="*/ 731229 w 1667620"/>
                <a:gd name="connsiteY68" fmla="*/ 33982 h 2234575"/>
                <a:gd name="connsiteX69" fmla="*/ 808531 w 1667620"/>
                <a:gd name="connsiteY69" fmla="*/ 24 h 22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667620" h="2234575">
                  <a:moveTo>
                    <a:pt x="996779" y="622564"/>
                  </a:moveTo>
                  <a:cubicBezTo>
                    <a:pt x="956047" y="620596"/>
                    <a:pt x="961385" y="630390"/>
                    <a:pt x="972354" y="675650"/>
                  </a:cubicBezTo>
                  <a:cubicBezTo>
                    <a:pt x="979549" y="705336"/>
                    <a:pt x="991422" y="759524"/>
                    <a:pt x="998740" y="796067"/>
                  </a:cubicBezTo>
                  <a:cubicBezTo>
                    <a:pt x="1019647" y="900475"/>
                    <a:pt x="1037352" y="904191"/>
                    <a:pt x="1100840" y="817501"/>
                  </a:cubicBezTo>
                  <a:cubicBezTo>
                    <a:pt x="1130577" y="776895"/>
                    <a:pt x="1170624" y="732533"/>
                    <a:pt x="1189833" y="718919"/>
                  </a:cubicBezTo>
                  <a:cubicBezTo>
                    <a:pt x="1209042" y="705305"/>
                    <a:pt x="1224758" y="686687"/>
                    <a:pt x="1224758" y="677546"/>
                  </a:cubicBezTo>
                  <a:cubicBezTo>
                    <a:pt x="1224758" y="658880"/>
                    <a:pt x="1148260" y="636445"/>
                    <a:pt x="1054365" y="627574"/>
                  </a:cubicBezTo>
                  <a:cubicBezTo>
                    <a:pt x="1029052" y="625183"/>
                    <a:pt x="1010356" y="623220"/>
                    <a:pt x="996779" y="622564"/>
                  </a:cubicBezTo>
                  <a:close/>
                  <a:moveTo>
                    <a:pt x="676953" y="438330"/>
                  </a:moveTo>
                  <a:cubicBezTo>
                    <a:pt x="668111" y="439095"/>
                    <a:pt x="658277" y="440982"/>
                    <a:pt x="646908" y="443875"/>
                  </a:cubicBezTo>
                  <a:cubicBezTo>
                    <a:pt x="625953" y="449207"/>
                    <a:pt x="586424" y="457103"/>
                    <a:pt x="559066" y="461422"/>
                  </a:cubicBezTo>
                  <a:cubicBezTo>
                    <a:pt x="531708" y="465741"/>
                    <a:pt x="512303" y="472253"/>
                    <a:pt x="515943" y="475894"/>
                  </a:cubicBezTo>
                  <a:cubicBezTo>
                    <a:pt x="519583" y="479534"/>
                    <a:pt x="567685" y="488098"/>
                    <a:pt x="622835" y="494926"/>
                  </a:cubicBezTo>
                  <a:cubicBezTo>
                    <a:pt x="677985" y="501754"/>
                    <a:pt x="733109" y="510206"/>
                    <a:pt x="745333" y="513708"/>
                  </a:cubicBezTo>
                  <a:cubicBezTo>
                    <a:pt x="774813" y="522154"/>
                    <a:pt x="774193" y="491917"/>
                    <a:pt x="744333" y="464893"/>
                  </a:cubicBezTo>
                  <a:cubicBezTo>
                    <a:pt x="721067" y="443838"/>
                    <a:pt x="703477" y="436034"/>
                    <a:pt x="676953" y="438330"/>
                  </a:cubicBezTo>
                  <a:close/>
                  <a:moveTo>
                    <a:pt x="808531" y="24"/>
                  </a:moveTo>
                  <a:cubicBezTo>
                    <a:pt x="859653" y="2299"/>
                    <a:pt x="1011821" y="49900"/>
                    <a:pt x="1139647" y="103603"/>
                  </a:cubicBezTo>
                  <a:cubicBezTo>
                    <a:pt x="1239110" y="145391"/>
                    <a:pt x="1262051" y="159786"/>
                    <a:pt x="1253947" y="175324"/>
                  </a:cubicBezTo>
                  <a:cubicBezTo>
                    <a:pt x="1244513" y="193412"/>
                    <a:pt x="1113275" y="305145"/>
                    <a:pt x="1076454" y="326437"/>
                  </a:cubicBezTo>
                  <a:cubicBezTo>
                    <a:pt x="1065015" y="333052"/>
                    <a:pt x="1061911" y="355897"/>
                    <a:pt x="1066202" y="401880"/>
                  </a:cubicBezTo>
                  <a:cubicBezTo>
                    <a:pt x="1071577" y="459469"/>
                    <a:pt x="1068778" y="470342"/>
                    <a:pt x="1044132" y="487605"/>
                  </a:cubicBezTo>
                  <a:cubicBezTo>
                    <a:pt x="1028608" y="498478"/>
                    <a:pt x="997513" y="507375"/>
                    <a:pt x="975032" y="507375"/>
                  </a:cubicBezTo>
                  <a:cubicBezTo>
                    <a:pt x="952551" y="507375"/>
                    <a:pt x="930390" y="513470"/>
                    <a:pt x="925786" y="520920"/>
                  </a:cubicBezTo>
                  <a:cubicBezTo>
                    <a:pt x="921182" y="528370"/>
                    <a:pt x="916558" y="533559"/>
                    <a:pt x="915511" y="532452"/>
                  </a:cubicBezTo>
                  <a:cubicBezTo>
                    <a:pt x="914464" y="531345"/>
                    <a:pt x="969332" y="542395"/>
                    <a:pt x="1037439" y="557007"/>
                  </a:cubicBezTo>
                  <a:cubicBezTo>
                    <a:pt x="1193180" y="590421"/>
                    <a:pt x="1215110" y="590219"/>
                    <a:pt x="1255342" y="555000"/>
                  </a:cubicBezTo>
                  <a:lnTo>
                    <a:pt x="1287984" y="526425"/>
                  </a:lnTo>
                  <a:lnTo>
                    <a:pt x="1363943" y="569059"/>
                  </a:lnTo>
                  <a:cubicBezTo>
                    <a:pt x="1421443" y="601333"/>
                    <a:pt x="1463716" y="614364"/>
                    <a:pt x="1537901" y="622683"/>
                  </a:cubicBezTo>
                  <a:cubicBezTo>
                    <a:pt x="1638950" y="634015"/>
                    <a:pt x="1678611" y="655183"/>
                    <a:pt x="1665043" y="690540"/>
                  </a:cubicBezTo>
                  <a:cubicBezTo>
                    <a:pt x="1659116" y="705986"/>
                    <a:pt x="1644901" y="709099"/>
                    <a:pt x="1602982" y="704129"/>
                  </a:cubicBezTo>
                  <a:cubicBezTo>
                    <a:pt x="1420215" y="682462"/>
                    <a:pt x="1400091" y="683065"/>
                    <a:pt x="1370253" y="711096"/>
                  </a:cubicBezTo>
                  <a:cubicBezTo>
                    <a:pt x="1354421" y="725969"/>
                    <a:pt x="1308065" y="784411"/>
                    <a:pt x="1267238" y="840967"/>
                  </a:cubicBezTo>
                  <a:cubicBezTo>
                    <a:pt x="1084237" y="1094474"/>
                    <a:pt x="1096194" y="1081471"/>
                    <a:pt x="1050933" y="1076187"/>
                  </a:cubicBezTo>
                  <a:cubicBezTo>
                    <a:pt x="1023932" y="1073035"/>
                    <a:pt x="1007256" y="1077431"/>
                    <a:pt x="1002872" y="1088856"/>
                  </a:cubicBezTo>
                  <a:cubicBezTo>
                    <a:pt x="984572" y="1136545"/>
                    <a:pt x="984814" y="1320745"/>
                    <a:pt x="1003300" y="1415425"/>
                  </a:cubicBezTo>
                  <a:cubicBezTo>
                    <a:pt x="1014211" y="1471305"/>
                    <a:pt x="1028171" y="1545600"/>
                    <a:pt x="1034323" y="1580525"/>
                  </a:cubicBezTo>
                  <a:cubicBezTo>
                    <a:pt x="1040475" y="1615450"/>
                    <a:pt x="1057639" y="1712605"/>
                    <a:pt x="1072466" y="1796425"/>
                  </a:cubicBezTo>
                  <a:cubicBezTo>
                    <a:pt x="1109756" y="2007239"/>
                    <a:pt x="1109994" y="2062312"/>
                    <a:pt x="1074019" y="2156118"/>
                  </a:cubicBezTo>
                  <a:lnTo>
                    <a:pt x="1043930" y="2234575"/>
                  </a:lnTo>
                  <a:lnTo>
                    <a:pt x="985119" y="2228030"/>
                  </a:lnTo>
                  <a:cubicBezTo>
                    <a:pt x="952773" y="2224431"/>
                    <a:pt x="921647" y="2219576"/>
                    <a:pt x="915949" y="2217241"/>
                  </a:cubicBezTo>
                  <a:cubicBezTo>
                    <a:pt x="893362" y="2207984"/>
                    <a:pt x="869158" y="2139735"/>
                    <a:pt x="869158" y="2085303"/>
                  </a:cubicBezTo>
                  <a:cubicBezTo>
                    <a:pt x="869158" y="2041449"/>
                    <a:pt x="797627" y="1804076"/>
                    <a:pt x="773144" y="1766681"/>
                  </a:cubicBezTo>
                  <a:cubicBezTo>
                    <a:pt x="766747" y="1756910"/>
                    <a:pt x="730283" y="1839423"/>
                    <a:pt x="709487" y="1910725"/>
                  </a:cubicBezTo>
                  <a:cubicBezTo>
                    <a:pt x="697264" y="1952635"/>
                    <a:pt x="680278" y="1995498"/>
                    <a:pt x="671741" y="2005975"/>
                  </a:cubicBezTo>
                  <a:cubicBezTo>
                    <a:pt x="663203" y="2016452"/>
                    <a:pt x="643297" y="2050742"/>
                    <a:pt x="627505" y="2082175"/>
                  </a:cubicBezTo>
                  <a:cubicBezTo>
                    <a:pt x="559943" y="2216654"/>
                    <a:pt x="547948" y="2234575"/>
                    <a:pt x="525500" y="2234575"/>
                  </a:cubicBezTo>
                  <a:cubicBezTo>
                    <a:pt x="512771" y="2234575"/>
                    <a:pt x="498825" y="2228860"/>
                    <a:pt x="494508" y="2221875"/>
                  </a:cubicBezTo>
                  <a:cubicBezTo>
                    <a:pt x="490191" y="2214890"/>
                    <a:pt x="475713" y="2209175"/>
                    <a:pt x="462335" y="2209175"/>
                  </a:cubicBezTo>
                  <a:cubicBezTo>
                    <a:pt x="447951" y="2209175"/>
                    <a:pt x="429647" y="2193001"/>
                    <a:pt x="417544" y="2169598"/>
                  </a:cubicBezTo>
                  <a:cubicBezTo>
                    <a:pt x="386559" y="2109678"/>
                    <a:pt x="391425" y="2002577"/>
                    <a:pt x="430750" y="1878975"/>
                  </a:cubicBezTo>
                  <a:cubicBezTo>
                    <a:pt x="483284" y="1713857"/>
                    <a:pt x="514965" y="1587310"/>
                    <a:pt x="564580" y="1344405"/>
                  </a:cubicBezTo>
                  <a:cubicBezTo>
                    <a:pt x="574842" y="1294168"/>
                    <a:pt x="575319" y="1253004"/>
                    <a:pt x="566212" y="1203738"/>
                  </a:cubicBezTo>
                  <a:cubicBezTo>
                    <a:pt x="549254" y="1112006"/>
                    <a:pt x="555664" y="1051926"/>
                    <a:pt x="593083" y="951875"/>
                  </a:cubicBezTo>
                  <a:cubicBezTo>
                    <a:pt x="610063" y="906473"/>
                    <a:pt x="624601" y="843607"/>
                    <a:pt x="625388" y="812175"/>
                  </a:cubicBezTo>
                  <a:cubicBezTo>
                    <a:pt x="626666" y="761183"/>
                    <a:pt x="682124" y="571272"/>
                    <a:pt x="692849" y="581164"/>
                  </a:cubicBezTo>
                  <a:cubicBezTo>
                    <a:pt x="695198" y="583331"/>
                    <a:pt x="640102" y="573708"/>
                    <a:pt x="570414" y="559781"/>
                  </a:cubicBezTo>
                  <a:cubicBezTo>
                    <a:pt x="418745" y="529469"/>
                    <a:pt x="184575" y="501925"/>
                    <a:pt x="173416" y="513084"/>
                  </a:cubicBezTo>
                  <a:cubicBezTo>
                    <a:pt x="155837" y="530662"/>
                    <a:pt x="143536" y="744353"/>
                    <a:pt x="155833" y="818525"/>
                  </a:cubicBezTo>
                  <a:cubicBezTo>
                    <a:pt x="163138" y="862587"/>
                    <a:pt x="163827" y="904991"/>
                    <a:pt x="157467" y="919067"/>
                  </a:cubicBezTo>
                  <a:cubicBezTo>
                    <a:pt x="140679" y="956219"/>
                    <a:pt x="75216" y="950986"/>
                    <a:pt x="33427" y="909152"/>
                  </a:cubicBezTo>
                  <a:cubicBezTo>
                    <a:pt x="574" y="876263"/>
                    <a:pt x="-753" y="869713"/>
                    <a:pt x="192" y="745110"/>
                  </a:cubicBezTo>
                  <a:cubicBezTo>
                    <a:pt x="1013" y="636799"/>
                    <a:pt x="7027" y="599021"/>
                    <a:pt x="36539" y="516785"/>
                  </a:cubicBezTo>
                  <a:cubicBezTo>
                    <a:pt x="76029" y="406747"/>
                    <a:pt x="91963" y="395461"/>
                    <a:pt x="177596" y="416877"/>
                  </a:cubicBezTo>
                  <a:cubicBezTo>
                    <a:pt x="301026" y="447745"/>
                    <a:pt x="449645" y="472620"/>
                    <a:pt x="446813" y="461937"/>
                  </a:cubicBezTo>
                  <a:cubicBezTo>
                    <a:pt x="440576" y="438412"/>
                    <a:pt x="540369" y="257212"/>
                    <a:pt x="610635" y="164475"/>
                  </a:cubicBezTo>
                  <a:cubicBezTo>
                    <a:pt x="650328" y="112088"/>
                    <a:pt x="704596" y="53366"/>
                    <a:pt x="731229" y="33982"/>
                  </a:cubicBezTo>
                  <a:cubicBezTo>
                    <a:pt x="757863" y="14599"/>
                    <a:pt x="792648" y="-682"/>
                    <a:pt x="808531" y="24"/>
                  </a:cubicBezTo>
                  <a:close/>
                </a:path>
              </a:pathLst>
            </a:cu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1" name="任意多边形: 形状 90"/>
            <p:cNvSpPr/>
            <p:nvPr/>
          </p:nvSpPr>
          <p:spPr>
            <a:xfrm>
              <a:off x="13112" y="4723"/>
              <a:ext cx="483" cy="849"/>
            </a:xfrm>
            <a:custGeom>
              <a:avLst/>
              <a:gdLst>
                <a:gd name="connsiteX0" fmla="*/ 520470 w 1456733"/>
                <a:gd name="connsiteY0" fmla="*/ 2104298 h 2558626"/>
                <a:gd name="connsiteX1" fmla="*/ 511950 w 1456733"/>
                <a:gd name="connsiteY1" fmla="*/ 2113197 h 2558626"/>
                <a:gd name="connsiteX2" fmla="*/ 517033 w 1456733"/>
                <a:gd name="connsiteY2" fmla="*/ 2128446 h 2558626"/>
                <a:gd name="connsiteX3" fmla="*/ 526458 w 1456733"/>
                <a:gd name="connsiteY3" fmla="*/ 2113197 h 2558626"/>
                <a:gd name="connsiteX4" fmla="*/ 520470 w 1456733"/>
                <a:gd name="connsiteY4" fmla="*/ 2104298 h 2558626"/>
                <a:gd name="connsiteX5" fmla="*/ 442474 w 1456733"/>
                <a:gd name="connsiteY5" fmla="*/ 1480513 h 2558626"/>
                <a:gd name="connsiteX6" fmla="*/ 439852 w 1456733"/>
                <a:gd name="connsiteY6" fmla="*/ 1504891 h 2558626"/>
                <a:gd name="connsiteX7" fmla="*/ 525076 w 1456733"/>
                <a:gd name="connsiteY7" fmla="*/ 1531546 h 2558626"/>
                <a:gd name="connsiteX8" fmla="*/ 580434 w 1456733"/>
                <a:gd name="connsiteY8" fmla="*/ 1512749 h 2558626"/>
                <a:gd name="connsiteX9" fmla="*/ 461631 w 1456733"/>
                <a:gd name="connsiteY9" fmla="*/ 1481606 h 2558626"/>
                <a:gd name="connsiteX10" fmla="*/ 442474 w 1456733"/>
                <a:gd name="connsiteY10" fmla="*/ 1480513 h 2558626"/>
                <a:gd name="connsiteX11" fmla="*/ 324114 w 1456733"/>
                <a:gd name="connsiteY11" fmla="*/ 1274670 h 2558626"/>
                <a:gd name="connsiteX12" fmla="*/ 316140 w 1456733"/>
                <a:gd name="connsiteY12" fmla="*/ 1275410 h 2558626"/>
                <a:gd name="connsiteX13" fmla="*/ 313524 w 1456733"/>
                <a:gd name="connsiteY13" fmla="*/ 1426116 h 2558626"/>
                <a:gd name="connsiteX14" fmla="*/ 335749 w 1456733"/>
                <a:gd name="connsiteY14" fmla="*/ 1533201 h 2558626"/>
                <a:gd name="connsiteX15" fmla="*/ 385864 w 1456733"/>
                <a:gd name="connsiteY15" fmla="*/ 1525369 h 2558626"/>
                <a:gd name="connsiteX16" fmla="*/ 395778 w 1456733"/>
                <a:gd name="connsiteY16" fmla="*/ 1471012 h 2558626"/>
                <a:gd name="connsiteX17" fmla="*/ 324114 w 1456733"/>
                <a:gd name="connsiteY17" fmla="*/ 1274670 h 2558626"/>
                <a:gd name="connsiteX18" fmla="*/ 373586 w 1456733"/>
                <a:gd name="connsiteY18" fmla="*/ 1243282 h 2558626"/>
                <a:gd name="connsiteX19" fmla="*/ 364324 w 1456733"/>
                <a:gd name="connsiteY19" fmla="*/ 1247016 h 2558626"/>
                <a:gd name="connsiteX20" fmla="*/ 384607 w 1456733"/>
                <a:gd name="connsiteY20" fmla="*/ 1324357 h 2558626"/>
                <a:gd name="connsiteX21" fmla="*/ 404890 w 1456733"/>
                <a:gd name="connsiteY21" fmla="*/ 1394128 h 2558626"/>
                <a:gd name="connsiteX22" fmla="*/ 422520 w 1456733"/>
                <a:gd name="connsiteY22" fmla="*/ 1360145 h 2558626"/>
                <a:gd name="connsiteX23" fmla="*/ 407080 w 1456733"/>
                <a:gd name="connsiteY23" fmla="*/ 1282804 h 2558626"/>
                <a:gd name="connsiteX24" fmla="*/ 373586 w 1456733"/>
                <a:gd name="connsiteY24" fmla="*/ 1243282 h 2558626"/>
                <a:gd name="connsiteX25" fmla="*/ 270384 w 1456733"/>
                <a:gd name="connsiteY25" fmla="*/ 1201999 h 2558626"/>
                <a:gd name="connsiteX26" fmla="*/ 270157 w 1456733"/>
                <a:gd name="connsiteY26" fmla="*/ 1209122 h 2558626"/>
                <a:gd name="connsiteX27" fmla="*/ 265645 w 1456733"/>
                <a:gd name="connsiteY27" fmla="*/ 1226059 h 2558626"/>
                <a:gd name="connsiteX28" fmla="*/ 181453 w 1456733"/>
                <a:gd name="connsiteY28" fmla="*/ 1400706 h 2558626"/>
                <a:gd name="connsiteX29" fmla="*/ 95832 w 1456733"/>
                <a:gd name="connsiteY29" fmla="*/ 1584567 h 2558626"/>
                <a:gd name="connsiteX30" fmla="*/ 180277 w 1456733"/>
                <a:gd name="connsiteY30" fmla="*/ 1564246 h 2558626"/>
                <a:gd name="connsiteX31" fmla="*/ 256373 w 1456733"/>
                <a:gd name="connsiteY31" fmla="*/ 1535355 h 2558626"/>
                <a:gd name="connsiteX32" fmla="*/ 266138 w 1456733"/>
                <a:gd name="connsiteY32" fmla="*/ 1441376 h 2558626"/>
                <a:gd name="connsiteX33" fmla="*/ 271801 w 1456733"/>
                <a:gd name="connsiteY33" fmla="*/ 1264846 h 2558626"/>
                <a:gd name="connsiteX34" fmla="*/ 270038 w 1456733"/>
                <a:gd name="connsiteY34" fmla="*/ 1212879 h 2558626"/>
                <a:gd name="connsiteX35" fmla="*/ 270157 w 1456733"/>
                <a:gd name="connsiteY35" fmla="*/ 1209122 h 2558626"/>
                <a:gd name="connsiteX36" fmla="*/ 271560 w 1456733"/>
                <a:gd name="connsiteY36" fmla="*/ 1203856 h 2558626"/>
                <a:gd name="connsiteX37" fmla="*/ 270384 w 1456733"/>
                <a:gd name="connsiteY37" fmla="*/ 1201999 h 2558626"/>
                <a:gd name="connsiteX38" fmla="*/ 728096 w 1456733"/>
                <a:gd name="connsiteY38" fmla="*/ 988987 h 2558626"/>
                <a:gd name="connsiteX39" fmla="*/ 702881 w 1456733"/>
                <a:gd name="connsiteY39" fmla="*/ 1042319 h 2558626"/>
                <a:gd name="connsiteX40" fmla="*/ 643419 w 1456733"/>
                <a:gd name="connsiteY40" fmla="*/ 1201952 h 2558626"/>
                <a:gd name="connsiteX41" fmla="*/ 614326 w 1456733"/>
                <a:gd name="connsiteY41" fmla="*/ 1501751 h 2558626"/>
                <a:gd name="connsiteX42" fmla="*/ 668237 w 1456733"/>
                <a:gd name="connsiteY42" fmla="*/ 1544246 h 2558626"/>
                <a:gd name="connsiteX43" fmla="*/ 745324 w 1456733"/>
                <a:gd name="connsiteY43" fmla="*/ 1620941 h 2558626"/>
                <a:gd name="connsiteX44" fmla="*/ 758024 w 1456733"/>
                <a:gd name="connsiteY44" fmla="*/ 1645846 h 2558626"/>
                <a:gd name="connsiteX45" fmla="*/ 770724 w 1456733"/>
                <a:gd name="connsiteY45" fmla="*/ 1563296 h 2558626"/>
                <a:gd name="connsiteX46" fmla="*/ 751275 w 1456733"/>
                <a:gd name="connsiteY46" fmla="*/ 1480746 h 2558626"/>
                <a:gd name="connsiteX47" fmla="*/ 750845 w 1456733"/>
                <a:gd name="connsiteY47" fmla="*/ 1338596 h 2558626"/>
                <a:gd name="connsiteX48" fmla="*/ 762415 w 1456733"/>
                <a:gd name="connsiteY48" fmla="*/ 1081057 h 2558626"/>
                <a:gd name="connsiteX49" fmla="*/ 728096 w 1456733"/>
                <a:gd name="connsiteY49" fmla="*/ 988987 h 2558626"/>
                <a:gd name="connsiteX50" fmla="*/ 588637 w 1456733"/>
                <a:gd name="connsiteY50" fmla="*/ 714552 h 2558626"/>
                <a:gd name="connsiteX51" fmla="*/ 441950 w 1456733"/>
                <a:gd name="connsiteY51" fmla="*/ 797498 h 2558626"/>
                <a:gd name="connsiteX52" fmla="*/ 322725 w 1456733"/>
                <a:gd name="connsiteY52" fmla="*/ 888906 h 2558626"/>
                <a:gd name="connsiteX53" fmla="*/ 330671 w 1456733"/>
                <a:gd name="connsiteY53" fmla="*/ 1009868 h 2558626"/>
                <a:gd name="connsiteX54" fmla="*/ 441201 w 1456733"/>
                <a:gd name="connsiteY54" fmla="*/ 1277484 h 2558626"/>
                <a:gd name="connsiteX55" fmla="*/ 503940 w 1456733"/>
                <a:gd name="connsiteY55" fmla="*/ 1171283 h 2558626"/>
                <a:gd name="connsiteX56" fmla="*/ 543046 w 1456733"/>
                <a:gd name="connsiteY56" fmla="*/ 1021738 h 2558626"/>
                <a:gd name="connsiteX57" fmla="*/ 559768 w 1456733"/>
                <a:gd name="connsiteY57" fmla="*/ 937142 h 2558626"/>
                <a:gd name="connsiteX58" fmla="*/ 589425 w 1456733"/>
                <a:gd name="connsiteY58" fmla="*/ 734947 h 2558626"/>
                <a:gd name="connsiteX59" fmla="*/ 588637 w 1456733"/>
                <a:gd name="connsiteY59" fmla="*/ 714552 h 2558626"/>
                <a:gd name="connsiteX60" fmla="*/ 1303257 w 1456733"/>
                <a:gd name="connsiteY60" fmla="*/ 307732 h 2558626"/>
                <a:gd name="connsiteX61" fmla="*/ 1173839 w 1456733"/>
                <a:gd name="connsiteY61" fmla="*/ 365974 h 2558626"/>
                <a:gd name="connsiteX62" fmla="*/ 1062603 w 1456733"/>
                <a:gd name="connsiteY62" fmla="*/ 431657 h 2558626"/>
                <a:gd name="connsiteX63" fmla="*/ 1186201 w 1456733"/>
                <a:gd name="connsiteY63" fmla="*/ 498281 h 2558626"/>
                <a:gd name="connsiteX64" fmla="*/ 1313207 w 1456733"/>
                <a:gd name="connsiteY64" fmla="*/ 561496 h 2558626"/>
                <a:gd name="connsiteX65" fmla="*/ 1335190 w 1456733"/>
                <a:gd name="connsiteY65" fmla="*/ 451694 h 2558626"/>
                <a:gd name="connsiteX66" fmla="*/ 1303257 w 1456733"/>
                <a:gd name="connsiteY66" fmla="*/ 307732 h 2558626"/>
                <a:gd name="connsiteX67" fmla="*/ 952042 w 1456733"/>
                <a:gd name="connsiteY67" fmla="*/ 1912 h 2558626"/>
                <a:gd name="connsiteX68" fmla="*/ 1066694 w 1456733"/>
                <a:gd name="connsiteY68" fmla="*/ 112877 h 2558626"/>
                <a:gd name="connsiteX69" fmla="*/ 1049369 w 1456733"/>
                <a:gd name="connsiteY69" fmla="*/ 206857 h 2558626"/>
                <a:gd name="connsiteX70" fmla="*/ 1123969 w 1456733"/>
                <a:gd name="connsiteY70" fmla="*/ 295824 h 2558626"/>
                <a:gd name="connsiteX71" fmla="*/ 1273934 w 1456733"/>
                <a:gd name="connsiteY71" fmla="*/ 206500 h 2558626"/>
                <a:gd name="connsiteX72" fmla="*/ 1377175 w 1456733"/>
                <a:gd name="connsiteY72" fmla="*/ 109600 h 2558626"/>
                <a:gd name="connsiteX73" fmla="*/ 1435599 w 1456733"/>
                <a:gd name="connsiteY73" fmla="*/ 127711 h 2558626"/>
                <a:gd name="connsiteX74" fmla="*/ 1455181 w 1456733"/>
                <a:gd name="connsiteY74" fmla="*/ 396128 h 2558626"/>
                <a:gd name="connsiteX75" fmla="*/ 1447763 w 1456733"/>
                <a:gd name="connsiteY75" fmla="*/ 692453 h 2558626"/>
                <a:gd name="connsiteX76" fmla="*/ 1339626 w 1456733"/>
                <a:gd name="connsiteY76" fmla="*/ 750302 h 2558626"/>
                <a:gd name="connsiteX77" fmla="*/ 1246929 w 1456733"/>
                <a:gd name="connsiteY77" fmla="*/ 789796 h 2558626"/>
                <a:gd name="connsiteX78" fmla="*/ 1227185 w 1456733"/>
                <a:gd name="connsiteY78" fmla="*/ 875521 h 2558626"/>
                <a:gd name="connsiteX79" fmla="*/ 1248687 w 1456733"/>
                <a:gd name="connsiteY79" fmla="*/ 991796 h 2558626"/>
                <a:gd name="connsiteX80" fmla="*/ 1291825 w 1456733"/>
                <a:gd name="connsiteY80" fmla="*/ 1125146 h 2558626"/>
                <a:gd name="connsiteX81" fmla="*/ 1380324 w 1456733"/>
                <a:gd name="connsiteY81" fmla="*/ 1374245 h 2558626"/>
                <a:gd name="connsiteX82" fmla="*/ 1354931 w 1456733"/>
                <a:gd name="connsiteY82" fmla="*/ 1410894 h 2558626"/>
                <a:gd name="connsiteX83" fmla="*/ 1330859 w 1456733"/>
                <a:gd name="connsiteY83" fmla="*/ 1577051 h 2558626"/>
                <a:gd name="connsiteX84" fmla="*/ 1313123 w 1456733"/>
                <a:gd name="connsiteY84" fmla="*/ 1764235 h 2558626"/>
                <a:gd name="connsiteX85" fmla="*/ 1287781 w 1456733"/>
                <a:gd name="connsiteY85" fmla="*/ 1995808 h 2558626"/>
                <a:gd name="connsiteX86" fmla="*/ 1373043 w 1456733"/>
                <a:gd name="connsiteY86" fmla="*/ 2357438 h 2558626"/>
                <a:gd name="connsiteX87" fmla="*/ 1412498 w 1456733"/>
                <a:gd name="connsiteY87" fmla="*/ 2435005 h 2558626"/>
                <a:gd name="connsiteX88" fmla="*/ 1413537 w 1456733"/>
                <a:gd name="connsiteY88" fmla="*/ 2478532 h 2558626"/>
                <a:gd name="connsiteX89" fmla="*/ 1369070 w 1456733"/>
                <a:gd name="connsiteY89" fmla="*/ 2532507 h 2558626"/>
                <a:gd name="connsiteX90" fmla="*/ 1134257 w 1456733"/>
                <a:gd name="connsiteY90" fmla="*/ 2426752 h 2558626"/>
                <a:gd name="connsiteX91" fmla="*/ 1128387 w 1456733"/>
                <a:gd name="connsiteY91" fmla="*/ 2285000 h 2558626"/>
                <a:gd name="connsiteX92" fmla="*/ 1139556 w 1456733"/>
                <a:gd name="connsiteY92" fmla="*/ 2164593 h 2558626"/>
                <a:gd name="connsiteX93" fmla="*/ 1100602 w 1456733"/>
                <a:gd name="connsiteY93" fmla="*/ 2027908 h 2558626"/>
                <a:gd name="connsiteX94" fmla="*/ 1062001 w 1456733"/>
                <a:gd name="connsiteY94" fmla="*/ 1833619 h 2558626"/>
                <a:gd name="connsiteX95" fmla="*/ 1045427 w 1456733"/>
                <a:gd name="connsiteY95" fmla="*/ 1818419 h 2558626"/>
                <a:gd name="connsiteX96" fmla="*/ 985954 w 1456733"/>
                <a:gd name="connsiteY96" fmla="*/ 2106744 h 2558626"/>
                <a:gd name="connsiteX97" fmla="*/ 1001285 w 1456733"/>
                <a:gd name="connsiteY97" fmla="*/ 2377702 h 2558626"/>
                <a:gd name="connsiteX98" fmla="*/ 985098 w 1456733"/>
                <a:gd name="connsiteY98" fmla="*/ 2437965 h 2558626"/>
                <a:gd name="connsiteX99" fmla="*/ 904512 w 1456733"/>
                <a:gd name="connsiteY99" fmla="*/ 2460029 h 2558626"/>
                <a:gd name="connsiteX100" fmla="*/ 781896 w 1456733"/>
                <a:gd name="connsiteY100" fmla="*/ 2505473 h 2558626"/>
                <a:gd name="connsiteX101" fmla="*/ 658286 w 1456733"/>
                <a:gd name="connsiteY101" fmla="*/ 2535348 h 2558626"/>
                <a:gd name="connsiteX102" fmla="*/ 592848 w 1456733"/>
                <a:gd name="connsiteY102" fmla="*/ 2496605 h 2558626"/>
                <a:gd name="connsiteX103" fmla="*/ 658638 w 1456733"/>
                <a:gd name="connsiteY103" fmla="*/ 2352517 h 2558626"/>
                <a:gd name="connsiteX104" fmla="*/ 799977 w 1456733"/>
                <a:gd name="connsiteY104" fmla="*/ 2185596 h 2558626"/>
                <a:gd name="connsiteX105" fmla="*/ 770284 w 1456733"/>
                <a:gd name="connsiteY105" fmla="*/ 1804596 h 2558626"/>
                <a:gd name="connsiteX106" fmla="*/ 765234 w 1456733"/>
                <a:gd name="connsiteY106" fmla="*/ 1824803 h 2558626"/>
                <a:gd name="connsiteX107" fmla="*/ 611092 w 1456733"/>
                <a:gd name="connsiteY107" fmla="*/ 2132659 h 2558626"/>
                <a:gd name="connsiteX108" fmla="*/ 155195 w 1456733"/>
                <a:gd name="connsiteY108" fmla="*/ 2137481 h 2558626"/>
                <a:gd name="connsiteX109" fmla="*/ 2233 w 1456733"/>
                <a:gd name="connsiteY109" fmla="*/ 1781516 h 2558626"/>
                <a:gd name="connsiteX110" fmla="*/ 20301 w 1456733"/>
                <a:gd name="connsiteY110" fmla="*/ 1622766 h 2558626"/>
                <a:gd name="connsiteX111" fmla="*/ 159995 w 1456733"/>
                <a:gd name="connsiteY111" fmla="*/ 1355334 h 2558626"/>
                <a:gd name="connsiteX112" fmla="*/ 275424 w 1456733"/>
                <a:gd name="connsiteY112" fmla="*/ 1114799 h 2558626"/>
                <a:gd name="connsiteX113" fmla="*/ 260433 w 1456733"/>
                <a:gd name="connsiteY113" fmla="*/ 1022344 h 2558626"/>
                <a:gd name="connsiteX114" fmla="*/ 215919 w 1456733"/>
                <a:gd name="connsiteY114" fmla="*/ 969107 h 2558626"/>
                <a:gd name="connsiteX115" fmla="*/ 167410 w 1456733"/>
                <a:gd name="connsiteY115" fmla="*/ 972693 h 2558626"/>
                <a:gd name="connsiteX116" fmla="*/ 148424 w 1456733"/>
                <a:gd name="connsiteY116" fmla="*/ 940415 h 2558626"/>
                <a:gd name="connsiteX117" fmla="*/ 251736 w 1456733"/>
                <a:gd name="connsiteY117" fmla="*/ 828148 h 2558626"/>
                <a:gd name="connsiteX118" fmla="*/ 455276 w 1456733"/>
                <a:gd name="connsiteY118" fmla="*/ 688543 h 2558626"/>
                <a:gd name="connsiteX119" fmla="*/ 679806 w 1456733"/>
                <a:gd name="connsiteY119" fmla="*/ 540248 h 2558626"/>
                <a:gd name="connsiteX120" fmla="*/ 733414 w 1456733"/>
                <a:gd name="connsiteY120" fmla="*/ 491425 h 2558626"/>
                <a:gd name="connsiteX121" fmla="*/ 592327 w 1456733"/>
                <a:gd name="connsiteY121" fmla="*/ 514725 h 2558626"/>
                <a:gd name="connsiteX122" fmla="*/ 512952 w 1456733"/>
                <a:gd name="connsiteY122" fmla="*/ 502605 h 2558626"/>
                <a:gd name="connsiteX123" fmla="*/ 493354 w 1456733"/>
                <a:gd name="connsiteY123" fmla="*/ 312346 h 2558626"/>
                <a:gd name="connsiteX124" fmla="*/ 530475 w 1456733"/>
                <a:gd name="connsiteY124" fmla="*/ 185346 h 2558626"/>
                <a:gd name="connsiteX125" fmla="*/ 591025 w 1456733"/>
                <a:gd name="connsiteY125" fmla="*/ 81499 h 2558626"/>
                <a:gd name="connsiteX126" fmla="*/ 760458 w 1456733"/>
                <a:gd name="connsiteY126" fmla="*/ 34249 h 2558626"/>
                <a:gd name="connsiteX127" fmla="*/ 818971 w 1456733"/>
                <a:gd name="connsiteY127" fmla="*/ 28083 h 2558626"/>
                <a:gd name="connsiteX128" fmla="*/ 885024 w 1456733"/>
                <a:gd name="connsiteY128" fmla="*/ 3521 h 2558626"/>
                <a:gd name="connsiteX129" fmla="*/ 952042 w 1456733"/>
                <a:gd name="connsiteY129" fmla="*/ 1912 h 255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456733" h="2558626">
                  <a:moveTo>
                    <a:pt x="520470" y="2104298"/>
                  </a:moveTo>
                  <a:cubicBezTo>
                    <a:pt x="518255" y="2104298"/>
                    <a:pt x="515617" y="2107264"/>
                    <a:pt x="511950" y="2113197"/>
                  </a:cubicBezTo>
                  <a:cubicBezTo>
                    <a:pt x="506717" y="2121663"/>
                    <a:pt x="508978" y="2128446"/>
                    <a:pt x="517033" y="2128446"/>
                  </a:cubicBezTo>
                  <a:cubicBezTo>
                    <a:pt x="525012" y="2128446"/>
                    <a:pt x="529253" y="2121584"/>
                    <a:pt x="526458" y="2113197"/>
                  </a:cubicBezTo>
                  <a:cubicBezTo>
                    <a:pt x="524480" y="2107264"/>
                    <a:pt x="522686" y="2104298"/>
                    <a:pt x="520470" y="2104298"/>
                  </a:cubicBezTo>
                  <a:close/>
                  <a:moveTo>
                    <a:pt x="442474" y="1480513"/>
                  </a:moveTo>
                  <a:cubicBezTo>
                    <a:pt x="428650" y="1480910"/>
                    <a:pt x="430060" y="1486594"/>
                    <a:pt x="439852" y="1504891"/>
                  </a:cubicBezTo>
                  <a:cubicBezTo>
                    <a:pt x="451728" y="1527082"/>
                    <a:pt x="466002" y="1531546"/>
                    <a:pt x="525076" y="1531546"/>
                  </a:cubicBezTo>
                  <a:cubicBezTo>
                    <a:pt x="586284" y="1531546"/>
                    <a:pt x="593891" y="1528963"/>
                    <a:pt x="580434" y="1512749"/>
                  </a:cubicBezTo>
                  <a:cubicBezTo>
                    <a:pt x="565623" y="1494903"/>
                    <a:pt x="544426" y="1489346"/>
                    <a:pt x="461631" y="1481606"/>
                  </a:cubicBezTo>
                  <a:cubicBezTo>
                    <a:pt x="453384" y="1480835"/>
                    <a:pt x="447083" y="1480380"/>
                    <a:pt x="442474" y="1480513"/>
                  </a:cubicBezTo>
                  <a:close/>
                  <a:moveTo>
                    <a:pt x="324114" y="1274670"/>
                  </a:moveTo>
                  <a:cubicBezTo>
                    <a:pt x="319623" y="1268156"/>
                    <a:pt x="316796" y="1267988"/>
                    <a:pt x="316140" y="1275410"/>
                  </a:cubicBezTo>
                  <a:cubicBezTo>
                    <a:pt x="314701" y="1291697"/>
                    <a:pt x="313524" y="1359515"/>
                    <a:pt x="313524" y="1426116"/>
                  </a:cubicBezTo>
                  <a:cubicBezTo>
                    <a:pt x="313524" y="1538312"/>
                    <a:pt x="315157" y="1546179"/>
                    <a:pt x="335749" y="1533201"/>
                  </a:cubicBezTo>
                  <a:cubicBezTo>
                    <a:pt x="347973" y="1525496"/>
                    <a:pt x="370525" y="1521972"/>
                    <a:pt x="385864" y="1525369"/>
                  </a:cubicBezTo>
                  <a:cubicBezTo>
                    <a:pt x="413430" y="1531474"/>
                    <a:pt x="413545" y="1530840"/>
                    <a:pt x="395778" y="1471012"/>
                  </a:cubicBezTo>
                  <a:cubicBezTo>
                    <a:pt x="366038" y="1370865"/>
                    <a:pt x="337587" y="1294211"/>
                    <a:pt x="324114" y="1274670"/>
                  </a:cubicBezTo>
                  <a:close/>
                  <a:moveTo>
                    <a:pt x="373586" y="1243282"/>
                  </a:moveTo>
                  <a:cubicBezTo>
                    <a:pt x="366936" y="1237715"/>
                    <a:pt x="364324" y="1239358"/>
                    <a:pt x="364324" y="1247016"/>
                  </a:cubicBezTo>
                  <a:cubicBezTo>
                    <a:pt x="364324" y="1251180"/>
                    <a:pt x="373451" y="1285983"/>
                    <a:pt x="384607" y="1324357"/>
                  </a:cubicBezTo>
                  <a:lnTo>
                    <a:pt x="404890" y="1394128"/>
                  </a:lnTo>
                  <a:lnTo>
                    <a:pt x="422520" y="1360145"/>
                  </a:lnTo>
                  <a:cubicBezTo>
                    <a:pt x="438693" y="1328972"/>
                    <a:pt x="437416" y="1322577"/>
                    <a:pt x="407080" y="1282804"/>
                  </a:cubicBezTo>
                  <a:cubicBezTo>
                    <a:pt x="390925" y="1261624"/>
                    <a:pt x="380236" y="1248848"/>
                    <a:pt x="373586" y="1243282"/>
                  </a:cubicBezTo>
                  <a:close/>
                  <a:moveTo>
                    <a:pt x="270384" y="1201999"/>
                  </a:moveTo>
                  <a:lnTo>
                    <a:pt x="270157" y="1209122"/>
                  </a:lnTo>
                  <a:lnTo>
                    <a:pt x="265645" y="1226059"/>
                  </a:lnTo>
                  <a:cubicBezTo>
                    <a:pt x="252715" y="1260494"/>
                    <a:pt x="220216" y="1328399"/>
                    <a:pt x="181453" y="1400706"/>
                  </a:cubicBezTo>
                  <a:cubicBezTo>
                    <a:pt x="129770" y="1497115"/>
                    <a:pt x="91240" y="1579853"/>
                    <a:pt x="95832" y="1584567"/>
                  </a:cubicBezTo>
                  <a:cubicBezTo>
                    <a:pt x="100424" y="1589281"/>
                    <a:pt x="138424" y="1580136"/>
                    <a:pt x="180277" y="1564246"/>
                  </a:cubicBezTo>
                  <a:lnTo>
                    <a:pt x="256373" y="1535355"/>
                  </a:lnTo>
                  <a:lnTo>
                    <a:pt x="266138" y="1441376"/>
                  </a:lnTo>
                  <a:cubicBezTo>
                    <a:pt x="271510" y="1389687"/>
                    <a:pt x="274058" y="1310248"/>
                    <a:pt x="271801" y="1264846"/>
                  </a:cubicBezTo>
                  <a:cubicBezTo>
                    <a:pt x="270673" y="1242145"/>
                    <a:pt x="270081" y="1223933"/>
                    <a:pt x="270038" y="1212879"/>
                  </a:cubicBezTo>
                  <a:lnTo>
                    <a:pt x="270157" y="1209122"/>
                  </a:lnTo>
                  <a:lnTo>
                    <a:pt x="271560" y="1203856"/>
                  </a:lnTo>
                  <a:cubicBezTo>
                    <a:pt x="271029" y="1200892"/>
                    <a:pt x="270638" y="1200384"/>
                    <a:pt x="270384" y="1201999"/>
                  </a:cubicBezTo>
                  <a:close/>
                  <a:moveTo>
                    <a:pt x="728096" y="988987"/>
                  </a:moveTo>
                  <a:cubicBezTo>
                    <a:pt x="717655" y="982194"/>
                    <a:pt x="708732" y="999634"/>
                    <a:pt x="702881" y="1042319"/>
                  </a:cubicBezTo>
                  <a:cubicBezTo>
                    <a:pt x="698594" y="1073600"/>
                    <a:pt x="671836" y="1145434"/>
                    <a:pt x="643419" y="1201952"/>
                  </a:cubicBezTo>
                  <a:cubicBezTo>
                    <a:pt x="575117" y="1337799"/>
                    <a:pt x="565428" y="1437642"/>
                    <a:pt x="614326" y="1501751"/>
                  </a:cubicBezTo>
                  <a:cubicBezTo>
                    <a:pt x="632153" y="1525123"/>
                    <a:pt x="656413" y="1544246"/>
                    <a:pt x="668237" y="1544246"/>
                  </a:cubicBezTo>
                  <a:cubicBezTo>
                    <a:pt x="698276" y="1544246"/>
                    <a:pt x="745324" y="1591055"/>
                    <a:pt x="745324" y="1620941"/>
                  </a:cubicBezTo>
                  <a:cubicBezTo>
                    <a:pt x="745324" y="1634639"/>
                    <a:pt x="751039" y="1645846"/>
                    <a:pt x="758024" y="1645846"/>
                  </a:cubicBezTo>
                  <a:cubicBezTo>
                    <a:pt x="765188" y="1645846"/>
                    <a:pt x="770724" y="1609863"/>
                    <a:pt x="770724" y="1563296"/>
                  </a:cubicBezTo>
                  <a:cubicBezTo>
                    <a:pt x="770724" y="1497633"/>
                    <a:pt x="766745" y="1480746"/>
                    <a:pt x="751275" y="1480746"/>
                  </a:cubicBezTo>
                  <a:cubicBezTo>
                    <a:pt x="717442" y="1480746"/>
                    <a:pt x="717345" y="1448426"/>
                    <a:pt x="750845" y="1338596"/>
                  </a:cubicBezTo>
                  <a:cubicBezTo>
                    <a:pt x="789311" y="1212485"/>
                    <a:pt x="789648" y="1204992"/>
                    <a:pt x="762415" y="1081057"/>
                  </a:cubicBezTo>
                  <a:cubicBezTo>
                    <a:pt x="750494" y="1026808"/>
                    <a:pt x="738537" y="995781"/>
                    <a:pt x="728096" y="988987"/>
                  </a:cubicBezTo>
                  <a:close/>
                  <a:moveTo>
                    <a:pt x="588637" y="714552"/>
                  </a:moveTo>
                  <a:cubicBezTo>
                    <a:pt x="574750" y="706622"/>
                    <a:pt x="522640" y="735634"/>
                    <a:pt x="441950" y="797498"/>
                  </a:cubicBezTo>
                  <a:lnTo>
                    <a:pt x="322725" y="888906"/>
                  </a:lnTo>
                  <a:lnTo>
                    <a:pt x="330671" y="1009868"/>
                  </a:lnTo>
                  <a:cubicBezTo>
                    <a:pt x="338898" y="1135111"/>
                    <a:pt x="352654" y="1168418"/>
                    <a:pt x="441201" y="1277484"/>
                  </a:cubicBezTo>
                  <a:cubicBezTo>
                    <a:pt x="475124" y="1319269"/>
                    <a:pt x="484662" y="1303124"/>
                    <a:pt x="503940" y="1171283"/>
                  </a:cubicBezTo>
                  <a:cubicBezTo>
                    <a:pt x="512157" y="1115088"/>
                    <a:pt x="529755" y="1047792"/>
                    <a:pt x="543046" y="1021738"/>
                  </a:cubicBezTo>
                  <a:cubicBezTo>
                    <a:pt x="558714" y="991026"/>
                    <a:pt x="564595" y="961276"/>
                    <a:pt x="559768" y="937142"/>
                  </a:cubicBezTo>
                  <a:cubicBezTo>
                    <a:pt x="553289" y="904746"/>
                    <a:pt x="571245" y="782322"/>
                    <a:pt x="589425" y="734947"/>
                  </a:cubicBezTo>
                  <a:cubicBezTo>
                    <a:pt x="593648" y="723943"/>
                    <a:pt x="593266" y="717195"/>
                    <a:pt x="588637" y="714552"/>
                  </a:cubicBezTo>
                  <a:close/>
                  <a:moveTo>
                    <a:pt x="1303257" y="307732"/>
                  </a:moveTo>
                  <a:cubicBezTo>
                    <a:pt x="1276062" y="310217"/>
                    <a:pt x="1234219" y="330320"/>
                    <a:pt x="1173839" y="365974"/>
                  </a:cubicBezTo>
                  <a:lnTo>
                    <a:pt x="1062603" y="431657"/>
                  </a:lnTo>
                  <a:lnTo>
                    <a:pt x="1186201" y="498281"/>
                  </a:lnTo>
                  <a:cubicBezTo>
                    <a:pt x="1254180" y="534924"/>
                    <a:pt x="1311332" y="563371"/>
                    <a:pt x="1313207" y="561496"/>
                  </a:cubicBezTo>
                  <a:cubicBezTo>
                    <a:pt x="1315082" y="559622"/>
                    <a:pt x="1324974" y="510210"/>
                    <a:pt x="1335190" y="451694"/>
                  </a:cubicBezTo>
                  <a:cubicBezTo>
                    <a:pt x="1353224" y="348389"/>
                    <a:pt x="1348584" y="303591"/>
                    <a:pt x="1303257" y="307732"/>
                  </a:cubicBezTo>
                  <a:close/>
                  <a:moveTo>
                    <a:pt x="952042" y="1912"/>
                  </a:moveTo>
                  <a:cubicBezTo>
                    <a:pt x="1013276" y="10805"/>
                    <a:pt x="1055741" y="50350"/>
                    <a:pt x="1066694" y="112877"/>
                  </a:cubicBezTo>
                  <a:cubicBezTo>
                    <a:pt x="1075436" y="162775"/>
                    <a:pt x="1072928" y="176376"/>
                    <a:pt x="1049369" y="206857"/>
                  </a:cubicBezTo>
                  <a:cubicBezTo>
                    <a:pt x="931246" y="359689"/>
                    <a:pt x="941149" y="371499"/>
                    <a:pt x="1123969" y="295824"/>
                  </a:cubicBezTo>
                  <a:cubicBezTo>
                    <a:pt x="1258145" y="240285"/>
                    <a:pt x="1279450" y="227594"/>
                    <a:pt x="1273934" y="206500"/>
                  </a:cubicBezTo>
                  <a:cubicBezTo>
                    <a:pt x="1264465" y="170291"/>
                    <a:pt x="1332485" y="106449"/>
                    <a:pt x="1377175" y="109600"/>
                  </a:cubicBezTo>
                  <a:cubicBezTo>
                    <a:pt x="1396370" y="110954"/>
                    <a:pt x="1422660" y="119103"/>
                    <a:pt x="1435599" y="127711"/>
                  </a:cubicBezTo>
                  <a:cubicBezTo>
                    <a:pt x="1457417" y="142225"/>
                    <a:pt x="1458837" y="161693"/>
                    <a:pt x="1455181" y="396128"/>
                  </a:cubicBezTo>
                  <a:cubicBezTo>
                    <a:pt x="1453012" y="535150"/>
                    <a:pt x="1449675" y="668497"/>
                    <a:pt x="1447763" y="692453"/>
                  </a:cubicBezTo>
                  <a:cubicBezTo>
                    <a:pt x="1444043" y="739082"/>
                    <a:pt x="1444554" y="738808"/>
                    <a:pt x="1339626" y="750302"/>
                  </a:cubicBezTo>
                  <a:cubicBezTo>
                    <a:pt x="1298109" y="754849"/>
                    <a:pt x="1269825" y="766899"/>
                    <a:pt x="1246929" y="789796"/>
                  </a:cubicBezTo>
                  <a:cubicBezTo>
                    <a:pt x="1216530" y="820195"/>
                    <a:pt x="1215002" y="826830"/>
                    <a:pt x="1227185" y="875521"/>
                  </a:cubicBezTo>
                  <a:cubicBezTo>
                    <a:pt x="1234449" y="904547"/>
                    <a:pt x="1244124" y="956871"/>
                    <a:pt x="1248687" y="991796"/>
                  </a:cubicBezTo>
                  <a:cubicBezTo>
                    <a:pt x="1253249" y="1026721"/>
                    <a:pt x="1272662" y="1086728"/>
                    <a:pt x="1291825" y="1125146"/>
                  </a:cubicBezTo>
                  <a:cubicBezTo>
                    <a:pt x="1336810" y="1215327"/>
                    <a:pt x="1380324" y="1337808"/>
                    <a:pt x="1380324" y="1374245"/>
                  </a:cubicBezTo>
                  <a:cubicBezTo>
                    <a:pt x="1380324" y="1391678"/>
                    <a:pt x="1370415" y="1405979"/>
                    <a:pt x="1354931" y="1410894"/>
                  </a:cubicBezTo>
                  <a:cubicBezTo>
                    <a:pt x="1331234" y="1418415"/>
                    <a:pt x="1329626" y="1429513"/>
                    <a:pt x="1330859" y="1577051"/>
                  </a:cubicBezTo>
                  <a:cubicBezTo>
                    <a:pt x="1331870" y="1697957"/>
                    <a:pt x="1327698" y="1741992"/>
                    <a:pt x="1313123" y="1764235"/>
                  </a:cubicBezTo>
                  <a:cubicBezTo>
                    <a:pt x="1298990" y="1785805"/>
                    <a:pt x="1292442" y="1845639"/>
                    <a:pt x="1287781" y="1995808"/>
                  </a:cubicBezTo>
                  <a:cubicBezTo>
                    <a:pt x="1280805" y="2220596"/>
                    <a:pt x="1283771" y="2233178"/>
                    <a:pt x="1373043" y="2357438"/>
                  </a:cubicBezTo>
                  <a:cubicBezTo>
                    <a:pt x="1396861" y="2390590"/>
                    <a:pt x="1414616" y="2425496"/>
                    <a:pt x="1412498" y="2435005"/>
                  </a:cubicBezTo>
                  <a:cubicBezTo>
                    <a:pt x="1410381" y="2444515"/>
                    <a:pt x="1410848" y="2464102"/>
                    <a:pt x="1413537" y="2478532"/>
                  </a:cubicBezTo>
                  <a:cubicBezTo>
                    <a:pt x="1417205" y="2498227"/>
                    <a:pt x="1406118" y="2511685"/>
                    <a:pt x="1369070" y="2532507"/>
                  </a:cubicBezTo>
                  <a:cubicBezTo>
                    <a:pt x="1269420" y="2588514"/>
                    <a:pt x="1194972" y="2554984"/>
                    <a:pt x="1134257" y="2426752"/>
                  </a:cubicBezTo>
                  <a:cubicBezTo>
                    <a:pt x="1093797" y="2341299"/>
                    <a:pt x="1093024" y="2322642"/>
                    <a:pt x="1128387" y="2285000"/>
                  </a:cubicBezTo>
                  <a:cubicBezTo>
                    <a:pt x="1154738" y="2256951"/>
                    <a:pt x="1155190" y="2252078"/>
                    <a:pt x="1139556" y="2164593"/>
                  </a:cubicBezTo>
                  <a:cubicBezTo>
                    <a:pt x="1130594" y="2114448"/>
                    <a:pt x="1113065" y="2052939"/>
                    <a:pt x="1100602" y="2027908"/>
                  </a:cubicBezTo>
                  <a:cubicBezTo>
                    <a:pt x="1080020" y="1986571"/>
                    <a:pt x="1060575" y="1888697"/>
                    <a:pt x="1062001" y="1833619"/>
                  </a:cubicBezTo>
                  <a:cubicBezTo>
                    <a:pt x="1062343" y="1820438"/>
                    <a:pt x="1055800" y="1814438"/>
                    <a:pt x="1045427" y="1818419"/>
                  </a:cubicBezTo>
                  <a:cubicBezTo>
                    <a:pt x="1028405" y="1824951"/>
                    <a:pt x="1016314" y="1883571"/>
                    <a:pt x="985954" y="2106744"/>
                  </a:cubicBezTo>
                  <a:cubicBezTo>
                    <a:pt x="970947" y="2217054"/>
                    <a:pt x="975664" y="2300409"/>
                    <a:pt x="1001285" y="2377702"/>
                  </a:cubicBezTo>
                  <a:cubicBezTo>
                    <a:pt x="1012901" y="2412746"/>
                    <a:pt x="1010999" y="2419823"/>
                    <a:pt x="985098" y="2437965"/>
                  </a:cubicBezTo>
                  <a:cubicBezTo>
                    <a:pt x="968956" y="2449272"/>
                    <a:pt x="932692" y="2459200"/>
                    <a:pt x="904512" y="2460029"/>
                  </a:cubicBezTo>
                  <a:cubicBezTo>
                    <a:pt x="870204" y="2461038"/>
                    <a:pt x="829689" y="2476053"/>
                    <a:pt x="781896" y="2505473"/>
                  </a:cubicBezTo>
                  <a:cubicBezTo>
                    <a:pt x="714842" y="2546749"/>
                    <a:pt x="707352" y="2548560"/>
                    <a:pt x="658286" y="2535348"/>
                  </a:cubicBezTo>
                  <a:cubicBezTo>
                    <a:pt x="629560" y="2527612"/>
                    <a:pt x="600113" y="2510178"/>
                    <a:pt x="592848" y="2496605"/>
                  </a:cubicBezTo>
                  <a:cubicBezTo>
                    <a:pt x="574069" y="2461515"/>
                    <a:pt x="605931" y="2391733"/>
                    <a:pt x="658638" y="2352517"/>
                  </a:cubicBezTo>
                  <a:cubicBezTo>
                    <a:pt x="728487" y="2300547"/>
                    <a:pt x="791565" y="2226051"/>
                    <a:pt x="799977" y="2185596"/>
                  </a:cubicBezTo>
                  <a:cubicBezTo>
                    <a:pt x="809176" y="2141355"/>
                    <a:pt x="785855" y="1842119"/>
                    <a:pt x="770284" y="1804596"/>
                  </a:cubicBezTo>
                  <a:cubicBezTo>
                    <a:pt x="762834" y="1786645"/>
                    <a:pt x="761353" y="1792571"/>
                    <a:pt x="765234" y="1824803"/>
                  </a:cubicBezTo>
                  <a:cubicBezTo>
                    <a:pt x="777072" y="1923137"/>
                    <a:pt x="691321" y="2094400"/>
                    <a:pt x="611092" y="2132659"/>
                  </a:cubicBezTo>
                  <a:cubicBezTo>
                    <a:pt x="489260" y="2190756"/>
                    <a:pt x="227370" y="2193526"/>
                    <a:pt x="155195" y="2137481"/>
                  </a:cubicBezTo>
                  <a:cubicBezTo>
                    <a:pt x="65263" y="2067646"/>
                    <a:pt x="11090" y="1941579"/>
                    <a:pt x="2233" y="1781516"/>
                  </a:cubicBezTo>
                  <a:cubicBezTo>
                    <a:pt x="-2945" y="1687959"/>
                    <a:pt x="28" y="1661841"/>
                    <a:pt x="20301" y="1622766"/>
                  </a:cubicBezTo>
                  <a:cubicBezTo>
                    <a:pt x="33646" y="1597042"/>
                    <a:pt x="96509" y="1476698"/>
                    <a:pt x="159995" y="1355334"/>
                  </a:cubicBezTo>
                  <a:cubicBezTo>
                    <a:pt x="223481" y="1233970"/>
                    <a:pt x="275424" y="1125729"/>
                    <a:pt x="275424" y="1114799"/>
                  </a:cubicBezTo>
                  <a:cubicBezTo>
                    <a:pt x="275424" y="1103868"/>
                    <a:pt x="268678" y="1062264"/>
                    <a:pt x="260433" y="1022344"/>
                  </a:cubicBezTo>
                  <a:cubicBezTo>
                    <a:pt x="245544" y="950262"/>
                    <a:pt x="245239" y="949896"/>
                    <a:pt x="215919" y="969107"/>
                  </a:cubicBezTo>
                  <a:cubicBezTo>
                    <a:pt x="192198" y="984649"/>
                    <a:pt x="182666" y="985354"/>
                    <a:pt x="167410" y="972693"/>
                  </a:cubicBezTo>
                  <a:cubicBezTo>
                    <a:pt x="156968" y="964027"/>
                    <a:pt x="148424" y="949502"/>
                    <a:pt x="148424" y="940415"/>
                  </a:cubicBezTo>
                  <a:cubicBezTo>
                    <a:pt x="148424" y="915102"/>
                    <a:pt x="204044" y="854661"/>
                    <a:pt x="251736" y="828148"/>
                  </a:cubicBezTo>
                  <a:cubicBezTo>
                    <a:pt x="275242" y="815081"/>
                    <a:pt x="366835" y="752259"/>
                    <a:pt x="455276" y="688543"/>
                  </a:cubicBezTo>
                  <a:cubicBezTo>
                    <a:pt x="543716" y="624827"/>
                    <a:pt x="644755" y="558094"/>
                    <a:pt x="679806" y="540248"/>
                  </a:cubicBezTo>
                  <a:cubicBezTo>
                    <a:pt x="724490" y="517496"/>
                    <a:pt x="740510" y="502906"/>
                    <a:pt x="733414" y="491425"/>
                  </a:cubicBezTo>
                  <a:cubicBezTo>
                    <a:pt x="723055" y="474663"/>
                    <a:pt x="704129" y="477788"/>
                    <a:pt x="592327" y="514725"/>
                  </a:cubicBezTo>
                  <a:cubicBezTo>
                    <a:pt x="552468" y="527894"/>
                    <a:pt x="543327" y="526498"/>
                    <a:pt x="512952" y="502605"/>
                  </a:cubicBezTo>
                  <a:cubicBezTo>
                    <a:pt x="465124" y="464983"/>
                    <a:pt x="457299" y="389025"/>
                    <a:pt x="493354" y="312346"/>
                  </a:cubicBezTo>
                  <a:cubicBezTo>
                    <a:pt x="508133" y="280914"/>
                    <a:pt x="524838" y="223764"/>
                    <a:pt x="530475" y="185346"/>
                  </a:cubicBezTo>
                  <a:cubicBezTo>
                    <a:pt x="539634" y="122931"/>
                    <a:pt x="546079" y="111877"/>
                    <a:pt x="591025" y="81499"/>
                  </a:cubicBezTo>
                  <a:cubicBezTo>
                    <a:pt x="656696" y="37114"/>
                    <a:pt x="728432" y="17109"/>
                    <a:pt x="760458" y="34249"/>
                  </a:cubicBezTo>
                  <a:cubicBezTo>
                    <a:pt x="778127" y="43705"/>
                    <a:pt x="793936" y="42039"/>
                    <a:pt x="818971" y="28083"/>
                  </a:cubicBezTo>
                  <a:cubicBezTo>
                    <a:pt x="837838" y="17566"/>
                    <a:pt x="867562" y="6513"/>
                    <a:pt x="885024" y="3521"/>
                  </a:cubicBezTo>
                  <a:cubicBezTo>
                    <a:pt x="909134" y="-610"/>
                    <a:pt x="931631" y="-1052"/>
                    <a:pt x="952042" y="1912"/>
                  </a:cubicBezTo>
                  <a:close/>
                </a:path>
              </a:pathLst>
            </a:cu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12" name="直接连接符 11"/>
          <p:cNvCxnSpPr/>
          <p:nvPr/>
        </p:nvCxnSpPr>
        <p:spPr>
          <a:xfrm>
            <a:off x="1619883" y="3004444"/>
            <a:ext cx="8640000" cy="0"/>
          </a:xfrm>
          <a:prstGeom prst="line">
            <a:avLst/>
          </a:prstGeom>
          <a:ln w="19050">
            <a:solidFill>
              <a:srgbClr val="478700"/>
            </a:solidFill>
          </a:ln>
        </p:spPr>
        <p:style>
          <a:lnRef idx="1">
            <a:schemeClr val="accent1"/>
          </a:lnRef>
          <a:fillRef idx="0">
            <a:schemeClr val="accent1"/>
          </a:fillRef>
          <a:effectRef idx="0">
            <a:schemeClr val="accent1"/>
          </a:effectRef>
          <a:fontRef idx="minor">
            <a:schemeClr val="tx1"/>
          </a:fontRef>
        </p:style>
      </p:cxnSp>
      <p:sp>
        <p:nvSpPr>
          <p:cNvPr id="7" name="任意多边形: 形状 19"/>
          <p:cNvSpPr/>
          <p:nvPr/>
        </p:nvSpPr>
        <p:spPr>
          <a:xfrm>
            <a:off x="3023235" y="1386205"/>
            <a:ext cx="6108700" cy="4791710"/>
          </a:xfrm>
          <a:custGeom>
            <a:avLst/>
            <a:gdLst/>
            <a:ahLst/>
            <a:cxnLst/>
            <a:rect l="0" t="0" r="0" b="0"/>
            <a:pathLst>
              <a:path w="4902201" h="4127946">
                <a:moveTo>
                  <a:pt x="2330450" y="8731"/>
                </a:moveTo>
                <a:cubicBezTo>
                  <a:pt x="2082044" y="19742"/>
                  <a:pt x="1856446" y="37619"/>
                  <a:pt x="1822450" y="48987"/>
                </a:cubicBezTo>
                <a:cubicBezTo>
                  <a:pt x="1801495" y="55993"/>
                  <a:pt x="1744345" y="68452"/>
                  <a:pt x="1695450" y="76673"/>
                </a:cubicBezTo>
                <a:cubicBezTo>
                  <a:pt x="1646555" y="84893"/>
                  <a:pt x="1584392" y="105254"/>
                  <a:pt x="1557311" y="121918"/>
                </a:cubicBezTo>
                <a:cubicBezTo>
                  <a:pt x="1522787" y="143161"/>
                  <a:pt x="1496219" y="150332"/>
                  <a:pt x="1468411" y="145913"/>
                </a:cubicBezTo>
                <a:cubicBezTo>
                  <a:pt x="1438294" y="141128"/>
                  <a:pt x="1420271" y="147240"/>
                  <a:pt x="1393518" y="171313"/>
                </a:cubicBezTo>
                <a:cubicBezTo>
                  <a:pt x="1374141" y="188750"/>
                  <a:pt x="1349901" y="203016"/>
                  <a:pt x="1339653" y="203016"/>
                </a:cubicBezTo>
                <a:cubicBezTo>
                  <a:pt x="1321790" y="203016"/>
                  <a:pt x="1194248" y="273440"/>
                  <a:pt x="1181100" y="290563"/>
                </a:cubicBezTo>
                <a:cubicBezTo>
                  <a:pt x="1177608" y="295111"/>
                  <a:pt x="1140460" y="326969"/>
                  <a:pt x="1098550" y="361357"/>
                </a:cubicBezTo>
                <a:cubicBezTo>
                  <a:pt x="1056640" y="395746"/>
                  <a:pt x="999490" y="445377"/>
                  <a:pt x="971550" y="471650"/>
                </a:cubicBezTo>
                <a:cubicBezTo>
                  <a:pt x="943610" y="497922"/>
                  <a:pt x="877020" y="545019"/>
                  <a:pt x="823573" y="576309"/>
                </a:cubicBezTo>
                <a:cubicBezTo>
                  <a:pt x="770126" y="607600"/>
                  <a:pt x="723049" y="638619"/>
                  <a:pt x="718956" y="645241"/>
                </a:cubicBezTo>
                <a:cubicBezTo>
                  <a:pt x="714864" y="651863"/>
                  <a:pt x="670011" y="661618"/>
                  <a:pt x="619283" y="666920"/>
                </a:cubicBezTo>
                <a:lnTo>
                  <a:pt x="527050" y="676559"/>
                </a:lnTo>
                <a:lnTo>
                  <a:pt x="415699" y="789038"/>
                </a:lnTo>
                <a:cubicBezTo>
                  <a:pt x="354456" y="850901"/>
                  <a:pt x="296735" y="901516"/>
                  <a:pt x="287430" y="901516"/>
                </a:cubicBezTo>
                <a:cubicBezTo>
                  <a:pt x="278124" y="901516"/>
                  <a:pt x="246793" y="918697"/>
                  <a:pt x="217806" y="939696"/>
                </a:cubicBezTo>
                <a:cubicBezTo>
                  <a:pt x="166187" y="977088"/>
                  <a:pt x="165100" y="979433"/>
                  <a:pt x="165100" y="1053398"/>
                </a:cubicBezTo>
                <a:cubicBezTo>
                  <a:pt x="165100" y="1094936"/>
                  <a:pt x="171755" y="1143526"/>
                  <a:pt x="179888" y="1161377"/>
                </a:cubicBezTo>
                <a:cubicBezTo>
                  <a:pt x="192265" y="1188541"/>
                  <a:pt x="190801" y="1198474"/>
                  <a:pt x="170911" y="1222300"/>
                </a:cubicBezTo>
                <a:cubicBezTo>
                  <a:pt x="130204" y="1271059"/>
                  <a:pt x="122422" y="1304321"/>
                  <a:pt x="116691" y="1454042"/>
                </a:cubicBezTo>
                <a:cubicBezTo>
                  <a:pt x="112420" y="1565620"/>
                  <a:pt x="115913" y="1613887"/>
                  <a:pt x="131766" y="1662354"/>
                </a:cubicBezTo>
                <a:cubicBezTo>
                  <a:pt x="143387" y="1697883"/>
                  <a:pt x="152400" y="1767142"/>
                  <a:pt x="152400" y="1820913"/>
                </a:cubicBezTo>
                <a:cubicBezTo>
                  <a:pt x="152400" y="1901176"/>
                  <a:pt x="157336" y="1923661"/>
                  <a:pt x="183379" y="1962038"/>
                </a:cubicBezTo>
                <a:lnTo>
                  <a:pt x="214357" y="2007687"/>
                </a:lnTo>
                <a:lnTo>
                  <a:pt x="123510" y="2162695"/>
                </a:lnTo>
                <a:lnTo>
                  <a:pt x="131964" y="2293463"/>
                </a:lnTo>
                <a:cubicBezTo>
                  <a:pt x="139775" y="2414273"/>
                  <a:pt x="137563" y="2434193"/>
                  <a:pt x="102923" y="2555048"/>
                </a:cubicBezTo>
                <a:cubicBezTo>
                  <a:pt x="65949" y="2684049"/>
                  <a:pt x="65587" y="2688335"/>
                  <a:pt x="76853" y="2863666"/>
                </a:cubicBezTo>
                <a:cubicBezTo>
                  <a:pt x="83136" y="2961456"/>
                  <a:pt x="94757" y="3059823"/>
                  <a:pt x="102677" y="3082260"/>
                </a:cubicBezTo>
                <a:cubicBezTo>
                  <a:pt x="114518" y="3115804"/>
                  <a:pt x="113554" y="3126576"/>
                  <a:pt x="97254" y="3142876"/>
                </a:cubicBezTo>
                <a:cubicBezTo>
                  <a:pt x="81430" y="3158700"/>
                  <a:pt x="78426" y="3185474"/>
                  <a:pt x="82363" y="3275595"/>
                </a:cubicBezTo>
                <a:cubicBezTo>
                  <a:pt x="85075" y="3337687"/>
                  <a:pt x="91942" y="3397888"/>
                  <a:pt x="97622" y="3409375"/>
                </a:cubicBezTo>
                <a:cubicBezTo>
                  <a:pt x="103303" y="3420861"/>
                  <a:pt x="129381" y="3444688"/>
                  <a:pt x="155575" y="3462323"/>
                </a:cubicBezTo>
                <a:cubicBezTo>
                  <a:pt x="192343" y="3487078"/>
                  <a:pt x="201721" y="3500666"/>
                  <a:pt x="196713" y="3521927"/>
                </a:cubicBezTo>
                <a:cubicBezTo>
                  <a:pt x="184307" y="3574587"/>
                  <a:pt x="154736" y="3664276"/>
                  <a:pt x="121917" y="3748779"/>
                </a:cubicBezTo>
                <a:cubicBezTo>
                  <a:pt x="103758" y="3795535"/>
                  <a:pt x="88900" y="3839005"/>
                  <a:pt x="88900" y="3845377"/>
                </a:cubicBezTo>
                <a:cubicBezTo>
                  <a:pt x="88900" y="3851750"/>
                  <a:pt x="68898" y="3883160"/>
                  <a:pt x="44450" y="3915178"/>
                </a:cubicBezTo>
                <a:cubicBezTo>
                  <a:pt x="20002" y="3947196"/>
                  <a:pt x="0" y="3987633"/>
                  <a:pt x="0" y="4005039"/>
                </a:cubicBezTo>
                <a:cubicBezTo>
                  <a:pt x="0" y="4090077"/>
                  <a:pt x="173999" y="4127946"/>
                  <a:pt x="422320" y="4096953"/>
                </a:cubicBezTo>
                <a:cubicBezTo>
                  <a:pt x="661161" y="4067143"/>
                  <a:pt x="639342" y="4076887"/>
                  <a:pt x="686564" y="3978955"/>
                </a:cubicBezTo>
                <a:cubicBezTo>
                  <a:pt x="731584" y="3885589"/>
                  <a:pt x="786565" y="3825160"/>
                  <a:pt x="856826" y="3791818"/>
                </a:cubicBezTo>
                <a:cubicBezTo>
                  <a:pt x="881180" y="3780262"/>
                  <a:pt x="918311" y="3745799"/>
                  <a:pt x="939340" y="3715235"/>
                </a:cubicBezTo>
                <a:cubicBezTo>
                  <a:pt x="960368" y="3684671"/>
                  <a:pt x="996221" y="3646299"/>
                  <a:pt x="1019012" y="3629965"/>
                </a:cubicBezTo>
                <a:cubicBezTo>
                  <a:pt x="1058905" y="3601373"/>
                  <a:pt x="1060821" y="3595958"/>
                  <a:pt x="1070412" y="3484709"/>
                </a:cubicBezTo>
                <a:cubicBezTo>
                  <a:pt x="1078637" y="3389297"/>
                  <a:pt x="1077083" y="3366420"/>
                  <a:pt x="1061500" y="3353487"/>
                </a:cubicBezTo>
                <a:cubicBezTo>
                  <a:pt x="1045195" y="3339956"/>
                  <a:pt x="1049739" y="3327109"/>
                  <a:pt x="1094880" y="3259116"/>
                </a:cubicBezTo>
                <a:lnTo>
                  <a:pt x="1147135" y="3180408"/>
                </a:lnTo>
                <a:lnTo>
                  <a:pt x="1211743" y="3242282"/>
                </a:lnTo>
                <a:cubicBezTo>
                  <a:pt x="1297365" y="3324281"/>
                  <a:pt x="1333335" y="3341833"/>
                  <a:pt x="1385250" y="3326944"/>
                </a:cubicBezTo>
                <a:cubicBezTo>
                  <a:pt x="1407672" y="3320513"/>
                  <a:pt x="1431738" y="3318788"/>
                  <a:pt x="1438732" y="3323111"/>
                </a:cubicBezTo>
                <a:cubicBezTo>
                  <a:pt x="1446995" y="3328217"/>
                  <a:pt x="1448357" y="3412043"/>
                  <a:pt x="1442621" y="3562483"/>
                </a:cubicBezTo>
                <a:cubicBezTo>
                  <a:pt x="1433080" y="3812728"/>
                  <a:pt x="1435234" y="3822950"/>
                  <a:pt x="1500693" y="3838104"/>
                </a:cubicBezTo>
                <a:cubicBezTo>
                  <a:pt x="1517004" y="3841881"/>
                  <a:pt x="1553210" y="3851356"/>
                  <a:pt x="1581150" y="3859160"/>
                </a:cubicBezTo>
                <a:cubicBezTo>
                  <a:pt x="1627188" y="3872020"/>
                  <a:pt x="1728294" y="3871609"/>
                  <a:pt x="1932026" y="3857735"/>
                </a:cubicBezTo>
                <a:cubicBezTo>
                  <a:pt x="2031034" y="3850992"/>
                  <a:pt x="2070100" y="3823268"/>
                  <a:pt x="2070100" y="3759749"/>
                </a:cubicBezTo>
                <a:cubicBezTo>
                  <a:pt x="2070100" y="3732534"/>
                  <a:pt x="2057955" y="3671229"/>
                  <a:pt x="2043110" y="3623517"/>
                </a:cubicBezTo>
                <a:cubicBezTo>
                  <a:pt x="2018671" y="3544965"/>
                  <a:pt x="2017483" y="3527392"/>
                  <a:pt x="2030543" y="3437574"/>
                </a:cubicBezTo>
                <a:cubicBezTo>
                  <a:pt x="2038476" y="3383019"/>
                  <a:pt x="2056336" y="3316095"/>
                  <a:pt x="2070233" y="3288855"/>
                </a:cubicBezTo>
                <a:cubicBezTo>
                  <a:pt x="2090303" y="3249516"/>
                  <a:pt x="2094204" y="3222896"/>
                  <a:pt x="2089197" y="3159447"/>
                </a:cubicBezTo>
                <a:cubicBezTo>
                  <a:pt x="2083516" y="3087440"/>
                  <a:pt x="2086020" y="3076093"/>
                  <a:pt x="2114597" y="3044334"/>
                </a:cubicBezTo>
                <a:cubicBezTo>
                  <a:pt x="2136783" y="3019679"/>
                  <a:pt x="2146300" y="2994459"/>
                  <a:pt x="2146300" y="2960322"/>
                </a:cubicBezTo>
                <a:cubicBezTo>
                  <a:pt x="2146300" y="2914425"/>
                  <a:pt x="2131095" y="2887219"/>
                  <a:pt x="2060775" y="2807296"/>
                </a:cubicBezTo>
                <a:cubicBezTo>
                  <a:pt x="2051934" y="2797248"/>
                  <a:pt x="2044700" y="2784199"/>
                  <a:pt x="2044700" y="2778298"/>
                </a:cubicBezTo>
                <a:cubicBezTo>
                  <a:pt x="2044700" y="2772397"/>
                  <a:pt x="2024697" y="2747567"/>
                  <a:pt x="2000250" y="2723119"/>
                </a:cubicBezTo>
                <a:cubicBezTo>
                  <a:pt x="1963910" y="2686780"/>
                  <a:pt x="1955800" y="2669172"/>
                  <a:pt x="1955800" y="2626617"/>
                </a:cubicBezTo>
                <a:cubicBezTo>
                  <a:pt x="1955800" y="2593132"/>
                  <a:pt x="1945018" y="2558173"/>
                  <a:pt x="1925575" y="2528615"/>
                </a:cubicBezTo>
                <a:cubicBezTo>
                  <a:pt x="1905069" y="2497442"/>
                  <a:pt x="1891038" y="2449685"/>
                  <a:pt x="1881944" y="2380105"/>
                </a:cubicBezTo>
                <a:cubicBezTo>
                  <a:pt x="1873510" y="2315572"/>
                  <a:pt x="1856434" y="2254776"/>
                  <a:pt x="1835891" y="2216141"/>
                </a:cubicBezTo>
                <a:cubicBezTo>
                  <a:pt x="1817935" y="2182370"/>
                  <a:pt x="1801850" y="2151144"/>
                  <a:pt x="1800147" y="2146751"/>
                </a:cubicBezTo>
                <a:cubicBezTo>
                  <a:pt x="1798444" y="2142357"/>
                  <a:pt x="1829015" y="2128430"/>
                  <a:pt x="1868084" y="2115801"/>
                </a:cubicBezTo>
                <a:lnTo>
                  <a:pt x="1939118" y="2092839"/>
                </a:lnTo>
                <a:lnTo>
                  <a:pt x="1974275" y="2125421"/>
                </a:lnTo>
                <a:cubicBezTo>
                  <a:pt x="1993611" y="2143341"/>
                  <a:pt x="2015939" y="2158558"/>
                  <a:pt x="2023891" y="2159237"/>
                </a:cubicBezTo>
                <a:cubicBezTo>
                  <a:pt x="2031843" y="2159916"/>
                  <a:pt x="2075497" y="2212676"/>
                  <a:pt x="2120900" y="2276482"/>
                </a:cubicBezTo>
                <a:cubicBezTo>
                  <a:pt x="2215567" y="2409521"/>
                  <a:pt x="2251170" y="2447114"/>
                  <a:pt x="2404059" y="2575470"/>
                </a:cubicBezTo>
                <a:cubicBezTo>
                  <a:pt x="2509707" y="2664165"/>
                  <a:pt x="2514600" y="2670563"/>
                  <a:pt x="2514600" y="2720015"/>
                </a:cubicBezTo>
                <a:cubicBezTo>
                  <a:pt x="2514600" y="2777370"/>
                  <a:pt x="2509432" y="2771315"/>
                  <a:pt x="2729231" y="2971499"/>
                </a:cubicBezTo>
                <a:cubicBezTo>
                  <a:pt x="2794350" y="3030807"/>
                  <a:pt x="2865567" y="3088112"/>
                  <a:pt x="2887490" y="3098842"/>
                </a:cubicBezTo>
                <a:cubicBezTo>
                  <a:pt x="2913096" y="3111376"/>
                  <a:pt x="2928920" y="3129584"/>
                  <a:pt x="2931742" y="3149759"/>
                </a:cubicBezTo>
                <a:cubicBezTo>
                  <a:pt x="2937695" y="3192329"/>
                  <a:pt x="2952839" y="3208660"/>
                  <a:pt x="3041553" y="3268177"/>
                </a:cubicBezTo>
                <a:cubicBezTo>
                  <a:pt x="3083409" y="3296259"/>
                  <a:pt x="3136136" y="3338829"/>
                  <a:pt x="3158723" y="3362778"/>
                </a:cubicBezTo>
                <a:cubicBezTo>
                  <a:pt x="3189987" y="3395928"/>
                  <a:pt x="3206781" y="3404568"/>
                  <a:pt x="3229073" y="3398973"/>
                </a:cubicBezTo>
                <a:cubicBezTo>
                  <a:pt x="3249792" y="3393773"/>
                  <a:pt x="3262913" y="3398920"/>
                  <a:pt x="3273936" y="3416570"/>
                </a:cubicBezTo>
                <a:cubicBezTo>
                  <a:pt x="3292722" y="3446651"/>
                  <a:pt x="3348470" y="3449485"/>
                  <a:pt x="3387241" y="3422330"/>
                </a:cubicBezTo>
                <a:cubicBezTo>
                  <a:pt x="3404579" y="3410185"/>
                  <a:pt x="3417544" y="3407855"/>
                  <a:pt x="3422566" y="3415980"/>
                </a:cubicBezTo>
                <a:cubicBezTo>
                  <a:pt x="3436550" y="3438606"/>
                  <a:pt x="3514047" y="3431255"/>
                  <a:pt x="3521558" y="3406591"/>
                </a:cubicBezTo>
                <a:cubicBezTo>
                  <a:pt x="3556004" y="3293486"/>
                  <a:pt x="3557869" y="3292223"/>
                  <a:pt x="3652869" y="3317632"/>
                </a:cubicBezTo>
                <a:cubicBezTo>
                  <a:pt x="3705150" y="3331615"/>
                  <a:pt x="3720968" y="3345225"/>
                  <a:pt x="3789372" y="3435085"/>
                </a:cubicBezTo>
                <a:cubicBezTo>
                  <a:pt x="3831925" y="3490985"/>
                  <a:pt x="3865053" y="3546685"/>
                  <a:pt x="3862990" y="3558863"/>
                </a:cubicBezTo>
                <a:cubicBezTo>
                  <a:pt x="3860927" y="3571041"/>
                  <a:pt x="3869446" y="3598283"/>
                  <a:pt x="3881920" y="3619400"/>
                </a:cubicBezTo>
                <a:cubicBezTo>
                  <a:pt x="3904499" y="3657624"/>
                  <a:pt x="3911673" y="3660417"/>
                  <a:pt x="4028325" y="3676395"/>
                </a:cubicBezTo>
                <a:cubicBezTo>
                  <a:pt x="4054107" y="3679927"/>
                  <a:pt x="4078733" y="3688531"/>
                  <a:pt x="4083050" y="3695516"/>
                </a:cubicBezTo>
                <a:cubicBezTo>
                  <a:pt x="4096690" y="3717586"/>
                  <a:pt x="4178958" y="3709542"/>
                  <a:pt x="4212935" y="3682816"/>
                </a:cubicBezTo>
                <a:cubicBezTo>
                  <a:pt x="4230694" y="3668846"/>
                  <a:pt x="4257520" y="3657416"/>
                  <a:pt x="4272548" y="3657416"/>
                </a:cubicBezTo>
                <a:cubicBezTo>
                  <a:pt x="4310686" y="3657416"/>
                  <a:pt x="4394200" y="3529565"/>
                  <a:pt x="4394200" y="3471179"/>
                </a:cubicBezTo>
                <a:cubicBezTo>
                  <a:pt x="4394200" y="3414285"/>
                  <a:pt x="4352039" y="3296490"/>
                  <a:pt x="4313671" y="3246187"/>
                </a:cubicBezTo>
                <a:cubicBezTo>
                  <a:pt x="4295443" y="3222289"/>
                  <a:pt x="4234566" y="3180659"/>
                  <a:pt x="4163952" y="3143803"/>
                </a:cubicBezTo>
                <a:cubicBezTo>
                  <a:pt x="4098501" y="3109642"/>
                  <a:pt x="4036378" y="3075038"/>
                  <a:pt x="4025900" y="3066906"/>
                </a:cubicBezTo>
                <a:cubicBezTo>
                  <a:pt x="4015422" y="3058774"/>
                  <a:pt x="3978275" y="3041614"/>
                  <a:pt x="3943350" y="3028772"/>
                </a:cubicBezTo>
                <a:cubicBezTo>
                  <a:pt x="3908425" y="3015931"/>
                  <a:pt x="3851275" y="2984017"/>
                  <a:pt x="3816350" y="2957853"/>
                </a:cubicBezTo>
                <a:cubicBezTo>
                  <a:pt x="3754821" y="2911758"/>
                  <a:pt x="3651344" y="2864249"/>
                  <a:pt x="3582995" y="2850712"/>
                </a:cubicBezTo>
                <a:cubicBezTo>
                  <a:pt x="3481749" y="2830660"/>
                  <a:pt x="3332796" y="2732451"/>
                  <a:pt x="3188508" y="2590616"/>
                </a:cubicBezTo>
                <a:cubicBezTo>
                  <a:pt x="3128092" y="2531227"/>
                  <a:pt x="3115275" y="2510305"/>
                  <a:pt x="3102920" y="2450916"/>
                </a:cubicBezTo>
                <a:cubicBezTo>
                  <a:pt x="3089898" y="2388318"/>
                  <a:pt x="3090782" y="2379088"/>
                  <a:pt x="3111438" y="2362016"/>
                </a:cubicBezTo>
                <a:cubicBezTo>
                  <a:pt x="3124114" y="2351539"/>
                  <a:pt x="3161361" y="2288674"/>
                  <a:pt x="3194208" y="2222316"/>
                </a:cubicBezTo>
                <a:cubicBezTo>
                  <a:pt x="3227055" y="2155958"/>
                  <a:pt x="3270562" y="2086199"/>
                  <a:pt x="3290889" y="2067295"/>
                </a:cubicBezTo>
                <a:cubicBezTo>
                  <a:pt x="3320638" y="2039629"/>
                  <a:pt x="3328871" y="2019811"/>
                  <a:pt x="3333095" y="1965695"/>
                </a:cubicBezTo>
                <a:cubicBezTo>
                  <a:pt x="3335982" y="1928719"/>
                  <a:pt x="3342653" y="1887036"/>
                  <a:pt x="3347919" y="1873066"/>
                </a:cubicBezTo>
                <a:cubicBezTo>
                  <a:pt x="3357675" y="1847187"/>
                  <a:pt x="3421802" y="1762495"/>
                  <a:pt x="3475570" y="1704479"/>
                </a:cubicBezTo>
                <a:cubicBezTo>
                  <a:pt x="3491950" y="1686804"/>
                  <a:pt x="3513430" y="1646067"/>
                  <a:pt x="3523302" y="1613954"/>
                </a:cubicBezTo>
                <a:cubicBezTo>
                  <a:pt x="3544844" y="1543875"/>
                  <a:pt x="3565418" y="1513972"/>
                  <a:pt x="3578575" y="1533620"/>
                </a:cubicBezTo>
                <a:cubicBezTo>
                  <a:pt x="3583621" y="1541156"/>
                  <a:pt x="3619183" y="1550054"/>
                  <a:pt x="3657600" y="1553393"/>
                </a:cubicBezTo>
                <a:cubicBezTo>
                  <a:pt x="3696017" y="1556732"/>
                  <a:pt x="3765980" y="1565607"/>
                  <a:pt x="3813073" y="1573115"/>
                </a:cubicBezTo>
                <a:cubicBezTo>
                  <a:pt x="3863825" y="1581206"/>
                  <a:pt x="3910511" y="1582273"/>
                  <a:pt x="3927708" y="1575734"/>
                </a:cubicBezTo>
                <a:cubicBezTo>
                  <a:pt x="3949200" y="1567563"/>
                  <a:pt x="3964407" y="1570927"/>
                  <a:pt x="3986368" y="1588710"/>
                </a:cubicBezTo>
                <a:cubicBezTo>
                  <a:pt x="4032550" y="1626106"/>
                  <a:pt x="4067448" y="1619079"/>
                  <a:pt x="4103672" y="1565091"/>
                </a:cubicBezTo>
                <a:cubicBezTo>
                  <a:pt x="4149946" y="1496122"/>
                  <a:pt x="4182055" y="1467619"/>
                  <a:pt x="4237320" y="1446451"/>
                </a:cubicBezTo>
                <a:cubicBezTo>
                  <a:pt x="4298922" y="1422855"/>
                  <a:pt x="4343400" y="1436700"/>
                  <a:pt x="4343400" y="1479470"/>
                </a:cubicBezTo>
                <a:cubicBezTo>
                  <a:pt x="4343400" y="1556667"/>
                  <a:pt x="4396663" y="1632973"/>
                  <a:pt x="4472464" y="1664371"/>
                </a:cubicBezTo>
                <a:cubicBezTo>
                  <a:pt x="4494905" y="1673667"/>
                  <a:pt x="4516713" y="1696688"/>
                  <a:pt x="4527474" y="1722444"/>
                </a:cubicBezTo>
                <a:cubicBezTo>
                  <a:pt x="4541881" y="1756923"/>
                  <a:pt x="4552354" y="1765116"/>
                  <a:pt x="4582023" y="1765116"/>
                </a:cubicBezTo>
                <a:cubicBezTo>
                  <a:pt x="4615976" y="1765116"/>
                  <a:pt x="4619990" y="1759920"/>
                  <a:pt x="4635283" y="1696171"/>
                </a:cubicBezTo>
                <a:cubicBezTo>
                  <a:pt x="4656417" y="1608072"/>
                  <a:pt x="4646228" y="1476633"/>
                  <a:pt x="4613067" y="1409610"/>
                </a:cubicBezTo>
                <a:lnTo>
                  <a:pt x="4587656" y="1358251"/>
                </a:lnTo>
                <a:lnTo>
                  <a:pt x="4643328" y="1299313"/>
                </a:lnTo>
                <a:cubicBezTo>
                  <a:pt x="4673948" y="1266897"/>
                  <a:pt x="4699000" y="1235377"/>
                  <a:pt x="4699000" y="1229267"/>
                </a:cubicBezTo>
                <a:cubicBezTo>
                  <a:pt x="4699000" y="1223157"/>
                  <a:pt x="4744720" y="1169620"/>
                  <a:pt x="4800600" y="1110296"/>
                </a:cubicBezTo>
                <a:lnTo>
                  <a:pt x="4902200" y="1002433"/>
                </a:lnTo>
                <a:lnTo>
                  <a:pt x="4902200" y="922954"/>
                </a:lnTo>
                <a:cubicBezTo>
                  <a:pt x="4902200" y="865818"/>
                  <a:pt x="4891924" y="816822"/>
                  <a:pt x="4865649" y="748670"/>
                </a:cubicBezTo>
                <a:cubicBezTo>
                  <a:pt x="4845546" y="696528"/>
                  <a:pt x="4819749" y="628148"/>
                  <a:pt x="4808322" y="596716"/>
                </a:cubicBezTo>
                <a:cubicBezTo>
                  <a:pt x="4772185" y="497308"/>
                  <a:pt x="4562582" y="279957"/>
                  <a:pt x="4437151" y="211825"/>
                </a:cubicBezTo>
                <a:cubicBezTo>
                  <a:pt x="4384811" y="183395"/>
                  <a:pt x="4284415" y="184277"/>
                  <a:pt x="4226756" y="213674"/>
                </a:cubicBezTo>
                <a:cubicBezTo>
                  <a:pt x="4201558" y="226520"/>
                  <a:pt x="4145371" y="250334"/>
                  <a:pt x="4101898" y="266592"/>
                </a:cubicBezTo>
                <a:lnTo>
                  <a:pt x="4022854" y="296152"/>
                </a:lnTo>
                <a:lnTo>
                  <a:pt x="3992910" y="259109"/>
                </a:lnTo>
                <a:cubicBezTo>
                  <a:pt x="3976440" y="238735"/>
                  <a:pt x="3965695" y="218776"/>
                  <a:pt x="3969033" y="214755"/>
                </a:cubicBezTo>
                <a:cubicBezTo>
                  <a:pt x="3982582" y="198428"/>
                  <a:pt x="3910785" y="149690"/>
                  <a:pt x="3863925" y="143404"/>
                </a:cubicBezTo>
                <a:cubicBezTo>
                  <a:pt x="3819084" y="137390"/>
                  <a:pt x="3810874" y="140718"/>
                  <a:pt x="3786657" y="174727"/>
                </a:cubicBezTo>
                <a:cubicBezTo>
                  <a:pt x="3751674" y="223856"/>
                  <a:pt x="3728813" y="331519"/>
                  <a:pt x="3738444" y="401783"/>
                </a:cubicBezTo>
                <a:lnTo>
                  <a:pt x="3746014" y="457016"/>
                </a:lnTo>
                <a:lnTo>
                  <a:pt x="3697012" y="457016"/>
                </a:lnTo>
                <a:cubicBezTo>
                  <a:pt x="3662549" y="457016"/>
                  <a:pt x="3640955" y="448856"/>
                  <a:pt x="3624230" y="429514"/>
                </a:cubicBezTo>
                <a:cubicBezTo>
                  <a:pt x="3597060" y="398091"/>
                  <a:pt x="3483674" y="323013"/>
                  <a:pt x="3412954" y="289618"/>
                </a:cubicBezTo>
                <a:cubicBezTo>
                  <a:pt x="3379048" y="273608"/>
                  <a:pt x="3349221" y="269233"/>
                  <a:pt x="3310319" y="274565"/>
                </a:cubicBezTo>
                <a:cubicBezTo>
                  <a:pt x="3268825" y="280253"/>
                  <a:pt x="3244915" y="275986"/>
                  <a:pt x="3212065" y="257033"/>
                </a:cubicBezTo>
                <a:cubicBezTo>
                  <a:pt x="3188187" y="243257"/>
                  <a:pt x="3144318" y="231285"/>
                  <a:pt x="3114579" y="230430"/>
                </a:cubicBezTo>
                <a:cubicBezTo>
                  <a:pt x="3083875" y="229547"/>
                  <a:pt x="3045456" y="218279"/>
                  <a:pt x="3025679" y="204356"/>
                </a:cubicBezTo>
                <a:cubicBezTo>
                  <a:pt x="3006523" y="190870"/>
                  <a:pt x="2939957" y="164257"/>
                  <a:pt x="2877755" y="145215"/>
                </a:cubicBezTo>
                <a:cubicBezTo>
                  <a:pt x="2815553" y="126174"/>
                  <a:pt x="2725717" y="88527"/>
                  <a:pt x="2678120" y="61556"/>
                </a:cubicBezTo>
                <a:cubicBezTo>
                  <a:pt x="2584900" y="8732"/>
                  <a:pt x="2527433" y="0"/>
                  <a:pt x="2330450" y="8731"/>
                </a:cubicBezTo>
                <a:close/>
              </a:path>
            </a:pathLst>
          </a:custGeom>
          <a:solidFill>
            <a:schemeClr val="tx1">
              <a:lumMod val="50000"/>
              <a:lumOff val="50000"/>
              <a:alpha val="1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文本框 24"/>
          <p:cNvSpPr txBox="1"/>
          <p:nvPr/>
        </p:nvSpPr>
        <p:spPr>
          <a:xfrm>
            <a:off x="2104391" y="3215005"/>
            <a:ext cx="6530975" cy="922020"/>
          </a:xfrm>
          <a:prstGeom prst="rect">
            <a:avLst/>
          </a:prstGeom>
          <a:noFill/>
        </p:spPr>
        <p:txBody>
          <a:bodyPr wrap="square" rtlCol="0">
            <a:spAutoFit/>
          </a:bodyPr>
          <a:lstStyle/>
          <a:p>
            <a:pPr fontAlgn="auto">
              <a:lnSpc>
                <a:spcPct val="150000"/>
              </a:lnSpc>
            </a:pPr>
            <a:r>
              <a:rPr lang="zh-CN" altLang="en-US"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我有“两个梦”，一个是“禾下乘凉梦”，另一个是“杂交水稻覆盖全球梦”</a:t>
            </a:r>
          </a:p>
        </p:txBody>
      </p:sp>
      <p:grpSp>
        <p:nvGrpSpPr>
          <p:cNvPr id="48" name="组合 47"/>
          <p:cNvGrpSpPr/>
          <p:nvPr/>
        </p:nvGrpSpPr>
        <p:grpSpPr>
          <a:xfrm>
            <a:off x="1998345" y="4657092"/>
            <a:ext cx="4318634" cy="584835"/>
            <a:chOff x="5987" y="6596"/>
            <a:chExt cx="6801" cy="921"/>
          </a:xfrm>
        </p:grpSpPr>
        <p:sp>
          <p:nvSpPr>
            <p:cNvPr id="26" name="矩形 25"/>
            <p:cNvSpPr/>
            <p:nvPr/>
          </p:nvSpPr>
          <p:spPr>
            <a:xfrm>
              <a:off x="6972" y="6994"/>
              <a:ext cx="5816" cy="523"/>
            </a:xfrm>
            <a:prstGeom prst="rect">
              <a:avLst/>
            </a:prstGeom>
          </p:spPr>
          <p:txBody>
            <a:bodyPr wrap="none" lIns="0" tIns="0" rIns="0" bIns="0">
              <a:spAutoFit/>
            </a:bodyPr>
            <a:lstStyle/>
            <a:p>
              <a:pPr algn="just">
                <a:lnSpc>
                  <a:spcPct val="120000"/>
                </a:lnSpc>
                <a:defRPr/>
              </a:pPr>
              <a:r>
                <a:rPr lang="zh-CN" altLang="en-US" dirty="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人就像一粒种子，要做一粒好种子。</a:t>
              </a:r>
            </a:p>
          </p:txBody>
        </p:sp>
        <p:grpSp>
          <p:nvGrpSpPr>
            <p:cNvPr id="46" name="组合 45"/>
            <p:cNvGrpSpPr/>
            <p:nvPr/>
          </p:nvGrpSpPr>
          <p:grpSpPr>
            <a:xfrm>
              <a:off x="5987" y="6596"/>
              <a:ext cx="923" cy="872"/>
              <a:chOff x="5626" y="6745"/>
              <a:chExt cx="923" cy="872"/>
            </a:xfrm>
          </p:grpSpPr>
          <p:grpSp>
            <p:nvGrpSpPr>
              <p:cNvPr id="88" name="组合 87"/>
              <p:cNvGrpSpPr/>
              <p:nvPr/>
            </p:nvGrpSpPr>
            <p:grpSpPr>
              <a:xfrm>
                <a:off x="5626" y="7409"/>
                <a:ext cx="654" cy="209"/>
                <a:chOff x="832792" y="5995722"/>
                <a:chExt cx="562231" cy="132585"/>
              </a:xfrm>
            </p:grpSpPr>
            <p:sp>
              <p:nvSpPr>
                <p:cNvPr id="89" name="椭圆 88"/>
                <p:cNvSpPr/>
                <p:nvPr/>
              </p:nvSpPr>
              <p:spPr>
                <a:xfrm>
                  <a:off x="832792" y="5995722"/>
                  <a:ext cx="562231" cy="132585"/>
                </a:xfrm>
                <a:prstGeom prst="ellipse">
                  <a:avLst/>
                </a:prstGeom>
                <a:solidFill>
                  <a:schemeClr val="accent4">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0" name="椭圆 89"/>
                <p:cNvSpPr/>
                <p:nvPr/>
              </p:nvSpPr>
              <p:spPr>
                <a:xfrm flipV="1">
                  <a:off x="909395" y="6022332"/>
                  <a:ext cx="409024" cy="79364"/>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43" name="组合 42"/>
              <p:cNvGrpSpPr/>
              <p:nvPr/>
            </p:nvGrpSpPr>
            <p:grpSpPr>
              <a:xfrm rot="1427301" flipH="1">
                <a:off x="5883" y="6745"/>
                <a:ext cx="667" cy="855"/>
                <a:chOff x="5491793" y="2653865"/>
                <a:chExt cx="1208401" cy="1550270"/>
              </a:xfrm>
              <a:solidFill>
                <a:srgbClr val="EFBC4C"/>
              </a:solidFill>
            </p:grpSpPr>
            <p:sp>
              <p:nvSpPr>
                <p:cNvPr id="44" name="图形 32"/>
                <p:cNvSpPr/>
                <p:nvPr/>
              </p:nvSpPr>
              <p:spPr>
                <a:xfrm>
                  <a:off x="5680248" y="2782180"/>
                  <a:ext cx="989707" cy="1421955"/>
                </a:xfrm>
                <a:custGeom>
                  <a:avLst/>
                  <a:gdLst>
                    <a:gd name="connsiteX0" fmla="*/ 591592 w 989707"/>
                    <a:gd name="connsiteY0" fmla="*/ 948810 h 1421955"/>
                    <a:gd name="connsiteX1" fmla="*/ 522759 w 989707"/>
                    <a:gd name="connsiteY1" fmla="*/ 811144 h 1421955"/>
                    <a:gd name="connsiteX2" fmla="*/ 693911 w 989707"/>
                    <a:gd name="connsiteY2" fmla="*/ 835329 h 1421955"/>
                    <a:gd name="connsiteX3" fmla="*/ 742280 w 989707"/>
                    <a:gd name="connsiteY3" fmla="*/ 1099499 h 1421955"/>
                    <a:gd name="connsiteX4" fmla="*/ 669727 w 989707"/>
                    <a:gd name="connsiteY4" fmla="*/ 1261349 h 1421955"/>
                    <a:gd name="connsiteX5" fmla="*/ 746001 w 989707"/>
                    <a:gd name="connsiteY5" fmla="*/ 1123683 h 1421955"/>
                    <a:gd name="connsiteX6" fmla="*/ 727398 w 989707"/>
                    <a:gd name="connsiteY6" fmla="*/ 792541 h 1421955"/>
                    <a:gd name="connsiteX7" fmla="*/ 478110 w 989707"/>
                    <a:gd name="connsiteY7" fmla="*/ 548835 h 1421955"/>
                    <a:gd name="connsiteX8" fmla="*/ 200918 w 989707"/>
                    <a:gd name="connsiteY8" fmla="*/ 515348 h 1421955"/>
                    <a:gd name="connsiteX9" fmla="*/ 364629 w 989707"/>
                    <a:gd name="connsiteY9" fmla="*/ 493024 h 1421955"/>
                    <a:gd name="connsiteX10" fmla="*/ 766465 w 989707"/>
                    <a:gd name="connsiteY10" fmla="*/ 783239 h 1421955"/>
                    <a:gd name="connsiteX11" fmla="*/ 798091 w 989707"/>
                    <a:gd name="connsiteY11" fmla="*/ 972995 h 1421955"/>
                    <a:gd name="connsiteX12" fmla="*/ 825996 w 989707"/>
                    <a:gd name="connsiteY12" fmla="*/ 866955 h 1421955"/>
                    <a:gd name="connsiteX13" fmla="*/ 837158 w 989707"/>
                    <a:gd name="connsiteY13" fmla="*/ 885558 h 1421955"/>
                    <a:gd name="connsiteX14" fmla="*/ 768325 w 989707"/>
                    <a:gd name="connsiteY14" fmla="*/ 1118102 h 1421955"/>
                    <a:gd name="connsiteX15" fmla="*/ 866924 w 989707"/>
                    <a:gd name="connsiteY15" fmla="*/ 850212 h 1421955"/>
                    <a:gd name="connsiteX16" fmla="*/ 690191 w 989707"/>
                    <a:gd name="connsiteY16" fmla="*/ 277223 h 1421955"/>
                    <a:gd name="connsiteX17" fmla="*/ 0 w 989707"/>
                    <a:gd name="connsiteY17" fmla="*/ 39098 h 1421955"/>
                    <a:gd name="connsiteX18" fmla="*/ 200918 w 989707"/>
                    <a:gd name="connsiteY18" fmla="*/ 31 h 1421955"/>
                    <a:gd name="connsiteX19" fmla="*/ 777627 w 989707"/>
                    <a:gd name="connsiteY19" fmla="*/ 299548 h 1421955"/>
                    <a:gd name="connsiteX20" fmla="*/ 924595 w 989707"/>
                    <a:gd name="connsiteY20" fmla="*/ 760915 h 1421955"/>
                    <a:gd name="connsiteX21" fmla="*/ 961802 w 989707"/>
                    <a:gd name="connsiteY21" fmla="*/ 599064 h 1421955"/>
                    <a:gd name="connsiteX22" fmla="*/ 989707 w 989707"/>
                    <a:gd name="connsiteY22" fmla="*/ 621388 h 1421955"/>
                    <a:gd name="connsiteX23" fmla="*/ 766465 w 989707"/>
                    <a:gd name="connsiteY23" fmla="*/ 1186935 h 1421955"/>
                    <a:gd name="connsiteX24" fmla="*/ 874365 w 989707"/>
                    <a:gd name="connsiteY24" fmla="*/ 1036247 h 1421955"/>
                    <a:gd name="connsiteX25" fmla="*/ 972964 w 989707"/>
                    <a:gd name="connsiteY25" fmla="*/ 956252 h 1421955"/>
                    <a:gd name="connsiteX26" fmla="*/ 946919 w 989707"/>
                    <a:gd name="connsiteY26" fmla="*/ 1030666 h 1421955"/>
                    <a:gd name="connsiteX27" fmla="*/ 937617 w 989707"/>
                    <a:gd name="connsiteY27" fmla="*/ 991598 h 1421955"/>
                    <a:gd name="connsiteX28" fmla="*/ 770186 w 989707"/>
                    <a:gd name="connsiteY28" fmla="*/ 1211120 h 1421955"/>
                    <a:gd name="connsiteX29" fmla="*/ 448345 w 989707"/>
                    <a:gd name="connsiteY29" fmla="*/ 1421340 h 1421955"/>
                    <a:gd name="connsiteX30" fmla="*/ 688330 w 989707"/>
                    <a:gd name="connsiteY30" fmla="*/ 1181354 h 1421955"/>
                    <a:gd name="connsiteX31" fmla="*/ 628799 w 989707"/>
                    <a:gd name="connsiteY31" fmla="*/ 863234 h 1421955"/>
                    <a:gd name="connsiteX32" fmla="*/ 567407 w 989707"/>
                    <a:gd name="connsiteY32" fmla="*/ 907883 h 1421955"/>
                    <a:gd name="connsiteX33" fmla="*/ 591592 w 989707"/>
                    <a:gd name="connsiteY33" fmla="*/ 948810 h 142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89707" h="1421955">
                      <a:moveTo>
                        <a:pt x="591592" y="948810"/>
                      </a:moveTo>
                      <a:cubicBezTo>
                        <a:pt x="537642" y="932067"/>
                        <a:pt x="494854" y="893000"/>
                        <a:pt x="522759" y="811144"/>
                      </a:cubicBezTo>
                      <a:cubicBezTo>
                        <a:pt x="565547" y="731149"/>
                        <a:pt x="650807" y="769733"/>
                        <a:pt x="693911" y="835329"/>
                      </a:cubicBezTo>
                      <a:cubicBezTo>
                        <a:pt x="736699" y="900441"/>
                        <a:pt x="759024" y="933927"/>
                        <a:pt x="742280" y="1099499"/>
                      </a:cubicBezTo>
                      <a:cubicBezTo>
                        <a:pt x="731118" y="1168332"/>
                        <a:pt x="680889" y="1242746"/>
                        <a:pt x="669727" y="1261349"/>
                      </a:cubicBezTo>
                      <a:cubicBezTo>
                        <a:pt x="658565" y="1279953"/>
                        <a:pt x="736699" y="1162751"/>
                        <a:pt x="746001" y="1123683"/>
                      </a:cubicBezTo>
                      <a:cubicBezTo>
                        <a:pt x="749982" y="1106940"/>
                        <a:pt x="799951" y="943229"/>
                        <a:pt x="727398" y="792541"/>
                      </a:cubicBezTo>
                      <a:cubicBezTo>
                        <a:pt x="669727" y="684640"/>
                        <a:pt x="576709" y="582321"/>
                        <a:pt x="478110" y="548835"/>
                      </a:cubicBezTo>
                      <a:cubicBezTo>
                        <a:pt x="379512" y="515348"/>
                        <a:pt x="338584" y="500465"/>
                        <a:pt x="200918" y="515348"/>
                      </a:cubicBezTo>
                      <a:cubicBezTo>
                        <a:pt x="228823" y="498605"/>
                        <a:pt x="262310" y="485583"/>
                        <a:pt x="364629" y="493024"/>
                      </a:cubicBezTo>
                      <a:cubicBezTo>
                        <a:pt x="539502" y="519069"/>
                        <a:pt x="656704" y="574880"/>
                        <a:pt x="766465" y="783239"/>
                      </a:cubicBezTo>
                      <a:cubicBezTo>
                        <a:pt x="807393" y="893000"/>
                        <a:pt x="791524" y="920496"/>
                        <a:pt x="798091" y="972995"/>
                      </a:cubicBezTo>
                      <a:cubicBezTo>
                        <a:pt x="803672" y="1017643"/>
                        <a:pt x="824136" y="885558"/>
                        <a:pt x="825996" y="866955"/>
                      </a:cubicBezTo>
                      <a:cubicBezTo>
                        <a:pt x="827298" y="853932"/>
                        <a:pt x="842739" y="820446"/>
                        <a:pt x="837158" y="885558"/>
                      </a:cubicBezTo>
                      <a:cubicBezTo>
                        <a:pt x="831745" y="948680"/>
                        <a:pt x="768325" y="1118102"/>
                        <a:pt x="768325" y="1118102"/>
                      </a:cubicBezTo>
                      <a:cubicBezTo>
                        <a:pt x="768325" y="1118102"/>
                        <a:pt x="827857" y="1058571"/>
                        <a:pt x="866924" y="850212"/>
                      </a:cubicBezTo>
                      <a:cubicBezTo>
                        <a:pt x="898382" y="682389"/>
                        <a:pt x="827857" y="427912"/>
                        <a:pt x="690191" y="277223"/>
                      </a:cubicBezTo>
                      <a:cubicBezTo>
                        <a:pt x="552525" y="126535"/>
                        <a:pt x="375791" y="1891"/>
                        <a:pt x="0" y="39098"/>
                      </a:cubicBezTo>
                      <a:cubicBezTo>
                        <a:pt x="22324" y="7472"/>
                        <a:pt x="124644" y="9333"/>
                        <a:pt x="200918" y="31"/>
                      </a:cubicBezTo>
                      <a:cubicBezTo>
                        <a:pt x="334863" y="-1829"/>
                        <a:pt x="623218" y="80026"/>
                        <a:pt x="777627" y="299548"/>
                      </a:cubicBezTo>
                      <a:cubicBezTo>
                        <a:pt x="861343" y="418610"/>
                        <a:pt x="924595" y="543254"/>
                        <a:pt x="924595" y="760915"/>
                      </a:cubicBezTo>
                      <a:cubicBezTo>
                        <a:pt x="917153" y="827887"/>
                        <a:pt x="956221" y="654875"/>
                        <a:pt x="961802" y="599064"/>
                      </a:cubicBezTo>
                      <a:cubicBezTo>
                        <a:pt x="967383" y="543254"/>
                        <a:pt x="989707" y="621388"/>
                        <a:pt x="989707" y="621388"/>
                      </a:cubicBezTo>
                      <a:cubicBezTo>
                        <a:pt x="989707" y="621388"/>
                        <a:pt x="900410" y="1047409"/>
                        <a:pt x="766465" y="1186935"/>
                      </a:cubicBezTo>
                      <a:cubicBezTo>
                        <a:pt x="809253" y="1155309"/>
                        <a:pt x="857622" y="1064152"/>
                        <a:pt x="874365" y="1036247"/>
                      </a:cubicBezTo>
                      <a:cubicBezTo>
                        <a:pt x="895871" y="1000398"/>
                        <a:pt x="920874" y="915324"/>
                        <a:pt x="972964" y="956252"/>
                      </a:cubicBezTo>
                      <a:cubicBezTo>
                        <a:pt x="1000869" y="982297"/>
                        <a:pt x="958081" y="1025085"/>
                        <a:pt x="946919" y="1030666"/>
                      </a:cubicBezTo>
                      <a:cubicBezTo>
                        <a:pt x="956221" y="1008342"/>
                        <a:pt x="959941" y="974855"/>
                        <a:pt x="937617" y="991598"/>
                      </a:cubicBezTo>
                      <a:cubicBezTo>
                        <a:pt x="915293" y="1008342"/>
                        <a:pt x="827857" y="1166471"/>
                        <a:pt x="770186" y="1211120"/>
                      </a:cubicBezTo>
                      <a:cubicBezTo>
                        <a:pt x="680889" y="1289255"/>
                        <a:pt x="476250" y="1432502"/>
                        <a:pt x="448345" y="1421340"/>
                      </a:cubicBezTo>
                      <a:cubicBezTo>
                        <a:pt x="599033" y="1343205"/>
                        <a:pt x="662285" y="1240886"/>
                        <a:pt x="688330" y="1181354"/>
                      </a:cubicBezTo>
                      <a:cubicBezTo>
                        <a:pt x="714375" y="1121823"/>
                        <a:pt x="736699" y="941369"/>
                        <a:pt x="628799" y="863234"/>
                      </a:cubicBezTo>
                      <a:cubicBezTo>
                        <a:pt x="628799" y="863234"/>
                        <a:pt x="576709" y="840910"/>
                        <a:pt x="567407" y="907883"/>
                      </a:cubicBezTo>
                      <a:cubicBezTo>
                        <a:pt x="569268" y="937648"/>
                        <a:pt x="591592" y="948810"/>
                        <a:pt x="591592" y="948810"/>
                      </a:cubicBezTo>
                      <a:close/>
                    </a:path>
                  </a:pathLst>
                </a:custGeom>
                <a:grpFill/>
                <a:ln w="1860" cap="flat">
                  <a:noFill/>
                  <a:prstDash val="solid"/>
                  <a:miter/>
                </a:ln>
              </p:spPr>
              <p:txBody>
                <a:bodyPr rtlCol="0" anchor="ctr"/>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5" name="图形 32"/>
                <p:cNvSpPr/>
                <p:nvPr/>
              </p:nvSpPr>
              <p:spPr>
                <a:xfrm>
                  <a:off x="5491793" y="2653865"/>
                  <a:ext cx="1208401" cy="1013873"/>
                </a:xfrm>
                <a:custGeom>
                  <a:avLst/>
                  <a:gdLst>
                    <a:gd name="connsiteX0" fmla="*/ 346436 w 1208401"/>
                    <a:gd name="connsiteY0" fmla="*/ 608763 h 1013873"/>
                    <a:gd name="connsiteX1" fmla="*/ 339579 w 1208401"/>
                    <a:gd name="connsiteY1" fmla="*/ 601236 h 1013873"/>
                    <a:gd name="connsiteX2" fmla="*/ 340055 w 1208401"/>
                    <a:gd name="connsiteY2" fmla="*/ 598977 h 1013873"/>
                    <a:gd name="connsiteX3" fmla="*/ 357747 w 1208401"/>
                    <a:gd name="connsiteY3" fmla="*/ 578514 h 1013873"/>
                    <a:gd name="connsiteX4" fmla="*/ 459824 w 1208401"/>
                    <a:gd name="connsiteY4" fmla="*/ 581974 h 1013873"/>
                    <a:gd name="connsiteX5" fmla="*/ 463545 w 1208401"/>
                    <a:gd name="connsiteY5" fmla="*/ 583592 h 1013873"/>
                    <a:gd name="connsiteX6" fmla="*/ 476772 w 1208401"/>
                    <a:gd name="connsiteY6" fmla="*/ 594624 h 1013873"/>
                    <a:gd name="connsiteX7" fmla="*/ 477716 w 1208401"/>
                    <a:gd name="connsiteY7" fmla="*/ 604762 h 1013873"/>
                    <a:gd name="connsiteX8" fmla="*/ 475991 w 1208401"/>
                    <a:gd name="connsiteY8" fmla="*/ 606270 h 1013873"/>
                    <a:gd name="connsiteX9" fmla="*/ 460048 w 1208401"/>
                    <a:gd name="connsiteY9" fmla="*/ 613860 h 1013873"/>
                    <a:gd name="connsiteX10" fmla="*/ 346436 w 1208401"/>
                    <a:gd name="connsiteY10" fmla="*/ 608763 h 1013873"/>
                    <a:gd name="connsiteX11" fmla="*/ 480381 w 1208401"/>
                    <a:gd name="connsiteY11" fmla="*/ 570979 h 1013873"/>
                    <a:gd name="connsiteX12" fmla="*/ 475801 w 1208401"/>
                    <a:gd name="connsiteY12" fmla="*/ 562063 h 1013873"/>
                    <a:gd name="connsiteX13" fmla="*/ 477554 w 1208401"/>
                    <a:gd name="connsiteY13" fmla="*/ 559203 h 1013873"/>
                    <a:gd name="connsiteX14" fmla="*/ 487972 w 1208401"/>
                    <a:gd name="connsiteY14" fmla="*/ 548785 h 1013873"/>
                    <a:gd name="connsiteX15" fmla="*/ 527039 w 1208401"/>
                    <a:gd name="connsiteY15" fmla="*/ 545064 h 1013873"/>
                    <a:gd name="connsiteX16" fmla="*/ 607034 w 1208401"/>
                    <a:gd name="connsiteY16" fmla="*/ 572970 h 1013873"/>
                    <a:gd name="connsiteX17" fmla="*/ 619629 w 1208401"/>
                    <a:gd name="connsiteY17" fmla="*/ 586997 h 1013873"/>
                    <a:gd name="connsiteX18" fmla="*/ 617125 w 1208401"/>
                    <a:gd name="connsiteY18" fmla="*/ 596703 h 1013873"/>
                    <a:gd name="connsiteX19" fmla="*/ 615182 w 1208401"/>
                    <a:gd name="connsiteY19" fmla="*/ 597489 h 1013873"/>
                    <a:gd name="connsiteX20" fmla="*/ 586570 w 1208401"/>
                    <a:gd name="connsiteY20" fmla="*/ 602754 h 1013873"/>
                    <a:gd name="connsiteX21" fmla="*/ 480381 w 1208401"/>
                    <a:gd name="connsiteY21" fmla="*/ 570979 h 1013873"/>
                    <a:gd name="connsiteX22" fmla="*/ 666491 w 1208401"/>
                    <a:gd name="connsiteY22" fmla="*/ 578272 h 1013873"/>
                    <a:gd name="connsiteX23" fmla="*/ 666256 w 1208401"/>
                    <a:gd name="connsiteY23" fmla="*/ 568540 h 1013873"/>
                    <a:gd name="connsiteX24" fmla="*/ 667663 w 1208401"/>
                    <a:gd name="connsiteY24" fmla="*/ 567407 h 1013873"/>
                    <a:gd name="connsiteX25" fmla="*/ 700052 w 1208401"/>
                    <a:gd name="connsiteY25" fmla="*/ 559966 h 1013873"/>
                    <a:gd name="connsiteX26" fmla="*/ 807952 w 1208401"/>
                    <a:gd name="connsiteY26" fmla="*/ 652983 h 1013873"/>
                    <a:gd name="connsiteX27" fmla="*/ 813533 w 1208401"/>
                    <a:gd name="connsiteY27" fmla="*/ 684609 h 1013873"/>
                    <a:gd name="connsiteX28" fmla="*/ 774466 w 1208401"/>
                    <a:gd name="connsiteY28" fmla="*/ 679028 h 1013873"/>
                    <a:gd name="connsiteX29" fmla="*/ 666491 w 1208401"/>
                    <a:gd name="connsiteY29" fmla="*/ 578272 h 1013873"/>
                    <a:gd name="connsiteX30" fmla="*/ 818909 w 1208401"/>
                    <a:gd name="connsiteY30" fmla="*/ 604968 h 1013873"/>
                    <a:gd name="connsiteX31" fmla="*/ 822991 w 1208401"/>
                    <a:gd name="connsiteY31" fmla="*/ 596217 h 1013873"/>
                    <a:gd name="connsiteX32" fmla="*/ 825942 w 1208401"/>
                    <a:gd name="connsiteY32" fmla="*/ 595833 h 1013873"/>
                    <a:gd name="connsiteX33" fmla="*/ 876785 w 1208401"/>
                    <a:gd name="connsiteY33" fmla="*/ 613897 h 1013873"/>
                    <a:gd name="connsiteX34" fmla="*/ 932596 w 1208401"/>
                    <a:gd name="connsiteY34" fmla="*/ 749703 h 1013873"/>
                    <a:gd name="connsiteX35" fmla="*/ 921434 w 1208401"/>
                    <a:gd name="connsiteY35" fmla="*/ 805514 h 1013873"/>
                    <a:gd name="connsiteX36" fmla="*/ 876785 w 1208401"/>
                    <a:gd name="connsiteY36" fmla="*/ 766446 h 1013873"/>
                    <a:gd name="connsiteX37" fmla="*/ 818909 w 1208401"/>
                    <a:gd name="connsiteY37" fmla="*/ 604968 h 1013873"/>
                    <a:gd name="connsiteX38" fmla="*/ 958641 w 1208401"/>
                    <a:gd name="connsiteY38" fmla="*/ 775748 h 1013873"/>
                    <a:gd name="connsiteX39" fmla="*/ 1018172 w 1208401"/>
                    <a:gd name="connsiteY39" fmla="*/ 805514 h 1013873"/>
                    <a:gd name="connsiteX40" fmla="*/ 1044217 w 1208401"/>
                    <a:gd name="connsiteY40" fmla="*/ 980387 h 1013873"/>
                    <a:gd name="connsiteX41" fmla="*/ 1025613 w 1208401"/>
                    <a:gd name="connsiteY41" fmla="*/ 1013873 h 1013873"/>
                    <a:gd name="connsiteX42" fmla="*/ 990267 w 1208401"/>
                    <a:gd name="connsiteY42" fmla="*/ 976666 h 1013873"/>
                    <a:gd name="connsiteX43" fmla="*/ 958641 w 1208401"/>
                    <a:gd name="connsiteY43" fmla="*/ 775748 h 1013873"/>
                    <a:gd name="connsiteX44" fmla="*/ 271520 w 1208401"/>
                    <a:gd name="connsiteY44" fmla="*/ 679066 h 1013873"/>
                    <a:gd name="connsiteX45" fmla="*/ 274353 w 1208401"/>
                    <a:gd name="connsiteY45" fmla="*/ 669286 h 1013873"/>
                    <a:gd name="connsiteX46" fmla="*/ 275929 w 1208401"/>
                    <a:gd name="connsiteY46" fmla="*/ 668648 h 1013873"/>
                    <a:gd name="connsiteX47" fmla="*/ 376388 w 1208401"/>
                    <a:gd name="connsiteY47" fmla="*/ 636222 h 1013873"/>
                    <a:gd name="connsiteX48" fmla="*/ 397317 w 1208401"/>
                    <a:gd name="connsiteY48" fmla="*/ 647998 h 1013873"/>
                    <a:gd name="connsiteX49" fmla="*/ 393596 w 1208401"/>
                    <a:gd name="connsiteY49" fmla="*/ 654788 h 1013873"/>
                    <a:gd name="connsiteX50" fmla="*/ 294569 w 1208401"/>
                    <a:gd name="connsiteY50" fmla="*/ 690135 h 1013873"/>
                    <a:gd name="connsiteX51" fmla="*/ 271520 w 1208401"/>
                    <a:gd name="connsiteY51" fmla="*/ 679066 h 1013873"/>
                    <a:gd name="connsiteX52" fmla="*/ 448569 w 1208401"/>
                    <a:gd name="connsiteY52" fmla="*/ 691176 h 1013873"/>
                    <a:gd name="connsiteX53" fmla="*/ 449068 w 1208401"/>
                    <a:gd name="connsiteY53" fmla="*/ 682482 h 1013873"/>
                    <a:gd name="connsiteX54" fmla="*/ 452178 w 1208401"/>
                    <a:gd name="connsiteY54" fmla="*/ 681000 h 1013873"/>
                    <a:gd name="connsiteX55" fmla="*/ 566106 w 1208401"/>
                    <a:gd name="connsiteY55" fmla="*/ 664146 h 1013873"/>
                    <a:gd name="connsiteX56" fmla="*/ 599593 w 1208401"/>
                    <a:gd name="connsiteY56" fmla="*/ 673447 h 1013873"/>
                    <a:gd name="connsiteX57" fmla="*/ 573548 w 1208401"/>
                    <a:gd name="connsiteY57" fmla="*/ 699492 h 1013873"/>
                    <a:gd name="connsiteX58" fmla="*/ 474949 w 1208401"/>
                    <a:gd name="connsiteY58" fmla="*/ 712515 h 1013873"/>
                    <a:gd name="connsiteX59" fmla="*/ 448569 w 1208401"/>
                    <a:gd name="connsiteY59" fmla="*/ 691176 h 1013873"/>
                    <a:gd name="connsiteX60" fmla="*/ 615759 w 1208401"/>
                    <a:gd name="connsiteY60" fmla="*/ 701092 h 1013873"/>
                    <a:gd name="connsiteX61" fmla="*/ 621478 w 1208401"/>
                    <a:gd name="connsiteY61" fmla="*/ 695653 h 1013873"/>
                    <a:gd name="connsiteX62" fmla="*/ 623052 w 1208401"/>
                    <a:gd name="connsiteY62" fmla="*/ 695920 h 1013873"/>
                    <a:gd name="connsiteX63" fmla="*/ 761443 w 1208401"/>
                    <a:gd name="connsiteY63" fmla="*/ 736681 h 1013873"/>
                    <a:gd name="connsiteX64" fmla="*/ 791209 w 1208401"/>
                    <a:gd name="connsiteY64" fmla="*/ 768307 h 1013873"/>
                    <a:gd name="connsiteX65" fmla="*/ 748421 w 1208401"/>
                    <a:gd name="connsiteY65" fmla="*/ 783189 h 1013873"/>
                    <a:gd name="connsiteX66" fmla="*/ 631219 w 1208401"/>
                    <a:gd name="connsiteY66" fmla="*/ 744122 h 1013873"/>
                    <a:gd name="connsiteX67" fmla="*/ 615759 w 1208401"/>
                    <a:gd name="connsiteY67" fmla="*/ 701092 h 1013873"/>
                    <a:gd name="connsiteX68" fmla="*/ 759583 w 1208401"/>
                    <a:gd name="connsiteY68" fmla="*/ 798072 h 1013873"/>
                    <a:gd name="connsiteX69" fmla="*/ 882366 w 1208401"/>
                    <a:gd name="connsiteY69" fmla="*/ 855743 h 1013873"/>
                    <a:gd name="connsiteX70" fmla="*/ 925154 w 1208401"/>
                    <a:gd name="connsiteY70" fmla="*/ 920855 h 1013873"/>
                    <a:gd name="connsiteX71" fmla="*/ 861902 w 1208401"/>
                    <a:gd name="connsiteY71" fmla="*/ 905973 h 1013873"/>
                    <a:gd name="connsiteX72" fmla="*/ 759583 w 1208401"/>
                    <a:gd name="connsiteY72" fmla="*/ 848302 h 1013873"/>
                    <a:gd name="connsiteX73" fmla="*/ 759583 w 1208401"/>
                    <a:gd name="connsiteY73" fmla="*/ 798072 h 1013873"/>
                    <a:gd name="connsiteX74" fmla="*/ 280 w 1208401"/>
                    <a:gd name="connsiteY74" fmla="*/ 207355 h 1013873"/>
                    <a:gd name="connsiteX75" fmla="*/ 4628 w 1208401"/>
                    <a:gd name="connsiteY75" fmla="*/ 199238 h 1013873"/>
                    <a:gd name="connsiteX76" fmla="*/ 4671 w 1208401"/>
                    <a:gd name="connsiteY76" fmla="*/ 199225 h 1013873"/>
                    <a:gd name="connsiteX77" fmla="*/ 145667 w 1208401"/>
                    <a:gd name="connsiteY77" fmla="*/ 154391 h 1013873"/>
                    <a:gd name="connsiteX78" fmla="*/ 199617 w 1208401"/>
                    <a:gd name="connsiteY78" fmla="*/ 157497 h 1013873"/>
                    <a:gd name="connsiteX79" fmla="*/ 166819 w 1208401"/>
                    <a:gd name="connsiteY79" fmla="*/ 205867 h 1013873"/>
                    <a:gd name="connsiteX80" fmla="*/ 165349 w 1208401"/>
                    <a:gd name="connsiteY80" fmla="*/ 206908 h 1013873"/>
                    <a:gd name="connsiteX81" fmla="*/ 41506 w 1208401"/>
                    <a:gd name="connsiteY81" fmla="*/ 238106 h 1013873"/>
                    <a:gd name="connsiteX82" fmla="*/ 280 w 1208401"/>
                    <a:gd name="connsiteY82" fmla="*/ 207355 h 1013873"/>
                    <a:gd name="connsiteX83" fmla="*/ 108665 w 1208401"/>
                    <a:gd name="connsiteY83" fmla="*/ 106766 h 1013873"/>
                    <a:gd name="connsiteX84" fmla="*/ 102924 w 1208401"/>
                    <a:gd name="connsiteY84" fmla="*/ 100008 h 1013873"/>
                    <a:gd name="connsiteX85" fmla="*/ 103697 w 1208401"/>
                    <a:gd name="connsiteY85" fmla="*/ 97464 h 1013873"/>
                    <a:gd name="connsiteX86" fmla="*/ 140067 w 1208401"/>
                    <a:gd name="connsiteY86" fmla="*/ 59550 h 1013873"/>
                    <a:gd name="connsiteX87" fmla="*/ 294476 w 1208401"/>
                    <a:gd name="connsiteY87" fmla="*/ 66991 h 1013873"/>
                    <a:gd name="connsiteX88" fmla="*/ 329823 w 1208401"/>
                    <a:gd name="connsiteY88" fmla="*/ 98617 h 1013873"/>
                    <a:gd name="connsiteX89" fmla="*/ 281454 w 1208401"/>
                    <a:gd name="connsiteY89" fmla="*/ 120941 h 1013873"/>
                    <a:gd name="connsiteX90" fmla="*/ 108665 w 1208401"/>
                    <a:gd name="connsiteY90" fmla="*/ 106766 h 1013873"/>
                    <a:gd name="connsiteX91" fmla="*/ 312261 w 1208401"/>
                    <a:gd name="connsiteY91" fmla="*/ 43328 h 1013873"/>
                    <a:gd name="connsiteX92" fmla="*/ 308916 w 1208401"/>
                    <a:gd name="connsiteY92" fmla="*/ 36179 h 1013873"/>
                    <a:gd name="connsiteX93" fmla="*/ 309564 w 1208401"/>
                    <a:gd name="connsiteY93" fmla="*/ 34919 h 1013873"/>
                    <a:gd name="connsiteX94" fmla="*/ 355887 w 1208401"/>
                    <a:gd name="connsiteY94" fmla="*/ 0 h 1013873"/>
                    <a:gd name="connsiteX95" fmla="*/ 521458 w 1208401"/>
                    <a:gd name="connsiteY95" fmla="*/ 46509 h 1013873"/>
                    <a:gd name="connsiteX96" fmla="*/ 544340 w 1208401"/>
                    <a:gd name="connsiteY96" fmla="*/ 84348 h 1013873"/>
                    <a:gd name="connsiteX97" fmla="*/ 540917 w 1208401"/>
                    <a:gd name="connsiteY97" fmla="*/ 91120 h 1013873"/>
                    <a:gd name="connsiteX98" fmla="*/ 484251 w 1208401"/>
                    <a:gd name="connsiteY98" fmla="*/ 100422 h 1013873"/>
                    <a:gd name="connsiteX99" fmla="*/ 312261 w 1208401"/>
                    <a:gd name="connsiteY99" fmla="*/ 43328 h 1013873"/>
                    <a:gd name="connsiteX100" fmla="*/ 605174 w 1208401"/>
                    <a:gd name="connsiteY100" fmla="*/ 56611 h 1013873"/>
                    <a:gd name="connsiteX101" fmla="*/ 612318 w 1208401"/>
                    <a:gd name="connsiteY101" fmla="*/ 44779 h 1013873"/>
                    <a:gd name="connsiteX102" fmla="*/ 674007 w 1208401"/>
                    <a:gd name="connsiteY102" fmla="*/ 33468 h 1013873"/>
                    <a:gd name="connsiteX103" fmla="*/ 832137 w 1208401"/>
                    <a:gd name="connsiteY103" fmla="*/ 169273 h 1013873"/>
                    <a:gd name="connsiteX104" fmla="*/ 840080 w 1208401"/>
                    <a:gd name="connsiteY104" fmla="*/ 228544 h 1013873"/>
                    <a:gd name="connsiteX105" fmla="*/ 837457 w 1208401"/>
                    <a:gd name="connsiteY105" fmla="*/ 230405 h 1013873"/>
                    <a:gd name="connsiteX106" fmla="*/ 780047 w 1208401"/>
                    <a:gd name="connsiteY106" fmla="*/ 213940 h 1013873"/>
                    <a:gd name="connsiteX107" fmla="*/ 605955 w 1208401"/>
                    <a:gd name="connsiteY107" fmla="*/ 58378 h 1013873"/>
                    <a:gd name="connsiteX108" fmla="*/ 605174 w 1208401"/>
                    <a:gd name="connsiteY108" fmla="*/ 56629 h 1013873"/>
                    <a:gd name="connsiteX109" fmla="*/ 846275 w 1208401"/>
                    <a:gd name="connsiteY109" fmla="*/ 103659 h 1013873"/>
                    <a:gd name="connsiteX110" fmla="*/ 853894 w 1208401"/>
                    <a:gd name="connsiteY110" fmla="*/ 88231 h 1013873"/>
                    <a:gd name="connsiteX111" fmla="*/ 856656 w 1208401"/>
                    <a:gd name="connsiteY111" fmla="*/ 87641 h 1013873"/>
                    <a:gd name="connsiteX112" fmla="*/ 947497 w 1208401"/>
                    <a:gd name="connsiteY112" fmla="*/ 128346 h 1013873"/>
                    <a:gd name="connsiteX113" fmla="*/ 1029353 w 1208401"/>
                    <a:gd name="connsiteY113" fmla="*/ 347867 h 1013873"/>
                    <a:gd name="connsiteX114" fmla="*/ 1011698 w 1208401"/>
                    <a:gd name="connsiteY114" fmla="*/ 405371 h 1013873"/>
                    <a:gd name="connsiteX115" fmla="*/ 995773 w 1208401"/>
                    <a:gd name="connsiteY115" fmla="*/ 411231 h 1013873"/>
                    <a:gd name="connsiteX116" fmla="*/ 932614 w 1208401"/>
                    <a:gd name="connsiteY116" fmla="*/ 338565 h 1013873"/>
                    <a:gd name="connsiteX117" fmla="*/ 846275 w 1208401"/>
                    <a:gd name="connsiteY117" fmla="*/ 103659 h 1013873"/>
                    <a:gd name="connsiteX118" fmla="*/ 1059100 w 1208401"/>
                    <a:gd name="connsiteY118" fmla="*/ 370191 h 1013873"/>
                    <a:gd name="connsiteX119" fmla="*/ 1167000 w 1208401"/>
                    <a:gd name="connsiteY119" fmla="*/ 435304 h 1013873"/>
                    <a:gd name="connsiteX120" fmla="*/ 1207928 w 1208401"/>
                    <a:gd name="connsiteY120" fmla="*/ 688311 h 1013873"/>
                    <a:gd name="connsiteX121" fmla="*/ 1178162 w 1208401"/>
                    <a:gd name="connsiteY121" fmla="*/ 738541 h 1013873"/>
                    <a:gd name="connsiteX122" fmla="*/ 1109329 w 1208401"/>
                    <a:gd name="connsiteY122" fmla="*/ 669708 h 1013873"/>
                    <a:gd name="connsiteX123" fmla="*/ 1059100 w 1208401"/>
                    <a:gd name="connsiteY123" fmla="*/ 370191 h 1013873"/>
                    <a:gd name="connsiteX124" fmla="*/ 275501 w 1208401"/>
                    <a:gd name="connsiteY124" fmla="*/ 236860 h 1013873"/>
                    <a:gd name="connsiteX125" fmla="*/ 275966 w 1208401"/>
                    <a:gd name="connsiteY125" fmla="*/ 230273 h 1013873"/>
                    <a:gd name="connsiteX126" fmla="*/ 278143 w 1208401"/>
                    <a:gd name="connsiteY126" fmla="*/ 229214 h 1013873"/>
                    <a:gd name="connsiteX127" fmla="*/ 441463 w 1208401"/>
                    <a:gd name="connsiteY127" fmla="*/ 195337 h 1013873"/>
                    <a:gd name="connsiteX128" fmla="*/ 510296 w 1208401"/>
                    <a:gd name="connsiteY128" fmla="*/ 212080 h 1013873"/>
                    <a:gd name="connsiteX129" fmla="*/ 469368 w 1208401"/>
                    <a:gd name="connsiteY129" fmla="*/ 251147 h 1013873"/>
                    <a:gd name="connsiteX130" fmla="*/ 316819 w 1208401"/>
                    <a:gd name="connsiteY130" fmla="*/ 271611 h 1013873"/>
                    <a:gd name="connsiteX131" fmla="*/ 275501 w 1208401"/>
                    <a:gd name="connsiteY131" fmla="*/ 236860 h 1013873"/>
                    <a:gd name="connsiteX132" fmla="*/ 545642 w 1208401"/>
                    <a:gd name="connsiteY132" fmla="*/ 238106 h 1013873"/>
                    <a:gd name="connsiteX133" fmla="*/ 757723 w 1208401"/>
                    <a:gd name="connsiteY133" fmla="*/ 303219 h 1013873"/>
                    <a:gd name="connsiteX134" fmla="*/ 815394 w 1208401"/>
                    <a:gd name="connsiteY134" fmla="*/ 353448 h 1013873"/>
                    <a:gd name="connsiteX135" fmla="*/ 757723 w 1208401"/>
                    <a:gd name="connsiteY135" fmla="*/ 381353 h 1013873"/>
                    <a:gd name="connsiteX136" fmla="*/ 556805 w 1208401"/>
                    <a:gd name="connsiteY136" fmla="*/ 308800 h 1013873"/>
                    <a:gd name="connsiteX137" fmla="*/ 545642 w 1208401"/>
                    <a:gd name="connsiteY137" fmla="*/ 238106 h 1013873"/>
                    <a:gd name="connsiteX138" fmla="*/ 754374 w 1208401"/>
                    <a:gd name="connsiteY138" fmla="*/ 402357 h 1013873"/>
                    <a:gd name="connsiteX139" fmla="*/ 766603 w 1208401"/>
                    <a:gd name="connsiteY139" fmla="*/ 395074 h 1013873"/>
                    <a:gd name="connsiteX140" fmla="*/ 768438 w 1208401"/>
                    <a:gd name="connsiteY140" fmla="*/ 395734 h 1013873"/>
                    <a:gd name="connsiteX141" fmla="*/ 958641 w 1208401"/>
                    <a:gd name="connsiteY141" fmla="*/ 492993 h 1013873"/>
                    <a:gd name="connsiteX142" fmla="*/ 1014451 w 1208401"/>
                    <a:gd name="connsiteY142" fmla="*/ 579686 h 1013873"/>
                    <a:gd name="connsiteX143" fmla="*/ 1012591 w 1208401"/>
                    <a:gd name="connsiteY143" fmla="*/ 592113 h 1013873"/>
                    <a:gd name="connsiteX144" fmla="*/ 973523 w 1208401"/>
                    <a:gd name="connsiteY144" fmla="*/ 602754 h 1013873"/>
                    <a:gd name="connsiteX145" fmla="*/ 757723 w 1208401"/>
                    <a:gd name="connsiteY145" fmla="*/ 485552 h 1013873"/>
                    <a:gd name="connsiteX146" fmla="*/ 754374 w 1208401"/>
                    <a:gd name="connsiteY146" fmla="*/ 402357 h 101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208401" h="1013873">
                      <a:moveTo>
                        <a:pt x="346436" y="608763"/>
                      </a:moveTo>
                      <a:cubicBezTo>
                        <a:pt x="342464" y="608578"/>
                        <a:pt x="339394" y="605208"/>
                        <a:pt x="339579" y="601236"/>
                      </a:cubicBezTo>
                      <a:cubicBezTo>
                        <a:pt x="339615" y="600462"/>
                        <a:pt x="339776" y="599700"/>
                        <a:pt x="340055" y="598977"/>
                      </a:cubicBezTo>
                      <a:cubicBezTo>
                        <a:pt x="342846" y="591945"/>
                        <a:pt x="348166" y="582811"/>
                        <a:pt x="357747" y="578514"/>
                      </a:cubicBezTo>
                      <a:cubicBezTo>
                        <a:pt x="372946" y="571760"/>
                        <a:pt x="446393" y="580374"/>
                        <a:pt x="459824" y="581974"/>
                      </a:cubicBezTo>
                      <a:cubicBezTo>
                        <a:pt x="461195" y="582144"/>
                        <a:pt x="462486" y="582706"/>
                        <a:pt x="463545" y="583592"/>
                      </a:cubicBezTo>
                      <a:lnTo>
                        <a:pt x="476772" y="594624"/>
                      </a:lnTo>
                      <a:cubicBezTo>
                        <a:pt x="479832" y="597163"/>
                        <a:pt x="480255" y="601702"/>
                        <a:pt x="477716" y="604762"/>
                      </a:cubicBezTo>
                      <a:cubicBezTo>
                        <a:pt x="477225" y="605354"/>
                        <a:pt x="476643" y="605863"/>
                        <a:pt x="475991" y="606270"/>
                      </a:cubicBezTo>
                      <a:cubicBezTo>
                        <a:pt x="470280" y="609842"/>
                        <a:pt x="463154" y="613860"/>
                        <a:pt x="460048" y="613860"/>
                      </a:cubicBezTo>
                      <a:cubicBezTo>
                        <a:pt x="455378" y="613897"/>
                        <a:pt x="374155" y="610065"/>
                        <a:pt x="346436" y="608763"/>
                      </a:cubicBezTo>
                      <a:close/>
                      <a:moveTo>
                        <a:pt x="480381" y="570979"/>
                      </a:moveTo>
                      <a:cubicBezTo>
                        <a:pt x="476654" y="569782"/>
                        <a:pt x="474604" y="565790"/>
                        <a:pt x="475801" y="562063"/>
                      </a:cubicBezTo>
                      <a:cubicBezTo>
                        <a:pt x="476148" y="560983"/>
                        <a:pt x="476749" y="560002"/>
                        <a:pt x="477554" y="559203"/>
                      </a:cubicBezTo>
                      <a:lnTo>
                        <a:pt x="487972" y="548785"/>
                      </a:lnTo>
                      <a:cubicBezTo>
                        <a:pt x="487972" y="548785"/>
                        <a:pt x="489832" y="543204"/>
                        <a:pt x="527039" y="545064"/>
                      </a:cubicBezTo>
                      <a:cubicBezTo>
                        <a:pt x="564246" y="546925"/>
                        <a:pt x="595872" y="565528"/>
                        <a:pt x="607034" y="572970"/>
                      </a:cubicBezTo>
                      <a:cubicBezTo>
                        <a:pt x="612196" y="576681"/>
                        <a:pt x="616492" y="581467"/>
                        <a:pt x="619629" y="586997"/>
                      </a:cubicBezTo>
                      <a:cubicBezTo>
                        <a:pt x="621618" y="590368"/>
                        <a:pt x="620497" y="594714"/>
                        <a:pt x="617125" y="596703"/>
                      </a:cubicBezTo>
                      <a:cubicBezTo>
                        <a:pt x="616520" y="597060"/>
                        <a:pt x="615865" y="597325"/>
                        <a:pt x="615182" y="597489"/>
                      </a:cubicBezTo>
                      <a:cubicBezTo>
                        <a:pt x="606178" y="599684"/>
                        <a:pt x="592542" y="602754"/>
                        <a:pt x="586570" y="602754"/>
                      </a:cubicBezTo>
                      <a:cubicBezTo>
                        <a:pt x="579110" y="602735"/>
                        <a:pt x="508082" y="579965"/>
                        <a:pt x="480381" y="570979"/>
                      </a:cubicBezTo>
                      <a:close/>
                      <a:moveTo>
                        <a:pt x="666491" y="578272"/>
                      </a:moveTo>
                      <a:cubicBezTo>
                        <a:pt x="663739" y="575649"/>
                        <a:pt x="663634" y="571292"/>
                        <a:pt x="666256" y="568540"/>
                      </a:cubicBezTo>
                      <a:cubicBezTo>
                        <a:pt x="666673" y="568102"/>
                        <a:pt x="667146" y="567721"/>
                        <a:pt x="667663" y="567407"/>
                      </a:cubicBezTo>
                      <a:cubicBezTo>
                        <a:pt x="673504" y="563873"/>
                        <a:pt x="683681" y="559966"/>
                        <a:pt x="700052" y="559966"/>
                      </a:cubicBezTo>
                      <a:cubicBezTo>
                        <a:pt x="735398" y="559966"/>
                        <a:pt x="806092" y="641821"/>
                        <a:pt x="807952" y="652983"/>
                      </a:cubicBezTo>
                      <a:cubicBezTo>
                        <a:pt x="808919" y="658788"/>
                        <a:pt x="817254" y="682749"/>
                        <a:pt x="813533" y="684609"/>
                      </a:cubicBezTo>
                      <a:cubicBezTo>
                        <a:pt x="809812" y="686470"/>
                        <a:pt x="780047" y="680889"/>
                        <a:pt x="774466" y="679028"/>
                      </a:cubicBezTo>
                      <a:cubicBezTo>
                        <a:pt x="769647" y="677410"/>
                        <a:pt x="688536" y="599517"/>
                        <a:pt x="666491" y="578272"/>
                      </a:cubicBezTo>
                      <a:close/>
                      <a:moveTo>
                        <a:pt x="818909" y="604968"/>
                      </a:moveTo>
                      <a:cubicBezTo>
                        <a:pt x="817620" y="601424"/>
                        <a:pt x="819447" y="597507"/>
                        <a:pt x="822991" y="596217"/>
                      </a:cubicBezTo>
                      <a:cubicBezTo>
                        <a:pt x="823934" y="595874"/>
                        <a:pt x="824942" y="595743"/>
                        <a:pt x="825942" y="595833"/>
                      </a:cubicBezTo>
                      <a:cubicBezTo>
                        <a:pt x="840211" y="597043"/>
                        <a:pt x="865177" y="601005"/>
                        <a:pt x="876785" y="613897"/>
                      </a:cubicBezTo>
                      <a:cubicBezTo>
                        <a:pt x="891668" y="626920"/>
                        <a:pt x="930735" y="736681"/>
                        <a:pt x="932596" y="749703"/>
                      </a:cubicBezTo>
                      <a:cubicBezTo>
                        <a:pt x="934456" y="762726"/>
                        <a:pt x="927015" y="803653"/>
                        <a:pt x="921434" y="805514"/>
                      </a:cubicBezTo>
                      <a:cubicBezTo>
                        <a:pt x="915852" y="807374"/>
                        <a:pt x="880506" y="779469"/>
                        <a:pt x="876785" y="766446"/>
                      </a:cubicBezTo>
                      <a:cubicBezTo>
                        <a:pt x="873622" y="755396"/>
                        <a:pt x="831504" y="639533"/>
                        <a:pt x="818909" y="604968"/>
                      </a:cubicBezTo>
                      <a:close/>
                      <a:moveTo>
                        <a:pt x="958641" y="775748"/>
                      </a:moveTo>
                      <a:cubicBezTo>
                        <a:pt x="964222" y="772027"/>
                        <a:pt x="1010730" y="790631"/>
                        <a:pt x="1018172" y="805514"/>
                      </a:cubicBezTo>
                      <a:cubicBezTo>
                        <a:pt x="1029334" y="824117"/>
                        <a:pt x="1049798" y="963644"/>
                        <a:pt x="1044217" y="980387"/>
                      </a:cubicBezTo>
                      <a:cubicBezTo>
                        <a:pt x="1038636" y="997130"/>
                        <a:pt x="1025613" y="1013873"/>
                        <a:pt x="1025613" y="1013873"/>
                      </a:cubicBezTo>
                      <a:cubicBezTo>
                        <a:pt x="1025613" y="1013873"/>
                        <a:pt x="992127" y="984107"/>
                        <a:pt x="990267" y="976666"/>
                      </a:cubicBezTo>
                      <a:cubicBezTo>
                        <a:pt x="988406" y="969225"/>
                        <a:pt x="958641" y="775748"/>
                        <a:pt x="958641" y="775748"/>
                      </a:cubicBezTo>
                      <a:close/>
                      <a:moveTo>
                        <a:pt x="271520" y="679066"/>
                      </a:moveTo>
                      <a:cubicBezTo>
                        <a:pt x="269602" y="675583"/>
                        <a:pt x="270870" y="671204"/>
                        <a:pt x="274353" y="669286"/>
                      </a:cubicBezTo>
                      <a:cubicBezTo>
                        <a:pt x="274851" y="669012"/>
                        <a:pt x="275380" y="668797"/>
                        <a:pt x="275929" y="668648"/>
                      </a:cubicBezTo>
                      <a:cubicBezTo>
                        <a:pt x="296039" y="663067"/>
                        <a:pt x="353171" y="637877"/>
                        <a:pt x="376388" y="636222"/>
                      </a:cubicBezTo>
                      <a:cubicBezTo>
                        <a:pt x="393522" y="634994"/>
                        <a:pt x="396963" y="642621"/>
                        <a:pt x="397317" y="647998"/>
                      </a:cubicBezTo>
                      <a:cubicBezTo>
                        <a:pt x="397503" y="650792"/>
                        <a:pt x="396051" y="653441"/>
                        <a:pt x="393596" y="654788"/>
                      </a:cubicBezTo>
                      <a:cubicBezTo>
                        <a:pt x="379085" y="662676"/>
                        <a:pt x="320540" y="693427"/>
                        <a:pt x="294569" y="690135"/>
                      </a:cubicBezTo>
                      <a:cubicBezTo>
                        <a:pt x="280170" y="688386"/>
                        <a:pt x="274031" y="683586"/>
                        <a:pt x="271520" y="679066"/>
                      </a:cubicBezTo>
                      <a:close/>
                      <a:moveTo>
                        <a:pt x="448569" y="691176"/>
                      </a:moveTo>
                      <a:cubicBezTo>
                        <a:pt x="446306" y="688638"/>
                        <a:pt x="446529" y="684746"/>
                        <a:pt x="449068" y="682482"/>
                      </a:cubicBezTo>
                      <a:cubicBezTo>
                        <a:pt x="449942" y="681702"/>
                        <a:pt x="451022" y="681188"/>
                        <a:pt x="452178" y="681000"/>
                      </a:cubicBezTo>
                      <a:cubicBezTo>
                        <a:pt x="479005" y="676666"/>
                        <a:pt x="548228" y="665634"/>
                        <a:pt x="566106" y="664146"/>
                      </a:cubicBezTo>
                      <a:cubicBezTo>
                        <a:pt x="588431" y="662285"/>
                        <a:pt x="599593" y="671587"/>
                        <a:pt x="599593" y="673447"/>
                      </a:cubicBezTo>
                      <a:cubicBezTo>
                        <a:pt x="599593" y="675308"/>
                        <a:pt x="592151" y="693911"/>
                        <a:pt x="573548" y="699492"/>
                      </a:cubicBezTo>
                      <a:cubicBezTo>
                        <a:pt x="554944" y="705073"/>
                        <a:pt x="489832" y="718096"/>
                        <a:pt x="474949" y="712515"/>
                      </a:cubicBezTo>
                      <a:cubicBezTo>
                        <a:pt x="465852" y="709092"/>
                        <a:pt x="455378" y="698711"/>
                        <a:pt x="448569" y="691176"/>
                      </a:cubicBezTo>
                      <a:close/>
                      <a:moveTo>
                        <a:pt x="615759" y="701092"/>
                      </a:moveTo>
                      <a:cubicBezTo>
                        <a:pt x="615836" y="698011"/>
                        <a:pt x="618397" y="695575"/>
                        <a:pt x="621478" y="695653"/>
                      </a:cubicBezTo>
                      <a:cubicBezTo>
                        <a:pt x="622013" y="695666"/>
                        <a:pt x="622543" y="695756"/>
                        <a:pt x="623052" y="695920"/>
                      </a:cubicBezTo>
                      <a:cubicBezTo>
                        <a:pt x="650529" y="704180"/>
                        <a:pt x="753388" y="734988"/>
                        <a:pt x="761443" y="736681"/>
                      </a:cubicBezTo>
                      <a:cubicBezTo>
                        <a:pt x="770745" y="738541"/>
                        <a:pt x="787488" y="764586"/>
                        <a:pt x="791209" y="768307"/>
                      </a:cubicBezTo>
                      <a:cubicBezTo>
                        <a:pt x="794930" y="772027"/>
                        <a:pt x="772605" y="783189"/>
                        <a:pt x="748421" y="783189"/>
                      </a:cubicBezTo>
                      <a:cubicBezTo>
                        <a:pt x="724236" y="783189"/>
                        <a:pt x="651683" y="753424"/>
                        <a:pt x="631219" y="744122"/>
                      </a:cubicBezTo>
                      <a:cubicBezTo>
                        <a:pt x="616150" y="737276"/>
                        <a:pt x="615201" y="713277"/>
                        <a:pt x="615759" y="701092"/>
                      </a:cubicBezTo>
                      <a:close/>
                      <a:moveTo>
                        <a:pt x="759583" y="798072"/>
                      </a:moveTo>
                      <a:cubicBezTo>
                        <a:pt x="767024" y="798072"/>
                        <a:pt x="874925" y="852022"/>
                        <a:pt x="882366" y="855743"/>
                      </a:cubicBezTo>
                      <a:cubicBezTo>
                        <a:pt x="889808" y="859464"/>
                        <a:pt x="925154" y="920855"/>
                        <a:pt x="925154" y="920855"/>
                      </a:cubicBezTo>
                      <a:cubicBezTo>
                        <a:pt x="925154" y="920855"/>
                        <a:pt x="900970" y="928297"/>
                        <a:pt x="861902" y="905973"/>
                      </a:cubicBezTo>
                      <a:cubicBezTo>
                        <a:pt x="822835" y="883648"/>
                        <a:pt x="763304" y="857604"/>
                        <a:pt x="759583" y="848302"/>
                      </a:cubicBezTo>
                      <a:cubicBezTo>
                        <a:pt x="755862" y="839000"/>
                        <a:pt x="759583" y="798072"/>
                        <a:pt x="759583" y="798072"/>
                      </a:cubicBezTo>
                      <a:close/>
                      <a:moveTo>
                        <a:pt x="280" y="207355"/>
                      </a:moveTo>
                      <a:cubicBezTo>
                        <a:pt x="-760" y="203913"/>
                        <a:pt x="1186" y="200279"/>
                        <a:pt x="4628" y="199238"/>
                      </a:cubicBezTo>
                      <a:cubicBezTo>
                        <a:pt x="4643" y="199233"/>
                        <a:pt x="4657" y="199229"/>
                        <a:pt x="4671" y="199225"/>
                      </a:cubicBezTo>
                      <a:cubicBezTo>
                        <a:pt x="35664" y="189923"/>
                        <a:pt x="128384" y="156121"/>
                        <a:pt x="145667" y="154391"/>
                      </a:cubicBezTo>
                      <a:cubicBezTo>
                        <a:pt x="164270" y="152530"/>
                        <a:pt x="199617" y="147582"/>
                        <a:pt x="199617" y="157497"/>
                      </a:cubicBezTo>
                      <a:cubicBezTo>
                        <a:pt x="199617" y="167413"/>
                        <a:pt x="190483" y="183840"/>
                        <a:pt x="166819" y="205867"/>
                      </a:cubicBezTo>
                      <a:cubicBezTo>
                        <a:pt x="166378" y="206278"/>
                        <a:pt x="165884" y="206629"/>
                        <a:pt x="165349" y="206908"/>
                      </a:cubicBezTo>
                      <a:cubicBezTo>
                        <a:pt x="137091" y="221549"/>
                        <a:pt x="76518" y="230739"/>
                        <a:pt x="41506" y="238106"/>
                      </a:cubicBezTo>
                      <a:cubicBezTo>
                        <a:pt x="14680" y="243762"/>
                        <a:pt x="3927" y="219428"/>
                        <a:pt x="280" y="207355"/>
                      </a:cubicBezTo>
                      <a:close/>
                      <a:moveTo>
                        <a:pt x="108665" y="106766"/>
                      </a:moveTo>
                      <a:cubicBezTo>
                        <a:pt x="105213" y="106485"/>
                        <a:pt x="102644" y="103459"/>
                        <a:pt x="102924" y="100008"/>
                      </a:cubicBezTo>
                      <a:cubicBezTo>
                        <a:pt x="102997" y="99115"/>
                        <a:pt x="103261" y="98247"/>
                        <a:pt x="103697" y="97464"/>
                      </a:cubicBezTo>
                      <a:cubicBezTo>
                        <a:pt x="110860" y="84758"/>
                        <a:pt x="125463" y="62210"/>
                        <a:pt x="140067" y="59550"/>
                      </a:cubicBezTo>
                      <a:cubicBezTo>
                        <a:pt x="160531" y="55829"/>
                        <a:pt x="275873" y="63271"/>
                        <a:pt x="294476" y="66991"/>
                      </a:cubicBezTo>
                      <a:cubicBezTo>
                        <a:pt x="313080" y="70712"/>
                        <a:pt x="329823" y="89316"/>
                        <a:pt x="329823" y="98617"/>
                      </a:cubicBezTo>
                      <a:cubicBezTo>
                        <a:pt x="329823" y="107919"/>
                        <a:pt x="296337" y="122802"/>
                        <a:pt x="281454" y="120941"/>
                      </a:cubicBezTo>
                      <a:cubicBezTo>
                        <a:pt x="268748" y="119323"/>
                        <a:pt x="144346" y="109556"/>
                        <a:pt x="108665" y="106766"/>
                      </a:cubicBezTo>
                      <a:close/>
                      <a:moveTo>
                        <a:pt x="312261" y="43328"/>
                      </a:moveTo>
                      <a:cubicBezTo>
                        <a:pt x="309364" y="42277"/>
                        <a:pt x="307866" y="39077"/>
                        <a:pt x="308916" y="36179"/>
                      </a:cubicBezTo>
                      <a:cubicBezTo>
                        <a:pt x="309077" y="35733"/>
                        <a:pt x="309295" y="35310"/>
                        <a:pt x="309564" y="34919"/>
                      </a:cubicBezTo>
                      <a:cubicBezTo>
                        <a:pt x="317433" y="23552"/>
                        <a:pt x="336130" y="0"/>
                        <a:pt x="355887" y="0"/>
                      </a:cubicBezTo>
                      <a:cubicBezTo>
                        <a:pt x="367049" y="0"/>
                        <a:pt x="504715" y="37207"/>
                        <a:pt x="521458" y="46509"/>
                      </a:cubicBezTo>
                      <a:cubicBezTo>
                        <a:pt x="534201" y="53597"/>
                        <a:pt x="541568" y="74693"/>
                        <a:pt x="544340" y="84348"/>
                      </a:cubicBezTo>
                      <a:cubicBezTo>
                        <a:pt x="545145" y="87153"/>
                        <a:pt x="543653" y="90105"/>
                        <a:pt x="540917" y="91120"/>
                      </a:cubicBezTo>
                      <a:cubicBezTo>
                        <a:pt x="530425" y="94971"/>
                        <a:pt x="504529" y="103343"/>
                        <a:pt x="484251" y="100422"/>
                      </a:cubicBezTo>
                      <a:cubicBezTo>
                        <a:pt x="461462" y="97185"/>
                        <a:pt x="341897" y="54062"/>
                        <a:pt x="312261" y="43328"/>
                      </a:cubicBezTo>
                      <a:close/>
                      <a:moveTo>
                        <a:pt x="605174" y="56611"/>
                      </a:moveTo>
                      <a:cubicBezTo>
                        <a:pt x="605146" y="51638"/>
                        <a:pt x="607904" y="47069"/>
                        <a:pt x="612318" y="44779"/>
                      </a:cubicBezTo>
                      <a:cubicBezTo>
                        <a:pt x="628949" y="36277"/>
                        <a:pt x="666268" y="30380"/>
                        <a:pt x="674007" y="33468"/>
                      </a:cubicBezTo>
                      <a:cubicBezTo>
                        <a:pt x="683309" y="37188"/>
                        <a:pt x="815394" y="141368"/>
                        <a:pt x="832137" y="169273"/>
                      </a:cubicBezTo>
                      <a:cubicBezTo>
                        <a:pt x="846368" y="193011"/>
                        <a:pt x="841773" y="220768"/>
                        <a:pt x="840080" y="228544"/>
                      </a:cubicBezTo>
                      <a:cubicBezTo>
                        <a:pt x="839836" y="229761"/>
                        <a:pt x="838686" y="230577"/>
                        <a:pt x="837457" y="230405"/>
                      </a:cubicBezTo>
                      <a:cubicBezTo>
                        <a:pt x="828416" y="229140"/>
                        <a:pt x="792995" y="223651"/>
                        <a:pt x="780047" y="213940"/>
                      </a:cubicBezTo>
                      <a:cubicBezTo>
                        <a:pt x="765778" y="203225"/>
                        <a:pt x="617954" y="69242"/>
                        <a:pt x="605955" y="58378"/>
                      </a:cubicBezTo>
                      <a:cubicBezTo>
                        <a:pt x="605459" y="57931"/>
                        <a:pt x="605176" y="57296"/>
                        <a:pt x="605174" y="56629"/>
                      </a:cubicBezTo>
                      <a:close/>
                      <a:moveTo>
                        <a:pt x="846275" y="103659"/>
                      </a:moveTo>
                      <a:cubicBezTo>
                        <a:pt x="844119" y="97295"/>
                        <a:pt x="847530" y="90387"/>
                        <a:pt x="853894" y="88231"/>
                      </a:cubicBezTo>
                      <a:cubicBezTo>
                        <a:pt x="854788" y="87928"/>
                        <a:pt x="855715" y="87730"/>
                        <a:pt x="856656" y="87641"/>
                      </a:cubicBezTo>
                      <a:cubicBezTo>
                        <a:pt x="879520" y="85483"/>
                        <a:pt x="911722" y="86618"/>
                        <a:pt x="947497" y="128346"/>
                      </a:cubicBezTo>
                      <a:cubicBezTo>
                        <a:pt x="992146" y="180436"/>
                        <a:pt x="1023772" y="334845"/>
                        <a:pt x="1029353" y="347867"/>
                      </a:cubicBezTo>
                      <a:cubicBezTo>
                        <a:pt x="1033464" y="357467"/>
                        <a:pt x="1019400" y="389297"/>
                        <a:pt x="1011698" y="405371"/>
                      </a:cubicBezTo>
                      <a:cubicBezTo>
                        <a:pt x="1008845" y="411306"/>
                        <a:pt x="1001793" y="413901"/>
                        <a:pt x="995773" y="411231"/>
                      </a:cubicBezTo>
                      <a:cubicBezTo>
                        <a:pt x="980890" y="404701"/>
                        <a:pt x="954176" y="386767"/>
                        <a:pt x="932614" y="338565"/>
                      </a:cubicBezTo>
                      <a:cubicBezTo>
                        <a:pt x="906402" y="280020"/>
                        <a:pt x="861084" y="147489"/>
                        <a:pt x="846275" y="103659"/>
                      </a:cubicBezTo>
                      <a:close/>
                      <a:moveTo>
                        <a:pt x="1059100" y="370191"/>
                      </a:moveTo>
                      <a:cubicBezTo>
                        <a:pt x="1075843" y="360890"/>
                        <a:pt x="1140955" y="383214"/>
                        <a:pt x="1167000" y="435304"/>
                      </a:cubicBezTo>
                      <a:cubicBezTo>
                        <a:pt x="1193045" y="487394"/>
                        <a:pt x="1211648" y="675289"/>
                        <a:pt x="1207928" y="688311"/>
                      </a:cubicBezTo>
                      <a:cubicBezTo>
                        <a:pt x="1204207" y="701334"/>
                        <a:pt x="1178162" y="738541"/>
                        <a:pt x="1178162" y="738541"/>
                      </a:cubicBezTo>
                      <a:cubicBezTo>
                        <a:pt x="1178162" y="738541"/>
                        <a:pt x="1133514" y="747843"/>
                        <a:pt x="1109329" y="669708"/>
                      </a:cubicBezTo>
                      <a:cubicBezTo>
                        <a:pt x="1085145" y="591573"/>
                        <a:pt x="1059100" y="370191"/>
                        <a:pt x="1059100" y="370191"/>
                      </a:cubicBezTo>
                      <a:close/>
                      <a:moveTo>
                        <a:pt x="275501" y="236860"/>
                      </a:moveTo>
                      <a:cubicBezTo>
                        <a:pt x="273810" y="234913"/>
                        <a:pt x="274018" y="231963"/>
                        <a:pt x="275966" y="230273"/>
                      </a:cubicBezTo>
                      <a:cubicBezTo>
                        <a:pt x="276586" y="229735"/>
                        <a:pt x="277337" y="229369"/>
                        <a:pt x="278143" y="229214"/>
                      </a:cubicBezTo>
                      <a:cubicBezTo>
                        <a:pt x="315089" y="221940"/>
                        <a:pt x="434635" y="195337"/>
                        <a:pt x="441463" y="195337"/>
                      </a:cubicBezTo>
                      <a:cubicBezTo>
                        <a:pt x="448904" y="195337"/>
                        <a:pt x="493553" y="195337"/>
                        <a:pt x="510296" y="212080"/>
                      </a:cubicBezTo>
                      <a:cubicBezTo>
                        <a:pt x="527039" y="228823"/>
                        <a:pt x="489832" y="245566"/>
                        <a:pt x="469368" y="251147"/>
                      </a:cubicBezTo>
                      <a:cubicBezTo>
                        <a:pt x="448904" y="256729"/>
                        <a:pt x="333562" y="275332"/>
                        <a:pt x="316819" y="271611"/>
                      </a:cubicBezTo>
                      <a:cubicBezTo>
                        <a:pt x="304392" y="268839"/>
                        <a:pt x="284765" y="247613"/>
                        <a:pt x="275501" y="236860"/>
                      </a:cubicBezTo>
                      <a:close/>
                      <a:moveTo>
                        <a:pt x="545642" y="238106"/>
                      </a:moveTo>
                      <a:cubicBezTo>
                        <a:pt x="550535" y="225884"/>
                        <a:pt x="740979" y="299498"/>
                        <a:pt x="757723" y="303219"/>
                      </a:cubicBezTo>
                      <a:cubicBezTo>
                        <a:pt x="774466" y="306939"/>
                        <a:pt x="815394" y="346007"/>
                        <a:pt x="815394" y="353448"/>
                      </a:cubicBezTo>
                      <a:cubicBezTo>
                        <a:pt x="815394" y="360890"/>
                        <a:pt x="770745" y="381353"/>
                        <a:pt x="757723" y="381353"/>
                      </a:cubicBezTo>
                      <a:cubicBezTo>
                        <a:pt x="744700" y="381353"/>
                        <a:pt x="564246" y="327403"/>
                        <a:pt x="556805" y="308800"/>
                      </a:cubicBezTo>
                      <a:cubicBezTo>
                        <a:pt x="549363" y="290196"/>
                        <a:pt x="530760" y="275313"/>
                        <a:pt x="545642" y="238106"/>
                      </a:cubicBezTo>
                      <a:close/>
                      <a:moveTo>
                        <a:pt x="754374" y="402357"/>
                      </a:moveTo>
                      <a:cubicBezTo>
                        <a:pt x="755740" y="396969"/>
                        <a:pt x="761215" y="393708"/>
                        <a:pt x="766603" y="395074"/>
                      </a:cubicBezTo>
                      <a:cubicBezTo>
                        <a:pt x="767235" y="395234"/>
                        <a:pt x="767849" y="395455"/>
                        <a:pt x="768438" y="395734"/>
                      </a:cubicBezTo>
                      <a:cubicBezTo>
                        <a:pt x="808250" y="414579"/>
                        <a:pt x="945916" y="480268"/>
                        <a:pt x="958641" y="492993"/>
                      </a:cubicBezTo>
                      <a:cubicBezTo>
                        <a:pt x="970937" y="505290"/>
                        <a:pt x="1003568" y="560803"/>
                        <a:pt x="1014451" y="579686"/>
                      </a:cubicBezTo>
                      <a:cubicBezTo>
                        <a:pt x="1016811" y="583754"/>
                        <a:pt x="1016038" y="588914"/>
                        <a:pt x="1012591" y="592113"/>
                      </a:cubicBezTo>
                      <a:cubicBezTo>
                        <a:pt x="1005521" y="598717"/>
                        <a:pt x="991941" y="607684"/>
                        <a:pt x="973523" y="602754"/>
                      </a:cubicBezTo>
                      <a:cubicBezTo>
                        <a:pt x="945618" y="595313"/>
                        <a:pt x="778186" y="520898"/>
                        <a:pt x="757723" y="485552"/>
                      </a:cubicBezTo>
                      <a:cubicBezTo>
                        <a:pt x="742858" y="459879"/>
                        <a:pt x="749574" y="421463"/>
                        <a:pt x="754374" y="402357"/>
                      </a:cubicBezTo>
                      <a:close/>
                    </a:path>
                  </a:pathLst>
                </a:custGeom>
                <a:grpFill/>
                <a:ln w="1860" cap="flat">
                  <a:noFill/>
                  <a:prstDash val="solid"/>
                  <a:miter/>
                </a:ln>
              </p:spPr>
              <p:txBody>
                <a:bodyPr rtlCol="0" anchor="ctr"/>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grpSp>
      <p:sp>
        <p:nvSpPr>
          <p:cNvPr id="47" name="矩形 46"/>
          <p:cNvSpPr/>
          <p:nvPr/>
        </p:nvSpPr>
        <p:spPr>
          <a:xfrm>
            <a:off x="3723640" y="4128770"/>
            <a:ext cx="5942331" cy="830580"/>
          </a:xfrm>
          <a:prstGeom prst="rect">
            <a:avLst/>
          </a:prstGeom>
        </p:spPr>
        <p:txBody>
          <a:bodyPr wrap="square" lIns="0" tIns="0" rIns="0" bIns="0">
            <a:spAutoFit/>
          </a:bodyPr>
          <a:lstStyle/>
          <a:p>
            <a:pPr algn="r" fontAlgn="auto">
              <a:lnSpc>
                <a:spcPct val="150000"/>
              </a:lnSpc>
              <a:defRPr/>
            </a:pPr>
            <a:r>
              <a:rPr lang="zh-CN" altLang="en-US" dirty="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成功没有捷径。我不在家，就在试验田；不在试验田，就在去试验田的路上。</a:t>
            </a:r>
          </a:p>
        </p:txBody>
      </p:sp>
      <p:grpSp>
        <p:nvGrpSpPr>
          <p:cNvPr id="53" name="组合 52"/>
          <p:cNvGrpSpPr/>
          <p:nvPr/>
        </p:nvGrpSpPr>
        <p:grpSpPr>
          <a:xfrm>
            <a:off x="4032885" y="5284471"/>
            <a:ext cx="5496561" cy="535305"/>
            <a:chOff x="6351" y="8497"/>
            <a:chExt cx="8656" cy="843"/>
          </a:xfrm>
        </p:grpSpPr>
        <p:sp>
          <p:nvSpPr>
            <p:cNvPr id="50" name="矩形 49"/>
            <p:cNvSpPr/>
            <p:nvPr/>
          </p:nvSpPr>
          <p:spPr>
            <a:xfrm>
              <a:off x="6351" y="8790"/>
              <a:ext cx="7997" cy="523"/>
            </a:xfrm>
            <a:prstGeom prst="rect">
              <a:avLst/>
            </a:prstGeom>
          </p:spPr>
          <p:txBody>
            <a:bodyPr wrap="none" lIns="0" tIns="0" rIns="0" bIns="0">
              <a:spAutoFit/>
            </a:bodyPr>
            <a:lstStyle/>
            <a:p>
              <a:pPr algn="r">
                <a:lnSpc>
                  <a:spcPct val="120000"/>
                </a:lnSpc>
                <a:defRPr/>
              </a:pPr>
              <a:r>
                <a:rPr lang="zh-CN" altLang="en-US" dirty="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书本和电脑很重要，但是书本和电脑种不出水稻。</a:t>
              </a:r>
            </a:p>
          </p:txBody>
        </p:sp>
        <p:grpSp>
          <p:nvGrpSpPr>
            <p:cNvPr id="52" name="组合 51"/>
            <p:cNvGrpSpPr/>
            <p:nvPr/>
          </p:nvGrpSpPr>
          <p:grpSpPr>
            <a:xfrm flipH="1">
              <a:off x="13990" y="8497"/>
              <a:ext cx="1017" cy="843"/>
              <a:chOff x="1409" y="8807"/>
              <a:chExt cx="1017" cy="843"/>
            </a:xfrm>
          </p:grpSpPr>
          <p:grpSp>
            <p:nvGrpSpPr>
              <p:cNvPr id="4116" name="组合 4115"/>
              <p:cNvGrpSpPr/>
              <p:nvPr/>
            </p:nvGrpSpPr>
            <p:grpSpPr>
              <a:xfrm>
                <a:off x="1409" y="9442"/>
                <a:ext cx="654" cy="209"/>
                <a:chOff x="832792" y="5995722"/>
                <a:chExt cx="562231" cy="132585"/>
              </a:xfrm>
            </p:grpSpPr>
            <p:sp>
              <p:nvSpPr>
                <p:cNvPr id="4115" name="椭圆 4114"/>
                <p:cNvSpPr/>
                <p:nvPr/>
              </p:nvSpPr>
              <p:spPr>
                <a:xfrm>
                  <a:off x="832792" y="5995722"/>
                  <a:ext cx="562231" cy="132585"/>
                </a:xfrm>
                <a:prstGeom prst="ellipse">
                  <a:avLst/>
                </a:prstGeom>
                <a:solidFill>
                  <a:schemeClr val="accent4">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flipV="1">
                  <a:off x="909395" y="6022332"/>
                  <a:ext cx="409024" cy="79364"/>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图形 28"/>
              <p:cNvSpPr/>
              <p:nvPr/>
            </p:nvSpPr>
            <p:spPr>
              <a:xfrm>
                <a:off x="1540" y="8807"/>
                <a:ext cx="885" cy="739"/>
              </a:xfrm>
              <a:custGeom>
                <a:avLst/>
                <a:gdLst>
                  <a:gd name="connsiteX0" fmla="*/ 1665759 w 1809191"/>
                  <a:gd name="connsiteY0" fmla="*/ 325084 h 1510853"/>
                  <a:gd name="connsiteX1" fmla="*/ 1561747 w 1809191"/>
                  <a:gd name="connsiteY1" fmla="*/ 226151 h 1510853"/>
                  <a:gd name="connsiteX2" fmla="*/ 1711561 w 1809191"/>
                  <a:gd name="connsiteY2" fmla="*/ 209519 h 1510853"/>
                  <a:gd name="connsiteX3" fmla="*/ 1809192 w 1809191"/>
                  <a:gd name="connsiteY3" fmla="*/ 324675 h 1510853"/>
                  <a:gd name="connsiteX4" fmla="*/ 1665759 w 1809191"/>
                  <a:gd name="connsiteY4" fmla="*/ 325084 h 1510853"/>
                  <a:gd name="connsiteX5" fmla="*/ 1610972 w 1809191"/>
                  <a:gd name="connsiteY5" fmla="*/ 183083 h 1510853"/>
                  <a:gd name="connsiteX6" fmla="*/ 1461492 w 1809191"/>
                  <a:gd name="connsiteY6" fmla="*/ 193725 h 1510853"/>
                  <a:gd name="connsiteX7" fmla="*/ 1564612 w 1809191"/>
                  <a:gd name="connsiteY7" fmla="*/ 68486 h 1510853"/>
                  <a:gd name="connsiteX8" fmla="*/ 1733997 w 1809191"/>
                  <a:gd name="connsiteY8" fmla="*/ 74625 h 1510853"/>
                  <a:gd name="connsiteX9" fmla="*/ 1610953 w 1809191"/>
                  <a:gd name="connsiteY9" fmla="*/ 183083 h 1510853"/>
                  <a:gd name="connsiteX10" fmla="*/ 1292163 w 1809191"/>
                  <a:gd name="connsiteY10" fmla="*/ 186265 h 1510853"/>
                  <a:gd name="connsiteX11" fmla="*/ 1372158 w 1809191"/>
                  <a:gd name="connsiteY11" fmla="*/ 44134 h 1510853"/>
                  <a:gd name="connsiteX12" fmla="*/ 1540036 w 1809191"/>
                  <a:gd name="connsiteY12" fmla="*/ 21307 h 1510853"/>
                  <a:gd name="connsiteX13" fmla="*/ 1437494 w 1809191"/>
                  <a:gd name="connsiteY13" fmla="*/ 149002 h 1510853"/>
                  <a:gd name="connsiteX14" fmla="*/ 1292163 w 1809191"/>
                  <a:gd name="connsiteY14" fmla="*/ 186265 h 1510853"/>
                  <a:gd name="connsiteX15" fmla="*/ 1124117 w 1809191"/>
                  <a:gd name="connsiteY15" fmla="*/ 207956 h 1510853"/>
                  <a:gd name="connsiteX16" fmla="*/ 1178403 w 1809191"/>
                  <a:gd name="connsiteY16" fmla="*/ 54422 h 1510853"/>
                  <a:gd name="connsiteX17" fmla="*/ 1340086 w 1809191"/>
                  <a:gd name="connsiteY17" fmla="*/ 1829 h 1510853"/>
                  <a:gd name="connsiteX18" fmla="*/ 1260816 w 1809191"/>
                  <a:gd name="connsiteY18" fmla="*/ 145076 h 1510853"/>
                  <a:gd name="connsiteX19" fmla="*/ 1124117 w 1809191"/>
                  <a:gd name="connsiteY19" fmla="*/ 207956 h 1510853"/>
                  <a:gd name="connsiteX20" fmla="*/ 962267 w 1809191"/>
                  <a:gd name="connsiteY20" fmla="*/ 258186 h 1510853"/>
                  <a:gd name="connsiteX21" fmla="*/ 989205 w 1809191"/>
                  <a:gd name="connsiteY21" fmla="*/ 98047 h 1510853"/>
                  <a:gd name="connsiteX22" fmla="*/ 1139056 w 1809191"/>
                  <a:gd name="connsiteY22" fmla="*/ 17047 h 1510853"/>
                  <a:gd name="connsiteX23" fmla="*/ 1086148 w 1809191"/>
                  <a:gd name="connsiteY23" fmla="*/ 173093 h 1510853"/>
                  <a:gd name="connsiteX24" fmla="*/ 962397 w 1809191"/>
                  <a:gd name="connsiteY24" fmla="*/ 258167 h 1510853"/>
                  <a:gd name="connsiteX25" fmla="*/ 811020 w 1809191"/>
                  <a:gd name="connsiteY25" fmla="*/ 335186 h 1510853"/>
                  <a:gd name="connsiteX26" fmla="*/ 810388 w 1809191"/>
                  <a:gd name="connsiteY26" fmla="*/ 173335 h 1510853"/>
                  <a:gd name="connsiteX27" fmla="*/ 944128 w 1809191"/>
                  <a:gd name="connsiteY27" fmla="*/ 68393 h 1510853"/>
                  <a:gd name="connsiteX28" fmla="*/ 919070 w 1809191"/>
                  <a:gd name="connsiteY28" fmla="*/ 231174 h 1510853"/>
                  <a:gd name="connsiteX29" fmla="*/ 811132 w 1809191"/>
                  <a:gd name="connsiteY29" fmla="*/ 335167 h 1510853"/>
                  <a:gd name="connsiteX30" fmla="*/ 676294 w 1809191"/>
                  <a:gd name="connsiteY30" fmla="*/ 438472 h 1510853"/>
                  <a:gd name="connsiteX31" fmla="*/ 647086 w 1809191"/>
                  <a:gd name="connsiteY31" fmla="*/ 277831 h 1510853"/>
                  <a:gd name="connsiteX32" fmla="*/ 761349 w 1809191"/>
                  <a:gd name="connsiteY32" fmla="*/ 152499 h 1510853"/>
                  <a:gd name="connsiteX33" fmla="*/ 764270 w 1809191"/>
                  <a:gd name="connsiteY33" fmla="*/ 316489 h 1510853"/>
                  <a:gd name="connsiteX34" fmla="*/ 676405 w 1809191"/>
                  <a:gd name="connsiteY34" fmla="*/ 438435 h 1510853"/>
                  <a:gd name="connsiteX35" fmla="*/ 561119 w 1809191"/>
                  <a:gd name="connsiteY35" fmla="*/ 562930 h 1510853"/>
                  <a:gd name="connsiteX36" fmla="*/ 504881 w 1809191"/>
                  <a:gd name="connsiteY36" fmla="*/ 410251 h 1510853"/>
                  <a:gd name="connsiteX37" fmla="*/ 595220 w 1809191"/>
                  <a:gd name="connsiteY37" fmla="*/ 266018 h 1510853"/>
                  <a:gd name="connsiteX38" fmla="*/ 625729 w 1809191"/>
                  <a:gd name="connsiteY38" fmla="*/ 426752 h 1510853"/>
                  <a:gd name="connsiteX39" fmla="*/ 561231 w 1809191"/>
                  <a:gd name="connsiteY39" fmla="*/ 562893 h 1510853"/>
                  <a:gd name="connsiteX40" fmla="*/ 468716 w 1809191"/>
                  <a:gd name="connsiteY40" fmla="*/ 705340 h 1510853"/>
                  <a:gd name="connsiteX41" fmla="*/ 387269 w 1809191"/>
                  <a:gd name="connsiteY41" fmla="*/ 564958 h 1510853"/>
                  <a:gd name="connsiteX42" fmla="*/ 450614 w 1809191"/>
                  <a:gd name="connsiteY42" fmla="*/ 406698 h 1510853"/>
                  <a:gd name="connsiteX43" fmla="*/ 509829 w 1809191"/>
                  <a:gd name="connsiteY43" fmla="*/ 560605 h 1510853"/>
                  <a:gd name="connsiteX44" fmla="*/ 468827 w 1809191"/>
                  <a:gd name="connsiteY44" fmla="*/ 705303 h 1510853"/>
                  <a:gd name="connsiteX45" fmla="*/ 457237 w 1809191"/>
                  <a:gd name="connsiteY45" fmla="*/ 732929 h 1510853"/>
                  <a:gd name="connsiteX46" fmla="*/ 487003 w 1809191"/>
                  <a:gd name="connsiteY46" fmla="*/ 748016 h 1510853"/>
                  <a:gd name="connsiteX47" fmla="*/ 483617 w 1809191"/>
                  <a:gd name="connsiteY47" fmla="*/ 754881 h 1510853"/>
                  <a:gd name="connsiteX48" fmla="*/ 388739 w 1809191"/>
                  <a:gd name="connsiteY48" fmla="*/ 1144346 h 1510853"/>
                  <a:gd name="connsiteX49" fmla="*/ 387548 w 1809191"/>
                  <a:gd name="connsiteY49" fmla="*/ 1232843 h 1510853"/>
                  <a:gd name="connsiteX50" fmla="*/ 394395 w 1809191"/>
                  <a:gd name="connsiteY50" fmla="*/ 1313656 h 1510853"/>
                  <a:gd name="connsiteX51" fmla="*/ 396627 w 1809191"/>
                  <a:gd name="connsiteY51" fmla="*/ 1391307 h 1510853"/>
                  <a:gd name="connsiteX52" fmla="*/ 404254 w 1809191"/>
                  <a:gd name="connsiteY52" fmla="*/ 1446225 h 1510853"/>
                  <a:gd name="connsiteX53" fmla="*/ 417277 w 1809191"/>
                  <a:gd name="connsiteY53" fmla="*/ 1339385 h 1510853"/>
                  <a:gd name="connsiteX54" fmla="*/ 776474 w 1809191"/>
                  <a:gd name="connsiteY54" fmla="*/ 895263 h 1510853"/>
                  <a:gd name="connsiteX55" fmla="*/ 448177 w 1809191"/>
                  <a:gd name="connsiteY55" fmla="*/ 1375867 h 1510853"/>
                  <a:gd name="connsiteX56" fmla="*/ 426523 w 1809191"/>
                  <a:gd name="connsiteY56" fmla="*/ 1498650 h 1510853"/>
                  <a:gd name="connsiteX57" fmla="*/ 424346 w 1809191"/>
                  <a:gd name="connsiteY57" fmla="*/ 1508751 h 1510853"/>
                  <a:gd name="connsiteX58" fmla="*/ 420626 w 1809191"/>
                  <a:gd name="connsiteY58" fmla="*/ 1510742 h 1510853"/>
                  <a:gd name="connsiteX59" fmla="*/ 384925 w 1809191"/>
                  <a:gd name="connsiteY59" fmla="*/ 1510742 h 1510853"/>
                  <a:gd name="connsiteX60" fmla="*/ 367605 w 1809191"/>
                  <a:gd name="connsiteY60" fmla="*/ 1510854 h 1510853"/>
                  <a:gd name="connsiteX61" fmla="*/ 353411 w 1809191"/>
                  <a:gd name="connsiteY61" fmla="*/ 1358937 h 1510853"/>
                  <a:gd name="connsiteX62" fmla="*/ 0 w 1809191"/>
                  <a:gd name="connsiteY62" fmla="*/ 763755 h 1510853"/>
                  <a:gd name="connsiteX63" fmla="*/ 356536 w 1809191"/>
                  <a:gd name="connsiteY63" fmla="*/ 1114152 h 1510853"/>
                  <a:gd name="connsiteX64" fmla="*/ 453889 w 1809191"/>
                  <a:gd name="connsiteY64" fmla="*/ 739775 h 1510853"/>
                  <a:gd name="connsiteX65" fmla="*/ 1580890 w 1809191"/>
                  <a:gd name="connsiteY65" fmla="*/ 288305 h 1510853"/>
                  <a:gd name="connsiteX66" fmla="*/ 1598116 w 1809191"/>
                  <a:gd name="connsiteY66" fmla="*/ 442714 h 1510853"/>
                  <a:gd name="connsiteX67" fmla="*/ 1500429 w 1809191"/>
                  <a:gd name="connsiteY67" fmla="*/ 369881 h 1510853"/>
                  <a:gd name="connsiteX68" fmla="*/ 1458051 w 1809191"/>
                  <a:gd name="connsiteY68" fmla="*/ 218691 h 1510853"/>
                  <a:gd name="connsiteX69" fmla="*/ 1581020 w 1809191"/>
                  <a:gd name="connsiteY69" fmla="*/ 288305 h 1510853"/>
                  <a:gd name="connsiteX70" fmla="*/ 1425941 w 1809191"/>
                  <a:gd name="connsiteY70" fmla="*/ 257851 h 1510853"/>
                  <a:gd name="connsiteX71" fmla="*/ 1469380 w 1809191"/>
                  <a:gd name="connsiteY71" fmla="*/ 407330 h 1510853"/>
                  <a:gd name="connsiteX72" fmla="*/ 1360624 w 1809191"/>
                  <a:gd name="connsiteY72" fmla="*/ 352208 h 1510853"/>
                  <a:gd name="connsiteX73" fmla="*/ 1293093 w 1809191"/>
                  <a:gd name="connsiteY73" fmla="*/ 211454 h 1510853"/>
                  <a:gd name="connsiteX74" fmla="*/ 1426071 w 1809191"/>
                  <a:gd name="connsiteY74" fmla="*/ 257832 h 1510853"/>
                  <a:gd name="connsiteX75" fmla="*/ 1268109 w 1809191"/>
                  <a:gd name="connsiteY75" fmla="*/ 254130 h 1510853"/>
                  <a:gd name="connsiteX76" fmla="*/ 1336551 w 1809191"/>
                  <a:gd name="connsiteY76" fmla="*/ 394308 h 1510853"/>
                  <a:gd name="connsiteX77" fmla="*/ 1220260 w 1809191"/>
                  <a:gd name="connsiteY77" fmla="*/ 359724 h 1510853"/>
                  <a:gd name="connsiteX78" fmla="*/ 1129364 w 1809191"/>
                  <a:gd name="connsiteY78" fmla="*/ 232476 h 1510853"/>
                  <a:gd name="connsiteX79" fmla="*/ 1268239 w 1809191"/>
                  <a:gd name="connsiteY79" fmla="*/ 254167 h 1510853"/>
                  <a:gd name="connsiteX80" fmla="*/ 1112248 w 1809191"/>
                  <a:gd name="connsiteY80" fmla="*/ 279282 h 1510853"/>
                  <a:gd name="connsiteX81" fmla="*/ 1203610 w 1809191"/>
                  <a:gd name="connsiteY81" fmla="*/ 404130 h 1510853"/>
                  <a:gd name="connsiteX82" fmla="*/ 1083432 w 1809191"/>
                  <a:gd name="connsiteY82" fmla="*/ 391294 h 1510853"/>
                  <a:gd name="connsiteX83" fmla="*/ 971717 w 1809191"/>
                  <a:gd name="connsiteY83" fmla="*/ 281403 h 1510853"/>
                  <a:gd name="connsiteX84" fmla="*/ 1112360 w 1809191"/>
                  <a:gd name="connsiteY84" fmla="*/ 279338 h 1510853"/>
                  <a:gd name="connsiteX85" fmla="*/ 963327 w 1809191"/>
                  <a:gd name="connsiteY85" fmla="*/ 331037 h 1510853"/>
                  <a:gd name="connsiteX86" fmla="*/ 1075041 w 1809191"/>
                  <a:gd name="connsiteY86" fmla="*/ 438249 h 1510853"/>
                  <a:gd name="connsiteX87" fmla="*/ 953802 w 1809191"/>
                  <a:gd name="connsiteY87" fmla="*/ 445802 h 1510853"/>
                  <a:gd name="connsiteX88" fmla="*/ 824359 w 1809191"/>
                  <a:gd name="connsiteY88" fmla="*/ 356412 h 1510853"/>
                  <a:gd name="connsiteX89" fmla="*/ 963439 w 1809191"/>
                  <a:gd name="connsiteY89" fmla="*/ 331093 h 1510853"/>
                  <a:gd name="connsiteX90" fmla="*/ 824973 w 1809191"/>
                  <a:gd name="connsiteY90" fmla="*/ 407312 h 1510853"/>
                  <a:gd name="connsiteX91" fmla="*/ 953802 w 1809191"/>
                  <a:gd name="connsiteY91" fmla="*/ 494171 h 1510853"/>
                  <a:gd name="connsiteX92" fmla="*/ 834740 w 1809191"/>
                  <a:gd name="connsiteY92" fmla="*/ 521630 h 1510853"/>
                  <a:gd name="connsiteX93" fmla="*/ 693260 w 1809191"/>
                  <a:gd name="connsiteY93" fmla="*/ 457169 h 1510853"/>
                  <a:gd name="connsiteX94" fmla="*/ 825085 w 1809191"/>
                  <a:gd name="connsiteY94" fmla="*/ 407498 h 1510853"/>
                  <a:gd name="connsiteX95" fmla="*/ 747396 w 1809191"/>
                  <a:gd name="connsiteY95" fmla="*/ 662180 h 1510853"/>
                  <a:gd name="connsiteX96" fmla="*/ 646807 w 1809191"/>
                  <a:gd name="connsiteY96" fmla="*/ 729599 h 1510853"/>
                  <a:gd name="connsiteX97" fmla="*/ 490835 w 1809191"/>
                  <a:gd name="connsiteY97" fmla="*/ 716837 h 1510853"/>
                  <a:gd name="connsiteX98" fmla="*/ 597657 w 1809191"/>
                  <a:gd name="connsiteY98" fmla="*/ 625103 h 1510853"/>
                  <a:gd name="connsiteX99" fmla="*/ 747508 w 1809191"/>
                  <a:gd name="connsiteY99" fmla="*/ 662366 h 1510853"/>
                  <a:gd name="connsiteX100" fmla="*/ 701148 w 1809191"/>
                  <a:gd name="connsiteY100" fmla="*/ 505538 h 1510853"/>
                  <a:gd name="connsiteX101" fmla="*/ 843204 w 1809191"/>
                  <a:gd name="connsiteY101" fmla="*/ 569423 h 1510853"/>
                  <a:gd name="connsiteX102" fmla="*/ 731955 w 1809191"/>
                  <a:gd name="connsiteY102" fmla="*/ 617662 h 1510853"/>
                  <a:gd name="connsiteX103" fmla="*/ 580858 w 1809191"/>
                  <a:gd name="connsiteY103" fmla="*/ 578110 h 1510853"/>
                  <a:gd name="connsiteX104" fmla="*/ 701241 w 1809191"/>
                  <a:gd name="connsiteY104" fmla="*/ 505761 h 15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809191" h="1510853">
                    <a:moveTo>
                      <a:pt x="1665759" y="325084"/>
                    </a:moveTo>
                    <a:cubicBezTo>
                      <a:pt x="1621110" y="306034"/>
                      <a:pt x="1586099" y="272715"/>
                      <a:pt x="1561747" y="226151"/>
                    </a:cubicBezTo>
                    <a:cubicBezTo>
                      <a:pt x="1604014" y="197836"/>
                      <a:pt x="1660345" y="187623"/>
                      <a:pt x="1711561" y="209519"/>
                    </a:cubicBezTo>
                    <a:cubicBezTo>
                      <a:pt x="1764023" y="228123"/>
                      <a:pt x="1797528" y="276231"/>
                      <a:pt x="1809192" y="324675"/>
                    </a:cubicBezTo>
                    <a:cubicBezTo>
                      <a:pt x="1759074" y="342850"/>
                      <a:pt x="1711412" y="341269"/>
                      <a:pt x="1665759" y="325084"/>
                    </a:cubicBezTo>
                    <a:close/>
                    <a:moveTo>
                      <a:pt x="1610972" y="183083"/>
                    </a:moveTo>
                    <a:cubicBezTo>
                      <a:pt x="1559291" y="203826"/>
                      <a:pt x="1508261" y="208942"/>
                      <a:pt x="1461492" y="193725"/>
                    </a:cubicBezTo>
                    <a:cubicBezTo>
                      <a:pt x="1475873" y="141170"/>
                      <a:pt x="1509638" y="94921"/>
                      <a:pt x="1564612" y="68486"/>
                    </a:cubicBezTo>
                    <a:cubicBezTo>
                      <a:pt x="1618562" y="45213"/>
                      <a:pt x="1683265" y="45901"/>
                      <a:pt x="1733997" y="74625"/>
                    </a:cubicBezTo>
                    <a:cubicBezTo>
                      <a:pt x="1706817" y="122696"/>
                      <a:pt x="1663136" y="159215"/>
                      <a:pt x="1610953" y="183083"/>
                    </a:cubicBezTo>
                    <a:close/>
                    <a:moveTo>
                      <a:pt x="1292163" y="186265"/>
                    </a:moveTo>
                    <a:cubicBezTo>
                      <a:pt x="1297223" y="132128"/>
                      <a:pt x="1322598" y="79406"/>
                      <a:pt x="1372158" y="44134"/>
                    </a:cubicBezTo>
                    <a:cubicBezTo>
                      <a:pt x="1421346" y="12266"/>
                      <a:pt x="1485044" y="2090"/>
                      <a:pt x="1540036" y="21307"/>
                    </a:cubicBezTo>
                    <a:cubicBezTo>
                      <a:pt x="1521433" y="74160"/>
                      <a:pt x="1484802" y="116706"/>
                      <a:pt x="1437494" y="149002"/>
                    </a:cubicBezTo>
                    <a:cubicBezTo>
                      <a:pt x="1389980" y="179791"/>
                      <a:pt x="1340774" y="190804"/>
                      <a:pt x="1292163" y="186265"/>
                    </a:cubicBezTo>
                    <a:close/>
                    <a:moveTo>
                      <a:pt x="1124117" y="207956"/>
                    </a:moveTo>
                    <a:cubicBezTo>
                      <a:pt x="1119876" y="154490"/>
                      <a:pt x="1135280" y="94773"/>
                      <a:pt x="1178403" y="54422"/>
                    </a:cubicBezTo>
                    <a:cubicBezTo>
                      <a:pt x="1221191" y="11987"/>
                      <a:pt x="1282378" y="-6133"/>
                      <a:pt x="1340086" y="1829"/>
                    </a:cubicBezTo>
                    <a:cubicBezTo>
                      <a:pt x="1330244" y="57035"/>
                      <a:pt x="1302365" y="107416"/>
                      <a:pt x="1260816" y="145076"/>
                    </a:cubicBezTo>
                    <a:cubicBezTo>
                      <a:pt x="1219609" y="186116"/>
                      <a:pt x="1172617" y="202505"/>
                      <a:pt x="1124117" y="207956"/>
                    </a:cubicBezTo>
                    <a:close/>
                    <a:moveTo>
                      <a:pt x="962267" y="258186"/>
                    </a:moveTo>
                    <a:cubicBezTo>
                      <a:pt x="948147" y="204552"/>
                      <a:pt x="953746" y="145895"/>
                      <a:pt x="989205" y="98047"/>
                    </a:cubicBezTo>
                    <a:cubicBezTo>
                      <a:pt x="1023454" y="47092"/>
                      <a:pt x="1081590" y="21921"/>
                      <a:pt x="1139056" y="17047"/>
                    </a:cubicBezTo>
                    <a:cubicBezTo>
                      <a:pt x="1139045" y="73463"/>
                      <a:pt x="1120450" y="128304"/>
                      <a:pt x="1086148" y="173093"/>
                    </a:cubicBezTo>
                    <a:cubicBezTo>
                      <a:pt x="1056069" y="215003"/>
                      <a:pt x="1012299" y="245094"/>
                      <a:pt x="962397" y="258167"/>
                    </a:cubicBezTo>
                    <a:close/>
                    <a:moveTo>
                      <a:pt x="811020" y="335186"/>
                    </a:moveTo>
                    <a:cubicBezTo>
                      <a:pt x="788473" y="285570"/>
                      <a:pt x="784845" y="228476"/>
                      <a:pt x="810388" y="173335"/>
                    </a:cubicBezTo>
                    <a:cubicBezTo>
                      <a:pt x="835651" y="118418"/>
                      <a:pt x="887964" y="81713"/>
                      <a:pt x="944128" y="68393"/>
                    </a:cubicBezTo>
                    <a:cubicBezTo>
                      <a:pt x="953430" y="121562"/>
                      <a:pt x="944445" y="180535"/>
                      <a:pt x="919070" y="231174"/>
                    </a:cubicBezTo>
                    <a:cubicBezTo>
                      <a:pt x="892448" y="279338"/>
                      <a:pt x="857399" y="318052"/>
                      <a:pt x="811132" y="335167"/>
                    </a:cubicBezTo>
                    <a:close/>
                    <a:moveTo>
                      <a:pt x="676294" y="438472"/>
                    </a:moveTo>
                    <a:cubicBezTo>
                      <a:pt x="645616" y="393657"/>
                      <a:pt x="631366" y="336674"/>
                      <a:pt x="647086" y="277831"/>
                    </a:cubicBezTo>
                    <a:cubicBezTo>
                      <a:pt x="664778" y="222207"/>
                      <a:pt x="706617" y="172647"/>
                      <a:pt x="761349" y="152499"/>
                    </a:cubicBezTo>
                    <a:cubicBezTo>
                      <a:pt x="780976" y="205296"/>
                      <a:pt x="779432" y="260400"/>
                      <a:pt x="764270" y="316489"/>
                    </a:cubicBezTo>
                    <a:cubicBezTo>
                      <a:pt x="747415" y="370607"/>
                      <a:pt x="716700" y="410493"/>
                      <a:pt x="676405" y="438435"/>
                    </a:cubicBezTo>
                    <a:close/>
                    <a:moveTo>
                      <a:pt x="561119" y="562930"/>
                    </a:moveTo>
                    <a:cubicBezTo>
                      <a:pt x="523522" y="524458"/>
                      <a:pt x="497030" y="468610"/>
                      <a:pt x="504881" y="410251"/>
                    </a:cubicBezTo>
                    <a:cubicBezTo>
                      <a:pt x="510201" y="349641"/>
                      <a:pt x="546181" y="297142"/>
                      <a:pt x="595220" y="266018"/>
                    </a:cubicBezTo>
                    <a:cubicBezTo>
                      <a:pt x="623016" y="314699"/>
                      <a:pt x="633754" y="371271"/>
                      <a:pt x="625729" y="426752"/>
                    </a:cubicBezTo>
                    <a:cubicBezTo>
                      <a:pt x="621023" y="485186"/>
                      <a:pt x="594531" y="527248"/>
                      <a:pt x="561231" y="562893"/>
                    </a:cubicBezTo>
                    <a:close/>
                    <a:moveTo>
                      <a:pt x="468716" y="705340"/>
                    </a:moveTo>
                    <a:cubicBezTo>
                      <a:pt x="423267" y="673119"/>
                      <a:pt x="390934" y="624805"/>
                      <a:pt x="387269" y="564958"/>
                    </a:cubicBezTo>
                    <a:cubicBezTo>
                      <a:pt x="380926" y="503864"/>
                      <a:pt x="409947" y="447532"/>
                      <a:pt x="450614" y="406698"/>
                    </a:cubicBezTo>
                    <a:cubicBezTo>
                      <a:pt x="486588" y="450182"/>
                      <a:pt x="507380" y="504222"/>
                      <a:pt x="509829" y="560605"/>
                    </a:cubicBezTo>
                    <a:cubicBezTo>
                      <a:pt x="512341" y="616862"/>
                      <a:pt x="497718" y="665863"/>
                      <a:pt x="468827" y="705303"/>
                    </a:cubicBezTo>
                    <a:close/>
                    <a:moveTo>
                      <a:pt x="457237" y="732929"/>
                    </a:moveTo>
                    <a:lnTo>
                      <a:pt x="487003" y="748016"/>
                    </a:lnTo>
                    <a:lnTo>
                      <a:pt x="483617" y="754881"/>
                    </a:lnTo>
                    <a:cubicBezTo>
                      <a:pt x="479896" y="762509"/>
                      <a:pt x="390972" y="944730"/>
                      <a:pt x="388739" y="1144346"/>
                    </a:cubicBezTo>
                    <a:cubicBezTo>
                      <a:pt x="387604" y="1174390"/>
                      <a:pt x="387251" y="1204044"/>
                      <a:pt x="387548" y="1232843"/>
                    </a:cubicBezTo>
                    <a:cubicBezTo>
                      <a:pt x="391702" y="1259589"/>
                      <a:pt x="393990" y="1286592"/>
                      <a:pt x="394395" y="1313656"/>
                    </a:cubicBezTo>
                    <a:cubicBezTo>
                      <a:pt x="394692" y="1340910"/>
                      <a:pt x="395529" y="1366546"/>
                      <a:pt x="396627" y="1391307"/>
                    </a:cubicBezTo>
                    <a:cubicBezTo>
                      <a:pt x="398859" y="1411176"/>
                      <a:pt x="401389" y="1429761"/>
                      <a:pt x="404254" y="1446225"/>
                    </a:cubicBezTo>
                    <a:cubicBezTo>
                      <a:pt x="409296" y="1413576"/>
                      <a:pt x="413761" y="1378173"/>
                      <a:pt x="417277" y="1339385"/>
                    </a:cubicBezTo>
                    <a:cubicBezTo>
                      <a:pt x="447508" y="1015479"/>
                      <a:pt x="776474" y="895263"/>
                      <a:pt x="776474" y="895263"/>
                    </a:cubicBezTo>
                    <a:cubicBezTo>
                      <a:pt x="776474" y="895263"/>
                      <a:pt x="479338" y="1028260"/>
                      <a:pt x="448177" y="1375867"/>
                    </a:cubicBezTo>
                    <a:cubicBezTo>
                      <a:pt x="444196" y="1420515"/>
                      <a:pt x="434783" y="1461852"/>
                      <a:pt x="426523" y="1498650"/>
                    </a:cubicBezTo>
                    <a:lnTo>
                      <a:pt x="424346" y="1508751"/>
                    </a:lnTo>
                    <a:cubicBezTo>
                      <a:pt x="423639" y="1511095"/>
                      <a:pt x="421872" y="1510612"/>
                      <a:pt x="420626" y="1510742"/>
                    </a:cubicBezTo>
                    <a:lnTo>
                      <a:pt x="384925" y="1510742"/>
                    </a:lnTo>
                    <a:cubicBezTo>
                      <a:pt x="382060" y="1510854"/>
                      <a:pt x="367605" y="1510854"/>
                      <a:pt x="367605" y="1510854"/>
                    </a:cubicBezTo>
                    <a:cubicBezTo>
                      <a:pt x="361169" y="1465405"/>
                      <a:pt x="353820" y="1414115"/>
                      <a:pt x="353411" y="1358937"/>
                    </a:cubicBezTo>
                    <a:cubicBezTo>
                      <a:pt x="350211" y="928396"/>
                      <a:pt x="0" y="763755"/>
                      <a:pt x="0" y="763755"/>
                    </a:cubicBezTo>
                    <a:cubicBezTo>
                      <a:pt x="0" y="763755"/>
                      <a:pt x="257621" y="862075"/>
                      <a:pt x="356536" y="1114152"/>
                    </a:cubicBezTo>
                    <a:cubicBezTo>
                      <a:pt x="366694" y="916415"/>
                      <a:pt x="452977" y="741598"/>
                      <a:pt x="453889" y="739775"/>
                    </a:cubicBezTo>
                    <a:close/>
                    <a:moveTo>
                      <a:pt x="1580890" y="288305"/>
                    </a:moveTo>
                    <a:cubicBezTo>
                      <a:pt x="1609446" y="332153"/>
                      <a:pt x="1611567" y="389899"/>
                      <a:pt x="1598116" y="442714"/>
                    </a:cubicBezTo>
                    <a:cubicBezTo>
                      <a:pt x="1560705" y="434026"/>
                      <a:pt x="1526567" y="413953"/>
                      <a:pt x="1500429" y="369881"/>
                    </a:cubicBezTo>
                    <a:cubicBezTo>
                      <a:pt x="1473510" y="329084"/>
                      <a:pt x="1458051" y="273906"/>
                      <a:pt x="1458051" y="218691"/>
                    </a:cubicBezTo>
                    <a:cubicBezTo>
                      <a:pt x="1505657" y="219788"/>
                      <a:pt x="1553617" y="241536"/>
                      <a:pt x="1581020" y="288305"/>
                    </a:cubicBezTo>
                    <a:close/>
                    <a:moveTo>
                      <a:pt x="1425941" y="257851"/>
                    </a:moveTo>
                    <a:cubicBezTo>
                      <a:pt x="1461529" y="296304"/>
                      <a:pt x="1473491" y="353826"/>
                      <a:pt x="1469380" y="407330"/>
                    </a:cubicBezTo>
                    <a:cubicBezTo>
                      <a:pt x="1430834" y="405600"/>
                      <a:pt x="1394017" y="391350"/>
                      <a:pt x="1360624" y="352208"/>
                    </a:cubicBezTo>
                    <a:cubicBezTo>
                      <a:pt x="1327305" y="316266"/>
                      <a:pt x="1302451" y="265925"/>
                      <a:pt x="1293093" y="211454"/>
                    </a:cubicBezTo>
                    <a:cubicBezTo>
                      <a:pt x="1340142" y="201985"/>
                      <a:pt x="1390873" y="217928"/>
                      <a:pt x="1426071" y="257832"/>
                    </a:cubicBezTo>
                    <a:close/>
                    <a:moveTo>
                      <a:pt x="1268109" y="254130"/>
                    </a:moveTo>
                    <a:cubicBezTo>
                      <a:pt x="1309855" y="288751"/>
                      <a:pt x="1331361" y="340283"/>
                      <a:pt x="1336551" y="394308"/>
                    </a:cubicBezTo>
                    <a:cubicBezTo>
                      <a:pt x="1298321" y="400596"/>
                      <a:pt x="1259607" y="389992"/>
                      <a:pt x="1220260" y="359724"/>
                    </a:cubicBezTo>
                    <a:cubicBezTo>
                      <a:pt x="1180765" y="327149"/>
                      <a:pt x="1148172" y="285310"/>
                      <a:pt x="1129364" y="232476"/>
                    </a:cubicBezTo>
                    <a:cubicBezTo>
                      <a:pt x="1173770" y="213537"/>
                      <a:pt x="1227069" y="223565"/>
                      <a:pt x="1268239" y="254167"/>
                    </a:cubicBezTo>
                    <a:close/>
                    <a:moveTo>
                      <a:pt x="1112248" y="279282"/>
                    </a:moveTo>
                    <a:cubicBezTo>
                      <a:pt x="1159353" y="305829"/>
                      <a:pt x="1189230" y="351836"/>
                      <a:pt x="1203610" y="404130"/>
                    </a:cubicBezTo>
                    <a:cubicBezTo>
                      <a:pt x="1167817" y="419609"/>
                      <a:pt x="1127113" y="412688"/>
                      <a:pt x="1083432" y="391294"/>
                    </a:cubicBezTo>
                    <a:cubicBezTo>
                      <a:pt x="1037027" y="365325"/>
                      <a:pt x="998447" y="327374"/>
                      <a:pt x="971717" y="281403"/>
                    </a:cubicBezTo>
                    <a:cubicBezTo>
                      <a:pt x="1012366" y="256084"/>
                      <a:pt x="1066205" y="254670"/>
                      <a:pt x="1112360" y="279338"/>
                    </a:cubicBezTo>
                    <a:close/>
                    <a:moveTo>
                      <a:pt x="963327" y="331037"/>
                    </a:moveTo>
                    <a:cubicBezTo>
                      <a:pt x="1013706" y="347576"/>
                      <a:pt x="1051192" y="387797"/>
                      <a:pt x="1075041" y="438249"/>
                    </a:cubicBezTo>
                    <a:cubicBezTo>
                      <a:pt x="1041853" y="458229"/>
                      <a:pt x="1001018" y="460239"/>
                      <a:pt x="953802" y="445802"/>
                    </a:cubicBezTo>
                    <a:cubicBezTo>
                      <a:pt x="907014" y="431385"/>
                      <a:pt x="859668" y="398847"/>
                      <a:pt x="824359" y="356412"/>
                    </a:cubicBezTo>
                    <a:cubicBezTo>
                      <a:pt x="862254" y="328023"/>
                      <a:pt x="912037" y="312024"/>
                      <a:pt x="963439" y="331093"/>
                    </a:cubicBezTo>
                    <a:close/>
                    <a:moveTo>
                      <a:pt x="824973" y="407312"/>
                    </a:moveTo>
                    <a:cubicBezTo>
                      <a:pt x="876374" y="413079"/>
                      <a:pt x="922958" y="450676"/>
                      <a:pt x="953802" y="494171"/>
                    </a:cubicBezTo>
                    <a:cubicBezTo>
                      <a:pt x="922734" y="516961"/>
                      <a:pt x="885881" y="530709"/>
                      <a:pt x="834740" y="521630"/>
                    </a:cubicBezTo>
                    <a:cubicBezTo>
                      <a:pt x="786371" y="515621"/>
                      <a:pt x="735304" y="493074"/>
                      <a:pt x="693260" y="457169"/>
                    </a:cubicBezTo>
                    <a:cubicBezTo>
                      <a:pt x="723137" y="419571"/>
                      <a:pt x="772418" y="399368"/>
                      <a:pt x="825085" y="407498"/>
                    </a:cubicBezTo>
                    <a:close/>
                    <a:moveTo>
                      <a:pt x="747396" y="662180"/>
                    </a:moveTo>
                    <a:cubicBezTo>
                      <a:pt x="730169" y="697266"/>
                      <a:pt x="693855" y="717786"/>
                      <a:pt x="646807" y="729599"/>
                    </a:cubicBezTo>
                    <a:cubicBezTo>
                      <a:pt x="597601" y="739459"/>
                      <a:pt x="541418" y="735366"/>
                      <a:pt x="490835" y="716837"/>
                    </a:cubicBezTo>
                    <a:cubicBezTo>
                      <a:pt x="507539" y="669400"/>
                      <a:pt x="548240" y="634448"/>
                      <a:pt x="597657" y="625103"/>
                    </a:cubicBezTo>
                    <a:cubicBezTo>
                      <a:pt x="650863" y="615373"/>
                      <a:pt x="702692" y="631131"/>
                      <a:pt x="747508" y="662366"/>
                    </a:cubicBezTo>
                    <a:close/>
                    <a:moveTo>
                      <a:pt x="701148" y="505538"/>
                    </a:moveTo>
                    <a:cubicBezTo>
                      <a:pt x="755768" y="505706"/>
                      <a:pt x="804770" y="531044"/>
                      <a:pt x="843204" y="569423"/>
                    </a:cubicBezTo>
                    <a:cubicBezTo>
                      <a:pt x="818201" y="598965"/>
                      <a:pt x="781273" y="615169"/>
                      <a:pt x="731955" y="617662"/>
                    </a:cubicBezTo>
                    <a:cubicBezTo>
                      <a:pt x="680572" y="617662"/>
                      <a:pt x="628948" y="606499"/>
                      <a:pt x="580858" y="578110"/>
                    </a:cubicBezTo>
                    <a:cubicBezTo>
                      <a:pt x="602456" y="534969"/>
                      <a:pt x="650565" y="509110"/>
                      <a:pt x="701241" y="505761"/>
                    </a:cubicBezTo>
                    <a:close/>
                  </a:path>
                </a:pathLst>
              </a:custGeom>
              <a:solidFill>
                <a:srgbClr val="EFBC4C"/>
              </a:solidFill>
              <a:ln w="1860" cap="flat">
                <a:noFill/>
                <a:prstDash val="solid"/>
                <a:miter/>
              </a:ln>
            </p:spPr>
            <p:txBody>
              <a:bodyPr rtlCol="0" anchor="ctr"/>
              <a:lstStyle/>
              <a:p>
                <a:endParaRPr lang="zh-CN" altLang="en-US"/>
              </a:p>
            </p:txBody>
          </p:sp>
        </p:gr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2副本"/>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2192000" cy="6892925"/>
          </a:xfrm>
          <a:prstGeom prst="rect">
            <a:avLst/>
          </a:prstGeom>
        </p:spPr>
      </p:pic>
      <p:pic>
        <p:nvPicPr>
          <p:cNvPr id="324" name="图片 3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72115" y="5273040"/>
            <a:ext cx="1620000" cy="1620000"/>
          </a:xfrm>
          <a:prstGeom prst="rect">
            <a:avLst/>
          </a:prstGeom>
        </p:spPr>
      </p:pic>
      <p:pic>
        <p:nvPicPr>
          <p:cNvPr id="318" name="图片 3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38115"/>
            <a:ext cx="1620000" cy="1620000"/>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1516" y="108429"/>
            <a:ext cx="624781" cy="668839"/>
          </a:xfrm>
          <a:prstGeom prst="rect">
            <a:avLst/>
          </a:prstGeom>
        </p:spPr>
      </p:pic>
      <p:sp>
        <p:nvSpPr>
          <p:cNvPr id="6" name="文本框 5"/>
          <p:cNvSpPr txBox="1"/>
          <p:nvPr/>
        </p:nvSpPr>
        <p:spPr>
          <a:xfrm>
            <a:off x="941705" y="285117"/>
            <a:ext cx="3352800" cy="461665"/>
          </a:xfrm>
          <a:prstGeom prst="rect">
            <a:avLst/>
          </a:prstGeom>
          <a:noFill/>
        </p:spPr>
        <p:txBody>
          <a:bodyPr wrap="square" rtlCol="0">
            <a:spAutoFit/>
          </a:bodyPr>
          <a:lstStyle/>
          <a:p>
            <a:r>
              <a:rPr lang="zh-CN" altLang="en-US" sz="2400" b="1">
                <a:solidFill>
                  <a:schemeClr val="tx1">
                    <a:lumMod val="65000"/>
                    <a:lumOff val="35000"/>
                  </a:schemeClr>
                </a:solidFill>
                <a:latin typeface="Source Han Sans CN Bold" panose="020B0500000000000000" charset="-122"/>
                <a:ea typeface="Source Han Sans CN Bold" panose="020B0500000000000000" charset="-122"/>
              </a:rPr>
              <a:t>袁隆平的壮阔人生</a:t>
            </a:r>
          </a:p>
        </p:txBody>
      </p:sp>
      <p:grpSp>
        <p:nvGrpSpPr>
          <p:cNvPr id="92" name="组合 91"/>
          <p:cNvGrpSpPr/>
          <p:nvPr/>
        </p:nvGrpSpPr>
        <p:grpSpPr>
          <a:xfrm>
            <a:off x="321945" y="1176021"/>
            <a:ext cx="11541126" cy="4501515"/>
            <a:chOff x="633" y="1936"/>
            <a:chExt cx="18175" cy="7089"/>
          </a:xfrm>
        </p:grpSpPr>
        <p:pic>
          <p:nvPicPr>
            <p:cNvPr id="21" name="图片 2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199" y="2776"/>
              <a:ext cx="11510" cy="5697"/>
            </a:xfrm>
            <a:prstGeom prst="rect">
              <a:avLst/>
            </a:prstGeom>
          </p:spPr>
        </p:pic>
        <p:grpSp>
          <p:nvGrpSpPr>
            <p:cNvPr id="229" name="组合 228"/>
            <p:cNvGrpSpPr/>
            <p:nvPr/>
          </p:nvGrpSpPr>
          <p:grpSpPr>
            <a:xfrm>
              <a:off x="633" y="5502"/>
              <a:ext cx="4940" cy="1138"/>
              <a:chOff x="142824" y="3395172"/>
              <a:chExt cx="3137142" cy="722727"/>
            </a:xfrm>
          </p:grpSpPr>
          <p:sp>
            <p:nvSpPr>
              <p:cNvPr id="230" name="矩形 229"/>
              <p:cNvSpPr/>
              <p:nvPr/>
            </p:nvSpPr>
            <p:spPr>
              <a:xfrm>
                <a:off x="1034680" y="3900771"/>
                <a:ext cx="2000666" cy="200082"/>
              </a:xfrm>
              <a:prstGeom prst="rect">
                <a:avLst/>
              </a:prstGeom>
            </p:spPr>
            <p:txBody>
              <a:bodyPr wrap="none" lIns="0" tIns="0" rIns="0" bIns="0">
                <a:spAutoFit/>
              </a:bodyPr>
              <a:lstStyle/>
              <a:p>
                <a:pPr algn="just">
                  <a:defRPr/>
                </a:pPr>
                <a:r>
                  <a:rPr lang="zh-CN" altLang="en-US" sz="130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发现了第一株天然杂交水稻</a:t>
                </a:r>
              </a:p>
            </p:txBody>
          </p:sp>
          <p:sp>
            <p:nvSpPr>
              <p:cNvPr id="231" name="文本框 230"/>
              <p:cNvSpPr txBox="1"/>
              <p:nvPr/>
            </p:nvSpPr>
            <p:spPr>
              <a:xfrm>
                <a:off x="1974164" y="3395172"/>
                <a:ext cx="966470" cy="338599"/>
              </a:xfrm>
              <a:prstGeom prst="rect">
                <a:avLst/>
              </a:prstGeom>
              <a:noFill/>
            </p:spPr>
            <p:txBody>
              <a:bodyPr wrap="square" rtlCol="0">
                <a:spAutoFit/>
              </a:bodyPr>
              <a:lstStyle/>
              <a:p>
                <a:pPr algn="ctr"/>
                <a:r>
                  <a:rPr lang="en-US" altLang="zh-CN"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1960</a:t>
                </a:r>
                <a:r>
                  <a:rPr lang="zh-CN" altLang="en-US"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年</a:t>
                </a:r>
              </a:p>
            </p:txBody>
          </p:sp>
          <p:cxnSp>
            <p:nvCxnSpPr>
              <p:cNvPr id="232" name="直接连接符 231"/>
              <p:cNvCxnSpPr/>
              <p:nvPr/>
            </p:nvCxnSpPr>
            <p:spPr>
              <a:xfrm>
                <a:off x="3009979" y="3749978"/>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a:off x="142824" y="3753788"/>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234" name="椭圆 233"/>
              <p:cNvSpPr/>
              <p:nvPr/>
            </p:nvSpPr>
            <p:spPr>
              <a:xfrm>
                <a:off x="3154236" y="3992169"/>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Source Han Sans CN Regular" panose="020B0500000000000000" charset="-122"/>
                  <a:ea typeface="Source Han Sans CN Regular" panose="020B0500000000000000" charset="-122"/>
                </a:endParaRPr>
              </a:p>
            </p:txBody>
          </p:sp>
        </p:grpSp>
        <p:grpSp>
          <p:nvGrpSpPr>
            <p:cNvPr id="149" name="组合 148"/>
            <p:cNvGrpSpPr/>
            <p:nvPr/>
          </p:nvGrpSpPr>
          <p:grpSpPr>
            <a:xfrm>
              <a:off x="6708" y="8031"/>
              <a:ext cx="4955" cy="994"/>
              <a:chOff x="2805775" y="5790186"/>
              <a:chExt cx="3146177" cy="631612"/>
            </a:xfrm>
          </p:grpSpPr>
          <p:sp>
            <p:nvSpPr>
              <p:cNvPr id="150" name="矩形 149"/>
              <p:cNvSpPr/>
              <p:nvPr/>
            </p:nvSpPr>
            <p:spPr>
              <a:xfrm>
                <a:off x="3083730" y="6221621"/>
                <a:ext cx="2000390" cy="200177"/>
              </a:xfrm>
              <a:prstGeom prst="rect">
                <a:avLst/>
              </a:prstGeom>
            </p:spPr>
            <p:txBody>
              <a:bodyPr wrap="none" lIns="0" tIns="0" rIns="0" bIns="0">
                <a:spAutoFit/>
              </a:bodyPr>
              <a:lstStyle/>
              <a:p>
                <a:pPr algn="l">
                  <a:defRPr/>
                </a:pPr>
                <a:r>
                  <a:rPr lang="zh-CN" altLang="en-US" sz="130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荣获中国第一个特等发明奖</a:t>
                </a:r>
              </a:p>
            </p:txBody>
          </p:sp>
          <p:sp>
            <p:nvSpPr>
              <p:cNvPr id="151" name="文本框 150"/>
              <p:cNvSpPr txBox="1"/>
              <p:nvPr/>
            </p:nvSpPr>
            <p:spPr>
              <a:xfrm>
                <a:off x="3088963" y="5806703"/>
                <a:ext cx="1228628" cy="337329"/>
              </a:xfrm>
              <a:prstGeom prst="rect">
                <a:avLst/>
              </a:prstGeom>
              <a:noFill/>
            </p:spPr>
            <p:txBody>
              <a:bodyPr wrap="square" rtlCol="0">
                <a:spAutoFit/>
              </a:bodyPr>
              <a:lstStyle/>
              <a:p>
                <a:r>
                  <a:rPr lang="en-US" altLang="zh-CN"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1981</a:t>
                </a:r>
                <a:r>
                  <a:rPr lang="zh-CN" altLang="en-US"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年</a:t>
                </a:r>
              </a:p>
            </p:txBody>
          </p:sp>
          <p:grpSp>
            <p:nvGrpSpPr>
              <p:cNvPr id="152" name="组合 151"/>
              <p:cNvGrpSpPr/>
              <p:nvPr/>
            </p:nvGrpSpPr>
            <p:grpSpPr>
              <a:xfrm flipH="1" flipV="1">
                <a:off x="2805775" y="5790186"/>
                <a:ext cx="3146177" cy="367921"/>
                <a:chOff x="891387" y="6194105"/>
                <a:chExt cx="3146177" cy="367921"/>
              </a:xfrm>
            </p:grpSpPr>
            <p:cxnSp>
              <p:nvCxnSpPr>
                <p:cNvPr id="153" name="直接连接符 152"/>
                <p:cNvCxnSpPr/>
                <p:nvPr/>
              </p:nvCxnSpPr>
              <p:spPr>
                <a:xfrm>
                  <a:off x="3767577" y="6194105"/>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891387" y="6197915"/>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155" name="椭圆 154"/>
                <p:cNvSpPr/>
                <p:nvPr/>
              </p:nvSpPr>
              <p:spPr>
                <a:xfrm>
                  <a:off x="3911834" y="6436296"/>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53" name="组合 52"/>
            <p:cNvGrpSpPr/>
            <p:nvPr/>
          </p:nvGrpSpPr>
          <p:grpSpPr>
            <a:xfrm>
              <a:off x="3511" y="4106"/>
              <a:ext cx="4940" cy="1426"/>
              <a:chOff x="142824" y="3395172"/>
              <a:chExt cx="3137142" cy="905824"/>
            </a:xfrm>
          </p:grpSpPr>
          <p:sp>
            <p:nvSpPr>
              <p:cNvPr id="54" name="矩形 53"/>
              <p:cNvSpPr/>
              <p:nvPr/>
            </p:nvSpPr>
            <p:spPr>
              <a:xfrm>
                <a:off x="1193261" y="3900771"/>
                <a:ext cx="1667252" cy="400225"/>
              </a:xfrm>
              <a:prstGeom prst="rect">
                <a:avLst/>
              </a:prstGeom>
            </p:spPr>
            <p:txBody>
              <a:bodyPr wrap="none" lIns="0" tIns="0" rIns="0" bIns="0">
                <a:spAutoFit/>
              </a:bodyPr>
              <a:lstStyle/>
              <a:p>
                <a:pPr algn="r">
                  <a:defRPr/>
                </a:pPr>
                <a:r>
                  <a:rPr lang="zh-CN" altLang="en-US" sz="1300" dirty="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发表了第一篇论文</a:t>
                </a:r>
              </a:p>
              <a:p>
                <a:pPr algn="r">
                  <a:defRPr/>
                </a:pPr>
                <a:r>
                  <a:rPr lang="zh-CN" altLang="en-US" sz="1300" dirty="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《水稻的雄性不孕性》</a:t>
                </a:r>
              </a:p>
            </p:txBody>
          </p:sp>
          <p:sp>
            <p:nvSpPr>
              <p:cNvPr id="55" name="文本框 54"/>
              <p:cNvSpPr txBox="1"/>
              <p:nvPr/>
            </p:nvSpPr>
            <p:spPr>
              <a:xfrm>
                <a:off x="1974164" y="3395172"/>
                <a:ext cx="966471" cy="338671"/>
              </a:xfrm>
              <a:prstGeom prst="rect">
                <a:avLst/>
              </a:prstGeom>
              <a:noFill/>
            </p:spPr>
            <p:txBody>
              <a:bodyPr wrap="square" rtlCol="0">
                <a:spAutoFit/>
              </a:bodyPr>
              <a:lstStyle/>
              <a:p>
                <a:pPr algn="ctr"/>
                <a:r>
                  <a:rPr lang="en-US" altLang="zh-CN" sz="1600" b="1">
                    <a:solidFill>
                      <a:schemeClr val="tx1">
                        <a:lumMod val="65000"/>
                        <a:lumOff val="35000"/>
                      </a:schemeClr>
                    </a:solidFill>
                    <a:latin typeface="Source Han Sans CN Regular" panose="020B0500000000000000" charset="-122"/>
                    <a:ea typeface="Source Han Sans CN Regular" panose="020B0500000000000000" charset="-122"/>
                    <a:cs typeface="Source Han Sans CN Regular" panose="020B0500000000000000" charset="-122"/>
                    <a:sym typeface="OPPOSans M" panose="00020600040101010101" pitchFamily="18" charset="-122"/>
                  </a:rPr>
                  <a:t>1966</a:t>
                </a:r>
                <a:r>
                  <a:rPr lang="zh-CN" altLang="en-US" sz="1600" b="1">
                    <a:solidFill>
                      <a:schemeClr val="tx1">
                        <a:lumMod val="65000"/>
                        <a:lumOff val="35000"/>
                      </a:schemeClr>
                    </a:solidFill>
                    <a:latin typeface="Source Han Sans CN Regular" panose="020B0500000000000000" charset="-122"/>
                    <a:ea typeface="Source Han Sans CN Regular" panose="020B0500000000000000" charset="-122"/>
                    <a:cs typeface="Source Han Sans CN Regular" panose="020B0500000000000000" charset="-122"/>
                    <a:sym typeface="OPPOSans M" panose="00020600040101010101" pitchFamily="18" charset="-122"/>
                  </a:rPr>
                  <a:t>年</a:t>
                </a:r>
              </a:p>
            </p:txBody>
          </p:sp>
          <p:cxnSp>
            <p:nvCxnSpPr>
              <p:cNvPr id="56" name="直接连接符 55"/>
              <p:cNvCxnSpPr/>
              <p:nvPr/>
            </p:nvCxnSpPr>
            <p:spPr>
              <a:xfrm>
                <a:off x="3009979" y="3749978"/>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42824" y="3753788"/>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3154236" y="3992169"/>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Source Han Sans CN Regular" panose="020B0500000000000000" charset="-122"/>
                  <a:ea typeface="Source Han Sans CN Regular" panose="020B0500000000000000" charset="-122"/>
                </a:endParaRPr>
              </a:p>
            </p:txBody>
          </p:sp>
        </p:grpSp>
        <p:grpSp>
          <p:nvGrpSpPr>
            <p:cNvPr id="59" name="组合 58"/>
            <p:cNvGrpSpPr/>
            <p:nvPr/>
          </p:nvGrpSpPr>
          <p:grpSpPr>
            <a:xfrm>
              <a:off x="6416" y="3025"/>
              <a:ext cx="4940" cy="1426"/>
              <a:chOff x="142824" y="3395172"/>
              <a:chExt cx="3137142" cy="905824"/>
            </a:xfrm>
          </p:grpSpPr>
          <p:sp>
            <p:nvSpPr>
              <p:cNvPr id="60" name="矩形 59"/>
              <p:cNvSpPr/>
              <p:nvPr/>
            </p:nvSpPr>
            <p:spPr>
              <a:xfrm>
                <a:off x="1193264" y="3900771"/>
                <a:ext cx="1667252" cy="400225"/>
              </a:xfrm>
              <a:prstGeom prst="rect">
                <a:avLst/>
              </a:prstGeom>
            </p:spPr>
            <p:txBody>
              <a:bodyPr wrap="none" lIns="0" tIns="0" rIns="0" bIns="0">
                <a:spAutoFit/>
              </a:bodyPr>
              <a:lstStyle/>
              <a:p>
                <a:pPr algn="r">
                  <a:defRPr/>
                </a:pPr>
                <a:r>
                  <a:rPr lang="zh-CN" altLang="en-US" sz="130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籼型杂交水稻“三系”</a:t>
                </a:r>
              </a:p>
              <a:p>
                <a:pPr algn="r">
                  <a:defRPr/>
                </a:pPr>
                <a:r>
                  <a:rPr lang="zh-CN" altLang="en-US" sz="130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配套成功</a:t>
                </a:r>
              </a:p>
            </p:txBody>
          </p:sp>
          <p:sp>
            <p:nvSpPr>
              <p:cNvPr id="61" name="文本框 60"/>
              <p:cNvSpPr txBox="1"/>
              <p:nvPr/>
            </p:nvSpPr>
            <p:spPr>
              <a:xfrm>
                <a:off x="1974164" y="3395172"/>
                <a:ext cx="966471" cy="338671"/>
              </a:xfrm>
              <a:prstGeom prst="rect">
                <a:avLst/>
              </a:prstGeom>
              <a:noFill/>
            </p:spPr>
            <p:txBody>
              <a:bodyPr wrap="square" rtlCol="0">
                <a:spAutoFit/>
              </a:bodyPr>
              <a:lstStyle/>
              <a:p>
                <a:pPr algn="ctr"/>
                <a:r>
                  <a:rPr lang="en-US" altLang="zh-CN" sz="1600" b="1">
                    <a:solidFill>
                      <a:schemeClr val="tx1">
                        <a:lumMod val="65000"/>
                        <a:lumOff val="35000"/>
                      </a:schemeClr>
                    </a:solidFill>
                    <a:latin typeface="Source Han Sans CN Regular" panose="020B0500000000000000" charset="-122"/>
                    <a:ea typeface="Source Han Sans CN Regular" panose="020B0500000000000000" charset="-122"/>
                    <a:cs typeface="Source Han Sans CN Regular" panose="020B0500000000000000" charset="-122"/>
                    <a:sym typeface="OPPOSans M" panose="00020600040101010101" pitchFamily="18" charset="-122"/>
                  </a:rPr>
                  <a:t>1973</a:t>
                </a:r>
                <a:r>
                  <a:rPr lang="zh-CN" altLang="en-US" sz="1600" b="1">
                    <a:solidFill>
                      <a:schemeClr val="tx1">
                        <a:lumMod val="65000"/>
                        <a:lumOff val="35000"/>
                      </a:schemeClr>
                    </a:solidFill>
                    <a:latin typeface="Source Han Sans CN Regular" panose="020B0500000000000000" charset="-122"/>
                    <a:ea typeface="Source Han Sans CN Regular" panose="020B0500000000000000" charset="-122"/>
                    <a:cs typeface="Source Han Sans CN Regular" panose="020B0500000000000000" charset="-122"/>
                    <a:sym typeface="OPPOSans M" panose="00020600040101010101" pitchFamily="18" charset="-122"/>
                  </a:rPr>
                  <a:t>年</a:t>
                </a:r>
              </a:p>
            </p:txBody>
          </p:sp>
          <p:cxnSp>
            <p:nvCxnSpPr>
              <p:cNvPr id="62" name="直接连接符 61"/>
              <p:cNvCxnSpPr/>
              <p:nvPr/>
            </p:nvCxnSpPr>
            <p:spPr>
              <a:xfrm>
                <a:off x="3009979" y="3749978"/>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42824" y="3753788"/>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3154236" y="3992169"/>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Source Han Sans CN Regular" panose="020B0500000000000000" charset="-122"/>
                  <a:ea typeface="Source Han Sans CN Regular" panose="020B0500000000000000" charset="-122"/>
                </a:endParaRPr>
              </a:p>
            </p:txBody>
          </p:sp>
        </p:grpSp>
        <p:grpSp>
          <p:nvGrpSpPr>
            <p:cNvPr id="65" name="组合 64"/>
            <p:cNvGrpSpPr/>
            <p:nvPr/>
          </p:nvGrpSpPr>
          <p:grpSpPr>
            <a:xfrm>
              <a:off x="9089" y="1936"/>
              <a:ext cx="4940" cy="1426"/>
              <a:chOff x="142824" y="3395172"/>
              <a:chExt cx="3137142" cy="905824"/>
            </a:xfrm>
          </p:grpSpPr>
          <p:sp>
            <p:nvSpPr>
              <p:cNvPr id="66" name="矩形 65"/>
              <p:cNvSpPr/>
              <p:nvPr/>
            </p:nvSpPr>
            <p:spPr>
              <a:xfrm>
                <a:off x="1277445" y="3900771"/>
                <a:ext cx="1500527" cy="400225"/>
              </a:xfrm>
              <a:prstGeom prst="rect">
                <a:avLst/>
              </a:prstGeom>
            </p:spPr>
            <p:txBody>
              <a:bodyPr wrap="none" lIns="0" tIns="0" rIns="0" bIns="0">
                <a:spAutoFit/>
              </a:bodyPr>
              <a:lstStyle/>
              <a:p>
                <a:pPr algn="r">
                  <a:defRPr/>
                </a:pPr>
                <a:r>
                  <a:rPr lang="zh-CN" altLang="en-US" sz="130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育成第一个杂交水稻</a:t>
                </a:r>
              </a:p>
              <a:p>
                <a:pPr algn="r">
                  <a:defRPr/>
                </a:pPr>
                <a:r>
                  <a:rPr lang="zh-CN" altLang="en-US" sz="130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强优组合南优</a:t>
                </a:r>
                <a:r>
                  <a:rPr lang="en-US" altLang="zh-CN" sz="130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2</a:t>
                </a:r>
                <a:r>
                  <a:rPr lang="zh-CN" altLang="en-US" sz="130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号</a:t>
                </a:r>
              </a:p>
            </p:txBody>
          </p:sp>
          <p:sp>
            <p:nvSpPr>
              <p:cNvPr id="67" name="文本框 66"/>
              <p:cNvSpPr txBox="1"/>
              <p:nvPr/>
            </p:nvSpPr>
            <p:spPr>
              <a:xfrm>
                <a:off x="1974164" y="3395172"/>
                <a:ext cx="966471" cy="338671"/>
              </a:xfrm>
              <a:prstGeom prst="rect">
                <a:avLst/>
              </a:prstGeom>
              <a:noFill/>
            </p:spPr>
            <p:txBody>
              <a:bodyPr wrap="square" rtlCol="0">
                <a:spAutoFit/>
              </a:bodyPr>
              <a:lstStyle/>
              <a:p>
                <a:pPr algn="ctr"/>
                <a:r>
                  <a:rPr lang="en-US" altLang="zh-CN" sz="1600" b="1">
                    <a:solidFill>
                      <a:schemeClr val="tx1">
                        <a:lumMod val="65000"/>
                        <a:lumOff val="35000"/>
                      </a:schemeClr>
                    </a:solidFill>
                    <a:latin typeface="Source Han Sans CN Regular" panose="020B0500000000000000" charset="-122"/>
                    <a:ea typeface="Source Han Sans CN Regular" panose="020B0500000000000000" charset="-122"/>
                    <a:cs typeface="Source Han Sans CN Regular" panose="020B0500000000000000" charset="-122"/>
                    <a:sym typeface="OPPOSans M" panose="00020600040101010101" pitchFamily="18" charset="-122"/>
                  </a:rPr>
                  <a:t>1974</a:t>
                </a:r>
                <a:r>
                  <a:rPr lang="zh-CN" altLang="en-US" sz="1600" b="1">
                    <a:solidFill>
                      <a:schemeClr val="tx1">
                        <a:lumMod val="65000"/>
                        <a:lumOff val="35000"/>
                      </a:schemeClr>
                    </a:solidFill>
                    <a:latin typeface="Source Han Sans CN Regular" panose="020B0500000000000000" charset="-122"/>
                    <a:ea typeface="Source Han Sans CN Regular" panose="020B0500000000000000" charset="-122"/>
                    <a:cs typeface="Source Han Sans CN Regular" panose="020B0500000000000000" charset="-122"/>
                    <a:sym typeface="OPPOSans M" panose="00020600040101010101" pitchFamily="18" charset="-122"/>
                  </a:rPr>
                  <a:t>年</a:t>
                </a:r>
              </a:p>
            </p:txBody>
          </p:sp>
          <p:cxnSp>
            <p:nvCxnSpPr>
              <p:cNvPr id="68" name="直接连接符 67"/>
              <p:cNvCxnSpPr/>
              <p:nvPr/>
            </p:nvCxnSpPr>
            <p:spPr>
              <a:xfrm>
                <a:off x="3009979" y="3749978"/>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42824" y="3753788"/>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3154236" y="3992169"/>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Source Han Sans CN Regular" panose="020B0500000000000000" charset="-122"/>
                  <a:ea typeface="Source Han Sans CN Regular" panose="020B0500000000000000" charset="-122"/>
                </a:endParaRPr>
              </a:p>
            </p:txBody>
          </p:sp>
        </p:grpSp>
        <p:grpSp>
          <p:nvGrpSpPr>
            <p:cNvPr id="71" name="组合 70"/>
            <p:cNvGrpSpPr/>
            <p:nvPr/>
          </p:nvGrpSpPr>
          <p:grpSpPr>
            <a:xfrm>
              <a:off x="11600" y="6136"/>
              <a:ext cx="4955" cy="994"/>
              <a:chOff x="2805775" y="5790186"/>
              <a:chExt cx="3146177" cy="631612"/>
            </a:xfrm>
          </p:grpSpPr>
          <p:sp>
            <p:nvSpPr>
              <p:cNvPr id="72" name="矩形 71"/>
              <p:cNvSpPr/>
              <p:nvPr/>
            </p:nvSpPr>
            <p:spPr>
              <a:xfrm>
                <a:off x="3083730" y="6221621"/>
                <a:ext cx="2195950" cy="200177"/>
              </a:xfrm>
              <a:prstGeom prst="rect">
                <a:avLst/>
              </a:prstGeom>
            </p:spPr>
            <p:txBody>
              <a:bodyPr wrap="none" lIns="0" tIns="0" rIns="0" bIns="0">
                <a:spAutoFit/>
              </a:bodyPr>
              <a:lstStyle/>
              <a:p>
                <a:pPr algn="l">
                  <a:defRPr/>
                </a:pPr>
                <a:r>
                  <a:rPr lang="zh-CN" altLang="en-US" sz="130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培育出杂交早稻新组合威优</a:t>
                </a:r>
                <a:r>
                  <a:rPr lang="en-US" altLang="zh-CN" sz="130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49</a:t>
                </a:r>
              </a:p>
            </p:txBody>
          </p:sp>
          <p:sp>
            <p:nvSpPr>
              <p:cNvPr id="73" name="文本框 72"/>
              <p:cNvSpPr txBox="1"/>
              <p:nvPr/>
            </p:nvSpPr>
            <p:spPr>
              <a:xfrm>
                <a:off x="3088963" y="5806703"/>
                <a:ext cx="1181642" cy="337329"/>
              </a:xfrm>
              <a:prstGeom prst="rect">
                <a:avLst/>
              </a:prstGeom>
              <a:noFill/>
            </p:spPr>
            <p:txBody>
              <a:bodyPr wrap="square" rtlCol="0">
                <a:spAutoFit/>
              </a:bodyPr>
              <a:lstStyle/>
              <a:p>
                <a:r>
                  <a:rPr lang="en-US" altLang="zh-CN"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1986</a:t>
                </a:r>
                <a:r>
                  <a:rPr lang="zh-CN" altLang="en-US"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年</a:t>
                </a:r>
              </a:p>
            </p:txBody>
          </p:sp>
          <p:grpSp>
            <p:nvGrpSpPr>
              <p:cNvPr id="74" name="组合 73"/>
              <p:cNvGrpSpPr/>
              <p:nvPr/>
            </p:nvGrpSpPr>
            <p:grpSpPr>
              <a:xfrm flipH="1" flipV="1">
                <a:off x="2805775" y="5790186"/>
                <a:ext cx="3146177" cy="367921"/>
                <a:chOff x="891387" y="6194105"/>
                <a:chExt cx="3146177" cy="367921"/>
              </a:xfrm>
            </p:grpSpPr>
            <p:cxnSp>
              <p:nvCxnSpPr>
                <p:cNvPr id="75" name="直接连接符 74"/>
                <p:cNvCxnSpPr/>
                <p:nvPr/>
              </p:nvCxnSpPr>
              <p:spPr>
                <a:xfrm>
                  <a:off x="3767577" y="6194105"/>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891387" y="6197915"/>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3911834" y="6436296"/>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78" name="组合 77"/>
            <p:cNvGrpSpPr/>
            <p:nvPr/>
          </p:nvGrpSpPr>
          <p:grpSpPr>
            <a:xfrm>
              <a:off x="9380" y="7152"/>
              <a:ext cx="4955" cy="1309"/>
              <a:chOff x="2805775" y="5790186"/>
              <a:chExt cx="3146177" cy="831766"/>
            </a:xfrm>
          </p:grpSpPr>
          <p:sp>
            <p:nvSpPr>
              <p:cNvPr id="79" name="矩形 78"/>
              <p:cNvSpPr/>
              <p:nvPr/>
            </p:nvSpPr>
            <p:spPr>
              <a:xfrm>
                <a:off x="3083730" y="6221621"/>
                <a:ext cx="1833690" cy="400331"/>
              </a:xfrm>
              <a:prstGeom prst="rect">
                <a:avLst/>
              </a:prstGeom>
            </p:spPr>
            <p:txBody>
              <a:bodyPr wrap="none" lIns="0" tIns="0" rIns="0" bIns="0">
                <a:spAutoFit/>
              </a:bodyPr>
              <a:lstStyle/>
              <a:p>
                <a:pPr algn="l">
                  <a:defRPr/>
                </a:pPr>
                <a:r>
                  <a:rPr lang="zh-CN" altLang="en-US" sz="130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荣获联合国知识产权组织</a:t>
                </a:r>
              </a:p>
              <a:p>
                <a:pPr algn="l">
                  <a:defRPr/>
                </a:pPr>
                <a:r>
                  <a:rPr lang="zh-CN" altLang="en-US" sz="130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“发明和创造”奖</a:t>
                </a:r>
              </a:p>
            </p:txBody>
          </p:sp>
          <p:sp>
            <p:nvSpPr>
              <p:cNvPr id="80" name="文本框 79"/>
              <p:cNvSpPr txBox="1"/>
              <p:nvPr/>
            </p:nvSpPr>
            <p:spPr>
              <a:xfrm>
                <a:off x="3088963" y="5806701"/>
                <a:ext cx="972109" cy="338778"/>
              </a:xfrm>
              <a:prstGeom prst="rect">
                <a:avLst/>
              </a:prstGeom>
              <a:noFill/>
            </p:spPr>
            <p:txBody>
              <a:bodyPr wrap="square" rtlCol="0">
                <a:spAutoFit/>
              </a:bodyPr>
              <a:lstStyle/>
              <a:p>
                <a:r>
                  <a:rPr lang="en-US" altLang="zh-CN"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1985</a:t>
                </a:r>
                <a:r>
                  <a:rPr lang="zh-CN" altLang="en-US"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年</a:t>
                </a:r>
              </a:p>
            </p:txBody>
          </p:sp>
          <p:grpSp>
            <p:nvGrpSpPr>
              <p:cNvPr id="81" name="组合 80"/>
              <p:cNvGrpSpPr/>
              <p:nvPr/>
            </p:nvGrpSpPr>
            <p:grpSpPr>
              <a:xfrm flipH="1" flipV="1">
                <a:off x="2805775" y="5790186"/>
                <a:ext cx="3146177" cy="367921"/>
                <a:chOff x="891387" y="6194105"/>
                <a:chExt cx="3146177" cy="367921"/>
              </a:xfrm>
            </p:grpSpPr>
            <p:cxnSp>
              <p:nvCxnSpPr>
                <p:cNvPr id="82" name="直接连接符 81"/>
                <p:cNvCxnSpPr/>
                <p:nvPr/>
              </p:nvCxnSpPr>
              <p:spPr>
                <a:xfrm>
                  <a:off x="3767577" y="6194105"/>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891387" y="6197915"/>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3911834" y="6436296"/>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85" name="组合 84"/>
            <p:cNvGrpSpPr/>
            <p:nvPr/>
          </p:nvGrpSpPr>
          <p:grpSpPr>
            <a:xfrm>
              <a:off x="13853" y="4677"/>
              <a:ext cx="4955" cy="994"/>
              <a:chOff x="2805775" y="5790186"/>
              <a:chExt cx="3146177" cy="631612"/>
            </a:xfrm>
          </p:grpSpPr>
          <p:sp>
            <p:nvSpPr>
              <p:cNvPr id="86" name="矩形 85"/>
              <p:cNvSpPr/>
              <p:nvPr/>
            </p:nvSpPr>
            <p:spPr>
              <a:xfrm>
                <a:off x="3083730" y="6221621"/>
                <a:ext cx="2334001" cy="200177"/>
              </a:xfrm>
              <a:prstGeom prst="rect">
                <a:avLst/>
              </a:prstGeom>
            </p:spPr>
            <p:txBody>
              <a:bodyPr wrap="none" lIns="0" tIns="0" rIns="0" bIns="0">
                <a:spAutoFit/>
              </a:bodyPr>
              <a:lstStyle/>
              <a:p>
                <a:pPr algn="l">
                  <a:defRPr/>
                </a:pPr>
                <a:r>
                  <a:rPr lang="zh-CN" altLang="en-US" sz="130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开始“中国超级杂交水稻”研究</a:t>
                </a:r>
              </a:p>
            </p:txBody>
          </p:sp>
          <p:sp>
            <p:nvSpPr>
              <p:cNvPr id="87" name="文本框 86"/>
              <p:cNvSpPr txBox="1"/>
              <p:nvPr/>
            </p:nvSpPr>
            <p:spPr>
              <a:xfrm>
                <a:off x="3088963" y="5806703"/>
                <a:ext cx="1100368" cy="337329"/>
              </a:xfrm>
              <a:prstGeom prst="rect">
                <a:avLst/>
              </a:prstGeom>
              <a:noFill/>
            </p:spPr>
            <p:txBody>
              <a:bodyPr wrap="square" rtlCol="0">
                <a:spAutoFit/>
              </a:bodyPr>
              <a:lstStyle/>
              <a:p>
                <a:r>
                  <a:rPr lang="en-US" altLang="zh-CN"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1997</a:t>
                </a:r>
                <a:r>
                  <a:rPr lang="zh-CN" altLang="en-US"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年</a:t>
                </a:r>
              </a:p>
            </p:txBody>
          </p:sp>
          <p:grpSp>
            <p:nvGrpSpPr>
              <p:cNvPr id="88" name="组合 87"/>
              <p:cNvGrpSpPr/>
              <p:nvPr/>
            </p:nvGrpSpPr>
            <p:grpSpPr>
              <a:xfrm flipH="1" flipV="1">
                <a:off x="2805775" y="5790186"/>
                <a:ext cx="3146177" cy="367921"/>
                <a:chOff x="891387" y="6194105"/>
                <a:chExt cx="3146177" cy="367921"/>
              </a:xfrm>
            </p:grpSpPr>
            <p:cxnSp>
              <p:nvCxnSpPr>
                <p:cNvPr id="89" name="直接连接符 88"/>
                <p:cNvCxnSpPr/>
                <p:nvPr/>
              </p:nvCxnSpPr>
              <p:spPr>
                <a:xfrm>
                  <a:off x="3767577" y="6194105"/>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91387" y="6197915"/>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3911834" y="6436296"/>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2副本"/>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2192000" cy="6892925"/>
          </a:xfrm>
          <a:prstGeom prst="rect">
            <a:avLst/>
          </a:prstGeom>
        </p:spPr>
      </p:pic>
      <p:pic>
        <p:nvPicPr>
          <p:cNvPr id="324" name="图片 3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72115" y="5273040"/>
            <a:ext cx="1620000" cy="1620000"/>
          </a:xfrm>
          <a:prstGeom prst="rect">
            <a:avLst/>
          </a:prstGeom>
        </p:spPr>
      </p:pic>
      <p:pic>
        <p:nvPicPr>
          <p:cNvPr id="318" name="图片 3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38115"/>
            <a:ext cx="1620000" cy="1620000"/>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1516" y="108429"/>
            <a:ext cx="624781" cy="668839"/>
          </a:xfrm>
          <a:prstGeom prst="rect">
            <a:avLst/>
          </a:prstGeom>
        </p:spPr>
      </p:pic>
      <p:sp>
        <p:nvSpPr>
          <p:cNvPr id="6" name="文本框 5"/>
          <p:cNvSpPr txBox="1"/>
          <p:nvPr/>
        </p:nvSpPr>
        <p:spPr>
          <a:xfrm>
            <a:off x="941705" y="285117"/>
            <a:ext cx="3352800" cy="461665"/>
          </a:xfrm>
          <a:prstGeom prst="rect">
            <a:avLst/>
          </a:prstGeom>
          <a:noFill/>
        </p:spPr>
        <p:txBody>
          <a:bodyPr wrap="square" rtlCol="0">
            <a:spAutoFit/>
          </a:bodyPr>
          <a:lstStyle/>
          <a:p>
            <a:r>
              <a:rPr lang="zh-CN" altLang="en-US" sz="2400" b="1">
                <a:solidFill>
                  <a:schemeClr val="tx1">
                    <a:lumMod val="65000"/>
                    <a:lumOff val="35000"/>
                  </a:schemeClr>
                </a:solidFill>
                <a:latin typeface="Source Han Sans CN Bold" panose="020B0500000000000000" charset="-122"/>
                <a:ea typeface="Source Han Sans CN Bold" panose="020B0500000000000000" charset="-122"/>
              </a:rPr>
              <a:t>袁隆平的壮阔人生</a:t>
            </a:r>
          </a:p>
        </p:txBody>
      </p:sp>
      <p:pic>
        <p:nvPicPr>
          <p:cNvPr id="21" name="图片 2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800000">
            <a:off x="3213100" y="1509397"/>
            <a:ext cx="7308851" cy="3617595"/>
          </a:xfrm>
          <a:prstGeom prst="rect">
            <a:avLst/>
          </a:prstGeom>
        </p:spPr>
      </p:pic>
      <p:grpSp>
        <p:nvGrpSpPr>
          <p:cNvPr id="229" name="组合 228"/>
          <p:cNvGrpSpPr/>
          <p:nvPr/>
        </p:nvGrpSpPr>
        <p:grpSpPr>
          <a:xfrm>
            <a:off x="655321" y="3573780"/>
            <a:ext cx="3136900" cy="905641"/>
            <a:chOff x="142824" y="3395172"/>
            <a:chExt cx="3137142" cy="905763"/>
          </a:xfrm>
        </p:grpSpPr>
        <p:sp>
          <p:nvSpPr>
            <p:cNvPr id="230" name="矩形 229"/>
            <p:cNvSpPr/>
            <p:nvPr/>
          </p:nvSpPr>
          <p:spPr>
            <a:xfrm>
              <a:off x="1059280" y="3900771"/>
              <a:ext cx="2000702" cy="400164"/>
            </a:xfrm>
            <a:prstGeom prst="rect">
              <a:avLst/>
            </a:prstGeom>
          </p:spPr>
          <p:txBody>
            <a:bodyPr wrap="none" lIns="0" tIns="0" rIns="0" bIns="0">
              <a:spAutoFit/>
            </a:bodyPr>
            <a:lstStyle/>
            <a:p>
              <a:pPr algn="r">
                <a:defRPr/>
              </a:pPr>
              <a:r>
                <a:rPr lang="zh-CN" altLang="en-US" sz="130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荣获“杰出专业技术人才”</a:t>
              </a:r>
            </a:p>
            <a:p>
              <a:pPr algn="r">
                <a:defRPr/>
              </a:pPr>
              <a:r>
                <a:rPr lang="zh-CN" altLang="en-US" sz="130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金质奖章</a:t>
              </a:r>
            </a:p>
          </p:txBody>
        </p:sp>
        <p:sp>
          <p:nvSpPr>
            <p:cNvPr id="231" name="文本框 230"/>
            <p:cNvSpPr txBox="1"/>
            <p:nvPr/>
          </p:nvSpPr>
          <p:spPr>
            <a:xfrm>
              <a:off x="1974164" y="3395172"/>
              <a:ext cx="966471" cy="338600"/>
            </a:xfrm>
            <a:prstGeom prst="rect">
              <a:avLst/>
            </a:prstGeom>
            <a:noFill/>
          </p:spPr>
          <p:txBody>
            <a:bodyPr wrap="square" rtlCol="0">
              <a:spAutoFit/>
            </a:bodyPr>
            <a:lstStyle/>
            <a:p>
              <a:pPr algn="ctr"/>
              <a:r>
                <a:rPr lang="en-US" altLang="zh-CN" sz="1600" b="1">
                  <a:solidFill>
                    <a:schemeClr val="tx1">
                      <a:lumMod val="65000"/>
                      <a:lumOff val="35000"/>
                    </a:schemeClr>
                  </a:solidFill>
                  <a:latin typeface="Source Han Sans CN Regular" panose="020B0500000000000000" charset="-122"/>
                  <a:ea typeface="Source Han Sans CN Regular" panose="020B0500000000000000" charset="-122"/>
                  <a:cs typeface="Source Han Sans CN Regular" panose="020B0500000000000000" charset="-122"/>
                  <a:sym typeface="OPPOSans M" panose="00020600040101010101" pitchFamily="18" charset="-122"/>
                </a:rPr>
                <a:t>1999</a:t>
              </a:r>
              <a:r>
                <a:rPr lang="zh-CN" altLang="en-US" sz="1600" b="1">
                  <a:solidFill>
                    <a:schemeClr val="tx1">
                      <a:lumMod val="65000"/>
                      <a:lumOff val="35000"/>
                    </a:schemeClr>
                  </a:solidFill>
                  <a:latin typeface="Source Han Sans CN Regular" panose="020B0500000000000000" charset="-122"/>
                  <a:ea typeface="Source Han Sans CN Regular" panose="020B0500000000000000" charset="-122"/>
                  <a:cs typeface="Source Han Sans CN Regular" panose="020B0500000000000000" charset="-122"/>
                  <a:sym typeface="OPPOSans M" panose="00020600040101010101" pitchFamily="18" charset="-122"/>
                </a:rPr>
                <a:t>年</a:t>
              </a:r>
            </a:p>
          </p:txBody>
        </p:sp>
        <p:cxnSp>
          <p:nvCxnSpPr>
            <p:cNvPr id="232" name="直接连接符 231"/>
            <p:cNvCxnSpPr/>
            <p:nvPr/>
          </p:nvCxnSpPr>
          <p:spPr>
            <a:xfrm>
              <a:off x="3009979" y="3749978"/>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a:off x="142824" y="3753788"/>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234" name="椭圆 233"/>
            <p:cNvSpPr/>
            <p:nvPr/>
          </p:nvSpPr>
          <p:spPr>
            <a:xfrm>
              <a:off x="3154236" y="3992169"/>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Source Han Sans CN Regular" panose="020B0500000000000000" charset="-122"/>
                <a:ea typeface="Source Han Sans CN Regular" panose="020B0500000000000000" charset="-122"/>
              </a:endParaRPr>
            </a:p>
          </p:txBody>
        </p:sp>
      </p:grpSp>
      <p:grpSp>
        <p:nvGrpSpPr>
          <p:cNvPr id="149" name="组合 148"/>
          <p:cNvGrpSpPr/>
          <p:nvPr/>
        </p:nvGrpSpPr>
        <p:grpSpPr>
          <a:xfrm>
            <a:off x="4486277" y="4941570"/>
            <a:ext cx="3146425" cy="631306"/>
            <a:chOff x="2805775" y="5790186"/>
            <a:chExt cx="3146177" cy="631576"/>
          </a:xfrm>
        </p:grpSpPr>
        <p:sp>
          <p:nvSpPr>
            <p:cNvPr id="150" name="矩形 149"/>
            <p:cNvSpPr/>
            <p:nvPr/>
          </p:nvSpPr>
          <p:spPr>
            <a:xfrm>
              <a:off x="3083730" y="6221621"/>
              <a:ext cx="1833690" cy="200141"/>
            </a:xfrm>
            <a:prstGeom prst="rect">
              <a:avLst/>
            </a:prstGeom>
          </p:spPr>
          <p:txBody>
            <a:bodyPr wrap="none" lIns="0" tIns="0" rIns="0" bIns="0">
              <a:spAutoFit/>
            </a:bodyPr>
            <a:lstStyle/>
            <a:p>
              <a:pPr algn="l">
                <a:defRPr/>
              </a:pPr>
              <a:r>
                <a:rPr lang="zh-CN" altLang="en-US" sz="130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获得国家科学技术进步奖</a:t>
              </a:r>
            </a:p>
          </p:txBody>
        </p:sp>
        <p:sp>
          <p:nvSpPr>
            <p:cNvPr id="151" name="文本框 150"/>
            <p:cNvSpPr txBox="1"/>
            <p:nvPr/>
          </p:nvSpPr>
          <p:spPr>
            <a:xfrm>
              <a:off x="3088963" y="5806703"/>
              <a:ext cx="1447051" cy="337329"/>
            </a:xfrm>
            <a:prstGeom prst="rect">
              <a:avLst/>
            </a:prstGeom>
            <a:noFill/>
          </p:spPr>
          <p:txBody>
            <a:bodyPr wrap="square" rtlCol="0">
              <a:spAutoFit/>
            </a:bodyPr>
            <a:lstStyle/>
            <a:p>
              <a:r>
                <a:rPr lang="en-US" altLang="zh-CN"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2014</a:t>
              </a:r>
              <a:r>
                <a:rPr lang="zh-CN" altLang="en-US"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年</a:t>
              </a:r>
            </a:p>
          </p:txBody>
        </p:sp>
        <p:grpSp>
          <p:nvGrpSpPr>
            <p:cNvPr id="152" name="组合 151"/>
            <p:cNvGrpSpPr/>
            <p:nvPr/>
          </p:nvGrpSpPr>
          <p:grpSpPr>
            <a:xfrm flipH="1" flipV="1">
              <a:off x="2805775" y="5790186"/>
              <a:ext cx="3146177" cy="367921"/>
              <a:chOff x="891387" y="6194105"/>
              <a:chExt cx="3146177" cy="367921"/>
            </a:xfrm>
          </p:grpSpPr>
          <p:cxnSp>
            <p:nvCxnSpPr>
              <p:cNvPr id="153" name="直接连接符 152"/>
              <p:cNvCxnSpPr/>
              <p:nvPr/>
            </p:nvCxnSpPr>
            <p:spPr>
              <a:xfrm>
                <a:off x="3767577" y="6194105"/>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891387" y="6197915"/>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155" name="椭圆 154"/>
              <p:cNvSpPr/>
              <p:nvPr/>
            </p:nvSpPr>
            <p:spPr>
              <a:xfrm>
                <a:off x="3911834" y="6436296"/>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53" name="组合 52"/>
          <p:cNvGrpSpPr/>
          <p:nvPr/>
        </p:nvGrpSpPr>
        <p:grpSpPr>
          <a:xfrm>
            <a:off x="2136140" y="2594610"/>
            <a:ext cx="3136900" cy="722616"/>
            <a:chOff x="142824" y="3395172"/>
            <a:chExt cx="3137142" cy="722727"/>
          </a:xfrm>
        </p:grpSpPr>
        <p:sp>
          <p:nvSpPr>
            <p:cNvPr id="54" name="矩形 53"/>
            <p:cNvSpPr/>
            <p:nvPr/>
          </p:nvSpPr>
          <p:spPr>
            <a:xfrm>
              <a:off x="773102" y="3900771"/>
              <a:ext cx="2167427" cy="200086"/>
            </a:xfrm>
            <a:prstGeom prst="rect">
              <a:avLst/>
            </a:prstGeom>
          </p:spPr>
          <p:txBody>
            <a:bodyPr wrap="none" lIns="0" tIns="0" rIns="0" bIns="0">
              <a:spAutoFit/>
            </a:bodyPr>
            <a:lstStyle/>
            <a:p>
              <a:pPr algn="r">
                <a:defRPr/>
              </a:pPr>
              <a:r>
                <a:rPr lang="zh-CN" altLang="en-US" sz="130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获得首届国家最高科学技术奖</a:t>
              </a:r>
            </a:p>
          </p:txBody>
        </p:sp>
        <p:sp>
          <p:nvSpPr>
            <p:cNvPr id="55" name="文本框 54"/>
            <p:cNvSpPr txBox="1"/>
            <p:nvPr/>
          </p:nvSpPr>
          <p:spPr>
            <a:xfrm>
              <a:off x="1974164" y="3395172"/>
              <a:ext cx="966471" cy="338606"/>
            </a:xfrm>
            <a:prstGeom prst="rect">
              <a:avLst/>
            </a:prstGeom>
            <a:noFill/>
          </p:spPr>
          <p:txBody>
            <a:bodyPr wrap="square" rtlCol="0">
              <a:spAutoFit/>
            </a:bodyPr>
            <a:lstStyle/>
            <a:p>
              <a:pPr algn="ctr"/>
              <a:r>
                <a:rPr lang="en-US" altLang="zh-CN"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2001</a:t>
              </a:r>
              <a:r>
                <a:rPr lang="zh-CN" altLang="en-US"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年</a:t>
              </a:r>
            </a:p>
          </p:txBody>
        </p:sp>
        <p:cxnSp>
          <p:nvCxnSpPr>
            <p:cNvPr id="56" name="直接连接符 55"/>
            <p:cNvCxnSpPr/>
            <p:nvPr/>
          </p:nvCxnSpPr>
          <p:spPr>
            <a:xfrm>
              <a:off x="3009979" y="3749978"/>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42824" y="3753788"/>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3154236" y="3992169"/>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Source Han Sans CN Regular" panose="020B0500000000000000" charset="-122"/>
                <a:ea typeface="Source Han Sans CN Regular" panose="020B0500000000000000" charset="-122"/>
              </a:endParaRPr>
            </a:p>
          </p:txBody>
        </p:sp>
      </p:grpSp>
      <p:grpSp>
        <p:nvGrpSpPr>
          <p:cNvPr id="59" name="组合 58"/>
          <p:cNvGrpSpPr/>
          <p:nvPr/>
        </p:nvGrpSpPr>
        <p:grpSpPr>
          <a:xfrm>
            <a:off x="3740786" y="1734820"/>
            <a:ext cx="3136900" cy="722616"/>
            <a:chOff x="142824" y="3395172"/>
            <a:chExt cx="3137142" cy="722727"/>
          </a:xfrm>
        </p:grpSpPr>
        <p:sp>
          <p:nvSpPr>
            <p:cNvPr id="60" name="矩形 59"/>
            <p:cNvSpPr/>
            <p:nvPr/>
          </p:nvSpPr>
          <p:spPr>
            <a:xfrm>
              <a:off x="1693440" y="3900771"/>
              <a:ext cx="1167076" cy="200086"/>
            </a:xfrm>
            <a:prstGeom prst="rect">
              <a:avLst/>
            </a:prstGeom>
          </p:spPr>
          <p:txBody>
            <a:bodyPr wrap="none" lIns="0" tIns="0" rIns="0" bIns="0">
              <a:spAutoFit/>
            </a:bodyPr>
            <a:lstStyle/>
            <a:p>
              <a:pPr algn="r">
                <a:defRPr/>
              </a:pPr>
              <a:r>
                <a:rPr lang="zh-CN" altLang="en-US" sz="130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获得世界粮食奖</a:t>
              </a:r>
            </a:p>
          </p:txBody>
        </p:sp>
        <p:sp>
          <p:nvSpPr>
            <p:cNvPr id="61" name="文本框 60"/>
            <p:cNvSpPr txBox="1"/>
            <p:nvPr/>
          </p:nvSpPr>
          <p:spPr>
            <a:xfrm>
              <a:off x="1974164" y="3395172"/>
              <a:ext cx="966471" cy="338606"/>
            </a:xfrm>
            <a:prstGeom prst="rect">
              <a:avLst/>
            </a:prstGeom>
            <a:noFill/>
          </p:spPr>
          <p:txBody>
            <a:bodyPr wrap="square" rtlCol="0">
              <a:spAutoFit/>
            </a:bodyPr>
            <a:lstStyle/>
            <a:p>
              <a:pPr algn="ctr"/>
              <a:r>
                <a:rPr lang="en-US" altLang="zh-CN"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2004</a:t>
              </a:r>
              <a:r>
                <a:rPr lang="zh-CN" altLang="en-US"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年</a:t>
              </a:r>
            </a:p>
          </p:txBody>
        </p:sp>
        <p:cxnSp>
          <p:nvCxnSpPr>
            <p:cNvPr id="62" name="直接连接符 61"/>
            <p:cNvCxnSpPr/>
            <p:nvPr/>
          </p:nvCxnSpPr>
          <p:spPr>
            <a:xfrm>
              <a:off x="3009979" y="3749978"/>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42824" y="3753788"/>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3154236" y="3992169"/>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Source Han Sans CN Regular" panose="020B0500000000000000" charset="-122"/>
                <a:ea typeface="Source Han Sans CN Regular" panose="020B0500000000000000" charset="-122"/>
              </a:endParaRPr>
            </a:p>
          </p:txBody>
        </p:sp>
      </p:grpSp>
      <p:grpSp>
        <p:nvGrpSpPr>
          <p:cNvPr id="65" name="组合 64"/>
          <p:cNvGrpSpPr/>
          <p:nvPr/>
        </p:nvGrpSpPr>
        <p:grpSpPr>
          <a:xfrm>
            <a:off x="5598161" y="909955"/>
            <a:ext cx="3136900" cy="722616"/>
            <a:chOff x="142824" y="3395172"/>
            <a:chExt cx="3137142" cy="722727"/>
          </a:xfrm>
        </p:grpSpPr>
        <p:sp>
          <p:nvSpPr>
            <p:cNvPr id="66" name="矩形 65"/>
            <p:cNvSpPr/>
            <p:nvPr/>
          </p:nvSpPr>
          <p:spPr>
            <a:xfrm>
              <a:off x="943994" y="3900771"/>
              <a:ext cx="1833976" cy="200086"/>
            </a:xfrm>
            <a:prstGeom prst="rect">
              <a:avLst/>
            </a:prstGeom>
          </p:spPr>
          <p:txBody>
            <a:bodyPr wrap="none" lIns="0" tIns="0" rIns="0" bIns="0">
              <a:spAutoFit/>
            </a:bodyPr>
            <a:lstStyle/>
            <a:p>
              <a:pPr algn="r">
                <a:defRPr/>
              </a:pPr>
              <a:r>
                <a:rPr lang="zh-CN" altLang="en-US" sz="1300">
                  <a:solidFill>
                    <a:schemeClr val="tx1">
                      <a:lumMod val="65000"/>
                      <a:lumOff val="35000"/>
                    </a:schemeClr>
                  </a:solidFill>
                  <a:latin typeface="Source Han Sans CN Regular" panose="020B0500000000000000" charset="-122"/>
                  <a:ea typeface="Source Han Sans CN Regular" panose="020B0500000000000000" charset="-122"/>
                  <a:cs typeface="阿里巴巴普惠体 Medium" panose="00020600040101010101" pitchFamily="18" charset="-122"/>
                  <a:sym typeface="OPPOSans M" panose="00020600040101010101" pitchFamily="18" charset="-122"/>
                </a:rPr>
                <a:t>开始合作研究转基因水稻</a:t>
              </a:r>
            </a:p>
          </p:txBody>
        </p:sp>
        <p:sp>
          <p:nvSpPr>
            <p:cNvPr id="67" name="文本框 66"/>
            <p:cNvSpPr txBox="1"/>
            <p:nvPr/>
          </p:nvSpPr>
          <p:spPr>
            <a:xfrm>
              <a:off x="1974164" y="3395172"/>
              <a:ext cx="966471" cy="338606"/>
            </a:xfrm>
            <a:prstGeom prst="rect">
              <a:avLst/>
            </a:prstGeom>
            <a:noFill/>
          </p:spPr>
          <p:txBody>
            <a:bodyPr wrap="square" rtlCol="0">
              <a:spAutoFit/>
            </a:bodyPr>
            <a:lstStyle/>
            <a:p>
              <a:pPr algn="ctr"/>
              <a:r>
                <a:rPr lang="en-US" altLang="zh-CN"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2010</a:t>
              </a:r>
              <a:r>
                <a:rPr lang="zh-CN" altLang="en-US"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年</a:t>
              </a:r>
            </a:p>
          </p:txBody>
        </p:sp>
        <p:cxnSp>
          <p:nvCxnSpPr>
            <p:cNvPr id="68" name="直接连接符 67"/>
            <p:cNvCxnSpPr/>
            <p:nvPr/>
          </p:nvCxnSpPr>
          <p:spPr>
            <a:xfrm>
              <a:off x="3009979" y="3749978"/>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42824" y="3753788"/>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3154236" y="3992169"/>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Source Han Sans CN Regular" panose="020B0500000000000000" charset="-122"/>
                <a:ea typeface="Source Han Sans CN Regular" panose="020B0500000000000000" charset="-122"/>
              </a:endParaRPr>
            </a:p>
          </p:txBody>
        </p:sp>
      </p:grpSp>
      <p:grpSp>
        <p:nvGrpSpPr>
          <p:cNvPr id="71" name="组合 70"/>
          <p:cNvGrpSpPr/>
          <p:nvPr/>
        </p:nvGrpSpPr>
        <p:grpSpPr>
          <a:xfrm>
            <a:off x="7592697" y="3738245"/>
            <a:ext cx="3146426" cy="631306"/>
            <a:chOff x="2805775" y="5790186"/>
            <a:chExt cx="3146177" cy="631576"/>
          </a:xfrm>
        </p:grpSpPr>
        <p:sp>
          <p:nvSpPr>
            <p:cNvPr id="72" name="矩形 71"/>
            <p:cNvSpPr/>
            <p:nvPr/>
          </p:nvSpPr>
          <p:spPr>
            <a:xfrm>
              <a:off x="3083730" y="6221621"/>
              <a:ext cx="2333787" cy="200141"/>
            </a:xfrm>
            <a:prstGeom prst="rect">
              <a:avLst/>
            </a:prstGeom>
          </p:spPr>
          <p:txBody>
            <a:bodyPr wrap="none" lIns="0" tIns="0" rIns="0" bIns="0">
              <a:spAutoFit/>
            </a:bodyPr>
            <a:lstStyle/>
            <a:p>
              <a:pPr algn="l">
                <a:defRPr/>
              </a:pPr>
              <a:r>
                <a:rPr lang="zh-CN" altLang="en-US" sz="130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研发的高寒耐盐碱水稻试种成功</a:t>
              </a:r>
            </a:p>
          </p:txBody>
        </p:sp>
        <p:sp>
          <p:nvSpPr>
            <p:cNvPr id="73" name="文本框 72"/>
            <p:cNvSpPr txBox="1"/>
            <p:nvPr/>
          </p:nvSpPr>
          <p:spPr>
            <a:xfrm>
              <a:off x="3088963" y="5806703"/>
              <a:ext cx="1001315" cy="338699"/>
            </a:xfrm>
            <a:prstGeom prst="rect">
              <a:avLst/>
            </a:prstGeom>
            <a:noFill/>
          </p:spPr>
          <p:txBody>
            <a:bodyPr wrap="square" rtlCol="0">
              <a:spAutoFit/>
            </a:bodyPr>
            <a:lstStyle/>
            <a:p>
              <a:r>
                <a:rPr lang="en-US" altLang="zh-CN"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2020</a:t>
              </a:r>
              <a:r>
                <a:rPr lang="zh-CN" altLang="en-US"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年</a:t>
              </a:r>
            </a:p>
          </p:txBody>
        </p:sp>
        <p:grpSp>
          <p:nvGrpSpPr>
            <p:cNvPr id="74" name="组合 73"/>
            <p:cNvGrpSpPr/>
            <p:nvPr/>
          </p:nvGrpSpPr>
          <p:grpSpPr>
            <a:xfrm flipH="1" flipV="1">
              <a:off x="2805775" y="5790186"/>
              <a:ext cx="3146177" cy="367921"/>
              <a:chOff x="891387" y="6194105"/>
              <a:chExt cx="3146177" cy="367921"/>
            </a:xfrm>
          </p:grpSpPr>
          <p:cxnSp>
            <p:nvCxnSpPr>
              <p:cNvPr id="75" name="直接连接符 74"/>
              <p:cNvCxnSpPr/>
              <p:nvPr/>
            </p:nvCxnSpPr>
            <p:spPr>
              <a:xfrm>
                <a:off x="3767577" y="6194105"/>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891387" y="6197915"/>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3911834" y="6436296"/>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78" name="组合 77"/>
          <p:cNvGrpSpPr/>
          <p:nvPr/>
        </p:nvGrpSpPr>
        <p:grpSpPr>
          <a:xfrm>
            <a:off x="6182997" y="4383405"/>
            <a:ext cx="3146425" cy="631350"/>
            <a:chOff x="2805775" y="5790186"/>
            <a:chExt cx="3146177" cy="631555"/>
          </a:xfrm>
        </p:grpSpPr>
        <p:sp>
          <p:nvSpPr>
            <p:cNvPr id="79" name="矩形 78"/>
            <p:cNvSpPr/>
            <p:nvPr/>
          </p:nvSpPr>
          <p:spPr>
            <a:xfrm>
              <a:off x="3083730" y="6221621"/>
              <a:ext cx="1500293" cy="200120"/>
            </a:xfrm>
            <a:prstGeom prst="rect">
              <a:avLst/>
            </a:prstGeom>
          </p:spPr>
          <p:txBody>
            <a:bodyPr wrap="none" lIns="0" tIns="0" rIns="0" bIns="0">
              <a:spAutoFit/>
            </a:bodyPr>
            <a:lstStyle/>
            <a:p>
              <a:pPr algn="l">
                <a:defRPr/>
              </a:pPr>
              <a:r>
                <a:rPr lang="zh-CN" altLang="en-US" sz="130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获得“共和国勋章”</a:t>
              </a:r>
            </a:p>
          </p:txBody>
        </p:sp>
        <p:sp>
          <p:nvSpPr>
            <p:cNvPr id="80" name="文本框 79"/>
            <p:cNvSpPr txBox="1"/>
            <p:nvPr/>
          </p:nvSpPr>
          <p:spPr>
            <a:xfrm>
              <a:off x="3088963" y="5806701"/>
              <a:ext cx="963219" cy="338664"/>
            </a:xfrm>
            <a:prstGeom prst="rect">
              <a:avLst/>
            </a:prstGeom>
            <a:noFill/>
          </p:spPr>
          <p:txBody>
            <a:bodyPr wrap="square" rtlCol="0">
              <a:spAutoFit/>
            </a:bodyPr>
            <a:lstStyle/>
            <a:p>
              <a:r>
                <a:rPr lang="en-US" altLang="zh-CN"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2019</a:t>
              </a:r>
              <a:r>
                <a:rPr lang="zh-CN" altLang="en-US"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年</a:t>
              </a:r>
            </a:p>
          </p:txBody>
        </p:sp>
        <p:grpSp>
          <p:nvGrpSpPr>
            <p:cNvPr id="81" name="组合 80"/>
            <p:cNvGrpSpPr/>
            <p:nvPr/>
          </p:nvGrpSpPr>
          <p:grpSpPr>
            <a:xfrm flipH="1" flipV="1">
              <a:off x="2805775" y="5790186"/>
              <a:ext cx="3146177" cy="367921"/>
              <a:chOff x="891387" y="6194105"/>
              <a:chExt cx="3146177" cy="367921"/>
            </a:xfrm>
          </p:grpSpPr>
          <p:cxnSp>
            <p:nvCxnSpPr>
              <p:cNvPr id="82" name="直接连接符 81"/>
              <p:cNvCxnSpPr/>
              <p:nvPr/>
            </p:nvCxnSpPr>
            <p:spPr>
              <a:xfrm>
                <a:off x="3767577" y="6194105"/>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891387" y="6197915"/>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3911834" y="6436296"/>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85" name="组合 84"/>
          <p:cNvGrpSpPr/>
          <p:nvPr/>
        </p:nvGrpSpPr>
        <p:grpSpPr>
          <a:xfrm>
            <a:off x="9023352" y="3011805"/>
            <a:ext cx="3146425" cy="631306"/>
            <a:chOff x="2805775" y="5790186"/>
            <a:chExt cx="3146177" cy="631576"/>
          </a:xfrm>
        </p:grpSpPr>
        <p:sp>
          <p:nvSpPr>
            <p:cNvPr id="86" name="矩形 85"/>
            <p:cNvSpPr/>
            <p:nvPr/>
          </p:nvSpPr>
          <p:spPr>
            <a:xfrm>
              <a:off x="3083730" y="6221621"/>
              <a:ext cx="1695843" cy="200141"/>
            </a:xfrm>
            <a:prstGeom prst="rect">
              <a:avLst/>
            </a:prstGeom>
          </p:spPr>
          <p:txBody>
            <a:bodyPr wrap="none" lIns="0" tIns="0" rIns="0" bIns="0">
              <a:spAutoFit/>
            </a:bodyPr>
            <a:lstStyle/>
            <a:p>
              <a:pPr algn="l">
                <a:defRPr/>
              </a:pPr>
              <a:r>
                <a:rPr lang="zh-CN" altLang="en-US" sz="130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在长沙逝世，享年</a:t>
              </a:r>
              <a:r>
                <a:rPr lang="en-US" altLang="zh-CN" sz="130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91</a:t>
              </a:r>
              <a:r>
                <a:rPr lang="zh-CN" altLang="en-US" sz="1300">
                  <a:solidFill>
                    <a:schemeClr val="tx1">
                      <a:lumMod val="65000"/>
                      <a:lumOff val="35000"/>
                    </a:schemeClr>
                  </a:solidFill>
                  <a:latin typeface="微软雅黑" panose="020B0503020204020204" charset="-122"/>
                  <a:ea typeface="微软雅黑" panose="020B0503020204020204" charset="-122"/>
                  <a:cs typeface="阿里巴巴普惠体 Medium" panose="00020600040101010101" pitchFamily="18" charset="-122"/>
                  <a:sym typeface="OPPOSans M" panose="00020600040101010101" pitchFamily="18" charset="-122"/>
                </a:rPr>
                <a:t>岁</a:t>
              </a:r>
            </a:p>
          </p:txBody>
        </p:sp>
        <p:sp>
          <p:nvSpPr>
            <p:cNvPr id="87" name="文本框 86"/>
            <p:cNvSpPr txBox="1"/>
            <p:nvPr/>
          </p:nvSpPr>
          <p:spPr>
            <a:xfrm>
              <a:off x="3088963" y="5806703"/>
              <a:ext cx="1215294" cy="337329"/>
            </a:xfrm>
            <a:prstGeom prst="rect">
              <a:avLst/>
            </a:prstGeom>
            <a:noFill/>
          </p:spPr>
          <p:txBody>
            <a:bodyPr wrap="square" rtlCol="0">
              <a:spAutoFit/>
            </a:bodyPr>
            <a:lstStyle/>
            <a:p>
              <a:r>
                <a:rPr lang="en-US" altLang="zh-CN"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2021</a:t>
              </a:r>
              <a:r>
                <a:rPr lang="zh-CN" altLang="en-US" sz="1600" b="1">
                  <a:solidFill>
                    <a:schemeClr val="tx1">
                      <a:lumMod val="65000"/>
                      <a:lumOff val="35000"/>
                    </a:schemeClr>
                  </a:solidFill>
                  <a:latin typeface="Source Han Sans CN Bold" panose="020B0500000000000000" charset="-122"/>
                  <a:ea typeface="Source Han Sans CN Bold" panose="020B0500000000000000" charset="-122"/>
                  <a:cs typeface="Source Han Sans CN Bold" panose="020B0500000000000000" charset="-122"/>
                  <a:sym typeface="OPPOSans M" panose="00020600040101010101" pitchFamily="18" charset="-122"/>
                </a:rPr>
                <a:t>年</a:t>
              </a:r>
            </a:p>
          </p:txBody>
        </p:sp>
        <p:grpSp>
          <p:nvGrpSpPr>
            <p:cNvPr id="88" name="组合 87"/>
            <p:cNvGrpSpPr/>
            <p:nvPr/>
          </p:nvGrpSpPr>
          <p:grpSpPr>
            <a:xfrm flipH="1" flipV="1">
              <a:off x="2805775" y="5790186"/>
              <a:ext cx="3146177" cy="367921"/>
              <a:chOff x="891387" y="6194105"/>
              <a:chExt cx="3146177" cy="367921"/>
            </a:xfrm>
          </p:grpSpPr>
          <p:cxnSp>
            <p:nvCxnSpPr>
              <p:cNvPr id="89" name="直接连接符 88"/>
              <p:cNvCxnSpPr/>
              <p:nvPr/>
            </p:nvCxnSpPr>
            <p:spPr>
              <a:xfrm>
                <a:off x="3767577" y="6194105"/>
                <a:ext cx="236141" cy="334342"/>
              </a:xfrm>
              <a:prstGeom prst="line">
                <a:avLst/>
              </a:prstGeom>
              <a:ln w="15875">
                <a:solidFill>
                  <a:srgbClr val="07732E"/>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91387" y="6197915"/>
                <a:ext cx="2880000" cy="0"/>
              </a:xfrm>
              <a:prstGeom prst="line">
                <a:avLst/>
              </a:prstGeom>
              <a:ln w="15875">
                <a:gradFill flip="none" rotWithShape="1">
                  <a:gsLst>
                    <a:gs pos="0">
                      <a:srgbClr val="07732E"/>
                    </a:gs>
                    <a:gs pos="100000">
                      <a:schemeClr val="bg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3911834" y="6436296"/>
                <a:ext cx="125730" cy="125730"/>
              </a:xfrm>
              <a:prstGeom prst="ellipse">
                <a:avLst/>
              </a:prstGeom>
              <a:gradFill>
                <a:gsLst>
                  <a:gs pos="0">
                    <a:srgbClr val="008A3E"/>
                  </a:gs>
                  <a:gs pos="100000">
                    <a:srgbClr val="0444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Users/weiqingqing/Desktop/图片1副本.png图片1副本"/>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 y="6985"/>
            <a:ext cx="12192000" cy="6844030"/>
          </a:xfrm>
          <a:prstGeom prst="rect">
            <a:avLst/>
          </a:prstGeom>
        </p:spPr>
      </p:pic>
      <p:sp>
        <p:nvSpPr>
          <p:cNvPr id="2" name="文本框 1"/>
          <p:cNvSpPr txBox="1"/>
          <p:nvPr/>
        </p:nvSpPr>
        <p:spPr>
          <a:xfrm>
            <a:off x="3921760" y="1381760"/>
            <a:ext cx="4337051" cy="1200329"/>
          </a:xfrm>
          <a:prstGeom prst="rect">
            <a:avLst/>
          </a:prstGeom>
          <a:noFill/>
        </p:spPr>
        <p:txBody>
          <a:bodyPr wrap="square" rtlCol="0">
            <a:spAutoFit/>
          </a:bodyPr>
          <a:lstStyle/>
          <a:p>
            <a:pPr algn="ctr"/>
            <a:r>
              <a:rPr lang="en-US" altLang="zh-CN" sz="7200" b="1">
                <a:gradFill>
                  <a:gsLst>
                    <a:gs pos="100000">
                      <a:schemeClr val="accent4">
                        <a:lumMod val="50000"/>
                      </a:schemeClr>
                    </a:gs>
                    <a:gs pos="65000">
                      <a:srgbClr val="E2C482"/>
                    </a:gs>
                  </a:gsLst>
                  <a:lin ang="0" scaled="0"/>
                </a:gradFill>
                <a:latin typeface="Source Han Sans CN Bold" panose="020B0500000000000000" charset="-122"/>
                <a:ea typeface="Source Han Sans CN Bold" panose="020B0500000000000000" charset="-122"/>
              </a:rPr>
              <a:t>Part-02</a:t>
            </a:r>
          </a:p>
        </p:txBody>
      </p:sp>
      <p:sp>
        <p:nvSpPr>
          <p:cNvPr id="3" name="文本框 2"/>
          <p:cNvSpPr txBox="1"/>
          <p:nvPr/>
        </p:nvSpPr>
        <p:spPr>
          <a:xfrm>
            <a:off x="3124837" y="2921001"/>
            <a:ext cx="6022975" cy="830997"/>
          </a:xfrm>
          <a:prstGeom prst="rect">
            <a:avLst/>
          </a:prstGeom>
          <a:noFill/>
        </p:spPr>
        <p:txBody>
          <a:bodyPr wrap="square" rtlCol="0">
            <a:spAutoFit/>
          </a:bodyPr>
          <a:lstStyle/>
          <a:p>
            <a:pPr algn="ctr"/>
            <a:r>
              <a:rPr lang="zh-CN" altLang="en-US" sz="4800" b="1" dirty="0">
                <a:solidFill>
                  <a:schemeClr val="tx1">
                    <a:lumMod val="65000"/>
                    <a:lumOff val="35000"/>
                  </a:schemeClr>
                </a:solidFill>
                <a:latin typeface="Source Han Sans CN Bold" panose="020B0500000000000000" charset="-122"/>
                <a:ea typeface="Source Han Sans CN Bold" panose="020B0500000000000000" charset="-122"/>
              </a:rPr>
              <a:t>袁隆平的科研成就</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2副本"/>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2192000" cy="6892925"/>
          </a:xfrm>
          <a:prstGeom prst="rect">
            <a:avLst/>
          </a:prstGeom>
        </p:spPr>
      </p:pic>
      <p:pic>
        <p:nvPicPr>
          <p:cNvPr id="324" name="图片 3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72115" y="5273040"/>
            <a:ext cx="1620000" cy="1620000"/>
          </a:xfrm>
          <a:prstGeom prst="rect">
            <a:avLst/>
          </a:prstGeom>
        </p:spPr>
      </p:pic>
      <p:pic>
        <p:nvPicPr>
          <p:cNvPr id="318" name="图片 3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38115"/>
            <a:ext cx="1620000" cy="1620000"/>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1516" y="108429"/>
            <a:ext cx="624781" cy="668839"/>
          </a:xfrm>
          <a:prstGeom prst="rect">
            <a:avLst/>
          </a:prstGeom>
        </p:spPr>
      </p:pic>
      <p:sp>
        <p:nvSpPr>
          <p:cNvPr id="6" name="文本框 5"/>
          <p:cNvSpPr txBox="1"/>
          <p:nvPr/>
        </p:nvSpPr>
        <p:spPr>
          <a:xfrm>
            <a:off x="941705" y="285117"/>
            <a:ext cx="3352800" cy="461665"/>
          </a:xfrm>
          <a:prstGeom prst="rect">
            <a:avLst/>
          </a:prstGeom>
          <a:noFill/>
        </p:spPr>
        <p:txBody>
          <a:bodyPr wrap="square" rtlCol="0">
            <a:spAutoFit/>
          </a:bodyPr>
          <a:lstStyle/>
          <a:p>
            <a:r>
              <a:rPr lang="zh-CN" altLang="en-US" sz="2400" b="1">
                <a:solidFill>
                  <a:schemeClr val="tx1">
                    <a:lumMod val="65000"/>
                    <a:lumOff val="35000"/>
                  </a:schemeClr>
                </a:solidFill>
                <a:latin typeface="Source Han Sans CN Bold" panose="020B0500000000000000" charset="-122"/>
                <a:ea typeface="Source Han Sans CN Bold" panose="020B0500000000000000" charset="-122"/>
              </a:rPr>
              <a:t>袁隆平的科研成就</a:t>
            </a:r>
          </a:p>
        </p:txBody>
      </p:sp>
      <p:grpSp>
        <p:nvGrpSpPr>
          <p:cNvPr id="27" name="组合 26"/>
          <p:cNvGrpSpPr/>
          <p:nvPr/>
        </p:nvGrpSpPr>
        <p:grpSpPr>
          <a:xfrm>
            <a:off x="2040891" y="1549400"/>
            <a:ext cx="8783955" cy="1595120"/>
            <a:chOff x="2963" y="2104"/>
            <a:chExt cx="13833" cy="2512"/>
          </a:xfrm>
        </p:grpSpPr>
        <p:grpSp>
          <p:nvGrpSpPr>
            <p:cNvPr id="24" name="组合 23"/>
            <p:cNvGrpSpPr/>
            <p:nvPr/>
          </p:nvGrpSpPr>
          <p:grpSpPr>
            <a:xfrm>
              <a:off x="2963" y="2104"/>
              <a:ext cx="13833" cy="2512"/>
              <a:chOff x="2963" y="2104"/>
              <a:chExt cx="13833" cy="2923"/>
            </a:xfrm>
          </p:grpSpPr>
          <p:sp>
            <p:nvSpPr>
              <p:cNvPr id="46" name="任意多边形: 形状 45"/>
              <p:cNvSpPr/>
              <p:nvPr/>
            </p:nvSpPr>
            <p:spPr>
              <a:xfrm>
                <a:off x="2963" y="2104"/>
                <a:ext cx="13514" cy="2923"/>
              </a:xfrm>
              <a:custGeom>
                <a:avLst/>
                <a:gdLst>
                  <a:gd name="connsiteX0" fmla="*/ 0 w 13514"/>
                  <a:gd name="connsiteY0" fmla="*/ 0 h 2512"/>
                  <a:gd name="connsiteX1" fmla="*/ 13514 w 13514"/>
                  <a:gd name="connsiteY1" fmla="*/ 0 h 2512"/>
                  <a:gd name="connsiteX2" fmla="*/ 13511 w 13514"/>
                  <a:gd name="connsiteY2" fmla="*/ 8 h 2512"/>
                  <a:gd name="connsiteX3" fmla="*/ 12451 w 13514"/>
                  <a:gd name="connsiteY3" fmla="*/ 1885 h 2512"/>
                  <a:gd name="connsiteX4" fmla="*/ 11358 w 13514"/>
                  <a:gd name="connsiteY4" fmla="*/ 2492 h 2512"/>
                  <a:gd name="connsiteX5" fmla="*/ 11534 w 13514"/>
                  <a:gd name="connsiteY5" fmla="*/ 2512 h 2512"/>
                  <a:gd name="connsiteX6" fmla="*/ 0 w 13514"/>
                  <a:gd name="connsiteY6" fmla="*/ 2512 h 2512"/>
                  <a:gd name="connsiteX7" fmla="*/ 0 w 13514"/>
                  <a:gd name="connsiteY7" fmla="*/ 0 h 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14" h="2512">
                    <a:moveTo>
                      <a:pt x="0" y="0"/>
                    </a:moveTo>
                    <a:lnTo>
                      <a:pt x="13514" y="0"/>
                    </a:lnTo>
                    <a:lnTo>
                      <a:pt x="13511" y="8"/>
                    </a:lnTo>
                    <a:cubicBezTo>
                      <a:pt x="13361" y="520"/>
                      <a:pt x="12961" y="1205"/>
                      <a:pt x="12451" y="1885"/>
                    </a:cubicBezTo>
                    <a:cubicBezTo>
                      <a:pt x="11941" y="2322"/>
                      <a:pt x="11870" y="2287"/>
                      <a:pt x="11358" y="2492"/>
                    </a:cubicBezTo>
                    <a:lnTo>
                      <a:pt x="11534" y="2512"/>
                    </a:lnTo>
                    <a:lnTo>
                      <a:pt x="0" y="2512"/>
                    </a:lnTo>
                    <a:lnTo>
                      <a:pt x="0" y="0"/>
                    </a:lnTo>
                    <a:close/>
                  </a:path>
                </a:pathLst>
              </a:custGeom>
              <a:solidFill>
                <a:srgbClr val="FFF9E4">
                  <a:alpha val="67000"/>
                </a:srgbClr>
              </a:solidFill>
              <a:ln w="12700" cap="flat" cmpd="sng" algn="ctr">
                <a:noFill/>
                <a:prstDash val="solid"/>
                <a:miter lim="800000"/>
              </a:ln>
              <a:effectLst>
                <a:outerShdw blurRad="469900" dist="508000" dir="2700000" sx="98000" sy="98000" algn="tl" rotWithShape="0">
                  <a:schemeClr val="accent1">
                    <a:alpha val="4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65000"/>
                      <a:lumOff val="35000"/>
                    </a:schemeClr>
                  </a:solidFill>
                </a:endParaRPr>
              </a:p>
            </p:txBody>
          </p:sp>
          <p:pic>
            <p:nvPicPr>
              <p:cNvPr id="42" name="图片 41" descr="形状&#10;&#10;低可信度描述已自动生成"/>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3729" y="2105"/>
                <a:ext cx="3067" cy="2922"/>
              </a:xfrm>
              <a:prstGeom prst="rect">
                <a:avLst/>
              </a:prstGeom>
            </p:spPr>
          </p:pic>
        </p:grpSp>
        <p:sp>
          <p:nvSpPr>
            <p:cNvPr id="23" name="文本框 22"/>
            <p:cNvSpPr txBox="1"/>
            <p:nvPr/>
          </p:nvSpPr>
          <p:spPr>
            <a:xfrm>
              <a:off x="3204" y="2407"/>
              <a:ext cx="11677" cy="1910"/>
            </a:xfrm>
            <a:prstGeom prst="rect">
              <a:avLst/>
            </a:prstGeom>
            <a:noFill/>
          </p:spPr>
          <p:txBody>
            <a:bodyPr wrap="square" rtlCol="0">
              <a:spAutoFit/>
            </a:bodyPr>
            <a:lstStyle/>
            <a:p>
              <a:pPr marL="285750" indent="-285750" fontAlgn="auto">
                <a:lnSpc>
                  <a:spcPct val="130000"/>
                </a:lnSpc>
                <a:buFont typeface="Wingdings" panose="05000000000000000000" charset="0"/>
                <a:buChar char=""/>
              </a:pPr>
              <a:r>
                <a:rPr lang="zh-CN" altLang="en-US" sz="1400" dirty="0">
                  <a:solidFill>
                    <a:schemeClr val="tx1">
                      <a:lumMod val="65000"/>
                      <a:lumOff val="35000"/>
                    </a:schemeClr>
                  </a:solidFill>
                </a:rPr>
                <a:t>1964年开始研究杂交水稻，1966年在IRRI菲律宾国际水稻研究所，培育出奇迹稻（IR8）袁隆平的杂交水稻研究。1974年育成第一个杂交水稻强优组合南优2号  。1975年研制成功杂交水稻制种技术，从而为大面积推广杂交水稻奠定了基础。1985年提出杂交水稻育种的战略设想，为杂交水稻的进一步发展指明了方向。</a:t>
              </a:r>
            </a:p>
          </p:txBody>
        </p:sp>
      </p:grpSp>
      <p:grpSp>
        <p:nvGrpSpPr>
          <p:cNvPr id="29" name="组合 28"/>
          <p:cNvGrpSpPr/>
          <p:nvPr/>
        </p:nvGrpSpPr>
        <p:grpSpPr>
          <a:xfrm>
            <a:off x="2030731" y="3764280"/>
            <a:ext cx="8783955" cy="1595120"/>
            <a:chOff x="2963" y="2104"/>
            <a:chExt cx="13833" cy="2512"/>
          </a:xfrm>
        </p:grpSpPr>
        <p:grpSp>
          <p:nvGrpSpPr>
            <p:cNvPr id="30" name="组合 29"/>
            <p:cNvGrpSpPr/>
            <p:nvPr/>
          </p:nvGrpSpPr>
          <p:grpSpPr>
            <a:xfrm>
              <a:off x="2963" y="2104"/>
              <a:ext cx="13833" cy="2512"/>
              <a:chOff x="2963" y="2104"/>
              <a:chExt cx="13833" cy="2923"/>
            </a:xfrm>
          </p:grpSpPr>
          <p:sp>
            <p:nvSpPr>
              <p:cNvPr id="31" name="任意多边形: 形状 45"/>
              <p:cNvSpPr/>
              <p:nvPr/>
            </p:nvSpPr>
            <p:spPr>
              <a:xfrm>
                <a:off x="2963" y="2104"/>
                <a:ext cx="13514" cy="2923"/>
              </a:xfrm>
              <a:custGeom>
                <a:avLst/>
                <a:gdLst>
                  <a:gd name="connsiteX0" fmla="*/ 0 w 13514"/>
                  <a:gd name="connsiteY0" fmla="*/ 0 h 2512"/>
                  <a:gd name="connsiteX1" fmla="*/ 13514 w 13514"/>
                  <a:gd name="connsiteY1" fmla="*/ 0 h 2512"/>
                  <a:gd name="connsiteX2" fmla="*/ 13511 w 13514"/>
                  <a:gd name="connsiteY2" fmla="*/ 8 h 2512"/>
                  <a:gd name="connsiteX3" fmla="*/ 12451 w 13514"/>
                  <a:gd name="connsiteY3" fmla="*/ 1885 h 2512"/>
                  <a:gd name="connsiteX4" fmla="*/ 11358 w 13514"/>
                  <a:gd name="connsiteY4" fmla="*/ 2492 h 2512"/>
                  <a:gd name="connsiteX5" fmla="*/ 11534 w 13514"/>
                  <a:gd name="connsiteY5" fmla="*/ 2512 h 2512"/>
                  <a:gd name="connsiteX6" fmla="*/ 0 w 13514"/>
                  <a:gd name="connsiteY6" fmla="*/ 2512 h 2512"/>
                  <a:gd name="connsiteX7" fmla="*/ 0 w 13514"/>
                  <a:gd name="connsiteY7" fmla="*/ 0 h 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14" h="2512">
                    <a:moveTo>
                      <a:pt x="0" y="0"/>
                    </a:moveTo>
                    <a:lnTo>
                      <a:pt x="13514" y="0"/>
                    </a:lnTo>
                    <a:lnTo>
                      <a:pt x="13511" y="8"/>
                    </a:lnTo>
                    <a:cubicBezTo>
                      <a:pt x="13361" y="520"/>
                      <a:pt x="12961" y="1205"/>
                      <a:pt x="12451" y="1885"/>
                    </a:cubicBezTo>
                    <a:cubicBezTo>
                      <a:pt x="11941" y="2322"/>
                      <a:pt x="11870" y="2287"/>
                      <a:pt x="11358" y="2492"/>
                    </a:cubicBezTo>
                    <a:lnTo>
                      <a:pt x="11534" y="2512"/>
                    </a:lnTo>
                    <a:lnTo>
                      <a:pt x="0" y="2512"/>
                    </a:lnTo>
                    <a:lnTo>
                      <a:pt x="0" y="0"/>
                    </a:lnTo>
                    <a:close/>
                  </a:path>
                </a:pathLst>
              </a:custGeom>
              <a:solidFill>
                <a:srgbClr val="FFF9E4">
                  <a:alpha val="67000"/>
                </a:srgbClr>
              </a:solidFill>
              <a:ln w="12700" cap="flat" cmpd="sng" algn="ctr">
                <a:noFill/>
                <a:prstDash val="solid"/>
                <a:miter lim="800000"/>
              </a:ln>
              <a:effectLst>
                <a:outerShdw blurRad="469900" dist="508000" dir="2700000" sx="98000" sy="98000" algn="tl" rotWithShape="0">
                  <a:schemeClr val="accent1">
                    <a:alpha val="4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65000"/>
                      <a:lumOff val="35000"/>
                    </a:schemeClr>
                  </a:solidFill>
                </a:endParaRPr>
              </a:p>
            </p:txBody>
          </p:sp>
          <p:pic>
            <p:nvPicPr>
              <p:cNvPr id="34" name="图片 33" descr="形状&#10;&#10;低可信度描述已自动生成"/>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3729" y="2105"/>
                <a:ext cx="3067" cy="2922"/>
              </a:xfrm>
              <a:prstGeom prst="rect">
                <a:avLst/>
              </a:prstGeom>
            </p:spPr>
          </p:pic>
        </p:grpSp>
        <p:sp>
          <p:nvSpPr>
            <p:cNvPr id="35" name="文本框 34"/>
            <p:cNvSpPr txBox="1"/>
            <p:nvPr/>
          </p:nvSpPr>
          <p:spPr>
            <a:xfrm>
              <a:off x="3204" y="2407"/>
              <a:ext cx="11677" cy="1910"/>
            </a:xfrm>
            <a:prstGeom prst="rect">
              <a:avLst/>
            </a:prstGeom>
            <a:noFill/>
          </p:spPr>
          <p:txBody>
            <a:bodyPr wrap="square" rtlCol="0">
              <a:spAutoFit/>
            </a:bodyPr>
            <a:lstStyle/>
            <a:p>
              <a:pPr marL="285750" indent="-285750" fontAlgn="auto">
                <a:lnSpc>
                  <a:spcPct val="130000"/>
                </a:lnSpc>
                <a:buFont typeface="Wingdings" panose="05000000000000000000" charset="0"/>
                <a:buChar char=""/>
              </a:pPr>
              <a:r>
                <a:rPr lang="zh-CN" altLang="en-US" sz="1400" dirty="0">
                  <a:solidFill>
                    <a:schemeClr val="tx1">
                      <a:lumMod val="65000"/>
                      <a:lumOff val="35000"/>
                    </a:schemeClr>
                  </a:solidFill>
                  <a:sym typeface="+mn-ea"/>
                </a:rPr>
                <a:t>1986年袁隆平提出了杂交水稻的育种战略，将杂交水稻的育种从选育方法上分为三系法、两系法和一系法三个战略发展阶段；从杂种优势水平的利用上分为品种间、亚种间和远缘杂种优势的利用三个战略发展阶段，这项战略构想的提出，为中国已取得三系法杂交水稻研究、开发成功后开展杂交水稻新探索指明了方向。</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2副本"/>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2192000" cy="6892925"/>
          </a:xfrm>
          <a:prstGeom prst="rect">
            <a:avLst/>
          </a:prstGeom>
        </p:spPr>
      </p:pic>
      <p:pic>
        <p:nvPicPr>
          <p:cNvPr id="324" name="图片 3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72115" y="5273040"/>
            <a:ext cx="1620000" cy="1620000"/>
          </a:xfrm>
          <a:prstGeom prst="rect">
            <a:avLst/>
          </a:prstGeom>
        </p:spPr>
      </p:pic>
      <p:pic>
        <p:nvPicPr>
          <p:cNvPr id="318" name="图片 3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38115"/>
            <a:ext cx="1620000" cy="1620000"/>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01516" y="108429"/>
            <a:ext cx="624781" cy="668839"/>
          </a:xfrm>
          <a:prstGeom prst="rect">
            <a:avLst/>
          </a:prstGeom>
        </p:spPr>
      </p:pic>
      <p:sp>
        <p:nvSpPr>
          <p:cNvPr id="6" name="文本框 5"/>
          <p:cNvSpPr txBox="1"/>
          <p:nvPr/>
        </p:nvSpPr>
        <p:spPr>
          <a:xfrm>
            <a:off x="941705" y="285117"/>
            <a:ext cx="3352800" cy="461665"/>
          </a:xfrm>
          <a:prstGeom prst="rect">
            <a:avLst/>
          </a:prstGeom>
          <a:noFill/>
        </p:spPr>
        <p:txBody>
          <a:bodyPr wrap="square" rtlCol="0">
            <a:spAutoFit/>
          </a:bodyPr>
          <a:lstStyle/>
          <a:p>
            <a:r>
              <a:rPr lang="zh-CN" altLang="en-US" sz="2400" b="1">
                <a:solidFill>
                  <a:schemeClr val="tx1">
                    <a:lumMod val="65000"/>
                    <a:lumOff val="35000"/>
                  </a:schemeClr>
                </a:solidFill>
                <a:latin typeface="Source Han Sans CN Bold" panose="020B0500000000000000" charset="-122"/>
                <a:ea typeface="Source Han Sans CN Bold" panose="020B0500000000000000" charset="-122"/>
              </a:rPr>
              <a:t>袁隆平的科研成就</a:t>
            </a:r>
          </a:p>
        </p:txBody>
      </p:sp>
      <p:sp>
        <p:nvSpPr>
          <p:cNvPr id="10" name="矩形 9"/>
          <p:cNvSpPr/>
          <p:nvPr/>
        </p:nvSpPr>
        <p:spPr>
          <a:xfrm>
            <a:off x="1323976" y="1310642"/>
            <a:ext cx="10144125" cy="4594225"/>
          </a:xfrm>
          <a:prstGeom prst="rect">
            <a:avLst/>
          </a:prstGeom>
          <a:solidFill>
            <a:srgbClr val="FFF9E4">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V="1">
            <a:off x="1692275" y="1924050"/>
            <a:ext cx="9360000" cy="0"/>
          </a:xfrm>
          <a:prstGeom prst="line">
            <a:avLst/>
          </a:prstGeom>
          <a:ln w="19050">
            <a:solidFill>
              <a:srgbClr val="478700"/>
            </a:solidFill>
            <a:tailEnd type="ova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862455" y="1463675"/>
            <a:ext cx="2559051" cy="368300"/>
          </a:xfrm>
          <a:prstGeom prst="rect">
            <a:avLst/>
          </a:prstGeom>
          <a:noFill/>
        </p:spPr>
        <p:txBody>
          <a:bodyPr wrap="square" rtlCol="0">
            <a:spAutoFit/>
          </a:bodyPr>
          <a:lstStyle/>
          <a:p>
            <a:r>
              <a:rPr lang="zh-CN" altLang="en-US" b="1">
                <a:solidFill>
                  <a:schemeClr val="tx1">
                    <a:lumMod val="65000"/>
                    <a:lumOff val="35000"/>
                  </a:schemeClr>
                </a:solidFill>
              </a:rPr>
              <a:t>科研成就</a:t>
            </a:r>
          </a:p>
        </p:txBody>
      </p:sp>
      <p:grpSp>
        <p:nvGrpSpPr>
          <p:cNvPr id="22" name="组合 21"/>
          <p:cNvGrpSpPr/>
          <p:nvPr/>
        </p:nvGrpSpPr>
        <p:grpSpPr>
          <a:xfrm>
            <a:off x="1660525" y="2233295"/>
            <a:ext cx="2990851" cy="3391535"/>
            <a:chOff x="2615" y="3517"/>
            <a:chExt cx="4710" cy="5341"/>
          </a:xfrm>
        </p:grpSpPr>
        <p:sp>
          <p:nvSpPr>
            <p:cNvPr id="14" name="圆角矩形 13"/>
            <p:cNvSpPr/>
            <p:nvPr/>
          </p:nvSpPr>
          <p:spPr>
            <a:xfrm>
              <a:off x="2615" y="3517"/>
              <a:ext cx="4710" cy="5341"/>
            </a:xfrm>
            <a:prstGeom prst="roundRect">
              <a:avLst>
                <a:gd name="adj" fmla="val 9957"/>
              </a:avLst>
            </a:prstGeom>
            <a:noFill/>
            <a:ln>
              <a:solidFill>
                <a:srgbClr val="47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6" name="文本框 25"/>
            <p:cNvSpPr txBox="1"/>
            <p:nvPr/>
          </p:nvSpPr>
          <p:spPr>
            <a:xfrm>
              <a:off x="2929" y="4022"/>
              <a:ext cx="4177" cy="4556"/>
            </a:xfrm>
            <a:prstGeom prst="rect">
              <a:avLst/>
            </a:prstGeom>
            <a:noFill/>
          </p:spPr>
          <p:txBody>
            <a:bodyPr wrap="square" rtlCol="0">
              <a:spAutoFit/>
            </a:bodyPr>
            <a:lstStyle/>
            <a:p>
              <a:pPr indent="0" fontAlgn="auto">
                <a:lnSpc>
                  <a:spcPct val="130000"/>
                </a:lnSpc>
                <a:buNone/>
              </a:pPr>
              <a:r>
                <a:rPr lang="en-US" altLang="zh-CN" sz="1400">
                  <a:solidFill>
                    <a:schemeClr val="tx1">
                      <a:lumMod val="65000"/>
                      <a:lumOff val="35000"/>
                    </a:schemeClr>
                  </a:solidFill>
                </a:rPr>
                <a:t>1</a:t>
              </a:r>
              <a:r>
                <a:rPr lang="zh-CN" altLang="en-US" sz="1400">
                  <a:solidFill>
                    <a:schemeClr val="tx1">
                      <a:lumMod val="65000"/>
                      <a:lumOff val="35000"/>
                    </a:schemeClr>
                  </a:solidFill>
                </a:rPr>
                <a:t>987年，国家“863”计划将两系法杂交水稻研究立为专题，袁隆平组成了两系法杂交水稻研究协作组开展中国性的协作攻关。历经九年的艰苦攻关，1995年两系法杂交水稻取得了成功，一般比同熟期的三系杂交稻增产5%～10%，且米质一般都较好，近年的种植面积为6000亩左右。</a:t>
              </a:r>
            </a:p>
          </p:txBody>
        </p:sp>
        <p:cxnSp>
          <p:nvCxnSpPr>
            <p:cNvPr id="15" name="直接连接符 14"/>
            <p:cNvCxnSpPr/>
            <p:nvPr/>
          </p:nvCxnSpPr>
          <p:spPr>
            <a:xfrm>
              <a:off x="4333" y="3883"/>
              <a:ext cx="1134" cy="0"/>
            </a:xfrm>
            <a:prstGeom prst="line">
              <a:avLst/>
            </a:prstGeom>
            <a:ln w="31750">
              <a:solidFill>
                <a:srgbClr val="478700"/>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4886960" y="2233295"/>
            <a:ext cx="2990851" cy="3390900"/>
            <a:chOff x="2815" y="3717"/>
            <a:chExt cx="4710" cy="5340"/>
          </a:xfrm>
        </p:grpSpPr>
        <p:sp>
          <p:nvSpPr>
            <p:cNvPr id="16" name="圆角矩形 15"/>
            <p:cNvSpPr/>
            <p:nvPr/>
          </p:nvSpPr>
          <p:spPr>
            <a:xfrm>
              <a:off x="2815" y="3717"/>
              <a:ext cx="4710" cy="5341"/>
            </a:xfrm>
            <a:prstGeom prst="roundRect">
              <a:avLst>
                <a:gd name="adj" fmla="val 9957"/>
              </a:avLst>
            </a:prstGeom>
            <a:noFill/>
            <a:ln>
              <a:solidFill>
                <a:srgbClr val="47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4533" y="4083"/>
              <a:ext cx="1134" cy="0"/>
            </a:xfrm>
            <a:prstGeom prst="line">
              <a:avLst/>
            </a:prstGeom>
            <a:ln w="31750">
              <a:solidFill>
                <a:srgbClr val="478700"/>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8113395" y="2233295"/>
            <a:ext cx="2990851" cy="3390900"/>
            <a:chOff x="2815" y="3717"/>
            <a:chExt cx="4710" cy="5340"/>
          </a:xfrm>
        </p:grpSpPr>
        <p:sp>
          <p:nvSpPr>
            <p:cNvPr id="19" name="圆角矩形 18"/>
            <p:cNvSpPr/>
            <p:nvPr/>
          </p:nvSpPr>
          <p:spPr>
            <a:xfrm>
              <a:off x="2815" y="3717"/>
              <a:ext cx="4710" cy="5341"/>
            </a:xfrm>
            <a:prstGeom prst="roundRect">
              <a:avLst>
                <a:gd name="adj" fmla="val 9957"/>
              </a:avLst>
            </a:prstGeom>
            <a:noFill/>
            <a:ln>
              <a:solidFill>
                <a:srgbClr val="47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4533" y="4083"/>
              <a:ext cx="1134" cy="0"/>
            </a:xfrm>
            <a:prstGeom prst="line">
              <a:avLst/>
            </a:prstGeom>
            <a:ln w="31750">
              <a:solidFill>
                <a:srgbClr val="478700"/>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5100955" y="2575560"/>
            <a:ext cx="2653200" cy="2332946"/>
          </a:xfrm>
          <a:prstGeom prst="rect">
            <a:avLst/>
          </a:prstGeom>
          <a:noFill/>
        </p:spPr>
        <p:txBody>
          <a:bodyPr wrap="square" rtlCol="0">
            <a:spAutoFit/>
          </a:bodyPr>
          <a:lstStyle/>
          <a:p>
            <a:pPr algn="l">
              <a:lnSpc>
                <a:spcPct val="130000"/>
              </a:lnSpc>
            </a:pPr>
            <a:r>
              <a:rPr lang="en-US" altLang="zh-CN" sz="1400">
                <a:solidFill>
                  <a:schemeClr val="tx1">
                    <a:lumMod val="65000"/>
                    <a:lumOff val="35000"/>
                  </a:schemeClr>
                </a:solidFill>
              </a:rPr>
              <a:t>1997年，袁隆平又提出了旨在提高光合作用效率的超高产杂交水稻形态模式和选育技术路线，开始了“中国超级杂交水稻”的研究。1999年在云南永胜创造了亩产高达1137.5公斤的高产新纪录，第一期超级杂交稻的推广面积为3000万亩</a:t>
            </a:r>
            <a:r>
              <a:rPr lang="zh-CN" altLang="en-US" sz="1400">
                <a:solidFill>
                  <a:schemeClr val="tx1">
                    <a:lumMod val="65000"/>
                    <a:lumOff val="35000"/>
                  </a:schemeClr>
                </a:solidFill>
              </a:rPr>
              <a:t>。</a:t>
            </a:r>
          </a:p>
        </p:txBody>
      </p:sp>
      <p:sp>
        <p:nvSpPr>
          <p:cNvPr id="24" name="文本框 23"/>
          <p:cNvSpPr txBox="1"/>
          <p:nvPr/>
        </p:nvSpPr>
        <p:spPr>
          <a:xfrm>
            <a:off x="8279765" y="2575561"/>
            <a:ext cx="2653200" cy="2613023"/>
          </a:xfrm>
          <a:prstGeom prst="rect">
            <a:avLst/>
          </a:prstGeom>
          <a:noFill/>
        </p:spPr>
        <p:txBody>
          <a:bodyPr wrap="square" rtlCol="0">
            <a:spAutoFit/>
          </a:bodyPr>
          <a:lstStyle/>
          <a:p>
            <a:pPr algn="l">
              <a:lnSpc>
                <a:spcPct val="130000"/>
              </a:lnSpc>
            </a:pPr>
            <a:r>
              <a:rPr sz="1400">
                <a:solidFill>
                  <a:schemeClr val="tx1">
                    <a:lumMod val="65000"/>
                    <a:lumOff val="35000"/>
                  </a:schemeClr>
                </a:solidFill>
              </a:rPr>
              <a:t>2001年以来，袁隆平指导选育成大面积示范亩产800公斤、米质优良的第二代超级杂交稻，并于2004年提前一年实现第二期超级稻目标。第二期超级杂交稻于2006年开始推广，2011年种植面积达800万亩，在大面积生产上比第一期超级稻高50公斤/亩以上。</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1608</Words>
  <Application>Microsoft Office PowerPoint</Application>
  <PresentationFormat>宽屏</PresentationFormat>
  <Paragraphs>102</Paragraphs>
  <Slides>18</Slides>
  <Notes>12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18</vt:i4>
      </vt:variant>
    </vt:vector>
  </HeadingPairs>
  <TitlesOfParts>
    <vt:vector size="33" baseType="lpstr">
      <vt:lpstr>Meiryo</vt:lpstr>
      <vt:lpstr>OPPOSans M</vt:lpstr>
      <vt:lpstr>Songti SC Black</vt:lpstr>
      <vt:lpstr>Source Han Sans CN Bold</vt:lpstr>
      <vt:lpstr>Source Han Sans CN Regular</vt:lpstr>
      <vt:lpstr>阿里巴巴普惠体 Medium</vt:lpstr>
      <vt:lpstr>等线</vt:lpstr>
      <vt:lpstr>宋体</vt:lpstr>
      <vt:lpstr>微软雅黑</vt:lpstr>
      <vt:lpstr>Arial</vt:lpstr>
      <vt:lpstr>Calibri</vt:lpstr>
      <vt:lpstr>Calibri Light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3</cp:revision>
  <cp:lastPrinted>2021-06-06T03:13:34Z</cp:lastPrinted>
  <dcterms:created xsi:type="dcterms:W3CDTF">2021-06-06T03:13:34Z</dcterms:created>
  <dcterms:modified xsi:type="dcterms:W3CDTF">2023-04-15T02:09:49Z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