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66" r:id="rId3"/>
  </p:sldMasterIdLst>
  <p:notesMasterIdLst>
    <p:notesMasterId r:id="rId32"/>
  </p:notesMasterIdLst>
  <p:handoutMasterIdLst>
    <p:handoutMasterId r:id="rId33"/>
  </p:handoutMasterIdLst>
  <p:sldIdLst>
    <p:sldId id="265" r:id="rId4"/>
    <p:sldId id="266" r:id="rId5"/>
    <p:sldId id="270" r:id="rId6"/>
    <p:sldId id="269" r:id="rId7"/>
    <p:sldId id="271" r:id="rId8"/>
    <p:sldId id="278" r:id="rId9"/>
    <p:sldId id="268" r:id="rId10"/>
    <p:sldId id="279" r:id="rId11"/>
    <p:sldId id="275" r:id="rId12"/>
    <p:sldId id="276" r:id="rId13"/>
    <p:sldId id="277" r:id="rId14"/>
    <p:sldId id="280" r:id="rId15"/>
    <p:sldId id="281" r:id="rId16"/>
    <p:sldId id="282" r:id="rId17"/>
    <p:sldId id="284" r:id="rId18"/>
    <p:sldId id="283" r:id="rId19"/>
    <p:sldId id="285" r:id="rId20"/>
    <p:sldId id="286" r:id="rId21"/>
    <p:sldId id="287" r:id="rId22"/>
    <p:sldId id="288" r:id="rId23"/>
    <p:sldId id="290" r:id="rId24"/>
    <p:sldId id="291" r:id="rId25"/>
    <p:sldId id="292" r:id="rId26"/>
    <p:sldId id="289" r:id="rId27"/>
    <p:sldId id="295" r:id="rId28"/>
    <p:sldId id="293" r:id="rId29"/>
    <p:sldId id="294" r:id="rId30"/>
    <p:sldId id="29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4900"/>
    <a:srgbClr val="FC670C"/>
    <a:srgbClr val="17A077"/>
    <a:srgbClr val="E25448"/>
    <a:srgbClr val="FC9549"/>
    <a:srgbClr val="5AC824"/>
    <a:srgbClr val="FF9409"/>
    <a:srgbClr val="F19124"/>
    <a:srgbClr val="87B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477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95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38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65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12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54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793404" y="65887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32760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853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19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2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451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66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70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5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66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37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76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72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00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38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57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4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9" y="4038599"/>
            <a:ext cx="1793534" cy="25741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607" y="2858724"/>
            <a:ext cx="1910058" cy="3843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248" y="242381"/>
            <a:ext cx="1687303" cy="20570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2601"/>
            <a:ext cx="12192000" cy="1295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9" y="4038599"/>
            <a:ext cx="1793534" cy="25741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63654" y="3998447"/>
            <a:ext cx="3728495" cy="280705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607" y="2858724"/>
            <a:ext cx="1910058" cy="3843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660FE25A-F59E-4A74-B665-864FD89EC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p14="http://schemas.microsoft.com/office/powerpoint/2010/main" xmlns="" id="{1A42CC18-0C10-4C0D-A0F2-E6045AE31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601D336C-545D-4EB5-97AD-1195B1E1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66177337-1161-4CB2-8B69-3E24C9ADD514}" type="datetimeFigureOut">
              <a:rPr lang="zh-CN" altLang="en-US" smtClean="0"/>
              <a:pPr/>
              <a:t>2023/4/16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B3F62F5E-1F39-4ED3-9466-620AD89BE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BDAB90C6-7DD8-450C-B97D-289F0B93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fld id="{2EED884B-F155-42E3-9801-487CD0C3BE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76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75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05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24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5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43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2143" y="1048419"/>
            <a:ext cx="1419759" cy="17309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63654" y="3998447"/>
            <a:ext cx="3728495" cy="280705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11" y="1252814"/>
            <a:ext cx="1207290" cy="81156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6235" y="2450816"/>
            <a:ext cx="1910058" cy="38436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547" y="4669266"/>
            <a:ext cx="1498204" cy="2136235"/>
          </a:xfrm>
          <a:prstGeom prst="rect">
            <a:avLst/>
          </a:prstGeom>
        </p:spPr>
      </p:pic>
      <p:sp>
        <p:nvSpPr>
          <p:cNvPr id="32" name="PA-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2E95AFA-280A-4921-8D22-0280A7D250A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01669" y="2076375"/>
            <a:ext cx="84946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防拐骗安全教育班会</a:t>
            </a:r>
            <a:endParaRPr lang="en-US" altLang="zh-CN" sz="7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D843CB-E362-444E-AAF3-F445B80E61B6}"/>
              </a:ext>
            </a:extLst>
          </p:cNvPr>
          <p:cNvSpPr/>
          <p:nvPr/>
        </p:nvSpPr>
        <p:spPr>
          <a:xfrm>
            <a:off x="3680248" y="3142090"/>
            <a:ext cx="5137468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dolor</a:t>
            </a:r>
            <a:r>
              <a:rPr lang="zh-CN" altLang="en-US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；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dolor</a:t>
            </a:r>
            <a:endParaRPr lang="zh-CN" altLang="en-US" sz="9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PA-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09BBB3-1D38-4895-BC2E-7D4C64B13F7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18517" y="1005660"/>
            <a:ext cx="24609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20XX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FC0A2C7-46A4-45CD-ADC3-74F9C61D855B}"/>
              </a:ext>
            </a:extLst>
          </p:cNvPr>
          <p:cNvGrpSpPr/>
          <p:nvPr/>
        </p:nvGrpSpPr>
        <p:grpSpPr>
          <a:xfrm>
            <a:off x="4116848" y="3803147"/>
            <a:ext cx="4246807" cy="257367"/>
            <a:chOff x="3849721" y="4504182"/>
            <a:chExt cx="4246807" cy="257367"/>
          </a:xfrm>
        </p:grpSpPr>
        <p:sp>
          <p:nvSpPr>
            <p:cNvPr id="36" name="矩形 25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33025FE-F1A7-4269-8731-8B8A0906C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721" y="4504182"/>
              <a:ext cx="1872208" cy="257367"/>
            </a:xfrm>
            <a:prstGeom prst="rect">
              <a:avLst/>
            </a:prstGeom>
            <a:solidFill>
              <a:srgbClr val="17A077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 lIns="0" tIns="35998" rIns="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演讲人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优品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矩形 25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C5F953B-D682-43D4-951F-533CBEA4D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0831" y="4504182"/>
              <a:ext cx="1935697" cy="241978"/>
            </a:xfrm>
            <a:prstGeom prst="rect">
              <a:avLst/>
            </a:prstGeom>
            <a:solidFill>
              <a:srgbClr val="17A077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 lIns="0" tIns="35998" rIns="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时间</a:t>
              </a:r>
              <a:r>
                <a:rPr lang="en-US" altLang="zh-CN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20XX.XX </a:t>
              </a:r>
              <a:endPara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43" y="4035253"/>
            <a:ext cx="1914399" cy="277024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0" y="0"/>
            <a:ext cx="12179530" cy="8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00">
        <p:random/>
      </p:transition>
    </mc:Choice>
    <mc:Fallback xmlns:a16="http://schemas.microsoft.com/office/drawing/2014/main" xmlns:a14="http://schemas.microsoft.com/office/drawing/2010/main" xmlns="">
      <p:transition spd="slow" advTm="6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5*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2*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1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75"/>
                            </p:stCondLst>
                            <p:childTnLst>
                              <p:par>
                                <p:cTn id="22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25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25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25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4"/>
          <p:cNvSpPr txBox="1"/>
          <p:nvPr/>
        </p:nvSpPr>
        <p:spPr>
          <a:xfrm flipH="1">
            <a:off x="3850470" y="750891"/>
            <a:ext cx="4246803" cy="620927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坏人惯用的伎俩</a:t>
            </a:r>
          </a:p>
        </p:txBody>
      </p:sp>
      <p:sp>
        <p:nvSpPr>
          <p:cNvPr id="21" name="TextBox 16"/>
          <p:cNvSpPr txBox="1"/>
          <p:nvPr/>
        </p:nvSpPr>
        <p:spPr>
          <a:xfrm flipH="1">
            <a:off x="3850470" y="1390867"/>
            <a:ext cx="5701725" cy="790204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几乎没有坏人将“坏”字写在自己脸上，从表面上看，我们很难分辨出谁是好人，谁是坏人。因此，要预防拐骗，绑架，大家就要熟悉坏人经常使用的小伎俩。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155" y="319390"/>
            <a:ext cx="2477104" cy="2786743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2471916" y="3289676"/>
            <a:ext cx="2346827" cy="928838"/>
          </a:xfrm>
          <a:prstGeom prst="roundRect">
            <a:avLst/>
          </a:prstGeom>
          <a:solidFill>
            <a:srgbClr val="17A07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假装求救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5577973" y="3289676"/>
            <a:ext cx="2346827" cy="928838"/>
          </a:xfrm>
          <a:prstGeom prst="roundRect">
            <a:avLst/>
          </a:prstGeom>
          <a:solidFill>
            <a:srgbClr val="FC67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srgbClr val="FFFFFF"/>
                </a:solidFill>
                <a:cs typeface="+mn-ea"/>
                <a:sym typeface="+mn-lt"/>
              </a:rPr>
              <a:t>伪装身份</a:t>
            </a:r>
          </a:p>
        </p:txBody>
      </p:sp>
      <p:sp>
        <p:nvSpPr>
          <p:cNvPr id="35" name="圆角矩形 34"/>
          <p:cNvSpPr/>
          <p:nvPr/>
        </p:nvSpPr>
        <p:spPr>
          <a:xfrm>
            <a:off x="8684030" y="3289676"/>
            <a:ext cx="2346827" cy="928838"/>
          </a:xfrm>
          <a:prstGeom prst="roundRect">
            <a:avLst/>
          </a:prstGeom>
          <a:solidFill>
            <a:srgbClr val="E254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200" b="1" dirty="0">
                <a:solidFill>
                  <a:srgbClr val="FFFFFF"/>
                </a:solidFill>
                <a:cs typeface="+mn-ea"/>
                <a:sym typeface="+mn-lt"/>
              </a:rPr>
              <a:t>威逼利诱</a:t>
            </a:r>
          </a:p>
        </p:txBody>
      </p:sp>
    </p:spTree>
    <p:extLst>
      <p:ext uri="{BB962C8B-B14F-4D97-AF65-F5344CB8AC3E}">
        <p14:creationId xmlns:p14="http://schemas.microsoft.com/office/powerpoint/2010/main" val="361085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:a14="http://schemas.microsoft.com/office/drawing/2010/main"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246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2970">
            <a:off x="1019135" y="572318"/>
            <a:ext cx="1982768" cy="102393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713419" y="679999"/>
            <a:ext cx="1129194" cy="735467"/>
            <a:chOff x="1341549" y="971997"/>
            <a:chExt cx="1033906" cy="733425"/>
          </a:xfrm>
        </p:grpSpPr>
        <p:sp>
          <p:nvSpPr>
            <p:cNvPr id="3" name="椭圆 2"/>
            <p:cNvSpPr/>
            <p:nvPr/>
          </p:nvSpPr>
          <p:spPr>
            <a:xfrm>
              <a:off x="1341549" y="97199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cs typeface="+mn-ea"/>
                <a:sym typeface="+mn-lt"/>
              </a:endParaRPr>
            </a:p>
          </p:txBody>
        </p:sp>
        <p:sp>
          <p:nvSpPr>
            <p:cNvPr id="4" name="TextBox 18"/>
            <p:cNvSpPr txBox="1"/>
            <p:nvPr/>
          </p:nvSpPr>
          <p:spPr>
            <a:xfrm flipH="1">
              <a:off x="1476400" y="1068240"/>
              <a:ext cx="899055" cy="61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400" b="1" i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4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TextBox 19"/>
          <p:cNvSpPr txBox="1"/>
          <p:nvPr/>
        </p:nvSpPr>
        <p:spPr>
          <a:xfrm>
            <a:off x="2989892" y="868972"/>
            <a:ext cx="2691914" cy="55937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30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假装求救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1713419" y="1756081"/>
            <a:ext cx="5788152" cy="127495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有些坏人会利用儿童的同情心来进行诱拐活动。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如果陌生人说找不到路，请你帮他带路，或者他丢了东西，请你帮他找东西，这个时候大家要小心，不要上当。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Picture 3" descr="F:\5559e5e8ccff3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055" r="-6076" b="-27526"/>
          <a:stretch/>
        </p:blipFill>
        <p:spPr bwMode="auto">
          <a:xfrm flipH="1">
            <a:off x="4811696" y="3060850"/>
            <a:ext cx="2129931" cy="37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58pic_52515bc725503 [转换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7328" y="2035151"/>
            <a:ext cx="3381713" cy="416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2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:a14="http://schemas.microsoft.com/office/drawing/2010/main"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2970">
            <a:off x="1019135" y="572318"/>
            <a:ext cx="1982768" cy="102393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713419" y="679999"/>
            <a:ext cx="1129194" cy="735467"/>
            <a:chOff x="1341549" y="971997"/>
            <a:chExt cx="1033906" cy="733425"/>
          </a:xfrm>
        </p:grpSpPr>
        <p:sp>
          <p:nvSpPr>
            <p:cNvPr id="3" name="椭圆 2"/>
            <p:cNvSpPr/>
            <p:nvPr/>
          </p:nvSpPr>
          <p:spPr>
            <a:xfrm>
              <a:off x="1341549" y="97199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cs typeface="+mn-ea"/>
                <a:sym typeface="+mn-lt"/>
              </a:endParaRPr>
            </a:p>
          </p:txBody>
        </p:sp>
        <p:sp>
          <p:nvSpPr>
            <p:cNvPr id="4" name="TextBox 18"/>
            <p:cNvSpPr txBox="1"/>
            <p:nvPr/>
          </p:nvSpPr>
          <p:spPr>
            <a:xfrm flipH="1">
              <a:off x="1476400" y="1068240"/>
              <a:ext cx="899055" cy="61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400" b="1" i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4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TextBox 19"/>
          <p:cNvSpPr txBox="1"/>
          <p:nvPr/>
        </p:nvSpPr>
        <p:spPr>
          <a:xfrm>
            <a:off x="2989892" y="868972"/>
            <a:ext cx="2691914" cy="55937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30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伪装身份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1713419" y="1756081"/>
            <a:ext cx="5788152" cy="1667367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有些坏人会伪装成父母的熟人，邻居，警察，快递员，无业管理者等多种身份。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然后编故事说带你去见父母，去陌生的地方，或者入室检查等。这个时候大家不要跟陌生人走或给陌生人开门。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93942" y="3311008"/>
            <a:ext cx="2147686" cy="32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老奶奶的老爷爷\老奶奶的老爷爷 [转换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2357" y="1696790"/>
            <a:ext cx="2072030" cy="424668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老奶奶 [转换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82674" y="1739222"/>
            <a:ext cx="1883557" cy="419294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2970">
            <a:off x="1019135" y="572318"/>
            <a:ext cx="1982768" cy="102393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713419" y="679999"/>
            <a:ext cx="1129194" cy="735467"/>
            <a:chOff x="1341549" y="971997"/>
            <a:chExt cx="1033906" cy="733425"/>
          </a:xfrm>
        </p:grpSpPr>
        <p:sp>
          <p:nvSpPr>
            <p:cNvPr id="3" name="椭圆 2"/>
            <p:cNvSpPr/>
            <p:nvPr/>
          </p:nvSpPr>
          <p:spPr>
            <a:xfrm>
              <a:off x="1341549" y="971997"/>
              <a:ext cx="733425" cy="73342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0">
                <a:cs typeface="+mn-ea"/>
                <a:sym typeface="+mn-lt"/>
              </a:endParaRPr>
            </a:p>
          </p:txBody>
        </p:sp>
        <p:sp>
          <p:nvSpPr>
            <p:cNvPr id="4" name="TextBox 18"/>
            <p:cNvSpPr txBox="1"/>
            <p:nvPr/>
          </p:nvSpPr>
          <p:spPr>
            <a:xfrm flipH="1">
              <a:off x="1476400" y="1068240"/>
              <a:ext cx="899055" cy="61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400" b="1" i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34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TextBox 19"/>
          <p:cNvSpPr txBox="1"/>
          <p:nvPr/>
        </p:nvSpPr>
        <p:spPr>
          <a:xfrm>
            <a:off x="2989892" y="868972"/>
            <a:ext cx="2691914" cy="55937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30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威逼利诱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1713419" y="1756081"/>
            <a:ext cx="5788152" cy="2059783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有些坏人会用玩具，食物等诱骗儿童上当。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有些坏人则会利用儿童的恐惧心理，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通过威吓的方式来拐骗儿童，如果陌生人给你食物，玩具，或者吓唬你说你弄坏了他的东西，要带你走。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这个时候要提高警惕，并寻求其他人的帮助。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95783" y="3590949"/>
            <a:ext cx="1981886" cy="3462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:\5468d49de4bd7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337" y="1176879"/>
            <a:ext cx="4875959" cy="51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:a14="http://schemas.microsoft.com/office/drawing/2010/main"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5336aa14a37d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495" y="3181587"/>
            <a:ext cx="2824341" cy="25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4366385" y="2993298"/>
            <a:ext cx="2277260" cy="1538920"/>
          </a:xfrm>
          <a:prstGeom prst="wedgeEllipseCallout">
            <a:avLst>
              <a:gd name="adj1" fmla="val 23225"/>
              <a:gd name="adj2" fmla="val 68557"/>
            </a:avLst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4600529" y="3367695"/>
            <a:ext cx="1798417" cy="867148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zh-CN" altLang="en-US" sz="2500" b="1" dirty="0">
                <a:cs typeface="+mn-ea"/>
                <a:sym typeface="+mn-lt"/>
              </a:rPr>
              <a:t>选择合适的</a:t>
            </a:r>
            <a:endParaRPr lang="en-US" altLang="zh-CN" sz="2500" b="1" dirty="0">
              <a:cs typeface="+mn-ea"/>
              <a:sym typeface="+mn-lt"/>
            </a:endParaRPr>
          </a:p>
          <a:p>
            <a:r>
              <a:rPr lang="zh-CN" altLang="en-US" sz="2500" b="1" dirty="0">
                <a:cs typeface="+mn-ea"/>
                <a:sym typeface="+mn-lt"/>
              </a:rPr>
              <a:t>求助对象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50518" y="2517401"/>
            <a:ext cx="2101772" cy="1490643"/>
            <a:chOff x="468288" y="3934733"/>
            <a:chExt cx="2622479" cy="2025723"/>
          </a:xfrm>
        </p:grpSpPr>
        <p:pic>
          <p:nvPicPr>
            <p:cNvPr id="6" name="Picture 3" descr="F:\u=3949724360,64989113&amp;fm=21&amp;gp=0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88" y="4284365"/>
              <a:ext cx="2232248" cy="1676091"/>
            </a:xfrm>
            <a:prstGeom prst="clou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五角星 7"/>
            <p:cNvSpPr/>
            <p:nvPr/>
          </p:nvSpPr>
          <p:spPr>
            <a:xfrm rot="20802932">
              <a:off x="2278896" y="3934733"/>
              <a:ext cx="811871" cy="811871"/>
            </a:xfrm>
            <a:prstGeom prst="star5">
              <a:avLst>
                <a:gd name="adj" fmla="val 22967"/>
                <a:gd name="hf" fmla="val 105146"/>
                <a:gd name="vf" fmla="val 110557"/>
              </a:avLst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cs typeface="+mn-ea"/>
                <a:sym typeface="+mn-lt"/>
              </a:endParaRPr>
            </a:p>
          </p:txBody>
        </p:sp>
        <p:sp>
          <p:nvSpPr>
            <p:cNvPr id="9" name="TextBox 5"/>
            <p:cNvSpPr txBox="1"/>
            <p:nvPr/>
          </p:nvSpPr>
          <p:spPr>
            <a:xfrm rot="21047488">
              <a:off x="2417583" y="4134508"/>
              <a:ext cx="550439" cy="480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84990" y="127315"/>
            <a:ext cx="2101772" cy="1444171"/>
            <a:chOff x="468287" y="3934733"/>
            <a:chExt cx="2622480" cy="1962569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68287" y="4376067"/>
              <a:ext cx="2232249" cy="1521235"/>
            </a:xfrm>
            <a:prstGeom prst="clou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五角星 12"/>
            <p:cNvSpPr/>
            <p:nvPr/>
          </p:nvSpPr>
          <p:spPr>
            <a:xfrm rot="20802932">
              <a:off x="2278896" y="3934733"/>
              <a:ext cx="811871" cy="811871"/>
            </a:xfrm>
            <a:prstGeom prst="star5">
              <a:avLst>
                <a:gd name="adj" fmla="val 22967"/>
                <a:gd name="hf" fmla="val 105146"/>
                <a:gd name="vf" fmla="val 110557"/>
              </a:avLst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cs typeface="+mn-ea"/>
                <a:sym typeface="+mn-lt"/>
              </a:endParaRPr>
            </a:p>
          </p:txBody>
        </p:sp>
        <p:sp>
          <p:nvSpPr>
            <p:cNvPr id="14" name="TextBox 24"/>
            <p:cNvSpPr txBox="1"/>
            <p:nvPr/>
          </p:nvSpPr>
          <p:spPr>
            <a:xfrm rot="21047488">
              <a:off x="2417583" y="4134508"/>
              <a:ext cx="550439" cy="480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53774" y="-30091"/>
            <a:ext cx="2089697" cy="1508880"/>
            <a:chOff x="483354" y="3934733"/>
            <a:chExt cx="2607413" cy="2050506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83354" y="4375004"/>
              <a:ext cx="2150265" cy="1610235"/>
            </a:xfrm>
            <a:prstGeom prst="clou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五角星 17"/>
            <p:cNvSpPr/>
            <p:nvPr/>
          </p:nvSpPr>
          <p:spPr>
            <a:xfrm rot="20802932">
              <a:off x="2278896" y="3934733"/>
              <a:ext cx="811871" cy="811871"/>
            </a:xfrm>
            <a:prstGeom prst="star5">
              <a:avLst>
                <a:gd name="adj" fmla="val 22967"/>
                <a:gd name="hf" fmla="val 105146"/>
                <a:gd name="vf" fmla="val 110557"/>
              </a:avLst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cs typeface="+mn-ea"/>
                <a:sym typeface="+mn-lt"/>
              </a:endParaRPr>
            </a:p>
          </p:txBody>
        </p:sp>
        <p:sp>
          <p:nvSpPr>
            <p:cNvPr id="19" name="TextBox 29"/>
            <p:cNvSpPr txBox="1"/>
            <p:nvPr/>
          </p:nvSpPr>
          <p:spPr>
            <a:xfrm rot="21047488">
              <a:off x="2417583" y="4134508"/>
              <a:ext cx="550439" cy="480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586447" y="46179"/>
            <a:ext cx="2101772" cy="1490643"/>
            <a:chOff x="468287" y="3934733"/>
            <a:chExt cx="2622480" cy="202572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68287" y="4375005"/>
              <a:ext cx="2232249" cy="1585451"/>
            </a:xfrm>
            <a:prstGeom prst="clou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五角星 22"/>
            <p:cNvSpPr/>
            <p:nvPr/>
          </p:nvSpPr>
          <p:spPr>
            <a:xfrm rot="20802932">
              <a:off x="2278896" y="3934733"/>
              <a:ext cx="811871" cy="811871"/>
            </a:xfrm>
            <a:prstGeom prst="star5">
              <a:avLst>
                <a:gd name="adj" fmla="val 22967"/>
                <a:gd name="hf" fmla="val 105146"/>
                <a:gd name="vf" fmla="val 110557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cs typeface="+mn-ea"/>
                <a:sym typeface="+mn-lt"/>
              </a:endParaRPr>
            </a:p>
          </p:txBody>
        </p:sp>
        <p:sp>
          <p:nvSpPr>
            <p:cNvPr id="24" name="TextBox 34"/>
            <p:cNvSpPr txBox="1"/>
            <p:nvPr/>
          </p:nvSpPr>
          <p:spPr>
            <a:xfrm rot="21047488">
              <a:off x="2417583" y="4134508"/>
              <a:ext cx="550439" cy="480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91002" y="2448498"/>
            <a:ext cx="2101772" cy="1490642"/>
            <a:chOff x="468287" y="3934733"/>
            <a:chExt cx="2622480" cy="2025722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8287" y="4340668"/>
              <a:ext cx="2232249" cy="1619787"/>
            </a:xfrm>
            <a:prstGeom prst="cloud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五角星 27"/>
            <p:cNvSpPr/>
            <p:nvPr/>
          </p:nvSpPr>
          <p:spPr>
            <a:xfrm rot="20802932">
              <a:off x="2278896" y="3934733"/>
              <a:ext cx="811871" cy="811871"/>
            </a:xfrm>
            <a:prstGeom prst="star5">
              <a:avLst>
                <a:gd name="adj" fmla="val 22967"/>
                <a:gd name="hf" fmla="val 105146"/>
                <a:gd name="vf" fmla="val 110557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cs typeface="+mn-ea"/>
                <a:sym typeface="+mn-lt"/>
              </a:endParaRPr>
            </a:p>
          </p:txBody>
        </p:sp>
        <p:sp>
          <p:nvSpPr>
            <p:cNvPr id="29" name="TextBox 39"/>
            <p:cNvSpPr txBox="1"/>
            <p:nvPr/>
          </p:nvSpPr>
          <p:spPr>
            <a:xfrm rot="21047488">
              <a:off x="2417583" y="4134508"/>
              <a:ext cx="550439" cy="480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17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TextBox 40"/>
          <p:cNvSpPr txBox="1"/>
          <p:nvPr/>
        </p:nvSpPr>
        <p:spPr>
          <a:xfrm>
            <a:off x="2937564" y="3560392"/>
            <a:ext cx="1178136" cy="48242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spc="317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警车</a:t>
            </a:r>
          </a:p>
        </p:txBody>
      </p:sp>
      <p:sp>
        <p:nvSpPr>
          <p:cNvPr id="31" name="TextBox 41"/>
          <p:cNvSpPr txBox="1"/>
          <p:nvPr/>
        </p:nvSpPr>
        <p:spPr>
          <a:xfrm>
            <a:off x="814164" y="4095552"/>
            <a:ext cx="3381712" cy="1021037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在户外或主要都市建设的临时警务站，如遇到困境，可以找带有警务标语标志标识的警务站，警车，派出所寻求帮助。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42"/>
          <p:cNvSpPr txBox="1"/>
          <p:nvPr/>
        </p:nvSpPr>
        <p:spPr>
          <a:xfrm>
            <a:off x="2772036" y="809219"/>
            <a:ext cx="1178136" cy="48242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spc="317" dirty="0">
                <a:solidFill>
                  <a:srgbClr val="00B050"/>
                </a:solidFill>
                <a:cs typeface="+mn-ea"/>
                <a:sym typeface="+mn-lt"/>
              </a:rPr>
              <a:t>老师</a:t>
            </a:r>
          </a:p>
        </p:txBody>
      </p:sp>
      <p:sp>
        <p:nvSpPr>
          <p:cNvPr id="33" name="TextBox 44"/>
          <p:cNvSpPr txBox="1"/>
          <p:nvPr/>
        </p:nvSpPr>
        <p:spPr>
          <a:xfrm>
            <a:off x="6690820" y="710948"/>
            <a:ext cx="1178136" cy="48242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spc="317" dirty="0">
                <a:solidFill>
                  <a:srgbClr val="7030A0"/>
                </a:solidFill>
                <a:cs typeface="+mn-ea"/>
                <a:sym typeface="+mn-lt"/>
              </a:rPr>
              <a:t>保安</a:t>
            </a:r>
          </a:p>
        </p:txBody>
      </p:sp>
      <p:sp>
        <p:nvSpPr>
          <p:cNvPr id="34" name="TextBox 46"/>
          <p:cNvSpPr txBox="1"/>
          <p:nvPr/>
        </p:nvSpPr>
        <p:spPr>
          <a:xfrm>
            <a:off x="10644810" y="685949"/>
            <a:ext cx="1523310" cy="74403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100" b="1" spc="317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工作</a:t>
            </a:r>
            <a:endParaRPr lang="en-US" altLang="zh-CN" sz="2100" b="1" spc="317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100" b="1" spc="317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人员</a:t>
            </a:r>
          </a:p>
        </p:txBody>
      </p:sp>
      <p:sp>
        <p:nvSpPr>
          <p:cNvPr id="35" name="TextBox 48"/>
          <p:cNvSpPr txBox="1"/>
          <p:nvPr/>
        </p:nvSpPr>
        <p:spPr>
          <a:xfrm>
            <a:off x="10459048" y="2985264"/>
            <a:ext cx="1178136" cy="48242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spc="317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rPr>
              <a:t>其它</a:t>
            </a:r>
          </a:p>
        </p:txBody>
      </p:sp>
      <p:sp>
        <p:nvSpPr>
          <p:cNvPr id="36" name="TextBox 50"/>
          <p:cNvSpPr txBox="1"/>
          <p:nvPr/>
        </p:nvSpPr>
        <p:spPr>
          <a:xfrm>
            <a:off x="648636" y="1697849"/>
            <a:ext cx="3381712" cy="790204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如果在校园内或校园附近遇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到危险</a:t>
            </a:r>
            <a:r>
              <a:rPr lang="en-US" altLang="zh-CN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可以向学校老师或校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内安保人员求助。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51"/>
          <p:cNvSpPr txBox="1"/>
          <p:nvPr/>
        </p:nvSpPr>
        <p:spPr>
          <a:xfrm>
            <a:off x="4567419" y="1559397"/>
            <a:ext cx="3381712" cy="790204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一些公共场合常常有安保人员巡逻，大家在遇到紧急情况时可以向保安求助。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52"/>
          <p:cNvSpPr txBox="1"/>
          <p:nvPr/>
        </p:nvSpPr>
        <p:spPr>
          <a:xfrm>
            <a:off x="8120098" y="4008044"/>
            <a:ext cx="3301536" cy="55937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找熟悉或固定性强的人如商铺。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饭店等地方的服务站点。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53"/>
          <p:cNvSpPr txBox="1"/>
          <p:nvPr/>
        </p:nvSpPr>
        <p:spPr>
          <a:xfrm>
            <a:off x="8421000" y="1609591"/>
            <a:ext cx="3381712" cy="1021037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1500" b="1" spc="317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在商场，超市，游乐场等地方遇到意外时，大家可以去服务台，办公室，或周围找工作人员求助。</a:t>
            </a:r>
            <a:endParaRPr lang="en-US" altLang="zh-CN" sz="1500" b="1" spc="317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93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:a14="http://schemas.microsoft.com/office/drawing/2010/main"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350"/>
                            </p:stCondLst>
                            <p:childTnLst>
                              <p:par>
                                <p:cTn id="5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350"/>
                            </p:stCondLst>
                            <p:childTnLst>
                              <p:par>
                                <p:cTn id="7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45" y="-1"/>
            <a:ext cx="12200445" cy="2246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2601"/>
            <a:ext cx="12192000" cy="1295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804" y="204676"/>
            <a:ext cx="3275013" cy="11615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9" y="4038599"/>
            <a:ext cx="1793534" cy="25741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63654" y="3998447"/>
            <a:ext cx="3728495" cy="28070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607" y="2858724"/>
            <a:ext cx="1910058" cy="384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043" y="204676"/>
            <a:ext cx="1305157" cy="15911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912" y="700084"/>
            <a:ext cx="8106389" cy="43320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926175" y="2246939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如何防范危险</a:t>
            </a:r>
          </a:p>
        </p:txBody>
      </p:sp>
    </p:spTree>
    <p:extLst>
      <p:ext uri="{BB962C8B-B14F-4D97-AF65-F5344CB8AC3E}">
        <p14:creationId xmlns:p14="http://schemas.microsoft.com/office/powerpoint/2010/main" val="298842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0">
        <p:random/>
      </p:transition>
    </mc:Choice>
    <mc:Fallback xmlns:a14="http://schemas.microsoft.com/office/drawing/2010/main" xmlns="">
      <p:transition spd="slow" advTm="2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文本框 49"/>
          <p:cNvSpPr txBox="1"/>
          <p:nvPr>
            <p:custDataLst>
              <p:tags r:id="rId1"/>
            </p:custDataLst>
          </p:nvPr>
        </p:nvSpPr>
        <p:spPr>
          <a:xfrm>
            <a:off x="2585648" y="535368"/>
            <a:ext cx="2691914" cy="959481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8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外出时和家</a:t>
            </a:r>
            <a:endParaRPr lang="en-US" altLang="zh-CN" sz="2800" b="1" spc="31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8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人做好约定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D8CC46-3A5D-49E5-B9AB-5F34D81C2B45}"/>
              </a:ext>
            </a:extLst>
          </p:cNvPr>
          <p:cNvSpPr/>
          <p:nvPr/>
        </p:nvSpPr>
        <p:spPr>
          <a:xfrm>
            <a:off x="1084315" y="535368"/>
            <a:ext cx="3944406" cy="959481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700191E-FBBD-41FC-A21D-B407E3B573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8211" y="902495"/>
            <a:ext cx="4099064" cy="50442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5408211" y="2885536"/>
            <a:ext cx="4306627" cy="39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4"/>
          <p:cNvSpPr txBox="1"/>
          <p:nvPr/>
        </p:nvSpPr>
        <p:spPr>
          <a:xfrm>
            <a:off x="1118331" y="1610584"/>
            <a:ext cx="3910390" cy="134420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无论去哪里，每次外出都要向家人打招呼，告诉家人自己要去哪里，和谁在一起去做什么，什么时候回家。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Picture 2" descr="F:\534e6aab6f930 [转换]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0980" y="1344815"/>
            <a:ext cx="1863287" cy="504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058A288-8A86-4589-9EED-4CA603B4DE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33" y="158762"/>
            <a:ext cx="1712692" cy="17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:a14="http://schemas.microsoft.com/office/drawing/2010/main" xmlns:a16="http://schemas.microsoft.com/office/drawing/2014/main"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25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2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22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23983" y="2165945"/>
            <a:ext cx="3140903" cy="41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8523744" y="1400256"/>
            <a:ext cx="2595268" cy="1507884"/>
          </a:xfrm>
          <a:prstGeom prst="wedgeRoundRectCallout">
            <a:avLst>
              <a:gd name="adj1" fmla="val -49084"/>
              <a:gd name="adj2" fmla="val 85593"/>
              <a:gd name="adj3" fmla="val 16667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Picture 3" descr="F:\53c4e42b890ae [转换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05315" y="963435"/>
            <a:ext cx="2432125" cy="19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-文本框 4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BC4E8D-4CB6-4B42-9EEF-467393139FD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85647" y="535368"/>
            <a:ext cx="3772477" cy="959481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8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如果无法按时回家打电话告诉家人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F8A6A94-7DB4-43FA-A5B5-7031A95D8C15}"/>
              </a:ext>
            </a:extLst>
          </p:cNvPr>
          <p:cNvSpPr/>
          <p:nvPr/>
        </p:nvSpPr>
        <p:spPr>
          <a:xfrm>
            <a:off x="1084314" y="535368"/>
            <a:ext cx="5563229" cy="959481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5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2F822BE-039C-4A99-84A1-63AFD39ED5C7}"/>
              </a:ext>
            </a:extLst>
          </p:cNvPr>
          <p:cNvSpPr txBox="1"/>
          <p:nvPr/>
        </p:nvSpPr>
        <p:spPr>
          <a:xfrm>
            <a:off x="1290257" y="1610584"/>
            <a:ext cx="5357285" cy="879781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外出活动期间，要掌握好回家的时间，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如果无法按时回家，要及时打电话告诉家人。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BCF2AEC-E79B-41C7-A21D-1E5D172E64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33" y="158762"/>
            <a:ext cx="1712692" cy="17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1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00">
        <p:random/>
      </p:transition>
    </mc:Choice>
    <mc:Fallback xmlns:a16="http://schemas.microsoft.com/office/drawing/2014/main" xmlns:a14="http://schemas.microsoft.com/office/drawing/2010/main" xmlns="">
      <p:transition spd="slow" advTm="75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3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56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/>
          <p:bldP spid="10" grpId="0" animBg="1"/>
          <p:bldP spid="11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2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8056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9" grpId="0"/>
          <p:bldP spid="10" grpId="0" animBg="1"/>
          <p:bldP spid="1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7CA8D70-5020-48CF-97B9-74726336CC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263" y="307636"/>
            <a:ext cx="5951362" cy="3206368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73801" y="2069268"/>
            <a:ext cx="4834542" cy="483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533F410-E767-4355-A31D-1192329A49E4}"/>
              </a:ext>
            </a:extLst>
          </p:cNvPr>
          <p:cNvSpPr txBox="1"/>
          <p:nvPr/>
        </p:nvSpPr>
        <p:spPr>
          <a:xfrm>
            <a:off x="5999942" y="1430175"/>
            <a:ext cx="4834542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妈妈，我去找小燕跳绳了，大约一小时后回家。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PA-文本框 4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42776C-1744-417E-8BE2-662BC0FAEA3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85648" y="535368"/>
            <a:ext cx="2691914" cy="959481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8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外出时</a:t>
            </a:r>
          </a:p>
          <a:p>
            <a:r>
              <a:rPr lang="zh-CN" altLang="en-US" sz="28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家里没人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5F301FA-E49B-4263-B6FB-DD3F07DCBE8F}"/>
              </a:ext>
            </a:extLst>
          </p:cNvPr>
          <p:cNvSpPr/>
          <p:nvPr/>
        </p:nvSpPr>
        <p:spPr>
          <a:xfrm>
            <a:off x="1084315" y="535368"/>
            <a:ext cx="3944406" cy="959481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5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66F451D-614F-4F9A-899E-CFE8930C75D4}"/>
              </a:ext>
            </a:extLst>
          </p:cNvPr>
          <p:cNvSpPr txBox="1"/>
          <p:nvPr/>
        </p:nvSpPr>
        <p:spPr>
          <a:xfrm>
            <a:off x="1118331" y="1610584"/>
            <a:ext cx="3910390" cy="879781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如果外出时家里没人，可以给家人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留一张便条，告诉他们自己的去向。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631879-C16C-443F-A2BE-6B6C9AA1A8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33" y="158762"/>
            <a:ext cx="1712692" cy="171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:a14="http://schemas.microsoft.com/office/drawing/2010/main" xmlns:a16="http://schemas.microsoft.com/office/drawing/2014/main"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667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9A87A12-FB13-424E-A2E9-AA9277440B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458" y="3031225"/>
            <a:ext cx="2244055" cy="356996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BB5B68-69B7-4B67-93FA-91B2D235F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164" y="315899"/>
            <a:ext cx="3914883" cy="209212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26C8A9A-A3C8-41B7-9938-EFEDE0DBE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882" y="2522071"/>
            <a:ext cx="3914883" cy="209212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2436F8D-5A89-4ACF-B1EB-09EE5507E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315899"/>
            <a:ext cx="3914883" cy="209212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0D5AEC-EB46-41A6-AE1D-40EA6B7E7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003" y="2405957"/>
            <a:ext cx="3914883" cy="2092128"/>
          </a:xfrm>
          <a:prstGeom prst="rect">
            <a:avLst/>
          </a:prstGeom>
        </p:spPr>
      </p:pic>
      <p:sp>
        <p:nvSpPr>
          <p:cNvPr id="34" name="TextBox 4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6AF89DB-F1F3-4A97-99AA-E4C5BD6E5BC4}"/>
              </a:ext>
            </a:extLst>
          </p:cNvPr>
          <p:cNvSpPr txBox="1"/>
          <p:nvPr/>
        </p:nvSpPr>
        <p:spPr>
          <a:xfrm>
            <a:off x="2458944" y="874919"/>
            <a:ext cx="2337081" cy="997953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、如果外出时家里没人，可以给家人留一张便条，告诉他们自己的去向。</a:t>
            </a:r>
            <a:endParaRPr lang="en-US" altLang="zh-CN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4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9B8623-FD35-4AAA-936B-37E77A8E2881}"/>
              </a:ext>
            </a:extLst>
          </p:cNvPr>
          <p:cNvSpPr txBox="1"/>
          <p:nvPr/>
        </p:nvSpPr>
        <p:spPr>
          <a:xfrm>
            <a:off x="6977063" y="830416"/>
            <a:ext cx="2370137" cy="997953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、无人的建筑物，废弃的大楼，空旷的楼顶等偏僻的地方玩耍。</a:t>
            </a:r>
            <a:endParaRPr lang="en-US" altLang="zh-CN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4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EDA1507-10D2-4264-B84F-5920D3133817}"/>
              </a:ext>
            </a:extLst>
          </p:cNvPr>
          <p:cNvSpPr txBox="1"/>
          <p:nvPr/>
        </p:nvSpPr>
        <p:spPr>
          <a:xfrm>
            <a:off x="1299298" y="3031225"/>
            <a:ext cx="2328186" cy="997953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、树林，高速公路，河边，高压电附近，这些地方容易发生迷路，交通事故等意外</a:t>
            </a:r>
            <a:endParaRPr lang="en-US" altLang="zh-CN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4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3FA37D-E479-496B-A25E-06EADA0B5A1B}"/>
              </a:ext>
            </a:extLst>
          </p:cNvPr>
          <p:cNvSpPr txBox="1"/>
          <p:nvPr/>
        </p:nvSpPr>
        <p:spPr>
          <a:xfrm>
            <a:off x="8534772" y="2811288"/>
            <a:ext cx="2481571" cy="1298036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、公共场所中，加油站，公园，电影院，饭店等。如果想去洗手间，最好有大人或朋友相伴，不要一人独自前往。</a:t>
            </a:r>
            <a:endParaRPr lang="en-US" altLang="zh-CN" sz="13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9A6188E-8718-4D84-90EB-0B411A44858E}"/>
              </a:ext>
            </a:extLst>
          </p:cNvPr>
          <p:cNvSpPr txBox="1"/>
          <p:nvPr/>
        </p:nvSpPr>
        <p:spPr>
          <a:xfrm>
            <a:off x="4208293" y="2522071"/>
            <a:ext cx="3774936" cy="3569967"/>
          </a:xfrm>
          <a:prstGeom prst="rect">
            <a:avLst/>
          </a:prstGeom>
          <a:noFill/>
        </p:spPr>
        <p:txBody>
          <a:bodyPr wrap="square" lIns="96762" tIns="48381" rIns="96762" bIns="48381" rtlCol="0">
            <a:prstTxWarp prst="textArchUp">
              <a:avLst>
                <a:gd name="adj" fmla="val 9229568"/>
              </a:avLst>
            </a:prstTxWarp>
            <a:spAutoFit/>
          </a:bodyPr>
          <a:lstStyle/>
          <a:p>
            <a:pPr algn="ctr"/>
            <a:r>
              <a:rPr lang="zh-CN" altLang="en-US" sz="3200" b="1" spc="317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不要独自去这些地方</a:t>
            </a:r>
          </a:p>
        </p:txBody>
      </p:sp>
    </p:spTree>
    <p:extLst>
      <p:ext uri="{BB962C8B-B14F-4D97-AF65-F5344CB8AC3E}">
        <p14:creationId xmlns:p14="http://schemas.microsoft.com/office/powerpoint/2010/main" val="274467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45" y="-1"/>
            <a:ext cx="12200445" cy="2246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2601"/>
            <a:ext cx="12192000" cy="1295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804" y="204676"/>
            <a:ext cx="3275013" cy="11615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9" y="4038599"/>
            <a:ext cx="1793534" cy="25741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63654" y="3998447"/>
            <a:ext cx="3728495" cy="28070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607" y="2858724"/>
            <a:ext cx="1910058" cy="384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043" y="204676"/>
            <a:ext cx="1305157" cy="15911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912" y="700084"/>
            <a:ext cx="8106389" cy="43320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33678" y="2246939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遇到不认识的人！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075301" y="2654423"/>
            <a:ext cx="127036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 dirty="0">
                <a:solidFill>
                  <a:srgbClr val="FFFFFF"/>
                </a:solidFill>
              </a:rPr>
              <a:t>https://www.ypppt.com/</a:t>
            </a:r>
            <a:endParaRPr lang="zh-CN" altLang="en-US" sz="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0">
        <p:random/>
      </p:transition>
    </mc:Choice>
    <mc:Fallback xmlns:a14="http://schemas.microsoft.com/office/drawing/2010/main" xmlns="">
      <p:transition spd="slow" advTm="2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84B3404-2C72-450A-B7C5-1CD87CD6FC29}"/>
              </a:ext>
            </a:extLst>
          </p:cNvPr>
          <p:cNvSpPr txBox="1"/>
          <p:nvPr/>
        </p:nvSpPr>
        <p:spPr>
          <a:xfrm>
            <a:off x="1761156" y="3854906"/>
            <a:ext cx="1720963" cy="586430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高压线下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FA50FA3-57F0-4DAC-9237-74D74E39C537}"/>
              </a:ext>
            </a:extLst>
          </p:cNvPr>
          <p:cNvSpPr txBox="1"/>
          <p:nvPr/>
        </p:nvSpPr>
        <p:spPr>
          <a:xfrm>
            <a:off x="5032317" y="3864213"/>
            <a:ext cx="1720963" cy="586430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高速公路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03D76B1-5913-4713-A361-C692D8CC0E23}"/>
              </a:ext>
            </a:extLst>
          </p:cNvPr>
          <p:cNvSpPr txBox="1"/>
          <p:nvPr/>
        </p:nvSpPr>
        <p:spPr>
          <a:xfrm>
            <a:off x="8399370" y="3854906"/>
            <a:ext cx="1720963" cy="586430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树林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612B679-FCF0-4255-9779-9FCD95EFE08D}"/>
              </a:ext>
            </a:extLst>
          </p:cNvPr>
          <p:cNvGrpSpPr/>
          <p:nvPr/>
        </p:nvGrpSpPr>
        <p:grpSpPr>
          <a:xfrm>
            <a:off x="716910" y="159312"/>
            <a:ext cx="3809458" cy="3998116"/>
            <a:chOff x="716909" y="150005"/>
            <a:chExt cx="3809458" cy="3998116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0CBFA4-9EFF-4FD9-A9ED-A3598D3B9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909" y="150005"/>
              <a:ext cx="3809458" cy="3998116"/>
            </a:xfrm>
            <a:prstGeom prst="rect">
              <a:avLst/>
            </a:prstGeom>
          </p:spPr>
        </p:pic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7334DEE-A66C-41DA-A438-62603BE66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1156" y="2090056"/>
              <a:ext cx="1840267" cy="1462327"/>
            </a:xfrm>
            <a:prstGeom prst="rect">
              <a:avLst/>
            </a:prstGeom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D2E989-F470-46B0-914F-53026A8F0876}"/>
              </a:ext>
            </a:extLst>
          </p:cNvPr>
          <p:cNvGrpSpPr/>
          <p:nvPr/>
        </p:nvGrpSpPr>
        <p:grpSpPr>
          <a:xfrm>
            <a:off x="3663045" y="0"/>
            <a:ext cx="4459509" cy="4450643"/>
            <a:chOff x="3663045" y="0"/>
            <a:chExt cx="4459509" cy="445064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3FB821-F5E0-4DAA-BE0A-017F29BE5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3045" y="0"/>
              <a:ext cx="4459509" cy="4450643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8609A4-4FDB-4FCC-A6FF-E14349D2C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4474" y="2090056"/>
              <a:ext cx="1847619" cy="1462327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992720A-37D4-4FF6-AAB5-6B81FC2DE96B}"/>
              </a:ext>
            </a:extLst>
          </p:cNvPr>
          <p:cNvGrpSpPr/>
          <p:nvPr/>
        </p:nvGrpSpPr>
        <p:grpSpPr>
          <a:xfrm>
            <a:off x="7015581" y="-165625"/>
            <a:ext cx="4459509" cy="4313746"/>
            <a:chOff x="7015581" y="-165625"/>
            <a:chExt cx="4459509" cy="4313746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A4D17E5-EA6F-4044-9111-E8AECDD64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5581" y="-165625"/>
              <a:ext cx="4459509" cy="4313746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7D683F-FC02-432D-ADC4-C9C19D2E2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01285" y="2090056"/>
              <a:ext cx="1819048" cy="1462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02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45" y="-1"/>
            <a:ext cx="12200445" cy="2246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2601"/>
            <a:ext cx="12192000" cy="1295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804" y="204676"/>
            <a:ext cx="3275013" cy="11615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9" y="4038599"/>
            <a:ext cx="1793534" cy="25741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63654" y="3998447"/>
            <a:ext cx="3728495" cy="28070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607" y="2858724"/>
            <a:ext cx="1910058" cy="384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043" y="204676"/>
            <a:ext cx="1305157" cy="15911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912" y="700084"/>
            <a:ext cx="8106389" cy="43320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926175" y="1900209"/>
            <a:ext cx="433965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和伙伴在一起</a:t>
            </a:r>
          </a:p>
          <a:p>
            <a:pPr algn="ctr"/>
            <a:r>
              <a:rPr lang="zh-CN" altLang="en-US" sz="5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胜过独自一人</a:t>
            </a:r>
          </a:p>
        </p:txBody>
      </p:sp>
    </p:spTree>
    <p:extLst>
      <p:ext uri="{BB962C8B-B14F-4D97-AF65-F5344CB8AC3E}">
        <p14:creationId xmlns:p14="http://schemas.microsoft.com/office/powerpoint/2010/main" val="33698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0">
        <p:random/>
      </p:transition>
    </mc:Choice>
    <mc:Fallback xmlns:a14="http://schemas.microsoft.com/office/drawing/2010/main" xmlns="">
      <p:transition spd="slow" advTm="2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45" y="-1"/>
            <a:ext cx="12200445" cy="2246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2601"/>
            <a:ext cx="12192000" cy="1295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804" y="204676"/>
            <a:ext cx="3275013" cy="11615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9" y="4038599"/>
            <a:ext cx="1793534" cy="25741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63654" y="3998447"/>
            <a:ext cx="3728495" cy="28070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607" y="2858724"/>
            <a:ext cx="1910058" cy="384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043" y="204676"/>
            <a:ext cx="1305157" cy="15911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912" y="700084"/>
            <a:ext cx="8106389" cy="43320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33678" y="2246939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独自一人呆在家里</a:t>
            </a:r>
          </a:p>
        </p:txBody>
      </p:sp>
    </p:spTree>
    <p:extLst>
      <p:ext uri="{BB962C8B-B14F-4D97-AF65-F5344CB8AC3E}">
        <p14:creationId xmlns:p14="http://schemas.microsoft.com/office/powerpoint/2010/main" val="65672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0">
        <p:random/>
      </p:transition>
    </mc:Choice>
    <mc:Fallback xmlns:a14="http://schemas.microsoft.com/office/drawing/2010/main" xmlns="">
      <p:transition spd="slow" advTm="2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FDE999D-3A40-464E-8C01-8484A6E31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042" y="485740"/>
            <a:ext cx="7705351" cy="41177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2601"/>
            <a:ext cx="12192000" cy="1295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804" y="204676"/>
            <a:ext cx="3275013" cy="11615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9" y="4038599"/>
            <a:ext cx="1793534" cy="25741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63654" y="3998447"/>
            <a:ext cx="3728495" cy="28070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607" y="2858724"/>
            <a:ext cx="1910058" cy="384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043" y="204676"/>
            <a:ext cx="1305157" cy="159118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727668" y="1171451"/>
            <a:ext cx="480131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这时</a:t>
            </a:r>
            <a:endParaRPr lang="en-US" altLang="zh-CN" sz="72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72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有人敲门！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A4CF0A-5A8F-460F-B672-438BC5A3D46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797"/>
          <a:stretch/>
        </p:blipFill>
        <p:spPr>
          <a:xfrm>
            <a:off x="-454426" y="1453319"/>
            <a:ext cx="6356182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">
        <p:random/>
      </p:transition>
    </mc:Choice>
    <mc:Fallback xmlns:a14="http://schemas.microsoft.com/office/drawing/2010/main" xmlns:a16="http://schemas.microsoft.com/office/drawing/2014/main" xmlns="">
      <p:transition spd="slow" advTm="2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5*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2*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1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652989" y="5279042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5F2E702-6B01-408D-9A79-0B03439D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8723978" y="2121252"/>
            <a:ext cx="3468022" cy="469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1969190-7B4E-4E24-9309-F0847FC974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7253" l="103" r="93718">
                        <a14:foregroundMark x1="75335" y1="15180" x2="8033" y2="54432"/>
                        <a14:foregroundMark x1="48301" y1="10195" x2="52420" y2="85472"/>
                        <a14:foregroundMark x1="8651" y1="45086" x2="8651" y2="45086"/>
                        <a14:foregroundMark x1="8342" y1="45709" x2="103" y2="45709"/>
                        <a14:foregroundMark x1="17147" y1="91929" x2="1905" y2="94194"/>
                        <a14:foregroundMark x1="6591" y1="97253" x2="1905" y2="96602"/>
                        <a14:backgroundMark x1="59166" y1="88219" x2="46241" y2="93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07507" y="1684415"/>
            <a:ext cx="2667423" cy="484998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2268C04-9443-4959-A30C-7CDDD25E4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09108" y="3429000"/>
            <a:ext cx="2683989" cy="3058499"/>
          </a:xfrm>
          <a:prstGeom prst="rect">
            <a:avLst/>
          </a:prstGeom>
        </p:spPr>
      </p:pic>
      <p:grpSp>
        <p:nvGrpSpPr>
          <p:cNvPr id="65" name="组合 6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E744F7-5314-42ED-A3D6-CF75BD7225E4}"/>
              </a:ext>
            </a:extLst>
          </p:cNvPr>
          <p:cNvGrpSpPr/>
          <p:nvPr/>
        </p:nvGrpSpPr>
        <p:grpSpPr>
          <a:xfrm>
            <a:off x="1165801" y="498765"/>
            <a:ext cx="2099256" cy="1149546"/>
            <a:chOff x="1165801" y="498765"/>
            <a:chExt cx="2099256" cy="1149546"/>
          </a:xfrm>
        </p:grpSpPr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83384FB-9782-4FBD-A577-9FCD310607CA}"/>
                </a:ext>
              </a:extLst>
            </p:cNvPr>
            <p:cNvSpPr/>
            <p:nvPr/>
          </p:nvSpPr>
          <p:spPr>
            <a:xfrm flipH="1">
              <a:off x="1165801" y="498765"/>
              <a:ext cx="2099256" cy="1149546"/>
            </a:xfrm>
            <a:prstGeom prst="roundRect">
              <a:avLst/>
            </a:prstGeom>
            <a:noFill/>
            <a:ln>
              <a:solidFill>
                <a:srgbClr val="E254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4272DD-0D63-482B-94FA-776367740ADC}"/>
                </a:ext>
              </a:extLst>
            </p:cNvPr>
            <p:cNvSpPr/>
            <p:nvPr/>
          </p:nvSpPr>
          <p:spPr>
            <a:xfrm>
              <a:off x="1304453" y="828944"/>
              <a:ext cx="18471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不予理睬，家装家里没有人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BA5FED-F290-4CCD-9BAD-8122A9DC7BB3}"/>
              </a:ext>
            </a:extLst>
          </p:cNvPr>
          <p:cNvGrpSpPr/>
          <p:nvPr/>
        </p:nvGrpSpPr>
        <p:grpSpPr>
          <a:xfrm>
            <a:off x="3658937" y="498765"/>
            <a:ext cx="2230834" cy="1149546"/>
            <a:chOff x="3658937" y="498765"/>
            <a:chExt cx="2230834" cy="1149546"/>
          </a:xfrm>
        </p:grpSpPr>
        <p:sp>
          <p:nvSpPr>
            <p:cNvPr id="50" name="矩形: 圆角 4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F71D173-3BC9-490E-ADB8-2CA540B2391A}"/>
                </a:ext>
              </a:extLst>
            </p:cNvPr>
            <p:cNvSpPr/>
            <p:nvPr/>
          </p:nvSpPr>
          <p:spPr>
            <a:xfrm flipH="1">
              <a:off x="3658937" y="498765"/>
              <a:ext cx="2099256" cy="1149546"/>
            </a:xfrm>
            <a:prstGeom prst="roundRect">
              <a:avLst/>
            </a:prstGeom>
            <a:noFill/>
            <a:ln>
              <a:solidFill>
                <a:srgbClr val="17A0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457BEA-A8FA-49FC-BB0B-22A873892726}"/>
                </a:ext>
              </a:extLst>
            </p:cNvPr>
            <p:cNvSpPr/>
            <p:nvPr/>
          </p:nvSpPr>
          <p:spPr>
            <a:xfrm>
              <a:off x="3703248" y="546960"/>
              <a:ext cx="218652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如果门上有门镜，可以先看看门镜外是不是陌生人如果是，不要开门</a:t>
              </a:r>
              <a:r>
                <a:rPr lang="en-US" altLang="zh-CN" sz="1600" dirty="0">
                  <a:cs typeface="+mn-ea"/>
                  <a:sym typeface="+mn-lt"/>
                </a:rPr>
                <a:t>.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EEB33B-0589-4D56-8FAD-49ED305A1B7C}"/>
              </a:ext>
            </a:extLst>
          </p:cNvPr>
          <p:cNvGrpSpPr/>
          <p:nvPr/>
        </p:nvGrpSpPr>
        <p:grpSpPr>
          <a:xfrm>
            <a:off x="6152074" y="498765"/>
            <a:ext cx="2208928" cy="1149546"/>
            <a:chOff x="6152074" y="498765"/>
            <a:chExt cx="2208928" cy="1149546"/>
          </a:xfrm>
        </p:grpSpPr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BF6CFBC-76E6-47F7-BCDA-9E6539F01D91}"/>
                </a:ext>
              </a:extLst>
            </p:cNvPr>
            <p:cNvSpPr/>
            <p:nvPr/>
          </p:nvSpPr>
          <p:spPr>
            <a:xfrm>
              <a:off x="6152074" y="498765"/>
              <a:ext cx="2099256" cy="1149546"/>
            </a:xfrm>
            <a:prstGeom prst="roundRect">
              <a:avLst/>
            </a:prstGeom>
            <a:noFill/>
            <a:ln>
              <a:solidFill>
                <a:srgbClr val="FC67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7D3507-B87B-454E-94A3-E9E156DA6CEE}"/>
                </a:ext>
              </a:extLst>
            </p:cNvPr>
            <p:cNvSpPr/>
            <p:nvPr/>
          </p:nvSpPr>
          <p:spPr>
            <a:xfrm>
              <a:off x="6261746" y="640778"/>
              <a:ext cx="20992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隔着门问一问对方是谁，除了家人外，不要给任何人开门。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63A4171-687B-4BE6-802E-6D5DB9CCEBBE}"/>
              </a:ext>
            </a:extLst>
          </p:cNvPr>
          <p:cNvGrpSpPr/>
          <p:nvPr/>
        </p:nvGrpSpPr>
        <p:grpSpPr>
          <a:xfrm>
            <a:off x="1165801" y="1983172"/>
            <a:ext cx="2099256" cy="1151712"/>
            <a:chOff x="1165801" y="1983172"/>
            <a:chExt cx="2099256" cy="1151712"/>
          </a:xfrm>
        </p:grpSpPr>
        <p:sp>
          <p:nvSpPr>
            <p:cNvPr id="54" name="矩形: 圆角 5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3AE2EE-2A81-4DED-A54A-CC2203981F09}"/>
                </a:ext>
              </a:extLst>
            </p:cNvPr>
            <p:cNvSpPr/>
            <p:nvPr/>
          </p:nvSpPr>
          <p:spPr>
            <a:xfrm flipH="1">
              <a:off x="1165801" y="1983172"/>
              <a:ext cx="2099256" cy="1149546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7FC7E5D-4B46-4114-95E6-C904910E80FF}"/>
                </a:ext>
              </a:extLst>
            </p:cNvPr>
            <p:cNvSpPr/>
            <p:nvPr/>
          </p:nvSpPr>
          <p:spPr>
            <a:xfrm>
              <a:off x="1208529" y="2057666"/>
              <a:ext cx="201379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如果陌生人自称是无业，快递，警察，父母的朋友等，可以请他们稍后再来。</a:t>
              </a: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DA2142-865F-4EE2-B07E-45836F5C9B27}"/>
              </a:ext>
            </a:extLst>
          </p:cNvPr>
          <p:cNvGrpSpPr/>
          <p:nvPr/>
        </p:nvGrpSpPr>
        <p:grpSpPr>
          <a:xfrm>
            <a:off x="3658937" y="1983172"/>
            <a:ext cx="2187201" cy="1149546"/>
            <a:chOff x="3658937" y="1983172"/>
            <a:chExt cx="2187201" cy="1149546"/>
          </a:xfrm>
        </p:grpSpPr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18F37B-37DD-4162-88FA-1D6504969291}"/>
                </a:ext>
              </a:extLst>
            </p:cNvPr>
            <p:cNvSpPr/>
            <p:nvPr/>
          </p:nvSpPr>
          <p:spPr>
            <a:xfrm flipH="1">
              <a:off x="3658937" y="1983172"/>
              <a:ext cx="2099256" cy="1149546"/>
            </a:xfrm>
            <a:prstGeom prst="roundRect">
              <a:avLst/>
            </a:prstGeom>
            <a:noFill/>
            <a:ln>
              <a:solidFill>
                <a:srgbClr val="FE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04D800A-57F4-429F-A1F2-A4812B789EC4}"/>
                </a:ext>
              </a:extLst>
            </p:cNvPr>
            <p:cNvSpPr/>
            <p:nvPr/>
          </p:nvSpPr>
          <p:spPr>
            <a:xfrm>
              <a:off x="3746882" y="2303467"/>
              <a:ext cx="20992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如果陌生人赖在门外 不走可以打</a:t>
              </a:r>
              <a:r>
                <a:rPr lang="en-US" altLang="zh-CN" sz="1600" dirty="0">
                  <a:cs typeface="+mn-ea"/>
                  <a:sym typeface="+mn-lt"/>
                </a:rPr>
                <a:t>110</a:t>
              </a:r>
              <a:r>
                <a:rPr lang="zh-CN" altLang="en-US" sz="1600" dirty="0">
                  <a:cs typeface="+mn-ea"/>
                  <a:sym typeface="+mn-lt"/>
                </a:rPr>
                <a:t>报警。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1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00">
        <p:random/>
      </p:transition>
    </mc:Choice>
    <mc:Fallback xmlns:a14="http://schemas.microsoft.com/office/drawing/2010/main" xmlns:a16="http://schemas.microsoft.com/office/drawing/2014/main" xmlns="">
      <p:transition spd="slow" advTm="7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1EF6DCA-FC52-4802-B56F-297821BCF5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486" y="1814286"/>
            <a:ext cx="6360086" cy="4535713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8A06878-DBF3-4833-8838-BBCE8E5B9CE8}"/>
              </a:ext>
            </a:extLst>
          </p:cNvPr>
          <p:cNvSpPr txBox="1"/>
          <p:nvPr/>
        </p:nvSpPr>
        <p:spPr>
          <a:xfrm>
            <a:off x="2683194" y="713898"/>
            <a:ext cx="5111892" cy="100564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34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独自在家时</a:t>
            </a:r>
            <a:endParaRPr lang="en-US" altLang="zh-CN" sz="3400" b="1" spc="31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5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要提前做好防护措施</a:t>
            </a:r>
            <a:endParaRPr lang="en-US" altLang="zh-CN" sz="2500" b="1" spc="31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AB790B9-439E-4D2B-A315-B1191FC8FA65}"/>
              </a:ext>
            </a:extLst>
          </p:cNvPr>
          <p:cNvSpPr txBox="1"/>
          <p:nvPr/>
        </p:nvSpPr>
        <p:spPr>
          <a:xfrm>
            <a:off x="2683194" y="1857827"/>
            <a:ext cx="3901557" cy="1667367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17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将家里的门窗关好，锁好。</a:t>
            </a:r>
            <a:endParaRPr lang="en-US" altLang="zh-CN" sz="17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17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将家里的电视机打开，如果是晚上，</a:t>
            </a:r>
            <a:endParaRPr lang="en-US" altLang="zh-CN" sz="17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要拉好窗帘，将房间内的灯全部打开，</a:t>
            </a:r>
            <a:endParaRPr lang="en-US" altLang="zh-CN" sz="17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营造家中有人的假象。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9B8D9E-AAD2-4B73-8FC5-686DF8F165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092" y="199571"/>
            <a:ext cx="3229429" cy="322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7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:a14="http://schemas.microsoft.com/office/drawing/2010/main" xmlns:a16="http://schemas.microsoft.com/office/drawing/2014/main" xmlns="">
      <p:transition spd="slow" advTm="45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0F69B79-623B-4E1E-9470-41171974C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645" y="510145"/>
            <a:ext cx="7705351" cy="41177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EEF160-1DC1-43C0-B426-2A15F26C73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092" y="199571"/>
            <a:ext cx="3229429" cy="322942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5F36970-84FA-4B1E-822E-97CD97C37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339" y="2569029"/>
            <a:ext cx="4034574" cy="4034574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391964D-3F8E-496F-97F5-CFEF9A4DF343}"/>
              </a:ext>
            </a:extLst>
          </p:cNvPr>
          <p:cNvSpPr txBox="1"/>
          <p:nvPr/>
        </p:nvSpPr>
        <p:spPr>
          <a:xfrm>
            <a:off x="3209337" y="2004826"/>
            <a:ext cx="6321659" cy="86714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陌生人，我不理，陌生地，我不去。</a:t>
            </a:r>
            <a:endParaRPr lang="en-US" altLang="zh-CN" sz="2500" b="1" spc="31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5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人给食，要婉拒，安全歌，请牢记。</a:t>
            </a:r>
            <a:endParaRPr lang="en-US" altLang="zh-CN" sz="2500" b="1" spc="31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626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:a14="http://schemas.microsoft.com/office/drawing/2010/main" xmlns:a16="http://schemas.microsoft.com/office/drawing/2014/main" xmlns="">
      <p:transition spd="slow" advTm="55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9677"/>
                                      </p:iterate>
                                      <p:childTnLst>
                                        <p:set>
                                          <p:cBhvr>
                                            <p:cTn id="22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9677"/>
                                      </p:iterate>
                                      <p:childTnLst>
                                        <p:set>
                                          <p:cBhvr>
                                            <p:cTn id="22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 fmla="#ppt_h-#ppt_h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4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-#ppt_w*cos(4*pi*$)*(1-$)^2">
                                              <p:val>
                                                <p:str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2143" y="1048419"/>
            <a:ext cx="1419759" cy="17309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63654" y="3998447"/>
            <a:ext cx="3728495" cy="280705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11" y="1252814"/>
            <a:ext cx="1207290" cy="81156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6235" y="2450816"/>
            <a:ext cx="1910058" cy="38436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547" y="4669266"/>
            <a:ext cx="1498204" cy="2136235"/>
          </a:xfrm>
          <a:prstGeom prst="rect">
            <a:avLst/>
          </a:prstGeom>
        </p:spPr>
      </p:pic>
      <p:sp>
        <p:nvSpPr>
          <p:cNvPr id="32" name="PA-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2E95AFA-280A-4921-8D22-0280A7D250A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48329" y="2090889"/>
            <a:ext cx="48013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zh-CN" altLang="en-US" sz="72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谢谢观看！</a:t>
            </a:r>
            <a:endParaRPr lang="en-US" altLang="zh-CN" sz="7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FD843CB-E362-444E-AAF3-F445B80E61B6}"/>
              </a:ext>
            </a:extLst>
          </p:cNvPr>
          <p:cNvSpPr/>
          <p:nvPr/>
        </p:nvSpPr>
        <p:spPr>
          <a:xfrm>
            <a:off x="3680248" y="3142090"/>
            <a:ext cx="5137468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dolor</a:t>
            </a:r>
            <a:r>
              <a:rPr lang="zh-CN" altLang="en-US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；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consectetuer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Aenean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commodo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ligula </a:t>
            </a:r>
            <a:r>
              <a:rPr lang="en-US" altLang="zh-CN" sz="900" kern="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altLang="zh-CN" sz="9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dolor</a:t>
            </a:r>
            <a:endParaRPr lang="zh-CN" altLang="en-US" sz="900" kern="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PA-文本框 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09BBB3-1D38-4895-BC2E-7D4C64B13F7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18517" y="1005660"/>
            <a:ext cx="24609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20XX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FC0A2C7-46A4-45CD-ADC3-74F9C61D855B}"/>
              </a:ext>
            </a:extLst>
          </p:cNvPr>
          <p:cNvGrpSpPr/>
          <p:nvPr/>
        </p:nvGrpSpPr>
        <p:grpSpPr>
          <a:xfrm>
            <a:off x="4116848" y="3803147"/>
            <a:ext cx="4246807" cy="257367"/>
            <a:chOff x="3849721" y="4504182"/>
            <a:chExt cx="4246807" cy="257367"/>
          </a:xfrm>
        </p:grpSpPr>
        <p:sp>
          <p:nvSpPr>
            <p:cNvPr id="36" name="矩形 25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33025FE-F1A7-4269-8731-8B8A0906C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721" y="4504182"/>
              <a:ext cx="1872208" cy="257367"/>
            </a:xfrm>
            <a:prstGeom prst="rect">
              <a:avLst/>
            </a:prstGeom>
            <a:solidFill>
              <a:srgbClr val="17A077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 lIns="0" tIns="35998" rIns="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演讲人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第一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矩形 25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C5F953B-D682-43D4-951F-533CBEA4D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0831" y="4504182"/>
              <a:ext cx="1935697" cy="241978"/>
            </a:xfrm>
            <a:prstGeom prst="rect">
              <a:avLst/>
            </a:prstGeom>
            <a:solidFill>
              <a:srgbClr val="17A077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 lIns="0" tIns="35998" rIns="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zh-CN" altLang="en-US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时间</a:t>
              </a:r>
              <a:r>
                <a:rPr lang="en-US" altLang="zh-CN" sz="11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: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20XX.XX</a:t>
              </a:r>
              <a:endPara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43" y="4035253"/>
            <a:ext cx="1914399" cy="2770248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0" y="0"/>
            <a:ext cx="12179530" cy="8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00">
        <p:random/>
      </p:transition>
    </mc:Choice>
    <mc:Fallback xmlns:a16="http://schemas.microsoft.com/office/drawing/2014/main" xmlns:a14="http://schemas.microsoft.com/office/drawing/2010/main" xmlns="">
      <p:transition spd="slow" advTm="6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5*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2*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1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75"/>
                            </p:stCondLst>
                            <p:childTnLst>
                              <p:par>
                                <p:cTn id="22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25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25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25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95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45" y="-1"/>
            <a:ext cx="12200445" cy="2246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2601"/>
            <a:ext cx="12192000" cy="1295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804" y="204676"/>
            <a:ext cx="3275013" cy="11615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293" y="2451616"/>
            <a:ext cx="4355671" cy="48292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9" y="4038599"/>
            <a:ext cx="1793534" cy="25741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63654" y="3998447"/>
            <a:ext cx="3728495" cy="28070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607" y="2858724"/>
            <a:ext cx="1910058" cy="384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043" y="204676"/>
            <a:ext cx="1305157" cy="15911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189" y="1130300"/>
            <a:ext cx="5885988" cy="314549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23665" y="1942439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怎么办？</a:t>
            </a:r>
          </a:p>
        </p:txBody>
      </p:sp>
    </p:spTree>
    <p:extLst>
      <p:ext uri="{BB962C8B-B14F-4D97-AF65-F5344CB8AC3E}">
        <p14:creationId xmlns:p14="http://schemas.microsoft.com/office/powerpoint/2010/main" val="16481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">
        <p:random/>
      </p:transition>
    </mc:Choice>
    <mc:Fallback xmlns:a14="http://schemas.microsoft.com/office/drawing/2010/main" xmlns="">
      <p:transition spd="slow" advTm="2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5*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2*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1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2970">
            <a:off x="797791" y="842607"/>
            <a:ext cx="1982768" cy="1023937"/>
          </a:xfrm>
          <a:prstGeom prst="rect">
            <a:avLst/>
          </a:prstGeom>
        </p:spPr>
      </p:pic>
      <p:pic>
        <p:nvPicPr>
          <p:cNvPr id="2" name="Picture 4" descr="F:\58pic_52515bc725503 [转换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4047" y="2610020"/>
            <a:ext cx="2786228" cy="34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5224542" y="1895620"/>
            <a:ext cx="3296136" cy="1925172"/>
          </a:xfrm>
          <a:prstGeom prst="wedgeEllipseCallout">
            <a:avLst>
              <a:gd name="adj1" fmla="val 47657"/>
              <a:gd name="adj2" fmla="val 56459"/>
            </a:avLst>
          </a:prstGeom>
          <a:solidFill>
            <a:srgbClr val="FC670C"/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428382" y="2455647"/>
            <a:ext cx="3067995" cy="959481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到第二大街怎么走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可以带我去吗？</a:t>
            </a:r>
          </a:p>
        </p:txBody>
      </p:sp>
      <p:sp>
        <p:nvSpPr>
          <p:cNvPr id="6" name="椭圆 5"/>
          <p:cNvSpPr/>
          <p:nvPr/>
        </p:nvSpPr>
        <p:spPr>
          <a:xfrm>
            <a:off x="1325760" y="677019"/>
            <a:ext cx="960931" cy="88229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5"/>
          <p:cNvSpPr txBox="1"/>
          <p:nvPr/>
        </p:nvSpPr>
        <p:spPr>
          <a:xfrm flipH="1">
            <a:off x="1410690" y="812496"/>
            <a:ext cx="1177938" cy="68248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en-US" altLang="zh-CN" sz="3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489096" y="3820792"/>
            <a:ext cx="2096350" cy="246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/>
          <p:cNvSpPr txBox="1"/>
          <p:nvPr/>
        </p:nvSpPr>
        <p:spPr>
          <a:xfrm>
            <a:off x="3019172" y="812496"/>
            <a:ext cx="4169194" cy="867148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zh-CN" altLang="en-US" sz="25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当不认识的人和你说话不</a:t>
            </a:r>
            <a:endParaRPr lang="en-US" altLang="zh-CN" sz="2500" b="1" spc="317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5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要相信。应赶快离开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9" y="4038599"/>
            <a:ext cx="1793534" cy="25741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607" y="2858724"/>
            <a:ext cx="1910058" cy="3843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248" y="242381"/>
            <a:ext cx="1687303" cy="205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00">
        <p:random/>
      </p:transition>
    </mc:Choice>
    <mc:Fallback xmlns:a14="http://schemas.microsoft.com/office/drawing/2010/main" xmlns="">
      <p:transition spd="slow" advTm="47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2970">
            <a:off x="797791" y="842607"/>
            <a:ext cx="1982768" cy="1023937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325760" y="677019"/>
            <a:ext cx="960931" cy="882292"/>
          </a:xfrm>
          <a:prstGeom prst="ellipse">
            <a:avLst/>
          </a:prstGeom>
          <a:solidFill>
            <a:srgbClr val="17A077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5"/>
          <p:cNvSpPr txBox="1"/>
          <p:nvPr/>
        </p:nvSpPr>
        <p:spPr>
          <a:xfrm flipH="1">
            <a:off x="1410690" y="812496"/>
            <a:ext cx="1177938" cy="682482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en-US" altLang="zh-CN" sz="3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3019172" y="812496"/>
            <a:ext cx="4169194" cy="867148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r>
              <a:rPr lang="zh-CN" altLang="en-US" sz="25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不要吃陌生人给的任何东</a:t>
            </a:r>
          </a:p>
          <a:p>
            <a:r>
              <a:rPr lang="zh-CN" altLang="en-US" sz="2500" b="1" spc="317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西，更不要和陌生人走。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9" y="4038599"/>
            <a:ext cx="1793534" cy="25741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607" y="2858724"/>
            <a:ext cx="1910058" cy="3843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5248" y="242381"/>
            <a:ext cx="1687303" cy="2057077"/>
          </a:xfrm>
          <a:prstGeom prst="rect">
            <a:avLst/>
          </a:prstGeom>
        </p:spPr>
      </p:pic>
      <p:pic>
        <p:nvPicPr>
          <p:cNvPr id="16" name="Picture 3" descr="F:\5559e5e8ccff3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1332" y="2492140"/>
            <a:ext cx="3173002" cy="406679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378251" y="4027900"/>
            <a:ext cx="2243247" cy="24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椭圆形标注 17"/>
          <p:cNvSpPr/>
          <p:nvPr/>
        </p:nvSpPr>
        <p:spPr>
          <a:xfrm flipH="1">
            <a:off x="8644307" y="2009797"/>
            <a:ext cx="2640481" cy="1534376"/>
          </a:xfrm>
          <a:prstGeom prst="wedgeEllipseCallout">
            <a:avLst>
              <a:gd name="adj1" fmla="val 76382"/>
              <a:gd name="adj2" fmla="val 40573"/>
            </a:avLst>
          </a:prstGeom>
          <a:solidFill>
            <a:srgbClr val="17A077"/>
          </a:solidFill>
          <a:ln w="381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999166" y="2376655"/>
            <a:ext cx="2078656" cy="836371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小朋友，好吃的糖果给你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~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268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:a14="http://schemas.microsoft.com/office/drawing/2010/main"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45" y="-1"/>
            <a:ext cx="12200445" cy="2246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2601"/>
            <a:ext cx="12192000" cy="1295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804" y="204676"/>
            <a:ext cx="3275013" cy="11615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9" y="4038599"/>
            <a:ext cx="1793534" cy="25741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63654" y="3998447"/>
            <a:ext cx="3728495" cy="28070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607" y="2858724"/>
            <a:ext cx="1910058" cy="384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043" y="204676"/>
            <a:ext cx="1305157" cy="15911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912" y="700084"/>
            <a:ext cx="8106389" cy="43320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79927" y="2246939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识别坏人的误区</a:t>
            </a:r>
          </a:p>
        </p:txBody>
      </p:sp>
    </p:spTree>
    <p:extLst>
      <p:ext uri="{BB962C8B-B14F-4D97-AF65-F5344CB8AC3E}">
        <p14:creationId xmlns:p14="http://schemas.microsoft.com/office/powerpoint/2010/main" val="17099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00">
        <p:random/>
      </p:transition>
    </mc:Choice>
    <mc:Fallback xmlns:a14="http://schemas.microsoft.com/office/drawing/2010/main" xmlns="">
      <p:transition spd="slow" advTm="2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cos(4*pi*$)*(1-$)^2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pic>
        <p:nvPicPr>
          <p:cNvPr id="12" name="Picture 2" descr="F:\老奶奶的老爷爷\老奶奶的老爷爷 [转换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317" y="1872020"/>
            <a:ext cx="2191656" cy="449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老奶奶 [转换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9333" y="1900441"/>
            <a:ext cx="1992300" cy="44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图文框 13"/>
          <p:cNvSpPr/>
          <p:nvPr/>
        </p:nvSpPr>
        <p:spPr>
          <a:xfrm>
            <a:off x="5405694" y="1332582"/>
            <a:ext cx="5505115" cy="1010919"/>
          </a:xfrm>
          <a:prstGeom prst="frame">
            <a:avLst/>
          </a:prstGeom>
          <a:solidFill>
            <a:srgbClr val="17A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TextBox 2"/>
          <p:cNvSpPr txBox="1"/>
          <p:nvPr/>
        </p:nvSpPr>
        <p:spPr>
          <a:xfrm flipH="1">
            <a:off x="6034850" y="1621416"/>
            <a:ext cx="4640025" cy="48242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误区一、长得和善就是好人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5720273" y="2415710"/>
            <a:ext cx="4773590" cy="1274952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不要单从穿着，年纪判断一个人是好是坏。有时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候！穿着整洁的人不一定是好人，年长和善的老</a:t>
            </a:r>
            <a:endParaRPr lang="en-US" altLang="zh-CN" sz="17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人也可能会犯罪。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505" y="904591"/>
            <a:ext cx="1326777" cy="18669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0" y="0"/>
            <a:ext cx="12179530" cy="8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00">
        <p:random/>
      </p:transition>
    </mc:Choice>
    <mc:Fallback xmlns:a14="http://schemas.microsoft.com/office/drawing/2010/main" xmlns="">
      <p:transition spd="slow" advTm="7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14" name="图文框 13"/>
          <p:cNvSpPr/>
          <p:nvPr/>
        </p:nvSpPr>
        <p:spPr>
          <a:xfrm>
            <a:off x="5405694" y="1332582"/>
            <a:ext cx="5505115" cy="1010919"/>
          </a:xfrm>
          <a:prstGeom prst="frame">
            <a:avLst/>
          </a:prstGeom>
          <a:solidFill>
            <a:srgbClr val="17A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TextBox 2"/>
          <p:cNvSpPr txBox="1"/>
          <p:nvPr/>
        </p:nvSpPr>
        <p:spPr>
          <a:xfrm flipH="1">
            <a:off x="6034850" y="1621416"/>
            <a:ext cx="4640025" cy="48242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误区二、坏人都是男性</a:t>
            </a:r>
          </a:p>
        </p:txBody>
      </p:sp>
      <p:sp>
        <p:nvSpPr>
          <p:cNvPr id="16" name="TextBox 3"/>
          <p:cNvSpPr txBox="1"/>
          <p:nvPr/>
        </p:nvSpPr>
        <p:spPr>
          <a:xfrm>
            <a:off x="5720273" y="2415710"/>
            <a:ext cx="4773590" cy="1667367"/>
          </a:xfrm>
          <a:prstGeom prst="rect">
            <a:avLst/>
          </a:prstGeom>
          <a:noFill/>
        </p:spPr>
        <p:txBody>
          <a:bodyPr wrap="none" lIns="96762" tIns="48381" rIns="96762" bIns="4838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有调查显示名女性罪犯的比例组建呈上升趋势。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大家千万不要印象中“阿姨比叔叔文明”滴对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陌生的成年女性放松警惕。不要随便接受陌生</a:t>
            </a:r>
          </a:p>
          <a:p>
            <a:pPr>
              <a:lnSpc>
                <a:spcPct val="150000"/>
              </a:lnSpc>
            </a:pPr>
            <a:r>
              <a:rPr lang="zh-CN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女性的食物玩具等。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505" y="904591"/>
            <a:ext cx="1326777" cy="18669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0" y="0"/>
            <a:ext cx="12179530" cy="854148"/>
          </a:xfrm>
          <a:prstGeom prst="rect">
            <a:avLst/>
          </a:prstGeom>
        </p:spPr>
      </p:pic>
      <p:pic>
        <p:nvPicPr>
          <p:cNvPr id="10" name="Picture 3" descr="F:\5685873fbdd63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807" y="2343501"/>
            <a:ext cx="4634503" cy="407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00">
        <p:random/>
      </p:transition>
    </mc:Choice>
    <mc:Fallback xmlns:a14="http://schemas.microsoft.com/office/drawing/2010/main" xmlns="">
      <p:transition spd="slow" advTm="7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14" name="图文框 13"/>
          <p:cNvSpPr/>
          <p:nvPr/>
        </p:nvSpPr>
        <p:spPr>
          <a:xfrm>
            <a:off x="3343443" y="2152726"/>
            <a:ext cx="5505115" cy="1619173"/>
          </a:xfrm>
          <a:prstGeom prst="frame">
            <a:avLst>
              <a:gd name="adj1" fmla="val 9363"/>
            </a:avLst>
          </a:prstGeom>
          <a:solidFill>
            <a:srgbClr val="17A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762" tIns="48381" rIns="96762" bIns="48381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TextBox 2"/>
          <p:cNvSpPr txBox="1"/>
          <p:nvPr/>
        </p:nvSpPr>
        <p:spPr>
          <a:xfrm flipH="1">
            <a:off x="3775988" y="2529952"/>
            <a:ext cx="4640025" cy="867148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只要是对方是陌生人，无论对方长成什么样都不要和对方走。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820" y="1597116"/>
            <a:ext cx="1655495" cy="111122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0" y="0"/>
            <a:ext cx="12179530" cy="8541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2077" y="3026324"/>
            <a:ext cx="2409962" cy="3436278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 flipH="1">
            <a:off x="5284594" y="1063514"/>
            <a:ext cx="3067135" cy="1067203"/>
          </a:xfrm>
          <a:prstGeom prst="rect">
            <a:avLst/>
          </a:prstGeom>
          <a:noFill/>
        </p:spPr>
        <p:txBody>
          <a:bodyPr wrap="square" lIns="96762" tIns="48381" rIns="96762" bIns="48381" rtlCol="0">
            <a:spAutoFit/>
          </a:bodyPr>
          <a:lstStyle/>
          <a:p>
            <a:r>
              <a:rPr lang="zh-CN" altLang="en-US" sz="6300" b="1" dirty="0">
                <a:solidFill>
                  <a:srgbClr val="E25448"/>
                </a:solidFill>
                <a:cs typeface="+mn-ea"/>
                <a:sym typeface="+mn-lt"/>
              </a:rPr>
              <a:t>记住！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89" y="4038599"/>
            <a:ext cx="1793534" cy="257415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3607" y="2858724"/>
            <a:ext cx="1910058" cy="38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2" grpId="0"/>
      <p:bldP spid="1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RESOURCELIBID_ANIM" val="4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RESOURCELIBID_ANIM" val="4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RESOURCELIBID_ANIM" val="4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RESOURCELIBID_ANIM" val="4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RESOURCELIBID_ANIM" val="4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RESOURCELIBID_ANIM" val="4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RESOURCELIBID_ANIM" val="461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E6406"/>
      </a:accent1>
      <a:accent2>
        <a:srgbClr val="FF7E2F"/>
      </a:accent2>
      <a:accent3>
        <a:srgbClr val="FC670C"/>
      </a:accent3>
      <a:accent4>
        <a:srgbClr val="EA8908"/>
      </a:accent4>
      <a:accent5>
        <a:srgbClr val="E55A0D"/>
      </a:accent5>
      <a:accent6>
        <a:srgbClr val="CF4507"/>
      </a:accent6>
      <a:hlink>
        <a:srgbClr val="FE6406"/>
      </a:hlink>
      <a:folHlink>
        <a:srgbClr val="BFBFBF"/>
      </a:folHlink>
    </a:clrScheme>
    <a:fontScheme name="kg55fns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1104</Words>
  <Application>Microsoft Office PowerPoint</Application>
  <PresentationFormat>宽屏</PresentationFormat>
  <Paragraphs>124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Meiryo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78</cp:revision>
  <dcterms:created xsi:type="dcterms:W3CDTF">2017-08-18T03:02:00Z</dcterms:created>
  <dcterms:modified xsi:type="dcterms:W3CDTF">2023-04-16T08:50:09Z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