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</p:sldMasterIdLst>
  <p:notesMasterIdLst>
    <p:notesMasterId r:id="rId35"/>
  </p:notesMasterIdLst>
  <p:handoutMasterIdLst>
    <p:handoutMasterId r:id="rId36"/>
  </p:handoutMasterIdLst>
  <p:sldIdLst>
    <p:sldId id="258" r:id="rId4"/>
    <p:sldId id="260" r:id="rId5"/>
    <p:sldId id="262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78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59" r:id="rId33"/>
    <p:sldId id="29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D1F7"/>
    <a:srgbClr val="FF9600"/>
    <a:srgbClr val="4A883D"/>
    <a:srgbClr val="0FC9F8"/>
    <a:srgbClr val="962118"/>
    <a:srgbClr val="03C2F6"/>
    <a:srgbClr val="FFBC2E"/>
    <a:srgbClr val="FED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034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01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23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713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9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4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31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3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39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34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2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15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86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27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20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1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57647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雷锋纪念日卡通版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2425"/>
            <a:ext cx="12191365" cy="2695575"/>
          </a:xfrm>
          <a:prstGeom prst="rect">
            <a:avLst/>
          </a:prstGeom>
        </p:spPr>
      </p:pic>
      <p:sp>
        <p:nvSpPr>
          <p:cNvPr id="10" name="矩形: 圆角 13"/>
          <p:cNvSpPr/>
          <p:nvPr userDrawn="1"/>
        </p:nvSpPr>
        <p:spPr>
          <a:xfrm>
            <a:off x="685904" y="686162"/>
            <a:ext cx="11057682" cy="5885726"/>
          </a:xfrm>
          <a:prstGeom prst="roundRect">
            <a:avLst>
              <a:gd name="adj" fmla="val 2834"/>
            </a:avLst>
          </a:prstGeom>
          <a:solidFill>
            <a:srgbClr val="FFFCE9"/>
          </a:solidFill>
          <a:ln w="9525" cap="flat" cmpd="sng" algn="ctr">
            <a:solidFill>
              <a:srgbClr val="FF96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79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雷锋纪念日卡通版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9435"/>
            <a:ext cx="12191365" cy="5028565"/>
          </a:xfrm>
          <a:prstGeom prst="rect">
            <a:avLst/>
          </a:prstGeom>
        </p:spPr>
      </p:pic>
      <p:pic>
        <p:nvPicPr>
          <p:cNvPr id="5" name="图片 4" descr="雷锋纪念日卡通版22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47795"/>
            <a:ext cx="2573655" cy="2910205"/>
          </a:xfrm>
          <a:prstGeom prst="rect">
            <a:avLst/>
          </a:prstGeom>
        </p:spPr>
      </p:pic>
      <p:pic>
        <p:nvPicPr>
          <p:cNvPr id="6" name="图片 5" descr="雷锋纪念日卡通版454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" y="762635"/>
            <a:ext cx="11958955" cy="5557520"/>
          </a:xfrm>
          <a:prstGeom prst="rect">
            <a:avLst/>
          </a:prstGeom>
        </p:spPr>
      </p:pic>
      <p:pic>
        <p:nvPicPr>
          <p:cNvPr id="7" name="图片 6" descr="雷锋纪念日卡通版5556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465" y="4575810"/>
            <a:ext cx="4153535" cy="2282190"/>
          </a:xfrm>
          <a:prstGeom prst="rect">
            <a:avLst/>
          </a:prstGeom>
        </p:spPr>
      </p:pic>
      <p:pic>
        <p:nvPicPr>
          <p:cNvPr id="10" name="图片 9" descr="雷锋纪念日卡通版4455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935" y="635000"/>
            <a:ext cx="4751070" cy="1291590"/>
          </a:xfrm>
          <a:prstGeom prst="rect">
            <a:avLst/>
          </a:prstGeom>
        </p:spPr>
      </p:pic>
      <p:pic>
        <p:nvPicPr>
          <p:cNvPr id="12" name="图片 11" descr="人口普查-445566-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755" y="410210"/>
            <a:ext cx="189674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1261876" y="2044611"/>
            <a:ext cx="9862558" cy="1567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96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学习雷锋好榜样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729722" y="3679960"/>
            <a:ext cx="4561106" cy="492913"/>
            <a:chOff x="3815447" y="3099001"/>
            <a:chExt cx="4561106" cy="492913"/>
          </a:xfrm>
          <a:solidFill>
            <a:srgbClr val="FF9600"/>
          </a:solidFill>
        </p:grpSpPr>
        <p:sp>
          <p:nvSpPr>
            <p:cNvPr id="16" name="椭圆 15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学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习</a:t>
              </a:r>
            </a:p>
          </p:txBody>
        </p:sp>
        <p:sp>
          <p:nvSpPr>
            <p:cNvPr id="18" name="稻壳儿&amp;花儿小姐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雷</a:t>
              </a:r>
            </a:p>
          </p:txBody>
        </p:sp>
        <p:sp>
          <p:nvSpPr>
            <p:cNvPr id="19" name="稻壳儿&amp;花儿小姐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锋</a:t>
              </a:r>
            </a:p>
          </p:txBody>
        </p:sp>
        <p:sp>
          <p:nvSpPr>
            <p:cNvPr id="20" name="稻壳儿&amp;花儿小姐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主</a:t>
              </a:r>
            </a:p>
          </p:txBody>
        </p:sp>
        <p:sp>
          <p:nvSpPr>
            <p:cNvPr id="21" name="稻壳儿&amp;花儿小姐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22" name="稻壳儿&amp;花儿小姐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班</a:t>
              </a:r>
            </a:p>
          </p:txBody>
        </p:sp>
        <p:sp>
          <p:nvSpPr>
            <p:cNvPr id="23" name="稻壳儿&amp;花儿小姐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会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748538" y="4619352"/>
            <a:ext cx="255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 descr="555555555555444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1305" y="0"/>
            <a:ext cx="2342515" cy="1278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25" grpId="0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165860" y="3345180"/>
            <a:ext cx="9995535" cy="259270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422400" y="3345180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雷锋精神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86510" y="2200910"/>
            <a:ext cx="3388996" cy="571500"/>
            <a:chOff x="838200" y="965200"/>
            <a:chExt cx="2864426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7" y="1040130"/>
              <a:ext cx="2238084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雷锋精神精髓</a:t>
              </a:r>
              <a:endPara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344930" y="3694430"/>
            <a:ext cx="602678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它代表着先进的人生观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:“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做个对人民有用的人”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的高尚的道德观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:“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活着就是为了使别人生活的更美好”的正确的价值观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“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在平凡细小的工作中，干出不平凡的业绩”</a:t>
            </a:r>
          </a:p>
        </p:txBody>
      </p:sp>
      <p:sp>
        <p:nvSpPr>
          <p:cNvPr id="8" name="矩形 7"/>
          <p:cNvSpPr/>
          <p:nvPr/>
        </p:nvSpPr>
        <p:spPr>
          <a:xfrm>
            <a:off x="4351020" y="2127250"/>
            <a:ext cx="569150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9600"/>
                </a:solidFill>
                <a:cs typeface="+mn-ea"/>
                <a:sym typeface="+mn-lt"/>
              </a:rPr>
              <a:t>助人为乐</a:t>
            </a:r>
          </a:p>
        </p:txBody>
      </p:sp>
      <p:sp>
        <p:nvSpPr>
          <p:cNvPr id="3" name="矩形 2"/>
          <p:cNvSpPr/>
          <p:nvPr/>
        </p:nvSpPr>
        <p:spPr>
          <a:xfrm>
            <a:off x="1344930" y="4902200"/>
            <a:ext cx="593725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它是一股源远流长的精神力量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早已跨越了时代的界限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超越了自身所原有的历史局限， 成为了先进思想文化的重要组成部分。</a:t>
            </a:r>
          </a:p>
        </p:txBody>
      </p:sp>
      <p:pic>
        <p:nvPicPr>
          <p:cNvPr id="2" name="图片 1" descr="51miz-E1032798-4E52D80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895" y="1958340"/>
            <a:ext cx="3681095" cy="3681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5" grpId="0" bldLvl="0" animBg="1"/>
      <p:bldP spid="15" grpId="1" animBg="1"/>
      <p:bldP spid="14" grpId="0"/>
      <p:bldP spid="14" grpId="1"/>
      <p:bldP spid="8" grpId="0"/>
      <p:bldP spid="8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雷锋精神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86510" y="2200910"/>
            <a:ext cx="3388996" cy="571500"/>
            <a:chOff x="838200" y="965200"/>
            <a:chExt cx="2864426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7" y="1040130"/>
              <a:ext cx="2238084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雷锋精神演进史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86510" y="3152140"/>
            <a:ext cx="10119360" cy="115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年代雷锋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真善美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在”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后”眼里，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雷锋” 是一切美好事物的化身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雷锋精神成是“真善美”的象征。学校的墙上标语写的、黑板报上刊登的，是学习雷锋的内容。大家抢着干活。帮孤寡老人打扫院子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挑水，读报纸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争当无名英雄。</a:t>
            </a:r>
          </a:p>
        </p:txBody>
      </p:sp>
      <p:sp>
        <p:nvSpPr>
          <p:cNvPr id="4" name="矩形 3"/>
          <p:cNvSpPr/>
          <p:nvPr/>
        </p:nvSpPr>
        <p:spPr>
          <a:xfrm>
            <a:off x="1305560" y="4722495"/>
            <a:ext cx="10119360" cy="115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年代雷锋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爱憎分明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“爱憎分明不忘本”是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年代雷锋精神的精髓和符号。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学习雷锋好榜样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忠于革命忠于党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爱憎分明不忘本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立场坚定斗志强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....”70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年的一代人学到的是不能忘本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要知恩图报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解决了困难之后不能忘了是谁雪中送炭。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3" grpId="0"/>
      <p:bldP spid="3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雷锋精神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86510" y="2200910"/>
            <a:ext cx="3388996" cy="571500"/>
            <a:chOff x="838200" y="965200"/>
            <a:chExt cx="2864426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7" y="1040130"/>
              <a:ext cx="2238084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雷锋精神演进史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86510" y="3152140"/>
            <a:ext cx="10119360" cy="115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年代雷锋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钉子精神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cs typeface="+mn-ea"/>
                <a:sym typeface="+mn-lt"/>
              </a:rPr>
              <a:t>80</a:t>
            </a:r>
            <a:r>
              <a:rPr lang="zh-CN" altLang="en-US" sz="1400" dirty="0">
                <a:cs typeface="+mn-ea"/>
                <a:sym typeface="+mn-lt"/>
              </a:rPr>
              <a:t>年代一 切行动听指挥</a:t>
            </a:r>
            <a:r>
              <a:rPr lang="en-US" altLang="zh-CN" sz="1400" dirty="0">
                <a:cs typeface="+mn-ea"/>
                <a:sym typeface="+mn-lt"/>
              </a:rPr>
              <a:t>““</a:t>
            </a:r>
            <a:r>
              <a:rPr lang="zh-CN" altLang="en-US" sz="1400" dirty="0">
                <a:cs typeface="+mn-ea"/>
                <a:sym typeface="+mn-lt"/>
              </a:rPr>
              <a:t>做一颗永不生锈的螺丝钉”和刻苦学习</a:t>
            </a:r>
            <a:r>
              <a:rPr lang="en-US" altLang="zh-CN" sz="1400" dirty="0">
                <a:cs typeface="+mn-ea"/>
                <a:sym typeface="+mn-lt"/>
              </a:rPr>
              <a:t>"</a:t>
            </a:r>
            <a:r>
              <a:rPr lang="zh-CN" altLang="en-US" sz="1400" dirty="0">
                <a:cs typeface="+mn-ea"/>
                <a:sym typeface="+mn-lt"/>
              </a:rPr>
              <a:t>钉子精神”将雷锋精神用到实际工作中去成为那个时代学习雷锋精神的主旋律。” 人人学雷锋、个个争先进</a:t>
            </a:r>
            <a:r>
              <a:rPr lang="en-US" altLang="zh-CN" sz="1400" dirty="0">
                <a:cs typeface="+mn-ea"/>
                <a:sym typeface="+mn-lt"/>
              </a:rPr>
              <a:t>" "</a:t>
            </a:r>
            <a:r>
              <a:rPr lang="zh-CN" altLang="en-US" sz="1400" dirty="0">
                <a:cs typeface="+mn-ea"/>
                <a:sym typeface="+mn-lt"/>
              </a:rPr>
              <a:t>学习雷锋同志的钉子精神”。在平凡的岗位上做出成绩。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05560" y="4722495"/>
            <a:ext cx="10119360" cy="115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年代雷锋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爱岚敬业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cs typeface="+mn-ea"/>
                <a:sym typeface="+mn-lt"/>
              </a:rPr>
              <a:t>90</a:t>
            </a:r>
            <a:r>
              <a:rPr lang="zh-CN" altLang="en-US" sz="1400" dirty="0">
                <a:cs typeface="+mn-ea"/>
                <a:sym typeface="+mn-lt"/>
              </a:rPr>
              <a:t>年代初，雷锋精神的实质是全心全意为人民服务。经济时代变迁</a:t>
            </a:r>
            <a:r>
              <a:rPr lang="en-US" altLang="zh-CN" sz="1400" dirty="0">
                <a:cs typeface="+mn-ea"/>
                <a:sym typeface="+mn-lt"/>
              </a:rPr>
              <a:t>,</a:t>
            </a:r>
            <a:r>
              <a:rPr lang="zh-CN" altLang="en-US" sz="1400" dirty="0">
                <a:cs typeface="+mn-ea"/>
                <a:sym typeface="+mn-lt"/>
              </a:rPr>
              <a:t>雷锋精神体现</a:t>
            </a:r>
            <a:r>
              <a:rPr lang="en-US" altLang="zh-CN" sz="1400" dirty="0">
                <a:cs typeface="+mn-ea"/>
                <a:sym typeface="+mn-lt"/>
              </a:rPr>
              <a:t>"</a:t>
            </a:r>
            <a:r>
              <a:rPr lang="zh-CN" altLang="en-US" sz="1400" dirty="0">
                <a:cs typeface="+mn-ea"/>
                <a:sym typeface="+mn-lt"/>
              </a:rPr>
              <a:t>在岗位上体现出奉献精神”，先后涌现出不少像李素丽这样在平凡岗位</a:t>
            </a:r>
            <a:r>
              <a:rPr lang="en-US" altLang="zh-CN" sz="1400" dirty="0">
                <a:cs typeface="+mn-ea"/>
                <a:sym typeface="+mn-lt"/>
              </a:rPr>
              <a:t>.</a:t>
            </a:r>
            <a:r>
              <a:rPr lang="zh-CN" altLang="en-US" sz="1400" dirty="0">
                <a:cs typeface="+mn-ea"/>
                <a:sym typeface="+mn-lt"/>
              </a:rPr>
              <a:t>上做出成绩做出贡献的</a:t>
            </a:r>
            <a:r>
              <a:rPr lang="en-US" altLang="zh-CN" sz="1400" dirty="0">
                <a:cs typeface="+mn-ea"/>
                <a:sym typeface="+mn-lt"/>
              </a:rPr>
              <a:t>"</a:t>
            </a:r>
            <a:r>
              <a:rPr lang="zh-CN" altLang="en-US" sz="1400" dirty="0">
                <a:cs typeface="+mn-ea"/>
                <a:sym typeface="+mn-lt"/>
              </a:rPr>
              <a:t>岗位模范</a:t>
            </a:r>
            <a:r>
              <a:rPr lang="en-US" altLang="zh-CN" sz="1400" dirty="0">
                <a:cs typeface="+mn-ea"/>
                <a:sym typeface="+mn-lt"/>
              </a:rPr>
              <a:t>"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165860" y="3345180"/>
            <a:ext cx="9995535" cy="259270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422400" y="3345180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雷锋精神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86510" y="2200910"/>
            <a:ext cx="3388996" cy="571500"/>
            <a:chOff x="838200" y="965200"/>
            <a:chExt cx="2864426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7" y="1040130"/>
              <a:ext cx="2238084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21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世纪雷锋精神</a:t>
              </a: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= ?</a:t>
              </a:r>
              <a:endPara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344930" y="3694430"/>
            <a:ext cx="602678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五十多年了，雷锋的名字是激励几代人成长的路标，四十多年了，古老而年轻的中国正在蓬勃的发展，然而，雷锋的名字却随着我们生活的美好而渐渐远离了我们。有人质疑，有人嘲笑，有人批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</a:t>
            </a:r>
          </a:p>
        </p:txBody>
      </p:sp>
      <p:sp>
        <p:nvSpPr>
          <p:cNvPr id="3" name="矩形 2"/>
          <p:cNvSpPr/>
          <p:nvPr/>
        </p:nvSpPr>
        <p:spPr>
          <a:xfrm>
            <a:off x="1344930" y="4902200"/>
            <a:ext cx="662940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小悦悦事件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日，佛山一年仅两岁的女童小悦悦，被两车先后碾压。七分钟内经过十八个路人竟对此不闻不问。最后，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位捡垃圾的阿姨陈贤妹把小悦悦抱到路边找到她妈妈。小悦悦经抢救无效死亡。</a:t>
            </a:r>
          </a:p>
        </p:txBody>
      </p:sp>
      <p:pic>
        <p:nvPicPr>
          <p:cNvPr id="4" name="图片 3" descr="51miz-E1100728-A62ACA8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430" y="1191895"/>
            <a:ext cx="5262880" cy="526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5" grpId="0" bldLvl="0" animBg="1"/>
      <p:bldP spid="15" grpId="1" animBg="1"/>
      <p:bldP spid="14" grpId="0"/>
      <p:bldP spid="14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4953000" y="3305175"/>
            <a:ext cx="6377305" cy="259270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5209540" y="3305175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雷锋精神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073650" y="2160905"/>
            <a:ext cx="3388996" cy="571500"/>
            <a:chOff x="838200" y="965200"/>
            <a:chExt cx="2864426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7" y="1040130"/>
              <a:ext cx="2238084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21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世纪雷锋精神</a:t>
              </a:r>
              <a:endPara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209540" y="3841750"/>
            <a:ext cx="6026785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热爱党、热爱祖国、热爱社会主义的崇高理想和坚定信念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服务人民、助人为乐的奉献精神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干一行爱一行、专一行精一行的敬业精神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锐意进取、自强不息的创新精神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艰苦奋斗、勤俭节约的创业精神</a:t>
            </a:r>
          </a:p>
        </p:txBody>
      </p:sp>
      <p:pic>
        <p:nvPicPr>
          <p:cNvPr id="2" name="图片 1" descr="51miz-E1023573-44B7FE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" y="1969135"/>
            <a:ext cx="4145280" cy="414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5" grpId="0" bldLvl="0" animBg="1"/>
      <p:bldP spid="15" grpId="1" animBg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雷锋纪念日卡通版454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" y="1016635"/>
            <a:ext cx="11958955" cy="5557520"/>
          </a:xfrm>
          <a:prstGeom prst="rect">
            <a:avLst/>
          </a:prstGeom>
        </p:spPr>
      </p:pic>
      <p:pic>
        <p:nvPicPr>
          <p:cNvPr id="2" name="图片 1" descr="雷锋纪念日卡通版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9435"/>
            <a:ext cx="12191365" cy="5028565"/>
          </a:xfrm>
          <a:prstGeom prst="rect">
            <a:avLst/>
          </a:prstGeom>
        </p:spPr>
      </p:pic>
      <p:pic>
        <p:nvPicPr>
          <p:cNvPr id="5" name="图片 4" descr="雷锋纪念日卡通版22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47795"/>
            <a:ext cx="2573655" cy="2910205"/>
          </a:xfrm>
          <a:prstGeom prst="rect">
            <a:avLst/>
          </a:prstGeom>
        </p:spPr>
      </p:pic>
      <p:pic>
        <p:nvPicPr>
          <p:cNvPr id="7" name="图片 6" descr="雷锋纪念日卡通版55566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465" y="4575810"/>
            <a:ext cx="4153535" cy="2282190"/>
          </a:xfrm>
          <a:prstGeom prst="rect">
            <a:avLst/>
          </a:prstGeom>
        </p:spPr>
      </p:pic>
      <p:pic>
        <p:nvPicPr>
          <p:cNvPr id="12" name="图片 11" descr="人口普查-445566-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755" y="410210"/>
            <a:ext cx="1896745" cy="1340485"/>
          </a:xfrm>
          <a:prstGeom prst="rect">
            <a:avLst/>
          </a:prstGeom>
        </p:spPr>
      </p:pic>
      <p:pic>
        <p:nvPicPr>
          <p:cNvPr id="27" name="图片 26" descr="555555555555444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1305" y="0"/>
            <a:ext cx="2342515" cy="127825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2202815" y="2352675"/>
            <a:ext cx="8021955" cy="132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dist"/>
            <a:r>
              <a:rPr lang="zh-CN" sz="8000" b="1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cs typeface="+mn-ea"/>
                <a:sym typeface="+mn-lt"/>
              </a:rPr>
              <a:t>学习雷锋好榜样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80585" y="1278255"/>
            <a:ext cx="2537460" cy="521970"/>
          </a:xfrm>
          <a:prstGeom prst="rect">
            <a:avLst/>
          </a:prstGeom>
          <a:solidFill>
            <a:srgbClr val="FFBC2E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spc="600" dirty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n-ea"/>
                <a:sym typeface="+mn-lt"/>
              </a:rPr>
              <a:t>PART 03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43985" y="3947795"/>
            <a:ext cx="3997325" cy="384175"/>
            <a:chOff x="3815447" y="3099001"/>
            <a:chExt cx="4561106" cy="492913"/>
          </a:xfrm>
          <a:solidFill>
            <a:srgbClr val="FF9600"/>
          </a:solidFill>
        </p:grpSpPr>
        <p:sp>
          <p:nvSpPr>
            <p:cNvPr id="16" name="椭圆 15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学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习</a:t>
              </a:r>
            </a:p>
          </p:txBody>
        </p:sp>
        <p:sp>
          <p:nvSpPr>
            <p:cNvPr id="18" name="稻壳儿&amp;花儿小姐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雷</a:t>
              </a:r>
            </a:p>
          </p:txBody>
        </p:sp>
        <p:sp>
          <p:nvSpPr>
            <p:cNvPr id="19" name="稻壳儿&amp;花儿小姐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锋</a:t>
              </a:r>
            </a:p>
          </p:txBody>
        </p:sp>
        <p:sp>
          <p:nvSpPr>
            <p:cNvPr id="20" name="稻壳儿&amp;花儿小姐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主</a:t>
              </a:r>
            </a:p>
          </p:txBody>
        </p:sp>
        <p:sp>
          <p:nvSpPr>
            <p:cNvPr id="21" name="稻壳儿&amp;花儿小姐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22" name="稻壳儿&amp;花儿小姐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班</a:t>
              </a:r>
            </a:p>
          </p:txBody>
        </p:sp>
        <p:sp>
          <p:nvSpPr>
            <p:cNvPr id="23" name="稻壳儿&amp;花儿小姐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3813810" y="285750"/>
            <a:ext cx="4672330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学习雷锋好榜样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451927" y="1854835"/>
            <a:ext cx="1655128" cy="571500"/>
            <a:chOff x="999134" y="866775"/>
            <a:chExt cx="3452479" cy="571500"/>
          </a:xfrm>
        </p:grpSpPr>
        <p:sp>
          <p:nvSpPr>
            <p:cNvPr id="46" name="五边形 65"/>
            <p:cNvSpPr/>
            <p:nvPr/>
          </p:nvSpPr>
          <p:spPr>
            <a:xfrm>
              <a:off x="2076668" y="866775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五边形 66"/>
            <p:cNvSpPr/>
            <p:nvPr/>
          </p:nvSpPr>
          <p:spPr>
            <a:xfrm>
              <a:off x="2077330" y="953135"/>
              <a:ext cx="1996119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TextBox 67"/>
            <p:cNvSpPr txBox="1"/>
            <p:nvPr/>
          </p:nvSpPr>
          <p:spPr>
            <a:xfrm>
              <a:off x="2255476" y="953135"/>
              <a:ext cx="201201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讨论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42360" y="1910715"/>
            <a:ext cx="6094730" cy="460375"/>
          </a:xfrm>
          <a:prstGeom prst="rect">
            <a:avLst/>
          </a:prstGeom>
          <a:noFill/>
          <a:ln w="28575">
            <a:solidFill>
              <a:srgbClr val="FF96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我们将怎样践行雷锋精神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?</a:t>
            </a:r>
          </a:p>
        </p:txBody>
      </p:sp>
      <p:pic>
        <p:nvPicPr>
          <p:cNvPr id="52" name="PA-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1807" y="2674821"/>
            <a:ext cx="5006654" cy="3180909"/>
          </a:xfrm>
          <a:prstGeom prst="rect">
            <a:avLst/>
          </a:prstGeom>
        </p:spPr>
      </p:pic>
      <p:sp>
        <p:nvSpPr>
          <p:cNvPr id="19" name="PA-矩形 40"/>
          <p:cNvSpPr/>
          <p:nvPr>
            <p:custDataLst>
              <p:tags r:id="rId2"/>
            </p:custDataLst>
          </p:nvPr>
        </p:nvSpPr>
        <p:spPr bwMode="auto">
          <a:xfrm>
            <a:off x="6465570" y="3305175"/>
            <a:ext cx="4864735" cy="21177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矩形 41"/>
          <p:cNvSpPr/>
          <p:nvPr>
            <p:custDataLst>
              <p:tags r:id="rId3"/>
            </p:custDataLst>
          </p:nvPr>
        </p:nvSpPr>
        <p:spPr bwMode="auto">
          <a:xfrm>
            <a:off x="6465570" y="3216275"/>
            <a:ext cx="244729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38925" y="3841750"/>
            <a:ext cx="4597400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cs typeface="+mn-ea"/>
                <a:sym typeface="+mn-lt"/>
              </a:rPr>
              <a:t>一年一度的雷锋纪念日又将来临。让我们在这个洋溢着温暖的三三月</a:t>
            </a:r>
            <a:r>
              <a:rPr lang="en-US" altLang="zh-CN" sz="1400" dirty="0">
                <a:cs typeface="+mn-ea"/>
                <a:sym typeface="+mn-lt"/>
              </a:rPr>
              <a:t>,</a:t>
            </a:r>
            <a:r>
              <a:rPr lang="zh-CN" altLang="en-US" sz="1400" dirty="0">
                <a:cs typeface="+mn-ea"/>
                <a:sym typeface="+mn-lt"/>
              </a:rPr>
              <a:t>一起学习雷锋助人为乐</a:t>
            </a:r>
            <a:r>
              <a:rPr lang="en-US" altLang="zh-CN" sz="1400" dirty="0">
                <a:cs typeface="+mn-ea"/>
                <a:sym typeface="+mn-lt"/>
              </a:rPr>
              <a:t>,</a:t>
            </a:r>
            <a:r>
              <a:rPr lang="zh-CN" altLang="en-US" sz="1400" dirty="0">
                <a:cs typeface="+mn-ea"/>
                <a:sym typeface="+mn-lt"/>
              </a:rPr>
              <a:t>勇于奉献的精神</a:t>
            </a:r>
            <a:r>
              <a:rPr lang="en-US" altLang="zh-CN" sz="1400" dirty="0">
                <a:cs typeface="+mn-ea"/>
                <a:sym typeface="+mn-lt"/>
              </a:rPr>
              <a:t>;</a:t>
            </a:r>
            <a:r>
              <a:rPr lang="zh-CN" altLang="en-US" sz="1400" dirty="0">
                <a:cs typeface="+mn-ea"/>
                <a:sym typeface="+mn-lt"/>
              </a:rPr>
              <a:t>弘扬雷锋克己奉公</a:t>
            </a:r>
            <a:r>
              <a:rPr lang="en-US" altLang="zh-CN" sz="1400" dirty="0">
                <a:cs typeface="+mn-ea"/>
                <a:sym typeface="+mn-lt"/>
              </a:rPr>
              <a:t>,</a:t>
            </a:r>
            <a:r>
              <a:rPr lang="zh-CN" altLang="en-US" sz="1400" dirty="0">
                <a:cs typeface="+mn-ea"/>
                <a:sym typeface="+mn-lt"/>
              </a:rPr>
              <a:t>热爱集体的精神发扬雷锋的“钉子”精神</a:t>
            </a:r>
            <a:r>
              <a:rPr lang="en-US" altLang="zh-CN" sz="1400" dirty="0">
                <a:cs typeface="+mn-ea"/>
                <a:sym typeface="+mn-lt"/>
              </a:rPr>
              <a:t>,</a:t>
            </a:r>
            <a:r>
              <a:rPr lang="zh-CN" altLang="en-US" sz="1400" dirty="0">
                <a:cs typeface="+mn-ea"/>
                <a:sym typeface="+mn-lt"/>
              </a:rPr>
              <a:t>努力学习</a:t>
            </a:r>
            <a:r>
              <a:rPr lang="en-US" altLang="zh-CN" sz="1400" dirty="0">
                <a:cs typeface="+mn-ea"/>
                <a:sym typeface="+mn-lt"/>
              </a:rPr>
              <a:t>,</a:t>
            </a:r>
            <a:r>
              <a:rPr lang="zh-CN" altLang="en-US" sz="1400" dirty="0">
                <a:cs typeface="+mn-ea"/>
                <a:sym typeface="+mn-lt"/>
              </a:rPr>
              <a:t>求实创新让雷锋扎根校园</a:t>
            </a:r>
            <a:r>
              <a:rPr lang="en-US" altLang="zh-CN" sz="1400" dirty="0">
                <a:cs typeface="+mn-ea"/>
                <a:sym typeface="+mn-lt"/>
              </a:rPr>
              <a:t>,</a:t>
            </a:r>
            <a:r>
              <a:rPr lang="zh-CN" altLang="en-US" sz="1400" dirty="0">
                <a:cs typeface="+mn-ea"/>
                <a:sym typeface="+mn-lt"/>
              </a:rPr>
              <a:t>共创美丽和谐的校园。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3" grpId="0" animBg="1"/>
      <p:bldP spid="3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3813810" y="285750"/>
            <a:ext cx="4672330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学习雷锋好榜样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51927" y="1854835"/>
            <a:ext cx="1655128" cy="571500"/>
            <a:chOff x="999134" y="866775"/>
            <a:chExt cx="3452479" cy="571500"/>
          </a:xfrm>
        </p:grpSpPr>
        <p:sp>
          <p:nvSpPr>
            <p:cNvPr id="4" name="五边形 65"/>
            <p:cNvSpPr/>
            <p:nvPr/>
          </p:nvSpPr>
          <p:spPr>
            <a:xfrm>
              <a:off x="2076668" y="866775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五边形 66"/>
            <p:cNvSpPr/>
            <p:nvPr/>
          </p:nvSpPr>
          <p:spPr>
            <a:xfrm>
              <a:off x="2077330" y="953135"/>
              <a:ext cx="1996119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TextBox 67"/>
            <p:cNvSpPr txBox="1"/>
            <p:nvPr/>
          </p:nvSpPr>
          <p:spPr>
            <a:xfrm>
              <a:off x="2255476" y="953135"/>
              <a:ext cx="201201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第一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376295" y="1910715"/>
            <a:ext cx="7537450" cy="460375"/>
          </a:xfrm>
          <a:prstGeom prst="rect">
            <a:avLst/>
          </a:prstGeom>
          <a:noFill/>
          <a:ln w="28575">
            <a:solidFill>
              <a:srgbClr val="FF96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学习雷锋关心他人、助人为乐的精神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做一个和谐的人。</a:t>
            </a:r>
          </a:p>
        </p:txBody>
      </p:sp>
      <p:sp>
        <p:nvSpPr>
          <p:cNvPr id="20" name="PA-矩形 40"/>
          <p:cNvSpPr/>
          <p:nvPr>
            <p:custDataLst>
              <p:tags r:id="rId1"/>
            </p:custDataLst>
          </p:nvPr>
        </p:nvSpPr>
        <p:spPr bwMode="auto">
          <a:xfrm>
            <a:off x="1818640" y="3443605"/>
            <a:ext cx="4984115" cy="21177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41"/>
          <p:cNvSpPr/>
          <p:nvPr>
            <p:custDataLst>
              <p:tags r:id="rId2"/>
            </p:custDataLst>
          </p:nvPr>
        </p:nvSpPr>
        <p:spPr bwMode="auto">
          <a:xfrm>
            <a:off x="2075180" y="3443605"/>
            <a:ext cx="250698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75180" y="3980180"/>
            <a:ext cx="470979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尊敬长辈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尊敬老师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关心同学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帮助身边有困难的同学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热情关心老人和生活不便的人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向他们伸出援助之手。积极参加学校组织的”学雷锋志愿服务”活动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贡献我们每个人的微薄力量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</a:p>
        </p:txBody>
      </p:sp>
      <p:pic>
        <p:nvPicPr>
          <p:cNvPr id="23" name="图片 22" descr="51miz-E1023558-F52E06E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360" y="2746375"/>
            <a:ext cx="3898265" cy="352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3813810" y="285750"/>
            <a:ext cx="4672330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学习雷锋好榜样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51927" y="1854835"/>
            <a:ext cx="1655128" cy="571500"/>
            <a:chOff x="999134" y="866775"/>
            <a:chExt cx="3452479" cy="571500"/>
          </a:xfrm>
        </p:grpSpPr>
        <p:sp>
          <p:nvSpPr>
            <p:cNvPr id="4" name="五边形 65"/>
            <p:cNvSpPr/>
            <p:nvPr/>
          </p:nvSpPr>
          <p:spPr>
            <a:xfrm>
              <a:off x="2076668" y="866775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五边形 66"/>
            <p:cNvSpPr/>
            <p:nvPr/>
          </p:nvSpPr>
          <p:spPr>
            <a:xfrm>
              <a:off x="2077330" y="953135"/>
              <a:ext cx="1996119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TextBox 67"/>
            <p:cNvSpPr txBox="1"/>
            <p:nvPr/>
          </p:nvSpPr>
          <p:spPr>
            <a:xfrm>
              <a:off x="2255476" y="953135"/>
              <a:ext cx="201201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第二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376295" y="1910715"/>
            <a:ext cx="7537450" cy="460375"/>
          </a:xfrm>
          <a:prstGeom prst="rect">
            <a:avLst/>
          </a:prstGeom>
          <a:noFill/>
          <a:ln w="28575">
            <a:solidFill>
              <a:srgbClr val="FF96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学习雷锋热爱集体的精神</a:t>
            </a:r>
          </a:p>
        </p:txBody>
      </p:sp>
      <p:sp>
        <p:nvSpPr>
          <p:cNvPr id="20" name="PA-矩形 40"/>
          <p:cNvSpPr/>
          <p:nvPr>
            <p:custDataLst>
              <p:tags r:id="rId1"/>
            </p:custDataLst>
          </p:nvPr>
        </p:nvSpPr>
        <p:spPr bwMode="auto">
          <a:xfrm>
            <a:off x="5833745" y="3354705"/>
            <a:ext cx="4984115" cy="21177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41"/>
          <p:cNvSpPr/>
          <p:nvPr>
            <p:custDataLst>
              <p:tags r:id="rId2"/>
            </p:custDataLst>
          </p:nvPr>
        </p:nvSpPr>
        <p:spPr bwMode="auto">
          <a:xfrm>
            <a:off x="6090285" y="3354705"/>
            <a:ext cx="250698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90285" y="3693795"/>
            <a:ext cx="4709795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用我们的行动美化校园风貌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共创文明、和谐的校园环境。使用文明语言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遵守纪律。不乱丢、不乱吐、不乱扔垃圾废物。节约每一滴水，每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 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度电。爱护学校的花草树木以及公共财产，见到有损坏公物的行为要天时制止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把学校当成自己的家。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140" y="2527292"/>
            <a:ext cx="3463119" cy="34631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3813810" y="285750"/>
            <a:ext cx="4672330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学习雷锋好榜样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51927" y="1854835"/>
            <a:ext cx="1655128" cy="571500"/>
            <a:chOff x="999134" y="866775"/>
            <a:chExt cx="3452479" cy="571500"/>
          </a:xfrm>
        </p:grpSpPr>
        <p:sp>
          <p:nvSpPr>
            <p:cNvPr id="4" name="五边形 65"/>
            <p:cNvSpPr/>
            <p:nvPr/>
          </p:nvSpPr>
          <p:spPr>
            <a:xfrm>
              <a:off x="2076668" y="866775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五边形 66"/>
            <p:cNvSpPr/>
            <p:nvPr/>
          </p:nvSpPr>
          <p:spPr>
            <a:xfrm>
              <a:off x="2077330" y="953135"/>
              <a:ext cx="1996119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TextBox 67"/>
            <p:cNvSpPr txBox="1"/>
            <p:nvPr/>
          </p:nvSpPr>
          <p:spPr>
            <a:xfrm>
              <a:off x="2255476" y="953135"/>
              <a:ext cx="201201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第三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376295" y="1910715"/>
            <a:ext cx="7537450" cy="460375"/>
          </a:xfrm>
          <a:prstGeom prst="rect">
            <a:avLst/>
          </a:prstGeom>
          <a:noFill/>
          <a:ln w="28575">
            <a:solidFill>
              <a:srgbClr val="FF96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学习雷锋的敬业精神</a:t>
            </a:r>
          </a:p>
        </p:txBody>
      </p:sp>
      <p:sp>
        <p:nvSpPr>
          <p:cNvPr id="20" name="PA-矩形 40"/>
          <p:cNvSpPr/>
          <p:nvPr>
            <p:custDataLst>
              <p:tags r:id="rId1"/>
            </p:custDataLst>
          </p:nvPr>
        </p:nvSpPr>
        <p:spPr bwMode="auto">
          <a:xfrm>
            <a:off x="5833745" y="3354705"/>
            <a:ext cx="4984115" cy="21177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41"/>
          <p:cNvSpPr/>
          <p:nvPr>
            <p:custDataLst>
              <p:tags r:id="rId2"/>
            </p:custDataLst>
          </p:nvPr>
        </p:nvSpPr>
        <p:spPr bwMode="auto">
          <a:xfrm>
            <a:off x="6090285" y="3354705"/>
            <a:ext cx="250698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90285" y="3693795"/>
            <a:ext cx="470979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在日常学习中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像雷锋那样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有一股挤劲和钻劲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积极钻研科学文化知识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上课专心听讲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积极动脑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踊跃发言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主动及时地完成作业。作业规范、字迹端正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遇到疑难问题向老师请教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争当勤奋好学、勇于创新的好学生</a:t>
            </a:r>
          </a:p>
        </p:txBody>
      </p:sp>
      <p:pic>
        <p:nvPicPr>
          <p:cNvPr id="6" name="图片 5" descr="51miz-E1032804-1EEC597C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545" y="2371090"/>
            <a:ext cx="3275965" cy="327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雷锋纪念日卡通版454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" y="1016635"/>
            <a:ext cx="11958955" cy="5557520"/>
          </a:xfrm>
          <a:prstGeom prst="rect">
            <a:avLst/>
          </a:prstGeom>
        </p:spPr>
      </p:pic>
      <p:pic>
        <p:nvPicPr>
          <p:cNvPr id="2" name="图片 1" descr="雷锋纪念日卡通版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9435"/>
            <a:ext cx="12191365" cy="5028565"/>
          </a:xfrm>
          <a:prstGeom prst="rect">
            <a:avLst/>
          </a:prstGeom>
        </p:spPr>
      </p:pic>
      <p:pic>
        <p:nvPicPr>
          <p:cNvPr id="5" name="图片 4" descr="雷锋纪念日卡通版22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47795"/>
            <a:ext cx="2573655" cy="2910205"/>
          </a:xfrm>
          <a:prstGeom prst="rect">
            <a:avLst/>
          </a:prstGeom>
        </p:spPr>
      </p:pic>
      <p:pic>
        <p:nvPicPr>
          <p:cNvPr id="7" name="图片 6" descr="雷锋纪念日卡通版5556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465" y="4575810"/>
            <a:ext cx="4153535" cy="2282190"/>
          </a:xfrm>
          <a:prstGeom prst="rect">
            <a:avLst/>
          </a:prstGeom>
        </p:spPr>
      </p:pic>
      <p:pic>
        <p:nvPicPr>
          <p:cNvPr id="12" name="图片 11" descr="人口普查-445566-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755" y="410210"/>
            <a:ext cx="1896745" cy="1340485"/>
          </a:xfrm>
          <a:prstGeom prst="rect">
            <a:avLst/>
          </a:prstGeom>
        </p:spPr>
      </p:pic>
      <p:pic>
        <p:nvPicPr>
          <p:cNvPr id="27" name="图片 26" descr="55555555555544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1305" y="0"/>
            <a:ext cx="2342515" cy="1278255"/>
          </a:xfrm>
          <a:prstGeom prst="rect">
            <a:avLst/>
          </a:prstGeom>
        </p:spPr>
      </p:pic>
      <p:sp>
        <p:nvSpPr>
          <p:cNvPr id="41" name="666"/>
          <p:cNvSpPr/>
          <p:nvPr/>
        </p:nvSpPr>
        <p:spPr>
          <a:xfrm>
            <a:off x="2573655" y="1868170"/>
            <a:ext cx="1468120" cy="21215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66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目</a:t>
            </a:r>
          </a:p>
          <a:p>
            <a:pPr algn="ctr" defTabSz="914400"/>
            <a:r>
              <a:rPr lang="zh-CN" sz="66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录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4568825" y="953135"/>
            <a:ext cx="3115310" cy="643890"/>
            <a:chOff x="7195" y="1501"/>
            <a:chExt cx="4906" cy="1014"/>
          </a:xfrm>
        </p:grpSpPr>
        <p:grpSp>
          <p:nvGrpSpPr>
            <p:cNvPr id="38" name="组合 37"/>
            <p:cNvGrpSpPr/>
            <p:nvPr/>
          </p:nvGrpSpPr>
          <p:grpSpPr>
            <a:xfrm>
              <a:off x="7195" y="1591"/>
              <a:ext cx="812" cy="823"/>
              <a:chOff x="2129772" y="1468690"/>
              <a:chExt cx="515673" cy="52221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129772" y="1475230"/>
                <a:ext cx="515673" cy="515673"/>
              </a:xfrm>
              <a:prstGeom prst="ellipse">
                <a:avLst/>
              </a:prstGeom>
              <a:solidFill>
                <a:srgbClr val="FFB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183583" y="1468690"/>
                <a:ext cx="442344" cy="521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en-US" altLang="zh-CN" sz="2800" b="1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42" name="666"/>
            <p:cNvSpPr/>
            <p:nvPr/>
          </p:nvSpPr>
          <p:spPr>
            <a:xfrm>
              <a:off x="8386" y="1501"/>
              <a:ext cx="3715" cy="10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04" tIns="45701" rIns="91404" bIns="45701">
              <a:spAutoFit/>
            </a:bodyPr>
            <a:lstStyle/>
            <a:p>
              <a:pPr algn="ctr" defTabSz="914400"/>
              <a:r>
                <a:rPr lang="zh-CN" sz="3600" b="1" spc="200" dirty="0">
                  <a:ln w="28575">
                    <a:solidFill>
                      <a:schemeClr val="bg1"/>
                    </a:solidFill>
                  </a:ln>
                  <a:solidFill>
                    <a:srgbClr val="FF9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认识雷锋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87875" y="1750695"/>
            <a:ext cx="3034665" cy="643890"/>
            <a:chOff x="7195" y="1591"/>
            <a:chExt cx="4779" cy="1014"/>
          </a:xfrm>
        </p:grpSpPr>
        <p:grpSp>
          <p:nvGrpSpPr>
            <p:cNvPr id="45" name="组合 44"/>
            <p:cNvGrpSpPr/>
            <p:nvPr/>
          </p:nvGrpSpPr>
          <p:grpSpPr>
            <a:xfrm>
              <a:off x="7195" y="1591"/>
              <a:ext cx="812" cy="823"/>
              <a:chOff x="2129772" y="1468690"/>
              <a:chExt cx="515673" cy="522213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129772" y="1475230"/>
                <a:ext cx="515673" cy="515673"/>
              </a:xfrm>
              <a:prstGeom prst="ellipse">
                <a:avLst/>
              </a:prstGeom>
              <a:solidFill>
                <a:srgbClr val="FFB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183583" y="1468690"/>
                <a:ext cx="442344" cy="52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en-US" altLang="zh-CN" sz="2800" b="1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48" name="666"/>
            <p:cNvSpPr/>
            <p:nvPr/>
          </p:nvSpPr>
          <p:spPr>
            <a:xfrm>
              <a:off x="8259" y="1591"/>
              <a:ext cx="3715" cy="10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04" tIns="45701" rIns="91404" bIns="45701">
              <a:spAutoFit/>
            </a:bodyPr>
            <a:lstStyle/>
            <a:p>
              <a:pPr algn="ctr" defTabSz="914400"/>
              <a:r>
                <a:rPr lang="zh-CN" sz="3600" b="1" spc="200" dirty="0">
                  <a:ln w="28575">
                    <a:solidFill>
                      <a:schemeClr val="bg1"/>
                    </a:solidFill>
                  </a:ln>
                  <a:solidFill>
                    <a:srgbClr val="FF9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雷锋精神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22800" y="2466340"/>
            <a:ext cx="3694430" cy="643890"/>
            <a:chOff x="7195" y="1591"/>
            <a:chExt cx="5818" cy="1014"/>
          </a:xfrm>
        </p:grpSpPr>
        <p:grpSp>
          <p:nvGrpSpPr>
            <p:cNvPr id="50" name="组合 49"/>
            <p:cNvGrpSpPr/>
            <p:nvPr/>
          </p:nvGrpSpPr>
          <p:grpSpPr>
            <a:xfrm>
              <a:off x="7195" y="1591"/>
              <a:ext cx="812" cy="823"/>
              <a:chOff x="2129772" y="1468690"/>
              <a:chExt cx="515673" cy="522213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2129772" y="1475230"/>
                <a:ext cx="515673" cy="515673"/>
              </a:xfrm>
              <a:prstGeom prst="ellipse">
                <a:avLst/>
              </a:prstGeom>
              <a:solidFill>
                <a:srgbClr val="FFB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2183583" y="1468690"/>
                <a:ext cx="442344" cy="52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en-US" altLang="zh-CN" sz="2800" b="1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53" name="666"/>
            <p:cNvSpPr/>
            <p:nvPr/>
          </p:nvSpPr>
          <p:spPr>
            <a:xfrm>
              <a:off x="8017" y="1591"/>
              <a:ext cx="4996" cy="10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04" tIns="45701" rIns="91404" bIns="45701">
              <a:spAutoFit/>
            </a:bodyPr>
            <a:lstStyle/>
            <a:p>
              <a:pPr algn="ctr" defTabSz="914400"/>
              <a:r>
                <a:rPr lang="zh-CN" sz="3600" b="1" spc="200" dirty="0">
                  <a:ln w="28575">
                    <a:solidFill>
                      <a:schemeClr val="bg1"/>
                    </a:solidFill>
                  </a:ln>
                  <a:solidFill>
                    <a:srgbClr val="FF9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雷锋在身边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29150" y="3231515"/>
            <a:ext cx="4486910" cy="643890"/>
            <a:chOff x="7195" y="1591"/>
            <a:chExt cx="7066" cy="1014"/>
          </a:xfrm>
        </p:grpSpPr>
        <p:grpSp>
          <p:nvGrpSpPr>
            <p:cNvPr id="55" name="组合 54"/>
            <p:cNvGrpSpPr/>
            <p:nvPr/>
          </p:nvGrpSpPr>
          <p:grpSpPr>
            <a:xfrm>
              <a:off x="7195" y="1591"/>
              <a:ext cx="812" cy="823"/>
              <a:chOff x="2129772" y="1468690"/>
              <a:chExt cx="515673" cy="522213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2129772" y="1475230"/>
                <a:ext cx="515673" cy="515673"/>
              </a:xfrm>
              <a:prstGeom prst="ellipse">
                <a:avLst/>
              </a:prstGeom>
              <a:solidFill>
                <a:srgbClr val="FFB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cs typeface="+mn-ea"/>
                  <a:sym typeface="+mn-lt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183583" y="1468690"/>
                <a:ext cx="442344" cy="52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en-US" altLang="zh-CN" sz="2800" b="1">
                    <a:solidFill>
                      <a:schemeClr val="tx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</p:grpSp>
        <p:sp>
          <p:nvSpPr>
            <p:cNvPr id="58" name="666"/>
            <p:cNvSpPr/>
            <p:nvPr/>
          </p:nvSpPr>
          <p:spPr>
            <a:xfrm>
              <a:off x="8291" y="1591"/>
              <a:ext cx="5970" cy="10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04" tIns="45701" rIns="91404" bIns="45701">
              <a:spAutoFit/>
            </a:bodyPr>
            <a:lstStyle/>
            <a:p>
              <a:pPr algn="ctr" defTabSz="914400"/>
              <a:r>
                <a:rPr lang="zh-CN" sz="3600" b="1" spc="200" dirty="0">
                  <a:ln w="28575">
                    <a:solidFill>
                      <a:schemeClr val="bg1"/>
                    </a:solidFill>
                  </a:ln>
                  <a:solidFill>
                    <a:srgbClr val="FF9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学习雷锋好榜样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48200" y="3989705"/>
            <a:ext cx="4722495" cy="643890"/>
            <a:chOff x="7195" y="1591"/>
            <a:chExt cx="7437" cy="1014"/>
          </a:xfrm>
        </p:grpSpPr>
        <p:grpSp>
          <p:nvGrpSpPr>
            <p:cNvPr id="60" name="组合 59"/>
            <p:cNvGrpSpPr/>
            <p:nvPr/>
          </p:nvGrpSpPr>
          <p:grpSpPr>
            <a:xfrm>
              <a:off x="7195" y="1591"/>
              <a:ext cx="812" cy="823"/>
              <a:chOff x="2129772" y="1468690"/>
              <a:chExt cx="515673" cy="522213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2129772" y="1475230"/>
                <a:ext cx="515673" cy="515673"/>
              </a:xfrm>
              <a:prstGeom prst="ellipse">
                <a:avLst/>
              </a:prstGeom>
              <a:solidFill>
                <a:srgbClr val="FFB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cs typeface="+mn-ea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83583" y="1468690"/>
                <a:ext cx="442344" cy="52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en-US" altLang="zh-CN" sz="2800" b="1">
                    <a:solidFill>
                      <a:schemeClr val="tx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</p:grpSp>
        <p:sp>
          <p:nvSpPr>
            <p:cNvPr id="63" name="666"/>
            <p:cNvSpPr/>
            <p:nvPr/>
          </p:nvSpPr>
          <p:spPr>
            <a:xfrm>
              <a:off x="8662" y="1591"/>
              <a:ext cx="5970" cy="10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04" tIns="45701" rIns="91404" bIns="45701">
              <a:spAutoFit/>
            </a:bodyPr>
            <a:lstStyle/>
            <a:p>
              <a:pPr algn="l" defTabSz="914400"/>
              <a:r>
                <a:rPr lang="zh-CN" sz="3600" b="1" spc="200" dirty="0">
                  <a:ln w="28575">
                    <a:solidFill>
                      <a:schemeClr val="bg1"/>
                    </a:solidFill>
                  </a:ln>
                  <a:solidFill>
                    <a:srgbClr val="FF9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雷锋名言朗诵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689934" y="230819"/>
            <a:ext cx="13518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43D1F7"/>
                </a:solidFill>
              </a:rPr>
              <a:t>https://www.ypppt.com/</a:t>
            </a:r>
            <a:endParaRPr lang="zh-CN" altLang="en-US" sz="600" dirty="0">
              <a:solidFill>
                <a:srgbClr val="43D1F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3813810" y="285750"/>
            <a:ext cx="4672330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学习雷锋好榜样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51927" y="1854835"/>
            <a:ext cx="1655128" cy="571500"/>
            <a:chOff x="999134" y="866775"/>
            <a:chExt cx="3452479" cy="571500"/>
          </a:xfrm>
        </p:grpSpPr>
        <p:sp>
          <p:nvSpPr>
            <p:cNvPr id="4" name="五边形 65"/>
            <p:cNvSpPr/>
            <p:nvPr/>
          </p:nvSpPr>
          <p:spPr>
            <a:xfrm>
              <a:off x="2076668" y="866775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五边形 66"/>
            <p:cNvSpPr/>
            <p:nvPr/>
          </p:nvSpPr>
          <p:spPr>
            <a:xfrm>
              <a:off x="2077330" y="953135"/>
              <a:ext cx="1996119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TextBox 67"/>
            <p:cNvSpPr txBox="1"/>
            <p:nvPr/>
          </p:nvSpPr>
          <p:spPr>
            <a:xfrm>
              <a:off x="2255476" y="953135"/>
              <a:ext cx="201201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第四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376295" y="1910715"/>
            <a:ext cx="7537450" cy="460375"/>
          </a:xfrm>
          <a:prstGeom prst="rect">
            <a:avLst/>
          </a:prstGeom>
          <a:noFill/>
          <a:ln w="28575">
            <a:solidFill>
              <a:srgbClr val="FF96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学习雷锋艰苦朴素、勤俭节约的作风</a:t>
            </a:r>
          </a:p>
        </p:txBody>
      </p:sp>
      <p:sp>
        <p:nvSpPr>
          <p:cNvPr id="20" name="PA-矩形 40"/>
          <p:cNvSpPr/>
          <p:nvPr>
            <p:custDataLst>
              <p:tags r:id="rId1"/>
            </p:custDataLst>
          </p:nvPr>
        </p:nvSpPr>
        <p:spPr bwMode="auto">
          <a:xfrm>
            <a:off x="1818640" y="3443605"/>
            <a:ext cx="4984115" cy="21177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41"/>
          <p:cNvSpPr/>
          <p:nvPr>
            <p:custDataLst>
              <p:tags r:id="rId2"/>
            </p:custDataLst>
          </p:nvPr>
        </p:nvSpPr>
        <p:spPr bwMode="auto">
          <a:xfrm>
            <a:off x="2075180" y="3443605"/>
            <a:ext cx="250698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75180" y="3980180"/>
            <a:ext cx="470979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从身边做起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节约一度电、一滴水、一张纸、一元钱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努力创建节约型校园。第五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在社会中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努力做雷锋精神的践行者和宣传员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让它随着我们的脚步播撒到每一个角落。</a:t>
            </a:r>
          </a:p>
        </p:txBody>
      </p:sp>
      <p:pic>
        <p:nvPicPr>
          <p:cNvPr id="3" name="图片 2" descr="51miz-E1146594-D7AC5AA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965" y="2651760"/>
            <a:ext cx="3700780" cy="3700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雷锋纪念日卡通版454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" y="1016635"/>
            <a:ext cx="11958955" cy="5557520"/>
          </a:xfrm>
          <a:prstGeom prst="rect">
            <a:avLst/>
          </a:prstGeom>
        </p:spPr>
      </p:pic>
      <p:pic>
        <p:nvPicPr>
          <p:cNvPr id="2" name="图片 1" descr="雷锋纪念日卡通版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9435"/>
            <a:ext cx="12191365" cy="5028565"/>
          </a:xfrm>
          <a:prstGeom prst="rect">
            <a:avLst/>
          </a:prstGeom>
        </p:spPr>
      </p:pic>
      <p:pic>
        <p:nvPicPr>
          <p:cNvPr id="5" name="图片 4" descr="雷锋纪念日卡通版22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47795"/>
            <a:ext cx="2573655" cy="2910205"/>
          </a:xfrm>
          <a:prstGeom prst="rect">
            <a:avLst/>
          </a:prstGeom>
        </p:spPr>
      </p:pic>
      <p:pic>
        <p:nvPicPr>
          <p:cNvPr id="7" name="图片 6" descr="雷锋纪念日卡通版5556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465" y="4575810"/>
            <a:ext cx="4153535" cy="2282190"/>
          </a:xfrm>
          <a:prstGeom prst="rect">
            <a:avLst/>
          </a:prstGeom>
        </p:spPr>
      </p:pic>
      <p:pic>
        <p:nvPicPr>
          <p:cNvPr id="12" name="图片 11" descr="人口普查-445566-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755" y="410210"/>
            <a:ext cx="1896745" cy="1340485"/>
          </a:xfrm>
          <a:prstGeom prst="rect">
            <a:avLst/>
          </a:prstGeom>
        </p:spPr>
      </p:pic>
      <p:pic>
        <p:nvPicPr>
          <p:cNvPr id="27" name="图片 26" descr="55555555555544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1305" y="0"/>
            <a:ext cx="2342515" cy="127825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2202815" y="2352675"/>
            <a:ext cx="8021955" cy="132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dist"/>
            <a:r>
              <a:rPr lang="zh-CN" sz="8000" b="1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cs typeface="+mn-ea"/>
                <a:sym typeface="+mn-lt"/>
              </a:rPr>
              <a:t>雷锋在身边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80585" y="1278255"/>
            <a:ext cx="2537460" cy="521970"/>
          </a:xfrm>
          <a:prstGeom prst="rect">
            <a:avLst/>
          </a:prstGeom>
          <a:solidFill>
            <a:srgbClr val="FFBC2E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spc="600" dirty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n-ea"/>
                <a:sym typeface="+mn-lt"/>
              </a:rPr>
              <a:t>PART 04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43985" y="3947795"/>
            <a:ext cx="3997325" cy="384175"/>
            <a:chOff x="3815447" y="3099001"/>
            <a:chExt cx="4561106" cy="492913"/>
          </a:xfrm>
          <a:solidFill>
            <a:srgbClr val="FF9600"/>
          </a:solidFill>
        </p:grpSpPr>
        <p:sp>
          <p:nvSpPr>
            <p:cNvPr id="16" name="椭圆 15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学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习</a:t>
              </a:r>
            </a:p>
          </p:txBody>
        </p:sp>
        <p:sp>
          <p:nvSpPr>
            <p:cNvPr id="18" name="稻壳儿&amp;花儿小姐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雷</a:t>
              </a:r>
            </a:p>
          </p:txBody>
        </p:sp>
        <p:sp>
          <p:nvSpPr>
            <p:cNvPr id="19" name="稻壳儿&amp;花儿小姐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锋</a:t>
              </a:r>
            </a:p>
          </p:txBody>
        </p:sp>
        <p:sp>
          <p:nvSpPr>
            <p:cNvPr id="20" name="稻壳儿&amp;花儿小姐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主</a:t>
              </a:r>
            </a:p>
          </p:txBody>
        </p:sp>
        <p:sp>
          <p:nvSpPr>
            <p:cNvPr id="21" name="稻壳儿&amp;花儿小姐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22" name="稻壳儿&amp;花儿小姐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班</a:t>
              </a:r>
            </a:p>
          </p:txBody>
        </p:sp>
        <p:sp>
          <p:nvSpPr>
            <p:cNvPr id="23" name="稻壳儿&amp;花儿小姐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553845" y="3295650"/>
            <a:ext cx="9382760" cy="21177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689735" y="3295650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雷锋在身边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53845" y="2151380"/>
            <a:ext cx="3388996" cy="571500"/>
            <a:chOff x="838200" y="965200"/>
            <a:chExt cx="2864426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7" y="1040130"/>
              <a:ext cx="2238084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现代雷锋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-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郭明义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689735" y="3383280"/>
            <a:ext cx="918146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lang="en-US" altLang="zh-CN" sz="1400" dirty="0"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他是一名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岁的普通工人，从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1990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年开始，他共献血近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万毫升，手里有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本献血证，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本献血证、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张汇款单、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封孩子们的感谢信是他最大的财产。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lang="en-US" altLang="zh-CN" sz="1400" b="1" dirty="0">
              <a:solidFill>
                <a:srgbClr val="FF9600"/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b="1" dirty="0">
                <a:solidFill>
                  <a:srgbClr val="FF9600"/>
                </a:solidFill>
                <a:cs typeface="+mn-ea"/>
                <a:sym typeface="+mn-lt"/>
              </a:rPr>
              <a:t>“我成不了钱学森那样的人物，只能帮工友们做点儿力所能及的事儿。我做不了大事，但希望大家都能懂得</a:t>
            </a:r>
            <a:r>
              <a:rPr lang="en-US" altLang="zh-CN" sz="1400" b="1" dirty="0">
                <a:solidFill>
                  <a:srgbClr val="FF9600"/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rgbClr val="FF9600"/>
                </a:solidFill>
                <a:cs typeface="+mn-ea"/>
                <a:sym typeface="+mn-lt"/>
              </a:rPr>
              <a:t>人，就应该相互搀扶</a:t>
            </a:r>
            <a:r>
              <a:rPr lang="en-US" altLang="zh-CN" sz="1400" b="1" dirty="0">
                <a:solidFill>
                  <a:srgbClr val="FF9600"/>
                </a:solidFill>
                <a:cs typeface="+mn-ea"/>
                <a:sym typeface="+mn-lt"/>
              </a:rPr>
              <a:t>,</a:t>
            </a:r>
            <a:r>
              <a:rPr lang="zh-CN" altLang="en-US" sz="1400" b="1" dirty="0">
                <a:solidFill>
                  <a:srgbClr val="FF9600"/>
                </a:solidFill>
                <a:cs typeface="+mn-ea"/>
                <a:sym typeface="+mn-lt"/>
              </a:rPr>
              <a:t>相互支撑。”</a:t>
            </a:r>
            <a:r>
              <a:rPr lang="en-US" altLang="zh-CN" sz="1400" b="1" dirty="0">
                <a:solidFill>
                  <a:srgbClr val="FF9600"/>
                </a:solidFill>
                <a:cs typeface="+mn-ea"/>
                <a:sym typeface="+mn-lt"/>
              </a:rPr>
              <a:t>- -</a:t>
            </a:r>
            <a:r>
              <a:rPr lang="zh-CN" altLang="en-US" sz="1400" b="1" dirty="0">
                <a:solidFill>
                  <a:srgbClr val="FF9600"/>
                </a:solidFill>
                <a:cs typeface="+mn-ea"/>
                <a:sym typeface="+mn-lt"/>
              </a:rPr>
              <a:t>郭明义。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5" grpId="0" bldLvl="0" animBg="1"/>
      <p:bldP spid="15" grpId="1" animBg="1"/>
      <p:bldP spid="14" grpId="0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553845" y="3295650"/>
            <a:ext cx="9382760" cy="21177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689735" y="3295650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雷锋在身边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53845" y="2151380"/>
            <a:ext cx="5696585" cy="571500"/>
            <a:chOff x="838200" y="965200"/>
            <a:chExt cx="3013223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3013223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5" y="1040130"/>
              <a:ext cx="2815051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“感动中国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2011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年度人物”最美妈妈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962523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647190" y="3590925"/>
            <a:ext cx="918146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杭州一住宅小区，一女童突然从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楼坠落，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女士奋不顾身冲过去用手接住了孩子，小女孩无大碍，这位女士手臂骨折，严重受伤。她是被网友称为“最美妈妈”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9996" y="4757586"/>
            <a:ext cx="559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9600"/>
                </a:solidFill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rgbClr val="FF9600"/>
                </a:solidFill>
                <a:cs typeface="+mn-ea"/>
                <a:sym typeface="+mn-lt"/>
              </a:rPr>
              <a:t>“这是本能， 是一个母亲应该做的事情。”</a:t>
            </a:r>
            <a:r>
              <a:rPr lang="en-US" altLang="zh-CN" dirty="0">
                <a:solidFill>
                  <a:srgbClr val="FF9600"/>
                </a:solidFill>
                <a:cs typeface="+mn-ea"/>
                <a:sym typeface="+mn-lt"/>
              </a:rPr>
              <a:t>--</a:t>
            </a:r>
            <a:r>
              <a:rPr lang="zh-CN" altLang="en-US" dirty="0">
                <a:solidFill>
                  <a:srgbClr val="FF9600"/>
                </a:solidFill>
                <a:cs typeface="+mn-ea"/>
                <a:sym typeface="+mn-lt"/>
              </a:rPr>
              <a:t>吴菊萍</a:t>
            </a:r>
          </a:p>
        </p:txBody>
      </p:sp>
      <p:pic>
        <p:nvPicPr>
          <p:cNvPr id="2" name="图片 1" descr="51miz-E887009-E6953FAB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840" y="3844925"/>
            <a:ext cx="2949575" cy="199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5" grpId="0" bldLvl="0" animBg="1"/>
      <p:bldP spid="15" grpId="1" animBg="1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553845" y="3295650"/>
            <a:ext cx="9382760" cy="21177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689735" y="3295650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雷锋在身边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53845" y="2151380"/>
            <a:ext cx="4016375" cy="571500"/>
            <a:chOff x="838200" y="965200"/>
            <a:chExt cx="3013223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3013223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5" y="1040130"/>
              <a:ext cx="2815051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烟台龙口最美女孩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62523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647190" y="3590925"/>
            <a:ext cx="918146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烟台龙口一女孩，路遇被撞伤者时，她立即下车施救，营救过程中，自己不幸被过往汽车撞断了腿。当记者问起，她作答一条腿换 一条命，值得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她是被网友称为烟台龙口最美女孩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9996" y="4757586"/>
            <a:ext cx="6486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b="1" dirty="0">
                <a:solidFill>
                  <a:srgbClr val="FF9600"/>
                </a:solidFill>
                <a:cs typeface="+mn-ea"/>
                <a:sym typeface="+mn-lt"/>
              </a:rPr>
              <a:t> </a:t>
            </a:r>
            <a:r>
              <a:rPr lang="zh-CN" altLang="en-US" b="1" dirty="0">
                <a:solidFill>
                  <a:srgbClr val="FF9600"/>
                </a:solidFill>
                <a:cs typeface="+mn-ea"/>
                <a:sym typeface="+mn-lt"/>
              </a:rPr>
              <a:t>“我感觉做的挺值得，人就应该有一个有爱的心。”一刁娜。</a:t>
            </a:r>
          </a:p>
        </p:txBody>
      </p:sp>
      <p:pic>
        <p:nvPicPr>
          <p:cNvPr id="3" name="图片 2" descr="51miz-E966983-E15AF0F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740" y="4081780"/>
            <a:ext cx="2233930" cy="2233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5" grpId="0" bldLvl="0" animBg="1"/>
      <p:bldP spid="15" grpId="1" animBg="1"/>
      <p:bldP spid="14" grpId="0"/>
      <p:bldP spid="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雷锋纪念日卡通版454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" y="1016635"/>
            <a:ext cx="11958955" cy="5557520"/>
          </a:xfrm>
          <a:prstGeom prst="rect">
            <a:avLst/>
          </a:prstGeom>
        </p:spPr>
      </p:pic>
      <p:pic>
        <p:nvPicPr>
          <p:cNvPr id="2" name="图片 1" descr="雷锋纪念日卡通版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9435"/>
            <a:ext cx="12191365" cy="5028565"/>
          </a:xfrm>
          <a:prstGeom prst="rect">
            <a:avLst/>
          </a:prstGeom>
        </p:spPr>
      </p:pic>
      <p:pic>
        <p:nvPicPr>
          <p:cNvPr id="5" name="图片 4" descr="雷锋纪念日卡通版22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47795"/>
            <a:ext cx="2573655" cy="2910205"/>
          </a:xfrm>
          <a:prstGeom prst="rect">
            <a:avLst/>
          </a:prstGeom>
        </p:spPr>
      </p:pic>
      <p:pic>
        <p:nvPicPr>
          <p:cNvPr id="7" name="图片 6" descr="雷锋纪念日卡通版5556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465" y="4575810"/>
            <a:ext cx="4153535" cy="2282190"/>
          </a:xfrm>
          <a:prstGeom prst="rect">
            <a:avLst/>
          </a:prstGeom>
        </p:spPr>
      </p:pic>
      <p:pic>
        <p:nvPicPr>
          <p:cNvPr id="12" name="图片 11" descr="人口普查-445566-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755" y="410210"/>
            <a:ext cx="1896745" cy="1340485"/>
          </a:xfrm>
          <a:prstGeom prst="rect">
            <a:avLst/>
          </a:prstGeom>
        </p:spPr>
      </p:pic>
      <p:pic>
        <p:nvPicPr>
          <p:cNvPr id="27" name="图片 26" descr="55555555555544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1305" y="0"/>
            <a:ext cx="2342515" cy="127825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2202815" y="2352675"/>
            <a:ext cx="8021955" cy="132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dist"/>
            <a:r>
              <a:rPr lang="zh-CN" sz="8000" b="1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cs typeface="+mn-ea"/>
                <a:sym typeface="+mn-lt"/>
              </a:rPr>
              <a:t>雷锋名言朗诵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80585" y="1278255"/>
            <a:ext cx="2537460" cy="521970"/>
          </a:xfrm>
          <a:prstGeom prst="rect">
            <a:avLst/>
          </a:prstGeom>
          <a:solidFill>
            <a:srgbClr val="FFBC2E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spc="600" dirty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n-ea"/>
                <a:sym typeface="+mn-lt"/>
              </a:rPr>
              <a:t>PART 05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43985" y="3947795"/>
            <a:ext cx="3997325" cy="384175"/>
            <a:chOff x="3815447" y="3099001"/>
            <a:chExt cx="4561106" cy="492913"/>
          </a:xfrm>
          <a:solidFill>
            <a:srgbClr val="FF9600"/>
          </a:solidFill>
        </p:grpSpPr>
        <p:sp>
          <p:nvSpPr>
            <p:cNvPr id="16" name="椭圆 15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学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习</a:t>
              </a:r>
            </a:p>
          </p:txBody>
        </p:sp>
        <p:sp>
          <p:nvSpPr>
            <p:cNvPr id="18" name="稻壳儿&amp;花儿小姐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雷</a:t>
              </a:r>
            </a:p>
          </p:txBody>
        </p:sp>
        <p:sp>
          <p:nvSpPr>
            <p:cNvPr id="19" name="稻壳儿&amp;花儿小姐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锋</a:t>
              </a:r>
            </a:p>
          </p:txBody>
        </p:sp>
        <p:sp>
          <p:nvSpPr>
            <p:cNvPr id="20" name="稻壳儿&amp;花儿小姐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主</a:t>
              </a:r>
            </a:p>
          </p:txBody>
        </p:sp>
        <p:sp>
          <p:nvSpPr>
            <p:cNvPr id="21" name="稻壳儿&amp;花儿小姐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22" name="稻壳儿&amp;花儿小姐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班</a:t>
              </a:r>
            </a:p>
          </p:txBody>
        </p:sp>
        <p:sp>
          <p:nvSpPr>
            <p:cNvPr id="23" name="稻壳儿&amp;花儿小姐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404620" y="2741295"/>
            <a:ext cx="9382760" cy="334327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540510" y="2741295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雷锋名言朗诵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53845" y="1818005"/>
            <a:ext cx="2137410" cy="571500"/>
            <a:chOff x="838200" y="965200"/>
            <a:chExt cx="3013223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3013223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5" y="1040130"/>
              <a:ext cx="2815051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887049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雷锋名言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029772" y="1193800"/>
              <a:ext cx="242598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689735" y="3060700"/>
            <a:ext cx="918146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我愿做高山岩石之松，不做湖岸河旁之柳。我愿在暴风雨中艰苦的斗争中锻炼自己，不愿在平平静静的日子里度过自己的一生。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9735" y="4044315"/>
            <a:ext cx="91814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谁要是游戏人生，他就一事无成；谁不能主宰自己，永远是一个奴隶。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89735" y="4734560"/>
            <a:ext cx="91814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我愿做一颗永不生锈的螺丝钉。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9735" y="5397500"/>
            <a:ext cx="91814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吃饭是为了活着，但活着不是为了吃饭。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 descr="51miz-E1132409-B57DE24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020" y="3374390"/>
            <a:ext cx="3134360" cy="313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5" grpId="0" bldLvl="0" animBg="1"/>
      <p:bldP spid="15" grpId="1" animBg="1"/>
      <p:bldP spid="14" grpId="0"/>
      <p:bldP spid="14" grpId="1"/>
      <p:bldP spid="2" grpId="0"/>
      <p:bldP spid="2" grpId="1"/>
      <p:bldP spid="7" grpId="0"/>
      <p:bldP spid="7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404620" y="2741295"/>
            <a:ext cx="9382760" cy="334327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540510" y="2741295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雷锋名言朗诵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53845" y="1818005"/>
            <a:ext cx="2137410" cy="571500"/>
            <a:chOff x="838200" y="965200"/>
            <a:chExt cx="3013223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3013223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5" y="1040130"/>
              <a:ext cx="2815051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887049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雷锋名言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029772" y="1193800"/>
              <a:ext cx="242598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689735" y="3060700"/>
            <a:ext cx="91814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一滴水只有放进大海里才永远不会干涸，一个人只有当他把自己和集体事业融合在一起的时候才能最有力量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9735" y="4044315"/>
            <a:ext cx="91814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一朵鲜花打扮不出美丽的春天，一个人先进总是单枪匹马，众人先进才能移山填海。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89735" y="4734560"/>
            <a:ext cx="91814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我们是国家的主人，应该处处为国家着想。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9735" y="5397500"/>
            <a:ext cx="91814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人的生命是有限的，可是，为人民服务是无限的，我要把有限的生命，投入到无限的为人民服务之中去。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5" grpId="0" bldLvl="0" animBg="1"/>
      <p:bldP spid="15" grpId="1" animBg="1"/>
      <p:bldP spid="14" grpId="0"/>
      <p:bldP spid="14" grpId="1"/>
      <p:bldP spid="2" grpId="0"/>
      <p:bldP spid="2" grpId="1"/>
      <p:bldP spid="7" grpId="0"/>
      <p:bldP spid="7" grpId="1"/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404620" y="2741295"/>
            <a:ext cx="9382760" cy="334327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540510" y="2741295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雷锋名言朗诵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53845" y="1818005"/>
            <a:ext cx="2137410" cy="571500"/>
            <a:chOff x="838200" y="965200"/>
            <a:chExt cx="3013223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3013223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5" y="1040130"/>
              <a:ext cx="2815051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887049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雷锋名言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029772" y="1193800"/>
              <a:ext cx="242598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689735" y="3060700"/>
            <a:ext cx="918146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对待同志要像春天般的温暖，对待工作要像夏天一样火热，对待个人主义要像秋风扫落叶一样，对待敌人要像严冬一样残酷无情。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71290" y="3947795"/>
            <a:ext cx="681609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你是一滴水，你是否滋润了一寸土地？如果你是一线阳光，你是否照亮了一分黑暗？如果你是一颗粮食，你是否哺育了有用的生命？如果你是一颗最小的螺丝钉，你是否永远守在你生活的岗位上？如果你要告诉我们什么思想，你是否在日夜宣扬那最美丽的理想？你既然活着，你又是否为了未来的人类生活付出你的劳动，使世界一天天变得更美丽？我想问你，为未来带来了什么？在生活的仓库里，我们不应该只是个无穷尽的支付者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雷锋纪念日卡通版22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3730" y="4011295"/>
            <a:ext cx="1682115" cy="1902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5" grpId="0" bldLvl="0" animBg="1"/>
      <p:bldP spid="15" grpId="1" animBg="1"/>
      <p:bldP spid="14" grpId="0"/>
      <p:bldP spid="14" grpId="1"/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404620" y="2741295"/>
            <a:ext cx="9382760" cy="334327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540510" y="2741295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雷锋名言朗诵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53845" y="1818005"/>
            <a:ext cx="2137410" cy="571500"/>
            <a:chOff x="838200" y="965200"/>
            <a:chExt cx="3013223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3013223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5" y="1040130"/>
              <a:ext cx="2815051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887049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雷锋名言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029772" y="1193800"/>
              <a:ext cx="242598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689735" y="3060700"/>
            <a:ext cx="91814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青春啊，永远是美好的，可是真正的青春，只属于这些永远力争上游的人，永远忘我劳动的人，永远谦虚的人。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9735" y="3863340"/>
            <a:ext cx="91814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力量从团结来，智慧从劳动来，行动从思想来，荣誉从集体来。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89735" y="4553585"/>
            <a:ext cx="918146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在工作上，要向积极性最高的同志看齐，在生活上，要向水平最低的同志看齐。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9735" y="5216525"/>
            <a:ext cx="918146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凡是脑子里只有人民、没有自己的人，就一定能得到崇高的荣誉和威信。反之，如果脑子里只有个人、没有人民的人，他们迟早会被人民唾弃。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5" grpId="0" bldLvl="0" animBg="1"/>
      <p:bldP spid="15" grpId="1" animBg="1"/>
      <p:bldP spid="14" grpId="0"/>
      <p:bldP spid="14" grpId="1"/>
      <p:bldP spid="2" grpId="0"/>
      <p:bldP spid="2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前言</a:t>
            </a:r>
          </a:p>
        </p:txBody>
      </p:sp>
      <p:sp>
        <p:nvSpPr>
          <p:cNvPr id="8" name="矩形 7"/>
          <p:cNvSpPr/>
          <p:nvPr/>
        </p:nvSpPr>
        <p:spPr>
          <a:xfrm>
            <a:off x="5728335" y="3202305"/>
            <a:ext cx="569150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学雷锋纪念日是每年的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日。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1963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日，毛泽东主席为沈阳部队某部因公牺牲的英雄战士雷锋的题词“向雷锋同志学习”在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人民日报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发表。此后，全国广泛开展学习雷锋的活动。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5947410" y="2339340"/>
            <a:ext cx="2809875" cy="571500"/>
            <a:chOff x="838200" y="965200"/>
            <a:chExt cx="2374945" cy="571500"/>
          </a:xfrm>
        </p:grpSpPr>
        <p:sp>
          <p:nvSpPr>
            <p:cNvPr id="46" name="五边形 65"/>
            <p:cNvSpPr/>
            <p:nvPr/>
          </p:nvSpPr>
          <p:spPr>
            <a:xfrm>
              <a:off x="838200" y="965200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五边形 66"/>
            <p:cNvSpPr/>
            <p:nvPr/>
          </p:nvSpPr>
          <p:spPr>
            <a:xfrm>
              <a:off x="887577" y="1040130"/>
              <a:ext cx="2238084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TextBox 67"/>
            <p:cNvSpPr txBox="1"/>
            <p:nvPr/>
          </p:nvSpPr>
          <p:spPr>
            <a:xfrm>
              <a:off x="1113533" y="1039495"/>
              <a:ext cx="201266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  <a:cs typeface="+mn-ea"/>
                  <a:sym typeface="+mn-lt"/>
                </a:rPr>
                <a:t>你知道雷锋日吗？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 descr="51miz-E895354-9DAD7C9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920240"/>
            <a:ext cx="3808730" cy="3418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8" grpId="0"/>
      <p:bldP spid="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雷锋纪念日卡通版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9435"/>
            <a:ext cx="12191365" cy="5028565"/>
          </a:xfrm>
          <a:prstGeom prst="rect">
            <a:avLst/>
          </a:prstGeom>
        </p:spPr>
      </p:pic>
      <p:pic>
        <p:nvPicPr>
          <p:cNvPr id="5" name="图片 4" descr="雷锋纪念日卡通版22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47795"/>
            <a:ext cx="2573655" cy="2910205"/>
          </a:xfrm>
          <a:prstGeom prst="rect">
            <a:avLst/>
          </a:prstGeom>
        </p:spPr>
      </p:pic>
      <p:pic>
        <p:nvPicPr>
          <p:cNvPr id="6" name="图片 5" descr="雷锋纪念日卡通版454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" y="762635"/>
            <a:ext cx="11958955" cy="5557520"/>
          </a:xfrm>
          <a:prstGeom prst="rect">
            <a:avLst/>
          </a:prstGeom>
        </p:spPr>
      </p:pic>
      <p:pic>
        <p:nvPicPr>
          <p:cNvPr id="7" name="图片 6" descr="雷锋纪念日卡通版5556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465" y="4575810"/>
            <a:ext cx="4153535" cy="2282190"/>
          </a:xfrm>
          <a:prstGeom prst="rect">
            <a:avLst/>
          </a:prstGeom>
        </p:spPr>
      </p:pic>
      <p:pic>
        <p:nvPicPr>
          <p:cNvPr id="10" name="图片 9" descr="雷锋纪念日卡通版4455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935" y="635000"/>
            <a:ext cx="4751070" cy="1291590"/>
          </a:xfrm>
          <a:prstGeom prst="rect">
            <a:avLst/>
          </a:prstGeom>
        </p:spPr>
      </p:pic>
      <p:pic>
        <p:nvPicPr>
          <p:cNvPr id="12" name="图片 11" descr="人口普查-445566-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755" y="410210"/>
            <a:ext cx="189674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1261876" y="2131695"/>
            <a:ext cx="9862558" cy="1567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9600" b="1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学习雷锋好榜样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729722" y="3679960"/>
            <a:ext cx="4561106" cy="492913"/>
            <a:chOff x="3815447" y="3099001"/>
            <a:chExt cx="4561106" cy="492913"/>
          </a:xfrm>
          <a:solidFill>
            <a:srgbClr val="FF9600"/>
          </a:solidFill>
        </p:grpSpPr>
        <p:sp>
          <p:nvSpPr>
            <p:cNvPr id="16" name="椭圆 15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学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习</a:t>
              </a:r>
            </a:p>
          </p:txBody>
        </p:sp>
        <p:sp>
          <p:nvSpPr>
            <p:cNvPr id="18" name="稻壳儿&amp;花儿小姐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雷</a:t>
              </a:r>
            </a:p>
          </p:txBody>
        </p:sp>
        <p:sp>
          <p:nvSpPr>
            <p:cNvPr id="19" name="稻壳儿&amp;花儿小姐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锋</a:t>
              </a:r>
            </a:p>
          </p:txBody>
        </p:sp>
        <p:sp>
          <p:nvSpPr>
            <p:cNvPr id="20" name="稻壳儿&amp;花儿小姐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主</a:t>
              </a:r>
            </a:p>
          </p:txBody>
        </p:sp>
        <p:sp>
          <p:nvSpPr>
            <p:cNvPr id="21" name="稻壳儿&amp;花儿小姐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22" name="稻壳儿&amp;花儿小姐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班</a:t>
              </a:r>
            </a:p>
          </p:txBody>
        </p:sp>
        <p:sp>
          <p:nvSpPr>
            <p:cNvPr id="23" name="稻壳儿&amp;花儿小姐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会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125901" y="4575810"/>
            <a:ext cx="230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：第一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 descr="555555555555444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1305" y="0"/>
            <a:ext cx="2342515" cy="1278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25" grpId="0"/>
      <p:bldP spid="2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45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前言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451927" y="1854835"/>
            <a:ext cx="1655128" cy="571500"/>
            <a:chOff x="999134" y="866775"/>
            <a:chExt cx="3452479" cy="571500"/>
          </a:xfrm>
        </p:grpSpPr>
        <p:sp>
          <p:nvSpPr>
            <p:cNvPr id="46" name="五边形 65"/>
            <p:cNvSpPr/>
            <p:nvPr/>
          </p:nvSpPr>
          <p:spPr>
            <a:xfrm>
              <a:off x="2076668" y="866775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五边形 66"/>
            <p:cNvSpPr/>
            <p:nvPr/>
          </p:nvSpPr>
          <p:spPr>
            <a:xfrm>
              <a:off x="2077330" y="953135"/>
              <a:ext cx="1996119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TextBox 67"/>
            <p:cNvSpPr txBox="1"/>
            <p:nvPr/>
          </p:nvSpPr>
          <p:spPr>
            <a:xfrm>
              <a:off x="2255476" y="953135"/>
              <a:ext cx="201201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  <a:cs typeface="+mn-ea"/>
                  <a:sym typeface="+mn-lt"/>
                </a:rPr>
                <a:t>调查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42360" y="1910715"/>
            <a:ext cx="6094730" cy="460375"/>
          </a:xfrm>
          <a:prstGeom prst="rect">
            <a:avLst/>
          </a:prstGeom>
          <a:noFill/>
          <a:ln w="28575">
            <a:solidFill>
              <a:srgbClr val="FF96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新时代还需要学雷锋吗？</a:t>
            </a:r>
          </a:p>
        </p:txBody>
      </p:sp>
      <p:pic>
        <p:nvPicPr>
          <p:cNvPr id="50" name="PA-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7720" y="2908935"/>
            <a:ext cx="3423285" cy="3423285"/>
          </a:xfrm>
          <a:prstGeom prst="rect">
            <a:avLst/>
          </a:prstGeom>
        </p:spPr>
      </p:pic>
      <p:sp>
        <p:nvSpPr>
          <p:cNvPr id="41" name="PA-矩形 40"/>
          <p:cNvSpPr/>
          <p:nvPr>
            <p:custDataLst>
              <p:tags r:id="rId2"/>
            </p:custDataLst>
          </p:nvPr>
        </p:nvSpPr>
        <p:spPr bwMode="auto">
          <a:xfrm>
            <a:off x="4265930" y="3503295"/>
            <a:ext cx="3005455" cy="17322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PA-矩形 41"/>
          <p:cNvSpPr/>
          <p:nvPr>
            <p:custDataLst>
              <p:tags r:id="rId3"/>
            </p:custDataLst>
          </p:nvPr>
        </p:nvSpPr>
        <p:spPr bwMode="auto">
          <a:xfrm>
            <a:off x="4522470" y="3503295"/>
            <a:ext cx="964565" cy="134620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PA-矩形 49"/>
          <p:cNvSpPr/>
          <p:nvPr>
            <p:custDataLst>
              <p:tags r:id="rId4"/>
            </p:custDataLst>
          </p:nvPr>
        </p:nvSpPr>
        <p:spPr>
          <a:xfrm>
            <a:off x="4387850" y="3649345"/>
            <a:ext cx="3810000" cy="141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 fontAlgn="base">
              <a:lnSpc>
                <a:spcPct val="13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现代社会还需要学雷锋吗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?</a:t>
            </a:r>
          </a:p>
          <a:p>
            <a:pPr algn="just" defTabSz="913765" fontAlgn="base">
              <a:lnSpc>
                <a:spcPct val="13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需要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defTabSz="913765" fontAlgn="base">
              <a:lnSpc>
                <a:spcPct val="13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不需要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defTabSz="913765" fontAlgn="base">
              <a:lnSpc>
                <a:spcPct val="13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无所谓</a:t>
            </a:r>
            <a:endParaRPr lang="zh-CN" altLang="en-US" sz="1600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PA-矩形 40"/>
          <p:cNvSpPr/>
          <p:nvPr>
            <p:custDataLst>
              <p:tags r:id="rId5"/>
            </p:custDataLst>
          </p:nvPr>
        </p:nvSpPr>
        <p:spPr bwMode="auto">
          <a:xfrm>
            <a:off x="7814310" y="3503295"/>
            <a:ext cx="3597910" cy="17322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-矩形 41"/>
          <p:cNvSpPr/>
          <p:nvPr>
            <p:custDataLst>
              <p:tags r:id="rId6"/>
            </p:custDataLst>
          </p:nvPr>
        </p:nvSpPr>
        <p:spPr bwMode="auto">
          <a:xfrm>
            <a:off x="8070850" y="3503295"/>
            <a:ext cx="964565" cy="134620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-矩形 49"/>
          <p:cNvSpPr/>
          <p:nvPr>
            <p:custDataLst>
              <p:tags r:id="rId7"/>
            </p:custDataLst>
          </p:nvPr>
        </p:nvSpPr>
        <p:spPr>
          <a:xfrm>
            <a:off x="7936230" y="3649345"/>
            <a:ext cx="3810000" cy="141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 fontAlgn="base"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你在日常生活中愿意学雷锋吗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?</a:t>
            </a:r>
          </a:p>
          <a:p>
            <a:pPr algn="just" defTabSz="913765" fontAlgn="base">
              <a:lnSpc>
                <a:spcPct val="13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我愿意，常常主动这样做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defTabSz="913765" fontAlgn="base">
              <a:lnSpc>
                <a:spcPct val="13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遇到能帮的就帮一下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defTabSz="913765" fontAlgn="base">
              <a:lnSpc>
                <a:spcPct val="13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多一事不如少一事，还是算了</a:t>
            </a:r>
            <a:endParaRPr lang="zh-CN" altLang="en-US" sz="1600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雷锋纪念日卡通版454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" y="1016635"/>
            <a:ext cx="11958955" cy="5557520"/>
          </a:xfrm>
          <a:prstGeom prst="rect">
            <a:avLst/>
          </a:prstGeom>
        </p:spPr>
      </p:pic>
      <p:pic>
        <p:nvPicPr>
          <p:cNvPr id="2" name="图片 1" descr="雷锋纪念日卡通版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9435"/>
            <a:ext cx="12191365" cy="5028565"/>
          </a:xfrm>
          <a:prstGeom prst="rect">
            <a:avLst/>
          </a:prstGeom>
        </p:spPr>
      </p:pic>
      <p:pic>
        <p:nvPicPr>
          <p:cNvPr id="5" name="图片 4" descr="雷锋纪念日卡通版22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47795"/>
            <a:ext cx="2573655" cy="2910205"/>
          </a:xfrm>
          <a:prstGeom prst="rect">
            <a:avLst/>
          </a:prstGeom>
        </p:spPr>
      </p:pic>
      <p:pic>
        <p:nvPicPr>
          <p:cNvPr id="7" name="图片 6" descr="雷锋纪念日卡通版5556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465" y="4575810"/>
            <a:ext cx="4153535" cy="2282190"/>
          </a:xfrm>
          <a:prstGeom prst="rect">
            <a:avLst/>
          </a:prstGeom>
        </p:spPr>
      </p:pic>
      <p:pic>
        <p:nvPicPr>
          <p:cNvPr id="12" name="图片 11" descr="人口普查-445566-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755" y="410210"/>
            <a:ext cx="1896745" cy="1340485"/>
          </a:xfrm>
          <a:prstGeom prst="rect">
            <a:avLst/>
          </a:prstGeom>
        </p:spPr>
      </p:pic>
      <p:pic>
        <p:nvPicPr>
          <p:cNvPr id="27" name="图片 26" descr="55555555555544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1305" y="0"/>
            <a:ext cx="2342515" cy="127825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2815590" y="2352675"/>
            <a:ext cx="6559550" cy="132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dist" defTabSz="914400"/>
            <a:r>
              <a:rPr lang="zh-CN" sz="8000" b="1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认识雷锋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80585" y="1278255"/>
            <a:ext cx="2537460" cy="521970"/>
          </a:xfrm>
          <a:prstGeom prst="rect">
            <a:avLst/>
          </a:prstGeom>
          <a:solidFill>
            <a:srgbClr val="FFBC2E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spc="600" dirty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n-ea"/>
                <a:sym typeface="+mn-lt"/>
              </a:rPr>
              <a:t>PART 01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43985" y="3947795"/>
            <a:ext cx="3997325" cy="384175"/>
            <a:chOff x="3815447" y="3099001"/>
            <a:chExt cx="4561106" cy="492913"/>
          </a:xfrm>
          <a:solidFill>
            <a:srgbClr val="FF9600"/>
          </a:solidFill>
        </p:grpSpPr>
        <p:sp>
          <p:nvSpPr>
            <p:cNvPr id="16" name="椭圆 15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学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习</a:t>
              </a:r>
            </a:p>
          </p:txBody>
        </p:sp>
        <p:sp>
          <p:nvSpPr>
            <p:cNvPr id="18" name="稻壳儿&amp;花儿小姐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雷</a:t>
              </a:r>
            </a:p>
          </p:txBody>
        </p:sp>
        <p:sp>
          <p:nvSpPr>
            <p:cNvPr id="19" name="稻壳儿&amp;花儿小姐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锋</a:t>
              </a:r>
            </a:p>
          </p:txBody>
        </p:sp>
        <p:sp>
          <p:nvSpPr>
            <p:cNvPr id="20" name="稻壳儿&amp;花儿小姐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主</a:t>
              </a:r>
            </a:p>
          </p:txBody>
        </p:sp>
        <p:sp>
          <p:nvSpPr>
            <p:cNvPr id="21" name="稻壳儿&amp;花儿小姐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22" name="稻壳儿&amp;花儿小姐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班</a:t>
              </a:r>
            </a:p>
          </p:txBody>
        </p:sp>
        <p:sp>
          <p:nvSpPr>
            <p:cNvPr id="23" name="稻壳儿&amp;花儿小姐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165860" y="3345180"/>
            <a:ext cx="9995535" cy="259270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422400" y="3345180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认识雷锋</a:t>
            </a:r>
          </a:p>
        </p:txBody>
      </p:sp>
      <p:sp>
        <p:nvSpPr>
          <p:cNvPr id="8" name="矩形 7"/>
          <p:cNvSpPr/>
          <p:nvPr/>
        </p:nvSpPr>
        <p:spPr>
          <a:xfrm>
            <a:off x="4311015" y="2275840"/>
            <a:ext cx="5691505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一位伟大的共产主义战士雷锋，原名雷正兴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86510" y="2200910"/>
            <a:ext cx="3388996" cy="719455"/>
            <a:chOff x="838200" y="965200"/>
            <a:chExt cx="2864426" cy="719455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7" y="1040130"/>
              <a:ext cx="2238084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雷锋简介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(1940- 1962)</a:t>
              </a:r>
            </a:p>
            <a:p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286510" y="3692525"/>
            <a:ext cx="9606915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1940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日，雷锋生于湖南望城县一个贫农家庭。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岁就成了孤儿，过着饥寒交迫的生活。新中国成立后，受到党和人民政府的亲切关怀，被送入学校读书。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1956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年高小毕业后，在乡人民政府和中共望城县委会当通讯员和公务员，被评为模范工作者。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1960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月，他加入中国共产党。曾荣立二等功一次、三等功两次，被评为节约标兵，荣获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模范共青团员”。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1962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日，他因事故不幸殉职。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5" grpId="0" bldLvl="0" animBg="1"/>
      <p:bldP spid="15" grpId="1" animBg="1"/>
      <p:bldP spid="8" grpId="0"/>
      <p:bldP spid="8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165860" y="3345180"/>
            <a:ext cx="9995535" cy="259270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422400" y="3345180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认识雷锋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86510" y="2200910"/>
            <a:ext cx="3388996" cy="571500"/>
            <a:chOff x="838200" y="965200"/>
            <a:chExt cx="2864426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7" y="1040130"/>
              <a:ext cx="2238084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1963</a:t>
              </a:r>
              <a:r>
                <a:rPr lang="zh-CN" altLang="en-US" sz="2000" dirty="0">
                  <a:cs typeface="+mn-ea"/>
                  <a:sym typeface="+mn-lt"/>
                </a:rPr>
                <a:t>年</a:t>
              </a:r>
              <a:r>
                <a:rPr lang="en-US" altLang="zh-CN" sz="2000" dirty="0">
                  <a:cs typeface="+mn-ea"/>
                  <a:sym typeface="+mn-lt"/>
                </a:rPr>
                <a:t>3</a:t>
              </a:r>
              <a:r>
                <a:rPr lang="zh-CN" altLang="en-US" sz="2000" dirty="0">
                  <a:cs typeface="+mn-ea"/>
                  <a:sym typeface="+mn-lt"/>
                </a:rPr>
                <a:t>月</a:t>
              </a:r>
              <a:r>
                <a:rPr lang="en-US" altLang="zh-CN" sz="2000" dirty="0">
                  <a:cs typeface="+mn-ea"/>
                  <a:sym typeface="+mn-lt"/>
                </a:rPr>
                <a:t>5</a:t>
              </a:r>
              <a:r>
                <a:rPr lang="zh-CN" altLang="en-US" sz="2000" dirty="0">
                  <a:cs typeface="+mn-ea"/>
                  <a:sym typeface="+mn-lt"/>
                </a:rPr>
                <a:t>日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286510" y="3788410"/>
            <a:ext cx="5345430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人民日报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发表毛泽东主席亲笔题词，号召全国人民“向雷锋同志学习”。周恩来总理题词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:“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向雷锋同志学习憎爱分明的阶级立场，言行一致的革命精神，公而忘私的共产主义风格，奋不顾身的无产阶级斗志。”从此，全国广泛开展了学习雷锋的群众运动，涌现出成千上万个雷锋式的先进人物。</a:t>
            </a:r>
          </a:p>
        </p:txBody>
      </p:sp>
      <p:pic>
        <p:nvPicPr>
          <p:cNvPr id="2" name="图片 1" descr="C:/Users/ADMINI~1/AppData/Local/Temp/picturecompress_20210223151143/output_1.pngoutput_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5" y="2543810"/>
            <a:ext cx="4130675" cy="336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5" grpId="0" bldLvl="0" animBg="1"/>
      <p:bldP spid="15" grpId="1" animBg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雷锋纪念日卡通版454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" y="1016635"/>
            <a:ext cx="11958955" cy="5557520"/>
          </a:xfrm>
          <a:prstGeom prst="rect">
            <a:avLst/>
          </a:prstGeom>
        </p:spPr>
      </p:pic>
      <p:pic>
        <p:nvPicPr>
          <p:cNvPr id="2" name="图片 1" descr="雷锋纪念日卡通版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9435"/>
            <a:ext cx="12191365" cy="5028565"/>
          </a:xfrm>
          <a:prstGeom prst="rect">
            <a:avLst/>
          </a:prstGeom>
        </p:spPr>
      </p:pic>
      <p:pic>
        <p:nvPicPr>
          <p:cNvPr id="5" name="图片 4" descr="雷锋纪念日卡通版22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47795"/>
            <a:ext cx="2573655" cy="2910205"/>
          </a:xfrm>
          <a:prstGeom prst="rect">
            <a:avLst/>
          </a:prstGeom>
        </p:spPr>
      </p:pic>
      <p:pic>
        <p:nvPicPr>
          <p:cNvPr id="7" name="图片 6" descr="雷锋纪念日卡通版5556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465" y="4575810"/>
            <a:ext cx="4153535" cy="2282190"/>
          </a:xfrm>
          <a:prstGeom prst="rect">
            <a:avLst/>
          </a:prstGeom>
        </p:spPr>
      </p:pic>
      <p:pic>
        <p:nvPicPr>
          <p:cNvPr id="12" name="图片 11" descr="人口普查-445566-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9755" y="410210"/>
            <a:ext cx="1896745" cy="1340485"/>
          </a:xfrm>
          <a:prstGeom prst="rect">
            <a:avLst/>
          </a:prstGeom>
        </p:spPr>
      </p:pic>
      <p:pic>
        <p:nvPicPr>
          <p:cNvPr id="27" name="图片 26" descr="55555555555544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1305" y="0"/>
            <a:ext cx="2342515" cy="127825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2815590" y="2352675"/>
            <a:ext cx="6559550" cy="132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dist"/>
            <a:r>
              <a:rPr lang="zh-CN" sz="8000" b="1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cs typeface="+mn-ea"/>
                <a:sym typeface="+mn-lt"/>
              </a:rPr>
              <a:t>雷锋精神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80585" y="1278255"/>
            <a:ext cx="2537460" cy="521970"/>
          </a:xfrm>
          <a:prstGeom prst="rect">
            <a:avLst/>
          </a:prstGeom>
          <a:solidFill>
            <a:srgbClr val="FFBC2E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spc="600" dirty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n-ea"/>
                <a:sym typeface="+mn-lt"/>
              </a:rPr>
              <a:t>PART 02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43985" y="3947795"/>
            <a:ext cx="3997325" cy="384175"/>
            <a:chOff x="3815447" y="3099001"/>
            <a:chExt cx="4561106" cy="492913"/>
          </a:xfrm>
          <a:solidFill>
            <a:srgbClr val="FF9600"/>
          </a:solidFill>
        </p:grpSpPr>
        <p:sp>
          <p:nvSpPr>
            <p:cNvPr id="16" name="椭圆 15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学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习</a:t>
              </a:r>
            </a:p>
          </p:txBody>
        </p:sp>
        <p:sp>
          <p:nvSpPr>
            <p:cNvPr id="18" name="稻壳儿&amp;花儿小姐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雷</a:t>
              </a:r>
            </a:p>
          </p:txBody>
        </p:sp>
        <p:sp>
          <p:nvSpPr>
            <p:cNvPr id="19" name="稻壳儿&amp;花儿小姐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锋</a:t>
              </a:r>
            </a:p>
          </p:txBody>
        </p:sp>
        <p:sp>
          <p:nvSpPr>
            <p:cNvPr id="20" name="稻壳儿&amp;花儿小姐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主</a:t>
              </a:r>
            </a:p>
          </p:txBody>
        </p:sp>
        <p:sp>
          <p:nvSpPr>
            <p:cNvPr id="21" name="稻壳儿&amp;花儿小姐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22" name="稻壳儿&amp;花儿小姐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班</a:t>
              </a:r>
            </a:p>
          </p:txBody>
        </p:sp>
        <p:sp>
          <p:nvSpPr>
            <p:cNvPr id="23" name="稻壳儿&amp;花儿小姐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矩形 40"/>
          <p:cNvSpPr/>
          <p:nvPr>
            <p:custDataLst>
              <p:tags r:id="rId1"/>
            </p:custDataLst>
          </p:nvPr>
        </p:nvSpPr>
        <p:spPr bwMode="auto">
          <a:xfrm>
            <a:off x="1165860" y="3345180"/>
            <a:ext cx="9995535" cy="259270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41"/>
          <p:cNvSpPr/>
          <p:nvPr>
            <p:custDataLst>
              <p:tags r:id="rId2"/>
            </p:custDataLst>
          </p:nvPr>
        </p:nvSpPr>
        <p:spPr bwMode="auto">
          <a:xfrm>
            <a:off x="1422400" y="3345180"/>
            <a:ext cx="3208020" cy="201295"/>
          </a:xfrm>
          <a:prstGeom prst="rect">
            <a:avLst/>
          </a:prstGeom>
          <a:solidFill>
            <a:srgbClr val="F9B335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defTabSz="9137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雷锋纪念日卡通版44556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8790" y="69215"/>
            <a:ext cx="6373495" cy="1340485"/>
          </a:xfrm>
          <a:prstGeom prst="rect">
            <a:avLst/>
          </a:prstGeom>
        </p:spPr>
      </p:pic>
      <p:sp>
        <p:nvSpPr>
          <p:cNvPr id="15" name="666"/>
          <p:cNvSpPr/>
          <p:nvPr/>
        </p:nvSpPr>
        <p:spPr>
          <a:xfrm>
            <a:off x="4096385" y="276225"/>
            <a:ext cx="4237355" cy="767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4" tIns="45701" rIns="91404" bIns="45701">
            <a:spAutoFit/>
          </a:bodyPr>
          <a:lstStyle/>
          <a:p>
            <a:pPr algn="ctr" defTabSz="914400"/>
            <a:r>
              <a:rPr lang="zh-CN" sz="4400" spc="200" dirty="0">
                <a:ln w="28575">
                  <a:solidFill>
                    <a:schemeClr val="bg1"/>
                  </a:solidFill>
                </a:ln>
                <a:solidFill>
                  <a:srgbClr val="FF9600"/>
                </a:solidFill>
                <a:effectLst/>
                <a:cs typeface="+mn-ea"/>
                <a:sym typeface="+mn-lt"/>
              </a:rPr>
              <a:t>雷锋精神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86510" y="2200910"/>
            <a:ext cx="3388996" cy="571500"/>
            <a:chOff x="838200" y="965200"/>
            <a:chExt cx="2864426" cy="571500"/>
          </a:xfrm>
        </p:grpSpPr>
        <p:sp>
          <p:nvSpPr>
            <p:cNvPr id="9" name="五边形 65"/>
            <p:cNvSpPr/>
            <p:nvPr/>
          </p:nvSpPr>
          <p:spPr>
            <a:xfrm>
              <a:off x="838200" y="965200"/>
              <a:ext cx="2374945" cy="571500"/>
            </a:xfrm>
            <a:prstGeom prst="homePlate">
              <a:avLst/>
            </a:pr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五边形 66"/>
            <p:cNvSpPr/>
            <p:nvPr/>
          </p:nvSpPr>
          <p:spPr>
            <a:xfrm>
              <a:off x="887577" y="1040130"/>
              <a:ext cx="2238084" cy="398145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113533" y="1039495"/>
              <a:ext cx="25890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雷锋精神精髓</a:t>
              </a:r>
              <a:endPara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99134" y="119380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344930" y="3884930"/>
            <a:ext cx="549338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在助人之时，心里会感到愉快。而这一精神，很多时候，只是举手之劳。比如，公交车上让座、斑马线扶老人过街。</a:t>
            </a:r>
          </a:p>
        </p:txBody>
      </p:sp>
      <p:sp>
        <p:nvSpPr>
          <p:cNvPr id="8" name="矩形 7"/>
          <p:cNvSpPr/>
          <p:nvPr/>
        </p:nvSpPr>
        <p:spPr>
          <a:xfrm>
            <a:off x="4351020" y="2127250"/>
            <a:ext cx="569150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9600"/>
                </a:solidFill>
                <a:cs typeface="+mn-ea"/>
                <a:sym typeface="+mn-lt"/>
              </a:rPr>
              <a:t>全心全意为人民服务</a:t>
            </a:r>
          </a:p>
        </p:txBody>
      </p:sp>
      <p:sp>
        <p:nvSpPr>
          <p:cNvPr id="3" name="矩形 2"/>
          <p:cNvSpPr/>
          <p:nvPr/>
        </p:nvSpPr>
        <p:spPr>
          <a:xfrm>
            <a:off x="1344930" y="4902200"/>
            <a:ext cx="536448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它是一股源远流长的精神力量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早已跨越了时代的界限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超越了自身所原有的历史局限， 成为了先进思想文化的重要组成部分。</a:t>
            </a:r>
          </a:p>
        </p:txBody>
      </p:sp>
      <p:pic>
        <p:nvPicPr>
          <p:cNvPr id="4" name="图片 3" descr="51miz-E1032799-AE1659BB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845" y="2344420"/>
            <a:ext cx="3593465" cy="3593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5" grpId="0" bldLvl="0" animBg="1"/>
      <p:bldP spid="15" grpId="1" animBg="1"/>
      <p:bldP spid="14" grpId="0"/>
      <p:bldP spid="14" grpId="1"/>
      <p:bldP spid="8" grpId="0"/>
      <p:bldP spid="8" grpId="1"/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gdeyb0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2254</Words>
  <Application>Microsoft Office PowerPoint</Application>
  <PresentationFormat>宽屏</PresentationFormat>
  <Paragraphs>210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Meiryo</vt:lpstr>
      <vt:lpstr>方正正大黑简体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</cp:revision>
  <dcterms:created xsi:type="dcterms:W3CDTF">2021-02-23T06:04:00Z</dcterms:created>
  <dcterms:modified xsi:type="dcterms:W3CDTF">2023-04-16T09:34:21Z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