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29" r:id="rId1"/>
    <p:sldMasterId id="2147483730" r:id="rId2"/>
  </p:sldMasterIdLst>
  <p:notesMasterIdLst>
    <p:notesMasterId r:id="rId30"/>
  </p:notesMasterIdLst>
  <p:sldIdLst>
    <p:sldId id="437" r:id="rId3"/>
    <p:sldId id="472" r:id="rId4"/>
    <p:sldId id="473" r:id="rId5"/>
    <p:sldId id="474" r:id="rId6"/>
    <p:sldId id="475" r:id="rId7"/>
    <p:sldId id="442" r:id="rId8"/>
    <p:sldId id="445" r:id="rId9"/>
    <p:sldId id="446" r:id="rId10"/>
    <p:sldId id="449" r:id="rId11"/>
    <p:sldId id="476" r:id="rId12"/>
    <p:sldId id="453" r:id="rId13"/>
    <p:sldId id="454" r:id="rId14"/>
    <p:sldId id="456" r:id="rId15"/>
    <p:sldId id="457" r:id="rId16"/>
    <p:sldId id="459" r:id="rId17"/>
    <p:sldId id="460" r:id="rId18"/>
    <p:sldId id="477" r:id="rId19"/>
    <p:sldId id="462" r:id="rId20"/>
    <p:sldId id="463" r:id="rId21"/>
    <p:sldId id="466" r:id="rId22"/>
    <p:sldId id="467" r:id="rId23"/>
    <p:sldId id="468" r:id="rId24"/>
    <p:sldId id="469" r:id="rId25"/>
    <p:sldId id="470" r:id="rId26"/>
    <p:sldId id="478" r:id="rId27"/>
    <p:sldId id="471" r:id="rId28"/>
    <p:sldId id="479" r:id="rId29"/>
  </p:sldIdLst>
  <p:sldSz cx="9144000" cy="5143500" type="screen16x9"/>
  <p:notesSz cx="6858000" cy="9144000"/>
  <p:custDataLst>
    <p:tags r:id="rId31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19">
          <p15:clr>
            <a:srgbClr val="A4A3A4"/>
          </p15:clr>
        </p15:guide>
        <p15:guide id="2" pos="287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EFA"/>
    <a:srgbClr val="FFFCDB"/>
    <a:srgbClr val="FFFFF7"/>
    <a:srgbClr val="E5E5E5"/>
    <a:srgbClr val="28D6D5"/>
    <a:srgbClr val="124D9C"/>
    <a:srgbClr val="D9B142"/>
    <a:srgbClr val="20160A"/>
    <a:srgbClr val="2B8CA8"/>
    <a:srgbClr val="FDD7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9" autoAdjust="0"/>
    <p:restoredTop sz="96314" autoAdjust="0"/>
  </p:normalViewPr>
  <p:slideViewPr>
    <p:cSldViewPr snapToObjects="1">
      <p:cViewPr varScale="1">
        <p:scale>
          <a:sx n="143" d="100"/>
          <a:sy n="143" d="100"/>
        </p:scale>
        <p:origin x="690" y="114"/>
      </p:cViewPr>
      <p:guideLst>
        <p:guide orient="horz" pos="1619"/>
        <p:guide pos="2879"/>
      </p:guideLst>
    </p:cSldViewPr>
  </p:slideViewPr>
  <p:outlineViewPr>
    <p:cViewPr>
      <p:scale>
        <a:sx n="33" d="100"/>
        <a:sy n="33" d="100"/>
      </p:scale>
      <p:origin x="0" y="-104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gs" Target="tags/tag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Relationship Id="rId8" Type="http://schemas.openxmlformats.org/officeDocument/2006/relationships/slide" Target="slides/slide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ADD754-F49E-4351-AAFE-19D83F43501C}" type="datetimeFigureOut">
              <a:rPr lang="en-US" smtClean="0"/>
              <a:t>4/19/2023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8F6036-E835-44CB-A25A-34C755DFD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1334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https://www.ypppt.com/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8F6036-E835-44CB-A25A-34C755DFD5D4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5900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prstTxWarp prst="textNoShape">
              <a:avLst/>
            </a:prstTxWarp>
          </a:bodyPr>
          <a:lstStyle/>
          <a:p>
            <a:fld id="{C64FD357-0CBC-4381-A1B6-AD6E66BA6C0D}" type="slidenum">
              <a:rPr lang="en-US" altLang="zh-CN" smtClean="0"/>
              <a:t>19</a:t>
            </a:fld>
            <a:endParaRPr lang="en-US" altLang="zh-CN" smtClean="0"/>
          </a:p>
        </p:txBody>
      </p:sp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 idx="4294967295"/>
          </p:nvPr>
        </p:nvSpPr>
        <p:spPr/>
      </p:sp>
      <p:sp>
        <p:nvSpPr>
          <p:cNvPr id="52227" name="Rectangle 3"/>
          <p:cNvSpPr>
            <a:spLocks noGrp="1" noChangeArrowheads="1"/>
          </p:cNvSpPr>
          <p:nvPr>
            <p:ph type="body"/>
          </p:nvPr>
        </p:nvSpPr>
        <p:spPr/>
        <p:txBody>
          <a:bodyPr>
            <a:prstTxWarp prst="textNoShape">
              <a:avLst/>
            </a:prstTxWarp>
          </a:bodyPr>
          <a:lstStyle/>
          <a:p>
            <a:pPr eaLnBrk="1" hangingPunct="1"/>
            <a:r>
              <a:rPr lang="zh-CN" altLang="en-US" smtClean="0"/>
              <a:t>本资料来自于资源最齐全的２１世纪教育网</a:t>
            </a:r>
            <a:r>
              <a:rPr lang="en-US" altLang="zh-CN" smtClean="0"/>
              <a:t>www.21cnjy.com</a:t>
            </a:r>
          </a:p>
        </p:txBody>
      </p:sp>
    </p:spTree>
    <p:extLst>
      <p:ext uri="{BB962C8B-B14F-4D97-AF65-F5344CB8AC3E}">
        <p14:creationId xmlns:p14="http://schemas.microsoft.com/office/powerpoint/2010/main" val="12268099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幻灯片图像占位符 1"/>
          <p:cNvSpPr>
            <a:spLocks noGrp="1" noRot="1" noChangeAspect="1" noChangeArrowheads="1" noTextEdit="1"/>
          </p:cNvSpPr>
          <p:nvPr>
            <p:ph type="sldImg" idx="4294967295"/>
          </p:nvPr>
        </p:nvSpPr>
        <p:spPr/>
      </p:sp>
      <p:sp>
        <p:nvSpPr>
          <p:cNvPr id="59394" name="备注占位符 2"/>
          <p:cNvSpPr>
            <a:spLocks noGrp="1" noChangeArrowheads="1"/>
          </p:cNvSpPr>
          <p:nvPr>
            <p:ph type="body"/>
          </p:nvPr>
        </p:nvSpPr>
        <p:spPr/>
        <p:txBody>
          <a:bodyPr>
            <a:prstTxWarp prst="textNoShape">
              <a:avLst/>
            </a:prstTxWarp>
          </a:bodyPr>
          <a:lstStyle/>
          <a:p>
            <a:endParaRPr lang="zh-CN" altLang="en-US" smtClean="0"/>
          </a:p>
        </p:txBody>
      </p:sp>
      <p:sp>
        <p:nvSpPr>
          <p:cNvPr id="59395" name="灯片编号占位符 3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prstTxWarp prst="textNoShape">
              <a:avLst/>
            </a:prstTxWarp>
          </a:bodyPr>
          <a:lstStyle/>
          <a:p>
            <a:fld id="{224066EF-247D-4F91-B535-1C4FFF734055}" type="slidenum">
              <a:rPr lang="en-US" altLang="zh-CN" smtClean="0"/>
              <a:t>23</a:t>
            </a:fld>
            <a:endParaRPr lang="en-US" altLang="zh-CN" smtClean="0"/>
          </a:p>
        </p:txBody>
      </p:sp>
    </p:spTree>
    <p:extLst>
      <p:ext uri="{BB962C8B-B14F-4D97-AF65-F5344CB8AC3E}">
        <p14:creationId xmlns:p14="http://schemas.microsoft.com/office/powerpoint/2010/main" val="10948134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zh-CN" altLang="en-US" dirty="0" smtClean="0"/>
              <a:t>模板来自于 优品</a:t>
            </a:r>
            <a:r>
              <a:rPr lang="en-US" altLang="zh-CN" dirty="0" smtClean="0"/>
              <a:t>PPT</a:t>
            </a:r>
            <a:r>
              <a:rPr lang="zh-CN" altLang="en-US" dirty="0" smtClean="0"/>
              <a:t> </a:t>
            </a:r>
            <a:r>
              <a:rPr lang="en-US" altLang="zh-CN" smtClean="0"/>
              <a:t>https://www.ypppt.com/</a:t>
            </a:r>
            <a:endParaRPr lang="zh-CN" altLang="en-US" dirty="0" smtClean="0"/>
          </a:p>
        </p:txBody>
      </p:sp>
      <p:sp>
        <p:nvSpPr>
          <p:cNvPr id="6148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5ED1824-6DB2-4029-B0DF-1D3CDCF11CDA}" type="slidenum">
              <a:rPr lang="zh-CN" altLang="en-US" smtClean="0">
                <a:solidFill>
                  <a:prstClr val="black"/>
                </a:solidFill>
                <a:latin typeface="Calibri" panose="020F0502020204030204" pitchFamily="34" charset="0"/>
                <a:ea typeface="宋体" panose="02010600030101010101" pitchFamily="2" charset="-122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27</a:t>
            </a:fld>
            <a:endParaRPr lang="zh-CN" altLang="en-US" smtClean="0">
              <a:solidFill>
                <a:prstClr val="black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6688594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定义版式">
    <p:bg>
      <p:bgPr>
        <a:gradFill>
          <a:gsLst>
            <a:gs pos="0">
              <a:srgbClr val="FFFEFA"/>
            </a:gs>
            <a:gs pos="100000">
              <a:srgbClr val="FFFCDB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28060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 xmlns:p15="http://schemas.microsoft.com/office/powerpoint/2012/main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2023/4/19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49580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2023/4/19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54619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2023/4/19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58926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2023/4/19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60421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2023/4/19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23317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2023/4/19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76055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2023/4/19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985926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2023/4/19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07323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自定义版式">
    <p:bg>
      <p:bgPr>
        <a:gradFill>
          <a:gsLst>
            <a:gs pos="0">
              <a:srgbClr val="FFFEFA"/>
            </a:gs>
            <a:gs pos="100000">
              <a:srgbClr val="FFFCDB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 userDrawn="1"/>
        </p:nvGrpSpPr>
        <p:grpSpPr>
          <a:xfrm>
            <a:off x="0" y="4095750"/>
            <a:ext cx="9144000" cy="1047750"/>
            <a:chOff x="0" y="4282620"/>
            <a:chExt cx="6858000" cy="860880"/>
          </a:xfrm>
        </p:grpSpPr>
        <p:pic>
          <p:nvPicPr>
            <p:cNvPr id="5" name="图片 4"/>
            <p:cNvPicPr>
              <a:picLocks noChangeAspect="1"/>
            </p:cNvPicPr>
            <p:nvPr/>
          </p:nvPicPr>
          <p:blipFill>
            <a:blip r:embed="rId2" cstate="email">
              <a:extLst>
                <a:ext uri="{BEBA8EAE-BF5A-486C-A8C5-ECC9F3942E4B}">
                  <a14:imgProps xmlns:a14="http://schemas.microsoft.com/office/drawing/2010/main">
                    <a14:imgLayer>
                      <a14:imgEffect>
                        <a14:brightnessContrast contrast="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0" y="4282620"/>
              <a:ext cx="3429000" cy="860879"/>
            </a:xfrm>
            <a:prstGeom prst="rect">
              <a:avLst/>
            </a:prstGeom>
          </p:spPr>
        </p:pic>
        <p:pic>
          <p:nvPicPr>
            <p:cNvPr id="6" name="图片 5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 flipH="1">
              <a:off x="3429000" y="4282621"/>
              <a:ext cx="3429000" cy="860879"/>
            </a:xfrm>
            <a:prstGeom prst="rect">
              <a:avLst/>
            </a:prstGeom>
          </p:spPr>
        </p:pic>
      </p:grpSp>
      <p:pic>
        <p:nvPicPr>
          <p:cNvPr id="7" name="图片 6"/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7362149" y="0"/>
            <a:ext cx="1787105" cy="1123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28618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 xmlns:p15="http://schemas.microsoft.com/office/powerpoint/2012/main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自定义版式">
    <p:bg>
      <p:bgPr>
        <a:gradFill>
          <a:gsLst>
            <a:gs pos="0">
              <a:srgbClr val="FFFEFA"/>
            </a:gs>
            <a:gs pos="100000">
              <a:srgbClr val="FFFCDB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 userDrawn="1"/>
        </p:nvGrpSpPr>
        <p:grpSpPr>
          <a:xfrm>
            <a:off x="0" y="4095750"/>
            <a:ext cx="9144000" cy="1047750"/>
            <a:chOff x="0" y="4282620"/>
            <a:chExt cx="6858000" cy="860880"/>
          </a:xfrm>
        </p:grpSpPr>
        <p:pic>
          <p:nvPicPr>
            <p:cNvPr id="5" name="图片 4"/>
            <p:cNvPicPr>
              <a:picLocks noChangeAspect="1"/>
            </p:cNvPicPr>
            <p:nvPr/>
          </p:nvPicPr>
          <p:blipFill>
            <a:blip r:embed="rId2" cstate="email">
              <a:extLst>
                <a:ext uri="{BEBA8EAE-BF5A-486C-A8C5-ECC9F3942E4B}">
                  <a14:imgProps xmlns:a14="http://schemas.microsoft.com/office/drawing/2010/main">
                    <a14:imgLayer>
                      <a14:imgEffect>
                        <a14:brightnessContrast contrast="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0" y="4282620"/>
              <a:ext cx="3429000" cy="860879"/>
            </a:xfrm>
            <a:prstGeom prst="rect">
              <a:avLst/>
            </a:prstGeom>
          </p:spPr>
        </p:pic>
        <p:pic>
          <p:nvPicPr>
            <p:cNvPr id="6" name="图片 5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 flipH="1">
              <a:off x="3429000" y="4282621"/>
              <a:ext cx="3429000" cy="860879"/>
            </a:xfrm>
            <a:prstGeom prst="rect">
              <a:avLst/>
            </a:prstGeom>
          </p:spPr>
        </p:pic>
      </p:grpSp>
      <p:pic>
        <p:nvPicPr>
          <p:cNvPr id="7" name="图片 6"/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7362149" y="0"/>
            <a:ext cx="1787105" cy="1123950"/>
          </a:xfrm>
          <a:prstGeom prst="rect">
            <a:avLst/>
          </a:prstGeom>
        </p:spPr>
      </p:pic>
      <p:sp>
        <p:nvSpPr>
          <p:cNvPr id="2" name="矩形 1"/>
          <p:cNvSpPr/>
          <p:nvPr userDrawn="1"/>
        </p:nvSpPr>
        <p:spPr>
          <a:xfrm>
            <a:off x="664780" y="428798"/>
            <a:ext cx="18004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zh-CN" altLang="en-US" spc="0" smtClean="0">
                <a:solidFill>
                  <a:schemeClr val="accent1"/>
                </a:solidFill>
                <a:latin typeface="微软雅黑" panose="020B0503020204020204" pitchFamily="34" charset="-122"/>
                <a:ea typeface="微软雅黑" pitchFamily="34" charset="-122"/>
              </a:rPr>
              <a:t>尊老爱亲感受爱</a:t>
            </a:r>
            <a:endParaRPr lang="zh-CN" altLang="en-US" spc="0">
              <a:solidFill>
                <a:schemeClr val="accent1"/>
              </a:solidFill>
              <a:latin typeface="微软雅黑" panose="020B0503020204020204" pitchFamily="34" charset="-122"/>
              <a:ea typeface="微软雅黑" pitchFamily="34" charset="-122"/>
            </a:endParaRPr>
          </a:p>
        </p:txBody>
      </p:sp>
      <p:pic>
        <p:nvPicPr>
          <p:cNvPr id="3" name="图片 2"/>
          <p:cNvPicPr>
            <a:picLocks noChangeAspect="1"/>
          </p:cNvPicPr>
          <p:nvPr userDrawn="1"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67521" y="296096"/>
            <a:ext cx="531758" cy="5317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0366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 xmlns:p15="http://schemas.microsoft.com/office/powerpoint/2012/main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自定义版式">
    <p:bg>
      <p:bgPr>
        <a:gradFill>
          <a:gsLst>
            <a:gs pos="0">
              <a:srgbClr val="FFFEFA"/>
            </a:gs>
            <a:gs pos="100000">
              <a:srgbClr val="FFFCDB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 userDrawn="1"/>
        </p:nvGrpSpPr>
        <p:grpSpPr>
          <a:xfrm>
            <a:off x="0" y="4095750"/>
            <a:ext cx="9144000" cy="1047750"/>
            <a:chOff x="0" y="4282620"/>
            <a:chExt cx="6858000" cy="860880"/>
          </a:xfrm>
        </p:grpSpPr>
        <p:pic>
          <p:nvPicPr>
            <p:cNvPr id="5" name="图片 4"/>
            <p:cNvPicPr>
              <a:picLocks noChangeAspect="1"/>
            </p:cNvPicPr>
            <p:nvPr/>
          </p:nvPicPr>
          <p:blipFill>
            <a:blip r:embed="rId2" cstate="email">
              <a:extLst>
                <a:ext uri="{BEBA8EAE-BF5A-486C-A8C5-ECC9F3942E4B}">
                  <a14:imgProps xmlns:a14="http://schemas.microsoft.com/office/drawing/2010/main">
                    <a14:imgLayer>
                      <a14:imgEffect>
                        <a14:brightnessContrast contrast="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0" y="4282620"/>
              <a:ext cx="3429000" cy="860879"/>
            </a:xfrm>
            <a:prstGeom prst="rect">
              <a:avLst/>
            </a:prstGeom>
          </p:spPr>
        </p:pic>
        <p:pic>
          <p:nvPicPr>
            <p:cNvPr id="6" name="图片 5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 flipH="1">
              <a:off x="3429000" y="4282621"/>
              <a:ext cx="3429000" cy="860879"/>
            </a:xfrm>
            <a:prstGeom prst="rect">
              <a:avLst/>
            </a:prstGeom>
          </p:spPr>
        </p:pic>
      </p:grpSp>
      <p:pic>
        <p:nvPicPr>
          <p:cNvPr id="7" name="图片 6"/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7362149" y="0"/>
            <a:ext cx="1787105" cy="1123950"/>
          </a:xfrm>
          <a:prstGeom prst="rect">
            <a:avLst/>
          </a:prstGeom>
        </p:spPr>
      </p:pic>
      <p:sp>
        <p:nvSpPr>
          <p:cNvPr id="2" name="矩形 1"/>
          <p:cNvSpPr/>
          <p:nvPr userDrawn="1"/>
        </p:nvSpPr>
        <p:spPr>
          <a:xfrm>
            <a:off x="664780" y="428798"/>
            <a:ext cx="18004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zh-CN" altLang="en-US" spc="0" smtClean="0">
                <a:solidFill>
                  <a:schemeClr val="accent1"/>
                </a:solidFill>
                <a:latin typeface="微软雅黑" panose="020B0503020204020204" pitchFamily="34" charset="-122"/>
                <a:ea typeface="微软雅黑" pitchFamily="34" charset="-122"/>
              </a:rPr>
              <a:t>尊老爱亲明白爱</a:t>
            </a:r>
          </a:p>
        </p:txBody>
      </p:sp>
      <p:pic>
        <p:nvPicPr>
          <p:cNvPr id="3" name="图片 2"/>
          <p:cNvPicPr>
            <a:picLocks noChangeAspect="1"/>
          </p:cNvPicPr>
          <p:nvPr userDrawn="1"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67521" y="296096"/>
            <a:ext cx="531758" cy="5317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49672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 xmlns:p15="http://schemas.microsoft.com/office/powerpoint/2012/main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自定义版式">
    <p:bg>
      <p:bgPr>
        <a:gradFill>
          <a:gsLst>
            <a:gs pos="0">
              <a:srgbClr val="FFFEFA"/>
            </a:gs>
            <a:gs pos="100000">
              <a:srgbClr val="FFFCDB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 userDrawn="1"/>
        </p:nvGrpSpPr>
        <p:grpSpPr>
          <a:xfrm>
            <a:off x="0" y="4095750"/>
            <a:ext cx="9144000" cy="1047750"/>
            <a:chOff x="0" y="4282620"/>
            <a:chExt cx="6858000" cy="860880"/>
          </a:xfrm>
        </p:grpSpPr>
        <p:pic>
          <p:nvPicPr>
            <p:cNvPr id="5" name="图片 4"/>
            <p:cNvPicPr>
              <a:picLocks noChangeAspect="1"/>
            </p:cNvPicPr>
            <p:nvPr/>
          </p:nvPicPr>
          <p:blipFill>
            <a:blip r:embed="rId2" cstate="email">
              <a:extLst>
                <a:ext uri="{BEBA8EAE-BF5A-486C-A8C5-ECC9F3942E4B}">
                  <a14:imgProps xmlns:a14="http://schemas.microsoft.com/office/drawing/2010/main">
                    <a14:imgLayer>
                      <a14:imgEffect>
                        <a14:brightnessContrast contrast="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0" y="4282620"/>
              <a:ext cx="3429000" cy="860879"/>
            </a:xfrm>
            <a:prstGeom prst="rect">
              <a:avLst/>
            </a:prstGeom>
          </p:spPr>
        </p:pic>
        <p:pic>
          <p:nvPicPr>
            <p:cNvPr id="6" name="图片 5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 flipH="1">
              <a:off x="3429000" y="4282621"/>
              <a:ext cx="3429000" cy="860879"/>
            </a:xfrm>
            <a:prstGeom prst="rect">
              <a:avLst/>
            </a:prstGeom>
          </p:spPr>
        </p:pic>
      </p:grpSp>
      <p:pic>
        <p:nvPicPr>
          <p:cNvPr id="7" name="图片 6"/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7362149" y="0"/>
            <a:ext cx="1787105" cy="1123950"/>
          </a:xfrm>
          <a:prstGeom prst="rect">
            <a:avLst/>
          </a:prstGeom>
        </p:spPr>
      </p:pic>
      <p:sp>
        <p:nvSpPr>
          <p:cNvPr id="2" name="矩形 1"/>
          <p:cNvSpPr/>
          <p:nvPr userDrawn="1"/>
        </p:nvSpPr>
        <p:spPr>
          <a:xfrm>
            <a:off x="664780" y="428798"/>
            <a:ext cx="18004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zh-CN" altLang="en-US" spc="0" smtClean="0">
                <a:solidFill>
                  <a:schemeClr val="accent1"/>
                </a:solidFill>
                <a:latin typeface="微软雅黑" panose="020B0503020204020204" pitchFamily="34" charset="-122"/>
                <a:ea typeface="微软雅黑" pitchFamily="34" charset="-122"/>
              </a:rPr>
              <a:t>尊老爱亲回报爱</a:t>
            </a:r>
          </a:p>
        </p:txBody>
      </p:sp>
      <p:pic>
        <p:nvPicPr>
          <p:cNvPr id="3" name="图片 2"/>
          <p:cNvPicPr>
            <a:picLocks noChangeAspect="1"/>
          </p:cNvPicPr>
          <p:nvPr userDrawn="1"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67521" y="296096"/>
            <a:ext cx="531758" cy="5317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0279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 xmlns:p15="http://schemas.microsoft.com/office/powerpoint/2012/main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自定义版式">
    <p:bg>
      <p:bgPr>
        <a:gradFill>
          <a:gsLst>
            <a:gs pos="0">
              <a:srgbClr val="FFFEFA"/>
            </a:gs>
            <a:gs pos="100000">
              <a:srgbClr val="FFFCDB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 userDrawn="1"/>
        </p:nvGrpSpPr>
        <p:grpSpPr>
          <a:xfrm>
            <a:off x="0" y="4095750"/>
            <a:ext cx="9144000" cy="1047750"/>
            <a:chOff x="0" y="4282620"/>
            <a:chExt cx="6858000" cy="860880"/>
          </a:xfrm>
        </p:grpSpPr>
        <p:pic>
          <p:nvPicPr>
            <p:cNvPr id="5" name="图片 4"/>
            <p:cNvPicPr>
              <a:picLocks noChangeAspect="1"/>
            </p:cNvPicPr>
            <p:nvPr/>
          </p:nvPicPr>
          <p:blipFill>
            <a:blip r:embed="rId2" cstate="email">
              <a:extLst>
                <a:ext uri="{BEBA8EAE-BF5A-486C-A8C5-ECC9F3942E4B}">
                  <a14:imgProps xmlns:a14="http://schemas.microsoft.com/office/drawing/2010/main">
                    <a14:imgLayer>
                      <a14:imgEffect>
                        <a14:brightnessContrast contrast="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0" y="4282620"/>
              <a:ext cx="3429000" cy="860879"/>
            </a:xfrm>
            <a:prstGeom prst="rect">
              <a:avLst/>
            </a:prstGeom>
          </p:spPr>
        </p:pic>
        <p:pic>
          <p:nvPicPr>
            <p:cNvPr id="6" name="图片 5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 flipH="1">
              <a:off x="3429000" y="4282621"/>
              <a:ext cx="3429000" cy="860879"/>
            </a:xfrm>
            <a:prstGeom prst="rect">
              <a:avLst/>
            </a:prstGeom>
          </p:spPr>
        </p:pic>
      </p:grpSp>
      <p:pic>
        <p:nvPicPr>
          <p:cNvPr id="7" name="图片 6"/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7362149" y="0"/>
            <a:ext cx="1787105" cy="1123950"/>
          </a:xfrm>
          <a:prstGeom prst="rect">
            <a:avLst/>
          </a:prstGeom>
        </p:spPr>
      </p:pic>
      <p:sp>
        <p:nvSpPr>
          <p:cNvPr id="2" name="矩形 1"/>
          <p:cNvSpPr/>
          <p:nvPr userDrawn="1"/>
        </p:nvSpPr>
        <p:spPr>
          <a:xfrm>
            <a:off x="664780" y="428798"/>
            <a:ext cx="18004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zh-CN" altLang="en-US" spc="0" smtClean="0">
                <a:solidFill>
                  <a:schemeClr val="accent1"/>
                </a:solidFill>
                <a:latin typeface="微软雅黑" panose="020B0503020204020204" pitchFamily="34" charset="-122"/>
                <a:ea typeface="微软雅黑" pitchFamily="34" charset="-122"/>
              </a:rPr>
              <a:t>班主任相关寄语</a:t>
            </a:r>
          </a:p>
        </p:txBody>
      </p:sp>
      <p:pic>
        <p:nvPicPr>
          <p:cNvPr id="3" name="图片 2"/>
          <p:cNvPicPr>
            <a:picLocks noChangeAspect="1"/>
          </p:cNvPicPr>
          <p:nvPr userDrawn="1"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67521" y="296096"/>
            <a:ext cx="531758" cy="5317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30475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 xmlns:p15="http://schemas.microsoft.com/office/powerpoint/2012/main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2023/4/19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4695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2023/4/19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84284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2023/4/19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53383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.xml"/><Relationship Id="rId3" Type="http://schemas.openxmlformats.org/officeDocument/2006/relationships/slideLayout" Target="../slideLayouts/slideLayout9.xml"/><Relationship Id="rId7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0.xml"/><Relationship Id="rId9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37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8650" y="1370013"/>
            <a:ext cx="7886700" cy="32623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EB1B6A-AEF1-4ACD-BD61-958570690F55}" type="datetimeFigureOut">
              <a:rPr lang="zh-CN" altLang="en-US" smtClean="0"/>
              <a:t>2023/4/19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6CB991-6BD3-42F2-8A94-1903E942543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205587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724" r:id="rId2"/>
    <p:sldLayoutId id="2147483725" r:id="rId3"/>
    <p:sldLayoutId id="2147483726" r:id="rId4"/>
    <p:sldLayoutId id="2147483727" r:id="rId5"/>
    <p:sldLayoutId id="2147483728" r:id="rId6"/>
  </p:sldLayoutIdLst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 xmlns:p15="http://schemas.microsoft.com/office/powerpoint/2012/main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2023/4/19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1345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3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pppt.com/jiaocheng/" TargetMode="External"/><Relationship Id="rId3" Type="http://schemas.openxmlformats.org/officeDocument/2006/relationships/hyperlink" Target="https://www.ypppt.com/moban/" TargetMode="External"/><Relationship Id="rId7" Type="http://schemas.openxmlformats.org/officeDocument/2006/relationships/hyperlink" Target="http://www.ypppt.com/sucai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Relationship Id="rId6" Type="http://schemas.openxmlformats.org/officeDocument/2006/relationships/hyperlink" Target="https://www.ypppt.com/tubiao/" TargetMode="External"/><Relationship Id="rId11" Type="http://schemas.openxmlformats.org/officeDocument/2006/relationships/hyperlink" Target="https://www.ypppt.com/kejian/" TargetMode="External"/><Relationship Id="rId5" Type="http://schemas.openxmlformats.org/officeDocument/2006/relationships/hyperlink" Target="https://www.ypppt.com/beijing/" TargetMode="External"/><Relationship Id="rId10" Type="http://schemas.openxmlformats.org/officeDocument/2006/relationships/hyperlink" Target="http://www.ypppt.com/gushi/" TargetMode="External"/><Relationship Id="rId4" Type="http://schemas.openxmlformats.org/officeDocument/2006/relationships/hyperlink" Target="https://www.ypppt.com/jieri/" TargetMode="External"/><Relationship Id="rId9" Type="http://schemas.openxmlformats.org/officeDocument/2006/relationships/hyperlink" Target="http://www.ypppt.com/ziti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0" y="0"/>
            <a:ext cx="2568065" cy="2575629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 cstate="email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0" y="2859088"/>
            <a:ext cx="9144000" cy="2295678"/>
          </a:xfrm>
          <a:prstGeom prst="rect">
            <a:avLst/>
          </a:prstGeom>
        </p:spPr>
      </p:pic>
      <p:sp>
        <p:nvSpPr>
          <p:cNvPr id="18" name="矩形 17"/>
          <p:cNvSpPr/>
          <p:nvPr/>
        </p:nvSpPr>
        <p:spPr bwMode="auto">
          <a:xfrm>
            <a:off x="2228933" y="702719"/>
            <a:ext cx="5010067" cy="1569660"/>
          </a:xfrm>
          <a:prstGeom prst="rect">
            <a:avLst/>
          </a:prstGeom>
        </p:spPr>
        <p:txBody>
          <a:bodyPr vert="horz" wrap="square">
            <a:spAutoFit/>
          </a:bodyPr>
          <a:lstStyle/>
          <a:p>
            <a:pPr>
              <a:defRPr/>
            </a:pPr>
            <a:r>
              <a:rPr lang="zh-CN" altLang="en-US" sz="9600" b="1" spc="-150" dirty="0">
                <a:solidFill>
                  <a:schemeClr val="accent1"/>
                </a:solidFill>
                <a:latin typeface="微软雅黑"/>
                <a:ea typeface="微软雅黑"/>
                <a:sym typeface="微软雅黑"/>
              </a:rPr>
              <a:t>尊</a:t>
            </a:r>
            <a:r>
              <a:rPr lang="zh-CN" altLang="en-US" sz="8000" b="1" spc="-150" dirty="0" smtClean="0">
                <a:solidFill>
                  <a:schemeClr val="accent1"/>
                </a:solidFill>
                <a:latin typeface="微软雅黑"/>
                <a:ea typeface="微软雅黑"/>
                <a:sym typeface="微软雅黑"/>
              </a:rPr>
              <a:t>老</a:t>
            </a:r>
            <a:r>
              <a:rPr lang="zh-CN" altLang="en-US" sz="9600" b="1" spc="-150" dirty="0" smtClean="0">
                <a:solidFill>
                  <a:schemeClr val="accent1"/>
                </a:solidFill>
                <a:latin typeface="微软雅黑"/>
                <a:ea typeface="微软雅黑"/>
                <a:sym typeface="微软雅黑"/>
              </a:rPr>
              <a:t>爱</a:t>
            </a:r>
            <a:r>
              <a:rPr lang="zh-CN" altLang="en-US" sz="8800" b="1" spc="-150" dirty="0" smtClean="0">
                <a:solidFill>
                  <a:schemeClr val="accent1"/>
                </a:solidFill>
                <a:latin typeface="微软雅黑"/>
                <a:ea typeface="微软雅黑"/>
                <a:sym typeface="微软雅黑"/>
              </a:rPr>
              <a:t>亲</a:t>
            </a:r>
            <a:endParaRPr lang="zh-CN" altLang="en-US" sz="8800" b="1" spc="-150" dirty="0">
              <a:solidFill>
                <a:schemeClr val="accent1"/>
              </a:solidFill>
              <a:latin typeface="微软雅黑"/>
              <a:ea typeface="微软雅黑"/>
              <a:sym typeface="微软雅黑"/>
            </a:endParaRPr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200" y="2571750"/>
            <a:ext cx="2388923" cy="2388923"/>
          </a:xfrm>
          <a:prstGeom prst="rect">
            <a:avLst/>
          </a:prstGeom>
        </p:spPr>
      </p:pic>
      <p:grpSp>
        <p:nvGrpSpPr>
          <p:cNvPr id="12" name="组合 11"/>
          <p:cNvGrpSpPr/>
          <p:nvPr/>
        </p:nvGrpSpPr>
        <p:grpSpPr>
          <a:xfrm>
            <a:off x="2520493" y="2226719"/>
            <a:ext cx="5099507" cy="519641"/>
            <a:chOff x="2672893" y="2168172"/>
            <a:chExt cx="5099507" cy="519641"/>
          </a:xfrm>
        </p:grpSpPr>
        <p:sp>
          <p:nvSpPr>
            <p:cNvPr id="15" name="矩形 14"/>
            <p:cNvSpPr/>
            <p:nvPr/>
          </p:nvSpPr>
          <p:spPr bwMode="auto">
            <a:xfrm>
              <a:off x="2672893" y="2168172"/>
              <a:ext cx="5099507" cy="430887"/>
            </a:xfrm>
            <a:prstGeom prst="rect">
              <a:avLst/>
            </a:prstGeom>
          </p:spPr>
          <p:txBody>
            <a:bodyPr vert="horz" wrap="square">
              <a:spAutoFit/>
            </a:bodyPr>
            <a:lstStyle/>
            <a:p>
              <a:pPr>
                <a:defRPr/>
              </a:pPr>
              <a:r>
                <a:rPr lang="zh-CN" altLang="en-US" sz="2200" spc="1600">
                  <a:solidFill>
                    <a:schemeClr val="accent1"/>
                  </a:solidFill>
                  <a:latin typeface="微软雅黑"/>
                  <a:ea typeface="微软雅黑"/>
                  <a:sym typeface="微软雅黑"/>
                </a:rPr>
                <a:t>中小学生品德主题班会</a:t>
              </a:r>
            </a:p>
          </p:txBody>
        </p:sp>
        <p:cxnSp>
          <p:nvCxnSpPr>
            <p:cNvPr id="10" name="直接连接符 9"/>
            <p:cNvCxnSpPr/>
            <p:nvPr/>
          </p:nvCxnSpPr>
          <p:spPr>
            <a:xfrm>
              <a:off x="2678911" y="2687813"/>
              <a:ext cx="48006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组合 13"/>
          <p:cNvGrpSpPr/>
          <p:nvPr/>
        </p:nvGrpSpPr>
        <p:grpSpPr>
          <a:xfrm>
            <a:off x="6884999" y="1023442"/>
            <a:ext cx="430201" cy="593677"/>
            <a:chOff x="6876802" y="904312"/>
            <a:chExt cx="430201" cy="593677"/>
          </a:xfrm>
        </p:grpSpPr>
        <p:pic>
          <p:nvPicPr>
            <p:cNvPr id="6" name="图片 5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6876802" y="904312"/>
              <a:ext cx="430201" cy="593677"/>
            </a:xfrm>
            <a:prstGeom prst="rect">
              <a:avLst/>
            </a:prstGeom>
          </p:spPr>
        </p:pic>
        <p:sp>
          <p:nvSpPr>
            <p:cNvPr id="28" name="矩形 27"/>
            <p:cNvSpPr/>
            <p:nvPr/>
          </p:nvSpPr>
          <p:spPr bwMode="auto">
            <a:xfrm>
              <a:off x="6926000" y="987950"/>
              <a:ext cx="228600" cy="415498"/>
            </a:xfrm>
            <a:prstGeom prst="rect">
              <a:avLst/>
            </a:prstGeom>
          </p:spPr>
          <p:txBody>
            <a:bodyPr vert="horz" wrap="square">
              <a:spAutoFit/>
            </a:bodyPr>
            <a:lstStyle/>
            <a:p>
              <a:pPr>
                <a:defRPr/>
              </a:pPr>
              <a:r>
                <a:rPr lang="zh-CN" altLang="en-US" sz="1050" spc="300" smtClean="0">
                  <a:solidFill>
                    <a:srgbClr val="FFFEFA"/>
                  </a:solidFill>
                  <a:latin typeface="微软雅黑"/>
                  <a:ea typeface="微软雅黑"/>
                  <a:cs typeface="经典繁方篆" panose="02010609000101010101" pitchFamily="49" charset="-122"/>
                  <a:sym typeface="微软雅黑"/>
                </a:rPr>
                <a:t>尊老</a:t>
              </a:r>
              <a:endParaRPr lang="en-US" altLang="zh-CN" sz="1050" spc="300" smtClean="0">
                <a:solidFill>
                  <a:srgbClr val="FFFEFA"/>
                </a:solidFill>
                <a:latin typeface="微软雅黑"/>
                <a:ea typeface="微软雅黑"/>
                <a:cs typeface="经典繁方篆" panose="02010609000101010101" pitchFamily="49" charset="-122"/>
                <a:sym typeface="微软雅黑"/>
              </a:endParaRPr>
            </a:p>
          </p:txBody>
        </p:sp>
      </p:grpSp>
      <p:pic>
        <p:nvPicPr>
          <p:cNvPr id="16" name="图片 15"/>
          <p:cNvPicPr>
            <a:picLocks noChangeAspect="1"/>
          </p:cNvPicPr>
          <p:nvPr/>
        </p:nvPicPr>
        <p:blipFill>
          <a:blip r:embed="rId6" cstate="email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brightnessContrast bright="-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5604272" y="3376206"/>
            <a:ext cx="1337793" cy="719544"/>
          </a:xfrm>
          <a:prstGeom prst="rect">
            <a:avLst/>
          </a:prstGeom>
        </p:spPr>
      </p:pic>
      <p:pic>
        <p:nvPicPr>
          <p:cNvPr id="32" name="图片 31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6589073" y="292"/>
            <a:ext cx="2568065" cy="16151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34145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 xmlns:p15="http://schemas.microsoft.com/office/powerpoint/2012/main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indefinite"/>
                            </p:stCondLst>
                          </p:cTn>
                        </p:par>
                      </p:childTnLst>
                    </p:cTn>
                  </p:par>
                  <p:par>
                    <p:cTn id="5" fill="hold">
                      <p:stCondLst>
                        <p:cond delay="indefinite"/>
                      </p:stCondLst>
                      <p:childTnLst>
                        <p:par>
                          <p:cTn id="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  <p:cond evt="onBegin" delay="0">
                          <p:tn val="18"/>
                        </p:cond>
                      </p:stCondLst>
                      <p:childTnLst>
                        <p:par>
                          <p:cTn id="20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2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  <p:cond evt="onBegin" delay="0">
                          <p:tn val="26"/>
                        </p:cond>
                      </p:stCondLst>
                      <p:childTnLst>
                        <p:par>
                          <p:cTn id="28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2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  <p:cond evt="onBegin" delay="0">
                          <p:tn val="35"/>
                        </p:cond>
                      </p:stCondLst>
                      <p:childTnLst>
                        <p:par>
                          <p:cTn id="37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3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  <p:cond evt="onBegin" delay="0">
                          <p:tn val="43"/>
                        </p:cond>
                      </p:stCondLst>
                      <p:childTnLst>
                        <p:par>
                          <p:cTn id="45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4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  <p:cond evt="onBegin" delay="0">
                          <p:tn val="49"/>
                        </p:cond>
                      </p:stCondLst>
                      <p:childTnLst>
                        <p:par>
                          <p:cTn id="51" fill="hold" nodeType="withGroup">
                            <p:stCondLst>
                              <p:cond delay="indefinite"/>
                            </p:stCond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indefinite"/>
                            </p:stCond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indefinite"/>
                            </p:stCond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2" cstate="email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 flipH="1">
            <a:off x="0" y="2190750"/>
            <a:ext cx="9144000" cy="2964016"/>
          </a:xfrm>
          <a:prstGeom prst="rect">
            <a:avLst/>
          </a:prstGeom>
        </p:spPr>
      </p:pic>
      <p:pic>
        <p:nvPicPr>
          <p:cNvPr id="32" name="图片 3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5553103" y="292"/>
            <a:ext cx="3604036" cy="2266658"/>
          </a:xfrm>
          <a:prstGeom prst="rect">
            <a:avLst/>
          </a:prstGeom>
        </p:spPr>
      </p:pic>
      <p:sp>
        <p:nvSpPr>
          <p:cNvPr id="17" name="Text Box 3"/>
          <p:cNvSpPr txBox="1">
            <a:spLocks noChangeArrowheads="1"/>
          </p:cNvSpPr>
          <p:nvPr/>
        </p:nvSpPr>
        <p:spPr bwMode="auto">
          <a:xfrm>
            <a:off x="1025160" y="1303913"/>
            <a:ext cx="1238249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altLang="zh-CN" sz="6000" b="1" smtClean="0">
                <a:solidFill>
                  <a:schemeClr val="accent1"/>
                </a:solidFill>
                <a:latin typeface="微软雅黑"/>
                <a:ea typeface="微软雅黑"/>
                <a:sym typeface="微软雅黑"/>
              </a:rPr>
              <a:t>02</a:t>
            </a:r>
            <a:endParaRPr lang="zh-CN" altLang="en-US" sz="6000" b="1">
              <a:solidFill>
                <a:schemeClr val="accent1"/>
              </a:solidFill>
              <a:latin typeface="微软雅黑"/>
              <a:ea typeface="微软雅黑"/>
              <a:sym typeface="微软雅黑"/>
            </a:endParaRPr>
          </a:p>
        </p:txBody>
      </p:sp>
      <p:sp>
        <p:nvSpPr>
          <p:cNvPr id="20" name="Text Box 3"/>
          <p:cNvSpPr txBox="1">
            <a:spLocks noChangeArrowheads="1"/>
          </p:cNvSpPr>
          <p:nvPr/>
        </p:nvSpPr>
        <p:spPr bwMode="auto">
          <a:xfrm>
            <a:off x="2415810" y="1328976"/>
            <a:ext cx="5543550" cy="861774"/>
          </a:xfrm>
          <a:prstGeom prst="rect">
            <a:avLst/>
          </a:prstGeom>
          <a:noFill/>
          <a:ln w="9525">
            <a:noFill/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/>
          <a:p>
            <a:r>
              <a:rPr lang="zh-CN" altLang="en-US" sz="5000" b="1" spc="600">
                <a:solidFill>
                  <a:schemeClr val="accent1"/>
                </a:solidFill>
                <a:latin typeface="微软雅黑"/>
                <a:ea typeface="微软雅黑"/>
                <a:sym typeface="微软雅黑"/>
              </a:rPr>
              <a:t>尊老爱亲明白爱</a:t>
            </a: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228600" y="2404290"/>
            <a:ext cx="2555489" cy="2555489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5187585" y="2619219"/>
            <a:ext cx="2641990" cy="2641990"/>
          </a:xfrm>
          <a:prstGeom prst="rect">
            <a:avLst/>
          </a:prstGeom>
        </p:spPr>
      </p:pic>
      <p:sp>
        <p:nvSpPr>
          <p:cNvPr id="26" name="矩形 25"/>
          <p:cNvSpPr/>
          <p:nvPr/>
        </p:nvSpPr>
        <p:spPr>
          <a:xfrm>
            <a:off x="2472960" y="2142113"/>
            <a:ext cx="5179400" cy="5207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1160" smtClean="0">
                <a:solidFill>
                  <a:schemeClr val="accent1"/>
                </a:solidFill>
                <a:latin typeface="微软雅黑"/>
                <a:ea typeface="微软雅黑"/>
                <a:sym typeface="微软雅黑"/>
              </a:rPr>
              <a:t>moral theme class meeting for primary and middle school students class </a:t>
            </a:r>
            <a:r>
              <a:rPr lang="zh-CN" altLang="en-US" sz="1160">
                <a:solidFill>
                  <a:schemeClr val="accent1"/>
                </a:solidFill>
                <a:latin typeface="微软雅黑"/>
                <a:ea typeface="微软雅黑"/>
                <a:sym typeface="微软雅黑"/>
              </a:rPr>
              <a:t>meeting for primary and </a:t>
            </a:r>
            <a:r>
              <a:rPr lang="zh-CN" altLang="en-US" sz="1160" smtClean="0">
                <a:solidFill>
                  <a:schemeClr val="accent1"/>
                </a:solidFill>
                <a:latin typeface="微软雅黑"/>
                <a:ea typeface="微软雅黑"/>
                <a:sym typeface="微软雅黑"/>
              </a:rPr>
              <a:t>middle</a:t>
            </a:r>
            <a:endParaRPr lang="zh-CN" altLang="en-US" sz="1160">
              <a:solidFill>
                <a:schemeClr val="accent1"/>
              </a:solidFill>
              <a:latin typeface="微软雅黑"/>
              <a:ea typeface="微软雅黑"/>
              <a:sym typeface="微软雅黑"/>
            </a:endParaRPr>
          </a:p>
        </p:txBody>
      </p:sp>
    </p:spTree>
    <p:extLst>
      <p:ext uri="{BB962C8B-B14F-4D97-AF65-F5344CB8AC3E}">
        <p14:creationId xmlns:p14="http://schemas.microsoft.com/office/powerpoint/2010/main" val="658430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 xmlns:p15="http://schemas.microsoft.com/office/powerpoint/2012/main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2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3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3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0" grpId="1"/>
      <p:bldP spid="26" grpId="2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组合 6"/>
          <p:cNvGrpSpPr/>
          <p:nvPr/>
        </p:nvGrpSpPr>
        <p:grpSpPr>
          <a:xfrm>
            <a:off x="838200" y="1504950"/>
            <a:ext cx="2380902" cy="2380902"/>
            <a:chOff x="819498" y="1562448"/>
            <a:chExt cx="2380902" cy="2380902"/>
          </a:xfrm>
        </p:grpSpPr>
        <p:sp>
          <p:nvSpPr>
            <p:cNvPr id="32773" name="Text Box 5"/>
            <p:cNvSpPr txBox="1">
              <a:spLocks noChangeArrowheads="1"/>
            </p:cNvSpPr>
            <p:nvPr/>
          </p:nvSpPr>
          <p:spPr bwMode="auto">
            <a:xfrm>
              <a:off x="1124298" y="1968069"/>
              <a:ext cx="1725558" cy="15696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algn="ctr">
                <a:spcBef>
                  <a:spcPct val="0"/>
                </a:spcBef>
              </a:pPr>
              <a:r>
                <a:rPr lang="zh-CN" altLang="en-US" sz="3200" b="1" dirty="0">
                  <a:solidFill>
                    <a:schemeClr val="accent1"/>
                  </a:solidFill>
                  <a:latin typeface="微软雅黑"/>
                  <a:ea typeface="微软雅黑"/>
                  <a:sym typeface="微软雅黑"/>
                </a:rPr>
                <a:t>与父母</a:t>
              </a:r>
              <a:r>
                <a:rPr lang="zh-CN" altLang="en-US" sz="3200" b="1" dirty="0" smtClean="0">
                  <a:solidFill>
                    <a:schemeClr val="accent1"/>
                  </a:solidFill>
                  <a:latin typeface="微软雅黑"/>
                  <a:ea typeface="微软雅黑"/>
                  <a:sym typeface="微软雅黑"/>
                </a:rPr>
                <a:t>沟通</a:t>
              </a:r>
              <a:r>
                <a:rPr lang="zh-CN" altLang="en-US" sz="3200" b="1" dirty="0">
                  <a:solidFill>
                    <a:schemeClr val="accent1"/>
                  </a:solidFill>
                  <a:latin typeface="微软雅黑"/>
                  <a:ea typeface="微软雅黑"/>
                  <a:sym typeface="微软雅黑"/>
                </a:rPr>
                <a:t>的过程</a:t>
              </a:r>
            </a:p>
          </p:txBody>
        </p:sp>
        <p:sp>
          <p:nvSpPr>
            <p:cNvPr id="3" name="椭圆 2"/>
            <p:cNvSpPr/>
            <p:nvPr/>
          </p:nvSpPr>
          <p:spPr>
            <a:xfrm>
              <a:off x="819498" y="1562448"/>
              <a:ext cx="2380902" cy="2380902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微软雅黑"/>
                <a:ea typeface="微软雅黑"/>
                <a:sym typeface="微软雅黑"/>
              </a:endParaRPr>
            </a:p>
          </p:txBody>
        </p:sp>
      </p:grpSp>
      <p:sp>
        <p:nvSpPr>
          <p:cNvPr id="4" name="矩形 3"/>
          <p:cNvSpPr/>
          <p:nvPr/>
        </p:nvSpPr>
        <p:spPr>
          <a:xfrm>
            <a:off x="3581400" y="1581150"/>
            <a:ext cx="4572000" cy="13195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200000"/>
              </a:lnSpc>
            </a:pPr>
            <a:r>
              <a:rPr kumimoji="1" lang="zh-CN" altLang="en-US" sz="1400" dirty="0">
                <a:solidFill>
                  <a:schemeClr val="accent1"/>
                </a:solidFill>
                <a:latin typeface="微软雅黑"/>
                <a:ea typeface="微软雅黑"/>
                <a:sym typeface="微软雅黑"/>
              </a:rPr>
              <a:t>小学生小冰，向爸爸提出晚饭后到同学家做作业，顺便看会电脑。爸爸同意了，但要求她</a:t>
            </a:r>
            <a:r>
              <a:rPr kumimoji="1" lang="en-US" altLang="zh-CN" sz="1400" dirty="0">
                <a:solidFill>
                  <a:schemeClr val="accent1"/>
                </a:solidFill>
                <a:latin typeface="微软雅黑"/>
                <a:ea typeface="微软雅黑"/>
                <a:sym typeface="微软雅黑"/>
              </a:rPr>
              <a:t>8</a:t>
            </a:r>
            <a:r>
              <a:rPr kumimoji="1" lang="zh-CN" altLang="en-US" sz="1400" dirty="0">
                <a:solidFill>
                  <a:schemeClr val="accent1"/>
                </a:solidFill>
                <a:latin typeface="微软雅黑"/>
                <a:ea typeface="微软雅黑"/>
                <a:sym typeface="微软雅黑"/>
              </a:rPr>
              <a:t>点以前回家，小冰</a:t>
            </a:r>
            <a:r>
              <a:rPr kumimoji="1" lang="zh-CN" altLang="en-US" sz="1400" dirty="0" smtClean="0">
                <a:solidFill>
                  <a:schemeClr val="accent1"/>
                </a:solidFill>
                <a:latin typeface="微软雅黑"/>
                <a:ea typeface="微软雅黑"/>
                <a:sym typeface="微软雅黑"/>
              </a:rPr>
              <a:t>想现在</a:t>
            </a:r>
            <a:r>
              <a:rPr kumimoji="1" lang="zh-CN" altLang="en-US" sz="1400" dirty="0">
                <a:solidFill>
                  <a:schemeClr val="accent1"/>
                </a:solidFill>
                <a:latin typeface="微软雅黑"/>
                <a:ea typeface="微软雅黑"/>
                <a:sym typeface="微软雅黑"/>
              </a:rPr>
              <a:t>已经快</a:t>
            </a:r>
            <a:r>
              <a:rPr kumimoji="1" lang="en-US" altLang="zh-CN" sz="1400" dirty="0">
                <a:solidFill>
                  <a:schemeClr val="accent1"/>
                </a:solidFill>
                <a:latin typeface="微软雅黑"/>
                <a:ea typeface="微软雅黑"/>
                <a:sym typeface="微软雅黑"/>
              </a:rPr>
              <a:t>7</a:t>
            </a:r>
            <a:r>
              <a:rPr kumimoji="1" lang="zh-CN" altLang="en-US" sz="1400" dirty="0">
                <a:solidFill>
                  <a:schemeClr val="accent1"/>
                </a:solidFill>
                <a:latin typeface="微软雅黑"/>
                <a:ea typeface="微软雅黑"/>
                <a:sym typeface="微软雅黑"/>
              </a:rPr>
              <a:t>点了，那么快回来不合理！一时冒了火</a:t>
            </a:r>
            <a:r>
              <a:rPr kumimoji="1" lang="zh-CN" altLang="en-US" sz="1400" dirty="0" smtClean="0">
                <a:solidFill>
                  <a:schemeClr val="accent1"/>
                </a:solidFill>
                <a:latin typeface="微软雅黑"/>
                <a:ea typeface="微软雅黑"/>
                <a:sym typeface="微软雅黑"/>
              </a:rPr>
              <a:t>。</a:t>
            </a:r>
            <a:endParaRPr lang="zh-CN" altLang="en-US" sz="1400" dirty="0">
              <a:solidFill>
                <a:schemeClr val="accent1"/>
              </a:solidFill>
              <a:latin typeface="微软雅黑"/>
              <a:ea typeface="微软雅黑"/>
              <a:sym typeface="微软雅黑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3505200" y="3452396"/>
            <a:ext cx="457200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kumimoji="1" lang="zh-CN" altLang="en-US" sz="1600" b="1">
                <a:solidFill>
                  <a:schemeClr val="accent1"/>
                </a:solidFill>
                <a:latin typeface="微软雅黑"/>
                <a:ea typeface="微软雅黑"/>
                <a:sym typeface="微软雅黑"/>
              </a:rPr>
              <a:t>思考：</a:t>
            </a:r>
            <a:r>
              <a:rPr kumimoji="1" lang="en-US" altLang="zh-CN" sz="1600" b="1">
                <a:solidFill>
                  <a:schemeClr val="accent1"/>
                </a:solidFill>
                <a:latin typeface="微软雅黑"/>
                <a:ea typeface="微软雅黑"/>
                <a:sym typeface="微软雅黑"/>
              </a:rPr>
              <a:t>1. </a:t>
            </a:r>
            <a:r>
              <a:rPr kumimoji="1" lang="zh-CN" altLang="en-US" sz="1600" b="1">
                <a:solidFill>
                  <a:schemeClr val="accent1"/>
                </a:solidFill>
                <a:latin typeface="微软雅黑"/>
                <a:ea typeface="微软雅黑"/>
                <a:sym typeface="微软雅黑"/>
              </a:rPr>
              <a:t>你的协调办法是什么</a:t>
            </a:r>
            <a:r>
              <a:rPr kumimoji="1" lang="en-US" altLang="zh-CN" sz="1600" b="1">
                <a:solidFill>
                  <a:schemeClr val="accent1"/>
                </a:solidFill>
                <a:latin typeface="微软雅黑"/>
                <a:ea typeface="微软雅黑"/>
                <a:sym typeface="微软雅黑"/>
              </a:rPr>
              <a:t>?</a:t>
            </a:r>
            <a:r>
              <a:rPr kumimoji="1" lang="zh-CN" altLang="en-US" sz="1600" b="1">
                <a:solidFill>
                  <a:schemeClr val="accent1"/>
                </a:solidFill>
                <a:latin typeface="微软雅黑"/>
                <a:ea typeface="微软雅黑"/>
                <a:sym typeface="微软雅黑"/>
              </a:rPr>
              <a:t>会导致什么结果？</a:t>
            </a:r>
          </a:p>
        </p:txBody>
      </p:sp>
      <p:cxnSp>
        <p:nvCxnSpPr>
          <p:cNvPr id="6" name="直接连接符 5"/>
          <p:cNvCxnSpPr/>
          <p:nvPr/>
        </p:nvCxnSpPr>
        <p:spPr>
          <a:xfrm>
            <a:off x="3657600" y="3223796"/>
            <a:ext cx="4267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402922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 xmlns:p15="http://schemas.microsoft.com/office/powerpoint/2012/main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2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9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>
            <a:off x="685800" y="1352550"/>
            <a:ext cx="6828631" cy="461665"/>
            <a:chOff x="685800" y="1345520"/>
            <a:chExt cx="6828631" cy="461665"/>
          </a:xfrm>
        </p:grpSpPr>
        <p:sp>
          <p:nvSpPr>
            <p:cNvPr id="41985" name="Rectangle 2"/>
            <p:cNvSpPr>
              <a:spLocks noChangeArrowheads="1"/>
            </p:cNvSpPr>
            <p:nvPr/>
          </p:nvSpPr>
          <p:spPr bwMode="auto">
            <a:xfrm>
              <a:off x="2025372" y="1367577"/>
              <a:ext cx="5489059" cy="420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anchor="ctr">
              <a:spAutoFit/>
            </a:bodyPr>
            <a:lstStyle/>
            <a:p>
              <a:pPr>
                <a:lnSpc>
                  <a:spcPts val="2875"/>
                </a:lnSpc>
                <a:spcBef>
                  <a:spcPct val="0"/>
                </a:spcBef>
              </a:pPr>
              <a:r>
                <a:rPr lang="zh-CN" altLang="en-US" sz="1600" dirty="0">
                  <a:solidFill>
                    <a:srgbClr val="663300"/>
                  </a:solidFill>
                  <a:latin typeface="微软雅黑"/>
                  <a:ea typeface="微软雅黑"/>
                  <a:sym typeface="微软雅黑"/>
                </a:rPr>
                <a:t>让我们一起帮小冰正确处理这件事、寻求解决冲突的办法？</a:t>
              </a:r>
              <a:r>
                <a:rPr lang="zh-CN" altLang="en-US" sz="1600" dirty="0">
                  <a:solidFill>
                    <a:schemeClr val="tx1"/>
                  </a:solidFill>
                  <a:latin typeface="微软雅黑"/>
                  <a:ea typeface="微软雅黑"/>
                  <a:sym typeface="微软雅黑"/>
                </a:rPr>
                <a:t> </a:t>
              </a:r>
            </a:p>
          </p:txBody>
        </p:sp>
        <p:sp>
          <p:nvSpPr>
            <p:cNvPr id="33796" name="Rectangle 3"/>
            <p:cNvSpPr>
              <a:spLocks noChangeArrowheads="1"/>
            </p:cNvSpPr>
            <p:nvPr/>
          </p:nvSpPr>
          <p:spPr bwMode="auto">
            <a:xfrm>
              <a:off x="685800" y="1345520"/>
              <a:ext cx="1415772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spcBef>
                  <a:spcPct val="0"/>
                </a:spcBef>
                <a:defRPr/>
              </a:pPr>
              <a:r>
                <a:rPr lang="zh-CN" altLang="en-US" sz="2400" b="1" smtClean="0">
                  <a:solidFill>
                    <a:schemeClr val="accent1"/>
                  </a:solidFill>
                  <a:latin typeface="微软雅黑"/>
                  <a:ea typeface="微软雅黑"/>
                  <a:sym typeface="微软雅黑"/>
                </a:rPr>
                <a:t>探究题目</a:t>
              </a:r>
              <a:endParaRPr lang="zh-CN" altLang="en-US" sz="2400" b="1">
                <a:solidFill>
                  <a:schemeClr val="accent1"/>
                </a:solidFill>
                <a:latin typeface="微软雅黑"/>
                <a:ea typeface="微软雅黑"/>
                <a:sym typeface="微软雅黑"/>
              </a:endParaRPr>
            </a:p>
          </p:txBody>
        </p:sp>
      </p:grpSp>
      <p:grpSp>
        <p:nvGrpSpPr>
          <p:cNvPr id="3" name="组合 2"/>
          <p:cNvGrpSpPr/>
          <p:nvPr/>
        </p:nvGrpSpPr>
        <p:grpSpPr>
          <a:xfrm>
            <a:off x="775049" y="2038350"/>
            <a:ext cx="1819368" cy="1981200"/>
            <a:chOff x="742063" y="2038350"/>
            <a:chExt cx="1819368" cy="1981200"/>
          </a:xfrm>
        </p:grpSpPr>
        <p:sp>
          <p:nvSpPr>
            <p:cNvPr id="5" name="Rectangle 2"/>
            <p:cNvSpPr>
              <a:spLocks noChangeArrowheads="1"/>
            </p:cNvSpPr>
            <p:nvPr/>
          </p:nvSpPr>
          <p:spPr bwMode="auto">
            <a:xfrm>
              <a:off x="838200" y="2468999"/>
              <a:ext cx="1723231" cy="11695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r>
                <a:rPr lang="zh-CN" altLang="en-US" sz="1400" b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/>
                  <a:ea typeface="微软雅黑"/>
                  <a:sym typeface="微软雅黑"/>
                </a:rPr>
                <a:t>不到同学家做</a:t>
              </a:r>
              <a:r>
                <a:rPr lang="zh-CN" altLang="en-US" sz="1400" b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/>
                  <a:ea typeface="微软雅黑"/>
                  <a:sym typeface="微软雅黑"/>
                </a:rPr>
                <a:t>作业看</a:t>
              </a:r>
              <a:r>
                <a:rPr lang="zh-CN" altLang="en-US" sz="1400" b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/>
                  <a:ea typeface="微软雅黑"/>
                  <a:sym typeface="微软雅黑"/>
                </a:rPr>
                <a:t>录像了，会导致对同学失信，自己也不满意，由此还会迁怒于</a:t>
              </a:r>
              <a:r>
                <a:rPr lang="zh-CN" altLang="en-US" sz="1400" b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/>
                  <a:ea typeface="微软雅黑"/>
                  <a:sym typeface="微软雅黑"/>
                </a:rPr>
                <a:t>家长</a:t>
              </a:r>
              <a:endParaRPr lang="zh-CN" altLang="en-US" sz="1400" b="0">
                <a:solidFill>
                  <a:schemeClr val="tx1">
                    <a:lumMod val="85000"/>
                    <a:lumOff val="15000"/>
                  </a:schemeClr>
                </a:solidFill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" name="矩形 1"/>
            <p:cNvSpPr/>
            <p:nvPr/>
          </p:nvSpPr>
          <p:spPr>
            <a:xfrm>
              <a:off x="742063" y="2038350"/>
              <a:ext cx="1772537" cy="198120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微软雅黑"/>
                <a:ea typeface="微软雅黑"/>
                <a:sym typeface="微软雅黑"/>
              </a:endParaRPr>
            </a:p>
          </p:txBody>
        </p:sp>
      </p:grpSp>
      <p:grpSp>
        <p:nvGrpSpPr>
          <p:cNvPr id="11" name="组合 10"/>
          <p:cNvGrpSpPr/>
          <p:nvPr/>
        </p:nvGrpSpPr>
        <p:grpSpPr>
          <a:xfrm>
            <a:off x="2704243" y="2038350"/>
            <a:ext cx="1819368" cy="1981200"/>
            <a:chOff x="742063" y="2038350"/>
            <a:chExt cx="1819368" cy="1981200"/>
          </a:xfrm>
        </p:grpSpPr>
        <p:sp>
          <p:nvSpPr>
            <p:cNvPr id="12" name="Rectangle 2"/>
            <p:cNvSpPr>
              <a:spLocks noChangeArrowheads="1"/>
            </p:cNvSpPr>
            <p:nvPr/>
          </p:nvSpPr>
          <p:spPr bwMode="auto">
            <a:xfrm>
              <a:off x="838200" y="2468999"/>
              <a:ext cx="1723231" cy="11695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r>
                <a:rPr lang="zh-CN" altLang="en-US" sz="140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/>
                  <a:ea typeface="微软雅黑"/>
                  <a:sym typeface="微软雅黑"/>
                </a:rPr>
                <a:t>按家长的要求做，这保证了安全和休息，可未必有时间看录像自己和同学都不能尽兴；</a:t>
              </a:r>
            </a:p>
          </p:txBody>
        </p:sp>
        <p:sp>
          <p:nvSpPr>
            <p:cNvPr id="13" name="矩形 12"/>
            <p:cNvSpPr/>
            <p:nvPr/>
          </p:nvSpPr>
          <p:spPr>
            <a:xfrm>
              <a:off x="742063" y="2038350"/>
              <a:ext cx="1772537" cy="198120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微软雅黑"/>
                <a:ea typeface="微软雅黑"/>
                <a:sym typeface="微软雅黑"/>
              </a:endParaRPr>
            </a:p>
          </p:txBody>
        </p:sp>
      </p:grpSp>
      <p:grpSp>
        <p:nvGrpSpPr>
          <p:cNvPr id="14" name="组合 13"/>
          <p:cNvGrpSpPr/>
          <p:nvPr/>
        </p:nvGrpSpPr>
        <p:grpSpPr>
          <a:xfrm>
            <a:off x="4633437" y="2038350"/>
            <a:ext cx="1819368" cy="1981200"/>
            <a:chOff x="742063" y="2038350"/>
            <a:chExt cx="1819368" cy="1981200"/>
          </a:xfrm>
        </p:grpSpPr>
        <p:sp>
          <p:nvSpPr>
            <p:cNvPr id="15" name="Rectangle 2"/>
            <p:cNvSpPr>
              <a:spLocks noChangeArrowheads="1"/>
            </p:cNvSpPr>
            <p:nvPr/>
          </p:nvSpPr>
          <p:spPr bwMode="auto">
            <a:xfrm>
              <a:off x="838200" y="2468999"/>
              <a:ext cx="1723231" cy="7386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r>
                <a:rPr lang="zh-CN" altLang="en-US" sz="140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/>
                  <a:ea typeface="微软雅黑"/>
                  <a:sym typeface="微软雅黑"/>
                </a:rPr>
                <a:t>与家长协商，双方都作些让步，可能双方都满意。</a:t>
              </a:r>
            </a:p>
          </p:txBody>
        </p:sp>
        <p:sp>
          <p:nvSpPr>
            <p:cNvPr id="16" name="矩形 15"/>
            <p:cNvSpPr/>
            <p:nvPr/>
          </p:nvSpPr>
          <p:spPr>
            <a:xfrm>
              <a:off x="742063" y="2038350"/>
              <a:ext cx="1772537" cy="198120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微软雅黑"/>
                <a:ea typeface="微软雅黑"/>
                <a:sym typeface="微软雅黑"/>
              </a:endParaRPr>
            </a:p>
          </p:txBody>
        </p:sp>
      </p:grpSp>
      <p:grpSp>
        <p:nvGrpSpPr>
          <p:cNvPr id="17" name="组合 16"/>
          <p:cNvGrpSpPr/>
          <p:nvPr/>
        </p:nvGrpSpPr>
        <p:grpSpPr>
          <a:xfrm>
            <a:off x="6562632" y="2038350"/>
            <a:ext cx="1819368" cy="1981200"/>
            <a:chOff x="742063" y="2038350"/>
            <a:chExt cx="1819368" cy="1981200"/>
          </a:xfrm>
        </p:grpSpPr>
        <p:sp>
          <p:nvSpPr>
            <p:cNvPr id="18" name="Rectangle 2"/>
            <p:cNvSpPr>
              <a:spLocks noChangeArrowheads="1"/>
            </p:cNvSpPr>
            <p:nvPr/>
          </p:nvSpPr>
          <p:spPr bwMode="auto">
            <a:xfrm>
              <a:off x="838200" y="2468999"/>
              <a:ext cx="1723231" cy="13849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r>
                <a:rPr lang="zh-CN" altLang="en-US" sz="140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/>
                  <a:ea typeface="微软雅黑"/>
                  <a:sym typeface="微软雅黑"/>
                </a:rPr>
                <a:t>不理家长的要求，写完作业、看完录像再回来，这会让家长担心、着急，说不定到现场亲自捉拿</a:t>
              </a:r>
            </a:p>
          </p:txBody>
        </p:sp>
        <p:sp>
          <p:nvSpPr>
            <p:cNvPr id="19" name="矩形 18"/>
            <p:cNvSpPr/>
            <p:nvPr/>
          </p:nvSpPr>
          <p:spPr>
            <a:xfrm>
              <a:off x="742063" y="2038350"/>
              <a:ext cx="1772537" cy="198120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微软雅黑"/>
                <a:ea typeface="微软雅黑"/>
                <a:sym typeface="微软雅黑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61441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 xmlns:p15="http://schemas.microsoft.com/office/powerpoint/2012/main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1390650"/>
            <a:ext cx="3881437" cy="342900"/>
          </a:xfrm>
        </p:spPr>
        <p:txBody>
          <a:bodyPr rtlCol="0">
            <a:noAutofit/>
          </a:bodyPr>
          <a:lstStyle/>
          <a:p>
            <a:pPr algn="l">
              <a:spcBef>
                <a:spcPct val="50000"/>
              </a:spcBef>
              <a:defRPr/>
            </a:pPr>
            <a:r>
              <a:rPr kumimoji="1" lang="zh-CN" altLang="en-US" sz="2000" b="1" dirty="0" smtClean="0">
                <a:solidFill>
                  <a:schemeClr val="accent1"/>
                </a:solidFill>
                <a:latin typeface="微软雅黑"/>
                <a:ea typeface="微软雅黑"/>
                <a:cs typeface="+mn-cs"/>
                <a:sym typeface="微软雅黑"/>
              </a:rPr>
              <a:t>敢问路在何方</a:t>
            </a:r>
            <a:r>
              <a:rPr kumimoji="1" lang="en-US" altLang="zh-CN" sz="2000" b="1" dirty="0" smtClean="0">
                <a:solidFill>
                  <a:schemeClr val="accent1"/>
                </a:solidFill>
                <a:latin typeface="微软雅黑"/>
                <a:ea typeface="微软雅黑"/>
                <a:cs typeface="+mn-cs"/>
                <a:sym typeface="微软雅黑"/>
              </a:rPr>
              <a:t>—</a:t>
            </a:r>
            <a:r>
              <a:rPr kumimoji="1" lang="zh-CN" altLang="en-US" sz="2000" b="1" dirty="0" smtClean="0">
                <a:solidFill>
                  <a:schemeClr val="accent1"/>
                </a:solidFill>
                <a:latin typeface="微软雅黑"/>
                <a:ea typeface="微软雅黑"/>
                <a:cs typeface="+mn-cs"/>
                <a:sym typeface="微软雅黑"/>
              </a:rPr>
              <a:t>尊重理解是关键</a:t>
            </a:r>
          </a:p>
        </p:txBody>
      </p:sp>
      <p:sp>
        <p:nvSpPr>
          <p:cNvPr id="24579" name="Text Box 3"/>
          <p:cNvSpPr txBox="1">
            <a:spLocks noChangeArrowheads="1"/>
          </p:cNvSpPr>
          <p:nvPr/>
        </p:nvSpPr>
        <p:spPr bwMode="auto">
          <a:xfrm>
            <a:off x="685800" y="1733550"/>
            <a:ext cx="7857284" cy="7005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400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/>
                <a:ea typeface="微软雅黑"/>
                <a:sym typeface="微软雅黑"/>
              </a:rPr>
              <a:t>母亲</a:t>
            </a:r>
            <a:r>
              <a:rPr lang="zh-CN" altLang="en-US" sz="1400" b="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/>
                <a:ea typeface="微软雅黑"/>
                <a:sym typeface="微软雅黑"/>
              </a:rPr>
              <a:t>要到另一个城市去，临行前母亲问女儿：“回来我想给你买件衣服，可不知你喜欢什么样的</a:t>
            </a:r>
            <a:r>
              <a:rPr lang="zh-CN" altLang="en-US" sz="1400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/>
                <a:ea typeface="微软雅黑"/>
                <a:sym typeface="微软雅黑"/>
              </a:rPr>
              <a:t>？女儿</a:t>
            </a:r>
            <a:r>
              <a:rPr lang="zh-CN" altLang="en-US" sz="1400" b="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/>
                <a:ea typeface="微软雅黑"/>
                <a:sym typeface="微软雅黑"/>
              </a:rPr>
              <a:t>回答：“您只要把服装店里您瞧着最不顺眼的衣服买回来就行了。” </a:t>
            </a: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733005" y="2640568"/>
            <a:ext cx="1095795" cy="3429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ct val="50000"/>
              </a:spcBef>
              <a:defRPr/>
            </a:pPr>
            <a:r>
              <a:rPr kumimoji="1" lang="zh-CN" altLang="en-US" sz="2000" b="1" dirty="0">
                <a:solidFill>
                  <a:schemeClr val="accent1"/>
                </a:solidFill>
                <a:latin typeface="微软雅黑"/>
                <a:ea typeface="微软雅黑"/>
                <a:cs typeface="+mn-cs"/>
                <a:sym typeface="微软雅黑"/>
              </a:rPr>
              <a:t>想一想</a:t>
            </a:r>
          </a:p>
        </p:txBody>
      </p:sp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685800" y="3021568"/>
            <a:ext cx="5562600" cy="7005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/>
                <a:ea typeface="微软雅黑"/>
                <a:sym typeface="微软雅黑"/>
              </a:rPr>
              <a:t>①父母在你的服装上有怎样的要求？你在服装上要求又是怎样的？ </a:t>
            </a:r>
          </a:p>
          <a:p>
            <a:pPr>
              <a:lnSpc>
                <a:spcPct val="150000"/>
              </a:lnSpc>
            </a:pPr>
            <a:r>
              <a:rPr lang="zh-CN" altLang="en-US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/>
                <a:ea typeface="微软雅黑"/>
                <a:sym typeface="微软雅黑"/>
              </a:rPr>
              <a:t>②如果你与父母的价值观不一致，你会怎么做</a:t>
            </a:r>
            <a:r>
              <a:rPr lang="en-US" altLang="zh-CN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/>
                <a:ea typeface="微软雅黑"/>
                <a:sym typeface="微软雅黑"/>
              </a:rPr>
              <a:t>?</a:t>
            </a: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943600" y="2152650"/>
            <a:ext cx="2552700" cy="2552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38649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 xmlns:p15="http://schemas.microsoft.com/office/powerpoint/2012/main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4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4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2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3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8" grpId="0"/>
      <p:bldP spid="24579" grpId="1"/>
      <p:bldP spid="9" grpId="2"/>
      <p:bldP spid="10" grpId="3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7"/>
          <p:cNvSpPr txBox="1"/>
          <p:nvPr/>
        </p:nvSpPr>
        <p:spPr>
          <a:xfrm>
            <a:off x="866867" y="1504950"/>
            <a:ext cx="2908300" cy="377026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50000"/>
              </a:spcBef>
              <a:buFont typeface="Arial" pitchFamily="34" charset="0"/>
              <a:buNone/>
              <a:defRPr/>
            </a:pPr>
            <a:r>
              <a:rPr lang="zh-CN" altLang="en-US" sz="2000" b="0" dirty="0">
                <a:solidFill>
                  <a:schemeClr val="accent1"/>
                </a:solidFill>
                <a:latin typeface="微软雅黑"/>
                <a:ea typeface="微软雅黑"/>
                <a:sym typeface="微软雅黑"/>
              </a:rPr>
              <a:t>有效方法</a:t>
            </a:r>
            <a:r>
              <a:rPr lang="en-US" altLang="zh-CN" sz="2000" b="0" dirty="0">
                <a:solidFill>
                  <a:schemeClr val="accent1"/>
                </a:solidFill>
                <a:latin typeface="微软雅黑"/>
                <a:ea typeface="微软雅黑"/>
                <a:sym typeface="微软雅黑"/>
              </a:rPr>
              <a:t>—</a:t>
            </a:r>
            <a:r>
              <a:rPr lang="zh-CN" altLang="en-US" sz="2000" b="0" dirty="0">
                <a:solidFill>
                  <a:schemeClr val="accent1"/>
                </a:solidFill>
                <a:latin typeface="微软雅黑"/>
                <a:ea typeface="微软雅黑"/>
                <a:sym typeface="微软雅黑"/>
              </a:rPr>
              <a:t>换位思考？</a:t>
            </a:r>
          </a:p>
        </p:txBody>
      </p:sp>
      <p:sp>
        <p:nvSpPr>
          <p:cNvPr id="29" name="Text Box 3"/>
          <p:cNvSpPr txBox="1">
            <a:spLocks noChangeArrowheads="1"/>
          </p:cNvSpPr>
          <p:nvPr/>
        </p:nvSpPr>
        <p:spPr bwMode="auto">
          <a:xfrm>
            <a:off x="838200" y="2038350"/>
            <a:ext cx="4706183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just">
              <a:lnSpc>
                <a:spcPct val="200000"/>
              </a:lnSpc>
            </a:pPr>
            <a:r>
              <a:rPr lang="zh-CN" altLang="en-US" sz="1200" b="0">
                <a:solidFill>
                  <a:srgbClr val="000000"/>
                </a:solidFill>
                <a:latin typeface="微软雅黑"/>
                <a:ea typeface="微软雅黑"/>
                <a:sym typeface="微软雅黑"/>
              </a:rPr>
              <a:t>母亲在数落儿子，儿子一边看书一边聆听教诲。忽然儿子问母亲：“妈妈，一本内容枯燥冗长的书和说话罗嗦有什么区别？</a:t>
            </a:r>
            <a:r>
              <a:rPr lang="zh-CN" altLang="en-US" sz="1200">
                <a:solidFill>
                  <a:srgbClr val="000000"/>
                </a:solidFill>
                <a:latin typeface="微软雅黑"/>
                <a:ea typeface="微软雅黑"/>
                <a:sym typeface="微软雅黑"/>
              </a:rPr>
              <a:t>”母亲不假思索地回答：“你可以把书丢一边，可是却无法叫罗嗦的人闭嘴。”说完，母亲突然恍然大悟。“啊！你是在嫌我罗嗦呀！”母子俩都笑了。儿子用幽默的方法不仅提醒了习惯唠叨的母亲，而且自然地避免了母子之间的冲突</a:t>
            </a:r>
            <a:r>
              <a:rPr lang="zh-CN" altLang="en-US" sz="1200" smtClean="0">
                <a:solidFill>
                  <a:srgbClr val="000000"/>
                </a:solidFill>
                <a:latin typeface="微软雅黑"/>
                <a:ea typeface="微软雅黑"/>
                <a:sym typeface="微软雅黑"/>
              </a:rPr>
              <a:t>。</a:t>
            </a:r>
            <a:endParaRPr lang="zh-CN" altLang="en-US" sz="1200" b="0">
              <a:solidFill>
                <a:srgbClr val="000000"/>
              </a:solidFill>
              <a:latin typeface="微软雅黑"/>
              <a:ea typeface="微软雅黑"/>
              <a:sym typeface="微软雅黑"/>
            </a:endParaRPr>
          </a:p>
        </p:txBody>
      </p:sp>
      <p:sp>
        <p:nvSpPr>
          <p:cNvPr id="32" name="TextBox 1"/>
          <p:cNvSpPr txBox="1">
            <a:spLocks noChangeArrowheads="1"/>
          </p:cNvSpPr>
          <p:nvPr/>
        </p:nvSpPr>
        <p:spPr bwMode="auto">
          <a:xfrm>
            <a:off x="3645366" y="1510029"/>
            <a:ext cx="4642217" cy="369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zh-CN" altLang="en-US" b="0">
                <a:solidFill>
                  <a:schemeClr val="bg1"/>
                </a:solidFill>
                <a:latin typeface="微软雅黑"/>
                <a:ea typeface="微软雅黑"/>
                <a:sym typeface="微软雅黑"/>
              </a:rPr>
              <a:t>明白爱，首先要知道积极与父母</a:t>
            </a:r>
            <a:r>
              <a:rPr lang="zh-CN" altLang="en-US" b="0" smtClean="0">
                <a:solidFill>
                  <a:schemeClr val="bg1"/>
                </a:solidFill>
                <a:latin typeface="微软雅黑"/>
                <a:ea typeface="微软雅黑"/>
                <a:sym typeface="微软雅黑"/>
              </a:rPr>
              <a:t>沟通</a:t>
            </a:r>
            <a:endParaRPr lang="zh-CN" altLang="en-US" b="0">
              <a:solidFill>
                <a:schemeClr val="bg1"/>
              </a:solidFill>
              <a:latin typeface="微软雅黑"/>
              <a:ea typeface="微软雅黑"/>
              <a:sym typeface="微软雅黑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5638800" y="1885950"/>
            <a:ext cx="2667000" cy="266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92913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 xmlns:p15="http://schemas.microsoft.com/office/powerpoint/2012/main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2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9" grpId="1"/>
      <p:bldP spid="32" grpId="2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2" name="Straight Connector 21"/>
          <p:cNvCxnSpPr/>
          <p:nvPr/>
        </p:nvCxnSpPr>
        <p:spPr>
          <a:xfrm flipH="1">
            <a:off x="293688" y="838200"/>
            <a:ext cx="0" cy="2020888"/>
          </a:xfrm>
          <a:prstGeom prst="line">
            <a:avLst/>
          </a:prstGeom>
          <a:ln w="22225">
            <a:solidFill>
              <a:schemeClr val="bg1"/>
            </a:solidFill>
            <a:prstDash val="sysDot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293688" y="887506"/>
            <a:ext cx="3949700" cy="0"/>
          </a:xfrm>
          <a:prstGeom prst="line">
            <a:avLst/>
          </a:prstGeom>
          <a:ln w="22225">
            <a:solidFill>
              <a:schemeClr val="bg1"/>
            </a:solidFill>
            <a:prstDash val="sysDot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H="1">
            <a:off x="4243388" y="846138"/>
            <a:ext cx="0" cy="1762125"/>
          </a:xfrm>
          <a:prstGeom prst="line">
            <a:avLst/>
          </a:prstGeom>
          <a:ln w="22225"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>
            <a:spLocks noChangeArrowheads="1"/>
          </p:cNvSpPr>
          <p:nvPr/>
        </p:nvSpPr>
        <p:spPr bwMode="auto">
          <a:xfrm>
            <a:off x="759333" y="2591857"/>
            <a:ext cx="3507866" cy="28469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zh-CN" altLang="en-US" sz="1400">
                <a:solidFill>
                  <a:schemeClr val="bg1"/>
                </a:solidFill>
                <a:latin typeface="微软雅黑"/>
                <a:ea typeface="微软雅黑"/>
                <a:sym typeface="微软雅黑"/>
              </a:rPr>
              <a:t>架起爱的桥梁</a:t>
            </a:r>
            <a:endParaRPr lang="id-ID" altLang="zh-CN" sz="1400">
              <a:solidFill>
                <a:schemeClr val="bg1"/>
              </a:solidFill>
              <a:latin typeface="微软雅黑"/>
              <a:ea typeface="微软雅黑"/>
              <a:sym typeface="微软雅黑"/>
            </a:endParaRPr>
          </a:p>
        </p:txBody>
      </p:sp>
      <p:sp>
        <p:nvSpPr>
          <p:cNvPr id="53" name="TextBox 52"/>
          <p:cNvSpPr txBox="1">
            <a:spLocks noChangeArrowheads="1"/>
          </p:cNvSpPr>
          <p:nvPr/>
        </p:nvSpPr>
        <p:spPr bwMode="auto">
          <a:xfrm>
            <a:off x="759333" y="3201457"/>
            <a:ext cx="3507867" cy="28469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zh-CN" altLang="en-US" sz="1400">
                <a:solidFill>
                  <a:schemeClr val="bg1"/>
                </a:solidFill>
                <a:latin typeface="微软雅黑"/>
                <a:ea typeface="微软雅黑"/>
                <a:sym typeface="微软雅黑"/>
              </a:rPr>
              <a:t>亲近父母</a:t>
            </a:r>
            <a:r>
              <a:rPr lang="en-US" altLang="zh-CN" sz="1400">
                <a:solidFill>
                  <a:schemeClr val="bg1"/>
                </a:solidFill>
                <a:latin typeface="微软雅黑"/>
                <a:ea typeface="微软雅黑"/>
                <a:sym typeface="微软雅黑"/>
              </a:rPr>
              <a:t>,</a:t>
            </a:r>
            <a:r>
              <a:rPr lang="zh-CN" altLang="en-US" sz="1400">
                <a:solidFill>
                  <a:schemeClr val="bg1"/>
                </a:solidFill>
                <a:latin typeface="微软雅黑"/>
                <a:ea typeface="微软雅黑"/>
                <a:sym typeface="微软雅黑"/>
              </a:rPr>
              <a:t>跨越代沟</a:t>
            </a:r>
          </a:p>
        </p:txBody>
      </p:sp>
      <p:sp>
        <p:nvSpPr>
          <p:cNvPr id="54" name="TextBox 53"/>
          <p:cNvSpPr txBox="1">
            <a:spLocks noChangeArrowheads="1"/>
          </p:cNvSpPr>
          <p:nvPr/>
        </p:nvSpPr>
        <p:spPr bwMode="auto">
          <a:xfrm>
            <a:off x="759333" y="3811057"/>
            <a:ext cx="3507867" cy="28469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zh-CN" altLang="en-US" sz="1400">
                <a:solidFill>
                  <a:schemeClr val="bg1"/>
                </a:solidFill>
                <a:latin typeface="微软雅黑"/>
                <a:ea typeface="微软雅黑"/>
                <a:sym typeface="微软雅黑"/>
              </a:rPr>
              <a:t>遇事多与父母商量</a:t>
            </a:r>
          </a:p>
        </p:txBody>
      </p:sp>
      <p:sp>
        <p:nvSpPr>
          <p:cNvPr id="47" name="Rectangle 2"/>
          <p:cNvSpPr txBox="1">
            <a:spLocks noChangeArrowheads="1"/>
          </p:cNvSpPr>
          <p:nvPr/>
        </p:nvSpPr>
        <p:spPr>
          <a:xfrm>
            <a:off x="685801" y="1276350"/>
            <a:ext cx="1600200" cy="3429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ct val="50000"/>
              </a:spcBef>
              <a:defRPr/>
            </a:pPr>
            <a:r>
              <a:rPr kumimoji="1" lang="zh-CN" altLang="en-US" sz="2000" b="1">
                <a:solidFill>
                  <a:schemeClr val="accent1"/>
                </a:solidFill>
                <a:latin typeface="微软雅黑"/>
                <a:ea typeface="微软雅黑"/>
                <a:cs typeface="+mn-cs"/>
                <a:sym typeface="微软雅黑"/>
              </a:rPr>
              <a:t>心灵导航</a:t>
            </a:r>
          </a:p>
        </p:txBody>
      </p:sp>
      <p:sp>
        <p:nvSpPr>
          <p:cNvPr id="48" name="Text Box 3"/>
          <p:cNvSpPr txBox="1">
            <a:spLocks noChangeArrowheads="1"/>
          </p:cNvSpPr>
          <p:nvPr/>
        </p:nvSpPr>
        <p:spPr bwMode="auto">
          <a:xfrm>
            <a:off x="685800" y="1619250"/>
            <a:ext cx="7857284" cy="7005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400">
                <a:solidFill>
                  <a:schemeClr val="tx1">
                    <a:lumMod val="85000"/>
                    <a:lumOff val="15000"/>
                  </a:schemeClr>
                </a:solidFill>
                <a:latin typeface="微软雅黑"/>
                <a:ea typeface="微软雅黑"/>
                <a:sym typeface="微软雅黑"/>
              </a:rPr>
              <a:t>面对矛盾和代沟，我们既不能否认，也不能漠视，更不能夸大，我们唯一所能做的就是用心去和父母沟通</a:t>
            </a:r>
            <a:r>
              <a:rPr lang="zh-CN" altLang="en-US" sz="140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/>
                <a:ea typeface="微软雅黑"/>
                <a:sym typeface="微软雅黑"/>
              </a:rPr>
              <a:t>。</a:t>
            </a:r>
            <a:endParaRPr lang="zh-CN" altLang="en-US" sz="1400">
              <a:solidFill>
                <a:schemeClr val="tx1">
                  <a:lumMod val="85000"/>
                  <a:lumOff val="15000"/>
                </a:schemeClr>
              </a:solidFill>
              <a:latin typeface="微软雅黑"/>
              <a:ea typeface="微软雅黑"/>
              <a:sym typeface="微软雅黑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495800" y="2038350"/>
            <a:ext cx="3767655" cy="2688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14714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 xmlns:p15="http://schemas.microsoft.com/office/powerpoint/2012/main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3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3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3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 animBg="1"/>
      <p:bldP spid="53" grpId="1" animBg="1"/>
      <p:bldP spid="54" grpId="2" animBg="1"/>
      <p:bldP spid="47" grpId="3"/>
      <p:bldP spid="48" grpId="4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"/>
          <p:cNvSpPr txBox="1">
            <a:spLocks noChangeArrowheads="1"/>
          </p:cNvSpPr>
          <p:nvPr/>
        </p:nvSpPr>
        <p:spPr>
          <a:xfrm>
            <a:off x="4136315" y="1581150"/>
            <a:ext cx="1600200" cy="3429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ct val="50000"/>
              </a:spcBef>
              <a:defRPr/>
            </a:pPr>
            <a:r>
              <a:rPr kumimoji="1" lang="zh-CN" altLang="en-US" sz="2400" b="1" dirty="0">
                <a:solidFill>
                  <a:schemeClr val="accent1"/>
                </a:solidFill>
                <a:latin typeface="微软雅黑"/>
                <a:ea typeface="微软雅黑"/>
                <a:cs typeface="+mn-cs"/>
                <a:sym typeface="微软雅黑"/>
              </a:rPr>
              <a:t>感恩父母</a:t>
            </a:r>
          </a:p>
        </p:txBody>
      </p:sp>
      <p:sp>
        <p:nvSpPr>
          <p:cNvPr id="24" name="Text Box 3"/>
          <p:cNvSpPr txBox="1">
            <a:spLocks noChangeArrowheads="1"/>
          </p:cNvSpPr>
          <p:nvPr/>
        </p:nvSpPr>
        <p:spPr bwMode="auto">
          <a:xfrm>
            <a:off x="4114800" y="1885950"/>
            <a:ext cx="4114800" cy="2246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zh-CN" altLang="en-US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/>
                <a:ea typeface="微软雅黑"/>
                <a:sym typeface="微软雅黑"/>
              </a:rPr>
              <a:t>不忘父母养育恩，舔犊反哺总关情</a:t>
            </a:r>
            <a:r>
              <a:rPr lang="zh-CN" alt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/>
                <a:ea typeface="微软雅黑"/>
                <a:sym typeface="微软雅黑"/>
              </a:rPr>
              <a:t>。父母</a:t>
            </a:r>
            <a:r>
              <a:rPr lang="zh-CN" altLang="en-US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/>
                <a:ea typeface="微软雅黑"/>
                <a:sym typeface="微软雅黑"/>
              </a:rPr>
              <a:t>给了我们生命，让我们学会了感激生活，领悟生命的意义。从小父母给我们无限的爱，因为爱，所以我们懂得了责任，父母之爱对我们的影响恒久绵长，使我们更加珍惜生活。谁言寸草心，报得三春晖！</a:t>
            </a: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11074" y="1123950"/>
            <a:ext cx="3886200" cy="34957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6776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 xmlns:p15="http://schemas.microsoft.com/office/powerpoint/2012/main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4" grpId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2" cstate="email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 flipH="1">
            <a:off x="0" y="2190750"/>
            <a:ext cx="9144000" cy="2964016"/>
          </a:xfrm>
          <a:prstGeom prst="rect">
            <a:avLst/>
          </a:prstGeom>
        </p:spPr>
      </p:pic>
      <p:pic>
        <p:nvPicPr>
          <p:cNvPr id="32" name="图片 3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5553103" y="292"/>
            <a:ext cx="3604036" cy="2266658"/>
          </a:xfrm>
          <a:prstGeom prst="rect">
            <a:avLst/>
          </a:prstGeom>
        </p:spPr>
      </p:pic>
      <p:sp>
        <p:nvSpPr>
          <p:cNvPr id="17" name="Text Box 3"/>
          <p:cNvSpPr txBox="1">
            <a:spLocks noChangeArrowheads="1"/>
          </p:cNvSpPr>
          <p:nvPr/>
        </p:nvSpPr>
        <p:spPr bwMode="auto">
          <a:xfrm>
            <a:off x="1025160" y="1303913"/>
            <a:ext cx="1238249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altLang="zh-CN" sz="6000" b="1" smtClean="0">
                <a:solidFill>
                  <a:schemeClr val="accent1"/>
                </a:solidFill>
                <a:latin typeface="微软雅黑"/>
                <a:ea typeface="微软雅黑"/>
                <a:sym typeface="微软雅黑"/>
              </a:rPr>
              <a:t>03</a:t>
            </a:r>
            <a:endParaRPr lang="zh-CN" altLang="en-US" sz="6000" b="1">
              <a:solidFill>
                <a:schemeClr val="accent1"/>
              </a:solidFill>
              <a:latin typeface="微软雅黑"/>
              <a:ea typeface="微软雅黑"/>
              <a:sym typeface="微软雅黑"/>
            </a:endParaRPr>
          </a:p>
        </p:txBody>
      </p:sp>
      <p:sp>
        <p:nvSpPr>
          <p:cNvPr id="20" name="Text Box 3"/>
          <p:cNvSpPr txBox="1">
            <a:spLocks noChangeArrowheads="1"/>
          </p:cNvSpPr>
          <p:nvPr/>
        </p:nvSpPr>
        <p:spPr bwMode="auto">
          <a:xfrm>
            <a:off x="2415810" y="1328976"/>
            <a:ext cx="5543550" cy="861774"/>
          </a:xfrm>
          <a:prstGeom prst="rect">
            <a:avLst/>
          </a:prstGeom>
          <a:noFill/>
          <a:ln w="9525">
            <a:noFill/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/>
          <a:p>
            <a:r>
              <a:rPr lang="zh-CN" altLang="en-US" sz="5000" b="1" spc="600">
                <a:solidFill>
                  <a:schemeClr val="accent1"/>
                </a:solidFill>
                <a:latin typeface="微软雅黑"/>
                <a:ea typeface="微软雅黑"/>
                <a:sym typeface="微软雅黑"/>
              </a:rPr>
              <a:t>尊老爱亲回报爱</a:t>
            </a: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228600" y="2404290"/>
            <a:ext cx="2555489" cy="2555489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5187585" y="2619219"/>
            <a:ext cx="2641990" cy="2641990"/>
          </a:xfrm>
          <a:prstGeom prst="rect">
            <a:avLst/>
          </a:prstGeom>
        </p:spPr>
      </p:pic>
      <p:sp>
        <p:nvSpPr>
          <p:cNvPr id="26" name="矩形 25"/>
          <p:cNvSpPr/>
          <p:nvPr/>
        </p:nvSpPr>
        <p:spPr>
          <a:xfrm>
            <a:off x="2472960" y="2142113"/>
            <a:ext cx="5179400" cy="5207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1160" smtClean="0">
                <a:solidFill>
                  <a:schemeClr val="accent1"/>
                </a:solidFill>
                <a:latin typeface="微软雅黑"/>
                <a:ea typeface="微软雅黑"/>
                <a:sym typeface="微软雅黑"/>
              </a:rPr>
              <a:t>moral theme class meeting for primary and middle school students class </a:t>
            </a:r>
            <a:r>
              <a:rPr lang="zh-CN" altLang="en-US" sz="1160">
                <a:solidFill>
                  <a:schemeClr val="accent1"/>
                </a:solidFill>
                <a:latin typeface="微软雅黑"/>
                <a:ea typeface="微软雅黑"/>
                <a:sym typeface="微软雅黑"/>
              </a:rPr>
              <a:t>meeting for primary and </a:t>
            </a:r>
            <a:r>
              <a:rPr lang="zh-CN" altLang="en-US" sz="1160" smtClean="0">
                <a:solidFill>
                  <a:schemeClr val="accent1"/>
                </a:solidFill>
                <a:latin typeface="微软雅黑"/>
                <a:ea typeface="微软雅黑"/>
                <a:sym typeface="微软雅黑"/>
              </a:rPr>
              <a:t>middle</a:t>
            </a:r>
            <a:endParaRPr lang="zh-CN" altLang="en-US" sz="1160">
              <a:solidFill>
                <a:schemeClr val="accent1"/>
              </a:solidFill>
              <a:latin typeface="微软雅黑"/>
              <a:ea typeface="微软雅黑"/>
              <a:sym typeface="微软雅黑"/>
            </a:endParaRPr>
          </a:p>
        </p:txBody>
      </p:sp>
    </p:spTree>
    <p:extLst>
      <p:ext uri="{BB962C8B-B14F-4D97-AF65-F5344CB8AC3E}">
        <p14:creationId xmlns:p14="http://schemas.microsoft.com/office/powerpoint/2010/main" val="972254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 xmlns:p15="http://schemas.microsoft.com/office/powerpoint/2012/main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2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3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3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0" grpId="1"/>
      <p:bldP spid="26" grpId="2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6318335" y="1962150"/>
            <a:ext cx="2749465" cy="2749465"/>
          </a:xfrm>
          <a:prstGeom prst="rect">
            <a:avLst/>
          </a:prstGeom>
        </p:spPr>
      </p:pic>
      <p:sp>
        <p:nvSpPr>
          <p:cNvPr id="11" name="Rectangle 2"/>
          <p:cNvSpPr txBox="1">
            <a:spLocks noChangeArrowheads="1"/>
          </p:cNvSpPr>
          <p:nvPr/>
        </p:nvSpPr>
        <p:spPr>
          <a:xfrm>
            <a:off x="762000" y="1147286"/>
            <a:ext cx="2133599" cy="3429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ct val="50000"/>
              </a:spcBef>
              <a:defRPr/>
            </a:pPr>
            <a:r>
              <a:rPr kumimoji="1" lang="zh-CN" altLang="en-US" sz="2000" b="1">
                <a:solidFill>
                  <a:schemeClr val="accent1"/>
                </a:solidFill>
                <a:latin typeface="微软雅黑"/>
                <a:ea typeface="微软雅黑"/>
                <a:cs typeface="+mn-cs"/>
                <a:sym typeface="微软雅黑"/>
              </a:rPr>
              <a:t>怎样孝敬父母</a:t>
            </a:r>
          </a:p>
        </p:txBody>
      </p:sp>
      <p:sp>
        <p:nvSpPr>
          <p:cNvPr id="12" name="Text Box 3"/>
          <p:cNvSpPr txBox="1">
            <a:spLocks noChangeArrowheads="1"/>
          </p:cNvSpPr>
          <p:nvPr/>
        </p:nvSpPr>
        <p:spPr bwMode="auto">
          <a:xfrm>
            <a:off x="762000" y="1452086"/>
            <a:ext cx="8001000" cy="7005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/>
                <a:ea typeface="微软雅黑"/>
                <a:sym typeface="微软雅黑"/>
              </a:rPr>
              <a:t>自从我们生下来，父母很辛辛苦苦的养育我们长大成人，父母亲的恩惠，实在昊天罔极阿！我们怎能不报答呢？因此我们一定要孝顺父母，至于如何孝顺父母呢</a:t>
            </a:r>
            <a:r>
              <a:rPr lang="zh-CN" alt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/>
                <a:ea typeface="微软雅黑"/>
                <a:sym typeface="微软雅黑"/>
              </a:rPr>
              <a:t>？</a:t>
            </a:r>
            <a:endParaRPr lang="zh-CN" altLang="en-US" sz="1400" dirty="0">
              <a:solidFill>
                <a:schemeClr val="tx1">
                  <a:lumMod val="85000"/>
                  <a:lumOff val="15000"/>
                </a:schemeClr>
              </a:solidFill>
              <a:latin typeface="微软雅黑"/>
              <a:ea typeface="微软雅黑"/>
              <a:sym typeface="微软雅黑"/>
            </a:endParaRPr>
          </a:p>
        </p:txBody>
      </p:sp>
      <p:sp>
        <p:nvSpPr>
          <p:cNvPr id="13" name="Text Box 3"/>
          <p:cNvSpPr txBox="1">
            <a:spLocks noChangeArrowheads="1"/>
          </p:cNvSpPr>
          <p:nvPr/>
        </p:nvSpPr>
        <p:spPr bwMode="auto">
          <a:xfrm>
            <a:off x="772758" y="2309396"/>
            <a:ext cx="5856642" cy="338554"/>
          </a:xfrm>
          <a:prstGeom prst="rect">
            <a:avLst/>
          </a:prstGeom>
          <a:solidFill>
            <a:schemeClr val="accent1"/>
          </a:solidFill>
          <a:ln>
            <a:noFill/>
          </a:ln>
          <a:extLst/>
        </p:spPr>
        <p:txBody>
          <a:bodyPr wrap="square">
            <a:spAutoFit/>
          </a:bodyPr>
          <a:lstStyle/>
          <a:p>
            <a:pPr algn="ctr"/>
            <a:r>
              <a:rPr lang="zh-CN" altLang="en-US" sz="1600" b="1">
                <a:solidFill>
                  <a:schemeClr val="bg1"/>
                </a:solidFill>
                <a:latin typeface="微软雅黑"/>
                <a:ea typeface="微软雅黑"/>
                <a:sym typeface="微软雅黑"/>
              </a:rPr>
              <a:t>我们必须要</a:t>
            </a:r>
            <a:r>
              <a:rPr lang="zh-CN" altLang="en-US" sz="1600" b="1" smtClean="0">
                <a:solidFill>
                  <a:schemeClr val="bg1"/>
                </a:solidFill>
                <a:latin typeface="微软雅黑"/>
                <a:ea typeface="微软雅黑"/>
                <a:sym typeface="微软雅黑"/>
              </a:rPr>
              <a:t>实际</a:t>
            </a:r>
            <a:r>
              <a:rPr lang="zh-CN" altLang="en-US" sz="1600" b="1">
                <a:solidFill>
                  <a:schemeClr val="bg1"/>
                </a:solidFill>
                <a:latin typeface="微软雅黑"/>
                <a:ea typeface="微软雅黑"/>
                <a:sym typeface="微软雅黑"/>
              </a:rPr>
              <a:t>的做到以上三点，才能算是真正的孝顺</a:t>
            </a:r>
            <a:r>
              <a:rPr lang="zh-CN" altLang="en-US" sz="1600" b="1" smtClean="0">
                <a:solidFill>
                  <a:schemeClr val="bg1"/>
                </a:solidFill>
                <a:latin typeface="微软雅黑"/>
                <a:ea typeface="微软雅黑"/>
                <a:sym typeface="微软雅黑"/>
              </a:rPr>
              <a:t>父母</a:t>
            </a:r>
            <a:endParaRPr lang="zh-CN" altLang="en-US" sz="1600" b="1">
              <a:solidFill>
                <a:schemeClr val="bg1"/>
              </a:solidFill>
              <a:latin typeface="微软雅黑"/>
              <a:ea typeface="微软雅黑"/>
              <a:sym typeface="微软雅黑"/>
            </a:endParaRPr>
          </a:p>
        </p:txBody>
      </p:sp>
      <p:sp>
        <p:nvSpPr>
          <p:cNvPr id="14" name="Text Box 3"/>
          <p:cNvSpPr txBox="1">
            <a:spLocks noChangeArrowheads="1"/>
          </p:cNvSpPr>
          <p:nvPr/>
        </p:nvSpPr>
        <p:spPr bwMode="auto">
          <a:xfrm>
            <a:off x="685800" y="2724150"/>
            <a:ext cx="6121998" cy="1652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300">
                <a:solidFill>
                  <a:schemeClr val="tx1">
                    <a:lumMod val="85000"/>
                    <a:lumOff val="15000"/>
                  </a:schemeClr>
                </a:solidFill>
                <a:latin typeface="微软雅黑"/>
                <a:ea typeface="微软雅黑"/>
                <a:sym typeface="微软雅黑"/>
              </a:rPr>
              <a:t>一</a:t>
            </a:r>
            <a:r>
              <a:rPr lang="en-US" altLang="zh-CN" sz="1300">
                <a:solidFill>
                  <a:schemeClr val="tx1">
                    <a:lumMod val="85000"/>
                    <a:lumOff val="15000"/>
                  </a:schemeClr>
                </a:solidFill>
                <a:latin typeface="微软雅黑"/>
                <a:ea typeface="微软雅黑"/>
                <a:sym typeface="微软雅黑"/>
              </a:rPr>
              <a:t>.</a:t>
            </a:r>
            <a:r>
              <a:rPr lang="zh-CN" altLang="en-US" sz="1300">
                <a:solidFill>
                  <a:schemeClr val="tx1">
                    <a:lumMod val="85000"/>
                    <a:lumOff val="15000"/>
                  </a:schemeClr>
                </a:solidFill>
                <a:latin typeface="微软雅黑"/>
                <a:ea typeface="微软雅黑"/>
                <a:sym typeface="微软雅黑"/>
              </a:rPr>
              <a:t>尽自己的本分：例如在学校作负责任的好学生，在家作个懂事的乖孩子，要听父母的话，才不辜负父母对我们的期望。二</a:t>
            </a:r>
            <a:r>
              <a:rPr lang="en-US" altLang="zh-CN" sz="1300">
                <a:solidFill>
                  <a:schemeClr val="tx1">
                    <a:lumMod val="85000"/>
                    <a:lumOff val="15000"/>
                  </a:schemeClr>
                </a:solidFill>
                <a:latin typeface="微软雅黑"/>
                <a:ea typeface="微软雅黑"/>
                <a:sym typeface="微软雅黑"/>
              </a:rPr>
              <a:t>.</a:t>
            </a:r>
            <a:r>
              <a:rPr lang="zh-CN" altLang="en-US" sz="1300">
                <a:solidFill>
                  <a:schemeClr val="tx1">
                    <a:lumMod val="85000"/>
                    <a:lumOff val="15000"/>
                  </a:schemeClr>
                </a:solidFill>
                <a:latin typeface="微软雅黑"/>
                <a:ea typeface="微软雅黑"/>
                <a:sym typeface="微软雅黑"/>
              </a:rPr>
              <a:t>努力求学：在学校用功读书，上课时专心</a:t>
            </a:r>
            <a:r>
              <a:rPr lang="zh-CN" altLang="en-US" sz="130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/>
                <a:ea typeface="微软雅黑"/>
                <a:sym typeface="微软雅黑"/>
              </a:rPr>
              <a:t>听讲求得</a:t>
            </a:r>
            <a:r>
              <a:rPr lang="zh-CN" altLang="en-US" sz="1300">
                <a:solidFill>
                  <a:schemeClr val="tx1">
                    <a:lumMod val="85000"/>
                    <a:lumOff val="15000"/>
                  </a:schemeClr>
                </a:solidFill>
                <a:latin typeface="微软雅黑"/>
                <a:ea typeface="微软雅黑"/>
                <a:sym typeface="微软雅黑"/>
              </a:rPr>
              <a:t>好成绩，以安慰父母亲养育我们的辛劳。三</a:t>
            </a:r>
            <a:r>
              <a:rPr lang="en-US" altLang="zh-CN" sz="1300">
                <a:solidFill>
                  <a:schemeClr val="tx1">
                    <a:lumMod val="85000"/>
                    <a:lumOff val="15000"/>
                  </a:schemeClr>
                </a:solidFill>
                <a:latin typeface="微软雅黑"/>
                <a:ea typeface="微软雅黑"/>
                <a:sym typeface="微软雅黑"/>
              </a:rPr>
              <a:t>.</a:t>
            </a:r>
            <a:r>
              <a:rPr lang="zh-CN" altLang="en-US" sz="1300">
                <a:solidFill>
                  <a:schemeClr val="tx1">
                    <a:lumMod val="85000"/>
                    <a:lumOff val="15000"/>
                  </a:schemeClr>
                </a:solidFill>
                <a:latin typeface="微软雅黑"/>
                <a:ea typeface="微软雅黑"/>
                <a:sym typeface="微软雅黑"/>
              </a:rPr>
              <a:t>注意父母和自己的</a:t>
            </a:r>
            <a:r>
              <a:rPr lang="zh-CN" altLang="en-US" sz="130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/>
                <a:ea typeface="微软雅黑"/>
                <a:sym typeface="微软雅黑"/>
              </a:rPr>
              <a:t>健康父母</a:t>
            </a:r>
            <a:r>
              <a:rPr lang="zh-CN" altLang="en-US" sz="1300">
                <a:solidFill>
                  <a:schemeClr val="tx1">
                    <a:lumMod val="85000"/>
                    <a:lumOff val="15000"/>
                  </a:schemeClr>
                </a:solidFill>
                <a:latin typeface="微软雅黑"/>
                <a:ea typeface="微软雅黑"/>
                <a:sym typeface="微软雅黑"/>
              </a:rPr>
              <a:t>辛苦工作来养育我们，往往会疏忽了身体的</a:t>
            </a:r>
            <a:r>
              <a:rPr lang="zh-CN" altLang="en-US" sz="130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/>
                <a:ea typeface="微软雅黑"/>
                <a:sym typeface="微软雅黑"/>
              </a:rPr>
              <a:t>保健我们</a:t>
            </a:r>
            <a:r>
              <a:rPr lang="zh-CN" altLang="en-US" sz="1300">
                <a:solidFill>
                  <a:schemeClr val="tx1">
                    <a:lumMod val="85000"/>
                    <a:lumOff val="15000"/>
                  </a:schemeClr>
                </a:solidFill>
                <a:latin typeface="微软雅黑"/>
                <a:ea typeface="微软雅黑"/>
                <a:sym typeface="微软雅黑"/>
              </a:rPr>
              <a:t>也必须注意父母的身体健康，我们的身体都是父母亲所赐予的，俗话说：「身体发肤，受之父母。」因此我们要好好珍惜自己的身体</a:t>
            </a:r>
            <a:r>
              <a:rPr lang="zh-CN" altLang="en-US" sz="130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/>
                <a:ea typeface="微软雅黑"/>
                <a:sym typeface="微软雅黑"/>
              </a:rPr>
              <a:t>。</a:t>
            </a:r>
            <a:endParaRPr lang="zh-CN" altLang="en-US" sz="1300">
              <a:solidFill>
                <a:schemeClr val="tx1">
                  <a:lumMod val="85000"/>
                  <a:lumOff val="15000"/>
                </a:schemeClr>
              </a:solidFill>
              <a:latin typeface="微软雅黑"/>
              <a:ea typeface="微软雅黑"/>
              <a:sym typeface="微软雅黑"/>
            </a:endParaRPr>
          </a:p>
        </p:txBody>
      </p:sp>
    </p:spTree>
    <p:extLst>
      <p:ext uri="{BB962C8B-B14F-4D97-AF65-F5344CB8AC3E}">
        <p14:creationId xmlns:p14="http://schemas.microsoft.com/office/powerpoint/2010/main" val="2865286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 xmlns:p15="http://schemas.microsoft.com/office/powerpoint/2012/main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2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3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1"/>
      <p:bldP spid="13" grpId="2" animBg="1"/>
      <p:bldP spid="14" grpId="3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"/>
          <p:cNvSpPr txBox="1">
            <a:spLocks noChangeArrowheads="1"/>
          </p:cNvSpPr>
          <p:nvPr/>
        </p:nvSpPr>
        <p:spPr>
          <a:xfrm>
            <a:off x="762000" y="1260214"/>
            <a:ext cx="2133599" cy="3429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ct val="50000"/>
              </a:spcBef>
              <a:defRPr/>
            </a:pPr>
            <a:r>
              <a:rPr kumimoji="1" lang="zh-CN" altLang="en-US" sz="2000" b="1" smtClean="0">
                <a:solidFill>
                  <a:schemeClr val="accent1"/>
                </a:solidFill>
                <a:latin typeface="微软雅黑"/>
                <a:ea typeface="微软雅黑"/>
                <a:cs typeface="+mn-cs"/>
                <a:sym typeface="微软雅黑"/>
              </a:rPr>
              <a:t>父爱和母爱</a:t>
            </a:r>
            <a:endParaRPr kumimoji="1" lang="zh-CN" altLang="en-US" sz="2000" b="1">
              <a:solidFill>
                <a:schemeClr val="accent1"/>
              </a:solidFill>
              <a:latin typeface="微软雅黑"/>
              <a:ea typeface="微软雅黑"/>
              <a:cs typeface="+mn-cs"/>
              <a:sym typeface="微软雅黑"/>
            </a:endParaRPr>
          </a:p>
        </p:txBody>
      </p:sp>
      <p:sp>
        <p:nvSpPr>
          <p:cNvPr id="22" name="Text Box 3"/>
          <p:cNvSpPr txBox="1">
            <a:spLocks noChangeArrowheads="1"/>
          </p:cNvSpPr>
          <p:nvPr/>
        </p:nvSpPr>
        <p:spPr bwMode="auto">
          <a:xfrm>
            <a:off x="762000" y="1641214"/>
            <a:ext cx="8001000" cy="10618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40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/>
                <a:ea typeface="微软雅黑"/>
                <a:sym typeface="微软雅黑"/>
              </a:rPr>
              <a:t>爸爸，妈妈给了我们多少无穷无尽的爱，这爱加起来是一座高高的山脉，一片浩瀚的大海，党我们呱呱落地来到父母身边，父母的嘘寒问暖，呵护我们一天天成长，风雨中，您护送我们驶进安全的港湾，寒冬里，您融化我们心中苦恼的冰霜，父爱和母爱是写不完的爱。</a:t>
            </a:r>
            <a:endParaRPr lang="zh-CN" altLang="en-US" sz="1400">
              <a:solidFill>
                <a:schemeClr val="tx1">
                  <a:lumMod val="85000"/>
                  <a:lumOff val="15000"/>
                </a:schemeClr>
              </a:solidFill>
              <a:latin typeface="微软雅黑"/>
              <a:ea typeface="微软雅黑"/>
              <a:sym typeface="微软雅黑"/>
            </a:endParaRPr>
          </a:p>
        </p:txBody>
      </p:sp>
      <p:sp>
        <p:nvSpPr>
          <p:cNvPr id="24" name="Text Box 3"/>
          <p:cNvSpPr txBox="1">
            <a:spLocks noChangeArrowheads="1"/>
          </p:cNvSpPr>
          <p:nvPr/>
        </p:nvSpPr>
        <p:spPr bwMode="auto">
          <a:xfrm>
            <a:off x="762000" y="3105150"/>
            <a:ext cx="5715000" cy="10618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40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/>
                <a:ea typeface="微软雅黑"/>
                <a:sym typeface="微软雅黑"/>
              </a:rPr>
              <a:t>我们在爱的海洋中得到幸福，我们在爱的甘露中长大成才，我们热爱您亲爱的妈妈用盛开的鲜花抒发的情感，我们赞美您亲爱的爸爸，用嘹亮的歌声表达我们的祝福，父爱和母爱，我们要报答</a:t>
            </a:r>
            <a:endParaRPr lang="zh-CN" altLang="en-US" sz="1400">
              <a:solidFill>
                <a:schemeClr val="tx1">
                  <a:lumMod val="85000"/>
                  <a:lumOff val="15000"/>
                </a:schemeClr>
              </a:solidFill>
              <a:latin typeface="微软雅黑"/>
              <a:ea typeface="微软雅黑"/>
              <a:sym typeface="微软雅黑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384664" y="2419350"/>
            <a:ext cx="2302136" cy="2302136"/>
          </a:xfrm>
          <a:prstGeom prst="rect">
            <a:avLst/>
          </a:prstGeom>
        </p:spPr>
      </p:pic>
      <p:cxnSp>
        <p:nvCxnSpPr>
          <p:cNvPr id="6" name="直接连接符 5"/>
          <p:cNvCxnSpPr/>
          <p:nvPr/>
        </p:nvCxnSpPr>
        <p:spPr>
          <a:xfrm>
            <a:off x="914400" y="2936614"/>
            <a:ext cx="533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572114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 xmlns:p15="http://schemas.microsoft.com/office/powerpoint/2012/main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3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1"/>
      <p:bldP spid="24" grpId="2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2" cstate="email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2847822"/>
            <a:ext cx="9144000" cy="2295678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34243" y="2746658"/>
            <a:ext cx="2685757" cy="2415892"/>
          </a:xfrm>
          <a:prstGeom prst="rect">
            <a:avLst/>
          </a:prstGeom>
        </p:spPr>
      </p:pic>
      <p:pic>
        <p:nvPicPr>
          <p:cNvPr id="32" name="图片 31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 flipH="1">
            <a:off x="-1" y="0"/>
            <a:ext cx="2998702" cy="1885950"/>
          </a:xfrm>
          <a:prstGeom prst="rect">
            <a:avLst/>
          </a:prstGeom>
        </p:spPr>
      </p:pic>
      <p:sp>
        <p:nvSpPr>
          <p:cNvPr id="17" name="Text Box 3"/>
          <p:cNvSpPr txBox="1">
            <a:spLocks noChangeArrowheads="1"/>
          </p:cNvSpPr>
          <p:nvPr/>
        </p:nvSpPr>
        <p:spPr bwMode="auto">
          <a:xfrm>
            <a:off x="990600" y="1195685"/>
            <a:ext cx="24384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zh-CN" altLang="en-US" sz="2400" b="1" dirty="0">
                <a:solidFill>
                  <a:schemeClr val="accent1"/>
                </a:solidFill>
                <a:latin typeface="微软雅黑"/>
                <a:ea typeface="微软雅黑"/>
                <a:sym typeface="微软雅黑"/>
              </a:rPr>
              <a:t>孩子何时回来？</a:t>
            </a:r>
          </a:p>
        </p:txBody>
      </p:sp>
      <p:sp>
        <p:nvSpPr>
          <p:cNvPr id="19" name="Content Placeholder 2"/>
          <p:cNvSpPr txBox="1">
            <a:spLocks noChangeArrowheads="1"/>
          </p:cNvSpPr>
          <p:nvPr/>
        </p:nvSpPr>
        <p:spPr bwMode="auto">
          <a:xfrm>
            <a:off x="990600" y="1581150"/>
            <a:ext cx="72390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/>
          <a:lstStyle>
            <a:lvl1pPr defTabSz="457200">
              <a:defRPr sz="4800" b="1">
                <a:solidFill>
                  <a:srgbClr val="CC00CC"/>
                </a:solidFill>
                <a:latin typeface="Arial" pitchFamily="34" charset="0"/>
                <a:ea typeface="宋体" pitchFamily="2" charset="-122"/>
              </a:defRPr>
            </a:lvl1pPr>
            <a:lvl2pPr defTabSz="457200">
              <a:defRPr sz="4800" b="1">
                <a:solidFill>
                  <a:srgbClr val="CC00CC"/>
                </a:solidFill>
                <a:latin typeface="Arial" pitchFamily="34" charset="0"/>
                <a:ea typeface="宋体" pitchFamily="2" charset="-122"/>
              </a:defRPr>
            </a:lvl2pPr>
            <a:lvl3pPr defTabSz="457200">
              <a:defRPr sz="4800" b="1">
                <a:solidFill>
                  <a:srgbClr val="CC00CC"/>
                </a:solidFill>
                <a:latin typeface="Arial" pitchFamily="34" charset="0"/>
                <a:ea typeface="宋体" pitchFamily="2" charset="-122"/>
              </a:defRPr>
            </a:lvl3pPr>
            <a:lvl4pPr defTabSz="457200">
              <a:defRPr sz="4800" b="1">
                <a:solidFill>
                  <a:srgbClr val="CC00CC"/>
                </a:solidFill>
                <a:latin typeface="Arial" pitchFamily="34" charset="0"/>
                <a:ea typeface="宋体" pitchFamily="2" charset="-122"/>
              </a:defRPr>
            </a:lvl4pPr>
            <a:lvl5pPr defTabSz="457200">
              <a:defRPr sz="4800" b="1">
                <a:solidFill>
                  <a:srgbClr val="CC00CC"/>
                </a:solidFill>
                <a:latin typeface="Arial" pitchFamily="34" charset="0"/>
                <a:ea typeface="宋体" pitchFamily="2" charset="-122"/>
              </a:defRPr>
            </a:lvl5pPr>
            <a:lvl6pPr defTabSz="457200" fontAlgn="base">
              <a:spcBef>
                <a:spcPct val="50000"/>
              </a:spcBef>
              <a:spcAft>
                <a:spcPct val="0"/>
              </a:spcAft>
              <a:defRPr sz="4800" b="1">
                <a:solidFill>
                  <a:srgbClr val="CC00CC"/>
                </a:solidFill>
                <a:latin typeface="Arial" pitchFamily="34" charset="0"/>
                <a:ea typeface="宋体" pitchFamily="2" charset="-122"/>
              </a:defRPr>
            </a:lvl6pPr>
            <a:lvl7pPr defTabSz="457200" fontAlgn="base">
              <a:spcBef>
                <a:spcPct val="50000"/>
              </a:spcBef>
              <a:spcAft>
                <a:spcPct val="0"/>
              </a:spcAft>
              <a:defRPr sz="4800" b="1">
                <a:solidFill>
                  <a:srgbClr val="CC00CC"/>
                </a:solidFill>
                <a:latin typeface="Arial" pitchFamily="34" charset="0"/>
                <a:ea typeface="宋体" pitchFamily="2" charset="-122"/>
              </a:defRPr>
            </a:lvl7pPr>
            <a:lvl8pPr defTabSz="457200" fontAlgn="base">
              <a:spcBef>
                <a:spcPct val="50000"/>
              </a:spcBef>
              <a:spcAft>
                <a:spcPct val="0"/>
              </a:spcAft>
              <a:defRPr sz="4800" b="1">
                <a:solidFill>
                  <a:srgbClr val="CC00CC"/>
                </a:solidFill>
                <a:latin typeface="Arial" pitchFamily="34" charset="0"/>
                <a:ea typeface="宋体" pitchFamily="2" charset="-122"/>
              </a:defRPr>
            </a:lvl8pPr>
            <a:lvl9pPr defTabSz="457200" fontAlgn="base">
              <a:spcBef>
                <a:spcPct val="50000"/>
              </a:spcBef>
              <a:spcAft>
                <a:spcPct val="0"/>
              </a:spcAft>
              <a:defRPr sz="4800" b="1">
                <a:solidFill>
                  <a:srgbClr val="CC00CC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>
              <a:lnSpc>
                <a:spcPct val="200000"/>
              </a:lnSpc>
              <a:spcBef>
                <a:spcPct val="20000"/>
              </a:spcBef>
              <a:spcAft>
                <a:spcPts val="600"/>
              </a:spcAft>
              <a:buClr>
                <a:srgbClr val="376092"/>
              </a:buClr>
              <a:buSzPct val="145000"/>
              <a:buFont typeface="Arial" pitchFamily="34" charset="0"/>
              <a:buNone/>
            </a:pPr>
            <a:r>
              <a:rPr lang="zh-CN" altLang="en-US" sz="1400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/>
                <a:ea typeface="微软雅黑"/>
                <a:sym typeface="微软雅黑"/>
              </a:rPr>
              <a:t>世界</a:t>
            </a:r>
            <a:r>
              <a:rPr lang="zh-CN" altLang="en-US" sz="1400" b="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/>
                <a:ea typeface="微软雅黑"/>
                <a:sym typeface="微软雅黑"/>
              </a:rPr>
              <a:t>上最遥远的距离，莫过于我们坐在一起，你却在玩手机</a:t>
            </a:r>
            <a:r>
              <a:rPr lang="zh-CN" altLang="en-US" sz="1400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/>
                <a:ea typeface="微软雅黑"/>
                <a:sym typeface="微软雅黑"/>
              </a:rPr>
              <a:t>。这</a:t>
            </a:r>
            <a:r>
              <a:rPr lang="zh-CN" altLang="en-US" sz="1400" b="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/>
                <a:ea typeface="微软雅黑"/>
                <a:sym typeface="微软雅黑"/>
              </a:rPr>
              <a:t>是网上流传很广的</a:t>
            </a:r>
            <a:r>
              <a:rPr lang="zh-CN" altLang="en-US" sz="1400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/>
                <a:ea typeface="微软雅黑"/>
                <a:sym typeface="微软雅黑"/>
              </a:rPr>
              <a:t>一句话当</a:t>
            </a:r>
            <a:r>
              <a:rPr lang="zh-CN" altLang="en-US" sz="1400" b="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/>
                <a:ea typeface="微软雅黑"/>
                <a:sym typeface="微软雅黑"/>
              </a:rPr>
              <a:t>这句话成为现实时，多少会有一些悲凉。近日，青岛市民张先生与弟弟妹妹相约去爷爷家吃晚饭，饭桌上老人多次想和孙子孙女说说话，但面前的孩子们却个个抱着手机玩，老人受到冷落后，一怒之下摔了盘子离席 </a:t>
            </a:r>
            <a:r>
              <a:rPr lang="zh-CN" altLang="en-US" sz="1400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/>
                <a:ea typeface="微软雅黑"/>
                <a:sym typeface="微软雅黑"/>
              </a:rPr>
              <a:t>。</a:t>
            </a:r>
            <a:endParaRPr lang="en-US" altLang="zh-CN" sz="1400" b="0" dirty="0">
              <a:solidFill>
                <a:schemeClr val="tx1">
                  <a:lumMod val="85000"/>
                  <a:lumOff val="15000"/>
                </a:schemeClr>
              </a:solidFill>
              <a:latin typeface="微软雅黑"/>
              <a:ea typeface="微软雅黑"/>
              <a:sym typeface="微软雅黑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4934243" y="285750"/>
            <a:ext cx="123795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500" dirty="0">
                <a:solidFill>
                  <a:srgbClr val="FFFEFA"/>
                </a:solidFill>
              </a:rPr>
              <a:t>https://www.ypppt.com/</a:t>
            </a:r>
            <a:endParaRPr lang="zh-CN" altLang="en-US" sz="500" dirty="0">
              <a:solidFill>
                <a:srgbClr val="FFFEF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2105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 xmlns:p15="http://schemas.microsoft.com/office/powerpoint/2012/main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2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2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9" grpId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3287413" y="1908470"/>
            <a:ext cx="3249612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zh-CN" altLang="en-US" sz="1400" b="0">
                <a:solidFill>
                  <a:srgbClr val="000000"/>
                </a:solidFill>
                <a:latin typeface="微软雅黑"/>
                <a:ea typeface="微软雅黑"/>
                <a:sym typeface="微软雅黑"/>
              </a:rPr>
              <a:t>被误解，不冲动，敬父母，多沟通。</a:t>
            </a:r>
          </a:p>
        </p:txBody>
      </p:sp>
      <p:sp>
        <p:nvSpPr>
          <p:cNvPr id="35" name="TextBox 34"/>
          <p:cNvSpPr txBox="1">
            <a:spLocks noChangeArrowheads="1"/>
          </p:cNvSpPr>
          <p:nvPr/>
        </p:nvSpPr>
        <p:spPr bwMode="auto">
          <a:xfrm>
            <a:off x="3286685" y="2501794"/>
            <a:ext cx="327660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zh-CN" altLang="en-US" sz="1400" b="0">
                <a:solidFill>
                  <a:srgbClr val="000000"/>
                </a:solidFill>
                <a:latin typeface="微软雅黑"/>
                <a:ea typeface="微软雅黑"/>
                <a:sym typeface="微软雅黑"/>
              </a:rPr>
              <a:t>不还口，心气平，劝父母，讲文明。</a:t>
            </a:r>
          </a:p>
        </p:txBody>
      </p:sp>
      <p:sp>
        <p:nvSpPr>
          <p:cNvPr id="36" name="TextBox 35"/>
          <p:cNvSpPr txBox="1">
            <a:spLocks noChangeArrowheads="1"/>
          </p:cNvSpPr>
          <p:nvPr/>
        </p:nvSpPr>
        <p:spPr bwMode="auto">
          <a:xfrm>
            <a:off x="3284892" y="3139449"/>
            <a:ext cx="3984718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zh-CN" altLang="en-US" sz="1400" b="0">
                <a:solidFill>
                  <a:srgbClr val="000000"/>
                </a:solidFill>
                <a:latin typeface="微软雅黑"/>
                <a:ea typeface="微软雅黑"/>
                <a:sym typeface="微软雅黑"/>
              </a:rPr>
              <a:t>打不该，莫效仿，思父母，好心肠。</a:t>
            </a:r>
          </a:p>
        </p:txBody>
      </p:sp>
      <p:sp>
        <p:nvSpPr>
          <p:cNvPr id="37" name="TextBox 36"/>
          <p:cNvSpPr txBox="1">
            <a:spLocks noChangeArrowheads="1"/>
          </p:cNvSpPr>
          <p:nvPr/>
        </p:nvSpPr>
        <p:spPr bwMode="auto">
          <a:xfrm>
            <a:off x="3276600" y="3787024"/>
            <a:ext cx="312420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zh-CN" altLang="en-US" sz="1400" b="0">
                <a:solidFill>
                  <a:srgbClr val="000000"/>
                </a:solidFill>
                <a:latin typeface="微软雅黑"/>
                <a:ea typeface="微软雅黑"/>
                <a:sym typeface="微软雅黑"/>
              </a:rPr>
              <a:t>听唠叨，莫心烦，细思量，藏箴言。</a:t>
            </a:r>
          </a:p>
        </p:txBody>
      </p:sp>
      <p:sp>
        <p:nvSpPr>
          <p:cNvPr id="70" name="Rectangle 2"/>
          <p:cNvSpPr txBox="1">
            <a:spLocks noChangeArrowheads="1"/>
          </p:cNvSpPr>
          <p:nvPr/>
        </p:nvSpPr>
        <p:spPr>
          <a:xfrm>
            <a:off x="685800" y="1390650"/>
            <a:ext cx="2819400" cy="3429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ct val="50000"/>
              </a:spcBef>
              <a:defRPr/>
            </a:pPr>
            <a:r>
              <a:rPr kumimoji="1" lang="zh-CN" altLang="en-US" sz="2100" b="1">
                <a:solidFill>
                  <a:schemeClr val="accent1"/>
                </a:solidFill>
                <a:latin typeface="微软雅黑"/>
                <a:ea typeface="微软雅黑"/>
                <a:cs typeface="+mn-cs"/>
                <a:sym typeface="微软雅黑"/>
              </a:rPr>
              <a:t>与父母交往的</a:t>
            </a:r>
            <a:r>
              <a:rPr kumimoji="1" lang="zh-CN" altLang="en-US" sz="2100" b="1" smtClean="0">
                <a:solidFill>
                  <a:schemeClr val="accent1"/>
                </a:solidFill>
                <a:latin typeface="微软雅黑"/>
                <a:ea typeface="微软雅黑"/>
                <a:cs typeface="+mn-cs"/>
                <a:sym typeface="微软雅黑"/>
              </a:rPr>
              <a:t>三字经</a:t>
            </a:r>
            <a:endParaRPr kumimoji="1" lang="zh-CN" altLang="en-US" sz="2100" b="1">
              <a:solidFill>
                <a:schemeClr val="accent1"/>
              </a:solidFill>
              <a:latin typeface="微软雅黑"/>
              <a:ea typeface="微软雅黑"/>
              <a:cs typeface="+mn-cs"/>
              <a:sym typeface="微软雅黑"/>
            </a:endParaRPr>
          </a:p>
        </p:txBody>
      </p:sp>
      <p:sp>
        <p:nvSpPr>
          <p:cNvPr id="71" name="Text Box 3"/>
          <p:cNvSpPr txBox="1">
            <a:spLocks noChangeArrowheads="1"/>
          </p:cNvSpPr>
          <p:nvPr/>
        </p:nvSpPr>
        <p:spPr bwMode="auto">
          <a:xfrm>
            <a:off x="741596" y="1908470"/>
            <a:ext cx="2373411" cy="307777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zh-CN" altLang="en-US" sz="1400">
                <a:solidFill>
                  <a:schemeClr val="accent1"/>
                </a:solidFill>
                <a:latin typeface="微软雅黑"/>
                <a:ea typeface="微软雅黑"/>
                <a:sym typeface="微软雅黑"/>
              </a:rPr>
              <a:t>父母误解我们</a:t>
            </a:r>
          </a:p>
        </p:txBody>
      </p:sp>
      <p:sp>
        <p:nvSpPr>
          <p:cNvPr id="72" name="Text Box 3"/>
          <p:cNvSpPr txBox="1">
            <a:spLocks noChangeArrowheads="1"/>
          </p:cNvSpPr>
          <p:nvPr/>
        </p:nvSpPr>
        <p:spPr bwMode="auto">
          <a:xfrm>
            <a:off x="739075" y="2506071"/>
            <a:ext cx="2373411" cy="307777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zh-CN" altLang="en-US" sz="1400">
                <a:solidFill>
                  <a:schemeClr val="accent1"/>
                </a:solidFill>
                <a:latin typeface="微软雅黑"/>
                <a:ea typeface="微软雅黑"/>
                <a:sym typeface="微软雅黑"/>
              </a:rPr>
              <a:t>父母生气骂我们</a:t>
            </a:r>
          </a:p>
        </p:txBody>
      </p:sp>
      <p:sp>
        <p:nvSpPr>
          <p:cNvPr id="73" name="Text Box 3"/>
          <p:cNvSpPr txBox="1">
            <a:spLocks noChangeArrowheads="1"/>
          </p:cNvSpPr>
          <p:nvPr/>
        </p:nvSpPr>
        <p:spPr bwMode="auto">
          <a:xfrm>
            <a:off x="730783" y="3141466"/>
            <a:ext cx="2373411" cy="307777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zh-CN" altLang="en-US" sz="1400">
                <a:solidFill>
                  <a:schemeClr val="accent1"/>
                </a:solidFill>
                <a:latin typeface="微软雅黑"/>
                <a:ea typeface="微软雅黑"/>
                <a:sym typeface="微软雅黑"/>
              </a:rPr>
              <a:t>父母动手打我们</a:t>
            </a:r>
          </a:p>
        </p:txBody>
      </p:sp>
      <p:sp>
        <p:nvSpPr>
          <p:cNvPr id="74" name="Text Box 3"/>
          <p:cNvSpPr txBox="1">
            <a:spLocks noChangeArrowheads="1"/>
          </p:cNvSpPr>
          <p:nvPr/>
        </p:nvSpPr>
        <p:spPr bwMode="auto">
          <a:xfrm>
            <a:off x="722546" y="3787973"/>
            <a:ext cx="2373411" cy="307777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zh-CN" altLang="en-US" sz="1400">
                <a:solidFill>
                  <a:schemeClr val="accent1"/>
                </a:solidFill>
                <a:latin typeface="微软雅黑"/>
                <a:ea typeface="微软雅黑"/>
                <a:sym typeface="微软雅黑"/>
              </a:rPr>
              <a:t>父母说起来没完</a:t>
            </a: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810250" y="1375070"/>
            <a:ext cx="3257550" cy="3257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70728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 xmlns:p15="http://schemas.microsoft.com/office/powerpoint/2012/main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2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8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4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35" grpId="1"/>
      <p:bldP spid="36" grpId="2"/>
      <p:bldP spid="37" grpId="3"/>
      <p:bldP spid="70" grpId="4"/>
      <p:bldP spid="71" grpId="5" animBg="1"/>
      <p:bldP spid="72" grpId="6" animBg="1"/>
      <p:bldP spid="73" grpId="7" animBg="1"/>
      <p:bldP spid="74" grpId="8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Rectangle 2"/>
          <p:cNvSpPr txBox="1">
            <a:spLocks noChangeArrowheads="1"/>
          </p:cNvSpPr>
          <p:nvPr/>
        </p:nvSpPr>
        <p:spPr>
          <a:xfrm>
            <a:off x="762000" y="1200150"/>
            <a:ext cx="2819400" cy="3429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ct val="50000"/>
              </a:spcBef>
              <a:defRPr/>
            </a:pPr>
            <a:r>
              <a:rPr kumimoji="1" lang="zh-CN" altLang="en-US" sz="2100" b="1">
                <a:solidFill>
                  <a:schemeClr val="accent1"/>
                </a:solidFill>
                <a:latin typeface="微软雅黑"/>
                <a:ea typeface="微软雅黑"/>
                <a:cs typeface="+mn-cs"/>
                <a:sym typeface="微软雅黑"/>
              </a:rPr>
              <a:t>与父母交往的三字经</a:t>
            </a:r>
          </a:p>
        </p:txBody>
      </p:sp>
      <p:grpSp>
        <p:nvGrpSpPr>
          <p:cNvPr id="2" name="组合 1"/>
          <p:cNvGrpSpPr/>
          <p:nvPr/>
        </p:nvGrpSpPr>
        <p:grpSpPr>
          <a:xfrm>
            <a:off x="3181350" y="1824709"/>
            <a:ext cx="1143000" cy="2423441"/>
            <a:chOff x="838200" y="1885950"/>
            <a:chExt cx="1143000" cy="2423441"/>
          </a:xfrm>
        </p:grpSpPr>
        <p:sp>
          <p:nvSpPr>
            <p:cNvPr id="62" name="Content Placeholder 2"/>
            <p:cNvSpPr txBox="1"/>
            <p:nvPr/>
          </p:nvSpPr>
          <p:spPr>
            <a:xfrm>
              <a:off x="841375" y="2613483"/>
              <a:ext cx="1139825" cy="1695908"/>
            </a:xfrm>
            <a:prstGeom prst="rect">
              <a:avLst/>
            </a:prstGeom>
            <a:ln>
              <a:solidFill>
                <a:schemeClr val="accent1"/>
              </a:solidFill>
            </a:ln>
          </p:spPr>
          <p:txBody>
            <a:bodyPr lIns="68580" tIns="34290" rIns="68580" bIns="34290"/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400" kern="120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200" kern="120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100" kern="120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050" kern="120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1050" kern="120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lnSpc>
                  <a:spcPct val="130000"/>
                </a:lnSpc>
                <a:buFont typeface="Arial" pitchFamily="34" charset="0"/>
                <a:buNone/>
                <a:defRPr/>
              </a:pPr>
              <a:r>
                <a:rPr kumimoji="1" lang="zh-CN" altLang="en-US" sz="1800" b="0" smtClean="0">
                  <a:solidFill>
                    <a:srgbClr val="000000"/>
                  </a:solidFill>
                  <a:latin typeface="微软雅黑"/>
                  <a:ea typeface="微软雅黑"/>
                  <a:sym typeface="微软雅黑"/>
                </a:rPr>
                <a:t>提要求</a:t>
              </a:r>
              <a:endParaRPr kumimoji="1" lang="en-US" altLang="zh-CN" sz="1800" b="0" smtClean="0">
                <a:solidFill>
                  <a:srgbClr val="000000"/>
                </a:solidFill>
                <a:latin typeface="微软雅黑"/>
                <a:ea typeface="微软雅黑"/>
                <a:sym typeface="微软雅黑"/>
              </a:endParaRPr>
            </a:p>
            <a:p>
              <a:pPr marL="0" indent="0" algn="ctr">
                <a:lnSpc>
                  <a:spcPct val="130000"/>
                </a:lnSpc>
                <a:buFont typeface="Arial" pitchFamily="34" charset="0"/>
                <a:buNone/>
                <a:defRPr/>
              </a:pPr>
              <a:r>
                <a:rPr kumimoji="1" lang="zh-CN" altLang="en-US" sz="1800" b="0" smtClean="0">
                  <a:solidFill>
                    <a:srgbClr val="000000"/>
                  </a:solidFill>
                  <a:latin typeface="微软雅黑"/>
                  <a:ea typeface="微软雅黑"/>
                  <a:sym typeface="微软雅黑"/>
                </a:rPr>
                <a:t>莫过高</a:t>
              </a:r>
              <a:endParaRPr kumimoji="1" lang="en-US" altLang="zh-CN" sz="1800" b="0" smtClean="0">
                <a:solidFill>
                  <a:srgbClr val="000000"/>
                </a:solidFill>
                <a:latin typeface="微软雅黑"/>
                <a:ea typeface="微软雅黑"/>
                <a:sym typeface="微软雅黑"/>
              </a:endParaRPr>
            </a:p>
            <a:p>
              <a:pPr marL="0" indent="0" algn="ctr">
                <a:lnSpc>
                  <a:spcPct val="130000"/>
                </a:lnSpc>
                <a:buFont typeface="Arial" pitchFamily="34" charset="0"/>
                <a:buNone/>
                <a:defRPr/>
              </a:pPr>
              <a:r>
                <a:rPr kumimoji="1" lang="zh-CN" altLang="en-US" sz="1800" b="0" smtClean="0">
                  <a:solidFill>
                    <a:srgbClr val="000000"/>
                  </a:solidFill>
                  <a:latin typeface="微软雅黑"/>
                  <a:ea typeface="微软雅黑"/>
                  <a:sym typeface="微软雅黑"/>
                </a:rPr>
                <a:t>没满足</a:t>
              </a:r>
              <a:endParaRPr kumimoji="1" lang="en-US" altLang="zh-CN" sz="1800" b="0" smtClean="0">
                <a:solidFill>
                  <a:srgbClr val="000000"/>
                </a:solidFill>
                <a:latin typeface="微软雅黑"/>
                <a:ea typeface="微软雅黑"/>
                <a:sym typeface="微软雅黑"/>
              </a:endParaRPr>
            </a:p>
            <a:p>
              <a:pPr marL="0" indent="0" algn="ctr">
                <a:lnSpc>
                  <a:spcPct val="130000"/>
                </a:lnSpc>
                <a:buFont typeface="Arial" pitchFamily="34" charset="0"/>
                <a:buNone/>
                <a:defRPr/>
              </a:pPr>
              <a:r>
                <a:rPr kumimoji="1" lang="zh-CN" altLang="en-US" sz="1800" b="0" smtClean="0">
                  <a:solidFill>
                    <a:srgbClr val="000000"/>
                  </a:solidFill>
                  <a:latin typeface="微软雅黑"/>
                  <a:ea typeface="微软雅黑"/>
                  <a:sym typeface="微软雅黑"/>
                </a:rPr>
                <a:t>不计较</a:t>
              </a:r>
              <a:endParaRPr kumimoji="1" lang="zh-CN" altLang="en-US" sz="1800" b="0">
                <a:solidFill>
                  <a:srgbClr val="000000"/>
                </a:solidFill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66" name="Content Placeholder 2"/>
            <p:cNvSpPr txBox="1"/>
            <p:nvPr/>
          </p:nvSpPr>
          <p:spPr>
            <a:xfrm>
              <a:off x="838200" y="1885950"/>
              <a:ext cx="1143000" cy="708025"/>
            </a:xfrm>
            <a:prstGeom prst="rect">
              <a:avLst/>
            </a:prstGeom>
            <a:solidFill>
              <a:schemeClr val="accent1"/>
            </a:solidFill>
          </p:spPr>
          <p:txBody>
            <a:bodyPr lIns="68580" tIns="34290" rIns="68580" bIns="34290"/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400" kern="120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200" kern="120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100" kern="120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050" kern="120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1050" kern="120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Font typeface="Arial" pitchFamily="34" charset="0"/>
                <a:buNone/>
                <a:defRPr/>
              </a:pPr>
              <a:r>
                <a:rPr lang="zh-CN" altLang="en-US" sz="1800">
                  <a:solidFill>
                    <a:schemeClr val="bg1"/>
                  </a:solidFill>
                  <a:latin typeface="微软雅黑"/>
                  <a:ea typeface="微软雅黑"/>
                  <a:sym typeface="微软雅黑"/>
                </a:rPr>
                <a:t>所提要求早</a:t>
              </a:r>
              <a:r>
                <a:rPr lang="zh-CN" altLang="en-US" sz="1800" smtClean="0">
                  <a:solidFill>
                    <a:schemeClr val="bg1"/>
                  </a:solidFill>
                  <a:latin typeface="微软雅黑"/>
                  <a:ea typeface="微软雅黑"/>
                  <a:sym typeface="微软雅黑"/>
                </a:rPr>
                <a:t>拒绝</a:t>
              </a:r>
              <a:endParaRPr kumimoji="1" lang="zh-CN" altLang="en-US" sz="1600" b="0">
                <a:solidFill>
                  <a:schemeClr val="bg1"/>
                </a:solidFill>
                <a:latin typeface="微软雅黑"/>
                <a:ea typeface="微软雅黑"/>
                <a:sym typeface="微软雅黑"/>
              </a:endParaRPr>
            </a:p>
          </p:txBody>
        </p:sp>
      </p:grpSp>
      <p:grpSp>
        <p:nvGrpSpPr>
          <p:cNvPr id="67" name="组合 66"/>
          <p:cNvGrpSpPr/>
          <p:nvPr/>
        </p:nvGrpSpPr>
        <p:grpSpPr>
          <a:xfrm>
            <a:off x="4552950" y="1824709"/>
            <a:ext cx="1143000" cy="2423441"/>
            <a:chOff x="838200" y="1885950"/>
            <a:chExt cx="1143000" cy="2423441"/>
          </a:xfrm>
        </p:grpSpPr>
        <p:sp>
          <p:nvSpPr>
            <p:cNvPr id="69" name="Content Placeholder 2"/>
            <p:cNvSpPr txBox="1"/>
            <p:nvPr/>
          </p:nvSpPr>
          <p:spPr>
            <a:xfrm>
              <a:off x="841375" y="2613483"/>
              <a:ext cx="1139825" cy="1695908"/>
            </a:xfrm>
            <a:prstGeom prst="rect">
              <a:avLst/>
            </a:prstGeom>
            <a:ln>
              <a:solidFill>
                <a:schemeClr val="accent1"/>
              </a:solidFill>
            </a:ln>
          </p:spPr>
          <p:txBody>
            <a:bodyPr lIns="68580" tIns="34290" rIns="68580" bIns="34290"/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400" kern="120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200" kern="120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100" kern="120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050" kern="120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1050" kern="120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lnSpc>
                  <a:spcPct val="130000"/>
                </a:lnSpc>
                <a:buNone/>
                <a:defRPr/>
              </a:pPr>
              <a:r>
                <a:rPr kumimoji="1" lang="zh-CN" altLang="en-US" sz="1800">
                  <a:solidFill>
                    <a:srgbClr val="000000"/>
                  </a:solidFill>
                  <a:latin typeface="微软雅黑"/>
                  <a:ea typeface="微软雅黑"/>
                  <a:sym typeface="微软雅黑"/>
                </a:rPr>
                <a:t>要</a:t>
              </a:r>
              <a:r>
                <a:rPr kumimoji="1" lang="zh-CN" altLang="en-US" sz="1800" smtClean="0">
                  <a:solidFill>
                    <a:srgbClr val="000000"/>
                  </a:solidFill>
                  <a:latin typeface="微软雅黑"/>
                  <a:ea typeface="微软雅黑"/>
                  <a:sym typeface="微软雅黑"/>
                </a:rPr>
                <a:t>外出</a:t>
              </a:r>
              <a:endParaRPr kumimoji="1" lang="en-US" altLang="zh-CN" sz="1800" smtClean="0">
                <a:solidFill>
                  <a:srgbClr val="000000"/>
                </a:solidFill>
                <a:latin typeface="微软雅黑"/>
                <a:ea typeface="微软雅黑"/>
                <a:sym typeface="微软雅黑"/>
              </a:endParaRPr>
            </a:p>
            <a:p>
              <a:pPr marL="0" indent="0" algn="ctr">
                <a:lnSpc>
                  <a:spcPct val="130000"/>
                </a:lnSpc>
                <a:buNone/>
                <a:defRPr/>
              </a:pPr>
              <a:r>
                <a:rPr kumimoji="1" lang="zh-CN" altLang="en-US" sz="1800" smtClean="0">
                  <a:solidFill>
                    <a:srgbClr val="000000"/>
                  </a:solidFill>
                  <a:latin typeface="微软雅黑"/>
                  <a:ea typeface="微软雅黑"/>
                  <a:sym typeface="微软雅黑"/>
                </a:rPr>
                <a:t>打</a:t>
              </a:r>
              <a:r>
                <a:rPr kumimoji="1" lang="zh-CN" altLang="en-US" sz="1800">
                  <a:solidFill>
                    <a:srgbClr val="000000"/>
                  </a:solidFill>
                  <a:latin typeface="微软雅黑"/>
                  <a:ea typeface="微软雅黑"/>
                  <a:sym typeface="微软雅黑"/>
                </a:rPr>
                <a:t>招</a:t>
              </a:r>
              <a:r>
                <a:rPr kumimoji="1" lang="zh-CN" altLang="en-US" sz="1800" smtClean="0">
                  <a:solidFill>
                    <a:srgbClr val="000000"/>
                  </a:solidFill>
                  <a:latin typeface="微软雅黑"/>
                  <a:ea typeface="微软雅黑"/>
                  <a:sym typeface="微软雅黑"/>
                </a:rPr>
                <a:t>乎</a:t>
              </a:r>
              <a:endParaRPr kumimoji="1" lang="en-US" altLang="zh-CN" sz="1800" smtClean="0">
                <a:solidFill>
                  <a:srgbClr val="000000"/>
                </a:solidFill>
                <a:latin typeface="微软雅黑"/>
                <a:ea typeface="微软雅黑"/>
                <a:sym typeface="微软雅黑"/>
              </a:endParaRPr>
            </a:p>
            <a:p>
              <a:pPr marL="0" indent="0" algn="ctr">
                <a:lnSpc>
                  <a:spcPct val="130000"/>
                </a:lnSpc>
                <a:buNone/>
                <a:defRPr/>
              </a:pPr>
              <a:r>
                <a:rPr kumimoji="1" lang="zh-CN" altLang="en-US" sz="1800" smtClean="0">
                  <a:solidFill>
                    <a:srgbClr val="000000"/>
                  </a:solidFill>
                  <a:latin typeface="微软雅黑"/>
                  <a:ea typeface="微软雅黑"/>
                  <a:sym typeface="微软雅黑"/>
                </a:rPr>
                <a:t>让父母</a:t>
              </a:r>
              <a:endParaRPr kumimoji="1" lang="en-US" altLang="zh-CN" sz="1800" smtClean="0">
                <a:solidFill>
                  <a:srgbClr val="000000"/>
                </a:solidFill>
                <a:latin typeface="微软雅黑"/>
                <a:ea typeface="微软雅黑"/>
                <a:sym typeface="微软雅黑"/>
              </a:endParaRPr>
            </a:p>
            <a:p>
              <a:pPr marL="0" indent="0" algn="ctr">
                <a:lnSpc>
                  <a:spcPct val="130000"/>
                </a:lnSpc>
                <a:buNone/>
                <a:defRPr/>
              </a:pPr>
              <a:r>
                <a:rPr kumimoji="1" lang="zh-CN" altLang="en-US" sz="1800" smtClean="0">
                  <a:solidFill>
                    <a:srgbClr val="000000"/>
                  </a:solidFill>
                  <a:latin typeface="微软雅黑"/>
                  <a:ea typeface="微软雅黑"/>
                  <a:sym typeface="微软雅黑"/>
                </a:rPr>
                <a:t>免</a:t>
              </a:r>
              <a:r>
                <a:rPr kumimoji="1" lang="zh-CN" altLang="en-US" sz="1800">
                  <a:solidFill>
                    <a:srgbClr val="000000"/>
                  </a:solidFill>
                  <a:latin typeface="微软雅黑"/>
                  <a:ea typeface="微软雅黑"/>
                  <a:sym typeface="微软雅黑"/>
                </a:rPr>
                <a:t>担忧</a:t>
              </a:r>
              <a:endParaRPr kumimoji="1" lang="zh-CN" altLang="en-US" sz="1800" b="0">
                <a:solidFill>
                  <a:srgbClr val="000000"/>
                </a:solidFill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70" name="Content Placeholder 2"/>
            <p:cNvSpPr txBox="1"/>
            <p:nvPr/>
          </p:nvSpPr>
          <p:spPr>
            <a:xfrm>
              <a:off x="838200" y="1885950"/>
              <a:ext cx="1143000" cy="708025"/>
            </a:xfrm>
            <a:prstGeom prst="rect">
              <a:avLst/>
            </a:prstGeom>
            <a:solidFill>
              <a:schemeClr val="accent1"/>
            </a:solidFill>
          </p:spPr>
          <p:txBody>
            <a:bodyPr lIns="68580" tIns="34290" rIns="68580" bIns="34290"/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400" kern="120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200" kern="120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100" kern="120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050" kern="120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1050" kern="120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  <a:defRPr/>
              </a:pPr>
              <a:r>
                <a:rPr lang="zh-CN" altLang="en-US" sz="1800">
                  <a:solidFill>
                    <a:schemeClr val="bg1"/>
                  </a:solidFill>
                  <a:latin typeface="微软雅黑"/>
                  <a:ea typeface="微软雅黑"/>
                  <a:sym typeface="微软雅黑"/>
                </a:rPr>
                <a:t>自己有事需外出</a:t>
              </a:r>
            </a:p>
          </p:txBody>
        </p:sp>
      </p:grpSp>
      <p:grpSp>
        <p:nvGrpSpPr>
          <p:cNvPr id="71" name="组合 70"/>
          <p:cNvGrpSpPr/>
          <p:nvPr/>
        </p:nvGrpSpPr>
        <p:grpSpPr>
          <a:xfrm>
            <a:off x="5924550" y="1805565"/>
            <a:ext cx="1143000" cy="2423441"/>
            <a:chOff x="838200" y="1885950"/>
            <a:chExt cx="1143000" cy="2423441"/>
          </a:xfrm>
        </p:grpSpPr>
        <p:sp>
          <p:nvSpPr>
            <p:cNvPr id="72" name="Content Placeholder 2"/>
            <p:cNvSpPr txBox="1"/>
            <p:nvPr/>
          </p:nvSpPr>
          <p:spPr>
            <a:xfrm>
              <a:off x="841375" y="2613483"/>
              <a:ext cx="1139825" cy="1695908"/>
            </a:xfrm>
            <a:prstGeom prst="rect">
              <a:avLst/>
            </a:prstGeom>
            <a:ln>
              <a:solidFill>
                <a:schemeClr val="accent1"/>
              </a:solidFill>
            </a:ln>
          </p:spPr>
          <p:txBody>
            <a:bodyPr lIns="68580" tIns="34290" rIns="68580" bIns="34290"/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400" kern="120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200" kern="120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100" kern="120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050" kern="120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1050" kern="120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lnSpc>
                  <a:spcPct val="130000"/>
                </a:lnSpc>
                <a:buNone/>
                <a:defRPr/>
              </a:pPr>
              <a:r>
                <a:rPr kumimoji="1" lang="zh-CN" altLang="en-US" sz="1800">
                  <a:solidFill>
                    <a:srgbClr val="000000"/>
                  </a:solidFill>
                  <a:latin typeface="微软雅黑"/>
                  <a:ea typeface="微软雅黑"/>
                  <a:sym typeface="微软雅黑"/>
                </a:rPr>
                <a:t>疼</a:t>
              </a:r>
              <a:r>
                <a:rPr kumimoji="1" lang="zh-CN" altLang="en-US" sz="1800" smtClean="0">
                  <a:solidFill>
                    <a:srgbClr val="000000"/>
                  </a:solidFill>
                  <a:latin typeface="微软雅黑"/>
                  <a:ea typeface="微软雅黑"/>
                  <a:sym typeface="微软雅黑"/>
                </a:rPr>
                <a:t>子女</a:t>
              </a:r>
              <a:endParaRPr kumimoji="1" lang="en-US" altLang="zh-CN" sz="1800" smtClean="0">
                <a:solidFill>
                  <a:srgbClr val="000000"/>
                </a:solidFill>
                <a:latin typeface="微软雅黑"/>
                <a:ea typeface="微软雅黑"/>
                <a:sym typeface="微软雅黑"/>
              </a:endParaRPr>
            </a:p>
            <a:p>
              <a:pPr marL="0" indent="0" algn="ctr">
                <a:lnSpc>
                  <a:spcPct val="130000"/>
                </a:lnSpc>
                <a:buNone/>
                <a:defRPr/>
              </a:pPr>
              <a:r>
                <a:rPr kumimoji="1" lang="zh-CN" altLang="en-US" sz="1800" smtClean="0">
                  <a:solidFill>
                    <a:srgbClr val="000000"/>
                  </a:solidFill>
                  <a:latin typeface="微软雅黑"/>
                  <a:ea typeface="微软雅黑"/>
                  <a:sym typeface="微软雅黑"/>
                </a:rPr>
                <a:t>思绪牵</a:t>
              </a:r>
              <a:endParaRPr kumimoji="1" lang="en-US" altLang="zh-CN" sz="1800" smtClean="0">
                <a:solidFill>
                  <a:srgbClr val="000000"/>
                </a:solidFill>
                <a:latin typeface="微软雅黑"/>
                <a:ea typeface="微软雅黑"/>
                <a:sym typeface="微软雅黑"/>
              </a:endParaRPr>
            </a:p>
            <a:p>
              <a:pPr marL="0" indent="0" algn="ctr">
                <a:lnSpc>
                  <a:spcPct val="130000"/>
                </a:lnSpc>
                <a:buNone/>
                <a:defRPr/>
              </a:pPr>
              <a:r>
                <a:rPr kumimoji="1" lang="zh-CN" altLang="en-US" sz="1800" smtClean="0">
                  <a:solidFill>
                    <a:srgbClr val="000000"/>
                  </a:solidFill>
                  <a:latin typeface="微软雅黑"/>
                  <a:ea typeface="微软雅黑"/>
                  <a:sym typeface="微软雅黑"/>
                </a:rPr>
                <a:t>在外时</a:t>
              </a:r>
              <a:endParaRPr kumimoji="1" lang="en-US" altLang="zh-CN" sz="1800" smtClean="0">
                <a:solidFill>
                  <a:srgbClr val="000000"/>
                </a:solidFill>
                <a:latin typeface="微软雅黑"/>
                <a:ea typeface="微软雅黑"/>
                <a:sym typeface="微软雅黑"/>
              </a:endParaRPr>
            </a:p>
            <a:p>
              <a:pPr marL="0" indent="0" algn="ctr">
                <a:lnSpc>
                  <a:spcPct val="130000"/>
                </a:lnSpc>
                <a:buNone/>
                <a:defRPr/>
              </a:pPr>
              <a:r>
                <a:rPr kumimoji="1" lang="zh-CN" altLang="en-US" sz="1800" smtClean="0">
                  <a:solidFill>
                    <a:srgbClr val="000000"/>
                  </a:solidFill>
                  <a:latin typeface="微软雅黑"/>
                  <a:ea typeface="微软雅黑"/>
                  <a:sym typeface="微软雅黑"/>
                </a:rPr>
                <a:t>报平安</a:t>
              </a:r>
              <a:endParaRPr kumimoji="1" lang="zh-CN" altLang="en-US" sz="1800">
                <a:solidFill>
                  <a:srgbClr val="000000"/>
                </a:solidFill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73" name="Content Placeholder 2"/>
            <p:cNvSpPr txBox="1"/>
            <p:nvPr/>
          </p:nvSpPr>
          <p:spPr>
            <a:xfrm>
              <a:off x="838200" y="1885950"/>
              <a:ext cx="1143000" cy="708025"/>
            </a:xfrm>
            <a:prstGeom prst="rect">
              <a:avLst/>
            </a:prstGeom>
            <a:solidFill>
              <a:schemeClr val="accent1"/>
            </a:solidFill>
          </p:spPr>
          <p:txBody>
            <a:bodyPr lIns="68580" tIns="34290" rIns="68580" bIns="34290"/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400" kern="120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200" kern="120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100" kern="120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050" kern="120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1050" kern="120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  <a:defRPr/>
              </a:pPr>
              <a:r>
                <a:rPr lang="zh-CN" altLang="en-US" sz="1800">
                  <a:solidFill>
                    <a:schemeClr val="bg1"/>
                  </a:solidFill>
                  <a:latin typeface="微软雅黑"/>
                  <a:ea typeface="微软雅黑"/>
                  <a:sym typeface="微软雅黑"/>
                </a:rPr>
                <a:t>自己出行在外地</a:t>
              </a:r>
            </a:p>
          </p:txBody>
        </p:sp>
      </p:grpSp>
      <p:grpSp>
        <p:nvGrpSpPr>
          <p:cNvPr id="74" name="组合 73"/>
          <p:cNvGrpSpPr/>
          <p:nvPr/>
        </p:nvGrpSpPr>
        <p:grpSpPr>
          <a:xfrm>
            <a:off x="7296150" y="1824709"/>
            <a:ext cx="1143000" cy="2423441"/>
            <a:chOff x="838200" y="1885950"/>
            <a:chExt cx="1143000" cy="2423441"/>
          </a:xfrm>
        </p:grpSpPr>
        <p:sp>
          <p:nvSpPr>
            <p:cNvPr id="75" name="Content Placeholder 2"/>
            <p:cNvSpPr txBox="1"/>
            <p:nvPr/>
          </p:nvSpPr>
          <p:spPr>
            <a:xfrm>
              <a:off x="841375" y="2613483"/>
              <a:ext cx="1139825" cy="1695908"/>
            </a:xfrm>
            <a:prstGeom prst="rect">
              <a:avLst/>
            </a:prstGeom>
            <a:ln>
              <a:solidFill>
                <a:schemeClr val="accent1"/>
              </a:solidFill>
            </a:ln>
          </p:spPr>
          <p:txBody>
            <a:bodyPr lIns="68580" tIns="34290" rIns="68580" bIns="34290"/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400" kern="120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200" kern="120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100" kern="120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050" kern="120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1050" kern="120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lnSpc>
                  <a:spcPct val="130000"/>
                </a:lnSpc>
                <a:buNone/>
                <a:defRPr/>
              </a:pPr>
              <a:r>
                <a:rPr kumimoji="1" lang="zh-CN" altLang="en-US" sz="1800">
                  <a:solidFill>
                    <a:srgbClr val="000000"/>
                  </a:solidFill>
                  <a:latin typeface="微软雅黑"/>
                  <a:ea typeface="微软雅黑"/>
                  <a:sym typeface="微软雅黑"/>
                </a:rPr>
                <a:t>对</a:t>
              </a:r>
              <a:r>
                <a:rPr kumimoji="1" lang="zh-CN" altLang="en-US" sz="1800" smtClean="0">
                  <a:solidFill>
                    <a:srgbClr val="000000"/>
                  </a:solidFill>
                  <a:latin typeface="微软雅黑"/>
                  <a:ea typeface="微软雅黑"/>
                  <a:sym typeface="微软雅黑"/>
                </a:rPr>
                <a:t>父母</a:t>
              </a:r>
              <a:endParaRPr kumimoji="1" lang="en-US" altLang="zh-CN" sz="1800" smtClean="0">
                <a:solidFill>
                  <a:srgbClr val="000000"/>
                </a:solidFill>
                <a:latin typeface="微软雅黑"/>
                <a:ea typeface="微软雅黑"/>
                <a:sym typeface="微软雅黑"/>
              </a:endParaRPr>
            </a:p>
            <a:p>
              <a:pPr marL="0" indent="0" algn="ctr">
                <a:lnSpc>
                  <a:spcPct val="130000"/>
                </a:lnSpc>
                <a:buNone/>
                <a:defRPr/>
              </a:pPr>
              <a:r>
                <a:rPr kumimoji="1" lang="zh-CN" altLang="en-US" sz="1800" smtClean="0">
                  <a:solidFill>
                    <a:srgbClr val="000000"/>
                  </a:solidFill>
                  <a:latin typeface="微软雅黑"/>
                  <a:ea typeface="微软雅黑"/>
                  <a:sym typeface="微软雅黑"/>
                </a:rPr>
                <a:t>无隐瞒</a:t>
              </a:r>
              <a:endParaRPr kumimoji="1" lang="en-US" altLang="zh-CN" sz="1800" smtClean="0">
                <a:solidFill>
                  <a:srgbClr val="000000"/>
                </a:solidFill>
                <a:latin typeface="微软雅黑"/>
                <a:ea typeface="微软雅黑"/>
                <a:sym typeface="微软雅黑"/>
              </a:endParaRPr>
            </a:p>
            <a:p>
              <a:pPr marL="0" indent="0" algn="ctr">
                <a:lnSpc>
                  <a:spcPct val="130000"/>
                </a:lnSpc>
                <a:buNone/>
                <a:defRPr/>
              </a:pPr>
              <a:r>
                <a:rPr kumimoji="1" lang="zh-CN" altLang="en-US" sz="1800" smtClean="0">
                  <a:solidFill>
                    <a:srgbClr val="000000"/>
                  </a:solidFill>
                  <a:latin typeface="微软雅黑"/>
                  <a:ea typeface="微软雅黑"/>
                  <a:sym typeface="微软雅黑"/>
                </a:rPr>
                <a:t>说见闻</a:t>
              </a:r>
              <a:endParaRPr kumimoji="1" lang="en-US" altLang="zh-CN" sz="1800" smtClean="0">
                <a:solidFill>
                  <a:srgbClr val="000000"/>
                </a:solidFill>
                <a:latin typeface="微软雅黑"/>
                <a:ea typeface="微软雅黑"/>
                <a:sym typeface="微软雅黑"/>
              </a:endParaRPr>
            </a:p>
            <a:p>
              <a:pPr marL="0" indent="0" algn="ctr">
                <a:lnSpc>
                  <a:spcPct val="130000"/>
                </a:lnSpc>
                <a:buNone/>
                <a:defRPr/>
              </a:pPr>
              <a:r>
                <a:rPr kumimoji="1" lang="zh-CN" altLang="en-US" sz="1800" smtClean="0">
                  <a:solidFill>
                    <a:srgbClr val="000000"/>
                  </a:solidFill>
                  <a:latin typeface="微软雅黑"/>
                  <a:ea typeface="微软雅黑"/>
                  <a:sym typeface="微软雅黑"/>
                </a:rPr>
                <a:t>听意见</a:t>
              </a:r>
              <a:endParaRPr kumimoji="1" lang="zh-CN" altLang="en-US" sz="1800">
                <a:solidFill>
                  <a:srgbClr val="000000"/>
                </a:solidFill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76" name="Content Placeholder 2"/>
            <p:cNvSpPr txBox="1"/>
            <p:nvPr/>
          </p:nvSpPr>
          <p:spPr>
            <a:xfrm>
              <a:off x="838200" y="1885950"/>
              <a:ext cx="1143000" cy="708025"/>
            </a:xfrm>
            <a:prstGeom prst="rect">
              <a:avLst/>
            </a:prstGeom>
            <a:solidFill>
              <a:schemeClr val="accent1"/>
            </a:solidFill>
          </p:spPr>
          <p:txBody>
            <a:bodyPr lIns="68580" tIns="34290" rIns="68580" bIns="34290"/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400" kern="120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200" kern="120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100" kern="120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050" kern="120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1050" kern="120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  <a:defRPr/>
              </a:pPr>
              <a:r>
                <a:rPr lang="zh-CN" altLang="en-US" sz="1800">
                  <a:solidFill>
                    <a:schemeClr val="bg1"/>
                  </a:solidFill>
                  <a:latin typeface="微软雅黑"/>
                  <a:ea typeface="微软雅黑"/>
                  <a:sym typeface="微软雅黑"/>
                </a:rPr>
                <a:t>父母想打听情况</a:t>
              </a:r>
            </a:p>
          </p:txBody>
        </p:sp>
      </p:grpSp>
      <p:pic>
        <p:nvPicPr>
          <p:cNvPr id="4" name="图片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304800" y="1352550"/>
            <a:ext cx="3105150" cy="3105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01977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 xmlns:p15="http://schemas.microsoft.com/office/powerpoint/2012/main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457200" y="1200150"/>
            <a:ext cx="2819400" cy="3429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ct val="50000"/>
              </a:spcBef>
              <a:defRPr/>
            </a:pPr>
            <a:r>
              <a:rPr kumimoji="1" lang="zh-CN" altLang="en-US" sz="2100" b="1">
                <a:solidFill>
                  <a:schemeClr val="accent1"/>
                </a:solidFill>
                <a:latin typeface="微软雅黑"/>
                <a:ea typeface="微软雅黑"/>
                <a:cs typeface="+mn-cs"/>
                <a:sym typeface="微软雅黑"/>
              </a:rPr>
              <a:t>与父母交往的三字经</a:t>
            </a:r>
          </a:p>
        </p:txBody>
      </p:sp>
      <p:grpSp>
        <p:nvGrpSpPr>
          <p:cNvPr id="5" name="组合 4"/>
          <p:cNvGrpSpPr/>
          <p:nvPr/>
        </p:nvGrpSpPr>
        <p:grpSpPr>
          <a:xfrm>
            <a:off x="533400" y="1809750"/>
            <a:ext cx="2514600" cy="2209800"/>
            <a:chOff x="838200" y="1885951"/>
            <a:chExt cx="1143000" cy="2209800"/>
          </a:xfrm>
        </p:grpSpPr>
        <p:sp>
          <p:nvSpPr>
            <p:cNvPr id="6" name="Content Placeholder 2"/>
            <p:cNvSpPr txBox="1"/>
            <p:nvPr/>
          </p:nvSpPr>
          <p:spPr>
            <a:xfrm>
              <a:off x="841375" y="2343151"/>
              <a:ext cx="1139825" cy="1752600"/>
            </a:xfrm>
            <a:prstGeom prst="rect">
              <a:avLst/>
            </a:prstGeom>
            <a:ln>
              <a:solidFill>
                <a:schemeClr val="accent1"/>
              </a:solidFill>
            </a:ln>
          </p:spPr>
          <p:txBody>
            <a:bodyPr lIns="68580" tIns="34290" rIns="68580" bIns="34290"/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400" kern="120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200" kern="120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100" kern="120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050" kern="120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1050" kern="120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lnSpc>
                  <a:spcPct val="130000"/>
                </a:lnSpc>
                <a:buNone/>
                <a:defRPr/>
              </a:pPr>
              <a:endParaRPr kumimoji="1" lang="en-US" altLang="zh-CN" sz="1600" smtClean="0">
                <a:solidFill>
                  <a:srgbClr val="000000"/>
                </a:solidFill>
                <a:latin typeface="微软雅黑"/>
                <a:ea typeface="微软雅黑"/>
                <a:sym typeface="微软雅黑"/>
              </a:endParaRPr>
            </a:p>
            <a:p>
              <a:pPr marL="0" indent="0" algn="ctr">
                <a:lnSpc>
                  <a:spcPct val="130000"/>
                </a:lnSpc>
                <a:buNone/>
                <a:defRPr/>
              </a:pPr>
              <a:r>
                <a:rPr kumimoji="1" lang="zh-CN" altLang="en-US" sz="1600" smtClean="0">
                  <a:solidFill>
                    <a:srgbClr val="000000"/>
                  </a:solidFill>
                  <a:latin typeface="微软雅黑"/>
                  <a:ea typeface="微软雅黑"/>
                  <a:sym typeface="微软雅黑"/>
                </a:rPr>
                <a:t>受</a:t>
              </a:r>
              <a:r>
                <a:rPr kumimoji="1" lang="zh-CN" altLang="en-US" sz="1600">
                  <a:solidFill>
                    <a:srgbClr val="000000"/>
                  </a:solidFill>
                  <a:latin typeface="微软雅黑"/>
                  <a:ea typeface="微软雅黑"/>
                  <a:sym typeface="微软雅黑"/>
                </a:rPr>
                <a:t>表扬，莫骄傲，常</a:t>
              </a:r>
              <a:r>
                <a:rPr kumimoji="1" lang="zh-CN" altLang="en-US" sz="1600" smtClean="0">
                  <a:solidFill>
                    <a:srgbClr val="000000"/>
                  </a:solidFill>
                  <a:latin typeface="微软雅黑"/>
                  <a:ea typeface="微软雅黑"/>
                  <a:sym typeface="微软雅黑"/>
                </a:rPr>
                <a:t>思过</a:t>
              </a:r>
              <a:endParaRPr kumimoji="1" lang="en-US" altLang="zh-CN" sz="1600" smtClean="0">
                <a:solidFill>
                  <a:srgbClr val="000000"/>
                </a:solidFill>
                <a:latin typeface="微软雅黑"/>
                <a:ea typeface="微软雅黑"/>
                <a:sym typeface="微软雅黑"/>
              </a:endParaRPr>
            </a:p>
            <a:p>
              <a:pPr marL="0" indent="0" algn="ctr">
                <a:lnSpc>
                  <a:spcPct val="130000"/>
                </a:lnSpc>
                <a:buNone/>
                <a:defRPr/>
              </a:pPr>
              <a:r>
                <a:rPr kumimoji="1" lang="zh-CN" altLang="en-US" sz="1600" smtClean="0">
                  <a:solidFill>
                    <a:srgbClr val="000000"/>
                  </a:solidFill>
                  <a:latin typeface="微软雅黑"/>
                  <a:ea typeface="微软雅黑"/>
                  <a:sym typeface="微软雅黑"/>
                </a:rPr>
                <a:t>胜</a:t>
              </a:r>
              <a:r>
                <a:rPr kumimoji="1" lang="zh-CN" altLang="en-US" sz="1600">
                  <a:solidFill>
                    <a:srgbClr val="000000"/>
                  </a:solidFill>
                  <a:latin typeface="微软雅黑"/>
                  <a:ea typeface="微软雅黑"/>
                  <a:sym typeface="微软雅黑"/>
                </a:rPr>
                <a:t>良药</a:t>
              </a:r>
              <a:r>
                <a:rPr kumimoji="1" lang="zh-CN" altLang="en-US" sz="1600" smtClean="0">
                  <a:solidFill>
                    <a:srgbClr val="000000"/>
                  </a:solidFill>
                  <a:latin typeface="微软雅黑"/>
                  <a:ea typeface="微软雅黑"/>
                  <a:sym typeface="微软雅黑"/>
                </a:rPr>
                <a:t>。</a:t>
              </a:r>
              <a:endParaRPr kumimoji="1" lang="zh-CN" altLang="en-US" sz="1600">
                <a:solidFill>
                  <a:srgbClr val="000000"/>
                </a:solidFill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7" name="Content Placeholder 2"/>
            <p:cNvSpPr txBox="1"/>
            <p:nvPr/>
          </p:nvSpPr>
          <p:spPr>
            <a:xfrm>
              <a:off x="838200" y="1885951"/>
              <a:ext cx="1143000" cy="394670"/>
            </a:xfrm>
            <a:prstGeom prst="rect">
              <a:avLst/>
            </a:prstGeom>
            <a:solidFill>
              <a:schemeClr val="accent1"/>
            </a:solidFill>
          </p:spPr>
          <p:txBody>
            <a:bodyPr lIns="68580" tIns="34290" rIns="68580" bIns="34290"/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400" kern="120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200" kern="120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100" kern="120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050" kern="120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1050" kern="120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  <a:defRPr/>
              </a:pPr>
              <a:r>
                <a:rPr lang="zh-CN" altLang="en-US" sz="1600">
                  <a:solidFill>
                    <a:schemeClr val="bg1"/>
                  </a:solidFill>
                  <a:latin typeface="微软雅黑"/>
                  <a:ea typeface="微软雅黑"/>
                  <a:sym typeface="微软雅黑"/>
                </a:rPr>
                <a:t>父母夸奖好儿女</a:t>
              </a:r>
            </a:p>
          </p:txBody>
        </p:sp>
      </p:grpSp>
      <p:grpSp>
        <p:nvGrpSpPr>
          <p:cNvPr id="8" name="组合 7"/>
          <p:cNvGrpSpPr/>
          <p:nvPr/>
        </p:nvGrpSpPr>
        <p:grpSpPr>
          <a:xfrm>
            <a:off x="3314700" y="1809750"/>
            <a:ext cx="2514600" cy="2209800"/>
            <a:chOff x="838200" y="1885951"/>
            <a:chExt cx="1143000" cy="2209800"/>
          </a:xfrm>
        </p:grpSpPr>
        <p:sp>
          <p:nvSpPr>
            <p:cNvPr id="9" name="Content Placeholder 2"/>
            <p:cNvSpPr txBox="1"/>
            <p:nvPr/>
          </p:nvSpPr>
          <p:spPr>
            <a:xfrm>
              <a:off x="841375" y="2343151"/>
              <a:ext cx="1139825" cy="1752600"/>
            </a:xfrm>
            <a:prstGeom prst="rect">
              <a:avLst/>
            </a:prstGeom>
            <a:ln>
              <a:solidFill>
                <a:schemeClr val="accent1"/>
              </a:solidFill>
            </a:ln>
          </p:spPr>
          <p:txBody>
            <a:bodyPr lIns="68580" tIns="34290" rIns="68580" bIns="34290"/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400" kern="120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200" kern="120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100" kern="120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050" kern="120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1050" kern="120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lnSpc>
                  <a:spcPct val="130000"/>
                </a:lnSpc>
                <a:buNone/>
                <a:defRPr/>
              </a:pPr>
              <a:endParaRPr kumimoji="1" lang="en-US" altLang="zh-CN" sz="1600" smtClean="0">
                <a:solidFill>
                  <a:srgbClr val="000000"/>
                </a:solidFill>
                <a:latin typeface="微软雅黑"/>
                <a:ea typeface="微软雅黑"/>
                <a:sym typeface="微软雅黑"/>
              </a:endParaRPr>
            </a:p>
            <a:p>
              <a:pPr marL="0" indent="0" algn="ctr">
                <a:lnSpc>
                  <a:spcPct val="130000"/>
                </a:lnSpc>
                <a:buNone/>
                <a:defRPr/>
              </a:pPr>
              <a:r>
                <a:rPr kumimoji="1" lang="zh-CN" altLang="en-US" sz="1600" smtClean="0">
                  <a:solidFill>
                    <a:srgbClr val="000000"/>
                  </a:solidFill>
                  <a:latin typeface="微软雅黑"/>
                  <a:ea typeface="微软雅黑"/>
                  <a:sym typeface="微软雅黑"/>
                </a:rPr>
                <a:t>有</a:t>
              </a:r>
              <a:r>
                <a:rPr kumimoji="1" lang="zh-CN" altLang="en-US" sz="1600">
                  <a:solidFill>
                    <a:srgbClr val="000000"/>
                  </a:solidFill>
                  <a:latin typeface="微软雅黑"/>
                  <a:ea typeface="微软雅黑"/>
                  <a:sym typeface="微软雅黑"/>
                </a:rPr>
                <a:t>错误，敢承认，听</a:t>
              </a:r>
              <a:r>
                <a:rPr kumimoji="1" lang="zh-CN" altLang="en-US" sz="1600" smtClean="0">
                  <a:solidFill>
                    <a:srgbClr val="000000"/>
                  </a:solidFill>
                  <a:latin typeface="微软雅黑"/>
                  <a:ea typeface="微软雅黑"/>
                  <a:sym typeface="微软雅黑"/>
                </a:rPr>
                <a:t>批评</a:t>
              </a:r>
              <a:endParaRPr kumimoji="1" lang="zh-CN" altLang="en-US" sz="1600">
                <a:solidFill>
                  <a:srgbClr val="000000"/>
                </a:solidFill>
                <a:latin typeface="微软雅黑"/>
                <a:ea typeface="微软雅黑"/>
                <a:sym typeface="微软雅黑"/>
              </a:endParaRPr>
            </a:p>
            <a:p>
              <a:pPr marL="0" indent="0" algn="ctr">
                <a:lnSpc>
                  <a:spcPct val="130000"/>
                </a:lnSpc>
                <a:buNone/>
                <a:defRPr/>
              </a:pPr>
              <a:r>
                <a:rPr kumimoji="1" lang="zh-CN" altLang="en-US" sz="1600">
                  <a:solidFill>
                    <a:srgbClr val="000000"/>
                  </a:solidFill>
                  <a:latin typeface="微软雅黑"/>
                  <a:ea typeface="微软雅黑"/>
                  <a:sym typeface="微软雅黑"/>
                </a:rPr>
                <a:t>得</a:t>
              </a:r>
              <a:r>
                <a:rPr kumimoji="1" lang="zh-CN" altLang="en-US" sz="1600" smtClean="0">
                  <a:solidFill>
                    <a:srgbClr val="000000"/>
                  </a:solidFill>
                  <a:latin typeface="微软雅黑"/>
                  <a:ea typeface="微软雅黑"/>
                  <a:sym typeface="微软雅黑"/>
                </a:rPr>
                <a:t>教训</a:t>
              </a:r>
              <a:endParaRPr kumimoji="1" lang="zh-CN" altLang="en-US" sz="1600">
                <a:solidFill>
                  <a:srgbClr val="000000"/>
                </a:solidFill>
                <a:latin typeface="微软雅黑"/>
                <a:ea typeface="微软雅黑"/>
                <a:sym typeface="微软雅黑"/>
              </a:endParaRPr>
            </a:p>
            <a:p>
              <a:pPr marL="0" indent="0" algn="ctr">
                <a:lnSpc>
                  <a:spcPct val="130000"/>
                </a:lnSpc>
                <a:buNone/>
                <a:defRPr/>
              </a:pPr>
              <a:endParaRPr kumimoji="1" lang="zh-CN" altLang="en-US" sz="1600">
                <a:solidFill>
                  <a:srgbClr val="000000"/>
                </a:solidFill>
                <a:latin typeface="微软雅黑"/>
                <a:ea typeface="微软雅黑"/>
                <a:sym typeface="微软雅黑"/>
              </a:endParaRPr>
            </a:p>
            <a:p>
              <a:pPr marL="0" indent="0" algn="ctr">
                <a:lnSpc>
                  <a:spcPct val="130000"/>
                </a:lnSpc>
                <a:buNone/>
                <a:defRPr/>
              </a:pPr>
              <a:endParaRPr kumimoji="1" lang="zh-CN" altLang="en-US" sz="1600">
                <a:solidFill>
                  <a:srgbClr val="000000"/>
                </a:solidFill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10" name="Content Placeholder 2"/>
            <p:cNvSpPr txBox="1"/>
            <p:nvPr/>
          </p:nvSpPr>
          <p:spPr>
            <a:xfrm>
              <a:off x="838200" y="1885951"/>
              <a:ext cx="1143000" cy="394670"/>
            </a:xfrm>
            <a:prstGeom prst="rect">
              <a:avLst/>
            </a:prstGeom>
            <a:solidFill>
              <a:schemeClr val="accent1"/>
            </a:solidFill>
          </p:spPr>
          <p:txBody>
            <a:bodyPr lIns="68580" tIns="34290" rIns="68580" bIns="34290"/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400" kern="120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200" kern="120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100" kern="120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050" kern="120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1050" kern="120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  <a:defRPr/>
              </a:pPr>
              <a:r>
                <a:rPr lang="zh-CN" altLang="en-US" sz="1600">
                  <a:solidFill>
                    <a:schemeClr val="bg1"/>
                  </a:solidFill>
                  <a:latin typeface="微软雅黑"/>
                  <a:ea typeface="微软雅黑"/>
                  <a:sym typeface="微软雅黑"/>
                </a:rPr>
                <a:t>我们不慎犯错误</a:t>
              </a:r>
            </a:p>
          </p:txBody>
        </p:sp>
      </p:grpSp>
      <p:grpSp>
        <p:nvGrpSpPr>
          <p:cNvPr id="11" name="组合 10"/>
          <p:cNvGrpSpPr/>
          <p:nvPr/>
        </p:nvGrpSpPr>
        <p:grpSpPr>
          <a:xfrm>
            <a:off x="6096000" y="1809750"/>
            <a:ext cx="2514600" cy="2209800"/>
            <a:chOff x="838200" y="1885951"/>
            <a:chExt cx="1143000" cy="2209800"/>
          </a:xfrm>
        </p:grpSpPr>
        <p:sp>
          <p:nvSpPr>
            <p:cNvPr id="12" name="Content Placeholder 2"/>
            <p:cNvSpPr txBox="1"/>
            <p:nvPr/>
          </p:nvSpPr>
          <p:spPr>
            <a:xfrm>
              <a:off x="841375" y="2343151"/>
              <a:ext cx="1139825" cy="1752600"/>
            </a:xfrm>
            <a:prstGeom prst="rect">
              <a:avLst/>
            </a:prstGeom>
            <a:ln>
              <a:solidFill>
                <a:schemeClr val="accent1"/>
              </a:solidFill>
            </a:ln>
          </p:spPr>
          <p:txBody>
            <a:bodyPr lIns="68580" tIns="34290" rIns="68580" bIns="34290"/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400" kern="120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200" kern="120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100" kern="120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050" kern="120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1050" kern="120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lnSpc>
                  <a:spcPct val="130000"/>
                </a:lnSpc>
                <a:buNone/>
                <a:defRPr/>
              </a:pPr>
              <a:endParaRPr kumimoji="1" lang="zh-CN" altLang="en-US" sz="1600">
                <a:solidFill>
                  <a:srgbClr val="000000"/>
                </a:solidFill>
                <a:latin typeface="微软雅黑"/>
                <a:ea typeface="微软雅黑"/>
                <a:sym typeface="微软雅黑"/>
              </a:endParaRPr>
            </a:p>
            <a:p>
              <a:pPr marL="0" indent="0" algn="ctr">
                <a:lnSpc>
                  <a:spcPct val="130000"/>
                </a:lnSpc>
                <a:buNone/>
                <a:defRPr/>
              </a:pPr>
              <a:r>
                <a:rPr kumimoji="1" lang="zh-CN" altLang="en-US" sz="1600">
                  <a:solidFill>
                    <a:srgbClr val="000000"/>
                  </a:solidFill>
                  <a:latin typeface="微软雅黑"/>
                  <a:ea typeface="微软雅黑"/>
                  <a:sym typeface="微软雅黑"/>
                </a:rPr>
                <a:t>有错误，敢承认，听批评</a:t>
              </a:r>
            </a:p>
            <a:p>
              <a:pPr marL="0" indent="0" algn="ctr">
                <a:lnSpc>
                  <a:spcPct val="130000"/>
                </a:lnSpc>
                <a:buNone/>
                <a:defRPr/>
              </a:pPr>
              <a:r>
                <a:rPr kumimoji="1" lang="zh-CN" altLang="en-US" sz="1600">
                  <a:solidFill>
                    <a:srgbClr val="000000"/>
                  </a:solidFill>
                  <a:latin typeface="微软雅黑"/>
                  <a:ea typeface="微软雅黑"/>
                  <a:sym typeface="微软雅黑"/>
                </a:rPr>
                <a:t>得教训</a:t>
              </a:r>
            </a:p>
            <a:p>
              <a:pPr marL="0" indent="0" algn="ctr">
                <a:lnSpc>
                  <a:spcPct val="130000"/>
                </a:lnSpc>
                <a:buNone/>
                <a:defRPr/>
              </a:pPr>
              <a:endParaRPr kumimoji="1" lang="zh-CN" altLang="en-US" sz="1600">
                <a:solidFill>
                  <a:srgbClr val="000000"/>
                </a:solidFill>
                <a:latin typeface="微软雅黑"/>
                <a:ea typeface="微软雅黑"/>
                <a:sym typeface="微软雅黑"/>
              </a:endParaRPr>
            </a:p>
            <a:p>
              <a:pPr marL="0" indent="0" algn="ctr">
                <a:lnSpc>
                  <a:spcPct val="130000"/>
                </a:lnSpc>
                <a:buNone/>
                <a:defRPr/>
              </a:pPr>
              <a:endParaRPr kumimoji="1" lang="zh-CN" altLang="en-US" sz="1600">
                <a:solidFill>
                  <a:srgbClr val="000000"/>
                </a:solidFill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13" name="Content Placeholder 2"/>
            <p:cNvSpPr txBox="1"/>
            <p:nvPr/>
          </p:nvSpPr>
          <p:spPr>
            <a:xfrm>
              <a:off x="838200" y="1885951"/>
              <a:ext cx="1143000" cy="394670"/>
            </a:xfrm>
            <a:prstGeom prst="rect">
              <a:avLst/>
            </a:prstGeom>
            <a:solidFill>
              <a:schemeClr val="accent1"/>
            </a:solidFill>
          </p:spPr>
          <p:txBody>
            <a:bodyPr lIns="68580" tIns="34290" rIns="68580" bIns="34290"/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400" kern="120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200" kern="120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100" kern="120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050" kern="120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1050" kern="120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  <a:defRPr/>
              </a:pPr>
              <a:r>
                <a:rPr lang="zh-CN" altLang="en-US" sz="1600">
                  <a:solidFill>
                    <a:schemeClr val="bg1"/>
                  </a:solidFill>
                  <a:latin typeface="微软雅黑"/>
                  <a:ea typeface="微软雅黑"/>
                  <a:sym typeface="微软雅黑"/>
                </a:rPr>
                <a:t>父母批评我们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04144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 xmlns:p15="http://schemas.microsoft.com/office/powerpoint/2012/main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Rectangle 2"/>
          <p:cNvSpPr txBox="1">
            <a:spLocks noChangeArrowheads="1"/>
          </p:cNvSpPr>
          <p:nvPr/>
        </p:nvSpPr>
        <p:spPr>
          <a:xfrm>
            <a:off x="3398839" y="1310207"/>
            <a:ext cx="2819400" cy="3429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ct val="50000"/>
              </a:spcBef>
              <a:defRPr/>
            </a:pPr>
            <a:r>
              <a:rPr kumimoji="1" lang="zh-CN" altLang="en-US" sz="2100" b="1">
                <a:solidFill>
                  <a:schemeClr val="accent1"/>
                </a:solidFill>
                <a:latin typeface="微软雅黑"/>
                <a:ea typeface="微软雅黑"/>
                <a:cs typeface="+mn-cs"/>
                <a:sym typeface="微软雅黑"/>
              </a:rPr>
              <a:t>看谁能做到！</a:t>
            </a:r>
          </a:p>
        </p:txBody>
      </p:sp>
      <p:sp>
        <p:nvSpPr>
          <p:cNvPr id="61" name="Horizontal Scroll 4"/>
          <p:cNvSpPr/>
          <p:nvPr/>
        </p:nvSpPr>
        <p:spPr bwMode="auto">
          <a:xfrm>
            <a:off x="3507313" y="1819854"/>
            <a:ext cx="4646086" cy="320703"/>
          </a:xfrm>
          <a:prstGeom prst="rect">
            <a:avLst/>
          </a:prstGeom>
          <a:solidFill>
            <a:schemeClr val="accent1"/>
          </a:solidFill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486305" tIns="19050" rIns="19050" bIns="19050" anchor="ctr"/>
          <a:lstStyle/>
          <a:p>
            <a:pPr>
              <a:defRPr/>
            </a:pPr>
            <a:r>
              <a:rPr kumimoji="1" lang="zh-CN" altLang="en-US" sz="1600" b="0">
                <a:solidFill>
                  <a:schemeClr val="bg1"/>
                </a:solidFill>
                <a:latin typeface="微软雅黑"/>
                <a:ea typeface="微软雅黑"/>
                <a:sym typeface="微软雅黑"/>
              </a:rPr>
              <a:t>给父母洗一次脚！帮父母做一次饭</a:t>
            </a:r>
            <a:r>
              <a:rPr kumimoji="1" lang="en-US" altLang="zh-CN" sz="1600" b="0">
                <a:solidFill>
                  <a:schemeClr val="bg1"/>
                </a:solidFill>
                <a:latin typeface="微软雅黑"/>
                <a:ea typeface="微软雅黑"/>
                <a:sym typeface="微软雅黑"/>
              </a:rPr>
              <a:t>!</a:t>
            </a:r>
          </a:p>
        </p:txBody>
      </p:sp>
      <p:sp>
        <p:nvSpPr>
          <p:cNvPr id="62" name="Horizontal Scroll 4"/>
          <p:cNvSpPr/>
          <p:nvPr/>
        </p:nvSpPr>
        <p:spPr bwMode="auto">
          <a:xfrm>
            <a:off x="3507313" y="2327702"/>
            <a:ext cx="4646086" cy="320703"/>
          </a:xfrm>
          <a:prstGeom prst="rect">
            <a:avLst/>
          </a:prstGeom>
          <a:solidFill>
            <a:schemeClr val="accent2"/>
          </a:solidFill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486305" tIns="19050" rIns="19050" bIns="19050" anchor="ctr"/>
          <a:lstStyle/>
          <a:p>
            <a:pPr>
              <a:defRPr/>
            </a:pPr>
            <a:r>
              <a:rPr kumimoji="1" lang="zh-CN" altLang="en-US" sz="1600">
                <a:solidFill>
                  <a:schemeClr val="bg1"/>
                </a:solidFill>
                <a:latin typeface="微软雅黑"/>
                <a:ea typeface="微软雅黑"/>
                <a:sym typeface="微软雅黑"/>
              </a:rPr>
              <a:t>帮父母捶捶背，洗洗碗！</a:t>
            </a:r>
          </a:p>
        </p:txBody>
      </p:sp>
      <p:sp>
        <p:nvSpPr>
          <p:cNvPr id="63" name="Horizontal Scroll 4"/>
          <p:cNvSpPr/>
          <p:nvPr/>
        </p:nvSpPr>
        <p:spPr bwMode="auto">
          <a:xfrm>
            <a:off x="3507313" y="2835550"/>
            <a:ext cx="4646087" cy="320703"/>
          </a:xfrm>
          <a:prstGeom prst="rect">
            <a:avLst/>
          </a:prstGeom>
          <a:solidFill>
            <a:schemeClr val="accent1"/>
          </a:solidFill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486305" tIns="19050" rIns="19050" bIns="19050" anchor="ctr"/>
          <a:lstStyle/>
          <a:p>
            <a:pPr>
              <a:defRPr/>
            </a:pPr>
            <a:r>
              <a:rPr kumimoji="1" lang="zh-CN" altLang="en-US" sz="1600">
                <a:solidFill>
                  <a:schemeClr val="bg1"/>
                </a:solidFill>
                <a:latin typeface="微软雅黑"/>
                <a:ea typeface="微软雅黑"/>
                <a:sym typeface="微软雅黑"/>
              </a:rPr>
              <a:t>用自己攒的零用钱为父母买一件喜欢的礼物！</a:t>
            </a:r>
          </a:p>
        </p:txBody>
      </p:sp>
      <p:sp>
        <p:nvSpPr>
          <p:cNvPr id="64" name="Horizontal Scroll 4"/>
          <p:cNvSpPr/>
          <p:nvPr/>
        </p:nvSpPr>
        <p:spPr bwMode="auto">
          <a:xfrm>
            <a:off x="3507313" y="3343398"/>
            <a:ext cx="4646086" cy="320703"/>
          </a:xfrm>
          <a:prstGeom prst="rect">
            <a:avLst/>
          </a:prstGeom>
          <a:solidFill>
            <a:schemeClr val="accent2"/>
          </a:solidFill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486305" tIns="19050" rIns="19050" bIns="19050" anchor="ctr"/>
          <a:lstStyle/>
          <a:p>
            <a:pPr>
              <a:defRPr/>
            </a:pPr>
            <a:r>
              <a:rPr kumimoji="1" lang="zh-CN" altLang="en-US" sz="1600">
                <a:solidFill>
                  <a:schemeClr val="bg1"/>
                </a:solidFill>
                <a:latin typeface="微软雅黑"/>
                <a:ea typeface="微软雅黑"/>
                <a:sym typeface="微软雅黑"/>
              </a:rPr>
              <a:t>走进父母的心灵，倾听父母的心声！</a:t>
            </a:r>
          </a:p>
        </p:txBody>
      </p:sp>
      <p:sp>
        <p:nvSpPr>
          <p:cNvPr id="66" name="Horizontal Scroll 4"/>
          <p:cNvSpPr/>
          <p:nvPr/>
        </p:nvSpPr>
        <p:spPr bwMode="auto">
          <a:xfrm>
            <a:off x="3507313" y="3851247"/>
            <a:ext cx="4646086" cy="320703"/>
          </a:xfrm>
          <a:prstGeom prst="rect">
            <a:avLst/>
          </a:prstGeom>
          <a:solidFill>
            <a:schemeClr val="accent1"/>
          </a:solidFill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486305" tIns="19050" rIns="19050" bIns="19050" anchor="ctr"/>
          <a:lstStyle/>
          <a:p>
            <a:pPr>
              <a:defRPr/>
            </a:pPr>
            <a:r>
              <a:rPr kumimoji="1" lang="zh-CN" altLang="en-US" sz="1600">
                <a:solidFill>
                  <a:schemeClr val="bg1"/>
                </a:solidFill>
                <a:latin typeface="微软雅黑"/>
                <a:ea typeface="微软雅黑"/>
                <a:sym typeface="微软雅黑"/>
              </a:rPr>
              <a:t>周末去看看自己的长辈！</a:t>
            </a: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6909" y="1200150"/>
            <a:ext cx="3048291" cy="30482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43417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 xmlns:p15="http://schemas.microsoft.com/office/powerpoint/2012/main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/>
      <p:bldP spid="61" grpId="1" animBg="1"/>
      <p:bldP spid="62" grpId="2" animBg="1"/>
      <p:bldP spid="63" grpId="3" animBg="1"/>
      <p:bldP spid="64" grpId="4" animBg="1"/>
      <p:bldP spid="66" grpId="5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838200" y="1123950"/>
            <a:ext cx="2286000" cy="60462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ct val="50000"/>
              </a:spcBef>
              <a:defRPr/>
            </a:pPr>
            <a:r>
              <a:rPr kumimoji="1" lang="zh-CN" altLang="en-US" sz="2800" b="1">
                <a:solidFill>
                  <a:schemeClr val="accent1"/>
                </a:solidFill>
                <a:latin typeface="微软雅黑"/>
                <a:ea typeface="微软雅黑"/>
                <a:cs typeface="+mn-cs"/>
                <a:sym typeface="微软雅黑"/>
              </a:rPr>
              <a:t>小结：</a:t>
            </a: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838200" y="1576180"/>
            <a:ext cx="4495800" cy="2246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zh-CN" altLang="en-US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/>
                <a:ea typeface="微软雅黑"/>
                <a:sym typeface="微软雅黑"/>
              </a:rPr>
              <a:t>孝敬父母是中华民族的传统美德，是做人的最基本道理。有时候关心孝敬父母，就是陪父母聊聊天，就是一个祝福、一句问候、一朵鲜花、一个拥抱，甚至只是一个微笑。其实父母并不需要我们以后轰轰烈烈的去为他们做什么大事，而是要求我们从现在做起，从点滴做</a:t>
            </a:r>
            <a:r>
              <a:rPr lang="zh-CN" alt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/>
                <a:ea typeface="微软雅黑"/>
                <a:sym typeface="微软雅黑"/>
              </a:rPr>
              <a:t>起</a:t>
            </a:r>
            <a:endParaRPr lang="zh-CN" altLang="en-US" sz="1400" dirty="0">
              <a:solidFill>
                <a:schemeClr val="tx1">
                  <a:lumMod val="85000"/>
                  <a:lumOff val="15000"/>
                </a:schemeClr>
              </a:solidFill>
              <a:latin typeface="微软雅黑"/>
              <a:ea typeface="微软雅黑"/>
              <a:sym typeface="微软雅黑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58205" y="1276350"/>
            <a:ext cx="2971800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65351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 xmlns:p15="http://schemas.microsoft.com/office/powerpoint/2012/main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2" cstate="email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 flipH="1">
            <a:off x="0" y="2190750"/>
            <a:ext cx="9144000" cy="2964016"/>
          </a:xfrm>
          <a:prstGeom prst="rect">
            <a:avLst/>
          </a:prstGeom>
        </p:spPr>
      </p:pic>
      <p:pic>
        <p:nvPicPr>
          <p:cNvPr id="32" name="图片 3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5553103" y="292"/>
            <a:ext cx="3604036" cy="2266658"/>
          </a:xfrm>
          <a:prstGeom prst="rect">
            <a:avLst/>
          </a:prstGeom>
        </p:spPr>
      </p:pic>
      <p:sp>
        <p:nvSpPr>
          <p:cNvPr id="17" name="Text Box 3"/>
          <p:cNvSpPr txBox="1">
            <a:spLocks noChangeArrowheads="1"/>
          </p:cNvSpPr>
          <p:nvPr/>
        </p:nvSpPr>
        <p:spPr bwMode="auto">
          <a:xfrm>
            <a:off x="1025160" y="1303913"/>
            <a:ext cx="1238249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altLang="zh-CN" sz="6000" b="1" smtClean="0">
                <a:solidFill>
                  <a:schemeClr val="accent1"/>
                </a:solidFill>
                <a:latin typeface="微软雅黑"/>
                <a:ea typeface="微软雅黑"/>
                <a:sym typeface="微软雅黑"/>
              </a:rPr>
              <a:t>04</a:t>
            </a:r>
            <a:endParaRPr lang="zh-CN" altLang="en-US" sz="6000" b="1">
              <a:solidFill>
                <a:schemeClr val="accent1"/>
              </a:solidFill>
              <a:latin typeface="微软雅黑"/>
              <a:ea typeface="微软雅黑"/>
              <a:sym typeface="微软雅黑"/>
            </a:endParaRPr>
          </a:p>
        </p:txBody>
      </p:sp>
      <p:sp>
        <p:nvSpPr>
          <p:cNvPr id="20" name="Text Box 3"/>
          <p:cNvSpPr txBox="1">
            <a:spLocks noChangeArrowheads="1"/>
          </p:cNvSpPr>
          <p:nvPr/>
        </p:nvSpPr>
        <p:spPr bwMode="auto">
          <a:xfrm>
            <a:off x="2415810" y="1328976"/>
            <a:ext cx="5543550" cy="861774"/>
          </a:xfrm>
          <a:prstGeom prst="rect">
            <a:avLst/>
          </a:prstGeom>
          <a:noFill/>
          <a:ln w="9525">
            <a:noFill/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/>
          <a:p>
            <a:r>
              <a:rPr lang="zh-CN" altLang="en-US" sz="5000" b="1" spc="600">
                <a:solidFill>
                  <a:schemeClr val="accent1"/>
                </a:solidFill>
                <a:latin typeface="微软雅黑"/>
                <a:ea typeface="微软雅黑"/>
                <a:sym typeface="微软雅黑"/>
              </a:rPr>
              <a:t>班主任相关寄语</a:t>
            </a: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228600" y="2404290"/>
            <a:ext cx="2555489" cy="2555489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5187585" y="2619219"/>
            <a:ext cx="2641990" cy="2641990"/>
          </a:xfrm>
          <a:prstGeom prst="rect">
            <a:avLst/>
          </a:prstGeom>
        </p:spPr>
      </p:pic>
      <p:sp>
        <p:nvSpPr>
          <p:cNvPr id="26" name="矩形 25"/>
          <p:cNvSpPr/>
          <p:nvPr/>
        </p:nvSpPr>
        <p:spPr>
          <a:xfrm>
            <a:off x="2472960" y="2142113"/>
            <a:ext cx="5179400" cy="5207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1160" smtClean="0">
                <a:solidFill>
                  <a:schemeClr val="accent1"/>
                </a:solidFill>
                <a:latin typeface="微软雅黑"/>
                <a:ea typeface="微软雅黑"/>
                <a:sym typeface="微软雅黑"/>
              </a:rPr>
              <a:t>moral theme class meeting for primary and middle school students class </a:t>
            </a:r>
            <a:r>
              <a:rPr lang="zh-CN" altLang="en-US" sz="1160">
                <a:solidFill>
                  <a:schemeClr val="accent1"/>
                </a:solidFill>
                <a:latin typeface="微软雅黑"/>
                <a:ea typeface="微软雅黑"/>
                <a:sym typeface="微软雅黑"/>
              </a:rPr>
              <a:t>meeting for primary and </a:t>
            </a:r>
            <a:r>
              <a:rPr lang="zh-CN" altLang="en-US" sz="1160" smtClean="0">
                <a:solidFill>
                  <a:schemeClr val="accent1"/>
                </a:solidFill>
                <a:latin typeface="微软雅黑"/>
                <a:ea typeface="微软雅黑"/>
                <a:sym typeface="微软雅黑"/>
              </a:rPr>
              <a:t>middle</a:t>
            </a:r>
            <a:endParaRPr lang="zh-CN" altLang="en-US" sz="1160">
              <a:solidFill>
                <a:schemeClr val="accent1"/>
              </a:solidFill>
              <a:latin typeface="微软雅黑"/>
              <a:ea typeface="微软雅黑"/>
              <a:sym typeface="微软雅黑"/>
            </a:endParaRPr>
          </a:p>
        </p:txBody>
      </p:sp>
    </p:spTree>
    <p:extLst>
      <p:ext uri="{BB962C8B-B14F-4D97-AF65-F5344CB8AC3E}">
        <p14:creationId xmlns:p14="http://schemas.microsoft.com/office/powerpoint/2010/main" val="12058844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 xmlns:p15="http://schemas.microsoft.com/office/powerpoint/2012/main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2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3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3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0" grpId="1"/>
      <p:bldP spid="26" grpId="2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3048000" y="1504950"/>
            <a:ext cx="2287587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>
              <a:spcBef>
                <a:spcPct val="0"/>
              </a:spcBef>
            </a:pPr>
            <a:r>
              <a:rPr lang="zh-CN" altLang="en-US" sz="3200" b="1" smtClean="0">
                <a:solidFill>
                  <a:schemeClr val="accent1"/>
                </a:solidFill>
                <a:latin typeface="微软雅黑"/>
                <a:ea typeface="微软雅黑"/>
                <a:sym typeface="微软雅黑"/>
              </a:rPr>
              <a:t>班主任寄语</a:t>
            </a:r>
            <a:endParaRPr lang="zh-CN" altLang="en-US" sz="3200" b="1">
              <a:solidFill>
                <a:schemeClr val="accent1"/>
              </a:solidFill>
              <a:latin typeface="微软雅黑"/>
              <a:ea typeface="微软雅黑"/>
              <a:sym typeface="微软雅黑"/>
            </a:endParaRPr>
          </a:p>
        </p:txBody>
      </p:sp>
      <p:sp>
        <p:nvSpPr>
          <p:cNvPr id="50181" name="Text Box 5"/>
          <p:cNvSpPr txBox="1">
            <a:spLocks noChangeArrowheads="1"/>
          </p:cNvSpPr>
          <p:nvPr/>
        </p:nvSpPr>
        <p:spPr bwMode="auto">
          <a:xfrm>
            <a:off x="3048000" y="2102512"/>
            <a:ext cx="5360988" cy="203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ct val="0"/>
              </a:spcBef>
            </a:pPr>
            <a:r>
              <a:rPr lang="zh-CN" altLang="en-US" sz="1400" b="0">
                <a:solidFill>
                  <a:srgbClr val="000000"/>
                </a:solidFill>
                <a:latin typeface="微软雅黑"/>
                <a:ea typeface="微软雅黑"/>
                <a:sym typeface="微软雅黑"/>
              </a:rPr>
              <a:t>一位家长写道：“孝心的表现是多方面的，努力学习，合理用钱是其中之一。文明、有礼将来想必也是有孝心的表现”</a:t>
            </a:r>
            <a:r>
              <a:rPr lang="zh-CN" altLang="en-US" sz="1400" b="0" smtClean="0">
                <a:solidFill>
                  <a:srgbClr val="000000"/>
                </a:solidFill>
                <a:latin typeface="微软雅黑"/>
                <a:ea typeface="微软雅黑"/>
                <a:sym typeface="微软雅黑"/>
              </a:rPr>
              <a:t>。是</a:t>
            </a:r>
            <a:r>
              <a:rPr lang="zh-CN" altLang="en-US" sz="1400" b="0">
                <a:solidFill>
                  <a:srgbClr val="000000"/>
                </a:solidFill>
                <a:latin typeface="微软雅黑"/>
                <a:ea typeface="微软雅黑"/>
                <a:sym typeface="微软雅黑"/>
              </a:rPr>
              <a:t>的，一个人如果有孝顺父母之心，也就会有仁爱之心，感恩之心和珍惜之心。民族传统美德，在今天依然会有它的现实意义</a:t>
            </a:r>
            <a:r>
              <a:rPr lang="zh-CN" altLang="en-US" sz="1400" b="0" smtClean="0">
                <a:solidFill>
                  <a:srgbClr val="000000"/>
                </a:solidFill>
                <a:latin typeface="微软雅黑"/>
                <a:ea typeface="微软雅黑"/>
                <a:sym typeface="微软雅黑"/>
              </a:rPr>
              <a:t>。希望</a:t>
            </a:r>
            <a:r>
              <a:rPr lang="zh-CN" altLang="en-US" sz="1400" b="0">
                <a:solidFill>
                  <a:srgbClr val="000000"/>
                </a:solidFill>
                <a:latin typeface="微软雅黑"/>
                <a:ea typeface="微软雅黑"/>
                <a:sym typeface="微软雅黑"/>
              </a:rPr>
              <a:t>每一个同学都能心怀感激，理解父母，并且用自己的刻苦努力、勤勉上</a:t>
            </a:r>
          </a:p>
          <a:p>
            <a:pPr>
              <a:lnSpc>
                <a:spcPct val="150000"/>
              </a:lnSpc>
              <a:spcBef>
                <a:spcPct val="0"/>
              </a:spcBef>
            </a:pPr>
            <a:r>
              <a:rPr lang="zh-CN" altLang="en-US" sz="1400" b="0">
                <a:solidFill>
                  <a:srgbClr val="000000"/>
                </a:solidFill>
                <a:latin typeface="微软雅黑"/>
                <a:ea typeface="微软雅黑"/>
                <a:sym typeface="微软雅黑"/>
              </a:rPr>
              <a:t>进来报答父母。</a:t>
            </a:r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73701" y="1352550"/>
            <a:ext cx="2221899" cy="28388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50160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 xmlns:p15="http://schemas.microsoft.com/office/powerpoint/2012/main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0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0181" grpId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" y="2212399"/>
            <a:ext cx="9143999" cy="492919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0" tIns="0" rIns="135000" bIns="0" anchor="ctr"/>
          <a:lstStyle/>
          <a:p>
            <a:pPr algn="ctr">
              <a:defRPr/>
            </a:pPr>
            <a:r>
              <a:rPr lang="en-US" altLang="zh-CN" sz="21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Meiryo" panose="020B0604030504040204" pitchFamily="34" charset="-128"/>
              </a:rPr>
              <a:t>                                             www.ypppt.com</a:t>
            </a:r>
            <a:endParaRPr lang="zh-CN" altLang="en-US" sz="2100" dirty="0">
              <a:solidFill>
                <a:srgbClr val="CEEAB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Meiryo" panose="020B0604030504040204" pitchFamily="34" charset="-128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1" y="1636569"/>
            <a:ext cx="9143999" cy="581458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>
              <a:defRPr/>
            </a:pPr>
            <a:r>
              <a:rPr lang="zh-CN" altLang="en-US" sz="2100" spc="15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更多精品</a:t>
            </a:r>
            <a:r>
              <a:rPr lang="en-US" altLang="zh-CN" sz="2100" spc="15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100" spc="15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资源尽在</a:t>
            </a:r>
            <a:r>
              <a:rPr lang="en-US" altLang="zh-CN" sz="2100" spc="15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—</a:t>
            </a:r>
            <a:r>
              <a:rPr lang="zh-CN" altLang="en-US" sz="2100" spc="15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优品</a:t>
            </a:r>
            <a:r>
              <a:rPr lang="en-US" altLang="zh-CN" sz="2100" spc="15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100" spc="15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！</a:t>
            </a:r>
          </a:p>
        </p:txBody>
      </p:sp>
      <p:sp>
        <p:nvSpPr>
          <p:cNvPr id="12" name="矩形 11"/>
          <p:cNvSpPr/>
          <p:nvPr/>
        </p:nvSpPr>
        <p:spPr>
          <a:xfrm>
            <a:off x="1936373" y="2940767"/>
            <a:ext cx="5179807" cy="1269578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>
              <a:lnSpc>
                <a:spcPts val="1800"/>
              </a:lnSpc>
            </a:pP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模板下载：</a:t>
            </a: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3"/>
              </a:rPr>
              <a:t>www.ypppt.com/moban/</a:t>
            </a: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</a:t>
            </a:r>
            <a:r>
              <a:rPr lang="zh-CN" altLang="en-US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节日</a:t>
            </a: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模板：</a:t>
            </a: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4"/>
              </a:rPr>
              <a:t>www.ypppt.com/jieri/</a:t>
            </a:r>
            <a:endParaRPr lang="en-US" altLang="zh-CN" sz="9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1800"/>
              </a:lnSpc>
            </a:pP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背景图片：</a:t>
            </a: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5"/>
              </a:rPr>
              <a:t>www.ypppt.com/beijing/</a:t>
            </a: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PPT</a:t>
            </a:r>
            <a:r>
              <a:rPr lang="zh-CN" altLang="en-US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图表下载：</a:t>
            </a: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6"/>
              </a:rPr>
              <a:t>www.ypppt.com/tubiao/</a:t>
            </a:r>
            <a:endParaRPr lang="en-US" altLang="zh-CN" sz="9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1800"/>
              </a:lnSpc>
            </a:pP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素材下载：</a:t>
            </a: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7"/>
              </a:rPr>
              <a:t>www.ypppt.com/sucai/</a:t>
            </a: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PPT</a:t>
            </a:r>
            <a:r>
              <a:rPr lang="zh-CN" altLang="en-US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教程下载：</a:t>
            </a: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8"/>
              </a:rPr>
              <a:t>www.ypppt.com/jiaocheng/</a:t>
            </a:r>
            <a:endParaRPr lang="en-US" altLang="zh-CN" sz="9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1800"/>
              </a:lnSpc>
            </a:pPr>
            <a:r>
              <a:rPr lang="zh-CN" altLang="en-US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字体下载：</a:t>
            </a: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9"/>
              </a:rPr>
              <a:t>www.ypppt.com/ziti/</a:t>
            </a: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      </a:t>
            </a:r>
            <a:r>
              <a:rPr lang="zh-CN" altLang="en-US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绘本故事</a:t>
            </a: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0"/>
              </a:rPr>
              <a:t>www.ypppt.com/gushi/</a:t>
            </a:r>
            <a:endParaRPr lang="en-US" altLang="zh-CN" sz="9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1800"/>
              </a:lnSpc>
            </a:pP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课件：</a:t>
            </a: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1"/>
              </a:rPr>
              <a:t>www.ypppt.com/kejian/</a:t>
            </a:r>
            <a:endParaRPr lang="en-US" altLang="zh-CN" sz="9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894931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 Box 3"/>
          <p:cNvSpPr txBox="1">
            <a:spLocks noChangeArrowheads="1"/>
          </p:cNvSpPr>
          <p:nvPr/>
        </p:nvSpPr>
        <p:spPr bwMode="auto">
          <a:xfrm>
            <a:off x="919162" y="819150"/>
            <a:ext cx="24384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zh-CN" altLang="en-US" sz="2400" b="1" dirty="0">
                <a:solidFill>
                  <a:schemeClr val="accent1"/>
                </a:solidFill>
                <a:latin typeface="微软雅黑"/>
                <a:ea typeface="微软雅黑"/>
                <a:sym typeface="微软雅黑"/>
              </a:rPr>
              <a:t>老年人定义</a:t>
            </a:r>
          </a:p>
        </p:txBody>
      </p:sp>
      <p:sp>
        <p:nvSpPr>
          <p:cNvPr id="19" name="Content Placeholder 2"/>
          <p:cNvSpPr txBox="1">
            <a:spLocks noChangeArrowheads="1"/>
          </p:cNvSpPr>
          <p:nvPr/>
        </p:nvSpPr>
        <p:spPr bwMode="auto">
          <a:xfrm>
            <a:off x="919162" y="1209174"/>
            <a:ext cx="75438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/>
          <a:lstStyle>
            <a:lvl1pPr defTabSz="457200">
              <a:defRPr sz="4800" b="1">
                <a:solidFill>
                  <a:srgbClr val="CC00CC"/>
                </a:solidFill>
                <a:latin typeface="Arial" pitchFamily="34" charset="0"/>
                <a:ea typeface="宋体" pitchFamily="2" charset="-122"/>
              </a:defRPr>
            </a:lvl1pPr>
            <a:lvl2pPr defTabSz="457200">
              <a:defRPr sz="4800" b="1">
                <a:solidFill>
                  <a:srgbClr val="CC00CC"/>
                </a:solidFill>
                <a:latin typeface="Arial" pitchFamily="34" charset="0"/>
                <a:ea typeface="宋体" pitchFamily="2" charset="-122"/>
              </a:defRPr>
            </a:lvl2pPr>
            <a:lvl3pPr defTabSz="457200">
              <a:defRPr sz="4800" b="1">
                <a:solidFill>
                  <a:srgbClr val="CC00CC"/>
                </a:solidFill>
                <a:latin typeface="Arial" pitchFamily="34" charset="0"/>
                <a:ea typeface="宋体" pitchFamily="2" charset="-122"/>
              </a:defRPr>
            </a:lvl3pPr>
            <a:lvl4pPr defTabSz="457200">
              <a:defRPr sz="4800" b="1">
                <a:solidFill>
                  <a:srgbClr val="CC00CC"/>
                </a:solidFill>
                <a:latin typeface="Arial" pitchFamily="34" charset="0"/>
                <a:ea typeface="宋体" pitchFamily="2" charset="-122"/>
              </a:defRPr>
            </a:lvl4pPr>
            <a:lvl5pPr defTabSz="457200">
              <a:defRPr sz="4800" b="1">
                <a:solidFill>
                  <a:srgbClr val="CC00CC"/>
                </a:solidFill>
                <a:latin typeface="Arial" pitchFamily="34" charset="0"/>
                <a:ea typeface="宋体" pitchFamily="2" charset="-122"/>
              </a:defRPr>
            </a:lvl5pPr>
            <a:lvl6pPr defTabSz="457200" fontAlgn="base">
              <a:spcBef>
                <a:spcPct val="50000"/>
              </a:spcBef>
              <a:spcAft>
                <a:spcPct val="0"/>
              </a:spcAft>
              <a:defRPr sz="4800" b="1">
                <a:solidFill>
                  <a:srgbClr val="CC00CC"/>
                </a:solidFill>
                <a:latin typeface="Arial" pitchFamily="34" charset="0"/>
                <a:ea typeface="宋体" pitchFamily="2" charset="-122"/>
              </a:defRPr>
            </a:lvl6pPr>
            <a:lvl7pPr defTabSz="457200" fontAlgn="base">
              <a:spcBef>
                <a:spcPct val="50000"/>
              </a:spcBef>
              <a:spcAft>
                <a:spcPct val="0"/>
              </a:spcAft>
              <a:defRPr sz="4800" b="1">
                <a:solidFill>
                  <a:srgbClr val="CC00CC"/>
                </a:solidFill>
                <a:latin typeface="Arial" pitchFamily="34" charset="0"/>
                <a:ea typeface="宋体" pitchFamily="2" charset="-122"/>
              </a:defRPr>
            </a:lvl7pPr>
            <a:lvl8pPr defTabSz="457200" fontAlgn="base">
              <a:spcBef>
                <a:spcPct val="50000"/>
              </a:spcBef>
              <a:spcAft>
                <a:spcPct val="0"/>
              </a:spcAft>
              <a:defRPr sz="4800" b="1">
                <a:solidFill>
                  <a:srgbClr val="CC00CC"/>
                </a:solidFill>
                <a:latin typeface="Arial" pitchFamily="34" charset="0"/>
                <a:ea typeface="宋体" pitchFamily="2" charset="-122"/>
              </a:defRPr>
            </a:lvl8pPr>
            <a:lvl9pPr defTabSz="457200" fontAlgn="base">
              <a:spcBef>
                <a:spcPct val="50000"/>
              </a:spcBef>
              <a:spcAft>
                <a:spcPct val="0"/>
              </a:spcAft>
              <a:defRPr sz="4800" b="1">
                <a:solidFill>
                  <a:srgbClr val="CC00CC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>
              <a:lnSpc>
                <a:spcPct val="150000"/>
              </a:lnSpc>
              <a:spcBef>
                <a:spcPct val="20000"/>
              </a:spcBef>
              <a:spcAft>
                <a:spcPts val="600"/>
              </a:spcAft>
              <a:buClr>
                <a:srgbClr val="376092"/>
              </a:buClr>
              <a:buSzPct val="145000"/>
              <a:buFont typeface="Arial" pitchFamily="34" charset="0"/>
              <a:buNone/>
            </a:pPr>
            <a:r>
              <a:rPr lang="zh-CN" altLang="en-US" sz="1400" b="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/>
                <a:ea typeface="微软雅黑"/>
                <a:sym typeface="微软雅黑"/>
              </a:rPr>
              <a:t>与国际上将</a:t>
            </a:r>
            <a:r>
              <a:rPr lang="en-US" altLang="zh-CN" sz="1400" b="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/>
                <a:ea typeface="微软雅黑"/>
                <a:sym typeface="微软雅黑"/>
              </a:rPr>
              <a:t>65</a:t>
            </a:r>
            <a:r>
              <a:rPr lang="zh-CN" altLang="en-US" sz="1400" b="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/>
                <a:ea typeface="微软雅黑"/>
                <a:sym typeface="微软雅黑"/>
              </a:rPr>
              <a:t>岁以上的人确定为老年人的通常做法不同，我国界定</a:t>
            </a:r>
            <a:r>
              <a:rPr lang="en-US" altLang="zh-CN" sz="1400" b="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/>
                <a:ea typeface="微软雅黑"/>
                <a:sym typeface="微软雅黑"/>
              </a:rPr>
              <a:t>60</a:t>
            </a:r>
            <a:r>
              <a:rPr lang="zh-CN" altLang="en-US" sz="1400" b="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/>
                <a:ea typeface="微软雅黑"/>
                <a:sym typeface="微软雅黑"/>
              </a:rPr>
              <a:t>岁以上的公民为</a:t>
            </a:r>
            <a:r>
              <a:rPr lang="zh-CN" altLang="en-US" sz="1400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/>
                <a:ea typeface="微软雅黑"/>
                <a:sym typeface="微软雅黑"/>
              </a:rPr>
              <a:t>老年人</a:t>
            </a:r>
            <a:r>
              <a:rPr lang="en-US" altLang="zh-CN" sz="1400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/>
                <a:ea typeface="微软雅黑"/>
                <a:sym typeface="微软雅黑"/>
              </a:rPr>
              <a:t>,</a:t>
            </a:r>
            <a:r>
              <a:rPr lang="zh-CN" altLang="en-US" sz="1400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/>
                <a:ea typeface="微软雅黑"/>
                <a:sym typeface="微软雅黑"/>
              </a:rPr>
              <a:t>我国</a:t>
            </a:r>
            <a:r>
              <a:rPr lang="zh-CN" altLang="en-US" sz="1400" b="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/>
                <a:ea typeface="微软雅黑"/>
                <a:sym typeface="微软雅黑"/>
              </a:rPr>
              <a:t>老年人权益保障法第二条规定：“本法所称老年人是指</a:t>
            </a:r>
            <a:r>
              <a:rPr lang="en-US" altLang="zh-CN" sz="1400" b="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/>
                <a:ea typeface="微软雅黑"/>
                <a:sym typeface="微软雅黑"/>
              </a:rPr>
              <a:t>60</a:t>
            </a:r>
            <a:r>
              <a:rPr lang="zh-CN" altLang="en-US" sz="1400" b="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/>
                <a:ea typeface="微软雅黑"/>
                <a:sym typeface="微软雅黑"/>
              </a:rPr>
              <a:t>周岁以上的公民。”</a:t>
            </a:r>
          </a:p>
        </p:txBody>
      </p:sp>
      <p:grpSp>
        <p:nvGrpSpPr>
          <p:cNvPr id="4" name="组合 3"/>
          <p:cNvGrpSpPr/>
          <p:nvPr/>
        </p:nvGrpSpPr>
        <p:grpSpPr>
          <a:xfrm>
            <a:off x="990600" y="2668399"/>
            <a:ext cx="3491488" cy="377026"/>
            <a:chOff x="1005900" y="2650159"/>
            <a:chExt cx="3491488" cy="377026"/>
          </a:xfrm>
        </p:grpSpPr>
        <p:sp>
          <p:nvSpPr>
            <p:cNvPr id="26" name="Content Placeholder 7"/>
            <p:cNvSpPr txBox="1">
              <a:spLocks noChangeAspect="1" noChangeArrowheads="1"/>
            </p:cNvSpPr>
            <p:nvPr/>
          </p:nvSpPr>
          <p:spPr bwMode="auto">
            <a:xfrm>
              <a:off x="1005900" y="2650159"/>
              <a:ext cx="944563" cy="37702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lIns="68580" tIns="34290" rIns="68580" bIns="34290">
              <a:spAutoFit/>
            </a:bodyPr>
            <a:lstStyle/>
            <a:p>
              <a:pPr algn="ctr">
                <a:spcBef>
                  <a:spcPct val="20000"/>
                </a:spcBef>
                <a:buFont typeface="Arial" pitchFamily="34" charset="0"/>
                <a:buNone/>
              </a:pPr>
              <a:r>
                <a:rPr lang="zh-CN" altLang="en-US" sz="2000">
                  <a:solidFill>
                    <a:schemeClr val="bg1"/>
                  </a:solidFill>
                  <a:latin typeface="微软雅黑"/>
                  <a:ea typeface="微软雅黑"/>
                  <a:sym typeface="微软雅黑"/>
                </a:rPr>
                <a:t>60岁</a:t>
              </a:r>
              <a:endParaRPr lang="en-US" altLang="zh-CN" sz="2000">
                <a:solidFill>
                  <a:schemeClr val="bg1"/>
                </a:solidFill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77" name="Content Placeholder 7"/>
            <p:cNvSpPr txBox="1">
              <a:spLocks noChangeAspect="1" noChangeArrowheads="1"/>
            </p:cNvSpPr>
            <p:nvPr/>
          </p:nvSpPr>
          <p:spPr bwMode="auto">
            <a:xfrm>
              <a:off x="1981200" y="2650159"/>
              <a:ext cx="2516188" cy="37702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lIns="68580" tIns="34290" rIns="68580" bIns="34290">
              <a:spAutoFit/>
            </a:bodyPr>
            <a:lstStyle/>
            <a:p>
              <a:pPr>
                <a:spcBef>
                  <a:spcPct val="20000"/>
                </a:spcBef>
                <a:buFont typeface="Arial" pitchFamily="34" charset="0"/>
                <a:buNone/>
              </a:pPr>
              <a:r>
                <a:rPr lang="zh-CN" altLang="en-US" sz="2000">
                  <a:solidFill>
                    <a:schemeClr val="accent1"/>
                  </a:solidFill>
                  <a:latin typeface="微软雅黑"/>
                  <a:ea typeface="微软雅黑"/>
                  <a:sym typeface="微软雅黑"/>
                </a:rPr>
                <a:t>耳顺之年、花甲之年</a:t>
              </a:r>
            </a:p>
          </p:txBody>
        </p:sp>
      </p:grpSp>
      <p:grpSp>
        <p:nvGrpSpPr>
          <p:cNvPr id="78" name="组合 77"/>
          <p:cNvGrpSpPr/>
          <p:nvPr/>
        </p:nvGrpSpPr>
        <p:grpSpPr>
          <a:xfrm>
            <a:off x="993029" y="3346748"/>
            <a:ext cx="3491488" cy="377026"/>
            <a:chOff x="1005900" y="2650159"/>
            <a:chExt cx="3491488" cy="377026"/>
          </a:xfrm>
        </p:grpSpPr>
        <p:sp>
          <p:nvSpPr>
            <p:cNvPr id="79" name="Content Placeholder 7"/>
            <p:cNvSpPr txBox="1">
              <a:spLocks noChangeAspect="1" noChangeArrowheads="1"/>
            </p:cNvSpPr>
            <p:nvPr/>
          </p:nvSpPr>
          <p:spPr bwMode="auto">
            <a:xfrm>
              <a:off x="1005900" y="2650159"/>
              <a:ext cx="944563" cy="37702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lIns="68580" tIns="34290" rIns="68580" bIns="34290">
              <a:spAutoFit/>
            </a:bodyPr>
            <a:lstStyle/>
            <a:p>
              <a:pPr algn="ctr">
                <a:spcBef>
                  <a:spcPct val="20000"/>
                </a:spcBef>
                <a:buFont typeface="Arial" pitchFamily="34" charset="0"/>
                <a:buNone/>
              </a:pPr>
              <a:r>
                <a:rPr lang="en-US" altLang="zh-CN" sz="2000">
                  <a:solidFill>
                    <a:schemeClr val="bg1"/>
                  </a:solidFill>
                  <a:latin typeface="微软雅黑"/>
                  <a:ea typeface="微软雅黑"/>
                  <a:sym typeface="微软雅黑"/>
                </a:rPr>
                <a:t>70</a:t>
              </a:r>
              <a:r>
                <a:rPr lang="zh-CN" altLang="en-US" sz="2000">
                  <a:solidFill>
                    <a:schemeClr val="bg1"/>
                  </a:solidFill>
                  <a:latin typeface="微软雅黑"/>
                  <a:ea typeface="微软雅黑"/>
                  <a:sym typeface="微软雅黑"/>
                </a:rPr>
                <a:t>岁</a:t>
              </a:r>
            </a:p>
          </p:txBody>
        </p:sp>
        <p:sp>
          <p:nvSpPr>
            <p:cNvPr id="80" name="Content Placeholder 7"/>
            <p:cNvSpPr txBox="1">
              <a:spLocks noChangeAspect="1" noChangeArrowheads="1"/>
            </p:cNvSpPr>
            <p:nvPr/>
          </p:nvSpPr>
          <p:spPr bwMode="auto">
            <a:xfrm>
              <a:off x="1981200" y="2650159"/>
              <a:ext cx="2516188" cy="37702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lIns="68580" tIns="34290" rIns="68580" bIns="34290">
              <a:spAutoFit/>
            </a:bodyPr>
            <a:lstStyle/>
            <a:p>
              <a:pPr>
                <a:spcBef>
                  <a:spcPct val="20000"/>
                </a:spcBef>
                <a:buFont typeface="Arial" pitchFamily="34" charset="0"/>
                <a:buNone/>
              </a:pPr>
              <a:r>
                <a:rPr lang="zh-CN" altLang="en-US" sz="2000">
                  <a:solidFill>
                    <a:schemeClr val="accent1"/>
                  </a:solidFill>
                  <a:latin typeface="微软雅黑"/>
                  <a:ea typeface="微软雅黑"/>
                  <a:sym typeface="微软雅黑"/>
                </a:rPr>
                <a:t>从心之年、古稀之年</a:t>
              </a:r>
            </a:p>
          </p:txBody>
        </p:sp>
      </p:grpSp>
      <p:grpSp>
        <p:nvGrpSpPr>
          <p:cNvPr id="91" name="组合 90"/>
          <p:cNvGrpSpPr/>
          <p:nvPr/>
        </p:nvGrpSpPr>
        <p:grpSpPr>
          <a:xfrm>
            <a:off x="919162" y="1962150"/>
            <a:ext cx="7386638" cy="461665"/>
            <a:chOff x="919162" y="2042909"/>
            <a:chExt cx="7386638" cy="461665"/>
          </a:xfrm>
        </p:grpSpPr>
        <p:sp>
          <p:nvSpPr>
            <p:cNvPr id="75" name="Text Box 3"/>
            <p:cNvSpPr txBox="1">
              <a:spLocks noChangeArrowheads="1"/>
            </p:cNvSpPr>
            <p:nvPr/>
          </p:nvSpPr>
          <p:spPr bwMode="auto">
            <a:xfrm>
              <a:off x="919162" y="2042909"/>
              <a:ext cx="243840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r>
                <a:rPr lang="zh-CN" altLang="en-US" sz="2400" b="1" smtClean="0">
                  <a:solidFill>
                    <a:schemeClr val="accent1"/>
                  </a:solidFill>
                  <a:latin typeface="微软雅黑"/>
                  <a:ea typeface="微软雅黑"/>
                  <a:sym typeface="微软雅黑"/>
                </a:rPr>
                <a:t>老年人别称</a:t>
              </a:r>
              <a:endParaRPr lang="zh-CN" altLang="en-US" sz="2400" b="1">
                <a:solidFill>
                  <a:schemeClr val="accent1"/>
                </a:solidFill>
                <a:latin typeface="微软雅黑"/>
                <a:ea typeface="微软雅黑"/>
                <a:sym typeface="微软雅黑"/>
              </a:endParaRPr>
            </a:p>
          </p:txBody>
        </p:sp>
        <p:cxnSp>
          <p:nvCxnSpPr>
            <p:cNvPr id="6" name="直接连接符 5"/>
            <p:cNvCxnSpPr/>
            <p:nvPr/>
          </p:nvCxnSpPr>
          <p:spPr>
            <a:xfrm>
              <a:off x="2667000" y="2293315"/>
              <a:ext cx="56388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1" name="组合 80"/>
          <p:cNvGrpSpPr/>
          <p:nvPr/>
        </p:nvGrpSpPr>
        <p:grpSpPr>
          <a:xfrm>
            <a:off x="990600" y="3947324"/>
            <a:ext cx="3491488" cy="377026"/>
            <a:chOff x="1005900" y="2650159"/>
            <a:chExt cx="3491488" cy="377026"/>
          </a:xfrm>
        </p:grpSpPr>
        <p:sp>
          <p:nvSpPr>
            <p:cNvPr id="82" name="Content Placeholder 7"/>
            <p:cNvSpPr txBox="1">
              <a:spLocks noChangeAspect="1" noChangeArrowheads="1"/>
            </p:cNvSpPr>
            <p:nvPr/>
          </p:nvSpPr>
          <p:spPr bwMode="auto">
            <a:xfrm>
              <a:off x="1005900" y="2650159"/>
              <a:ext cx="944563" cy="37702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lIns="68580" tIns="34290" rIns="68580" bIns="34290">
              <a:spAutoFit/>
            </a:bodyPr>
            <a:lstStyle/>
            <a:p>
              <a:pPr algn="ctr">
                <a:spcBef>
                  <a:spcPct val="20000"/>
                </a:spcBef>
                <a:buFont typeface="Arial" pitchFamily="34" charset="0"/>
                <a:buNone/>
              </a:pPr>
              <a:r>
                <a:rPr lang="en-US" altLang="zh-CN" sz="2000">
                  <a:solidFill>
                    <a:schemeClr val="bg1"/>
                  </a:solidFill>
                  <a:latin typeface="微软雅黑"/>
                  <a:ea typeface="微软雅黑"/>
                  <a:sym typeface="微软雅黑"/>
                </a:rPr>
                <a:t>80</a:t>
              </a:r>
              <a:r>
                <a:rPr lang="zh-CN" altLang="en-US" sz="2000">
                  <a:solidFill>
                    <a:schemeClr val="bg1"/>
                  </a:solidFill>
                  <a:latin typeface="微软雅黑"/>
                  <a:ea typeface="微软雅黑"/>
                  <a:sym typeface="微软雅黑"/>
                </a:rPr>
                <a:t>岁</a:t>
              </a:r>
            </a:p>
          </p:txBody>
        </p:sp>
        <p:sp>
          <p:nvSpPr>
            <p:cNvPr id="83" name="Content Placeholder 7"/>
            <p:cNvSpPr txBox="1">
              <a:spLocks noChangeAspect="1" noChangeArrowheads="1"/>
            </p:cNvSpPr>
            <p:nvPr/>
          </p:nvSpPr>
          <p:spPr bwMode="auto">
            <a:xfrm>
              <a:off x="1981200" y="2650159"/>
              <a:ext cx="2516188" cy="37702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lIns="68580" tIns="34290" rIns="68580" bIns="34290">
              <a:spAutoFit/>
            </a:bodyPr>
            <a:lstStyle/>
            <a:p>
              <a:pPr>
                <a:spcBef>
                  <a:spcPct val="20000"/>
                </a:spcBef>
                <a:buFont typeface="Arial" pitchFamily="34" charset="0"/>
                <a:buNone/>
              </a:pPr>
              <a:r>
                <a:rPr lang="zh-CN" altLang="en-US" sz="2000">
                  <a:solidFill>
                    <a:schemeClr val="accent1"/>
                  </a:solidFill>
                  <a:latin typeface="微软雅黑"/>
                  <a:ea typeface="微软雅黑"/>
                  <a:sym typeface="微软雅黑"/>
                </a:rPr>
                <a:t>朝枚之年、朝枝之</a:t>
              </a:r>
              <a:r>
                <a:rPr lang="zh-CN" altLang="en-US" sz="2000" smtClean="0">
                  <a:solidFill>
                    <a:schemeClr val="accent1"/>
                  </a:solidFill>
                  <a:latin typeface="微软雅黑"/>
                  <a:ea typeface="微软雅黑"/>
                  <a:sym typeface="微软雅黑"/>
                </a:rPr>
                <a:t>年</a:t>
              </a:r>
              <a:endParaRPr lang="zh-CN" altLang="en-US" sz="2000">
                <a:solidFill>
                  <a:schemeClr val="accent1"/>
                </a:solidFill>
                <a:latin typeface="微软雅黑"/>
                <a:ea typeface="微软雅黑"/>
                <a:sym typeface="微软雅黑"/>
              </a:endParaRPr>
            </a:p>
          </p:txBody>
        </p:sp>
      </p:grpSp>
      <p:grpSp>
        <p:nvGrpSpPr>
          <p:cNvPr id="84" name="组合 83"/>
          <p:cNvGrpSpPr/>
          <p:nvPr/>
        </p:nvGrpSpPr>
        <p:grpSpPr>
          <a:xfrm>
            <a:off x="4808284" y="2668399"/>
            <a:ext cx="3491488" cy="377026"/>
            <a:chOff x="1005900" y="2650159"/>
            <a:chExt cx="3491488" cy="377026"/>
          </a:xfrm>
        </p:grpSpPr>
        <p:sp>
          <p:nvSpPr>
            <p:cNvPr id="85" name="Content Placeholder 7"/>
            <p:cNvSpPr txBox="1">
              <a:spLocks noChangeAspect="1" noChangeArrowheads="1"/>
            </p:cNvSpPr>
            <p:nvPr/>
          </p:nvSpPr>
          <p:spPr bwMode="auto">
            <a:xfrm>
              <a:off x="1005900" y="2650159"/>
              <a:ext cx="944563" cy="37702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lIns="68580" tIns="34290" rIns="68580" bIns="34290">
              <a:spAutoFit/>
            </a:bodyPr>
            <a:lstStyle/>
            <a:p>
              <a:pPr algn="ctr">
                <a:spcBef>
                  <a:spcPct val="20000"/>
                </a:spcBef>
                <a:buFont typeface="Arial" pitchFamily="34" charset="0"/>
                <a:buNone/>
              </a:pPr>
              <a:r>
                <a:rPr lang="en-US" altLang="zh-CN" sz="2000">
                  <a:solidFill>
                    <a:schemeClr val="bg1"/>
                  </a:solidFill>
                  <a:latin typeface="微软雅黑"/>
                  <a:ea typeface="微软雅黑"/>
                  <a:sym typeface="微软雅黑"/>
                </a:rPr>
                <a:t>90</a:t>
              </a:r>
              <a:r>
                <a:rPr lang="zh-CN" altLang="en-US" sz="2000">
                  <a:solidFill>
                    <a:schemeClr val="bg1"/>
                  </a:solidFill>
                  <a:latin typeface="微软雅黑"/>
                  <a:ea typeface="微软雅黑"/>
                  <a:sym typeface="微软雅黑"/>
                </a:rPr>
                <a:t>岁</a:t>
              </a:r>
            </a:p>
          </p:txBody>
        </p:sp>
        <p:sp>
          <p:nvSpPr>
            <p:cNvPr id="86" name="Content Placeholder 7"/>
            <p:cNvSpPr txBox="1">
              <a:spLocks noChangeAspect="1" noChangeArrowheads="1"/>
            </p:cNvSpPr>
            <p:nvPr/>
          </p:nvSpPr>
          <p:spPr bwMode="auto">
            <a:xfrm>
              <a:off x="1981200" y="2650159"/>
              <a:ext cx="2516188" cy="37702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lIns="68580" tIns="34290" rIns="68580" bIns="34290">
              <a:spAutoFit/>
            </a:bodyPr>
            <a:lstStyle/>
            <a:p>
              <a:pPr>
                <a:spcBef>
                  <a:spcPct val="20000"/>
                </a:spcBef>
                <a:buFont typeface="Arial" pitchFamily="34" charset="0"/>
                <a:buNone/>
              </a:pPr>
              <a:r>
                <a:rPr lang="zh-CN" altLang="en-US" sz="2000">
                  <a:solidFill>
                    <a:schemeClr val="accent1"/>
                  </a:solidFill>
                  <a:latin typeface="微软雅黑"/>
                  <a:ea typeface="微软雅黑"/>
                  <a:sym typeface="微软雅黑"/>
                </a:rPr>
                <a:t>上寿：九十为上寿</a:t>
              </a:r>
            </a:p>
          </p:txBody>
        </p:sp>
      </p:grpSp>
      <p:grpSp>
        <p:nvGrpSpPr>
          <p:cNvPr id="87" name="组合 86"/>
          <p:cNvGrpSpPr/>
          <p:nvPr/>
        </p:nvGrpSpPr>
        <p:grpSpPr>
          <a:xfrm>
            <a:off x="4808284" y="3324503"/>
            <a:ext cx="3491488" cy="377026"/>
            <a:chOff x="1005900" y="2650159"/>
            <a:chExt cx="3491488" cy="377026"/>
          </a:xfrm>
        </p:grpSpPr>
        <p:sp>
          <p:nvSpPr>
            <p:cNvPr id="88" name="Content Placeholder 7"/>
            <p:cNvSpPr txBox="1">
              <a:spLocks noChangeAspect="1" noChangeArrowheads="1"/>
            </p:cNvSpPr>
            <p:nvPr/>
          </p:nvSpPr>
          <p:spPr bwMode="auto">
            <a:xfrm>
              <a:off x="1005900" y="2650159"/>
              <a:ext cx="944563" cy="37702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lIns="68580" tIns="34290" rIns="68580" bIns="34290">
              <a:spAutoFit/>
            </a:bodyPr>
            <a:lstStyle/>
            <a:p>
              <a:pPr algn="ctr">
                <a:spcBef>
                  <a:spcPct val="20000"/>
                </a:spcBef>
                <a:buFont typeface="Arial" pitchFamily="34" charset="0"/>
                <a:buNone/>
              </a:pPr>
              <a:r>
                <a:rPr lang="en-US" altLang="zh-CN" sz="2000">
                  <a:solidFill>
                    <a:schemeClr val="bg1"/>
                  </a:solidFill>
                  <a:latin typeface="微软雅黑"/>
                  <a:ea typeface="微软雅黑"/>
                  <a:sym typeface="微软雅黑"/>
                </a:rPr>
                <a:t>100</a:t>
              </a:r>
              <a:r>
                <a:rPr lang="zh-CN" altLang="en-US" sz="2000">
                  <a:solidFill>
                    <a:schemeClr val="bg1"/>
                  </a:solidFill>
                  <a:latin typeface="微软雅黑"/>
                  <a:ea typeface="微软雅黑"/>
                  <a:sym typeface="微软雅黑"/>
                </a:rPr>
                <a:t>岁</a:t>
              </a:r>
            </a:p>
          </p:txBody>
        </p:sp>
        <p:sp>
          <p:nvSpPr>
            <p:cNvPr id="89" name="Content Placeholder 7"/>
            <p:cNvSpPr txBox="1">
              <a:spLocks noChangeAspect="1" noChangeArrowheads="1"/>
            </p:cNvSpPr>
            <p:nvPr/>
          </p:nvSpPr>
          <p:spPr bwMode="auto">
            <a:xfrm>
              <a:off x="1981200" y="2650159"/>
              <a:ext cx="2516188" cy="37702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lIns="68580" tIns="34290" rIns="68580" bIns="34290">
              <a:spAutoFit/>
            </a:bodyPr>
            <a:lstStyle/>
            <a:p>
              <a:pPr>
                <a:spcBef>
                  <a:spcPct val="20000"/>
                </a:spcBef>
                <a:buFont typeface="Arial" pitchFamily="34" charset="0"/>
                <a:buNone/>
              </a:pPr>
              <a:r>
                <a:rPr lang="zh-CN" altLang="en-US" sz="2000">
                  <a:solidFill>
                    <a:schemeClr val="accent1"/>
                  </a:solidFill>
                  <a:latin typeface="微软雅黑"/>
                  <a:ea typeface="微软雅黑"/>
                  <a:sym typeface="微软雅黑"/>
                </a:rPr>
                <a:t>期颐：指百岁高寿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70190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p15="http://schemas.microsoft.com/office/powerpoint/2012/main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9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2" cstate="email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 flipH="1">
            <a:off x="0" y="2859088"/>
            <a:ext cx="9144000" cy="2295678"/>
          </a:xfrm>
          <a:prstGeom prst="rect">
            <a:avLst/>
          </a:prstGeom>
        </p:spPr>
      </p:pic>
      <p:pic>
        <p:nvPicPr>
          <p:cNvPr id="32" name="图片 3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5553103" y="292"/>
            <a:ext cx="3604036" cy="2266658"/>
          </a:xfrm>
          <a:prstGeom prst="rect">
            <a:avLst/>
          </a:prstGeom>
        </p:spPr>
      </p:pic>
      <p:sp>
        <p:nvSpPr>
          <p:cNvPr id="17" name="Text Box 3"/>
          <p:cNvSpPr txBox="1">
            <a:spLocks noChangeArrowheads="1"/>
          </p:cNvSpPr>
          <p:nvPr/>
        </p:nvSpPr>
        <p:spPr bwMode="auto">
          <a:xfrm>
            <a:off x="990599" y="866881"/>
            <a:ext cx="762000" cy="16619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zh-CN" altLang="en-US" sz="5100" b="1" smtClean="0">
                <a:solidFill>
                  <a:schemeClr val="accent1"/>
                </a:solidFill>
                <a:latin typeface="微软雅黑"/>
                <a:ea typeface="微软雅黑"/>
                <a:sym typeface="微软雅黑"/>
              </a:rPr>
              <a:t>目</a:t>
            </a:r>
            <a:endParaRPr lang="en-US" altLang="zh-CN" sz="5100" b="1" smtClean="0">
              <a:solidFill>
                <a:schemeClr val="accent1"/>
              </a:solidFill>
              <a:latin typeface="微软雅黑"/>
              <a:ea typeface="微软雅黑"/>
              <a:sym typeface="微软雅黑"/>
            </a:endParaRPr>
          </a:p>
          <a:p>
            <a:r>
              <a:rPr lang="zh-CN" altLang="en-US" sz="5100" b="1" smtClean="0">
                <a:solidFill>
                  <a:schemeClr val="accent1"/>
                </a:solidFill>
                <a:latin typeface="微软雅黑"/>
                <a:ea typeface="微软雅黑"/>
                <a:sym typeface="微软雅黑"/>
              </a:rPr>
              <a:t>录</a:t>
            </a:r>
            <a:endParaRPr lang="zh-CN" altLang="en-US" sz="5100" b="1">
              <a:solidFill>
                <a:schemeClr val="accent1"/>
              </a:solidFill>
              <a:latin typeface="微软雅黑"/>
              <a:ea typeface="微软雅黑"/>
              <a:sym typeface="微软雅黑"/>
            </a:endParaRPr>
          </a:p>
        </p:txBody>
      </p:sp>
      <p:grpSp>
        <p:nvGrpSpPr>
          <p:cNvPr id="4" name="组合 3"/>
          <p:cNvGrpSpPr/>
          <p:nvPr/>
        </p:nvGrpSpPr>
        <p:grpSpPr>
          <a:xfrm>
            <a:off x="2590800" y="1076880"/>
            <a:ext cx="3886200" cy="369332"/>
            <a:chOff x="2590800" y="1200150"/>
            <a:chExt cx="3886200" cy="369332"/>
          </a:xfrm>
        </p:grpSpPr>
        <p:sp>
          <p:nvSpPr>
            <p:cNvPr id="19" name="Text Box 3"/>
            <p:cNvSpPr txBox="1">
              <a:spLocks noChangeArrowheads="1"/>
            </p:cNvSpPr>
            <p:nvPr/>
          </p:nvSpPr>
          <p:spPr bwMode="auto">
            <a:xfrm>
              <a:off x="2590800" y="1200150"/>
              <a:ext cx="533400" cy="369332"/>
            </a:xfrm>
            <a:prstGeom prst="rect">
              <a:avLst/>
            </a:prstGeom>
            <a:noFill/>
            <a:ln w="9525">
              <a:solidFill>
                <a:schemeClr val="accent1"/>
              </a:solidFill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spAutoFit/>
            </a:bodyPr>
            <a:lstStyle/>
            <a:p>
              <a:pPr algn="ctr"/>
              <a:r>
                <a:rPr lang="en-US" altLang="zh-CN" smtClean="0">
                  <a:solidFill>
                    <a:schemeClr val="accent1"/>
                  </a:solidFill>
                  <a:latin typeface="微软雅黑"/>
                  <a:ea typeface="微软雅黑"/>
                  <a:sym typeface="微软雅黑"/>
                </a:rPr>
                <a:t>01</a:t>
              </a:r>
              <a:endParaRPr lang="zh-CN" altLang="en-US">
                <a:solidFill>
                  <a:schemeClr val="accent1"/>
                </a:solidFill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0" name="Text Box 3"/>
            <p:cNvSpPr txBox="1">
              <a:spLocks noChangeArrowheads="1"/>
            </p:cNvSpPr>
            <p:nvPr/>
          </p:nvSpPr>
          <p:spPr bwMode="auto">
            <a:xfrm>
              <a:off x="3200400" y="1200150"/>
              <a:ext cx="3276600" cy="369332"/>
            </a:xfrm>
            <a:prstGeom prst="rect">
              <a:avLst/>
            </a:prstGeom>
            <a:noFill/>
            <a:ln w="9525">
              <a:solidFill>
                <a:schemeClr val="accent1"/>
              </a:solidFill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spAutoFit/>
            </a:bodyPr>
            <a:lstStyle/>
            <a:p>
              <a:pPr algn="ctr"/>
              <a:r>
                <a:rPr lang="zh-CN" altLang="en-US" spc="600" dirty="0" smtClean="0">
                  <a:solidFill>
                    <a:schemeClr val="accent1"/>
                  </a:solidFill>
                  <a:latin typeface="微软雅黑"/>
                  <a:ea typeface="微软雅黑"/>
                  <a:sym typeface="微软雅黑"/>
                </a:rPr>
                <a:t>尊老爱亲感受爱</a:t>
              </a:r>
              <a:endParaRPr lang="zh-CN" altLang="en-US" spc="600" dirty="0">
                <a:solidFill>
                  <a:schemeClr val="accent1"/>
                </a:solidFill>
                <a:latin typeface="微软雅黑"/>
                <a:ea typeface="微软雅黑"/>
                <a:sym typeface="微软雅黑"/>
              </a:endParaRPr>
            </a:p>
          </p:txBody>
        </p:sp>
      </p:grpSp>
      <p:grpSp>
        <p:nvGrpSpPr>
          <p:cNvPr id="21" name="组合 20"/>
          <p:cNvGrpSpPr/>
          <p:nvPr/>
        </p:nvGrpSpPr>
        <p:grpSpPr>
          <a:xfrm>
            <a:off x="2590800" y="1782259"/>
            <a:ext cx="3886200" cy="369332"/>
            <a:chOff x="2590800" y="1200150"/>
            <a:chExt cx="3886200" cy="369332"/>
          </a:xfrm>
        </p:grpSpPr>
        <p:sp>
          <p:nvSpPr>
            <p:cNvPr id="22" name="Text Box 3"/>
            <p:cNvSpPr txBox="1">
              <a:spLocks noChangeArrowheads="1"/>
            </p:cNvSpPr>
            <p:nvPr/>
          </p:nvSpPr>
          <p:spPr bwMode="auto">
            <a:xfrm>
              <a:off x="2590800" y="1200150"/>
              <a:ext cx="533400" cy="369332"/>
            </a:xfrm>
            <a:prstGeom prst="rect">
              <a:avLst/>
            </a:prstGeom>
            <a:noFill/>
            <a:ln w="9525">
              <a:solidFill>
                <a:schemeClr val="accent1"/>
              </a:solidFill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spAutoFit/>
            </a:bodyPr>
            <a:lstStyle/>
            <a:p>
              <a:pPr algn="ctr"/>
              <a:r>
                <a:rPr lang="en-US" altLang="zh-CN" smtClean="0">
                  <a:solidFill>
                    <a:schemeClr val="accent1"/>
                  </a:solidFill>
                  <a:latin typeface="微软雅黑"/>
                  <a:ea typeface="微软雅黑"/>
                  <a:sym typeface="微软雅黑"/>
                </a:rPr>
                <a:t>02</a:t>
              </a:r>
              <a:endParaRPr lang="zh-CN" altLang="en-US">
                <a:solidFill>
                  <a:schemeClr val="accent1"/>
                </a:solidFill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3" name="Text Box 3"/>
            <p:cNvSpPr txBox="1">
              <a:spLocks noChangeArrowheads="1"/>
            </p:cNvSpPr>
            <p:nvPr/>
          </p:nvSpPr>
          <p:spPr bwMode="auto">
            <a:xfrm>
              <a:off x="3200400" y="1200150"/>
              <a:ext cx="3276600" cy="369332"/>
            </a:xfrm>
            <a:prstGeom prst="rect">
              <a:avLst/>
            </a:prstGeom>
            <a:noFill/>
            <a:ln w="9525">
              <a:solidFill>
                <a:schemeClr val="accent1"/>
              </a:solidFill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spAutoFit/>
            </a:bodyPr>
            <a:lstStyle/>
            <a:p>
              <a:pPr algn="ctr"/>
              <a:r>
                <a:rPr lang="zh-CN" altLang="en-US" spc="600" dirty="0" smtClean="0">
                  <a:solidFill>
                    <a:schemeClr val="accent1"/>
                  </a:solidFill>
                  <a:latin typeface="微软雅黑"/>
                  <a:ea typeface="微软雅黑"/>
                  <a:sym typeface="微软雅黑"/>
                </a:rPr>
                <a:t>尊老爱亲明白爱</a:t>
              </a:r>
              <a:endParaRPr lang="zh-CN" altLang="en-US" spc="600" dirty="0">
                <a:solidFill>
                  <a:schemeClr val="accent1"/>
                </a:solidFill>
                <a:latin typeface="微软雅黑"/>
                <a:ea typeface="微软雅黑"/>
                <a:sym typeface="微软雅黑"/>
              </a:endParaRPr>
            </a:p>
          </p:txBody>
        </p:sp>
      </p:grpSp>
      <p:grpSp>
        <p:nvGrpSpPr>
          <p:cNvPr id="24" name="组合 23"/>
          <p:cNvGrpSpPr/>
          <p:nvPr/>
        </p:nvGrpSpPr>
        <p:grpSpPr>
          <a:xfrm>
            <a:off x="2590800" y="2487638"/>
            <a:ext cx="3886200" cy="369332"/>
            <a:chOff x="2590800" y="1200150"/>
            <a:chExt cx="3886200" cy="369332"/>
          </a:xfrm>
        </p:grpSpPr>
        <p:sp>
          <p:nvSpPr>
            <p:cNvPr id="25" name="Text Box 3"/>
            <p:cNvSpPr txBox="1">
              <a:spLocks noChangeArrowheads="1"/>
            </p:cNvSpPr>
            <p:nvPr/>
          </p:nvSpPr>
          <p:spPr bwMode="auto">
            <a:xfrm>
              <a:off x="2590800" y="1200150"/>
              <a:ext cx="533400" cy="369332"/>
            </a:xfrm>
            <a:prstGeom prst="rect">
              <a:avLst/>
            </a:prstGeom>
            <a:noFill/>
            <a:ln w="9525">
              <a:solidFill>
                <a:schemeClr val="accent1"/>
              </a:solidFill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spAutoFit/>
            </a:bodyPr>
            <a:lstStyle/>
            <a:p>
              <a:pPr algn="ctr"/>
              <a:r>
                <a:rPr lang="en-US" altLang="zh-CN" smtClean="0">
                  <a:solidFill>
                    <a:schemeClr val="accent1"/>
                  </a:solidFill>
                  <a:latin typeface="微软雅黑"/>
                  <a:ea typeface="微软雅黑"/>
                  <a:sym typeface="微软雅黑"/>
                </a:rPr>
                <a:t>03</a:t>
              </a:r>
              <a:endParaRPr lang="zh-CN" altLang="en-US">
                <a:solidFill>
                  <a:schemeClr val="accent1"/>
                </a:solidFill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7" name="Text Box 3"/>
            <p:cNvSpPr txBox="1">
              <a:spLocks noChangeArrowheads="1"/>
            </p:cNvSpPr>
            <p:nvPr/>
          </p:nvSpPr>
          <p:spPr bwMode="auto">
            <a:xfrm>
              <a:off x="3200400" y="1200150"/>
              <a:ext cx="3276600" cy="369332"/>
            </a:xfrm>
            <a:prstGeom prst="rect">
              <a:avLst/>
            </a:prstGeom>
            <a:noFill/>
            <a:ln w="9525">
              <a:solidFill>
                <a:schemeClr val="accent1"/>
              </a:solidFill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spAutoFit/>
            </a:bodyPr>
            <a:lstStyle/>
            <a:p>
              <a:pPr algn="ctr"/>
              <a:r>
                <a:rPr lang="zh-CN" altLang="en-US" spc="600" dirty="0" smtClean="0">
                  <a:solidFill>
                    <a:schemeClr val="accent1"/>
                  </a:solidFill>
                  <a:latin typeface="微软雅黑"/>
                  <a:ea typeface="微软雅黑"/>
                  <a:sym typeface="微软雅黑"/>
                </a:rPr>
                <a:t>尊老爱亲回报爱</a:t>
              </a:r>
              <a:endParaRPr lang="zh-CN" altLang="en-US" spc="600" dirty="0">
                <a:solidFill>
                  <a:schemeClr val="accent1"/>
                </a:solidFill>
                <a:latin typeface="微软雅黑"/>
                <a:ea typeface="微软雅黑"/>
                <a:sym typeface="微软雅黑"/>
              </a:endParaRPr>
            </a:p>
          </p:txBody>
        </p:sp>
      </p:grpSp>
      <p:grpSp>
        <p:nvGrpSpPr>
          <p:cNvPr id="29" name="组合 28"/>
          <p:cNvGrpSpPr/>
          <p:nvPr/>
        </p:nvGrpSpPr>
        <p:grpSpPr>
          <a:xfrm>
            <a:off x="2590800" y="3193018"/>
            <a:ext cx="3886200" cy="369332"/>
            <a:chOff x="2590800" y="1200150"/>
            <a:chExt cx="3886200" cy="369332"/>
          </a:xfrm>
        </p:grpSpPr>
        <p:sp>
          <p:nvSpPr>
            <p:cNvPr id="30" name="Text Box 3"/>
            <p:cNvSpPr txBox="1">
              <a:spLocks noChangeArrowheads="1"/>
            </p:cNvSpPr>
            <p:nvPr/>
          </p:nvSpPr>
          <p:spPr bwMode="auto">
            <a:xfrm>
              <a:off x="2590800" y="1200150"/>
              <a:ext cx="533400" cy="369332"/>
            </a:xfrm>
            <a:prstGeom prst="rect">
              <a:avLst/>
            </a:prstGeom>
            <a:noFill/>
            <a:ln w="9525">
              <a:solidFill>
                <a:schemeClr val="accent1"/>
              </a:solidFill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spAutoFit/>
            </a:bodyPr>
            <a:lstStyle/>
            <a:p>
              <a:pPr algn="ctr"/>
              <a:r>
                <a:rPr lang="en-US" altLang="zh-CN" smtClean="0">
                  <a:solidFill>
                    <a:schemeClr val="accent1"/>
                  </a:solidFill>
                  <a:latin typeface="微软雅黑"/>
                  <a:ea typeface="微软雅黑"/>
                  <a:sym typeface="微软雅黑"/>
                </a:rPr>
                <a:t>04</a:t>
              </a:r>
              <a:endParaRPr lang="zh-CN" altLang="en-US">
                <a:solidFill>
                  <a:schemeClr val="accent1"/>
                </a:solidFill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1" name="Text Box 3"/>
            <p:cNvSpPr txBox="1">
              <a:spLocks noChangeArrowheads="1"/>
            </p:cNvSpPr>
            <p:nvPr/>
          </p:nvSpPr>
          <p:spPr bwMode="auto">
            <a:xfrm>
              <a:off x="3200400" y="1200150"/>
              <a:ext cx="3276600" cy="369332"/>
            </a:xfrm>
            <a:prstGeom prst="rect">
              <a:avLst/>
            </a:prstGeom>
            <a:noFill/>
            <a:ln w="9525">
              <a:solidFill>
                <a:schemeClr val="accent1"/>
              </a:solidFill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spAutoFit/>
            </a:bodyPr>
            <a:lstStyle/>
            <a:p>
              <a:pPr algn="ctr"/>
              <a:r>
                <a:rPr lang="zh-CN" altLang="en-US" spc="600" dirty="0" smtClean="0">
                  <a:solidFill>
                    <a:schemeClr val="accent1"/>
                  </a:solidFill>
                  <a:latin typeface="微软雅黑"/>
                  <a:ea typeface="微软雅黑"/>
                  <a:sym typeface="微软雅黑"/>
                </a:rPr>
                <a:t>班主任相关寄语</a:t>
              </a:r>
              <a:endParaRPr lang="zh-CN" altLang="en-US" spc="600" dirty="0">
                <a:solidFill>
                  <a:schemeClr val="accent1"/>
                </a:solidFill>
                <a:latin typeface="微软雅黑"/>
                <a:ea typeface="微软雅黑"/>
                <a:sym typeface="微软雅黑"/>
              </a:endParaRPr>
            </a:p>
          </p:txBody>
        </p:sp>
      </p:grpSp>
      <p:pic>
        <p:nvPicPr>
          <p:cNvPr id="5" name="图片 4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0477" y="2719374"/>
            <a:ext cx="1802245" cy="2317173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6324600" y="2797252"/>
            <a:ext cx="2419350" cy="2419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8348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 xmlns:p15="http://schemas.microsoft.com/office/powerpoint/2012/main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2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3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2" cstate="email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 flipH="1">
            <a:off x="0" y="2190750"/>
            <a:ext cx="9144000" cy="2964016"/>
          </a:xfrm>
          <a:prstGeom prst="rect">
            <a:avLst/>
          </a:prstGeom>
        </p:spPr>
      </p:pic>
      <p:pic>
        <p:nvPicPr>
          <p:cNvPr id="32" name="图片 3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5553103" y="292"/>
            <a:ext cx="3604036" cy="2266658"/>
          </a:xfrm>
          <a:prstGeom prst="rect">
            <a:avLst/>
          </a:prstGeom>
        </p:spPr>
      </p:pic>
      <p:sp>
        <p:nvSpPr>
          <p:cNvPr id="17" name="Text Box 3"/>
          <p:cNvSpPr txBox="1">
            <a:spLocks noChangeArrowheads="1"/>
          </p:cNvSpPr>
          <p:nvPr/>
        </p:nvSpPr>
        <p:spPr bwMode="auto">
          <a:xfrm>
            <a:off x="1025160" y="1303913"/>
            <a:ext cx="1238249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altLang="zh-CN" sz="6000" b="1" smtClean="0">
                <a:solidFill>
                  <a:schemeClr val="accent1"/>
                </a:solidFill>
                <a:latin typeface="微软雅黑"/>
                <a:ea typeface="微软雅黑"/>
                <a:sym typeface="微软雅黑"/>
              </a:rPr>
              <a:t>01</a:t>
            </a:r>
            <a:endParaRPr lang="zh-CN" altLang="en-US" sz="6000" b="1">
              <a:solidFill>
                <a:schemeClr val="accent1"/>
              </a:solidFill>
              <a:latin typeface="微软雅黑"/>
              <a:ea typeface="微软雅黑"/>
              <a:sym typeface="微软雅黑"/>
            </a:endParaRPr>
          </a:p>
        </p:txBody>
      </p:sp>
      <p:sp>
        <p:nvSpPr>
          <p:cNvPr id="20" name="Text Box 3"/>
          <p:cNvSpPr txBox="1">
            <a:spLocks noChangeArrowheads="1"/>
          </p:cNvSpPr>
          <p:nvPr/>
        </p:nvSpPr>
        <p:spPr bwMode="auto">
          <a:xfrm>
            <a:off x="2415810" y="1328976"/>
            <a:ext cx="5543550" cy="861774"/>
          </a:xfrm>
          <a:prstGeom prst="rect">
            <a:avLst/>
          </a:prstGeom>
          <a:noFill/>
          <a:ln w="9525">
            <a:noFill/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/>
          <a:p>
            <a:r>
              <a:rPr lang="zh-CN" altLang="en-US" sz="5000" b="1" spc="600" smtClean="0">
                <a:solidFill>
                  <a:schemeClr val="accent1"/>
                </a:solidFill>
                <a:latin typeface="微软雅黑"/>
                <a:ea typeface="微软雅黑"/>
                <a:sym typeface="微软雅黑"/>
              </a:rPr>
              <a:t>尊老爱亲感受爱</a:t>
            </a:r>
            <a:endParaRPr lang="zh-CN" altLang="en-US" sz="5000" b="1" spc="600">
              <a:solidFill>
                <a:schemeClr val="accent1"/>
              </a:solidFill>
              <a:latin typeface="微软雅黑"/>
              <a:ea typeface="微软雅黑"/>
              <a:sym typeface="微软雅黑"/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228600" y="2404290"/>
            <a:ext cx="2555489" cy="2555489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5187585" y="2619219"/>
            <a:ext cx="2641990" cy="2641990"/>
          </a:xfrm>
          <a:prstGeom prst="rect">
            <a:avLst/>
          </a:prstGeom>
        </p:spPr>
      </p:pic>
      <p:sp>
        <p:nvSpPr>
          <p:cNvPr id="26" name="矩形 25"/>
          <p:cNvSpPr/>
          <p:nvPr/>
        </p:nvSpPr>
        <p:spPr>
          <a:xfrm>
            <a:off x="2472960" y="2142113"/>
            <a:ext cx="5179400" cy="5207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1160" smtClean="0">
                <a:solidFill>
                  <a:schemeClr val="accent1"/>
                </a:solidFill>
                <a:latin typeface="微软雅黑"/>
                <a:ea typeface="微软雅黑"/>
                <a:sym typeface="微软雅黑"/>
              </a:rPr>
              <a:t>moral theme class meeting for primary and middle school students class </a:t>
            </a:r>
            <a:r>
              <a:rPr lang="zh-CN" altLang="en-US" sz="1160">
                <a:solidFill>
                  <a:schemeClr val="accent1"/>
                </a:solidFill>
                <a:latin typeface="微软雅黑"/>
                <a:ea typeface="微软雅黑"/>
                <a:sym typeface="微软雅黑"/>
              </a:rPr>
              <a:t>meeting for primary and </a:t>
            </a:r>
            <a:r>
              <a:rPr lang="zh-CN" altLang="en-US" sz="1160" smtClean="0">
                <a:solidFill>
                  <a:schemeClr val="accent1"/>
                </a:solidFill>
                <a:latin typeface="微软雅黑"/>
                <a:ea typeface="微软雅黑"/>
                <a:sym typeface="微软雅黑"/>
              </a:rPr>
              <a:t>middle</a:t>
            </a:r>
            <a:endParaRPr lang="zh-CN" altLang="en-US" sz="1160">
              <a:solidFill>
                <a:schemeClr val="accent1"/>
              </a:solidFill>
              <a:latin typeface="微软雅黑"/>
              <a:ea typeface="微软雅黑"/>
              <a:sym typeface="微软雅黑"/>
            </a:endParaRPr>
          </a:p>
        </p:txBody>
      </p:sp>
    </p:spTree>
    <p:extLst>
      <p:ext uri="{BB962C8B-B14F-4D97-AF65-F5344CB8AC3E}">
        <p14:creationId xmlns:p14="http://schemas.microsoft.com/office/powerpoint/2010/main" val="1562859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 xmlns:p15="http://schemas.microsoft.com/office/powerpoint/2012/main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2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3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3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0" grpId="1"/>
      <p:bldP spid="26" grpId="2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65224" y="895350"/>
            <a:ext cx="2275953" cy="2275953"/>
          </a:xfrm>
          <a:prstGeom prst="rect">
            <a:avLst/>
          </a:prstGeom>
        </p:spPr>
      </p:pic>
      <p:sp>
        <p:nvSpPr>
          <p:cNvPr id="6" name="Text Box 9"/>
          <p:cNvSpPr txBox="1">
            <a:spLocks noChangeArrowheads="1"/>
          </p:cNvSpPr>
          <p:nvPr/>
        </p:nvSpPr>
        <p:spPr bwMode="auto">
          <a:xfrm>
            <a:off x="5178977" y="3398282"/>
            <a:ext cx="2441023" cy="30777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wrap="square">
            <a:spAutoFit/>
          </a:bodyPr>
          <a:lstStyle/>
          <a:p>
            <a:pPr algn="ctr" eaLnBrk="0" hangingPunct="0"/>
            <a:r>
              <a:rPr lang="zh-CN" altLang="en-US" sz="1400">
                <a:solidFill>
                  <a:schemeClr val="bg1"/>
                </a:solidFill>
                <a:latin typeface="微软雅黑"/>
                <a:ea typeface="微软雅黑"/>
                <a:sym typeface="微软雅黑"/>
              </a:rPr>
              <a:t>我为父母做的事</a:t>
            </a:r>
          </a:p>
        </p:txBody>
      </p:sp>
      <p:sp>
        <p:nvSpPr>
          <p:cNvPr id="7" name="Text Box 10"/>
          <p:cNvSpPr txBox="1">
            <a:spLocks noChangeArrowheads="1"/>
          </p:cNvSpPr>
          <p:nvPr/>
        </p:nvSpPr>
        <p:spPr bwMode="auto">
          <a:xfrm>
            <a:off x="5178977" y="3787973"/>
            <a:ext cx="2441023" cy="30777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wrap="square">
            <a:spAutoFit/>
          </a:bodyPr>
          <a:lstStyle/>
          <a:p>
            <a:pPr algn="ctr" eaLnBrk="0" hangingPunct="0"/>
            <a:r>
              <a:rPr lang="zh-CN" altLang="en-US" sz="1400">
                <a:solidFill>
                  <a:schemeClr val="bg1"/>
                </a:solidFill>
                <a:latin typeface="微软雅黑"/>
                <a:ea typeface="微软雅黑"/>
                <a:sym typeface="微软雅黑"/>
              </a:rPr>
              <a:t>父母为我做的事</a:t>
            </a:r>
          </a:p>
        </p:txBody>
      </p:sp>
      <p:sp>
        <p:nvSpPr>
          <p:cNvPr id="8" name="矩形 7"/>
          <p:cNvSpPr>
            <a:spLocks noChangeArrowheads="1"/>
          </p:cNvSpPr>
          <p:nvPr/>
        </p:nvSpPr>
        <p:spPr bwMode="auto">
          <a:xfrm>
            <a:off x="5712377" y="2876550"/>
            <a:ext cx="141577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zh-CN" altLang="en-US" sz="2400" b="1">
                <a:solidFill>
                  <a:schemeClr val="accent1"/>
                </a:solidFill>
                <a:latin typeface="微软雅黑"/>
                <a:ea typeface="微软雅黑"/>
                <a:sym typeface="微软雅黑"/>
              </a:rPr>
              <a:t>爱的天平</a:t>
            </a: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2000" y="590550"/>
            <a:ext cx="3894002" cy="38940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25674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 xmlns:p15="http://schemas.microsoft.com/office/powerpoint/2012/main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1" animBg="1"/>
      <p:bldP spid="8" grpId="2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762000" y="1352550"/>
            <a:ext cx="2971800" cy="381000"/>
          </a:xfrm>
        </p:spPr>
        <p:txBody>
          <a:bodyPr rtlCol="0">
            <a:noAutofit/>
          </a:bodyPr>
          <a:lstStyle/>
          <a:p>
            <a:pPr>
              <a:spcBef>
                <a:spcPct val="50000"/>
              </a:spcBef>
              <a:defRPr/>
            </a:pPr>
            <a:r>
              <a:rPr lang="zh-CN" altLang="en-US" sz="2400" b="1" smtClean="0">
                <a:solidFill>
                  <a:schemeClr val="accent1"/>
                </a:solidFill>
                <a:latin typeface="微软雅黑"/>
                <a:ea typeface="微软雅黑"/>
                <a:cs typeface="+mn-cs"/>
                <a:sym typeface="微软雅黑"/>
              </a:rPr>
              <a:t>长辈对我们的期望</a:t>
            </a:r>
          </a:p>
        </p:txBody>
      </p:sp>
      <p:grpSp>
        <p:nvGrpSpPr>
          <p:cNvPr id="4" name="组合 3"/>
          <p:cNvGrpSpPr/>
          <p:nvPr/>
        </p:nvGrpSpPr>
        <p:grpSpPr>
          <a:xfrm>
            <a:off x="762000" y="2170152"/>
            <a:ext cx="1415678" cy="1415678"/>
            <a:chOff x="677688" y="2068365"/>
            <a:chExt cx="1415678" cy="1415678"/>
          </a:xfrm>
        </p:grpSpPr>
        <p:sp>
          <p:nvSpPr>
            <p:cNvPr id="32776" name="Text Box 6"/>
            <p:cNvSpPr txBox="1">
              <a:spLocks noChangeArrowheads="1"/>
            </p:cNvSpPr>
            <p:nvPr/>
          </p:nvSpPr>
          <p:spPr bwMode="auto">
            <a:xfrm>
              <a:off x="943675" y="2511835"/>
              <a:ext cx="1005403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zh-CN" altLang="en-US" sz="1600" b="0">
                  <a:solidFill>
                    <a:schemeClr val="tx1"/>
                  </a:solidFill>
                  <a:latin typeface="微软雅黑"/>
                  <a:ea typeface="微软雅黑"/>
                  <a:sym typeface="微软雅黑"/>
                </a:rPr>
                <a:t>好好</a:t>
              </a:r>
              <a:r>
                <a:rPr lang="zh-CN" altLang="en-US" sz="1600" b="0" smtClean="0">
                  <a:solidFill>
                    <a:schemeClr val="tx1"/>
                  </a:solidFill>
                  <a:latin typeface="微软雅黑"/>
                  <a:ea typeface="微软雅黑"/>
                  <a:sym typeface="微软雅黑"/>
                </a:rPr>
                <a:t>学习</a:t>
              </a:r>
              <a:endParaRPr lang="en-US" altLang="zh-CN" sz="1600" b="0" smtClean="0">
                <a:solidFill>
                  <a:schemeClr val="tx1"/>
                </a:solidFill>
                <a:latin typeface="微软雅黑"/>
                <a:ea typeface="微软雅黑"/>
                <a:sym typeface="微软雅黑"/>
              </a:endParaRPr>
            </a:p>
            <a:p>
              <a:pPr algn="ctr"/>
              <a:r>
                <a:rPr lang="zh-CN" altLang="en-US" sz="1600" b="0" smtClean="0">
                  <a:solidFill>
                    <a:schemeClr val="tx1"/>
                  </a:solidFill>
                  <a:latin typeface="微软雅黑"/>
                  <a:ea typeface="微软雅黑"/>
                  <a:sym typeface="微软雅黑"/>
                </a:rPr>
                <a:t>天天向上</a:t>
              </a:r>
              <a:endParaRPr lang="zh-CN" altLang="en-US" sz="1600" b="0">
                <a:solidFill>
                  <a:schemeClr val="tx1"/>
                </a:solidFill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" name="椭圆 1"/>
            <p:cNvSpPr/>
            <p:nvPr/>
          </p:nvSpPr>
          <p:spPr>
            <a:xfrm>
              <a:off x="677688" y="2068365"/>
              <a:ext cx="1415678" cy="1415678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微软雅黑"/>
                <a:ea typeface="微软雅黑"/>
                <a:sym typeface="微软雅黑"/>
              </a:endParaRPr>
            </a:p>
          </p:txBody>
        </p:sp>
      </p:grpSp>
      <p:grpSp>
        <p:nvGrpSpPr>
          <p:cNvPr id="3" name="组合 2"/>
          <p:cNvGrpSpPr/>
          <p:nvPr/>
        </p:nvGrpSpPr>
        <p:grpSpPr>
          <a:xfrm>
            <a:off x="2241922" y="2208975"/>
            <a:ext cx="1415678" cy="1415678"/>
            <a:chOff x="2265548" y="2481845"/>
            <a:chExt cx="1415678" cy="1415678"/>
          </a:xfrm>
        </p:grpSpPr>
        <p:sp>
          <p:nvSpPr>
            <p:cNvPr id="32780" name="Text Box 11"/>
            <p:cNvSpPr txBox="1">
              <a:spLocks noChangeArrowheads="1"/>
            </p:cNvSpPr>
            <p:nvPr/>
          </p:nvSpPr>
          <p:spPr bwMode="auto">
            <a:xfrm>
              <a:off x="2441575" y="2897297"/>
              <a:ext cx="1063625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algn="ctr"/>
              <a:r>
                <a:rPr lang="zh-CN" altLang="en-US" sz="1600" b="0" smtClean="0">
                  <a:solidFill>
                    <a:schemeClr val="tx1"/>
                  </a:solidFill>
                  <a:latin typeface="微软雅黑"/>
                  <a:ea typeface="微软雅黑"/>
                  <a:sym typeface="微软雅黑"/>
                </a:rPr>
                <a:t>国家</a:t>
              </a:r>
              <a:endParaRPr lang="en-US" altLang="zh-CN" sz="1600" b="0" smtClean="0">
                <a:solidFill>
                  <a:schemeClr val="tx1"/>
                </a:solidFill>
                <a:latin typeface="微软雅黑"/>
                <a:ea typeface="微软雅黑"/>
                <a:sym typeface="微软雅黑"/>
              </a:endParaRPr>
            </a:p>
            <a:p>
              <a:pPr algn="ctr"/>
              <a:r>
                <a:rPr lang="zh-CN" altLang="en-US" sz="1600" b="0" smtClean="0">
                  <a:solidFill>
                    <a:schemeClr val="tx1"/>
                  </a:solidFill>
                  <a:latin typeface="微软雅黑"/>
                  <a:ea typeface="微软雅黑"/>
                  <a:sym typeface="微软雅黑"/>
                </a:rPr>
                <a:t>栋梁</a:t>
              </a:r>
              <a:endParaRPr lang="zh-CN" altLang="en-US" sz="1600" b="0">
                <a:solidFill>
                  <a:schemeClr val="tx1"/>
                </a:solidFill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9" name="椭圆 38"/>
            <p:cNvSpPr/>
            <p:nvPr/>
          </p:nvSpPr>
          <p:spPr>
            <a:xfrm>
              <a:off x="2265548" y="2481845"/>
              <a:ext cx="1415678" cy="1415678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微软雅黑"/>
                <a:ea typeface="微软雅黑"/>
                <a:sym typeface="微软雅黑"/>
              </a:endParaRPr>
            </a:p>
          </p:txBody>
        </p:sp>
      </p:grpSp>
      <p:grpSp>
        <p:nvGrpSpPr>
          <p:cNvPr id="5" name="组合 4"/>
          <p:cNvGrpSpPr/>
          <p:nvPr/>
        </p:nvGrpSpPr>
        <p:grpSpPr>
          <a:xfrm>
            <a:off x="5670922" y="2238235"/>
            <a:ext cx="1447800" cy="1415678"/>
            <a:chOff x="4343400" y="2804222"/>
            <a:chExt cx="1447800" cy="1415678"/>
          </a:xfrm>
        </p:grpSpPr>
        <p:sp>
          <p:nvSpPr>
            <p:cNvPr id="32778" name="Text Box 8"/>
            <p:cNvSpPr txBox="1">
              <a:spLocks noChangeArrowheads="1"/>
            </p:cNvSpPr>
            <p:nvPr/>
          </p:nvSpPr>
          <p:spPr bwMode="auto">
            <a:xfrm>
              <a:off x="4343400" y="3252157"/>
              <a:ext cx="1447800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algn="ctr"/>
              <a:r>
                <a:rPr lang="zh-CN" altLang="en-US" sz="1600" b="0">
                  <a:solidFill>
                    <a:schemeClr val="tx1"/>
                  </a:solidFill>
                  <a:latin typeface="微软雅黑"/>
                  <a:ea typeface="微软雅黑"/>
                  <a:sym typeface="微软雅黑"/>
                </a:rPr>
                <a:t>在</a:t>
              </a:r>
              <a:r>
                <a:rPr lang="zh-CN" altLang="en-US" sz="1600" b="0" smtClean="0">
                  <a:solidFill>
                    <a:schemeClr val="tx1"/>
                  </a:solidFill>
                  <a:latin typeface="微软雅黑"/>
                  <a:ea typeface="微软雅黑"/>
                  <a:sym typeface="微软雅黑"/>
                </a:rPr>
                <a:t>学校</a:t>
              </a:r>
              <a:endParaRPr lang="en-US" altLang="zh-CN" sz="1600" b="0" smtClean="0">
                <a:solidFill>
                  <a:schemeClr val="tx1"/>
                </a:solidFill>
                <a:latin typeface="微软雅黑"/>
                <a:ea typeface="微软雅黑"/>
                <a:sym typeface="微软雅黑"/>
              </a:endParaRPr>
            </a:p>
            <a:p>
              <a:pPr algn="ctr"/>
              <a:r>
                <a:rPr lang="zh-CN" altLang="en-US" sz="1600" b="0" smtClean="0">
                  <a:solidFill>
                    <a:schemeClr val="tx1"/>
                  </a:solidFill>
                  <a:latin typeface="微软雅黑"/>
                  <a:ea typeface="微软雅黑"/>
                  <a:sym typeface="微软雅黑"/>
                </a:rPr>
                <a:t>听老师话</a:t>
              </a:r>
              <a:endParaRPr lang="en-US" altLang="zh-CN" sz="1600" b="0">
                <a:solidFill>
                  <a:schemeClr val="tx1"/>
                </a:solidFill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40" name="椭圆 39"/>
            <p:cNvSpPr/>
            <p:nvPr/>
          </p:nvSpPr>
          <p:spPr>
            <a:xfrm>
              <a:off x="4343400" y="2804222"/>
              <a:ext cx="1415678" cy="1415678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微软雅黑"/>
                <a:ea typeface="微软雅黑"/>
                <a:sym typeface="微软雅黑"/>
              </a:endParaRPr>
            </a:p>
          </p:txBody>
        </p:sp>
      </p:grpSp>
      <p:grpSp>
        <p:nvGrpSpPr>
          <p:cNvPr id="6" name="组合 5"/>
          <p:cNvGrpSpPr/>
          <p:nvPr/>
        </p:nvGrpSpPr>
        <p:grpSpPr>
          <a:xfrm>
            <a:off x="7118722" y="2225685"/>
            <a:ext cx="1415678" cy="1415678"/>
            <a:chOff x="6022367" y="2774233"/>
            <a:chExt cx="1415678" cy="1415678"/>
          </a:xfrm>
        </p:grpSpPr>
        <p:sp>
          <p:nvSpPr>
            <p:cNvPr id="32777" name="Text Box 7"/>
            <p:cNvSpPr txBox="1">
              <a:spLocks noChangeArrowheads="1"/>
            </p:cNvSpPr>
            <p:nvPr/>
          </p:nvSpPr>
          <p:spPr bwMode="auto">
            <a:xfrm>
              <a:off x="6145212" y="3105150"/>
              <a:ext cx="1169988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algn="ctr"/>
              <a:r>
                <a:rPr lang="zh-CN" altLang="en-US" sz="1600" b="0" smtClean="0">
                  <a:solidFill>
                    <a:schemeClr val="tx1"/>
                  </a:solidFill>
                  <a:latin typeface="微软雅黑"/>
                  <a:ea typeface="微软雅黑"/>
                  <a:sym typeface="微软雅黑"/>
                </a:rPr>
                <a:t>成材</a:t>
              </a:r>
              <a:endParaRPr lang="en-US" altLang="zh-CN" sz="1600" b="0" smtClean="0">
                <a:solidFill>
                  <a:schemeClr val="tx1"/>
                </a:solidFill>
                <a:latin typeface="微软雅黑"/>
                <a:ea typeface="微软雅黑"/>
                <a:sym typeface="微软雅黑"/>
              </a:endParaRPr>
            </a:p>
            <a:p>
              <a:pPr algn="ctr"/>
              <a:r>
                <a:rPr lang="zh-CN" altLang="en-US" sz="1600" b="0" smtClean="0">
                  <a:solidFill>
                    <a:schemeClr val="tx1"/>
                  </a:solidFill>
                  <a:latin typeface="微软雅黑"/>
                  <a:ea typeface="微软雅黑"/>
                  <a:sym typeface="微软雅黑"/>
                </a:rPr>
                <a:t>有出息</a:t>
              </a:r>
              <a:endParaRPr lang="zh-CN" altLang="en-US" sz="1600" b="0">
                <a:solidFill>
                  <a:schemeClr val="tx1"/>
                </a:solidFill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41" name="椭圆 40"/>
            <p:cNvSpPr/>
            <p:nvPr/>
          </p:nvSpPr>
          <p:spPr>
            <a:xfrm>
              <a:off x="6022367" y="2774233"/>
              <a:ext cx="1415678" cy="1415678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微软雅黑"/>
                <a:ea typeface="微软雅黑"/>
                <a:sym typeface="微软雅黑"/>
              </a:endParaRPr>
            </a:p>
          </p:txBody>
        </p:sp>
      </p:grpSp>
      <p:pic>
        <p:nvPicPr>
          <p:cNvPr id="9" name="图片 8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45343" y="1581150"/>
            <a:ext cx="2850657" cy="28506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53906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 xmlns:p15="http://schemas.microsoft.com/office/powerpoint/2012/main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888123" y="1509921"/>
            <a:ext cx="7383517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400" dirty="0" smtClean="0">
                <a:latin typeface="微软雅黑"/>
                <a:ea typeface="微软雅黑"/>
                <a:sym typeface="微软雅黑"/>
              </a:rPr>
              <a:t>当你还很小的时候，教你做人的道理，所以当他们有天变老时，要懂得感恩尊敬老人，当他们开始忘记系扣子绑鞋带，当他们想不起或接不上话时，你是否还记得你们练习了很久才学会的第一首儿歌？</a:t>
            </a:r>
            <a:endParaRPr lang="zh-CN" altLang="en-US" sz="1400" dirty="0">
              <a:latin typeface="微软雅黑"/>
              <a:ea typeface="微软雅黑"/>
              <a:sym typeface="微软雅黑"/>
            </a:endParaRPr>
          </a:p>
        </p:txBody>
      </p:sp>
      <p:sp>
        <p:nvSpPr>
          <p:cNvPr id="27" name="文本框 26"/>
          <p:cNvSpPr txBox="1"/>
          <p:nvPr/>
        </p:nvSpPr>
        <p:spPr>
          <a:xfrm>
            <a:off x="838200" y="2800350"/>
            <a:ext cx="491884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400" smtClean="0">
                <a:latin typeface="微软雅黑"/>
                <a:ea typeface="微软雅黑"/>
                <a:sym typeface="微软雅黑"/>
              </a:rPr>
              <a:t>当他们开始在吃饭的时候弄脏衣服，你是否还记得经常逼问他们，你是从哪里开的？你是否还记得教你洗脸，教你梳头发，请不要催促他们，因为你在慢慢长大，而他们却在慢慢变老。</a:t>
            </a:r>
            <a:endParaRPr lang="zh-CN" altLang="en-US" sz="1400">
              <a:latin typeface="微软雅黑"/>
              <a:ea typeface="微软雅黑"/>
              <a:sym typeface="微软雅黑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5757040" y="2190750"/>
            <a:ext cx="2514600" cy="2209800"/>
          </a:xfrm>
          <a:prstGeom prst="rect">
            <a:avLst/>
          </a:prstGeom>
        </p:spPr>
      </p:pic>
      <p:cxnSp>
        <p:nvCxnSpPr>
          <p:cNvPr id="14" name="直接连接符 13"/>
          <p:cNvCxnSpPr/>
          <p:nvPr/>
        </p:nvCxnSpPr>
        <p:spPr>
          <a:xfrm>
            <a:off x="956440" y="2724150"/>
            <a:ext cx="4648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62755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 advClick="0">
        <p14:doors dir="vert"/>
      </p:transition>
    </mc:Choice>
    <mc:Fallback xmlns="" xmlns:p15="http://schemas.microsoft.com/office/powerpoint/2012/main"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2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7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文本框 22"/>
          <p:cNvSpPr txBox="1"/>
          <p:nvPr/>
        </p:nvSpPr>
        <p:spPr>
          <a:xfrm>
            <a:off x="914400" y="1375886"/>
            <a:ext cx="7620000" cy="7001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400" dirty="0" smtClean="0">
                <a:latin typeface="微软雅黑"/>
                <a:ea typeface="微软雅黑"/>
                <a:sym typeface="微软雅黑"/>
              </a:rPr>
              <a:t>如果有一天当他们站也站不稳，走也走不动的时候，请不要怪罪他们，只要你在他们眼见，他们的心就会很温暖</a:t>
            </a:r>
            <a:r>
              <a:rPr lang="en-US" altLang="zh-CN" sz="1400" dirty="0" smtClean="0">
                <a:latin typeface="微软雅黑"/>
                <a:ea typeface="微软雅黑"/>
                <a:sym typeface="微软雅黑"/>
              </a:rPr>
              <a:t>,</a:t>
            </a:r>
            <a:r>
              <a:rPr lang="zh-CN" altLang="en-US" sz="1400" dirty="0" smtClean="0">
                <a:latin typeface="微软雅黑"/>
                <a:ea typeface="微软雅黑"/>
                <a:sym typeface="微软雅黑"/>
              </a:rPr>
              <a:t>请你紧紧握住他们的手，陪他们慢慢的走，就像当年他们牵着你一样</a:t>
            </a:r>
            <a:r>
              <a:rPr lang="zh-CN" altLang="en-US" sz="1400" dirty="0">
                <a:latin typeface="微软雅黑"/>
                <a:ea typeface="微软雅黑"/>
                <a:sym typeface="微软雅黑"/>
              </a:rPr>
              <a:t>。</a:t>
            </a:r>
          </a:p>
        </p:txBody>
      </p:sp>
      <p:sp>
        <p:nvSpPr>
          <p:cNvPr id="33" name="文本框 32"/>
          <p:cNvSpPr txBox="1"/>
          <p:nvPr/>
        </p:nvSpPr>
        <p:spPr>
          <a:xfrm>
            <a:off x="3294965" y="2489195"/>
            <a:ext cx="2362885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400" smtClean="0">
                <a:latin typeface="微软雅黑"/>
                <a:ea typeface="微软雅黑"/>
                <a:sym typeface="微软雅黑"/>
              </a:rPr>
              <a:t>当他们啰啰嗦嗦重复一些老掉牙的故事，这是极其平凡却又深厚的感情，留在他们和我的心里，陪伴我们走过一生。</a:t>
            </a:r>
            <a:endParaRPr lang="zh-CN" altLang="en-US" sz="1400">
              <a:latin typeface="微软雅黑"/>
              <a:ea typeface="微软雅黑"/>
              <a:sym typeface="微软雅黑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629335" y="1835155"/>
            <a:ext cx="2590115" cy="2590115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810250" y="2133600"/>
            <a:ext cx="2419350" cy="2419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3618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 xmlns:p15="http://schemas.microsoft.com/office/powerpoint/2012/main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2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33" grpId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OS" val="Unix 3.10 unknown"/>
  <p:tag name="AS_RELEASE_DATE" val="2017.06.20"/>
  <p:tag name="AS_TITLE" val="Aspose.Slides for Java"/>
  <p:tag name="AS_VERSION" val="17.6"/>
</p:tagLst>
</file>

<file path=ppt/theme/theme1.xml><?xml version="1.0" encoding="utf-8"?>
<a:theme xmlns:a="http://schemas.openxmlformats.org/drawingml/2006/main" name="第一PPT模板网-WWW.1PPT.COM">
  <a:themeElements>
    <a:clrScheme name="自定义 102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894300"/>
      </a:accent1>
      <a:accent2>
        <a:srgbClr val="FD8F3D"/>
      </a:accent2>
      <a:accent3>
        <a:srgbClr val="894300"/>
      </a:accent3>
      <a:accent4>
        <a:srgbClr val="FD8F3D"/>
      </a:accent4>
      <a:accent5>
        <a:srgbClr val="894300"/>
      </a:accent5>
      <a:accent6>
        <a:srgbClr val="FD8F3D"/>
      </a:accent6>
      <a:hlink>
        <a:srgbClr val="894300"/>
      </a:hlink>
      <a:folHlink>
        <a:srgbClr val="FD8F3D"/>
      </a:folHlink>
    </a:clrScheme>
    <a:fontScheme name="自定义 1">
      <a:majorFont>
        <a:latin typeface="Arial Black"/>
        <a:ea typeface="微软雅黑"/>
        <a:cs typeface="Arial"/>
      </a:majorFont>
      <a:minorFont>
        <a:latin typeface="Arial"/>
        <a:ea typeface="微软雅黑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1919</Words>
  <Application>Microsoft Office PowerPoint</Application>
  <PresentationFormat>全屏显示(16:9)</PresentationFormat>
  <Paragraphs>156</Paragraphs>
  <Slides>27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27</vt:i4>
      </vt:variant>
    </vt:vector>
  </HeadingPairs>
  <TitlesOfParts>
    <vt:vector size="37" baseType="lpstr">
      <vt:lpstr>Meiryo</vt:lpstr>
      <vt:lpstr>经典繁方篆</vt:lpstr>
      <vt:lpstr>宋体</vt:lpstr>
      <vt:lpstr>微软雅黑</vt:lpstr>
      <vt:lpstr>Arial</vt:lpstr>
      <vt:lpstr>Arial Black</vt:lpstr>
      <vt:lpstr>Calibri</vt:lpstr>
      <vt:lpstr>Calibri Light</vt:lpstr>
      <vt:lpstr>第一PPT模板网-WWW.1PPT.COM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长辈对我们的期望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敢问路在何方—尊重理解是关键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https://www.ypppt.com/</dc:title>
  <dc:subject>https://www.ypppt.com/</dc:subject>
  <dc:creator/>
  <cp:lastModifiedBy/>
  <cp:revision>1</cp:revision>
  <cp:lastPrinted>2020-12-15T07:52:42Z</cp:lastPrinted>
  <dcterms:created xsi:type="dcterms:W3CDTF">2020-12-15T07:52:42Z</dcterms:created>
  <dcterms:modified xsi:type="dcterms:W3CDTF">2023-04-19T02:24:45Z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lbum">
    <vt:lpwstr>rbm.xkw.com</vt:lpwstr>
  </property>
  <property fmtid="{D5CDD505-2E9C-101B-9397-08002B2CF9AE}" pid="3" name="author">
    <vt:lpwstr>rbm.xkw.com</vt:lpwstr>
  </property>
  <property fmtid="{D5CDD505-2E9C-101B-9397-08002B2CF9AE}" pid="4" name="company">
    <vt:lpwstr>学科网</vt:lpwstr>
  </property>
  <property fmtid="{D5CDD505-2E9C-101B-9397-08002B2CF9AE}" pid="5" name="copyright">
    <vt:lpwstr>学科网版权所有</vt:lpwstr>
  </property>
</Properties>
</file>