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1"/>
    <p:sldMasterId id="2147483730" r:id="rId2"/>
  </p:sldMasterIdLst>
  <p:notesMasterIdLst>
    <p:notesMasterId r:id="rId30"/>
  </p:notesMasterIdLst>
  <p:sldIdLst>
    <p:sldId id="437" r:id="rId3"/>
    <p:sldId id="472" r:id="rId4"/>
    <p:sldId id="473" r:id="rId5"/>
    <p:sldId id="474" r:id="rId6"/>
    <p:sldId id="475" r:id="rId7"/>
    <p:sldId id="442" r:id="rId8"/>
    <p:sldId id="445" r:id="rId9"/>
    <p:sldId id="446" r:id="rId10"/>
    <p:sldId id="449" r:id="rId11"/>
    <p:sldId id="476" r:id="rId12"/>
    <p:sldId id="453" r:id="rId13"/>
    <p:sldId id="454" r:id="rId14"/>
    <p:sldId id="456" r:id="rId15"/>
    <p:sldId id="457" r:id="rId16"/>
    <p:sldId id="459" r:id="rId17"/>
    <p:sldId id="460" r:id="rId18"/>
    <p:sldId id="477" r:id="rId19"/>
    <p:sldId id="462" r:id="rId20"/>
    <p:sldId id="463" r:id="rId21"/>
    <p:sldId id="466" r:id="rId22"/>
    <p:sldId id="467" r:id="rId23"/>
    <p:sldId id="468" r:id="rId24"/>
    <p:sldId id="469" r:id="rId25"/>
    <p:sldId id="470" r:id="rId26"/>
    <p:sldId id="478" r:id="rId27"/>
    <p:sldId id="471" r:id="rId28"/>
    <p:sldId id="479" r:id="rId29"/>
  </p:sldIdLst>
  <p:sldSz cx="9144000" cy="5143500" type="screen16x9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A"/>
    <a:srgbClr val="FFFCDB"/>
    <a:srgbClr val="FFFFF7"/>
    <a:srgbClr val="E5E5E5"/>
    <a:srgbClr val="28D6D5"/>
    <a:srgbClr val="124D9C"/>
    <a:srgbClr val="D9B142"/>
    <a:srgbClr val="20160A"/>
    <a:srgbClr val="2B8CA8"/>
    <a:srgbClr val="FDD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6314" autoAdjust="0"/>
  </p:normalViewPr>
  <p:slideViewPr>
    <p:cSldViewPr snapToObjects="1">
      <p:cViewPr varScale="1">
        <p:scale>
          <a:sx n="143" d="100"/>
          <a:sy n="143" d="100"/>
        </p:scale>
        <p:origin x="690" y="114"/>
      </p:cViewPr>
      <p:guideLst>
        <p:guide orient="horz" pos="1619"/>
        <p:guide pos="2879"/>
      </p:guideLst>
    </p:cSldViewPr>
  </p:slideViewPr>
  <p:outlineViewPr>
    <p:cViewPr>
      <p:scale>
        <a:sx n="33" d="100"/>
        <a:sy n="33" d="100"/>
      </p:scale>
      <p:origin x="0" y="-1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9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C64FD357-0CBC-4381-A1B6-AD6E66BA6C0D}" type="slidenum">
              <a:rPr lang="en-US" altLang="zh-CN" smtClean="0"/>
              <a:t>19</a:t>
            </a:fld>
            <a:endParaRPr lang="en-US" altLang="zh-CN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mtClean="0"/>
              <a:t>本资料来自于资源最齐全的２１世纪教育网</a:t>
            </a:r>
            <a:r>
              <a:rPr lang="en-US" altLang="zh-CN" smtClean="0"/>
              <a:t>www.21cnjy.com</a:t>
            </a:r>
          </a:p>
        </p:txBody>
      </p:sp>
    </p:spTree>
    <p:extLst>
      <p:ext uri="{BB962C8B-B14F-4D97-AF65-F5344CB8AC3E}">
        <p14:creationId xmlns:p14="http://schemas.microsoft.com/office/powerpoint/2010/main" val="122680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59394" name="备注占位符 2"/>
          <p:cNvSpPr>
            <a:spLocks noGrp="1" noChangeArrowheads="1"/>
          </p:cNvSpPr>
          <p:nvPr>
            <p:ph type="body"/>
          </p:nvPr>
        </p:nvSpPr>
        <p:spPr/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224066EF-247D-4F91-B535-1C4FFF734055}" type="slidenum">
              <a:rPr lang="en-US" altLang="zh-CN" smtClean="0"/>
              <a:t>23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94813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885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0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92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4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31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05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59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4095750"/>
            <a:ext cx="9144000" cy="1047750"/>
            <a:chOff x="0" y="4282620"/>
            <a:chExt cx="6858000" cy="8608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282620"/>
              <a:ext cx="3429000" cy="86087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429000" y="4282621"/>
              <a:ext cx="3429000" cy="86087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2149" y="0"/>
            <a:ext cx="178710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6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4095750"/>
            <a:ext cx="9144000" cy="1047750"/>
            <a:chOff x="0" y="4282620"/>
            <a:chExt cx="6858000" cy="8608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282620"/>
              <a:ext cx="3429000" cy="86087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429000" y="4282621"/>
              <a:ext cx="3429000" cy="86087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2149" y="0"/>
            <a:ext cx="1787105" cy="112395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664780" y="4287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pc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itchFamily="34" charset="-122"/>
              </a:rPr>
              <a:t>尊老爱亲感受爱</a:t>
            </a:r>
            <a:endParaRPr lang="zh-CN" altLang="en-US" spc="0">
              <a:solidFill>
                <a:schemeClr val="accent1"/>
              </a:solidFill>
              <a:latin typeface="微软雅黑" panose="020B0503020204020204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21" y="296096"/>
            <a:ext cx="531758" cy="5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4095750"/>
            <a:ext cx="9144000" cy="1047750"/>
            <a:chOff x="0" y="4282620"/>
            <a:chExt cx="6858000" cy="8608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282620"/>
              <a:ext cx="3429000" cy="86087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429000" y="4282621"/>
              <a:ext cx="3429000" cy="86087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2149" y="0"/>
            <a:ext cx="1787105" cy="112395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664780" y="4287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pc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itchFamily="34" charset="-122"/>
              </a:rPr>
              <a:t>尊老爱亲明白爱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21" y="296096"/>
            <a:ext cx="531758" cy="5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4095750"/>
            <a:ext cx="9144000" cy="1047750"/>
            <a:chOff x="0" y="4282620"/>
            <a:chExt cx="6858000" cy="8608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282620"/>
              <a:ext cx="3429000" cy="86087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429000" y="4282621"/>
              <a:ext cx="3429000" cy="86087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2149" y="0"/>
            <a:ext cx="1787105" cy="112395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664780" y="4287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pc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itchFamily="34" charset="-122"/>
              </a:rPr>
              <a:t>尊老爱亲回报爱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21" y="296096"/>
            <a:ext cx="531758" cy="5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gradFill>
          <a:gsLst>
            <a:gs pos="0">
              <a:srgbClr val="FFFEFA"/>
            </a:gs>
            <a:gs pos="100000">
              <a:srgbClr val="FFFC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4095750"/>
            <a:ext cx="9144000" cy="1047750"/>
            <a:chOff x="0" y="4282620"/>
            <a:chExt cx="6858000" cy="8608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282620"/>
              <a:ext cx="3429000" cy="86087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429000" y="4282621"/>
              <a:ext cx="3429000" cy="86087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2149" y="0"/>
            <a:ext cx="1787105" cy="112395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664780" y="4287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pc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itchFamily="34" charset="-122"/>
              </a:rPr>
              <a:t>班主任相关寄语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21" y="296096"/>
            <a:ext cx="531758" cy="5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4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2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3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4" r:id="rId2"/>
    <p:sldLayoutId id="2147483725" r:id="rId3"/>
    <p:sldLayoutId id="2147483726" r:id="rId4"/>
    <p:sldLayoutId id="2147483727" r:id="rId5"/>
    <p:sldLayoutId id="2147483728" r:id="rId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4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2568065" cy="25756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2859088"/>
            <a:ext cx="9144000" cy="229567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 bwMode="auto">
          <a:xfrm>
            <a:off x="2228933" y="702719"/>
            <a:ext cx="5010067" cy="15696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defRPr/>
            </a:pPr>
            <a:r>
              <a:rPr lang="zh-CN" altLang="en-US" sz="9600" b="1" spc="-15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尊</a:t>
            </a:r>
            <a:r>
              <a:rPr lang="zh-CN" altLang="en-US" sz="8000" b="1" spc="-150" dirty="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老</a:t>
            </a:r>
            <a:r>
              <a:rPr lang="zh-CN" altLang="en-US" sz="9600" b="1" spc="-150" dirty="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爱</a:t>
            </a:r>
            <a:r>
              <a:rPr lang="zh-CN" altLang="en-US" sz="8800" b="1" spc="-150" dirty="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亲</a:t>
            </a:r>
            <a:endParaRPr lang="zh-CN" altLang="en-US" sz="8800" b="1" spc="-150" dirty="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2571750"/>
            <a:ext cx="2388923" cy="2388923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520493" y="2226719"/>
            <a:ext cx="5099507" cy="519641"/>
            <a:chOff x="2672893" y="2168172"/>
            <a:chExt cx="5099507" cy="519641"/>
          </a:xfrm>
        </p:grpSpPr>
        <p:sp>
          <p:nvSpPr>
            <p:cNvPr id="15" name="矩形 14"/>
            <p:cNvSpPr/>
            <p:nvPr/>
          </p:nvSpPr>
          <p:spPr bwMode="auto">
            <a:xfrm>
              <a:off x="2672893" y="2168172"/>
              <a:ext cx="5099507" cy="430887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>
                <a:defRPr/>
              </a:pPr>
              <a:r>
                <a:rPr lang="zh-CN" altLang="en-US" sz="2200" spc="16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中小学生品德主题班会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678911" y="2687813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6884999" y="1023442"/>
            <a:ext cx="430201" cy="593677"/>
            <a:chOff x="6876802" y="904312"/>
            <a:chExt cx="430201" cy="59367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6802" y="904312"/>
              <a:ext cx="430201" cy="593677"/>
            </a:xfrm>
            <a:prstGeom prst="rect">
              <a:avLst/>
            </a:prstGeom>
          </p:spPr>
        </p:pic>
        <p:sp>
          <p:nvSpPr>
            <p:cNvPr id="28" name="矩形 27"/>
            <p:cNvSpPr/>
            <p:nvPr/>
          </p:nvSpPr>
          <p:spPr bwMode="auto">
            <a:xfrm>
              <a:off x="6926000" y="987950"/>
              <a:ext cx="228600" cy="415498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>
                <a:defRPr/>
              </a:pPr>
              <a:r>
                <a:rPr lang="zh-CN" altLang="en-US" sz="1050" spc="300" smtClean="0">
                  <a:solidFill>
                    <a:srgbClr val="FFFEFA"/>
                  </a:solidFill>
                  <a:latin typeface="微软雅黑"/>
                  <a:ea typeface="微软雅黑"/>
                  <a:cs typeface="经典繁方篆" panose="02010609000101010101" pitchFamily="49" charset="-122"/>
                  <a:sym typeface="微软雅黑"/>
                </a:rPr>
                <a:t>尊老</a:t>
              </a:r>
              <a:endParaRPr lang="en-US" altLang="zh-CN" sz="1050" spc="300" smtClean="0">
                <a:solidFill>
                  <a:srgbClr val="FFFEFA"/>
                </a:solidFill>
                <a:latin typeface="微软雅黑"/>
                <a:ea typeface="微软雅黑"/>
                <a:cs typeface="经典繁方篆" panose="02010609000101010101" pitchFamily="49" charset="-122"/>
                <a:sym typeface="微软雅黑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604272" y="3376206"/>
            <a:ext cx="1337793" cy="719544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89073" y="292"/>
            <a:ext cx="2568065" cy="161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1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p15="http://schemas.microsoft.com/office/powerpoint/2012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2190750"/>
            <a:ext cx="9144000" cy="2964016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3103" y="292"/>
            <a:ext cx="3604036" cy="2266658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25160" y="1303913"/>
            <a:ext cx="1238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02</a:t>
            </a:r>
            <a:endParaRPr lang="zh-CN" altLang="en-US" sz="60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415810" y="1328976"/>
            <a:ext cx="5543550" cy="86177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b="1" spc="6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尊老爱亲明白爱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8600" y="2404290"/>
            <a:ext cx="2555489" cy="25554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87585" y="2619219"/>
            <a:ext cx="2641990" cy="264199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472960" y="2142113"/>
            <a:ext cx="517940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moral theme class meeting for primary and middle school students class </a:t>
            </a:r>
            <a:r>
              <a:rPr lang="zh-CN" altLang="en-US" sz="116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meeting for primary and </a:t>
            </a: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middle</a:t>
            </a:r>
            <a:endParaRPr lang="zh-CN" altLang="en-US" sz="116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65843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1"/>
      <p:bldP spid="2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8200" y="1504950"/>
            <a:ext cx="2380902" cy="2380902"/>
            <a:chOff x="819498" y="1562448"/>
            <a:chExt cx="2380902" cy="2380902"/>
          </a:xfrm>
        </p:grpSpPr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1124298" y="1968069"/>
              <a:ext cx="1725558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3200" b="1" dirty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与父母</a:t>
              </a:r>
              <a:r>
                <a:rPr lang="zh-CN" altLang="en-US" sz="3200" b="1" dirty="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沟通</a:t>
              </a:r>
              <a:r>
                <a:rPr lang="zh-CN" altLang="en-US" sz="3200" b="1" dirty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的过程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819498" y="1562448"/>
              <a:ext cx="2380902" cy="238090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3581400" y="1581150"/>
            <a:ext cx="4572000" cy="1319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kumimoji="1" lang="zh-CN" altLang="en-US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小学生小冰，向爸爸提出晚饭后到同学家做作业，顺便看会电脑。爸爸同意了，但要求她</a:t>
            </a:r>
            <a:r>
              <a:rPr kumimoji="1" lang="en-US" altLang="zh-CN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8</a:t>
            </a:r>
            <a:r>
              <a:rPr kumimoji="1" lang="zh-CN" altLang="en-US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点以前回家，小冰</a:t>
            </a:r>
            <a:r>
              <a:rPr kumimoji="1" lang="zh-CN" altLang="en-US" sz="1400" dirty="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想现在</a:t>
            </a:r>
            <a:r>
              <a:rPr kumimoji="1" lang="zh-CN" altLang="en-US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已经快</a:t>
            </a:r>
            <a:r>
              <a:rPr kumimoji="1" lang="en-US" altLang="zh-CN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kumimoji="1" lang="zh-CN" altLang="en-US" sz="14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点了，那么快回来不合理！一时冒了火</a:t>
            </a:r>
            <a:r>
              <a:rPr kumimoji="1" lang="zh-CN" altLang="en-US" sz="1400" dirty="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zh-CN" altLang="en-US" sz="1400" dirty="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5200" y="345239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kumimoji="1" lang="zh-CN" altLang="en-US" sz="16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思考：</a:t>
            </a:r>
            <a:r>
              <a:rPr kumimoji="1" lang="en-US" altLang="zh-CN" sz="16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1. </a:t>
            </a:r>
            <a:r>
              <a:rPr kumimoji="1" lang="zh-CN" altLang="en-US" sz="16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你的协调办法是什么</a:t>
            </a:r>
            <a:r>
              <a:rPr kumimoji="1" lang="en-US" altLang="zh-CN" sz="16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?</a:t>
            </a:r>
            <a:r>
              <a:rPr kumimoji="1" lang="zh-CN" altLang="en-US" sz="16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会导致什么结果？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657600" y="3223796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29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85800" y="1352550"/>
            <a:ext cx="6828631" cy="461665"/>
            <a:chOff x="685800" y="1345520"/>
            <a:chExt cx="6828631" cy="461665"/>
          </a:xfrm>
        </p:grpSpPr>
        <p:sp>
          <p:nvSpPr>
            <p:cNvPr id="41985" name="Rectangle 2"/>
            <p:cNvSpPr>
              <a:spLocks noChangeArrowheads="1"/>
            </p:cNvSpPr>
            <p:nvPr/>
          </p:nvSpPr>
          <p:spPr bwMode="auto">
            <a:xfrm>
              <a:off x="2025372" y="1367577"/>
              <a:ext cx="5489059" cy="420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>
                <a:lnSpc>
                  <a:spcPts val="2875"/>
                </a:lnSpc>
                <a:spcBef>
                  <a:spcPct val="0"/>
                </a:spcBef>
              </a:pPr>
              <a:r>
                <a:rPr lang="zh-CN" altLang="en-US" sz="1600" dirty="0">
                  <a:solidFill>
                    <a:srgbClr val="663300"/>
                  </a:solidFill>
                  <a:latin typeface="微软雅黑"/>
                  <a:ea typeface="微软雅黑"/>
                  <a:sym typeface="微软雅黑"/>
                </a:rPr>
                <a:t>让我们一起帮小冰正确处理这件事、寻求解决冲突的办法？</a:t>
              </a:r>
              <a:r>
                <a:rPr lang="zh-CN" altLang="en-US" sz="1600" dirty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 </a:t>
              </a:r>
            </a:p>
          </p:txBody>
        </p:sp>
        <p:sp>
          <p:nvSpPr>
            <p:cNvPr id="33796" name="Rectangle 3"/>
            <p:cNvSpPr>
              <a:spLocks noChangeArrowheads="1"/>
            </p:cNvSpPr>
            <p:nvPr/>
          </p:nvSpPr>
          <p:spPr bwMode="auto">
            <a:xfrm>
              <a:off x="685800" y="1345520"/>
              <a:ext cx="14157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zh-CN" altLang="en-US" sz="2400" b="1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探究题目</a:t>
              </a:r>
              <a:endParaRPr lang="zh-CN" altLang="en-US" sz="24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75049" y="2038350"/>
            <a:ext cx="1819368" cy="1981200"/>
            <a:chOff x="742063" y="2038350"/>
            <a:chExt cx="1819368" cy="1981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838200" y="2468999"/>
              <a:ext cx="1723231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400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不到同学家做</a:t>
              </a:r>
              <a:r>
                <a:rPr lang="zh-CN" altLang="en-US" sz="1400" b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作业看</a:t>
              </a:r>
              <a:r>
                <a:rPr lang="zh-CN" altLang="en-US" sz="1400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录像了，会导致对同学失信，自己也不满意，由此还会迁怒于</a:t>
              </a:r>
              <a:r>
                <a:rPr lang="zh-CN" altLang="en-US" sz="1400" b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家长</a:t>
              </a:r>
              <a:endParaRPr lang="zh-CN" altLang="en-US" sz="14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742063" y="2038350"/>
              <a:ext cx="1772537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704243" y="2038350"/>
            <a:ext cx="1819368" cy="1981200"/>
            <a:chOff x="742063" y="2038350"/>
            <a:chExt cx="1819368" cy="19812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838200" y="2468999"/>
              <a:ext cx="1723231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按家长的要求做，这保证了安全和休息，可未必有时间看录像自己和同学都不能尽兴；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742063" y="2038350"/>
              <a:ext cx="1772537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633437" y="2038350"/>
            <a:ext cx="1819368" cy="1981200"/>
            <a:chOff x="742063" y="2038350"/>
            <a:chExt cx="1819368" cy="1981200"/>
          </a:xfrm>
        </p:grpSpPr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838200" y="2468999"/>
              <a:ext cx="172323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与家长协商，双方都作些让步，可能双方都满意。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42063" y="2038350"/>
              <a:ext cx="1772537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562632" y="2038350"/>
            <a:ext cx="1819368" cy="1981200"/>
            <a:chOff x="742063" y="2038350"/>
            <a:chExt cx="1819368" cy="1981200"/>
          </a:xfrm>
        </p:grpSpPr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838200" y="2468999"/>
              <a:ext cx="172323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不理家长的要求，写完作业、看完录像再回来，这会让家长担心、着急，说不定到现场亲自捉拿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742063" y="2038350"/>
              <a:ext cx="1772537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44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90650"/>
            <a:ext cx="3881437" cy="342900"/>
          </a:xfrm>
        </p:spPr>
        <p:txBody>
          <a:bodyPr rtlCol="0">
            <a:no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zh-CN" altLang="en-US" sz="2000" b="1" dirty="0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敢问路在何方</a:t>
            </a:r>
            <a:r>
              <a:rPr kumimoji="1" lang="en-US" altLang="zh-CN" sz="2000" b="1" dirty="0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—</a:t>
            </a:r>
            <a:r>
              <a:rPr kumimoji="1" lang="zh-CN" altLang="en-US" sz="2000" b="1" dirty="0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尊重理解是关键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733550"/>
            <a:ext cx="7857284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母亲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要到另一个城市去，临行前母亲问女儿：“回来我想给你买件衣服，可不知你喜欢什么样的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？女儿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回答：“您只要把服装店里您瞧着最不顺眼的衣服买回来就行了。”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33005" y="2640568"/>
            <a:ext cx="1095795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000" b="1" dirty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想一想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5800" y="3021568"/>
            <a:ext cx="5562600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①父母在你的服装上有怎样的要求？你在服装上要求又是怎样的？ 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②如果你与父母的价值观不一致，你会怎么做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?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2152650"/>
            <a:ext cx="2552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6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1"/>
      <p:bldP spid="9" grpId="2"/>
      <p:bldP spid="10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866867" y="1504950"/>
            <a:ext cx="2908300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000" b="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有效方法</a:t>
            </a:r>
            <a:r>
              <a:rPr lang="en-US" altLang="zh-CN" sz="2000" b="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—</a:t>
            </a:r>
            <a:r>
              <a:rPr lang="zh-CN" altLang="en-US" sz="2000" b="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换位思考？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838200" y="2038350"/>
            <a:ext cx="470618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12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母亲在数落儿子，儿子一边看书一边聆听教诲。忽然儿子问母亲：“妈妈，一本内容枯燥冗长的书和说话罗嗦有什么区别？</a:t>
            </a:r>
            <a:r>
              <a:rPr lang="zh-CN" altLang="en-US" sz="120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”母亲不假思索地回答：“你可以把书丢一边，可是却无法叫罗嗦的人闭嘴。”说完，母亲突然恍然大悟。“啊！你是在嫌我罗嗦呀！”母子俩都笑了。儿子用幽默的方法不仅提醒了习惯唠叨的母亲，而且自然地避免了母子之间的冲突</a:t>
            </a:r>
            <a:r>
              <a:rPr lang="zh-CN" altLang="en-US" sz="12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zh-CN" altLang="en-US" sz="1200" b="0">
              <a:solidFill>
                <a:srgbClr val="000000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3645366" y="1510029"/>
            <a:ext cx="4642217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明白爱，首先要知道积极与父母</a:t>
            </a:r>
            <a:r>
              <a:rPr lang="zh-CN" altLang="en-US" b="0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沟通</a:t>
            </a:r>
            <a:endParaRPr lang="zh-CN" altLang="en-US" b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638800" y="188595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9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1"/>
      <p:bldP spid="32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 flipH="1">
            <a:off x="293688" y="838200"/>
            <a:ext cx="0" cy="2020888"/>
          </a:xfrm>
          <a:prstGeom prst="line">
            <a:avLst/>
          </a:prstGeom>
          <a:ln w="22225">
            <a:solidFill>
              <a:schemeClr val="bg1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3688" y="887506"/>
            <a:ext cx="3949700" cy="0"/>
          </a:xfrm>
          <a:prstGeom prst="line">
            <a:avLst/>
          </a:prstGeom>
          <a:ln w="22225">
            <a:solidFill>
              <a:schemeClr val="bg1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243388" y="846138"/>
            <a:ext cx="0" cy="1762125"/>
          </a:xfrm>
          <a:prstGeom prst="line">
            <a:avLst/>
          </a:prstGeom>
          <a:ln w="2222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9333" y="2591857"/>
            <a:ext cx="3507866" cy="284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架起爱的桥梁</a:t>
            </a:r>
            <a:endParaRPr lang="id-ID" altLang="zh-CN" sz="14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59333" y="3201457"/>
            <a:ext cx="3507867" cy="2846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亲近父母</a:t>
            </a:r>
            <a:r>
              <a:rPr lang="en-US" altLang="zh-CN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跨越代沟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59333" y="3811057"/>
            <a:ext cx="3507867" cy="284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遇事多与父母商量</a:t>
            </a: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685801" y="1276350"/>
            <a:ext cx="16002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0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心灵导航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685800" y="1619250"/>
            <a:ext cx="7857284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面对矛盾和代沟，我们既不能否认，也不能漠视，更不能夸大，我们唯一所能做的就是用心去和父母沟通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2038350"/>
            <a:ext cx="3767655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1" animBg="1"/>
      <p:bldP spid="54" grpId="2" animBg="1"/>
      <p:bldP spid="47" grpId="3"/>
      <p:bldP spid="48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4136315" y="1581150"/>
            <a:ext cx="16002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感恩父母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14800" y="1885950"/>
            <a:ext cx="411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不忘父母养育恩，舔犊反哺总关情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。父母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给了我们生命，让我们学会了感激生活，领悟生命的意义。从小父母给我们无限的爱，因为爱，所以我们懂得了责任，父母之爱对我们的影响恒久绵长，使我们更加珍惜生活。谁言寸草心，报得三春晖！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074" y="1123950"/>
            <a:ext cx="3886200" cy="349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2190750"/>
            <a:ext cx="9144000" cy="2964016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3103" y="292"/>
            <a:ext cx="3604036" cy="2266658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25160" y="1303913"/>
            <a:ext cx="1238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03</a:t>
            </a:r>
            <a:endParaRPr lang="zh-CN" altLang="en-US" sz="60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415810" y="1328976"/>
            <a:ext cx="5543550" cy="86177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b="1" spc="6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尊老爱亲回报爱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8600" y="2404290"/>
            <a:ext cx="2555489" cy="25554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87585" y="2619219"/>
            <a:ext cx="2641990" cy="264199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472960" y="2142113"/>
            <a:ext cx="517940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moral theme class meeting for primary and middle school students class </a:t>
            </a:r>
            <a:r>
              <a:rPr lang="zh-CN" altLang="en-US" sz="116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meeting for primary and </a:t>
            </a: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middle</a:t>
            </a:r>
            <a:endParaRPr lang="zh-CN" altLang="en-US" sz="116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9722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1"/>
      <p:bldP spid="26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18335" y="1962150"/>
            <a:ext cx="2749465" cy="2749465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2000" y="1147286"/>
            <a:ext cx="2133599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0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怎样孝敬父母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0" y="1452086"/>
            <a:ext cx="8001000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自从我们生下来，父母很辛辛苦苦的养育我们长大成人，父母亲的恩惠，实在昊天罔极阿！我们怎能不报答呢？因此我们一定要孝顺父母，至于如何孝顺父母呢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？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72758" y="2309396"/>
            <a:ext cx="5856642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我们必须要</a:t>
            </a:r>
            <a:r>
              <a:rPr lang="zh-CN" altLang="en-US" sz="1600" b="1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实际</a:t>
            </a:r>
            <a:r>
              <a:rPr lang="zh-CN" altLang="en-US" sz="1600" b="1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的做到以上三点，才能算是真正的孝顺</a:t>
            </a:r>
            <a:r>
              <a:rPr lang="zh-CN" altLang="en-US" sz="1600" b="1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父母</a:t>
            </a:r>
            <a:endParaRPr lang="zh-CN" altLang="en-US" sz="16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5800" y="2724150"/>
            <a:ext cx="6121998" cy="165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一</a:t>
            </a:r>
            <a:r>
              <a:rPr lang="en-US" altLang="zh-CN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.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尽自己的本分：例如在学校作负责任的好学生，在家作个懂事的乖孩子，要听父母的话，才不辜负父母对我们的期望。二</a:t>
            </a:r>
            <a:r>
              <a:rPr lang="en-US" altLang="zh-CN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.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努力求学：在学校用功读书，上课时专心</a:t>
            </a:r>
            <a:r>
              <a:rPr lang="zh-CN" altLang="en-US" sz="13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听讲求得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好成绩，以安慰父母亲养育我们的辛劳。三</a:t>
            </a:r>
            <a:r>
              <a:rPr lang="en-US" altLang="zh-CN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.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注意父母和自己的</a:t>
            </a:r>
            <a:r>
              <a:rPr lang="zh-CN" altLang="en-US" sz="13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健康父母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辛苦工作来养育我们，往往会疏忽了身体的</a:t>
            </a:r>
            <a:r>
              <a:rPr lang="zh-CN" altLang="en-US" sz="13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保健我们</a:t>
            </a:r>
            <a:r>
              <a:rPr lang="zh-CN" alt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也必须注意父母的身体健康，我们的身体都是父母亲所赐予的，俗话说：「身体发肤，受之父母。」因此我们要好好珍惜自己的身体</a:t>
            </a:r>
            <a:r>
              <a:rPr lang="zh-CN" altLang="en-US" sz="13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zh-CN" altLang="en-US" sz="130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86528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1"/>
      <p:bldP spid="13" grpId="2" animBg="1"/>
      <p:bldP spid="14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762000" y="1260214"/>
            <a:ext cx="2133599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000" b="1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父爱和母爱</a:t>
            </a:r>
            <a:endParaRPr kumimoji="1" lang="zh-CN" altLang="en-US" sz="2000" b="1">
              <a:solidFill>
                <a:schemeClr val="accent1"/>
              </a:solidFill>
              <a:latin typeface="微软雅黑"/>
              <a:ea typeface="微软雅黑"/>
              <a:cs typeface="+mn-cs"/>
              <a:sym typeface="微软雅黑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62000" y="1641214"/>
            <a:ext cx="80010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爸爸，妈妈给了我们多少无穷无尽的爱，这爱加起来是一座高高的山脉，一片浩瀚的大海，党我们呱呱落地来到父母身边，父母的嘘寒问暖，呵护我们一天天成长，风雨中，您护送我们驶进安全的港湾，寒冬里，您融化我们心中苦恼的冰霜，父爱和母爱是写不完的爱。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62000" y="3105150"/>
            <a:ext cx="57150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我们在爱的海洋中得到幸福，我们在爱的甘露中长大成才，我们热爱您亲爱的妈妈用盛开的鲜花抒发的情感，我们赞美您亲爱的爸爸，用嘹亮的歌声表达我们的祝福，父爱和母爱，我们要报答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4664" y="2419350"/>
            <a:ext cx="2302136" cy="230213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914400" y="2936614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1"/>
      <p:bldP spid="2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847822"/>
            <a:ext cx="9144000" cy="22956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4243" y="2746658"/>
            <a:ext cx="2685757" cy="2415892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-1" y="0"/>
            <a:ext cx="2998702" cy="188595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90600" y="1195685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孩子何时回来？</a:t>
            </a:r>
          </a:p>
        </p:txBody>
      </p:sp>
      <p:sp>
        <p:nvSpPr>
          <p:cNvPr id="19" name="Content Placeholder 2"/>
          <p:cNvSpPr txBox="1">
            <a:spLocks noChangeArrowheads="1"/>
          </p:cNvSpPr>
          <p:nvPr/>
        </p:nvSpPr>
        <p:spPr bwMode="auto">
          <a:xfrm>
            <a:off x="990600" y="1581150"/>
            <a:ext cx="7239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1pPr>
            <a:lvl2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2pPr>
            <a:lvl3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3pPr>
            <a:lvl4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4pPr>
            <a:lvl5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itchFamily="34" charset="0"/>
              <a:buNone/>
            </a:pP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世界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上最遥远的距离，莫过于我们坐在一起，你却在玩手机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。这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是网上流传很广的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一句话当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这句话成为现实时，多少会有一些悲凉。近日，青岛市民张先生与弟弟妹妹相约去爷爷家吃晚饭，饭桌上老人多次想和孙子孙女说说话，但面前的孩子们却个个抱着手机玩，老人受到冷落后，一怒之下摔了盘子离席 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en-US" altLang="zh-CN" sz="1400" b="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34243" y="285750"/>
            <a:ext cx="123795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FEFA"/>
                </a:solidFill>
              </a:rPr>
              <a:t>https://www.ypppt.com/</a:t>
            </a:r>
            <a:endParaRPr lang="zh-CN" altLang="en-US" sz="500" dirty="0">
              <a:solidFill>
                <a:srgbClr val="FFFE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287413" y="1908470"/>
            <a:ext cx="32496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被误解，不冲动，敬父母，多沟通。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286685" y="2501794"/>
            <a:ext cx="3276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不还口，心气平，劝父母，讲文明。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84892" y="3139449"/>
            <a:ext cx="39847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打不该，莫效仿，思父母，好心肠。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276600" y="3787024"/>
            <a:ext cx="312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听唠叨，莫心烦，细思量，藏箴言。</a:t>
            </a:r>
          </a:p>
        </p:txBody>
      </p:sp>
      <p:sp>
        <p:nvSpPr>
          <p:cNvPr id="70" name="Rectangle 2"/>
          <p:cNvSpPr txBox="1">
            <a:spLocks noChangeArrowheads="1"/>
          </p:cNvSpPr>
          <p:nvPr/>
        </p:nvSpPr>
        <p:spPr>
          <a:xfrm>
            <a:off x="685800" y="1390650"/>
            <a:ext cx="28194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1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与父母交往的</a:t>
            </a:r>
            <a:r>
              <a:rPr kumimoji="1" lang="zh-CN" altLang="en-US" sz="2100" b="1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三字经</a:t>
            </a:r>
            <a:endParaRPr kumimoji="1" lang="zh-CN" altLang="en-US" sz="2100" b="1">
              <a:solidFill>
                <a:schemeClr val="accent1"/>
              </a:solidFill>
              <a:latin typeface="微软雅黑"/>
              <a:ea typeface="微软雅黑"/>
              <a:cs typeface="+mn-cs"/>
              <a:sym typeface="微软雅黑"/>
            </a:endParaRP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741596" y="1908470"/>
            <a:ext cx="237341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父母误解我们</a:t>
            </a: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739075" y="2506071"/>
            <a:ext cx="237341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父母生气骂我们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730783" y="3141466"/>
            <a:ext cx="237341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父母动手打我们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722546" y="3787973"/>
            <a:ext cx="237341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父母说起来没完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0250" y="1375070"/>
            <a:ext cx="32575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7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1"/>
      <p:bldP spid="36" grpId="2"/>
      <p:bldP spid="37" grpId="3"/>
      <p:bldP spid="70" grpId="4"/>
      <p:bldP spid="71" grpId="5" animBg="1"/>
      <p:bldP spid="72" grpId="6" animBg="1"/>
      <p:bldP spid="73" grpId="7" animBg="1"/>
      <p:bldP spid="74" grpId="8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762000" y="1200150"/>
            <a:ext cx="28194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1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与父母交往的三字经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181350" y="1824709"/>
            <a:ext cx="1143000" cy="2423441"/>
            <a:chOff x="838200" y="1885950"/>
            <a:chExt cx="1143000" cy="2423441"/>
          </a:xfrm>
        </p:grpSpPr>
        <p:sp>
          <p:nvSpPr>
            <p:cNvPr id="62" name="Content Placeholder 2"/>
            <p:cNvSpPr txBox="1"/>
            <p:nvPr/>
          </p:nvSpPr>
          <p:spPr>
            <a:xfrm>
              <a:off x="841375" y="2613483"/>
              <a:ext cx="1139825" cy="1695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Font typeface="Arial" pitchFamily="34" charset="0"/>
                <a:buNone/>
                <a:defRPr/>
              </a:pPr>
              <a:r>
                <a:rPr kumimoji="1" lang="zh-CN" altLang="en-US" sz="1800" b="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提要求</a:t>
              </a:r>
              <a:endParaRPr kumimoji="1" lang="en-US" altLang="zh-CN" sz="1800" b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Font typeface="Arial" pitchFamily="34" charset="0"/>
                <a:buNone/>
                <a:defRPr/>
              </a:pPr>
              <a:r>
                <a:rPr kumimoji="1" lang="zh-CN" altLang="en-US" sz="1800" b="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莫过高</a:t>
              </a:r>
              <a:endParaRPr kumimoji="1" lang="en-US" altLang="zh-CN" sz="1800" b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Font typeface="Arial" pitchFamily="34" charset="0"/>
                <a:buNone/>
                <a:defRPr/>
              </a:pPr>
              <a:r>
                <a:rPr kumimoji="1" lang="zh-CN" altLang="en-US" sz="1800" b="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没满足</a:t>
              </a:r>
              <a:endParaRPr kumimoji="1" lang="en-US" altLang="zh-CN" sz="1800" b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Font typeface="Arial" pitchFamily="34" charset="0"/>
                <a:buNone/>
                <a:defRPr/>
              </a:pPr>
              <a:r>
                <a:rPr kumimoji="1" lang="zh-CN" altLang="en-US" sz="1800" b="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不计较</a:t>
              </a:r>
              <a:endParaRPr kumimoji="1" lang="zh-CN" altLang="en-US" sz="18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6" name="Content Placeholder 2"/>
            <p:cNvSpPr txBox="1"/>
            <p:nvPr/>
          </p:nvSpPr>
          <p:spPr>
            <a:xfrm>
              <a:off x="838200" y="1885950"/>
              <a:ext cx="1143000" cy="708025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所提要求早</a:t>
              </a:r>
              <a:r>
                <a:rPr lang="zh-CN" altLang="en-US" sz="1800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拒绝</a:t>
              </a:r>
              <a:endParaRPr kumimoji="1" lang="zh-CN" altLang="en-US" sz="1600" b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552950" y="1824709"/>
            <a:ext cx="1143000" cy="2423441"/>
            <a:chOff x="838200" y="1885950"/>
            <a:chExt cx="1143000" cy="2423441"/>
          </a:xfrm>
        </p:grpSpPr>
        <p:sp>
          <p:nvSpPr>
            <p:cNvPr id="69" name="Content Placeholder 2"/>
            <p:cNvSpPr txBox="1"/>
            <p:nvPr/>
          </p:nvSpPr>
          <p:spPr>
            <a:xfrm>
              <a:off x="841375" y="2613483"/>
              <a:ext cx="1139825" cy="1695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要</a:t>
              </a: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外出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打</a:t>
              </a:r>
              <a:r>
                <a:rPr kumimoji="1" lang="zh-CN" altLang="en-US" sz="18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招</a:t>
              </a: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乎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让父母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免</a:t>
              </a:r>
              <a:r>
                <a:rPr kumimoji="1" lang="zh-CN" altLang="en-US" sz="18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担忧</a:t>
              </a:r>
              <a:endParaRPr kumimoji="1" lang="zh-CN" altLang="en-US" sz="18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0" name="Content Placeholder 2"/>
            <p:cNvSpPr txBox="1"/>
            <p:nvPr/>
          </p:nvSpPr>
          <p:spPr>
            <a:xfrm>
              <a:off x="838200" y="1885950"/>
              <a:ext cx="1143000" cy="708025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自己有事需外出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5924550" y="1805565"/>
            <a:ext cx="1143000" cy="2423441"/>
            <a:chOff x="838200" y="1885950"/>
            <a:chExt cx="1143000" cy="2423441"/>
          </a:xfrm>
        </p:grpSpPr>
        <p:sp>
          <p:nvSpPr>
            <p:cNvPr id="72" name="Content Placeholder 2"/>
            <p:cNvSpPr txBox="1"/>
            <p:nvPr/>
          </p:nvSpPr>
          <p:spPr>
            <a:xfrm>
              <a:off x="841375" y="2613483"/>
              <a:ext cx="1139825" cy="1695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疼</a:t>
              </a: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子女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思绪牵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在外时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报平安</a:t>
              </a:r>
              <a:endParaRPr kumimoji="1" lang="zh-CN" altLang="en-US" sz="18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3" name="Content Placeholder 2"/>
            <p:cNvSpPr txBox="1"/>
            <p:nvPr/>
          </p:nvSpPr>
          <p:spPr>
            <a:xfrm>
              <a:off x="838200" y="1885950"/>
              <a:ext cx="1143000" cy="708025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自己出行在外地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296150" y="1824709"/>
            <a:ext cx="1143000" cy="2423441"/>
            <a:chOff x="838200" y="1885950"/>
            <a:chExt cx="1143000" cy="2423441"/>
          </a:xfrm>
        </p:grpSpPr>
        <p:sp>
          <p:nvSpPr>
            <p:cNvPr id="75" name="Content Placeholder 2"/>
            <p:cNvSpPr txBox="1"/>
            <p:nvPr/>
          </p:nvSpPr>
          <p:spPr>
            <a:xfrm>
              <a:off x="841375" y="2613483"/>
              <a:ext cx="1139825" cy="1695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对</a:t>
              </a: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父母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无隐瞒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说见闻</a:t>
              </a:r>
              <a:endParaRPr kumimoji="1" lang="en-US" altLang="zh-CN" sz="18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8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听意见</a:t>
              </a:r>
              <a:endParaRPr kumimoji="1" lang="zh-CN" altLang="en-US" sz="18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6" name="Content Placeholder 2"/>
            <p:cNvSpPr txBox="1"/>
            <p:nvPr/>
          </p:nvSpPr>
          <p:spPr>
            <a:xfrm>
              <a:off x="838200" y="1885950"/>
              <a:ext cx="1143000" cy="708025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父母想打听情况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04800" y="1352550"/>
            <a:ext cx="31051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9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200150"/>
            <a:ext cx="28194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1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与父母交往的三字经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33400" y="1809750"/>
            <a:ext cx="2514600" cy="2209800"/>
            <a:chOff x="838200" y="1885951"/>
            <a:chExt cx="1143000" cy="2209800"/>
          </a:xfrm>
        </p:grpSpPr>
        <p:sp>
          <p:nvSpPr>
            <p:cNvPr id="6" name="Content Placeholder 2"/>
            <p:cNvSpPr txBox="1"/>
            <p:nvPr/>
          </p:nvSpPr>
          <p:spPr>
            <a:xfrm>
              <a:off x="841375" y="2343151"/>
              <a:ext cx="1139825" cy="1752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en-US" altLang="zh-CN" sz="16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受</a:t>
              </a: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表扬，莫骄傲，常</a:t>
              </a: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思过</a:t>
              </a:r>
              <a:endParaRPr kumimoji="1" lang="en-US" altLang="zh-CN" sz="16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胜</a:t>
              </a: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良药</a:t>
              </a: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。</a:t>
              </a: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Content Placeholder 2"/>
            <p:cNvSpPr txBox="1"/>
            <p:nvPr/>
          </p:nvSpPr>
          <p:spPr>
            <a:xfrm>
              <a:off x="838200" y="1885951"/>
              <a:ext cx="1143000" cy="394670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父母夸奖好儿女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314700" y="1809750"/>
            <a:ext cx="2514600" cy="2209800"/>
            <a:chOff x="838200" y="1885951"/>
            <a:chExt cx="1143000" cy="2209800"/>
          </a:xfrm>
        </p:grpSpPr>
        <p:sp>
          <p:nvSpPr>
            <p:cNvPr id="9" name="Content Placeholder 2"/>
            <p:cNvSpPr txBox="1"/>
            <p:nvPr/>
          </p:nvSpPr>
          <p:spPr>
            <a:xfrm>
              <a:off x="841375" y="2343151"/>
              <a:ext cx="1139825" cy="1752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en-US" altLang="zh-CN" sz="160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有</a:t>
              </a: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错误，敢承认，听</a:t>
              </a: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批评</a:t>
              </a: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得</a:t>
              </a:r>
              <a:r>
                <a:rPr kumimoji="1" lang="zh-CN" altLang="en-US" sz="1600" smtClean="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教训</a:t>
              </a: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Content Placeholder 2"/>
            <p:cNvSpPr txBox="1"/>
            <p:nvPr/>
          </p:nvSpPr>
          <p:spPr>
            <a:xfrm>
              <a:off x="838200" y="1885951"/>
              <a:ext cx="1143000" cy="394670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我们不慎犯错误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096000" y="1809750"/>
            <a:ext cx="2514600" cy="2209800"/>
            <a:chOff x="838200" y="1885951"/>
            <a:chExt cx="1143000" cy="2209800"/>
          </a:xfrm>
        </p:grpSpPr>
        <p:sp>
          <p:nvSpPr>
            <p:cNvPr id="12" name="Content Placeholder 2"/>
            <p:cNvSpPr txBox="1"/>
            <p:nvPr/>
          </p:nvSpPr>
          <p:spPr>
            <a:xfrm>
              <a:off x="841375" y="2343151"/>
              <a:ext cx="1139825" cy="1752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有错误，敢承认，听批评</a:t>
              </a: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r>
                <a:rPr kumimoji="1" lang="zh-CN" altLang="en-US" sz="1600">
                  <a:solidFill>
                    <a:srgbClr val="000000"/>
                  </a:solidFill>
                  <a:latin typeface="微软雅黑"/>
                  <a:ea typeface="微软雅黑"/>
                  <a:sym typeface="微软雅黑"/>
                </a:rPr>
                <a:t>得教训</a:t>
              </a: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  <a:p>
              <a:pPr marL="0" indent="0" algn="ctr">
                <a:lnSpc>
                  <a:spcPct val="130000"/>
                </a:lnSpc>
                <a:buNone/>
                <a:defRPr/>
              </a:pPr>
              <a:endParaRPr kumimoji="1" lang="zh-CN" altLang="en-US" sz="1600">
                <a:solidFill>
                  <a:srgbClr val="000000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Content Placeholder 2"/>
            <p:cNvSpPr txBox="1"/>
            <p:nvPr/>
          </p:nvSpPr>
          <p:spPr>
            <a:xfrm>
              <a:off x="838200" y="1885951"/>
              <a:ext cx="1143000" cy="394670"/>
            </a:xfrm>
            <a:prstGeom prst="rect">
              <a:avLst/>
            </a:prstGeom>
            <a:solidFill>
              <a:schemeClr val="accent1"/>
            </a:solidFill>
          </p:spPr>
          <p:txBody>
            <a:bodyPr lIns="68580" tIns="34290" rIns="68580" bIns="34290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父母批评我们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14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2"/>
          <p:cNvSpPr txBox="1">
            <a:spLocks noChangeArrowheads="1"/>
          </p:cNvSpPr>
          <p:nvPr/>
        </p:nvSpPr>
        <p:spPr>
          <a:xfrm>
            <a:off x="3398839" y="1310207"/>
            <a:ext cx="2819400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1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看谁能做到！</a:t>
            </a:r>
          </a:p>
        </p:txBody>
      </p:sp>
      <p:sp>
        <p:nvSpPr>
          <p:cNvPr id="61" name="Horizontal Scroll 4"/>
          <p:cNvSpPr/>
          <p:nvPr/>
        </p:nvSpPr>
        <p:spPr bwMode="auto">
          <a:xfrm>
            <a:off x="3507313" y="1819854"/>
            <a:ext cx="4646086" cy="320703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86305" tIns="19050" rIns="19050" bIns="19050" anchor="ctr"/>
          <a:lstStyle/>
          <a:p>
            <a:pPr>
              <a:defRPr/>
            </a:pPr>
            <a:r>
              <a:rPr kumimoji="1" lang="zh-CN" altLang="en-US" sz="1600" b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给父母洗一次脚！帮父母做一次饭</a:t>
            </a:r>
            <a:r>
              <a:rPr kumimoji="1" lang="en-US" altLang="zh-CN" sz="1600" b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!</a:t>
            </a:r>
          </a:p>
        </p:txBody>
      </p:sp>
      <p:sp>
        <p:nvSpPr>
          <p:cNvPr id="62" name="Horizontal Scroll 4"/>
          <p:cNvSpPr/>
          <p:nvPr/>
        </p:nvSpPr>
        <p:spPr bwMode="auto">
          <a:xfrm>
            <a:off x="3507313" y="2327702"/>
            <a:ext cx="4646086" cy="320703"/>
          </a:xfrm>
          <a:prstGeom prst="rect">
            <a:avLst/>
          </a:prstGeom>
          <a:solidFill>
            <a:schemeClr val="accent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86305" tIns="19050" rIns="19050" bIns="19050" anchor="ctr"/>
          <a:lstStyle/>
          <a:p>
            <a:pPr>
              <a:defRPr/>
            </a:pPr>
            <a:r>
              <a:rPr kumimoji="1" lang="zh-CN" altLang="en-US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帮父母捶捶背，洗洗碗！</a:t>
            </a:r>
          </a:p>
        </p:txBody>
      </p:sp>
      <p:sp>
        <p:nvSpPr>
          <p:cNvPr id="63" name="Horizontal Scroll 4"/>
          <p:cNvSpPr/>
          <p:nvPr/>
        </p:nvSpPr>
        <p:spPr bwMode="auto">
          <a:xfrm>
            <a:off x="3507313" y="2835550"/>
            <a:ext cx="4646087" cy="320703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86305" tIns="19050" rIns="19050" bIns="19050" anchor="ctr"/>
          <a:lstStyle/>
          <a:p>
            <a:pPr>
              <a:defRPr/>
            </a:pPr>
            <a:r>
              <a:rPr kumimoji="1" lang="zh-CN" altLang="en-US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用自己攒的零用钱为父母买一件喜欢的礼物！</a:t>
            </a:r>
          </a:p>
        </p:txBody>
      </p:sp>
      <p:sp>
        <p:nvSpPr>
          <p:cNvPr id="64" name="Horizontal Scroll 4"/>
          <p:cNvSpPr/>
          <p:nvPr/>
        </p:nvSpPr>
        <p:spPr bwMode="auto">
          <a:xfrm>
            <a:off x="3507313" y="3343398"/>
            <a:ext cx="4646086" cy="320703"/>
          </a:xfrm>
          <a:prstGeom prst="rect">
            <a:avLst/>
          </a:prstGeom>
          <a:solidFill>
            <a:schemeClr val="accent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86305" tIns="19050" rIns="19050" bIns="19050" anchor="ctr"/>
          <a:lstStyle/>
          <a:p>
            <a:pPr>
              <a:defRPr/>
            </a:pPr>
            <a:r>
              <a:rPr kumimoji="1" lang="zh-CN" altLang="en-US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走进父母的心灵，倾听父母的心声！</a:t>
            </a:r>
          </a:p>
        </p:txBody>
      </p:sp>
      <p:sp>
        <p:nvSpPr>
          <p:cNvPr id="66" name="Horizontal Scroll 4"/>
          <p:cNvSpPr/>
          <p:nvPr/>
        </p:nvSpPr>
        <p:spPr bwMode="auto">
          <a:xfrm>
            <a:off x="3507313" y="3851247"/>
            <a:ext cx="4646086" cy="320703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86305" tIns="19050" rIns="19050" bIns="19050" anchor="ctr"/>
          <a:lstStyle/>
          <a:p>
            <a:pPr>
              <a:defRPr/>
            </a:pPr>
            <a:r>
              <a:rPr kumimoji="1" lang="zh-CN" altLang="en-US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周末去看看自己的长辈！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909" y="1200150"/>
            <a:ext cx="3048291" cy="304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1" animBg="1"/>
      <p:bldP spid="62" grpId="2" animBg="1"/>
      <p:bldP spid="63" grpId="3" animBg="1"/>
      <p:bldP spid="64" grpId="4" animBg="1"/>
      <p:bldP spid="66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1123950"/>
            <a:ext cx="2286000" cy="604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小结：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38200" y="1576180"/>
            <a:ext cx="4495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孝敬父母是中华民族的传统美德，是做人的最基本道理。有时候关心孝敬父母，就是陪父母聊聊天，就是一个祝福、一句问候、一朵鲜花、一个拥抱，甚至只是一个微笑。其实父母并不需要我们以后轰轰烈烈的去为他们做什么大事，而是要求我们从现在做起，从点滴做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起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8205" y="1276350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3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2190750"/>
            <a:ext cx="9144000" cy="2964016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3103" y="292"/>
            <a:ext cx="3604036" cy="2266658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25160" y="1303913"/>
            <a:ext cx="1238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04</a:t>
            </a:r>
            <a:endParaRPr lang="zh-CN" altLang="en-US" sz="60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415810" y="1328976"/>
            <a:ext cx="5543550" cy="86177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b="1" spc="60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班主任相关寄语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8600" y="2404290"/>
            <a:ext cx="2555489" cy="25554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87585" y="2619219"/>
            <a:ext cx="2641990" cy="264199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472960" y="2142113"/>
            <a:ext cx="517940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moral theme class meeting for primary and middle school students class </a:t>
            </a:r>
            <a:r>
              <a:rPr lang="zh-CN" altLang="en-US" sz="116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meeting for primary and </a:t>
            </a: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middle</a:t>
            </a:r>
            <a:endParaRPr lang="zh-CN" altLang="en-US" sz="116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0588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1"/>
      <p:bldP spid="26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0" y="1504950"/>
            <a:ext cx="22875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32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班主任寄语</a:t>
            </a:r>
            <a:endParaRPr lang="zh-CN" altLang="en-US" sz="32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0" y="2102512"/>
            <a:ext cx="53609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一位家长写道：“孝心的表现是多方面的，努力学习，合理用钱是其中之一。文明、有礼将来想必也是有孝心的表现”</a:t>
            </a:r>
            <a:r>
              <a:rPr lang="zh-CN" altLang="en-US" sz="1400" b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。是</a:t>
            </a:r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的，一个人如果有孝顺父母之心，也就会有仁爱之心，感恩之心和珍惜之心。民族传统美德，在今天依然会有它的现实意义</a:t>
            </a:r>
            <a:r>
              <a:rPr lang="zh-CN" altLang="en-US" sz="1400" b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。希望</a:t>
            </a:r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每一个同学都能心怀感激，理解父母，并且用自己的刻苦努力、勤勉上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1400" b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进来报答父母。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701" y="1352550"/>
            <a:ext cx="2221899" cy="283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18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49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19162" y="819150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老年人定义</a:t>
            </a:r>
          </a:p>
        </p:txBody>
      </p:sp>
      <p:sp>
        <p:nvSpPr>
          <p:cNvPr id="19" name="Content Placeholder 2"/>
          <p:cNvSpPr txBox="1">
            <a:spLocks noChangeArrowheads="1"/>
          </p:cNvSpPr>
          <p:nvPr/>
        </p:nvSpPr>
        <p:spPr bwMode="auto">
          <a:xfrm>
            <a:off x="919162" y="1209174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1pPr>
            <a:lvl2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2pPr>
            <a:lvl3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3pPr>
            <a:lvl4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4pPr>
            <a:lvl5pPr defTabSz="457200"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50000"/>
              </a:spcBef>
              <a:spcAft>
                <a:spcPct val="0"/>
              </a:spcAft>
              <a:defRPr sz="4800" b="1">
                <a:solidFill>
                  <a:srgbClr val="CC00CC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itchFamily="34" charset="0"/>
              <a:buNone/>
            </a:pP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与国际上将</a:t>
            </a:r>
            <a:r>
              <a:rPr lang="en-US" altLang="zh-CN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65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岁以上的人确定为老年人的通常做法不同，我国界定</a:t>
            </a:r>
            <a:r>
              <a:rPr lang="en-US" altLang="zh-CN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60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岁以上的公民为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老年人</a:t>
            </a:r>
            <a:r>
              <a:rPr lang="en-US" altLang="zh-CN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我国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老年人权益保障法第二条规定：“本法所称老年人是指</a:t>
            </a:r>
            <a:r>
              <a:rPr lang="en-US" altLang="zh-CN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60</a:t>
            </a:r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周岁以上的公民。”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90600" y="2668399"/>
            <a:ext cx="3491488" cy="377026"/>
            <a:chOff x="1005900" y="2650159"/>
            <a:chExt cx="3491488" cy="377026"/>
          </a:xfrm>
        </p:grpSpPr>
        <p:sp>
          <p:nvSpPr>
            <p:cNvPr id="26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005900" y="2650159"/>
              <a:ext cx="944563" cy="377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60岁</a:t>
              </a:r>
              <a:endParaRPr lang="en-US" altLang="zh-CN" sz="20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7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981200" y="2650159"/>
              <a:ext cx="2516188" cy="3770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耳顺之年、花甲之年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993029" y="3346748"/>
            <a:ext cx="3491488" cy="377026"/>
            <a:chOff x="1005900" y="2650159"/>
            <a:chExt cx="3491488" cy="377026"/>
          </a:xfrm>
        </p:grpSpPr>
        <p:sp>
          <p:nvSpPr>
            <p:cNvPr id="79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005900" y="2650159"/>
              <a:ext cx="944563" cy="377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70</a:t>
              </a:r>
              <a:r>
                <a:rPr lang="zh-CN" altLang="en-US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岁</a:t>
              </a:r>
            </a:p>
          </p:txBody>
        </p:sp>
        <p:sp>
          <p:nvSpPr>
            <p:cNvPr id="80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981200" y="2650159"/>
              <a:ext cx="2516188" cy="3770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从心之年、古稀之年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19162" y="1962150"/>
            <a:ext cx="7386638" cy="461665"/>
            <a:chOff x="919162" y="2042909"/>
            <a:chExt cx="7386638" cy="461665"/>
          </a:xfrm>
        </p:grpSpPr>
        <p:sp>
          <p:nvSpPr>
            <p:cNvPr id="75" name="Text Box 3"/>
            <p:cNvSpPr txBox="1">
              <a:spLocks noChangeArrowheads="1"/>
            </p:cNvSpPr>
            <p:nvPr/>
          </p:nvSpPr>
          <p:spPr bwMode="auto">
            <a:xfrm>
              <a:off x="919162" y="2042909"/>
              <a:ext cx="2438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2400" b="1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老年人别称</a:t>
              </a:r>
              <a:endParaRPr lang="zh-CN" altLang="en-US" sz="24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2667000" y="2293315"/>
              <a:ext cx="563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组合 80"/>
          <p:cNvGrpSpPr/>
          <p:nvPr/>
        </p:nvGrpSpPr>
        <p:grpSpPr>
          <a:xfrm>
            <a:off x="990600" y="3947324"/>
            <a:ext cx="3491488" cy="377026"/>
            <a:chOff x="1005900" y="2650159"/>
            <a:chExt cx="3491488" cy="377026"/>
          </a:xfrm>
        </p:grpSpPr>
        <p:sp>
          <p:nvSpPr>
            <p:cNvPr id="82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005900" y="2650159"/>
              <a:ext cx="944563" cy="377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80</a:t>
              </a:r>
              <a:r>
                <a:rPr lang="zh-CN" altLang="en-US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岁</a:t>
              </a:r>
            </a:p>
          </p:txBody>
        </p:sp>
        <p:sp>
          <p:nvSpPr>
            <p:cNvPr id="83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981200" y="2650159"/>
              <a:ext cx="2516188" cy="3770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朝枚之年、朝枝之</a:t>
              </a:r>
              <a:r>
                <a:rPr lang="zh-CN" altLang="en-US" sz="200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年</a:t>
              </a:r>
              <a:endParaRPr lang="zh-CN" altLang="en-US" sz="2000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808284" y="2668399"/>
            <a:ext cx="3491488" cy="377026"/>
            <a:chOff x="1005900" y="2650159"/>
            <a:chExt cx="3491488" cy="377026"/>
          </a:xfrm>
        </p:grpSpPr>
        <p:sp>
          <p:nvSpPr>
            <p:cNvPr id="85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005900" y="2650159"/>
              <a:ext cx="944563" cy="377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90</a:t>
              </a:r>
              <a:r>
                <a:rPr lang="zh-CN" altLang="en-US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岁</a:t>
              </a:r>
            </a:p>
          </p:txBody>
        </p:sp>
        <p:sp>
          <p:nvSpPr>
            <p:cNvPr id="86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981200" y="2650159"/>
              <a:ext cx="2516188" cy="3770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上寿：九十为上寿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4808284" y="3324503"/>
            <a:ext cx="3491488" cy="377026"/>
            <a:chOff x="1005900" y="2650159"/>
            <a:chExt cx="3491488" cy="377026"/>
          </a:xfrm>
        </p:grpSpPr>
        <p:sp>
          <p:nvSpPr>
            <p:cNvPr id="88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005900" y="2650159"/>
              <a:ext cx="944563" cy="377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100</a:t>
              </a:r>
              <a:r>
                <a:rPr lang="zh-CN" altLang="en-US" sz="20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岁</a:t>
              </a:r>
            </a:p>
          </p:txBody>
        </p:sp>
        <p:sp>
          <p:nvSpPr>
            <p:cNvPr id="89" name="Content Placeholder 7"/>
            <p:cNvSpPr txBox="1">
              <a:spLocks noChangeAspect="1" noChangeArrowheads="1"/>
            </p:cNvSpPr>
            <p:nvPr/>
          </p:nvSpPr>
          <p:spPr bwMode="auto">
            <a:xfrm>
              <a:off x="1981200" y="2650159"/>
              <a:ext cx="2516188" cy="3770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zh-CN" altLang="en-US" sz="200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期颐：指百岁高寿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01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2859088"/>
            <a:ext cx="9144000" cy="229567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3103" y="292"/>
            <a:ext cx="3604036" cy="2266658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90599" y="866881"/>
            <a:ext cx="762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1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目</a:t>
            </a:r>
            <a:endParaRPr lang="en-US" altLang="zh-CN" sz="5100" b="1" smtClean="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  <a:p>
            <a:r>
              <a:rPr lang="zh-CN" altLang="en-US" sz="51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录</a:t>
            </a:r>
            <a:endParaRPr lang="zh-CN" altLang="en-US" sz="51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90800" y="1076880"/>
            <a:ext cx="3886200" cy="369332"/>
            <a:chOff x="2590800" y="1200150"/>
            <a:chExt cx="3886200" cy="369332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2590800" y="1200150"/>
              <a:ext cx="5334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3200400" y="1200150"/>
              <a:ext cx="32766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pc="600" dirty="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尊老爱亲感受爱</a:t>
              </a:r>
              <a:endParaRPr lang="zh-CN" altLang="en-US" spc="6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90800" y="1782259"/>
            <a:ext cx="3886200" cy="369332"/>
            <a:chOff x="2590800" y="1200150"/>
            <a:chExt cx="3886200" cy="369332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2590800" y="1200150"/>
              <a:ext cx="5334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3200400" y="1200150"/>
              <a:ext cx="32766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pc="600" dirty="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尊老爱亲明白爱</a:t>
              </a:r>
              <a:endParaRPr lang="zh-CN" altLang="en-US" spc="6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590800" y="2487638"/>
            <a:ext cx="3886200" cy="369332"/>
            <a:chOff x="2590800" y="1200150"/>
            <a:chExt cx="3886200" cy="369332"/>
          </a:xfrm>
        </p:grpSpPr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2590800" y="1200150"/>
              <a:ext cx="5334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3200400" y="1200150"/>
              <a:ext cx="32766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pc="600" dirty="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尊老爱亲回报爱</a:t>
              </a:r>
              <a:endParaRPr lang="zh-CN" altLang="en-US" spc="6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590800" y="3193018"/>
            <a:ext cx="3886200" cy="369332"/>
            <a:chOff x="2590800" y="1200150"/>
            <a:chExt cx="3886200" cy="369332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2590800" y="1200150"/>
              <a:ext cx="5334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3200400" y="1200150"/>
              <a:ext cx="327660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pc="600" dirty="0" smtClean="0">
                  <a:solidFill>
                    <a:schemeClr val="accent1"/>
                  </a:solidFill>
                  <a:latin typeface="微软雅黑"/>
                  <a:ea typeface="微软雅黑"/>
                  <a:sym typeface="微软雅黑"/>
                </a:rPr>
                <a:t>班主任相关寄语</a:t>
              </a:r>
              <a:endParaRPr lang="zh-CN" altLang="en-US" spc="600" dirty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477" y="2719374"/>
            <a:ext cx="1802245" cy="231717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24600" y="2797252"/>
            <a:ext cx="2419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4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2190750"/>
            <a:ext cx="9144000" cy="2964016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3103" y="292"/>
            <a:ext cx="3604036" cy="2266658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25160" y="1303913"/>
            <a:ext cx="1238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01</a:t>
            </a:r>
            <a:endParaRPr lang="zh-CN" altLang="en-US" sz="6000" b="1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415810" y="1328976"/>
            <a:ext cx="5543550" cy="86177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b="1" spc="60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尊老爱亲感受爱</a:t>
            </a:r>
            <a:endParaRPr lang="zh-CN" altLang="en-US" sz="5000" b="1" spc="60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8600" y="2404290"/>
            <a:ext cx="2555489" cy="25554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187585" y="2619219"/>
            <a:ext cx="2641990" cy="264199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472960" y="2142113"/>
            <a:ext cx="517940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moral theme class meeting for primary and middle school students class </a:t>
            </a:r>
            <a:r>
              <a:rPr lang="zh-CN" altLang="en-US" sz="116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meeting for primary and </a:t>
            </a:r>
            <a:r>
              <a:rPr lang="zh-CN" altLang="en-US" sz="1160" smtClean="0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middle</a:t>
            </a:r>
            <a:endParaRPr lang="zh-CN" altLang="en-US" sz="1160">
              <a:solidFill>
                <a:schemeClr val="accent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5628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1"/>
      <p:bldP spid="2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224" y="895350"/>
            <a:ext cx="2275953" cy="227595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178977" y="3398282"/>
            <a:ext cx="2441023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我为父母做的事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178977" y="3787973"/>
            <a:ext cx="244102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父母为我做的事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712377" y="2876550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/>
                <a:ea typeface="微软雅黑"/>
                <a:sym typeface="微软雅黑"/>
              </a:rPr>
              <a:t>爱的天平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590550"/>
            <a:ext cx="3894002" cy="38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6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 animBg="1"/>
      <p:bldP spid="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352550"/>
            <a:ext cx="2971800" cy="381000"/>
          </a:xfrm>
        </p:spPr>
        <p:txBody>
          <a:bodyPr rtlCol="0"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smtClean="0">
                <a:solidFill>
                  <a:schemeClr val="accent1"/>
                </a:solidFill>
                <a:latin typeface="微软雅黑"/>
                <a:ea typeface="微软雅黑"/>
                <a:cs typeface="+mn-cs"/>
                <a:sym typeface="微软雅黑"/>
              </a:rPr>
              <a:t>长辈对我们的期望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2000" y="2170152"/>
            <a:ext cx="1415678" cy="1415678"/>
            <a:chOff x="677688" y="2068365"/>
            <a:chExt cx="1415678" cy="1415678"/>
          </a:xfrm>
        </p:grpSpPr>
        <p:sp>
          <p:nvSpPr>
            <p:cNvPr id="32776" name="Text Box 6"/>
            <p:cNvSpPr txBox="1">
              <a:spLocks noChangeArrowheads="1"/>
            </p:cNvSpPr>
            <p:nvPr/>
          </p:nvSpPr>
          <p:spPr bwMode="auto">
            <a:xfrm>
              <a:off x="943675" y="2511835"/>
              <a:ext cx="10054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b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好好</a:t>
              </a:r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学习</a:t>
              </a:r>
              <a:endParaRPr lang="en-US" altLang="zh-CN" sz="1600" b="0" smtClean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天天向上</a:t>
              </a:r>
              <a:endParaRPr lang="zh-CN" altLang="en-US" sz="1600" b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677688" y="2068365"/>
              <a:ext cx="1415678" cy="14156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241922" y="2208975"/>
            <a:ext cx="1415678" cy="1415678"/>
            <a:chOff x="2265548" y="2481845"/>
            <a:chExt cx="1415678" cy="1415678"/>
          </a:xfrm>
        </p:grpSpPr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2441575" y="2897297"/>
              <a:ext cx="106362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国家</a:t>
              </a:r>
              <a:endParaRPr lang="en-US" altLang="zh-CN" sz="1600" b="0" smtClean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栋梁</a:t>
              </a:r>
              <a:endParaRPr lang="zh-CN" altLang="en-US" sz="1600" b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265548" y="2481845"/>
              <a:ext cx="1415678" cy="14156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670922" y="2238235"/>
            <a:ext cx="1447800" cy="1415678"/>
            <a:chOff x="4343400" y="2804222"/>
            <a:chExt cx="1447800" cy="1415678"/>
          </a:xfrm>
        </p:grpSpPr>
        <p:sp>
          <p:nvSpPr>
            <p:cNvPr id="32778" name="Text Box 8"/>
            <p:cNvSpPr txBox="1">
              <a:spLocks noChangeArrowheads="1"/>
            </p:cNvSpPr>
            <p:nvPr/>
          </p:nvSpPr>
          <p:spPr bwMode="auto">
            <a:xfrm>
              <a:off x="4343400" y="3252157"/>
              <a:ext cx="1447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在</a:t>
              </a:r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学校</a:t>
              </a:r>
              <a:endParaRPr lang="en-US" altLang="zh-CN" sz="1600" b="0" smtClean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听老师话</a:t>
              </a:r>
              <a:endParaRPr lang="en-US" altLang="zh-CN" sz="1600" b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4343400" y="2804222"/>
              <a:ext cx="1415678" cy="14156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118722" y="2225685"/>
            <a:ext cx="1415678" cy="1415678"/>
            <a:chOff x="6022367" y="2774233"/>
            <a:chExt cx="1415678" cy="1415678"/>
          </a:xfrm>
        </p:grpSpPr>
        <p:sp>
          <p:nvSpPr>
            <p:cNvPr id="32777" name="Text Box 7"/>
            <p:cNvSpPr txBox="1">
              <a:spLocks noChangeArrowheads="1"/>
            </p:cNvSpPr>
            <p:nvPr/>
          </p:nvSpPr>
          <p:spPr bwMode="auto">
            <a:xfrm>
              <a:off x="6145212" y="3105150"/>
              <a:ext cx="11699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成材</a:t>
              </a:r>
              <a:endParaRPr lang="en-US" altLang="zh-CN" sz="1600" b="0" smtClean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  <a:p>
              <a:pPr algn="ctr"/>
              <a:r>
                <a:rPr lang="zh-CN" altLang="en-US" sz="1600" b="0" smtClean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有出息</a:t>
              </a:r>
              <a:endParaRPr lang="zh-CN" altLang="en-US" sz="1600" b="0">
                <a:solidFill>
                  <a:schemeClr val="tx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6022367" y="2774233"/>
              <a:ext cx="1415678" cy="14156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5343" y="1581150"/>
            <a:ext cx="2850657" cy="2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9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8123" y="1509921"/>
            <a:ext cx="73835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/>
                <a:ea typeface="微软雅黑"/>
                <a:sym typeface="微软雅黑"/>
              </a:rPr>
              <a:t>当你还很小的时候，教你做人的道理，所以当他们有天变老时，要懂得感恩尊敬老人，当他们开始忘记系扣子绑鞋带，当他们想不起或接不上话时，你是否还记得你们练习了很久才学会的第一首儿歌？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38200" y="2800350"/>
            <a:ext cx="4918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latin typeface="微软雅黑"/>
                <a:ea typeface="微软雅黑"/>
                <a:sym typeface="微软雅黑"/>
              </a:rPr>
              <a:t>当他们开始在吃饭的时候弄脏衣服，你是否还记得经常逼问他们，你是从哪里开的？你是否还记得教你洗脸，教你梳头发，请不要催促他们，因为你在慢慢长大，而他们却在慢慢变老。</a:t>
            </a:r>
            <a:endParaRPr lang="zh-CN" altLang="en-US" sz="140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57040" y="2190750"/>
            <a:ext cx="2514600" cy="220980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956440" y="272415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 xmlns:p15="http://schemas.microsoft.com/office/powerpoint/2012/main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914400" y="1375886"/>
            <a:ext cx="7620000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/>
                <a:ea typeface="微软雅黑"/>
                <a:sym typeface="微软雅黑"/>
              </a:rPr>
              <a:t>如果有一天当他们站也站不稳，走也走不动的时候，请不要怪罪他们，只要你在他们眼见，他们的心就会很温暖</a:t>
            </a:r>
            <a:r>
              <a:rPr lang="en-US" altLang="zh-CN" sz="1400" dirty="0" smtClean="0"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1400" dirty="0" smtClean="0">
                <a:latin typeface="微软雅黑"/>
                <a:ea typeface="微软雅黑"/>
                <a:sym typeface="微软雅黑"/>
              </a:rPr>
              <a:t>请你紧紧握住他们的手，陪他们慢慢的走，就像当年他们牵着你一样</a:t>
            </a: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294965" y="2489195"/>
            <a:ext cx="236288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latin typeface="微软雅黑"/>
                <a:ea typeface="微软雅黑"/>
                <a:sym typeface="微软雅黑"/>
              </a:rPr>
              <a:t>当他们啰啰嗦嗦重复一些老掉牙的故事，这是极其平凡却又深厚的感情，留在他们和我的心里，陪伴我们走过一生。</a:t>
            </a:r>
            <a:endParaRPr lang="zh-CN" altLang="en-US" sz="140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9335" y="1835155"/>
            <a:ext cx="2590115" cy="25901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0250" y="2133600"/>
            <a:ext cx="2419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1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第一PPT模板网-WWW.1PPT.COM">
  <a:themeElements>
    <a:clrScheme name="自定义 10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94300"/>
      </a:accent1>
      <a:accent2>
        <a:srgbClr val="FD8F3D"/>
      </a:accent2>
      <a:accent3>
        <a:srgbClr val="894300"/>
      </a:accent3>
      <a:accent4>
        <a:srgbClr val="FD8F3D"/>
      </a:accent4>
      <a:accent5>
        <a:srgbClr val="894300"/>
      </a:accent5>
      <a:accent6>
        <a:srgbClr val="FD8F3D"/>
      </a:accent6>
      <a:hlink>
        <a:srgbClr val="894300"/>
      </a:hlink>
      <a:folHlink>
        <a:srgbClr val="FD8F3D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1919</Words>
  <Application>Microsoft Office PowerPoint</Application>
  <PresentationFormat>全屏显示(16:9)</PresentationFormat>
  <Paragraphs>156</Paragraphs>
  <Slides>27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Meiryo</vt:lpstr>
      <vt:lpstr>经典繁方篆</vt:lpstr>
      <vt:lpstr>宋体</vt:lpstr>
      <vt:lpstr>微软雅黑</vt:lpstr>
      <vt:lpstr>Arial</vt:lpstr>
      <vt:lpstr>Arial Black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长辈对我们的期望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敢问路在何方—尊重理解是关键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2020-12-15T07:52:42Z</cp:lastPrinted>
  <dcterms:created xsi:type="dcterms:W3CDTF">2020-12-15T07:52:42Z</dcterms:created>
  <dcterms:modified xsi:type="dcterms:W3CDTF">2023-04-19T02:24:45Z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