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85" r:id="rId3"/>
  </p:sldMasterIdLst>
  <p:notesMasterIdLst>
    <p:notesMasterId r:id="rId30"/>
  </p:notesMasterIdLst>
  <p:sldIdLst>
    <p:sldId id="256" r:id="rId4"/>
    <p:sldId id="258" r:id="rId5"/>
    <p:sldId id="259" r:id="rId6"/>
    <p:sldId id="266" r:id="rId7"/>
    <p:sldId id="257" r:id="rId8"/>
    <p:sldId id="264" r:id="rId9"/>
    <p:sldId id="265" r:id="rId10"/>
    <p:sldId id="267" r:id="rId11"/>
    <p:sldId id="263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0"/>
    <a:srgbClr val="032B18"/>
    <a:srgbClr val="076236"/>
    <a:srgbClr val="97E5BC"/>
    <a:srgbClr val="03331C"/>
    <a:srgbClr val="F5FDF9"/>
    <a:srgbClr val="189062"/>
    <a:srgbClr val="189163"/>
    <a:srgbClr val="20BE82"/>
    <a:srgbClr val="1BA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6060C-D726-4431-B99C-ED7D085F363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10B7-A569-44E3-ACE7-D60F8CA5B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91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35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828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219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10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150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458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669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364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90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67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057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71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234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38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9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760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478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28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38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38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28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82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48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10B7-A569-44E3-ACE7-D60F8CA5B3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02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1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9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2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8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7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9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5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4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6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7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3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0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11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4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3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950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4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32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7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21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48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11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2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29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04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6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0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5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7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559A-AC1E-4165-BC26-57838A6F3CD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323A-74A0-4CB9-9C0A-B0E6731F32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5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12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97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2E0A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33514" y="0"/>
            <a:ext cx="6058486" cy="6872068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307" y="1460305"/>
            <a:ext cx="5143500" cy="6858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57000"/>
              </a:prstClr>
            </a:outerShdw>
          </a:effectLst>
        </p:spPr>
      </p:pic>
      <p:grpSp>
        <p:nvGrpSpPr>
          <p:cNvPr id="46" name="组合 45"/>
          <p:cNvGrpSpPr/>
          <p:nvPr/>
        </p:nvGrpSpPr>
        <p:grpSpPr>
          <a:xfrm>
            <a:off x="7774565" y="707143"/>
            <a:ext cx="2776380" cy="523220"/>
            <a:chOff x="7774566" y="3653725"/>
            <a:chExt cx="2776380" cy="523220"/>
          </a:xfrm>
        </p:grpSpPr>
        <p:grpSp>
          <p:nvGrpSpPr>
            <p:cNvPr id="44" name="组合 43"/>
            <p:cNvGrpSpPr/>
            <p:nvPr/>
          </p:nvGrpSpPr>
          <p:grpSpPr>
            <a:xfrm>
              <a:off x="7774566" y="3709997"/>
              <a:ext cx="2776380" cy="407963"/>
              <a:chOff x="7357403" y="3840480"/>
              <a:chExt cx="2776380" cy="4079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燕尾形 41"/>
              <p:cNvSpPr/>
              <p:nvPr/>
            </p:nvSpPr>
            <p:spPr>
              <a:xfrm>
                <a:off x="7357403" y="3840480"/>
                <a:ext cx="1448972" cy="407963"/>
              </a:xfrm>
              <a:prstGeom prst="chevron">
                <a:avLst/>
              </a:prstGeom>
              <a:solidFill>
                <a:srgbClr val="97E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69563"/>
                  </a:solidFill>
                </a:endParaRPr>
              </a:p>
            </p:txBody>
          </p:sp>
          <p:sp>
            <p:nvSpPr>
              <p:cNvPr id="43" name="燕尾形 42"/>
              <p:cNvSpPr/>
              <p:nvPr/>
            </p:nvSpPr>
            <p:spPr>
              <a:xfrm flipH="1">
                <a:off x="8191729" y="3840480"/>
                <a:ext cx="1942054" cy="407963"/>
              </a:xfrm>
              <a:prstGeom prst="chevron">
                <a:avLst/>
              </a:prstGeom>
              <a:solidFill>
                <a:srgbClr val="97E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69563"/>
                  </a:solidFill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921604" y="3653725"/>
              <a:ext cx="2463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n>
                    <a:solidFill>
                      <a:srgbClr val="179666"/>
                    </a:solidFill>
                  </a:ln>
                  <a:solidFill>
                    <a:schemeClr val="bg1"/>
                  </a:solidFill>
                  <a:latin typeface="Algerian" panose="04020705040A02060702" pitchFamily="82" charset="0"/>
                </a:rPr>
                <a:t>April   22th</a:t>
              </a:r>
              <a:endParaRPr lang="zh-CN" altLang="en-US" sz="2800" b="1" dirty="0">
                <a:ln>
                  <a:solidFill>
                    <a:srgbClr val="179666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984094" y="5609447"/>
            <a:ext cx="612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0" spc="-240" dirty="0">
                <a:solidFill>
                  <a:srgbClr val="07623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丨节丨约丨利丨用丨资丨源丨         丨倡丨导丨绿丨色丨生丨活丨</a:t>
            </a:r>
          </a:p>
        </p:txBody>
      </p:sp>
      <p:sp>
        <p:nvSpPr>
          <p:cNvPr id="48" name="矩形 47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2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76" y="1600155"/>
            <a:ext cx="5404339" cy="5036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组合 52"/>
          <p:cNvGrpSpPr/>
          <p:nvPr/>
        </p:nvGrpSpPr>
        <p:grpSpPr>
          <a:xfrm>
            <a:off x="1569756" y="691887"/>
            <a:ext cx="3124030" cy="470939"/>
            <a:chOff x="1569756" y="691887"/>
            <a:chExt cx="3124030" cy="470939"/>
          </a:xfrm>
        </p:grpSpPr>
        <p:grpSp>
          <p:nvGrpSpPr>
            <p:cNvPr id="29" name="组合 28"/>
            <p:cNvGrpSpPr/>
            <p:nvPr/>
          </p:nvGrpSpPr>
          <p:grpSpPr>
            <a:xfrm>
              <a:off x="1596582" y="723756"/>
              <a:ext cx="3096000" cy="28133"/>
              <a:chOff x="801857" y="675250"/>
              <a:chExt cx="3636000" cy="28133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801857" y="675250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801857" y="703383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/>
          </p:nvGrpSpPr>
          <p:grpSpPr>
            <a:xfrm>
              <a:off x="1596582" y="1111351"/>
              <a:ext cx="3096000" cy="28133"/>
              <a:chOff x="801857" y="675250"/>
              <a:chExt cx="3636000" cy="28133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801857" y="675250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01857" y="703383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1878228" y="691887"/>
              <a:ext cx="2504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7623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Mother  Earth  Day</a:t>
              </a:r>
              <a:endParaRPr lang="zh-CN" altLang="en-US" sz="2400" b="1" dirty="0">
                <a:solidFill>
                  <a:srgbClr val="07623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19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69047">
              <a:off x="4375660" y="783132"/>
              <a:ext cx="318126" cy="379694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530953" flipH="1">
              <a:off x="1569756" y="782109"/>
              <a:ext cx="318126" cy="379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8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1">
        <p:random/>
      </p:transition>
    </mc:Choice>
    <mc:Fallback xmlns:a14="http://schemas.microsoft.com/office/drawing/2010/main" xmlns="">
      <p:transition spd="slow" advTm="560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活 动 影 响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8033" y="1662952"/>
            <a:ext cx="5377500" cy="4031873"/>
          </a:xfrm>
          <a:prstGeom prst="rect">
            <a:avLst/>
          </a:prstGeom>
          <a:noFill/>
          <a:ln w="6350">
            <a:solidFill>
              <a:srgbClr val="03331C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1990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日这天，全世界有数亿人身穿蓝绿两色服装参加了“地球日”活动。他们为纪念“地球日”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周年，开展了捡拾废纸和塑料袋、严禁随地倒垃圾的活动。这些活动的目的是提醒人们重视保护地球环境，制止生态恶化，使每一位地球居民都为悍卫地球环境、改善地球环境作出贡献。身穿蓝绿两色服装是表示为捍卫地球环境而行动的决心。</a:t>
            </a:r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endParaRPr lang="zh-CN" altLang="en-US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01615" y="1752888"/>
            <a:ext cx="3851564" cy="3852000"/>
            <a:chOff x="7038109" y="1759526"/>
            <a:chExt cx="3851564" cy="3852000"/>
          </a:xfrm>
        </p:grpSpPr>
        <p:sp>
          <p:nvSpPr>
            <p:cNvPr id="7" name="椭圆 6"/>
            <p:cNvSpPr/>
            <p:nvPr/>
          </p:nvSpPr>
          <p:spPr>
            <a:xfrm>
              <a:off x="7038109" y="1759526"/>
              <a:ext cx="3851564" cy="3852000"/>
            </a:xfrm>
            <a:prstGeom prst="ellipse">
              <a:avLst/>
            </a:prstGeom>
            <a:noFill/>
            <a:ln w="6350">
              <a:solidFill>
                <a:srgbClr val="03331C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406"/>
            <a:stretch/>
          </p:blipFill>
          <p:spPr>
            <a:xfrm>
              <a:off x="7216627" y="1932889"/>
              <a:ext cx="3492000" cy="3492000"/>
            </a:xfrm>
            <a:prstGeom prst="ellipse">
              <a:avLst/>
            </a:prstGeom>
            <a:effectLst>
              <a:outerShdw blurRad="50800" dist="76200" dir="2700000" algn="tl" rotWithShape="0">
                <a:prstClr val="black">
                  <a:alpha val="47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53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">
        <p:random/>
      </p:transition>
    </mc:Choice>
    <mc:Fallback xmlns:a14="http://schemas.microsoft.com/office/drawing/2010/main" xmlns="">
      <p:transition spd="slow" advTm="371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活 动 影 响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8800" y="1932889"/>
            <a:ext cx="5269669" cy="3539430"/>
          </a:xfrm>
          <a:prstGeom prst="rect">
            <a:avLst/>
          </a:prstGeom>
          <a:noFill/>
          <a:ln w="6350">
            <a:solidFill>
              <a:srgbClr val="03331C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“地球日”这天，美国全国大约有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亿人把汽车放在家里不用，以防汽车排放出来的废气和其他有害的排放物散发到空气中去。在中国，当时的李鹏总理在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21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日通过电视发表了环境问题讲话，中央电视台还播放了“只有一个地球”的专题报道。从此，中国每年都进行“地球日”的纪念宣传活动。</a:t>
            </a:r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endParaRPr lang="zh-CN" altLang="en-US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00800" y="1759526"/>
            <a:ext cx="3851564" cy="3852000"/>
            <a:chOff x="7038109" y="1759526"/>
            <a:chExt cx="3851564" cy="385200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7038109" y="1759526"/>
              <a:ext cx="3851564" cy="3852000"/>
            </a:xfrm>
            <a:prstGeom prst="ellipse">
              <a:avLst/>
            </a:prstGeom>
            <a:noFill/>
            <a:ln w="6350">
              <a:solidFill>
                <a:srgbClr val="03331C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  <a14:imgEffect>
                        <a14:brightnessContrast bright="-6000" contras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0482" y="1932889"/>
              <a:ext cx="3499054" cy="34920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027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">
        <p:random/>
      </p:transition>
    </mc:Choice>
    <mc:Fallback xmlns:a14="http://schemas.microsoft.com/office/drawing/2010/main" xmlns="">
      <p:transition spd="slow" advTm="37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活 动 影 响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8800" y="1862883"/>
            <a:ext cx="5421413" cy="3970318"/>
          </a:xfrm>
          <a:prstGeom prst="rect">
            <a:avLst/>
          </a:prstGeom>
          <a:noFill/>
          <a:ln w="6350">
            <a:solidFill>
              <a:srgbClr val="03331C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endParaRPr lang="en-US" altLang="zh-CN" dirty="0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ym typeface="+mn-ea"/>
              </a:rPr>
              <a:t>1999</a:t>
            </a:r>
            <a:r>
              <a:rPr lang="zh-CN" altLang="en-US" dirty="0">
                <a:sym typeface="+mn-ea"/>
              </a:rPr>
              <a:t>年“美国地球日”组织更名为“地球日网络”，成为一个面向全世界、推动每年“地球日”国际活动的组织。</a:t>
            </a:r>
            <a:r>
              <a:rPr lang="en-US" altLang="zh-CN" dirty="0">
                <a:sym typeface="+mn-ea"/>
              </a:rPr>
              <a:t>2000</a:t>
            </a:r>
            <a:r>
              <a:rPr lang="zh-CN" altLang="en-US" dirty="0">
                <a:sym typeface="+mn-ea"/>
              </a:rPr>
              <a:t>年的“地球日”，又是由盖洛</a:t>
            </a:r>
            <a:r>
              <a:rPr lang="en-US" altLang="zh-CN" dirty="0">
                <a:sym typeface="+mn-ea"/>
              </a:rPr>
              <a:t>·</a:t>
            </a:r>
            <a:r>
              <a:rPr lang="zh-CN" altLang="en-US" dirty="0">
                <a:sym typeface="+mn-ea"/>
              </a:rPr>
              <a:t>尼尔森和丹尼斯</a:t>
            </a:r>
            <a:r>
              <a:rPr lang="en-US" altLang="zh-CN" dirty="0">
                <a:sym typeface="+mn-ea"/>
              </a:rPr>
              <a:t>·</a:t>
            </a:r>
            <a:r>
              <a:rPr lang="zh-CN" altLang="en-US" dirty="0">
                <a:sym typeface="+mn-ea"/>
              </a:rPr>
              <a:t>海斯领导，所不同的是，这次他们在</a:t>
            </a:r>
            <a:r>
              <a:rPr lang="en-US" altLang="zh-CN" dirty="0">
                <a:sym typeface="+mn-ea"/>
              </a:rPr>
              <a:t>1970</a:t>
            </a:r>
            <a:r>
              <a:rPr lang="zh-CN" altLang="en-US" dirty="0">
                <a:sym typeface="+mn-ea"/>
              </a:rPr>
              <a:t>年“地球日”的基础上，加入了全球性的公众运动，并充分利用了网络这一新兴的信息手段，把各国人民的智慧和热情都聚集在了一起。在盖洛</a:t>
            </a:r>
            <a:r>
              <a:rPr lang="en-US" altLang="zh-CN" dirty="0">
                <a:sym typeface="+mn-ea"/>
              </a:rPr>
              <a:t>·</a:t>
            </a:r>
            <a:r>
              <a:rPr lang="zh-CN" altLang="en-US" dirty="0">
                <a:sym typeface="+mn-ea"/>
              </a:rPr>
              <a:t>尼尔森、丹尼斯</a:t>
            </a:r>
            <a:r>
              <a:rPr lang="en-US" altLang="zh-CN" dirty="0">
                <a:sym typeface="+mn-ea"/>
              </a:rPr>
              <a:t>·</a:t>
            </a:r>
            <a:r>
              <a:rPr lang="zh-CN" altLang="en-US" dirty="0">
                <a:sym typeface="+mn-ea"/>
              </a:rPr>
              <a:t>海斯和其战友们的努力下，今天的“地球日”已真正成为全地球的节日，提醒着人类保护地球、善待地球。</a:t>
            </a:r>
            <a:endParaRPr lang="en-US" altLang="zh-CN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147852" y="1679294"/>
            <a:ext cx="4157460" cy="4157460"/>
            <a:chOff x="6884708" y="1676396"/>
            <a:chExt cx="4157460" cy="41574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189"/>
                      </a14:imgEffect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4708" y="1676396"/>
              <a:ext cx="4157460" cy="415746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7038109" y="1759526"/>
              <a:ext cx="3851564" cy="3852000"/>
            </a:xfrm>
            <a:prstGeom prst="ellipse">
              <a:avLst/>
            </a:prstGeom>
            <a:noFill/>
            <a:ln w="6350">
              <a:solidFill>
                <a:srgbClr val="03331C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61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">
        <p:random/>
      </p:transition>
    </mc:Choice>
    <mc:Fallback xmlns:a14="http://schemas.microsoft.com/office/drawing/2010/main" xmlns="">
      <p:transition spd="slow" advTm="47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活 动 影 响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8800" y="1589866"/>
            <a:ext cx="5679927" cy="4616648"/>
          </a:xfrm>
          <a:prstGeom prst="rect">
            <a:avLst/>
          </a:prstGeom>
          <a:noFill/>
          <a:ln w="6350">
            <a:solidFill>
              <a:srgbClr val="03331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2016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年地球日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地球日网络与中国青年应对气候变化行动网络（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CYCAN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）联手，于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2016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日将亿绿行动带到中国，决心在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2020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年地球日之前收集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亿项关爱地球的绿色行动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.</a:t>
            </a:r>
          </a:p>
          <a:p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2014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年地球日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2014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日是第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45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个世界地球日（以下简称“地球日”）。国土资源部办公厅日前发布通知指出，按照“十二五”期间地球日主题宣传活动要求，结合当前国土资源工作重点和社会关注热点，确定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2014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年地球日活动主题为“珍惜地球资源，转变发展方式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——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节约集约利用国土资源共同保护自然生态空间”。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300800" y="1946367"/>
            <a:ext cx="3851564" cy="3852000"/>
            <a:chOff x="7300800" y="1946367"/>
            <a:chExt cx="3851564" cy="385200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7300800" y="1946367"/>
              <a:ext cx="3851564" cy="3852000"/>
            </a:xfrm>
            <a:prstGeom prst="ellipse">
              <a:avLst/>
            </a:prstGeom>
            <a:noFill/>
            <a:ln w="6350">
              <a:solidFill>
                <a:srgbClr val="03331C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14000"/>
                      </a14:imgEffect>
                      <a14:imgEffect>
                        <a14:colorTemperature colorTemp="8822"/>
                      </a14:imgEffect>
                      <a14:imgEffect>
                        <a14:saturation sat="119000"/>
                      </a14:imgEffect>
                      <a14:imgEffect>
                        <a14:brightnessContrast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7808" y="2130745"/>
              <a:ext cx="3492000" cy="34920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48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">
        <p:random/>
      </p:transition>
    </mc:Choice>
    <mc:Fallback xmlns:a14="http://schemas.microsoft.com/office/drawing/2010/main" xmlns="">
      <p:transition spd="slow" advTm="44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97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82E0A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33514" y="28136"/>
            <a:ext cx="6058486" cy="6872068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877508" y="1576807"/>
            <a:ext cx="4567704" cy="1030570"/>
            <a:chOff x="1177828" y="2287767"/>
            <a:chExt cx="4413152" cy="16777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文本框 25"/>
            <p:cNvSpPr txBox="1"/>
            <p:nvPr/>
          </p:nvSpPr>
          <p:spPr>
            <a:xfrm>
              <a:off x="1242056" y="2312036"/>
              <a:ext cx="4268373" cy="165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241300">
                    <a:solidFill>
                      <a:srgbClr val="E7F9F0"/>
                    </a:solidFill>
                  </a:ln>
                  <a:solidFill>
                    <a:srgbClr val="E7F9F0"/>
                  </a:solidFill>
                  <a:latin typeface="Arial Black" panose="020B0A04020102020204" pitchFamily="34" charset="0"/>
                </a:rPr>
                <a:t>PART  03</a:t>
              </a:r>
              <a:endParaRPr lang="zh-CN" altLang="en-US" sz="6000" b="1" kern="0" spc="200" dirty="0">
                <a:ln w="241300">
                  <a:solidFill>
                    <a:srgbClr val="E7F9F0"/>
                  </a:solidFill>
                </a:ln>
                <a:solidFill>
                  <a:srgbClr val="E7F9F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77828" y="2312036"/>
              <a:ext cx="4413152" cy="16534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123825">
                    <a:solidFill>
                      <a:srgbClr val="189163"/>
                    </a:solidFill>
                  </a:ln>
                  <a:solidFill>
                    <a:srgbClr val="189163"/>
                  </a:solidFill>
                  <a:latin typeface="Arial Black" panose="020B0A04020102020204" pitchFamily="34" charset="0"/>
                </a:rPr>
                <a:t>PART  03</a:t>
              </a:r>
              <a:endParaRPr lang="zh-CN" altLang="en-US" sz="6000" b="1" kern="0" spc="200" dirty="0">
                <a:ln w="123825">
                  <a:solidFill>
                    <a:srgbClr val="189163"/>
                  </a:solidFill>
                </a:ln>
                <a:solidFill>
                  <a:srgbClr val="18916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91787" y="2287767"/>
              <a:ext cx="4361863" cy="16534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kern="0" spc="200" dirty="0">
                  <a:ln w="57150">
                    <a:noFill/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PART  03</a:t>
              </a:r>
              <a:endParaRPr lang="zh-CN" altLang="en-US" sz="6000" kern="0" spc="200" dirty="0">
                <a:ln w="57150">
                  <a:noFill/>
                </a:ln>
                <a:solidFill>
                  <a:srgbClr val="F5F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69508" y="3136730"/>
            <a:ext cx="6786498" cy="2321203"/>
            <a:chOff x="-1298490" y="673527"/>
            <a:chExt cx="9961466" cy="2321203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文本框 49"/>
            <p:cNvSpPr txBox="1"/>
            <p:nvPr/>
          </p:nvSpPr>
          <p:spPr>
            <a:xfrm>
              <a:off x="-535188" y="673527"/>
              <a:ext cx="83970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ln w="317500">
                    <a:solidFill>
                      <a:srgbClr val="E7F9F0"/>
                    </a:solidFill>
                  </a:ln>
                  <a:gradFill>
                    <a:gsLst>
                      <a:gs pos="0">
                        <a:srgbClr val="20BE82">
                          <a:lumMod val="95000"/>
                        </a:srgbClr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世界地球日</a:t>
              </a:r>
              <a:endParaRPr lang="en-US" altLang="zh-CN" sz="7200" b="1" dirty="0">
                <a:ln w="317500">
                  <a:solidFill>
                    <a:srgbClr val="E7F9F0"/>
                  </a:solidFill>
                </a:ln>
                <a:gradFill>
                  <a:gsLst>
                    <a:gs pos="0">
                      <a:srgbClr val="20BE82">
                        <a:lumMod val="95000"/>
                      </a:srgbClr>
                    </a:gs>
                    <a:gs pos="100000">
                      <a:srgbClr val="189163"/>
                    </a:gs>
                  </a:gsLst>
                  <a:lin ang="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sz="7200" b="1" dirty="0">
                  <a:ln w="317500">
                    <a:solidFill>
                      <a:srgbClr val="E7F9F0"/>
                    </a:solidFill>
                  </a:ln>
                  <a:gradFill>
                    <a:gsLst>
                      <a:gs pos="0">
                        <a:srgbClr val="20BE82">
                          <a:lumMod val="95000"/>
                        </a:srgbClr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环境问题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-1298490" y="686406"/>
              <a:ext cx="9961466" cy="2308324"/>
              <a:chOff x="-1298490" y="912327"/>
              <a:chExt cx="9961466" cy="23083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文本框 54"/>
              <p:cNvSpPr txBox="1"/>
              <p:nvPr/>
            </p:nvSpPr>
            <p:spPr>
              <a:xfrm>
                <a:off x="-531908" y="912327"/>
                <a:ext cx="842420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b="1" dirty="0">
                    <a:ln w="19685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</a:t>
                </a:r>
                <a:endParaRPr lang="en-US" altLang="zh-CN" sz="7200" b="1" dirty="0">
                  <a:ln w="196850">
                    <a:solidFill>
                      <a:srgbClr val="189163"/>
                    </a:solidFill>
                  </a:ln>
                  <a:gradFill>
                    <a:gsLst>
                      <a:gs pos="0">
                        <a:srgbClr val="20BE82"/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  <a:p>
                <a:pPr algn="ctr"/>
                <a:r>
                  <a:rPr lang="zh-CN" altLang="en-US" sz="7200" b="1" dirty="0">
                    <a:ln w="19685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环境问题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-1298490" y="912327"/>
                <a:ext cx="99614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b="1" dirty="0">
                    <a:ln w="15875">
                      <a:solidFill>
                        <a:schemeClr val="bg1"/>
                      </a:solidFill>
                    </a:ln>
                    <a:solidFill>
                      <a:srgbClr val="F5FD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</a:t>
                </a:r>
                <a:endParaRPr lang="en-US" altLang="zh-CN" sz="7200" b="1" dirty="0">
                  <a:ln w="15875">
                    <a:solidFill>
                      <a:schemeClr val="bg1"/>
                    </a:solidFill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  <a:p>
                <a:pPr algn="ctr"/>
                <a:r>
                  <a:rPr lang="zh-CN" altLang="en-US" sz="7200" b="1" dirty="0">
                    <a:ln w="15875">
                      <a:solidFill>
                        <a:schemeClr val="bg1"/>
                      </a:solidFill>
                    </a:ln>
                    <a:solidFill>
                      <a:srgbClr val="F5FD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环境问题</a:t>
                </a:r>
                <a:endParaRPr lang="en-US" altLang="zh-CN" sz="7200" b="1" dirty="0">
                  <a:ln w="15875">
                    <a:solidFill>
                      <a:schemeClr val="bg1"/>
                    </a:solidFill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90772" y="990711"/>
            <a:ext cx="5174042" cy="5174628"/>
            <a:chOff x="490772" y="990711"/>
            <a:chExt cx="5174042" cy="51746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084" y="1243177"/>
              <a:ext cx="4655418" cy="466969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490772" y="990711"/>
              <a:ext cx="5174042" cy="5174628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3">
        <p:random/>
      </p:transition>
    </mc:Choice>
    <mc:Fallback xmlns:a14="http://schemas.microsoft.com/office/drawing/2010/main" xmlns="">
      <p:transition spd="slow" advTm="45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威胁人类生存的十大环境问题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557" y="1474831"/>
            <a:ext cx="4694886" cy="442884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9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447510" y="2008340"/>
            <a:ext cx="3378412" cy="3361824"/>
            <a:chOff x="447510" y="2008340"/>
            <a:chExt cx="3378412" cy="3361824"/>
          </a:xfrm>
        </p:grpSpPr>
        <p:sp>
          <p:nvSpPr>
            <p:cNvPr id="4" name="文本框 3"/>
            <p:cNvSpPr txBox="1"/>
            <p:nvPr/>
          </p:nvSpPr>
          <p:spPr>
            <a:xfrm>
              <a:off x="447510" y="2086954"/>
              <a:ext cx="2936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全球气候变暖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21924" y="2809764"/>
              <a:ext cx="2561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臭氧层的耗损与破坏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70180" y="3538342"/>
              <a:ext cx="2204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生物多样性减少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42516" y="4215155"/>
              <a:ext cx="1331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酸雨蔓延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43718" y="4880512"/>
              <a:ext cx="1530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森林锐减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705" y="2008340"/>
              <a:ext cx="575217" cy="336182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443443" y="2008340"/>
            <a:ext cx="3185525" cy="3361824"/>
            <a:chOff x="8443443" y="2008340"/>
            <a:chExt cx="3185525" cy="3361824"/>
          </a:xfrm>
        </p:grpSpPr>
        <p:sp>
          <p:nvSpPr>
            <p:cNvPr id="12" name="文本框 11"/>
            <p:cNvSpPr txBox="1"/>
            <p:nvPr/>
          </p:nvSpPr>
          <p:spPr>
            <a:xfrm>
              <a:off x="8878230" y="2092570"/>
              <a:ext cx="2750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土地荒漠化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878230" y="2809764"/>
              <a:ext cx="2750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大气污染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78230" y="3538342"/>
              <a:ext cx="2750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水污染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878230" y="4215155"/>
              <a:ext cx="2750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海洋污染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8878230" y="4874344"/>
              <a:ext cx="2750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3331C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危险性废物越境转移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3443" y="2008340"/>
              <a:ext cx="575217" cy="3361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3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5">
        <p:random/>
      </p:transition>
    </mc:Choice>
    <mc:Fallback xmlns:a14="http://schemas.microsoft.com/office/drawing/2010/main" xmlns="">
      <p:transition spd="slow" advTm="511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威胁人类生存的十大环境问题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7713" y="120313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全球气候变暖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42694" y="1664798"/>
            <a:ext cx="4401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全球气候变暖，将会对全球产生各种不同的影响，较高的温度可使极地冰川融化，海平面每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年将升高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6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厘米，因而将使一些海岸地区被淹没。全球变暖也可能影响到降雨和大气环流的变化，使气候反常，易造成旱涝灾害。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0975" y="1203133"/>
            <a:ext cx="36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臭氧层的耗损与破坏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15955" y="1664798"/>
            <a:ext cx="4550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使人类皮肤癌发病率增高；伤害眼睛，导致白内障而使眼睛失明；抑制植物如大豆、瓜类、蔬菜等的生长，并穿透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米深的水层，杀死浮游生物和微生物，从而危及水中生物的食物链和自由氧的来源，影响生态平衡和水体的自净能力。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0533" y="4255412"/>
            <a:ext cx="4445391" cy="2306872"/>
            <a:chOff x="830533" y="4255412"/>
            <a:chExt cx="4445391" cy="2306872"/>
          </a:xfrm>
        </p:grpSpPr>
        <p:sp>
          <p:nvSpPr>
            <p:cNvPr id="19" name="圆角矩形 18"/>
            <p:cNvSpPr/>
            <p:nvPr/>
          </p:nvSpPr>
          <p:spPr>
            <a:xfrm flipV="1">
              <a:off x="988895" y="4440521"/>
              <a:ext cx="4156163" cy="1958788"/>
            </a:xfrm>
            <a:prstGeom prst="roundRect">
              <a:avLst/>
            </a:prstGeom>
            <a:blipFill dpi="0" rotWithShape="0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4700"/>
                        </a14:imgEffect>
                        <a14:imgEffect>
                          <a14:saturation sat="115000"/>
                        </a14:imgEffect>
                        <a14:imgEffect>
                          <a14:brightnessContrast bright="22000" contrast="-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830533" y="4255412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16624" y="4251261"/>
            <a:ext cx="4445391" cy="2306872"/>
            <a:chOff x="6716624" y="4251261"/>
            <a:chExt cx="4445391" cy="2306872"/>
          </a:xfrm>
        </p:grpSpPr>
        <p:sp>
          <p:nvSpPr>
            <p:cNvPr id="26" name="圆角矩形 25"/>
            <p:cNvSpPr/>
            <p:nvPr/>
          </p:nvSpPr>
          <p:spPr>
            <a:xfrm flipV="1">
              <a:off x="6860320" y="4429963"/>
              <a:ext cx="4158000" cy="1958400"/>
            </a:xfrm>
            <a:prstGeom prst="roundRect">
              <a:avLst/>
            </a:prstGeom>
            <a:blipFill dpi="0" rotWithShape="0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harpenSoften amount="48000"/>
                        </a14:imgEffect>
                        <a14:imgEffect>
                          <a14:colorTemperature colorTemp="5304"/>
                        </a14:imgEffect>
                        <a14:imgEffect>
                          <a14:brightnessContrast bright="6000" contrast="1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716624" y="4251261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36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4">
        <p:random/>
      </p:transition>
    </mc:Choice>
    <mc:Fallback xmlns:a14="http://schemas.microsoft.com/office/drawing/2010/main" xmlns="">
      <p:transition spd="slow" advTm="772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威胁人类生存的十大环境问题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7713" y="120313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生物多样性减少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2694" y="1664798"/>
            <a:ext cx="4648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地球上的各种生物及其生态系统受到了极大的冲击，生物多样性也受到了很大的损害。有关学者估计，世界上每年至少有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5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万种生物物种灭绝，平均每天灭绝的物种达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140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个，估计到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21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世纪初，全世界野生生物的损失可达其总数的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15%~30%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。　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0975" y="1203133"/>
            <a:ext cx="36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酸雨蔓延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15956" y="1664798"/>
            <a:ext cx="4330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酸雨是指大气降水中酸碱度（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PH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值）低于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5.6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的雨、雪或其他形式的降水。这是大气污染的一种表现。 酸雨对人类环境的影响是多方面的。　　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世界已有三大酸雨区。中国华南酸雨区是唯一尚未治理的。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7713" y="4252385"/>
            <a:ext cx="4445391" cy="2306872"/>
            <a:chOff x="947713" y="4252385"/>
            <a:chExt cx="4445391" cy="2306872"/>
          </a:xfrm>
        </p:grpSpPr>
        <p:sp>
          <p:nvSpPr>
            <p:cNvPr id="14" name="圆角矩形 13"/>
            <p:cNvSpPr/>
            <p:nvPr/>
          </p:nvSpPr>
          <p:spPr>
            <a:xfrm flipV="1">
              <a:off x="1080369" y="4440909"/>
              <a:ext cx="4158000" cy="1958400"/>
            </a:xfrm>
            <a:prstGeom prst="roundRect">
              <a:avLst/>
            </a:prstGeom>
            <a:blipFill dpi="0" rotWithShape="0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1200"/>
                        </a14:imgEffect>
                        <a14:imgEffect>
                          <a14:brightnessContrast bright="13000" contrast="1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47713" y="4252385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9488" y="4251261"/>
            <a:ext cx="4445391" cy="2306872"/>
            <a:chOff x="6759488" y="4251261"/>
            <a:chExt cx="4445391" cy="2306872"/>
          </a:xfrm>
        </p:grpSpPr>
        <p:sp>
          <p:nvSpPr>
            <p:cNvPr id="15" name="圆角矩形 14"/>
            <p:cNvSpPr/>
            <p:nvPr/>
          </p:nvSpPr>
          <p:spPr>
            <a:xfrm flipV="1">
              <a:off x="6902089" y="4440909"/>
              <a:ext cx="4158000" cy="1958400"/>
            </a:xfrm>
            <a:prstGeom prst="roundRect">
              <a:avLst/>
            </a:prstGeom>
            <a:blipFill dpi="0" rotWithShape="0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88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759488" y="4251261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2">
        <p:random/>
      </p:transition>
    </mc:Choice>
    <mc:Fallback xmlns:a14="http://schemas.microsoft.com/office/drawing/2010/main" xmlns="">
      <p:transition spd="slow" advTm="743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-15194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威胁人类生存的十大环境问题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7713" y="120313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森林锐减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7713" y="2105099"/>
            <a:ext cx="4648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在今天的地球上，我们的绿色屏障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——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森林正以平均每年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4000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平方公里的速度消失。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0975" y="1203133"/>
            <a:ext cx="36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土地荒漠化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20975" y="2105099"/>
            <a:ext cx="4330266" cy="147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全球陆地面积占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60%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，其中沙漠和沙漠化面积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29%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。每年有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600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万公顷的土地变成沙漠。经济损失每年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423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亿美元。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9571" y="3858877"/>
            <a:ext cx="4445391" cy="2306872"/>
            <a:chOff x="949571" y="3858877"/>
            <a:chExt cx="4445391" cy="2306872"/>
          </a:xfrm>
        </p:grpSpPr>
        <p:sp>
          <p:nvSpPr>
            <p:cNvPr id="15" name="圆角矩形 14"/>
            <p:cNvSpPr/>
            <p:nvPr/>
          </p:nvSpPr>
          <p:spPr>
            <a:xfrm flipV="1">
              <a:off x="1080369" y="4033113"/>
              <a:ext cx="4158000" cy="1958400"/>
            </a:xfrm>
            <a:prstGeom prst="roundRect">
              <a:avLst/>
            </a:prstGeom>
            <a:blipFill dpi="0" rotWithShape="0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harpenSoften amount="30000"/>
                        </a14:imgEffect>
                        <a14:imgEffect>
                          <a14:colorTemperature colorTemp="8800"/>
                        </a14:imgEffect>
                        <a14:imgEffect>
                          <a14:brightnessContrast bright="17000" contras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49571" y="3858877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63412" y="3858877"/>
            <a:ext cx="4445391" cy="2306872"/>
            <a:chOff x="6763412" y="3858877"/>
            <a:chExt cx="4445391" cy="2306872"/>
          </a:xfrm>
        </p:grpSpPr>
        <p:sp>
          <p:nvSpPr>
            <p:cNvPr id="16" name="圆角矩形 15"/>
            <p:cNvSpPr/>
            <p:nvPr/>
          </p:nvSpPr>
          <p:spPr>
            <a:xfrm flipV="1">
              <a:off x="6907108" y="4033113"/>
              <a:ext cx="4158000" cy="1958400"/>
            </a:xfrm>
            <a:prstGeom prst="roundRect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763412" y="3858877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9">
        <p:random/>
      </p:transition>
    </mc:Choice>
    <mc:Fallback xmlns:a14="http://schemas.microsoft.com/office/drawing/2010/main" xmlns="">
      <p:transition spd="slow" advTm="633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-15194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威胁人类生存的十大环境问题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7713" y="120313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大气污染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9885" y="1886364"/>
            <a:ext cx="5616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大气污染物由人为源或者天然源进入大气，参与大气的循环过程，经过一定的滞留时间之后，又通过大气中的化学反应、生物活动和物理沉降从大气中去除。如果输出的速率小于输入的速率，就会在大气中相对集聚，造成大气中某种物质的浓度升高。当浓度升高到一定程度时，就会直接或间接地对人、生物或材料等造成急性、慢性危害，大气就被污染了。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0975" y="1203133"/>
            <a:ext cx="36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水污染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35242" y="1886364"/>
            <a:ext cx="5516210" cy="1877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第四届世界水论坛提供的联合国水资源世界评估报告显示，全世界每天约有数百万吨垃圾倒进河流、湖泊和小溪，每升废水会污染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8L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淡水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;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所有流经亚洲城市的河流均被污染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;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美国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40%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的水资源流域被加工食品废料、金属、肥料和杀虫剂污染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;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欧洲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55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条河流中仅有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5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条水质勉强能用。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1781" y="4222685"/>
            <a:ext cx="4445391" cy="2306872"/>
            <a:chOff x="941781" y="4222685"/>
            <a:chExt cx="4445391" cy="2306872"/>
          </a:xfrm>
        </p:grpSpPr>
        <p:sp>
          <p:nvSpPr>
            <p:cNvPr id="14" name="圆角矩形 13"/>
            <p:cNvSpPr/>
            <p:nvPr/>
          </p:nvSpPr>
          <p:spPr>
            <a:xfrm flipV="1">
              <a:off x="1080369" y="4398659"/>
              <a:ext cx="4158000" cy="1958400"/>
            </a:xfrm>
            <a:prstGeom prst="roundRect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41781" y="4222685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04828" y="4222685"/>
            <a:ext cx="4445391" cy="2306872"/>
            <a:chOff x="6804828" y="4222685"/>
            <a:chExt cx="4445391" cy="2306872"/>
          </a:xfrm>
        </p:grpSpPr>
        <p:sp>
          <p:nvSpPr>
            <p:cNvPr id="15" name="圆角矩形 14"/>
            <p:cNvSpPr/>
            <p:nvPr/>
          </p:nvSpPr>
          <p:spPr>
            <a:xfrm flipV="1">
              <a:off x="6953631" y="4398659"/>
              <a:ext cx="4158000" cy="1958400"/>
            </a:xfrm>
            <a:prstGeom prst="roundRect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804828" y="4222685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9">
        <p:random/>
      </p:transition>
    </mc:Choice>
    <mc:Fallback xmlns:a14="http://schemas.microsoft.com/office/drawing/2010/main" xmlns="">
      <p:transition spd="slow" advTm="64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-36512" y="-1798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97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2E0A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33514" y="0"/>
            <a:ext cx="6058486" cy="6872068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8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38" y="3235569"/>
            <a:ext cx="5910776" cy="3414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1389184" y="604903"/>
            <a:ext cx="3573194" cy="1463526"/>
            <a:chOff x="1391529" y="718796"/>
            <a:chExt cx="3573194" cy="1463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文本框 35"/>
            <p:cNvSpPr txBox="1"/>
            <p:nvPr/>
          </p:nvSpPr>
          <p:spPr>
            <a:xfrm>
              <a:off x="1391529" y="735772"/>
              <a:ext cx="35731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b="1" dirty="0">
                  <a:ln w="428625">
                    <a:solidFill>
                      <a:srgbClr val="E7F9F0"/>
                    </a:solidFill>
                  </a:ln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目 录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391529" y="718796"/>
              <a:ext cx="3573194" cy="1463526"/>
              <a:chOff x="1391529" y="944717"/>
              <a:chExt cx="3573194" cy="14635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文本框 34"/>
              <p:cNvSpPr txBox="1"/>
              <p:nvPr/>
            </p:nvSpPr>
            <p:spPr>
              <a:xfrm>
                <a:off x="1391529" y="961693"/>
                <a:ext cx="357319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8800" b="1" dirty="0">
                    <a:ln w="26670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目 录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391529" y="944717"/>
                <a:ext cx="357319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8800" b="1" dirty="0">
                    <a:ln w="635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目 录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902655" y="2394047"/>
            <a:ext cx="2574387" cy="660399"/>
            <a:chOff x="1983544" y="2478455"/>
            <a:chExt cx="2574387" cy="660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文本框 13"/>
            <p:cNvSpPr txBox="1"/>
            <p:nvPr/>
          </p:nvSpPr>
          <p:spPr>
            <a:xfrm>
              <a:off x="1983544" y="2478455"/>
              <a:ext cx="2574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kern="0" spc="200" dirty="0">
                  <a:ln w="146050">
                    <a:solidFill>
                      <a:srgbClr val="E7F9F0"/>
                    </a:solidFill>
                  </a:ln>
                  <a:solidFill>
                    <a:srgbClr val="E7F9F0"/>
                  </a:solidFill>
                  <a:latin typeface="Arial Black" panose="020B0A04020102020204" pitchFamily="34" charset="0"/>
                </a:rPr>
                <a:t>content</a:t>
              </a:r>
              <a:endParaRPr lang="zh-CN" altLang="en-US" sz="3600" b="1" kern="0" spc="200" dirty="0">
                <a:ln w="146050">
                  <a:solidFill>
                    <a:srgbClr val="E7F9F0"/>
                  </a:solidFill>
                </a:ln>
                <a:solidFill>
                  <a:srgbClr val="E7F9F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020471" y="2478455"/>
              <a:ext cx="2500532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kern="0" spc="200" dirty="0">
                  <a:ln w="57150">
                    <a:solidFill>
                      <a:srgbClr val="189163"/>
                    </a:solidFill>
                  </a:ln>
                  <a:solidFill>
                    <a:srgbClr val="189163"/>
                  </a:solidFill>
                  <a:latin typeface="Arial Black" panose="020B0A04020102020204" pitchFamily="34" charset="0"/>
                </a:rPr>
                <a:t>content</a:t>
              </a:r>
              <a:endParaRPr lang="zh-CN" altLang="en-US" sz="3600" b="1" kern="0" spc="200" dirty="0">
                <a:ln w="57150">
                  <a:solidFill>
                    <a:srgbClr val="189163"/>
                  </a:solidFill>
                </a:ln>
                <a:solidFill>
                  <a:srgbClr val="18916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034539" y="2492523"/>
              <a:ext cx="2467708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kern="0" spc="200" dirty="0">
                  <a:ln w="5715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content</a:t>
              </a:r>
              <a:endParaRPr lang="zh-CN" altLang="en-US" sz="3600" kern="0" spc="200" dirty="0">
                <a:ln w="571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37427" y="1573009"/>
            <a:ext cx="4217086" cy="633934"/>
            <a:chOff x="6937427" y="1573009"/>
            <a:chExt cx="4217086" cy="63393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677309" y="2164739"/>
              <a:ext cx="3323626" cy="0"/>
            </a:xfrm>
            <a:prstGeom prst="line">
              <a:avLst/>
            </a:prstGeom>
            <a:ln w="19050">
              <a:solidFill>
                <a:srgbClr val="189062"/>
              </a:solidFill>
              <a:prstDash val="solid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6937427" y="1573009"/>
              <a:ext cx="4217086" cy="633934"/>
              <a:chOff x="6697098" y="1465231"/>
              <a:chExt cx="4217086" cy="63393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411330" y="1479299"/>
                <a:ext cx="3502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076236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世界地球日简介</a:t>
                </a: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7098" y="1465231"/>
                <a:ext cx="714232" cy="633934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6937427" y="2704023"/>
            <a:ext cx="4795032" cy="633934"/>
            <a:chOff x="6937427" y="2704023"/>
            <a:chExt cx="4795032" cy="633934"/>
          </a:xfrm>
        </p:grpSpPr>
        <p:grpSp>
          <p:nvGrpSpPr>
            <p:cNvPr id="60" name="组合 59"/>
            <p:cNvGrpSpPr/>
            <p:nvPr/>
          </p:nvGrpSpPr>
          <p:grpSpPr>
            <a:xfrm>
              <a:off x="6937427" y="2704023"/>
              <a:ext cx="4795032" cy="633934"/>
              <a:chOff x="6697098" y="1465231"/>
              <a:chExt cx="4795032" cy="633934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7411329" y="1479299"/>
                <a:ext cx="4080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076236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世界地球日活动影响</a:t>
                </a:r>
              </a:p>
            </p:txBody>
          </p:sp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7098" y="1465231"/>
                <a:ext cx="714232" cy="633934"/>
              </a:xfrm>
              <a:prstGeom prst="rect">
                <a:avLst/>
              </a:prstGeom>
            </p:spPr>
          </p:pic>
        </p:grpSp>
        <p:cxnSp>
          <p:nvCxnSpPr>
            <p:cNvPr id="69" name="直接连接符 68"/>
            <p:cNvCxnSpPr/>
            <p:nvPr/>
          </p:nvCxnSpPr>
          <p:spPr>
            <a:xfrm>
              <a:off x="7677309" y="3281685"/>
              <a:ext cx="3323626" cy="0"/>
            </a:xfrm>
            <a:prstGeom prst="line">
              <a:avLst/>
            </a:prstGeom>
            <a:ln w="19050">
              <a:solidFill>
                <a:srgbClr val="189062"/>
              </a:solidFill>
              <a:prstDash val="solid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6921163" y="3813685"/>
            <a:ext cx="4795032" cy="633934"/>
            <a:chOff x="6921163" y="3813685"/>
            <a:chExt cx="4795032" cy="633934"/>
          </a:xfrm>
        </p:grpSpPr>
        <p:grpSp>
          <p:nvGrpSpPr>
            <p:cNvPr id="63" name="组合 62"/>
            <p:cNvGrpSpPr/>
            <p:nvPr/>
          </p:nvGrpSpPr>
          <p:grpSpPr>
            <a:xfrm>
              <a:off x="6921163" y="3813685"/>
              <a:ext cx="4795032" cy="633934"/>
              <a:chOff x="6697098" y="1465231"/>
              <a:chExt cx="4795032" cy="633934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7411329" y="1479299"/>
                <a:ext cx="4080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076236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世界地球日环境问题</a:t>
                </a:r>
              </a:p>
            </p:txBody>
          </p:sp>
          <p:pic>
            <p:nvPicPr>
              <p:cNvPr id="65" name="图片 64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7098" y="1465231"/>
                <a:ext cx="714232" cy="633934"/>
              </a:xfrm>
              <a:prstGeom prst="rect">
                <a:avLst/>
              </a:prstGeom>
            </p:spPr>
          </p:pic>
        </p:grpSp>
        <p:cxnSp>
          <p:nvCxnSpPr>
            <p:cNvPr id="70" name="直接连接符 69"/>
            <p:cNvCxnSpPr/>
            <p:nvPr/>
          </p:nvCxnSpPr>
          <p:spPr>
            <a:xfrm>
              <a:off x="7677309" y="4421052"/>
              <a:ext cx="3323626" cy="0"/>
            </a:xfrm>
            <a:prstGeom prst="line">
              <a:avLst/>
            </a:prstGeom>
            <a:ln w="19050">
              <a:solidFill>
                <a:srgbClr val="189062"/>
              </a:solidFill>
              <a:prstDash val="solid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937427" y="4861301"/>
            <a:ext cx="4555882" cy="633934"/>
            <a:chOff x="6937427" y="4861301"/>
            <a:chExt cx="4555882" cy="633934"/>
          </a:xfrm>
        </p:grpSpPr>
        <p:grpSp>
          <p:nvGrpSpPr>
            <p:cNvPr id="66" name="组合 65"/>
            <p:cNvGrpSpPr/>
            <p:nvPr/>
          </p:nvGrpSpPr>
          <p:grpSpPr>
            <a:xfrm>
              <a:off x="6937427" y="4861301"/>
              <a:ext cx="4555882" cy="633934"/>
              <a:chOff x="6697098" y="1465231"/>
              <a:chExt cx="4555882" cy="633934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7411330" y="1479299"/>
                <a:ext cx="3841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076236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讲好我们的地球故事</a:t>
                </a:r>
              </a:p>
            </p:txBody>
          </p:sp>
          <p:pic>
            <p:nvPicPr>
              <p:cNvPr id="68" name="图片 67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7098" y="1465231"/>
                <a:ext cx="714232" cy="633934"/>
              </a:xfrm>
              <a:prstGeom prst="rect">
                <a:avLst/>
              </a:prstGeom>
            </p:spPr>
          </p:pic>
        </p:grpSp>
        <p:cxnSp>
          <p:nvCxnSpPr>
            <p:cNvPr id="71" name="直接连接符 70"/>
            <p:cNvCxnSpPr/>
            <p:nvPr/>
          </p:nvCxnSpPr>
          <p:spPr>
            <a:xfrm>
              <a:off x="7677309" y="5468552"/>
              <a:ext cx="3323626" cy="0"/>
            </a:xfrm>
            <a:prstGeom prst="line">
              <a:avLst/>
            </a:prstGeom>
            <a:ln w="19050">
              <a:solidFill>
                <a:srgbClr val="189062"/>
              </a:solidFill>
              <a:prstDash val="solid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35394" y="692458"/>
            <a:ext cx="1242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7F9F0"/>
                </a:solidFill>
              </a:rPr>
              <a:t>https://www.ypppt.com/</a:t>
            </a:r>
            <a:endParaRPr lang="zh-CN" altLang="en-US" sz="800" dirty="0">
              <a:solidFill>
                <a:srgbClr val="E7F9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6">
        <p:random/>
      </p:transition>
    </mc:Choice>
    <mc:Fallback xmlns:a14="http://schemas.microsoft.com/office/drawing/2010/main" xmlns="">
      <p:transition spd="slow" advTm="89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-15194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威胁人类生存的十大环境问题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7713" y="120313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海洋污染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0891" y="1802004"/>
            <a:ext cx="4925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近几十年来，随着科技的发展，一些石油、污水、重金属等工业垃圾源源不断的被投入海洋，塑料污染业日益严重。现在海洋中的塑料污染不仅仅发生在鱼体内，连我们日常吃的海盐业未能幸免。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0975" y="1203133"/>
            <a:ext cx="36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危险性废物越境转移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46596" y="1848636"/>
            <a:ext cx="5281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危险性废物是指除放射性废物以外，具有化学活性或毒性、爆炸性、腐蚀性和其他对人类生存环境存在有害特性的废物。美国在资源保护与回收法中规定，所谓危险废物是指一种固体废物和几种固体的混合物，因其数量和浓度较高，可能造成或导致人类死亡率上升，或引起严重的难以治愈疾病或致残的废物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3362" y="4225107"/>
            <a:ext cx="4445391" cy="2306872"/>
            <a:chOff x="843362" y="4225107"/>
            <a:chExt cx="4445391" cy="2306872"/>
          </a:xfrm>
        </p:grpSpPr>
        <p:sp>
          <p:nvSpPr>
            <p:cNvPr id="14" name="圆角矩形 13"/>
            <p:cNvSpPr/>
            <p:nvPr/>
          </p:nvSpPr>
          <p:spPr>
            <a:xfrm flipV="1">
              <a:off x="984665" y="4399343"/>
              <a:ext cx="4158000" cy="1958400"/>
            </a:xfrm>
            <a:prstGeom prst="roundRect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843362" y="4225107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64439" y="4225107"/>
            <a:ext cx="4445391" cy="2306872"/>
            <a:chOff x="6864439" y="4225107"/>
            <a:chExt cx="4445391" cy="2306872"/>
          </a:xfrm>
        </p:grpSpPr>
        <p:sp>
          <p:nvSpPr>
            <p:cNvPr id="15" name="圆角矩形 14"/>
            <p:cNvSpPr/>
            <p:nvPr/>
          </p:nvSpPr>
          <p:spPr>
            <a:xfrm flipV="1">
              <a:off x="7008135" y="4399536"/>
              <a:ext cx="4158000" cy="1958400"/>
            </a:xfrm>
            <a:prstGeom prst="roundRect">
              <a:avLst/>
            </a:prstGeom>
            <a:blipFill dpi="0" rotWithShape="0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harpenSoften amount="35000"/>
                        </a14:imgEffect>
                        <a14:imgEffect>
                          <a14:colorTemperature colorTemp="7200"/>
                        </a14:imgEffect>
                        <a14:imgEffect>
                          <a14:brightnessContrast bright="18000" contrast="-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864439" y="4225107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2">
        <p:random/>
      </p:transition>
    </mc:Choice>
    <mc:Fallback xmlns:a14="http://schemas.microsoft.com/office/drawing/2010/main" xmlns="">
      <p:transition spd="slow" advTm="598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97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82E0A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33514" y="28136"/>
            <a:ext cx="6058486" cy="6872068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878905" y="1416726"/>
            <a:ext cx="4567704" cy="1037844"/>
            <a:chOff x="1182287" y="2312036"/>
            <a:chExt cx="4413152" cy="1689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文本框 25"/>
            <p:cNvSpPr txBox="1"/>
            <p:nvPr/>
          </p:nvSpPr>
          <p:spPr>
            <a:xfrm>
              <a:off x="1242056" y="2312036"/>
              <a:ext cx="4268373" cy="165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241300">
                    <a:solidFill>
                      <a:srgbClr val="E7F9F0"/>
                    </a:solidFill>
                  </a:ln>
                  <a:solidFill>
                    <a:srgbClr val="E7F9F0"/>
                  </a:solidFill>
                  <a:latin typeface="Arial Black" panose="020B0A04020102020204" pitchFamily="34" charset="0"/>
                </a:rPr>
                <a:t>PART  04</a:t>
              </a:r>
              <a:endParaRPr lang="zh-CN" altLang="en-US" sz="6000" b="1" kern="0" spc="200" dirty="0">
                <a:ln w="241300">
                  <a:solidFill>
                    <a:srgbClr val="E7F9F0"/>
                  </a:solidFill>
                </a:ln>
                <a:solidFill>
                  <a:srgbClr val="E7F9F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82287" y="2348147"/>
              <a:ext cx="4413152" cy="1653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123825">
                    <a:solidFill>
                      <a:srgbClr val="189163"/>
                    </a:solidFill>
                  </a:ln>
                  <a:solidFill>
                    <a:srgbClr val="189163"/>
                  </a:solidFill>
                  <a:latin typeface="Arial Black" panose="020B0A04020102020204" pitchFamily="34" charset="0"/>
                </a:rPr>
                <a:t>PART  04</a:t>
              </a:r>
              <a:endParaRPr lang="zh-CN" altLang="en-US" sz="6000" b="1" kern="0" spc="200" dirty="0">
                <a:ln w="123825">
                  <a:solidFill>
                    <a:srgbClr val="189163"/>
                  </a:solidFill>
                </a:ln>
                <a:solidFill>
                  <a:srgbClr val="18916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07931" y="2324705"/>
              <a:ext cx="4361863" cy="16534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kern="0" spc="200" dirty="0">
                  <a:ln w="57150">
                    <a:noFill/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PART  04</a:t>
              </a:r>
              <a:endParaRPr lang="zh-CN" altLang="en-US" sz="6000" kern="0" spc="200" dirty="0">
                <a:ln w="57150">
                  <a:noFill/>
                </a:ln>
                <a:solidFill>
                  <a:srgbClr val="F5F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69508" y="2975616"/>
            <a:ext cx="6786498" cy="2312572"/>
            <a:chOff x="-1317393" y="671517"/>
            <a:chExt cx="9961466" cy="231257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文本框 49"/>
            <p:cNvSpPr txBox="1"/>
            <p:nvPr/>
          </p:nvSpPr>
          <p:spPr>
            <a:xfrm>
              <a:off x="-535188" y="673527"/>
              <a:ext cx="83970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ln w="317500">
                    <a:solidFill>
                      <a:srgbClr val="E7F9F0"/>
                    </a:solidFill>
                  </a:ln>
                  <a:gradFill>
                    <a:gsLst>
                      <a:gs pos="0">
                        <a:srgbClr val="20BE82">
                          <a:lumMod val="95000"/>
                        </a:srgbClr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讲好我们的</a:t>
              </a:r>
              <a:endParaRPr lang="en-US" altLang="zh-CN" sz="7200" b="1" dirty="0">
                <a:ln w="317500">
                  <a:solidFill>
                    <a:srgbClr val="E7F9F0"/>
                  </a:solidFill>
                </a:ln>
                <a:gradFill>
                  <a:gsLst>
                    <a:gs pos="0">
                      <a:srgbClr val="20BE82">
                        <a:lumMod val="95000"/>
                      </a:srgbClr>
                    </a:gs>
                    <a:gs pos="100000">
                      <a:srgbClr val="189163"/>
                    </a:gs>
                  </a:gsLst>
                  <a:lin ang="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sz="7200" b="1" dirty="0">
                  <a:ln w="317500">
                    <a:solidFill>
                      <a:srgbClr val="E7F9F0"/>
                    </a:solidFill>
                  </a:ln>
                  <a:gradFill>
                    <a:gsLst>
                      <a:gs pos="0">
                        <a:srgbClr val="20BE82">
                          <a:lumMod val="95000"/>
                        </a:srgbClr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地球故事</a:t>
              </a:r>
              <a:endParaRPr lang="en-US" altLang="zh-CN" sz="7200" b="1" dirty="0">
                <a:ln w="317500">
                  <a:solidFill>
                    <a:srgbClr val="E7F9F0"/>
                  </a:solidFill>
                </a:ln>
                <a:gradFill>
                  <a:gsLst>
                    <a:gs pos="0">
                      <a:srgbClr val="20BE82">
                        <a:lumMod val="95000"/>
                      </a:srgbClr>
                    </a:gs>
                    <a:gs pos="100000">
                      <a:srgbClr val="189163"/>
                    </a:gs>
                  </a:gsLst>
                  <a:lin ang="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-1317393" y="671517"/>
              <a:ext cx="9961466" cy="2312572"/>
              <a:chOff x="-1317393" y="897438"/>
              <a:chExt cx="9961466" cy="23125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文本框 54"/>
              <p:cNvSpPr txBox="1"/>
              <p:nvPr/>
            </p:nvSpPr>
            <p:spPr>
              <a:xfrm>
                <a:off x="-545774" y="901686"/>
                <a:ext cx="842420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b="1" dirty="0">
                    <a:ln w="19685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讲好我们的</a:t>
                </a:r>
                <a:endParaRPr lang="en-US" altLang="zh-CN" sz="7200" b="1" dirty="0">
                  <a:ln w="196850">
                    <a:solidFill>
                      <a:srgbClr val="189163"/>
                    </a:solidFill>
                  </a:ln>
                  <a:gradFill>
                    <a:gsLst>
                      <a:gs pos="0">
                        <a:srgbClr val="20BE82"/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  <a:p>
                <a:pPr algn="ctr"/>
                <a:r>
                  <a:rPr lang="zh-CN" altLang="en-US" sz="7200" b="1" dirty="0">
                    <a:ln w="19685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地球故事</a:t>
                </a:r>
                <a:endParaRPr lang="en-US" altLang="zh-CN" sz="7200" b="1" dirty="0">
                  <a:ln w="196850">
                    <a:solidFill>
                      <a:srgbClr val="189163"/>
                    </a:solidFill>
                  </a:ln>
                  <a:gradFill>
                    <a:gsLst>
                      <a:gs pos="0">
                        <a:srgbClr val="20BE82"/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-1317393" y="897438"/>
                <a:ext cx="99614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b="1" dirty="0">
                    <a:ln w="15875">
                      <a:solidFill>
                        <a:schemeClr val="bg1"/>
                      </a:solidFill>
                    </a:ln>
                    <a:solidFill>
                      <a:srgbClr val="F5FD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讲好我们的</a:t>
                </a:r>
                <a:endParaRPr lang="en-US" altLang="zh-CN" sz="7200" b="1" dirty="0">
                  <a:ln w="15875">
                    <a:solidFill>
                      <a:schemeClr val="bg1"/>
                    </a:solidFill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  <a:p>
                <a:pPr algn="ctr"/>
                <a:r>
                  <a:rPr lang="zh-CN" altLang="en-US" sz="7200" b="1" dirty="0">
                    <a:ln w="15875">
                      <a:solidFill>
                        <a:schemeClr val="bg1"/>
                      </a:solidFill>
                    </a:ln>
                    <a:solidFill>
                      <a:srgbClr val="F5FD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地球故事</a:t>
                </a:r>
                <a:endParaRPr lang="en-US" altLang="zh-CN" sz="7200" b="1" dirty="0">
                  <a:ln w="15875">
                    <a:solidFill>
                      <a:schemeClr val="bg1"/>
                    </a:solidFill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90772" y="990711"/>
            <a:ext cx="5174042" cy="5174628"/>
            <a:chOff x="490772" y="990711"/>
            <a:chExt cx="5174042" cy="517462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084" y="1243177"/>
              <a:ext cx="4655418" cy="466969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490772" y="990711"/>
              <a:ext cx="5174042" cy="5174628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">
        <p:random/>
      </p:transition>
    </mc:Choice>
    <mc:Fallback xmlns:a14="http://schemas.microsoft.com/office/drawing/2010/main" xmlns="">
      <p:transition spd="slow" advTm="417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-15194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讲 好 我 们 的 地 球 故 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7713" y="120313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节约用水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0891" y="1802004"/>
            <a:ext cx="4925549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水是生命之源，没有水，人类也无法生存。用水完毕后要及时拧紧水龙头，有些水可以重复利用，比如淘米水用来洗碗能够去除油渍，洗衣服的水可以用来洗拖把等，这样的做法能够节约不少水资源。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0975" y="1203133"/>
            <a:ext cx="36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节约用电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46596" y="1848636"/>
            <a:ext cx="5281078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电器不用时，除了关闭电源外，一定要记得拔下插头，因为即使电源关闭，其实还是会有电耗产生。空调的温度不要开得太低，灯泡选用节能灯，新购置电器时注意选择能耗最低的型号等。　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84332" y="4198648"/>
            <a:ext cx="4445391" cy="2306872"/>
            <a:chOff x="784332" y="4198648"/>
            <a:chExt cx="4445391" cy="2306872"/>
          </a:xfrm>
        </p:grpSpPr>
        <p:sp>
          <p:nvSpPr>
            <p:cNvPr id="10" name="圆角矩形 9"/>
            <p:cNvSpPr/>
            <p:nvPr/>
          </p:nvSpPr>
          <p:spPr>
            <a:xfrm>
              <a:off x="947713" y="4289530"/>
              <a:ext cx="4118631" cy="2125108"/>
            </a:xfrm>
            <a:prstGeom prst="roundRect">
              <a:avLst/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harpenSoften amount="24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84332" y="4198648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98897" y="4198648"/>
            <a:ext cx="4445391" cy="2306872"/>
            <a:chOff x="6798897" y="4198648"/>
            <a:chExt cx="4445391" cy="2306872"/>
          </a:xfrm>
        </p:grpSpPr>
        <p:sp>
          <p:nvSpPr>
            <p:cNvPr id="17" name="圆角矩形 16"/>
            <p:cNvSpPr/>
            <p:nvPr/>
          </p:nvSpPr>
          <p:spPr>
            <a:xfrm>
              <a:off x="6962278" y="4289530"/>
              <a:ext cx="4118631" cy="2125108"/>
            </a:xfrm>
            <a:prstGeom prst="roundRect">
              <a:avLst/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798897" y="4198648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7">
        <p:random/>
      </p:transition>
    </mc:Choice>
    <mc:Fallback xmlns:a14="http://schemas.microsoft.com/office/drawing/2010/main" xmlns="">
      <p:transition spd="slow" advTm="59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-15194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讲 好 我 们 的 地 球 故 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7713" y="1203133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拒绝一次性用品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0891" y="1802004"/>
            <a:ext cx="4925549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买菜的时候提个菜篮子或购物车，不要那些蓝色、绿色的塑料袋，这些都是极难降解的。去饭店吃饭的时候不要用一次性筷子，就是在挽救大树。用手帕取代餐巾纸，也是为了减少树木的砍伐。　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0975" y="1203133"/>
            <a:ext cx="363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生活垃圾分类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53887" y="1802004"/>
            <a:ext cx="5281078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许多国家都在倡导并施行生活垃圾分类，这样可以回收一些可重复利用的废品，如报纸、饮料瓶等，而不可回收的就进行相应的处理，这样可以减少污染，还能够再创造出其他的一些价值，比如纸板可以经过重新加工再次利用。　　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84332" y="4198648"/>
            <a:ext cx="4445391" cy="2306872"/>
            <a:chOff x="784332" y="4198648"/>
            <a:chExt cx="4445391" cy="2306872"/>
          </a:xfrm>
        </p:grpSpPr>
        <p:sp>
          <p:nvSpPr>
            <p:cNvPr id="14" name="圆角矩形 13"/>
            <p:cNvSpPr/>
            <p:nvPr/>
          </p:nvSpPr>
          <p:spPr>
            <a:xfrm>
              <a:off x="947713" y="4289530"/>
              <a:ext cx="4118631" cy="2125108"/>
            </a:xfrm>
            <a:prstGeom prst="roundRect">
              <a:avLst/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8800"/>
                        </a14:imgEffect>
                        <a14:imgEffect>
                          <a14:brightnessContrast bright="2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84332" y="4198648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20975" y="4198648"/>
            <a:ext cx="4445391" cy="2306872"/>
            <a:chOff x="6820975" y="4198648"/>
            <a:chExt cx="4445391" cy="2306872"/>
          </a:xfrm>
        </p:grpSpPr>
        <p:sp>
          <p:nvSpPr>
            <p:cNvPr id="17" name="圆角矩形 16"/>
            <p:cNvSpPr/>
            <p:nvPr/>
          </p:nvSpPr>
          <p:spPr>
            <a:xfrm>
              <a:off x="6984356" y="4289530"/>
              <a:ext cx="4118631" cy="2125108"/>
            </a:xfrm>
            <a:prstGeom prst="roundRect">
              <a:avLst/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prstDash val="lgDashDot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820975" y="4198648"/>
              <a:ext cx="4445391" cy="2306872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">
        <p:random/>
      </p:transition>
    </mc:Choice>
    <mc:Fallback xmlns:a14="http://schemas.microsoft.com/office/drawing/2010/main" xmlns="">
      <p:transition spd="slow" advTm="58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-15194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讲 好 我 们 的 地 球 故 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6181" y="1042106"/>
            <a:ext cx="2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保护动物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39482" y="1740531"/>
            <a:ext cx="4455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由于人类的破坏，与栖息地的丧失等因素，地球上濒临灭绝生物的比例正在以惊人的速度增长。在工业社会以前，鸟类平均每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300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年灭绝一种，兽类平均每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8000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年灭绝一种；但是自从工业社会以来，地球物种灭绝的速度已经超出自然灭绝率的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1000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倍。全世界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1/8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的植物，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1/4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的哺乳动物，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1/9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的鸟类，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1/5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的爬行动物，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1/4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两栖动物，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1/3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鱼类，都濒临灭绝。所以保护动物刻不容缓，全世界都在号召保护动物。动物保护的核心内容是禁止虐待、残害、猎杀和捕食任何野生动物。不要购买皮草制品，不要吃珍惜保护动物，不要有贪念，就不会有那么多的杀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8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658" y="1272938"/>
            <a:ext cx="3645207" cy="52810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>
            <a:off x="6096000" y="869154"/>
            <a:ext cx="0" cy="5781348"/>
          </a:xfrm>
          <a:prstGeom prst="line">
            <a:avLst/>
          </a:prstGeom>
          <a:ln>
            <a:solidFill>
              <a:srgbClr val="076236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9">
        <p:random/>
      </p:transition>
    </mc:Choice>
    <mc:Fallback xmlns:a14="http://schemas.microsoft.com/office/drawing/2010/main" xmlns="">
      <p:transition spd="slow" advTm="483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97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2E0A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33514" y="0"/>
            <a:ext cx="6058486" cy="6872068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02" y="1600155"/>
            <a:ext cx="5143500" cy="6858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57000"/>
              </a:prstClr>
            </a:outerShdw>
          </a:effectLst>
        </p:spPr>
      </p:pic>
      <p:grpSp>
        <p:nvGrpSpPr>
          <p:cNvPr id="46" name="组合 45"/>
          <p:cNvGrpSpPr/>
          <p:nvPr/>
        </p:nvGrpSpPr>
        <p:grpSpPr>
          <a:xfrm>
            <a:off x="7774565" y="707143"/>
            <a:ext cx="2776380" cy="523220"/>
            <a:chOff x="7774566" y="3653725"/>
            <a:chExt cx="2776380" cy="523220"/>
          </a:xfrm>
        </p:grpSpPr>
        <p:grpSp>
          <p:nvGrpSpPr>
            <p:cNvPr id="44" name="组合 43"/>
            <p:cNvGrpSpPr/>
            <p:nvPr/>
          </p:nvGrpSpPr>
          <p:grpSpPr>
            <a:xfrm>
              <a:off x="7774566" y="3709997"/>
              <a:ext cx="2776380" cy="407963"/>
              <a:chOff x="7357403" y="3840480"/>
              <a:chExt cx="2776380" cy="4079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燕尾形 41"/>
              <p:cNvSpPr/>
              <p:nvPr/>
            </p:nvSpPr>
            <p:spPr>
              <a:xfrm>
                <a:off x="7357403" y="3840480"/>
                <a:ext cx="1448972" cy="407963"/>
              </a:xfrm>
              <a:prstGeom prst="chevron">
                <a:avLst/>
              </a:prstGeom>
              <a:solidFill>
                <a:srgbClr val="97E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69563"/>
                  </a:solidFill>
                </a:endParaRPr>
              </a:p>
            </p:txBody>
          </p:sp>
          <p:sp>
            <p:nvSpPr>
              <p:cNvPr id="43" name="燕尾形 42"/>
              <p:cNvSpPr/>
              <p:nvPr/>
            </p:nvSpPr>
            <p:spPr>
              <a:xfrm flipH="1">
                <a:off x="8191729" y="3840480"/>
                <a:ext cx="1942054" cy="407963"/>
              </a:xfrm>
              <a:prstGeom prst="chevron">
                <a:avLst/>
              </a:prstGeom>
              <a:solidFill>
                <a:srgbClr val="97E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69563"/>
                  </a:solidFill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921604" y="3653725"/>
              <a:ext cx="2463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n>
                    <a:solidFill>
                      <a:srgbClr val="179666"/>
                    </a:solidFill>
                  </a:ln>
                  <a:solidFill>
                    <a:schemeClr val="bg1"/>
                  </a:solidFill>
                  <a:latin typeface="Algerian" panose="04020705040A02060702" pitchFamily="82" charset="0"/>
                </a:rPr>
                <a:t>April   22th</a:t>
              </a:r>
              <a:endParaRPr lang="zh-CN" altLang="en-US" sz="2800" b="1" dirty="0">
                <a:ln>
                  <a:solidFill>
                    <a:srgbClr val="179666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083474" y="5461597"/>
            <a:ext cx="599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kern="0" spc="-240" dirty="0">
                <a:solidFill>
                  <a:srgbClr val="07623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丨感丨谢丨聆丨听丨              丨欢丨迎丨指丨导丨</a:t>
            </a:r>
          </a:p>
        </p:txBody>
      </p:sp>
      <p:sp>
        <p:nvSpPr>
          <p:cNvPr id="48" name="矩形 47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32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76" y="1600155"/>
            <a:ext cx="5404339" cy="5036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组合 52"/>
          <p:cNvGrpSpPr/>
          <p:nvPr/>
        </p:nvGrpSpPr>
        <p:grpSpPr>
          <a:xfrm>
            <a:off x="1569756" y="691887"/>
            <a:ext cx="3124030" cy="470939"/>
            <a:chOff x="1569756" y="691887"/>
            <a:chExt cx="3124030" cy="470939"/>
          </a:xfrm>
        </p:grpSpPr>
        <p:grpSp>
          <p:nvGrpSpPr>
            <p:cNvPr id="29" name="组合 28"/>
            <p:cNvGrpSpPr/>
            <p:nvPr/>
          </p:nvGrpSpPr>
          <p:grpSpPr>
            <a:xfrm>
              <a:off x="1596582" y="723756"/>
              <a:ext cx="3096000" cy="28133"/>
              <a:chOff x="801857" y="675250"/>
              <a:chExt cx="3636000" cy="28133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801857" y="675250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801857" y="703383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/>
          </p:nvGrpSpPr>
          <p:grpSpPr>
            <a:xfrm>
              <a:off x="1596582" y="1111351"/>
              <a:ext cx="3096000" cy="28133"/>
              <a:chOff x="801857" y="675250"/>
              <a:chExt cx="3636000" cy="28133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801857" y="675250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01857" y="703383"/>
                <a:ext cx="3636000" cy="0"/>
              </a:xfrm>
              <a:prstGeom prst="line">
                <a:avLst/>
              </a:prstGeom>
              <a:ln>
                <a:solidFill>
                  <a:srgbClr val="07623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1878228" y="691887"/>
              <a:ext cx="2504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76236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Mother  Earth  Day</a:t>
              </a:r>
              <a:endParaRPr lang="zh-CN" altLang="en-US" sz="2400" b="1" dirty="0">
                <a:solidFill>
                  <a:srgbClr val="076236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19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69047">
              <a:off x="4375660" y="783132"/>
              <a:ext cx="318126" cy="379694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530953" flipH="1">
              <a:off x="1569756" y="782109"/>
              <a:ext cx="318126" cy="379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1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">
        <p:random/>
      </p:transition>
    </mc:Choice>
    <mc:Fallback xmlns:a14="http://schemas.microsoft.com/office/drawing/2010/main" xmlns="">
      <p:transition spd="slow" advTm="49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4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97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82E0A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33514" y="28136"/>
            <a:ext cx="6058486" cy="6872068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737637" y="1927876"/>
            <a:ext cx="4567703" cy="1191063"/>
            <a:chOff x="1175530" y="2312034"/>
            <a:chExt cx="4413152" cy="19389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文本框 25"/>
            <p:cNvSpPr txBox="1"/>
            <p:nvPr/>
          </p:nvSpPr>
          <p:spPr>
            <a:xfrm>
              <a:off x="1242056" y="2312036"/>
              <a:ext cx="426837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241300">
                    <a:solidFill>
                      <a:srgbClr val="E7F9F0"/>
                    </a:solidFill>
                  </a:ln>
                  <a:solidFill>
                    <a:srgbClr val="E7F9F0"/>
                  </a:solidFill>
                  <a:latin typeface="Arial Black" panose="020B0A04020102020204" pitchFamily="34" charset="0"/>
                </a:rPr>
                <a:t>PART  01</a:t>
              </a:r>
              <a:endParaRPr lang="zh-CN" altLang="en-US" sz="6000" b="1" kern="0" spc="200" dirty="0">
                <a:ln w="241300">
                  <a:solidFill>
                    <a:srgbClr val="E7F9F0"/>
                  </a:solidFill>
                </a:ln>
                <a:solidFill>
                  <a:srgbClr val="E7F9F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75530" y="2312035"/>
              <a:ext cx="4413152" cy="1938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123825">
                    <a:solidFill>
                      <a:srgbClr val="189163"/>
                    </a:solidFill>
                  </a:ln>
                  <a:solidFill>
                    <a:srgbClr val="189163"/>
                  </a:solidFill>
                  <a:latin typeface="Arial Black" panose="020B0A04020102020204" pitchFamily="34" charset="0"/>
                </a:rPr>
                <a:t>PART  01</a:t>
              </a:r>
              <a:endParaRPr lang="zh-CN" altLang="en-US" sz="6000" b="1" kern="0" spc="200" dirty="0">
                <a:ln w="123825">
                  <a:solidFill>
                    <a:srgbClr val="189163"/>
                  </a:solidFill>
                </a:ln>
                <a:solidFill>
                  <a:srgbClr val="18916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95310" y="2312034"/>
              <a:ext cx="4361863" cy="193899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kern="0" spc="200" dirty="0">
                  <a:ln w="57150">
                    <a:noFill/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PART  01</a:t>
              </a:r>
              <a:endParaRPr lang="zh-CN" altLang="en-US" sz="6000" kern="0" spc="200" dirty="0">
                <a:ln w="57150">
                  <a:noFill/>
                </a:ln>
                <a:solidFill>
                  <a:srgbClr val="F5F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22170" y="3608863"/>
            <a:ext cx="6786498" cy="1040472"/>
            <a:chOff x="-1317393" y="673527"/>
            <a:chExt cx="9961466" cy="104047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文本框 49"/>
            <p:cNvSpPr txBox="1"/>
            <p:nvPr/>
          </p:nvSpPr>
          <p:spPr>
            <a:xfrm>
              <a:off x="-535188" y="673527"/>
              <a:ext cx="839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ln w="317500">
                    <a:solidFill>
                      <a:srgbClr val="E7F9F0"/>
                    </a:solidFill>
                  </a:ln>
                  <a:gradFill>
                    <a:gsLst>
                      <a:gs pos="0">
                        <a:srgbClr val="20BE82">
                          <a:lumMod val="95000"/>
                        </a:srgbClr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世界地球日简介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-1317393" y="691301"/>
              <a:ext cx="9961466" cy="1022698"/>
              <a:chOff x="-1317393" y="917222"/>
              <a:chExt cx="9961466" cy="10226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文本框 54"/>
              <p:cNvSpPr txBox="1"/>
              <p:nvPr/>
            </p:nvSpPr>
            <p:spPr>
              <a:xfrm>
                <a:off x="-548761" y="917222"/>
                <a:ext cx="84242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b="1" dirty="0">
                    <a:ln w="19685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世界地球日简介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-1317393" y="924257"/>
                <a:ext cx="99614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b="1" dirty="0">
                    <a:ln w="15875">
                      <a:solidFill>
                        <a:schemeClr val="bg1"/>
                      </a:solidFill>
                    </a:ln>
                    <a:solidFill>
                      <a:srgbClr val="F5FD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世界地球日简介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90772" y="990711"/>
            <a:ext cx="5174042" cy="5174628"/>
            <a:chOff x="490772" y="990711"/>
            <a:chExt cx="5174042" cy="517462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084" y="1243177"/>
              <a:ext cx="4655418" cy="466969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490772" y="990711"/>
              <a:ext cx="5174042" cy="5174628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5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">
        <p:random/>
      </p:transition>
    </mc:Choice>
    <mc:Fallback xmlns:a14="http://schemas.microsoft.com/office/drawing/2010/main" xmlns="">
      <p:transition spd="slow" advTm="324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简 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8377" y="2353765"/>
            <a:ext cx="5330782" cy="3108543"/>
          </a:xfrm>
          <a:prstGeom prst="rect">
            <a:avLst/>
          </a:prstGeom>
          <a:noFill/>
          <a:ln w="6350">
            <a:solidFill>
              <a:srgbClr val="07623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世界地球日</a:t>
            </a:r>
            <a:r>
              <a:rPr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（Eart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h</a:t>
            </a:r>
            <a:r>
              <a:rPr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 Day）即每年的4月22日，是一个专为世界环境保护而设立的节日，旨在提高民众对于现有环境问题的意识，并动员民众参与到环保运动中，通过绿色低碳生活，改善地球的整体环境。地球日由盖洛德·尼尔森和丹尼斯·海斯于1970年发起。现今，地球日的庆祝活动已发展至全球192个国家，每年有超过10亿人参与其中，使其成为世界上最大的民间环保节日。</a:t>
            </a:r>
            <a:endParaRPr lang="en-US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/>
            <a:endParaRPr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159" y="1804017"/>
            <a:ext cx="4994666" cy="420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3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2">
        <p:random/>
      </p:transition>
    </mc:Choice>
    <mc:Fallback xmlns:a14="http://schemas.microsoft.com/office/drawing/2010/main" xmlns="">
      <p:transition spd="slow" advTm="44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简 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27600" y="2461264"/>
            <a:ext cx="5510637" cy="2677656"/>
          </a:xfrm>
          <a:prstGeom prst="rect">
            <a:avLst/>
          </a:prstGeom>
          <a:noFill/>
          <a:ln>
            <a:solidFill>
              <a:srgbClr val="07623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中国从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世纪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90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年代起，每年都会在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日举办世界地球日活动。</a:t>
            </a:r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世纪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90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年代以来，中国社会各界每年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日都要举办”世界地球日”活动。目前最主要的活动是由中国地质学会、国土资源部组织的纪念活动。每年中国纪念”世界地球日”，都要确定一个主题。</a:t>
            </a:r>
          </a:p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2018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年珍惜自然资源呵护美丽国土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——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讲好我们的地球故事</a:t>
            </a:r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/>
            <a:endParaRPr lang="zh-CN" altLang="en-US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87" y="1320739"/>
            <a:ext cx="4004496" cy="473702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9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>
        <p:random/>
      </p:transition>
    </mc:Choice>
    <mc:Fallback xmlns:a14="http://schemas.microsoft.com/office/drawing/2010/main" xmlns="">
      <p:transition spd="slow" advTm="46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创 始 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7600" y="1704093"/>
            <a:ext cx="4916907" cy="3970318"/>
          </a:xfrm>
          <a:prstGeom prst="rect">
            <a:avLst/>
          </a:prstGeom>
          <a:noFill/>
          <a:ln>
            <a:solidFill>
              <a:srgbClr val="07623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1969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年美国民主党参议员盖洛德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·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尼尔森在美国各大学举行演讲会，筹划在次年的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日组织以反对越战为主题的校园运动，但是在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1969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年西雅图召开的筹备会议上，活动的组织者之一，哈佛大学法学院学生丹尼斯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·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海斯提出将运动定位在于全美国的，以环境保护为主题的草根运动。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1970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日的“地球日”活动，是人类有史以来第一次规模宏大的群众性环境保护运动。作为人类现代环保运动的开端，它推动了西方国家环境法规的建立。</a:t>
            </a:r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/>
            <a:endParaRPr lang="zh-CN" altLang="en-US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86735" y="2087790"/>
            <a:ext cx="5233180" cy="3202923"/>
            <a:chOff x="6316395" y="2087790"/>
            <a:chExt cx="5233180" cy="3202923"/>
          </a:xfrm>
        </p:grpSpPr>
        <p:sp>
          <p:nvSpPr>
            <p:cNvPr id="10" name="圆角矩形 9"/>
            <p:cNvSpPr/>
            <p:nvPr/>
          </p:nvSpPr>
          <p:spPr>
            <a:xfrm>
              <a:off x="6316395" y="2087790"/>
              <a:ext cx="5233180" cy="3202923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32985" y="2271126"/>
              <a:ext cx="2444702" cy="283624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8283" y="2271126"/>
              <a:ext cx="2272814" cy="283624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263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9">
        <p:random/>
      </p:transition>
    </mc:Choice>
    <mc:Fallback xmlns:a14="http://schemas.microsoft.com/office/drawing/2010/main" xmlns="">
      <p:transition spd="slow" advTm="44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创 始 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1400" y="1374734"/>
            <a:ext cx="5735906" cy="4832092"/>
          </a:xfrm>
          <a:prstGeom prst="rect">
            <a:avLst/>
          </a:prstGeom>
          <a:noFill/>
          <a:ln w="6350">
            <a:solidFill>
              <a:srgbClr val="07623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这次运动催化了人类现代环境保护运动的发展，促进了已开发国家环境保护立法的进程，并且直接催生了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1972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年联合国第一次人类环境会议。而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1970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年活动的组织者丹尼斯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·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海斯也被人们称为地球日之父。</a:t>
            </a:r>
            <a:endParaRPr lang="en-US" altLang="zh-CN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鉴于丹尼斯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·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海斯在环保事业中所做出的重大贡献，他曾荣获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Sierra Club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、   联邦野生动物协会、美国慈善协会、美国太阳能协会、远离战争组织和 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Interfaith Centerfor Corporate Responsibility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的最高荣誉奖项。丹尼斯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·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海斯还荣获了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1978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年度，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35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岁以下杰弗逊最佳社会服务奖，还曾被形象杂志（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Look Magazine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）评为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世纪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100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个最具影响力的美国人之一，并被国家奥杜邦协会评为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100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个最杰出的环保人士之一。在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2000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年又被著名的时代周刊（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Time Magazine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）提名为</a:t>
            </a:r>
            <a:r>
              <a:rPr lang="en-US" altLang="zh-CN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100</a:t>
            </a:r>
            <a:r>
              <a:rPr lang="zh-CN" altLang="en-US" sz="1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个“地球英雄”之一。</a:t>
            </a:r>
          </a:p>
          <a:p>
            <a:pPr algn="ctr"/>
            <a:endParaRPr lang="zh-CN" altLang="en-US" sz="14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264788" y="1546520"/>
            <a:ext cx="3955855" cy="4516655"/>
            <a:chOff x="7340988" y="1546520"/>
            <a:chExt cx="3955855" cy="451665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7598" y="1743830"/>
              <a:ext cx="3674501" cy="4093900"/>
            </a:xfrm>
            <a:prstGeom prst="round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圆角矩形 2"/>
            <p:cNvSpPr/>
            <p:nvPr/>
          </p:nvSpPr>
          <p:spPr>
            <a:xfrm>
              <a:off x="7340988" y="1546520"/>
              <a:ext cx="3955855" cy="4516655"/>
            </a:xfrm>
            <a:prstGeom prst="roundRect">
              <a:avLst/>
            </a:prstGeom>
            <a:noFill/>
            <a:ln>
              <a:solidFill>
                <a:srgbClr val="076236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76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5">
        <p:random/>
      </p:transition>
    </mc:Choice>
    <mc:Fallback xmlns:a14="http://schemas.microsoft.com/office/drawing/2010/main" xmlns="">
      <p:transition spd="slow" advTm="521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2203" y="235634"/>
            <a:ext cx="4487594" cy="492369"/>
          </a:xfrm>
          <a:prstGeom prst="rect">
            <a:avLst/>
          </a:prstGeom>
          <a:solidFill>
            <a:srgbClr val="97E5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世 界 地 球 日 基 本 情 况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7600" y="1673316"/>
            <a:ext cx="4937160" cy="4031873"/>
          </a:xfrm>
          <a:prstGeom prst="rect">
            <a:avLst/>
          </a:prstGeom>
          <a:noFill/>
          <a:ln w="6350">
            <a:solidFill>
              <a:srgbClr val="07623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中文名 世界地球日 英文名 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Earth Day </a:t>
            </a:r>
          </a:p>
          <a:p>
            <a:pPr algn="ctr">
              <a:lnSpc>
                <a:spcPct val="200000"/>
              </a:lnSpc>
            </a:pPr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节日时间 每年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月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22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日 流行地区 全球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节日意义 旨在提高民众对于现有环境问题的意识  </a:t>
            </a:r>
          </a:p>
          <a:p>
            <a:pPr algn="ctr">
              <a:lnSpc>
                <a:spcPct val="200000"/>
              </a:lnSpc>
            </a:pPr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设定时间 </a:t>
            </a:r>
            <a:r>
              <a:rPr lang="en-US" altLang="zh-CN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1970</a:t>
            </a:r>
            <a:r>
              <a:rPr lang="zh-CN" altLang="en-US" sz="1600" dirty="0">
                <a:solidFill>
                  <a:srgbClr val="03331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年</a:t>
            </a:r>
            <a:endParaRPr lang="en-US" altLang="zh-CN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ctr"/>
            <a:endParaRPr lang="zh-CN" altLang="en-US" sz="1600" dirty="0">
              <a:solidFill>
                <a:srgbClr val="03331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1000"/>
                    </a14:imgEffect>
                    <a14:imgEffect>
                      <a14:colorTemperature colorTemp="72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760" y="949569"/>
            <a:ext cx="5181600" cy="4758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3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6">
        <p:random/>
      </p:transition>
    </mc:Choice>
    <mc:Fallback xmlns:a14="http://schemas.microsoft.com/office/drawing/2010/main" xmlns="">
      <p:transition spd="slow" advTm="50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rgbClr val="97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82E0A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33514" y="28136"/>
            <a:ext cx="6058486" cy="6872068"/>
          </a:xfrm>
          <a:prstGeom prst="rect">
            <a:avLst/>
          </a:prstGeom>
          <a:solidFill>
            <a:srgbClr val="E7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878905" y="1554607"/>
            <a:ext cx="4567703" cy="1032286"/>
            <a:chOff x="1195311" y="2288074"/>
            <a:chExt cx="4413152" cy="16805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文本框 25"/>
            <p:cNvSpPr txBox="1"/>
            <p:nvPr/>
          </p:nvSpPr>
          <p:spPr>
            <a:xfrm>
              <a:off x="1242056" y="2312036"/>
              <a:ext cx="4268373" cy="165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241300">
                    <a:solidFill>
                      <a:srgbClr val="E7F9F0"/>
                    </a:solidFill>
                  </a:ln>
                  <a:solidFill>
                    <a:srgbClr val="E7F9F0"/>
                  </a:solidFill>
                  <a:latin typeface="Arial Black" panose="020B0A04020102020204" pitchFamily="34" charset="0"/>
                </a:rPr>
                <a:t>PART  02</a:t>
              </a:r>
              <a:endParaRPr lang="zh-CN" altLang="en-US" sz="6000" b="1" kern="0" spc="200" dirty="0">
                <a:ln w="241300">
                  <a:solidFill>
                    <a:srgbClr val="E7F9F0"/>
                  </a:solidFill>
                </a:ln>
                <a:solidFill>
                  <a:srgbClr val="E7F9F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95311" y="2315136"/>
              <a:ext cx="4413152" cy="1653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kern="0" spc="200" dirty="0">
                  <a:ln w="123825">
                    <a:solidFill>
                      <a:srgbClr val="189163"/>
                    </a:solidFill>
                  </a:ln>
                  <a:solidFill>
                    <a:srgbClr val="189163"/>
                  </a:solidFill>
                  <a:latin typeface="Arial Black" panose="020B0A04020102020204" pitchFamily="34" charset="0"/>
                </a:rPr>
                <a:t>PART  02</a:t>
              </a:r>
              <a:endParaRPr lang="zh-CN" altLang="en-US" sz="6000" b="1" kern="0" spc="200" dirty="0">
                <a:ln w="123825">
                  <a:solidFill>
                    <a:srgbClr val="189163"/>
                  </a:solidFill>
                </a:ln>
                <a:solidFill>
                  <a:srgbClr val="189163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20955" y="2288074"/>
              <a:ext cx="4361863" cy="165345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kern="0" spc="200" dirty="0">
                  <a:ln w="57150">
                    <a:noFill/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PART  02</a:t>
              </a:r>
              <a:endParaRPr lang="zh-CN" altLang="en-US" sz="6000" kern="0" spc="200" dirty="0">
                <a:ln w="57150">
                  <a:noFill/>
                </a:ln>
                <a:solidFill>
                  <a:srgbClr val="F5FD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3022" y="3117104"/>
            <a:ext cx="6786498" cy="2336460"/>
            <a:chOff x="-1308484" y="673527"/>
            <a:chExt cx="9961466" cy="2336460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文本框 49"/>
            <p:cNvSpPr txBox="1"/>
            <p:nvPr/>
          </p:nvSpPr>
          <p:spPr>
            <a:xfrm>
              <a:off x="-535188" y="673527"/>
              <a:ext cx="83970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ln w="317500">
                    <a:solidFill>
                      <a:srgbClr val="E7F9F0"/>
                    </a:solidFill>
                  </a:ln>
                  <a:gradFill>
                    <a:gsLst>
                      <a:gs pos="0">
                        <a:srgbClr val="20BE82">
                          <a:lumMod val="95000"/>
                        </a:srgbClr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世界地球日</a:t>
              </a:r>
              <a:endParaRPr lang="en-US" altLang="zh-CN" sz="7200" b="1" dirty="0">
                <a:ln w="317500">
                  <a:solidFill>
                    <a:srgbClr val="E7F9F0"/>
                  </a:solidFill>
                </a:ln>
                <a:gradFill>
                  <a:gsLst>
                    <a:gs pos="0">
                      <a:srgbClr val="20BE82">
                        <a:lumMod val="95000"/>
                      </a:srgbClr>
                    </a:gs>
                    <a:gs pos="100000">
                      <a:srgbClr val="189163"/>
                    </a:gs>
                  </a:gsLst>
                  <a:lin ang="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sz="7200" b="1" dirty="0">
                  <a:ln w="317500">
                    <a:solidFill>
                      <a:srgbClr val="E7F9F0"/>
                    </a:solidFill>
                  </a:ln>
                  <a:gradFill>
                    <a:gsLst>
                      <a:gs pos="0">
                        <a:srgbClr val="20BE82">
                          <a:lumMod val="95000"/>
                        </a:srgbClr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活动影响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-1308484" y="673527"/>
              <a:ext cx="9961466" cy="2336460"/>
              <a:chOff x="-1308484" y="899448"/>
              <a:chExt cx="9961466" cy="233646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文本框 54"/>
              <p:cNvSpPr txBox="1"/>
              <p:nvPr/>
            </p:nvSpPr>
            <p:spPr>
              <a:xfrm>
                <a:off x="-514370" y="927584"/>
                <a:ext cx="842420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b="1" dirty="0">
                    <a:ln w="19685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</a:t>
                </a:r>
                <a:endParaRPr lang="en-US" altLang="zh-CN" sz="7200" b="1" dirty="0">
                  <a:ln w="196850">
                    <a:solidFill>
                      <a:srgbClr val="189163"/>
                    </a:solidFill>
                  </a:ln>
                  <a:gradFill>
                    <a:gsLst>
                      <a:gs pos="0">
                        <a:srgbClr val="20BE82"/>
                      </a:gs>
                      <a:gs pos="100000">
                        <a:srgbClr val="189163"/>
                      </a:gs>
                    </a:gsLst>
                    <a:lin ang="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  <a:p>
                <a:pPr algn="ctr"/>
                <a:r>
                  <a:rPr lang="zh-CN" altLang="en-US" sz="7200" b="1" dirty="0">
                    <a:ln w="196850">
                      <a:solidFill>
                        <a:srgbClr val="189163"/>
                      </a:solidFill>
                    </a:ln>
                    <a:gradFill>
                      <a:gsLst>
                        <a:gs pos="0">
                          <a:srgbClr val="20BE82"/>
                        </a:gs>
                        <a:gs pos="100000">
                          <a:srgbClr val="189163"/>
                        </a:gs>
                      </a:gsLst>
                      <a:lin ang="0" scaled="1"/>
                    </a:gra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活动影响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-1308484" y="899448"/>
                <a:ext cx="99614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7200" b="1" dirty="0">
                    <a:ln w="15875">
                      <a:solidFill>
                        <a:schemeClr val="bg1"/>
                      </a:solidFill>
                    </a:ln>
                    <a:solidFill>
                      <a:srgbClr val="F5FD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世界地球日</a:t>
                </a:r>
                <a:endParaRPr lang="en-US" altLang="zh-CN" sz="7200" b="1" dirty="0">
                  <a:ln w="15875">
                    <a:solidFill>
                      <a:schemeClr val="bg1"/>
                    </a:solidFill>
                  </a:ln>
                  <a:solidFill>
                    <a:srgbClr val="F5FD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  <a:p>
                <a:pPr algn="ctr"/>
                <a:r>
                  <a:rPr lang="zh-CN" altLang="en-US" sz="7200" b="1" dirty="0">
                    <a:ln w="15875">
                      <a:solidFill>
                        <a:schemeClr val="bg1"/>
                      </a:solidFill>
                    </a:ln>
                    <a:solidFill>
                      <a:srgbClr val="F5FD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活动影响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90772" y="990711"/>
            <a:ext cx="5174042" cy="5174628"/>
            <a:chOff x="490772" y="990711"/>
            <a:chExt cx="5174042" cy="51746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084" y="1243177"/>
              <a:ext cx="4655418" cy="4669697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490772" y="990711"/>
              <a:ext cx="5174042" cy="5174628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prstDash val="lgDash"/>
            </a:ln>
            <a:effectLst>
              <a:outerShdw blurRad="50800" dist="63500" dir="2700000" algn="tl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22738" y="221566"/>
            <a:ext cx="11746524" cy="6428936"/>
          </a:xfrm>
          <a:prstGeom prst="rect">
            <a:avLst/>
          </a:prstGeom>
          <a:noFill/>
          <a:ln>
            <a:solidFill>
              <a:srgbClr val="189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4">
        <p:random/>
      </p:transition>
    </mc:Choice>
    <mc:Fallback xmlns:a14="http://schemas.microsoft.com/office/drawing/2010/main" xmlns="">
      <p:transition spd="slow" advTm="38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2330</Words>
  <Application>Microsoft Office PowerPoint</Application>
  <PresentationFormat>宽屏</PresentationFormat>
  <Paragraphs>175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Meiryo</vt:lpstr>
      <vt:lpstr>方正姚体</vt:lpstr>
      <vt:lpstr>宋体</vt:lpstr>
      <vt:lpstr>微软雅黑</vt:lpstr>
      <vt:lpstr>Algerian</vt:lpstr>
      <vt:lpstr>Arial</vt:lpstr>
      <vt:lpstr>Arial Black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</cp:revision>
  <dcterms:created xsi:type="dcterms:W3CDTF">2019-03-26T06:59:17Z</dcterms:created>
  <dcterms:modified xsi:type="dcterms:W3CDTF">2023-04-21T08:28:37Z</dcterms:modified>
</cp:coreProperties>
</file>