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5"/>
  </p:notesMasterIdLst>
  <p:sldIdLst>
    <p:sldId id="256" r:id="rId4"/>
    <p:sldId id="273" r:id="rId5"/>
    <p:sldId id="274" r:id="rId6"/>
    <p:sldId id="275" r:id="rId7"/>
    <p:sldId id="280" r:id="rId8"/>
    <p:sldId id="281" r:id="rId9"/>
    <p:sldId id="276" r:id="rId10"/>
    <p:sldId id="282" r:id="rId11"/>
    <p:sldId id="283" r:id="rId12"/>
    <p:sldId id="284" r:id="rId13"/>
    <p:sldId id="277" r:id="rId14"/>
    <p:sldId id="285" r:id="rId15"/>
    <p:sldId id="286" r:id="rId16"/>
    <p:sldId id="287" r:id="rId17"/>
    <p:sldId id="288" r:id="rId18"/>
    <p:sldId id="289" r:id="rId19"/>
    <p:sldId id="290" r:id="rId20"/>
    <p:sldId id="278" r:id="rId21"/>
    <p:sldId id="291" r:id="rId22"/>
    <p:sldId id="292" r:id="rId23"/>
    <p:sldId id="293" r:id="rId24"/>
    <p:sldId id="294" r:id="rId25"/>
    <p:sldId id="295" r:id="rId26"/>
    <p:sldId id="279" r:id="rId27"/>
    <p:sldId id="296" r:id="rId28"/>
    <p:sldId id="297" r:id="rId29"/>
    <p:sldId id="298" r:id="rId30"/>
    <p:sldId id="299" r:id="rId31"/>
    <p:sldId id="300" r:id="rId32"/>
    <p:sldId id="272" r:id="rId33"/>
    <p:sldId id="30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1" userDrawn="1">
          <p15:clr>
            <a:srgbClr val="A4A3A4"/>
          </p15:clr>
        </p15:guide>
        <p15:guide id="4" orient="horz" pos="3521" userDrawn="1">
          <p15:clr>
            <a:srgbClr val="A4A3A4"/>
          </p15:clr>
        </p15:guide>
        <p15:guide id="5" pos="778" userDrawn="1">
          <p15:clr>
            <a:srgbClr val="A4A3A4"/>
          </p15:clr>
        </p15:guide>
        <p15:guide id="6" pos="6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FFF"/>
    <a:srgbClr val="E500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6314" autoAdjust="0"/>
  </p:normalViewPr>
  <p:slideViewPr>
    <p:cSldViewPr snapToGrid="0" showGuides="1">
      <p:cViewPr varScale="1">
        <p:scale>
          <a:sx n="108" d="100"/>
          <a:sy n="108" d="100"/>
        </p:scale>
        <p:origin x="816" y="150"/>
      </p:cViewPr>
      <p:guideLst>
        <p:guide orient="horz" pos="2160"/>
        <p:guide pos="3840"/>
        <p:guide orient="horz" pos="1071"/>
        <p:guide orient="horz" pos="3521"/>
        <p:guide pos="778"/>
        <p:guide pos="6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13EA-5F1E-44B4-93AB-CED586E3A184}" type="datetimeFigureOut">
              <a:rPr lang="zh-CN" altLang="en-US" smtClean="0"/>
              <a:t>2023/4/23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7B3CA-4684-4E00-BC21-C00C4C4F625A}" type="slidenum">
              <a:rPr lang="zh-CN" altLang="en-US" smtClean="0"/>
              <a:t>‹#›</a:t>
            </a:fld>
            <a:endParaRPr lang="zh-CN" altLang="en-US"/>
          </a:p>
        </p:txBody>
      </p:sp>
    </p:spTree>
    <p:extLst>
      <p:ext uri="{BB962C8B-B14F-4D97-AF65-F5344CB8AC3E}">
        <p14:creationId xmlns:p14="http://schemas.microsoft.com/office/powerpoint/2010/main" val="84325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3A7B3CA-4684-4E00-BC21-C00C4C4F625A}" type="slidenum">
              <a:rPr lang="zh-CN" altLang="en-US" smtClean="0"/>
              <a:t>15</a:t>
            </a:fld>
            <a:endParaRPr lang="zh-CN" altLang="en-US"/>
          </a:p>
        </p:txBody>
      </p:sp>
    </p:spTree>
    <p:extLst>
      <p:ext uri="{BB962C8B-B14F-4D97-AF65-F5344CB8AC3E}">
        <p14:creationId xmlns:p14="http://schemas.microsoft.com/office/powerpoint/2010/main" val="115022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6944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41C9EC-83B5-4CED-B423-9333CD8FF7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D34A0EA-0F0A-46D4-B6F9-6CDA609A6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1EAA38A-8E6A-4040-9199-EDAF1876DE64}"/>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BEEF44DC-667C-461A-9869-5467664C22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48AC39B-06B5-4FC7-BE3F-CB203AB3F6F4}"/>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622763625"/>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E525BD-2FD2-4E38-A63C-23451F1155D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B2BA3ED-D1AD-418E-84EB-E79DE8477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07358FD-ADDC-41C4-B85C-663C435F8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411CCCD-850F-4E51-9031-73F78841E115}"/>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6" name="页脚占位符 5">
            <a:extLst>
              <a:ext uri="{FF2B5EF4-FFF2-40B4-BE49-F238E27FC236}">
                <a16:creationId xmlns:a16="http://schemas.microsoft.com/office/drawing/2014/main" xmlns="" id="{4D1A8254-1E92-4B7B-9D1F-0CC7CA660C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8315EEC-00E0-4285-83DB-DE9E0AD32095}"/>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400972067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A227E66-F9CF-4941-A53F-D25D37F674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4BAA3EE-6870-4A6F-9555-55A76B16EC2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219BE8C-AD85-4705-B37C-BE9E0B7F2AF8}"/>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0BDC65C1-20AB-4632-9FF0-87607C6F1F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6636836-7D10-4B1F-834F-EA1691A5F66B}"/>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393494093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B45192-1D41-4F7B-B67D-37609E08B4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A1AA8FE-6F14-482B-8E3F-52E0623AEB1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D52E9A0-A5B7-413D-9E5C-DC24F9118760}"/>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CB3D8055-E7A2-46D8-9FF3-C4AD9A9692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17C529E-BBA7-47B2-8D93-035E28857C30}"/>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409957103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97650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95445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06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725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128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766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38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13B4F9-2FC7-4CD7-AC36-43FFBA0A74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3F4E98E-1EDA-4703-927C-D3F1861862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F9A3066-C7E9-4923-BEBE-CAAF4EA7A180}"/>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5EB7BEA2-DEAE-4055-A563-8EA7536765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A7FB4E6-8CAE-4128-A439-1F8BFCF67EDF}"/>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08176404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28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8569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76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413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98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447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178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75FAC3-3F7E-4059-9E6E-A4B125C6AE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FB7DBCB-0CAC-4FDC-A60E-CCA56EBF9C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18BDD04-07AD-4D84-8CB8-00039E47412A}"/>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21BE3AF7-B0BD-4762-B095-7F3BD04798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DA6CF0C-986D-4DE2-A394-467C5112ACCA}"/>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137808361"/>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039078-AC0D-429B-A061-7F7F86BAF3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B0DA89D-4789-4F6C-826E-3D34853AB4F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6D59FF2-75A0-4D45-B095-E76A0EFF827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F2AEAB6-91D5-4E2F-9E1B-6F0D24AC5983}"/>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6" name="页脚占位符 5">
            <a:extLst>
              <a:ext uri="{FF2B5EF4-FFF2-40B4-BE49-F238E27FC236}">
                <a16:creationId xmlns:a16="http://schemas.microsoft.com/office/drawing/2014/main" xmlns="" id="{7AD99008-8B39-4CFD-B089-3E3552E2C0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AAD3952-26E1-4854-BC72-D7FCCEB74886}"/>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90276966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44BB6F-D9B1-414B-B75A-78403C6EB1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0F324B7-6C8C-4D15-B82A-E6F898D90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DC7758E-0A57-4007-9A25-74A90F071B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7C65551-0BC9-404D-933A-14C330CD2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E786C4B-94C6-4D9F-8E67-2C90D0E00EB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64B5BAD-A16E-47A9-A7FD-31CD4311FAF9}"/>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8" name="页脚占位符 7">
            <a:extLst>
              <a:ext uri="{FF2B5EF4-FFF2-40B4-BE49-F238E27FC236}">
                <a16:creationId xmlns:a16="http://schemas.microsoft.com/office/drawing/2014/main" xmlns="" id="{8FE6B601-747F-46E0-9A28-E3C43798FC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08AA7802-C8D6-462A-8339-04F2EA0255D3}"/>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168166814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44BB6F-D9B1-414B-B75A-78403C6EB1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0F324B7-6C8C-4D15-B82A-E6F898D90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DC7758E-0A57-4007-9A25-74A90F071B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7C65551-0BC9-404D-933A-14C330CD2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E786C4B-94C6-4D9F-8E67-2C90D0E00EB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64B5BAD-A16E-47A9-A7FD-31CD4311FAF9}"/>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8" name="页脚占位符 7">
            <a:extLst>
              <a:ext uri="{FF2B5EF4-FFF2-40B4-BE49-F238E27FC236}">
                <a16:creationId xmlns:a16="http://schemas.microsoft.com/office/drawing/2014/main" xmlns="" id="{8FE6B601-747F-46E0-9A28-E3C43798FC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08AA7802-C8D6-462A-8339-04F2EA0255D3}"/>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
        <p:nvSpPr>
          <p:cNvPr id="11" name="TextBox 5">
            <a:extLst>
              <a:ext uri="{FF2B5EF4-FFF2-40B4-BE49-F238E27FC236}">
                <a16:creationId xmlns:a16="http://schemas.microsoft.com/office/drawing/2014/main" xmlns="" id="{91F13386-242E-8142-6D1E-0F0D62C51965}"/>
              </a:ext>
            </a:extLst>
          </p:cNvPr>
          <p:cNvSpPr txBox="1"/>
          <p:nvPr userDrawn="1"/>
        </p:nvSpPr>
        <p:spPr>
          <a:xfrm>
            <a:off x="2209800" y="6237920"/>
            <a:ext cx="432048"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a:ln>
                  <a:noFill/>
                </a:ln>
                <a:solidFill>
                  <a:prstClr val="black"/>
                </a:solidFill>
                <a:effectLst/>
                <a:uLnTx/>
                <a:uFillTx/>
              </a:rPr>
              <a:t>/</a:t>
            </a:r>
          </a:p>
        </p:txBody>
      </p:sp>
    </p:spTree>
    <p:extLst>
      <p:ext uri="{BB962C8B-B14F-4D97-AF65-F5344CB8AC3E}">
        <p14:creationId xmlns:p14="http://schemas.microsoft.com/office/powerpoint/2010/main" val="1941887404"/>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EBF38C-3646-420E-952E-37D5801B53A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DC100E8-4E52-4A40-B652-D98F39C96A09}"/>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4" name="页脚占位符 3">
            <a:extLst>
              <a:ext uri="{FF2B5EF4-FFF2-40B4-BE49-F238E27FC236}">
                <a16:creationId xmlns:a16="http://schemas.microsoft.com/office/drawing/2014/main" xmlns="" id="{9427ECF4-0643-4473-8587-5B99EA08258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37C7FF8-9F28-4E16-B8E9-DD88BE759428}"/>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95785068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B29E4BC-FFD2-4810-AD7D-71C0B706FD52}"/>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3" name="页脚占位符 2">
            <a:extLst>
              <a:ext uri="{FF2B5EF4-FFF2-40B4-BE49-F238E27FC236}">
                <a16:creationId xmlns:a16="http://schemas.microsoft.com/office/drawing/2014/main" xmlns="" id="{98058A06-B6CE-4724-9DAC-0F78852945E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C75B2C6-329B-4AE4-A0AF-1566A724EB17}"/>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665819684"/>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F90809-DDE9-4F4A-B1DB-5C837A44690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9E1B8E7-8817-481E-9572-33AD641E2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466B9466-9579-4772-AA8D-261B33254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BE9BDEF-E07B-407F-A73D-BA2A5E3E5A1E}"/>
              </a:ext>
            </a:extLst>
          </p:cNvPr>
          <p:cNvSpPr>
            <a:spLocks noGrp="1"/>
          </p:cNvSpPr>
          <p:nvPr>
            <p:ph type="dt" sz="half" idx="10"/>
          </p:nvPr>
        </p:nvSpPr>
        <p:spPr/>
        <p:txBody>
          <a:bodyPr/>
          <a:lstStyle/>
          <a:p>
            <a:fld id="{DDD42D61-F1B8-4FA5-8CE3-7A7B80C26B05}" type="datetimeFigureOut">
              <a:rPr lang="zh-CN" altLang="en-US" smtClean="0"/>
              <a:t>2023/4/23</a:t>
            </a:fld>
            <a:endParaRPr lang="zh-CN" altLang="en-US"/>
          </a:p>
        </p:txBody>
      </p:sp>
      <p:sp>
        <p:nvSpPr>
          <p:cNvPr id="6" name="页脚占位符 5">
            <a:extLst>
              <a:ext uri="{FF2B5EF4-FFF2-40B4-BE49-F238E27FC236}">
                <a16:creationId xmlns:a16="http://schemas.microsoft.com/office/drawing/2014/main" xmlns="" id="{47524B4E-3562-4150-99A7-DD52EB8E92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96B460-8C48-4E5E-89A3-2F8F8BB554F7}"/>
              </a:ext>
            </a:extLst>
          </p:cNvPr>
          <p:cNvSpPr>
            <a:spLocks noGrp="1"/>
          </p:cNvSpPr>
          <p:nvPr>
            <p:ph type="sldNum" sz="quarter" idx="12"/>
          </p:nvPr>
        </p:nvSpPr>
        <p:spPr/>
        <p:txBody>
          <a:body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019818361"/>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656D493-C511-4279-81A3-AEDBF9FAD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5AED1BB-2FFE-435E-AB67-083975255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ACE47A6-7B9E-4A8E-AB54-C69C9A23C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2D61-F1B8-4FA5-8CE3-7A7B80C26B05}" type="datetimeFigureOut">
              <a:rPr lang="zh-CN" altLang="en-US" smtClean="0"/>
              <a:t>2023/4/23</a:t>
            </a:fld>
            <a:endParaRPr lang="zh-CN" altLang="en-US"/>
          </a:p>
        </p:txBody>
      </p:sp>
      <p:sp>
        <p:nvSpPr>
          <p:cNvPr id="5" name="页脚占位符 4">
            <a:extLst>
              <a:ext uri="{FF2B5EF4-FFF2-40B4-BE49-F238E27FC236}">
                <a16:creationId xmlns:a16="http://schemas.microsoft.com/office/drawing/2014/main" xmlns="" id="{F0CE7AD3-7F57-4204-9834-4912605C1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050D635-DBC1-441C-8740-95DF947AC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7D712-8B5D-47E3-A34D-D124286D0218}" type="slidenum">
              <a:rPr lang="zh-CN" altLang="en-US" smtClean="0"/>
              <a:t>‹#›</a:t>
            </a:fld>
            <a:endParaRPr lang="zh-CN" altLang="en-US"/>
          </a:p>
        </p:txBody>
      </p:sp>
    </p:spTree>
    <p:extLst>
      <p:ext uri="{BB962C8B-B14F-4D97-AF65-F5344CB8AC3E}">
        <p14:creationId xmlns:p14="http://schemas.microsoft.com/office/powerpoint/2010/main" val="227752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9451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99127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xmlns="" id="{E22B9C89-D00E-0BD6-54C4-A5D0F4A51DAA}"/>
              </a:ext>
            </a:extLst>
          </p:cNvPr>
          <p:cNvSpPr txBox="1"/>
          <p:nvPr/>
        </p:nvSpPr>
        <p:spPr>
          <a:xfrm>
            <a:off x="551543" y="264621"/>
            <a:ext cx="432048"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节日</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www.ypppt.com/jieri</a:t>
            </a:r>
            <a:r>
              <a:rPr kumimoji="0" lang="en-US" altLang="zh-CN" sz="100" b="0" i="0" u="none" strike="noStrike" kern="0" cap="none" spc="0" normalizeH="0" baseline="0" noProof="0" dirty="0">
                <a:ln>
                  <a:noFill/>
                </a:ln>
                <a:solidFill>
                  <a:schemeClr val="bg1"/>
                </a:solidFill>
                <a:effectLst/>
                <a:uLnTx/>
                <a:uFillTx/>
              </a:rPr>
              <a:t>/</a:t>
            </a:r>
          </a:p>
        </p:txBody>
      </p:sp>
      <p:pic>
        <p:nvPicPr>
          <p:cNvPr id="3" name="图片 2">
            <a:extLst>
              <a:ext uri="{FF2B5EF4-FFF2-40B4-BE49-F238E27FC236}">
                <a16:creationId xmlns:a16="http://schemas.microsoft.com/office/drawing/2014/main" xmlns="" id="{F6A82D5F-FB18-4A00-9374-9084878C5160}"/>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4" name="矩形 3">
            <a:extLst>
              <a:ext uri="{FF2B5EF4-FFF2-40B4-BE49-F238E27FC236}">
                <a16:creationId xmlns:a16="http://schemas.microsoft.com/office/drawing/2014/main" xmlns="" id="{A33451BD-CAC7-427E-95CC-E1FAB45AFF0A}"/>
              </a:ext>
            </a:extLst>
          </p:cNvPr>
          <p:cNvSpPr/>
          <p:nvPr/>
        </p:nvSpPr>
        <p:spPr>
          <a:xfrm>
            <a:off x="551543" y="1514017"/>
            <a:ext cx="11088914" cy="2123658"/>
          </a:xfrm>
          <a:prstGeom prst="rect">
            <a:avLst/>
          </a:prstGeom>
        </p:spPr>
        <p:txBody>
          <a:bodyPr wrap="square">
            <a:spAutoFit/>
          </a:bodyPr>
          <a:lstStyle/>
          <a:p>
            <a:pPr algn="ctr"/>
            <a:r>
              <a:rPr lang="zh-CN" altLang="en-US" sz="6600" dirty="0">
                <a:solidFill>
                  <a:srgbClr val="C00000"/>
                </a:solidFill>
                <a:latin typeface="汉仪大宋简" panose="02010609000101010101" pitchFamily="49" charset="-122"/>
                <a:ea typeface="汉仪大宋简" panose="02010609000101010101" pitchFamily="49" charset="-122"/>
                <a:cs typeface="+mn-ea"/>
                <a:sym typeface="+mn-lt"/>
              </a:rPr>
              <a:t>国家安全</a:t>
            </a:r>
            <a:r>
              <a:rPr lang="en-US" altLang="zh-CN" sz="6600" dirty="0">
                <a:solidFill>
                  <a:srgbClr val="C00000"/>
                </a:solidFill>
                <a:latin typeface="汉仪大宋简" panose="02010609000101010101" pitchFamily="49" charset="-122"/>
                <a:ea typeface="汉仪大宋简" panose="02010609000101010101" pitchFamily="49" charset="-122"/>
                <a:cs typeface="+mn-ea"/>
                <a:sym typeface="+mn-lt"/>
              </a:rPr>
              <a:t/>
            </a:r>
            <a:br>
              <a:rPr lang="en-US" altLang="zh-CN" sz="6600" dirty="0">
                <a:solidFill>
                  <a:srgbClr val="C00000"/>
                </a:solidFill>
                <a:latin typeface="汉仪大宋简" panose="02010609000101010101" pitchFamily="49" charset="-122"/>
                <a:ea typeface="汉仪大宋简" panose="02010609000101010101" pitchFamily="49" charset="-122"/>
                <a:cs typeface="+mn-ea"/>
                <a:sym typeface="+mn-lt"/>
              </a:rPr>
            </a:br>
            <a:r>
              <a:rPr lang="zh-CN" altLang="en-US" sz="6600" dirty="0">
                <a:solidFill>
                  <a:srgbClr val="C00000"/>
                </a:solidFill>
                <a:latin typeface="汉仪大宋简" panose="02010609000101010101" pitchFamily="49" charset="-122"/>
                <a:ea typeface="汉仪大宋简" panose="02010609000101010101" pitchFamily="49" charset="-122"/>
                <a:cs typeface="+mn-ea"/>
                <a:sym typeface="+mn-lt"/>
              </a:rPr>
              <a:t>一切为了人民 一切依靠人民</a:t>
            </a:r>
          </a:p>
        </p:txBody>
      </p:sp>
      <p:sp>
        <p:nvSpPr>
          <p:cNvPr id="5" name="矩形 4">
            <a:extLst>
              <a:ext uri="{FF2B5EF4-FFF2-40B4-BE49-F238E27FC236}">
                <a16:creationId xmlns:a16="http://schemas.microsoft.com/office/drawing/2014/main" xmlns="" id="{C9D91484-FE15-4C91-8D60-0B5A72F18157}"/>
              </a:ext>
            </a:extLst>
          </p:cNvPr>
          <p:cNvSpPr/>
          <p:nvPr/>
        </p:nvSpPr>
        <p:spPr>
          <a:xfrm>
            <a:off x="3987800" y="198385"/>
            <a:ext cx="4216400" cy="369332"/>
          </a:xfrm>
          <a:prstGeom prst="rect">
            <a:avLst/>
          </a:prstGeom>
        </p:spPr>
        <p:txBody>
          <a:bodyPr wrap="square">
            <a:spAutoFit/>
          </a:bodyPr>
          <a:lstStyle/>
          <a:p>
            <a:pPr algn="dist"/>
            <a:r>
              <a:rPr lang="zh-CN" altLang="en-US" b="1" dirty="0">
                <a:solidFill>
                  <a:srgbClr val="C00000"/>
                </a:solidFill>
                <a:cs typeface="+mn-ea"/>
                <a:sym typeface="+mn-lt"/>
              </a:rPr>
              <a:t>国</a:t>
            </a:r>
            <a:r>
              <a:rPr lang="en-US" altLang="zh-CN" b="1" dirty="0">
                <a:solidFill>
                  <a:srgbClr val="C00000"/>
                </a:solidFill>
                <a:cs typeface="+mn-ea"/>
                <a:sym typeface="+mn-lt"/>
              </a:rPr>
              <a:t>/</a:t>
            </a:r>
            <a:r>
              <a:rPr lang="zh-CN" altLang="en-US" b="1" dirty="0">
                <a:solidFill>
                  <a:srgbClr val="C00000"/>
                </a:solidFill>
                <a:cs typeface="+mn-ea"/>
                <a:sym typeface="+mn-lt"/>
              </a:rPr>
              <a:t>家</a:t>
            </a:r>
            <a:r>
              <a:rPr lang="en-US" altLang="zh-CN" b="1" dirty="0">
                <a:solidFill>
                  <a:srgbClr val="C00000"/>
                </a:solidFill>
                <a:cs typeface="+mn-ea"/>
                <a:sym typeface="+mn-lt"/>
              </a:rPr>
              <a:t>/</a:t>
            </a:r>
            <a:r>
              <a:rPr lang="zh-CN" altLang="en-US" b="1" dirty="0">
                <a:solidFill>
                  <a:srgbClr val="C00000"/>
                </a:solidFill>
                <a:cs typeface="+mn-ea"/>
                <a:sym typeface="+mn-lt"/>
              </a:rPr>
              <a:t>安</a:t>
            </a:r>
            <a:r>
              <a:rPr lang="en-US" altLang="zh-CN" b="1" dirty="0">
                <a:solidFill>
                  <a:srgbClr val="C00000"/>
                </a:solidFill>
                <a:cs typeface="+mn-ea"/>
                <a:sym typeface="+mn-lt"/>
              </a:rPr>
              <a:t>/</a:t>
            </a:r>
            <a:r>
              <a:rPr lang="zh-CN" altLang="en-US" b="1" dirty="0">
                <a:solidFill>
                  <a:srgbClr val="C00000"/>
                </a:solidFill>
                <a:cs typeface="+mn-ea"/>
                <a:sym typeface="+mn-lt"/>
              </a:rPr>
              <a:t>全</a:t>
            </a:r>
            <a:r>
              <a:rPr lang="en-US" altLang="zh-CN" b="1" dirty="0">
                <a:solidFill>
                  <a:srgbClr val="C00000"/>
                </a:solidFill>
                <a:cs typeface="+mn-ea"/>
                <a:sym typeface="+mn-lt"/>
              </a:rPr>
              <a:t>/</a:t>
            </a:r>
            <a:r>
              <a:rPr lang="zh-CN" altLang="en-US" b="1" dirty="0">
                <a:solidFill>
                  <a:srgbClr val="C00000"/>
                </a:solidFill>
                <a:cs typeface="+mn-ea"/>
                <a:sym typeface="+mn-lt"/>
              </a:rPr>
              <a:t>教</a:t>
            </a:r>
            <a:r>
              <a:rPr lang="en-US" altLang="zh-CN" b="1" dirty="0">
                <a:solidFill>
                  <a:srgbClr val="C00000"/>
                </a:solidFill>
                <a:cs typeface="+mn-ea"/>
                <a:sym typeface="+mn-lt"/>
              </a:rPr>
              <a:t>/</a:t>
            </a:r>
            <a:r>
              <a:rPr lang="zh-CN" altLang="en-US" b="1" dirty="0">
                <a:solidFill>
                  <a:srgbClr val="C00000"/>
                </a:solidFill>
                <a:cs typeface="+mn-ea"/>
                <a:sym typeface="+mn-lt"/>
              </a:rPr>
              <a:t>育</a:t>
            </a:r>
            <a:r>
              <a:rPr lang="en-US" altLang="zh-CN" b="1" dirty="0">
                <a:solidFill>
                  <a:srgbClr val="C00000"/>
                </a:solidFill>
                <a:cs typeface="+mn-ea"/>
                <a:sym typeface="+mn-lt"/>
              </a:rPr>
              <a:t>/</a:t>
            </a:r>
            <a:r>
              <a:rPr lang="zh-CN" altLang="en-US" b="1" dirty="0">
                <a:solidFill>
                  <a:srgbClr val="C00000"/>
                </a:solidFill>
                <a:cs typeface="+mn-ea"/>
                <a:sym typeface="+mn-lt"/>
              </a:rPr>
              <a:t>日</a:t>
            </a:r>
          </a:p>
        </p:txBody>
      </p:sp>
      <p:grpSp>
        <p:nvGrpSpPr>
          <p:cNvPr id="11" name="组合 10">
            <a:extLst>
              <a:ext uri="{FF2B5EF4-FFF2-40B4-BE49-F238E27FC236}">
                <a16:creationId xmlns:a16="http://schemas.microsoft.com/office/drawing/2014/main" xmlns="" id="{30ABCC1A-3D1A-4973-8A6E-C649C76DE0F7}"/>
              </a:ext>
            </a:extLst>
          </p:cNvPr>
          <p:cNvGrpSpPr/>
          <p:nvPr/>
        </p:nvGrpSpPr>
        <p:grpSpPr>
          <a:xfrm>
            <a:off x="3987800" y="3937644"/>
            <a:ext cx="4216400" cy="646331"/>
            <a:chOff x="3987800" y="3768332"/>
            <a:chExt cx="4216400" cy="646331"/>
          </a:xfrm>
        </p:grpSpPr>
        <p:sp>
          <p:nvSpPr>
            <p:cNvPr id="6" name="矩形 5">
              <a:extLst>
                <a:ext uri="{FF2B5EF4-FFF2-40B4-BE49-F238E27FC236}">
                  <a16:creationId xmlns:a16="http://schemas.microsoft.com/office/drawing/2014/main" xmlns="" id="{730F7458-26B5-4840-A7B3-D4E980113103}"/>
                </a:ext>
              </a:extLst>
            </p:cNvPr>
            <p:cNvSpPr/>
            <p:nvPr/>
          </p:nvSpPr>
          <p:spPr>
            <a:xfrm>
              <a:off x="4165600" y="3768332"/>
              <a:ext cx="3860800" cy="646331"/>
            </a:xfrm>
            <a:prstGeom prst="rect">
              <a:avLst/>
            </a:prstGeom>
          </p:spPr>
          <p:txBody>
            <a:bodyPr wrap="square">
              <a:spAutoFit/>
            </a:bodyPr>
            <a:lstStyle/>
            <a:p>
              <a:pPr algn="ctr"/>
              <a:r>
                <a:rPr lang="zh-CN" altLang="en-US" b="1" dirty="0">
                  <a:solidFill>
                    <a:srgbClr val="C00000"/>
                  </a:solidFill>
                  <a:cs typeface="+mn-ea"/>
                  <a:sym typeface="+mn-lt"/>
                </a:rPr>
                <a:t>主讲：</a:t>
              </a:r>
              <a:r>
                <a:rPr lang="en-US" altLang="zh-CN" b="1" dirty="0">
                  <a:solidFill>
                    <a:srgbClr val="C00000"/>
                  </a:solidFill>
                  <a:cs typeface="+mn-ea"/>
                  <a:sym typeface="+mn-lt"/>
                </a:rPr>
                <a:t>xxx  </a:t>
              </a:r>
            </a:p>
            <a:p>
              <a:pPr algn="ctr"/>
              <a:r>
                <a:rPr lang="zh-CN" altLang="en-US" b="1" dirty="0">
                  <a:solidFill>
                    <a:srgbClr val="C00000"/>
                  </a:solidFill>
                  <a:cs typeface="+mn-ea"/>
                  <a:sym typeface="+mn-lt"/>
                </a:rPr>
                <a:t>时间：</a:t>
              </a:r>
              <a:r>
                <a:rPr lang="en-US" altLang="zh-CN" b="1" dirty="0">
                  <a:solidFill>
                    <a:srgbClr val="C00000"/>
                  </a:solidFill>
                  <a:cs typeface="+mn-ea"/>
                  <a:sym typeface="+mn-lt"/>
                </a:rPr>
                <a:t>xx</a:t>
              </a:r>
              <a:r>
                <a:rPr lang="zh-CN" altLang="en-US" b="1" dirty="0">
                  <a:solidFill>
                    <a:srgbClr val="C00000"/>
                  </a:solidFill>
                  <a:cs typeface="+mn-ea"/>
                  <a:sym typeface="+mn-lt"/>
                </a:rPr>
                <a:t>年</a:t>
              </a:r>
              <a:r>
                <a:rPr lang="en-US" altLang="zh-CN" b="1" dirty="0">
                  <a:solidFill>
                    <a:srgbClr val="C00000"/>
                  </a:solidFill>
                  <a:cs typeface="+mn-ea"/>
                  <a:sym typeface="+mn-lt"/>
                </a:rPr>
                <a:t>xx</a:t>
              </a:r>
              <a:r>
                <a:rPr lang="zh-CN" altLang="en-US" b="1" dirty="0">
                  <a:solidFill>
                    <a:srgbClr val="C00000"/>
                  </a:solidFill>
                  <a:cs typeface="+mn-ea"/>
                  <a:sym typeface="+mn-lt"/>
                </a:rPr>
                <a:t>月</a:t>
              </a:r>
              <a:r>
                <a:rPr lang="en-US" altLang="zh-CN" b="1" dirty="0">
                  <a:solidFill>
                    <a:srgbClr val="C00000"/>
                  </a:solidFill>
                  <a:cs typeface="+mn-ea"/>
                  <a:sym typeface="+mn-lt"/>
                </a:rPr>
                <a:t>xx</a:t>
              </a:r>
              <a:r>
                <a:rPr lang="zh-CN" altLang="en-US" b="1" dirty="0">
                  <a:solidFill>
                    <a:srgbClr val="C00000"/>
                  </a:solidFill>
                  <a:cs typeface="+mn-ea"/>
                  <a:sym typeface="+mn-lt"/>
                </a:rPr>
                <a:t>日</a:t>
              </a:r>
            </a:p>
          </p:txBody>
        </p:sp>
        <p:grpSp>
          <p:nvGrpSpPr>
            <p:cNvPr id="10" name="组合 9">
              <a:extLst>
                <a:ext uri="{FF2B5EF4-FFF2-40B4-BE49-F238E27FC236}">
                  <a16:creationId xmlns:a16="http://schemas.microsoft.com/office/drawing/2014/main" xmlns="" id="{049DCD72-73EB-454A-9E45-96AAC24C3CF3}"/>
                </a:ext>
              </a:extLst>
            </p:cNvPr>
            <p:cNvGrpSpPr/>
            <p:nvPr/>
          </p:nvGrpSpPr>
          <p:grpSpPr>
            <a:xfrm>
              <a:off x="3987800" y="4091497"/>
              <a:ext cx="4216400" cy="0"/>
              <a:chOff x="3975100" y="4091497"/>
              <a:chExt cx="4216400" cy="0"/>
            </a:xfrm>
          </p:grpSpPr>
          <p:cxnSp>
            <p:nvCxnSpPr>
              <p:cNvPr id="8" name="直接连接符 7">
                <a:extLst>
                  <a:ext uri="{FF2B5EF4-FFF2-40B4-BE49-F238E27FC236}">
                    <a16:creationId xmlns:a16="http://schemas.microsoft.com/office/drawing/2014/main" xmlns="" id="{B8BBCB07-BAF2-477C-8E10-8CF8E9E1BF10}"/>
                  </a:ext>
                </a:extLst>
              </p:cNvPr>
              <p:cNvCxnSpPr>
                <a:cxnSpLocks/>
              </p:cNvCxnSpPr>
              <p:nvPr/>
            </p:nvCxnSpPr>
            <p:spPr>
              <a:xfrm>
                <a:off x="7302500" y="4091497"/>
                <a:ext cx="889000" cy="0"/>
              </a:xfrm>
              <a:prstGeom prst="line">
                <a:avLst/>
              </a:prstGeom>
              <a:ln>
                <a:solidFill>
                  <a:srgbClr val="E50014"/>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5CDD2C53-8A13-4409-B670-A309A5D3D3FE}"/>
                  </a:ext>
                </a:extLst>
              </p:cNvPr>
              <p:cNvCxnSpPr>
                <a:cxnSpLocks/>
              </p:cNvCxnSpPr>
              <p:nvPr/>
            </p:nvCxnSpPr>
            <p:spPr>
              <a:xfrm>
                <a:off x="3975100" y="4091497"/>
                <a:ext cx="889000" cy="0"/>
              </a:xfrm>
              <a:prstGeom prst="line">
                <a:avLst/>
              </a:prstGeom>
              <a:ln>
                <a:solidFill>
                  <a:srgbClr val="E5001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1031696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3429000"/>
            <a:ext cx="6377361" cy="1712135"/>
          </a:xfrm>
          <a:prstGeom prst="rect">
            <a:avLst/>
          </a:prstGeom>
        </p:spPr>
        <p:txBody>
          <a:bodyPr wrap="square">
            <a:spAutoFit/>
          </a:bodyPr>
          <a:lstStyle/>
          <a:p>
            <a:pPr algn="just">
              <a:lnSpc>
                <a:spcPct val="150000"/>
              </a:lnSpc>
            </a:pPr>
            <a:r>
              <a:rPr lang="en-US" altLang="zh-CN" dirty="0">
                <a:cs typeface="+mn-ea"/>
                <a:sym typeface="+mn-lt"/>
              </a:rPr>
              <a:t>2015</a:t>
            </a:r>
            <a:r>
              <a:rPr lang="zh-CN" altLang="en-US" dirty="0">
                <a:cs typeface="+mn-ea"/>
                <a:sym typeface="+mn-lt"/>
              </a:rPr>
              <a:t>年</a:t>
            </a:r>
            <a:r>
              <a:rPr lang="en-US" altLang="zh-CN" dirty="0">
                <a:cs typeface="+mn-ea"/>
                <a:sym typeface="+mn-lt"/>
              </a:rPr>
              <a:t>11</a:t>
            </a:r>
            <a:r>
              <a:rPr lang="zh-CN" altLang="en-US" dirty="0">
                <a:cs typeface="+mn-ea"/>
                <a:sym typeface="+mn-lt"/>
              </a:rPr>
              <a:t>月，全国国家安全机关向社会发出通告，</a:t>
            </a:r>
            <a:r>
              <a:rPr lang="en-US" altLang="zh-CN" dirty="0">
                <a:cs typeface="+mn-ea"/>
                <a:sym typeface="+mn-lt"/>
              </a:rPr>
              <a:t>12339</a:t>
            </a:r>
            <a:r>
              <a:rPr lang="zh-CN" altLang="en-US" dirty="0">
                <a:cs typeface="+mn-ea"/>
                <a:sym typeface="+mn-lt"/>
              </a:rPr>
              <a:t>，是国家安全机关受理公民和组织举报电话。这条热线是由国家安全部设立的，以方便公民和组织向国家安全机关举报间谍行为或线索。</a:t>
            </a:r>
          </a:p>
        </p:txBody>
      </p:sp>
      <p:sp>
        <p:nvSpPr>
          <p:cNvPr id="28" name="矩形 27">
            <a:extLst>
              <a:ext uri="{FF2B5EF4-FFF2-40B4-BE49-F238E27FC236}">
                <a16:creationId xmlns:a16="http://schemas.microsoft.com/office/drawing/2014/main" xmlns="" id="{B6AF17AB-C729-48B0-9515-EF753D182F68}"/>
              </a:ext>
            </a:extLst>
          </p:cNvPr>
          <p:cNvSpPr/>
          <p:nvPr/>
        </p:nvSpPr>
        <p:spPr>
          <a:xfrm>
            <a:off x="4940075" y="1007475"/>
            <a:ext cx="2311851" cy="523220"/>
          </a:xfrm>
          <a:prstGeom prst="rect">
            <a:avLst/>
          </a:prstGeom>
        </p:spPr>
        <p:txBody>
          <a:bodyPr wrap="none">
            <a:spAutoFit/>
          </a:bodyPr>
          <a:lstStyle/>
          <a:p>
            <a:pPr algn="ctr"/>
            <a:r>
              <a:rPr lang="zh-CN" altLang="en-US" sz="2800" dirty="0">
                <a:solidFill>
                  <a:srgbClr val="C00000"/>
                </a:solidFill>
                <a:cs typeface="+mn-ea"/>
                <a:sym typeface="+mn-lt"/>
              </a:rPr>
              <a:t>什么是</a:t>
            </a:r>
            <a:r>
              <a:rPr lang="en-US" altLang="zh-CN" sz="2800" dirty="0">
                <a:solidFill>
                  <a:srgbClr val="C00000"/>
                </a:solidFill>
                <a:cs typeface="+mn-ea"/>
                <a:sym typeface="+mn-lt"/>
              </a:rPr>
              <a:t>12339</a:t>
            </a:r>
            <a:endParaRPr lang="zh-CN" altLang="en-US"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7AC30AB6-4947-4177-82A3-F39D93A78B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8196" y="1700213"/>
            <a:ext cx="2845750" cy="4017516"/>
          </a:xfrm>
          <a:prstGeom prst="rect">
            <a:avLst/>
          </a:prstGeom>
        </p:spPr>
      </p:pic>
      <p:sp>
        <p:nvSpPr>
          <p:cNvPr id="17" name="矩形: 圆角 16">
            <a:extLst>
              <a:ext uri="{FF2B5EF4-FFF2-40B4-BE49-F238E27FC236}">
                <a16:creationId xmlns:a16="http://schemas.microsoft.com/office/drawing/2014/main" xmlns="" id="{8632B06D-D2A3-4AE3-8288-B0A714DD36A4}"/>
              </a:ext>
            </a:extLst>
          </p:cNvPr>
          <p:cNvSpPr/>
          <p:nvPr/>
        </p:nvSpPr>
        <p:spPr>
          <a:xfrm>
            <a:off x="1235075" y="2508683"/>
            <a:ext cx="6151190" cy="542945"/>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a:cs typeface="+mn-ea"/>
                <a:sym typeface="+mn-lt"/>
              </a:rPr>
              <a:t>12339</a:t>
            </a:r>
            <a:r>
              <a:rPr lang="zh-CN" altLang="en-US" b="1" dirty="0">
                <a:cs typeface="+mn-ea"/>
                <a:sym typeface="+mn-lt"/>
              </a:rPr>
              <a:t>，是国家安全机关受理公民和组织举报电话</a:t>
            </a:r>
          </a:p>
        </p:txBody>
      </p:sp>
    </p:spTree>
    <p:extLst>
      <p:ext uri="{BB962C8B-B14F-4D97-AF65-F5344CB8AC3E}">
        <p14:creationId xmlns:p14="http://schemas.microsoft.com/office/powerpoint/2010/main" val="205321417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05FF538-2607-4D80-8400-2E3AD27E6F58}"/>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3" name="矩形: 圆角 2">
            <a:extLst>
              <a:ext uri="{FF2B5EF4-FFF2-40B4-BE49-F238E27FC236}">
                <a16:creationId xmlns:a16="http://schemas.microsoft.com/office/drawing/2014/main" xmlns="" id="{D074BBC5-E311-4CAA-AF12-0F89B28C5CF0}"/>
              </a:ext>
            </a:extLst>
          </p:cNvPr>
          <p:cNvSpPr/>
          <p:nvPr/>
        </p:nvSpPr>
        <p:spPr>
          <a:xfrm>
            <a:off x="5035658" y="1330240"/>
            <a:ext cx="2120684" cy="625086"/>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-03-</a:t>
            </a:r>
          </a:p>
        </p:txBody>
      </p:sp>
      <p:sp>
        <p:nvSpPr>
          <p:cNvPr id="4" name="矩形 3">
            <a:extLst>
              <a:ext uri="{FF2B5EF4-FFF2-40B4-BE49-F238E27FC236}">
                <a16:creationId xmlns:a16="http://schemas.microsoft.com/office/drawing/2014/main" xmlns="" id="{9EF4480D-ADDA-4689-AED9-F6DD68AC8F15}"/>
              </a:ext>
            </a:extLst>
          </p:cNvPr>
          <p:cNvSpPr/>
          <p:nvPr/>
        </p:nvSpPr>
        <p:spPr>
          <a:xfrm>
            <a:off x="406400" y="2496974"/>
            <a:ext cx="11379200" cy="1107996"/>
          </a:xfrm>
          <a:prstGeom prst="rect">
            <a:avLst/>
          </a:prstGeom>
        </p:spPr>
        <p:txBody>
          <a:bodyPr wrap="square">
            <a:spAutoFit/>
          </a:bodyPr>
          <a:lstStyle/>
          <a:p>
            <a:pPr algn="dist"/>
            <a:r>
              <a:rPr lang="zh-CN" altLang="en-US" sz="6600" b="1" dirty="0">
                <a:solidFill>
                  <a:srgbClr val="C00000"/>
                </a:solidFill>
                <a:cs typeface="+mn-ea"/>
                <a:sym typeface="+mn-lt"/>
              </a:rPr>
              <a:t>危害国家安全行为及相关罪名</a:t>
            </a:r>
          </a:p>
        </p:txBody>
      </p:sp>
      <p:sp>
        <p:nvSpPr>
          <p:cNvPr id="5" name="矩形 4">
            <a:extLst>
              <a:ext uri="{FF2B5EF4-FFF2-40B4-BE49-F238E27FC236}">
                <a16:creationId xmlns:a16="http://schemas.microsoft.com/office/drawing/2014/main" xmlns="" id="{61022053-B76B-4F08-BE89-649F676969A0}"/>
              </a:ext>
            </a:extLst>
          </p:cNvPr>
          <p:cNvSpPr/>
          <p:nvPr/>
        </p:nvSpPr>
        <p:spPr>
          <a:xfrm>
            <a:off x="2133600" y="3692605"/>
            <a:ext cx="7924800" cy="1025730"/>
          </a:xfrm>
          <a:prstGeom prst="rect">
            <a:avLst/>
          </a:prstGeom>
        </p:spPr>
        <p:txBody>
          <a:bodyPr wrap="square">
            <a:spAutoFit/>
          </a:bodyPr>
          <a:lstStyle/>
          <a:p>
            <a:pPr algn="ctr">
              <a:lnSpc>
                <a:spcPct val="150000"/>
              </a:lnSpc>
            </a:pPr>
            <a:r>
              <a:rPr lang="en-US" altLang="zh-CN" sz="1400" b="1" spc="300" dirty="0">
                <a:solidFill>
                  <a:srgbClr val="C00000"/>
                </a:solidFill>
                <a:cs typeface="+mn-ea"/>
                <a:sym typeface="+mn-lt"/>
              </a:rPr>
              <a:t>Click here to enter your text and change the color or size of the text. Insert the data text icon, change the picture, and have a good </a:t>
            </a:r>
            <a:r>
              <a:rPr lang="en-US" altLang="zh-CN" sz="1400" b="1" spc="300" dirty="0" err="1">
                <a:solidFill>
                  <a:srgbClr val="C00000"/>
                </a:solidFill>
                <a:cs typeface="+mn-ea"/>
                <a:sym typeface="+mn-lt"/>
              </a:rPr>
              <a:t>time.contents</a:t>
            </a:r>
            <a:endParaRPr lang="zh-CN" altLang="en-US" sz="1400" b="1" spc="300" dirty="0">
              <a:solidFill>
                <a:srgbClr val="C00000"/>
              </a:solidFill>
              <a:cs typeface="+mn-ea"/>
              <a:sym typeface="+mn-lt"/>
            </a:endParaRPr>
          </a:p>
        </p:txBody>
      </p:sp>
    </p:spTree>
    <p:extLst>
      <p:ext uri="{BB962C8B-B14F-4D97-AF65-F5344CB8AC3E}">
        <p14:creationId xmlns:p14="http://schemas.microsoft.com/office/powerpoint/2010/main" val="68485151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001056"/>
            <a:ext cx="6569086" cy="1712135"/>
          </a:xfrm>
          <a:prstGeom prst="rect">
            <a:avLst/>
          </a:prstGeom>
        </p:spPr>
        <p:txBody>
          <a:bodyPr wrap="square">
            <a:spAutoFit/>
          </a:bodyPr>
          <a:lstStyle/>
          <a:p>
            <a:pPr algn="just">
              <a:lnSpc>
                <a:spcPct val="150000"/>
              </a:lnSpc>
            </a:pPr>
            <a:r>
              <a:rPr lang="zh-CN" altLang="en-US" dirty="0">
                <a:cs typeface="+mn-ea"/>
                <a:sym typeface="+mn-lt"/>
              </a:rPr>
              <a:t>勾结外国，危害中华人民共和国的主权、领土完整和安全的，处无期徒刑或者十年以上有期徒刑。</a:t>
            </a:r>
          </a:p>
          <a:p>
            <a:pPr algn="just">
              <a:lnSpc>
                <a:spcPct val="150000"/>
              </a:lnSpc>
            </a:pPr>
            <a:r>
              <a:rPr lang="zh-CN" altLang="en-US" dirty="0">
                <a:cs typeface="+mn-ea"/>
                <a:sym typeface="+mn-lt"/>
              </a:rPr>
              <a:t>     与境外机构、组织、个人相勾结，犯前款罪的，依照前款的规定处罚。</a:t>
            </a:r>
            <a:endParaRPr lang="en-US" altLang="zh-CN" dirty="0">
              <a:cs typeface="+mn-ea"/>
              <a:sym typeface="+mn-lt"/>
            </a:endParaRP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E8C881A0-7DD5-4347-9B9F-4FC94E6FF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3804" y="1606231"/>
            <a:ext cx="2827861" cy="4029701"/>
          </a:xfrm>
          <a:prstGeom prst="rect">
            <a:avLst/>
          </a:prstGeom>
        </p:spPr>
      </p:pic>
      <p:sp>
        <p:nvSpPr>
          <p:cNvPr id="17" name="矩形: 圆角 16">
            <a:extLst>
              <a:ext uri="{FF2B5EF4-FFF2-40B4-BE49-F238E27FC236}">
                <a16:creationId xmlns:a16="http://schemas.microsoft.com/office/drawing/2014/main" xmlns="" id="{9577C463-89F1-4DAD-8B87-73FA33259E97}"/>
              </a:ext>
            </a:extLst>
          </p:cNvPr>
          <p:cNvSpPr>
            <a:spLocks/>
          </p:cNvSpPr>
          <p:nvPr/>
        </p:nvSpPr>
        <p:spPr>
          <a:xfrm>
            <a:off x="1277862" y="1551143"/>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第一百零二条</a:t>
            </a:r>
          </a:p>
        </p:txBody>
      </p:sp>
      <p:sp>
        <p:nvSpPr>
          <p:cNvPr id="19" name="矩形: 圆角 18">
            <a:extLst>
              <a:ext uri="{FF2B5EF4-FFF2-40B4-BE49-F238E27FC236}">
                <a16:creationId xmlns:a16="http://schemas.microsoft.com/office/drawing/2014/main" xmlns="" id="{827BDBB8-5622-4B20-B357-EDBEF745CABB}"/>
              </a:ext>
            </a:extLst>
          </p:cNvPr>
          <p:cNvSpPr>
            <a:spLocks/>
          </p:cNvSpPr>
          <p:nvPr/>
        </p:nvSpPr>
        <p:spPr>
          <a:xfrm>
            <a:off x="1277862" y="3737434"/>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第一百零三条</a:t>
            </a:r>
          </a:p>
        </p:txBody>
      </p:sp>
      <p:sp>
        <p:nvSpPr>
          <p:cNvPr id="25" name="矩形 24">
            <a:extLst>
              <a:ext uri="{FF2B5EF4-FFF2-40B4-BE49-F238E27FC236}">
                <a16:creationId xmlns:a16="http://schemas.microsoft.com/office/drawing/2014/main" xmlns="" id="{88C2D6B3-65CA-482F-8B16-D0991DA286EE}"/>
              </a:ext>
            </a:extLst>
          </p:cNvPr>
          <p:cNvSpPr/>
          <p:nvPr/>
        </p:nvSpPr>
        <p:spPr>
          <a:xfrm>
            <a:off x="1235075" y="4187347"/>
            <a:ext cx="6569086" cy="1296637"/>
          </a:xfrm>
          <a:prstGeom prst="rect">
            <a:avLst/>
          </a:prstGeom>
        </p:spPr>
        <p:txBody>
          <a:bodyPr wrap="square">
            <a:spAutoFit/>
          </a:bodyPr>
          <a:lstStyle/>
          <a:p>
            <a:pPr algn="just">
              <a:lnSpc>
                <a:spcPct val="150000"/>
              </a:lnSpc>
            </a:pPr>
            <a:r>
              <a:rPr lang="zh-CN" altLang="en-US" dirty="0">
                <a:cs typeface="+mn-ea"/>
                <a:sym typeface="+mn-lt"/>
              </a:rPr>
              <a:t>组织、策划、实施分裂国家、破坏国家统一的，剥夺政治权利。</a:t>
            </a:r>
          </a:p>
          <a:p>
            <a:pPr algn="just">
              <a:lnSpc>
                <a:spcPct val="150000"/>
              </a:lnSpc>
            </a:pPr>
            <a:r>
              <a:rPr lang="zh-CN" altLang="en-US" dirty="0">
                <a:cs typeface="+mn-ea"/>
                <a:sym typeface="+mn-lt"/>
              </a:rPr>
              <a:t>     煽动分裂国家、破坏国家统一的，处；首要分子或者罪行重大的，处五年以上有期徒刑。</a:t>
            </a:r>
          </a:p>
        </p:txBody>
      </p:sp>
    </p:spTree>
    <p:extLst>
      <p:ext uri="{BB962C8B-B14F-4D97-AF65-F5344CB8AC3E}">
        <p14:creationId xmlns:p14="http://schemas.microsoft.com/office/powerpoint/2010/main" val="194940471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1961407"/>
            <a:ext cx="6087690" cy="1712135"/>
          </a:xfrm>
          <a:prstGeom prst="rect">
            <a:avLst/>
          </a:prstGeom>
        </p:spPr>
        <p:txBody>
          <a:bodyPr wrap="square">
            <a:spAutoFit/>
          </a:bodyPr>
          <a:lstStyle/>
          <a:p>
            <a:pPr algn="just">
              <a:lnSpc>
                <a:spcPct val="150000"/>
              </a:lnSpc>
            </a:pPr>
            <a:r>
              <a:rPr lang="zh-CN" altLang="en-US" dirty="0">
                <a:cs typeface="+mn-ea"/>
                <a:sym typeface="+mn-lt"/>
              </a:rPr>
              <a:t>组织、策划、实施武装叛乱或者武装暴乱的。</a:t>
            </a:r>
          </a:p>
          <a:p>
            <a:pPr algn="just">
              <a:lnSpc>
                <a:spcPct val="150000"/>
              </a:lnSpc>
            </a:pPr>
            <a:r>
              <a:rPr lang="zh-CN" altLang="en-US" dirty="0">
                <a:cs typeface="+mn-ea"/>
                <a:sym typeface="+mn-lt"/>
              </a:rPr>
              <a:t>     策动、胁迫、勾引、收买国家机关工作人员、武装部队人员、人民警察、民兵进行武装叛乱或者武装暴乱的，依照前款的规定从重处罚。</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7272F903-7D22-4D5F-9D84-13E65454D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6000" y="1752573"/>
            <a:ext cx="3500925" cy="3500925"/>
          </a:xfrm>
          <a:prstGeom prst="rect">
            <a:avLst/>
          </a:prstGeom>
        </p:spPr>
      </p:pic>
      <p:sp>
        <p:nvSpPr>
          <p:cNvPr id="17" name="矩形: 圆角 16">
            <a:extLst>
              <a:ext uri="{FF2B5EF4-FFF2-40B4-BE49-F238E27FC236}">
                <a16:creationId xmlns:a16="http://schemas.microsoft.com/office/drawing/2014/main" xmlns="" id="{6E02515A-F858-43A5-85DE-6424892858CA}"/>
              </a:ext>
            </a:extLst>
          </p:cNvPr>
          <p:cNvSpPr>
            <a:spLocks/>
          </p:cNvSpPr>
          <p:nvPr/>
        </p:nvSpPr>
        <p:spPr>
          <a:xfrm>
            <a:off x="1277862" y="3770412"/>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第一百零五条</a:t>
            </a:r>
          </a:p>
        </p:txBody>
      </p:sp>
      <p:sp>
        <p:nvSpPr>
          <p:cNvPr id="19" name="矩形: 圆角 18">
            <a:extLst>
              <a:ext uri="{FF2B5EF4-FFF2-40B4-BE49-F238E27FC236}">
                <a16:creationId xmlns:a16="http://schemas.microsoft.com/office/drawing/2014/main" xmlns="" id="{5D0D6B80-2476-41E1-8AAE-84540D380833}"/>
              </a:ext>
            </a:extLst>
          </p:cNvPr>
          <p:cNvSpPr>
            <a:spLocks/>
          </p:cNvSpPr>
          <p:nvPr/>
        </p:nvSpPr>
        <p:spPr>
          <a:xfrm>
            <a:off x="1277862" y="1438867"/>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第一百零四条</a:t>
            </a:r>
          </a:p>
        </p:txBody>
      </p:sp>
      <p:sp>
        <p:nvSpPr>
          <p:cNvPr id="25" name="矩形 24">
            <a:extLst>
              <a:ext uri="{FF2B5EF4-FFF2-40B4-BE49-F238E27FC236}">
                <a16:creationId xmlns:a16="http://schemas.microsoft.com/office/drawing/2014/main" xmlns="" id="{76760B4B-AAA9-4FD3-81EC-DF2A88CBA056}"/>
              </a:ext>
            </a:extLst>
          </p:cNvPr>
          <p:cNvSpPr/>
          <p:nvPr/>
        </p:nvSpPr>
        <p:spPr>
          <a:xfrm>
            <a:off x="1235075" y="4292951"/>
            <a:ext cx="6087690" cy="1296637"/>
          </a:xfrm>
          <a:prstGeom prst="rect">
            <a:avLst/>
          </a:prstGeom>
        </p:spPr>
        <p:txBody>
          <a:bodyPr wrap="square">
            <a:spAutoFit/>
          </a:bodyPr>
          <a:lstStyle/>
          <a:p>
            <a:pPr algn="just">
              <a:lnSpc>
                <a:spcPct val="150000"/>
              </a:lnSpc>
            </a:pPr>
            <a:r>
              <a:rPr lang="zh-CN" altLang="en-US" dirty="0">
                <a:cs typeface="+mn-ea"/>
                <a:sym typeface="+mn-lt"/>
              </a:rPr>
              <a:t>组织、策划、实施颠覆国家政权、推翻社会主义制度的。</a:t>
            </a:r>
          </a:p>
          <a:p>
            <a:pPr algn="just">
              <a:lnSpc>
                <a:spcPct val="150000"/>
              </a:lnSpc>
            </a:pPr>
            <a:r>
              <a:rPr lang="zh-CN" altLang="en-US" dirty="0">
                <a:cs typeface="+mn-ea"/>
                <a:sym typeface="+mn-lt"/>
              </a:rPr>
              <a:t>     以造谣、诽谤或者其他方式煽动颠覆国家政权、推翻社会主义制度的。</a:t>
            </a:r>
          </a:p>
        </p:txBody>
      </p:sp>
    </p:spTree>
    <p:extLst>
      <p:ext uri="{BB962C8B-B14F-4D97-AF65-F5344CB8AC3E}">
        <p14:creationId xmlns:p14="http://schemas.microsoft.com/office/powerpoint/2010/main" val="309384290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285821"/>
            <a:ext cx="6569086" cy="1296637"/>
          </a:xfrm>
          <a:prstGeom prst="rect">
            <a:avLst/>
          </a:prstGeom>
        </p:spPr>
        <p:txBody>
          <a:bodyPr wrap="square">
            <a:spAutoFit/>
          </a:bodyPr>
          <a:lstStyle/>
          <a:p>
            <a:pPr algn="just">
              <a:lnSpc>
                <a:spcPct val="150000"/>
              </a:lnSpc>
            </a:pPr>
            <a:r>
              <a:rPr lang="zh-CN" altLang="en-US" dirty="0">
                <a:cs typeface="+mn-ea"/>
                <a:sym typeface="+mn-lt"/>
              </a:rPr>
              <a:t>与境外机构、组织、个人相勾结，实施本章第一百零三条、第一百零四条、第一百零五条规定之罪的，依照各该条的规定从重处罚。</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58994A57-FAB9-4720-9083-E22D1AEE8B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8196" y="2152642"/>
            <a:ext cx="2614880" cy="1492160"/>
          </a:xfrm>
          <a:prstGeom prst="rect">
            <a:avLst/>
          </a:prstGeom>
        </p:spPr>
      </p:pic>
      <p:sp>
        <p:nvSpPr>
          <p:cNvPr id="17" name="矩形 16">
            <a:extLst>
              <a:ext uri="{FF2B5EF4-FFF2-40B4-BE49-F238E27FC236}">
                <a16:creationId xmlns:a16="http://schemas.microsoft.com/office/drawing/2014/main" xmlns="" id="{777B202A-B4B6-4B54-ABD4-5E8100F5C3A6}"/>
              </a:ext>
            </a:extLst>
          </p:cNvPr>
          <p:cNvSpPr/>
          <p:nvPr/>
        </p:nvSpPr>
        <p:spPr>
          <a:xfrm>
            <a:off x="1235075" y="4242555"/>
            <a:ext cx="9613900" cy="1296637"/>
          </a:xfrm>
          <a:prstGeom prst="rect">
            <a:avLst/>
          </a:prstGeom>
        </p:spPr>
        <p:txBody>
          <a:bodyPr wrap="square">
            <a:spAutoFit/>
          </a:bodyPr>
          <a:lstStyle/>
          <a:p>
            <a:pPr algn="just">
              <a:lnSpc>
                <a:spcPct val="150000"/>
              </a:lnSpc>
            </a:pPr>
            <a:r>
              <a:rPr lang="zh-CN" altLang="en-US" dirty="0">
                <a:cs typeface="+mn-ea"/>
                <a:sym typeface="+mn-lt"/>
              </a:rPr>
              <a:t>境内外机构、组织或者个人资助境内组织或者个人实施本章第一百零二条、第一百零三条、第一百零四条、第一百零五条规定之罪的，对直接责任人员，处五年以下有期徒刑、拘役、管制或者剥夺政治权利；情节严重的，处五年以上有期徒刑。</a:t>
            </a:r>
          </a:p>
        </p:txBody>
      </p:sp>
      <p:sp>
        <p:nvSpPr>
          <p:cNvPr id="19" name="矩形: 圆角 18">
            <a:extLst>
              <a:ext uri="{FF2B5EF4-FFF2-40B4-BE49-F238E27FC236}">
                <a16:creationId xmlns:a16="http://schemas.microsoft.com/office/drawing/2014/main" xmlns="" id="{CDE7045D-E3E2-4069-89EB-A362AB88524D}"/>
              </a:ext>
            </a:extLst>
          </p:cNvPr>
          <p:cNvSpPr>
            <a:spLocks/>
          </p:cNvSpPr>
          <p:nvPr/>
        </p:nvSpPr>
        <p:spPr>
          <a:xfrm>
            <a:off x="1277862" y="1742938"/>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第一百零六条</a:t>
            </a:r>
          </a:p>
        </p:txBody>
      </p:sp>
      <p:sp>
        <p:nvSpPr>
          <p:cNvPr id="25" name="矩形: 圆角 24">
            <a:extLst>
              <a:ext uri="{FF2B5EF4-FFF2-40B4-BE49-F238E27FC236}">
                <a16:creationId xmlns:a16="http://schemas.microsoft.com/office/drawing/2014/main" xmlns="" id="{EF040365-1A80-4124-98E8-8991DCF8B9AF}"/>
              </a:ext>
            </a:extLst>
          </p:cNvPr>
          <p:cNvSpPr>
            <a:spLocks/>
          </p:cNvSpPr>
          <p:nvPr/>
        </p:nvSpPr>
        <p:spPr>
          <a:xfrm>
            <a:off x="1277862" y="3699671"/>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第一百零七条</a:t>
            </a:r>
          </a:p>
        </p:txBody>
      </p:sp>
    </p:spTree>
    <p:extLst>
      <p:ext uri="{BB962C8B-B14F-4D97-AF65-F5344CB8AC3E}">
        <p14:creationId xmlns:p14="http://schemas.microsoft.com/office/powerpoint/2010/main" val="1274294081"/>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p:bldP spid="19"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247328"/>
            <a:ext cx="6569086" cy="1296637"/>
          </a:xfrm>
          <a:prstGeom prst="rect">
            <a:avLst/>
          </a:prstGeom>
        </p:spPr>
        <p:txBody>
          <a:bodyPr wrap="square">
            <a:spAutoFit/>
          </a:bodyPr>
          <a:lstStyle/>
          <a:p>
            <a:pPr algn="just">
              <a:lnSpc>
                <a:spcPct val="150000"/>
              </a:lnSpc>
            </a:pPr>
            <a:r>
              <a:rPr lang="zh-CN" altLang="en-US" dirty="0">
                <a:cs typeface="+mn-ea"/>
                <a:sym typeface="+mn-lt"/>
              </a:rPr>
              <a:t>投敌叛变的，处三年以上十年以下有期徒刑；情节严重或者带领武装部队人员、人民警察、民兵投敌叛变的，处十年以上有期徒刑或者无期徒刑。</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7A6084BD-2A5B-4308-A671-89696F53B2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6624" y="1530695"/>
            <a:ext cx="2744833" cy="2744833"/>
          </a:xfrm>
          <a:prstGeom prst="rect">
            <a:avLst/>
          </a:prstGeom>
        </p:spPr>
      </p:pic>
      <p:sp>
        <p:nvSpPr>
          <p:cNvPr id="17" name="矩形 16">
            <a:extLst>
              <a:ext uri="{FF2B5EF4-FFF2-40B4-BE49-F238E27FC236}">
                <a16:creationId xmlns:a16="http://schemas.microsoft.com/office/drawing/2014/main" xmlns="" id="{B55F5CF4-233B-4EB9-BFF7-6924D39A5F0F}"/>
              </a:ext>
            </a:extLst>
          </p:cNvPr>
          <p:cNvSpPr/>
          <p:nvPr/>
        </p:nvSpPr>
        <p:spPr>
          <a:xfrm>
            <a:off x="1235075" y="4127075"/>
            <a:ext cx="9613900" cy="1712135"/>
          </a:xfrm>
          <a:prstGeom prst="rect">
            <a:avLst/>
          </a:prstGeom>
        </p:spPr>
        <p:txBody>
          <a:bodyPr wrap="square">
            <a:spAutoFit/>
          </a:bodyPr>
          <a:lstStyle/>
          <a:p>
            <a:pPr algn="just">
              <a:lnSpc>
                <a:spcPct val="150000"/>
              </a:lnSpc>
            </a:pPr>
            <a:r>
              <a:rPr lang="zh-CN" altLang="en-US" dirty="0">
                <a:cs typeface="+mn-ea"/>
                <a:sym typeface="+mn-lt"/>
              </a:rPr>
              <a:t>国家机关工作人员在履行公务期间，擅离岗位，叛逃境外或者在境外叛逃，危害中华人民共和国国家安全的，处五年以下有期徒刑、拘役、管制或者剥夺政治权利；情节严重的，处五年以上十年以下有期徒刑。</a:t>
            </a:r>
          </a:p>
          <a:p>
            <a:pPr algn="just">
              <a:lnSpc>
                <a:spcPct val="150000"/>
              </a:lnSpc>
            </a:pPr>
            <a:r>
              <a:rPr lang="zh-CN" altLang="en-US" dirty="0">
                <a:cs typeface="+mn-ea"/>
                <a:sym typeface="+mn-lt"/>
              </a:rPr>
              <a:t>    掌握国家秘密的国家工作人员犯前款罪的，依照前款的规定从重处罚。</a:t>
            </a:r>
          </a:p>
        </p:txBody>
      </p:sp>
      <p:sp>
        <p:nvSpPr>
          <p:cNvPr id="19" name="矩形: 圆角 18">
            <a:extLst>
              <a:ext uri="{FF2B5EF4-FFF2-40B4-BE49-F238E27FC236}">
                <a16:creationId xmlns:a16="http://schemas.microsoft.com/office/drawing/2014/main" xmlns="" id="{7CD52E34-748C-42CC-A8FC-A2FB7EAD6343}"/>
              </a:ext>
            </a:extLst>
          </p:cNvPr>
          <p:cNvSpPr>
            <a:spLocks/>
          </p:cNvSpPr>
          <p:nvPr/>
        </p:nvSpPr>
        <p:spPr>
          <a:xfrm>
            <a:off x="1277862" y="1742938"/>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第一百零八条</a:t>
            </a:r>
          </a:p>
        </p:txBody>
      </p:sp>
      <p:sp>
        <p:nvSpPr>
          <p:cNvPr id="25" name="矩形: 圆角 24">
            <a:extLst>
              <a:ext uri="{FF2B5EF4-FFF2-40B4-BE49-F238E27FC236}">
                <a16:creationId xmlns:a16="http://schemas.microsoft.com/office/drawing/2014/main" xmlns="" id="{98ECDD4A-F7C4-4501-8A12-3609B9960E21}"/>
              </a:ext>
            </a:extLst>
          </p:cNvPr>
          <p:cNvSpPr>
            <a:spLocks/>
          </p:cNvSpPr>
          <p:nvPr/>
        </p:nvSpPr>
        <p:spPr>
          <a:xfrm>
            <a:off x="1277862" y="3622685"/>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第一百零九条</a:t>
            </a:r>
          </a:p>
        </p:txBody>
      </p:sp>
    </p:spTree>
    <p:extLst>
      <p:ext uri="{BB962C8B-B14F-4D97-AF65-F5344CB8AC3E}">
        <p14:creationId xmlns:p14="http://schemas.microsoft.com/office/powerpoint/2010/main" val="2273454034"/>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p:bldP spid="19"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207577"/>
            <a:ext cx="6569086" cy="1296637"/>
          </a:xfrm>
          <a:prstGeom prst="rect">
            <a:avLst/>
          </a:prstGeom>
        </p:spPr>
        <p:txBody>
          <a:bodyPr wrap="square">
            <a:spAutoFit/>
          </a:bodyPr>
          <a:lstStyle/>
          <a:p>
            <a:pPr algn="just">
              <a:lnSpc>
                <a:spcPct val="150000"/>
              </a:lnSpc>
            </a:pPr>
            <a:r>
              <a:rPr lang="zh-CN" altLang="en-US" dirty="0">
                <a:cs typeface="+mn-ea"/>
                <a:sym typeface="+mn-lt"/>
              </a:rPr>
              <a:t>有下列间谍行为之一，危害国家安全的：</a:t>
            </a:r>
          </a:p>
          <a:p>
            <a:pPr algn="just">
              <a:lnSpc>
                <a:spcPct val="150000"/>
              </a:lnSpc>
            </a:pPr>
            <a:r>
              <a:rPr lang="zh-CN" altLang="en-US" dirty="0">
                <a:cs typeface="+mn-ea"/>
                <a:sym typeface="+mn-lt"/>
              </a:rPr>
              <a:t>（一）参加间谍组织或者接受间谍组织及其代理人的任务的；</a:t>
            </a:r>
          </a:p>
          <a:p>
            <a:pPr algn="just">
              <a:lnSpc>
                <a:spcPct val="150000"/>
              </a:lnSpc>
            </a:pPr>
            <a:r>
              <a:rPr lang="zh-CN" altLang="en-US" dirty="0">
                <a:cs typeface="+mn-ea"/>
                <a:sym typeface="+mn-lt"/>
              </a:rPr>
              <a:t>（二）为敌人指示轰击目标的。</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E7C3BE5C-0614-4259-97D2-7724B3B543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196" y="2111744"/>
            <a:ext cx="3091851" cy="3091851"/>
          </a:xfrm>
          <a:prstGeom prst="rect">
            <a:avLst/>
          </a:prstGeom>
        </p:spPr>
      </p:pic>
      <p:sp>
        <p:nvSpPr>
          <p:cNvPr id="17" name="矩形: 圆角 16">
            <a:extLst>
              <a:ext uri="{FF2B5EF4-FFF2-40B4-BE49-F238E27FC236}">
                <a16:creationId xmlns:a16="http://schemas.microsoft.com/office/drawing/2014/main" xmlns="" id="{2CA302BF-F416-4D5E-B049-543770FB2E39}"/>
              </a:ext>
            </a:extLst>
          </p:cNvPr>
          <p:cNvSpPr>
            <a:spLocks/>
          </p:cNvSpPr>
          <p:nvPr/>
        </p:nvSpPr>
        <p:spPr>
          <a:xfrm>
            <a:off x="1277862" y="1703389"/>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第一百一十条</a:t>
            </a:r>
          </a:p>
        </p:txBody>
      </p:sp>
      <p:sp>
        <p:nvSpPr>
          <p:cNvPr id="19" name="矩形: 圆角 18">
            <a:extLst>
              <a:ext uri="{FF2B5EF4-FFF2-40B4-BE49-F238E27FC236}">
                <a16:creationId xmlns:a16="http://schemas.microsoft.com/office/drawing/2014/main" xmlns="" id="{34DDF4C3-9E34-4865-995E-1EB9421E468C}"/>
              </a:ext>
            </a:extLst>
          </p:cNvPr>
          <p:cNvSpPr>
            <a:spLocks/>
          </p:cNvSpPr>
          <p:nvPr/>
        </p:nvSpPr>
        <p:spPr>
          <a:xfrm>
            <a:off x="1277862" y="3582732"/>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第一百一十一条</a:t>
            </a:r>
          </a:p>
        </p:txBody>
      </p:sp>
      <p:sp>
        <p:nvSpPr>
          <p:cNvPr id="25" name="矩形 24">
            <a:extLst>
              <a:ext uri="{FF2B5EF4-FFF2-40B4-BE49-F238E27FC236}">
                <a16:creationId xmlns:a16="http://schemas.microsoft.com/office/drawing/2014/main" xmlns="" id="{A32C4FA5-C915-4291-B114-32F5D2EBFF5C}"/>
              </a:ext>
            </a:extLst>
          </p:cNvPr>
          <p:cNvSpPr/>
          <p:nvPr/>
        </p:nvSpPr>
        <p:spPr>
          <a:xfrm>
            <a:off x="1235075" y="4086920"/>
            <a:ext cx="6569086" cy="1712135"/>
          </a:xfrm>
          <a:prstGeom prst="rect">
            <a:avLst/>
          </a:prstGeom>
        </p:spPr>
        <p:txBody>
          <a:bodyPr wrap="square">
            <a:spAutoFit/>
          </a:bodyPr>
          <a:lstStyle/>
          <a:p>
            <a:pPr algn="just">
              <a:lnSpc>
                <a:spcPct val="150000"/>
              </a:lnSpc>
            </a:pPr>
            <a:r>
              <a:rPr lang="zh-CN" altLang="en-US" dirty="0">
                <a:cs typeface="+mn-ea"/>
                <a:sym typeface="+mn-lt"/>
              </a:rPr>
              <a:t>为境外的机构、组织、人员窃取、刺探、收买、非法提供国家秘密或者情报的，处五年以上十年以下有期徒刑；情节特别严重的，处十年以上有期徒刑或者无期徒刑；情节较轻的，处五年以下有期徒刑、拘役、管制或者剥夺政治权利。</a:t>
            </a:r>
          </a:p>
        </p:txBody>
      </p:sp>
    </p:spTree>
    <p:extLst>
      <p:ext uri="{BB962C8B-B14F-4D97-AF65-F5344CB8AC3E}">
        <p14:creationId xmlns:p14="http://schemas.microsoft.com/office/powerpoint/2010/main" val="242851606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4116036"/>
            <a:ext cx="6569086" cy="1296637"/>
          </a:xfrm>
          <a:prstGeom prst="rect">
            <a:avLst/>
          </a:prstGeom>
        </p:spPr>
        <p:txBody>
          <a:bodyPr wrap="square">
            <a:spAutoFit/>
          </a:bodyPr>
          <a:lstStyle/>
          <a:p>
            <a:pPr algn="just">
              <a:lnSpc>
                <a:spcPct val="150000"/>
              </a:lnSpc>
            </a:pPr>
            <a:r>
              <a:rPr lang="zh-CN" altLang="en-US" dirty="0">
                <a:cs typeface="+mn-ea"/>
                <a:sym typeface="+mn-lt"/>
              </a:rPr>
              <a:t>本章上述危害国家安全罪行中，除第一百零三条第二款、第一百零五条、第一百零七条、第一百零九条外，对国家和人民危害特别严重、情节特别恶劣的，可以判处死刑。</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中华人民共和国刑法</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53C5725A-B764-4359-B89C-896DC1EAF4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4414" y="1894899"/>
            <a:ext cx="3788537" cy="3788537"/>
          </a:xfrm>
          <a:prstGeom prst="rect">
            <a:avLst/>
          </a:prstGeom>
        </p:spPr>
      </p:pic>
      <p:sp>
        <p:nvSpPr>
          <p:cNvPr id="17" name="矩形: 圆角 16">
            <a:extLst>
              <a:ext uri="{FF2B5EF4-FFF2-40B4-BE49-F238E27FC236}">
                <a16:creationId xmlns:a16="http://schemas.microsoft.com/office/drawing/2014/main" xmlns="" id="{6E804F7B-AA48-45D3-ACC0-B3F9D645EE36}"/>
              </a:ext>
            </a:extLst>
          </p:cNvPr>
          <p:cNvSpPr>
            <a:spLocks/>
          </p:cNvSpPr>
          <p:nvPr/>
        </p:nvSpPr>
        <p:spPr>
          <a:xfrm>
            <a:off x="1277862" y="2047585"/>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第一百一十二条</a:t>
            </a:r>
          </a:p>
        </p:txBody>
      </p:sp>
      <p:sp>
        <p:nvSpPr>
          <p:cNvPr id="19" name="矩形: 圆角 18">
            <a:extLst>
              <a:ext uri="{FF2B5EF4-FFF2-40B4-BE49-F238E27FC236}">
                <a16:creationId xmlns:a16="http://schemas.microsoft.com/office/drawing/2014/main" xmlns="" id="{2F183AB8-7415-4187-A5D7-C13E2B25E781}"/>
              </a:ext>
            </a:extLst>
          </p:cNvPr>
          <p:cNvSpPr>
            <a:spLocks/>
          </p:cNvSpPr>
          <p:nvPr/>
        </p:nvSpPr>
        <p:spPr>
          <a:xfrm>
            <a:off x="1277862" y="3553262"/>
            <a:ext cx="2610334" cy="425670"/>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第一百一十三条</a:t>
            </a:r>
          </a:p>
        </p:txBody>
      </p:sp>
      <p:sp>
        <p:nvSpPr>
          <p:cNvPr id="25" name="矩形 24">
            <a:extLst>
              <a:ext uri="{FF2B5EF4-FFF2-40B4-BE49-F238E27FC236}">
                <a16:creationId xmlns:a16="http://schemas.microsoft.com/office/drawing/2014/main" xmlns="" id="{6DFCEC79-41BD-4E7C-8C09-FD6476DC665B}"/>
              </a:ext>
            </a:extLst>
          </p:cNvPr>
          <p:cNvSpPr/>
          <p:nvPr/>
        </p:nvSpPr>
        <p:spPr>
          <a:xfrm>
            <a:off x="1235075" y="2723745"/>
            <a:ext cx="6569086" cy="465640"/>
          </a:xfrm>
          <a:prstGeom prst="rect">
            <a:avLst/>
          </a:prstGeom>
        </p:spPr>
        <p:txBody>
          <a:bodyPr wrap="square">
            <a:spAutoFit/>
          </a:bodyPr>
          <a:lstStyle/>
          <a:p>
            <a:pPr algn="just">
              <a:lnSpc>
                <a:spcPct val="150000"/>
              </a:lnSpc>
            </a:pPr>
            <a:r>
              <a:rPr lang="zh-CN" altLang="en-US" dirty="0">
                <a:cs typeface="+mn-ea"/>
                <a:sym typeface="+mn-lt"/>
              </a:rPr>
              <a:t>战时供给敌人武器装备、军用物资资敌的。</a:t>
            </a:r>
          </a:p>
        </p:txBody>
      </p:sp>
    </p:spTree>
    <p:extLst>
      <p:ext uri="{BB962C8B-B14F-4D97-AF65-F5344CB8AC3E}">
        <p14:creationId xmlns:p14="http://schemas.microsoft.com/office/powerpoint/2010/main" val="27132768"/>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05FF538-2607-4D80-8400-2E3AD27E6F58}"/>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3" name="矩形: 圆角 2">
            <a:extLst>
              <a:ext uri="{FF2B5EF4-FFF2-40B4-BE49-F238E27FC236}">
                <a16:creationId xmlns:a16="http://schemas.microsoft.com/office/drawing/2014/main" xmlns="" id="{D074BBC5-E311-4CAA-AF12-0F89B28C5CF0}"/>
              </a:ext>
            </a:extLst>
          </p:cNvPr>
          <p:cNvSpPr/>
          <p:nvPr/>
        </p:nvSpPr>
        <p:spPr>
          <a:xfrm>
            <a:off x="5035658" y="1330240"/>
            <a:ext cx="2120684" cy="625086"/>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-04-</a:t>
            </a:r>
          </a:p>
        </p:txBody>
      </p:sp>
      <p:sp>
        <p:nvSpPr>
          <p:cNvPr id="4" name="矩形 3">
            <a:extLst>
              <a:ext uri="{FF2B5EF4-FFF2-40B4-BE49-F238E27FC236}">
                <a16:creationId xmlns:a16="http://schemas.microsoft.com/office/drawing/2014/main" xmlns="" id="{9EF4480D-ADDA-4689-AED9-F6DD68AC8F15}"/>
              </a:ext>
            </a:extLst>
          </p:cNvPr>
          <p:cNvSpPr/>
          <p:nvPr/>
        </p:nvSpPr>
        <p:spPr>
          <a:xfrm>
            <a:off x="515257" y="2408980"/>
            <a:ext cx="11161486" cy="1107996"/>
          </a:xfrm>
          <a:prstGeom prst="rect">
            <a:avLst/>
          </a:prstGeom>
        </p:spPr>
        <p:txBody>
          <a:bodyPr wrap="square">
            <a:spAutoFit/>
          </a:bodyPr>
          <a:lstStyle/>
          <a:p>
            <a:pPr algn="dist"/>
            <a:r>
              <a:rPr lang="zh-CN" altLang="en-US" sz="6600" b="1" dirty="0">
                <a:solidFill>
                  <a:srgbClr val="C00000"/>
                </a:solidFill>
                <a:cs typeface="+mn-ea"/>
                <a:sym typeface="+mn-lt"/>
              </a:rPr>
              <a:t>危害国家安全罪相关法条内容</a:t>
            </a:r>
          </a:p>
        </p:txBody>
      </p:sp>
      <p:sp>
        <p:nvSpPr>
          <p:cNvPr id="5" name="矩形 4">
            <a:extLst>
              <a:ext uri="{FF2B5EF4-FFF2-40B4-BE49-F238E27FC236}">
                <a16:creationId xmlns:a16="http://schemas.microsoft.com/office/drawing/2014/main" xmlns="" id="{61022053-B76B-4F08-BE89-649F676969A0}"/>
              </a:ext>
            </a:extLst>
          </p:cNvPr>
          <p:cNvSpPr/>
          <p:nvPr/>
        </p:nvSpPr>
        <p:spPr>
          <a:xfrm>
            <a:off x="2133600" y="3429000"/>
            <a:ext cx="7924800" cy="1025730"/>
          </a:xfrm>
          <a:prstGeom prst="rect">
            <a:avLst/>
          </a:prstGeom>
        </p:spPr>
        <p:txBody>
          <a:bodyPr wrap="square">
            <a:spAutoFit/>
          </a:bodyPr>
          <a:lstStyle/>
          <a:p>
            <a:pPr algn="ctr">
              <a:lnSpc>
                <a:spcPct val="150000"/>
              </a:lnSpc>
            </a:pPr>
            <a:r>
              <a:rPr lang="en-US" altLang="zh-CN" sz="1400" b="1" spc="300" dirty="0">
                <a:solidFill>
                  <a:srgbClr val="C00000"/>
                </a:solidFill>
                <a:cs typeface="+mn-ea"/>
                <a:sym typeface="+mn-lt"/>
              </a:rPr>
              <a:t>Click here to enter your text and change the color or size of the text. Insert the data text icon, change the picture, and have a good </a:t>
            </a:r>
            <a:r>
              <a:rPr lang="en-US" altLang="zh-CN" sz="1400" b="1" spc="300" dirty="0" err="1">
                <a:solidFill>
                  <a:srgbClr val="C00000"/>
                </a:solidFill>
                <a:cs typeface="+mn-ea"/>
                <a:sym typeface="+mn-lt"/>
              </a:rPr>
              <a:t>time.contents</a:t>
            </a:r>
            <a:endParaRPr lang="zh-CN" altLang="en-US" sz="1400" b="1" spc="300" dirty="0">
              <a:solidFill>
                <a:srgbClr val="C00000"/>
              </a:solidFill>
              <a:cs typeface="+mn-ea"/>
              <a:sym typeface="+mn-lt"/>
            </a:endParaRPr>
          </a:p>
        </p:txBody>
      </p:sp>
    </p:spTree>
    <p:extLst>
      <p:ext uri="{BB962C8B-B14F-4D97-AF65-F5344CB8AC3E}">
        <p14:creationId xmlns:p14="http://schemas.microsoft.com/office/powerpoint/2010/main" val="326985195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4" y="1693855"/>
            <a:ext cx="8772525" cy="465640"/>
          </a:xfrm>
          <a:prstGeom prst="rect">
            <a:avLst/>
          </a:prstGeom>
        </p:spPr>
        <p:txBody>
          <a:bodyPr wrap="square">
            <a:spAutoFit/>
          </a:bodyPr>
          <a:lstStyle/>
          <a:p>
            <a:pPr algn="just">
              <a:lnSpc>
                <a:spcPct val="150000"/>
              </a:lnSpc>
            </a:pPr>
            <a:r>
              <a:rPr lang="zh-CN" altLang="en-US" dirty="0">
                <a:cs typeface="+mn-ea"/>
                <a:sym typeface="+mn-lt"/>
              </a:rPr>
              <a:t>根据</a:t>
            </a:r>
            <a:r>
              <a:rPr lang="en-US" altLang="zh-CN" dirty="0">
                <a:cs typeface="+mn-ea"/>
                <a:sym typeface="+mn-lt"/>
              </a:rPr>
              <a:t>《</a:t>
            </a:r>
            <a:r>
              <a:rPr lang="zh-CN" altLang="en-US" dirty="0">
                <a:cs typeface="+mn-ea"/>
                <a:sym typeface="+mn-lt"/>
              </a:rPr>
              <a:t>国家安全法</a:t>
            </a:r>
            <a:r>
              <a:rPr lang="en-US" altLang="zh-CN" dirty="0">
                <a:cs typeface="+mn-ea"/>
                <a:sym typeface="+mn-lt"/>
              </a:rPr>
              <a:t>》</a:t>
            </a:r>
            <a:r>
              <a:rPr lang="zh-CN" altLang="en-US" dirty="0">
                <a:cs typeface="+mn-ea"/>
                <a:sym typeface="+mn-lt"/>
              </a:rPr>
              <a:t>规定，危害国家安全的行为有以下五个方面：</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危害国家安全的行为</a:t>
            </a:r>
            <a:endParaRPr lang="en-US" altLang="zh-CN" sz="2800" dirty="0">
              <a:solidFill>
                <a:srgbClr val="C00000"/>
              </a:solidFill>
              <a:cs typeface="+mn-ea"/>
              <a:sym typeface="+mn-lt"/>
            </a:endParaRPr>
          </a:p>
        </p:txBody>
      </p:sp>
      <p:sp>
        <p:nvSpPr>
          <p:cNvPr id="15" name="矩形: 圆角 14">
            <a:extLst>
              <a:ext uri="{FF2B5EF4-FFF2-40B4-BE49-F238E27FC236}">
                <a16:creationId xmlns:a16="http://schemas.microsoft.com/office/drawing/2014/main" xmlns="" id="{3C6CAA28-1D4F-4E4C-BFC0-6681355AB00E}"/>
              </a:ext>
            </a:extLst>
          </p:cNvPr>
          <p:cNvSpPr/>
          <p:nvPr/>
        </p:nvSpPr>
        <p:spPr>
          <a:xfrm>
            <a:off x="1346199" y="2332909"/>
            <a:ext cx="9365343" cy="523220"/>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cs typeface="+mn-ea"/>
                <a:sym typeface="+mn-lt"/>
              </a:rPr>
              <a:t>①阴谋颠覆政府、分裂国家、推翻社会主义制度的；</a:t>
            </a:r>
          </a:p>
        </p:txBody>
      </p:sp>
      <p:sp>
        <p:nvSpPr>
          <p:cNvPr id="17" name="矩形: 圆角 16">
            <a:extLst>
              <a:ext uri="{FF2B5EF4-FFF2-40B4-BE49-F238E27FC236}">
                <a16:creationId xmlns:a16="http://schemas.microsoft.com/office/drawing/2014/main" xmlns="" id="{F30ADE14-FD81-4B2E-ACA0-4D40809F038A}"/>
              </a:ext>
            </a:extLst>
          </p:cNvPr>
          <p:cNvSpPr/>
          <p:nvPr/>
        </p:nvSpPr>
        <p:spPr>
          <a:xfrm>
            <a:off x="1346199" y="3031858"/>
            <a:ext cx="9365343" cy="523220"/>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cs typeface="+mn-ea"/>
                <a:sym typeface="+mn-lt"/>
              </a:rPr>
              <a:t>②参加间谍组织或者接受间谍组织及其代理人任务的；</a:t>
            </a:r>
          </a:p>
        </p:txBody>
      </p:sp>
      <p:sp>
        <p:nvSpPr>
          <p:cNvPr id="19" name="矩形: 圆角 18">
            <a:extLst>
              <a:ext uri="{FF2B5EF4-FFF2-40B4-BE49-F238E27FC236}">
                <a16:creationId xmlns:a16="http://schemas.microsoft.com/office/drawing/2014/main" xmlns="" id="{AB0F684E-4D94-45B3-88D7-50F0D718E64D}"/>
              </a:ext>
            </a:extLst>
          </p:cNvPr>
          <p:cNvSpPr/>
          <p:nvPr/>
        </p:nvSpPr>
        <p:spPr>
          <a:xfrm>
            <a:off x="1346199" y="3730807"/>
            <a:ext cx="9365343" cy="523220"/>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cs typeface="+mn-ea"/>
                <a:sym typeface="+mn-lt"/>
              </a:rPr>
              <a:t>③窃取、刺探、收买、非法提供国家秘密的；</a:t>
            </a:r>
          </a:p>
        </p:txBody>
      </p:sp>
      <p:sp>
        <p:nvSpPr>
          <p:cNvPr id="25" name="矩形: 圆角 24">
            <a:extLst>
              <a:ext uri="{FF2B5EF4-FFF2-40B4-BE49-F238E27FC236}">
                <a16:creationId xmlns:a16="http://schemas.microsoft.com/office/drawing/2014/main" xmlns="" id="{EF352C64-FEA8-4F10-A4EA-3A3E5703CD7C}"/>
              </a:ext>
            </a:extLst>
          </p:cNvPr>
          <p:cNvSpPr/>
          <p:nvPr/>
        </p:nvSpPr>
        <p:spPr>
          <a:xfrm>
            <a:off x="1346200" y="4429756"/>
            <a:ext cx="6457962" cy="523220"/>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cs typeface="+mn-ea"/>
                <a:sym typeface="+mn-lt"/>
              </a:rPr>
              <a:t>④策动、勾引、收买国家工作人员叛变的；</a:t>
            </a:r>
          </a:p>
        </p:txBody>
      </p:sp>
      <p:sp>
        <p:nvSpPr>
          <p:cNvPr id="29" name="矩形: 圆角 28">
            <a:extLst>
              <a:ext uri="{FF2B5EF4-FFF2-40B4-BE49-F238E27FC236}">
                <a16:creationId xmlns:a16="http://schemas.microsoft.com/office/drawing/2014/main" xmlns="" id="{E7C19BAB-9355-41C6-A522-1993FDC06BB3}"/>
              </a:ext>
            </a:extLst>
          </p:cNvPr>
          <p:cNvSpPr/>
          <p:nvPr/>
        </p:nvSpPr>
        <p:spPr>
          <a:xfrm>
            <a:off x="1346200" y="5128705"/>
            <a:ext cx="6457962" cy="523220"/>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cs typeface="+mn-ea"/>
                <a:sym typeface="+mn-lt"/>
              </a:rPr>
              <a:t>⑤进行危害国家安全的其他破坏活动的。</a:t>
            </a:r>
          </a:p>
        </p:txBody>
      </p:sp>
      <p:pic>
        <p:nvPicPr>
          <p:cNvPr id="5" name="图片 4">
            <a:extLst>
              <a:ext uri="{FF2B5EF4-FFF2-40B4-BE49-F238E27FC236}">
                <a16:creationId xmlns:a16="http://schemas.microsoft.com/office/drawing/2014/main" xmlns="" id="{9D56163F-7337-4D9F-A11B-8C9931BD7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971" y="4107164"/>
            <a:ext cx="2242004" cy="1494669"/>
          </a:xfrm>
          <a:prstGeom prst="rect">
            <a:avLst/>
          </a:prstGeom>
        </p:spPr>
      </p:pic>
    </p:spTree>
    <p:extLst>
      <p:ext uri="{BB962C8B-B14F-4D97-AF65-F5344CB8AC3E}">
        <p14:creationId xmlns:p14="http://schemas.microsoft.com/office/powerpoint/2010/main" val="207530464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5" grpId="0" animBg="1"/>
      <p:bldP spid="17" grpId="0" animBg="1"/>
      <p:bldP spid="19" grpId="0" animBg="1"/>
      <p:bldP spid="2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29AD62E-3D95-46B5-A592-86D34B64102A}"/>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pic>
        <p:nvPicPr>
          <p:cNvPr id="7" name="图片 6">
            <a:extLst>
              <a:ext uri="{FF2B5EF4-FFF2-40B4-BE49-F238E27FC236}">
                <a16:creationId xmlns:a16="http://schemas.microsoft.com/office/drawing/2014/main" xmlns="" id="{295C4C1F-C891-48B3-A807-7332A8366A76}"/>
              </a:ext>
            </a:extLst>
          </p:cNvPr>
          <p:cNvPicPr>
            <a:picLocks noChangeAspect="1"/>
          </p:cNvPicPr>
          <p:nvPr/>
        </p:nvPicPr>
        <p:blipFill rotWithShape="1">
          <a:blip r:embed="rId3"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p:blipFill>
        <p:spPr>
          <a:xfrm>
            <a:off x="-58056" y="4888681"/>
            <a:ext cx="12250056" cy="1969319"/>
          </a:xfrm>
          <a:prstGeom prst="rect">
            <a:avLst/>
          </a:prstGeom>
        </p:spPr>
      </p:pic>
      <p:sp>
        <p:nvSpPr>
          <p:cNvPr id="15" name="矩形: 圆角 14">
            <a:extLst>
              <a:ext uri="{FF2B5EF4-FFF2-40B4-BE49-F238E27FC236}">
                <a16:creationId xmlns:a16="http://schemas.microsoft.com/office/drawing/2014/main" xmlns="" id="{67EFA08B-D3A9-42A2-BBE6-8F7124E1A783}"/>
              </a:ext>
            </a:extLst>
          </p:cNvPr>
          <p:cNvSpPr/>
          <p:nvPr/>
        </p:nvSpPr>
        <p:spPr>
          <a:xfrm>
            <a:off x="4024993" y="1863751"/>
            <a:ext cx="2690586" cy="930612"/>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02.</a:t>
            </a:r>
            <a:r>
              <a:rPr lang="zh-CN" altLang="en-US" sz="2000" b="1" dirty="0">
                <a:cs typeface="+mn-ea"/>
                <a:sym typeface="+mn-lt"/>
              </a:rPr>
              <a:t>什么是国家安全</a:t>
            </a:r>
            <a:endParaRPr lang="en-US" altLang="zh-CN" sz="2000" b="1" dirty="0">
              <a:cs typeface="+mn-ea"/>
              <a:sym typeface="+mn-lt"/>
            </a:endParaRPr>
          </a:p>
        </p:txBody>
      </p:sp>
      <p:sp>
        <p:nvSpPr>
          <p:cNvPr id="10" name="矩形: 圆角 9">
            <a:extLst>
              <a:ext uri="{FF2B5EF4-FFF2-40B4-BE49-F238E27FC236}">
                <a16:creationId xmlns:a16="http://schemas.microsoft.com/office/drawing/2014/main" xmlns="" id="{467A8108-8EFB-43F1-BE01-E8810411F531}"/>
              </a:ext>
            </a:extLst>
          </p:cNvPr>
          <p:cNvSpPr/>
          <p:nvPr/>
        </p:nvSpPr>
        <p:spPr>
          <a:xfrm>
            <a:off x="560613" y="1863751"/>
            <a:ext cx="3028261" cy="930612"/>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01.</a:t>
            </a:r>
            <a:r>
              <a:rPr lang="zh-CN" altLang="en-US" sz="2000" b="1" dirty="0">
                <a:cs typeface="+mn-ea"/>
                <a:sym typeface="+mn-lt"/>
              </a:rPr>
              <a:t>节日介绍</a:t>
            </a:r>
            <a:endParaRPr lang="en-US" altLang="zh-CN" sz="2000" b="1" dirty="0">
              <a:cs typeface="+mn-ea"/>
              <a:sym typeface="+mn-lt"/>
            </a:endParaRPr>
          </a:p>
        </p:txBody>
      </p:sp>
      <p:sp>
        <p:nvSpPr>
          <p:cNvPr id="16" name="矩形: 圆角 15">
            <a:extLst>
              <a:ext uri="{FF2B5EF4-FFF2-40B4-BE49-F238E27FC236}">
                <a16:creationId xmlns:a16="http://schemas.microsoft.com/office/drawing/2014/main" xmlns="" id="{2CA27A24-B442-420C-9A24-DC7407E7EFBF}"/>
              </a:ext>
            </a:extLst>
          </p:cNvPr>
          <p:cNvSpPr/>
          <p:nvPr/>
        </p:nvSpPr>
        <p:spPr>
          <a:xfrm>
            <a:off x="7019405" y="1863751"/>
            <a:ext cx="4214652" cy="930612"/>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03.</a:t>
            </a:r>
            <a:r>
              <a:rPr lang="zh-CN" altLang="en-US" sz="2000" b="1" dirty="0">
                <a:cs typeface="+mn-ea"/>
                <a:sym typeface="+mn-lt"/>
              </a:rPr>
              <a:t>危害国家安全行为及相关罪名</a:t>
            </a:r>
          </a:p>
        </p:txBody>
      </p:sp>
      <p:sp>
        <p:nvSpPr>
          <p:cNvPr id="22" name="矩形: 圆角 21">
            <a:extLst>
              <a:ext uri="{FF2B5EF4-FFF2-40B4-BE49-F238E27FC236}">
                <a16:creationId xmlns:a16="http://schemas.microsoft.com/office/drawing/2014/main" xmlns="" id="{DB9DCAD0-18E6-4A5E-8F18-7F0277F42886}"/>
              </a:ext>
            </a:extLst>
          </p:cNvPr>
          <p:cNvSpPr/>
          <p:nvPr/>
        </p:nvSpPr>
        <p:spPr>
          <a:xfrm>
            <a:off x="560613" y="3104359"/>
            <a:ext cx="6154966" cy="930612"/>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04.</a:t>
            </a:r>
            <a:r>
              <a:rPr lang="zh-CN" altLang="en-US" sz="2000" b="1" dirty="0">
                <a:cs typeface="+mn-ea"/>
                <a:sym typeface="+mn-lt"/>
              </a:rPr>
              <a:t>危害国家安全罪相关法条内容</a:t>
            </a:r>
          </a:p>
        </p:txBody>
      </p:sp>
      <p:sp>
        <p:nvSpPr>
          <p:cNvPr id="23" name="矩形: 圆角 22">
            <a:extLst>
              <a:ext uri="{FF2B5EF4-FFF2-40B4-BE49-F238E27FC236}">
                <a16:creationId xmlns:a16="http://schemas.microsoft.com/office/drawing/2014/main" xmlns="" id="{DFC20A56-7878-4FEC-80A2-44280E829414}"/>
              </a:ext>
            </a:extLst>
          </p:cNvPr>
          <p:cNvSpPr/>
          <p:nvPr/>
        </p:nvSpPr>
        <p:spPr>
          <a:xfrm>
            <a:off x="7019405" y="3104359"/>
            <a:ext cx="4214652" cy="930612"/>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05.</a:t>
            </a:r>
            <a:r>
              <a:rPr lang="zh-CN" altLang="en-US" sz="2000" b="1" dirty="0">
                <a:cs typeface="+mn-ea"/>
                <a:sym typeface="+mn-lt"/>
              </a:rPr>
              <a:t>我们应当如何维护国家安全</a:t>
            </a:r>
          </a:p>
        </p:txBody>
      </p:sp>
      <p:grpSp>
        <p:nvGrpSpPr>
          <p:cNvPr id="33" name="组合 32">
            <a:extLst>
              <a:ext uri="{FF2B5EF4-FFF2-40B4-BE49-F238E27FC236}">
                <a16:creationId xmlns:a16="http://schemas.microsoft.com/office/drawing/2014/main" xmlns="" id="{04EBB2A9-A829-4BCF-BB54-17856360855F}"/>
              </a:ext>
            </a:extLst>
          </p:cNvPr>
          <p:cNvGrpSpPr/>
          <p:nvPr/>
        </p:nvGrpSpPr>
        <p:grpSpPr>
          <a:xfrm>
            <a:off x="3704636" y="-146725"/>
            <a:ext cx="4782728" cy="1583621"/>
            <a:chOff x="3704636" y="-270611"/>
            <a:chExt cx="4782728" cy="1583621"/>
          </a:xfrm>
        </p:grpSpPr>
        <p:sp>
          <p:nvSpPr>
            <p:cNvPr id="9" name="矩形 8">
              <a:extLst>
                <a:ext uri="{FF2B5EF4-FFF2-40B4-BE49-F238E27FC236}">
                  <a16:creationId xmlns:a16="http://schemas.microsoft.com/office/drawing/2014/main" xmlns="" id="{48BA115E-035F-4B02-A102-FF6A6705CE2D}"/>
                </a:ext>
              </a:extLst>
            </p:cNvPr>
            <p:cNvSpPr/>
            <p:nvPr/>
          </p:nvSpPr>
          <p:spPr>
            <a:xfrm>
              <a:off x="4838700" y="205014"/>
              <a:ext cx="2514600" cy="1107996"/>
            </a:xfrm>
            <a:prstGeom prst="rect">
              <a:avLst/>
            </a:prstGeom>
          </p:spPr>
          <p:txBody>
            <a:bodyPr wrap="square">
              <a:spAutoFit/>
            </a:bodyPr>
            <a:lstStyle/>
            <a:p>
              <a:pPr algn="ctr"/>
              <a:r>
                <a:rPr lang="zh-CN" altLang="en-US" sz="6600" b="1" dirty="0">
                  <a:solidFill>
                    <a:srgbClr val="C00000"/>
                  </a:solidFill>
                  <a:cs typeface="+mn-ea"/>
                  <a:sym typeface="+mn-lt"/>
                </a:rPr>
                <a:t>目录</a:t>
              </a:r>
            </a:p>
          </p:txBody>
        </p:sp>
        <p:grpSp>
          <p:nvGrpSpPr>
            <p:cNvPr id="32" name="组合 31">
              <a:extLst>
                <a:ext uri="{FF2B5EF4-FFF2-40B4-BE49-F238E27FC236}">
                  <a16:creationId xmlns:a16="http://schemas.microsoft.com/office/drawing/2014/main" xmlns="" id="{F99AF8D3-3AA2-4B49-A599-0F7337D51E0E}"/>
                </a:ext>
              </a:extLst>
            </p:cNvPr>
            <p:cNvGrpSpPr/>
            <p:nvPr/>
          </p:nvGrpSpPr>
          <p:grpSpPr>
            <a:xfrm>
              <a:off x="3704636" y="-270611"/>
              <a:ext cx="4782728" cy="1583621"/>
              <a:chOff x="3638096" y="-270611"/>
              <a:chExt cx="4782728" cy="1583621"/>
            </a:xfrm>
          </p:grpSpPr>
          <p:grpSp>
            <p:nvGrpSpPr>
              <p:cNvPr id="28" name="组合 27">
                <a:extLst>
                  <a:ext uri="{FF2B5EF4-FFF2-40B4-BE49-F238E27FC236}">
                    <a16:creationId xmlns:a16="http://schemas.microsoft.com/office/drawing/2014/main" xmlns="" id="{0623A29F-B378-4E69-BDEF-23D61AB5F176}"/>
                  </a:ext>
                </a:extLst>
              </p:cNvPr>
              <p:cNvGrpSpPr/>
              <p:nvPr/>
            </p:nvGrpSpPr>
            <p:grpSpPr>
              <a:xfrm>
                <a:off x="6943725" y="-270611"/>
                <a:ext cx="1477099" cy="1583621"/>
                <a:chOff x="6943725" y="-270611"/>
                <a:chExt cx="1477099" cy="1583621"/>
              </a:xfrm>
            </p:grpSpPr>
            <p:pic>
              <p:nvPicPr>
                <p:cNvPr id="26" name="图片 25">
                  <a:extLst>
                    <a:ext uri="{FF2B5EF4-FFF2-40B4-BE49-F238E27FC236}">
                      <a16:creationId xmlns:a16="http://schemas.microsoft.com/office/drawing/2014/main" xmlns="" id="{44D6CE38-10CA-4ABC-B827-5A64295590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019405" y="-270611"/>
                  <a:ext cx="1401419" cy="1502231"/>
                </a:xfrm>
                <a:prstGeom prst="rect">
                  <a:avLst/>
                </a:prstGeom>
              </p:spPr>
            </p:pic>
            <p:sp>
              <p:nvSpPr>
                <p:cNvPr id="27" name="椭圆 26">
                  <a:extLst>
                    <a:ext uri="{FF2B5EF4-FFF2-40B4-BE49-F238E27FC236}">
                      <a16:creationId xmlns:a16="http://schemas.microsoft.com/office/drawing/2014/main" xmlns="" id="{F15F114A-DA6C-4589-A8A1-21971F1FD6C6}"/>
                    </a:ext>
                  </a:extLst>
                </p:cNvPr>
                <p:cNvSpPr/>
                <p:nvPr/>
              </p:nvSpPr>
              <p:spPr>
                <a:xfrm rot="20597268">
                  <a:off x="6943725" y="847725"/>
                  <a:ext cx="238125" cy="465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a:extLst>
                  <a:ext uri="{FF2B5EF4-FFF2-40B4-BE49-F238E27FC236}">
                    <a16:creationId xmlns:a16="http://schemas.microsoft.com/office/drawing/2014/main" xmlns="" id="{72E68A1A-6534-4D95-A091-688275DB08F4}"/>
                  </a:ext>
                </a:extLst>
              </p:cNvPr>
              <p:cNvGrpSpPr/>
              <p:nvPr/>
            </p:nvGrpSpPr>
            <p:grpSpPr>
              <a:xfrm flipH="1">
                <a:off x="3638096" y="-270611"/>
                <a:ext cx="1477099" cy="1583621"/>
                <a:chOff x="6943725" y="-270611"/>
                <a:chExt cx="1477099" cy="1583621"/>
              </a:xfrm>
            </p:grpSpPr>
            <p:pic>
              <p:nvPicPr>
                <p:cNvPr id="30" name="图片 29">
                  <a:extLst>
                    <a:ext uri="{FF2B5EF4-FFF2-40B4-BE49-F238E27FC236}">
                      <a16:creationId xmlns:a16="http://schemas.microsoft.com/office/drawing/2014/main" xmlns="" id="{E33A70BD-7DE4-4622-ABD9-6CE5CB2387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019405" y="-270611"/>
                  <a:ext cx="1401419" cy="1502231"/>
                </a:xfrm>
                <a:prstGeom prst="rect">
                  <a:avLst/>
                </a:prstGeom>
              </p:spPr>
            </p:pic>
            <p:sp>
              <p:nvSpPr>
                <p:cNvPr id="31" name="椭圆 30">
                  <a:extLst>
                    <a:ext uri="{FF2B5EF4-FFF2-40B4-BE49-F238E27FC236}">
                      <a16:creationId xmlns:a16="http://schemas.microsoft.com/office/drawing/2014/main" xmlns="" id="{FDBAF060-4379-41DF-A834-AB4FDCD3BDE6}"/>
                    </a:ext>
                  </a:extLst>
                </p:cNvPr>
                <p:cNvSpPr/>
                <p:nvPr/>
              </p:nvSpPr>
              <p:spPr>
                <a:xfrm rot="20597268">
                  <a:off x="6943725" y="847725"/>
                  <a:ext cx="238125" cy="465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
        <p:nvSpPr>
          <p:cNvPr id="2" name="文本框 1"/>
          <p:cNvSpPr txBox="1"/>
          <p:nvPr/>
        </p:nvSpPr>
        <p:spPr>
          <a:xfrm>
            <a:off x="1074198" y="1189608"/>
            <a:ext cx="1491449" cy="215444"/>
          </a:xfrm>
          <a:prstGeom prst="rect">
            <a:avLst/>
          </a:prstGeom>
          <a:noFill/>
        </p:spPr>
        <p:txBody>
          <a:bodyPr wrap="square" rtlCol="0">
            <a:spAutoFit/>
          </a:bodyPr>
          <a:lstStyle/>
          <a:p>
            <a:r>
              <a:rPr lang="en-US" altLang="zh-CN" sz="800" dirty="0">
                <a:solidFill>
                  <a:srgbClr val="FAFFFF"/>
                </a:solidFill>
              </a:rPr>
              <a:t>https://www.ypppt.com/</a:t>
            </a:r>
            <a:endParaRPr lang="zh-CN" altLang="en-US" sz="800" dirty="0">
              <a:solidFill>
                <a:srgbClr val="FAFFFF"/>
              </a:solidFill>
            </a:endParaRPr>
          </a:p>
        </p:txBody>
      </p:sp>
    </p:spTree>
    <p:extLst>
      <p:ext uri="{BB962C8B-B14F-4D97-AF65-F5344CB8AC3E}">
        <p14:creationId xmlns:p14="http://schemas.microsoft.com/office/powerpoint/2010/main" val="352535974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outVertical)">
                                      <p:cBhvr>
                                        <p:cTn id="28" dur="500"/>
                                        <p:tgtEl>
                                          <p:spTgt spid="22"/>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6"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155586"/>
            <a:ext cx="6569086" cy="881139"/>
          </a:xfrm>
          <a:prstGeom prst="rect">
            <a:avLst/>
          </a:prstGeom>
        </p:spPr>
        <p:txBody>
          <a:bodyPr wrap="square">
            <a:spAutoFit/>
          </a:bodyPr>
          <a:lstStyle/>
          <a:p>
            <a:pPr algn="just">
              <a:lnSpc>
                <a:spcPct val="150000"/>
              </a:lnSpc>
            </a:pPr>
            <a:r>
              <a:rPr lang="zh-CN" altLang="en-US" dirty="0">
                <a:cs typeface="+mn-ea"/>
                <a:sym typeface="+mn-lt"/>
              </a:rPr>
              <a:t>指勾结外国或者境外机构、组织、个人，危害中华人民共和国的主权、领土完整和安全的行为。</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国家安全的犯罪罪名</a:t>
            </a:r>
            <a:endParaRPr lang="en-US" altLang="zh-CN" sz="2800" dirty="0">
              <a:solidFill>
                <a:srgbClr val="C00000"/>
              </a:solidFill>
              <a:cs typeface="+mn-ea"/>
              <a:sym typeface="+mn-lt"/>
            </a:endParaRPr>
          </a:p>
        </p:txBody>
      </p:sp>
      <p:pic>
        <p:nvPicPr>
          <p:cNvPr id="5" name="图片 4">
            <a:extLst>
              <a:ext uri="{FF2B5EF4-FFF2-40B4-BE49-F238E27FC236}">
                <a16:creationId xmlns:a16="http://schemas.microsoft.com/office/drawing/2014/main" xmlns="" id="{EA2507CD-D120-45BC-8900-1F09F5B77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7810" y="2152642"/>
            <a:ext cx="3329214" cy="3329214"/>
          </a:xfrm>
          <a:prstGeom prst="rect">
            <a:avLst/>
          </a:prstGeom>
        </p:spPr>
      </p:pic>
      <p:sp>
        <p:nvSpPr>
          <p:cNvPr id="17" name="矩形: 圆角 16">
            <a:extLst>
              <a:ext uri="{FF2B5EF4-FFF2-40B4-BE49-F238E27FC236}">
                <a16:creationId xmlns:a16="http://schemas.microsoft.com/office/drawing/2014/main" xmlns="" id="{0176F994-3D00-4102-960F-61E4DA17C788}"/>
              </a:ext>
            </a:extLst>
          </p:cNvPr>
          <p:cNvSpPr>
            <a:spLocks/>
          </p:cNvSpPr>
          <p:nvPr/>
        </p:nvSpPr>
        <p:spPr>
          <a:xfrm>
            <a:off x="1277862" y="1824326"/>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1.</a:t>
            </a:r>
            <a:r>
              <a:rPr lang="zh-CN" altLang="en-US" b="1" dirty="0">
                <a:cs typeface="+mn-ea"/>
                <a:sym typeface="+mn-lt"/>
              </a:rPr>
              <a:t>背叛国家罪：</a:t>
            </a:r>
          </a:p>
        </p:txBody>
      </p:sp>
      <p:sp>
        <p:nvSpPr>
          <p:cNvPr id="19" name="矩形: 圆角 18">
            <a:extLst>
              <a:ext uri="{FF2B5EF4-FFF2-40B4-BE49-F238E27FC236}">
                <a16:creationId xmlns:a16="http://schemas.microsoft.com/office/drawing/2014/main" xmlns="" id="{96BC53E2-DBD2-42E1-B905-091D66FAA4D7}"/>
              </a:ext>
            </a:extLst>
          </p:cNvPr>
          <p:cNvSpPr>
            <a:spLocks/>
          </p:cNvSpPr>
          <p:nvPr/>
        </p:nvSpPr>
        <p:spPr>
          <a:xfrm>
            <a:off x="1277862" y="3063741"/>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2.</a:t>
            </a:r>
            <a:r>
              <a:rPr lang="zh-CN" altLang="en-US" b="1" dirty="0">
                <a:cs typeface="+mn-ea"/>
                <a:sym typeface="+mn-lt"/>
              </a:rPr>
              <a:t>分裂国家罪：</a:t>
            </a:r>
          </a:p>
        </p:txBody>
      </p:sp>
      <p:sp>
        <p:nvSpPr>
          <p:cNvPr id="25" name="矩形 24">
            <a:extLst>
              <a:ext uri="{FF2B5EF4-FFF2-40B4-BE49-F238E27FC236}">
                <a16:creationId xmlns:a16="http://schemas.microsoft.com/office/drawing/2014/main" xmlns="" id="{04F84A25-B1D6-499D-8C09-C2C29FA79F66}"/>
              </a:ext>
            </a:extLst>
          </p:cNvPr>
          <p:cNvSpPr/>
          <p:nvPr/>
        </p:nvSpPr>
        <p:spPr>
          <a:xfrm>
            <a:off x="1235075" y="3395001"/>
            <a:ext cx="6569086" cy="1296637"/>
          </a:xfrm>
          <a:prstGeom prst="rect">
            <a:avLst/>
          </a:prstGeom>
        </p:spPr>
        <p:txBody>
          <a:bodyPr wrap="square">
            <a:spAutoFit/>
          </a:bodyPr>
          <a:lstStyle/>
          <a:p>
            <a:pPr algn="just">
              <a:lnSpc>
                <a:spcPct val="150000"/>
              </a:lnSpc>
            </a:pPr>
            <a:r>
              <a:rPr lang="zh-CN" altLang="en-US" dirty="0">
                <a:cs typeface="+mn-ea"/>
                <a:sym typeface="+mn-lt"/>
              </a:rPr>
              <a:t>指组织、策划、实施分裂国家、破坏国家统一，或者与境外的机构、组织、个人相勾结，组织、策划、实施分裂国家、破坏国家统一的行为。</a:t>
            </a:r>
          </a:p>
        </p:txBody>
      </p:sp>
      <p:sp>
        <p:nvSpPr>
          <p:cNvPr id="29" name="矩形: 圆角 28">
            <a:extLst>
              <a:ext uri="{FF2B5EF4-FFF2-40B4-BE49-F238E27FC236}">
                <a16:creationId xmlns:a16="http://schemas.microsoft.com/office/drawing/2014/main" xmlns="" id="{E31FDF98-FEF1-4D1E-B1FD-84B7FC6288AA}"/>
              </a:ext>
            </a:extLst>
          </p:cNvPr>
          <p:cNvSpPr>
            <a:spLocks/>
          </p:cNvSpPr>
          <p:nvPr/>
        </p:nvSpPr>
        <p:spPr>
          <a:xfrm>
            <a:off x="1277862" y="4718654"/>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3.</a:t>
            </a:r>
            <a:r>
              <a:rPr lang="zh-CN" altLang="en-US" b="1" dirty="0">
                <a:cs typeface="+mn-ea"/>
                <a:sym typeface="+mn-lt"/>
              </a:rPr>
              <a:t>煽动分裂国家罪：</a:t>
            </a:r>
          </a:p>
        </p:txBody>
      </p:sp>
      <p:sp>
        <p:nvSpPr>
          <p:cNvPr id="30" name="矩形 29">
            <a:extLst>
              <a:ext uri="{FF2B5EF4-FFF2-40B4-BE49-F238E27FC236}">
                <a16:creationId xmlns:a16="http://schemas.microsoft.com/office/drawing/2014/main" xmlns="" id="{CC890598-4D83-476A-AE2C-48FF81462440}"/>
              </a:ext>
            </a:extLst>
          </p:cNvPr>
          <p:cNvSpPr/>
          <p:nvPr/>
        </p:nvSpPr>
        <p:spPr>
          <a:xfrm>
            <a:off x="1235075" y="5049912"/>
            <a:ext cx="6569086" cy="881139"/>
          </a:xfrm>
          <a:prstGeom prst="rect">
            <a:avLst/>
          </a:prstGeom>
        </p:spPr>
        <p:txBody>
          <a:bodyPr wrap="square">
            <a:spAutoFit/>
          </a:bodyPr>
          <a:lstStyle/>
          <a:p>
            <a:pPr algn="just">
              <a:lnSpc>
                <a:spcPct val="150000"/>
              </a:lnSpc>
            </a:pPr>
            <a:r>
              <a:rPr lang="zh-CN" altLang="en-US" dirty="0">
                <a:cs typeface="+mn-ea"/>
                <a:sym typeface="+mn-lt"/>
              </a:rPr>
              <a:t>指煽惑、挑动群众分裂国家、破坏国家统一的行为。在客观方面表现为煽惑、挑动群众分裂国家、破坏国家统一的行为。</a:t>
            </a:r>
          </a:p>
        </p:txBody>
      </p:sp>
    </p:spTree>
    <p:extLst>
      <p:ext uri="{BB962C8B-B14F-4D97-AF65-F5344CB8AC3E}">
        <p14:creationId xmlns:p14="http://schemas.microsoft.com/office/powerpoint/2010/main" val="260913963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133596"/>
            <a:ext cx="7328354" cy="1296637"/>
          </a:xfrm>
          <a:prstGeom prst="rect">
            <a:avLst/>
          </a:prstGeom>
        </p:spPr>
        <p:txBody>
          <a:bodyPr wrap="square">
            <a:spAutoFit/>
          </a:bodyPr>
          <a:lstStyle/>
          <a:p>
            <a:pPr algn="just">
              <a:lnSpc>
                <a:spcPct val="150000"/>
              </a:lnSpc>
            </a:pPr>
            <a:r>
              <a:rPr lang="zh-CN" altLang="en-US" dirty="0">
                <a:cs typeface="+mn-ea"/>
                <a:sym typeface="+mn-lt"/>
              </a:rPr>
              <a:t>指组织、策划、实施武装叛乱、武装暴乱或者策动、胁迫、勾引、收买国家机关工作人员、武装部队人员、人民警察、民兵进行武装叛乱、武装暴乱的行为。</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国家安全的犯罪罪名</a:t>
            </a:r>
          </a:p>
        </p:txBody>
      </p:sp>
      <p:pic>
        <p:nvPicPr>
          <p:cNvPr id="5" name="图片 4">
            <a:extLst>
              <a:ext uri="{FF2B5EF4-FFF2-40B4-BE49-F238E27FC236}">
                <a16:creationId xmlns:a16="http://schemas.microsoft.com/office/drawing/2014/main" xmlns="" id="{7EF9FA7D-EA4C-49F8-BB14-C31CF407F6B1}"/>
              </a:ext>
            </a:extLst>
          </p:cNvPr>
          <p:cNvPicPr>
            <a:picLocks noChangeAspect="1"/>
          </p:cNvPicPr>
          <p:nvPr/>
        </p:nvPicPr>
        <p:blipFill>
          <a:blip r:embed="rId3"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8277199" y="1269085"/>
            <a:ext cx="2548369" cy="4445648"/>
          </a:xfrm>
          <a:prstGeom prst="rect">
            <a:avLst/>
          </a:prstGeom>
        </p:spPr>
      </p:pic>
      <p:sp>
        <p:nvSpPr>
          <p:cNvPr id="17" name="矩形: 圆角 16">
            <a:extLst>
              <a:ext uri="{FF2B5EF4-FFF2-40B4-BE49-F238E27FC236}">
                <a16:creationId xmlns:a16="http://schemas.microsoft.com/office/drawing/2014/main" xmlns="" id="{686C1C2A-CFC4-4E9B-BCA9-DF24D85D8112}"/>
              </a:ext>
            </a:extLst>
          </p:cNvPr>
          <p:cNvSpPr>
            <a:spLocks/>
          </p:cNvSpPr>
          <p:nvPr/>
        </p:nvSpPr>
        <p:spPr>
          <a:xfrm>
            <a:off x="1277862" y="1698760"/>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4.</a:t>
            </a:r>
            <a:r>
              <a:rPr lang="zh-CN" altLang="en-US" b="1" dirty="0">
                <a:cs typeface="+mn-ea"/>
                <a:sym typeface="+mn-lt"/>
              </a:rPr>
              <a:t>武装叛乱、暴乱罪：</a:t>
            </a:r>
          </a:p>
        </p:txBody>
      </p:sp>
      <p:sp>
        <p:nvSpPr>
          <p:cNvPr id="19" name="矩形: 圆角 18">
            <a:extLst>
              <a:ext uri="{FF2B5EF4-FFF2-40B4-BE49-F238E27FC236}">
                <a16:creationId xmlns:a16="http://schemas.microsoft.com/office/drawing/2014/main" xmlns="" id="{0127D5DA-4E3A-402E-BF44-C18CFBE360C5}"/>
              </a:ext>
            </a:extLst>
          </p:cNvPr>
          <p:cNvSpPr>
            <a:spLocks/>
          </p:cNvSpPr>
          <p:nvPr/>
        </p:nvSpPr>
        <p:spPr>
          <a:xfrm>
            <a:off x="1277862" y="3560825"/>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5.</a:t>
            </a:r>
            <a:r>
              <a:rPr lang="zh-CN" altLang="en-US" b="1" dirty="0">
                <a:cs typeface="+mn-ea"/>
                <a:sym typeface="+mn-lt"/>
              </a:rPr>
              <a:t>颠覆国家政权罪：</a:t>
            </a:r>
          </a:p>
        </p:txBody>
      </p:sp>
      <p:sp>
        <p:nvSpPr>
          <p:cNvPr id="30" name="矩形: 圆角 29">
            <a:extLst>
              <a:ext uri="{FF2B5EF4-FFF2-40B4-BE49-F238E27FC236}">
                <a16:creationId xmlns:a16="http://schemas.microsoft.com/office/drawing/2014/main" xmlns="" id="{FC14D372-9E18-4680-AE4F-239409C00A66}"/>
              </a:ext>
            </a:extLst>
          </p:cNvPr>
          <p:cNvSpPr>
            <a:spLocks/>
          </p:cNvSpPr>
          <p:nvPr/>
        </p:nvSpPr>
        <p:spPr>
          <a:xfrm>
            <a:off x="1277862" y="4591893"/>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6.</a:t>
            </a:r>
            <a:r>
              <a:rPr lang="zh-CN" altLang="en-US" b="1" dirty="0">
                <a:cs typeface="+mn-ea"/>
                <a:sym typeface="+mn-lt"/>
              </a:rPr>
              <a:t>煽动颠覆国家政权罪：</a:t>
            </a:r>
          </a:p>
        </p:txBody>
      </p:sp>
      <p:sp>
        <p:nvSpPr>
          <p:cNvPr id="31" name="矩形 30">
            <a:extLst>
              <a:ext uri="{FF2B5EF4-FFF2-40B4-BE49-F238E27FC236}">
                <a16:creationId xmlns:a16="http://schemas.microsoft.com/office/drawing/2014/main" xmlns="" id="{A6325792-CC5E-433D-98B1-FE54B8D00762}"/>
              </a:ext>
            </a:extLst>
          </p:cNvPr>
          <p:cNvSpPr/>
          <p:nvPr/>
        </p:nvSpPr>
        <p:spPr>
          <a:xfrm>
            <a:off x="1235075" y="5026730"/>
            <a:ext cx="7328354" cy="881139"/>
          </a:xfrm>
          <a:prstGeom prst="rect">
            <a:avLst/>
          </a:prstGeom>
        </p:spPr>
        <p:txBody>
          <a:bodyPr wrap="square">
            <a:spAutoFit/>
          </a:bodyPr>
          <a:lstStyle/>
          <a:p>
            <a:pPr algn="just">
              <a:lnSpc>
                <a:spcPct val="150000"/>
              </a:lnSpc>
            </a:pPr>
            <a:r>
              <a:rPr lang="zh-CN" altLang="en-US" dirty="0">
                <a:cs typeface="+mn-ea"/>
                <a:sym typeface="+mn-lt"/>
              </a:rPr>
              <a:t>指以造谣、诽谤或者其他方式煽动颠覆国家政权、推翻社会主义制度的行为。</a:t>
            </a:r>
          </a:p>
        </p:txBody>
      </p:sp>
      <p:sp>
        <p:nvSpPr>
          <p:cNvPr id="32" name="矩形 31">
            <a:extLst>
              <a:ext uri="{FF2B5EF4-FFF2-40B4-BE49-F238E27FC236}">
                <a16:creationId xmlns:a16="http://schemas.microsoft.com/office/drawing/2014/main" xmlns="" id="{249B6174-57B7-4C18-AD1C-310B9726C090}"/>
              </a:ext>
            </a:extLst>
          </p:cNvPr>
          <p:cNvSpPr/>
          <p:nvPr/>
        </p:nvSpPr>
        <p:spPr>
          <a:xfrm>
            <a:off x="1235075" y="3995661"/>
            <a:ext cx="7328354" cy="465640"/>
          </a:xfrm>
          <a:prstGeom prst="rect">
            <a:avLst/>
          </a:prstGeom>
        </p:spPr>
        <p:txBody>
          <a:bodyPr wrap="square">
            <a:spAutoFit/>
          </a:bodyPr>
          <a:lstStyle/>
          <a:p>
            <a:pPr algn="just">
              <a:lnSpc>
                <a:spcPct val="150000"/>
              </a:lnSpc>
            </a:pPr>
            <a:r>
              <a:rPr lang="zh-CN" altLang="en-US" dirty="0">
                <a:cs typeface="+mn-ea"/>
                <a:sym typeface="+mn-lt"/>
              </a:rPr>
              <a:t>指组织、策划、实施颠覆国家政权、推翻社会主义制度的行为。</a:t>
            </a:r>
          </a:p>
        </p:txBody>
      </p:sp>
    </p:spTree>
    <p:extLst>
      <p:ext uri="{BB962C8B-B14F-4D97-AF65-F5344CB8AC3E}">
        <p14:creationId xmlns:p14="http://schemas.microsoft.com/office/powerpoint/2010/main" val="33964121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30" grpId="0" animBg="1"/>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4" y="2054265"/>
            <a:ext cx="7788736" cy="1296637"/>
          </a:xfrm>
          <a:prstGeom prst="rect">
            <a:avLst/>
          </a:prstGeom>
        </p:spPr>
        <p:txBody>
          <a:bodyPr wrap="square">
            <a:spAutoFit/>
          </a:bodyPr>
          <a:lstStyle/>
          <a:p>
            <a:pPr algn="just">
              <a:lnSpc>
                <a:spcPct val="150000"/>
              </a:lnSpc>
            </a:pPr>
            <a:r>
              <a:rPr lang="zh-CN" altLang="en-US" dirty="0">
                <a:cs typeface="+mn-ea"/>
                <a:sym typeface="+mn-lt"/>
              </a:rPr>
              <a:t>指境内外机构、组织或个人资助实施背叛国家罪（第一百零二条）、分裂国家罪和煽动分裂国家罪（第一百零三条）、武装叛乱、暴乱罪（第一百零四条）、颠覆国家政权罪和煽动颠覆国家政权罪（第一百零五条）的行为。</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国家安全的犯罪罪名</a:t>
            </a:r>
          </a:p>
        </p:txBody>
      </p:sp>
      <p:pic>
        <p:nvPicPr>
          <p:cNvPr id="5" name="图片 4">
            <a:extLst>
              <a:ext uri="{FF2B5EF4-FFF2-40B4-BE49-F238E27FC236}">
                <a16:creationId xmlns:a16="http://schemas.microsoft.com/office/drawing/2014/main" xmlns="" id="{8655F3EC-1AAF-4B79-8A59-9A1FC6903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8447" y="1628326"/>
            <a:ext cx="1933115" cy="4474931"/>
          </a:xfrm>
          <a:prstGeom prst="rect">
            <a:avLst/>
          </a:prstGeom>
        </p:spPr>
      </p:pic>
      <p:sp>
        <p:nvSpPr>
          <p:cNvPr id="17" name="矩形: 圆角 16">
            <a:extLst>
              <a:ext uri="{FF2B5EF4-FFF2-40B4-BE49-F238E27FC236}">
                <a16:creationId xmlns:a16="http://schemas.microsoft.com/office/drawing/2014/main" xmlns="" id="{E26437BC-1276-44E4-8355-194EFF26240A}"/>
              </a:ext>
            </a:extLst>
          </p:cNvPr>
          <p:cNvSpPr>
            <a:spLocks/>
          </p:cNvSpPr>
          <p:nvPr/>
        </p:nvSpPr>
        <p:spPr>
          <a:xfrm>
            <a:off x="1277862" y="1663491"/>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7.</a:t>
            </a:r>
            <a:r>
              <a:rPr lang="zh-CN" altLang="en-US" b="1" dirty="0">
                <a:cs typeface="+mn-ea"/>
                <a:sym typeface="+mn-lt"/>
              </a:rPr>
              <a:t>资助危害国家安全犯罪活动罪：</a:t>
            </a:r>
          </a:p>
        </p:txBody>
      </p:sp>
      <p:sp>
        <p:nvSpPr>
          <p:cNvPr id="19" name="矩形: 圆角 18">
            <a:extLst>
              <a:ext uri="{FF2B5EF4-FFF2-40B4-BE49-F238E27FC236}">
                <a16:creationId xmlns:a16="http://schemas.microsoft.com/office/drawing/2014/main" xmlns="" id="{F4F3F5BE-BAFB-4246-88AF-ECEBECB81B50}"/>
              </a:ext>
            </a:extLst>
          </p:cNvPr>
          <p:cNvSpPr>
            <a:spLocks/>
          </p:cNvSpPr>
          <p:nvPr/>
        </p:nvSpPr>
        <p:spPr>
          <a:xfrm>
            <a:off x="1277862" y="3437432"/>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8.</a:t>
            </a:r>
            <a:r>
              <a:rPr lang="zh-CN" altLang="en-US" b="1" dirty="0">
                <a:cs typeface="+mn-ea"/>
                <a:sym typeface="+mn-lt"/>
              </a:rPr>
              <a:t>投敌叛变罪：</a:t>
            </a:r>
          </a:p>
        </p:txBody>
      </p:sp>
      <p:sp>
        <p:nvSpPr>
          <p:cNvPr id="25" name="矩形: 圆角 24">
            <a:extLst>
              <a:ext uri="{FF2B5EF4-FFF2-40B4-BE49-F238E27FC236}">
                <a16:creationId xmlns:a16="http://schemas.microsoft.com/office/drawing/2014/main" xmlns="" id="{B2A3BB0D-05EA-4877-9B6E-8D214D4F967C}"/>
              </a:ext>
            </a:extLst>
          </p:cNvPr>
          <p:cNvSpPr>
            <a:spLocks/>
          </p:cNvSpPr>
          <p:nvPr/>
        </p:nvSpPr>
        <p:spPr>
          <a:xfrm>
            <a:off x="1277862" y="4795875"/>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9.</a:t>
            </a:r>
            <a:r>
              <a:rPr lang="zh-CN" altLang="en-US" b="1" dirty="0">
                <a:cs typeface="+mn-ea"/>
                <a:sym typeface="+mn-lt"/>
              </a:rPr>
              <a:t>叛逃罪：</a:t>
            </a:r>
          </a:p>
        </p:txBody>
      </p:sp>
      <p:sp>
        <p:nvSpPr>
          <p:cNvPr id="29" name="矩形 28">
            <a:extLst>
              <a:ext uri="{FF2B5EF4-FFF2-40B4-BE49-F238E27FC236}">
                <a16:creationId xmlns:a16="http://schemas.microsoft.com/office/drawing/2014/main" xmlns="" id="{C4203C1E-0E5D-42D6-9611-EFC5A86BF3D7}"/>
              </a:ext>
            </a:extLst>
          </p:cNvPr>
          <p:cNvSpPr/>
          <p:nvPr/>
        </p:nvSpPr>
        <p:spPr>
          <a:xfrm>
            <a:off x="1235074" y="5186649"/>
            <a:ext cx="7788736" cy="881139"/>
          </a:xfrm>
          <a:prstGeom prst="rect">
            <a:avLst/>
          </a:prstGeom>
        </p:spPr>
        <p:txBody>
          <a:bodyPr wrap="square">
            <a:spAutoFit/>
          </a:bodyPr>
          <a:lstStyle/>
          <a:p>
            <a:pPr algn="just">
              <a:lnSpc>
                <a:spcPct val="150000"/>
              </a:lnSpc>
            </a:pPr>
            <a:r>
              <a:rPr lang="zh-CN" altLang="en-US" dirty="0">
                <a:cs typeface="+mn-ea"/>
                <a:sym typeface="+mn-lt"/>
              </a:rPr>
              <a:t>指国家机关工作人员在履行公务期间，擅离岗位，叛逃境外或者在境外叛逃的行为。</a:t>
            </a:r>
          </a:p>
        </p:txBody>
      </p:sp>
      <p:sp>
        <p:nvSpPr>
          <p:cNvPr id="30" name="矩形 29">
            <a:extLst>
              <a:ext uri="{FF2B5EF4-FFF2-40B4-BE49-F238E27FC236}">
                <a16:creationId xmlns:a16="http://schemas.microsoft.com/office/drawing/2014/main" xmlns="" id="{81A93B54-A745-4C00-B7BD-488C1F916161}"/>
              </a:ext>
            </a:extLst>
          </p:cNvPr>
          <p:cNvSpPr/>
          <p:nvPr/>
        </p:nvSpPr>
        <p:spPr>
          <a:xfrm>
            <a:off x="1235074" y="3828206"/>
            <a:ext cx="7788736" cy="881139"/>
          </a:xfrm>
          <a:prstGeom prst="rect">
            <a:avLst/>
          </a:prstGeom>
        </p:spPr>
        <p:txBody>
          <a:bodyPr wrap="square">
            <a:spAutoFit/>
          </a:bodyPr>
          <a:lstStyle/>
          <a:p>
            <a:pPr algn="just">
              <a:lnSpc>
                <a:spcPct val="150000"/>
              </a:lnSpc>
            </a:pPr>
            <a:r>
              <a:rPr lang="zh-CN" altLang="en-US" dirty="0">
                <a:cs typeface="+mn-ea"/>
                <a:sym typeface="+mn-lt"/>
              </a:rPr>
              <a:t>指中国公民投奔敌方或者敌对营垒，或者在被捕、被俘或者由于其他原因被敌方控制以后投降敌人，危害中华人民共和国国家安全的行为。</a:t>
            </a:r>
          </a:p>
        </p:txBody>
      </p:sp>
    </p:spTree>
    <p:extLst>
      <p:ext uri="{BB962C8B-B14F-4D97-AF65-F5344CB8AC3E}">
        <p14:creationId xmlns:p14="http://schemas.microsoft.com/office/powerpoint/2010/main" val="232165287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animBg="1"/>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158461" y="2097208"/>
            <a:ext cx="6569086" cy="881139"/>
          </a:xfrm>
          <a:prstGeom prst="rect">
            <a:avLst/>
          </a:prstGeom>
        </p:spPr>
        <p:txBody>
          <a:bodyPr wrap="square">
            <a:spAutoFit/>
          </a:bodyPr>
          <a:lstStyle/>
          <a:p>
            <a:pPr algn="just">
              <a:lnSpc>
                <a:spcPct val="150000"/>
              </a:lnSpc>
            </a:pPr>
            <a:r>
              <a:rPr lang="zh-CN" altLang="en-US" dirty="0">
                <a:cs typeface="+mn-ea"/>
                <a:sym typeface="+mn-lt"/>
              </a:rPr>
              <a:t>指参加间谍组织或者接受间谍组织及其代理人的任务，或者为敌人指示轰击目标的行为。</a:t>
            </a:r>
          </a:p>
        </p:txBody>
      </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国家安全的犯罪罪名</a:t>
            </a:r>
          </a:p>
        </p:txBody>
      </p:sp>
      <p:pic>
        <p:nvPicPr>
          <p:cNvPr id="5" name="图片 4">
            <a:extLst>
              <a:ext uri="{FF2B5EF4-FFF2-40B4-BE49-F238E27FC236}">
                <a16:creationId xmlns:a16="http://schemas.microsoft.com/office/drawing/2014/main" xmlns="" id="{D8EDC857-72C5-414E-8186-79421D5411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6624" y="2054594"/>
            <a:ext cx="3114767" cy="3049020"/>
          </a:xfrm>
          <a:prstGeom prst="rect">
            <a:avLst/>
          </a:prstGeom>
        </p:spPr>
      </p:pic>
      <p:sp>
        <p:nvSpPr>
          <p:cNvPr id="17" name="矩形: 圆角 16">
            <a:extLst>
              <a:ext uri="{FF2B5EF4-FFF2-40B4-BE49-F238E27FC236}">
                <a16:creationId xmlns:a16="http://schemas.microsoft.com/office/drawing/2014/main" xmlns="" id="{6EF0BA2C-BDFD-449D-AA5C-976B36A2EC44}"/>
              </a:ext>
            </a:extLst>
          </p:cNvPr>
          <p:cNvSpPr>
            <a:spLocks/>
          </p:cNvSpPr>
          <p:nvPr/>
        </p:nvSpPr>
        <p:spPr>
          <a:xfrm>
            <a:off x="1235075" y="1739773"/>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10.</a:t>
            </a:r>
            <a:r>
              <a:rPr lang="zh-CN" altLang="en-US" b="1" dirty="0">
                <a:cs typeface="+mn-ea"/>
                <a:sym typeface="+mn-lt"/>
              </a:rPr>
              <a:t>间谍罪：</a:t>
            </a:r>
          </a:p>
        </p:txBody>
      </p:sp>
      <p:sp>
        <p:nvSpPr>
          <p:cNvPr id="19" name="矩形: 圆角 18">
            <a:extLst>
              <a:ext uri="{FF2B5EF4-FFF2-40B4-BE49-F238E27FC236}">
                <a16:creationId xmlns:a16="http://schemas.microsoft.com/office/drawing/2014/main" xmlns="" id="{FF598804-FE20-4A63-9883-DDD7C3BAD757}"/>
              </a:ext>
            </a:extLst>
          </p:cNvPr>
          <p:cNvSpPr>
            <a:spLocks/>
          </p:cNvSpPr>
          <p:nvPr/>
        </p:nvSpPr>
        <p:spPr>
          <a:xfrm>
            <a:off x="1235075" y="3031538"/>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11.</a:t>
            </a:r>
            <a:r>
              <a:rPr lang="zh-CN" altLang="en-US" b="1" dirty="0">
                <a:cs typeface="+mn-ea"/>
                <a:sym typeface="+mn-lt"/>
              </a:rPr>
              <a:t>境外窃取罪：</a:t>
            </a:r>
          </a:p>
        </p:txBody>
      </p:sp>
      <p:sp>
        <p:nvSpPr>
          <p:cNvPr id="25" name="矩形: 圆角 24">
            <a:extLst>
              <a:ext uri="{FF2B5EF4-FFF2-40B4-BE49-F238E27FC236}">
                <a16:creationId xmlns:a16="http://schemas.microsoft.com/office/drawing/2014/main" xmlns="" id="{3744EE45-6B83-436C-8774-DEB492238E72}"/>
              </a:ext>
            </a:extLst>
          </p:cNvPr>
          <p:cNvSpPr>
            <a:spLocks/>
          </p:cNvSpPr>
          <p:nvPr/>
        </p:nvSpPr>
        <p:spPr>
          <a:xfrm>
            <a:off x="1235075" y="4738801"/>
            <a:ext cx="3611638" cy="304244"/>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cs typeface="+mn-ea"/>
                <a:sym typeface="+mn-lt"/>
              </a:rPr>
              <a:t>12.</a:t>
            </a:r>
            <a:r>
              <a:rPr lang="zh-CN" altLang="en-US" b="1" dirty="0">
                <a:cs typeface="+mn-ea"/>
                <a:sym typeface="+mn-lt"/>
              </a:rPr>
              <a:t>资敌罪：</a:t>
            </a:r>
          </a:p>
        </p:txBody>
      </p:sp>
      <p:sp>
        <p:nvSpPr>
          <p:cNvPr id="29" name="矩形 28">
            <a:extLst>
              <a:ext uri="{FF2B5EF4-FFF2-40B4-BE49-F238E27FC236}">
                <a16:creationId xmlns:a16="http://schemas.microsoft.com/office/drawing/2014/main" xmlns="" id="{89631B36-EDC5-4AB2-9CCA-48FC60808AB5}"/>
              </a:ext>
            </a:extLst>
          </p:cNvPr>
          <p:cNvSpPr/>
          <p:nvPr/>
        </p:nvSpPr>
        <p:spPr>
          <a:xfrm>
            <a:off x="1158461" y="5096235"/>
            <a:ext cx="6569086" cy="465640"/>
          </a:xfrm>
          <a:prstGeom prst="rect">
            <a:avLst/>
          </a:prstGeom>
        </p:spPr>
        <p:txBody>
          <a:bodyPr wrap="square">
            <a:spAutoFit/>
          </a:bodyPr>
          <a:lstStyle/>
          <a:p>
            <a:pPr algn="just">
              <a:lnSpc>
                <a:spcPct val="150000"/>
              </a:lnSpc>
            </a:pPr>
            <a:r>
              <a:rPr lang="zh-CN" altLang="en-US" dirty="0">
                <a:cs typeface="+mn-ea"/>
                <a:sym typeface="+mn-lt"/>
              </a:rPr>
              <a:t>是指战时供给敌人武器装备、军用物资资敌的行为。</a:t>
            </a:r>
          </a:p>
        </p:txBody>
      </p:sp>
      <p:sp>
        <p:nvSpPr>
          <p:cNvPr id="30" name="矩形 29">
            <a:extLst>
              <a:ext uri="{FF2B5EF4-FFF2-40B4-BE49-F238E27FC236}">
                <a16:creationId xmlns:a16="http://schemas.microsoft.com/office/drawing/2014/main" xmlns="" id="{3392CBA8-0161-43D8-9329-CF2A87CA16D1}"/>
              </a:ext>
            </a:extLst>
          </p:cNvPr>
          <p:cNvSpPr/>
          <p:nvPr/>
        </p:nvSpPr>
        <p:spPr>
          <a:xfrm>
            <a:off x="1158461" y="3388973"/>
            <a:ext cx="6569086" cy="1296637"/>
          </a:xfrm>
          <a:prstGeom prst="rect">
            <a:avLst/>
          </a:prstGeom>
        </p:spPr>
        <p:txBody>
          <a:bodyPr wrap="square">
            <a:spAutoFit/>
          </a:bodyPr>
          <a:lstStyle/>
          <a:p>
            <a:pPr algn="just">
              <a:lnSpc>
                <a:spcPct val="150000"/>
              </a:lnSpc>
            </a:pPr>
            <a:r>
              <a:rPr lang="zh-CN" altLang="en-US" dirty="0">
                <a:cs typeface="+mn-ea"/>
                <a:sym typeface="+mn-lt"/>
              </a:rPr>
              <a:t>为境外窃取、刺探、收买、非法提供国家秘密、情报罪：指为境外的机构、组织或个人窃取、刺探、收买、非法提供国家秘密或情报，危害中华人民共和国国家安全的行为。</a:t>
            </a:r>
          </a:p>
        </p:txBody>
      </p:sp>
    </p:spTree>
    <p:extLst>
      <p:ext uri="{BB962C8B-B14F-4D97-AF65-F5344CB8AC3E}">
        <p14:creationId xmlns:p14="http://schemas.microsoft.com/office/powerpoint/2010/main" val="206680842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animBg="1"/>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05FF538-2607-4D80-8400-2E3AD27E6F58}"/>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3" name="矩形: 圆角 2">
            <a:extLst>
              <a:ext uri="{FF2B5EF4-FFF2-40B4-BE49-F238E27FC236}">
                <a16:creationId xmlns:a16="http://schemas.microsoft.com/office/drawing/2014/main" xmlns="" id="{D074BBC5-E311-4CAA-AF12-0F89B28C5CF0}"/>
              </a:ext>
            </a:extLst>
          </p:cNvPr>
          <p:cNvSpPr/>
          <p:nvPr/>
        </p:nvSpPr>
        <p:spPr>
          <a:xfrm>
            <a:off x="5035658" y="1330240"/>
            <a:ext cx="2120684" cy="625086"/>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-05-</a:t>
            </a:r>
          </a:p>
        </p:txBody>
      </p:sp>
      <p:sp>
        <p:nvSpPr>
          <p:cNvPr id="4" name="矩形 3">
            <a:extLst>
              <a:ext uri="{FF2B5EF4-FFF2-40B4-BE49-F238E27FC236}">
                <a16:creationId xmlns:a16="http://schemas.microsoft.com/office/drawing/2014/main" xmlns="" id="{9EF4480D-ADDA-4689-AED9-F6DD68AC8F15}"/>
              </a:ext>
            </a:extLst>
          </p:cNvPr>
          <p:cNvSpPr/>
          <p:nvPr/>
        </p:nvSpPr>
        <p:spPr>
          <a:xfrm>
            <a:off x="753836" y="2321004"/>
            <a:ext cx="10684329" cy="1107996"/>
          </a:xfrm>
          <a:prstGeom prst="rect">
            <a:avLst/>
          </a:prstGeom>
        </p:spPr>
        <p:txBody>
          <a:bodyPr wrap="square">
            <a:spAutoFit/>
          </a:bodyPr>
          <a:lstStyle/>
          <a:p>
            <a:pPr algn="dist"/>
            <a:r>
              <a:rPr lang="zh-CN" altLang="en-US" sz="6600" b="1" dirty="0">
                <a:solidFill>
                  <a:srgbClr val="C00000"/>
                </a:solidFill>
                <a:cs typeface="+mn-ea"/>
                <a:sym typeface="+mn-lt"/>
              </a:rPr>
              <a:t>我们应当如何维护国家安全</a:t>
            </a:r>
          </a:p>
        </p:txBody>
      </p:sp>
      <p:sp>
        <p:nvSpPr>
          <p:cNvPr id="5" name="矩形 4">
            <a:extLst>
              <a:ext uri="{FF2B5EF4-FFF2-40B4-BE49-F238E27FC236}">
                <a16:creationId xmlns:a16="http://schemas.microsoft.com/office/drawing/2014/main" xmlns="" id="{61022053-B76B-4F08-BE89-649F676969A0}"/>
              </a:ext>
            </a:extLst>
          </p:cNvPr>
          <p:cNvSpPr/>
          <p:nvPr/>
        </p:nvSpPr>
        <p:spPr>
          <a:xfrm>
            <a:off x="2133600" y="3429000"/>
            <a:ext cx="7924800" cy="1025730"/>
          </a:xfrm>
          <a:prstGeom prst="rect">
            <a:avLst/>
          </a:prstGeom>
        </p:spPr>
        <p:txBody>
          <a:bodyPr wrap="square">
            <a:spAutoFit/>
          </a:bodyPr>
          <a:lstStyle/>
          <a:p>
            <a:pPr algn="ctr">
              <a:lnSpc>
                <a:spcPct val="150000"/>
              </a:lnSpc>
            </a:pPr>
            <a:r>
              <a:rPr lang="en-US" altLang="zh-CN" sz="1400" b="1" spc="300" dirty="0">
                <a:solidFill>
                  <a:srgbClr val="C00000"/>
                </a:solidFill>
                <a:cs typeface="+mn-ea"/>
                <a:sym typeface="+mn-lt"/>
              </a:rPr>
              <a:t>Click here to enter your text and change the color or size of the text. Insert the data text icon, change the picture, and have a good </a:t>
            </a:r>
            <a:r>
              <a:rPr lang="en-US" altLang="zh-CN" sz="1400" b="1" spc="300" dirty="0" err="1">
                <a:solidFill>
                  <a:srgbClr val="C00000"/>
                </a:solidFill>
                <a:cs typeface="+mn-ea"/>
                <a:sym typeface="+mn-lt"/>
              </a:rPr>
              <a:t>time.contents</a:t>
            </a:r>
            <a:endParaRPr lang="zh-CN" altLang="en-US" sz="1400" b="1" spc="300" dirty="0">
              <a:solidFill>
                <a:srgbClr val="C00000"/>
              </a:solidFill>
              <a:cs typeface="+mn-ea"/>
              <a:sym typeface="+mn-lt"/>
            </a:endParaRPr>
          </a:p>
        </p:txBody>
      </p:sp>
    </p:spTree>
    <p:extLst>
      <p:ext uri="{BB962C8B-B14F-4D97-AF65-F5344CB8AC3E}">
        <p14:creationId xmlns:p14="http://schemas.microsoft.com/office/powerpoint/2010/main" val="304171876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8" name="矩形 27">
            <a:extLst>
              <a:ext uri="{FF2B5EF4-FFF2-40B4-BE49-F238E27FC236}">
                <a16:creationId xmlns:a16="http://schemas.microsoft.com/office/drawing/2014/main" xmlns="" id="{B6AF17AB-C729-48B0-9515-EF753D182F68}"/>
              </a:ext>
            </a:extLst>
          </p:cNvPr>
          <p:cNvSpPr/>
          <p:nvPr/>
        </p:nvSpPr>
        <p:spPr>
          <a:xfrm>
            <a:off x="4387841" y="1007475"/>
            <a:ext cx="3416320" cy="523220"/>
          </a:xfrm>
          <a:prstGeom prst="rect">
            <a:avLst/>
          </a:prstGeom>
        </p:spPr>
        <p:txBody>
          <a:bodyPr wrap="none">
            <a:spAutoFit/>
          </a:bodyPr>
          <a:lstStyle/>
          <a:p>
            <a:pPr algn="ctr"/>
            <a:r>
              <a:rPr lang="zh-CN" altLang="en-US" sz="2800" dirty="0">
                <a:solidFill>
                  <a:srgbClr val="C00000"/>
                </a:solidFill>
                <a:cs typeface="+mn-ea"/>
                <a:sym typeface="+mn-lt"/>
              </a:rPr>
              <a:t>维护国家安全的义务</a:t>
            </a:r>
          </a:p>
        </p:txBody>
      </p:sp>
      <p:sp>
        <p:nvSpPr>
          <p:cNvPr id="15" name="矩形: 圆角 14">
            <a:extLst>
              <a:ext uri="{FF2B5EF4-FFF2-40B4-BE49-F238E27FC236}">
                <a16:creationId xmlns:a16="http://schemas.microsoft.com/office/drawing/2014/main" xmlns="" id="{834A5561-44A7-43EB-8760-805BDE67B091}"/>
              </a:ext>
            </a:extLst>
          </p:cNvPr>
          <p:cNvSpPr/>
          <p:nvPr/>
        </p:nvSpPr>
        <p:spPr>
          <a:xfrm>
            <a:off x="1308100" y="1736410"/>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(1) </a:t>
            </a:r>
            <a:r>
              <a:rPr lang="zh-CN" altLang="en-US" b="1" dirty="0">
                <a:cs typeface="+mn-ea"/>
                <a:sym typeface="+mn-lt"/>
              </a:rPr>
              <a:t>遵守宪法、法律法规关于国家安全的有关规定。</a:t>
            </a:r>
          </a:p>
        </p:txBody>
      </p:sp>
      <p:sp>
        <p:nvSpPr>
          <p:cNvPr id="17" name="矩形: 圆角 16">
            <a:extLst>
              <a:ext uri="{FF2B5EF4-FFF2-40B4-BE49-F238E27FC236}">
                <a16:creationId xmlns:a16="http://schemas.microsoft.com/office/drawing/2014/main" xmlns="" id="{F73F9368-776A-41B0-B1B2-B5E97C7B6B75}"/>
              </a:ext>
            </a:extLst>
          </p:cNvPr>
          <p:cNvSpPr/>
          <p:nvPr/>
        </p:nvSpPr>
        <p:spPr>
          <a:xfrm>
            <a:off x="1308100" y="2468408"/>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(2) </a:t>
            </a:r>
            <a:r>
              <a:rPr lang="zh-CN" altLang="en-US" b="1" dirty="0">
                <a:cs typeface="+mn-ea"/>
                <a:sym typeface="+mn-lt"/>
              </a:rPr>
              <a:t>及时报告危害国家安全活动的线索。</a:t>
            </a:r>
          </a:p>
        </p:txBody>
      </p:sp>
      <p:sp>
        <p:nvSpPr>
          <p:cNvPr id="19" name="矩形: 圆角 18">
            <a:extLst>
              <a:ext uri="{FF2B5EF4-FFF2-40B4-BE49-F238E27FC236}">
                <a16:creationId xmlns:a16="http://schemas.microsoft.com/office/drawing/2014/main" xmlns="" id="{7C06C7AD-55A2-42B4-838A-1E65309CE24E}"/>
              </a:ext>
            </a:extLst>
          </p:cNvPr>
          <p:cNvSpPr/>
          <p:nvPr/>
        </p:nvSpPr>
        <p:spPr>
          <a:xfrm>
            <a:off x="1308100" y="3200406"/>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(3) </a:t>
            </a:r>
            <a:r>
              <a:rPr lang="zh-CN" altLang="en-US" b="1" dirty="0">
                <a:cs typeface="+mn-ea"/>
                <a:sym typeface="+mn-lt"/>
              </a:rPr>
              <a:t>如实提供所知悉的涉及危害国家安全活动的证据。</a:t>
            </a:r>
          </a:p>
        </p:txBody>
      </p:sp>
      <p:sp>
        <p:nvSpPr>
          <p:cNvPr id="25" name="矩形: 圆角 24">
            <a:extLst>
              <a:ext uri="{FF2B5EF4-FFF2-40B4-BE49-F238E27FC236}">
                <a16:creationId xmlns:a16="http://schemas.microsoft.com/office/drawing/2014/main" xmlns="" id="{4FE76783-9614-4058-9F1D-F87B19CB6668}"/>
              </a:ext>
            </a:extLst>
          </p:cNvPr>
          <p:cNvSpPr/>
          <p:nvPr/>
        </p:nvSpPr>
        <p:spPr>
          <a:xfrm>
            <a:off x="1308100" y="3932404"/>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(4) </a:t>
            </a:r>
            <a:r>
              <a:rPr lang="zh-CN" altLang="en-US" b="1" dirty="0">
                <a:cs typeface="+mn-ea"/>
                <a:sym typeface="+mn-lt"/>
              </a:rPr>
              <a:t>为国家安全工作提供便利条件或者其他协助。</a:t>
            </a:r>
          </a:p>
        </p:txBody>
      </p:sp>
      <p:sp>
        <p:nvSpPr>
          <p:cNvPr id="29" name="矩形: 圆角 28">
            <a:extLst>
              <a:ext uri="{FF2B5EF4-FFF2-40B4-BE49-F238E27FC236}">
                <a16:creationId xmlns:a16="http://schemas.microsoft.com/office/drawing/2014/main" xmlns="" id="{976D0609-42E5-4ACC-946E-01DF00949A38}"/>
              </a:ext>
            </a:extLst>
          </p:cNvPr>
          <p:cNvSpPr/>
          <p:nvPr/>
        </p:nvSpPr>
        <p:spPr>
          <a:xfrm>
            <a:off x="1308100" y="4664402"/>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(5) </a:t>
            </a:r>
            <a:r>
              <a:rPr lang="zh-CN" altLang="en-US" b="1" dirty="0">
                <a:cs typeface="+mn-ea"/>
                <a:sym typeface="+mn-lt"/>
              </a:rPr>
              <a:t>向国家安全机关、公安机关和有关军事机关提供必要的支持协助。</a:t>
            </a:r>
          </a:p>
        </p:txBody>
      </p:sp>
      <p:sp>
        <p:nvSpPr>
          <p:cNvPr id="30" name="矩形: 圆角 29">
            <a:extLst>
              <a:ext uri="{FF2B5EF4-FFF2-40B4-BE49-F238E27FC236}">
                <a16:creationId xmlns:a16="http://schemas.microsoft.com/office/drawing/2014/main" xmlns="" id="{AFC634FD-5440-4B0C-B58E-3DEE53D9BD92}"/>
              </a:ext>
            </a:extLst>
          </p:cNvPr>
          <p:cNvSpPr/>
          <p:nvPr/>
        </p:nvSpPr>
        <p:spPr>
          <a:xfrm>
            <a:off x="1308100" y="5396401"/>
            <a:ext cx="7379010" cy="454124"/>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(6) </a:t>
            </a:r>
            <a:r>
              <a:rPr lang="zh-CN" altLang="en-US" b="1" dirty="0">
                <a:cs typeface="+mn-ea"/>
                <a:sym typeface="+mn-lt"/>
              </a:rPr>
              <a:t>保守所知悉的国家秘密。</a:t>
            </a:r>
          </a:p>
        </p:txBody>
      </p:sp>
      <p:pic>
        <p:nvPicPr>
          <p:cNvPr id="5" name="图片 4">
            <a:extLst>
              <a:ext uri="{FF2B5EF4-FFF2-40B4-BE49-F238E27FC236}">
                <a16:creationId xmlns:a16="http://schemas.microsoft.com/office/drawing/2014/main" xmlns="" id="{6205D83C-8FC2-432F-8775-EA515CE27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6563" y="1700213"/>
            <a:ext cx="2700184" cy="4150312"/>
          </a:xfrm>
          <a:prstGeom prst="rect">
            <a:avLst/>
          </a:prstGeom>
        </p:spPr>
      </p:pic>
    </p:spTree>
    <p:extLst>
      <p:ext uri="{BB962C8B-B14F-4D97-AF65-F5344CB8AC3E}">
        <p14:creationId xmlns:p14="http://schemas.microsoft.com/office/powerpoint/2010/main" val="2493887173"/>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17" grpId="0" animBg="1"/>
      <p:bldP spid="19" grpId="0" animBg="1"/>
      <p:bldP spid="25"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8" name="矩形 27">
            <a:extLst>
              <a:ext uri="{FF2B5EF4-FFF2-40B4-BE49-F238E27FC236}">
                <a16:creationId xmlns:a16="http://schemas.microsoft.com/office/drawing/2014/main" xmlns="" id="{B6AF17AB-C729-48B0-9515-EF753D182F68}"/>
              </a:ext>
            </a:extLst>
          </p:cNvPr>
          <p:cNvSpPr/>
          <p:nvPr/>
        </p:nvSpPr>
        <p:spPr>
          <a:xfrm>
            <a:off x="4387842" y="1007475"/>
            <a:ext cx="3416320" cy="523220"/>
          </a:xfrm>
          <a:prstGeom prst="rect">
            <a:avLst/>
          </a:prstGeom>
        </p:spPr>
        <p:txBody>
          <a:bodyPr wrap="none">
            <a:spAutoFit/>
          </a:bodyPr>
          <a:lstStyle/>
          <a:p>
            <a:pPr algn="ctr"/>
            <a:r>
              <a:rPr lang="zh-CN" altLang="en-US" sz="2800" dirty="0">
                <a:solidFill>
                  <a:srgbClr val="C00000"/>
                </a:solidFill>
                <a:cs typeface="+mn-ea"/>
                <a:sym typeface="+mn-lt"/>
              </a:rPr>
              <a:t>维护国家安全的权力</a:t>
            </a:r>
          </a:p>
        </p:txBody>
      </p:sp>
      <p:sp>
        <p:nvSpPr>
          <p:cNvPr id="15" name="矩形: 圆角 14">
            <a:extLst>
              <a:ext uri="{FF2B5EF4-FFF2-40B4-BE49-F238E27FC236}">
                <a16:creationId xmlns:a16="http://schemas.microsoft.com/office/drawing/2014/main" xmlns="" id="{834A5561-44A7-43EB-8760-805BDE67B091}"/>
              </a:ext>
            </a:extLst>
          </p:cNvPr>
          <p:cNvSpPr/>
          <p:nvPr/>
        </p:nvSpPr>
        <p:spPr>
          <a:xfrm>
            <a:off x="1346200" y="1736409"/>
            <a:ext cx="7170624" cy="1598555"/>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(1)</a:t>
            </a:r>
            <a:r>
              <a:rPr lang="zh-CN" altLang="en-US" b="1" dirty="0">
                <a:cs typeface="+mn-ea"/>
                <a:sym typeface="+mn-lt"/>
              </a:rPr>
              <a:t>一些可疑人员未经批准到内部作调查，进行科技、经济、企业等情况搜集。发现这种情况不能随意提供，并向当地公安机关或国家安全机关报告。</a:t>
            </a:r>
          </a:p>
        </p:txBody>
      </p:sp>
      <p:sp>
        <p:nvSpPr>
          <p:cNvPr id="27" name="矩形: 圆角 26">
            <a:extLst>
              <a:ext uri="{FF2B5EF4-FFF2-40B4-BE49-F238E27FC236}">
                <a16:creationId xmlns:a16="http://schemas.microsoft.com/office/drawing/2014/main" xmlns="" id="{C0A87AD9-5E7C-46B9-A52C-69CB1E815381}"/>
              </a:ext>
            </a:extLst>
          </p:cNvPr>
          <p:cNvSpPr/>
          <p:nvPr/>
        </p:nvSpPr>
        <p:spPr>
          <a:xfrm>
            <a:off x="1346200" y="3555016"/>
            <a:ext cx="7170624" cy="660707"/>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(2)</a:t>
            </a:r>
            <a:r>
              <a:rPr lang="zh-CN" altLang="en-US" b="1" dirty="0">
                <a:cs typeface="+mn-ea"/>
                <a:sym typeface="+mn-lt"/>
              </a:rPr>
              <a:t>警惕境外电台、电视、网络等传媒的煽动、造谣。</a:t>
            </a:r>
          </a:p>
        </p:txBody>
      </p:sp>
      <p:sp>
        <p:nvSpPr>
          <p:cNvPr id="31" name="矩形: 圆角 30">
            <a:extLst>
              <a:ext uri="{FF2B5EF4-FFF2-40B4-BE49-F238E27FC236}">
                <a16:creationId xmlns:a16="http://schemas.microsoft.com/office/drawing/2014/main" xmlns="" id="{E6188B63-9768-4C4C-9F00-3E08A8DCD3DB}"/>
              </a:ext>
            </a:extLst>
          </p:cNvPr>
          <p:cNvSpPr/>
          <p:nvPr/>
        </p:nvSpPr>
        <p:spPr>
          <a:xfrm>
            <a:off x="1346200" y="4435774"/>
            <a:ext cx="7170624" cy="1241056"/>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(3)</a:t>
            </a:r>
            <a:r>
              <a:rPr lang="zh-CN" altLang="en-US" b="1" dirty="0">
                <a:cs typeface="+mn-ea"/>
                <a:sym typeface="+mn-lt"/>
              </a:rPr>
              <a:t>一些境外组织和人员经常出现在我军事、保密单位周边，乘机盗取秘密情报和信息。如遇有可疑人员要立即报告。</a:t>
            </a:r>
          </a:p>
        </p:txBody>
      </p:sp>
      <p:pic>
        <p:nvPicPr>
          <p:cNvPr id="5" name="图片 4">
            <a:extLst>
              <a:ext uri="{FF2B5EF4-FFF2-40B4-BE49-F238E27FC236}">
                <a16:creationId xmlns:a16="http://schemas.microsoft.com/office/drawing/2014/main" xmlns="" id="{11B061BB-3DAE-4A64-8326-6FC133EB2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4606" y="1787902"/>
            <a:ext cx="2493812" cy="3534228"/>
          </a:xfrm>
          <a:prstGeom prst="rect">
            <a:avLst/>
          </a:prstGeom>
        </p:spPr>
      </p:pic>
    </p:spTree>
    <p:extLst>
      <p:ext uri="{BB962C8B-B14F-4D97-AF65-F5344CB8AC3E}">
        <p14:creationId xmlns:p14="http://schemas.microsoft.com/office/powerpoint/2010/main" val="399921753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27"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8" name="矩形 27">
            <a:extLst>
              <a:ext uri="{FF2B5EF4-FFF2-40B4-BE49-F238E27FC236}">
                <a16:creationId xmlns:a16="http://schemas.microsoft.com/office/drawing/2014/main" xmlns="" id="{B6AF17AB-C729-48B0-9515-EF753D182F68}"/>
              </a:ext>
            </a:extLst>
          </p:cNvPr>
          <p:cNvSpPr/>
          <p:nvPr/>
        </p:nvSpPr>
        <p:spPr>
          <a:xfrm>
            <a:off x="4387842" y="1007475"/>
            <a:ext cx="3416320" cy="523220"/>
          </a:xfrm>
          <a:prstGeom prst="rect">
            <a:avLst/>
          </a:prstGeom>
        </p:spPr>
        <p:txBody>
          <a:bodyPr wrap="none">
            <a:spAutoFit/>
          </a:bodyPr>
          <a:lstStyle/>
          <a:p>
            <a:pPr algn="ctr"/>
            <a:r>
              <a:rPr lang="zh-CN" altLang="en-US" sz="2800" dirty="0">
                <a:solidFill>
                  <a:srgbClr val="C00000"/>
                </a:solidFill>
                <a:cs typeface="+mn-ea"/>
                <a:sym typeface="+mn-lt"/>
              </a:rPr>
              <a:t>维护国家安全的权力</a:t>
            </a:r>
          </a:p>
        </p:txBody>
      </p:sp>
      <p:sp>
        <p:nvSpPr>
          <p:cNvPr id="15" name="矩形: 圆角 14">
            <a:extLst>
              <a:ext uri="{FF2B5EF4-FFF2-40B4-BE49-F238E27FC236}">
                <a16:creationId xmlns:a16="http://schemas.microsoft.com/office/drawing/2014/main" xmlns="" id="{834A5561-44A7-43EB-8760-805BDE67B091}"/>
              </a:ext>
            </a:extLst>
          </p:cNvPr>
          <p:cNvSpPr>
            <a:spLocks/>
          </p:cNvSpPr>
          <p:nvPr/>
        </p:nvSpPr>
        <p:spPr>
          <a:xfrm>
            <a:off x="1346199" y="1736410"/>
            <a:ext cx="6957605" cy="1241056"/>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(4)</a:t>
            </a:r>
            <a:r>
              <a:rPr lang="zh-CN" altLang="en-US" b="1" dirty="0">
                <a:cs typeface="+mn-ea"/>
                <a:sym typeface="+mn-lt"/>
              </a:rPr>
              <a:t>一些有境外背景的组织和个人，利用一些群众不满情绪，煽动与政府对抗。遇到这些情况，应立即报告。</a:t>
            </a:r>
          </a:p>
        </p:txBody>
      </p:sp>
      <p:sp>
        <p:nvSpPr>
          <p:cNvPr id="31" name="矩形: 圆角 30">
            <a:extLst>
              <a:ext uri="{FF2B5EF4-FFF2-40B4-BE49-F238E27FC236}">
                <a16:creationId xmlns:a16="http://schemas.microsoft.com/office/drawing/2014/main" xmlns="" id="{E6188B63-9768-4C4C-9F00-3E08A8DCD3DB}"/>
              </a:ext>
            </a:extLst>
          </p:cNvPr>
          <p:cNvSpPr>
            <a:spLocks/>
          </p:cNvSpPr>
          <p:nvPr/>
        </p:nvSpPr>
        <p:spPr>
          <a:xfrm>
            <a:off x="1346199" y="3042471"/>
            <a:ext cx="6957605" cy="1241056"/>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(5)</a:t>
            </a:r>
            <a:r>
              <a:rPr lang="zh-CN" altLang="en-US" b="1" dirty="0">
                <a:cs typeface="+mn-ea"/>
                <a:sym typeface="+mn-lt"/>
              </a:rPr>
              <a:t>拾获属于国家秘密的文件、资料和其他物品，应当及时送交有关机关、单位或保密工作部门。</a:t>
            </a:r>
          </a:p>
        </p:txBody>
      </p:sp>
      <p:sp>
        <p:nvSpPr>
          <p:cNvPr id="17" name="矩形: 圆角 16">
            <a:extLst>
              <a:ext uri="{FF2B5EF4-FFF2-40B4-BE49-F238E27FC236}">
                <a16:creationId xmlns:a16="http://schemas.microsoft.com/office/drawing/2014/main" xmlns="" id="{B9905C06-952C-4141-B2EE-A23CB13BDF28}"/>
              </a:ext>
            </a:extLst>
          </p:cNvPr>
          <p:cNvSpPr>
            <a:spLocks/>
          </p:cNvSpPr>
          <p:nvPr/>
        </p:nvSpPr>
        <p:spPr>
          <a:xfrm>
            <a:off x="1346199" y="4348532"/>
            <a:ext cx="6957605" cy="1241056"/>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(6)</a:t>
            </a:r>
            <a:r>
              <a:rPr lang="zh-CN" altLang="en-US" b="1" dirty="0">
                <a:cs typeface="+mn-ea"/>
                <a:sym typeface="+mn-lt"/>
              </a:rPr>
              <a:t>发现有人买卖属于国家秘密的文件、资料和其他物品，应当及时报告保密工作部门或者国家安全机关、公安机关处理。</a:t>
            </a:r>
          </a:p>
        </p:txBody>
      </p:sp>
      <p:pic>
        <p:nvPicPr>
          <p:cNvPr id="5" name="图片 4">
            <a:extLst>
              <a:ext uri="{FF2B5EF4-FFF2-40B4-BE49-F238E27FC236}">
                <a16:creationId xmlns:a16="http://schemas.microsoft.com/office/drawing/2014/main" xmlns="" id="{DA75BE6C-BB6F-4803-A8E8-9950E308D0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9196" y="1736410"/>
            <a:ext cx="2231611" cy="3853178"/>
          </a:xfrm>
          <a:prstGeom prst="rect">
            <a:avLst/>
          </a:prstGeom>
        </p:spPr>
      </p:pic>
    </p:spTree>
    <p:extLst>
      <p:ext uri="{BB962C8B-B14F-4D97-AF65-F5344CB8AC3E}">
        <p14:creationId xmlns:p14="http://schemas.microsoft.com/office/powerpoint/2010/main" val="79975704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31"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8" name="矩形 27">
            <a:extLst>
              <a:ext uri="{FF2B5EF4-FFF2-40B4-BE49-F238E27FC236}">
                <a16:creationId xmlns:a16="http://schemas.microsoft.com/office/drawing/2014/main" xmlns="" id="{B6AF17AB-C729-48B0-9515-EF753D182F68}"/>
              </a:ext>
            </a:extLst>
          </p:cNvPr>
          <p:cNvSpPr/>
          <p:nvPr/>
        </p:nvSpPr>
        <p:spPr>
          <a:xfrm>
            <a:off x="4387842" y="1007475"/>
            <a:ext cx="3416320" cy="523220"/>
          </a:xfrm>
          <a:prstGeom prst="rect">
            <a:avLst/>
          </a:prstGeom>
        </p:spPr>
        <p:txBody>
          <a:bodyPr wrap="none">
            <a:spAutoFit/>
          </a:bodyPr>
          <a:lstStyle/>
          <a:p>
            <a:pPr algn="ctr"/>
            <a:r>
              <a:rPr lang="zh-CN" altLang="en-US" sz="2800" dirty="0">
                <a:solidFill>
                  <a:srgbClr val="C00000"/>
                </a:solidFill>
                <a:cs typeface="+mn-ea"/>
                <a:sym typeface="+mn-lt"/>
              </a:rPr>
              <a:t>维护国家安全的权力</a:t>
            </a:r>
          </a:p>
        </p:txBody>
      </p:sp>
      <p:sp>
        <p:nvSpPr>
          <p:cNvPr id="15" name="矩形: 圆角 14">
            <a:extLst>
              <a:ext uri="{FF2B5EF4-FFF2-40B4-BE49-F238E27FC236}">
                <a16:creationId xmlns:a16="http://schemas.microsoft.com/office/drawing/2014/main" xmlns="" id="{834A5561-44A7-43EB-8760-805BDE67B091}"/>
              </a:ext>
            </a:extLst>
          </p:cNvPr>
          <p:cNvSpPr>
            <a:spLocks/>
          </p:cNvSpPr>
          <p:nvPr/>
        </p:nvSpPr>
        <p:spPr>
          <a:xfrm>
            <a:off x="1346200" y="2091252"/>
            <a:ext cx="5330371" cy="1448392"/>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(7)</a:t>
            </a:r>
            <a:r>
              <a:rPr lang="zh-CN" altLang="en-US" b="1" dirty="0">
                <a:cs typeface="+mn-ea"/>
                <a:sym typeface="+mn-lt"/>
              </a:rPr>
              <a:t>发现有人盗窃、抢夺属于国家秘密的文件、资料和其他物品，有权制止，并应当立即报告。</a:t>
            </a:r>
          </a:p>
        </p:txBody>
      </p:sp>
      <p:sp>
        <p:nvSpPr>
          <p:cNvPr id="31" name="矩形: 圆角 30">
            <a:extLst>
              <a:ext uri="{FF2B5EF4-FFF2-40B4-BE49-F238E27FC236}">
                <a16:creationId xmlns:a16="http://schemas.microsoft.com/office/drawing/2014/main" xmlns="" id="{E6188B63-9768-4C4C-9F00-3E08A8DCD3DB}"/>
              </a:ext>
            </a:extLst>
          </p:cNvPr>
          <p:cNvSpPr>
            <a:spLocks/>
          </p:cNvSpPr>
          <p:nvPr/>
        </p:nvSpPr>
        <p:spPr>
          <a:xfrm>
            <a:off x="1346200" y="3892865"/>
            <a:ext cx="5330371" cy="1448392"/>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cs typeface="+mn-ea"/>
                <a:sym typeface="+mn-lt"/>
              </a:rPr>
              <a:t>(8)</a:t>
            </a:r>
            <a:r>
              <a:rPr lang="zh-CN" altLang="en-US" b="1" dirty="0">
                <a:cs typeface="+mn-ea"/>
                <a:sym typeface="+mn-lt"/>
              </a:rPr>
              <a:t>发现泄露或可能泄露国家秘密的线索，应当及时向国家安全机关举报。</a:t>
            </a:r>
          </a:p>
        </p:txBody>
      </p:sp>
      <p:pic>
        <p:nvPicPr>
          <p:cNvPr id="8" name="图片 7">
            <a:extLst>
              <a:ext uri="{FF2B5EF4-FFF2-40B4-BE49-F238E27FC236}">
                <a16:creationId xmlns:a16="http://schemas.microsoft.com/office/drawing/2014/main" xmlns="" id="{B60FDF38-4A80-4350-852E-4150B0901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971" y="2016141"/>
            <a:ext cx="4092006" cy="3550670"/>
          </a:xfrm>
          <a:prstGeom prst="rect">
            <a:avLst/>
          </a:prstGeom>
        </p:spPr>
      </p:pic>
    </p:spTree>
    <p:extLst>
      <p:ext uri="{BB962C8B-B14F-4D97-AF65-F5344CB8AC3E}">
        <p14:creationId xmlns:p14="http://schemas.microsoft.com/office/powerpoint/2010/main" val="3114407081"/>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8" name="矩形 27">
            <a:extLst>
              <a:ext uri="{FF2B5EF4-FFF2-40B4-BE49-F238E27FC236}">
                <a16:creationId xmlns:a16="http://schemas.microsoft.com/office/drawing/2014/main" xmlns="" id="{B6AF17AB-C729-48B0-9515-EF753D182F68}"/>
              </a:ext>
            </a:extLst>
          </p:cNvPr>
          <p:cNvSpPr/>
          <p:nvPr/>
        </p:nvSpPr>
        <p:spPr>
          <a:xfrm>
            <a:off x="4926451" y="1007475"/>
            <a:ext cx="2339102" cy="523220"/>
          </a:xfrm>
          <a:prstGeom prst="rect">
            <a:avLst/>
          </a:prstGeom>
        </p:spPr>
        <p:txBody>
          <a:bodyPr wrap="none">
            <a:spAutoFit/>
          </a:bodyPr>
          <a:lstStyle/>
          <a:p>
            <a:pPr algn="ctr"/>
            <a:r>
              <a:rPr lang="zh-CN" altLang="en-US" sz="2800" dirty="0">
                <a:solidFill>
                  <a:srgbClr val="C00000"/>
                </a:solidFill>
                <a:cs typeface="+mn-ea"/>
                <a:sym typeface="+mn-lt"/>
              </a:rPr>
              <a:t>维护国家安全</a:t>
            </a:r>
          </a:p>
        </p:txBody>
      </p:sp>
      <p:sp>
        <p:nvSpPr>
          <p:cNvPr id="4" name="矩形 3">
            <a:extLst>
              <a:ext uri="{FF2B5EF4-FFF2-40B4-BE49-F238E27FC236}">
                <a16:creationId xmlns:a16="http://schemas.microsoft.com/office/drawing/2014/main" xmlns="" id="{D51FCC48-456F-4BF9-99C8-6716DEB89AEE}"/>
              </a:ext>
            </a:extLst>
          </p:cNvPr>
          <p:cNvSpPr/>
          <p:nvPr/>
        </p:nvSpPr>
        <p:spPr>
          <a:xfrm>
            <a:off x="1235074" y="4339295"/>
            <a:ext cx="9613901" cy="1296637"/>
          </a:xfrm>
          <a:prstGeom prst="rect">
            <a:avLst/>
          </a:prstGeom>
        </p:spPr>
        <p:txBody>
          <a:bodyPr wrap="square">
            <a:spAutoFit/>
          </a:bodyPr>
          <a:lstStyle/>
          <a:p>
            <a:pPr>
              <a:lnSpc>
                <a:spcPct val="150000"/>
              </a:lnSpc>
            </a:pPr>
            <a:r>
              <a:rPr lang="zh-CN" altLang="en-US" dirty="0">
                <a:cs typeface="+mn-ea"/>
                <a:sym typeface="+mn-lt"/>
              </a:rPr>
              <a:t>对于公民和组织而言，支持、协助国家安全工作的行为受法律保护。公民和组织应当履行遵守宪法、法律法规关于国家安全的有关规定；及时报告危害国家安全活动的线索；保守所知悉的国家秘密。</a:t>
            </a:r>
          </a:p>
        </p:txBody>
      </p:sp>
      <p:pic>
        <p:nvPicPr>
          <p:cNvPr id="17" name="图片 16">
            <a:extLst>
              <a:ext uri="{FF2B5EF4-FFF2-40B4-BE49-F238E27FC236}">
                <a16:creationId xmlns:a16="http://schemas.microsoft.com/office/drawing/2014/main" xmlns="" id="{F020DD0F-103F-45DB-922F-BA3BE7ACE1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0401" y="1834703"/>
            <a:ext cx="5811198" cy="2382174"/>
          </a:xfrm>
          <a:prstGeom prst="rect">
            <a:avLst/>
          </a:prstGeom>
        </p:spPr>
      </p:pic>
    </p:spTree>
    <p:extLst>
      <p:ext uri="{BB962C8B-B14F-4D97-AF65-F5344CB8AC3E}">
        <p14:creationId xmlns:p14="http://schemas.microsoft.com/office/powerpoint/2010/main" val="243117848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05FF538-2607-4D80-8400-2E3AD27E6F58}"/>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3" name="矩形: 圆角 2">
            <a:extLst>
              <a:ext uri="{FF2B5EF4-FFF2-40B4-BE49-F238E27FC236}">
                <a16:creationId xmlns:a16="http://schemas.microsoft.com/office/drawing/2014/main" xmlns="" id="{D074BBC5-E311-4CAA-AF12-0F89B28C5CF0}"/>
              </a:ext>
            </a:extLst>
          </p:cNvPr>
          <p:cNvSpPr/>
          <p:nvPr/>
        </p:nvSpPr>
        <p:spPr>
          <a:xfrm>
            <a:off x="5035658" y="1330240"/>
            <a:ext cx="2120684" cy="625086"/>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-01-</a:t>
            </a:r>
          </a:p>
        </p:txBody>
      </p:sp>
      <p:sp>
        <p:nvSpPr>
          <p:cNvPr id="4" name="矩形 3">
            <a:extLst>
              <a:ext uri="{FF2B5EF4-FFF2-40B4-BE49-F238E27FC236}">
                <a16:creationId xmlns:a16="http://schemas.microsoft.com/office/drawing/2014/main" xmlns="" id="{9EF4480D-ADDA-4689-AED9-F6DD68AC8F15}"/>
              </a:ext>
            </a:extLst>
          </p:cNvPr>
          <p:cNvSpPr/>
          <p:nvPr/>
        </p:nvSpPr>
        <p:spPr>
          <a:xfrm>
            <a:off x="3614057" y="2177570"/>
            <a:ext cx="4963886" cy="1107996"/>
          </a:xfrm>
          <a:prstGeom prst="rect">
            <a:avLst/>
          </a:prstGeom>
        </p:spPr>
        <p:txBody>
          <a:bodyPr wrap="square">
            <a:spAutoFit/>
          </a:bodyPr>
          <a:lstStyle/>
          <a:p>
            <a:pPr algn="dist"/>
            <a:r>
              <a:rPr lang="zh-CN" altLang="en-US" sz="6600" b="1" dirty="0">
                <a:solidFill>
                  <a:srgbClr val="C00000"/>
                </a:solidFill>
                <a:cs typeface="+mn-ea"/>
                <a:sym typeface="+mn-lt"/>
              </a:rPr>
              <a:t>节日介绍</a:t>
            </a:r>
          </a:p>
        </p:txBody>
      </p:sp>
      <p:sp>
        <p:nvSpPr>
          <p:cNvPr id="5" name="矩形 4">
            <a:extLst>
              <a:ext uri="{FF2B5EF4-FFF2-40B4-BE49-F238E27FC236}">
                <a16:creationId xmlns:a16="http://schemas.microsoft.com/office/drawing/2014/main" xmlns="" id="{61022053-B76B-4F08-BE89-649F676969A0}"/>
              </a:ext>
            </a:extLst>
          </p:cNvPr>
          <p:cNvSpPr/>
          <p:nvPr/>
        </p:nvSpPr>
        <p:spPr>
          <a:xfrm>
            <a:off x="2133600" y="3429000"/>
            <a:ext cx="7924800" cy="1025730"/>
          </a:xfrm>
          <a:prstGeom prst="rect">
            <a:avLst/>
          </a:prstGeom>
        </p:spPr>
        <p:txBody>
          <a:bodyPr wrap="square">
            <a:spAutoFit/>
          </a:bodyPr>
          <a:lstStyle/>
          <a:p>
            <a:pPr algn="ctr">
              <a:lnSpc>
                <a:spcPct val="150000"/>
              </a:lnSpc>
            </a:pPr>
            <a:r>
              <a:rPr lang="en-US" altLang="zh-CN" sz="1400" b="1" spc="300" dirty="0">
                <a:solidFill>
                  <a:srgbClr val="C00000"/>
                </a:solidFill>
                <a:cs typeface="+mn-ea"/>
                <a:sym typeface="+mn-lt"/>
              </a:rPr>
              <a:t>Click here to enter your text and change the color or size of the text. Insert the data text icon, change the picture, and have a good </a:t>
            </a:r>
            <a:r>
              <a:rPr lang="en-US" altLang="zh-CN" sz="1400" b="1" spc="300" dirty="0" err="1">
                <a:solidFill>
                  <a:srgbClr val="C00000"/>
                </a:solidFill>
                <a:cs typeface="+mn-ea"/>
                <a:sym typeface="+mn-lt"/>
              </a:rPr>
              <a:t>time.contents</a:t>
            </a:r>
            <a:endParaRPr lang="zh-CN" altLang="en-US" sz="1400" b="1" spc="300" dirty="0">
              <a:solidFill>
                <a:srgbClr val="C00000"/>
              </a:solidFill>
              <a:cs typeface="+mn-ea"/>
              <a:sym typeface="+mn-lt"/>
            </a:endParaRPr>
          </a:p>
        </p:txBody>
      </p:sp>
    </p:spTree>
    <p:extLst>
      <p:ext uri="{BB962C8B-B14F-4D97-AF65-F5344CB8AC3E}">
        <p14:creationId xmlns:p14="http://schemas.microsoft.com/office/powerpoint/2010/main" val="276271085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6A82D5F-FB18-4A00-9374-9084878C5160}"/>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4" name="矩形 3">
            <a:extLst>
              <a:ext uri="{FF2B5EF4-FFF2-40B4-BE49-F238E27FC236}">
                <a16:creationId xmlns:a16="http://schemas.microsoft.com/office/drawing/2014/main" xmlns="" id="{A33451BD-CAC7-427E-95CC-E1FAB45AFF0A}"/>
              </a:ext>
            </a:extLst>
          </p:cNvPr>
          <p:cNvSpPr/>
          <p:nvPr/>
        </p:nvSpPr>
        <p:spPr>
          <a:xfrm>
            <a:off x="2641600" y="2165021"/>
            <a:ext cx="6908800" cy="1862048"/>
          </a:xfrm>
          <a:prstGeom prst="rect">
            <a:avLst/>
          </a:prstGeom>
        </p:spPr>
        <p:txBody>
          <a:bodyPr wrap="square">
            <a:spAutoFit/>
          </a:bodyPr>
          <a:lstStyle/>
          <a:p>
            <a:pPr algn="dist"/>
            <a:r>
              <a:rPr lang="zh-CN" altLang="en-US" sz="11500" dirty="0">
                <a:solidFill>
                  <a:srgbClr val="C00000"/>
                </a:solidFill>
                <a:latin typeface="汉仪大宋简" panose="02010609000101010101" pitchFamily="49" charset="-122"/>
                <a:ea typeface="汉仪大宋简" panose="02010609000101010101" pitchFamily="49" charset="-122"/>
                <a:cs typeface="+mn-ea"/>
                <a:sym typeface="+mn-lt"/>
              </a:rPr>
              <a:t>谢谢欣赏</a:t>
            </a:r>
          </a:p>
        </p:txBody>
      </p:sp>
    </p:spTree>
    <p:extLst>
      <p:ext uri="{BB962C8B-B14F-4D97-AF65-F5344CB8AC3E}">
        <p14:creationId xmlns:p14="http://schemas.microsoft.com/office/powerpoint/2010/main" val="338913098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715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6" y="2335238"/>
            <a:ext cx="4860924" cy="881139"/>
          </a:xfrm>
          <a:prstGeom prst="rect">
            <a:avLst/>
          </a:prstGeom>
        </p:spPr>
        <p:txBody>
          <a:bodyPr wrap="square">
            <a:spAutoFit/>
          </a:bodyPr>
          <a:lstStyle/>
          <a:p>
            <a:pPr algn="just">
              <a:lnSpc>
                <a:spcPct val="150000"/>
              </a:lnSpc>
            </a:pPr>
            <a:r>
              <a:rPr lang="zh-CN" altLang="en-US" dirty="0">
                <a:cs typeface="+mn-ea"/>
                <a:sym typeface="+mn-lt"/>
              </a:rPr>
              <a:t>全民国家安全教育日是为了增强全民国家安全意识，维护国家安全而设立的节日。</a:t>
            </a:r>
          </a:p>
        </p:txBody>
      </p:sp>
      <p:sp>
        <p:nvSpPr>
          <p:cNvPr id="28" name="矩形 27">
            <a:extLst>
              <a:ext uri="{FF2B5EF4-FFF2-40B4-BE49-F238E27FC236}">
                <a16:creationId xmlns:a16="http://schemas.microsoft.com/office/drawing/2014/main" xmlns="" id="{B6AF17AB-C729-48B0-9515-EF753D182F68}"/>
              </a:ext>
            </a:extLst>
          </p:cNvPr>
          <p:cNvSpPr/>
          <p:nvPr/>
        </p:nvSpPr>
        <p:spPr>
          <a:xfrm>
            <a:off x="4746913" y="1007475"/>
            <a:ext cx="2698175" cy="523220"/>
          </a:xfrm>
          <a:prstGeom prst="rect">
            <a:avLst/>
          </a:prstGeom>
        </p:spPr>
        <p:txBody>
          <a:bodyPr wrap="none">
            <a:spAutoFit/>
          </a:bodyPr>
          <a:lstStyle/>
          <a:p>
            <a:r>
              <a:rPr lang="zh-CN" altLang="en-US" sz="2800" dirty="0">
                <a:solidFill>
                  <a:srgbClr val="C00000"/>
                </a:solidFill>
                <a:cs typeface="+mn-ea"/>
                <a:sym typeface="+mn-lt"/>
              </a:rPr>
              <a:t>国家安全教育日</a:t>
            </a:r>
          </a:p>
        </p:txBody>
      </p:sp>
      <p:pic>
        <p:nvPicPr>
          <p:cNvPr id="32" name="图片 31">
            <a:extLst>
              <a:ext uri="{FF2B5EF4-FFF2-40B4-BE49-F238E27FC236}">
                <a16:creationId xmlns:a16="http://schemas.microsoft.com/office/drawing/2014/main" xmlns="" id="{8C87B6A7-1D47-4F36-95F7-C0A7E5CC1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152642"/>
            <a:ext cx="4948348" cy="2810288"/>
          </a:xfrm>
          <a:prstGeom prst="rect">
            <a:avLst/>
          </a:prstGeom>
        </p:spPr>
      </p:pic>
      <p:sp>
        <p:nvSpPr>
          <p:cNvPr id="17" name="矩形: 圆角 16">
            <a:extLst>
              <a:ext uri="{FF2B5EF4-FFF2-40B4-BE49-F238E27FC236}">
                <a16:creationId xmlns:a16="http://schemas.microsoft.com/office/drawing/2014/main" xmlns="" id="{007818AF-4A9D-4606-A7AD-9B5EFE93F177}"/>
              </a:ext>
            </a:extLst>
          </p:cNvPr>
          <p:cNvSpPr/>
          <p:nvPr/>
        </p:nvSpPr>
        <p:spPr>
          <a:xfrm>
            <a:off x="1143458" y="3360920"/>
            <a:ext cx="4952542" cy="1784606"/>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a:cs typeface="+mn-ea"/>
                <a:sym typeface="+mn-lt"/>
              </a:rPr>
              <a:t>2015</a:t>
            </a:r>
            <a:r>
              <a:rPr lang="zh-CN" altLang="en-US" b="1" dirty="0">
                <a:cs typeface="+mn-ea"/>
                <a:sym typeface="+mn-lt"/>
              </a:rPr>
              <a:t>年</a:t>
            </a:r>
            <a:r>
              <a:rPr lang="en-US" altLang="zh-CN" b="1" dirty="0">
                <a:cs typeface="+mn-ea"/>
                <a:sym typeface="+mn-lt"/>
              </a:rPr>
              <a:t>7</a:t>
            </a:r>
            <a:r>
              <a:rPr lang="zh-CN" altLang="en-US" b="1" dirty="0">
                <a:cs typeface="+mn-ea"/>
                <a:sym typeface="+mn-lt"/>
              </a:rPr>
              <a:t>月</a:t>
            </a:r>
            <a:r>
              <a:rPr lang="en-US" altLang="zh-CN" b="1" dirty="0">
                <a:cs typeface="+mn-ea"/>
                <a:sym typeface="+mn-lt"/>
              </a:rPr>
              <a:t>1</a:t>
            </a:r>
            <a:r>
              <a:rPr lang="zh-CN" altLang="en-US" b="1" dirty="0">
                <a:cs typeface="+mn-ea"/>
                <a:sym typeface="+mn-lt"/>
              </a:rPr>
              <a:t>日，全国人大常委会通过的</a:t>
            </a:r>
            <a:r>
              <a:rPr lang="en-US" altLang="zh-CN" b="1" dirty="0">
                <a:cs typeface="+mn-ea"/>
                <a:sym typeface="+mn-lt"/>
              </a:rPr>
              <a:t>《</a:t>
            </a:r>
            <a:r>
              <a:rPr lang="zh-CN" altLang="en-US" b="1" dirty="0">
                <a:cs typeface="+mn-ea"/>
                <a:sym typeface="+mn-lt"/>
              </a:rPr>
              <a:t>中华人民共和国国家安全法</a:t>
            </a:r>
            <a:r>
              <a:rPr lang="en-US" altLang="zh-CN" b="1" dirty="0">
                <a:cs typeface="+mn-ea"/>
                <a:sym typeface="+mn-lt"/>
              </a:rPr>
              <a:t>》</a:t>
            </a:r>
            <a:r>
              <a:rPr lang="zh-CN" altLang="en-US" b="1" dirty="0">
                <a:cs typeface="+mn-ea"/>
                <a:sym typeface="+mn-lt"/>
              </a:rPr>
              <a:t>第十四条规定，每年</a:t>
            </a:r>
            <a:r>
              <a:rPr lang="en-US" altLang="zh-CN" b="1" dirty="0">
                <a:cs typeface="+mn-ea"/>
                <a:sym typeface="+mn-lt"/>
              </a:rPr>
              <a:t>4</a:t>
            </a:r>
            <a:r>
              <a:rPr lang="zh-CN" altLang="en-US" b="1" dirty="0">
                <a:cs typeface="+mn-ea"/>
                <a:sym typeface="+mn-lt"/>
              </a:rPr>
              <a:t>月</a:t>
            </a:r>
            <a:r>
              <a:rPr lang="en-US" altLang="zh-CN" b="1" dirty="0">
                <a:cs typeface="+mn-ea"/>
                <a:sym typeface="+mn-lt"/>
              </a:rPr>
              <a:t>15</a:t>
            </a:r>
            <a:r>
              <a:rPr lang="zh-CN" altLang="en-US" b="1" dirty="0">
                <a:cs typeface="+mn-ea"/>
                <a:sym typeface="+mn-lt"/>
              </a:rPr>
              <a:t>日为全民国家安全教育日。</a:t>
            </a:r>
          </a:p>
        </p:txBody>
      </p:sp>
    </p:spTree>
    <p:extLst>
      <p:ext uri="{BB962C8B-B14F-4D97-AF65-F5344CB8AC3E}">
        <p14:creationId xmlns:p14="http://schemas.microsoft.com/office/powerpoint/2010/main" val="2481758891"/>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out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825205"/>
            <a:ext cx="5325382" cy="2543132"/>
          </a:xfrm>
          <a:prstGeom prst="rect">
            <a:avLst/>
          </a:prstGeom>
        </p:spPr>
        <p:txBody>
          <a:bodyPr wrap="square">
            <a:spAutoFit/>
          </a:bodyPr>
          <a:lstStyle/>
          <a:p>
            <a:pPr algn="just">
              <a:lnSpc>
                <a:spcPct val="150000"/>
              </a:lnSpc>
            </a:pPr>
            <a:r>
              <a:rPr lang="zh-CN" altLang="en-US" dirty="0">
                <a:cs typeface="+mn-ea"/>
                <a:sym typeface="+mn-lt"/>
              </a:rPr>
              <a:t>中国面临着对外维护国家主权、安全、发展利益，对内维护政治安全和社会稳定的双重压力，各种可以预见和难以预见的风险因素明显增多，非传统领域安全日益凸显，因此，制定一部综合性、全局性、基础性的国家安全法，是应对国家安全新形势的需要。</a:t>
            </a:r>
          </a:p>
        </p:txBody>
      </p:sp>
      <p:sp>
        <p:nvSpPr>
          <p:cNvPr id="28" name="矩形 27">
            <a:extLst>
              <a:ext uri="{FF2B5EF4-FFF2-40B4-BE49-F238E27FC236}">
                <a16:creationId xmlns:a16="http://schemas.microsoft.com/office/drawing/2014/main" xmlns="" id="{B6AF17AB-C729-48B0-9515-EF753D182F68}"/>
              </a:ext>
            </a:extLst>
          </p:cNvPr>
          <p:cNvSpPr/>
          <p:nvPr/>
        </p:nvSpPr>
        <p:spPr>
          <a:xfrm>
            <a:off x="5285522" y="1007475"/>
            <a:ext cx="1620957" cy="523220"/>
          </a:xfrm>
          <a:prstGeom prst="rect">
            <a:avLst/>
          </a:prstGeom>
        </p:spPr>
        <p:txBody>
          <a:bodyPr wrap="none">
            <a:spAutoFit/>
          </a:bodyPr>
          <a:lstStyle/>
          <a:p>
            <a:pPr algn="ctr"/>
            <a:r>
              <a:rPr lang="zh-CN" altLang="en-US" sz="2800" dirty="0">
                <a:solidFill>
                  <a:srgbClr val="C00000"/>
                </a:solidFill>
                <a:cs typeface="+mn-ea"/>
                <a:sym typeface="+mn-lt"/>
              </a:rPr>
              <a:t>设立背景</a:t>
            </a:r>
          </a:p>
        </p:txBody>
      </p:sp>
      <p:pic>
        <p:nvPicPr>
          <p:cNvPr id="8" name="图片 7">
            <a:extLst>
              <a:ext uri="{FF2B5EF4-FFF2-40B4-BE49-F238E27FC236}">
                <a16:creationId xmlns:a16="http://schemas.microsoft.com/office/drawing/2014/main" xmlns="" id="{E77BC7DA-5711-4BD6-AD3A-574939A4C9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955" y="1434991"/>
            <a:ext cx="4039970" cy="4039970"/>
          </a:xfrm>
          <a:prstGeom prst="rect">
            <a:avLst/>
          </a:prstGeom>
        </p:spPr>
      </p:pic>
      <p:sp>
        <p:nvSpPr>
          <p:cNvPr id="17" name="矩形: 圆角 16">
            <a:extLst>
              <a:ext uri="{FF2B5EF4-FFF2-40B4-BE49-F238E27FC236}">
                <a16:creationId xmlns:a16="http://schemas.microsoft.com/office/drawing/2014/main" xmlns="" id="{4ACF2087-5084-424D-BD3D-0F5C00D6844A}"/>
              </a:ext>
            </a:extLst>
          </p:cNvPr>
          <p:cNvSpPr/>
          <p:nvPr/>
        </p:nvSpPr>
        <p:spPr>
          <a:xfrm>
            <a:off x="1235075" y="2132818"/>
            <a:ext cx="1409242" cy="630032"/>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综合性</a:t>
            </a:r>
          </a:p>
        </p:txBody>
      </p:sp>
      <p:sp>
        <p:nvSpPr>
          <p:cNvPr id="19" name="矩形: 圆角 18">
            <a:extLst>
              <a:ext uri="{FF2B5EF4-FFF2-40B4-BE49-F238E27FC236}">
                <a16:creationId xmlns:a16="http://schemas.microsoft.com/office/drawing/2014/main" xmlns="" id="{2E8823BB-3356-4910-BB30-96FD559DCE13}"/>
              </a:ext>
            </a:extLst>
          </p:cNvPr>
          <p:cNvSpPr/>
          <p:nvPr/>
        </p:nvSpPr>
        <p:spPr>
          <a:xfrm>
            <a:off x="3129143" y="2132818"/>
            <a:ext cx="1409242" cy="630032"/>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全局性</a:t>
            </a:r>
          </a:p>
        </p:txBody>
      </p:sp>
      <p:sp>
        <p:nvSpPr>
          <p:cNvPr id="25" name="矩形: 圆角 24">
            <a:extLst>
              <a:ext uri="{FF2B5EF4-FFF2-40B4-BE49-F238E27FC236}">
                <a16:creationId xmlns:a16="http://schemas.microsoft.com/office/drawing/2014/main" xmlns="" id="{0E7B3A6A-F2C0-4975-A7FB-F88F2F9560E1}"/>
              </a:ext>
            </a:extLst>
          </p:cNvPr>
          <p:cNvSpPr/>
          <p:nvPr/>
        </p:nvSpPr>
        <p:spPr>
          <a:xfrm>
            <a:off x="5023210" y="2132818"/>
            <a:ext cx="1409242" cy="630032"/>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基础性</a:t>
            </a:r>
          </a:p>
        </p:txBody>
      </p:sp>
    </p:spTree>
    <p:extLst>
      <p:ext uri="{BB962C8B-B14F-4D97-AF65-F5344CB8AC3E}">
        <p14:creationId xmlns:p14="http://schemas.microsoft.com/office/powerpoint/2010/main" val="298655819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par>
                          <p:cTn id="25" fill="hold">
                            <p:stCondLst>
                              <p:cond delay="2500"/>
                            </p:stCondLst>
                            <p:childTnLst>
                              <p:par>
                                <p:cTn id="26" presetID="16" presetClass="entr" presetSubtype="37"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outVertical)">
                                      <p:cBhvr>
                                        <p:cTn id="28" dur="500"/>
                                        <p:tgtEl>
                                          <p:spTgt spid="17"/>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par>
                          <p:cTn id="33" fill="hold">
                            <p:stCondLst>
                              <p:cond delay="3500"/>
                            </p:stCondLst>
                            <p:childTnLst>
                              <p:par>
                                <p:cTn id="34" presetID="16" presetClass="entr" presetSubtype="37"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P spid="19"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6364206" y="1609571"/>
            <a:ext cx="4592719" cy="881139"/>
          </a:xfrm>
          <a:prstGeom prst="rect">
            <a:avLst/>
          </a:prstGeom>
        </p:spPr>
        <p:txBody>
          <a:bodyPr wrap="square">
            <a:spAutoFit/>
          </a:bodyPr>
          <a:lstStyle/>
          <a:p>
            <a:pPr algn="just">
              <a:lnSpc>
                <a:spcPct val="150000"/>
              </a:lnSpc>
            </a:pPr>
            <a:r>
              <a:rPr lang="zh-CN" altLang="en-US" dirty="0">
                <a:cs typeface="+mn-ea"/>
                <a:sym typeface="+mn-lt"/>
              </a:rPr>
              <a:t>公众广泛参与全民国家安全教育日，将获得弘扬总体国家安全观的良好效果。</a:t>
            </a:r>
          </a:p>
        </p:txBody>
      </p:sp>
      <p:sp>
        <p:nvSpPr>
          <p:cNvPr id="28" name="矩形 27">
            <a:extLst>
              <a:ext uri="{FF2B5EF4-FFF2-40B4-BE49-F238E27FC236}">
                <a16:creationId xmlns:a16="http://schemas.microsoft.com/office/drawing/2014/main" xmlns="" id="{B6AF17AB-C729-48B0-9515-EF753D182F68}"/>
              </a:ext>
            </a:extLst>
          </p:cNvPr>
          <p:cNvSpPr/>
          <p:nvPr/>
        </p:nvSpPr>
        <p:spPr>
          <a:xfrm>
            <a:off x="5285522" y="1007475"/>
            <a:ext cx="1620957" cy="523220"/>
          </a:xfrm>
          <a:prstGeom prst="rect">
            <a:avLst/>
          </a:prstGeom>
        </p:spPr>
        <p:txBody>
          <a:bodyPr wrap="none">
            <a:spAutoFit/>
          </a:bodyPr>
          <a:lstStyle/>
          <a:p>
            <a:pPr algn="ctr"/>
            <a:r>
              <a:rPr lang="zh-CN" altLang="en-US" sz="2800" dirty="0">
                <a:solidFill>
                  <a:srgbClr val="C00000"/>
                </a:solidFill>
                <a:cs typeface="+mn-ea"/>
                <a:sym typeface="+mn-lt"/>
              </a:rPr>
              <a:t>现实意义</a:t>
            </a:r>
          </a:p>
        </p:txBody>
      </p:sp>
      <p:sp>
        <p:nvSpPr>
          <p:cNvPr id="4" name="矩形: 圆角 3">
            <a:extLst>
              <a:ext uri="{FF2B5EF4-FFF2-40B4-BE49-F238E27FC236}">
                <a16:creationId xmlns:a16="http://schemas.microsoft.com/office/drawing/2014/main" xmlns="" id="{0D63F415-5158-4CCF-BB90-0908218A8F04}"/>
              </a:ext>
            </a:extLst>
          </p:cNvPr>
          <p:cNvSpPr/>
          <p:nvPr/>
        </p:nvSpPr>
        <p:spPr>
          <a:xfrm>
            <a:off x="1235075" y="1700213"/>
            <a:ext cx="4860925" cy="1010191"/>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首先，有利于贯彻落实习近平总书记提出的“总体国家安全观”。</a:t>
            </a:r>
            <a:endParaRPr lang="en-US" altLang="zh-CN" b="1" dirty="0">
              <a:cs typeface="+mn-ea"/>
              <a:sym typeface="+mn-lt"/>
            </a:endParaRPr>
          </a:p>
        </p:txBody>
      </p:sp>
      <p:sp>
        <p:nvSpPr>
          <p:cNvPr id="17" name="矩形: 圆角 16">
            <a:extLst>
              <a:ext uri="{FF2B5EF4-FFF2-40B4-BE49-F238E27FC236}">
                <a16:creationId xmlns:a16="http://schemas.microsoft.com/office/drawing/2014/main" xmlns="" id="{0C7F0412-5546-426D-B22C-04EE6B428D8D}"/>
              </a:ext>
            </a:extLst>
          </p:cNvPr>
          <p:cNvSpPr/>
          <p:nvPr/>
        </p:nvSpPr>
        <p:spPr>
          <a:xfrm>
            <a:off x="1235075" y="3205609"/>
            <a:ext cx="4860925" cy="1010191"/>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其次，有利于提高政府和社会公众维护国家安全的法律意识。</a:t>
            </a:r>
          </a:p>
        </p:txBody>
      </p:sp>
      <p:sp>
        <p:nvSpPr>
          <p:cNvPr id="19" name="矩形: 圆角 18">
            <a:extLst>
              <a:ext uri="{FF2B5EF4-FFF2-40B4-BE49-F238E27FC236}">
                <a16:creationId xmlns:a16="http://schemas.microsoft.com/office/drawing/2014/main" xmlns="" id="{762DFD83-D3BC-4AAD-8E13-682F8B624384}"/>
              </a:ext>
            </a:extLst>
          </p:cNvPr>
          <p:cNvSpPr/>
          <p:nvPr/>
        </p:nvSpPr>
        <p:spPr>
          <a:xfrm>
            <a:off x="1235075" y="4711004"/>
            <a:ext cx="4860925" cy="1010191"/>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最后，有利于增强国家安全法普法宣传的效果。</a:t>
            </a:r>
          </a:p>
        </p:txBody>
      </p:sp>
      <p:sp>
        <p:nvSpPr>
          <p:cNvPr id="25" name="矩形 24">
            <a:extLst>
              <a:ext uri="{FF2B5EF4-FFF2-40B4-BE49-F238E27FC236}">
                <a16:creationId xmlns:a16="http://schemas.microsoft.com/office/drawing/2014/main" xmlns="" id="{F507A714-1F71-45A3-B21E-BF1B2B51299C}"/>
              </a:ext>
            </a:extLst>
          </p:cNvPr>
          <p:cNvSpPr/>
          <p:nvPr/>
        </p:nvSpPr>
        <p:spPr>
          <a:xfrm>
            <a:off x="6364206" y="2631584"/>
            <a:ext cx="4592719" cy="1712135"/>
          </a:xfrm>
          <a:prstGeom prst="rect">
            <a:avLst/>
          </a:prstGeom>
        </p:spPr>
        <p:txBody>
          <a:bodyPr wrap="square">
            <a:spAutoFit/>
          </a:bodyPr>
          <a:lstStyle/>
          <a:p>
            <a:pPr algn="just">
              <a:lnSpc>
                <a:spcPct val="150000"/>
              </a:lnSpc>
            </a:pPr>
            <a:r>
              <a:rPr lang="zh-CN" altLang="en-US" dirty="0">
                <a:cs typeface="+mn-ea"/>
                <a:sym typeface="+mn-lt"/>
              </a:rPr>
              <a:t>通过全民国家安全教育日的一系列活动，可以让政府和社会公众有效地了解国家安全法提出的各项要求，从而强化责任意识，提高大家维护国家安全的能力。</a:t>
            </a:r>
          </a:p>
        </p:txBody>
      </p:sp>
      <p:sp>
        <p:nvSpPr>
          <p:cNvPr id="29" name="矩形 28">
            <a:extLst>
              <a:ext uri="{FF2B5EF4-FFF2-40B4-BE49-F238E27FC236}">
                <a16:creationId xmlns:a16="http://schemas.microsoft.com/office/drawing/2014/main" xmlns="" id="{1C48C75A-8B8E-47CE-B45E-175C9785C565}"/>
              </a:ext>
            </a:extLst>
          </p:cNvPr>
          <p:cNvSpPr/>
          <p:nvPr/>
        </p:nvSpPr>
        <p:spPr>
          <a:xfrm>
            <a:off x="6364206" y="4484592"/>
            <a:ext cx="4592719" cy="1296637"/>
          </a:xfrm>
          <a:prstGeom prst="rect">
            <a:avLst/>
          </a:prstGeom>
        </p:spPr>
        <p:txBody>
          <a:bodyPr wrap="square">
            <a:spAutoFit/>
          </a:bodyPr>
          <a:lstStyle/>
          <a:p>
            <a:pPr algn="just">
              <a:lnSpc>
                <a:spcPct val="150000"/>
              </a:lnSpc>
            </a:pPr>
            <a:r>
              <a:rPr lang="zh-CN" altLang="en-US" dirty="0">
                <a:cs typeface="+mn-ea"/>
                <a:sym typeface="+mn-lt"/>
              </a:rPr>
              <a:t>让更多的社会公众接触和了解到国家安全方面的法律知识，特别是懂得如何依法履行自身的维护国家安全方面的职责和义务。</a:t>
            </a:r>
          </a:p>
        </p:txBody>
      </p:sp>
    </p:spTree>
    <p:extLst>
      <p:ext uri="{BB962C8B-B14F-4D97-AF65-F5344CB8AC3E}">
        <p14:creationId xmlns:p14="http://schemas.microsoft.com/office/powerpoint/2010/main" val="375764851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 grpId="0" animBg="1"/>
      <p:bldP spid="17" grpId="0" animBg="1"/>
      <p:bldP spid="19" grpId="0" animBg="1"/>
      <p:bldP spid="2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05FF538-2607-4D80-8400-2E3AD27E6F58}"/>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8056" y="0"/>
            <a:ext cx="12250056" cy="6858000"/>
          </a:xfrm>
          <a:prstGeom prst="rect">
            <a:avLst/>
          </a:prstGeom>
        </p:spPr>
      </p:pic>
      <p:sp>
        <p:nvSpPr>
          <p:cNvPr id="3" name="矩形: 圆角 2">
            <a:extLst>
              <a:ext uri="{FF2B5EF4-FFF2-40B4-BE49-F238E27FC236}">
                <a16:creationId xmlns:a16="http://schemas.microsoft.com/office/drawing/2014/main" xmlns="" id="{D074BBC5-E311-4CAA-AF12-0F89B28C5CF0}"/>
              </a:ext>
            </a:extLst>
          </p:cNvPr>
          <p:cNvSpPr/>
          <p:nvPr/>
        </p:nvSpPr>
        <p:spPr>
          <a:xfrm>
            <a:off x="5035658" y="1330240"/>
            <a:ext cx="2120684" cy="625086"/>
          </a:xfrm>
          <a:prstGeom prst="roundRect">
            <a:avLst>
              <a:gd name="adj" fmla="val 45338"/>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-02-</a:t>
            </a:r>
          </a:p>
        </p:txBody>
      </p:sp>
      <p:sp>
        <p:nvSpPr>
          <p:cNvPr id="4" name="矩形 3">
            <a:extLst>
              <a:ext uri="{FF2B5EF4-FFF2-40B4-BE49-F238E27FC236}">
                <a16:creationId xmlns:a16="http://schemas.microsoft.com/office/drawing/2014/main" xmlns="" id="{9EF4480D-ADDA-4689-AED9-F6DD68AC8F15}"/>
              </a:ext>
            </a:extLst>
          </p:cNvPr>
          <p:cNvSpPr/>
          <p:nvPr/>
        </p:nvSpPr>
        <p:spPr>
          <a:xfrm>
            <a:off x="2873829" y="2177570"/>
            <a:ext cx="6444342" cy="1107996"/>
          </a:xfrm>
          <a:prstGeom prst="rect">
            <a:avLst/>
          </a:prstGeom>
        </p:spPr>
        <p:txBody>
          <a:bodyPr wrap="square">
            <a:spAutoFit/>
          </a:bodyPr>
          <a:lstStyle/>
          <a:p>
            <a:pPr algn="dist"/>
            <a:r>
              <a:rPr lang="zh-CN" altLang="en-US" sz="6600" b="1" dirty="0">
                <a:solidFill>
                  <a:srgbClr val="C00000"/>
                </a:solidFill>
                <a:cs typeface="+mn-ea"/>
                <a:sym typeface="+mn-lt"/>
              </a:rPr>
              <a:t>什么是国家安全</a:t>
            </a:r>
          </a:p>
        </p:txBody>
      </p:sp>
      <p:sp>
        <p:nvSpPr>
          <p:cNvPr id="5" name="矩形 4">
            <a:extLst>
              <a:ext uri="{FF2B5EF4-FFF2-40B4-BE49-F238E27FC236}">
                <a16:creationId xmlns:a16="http://schemas.microsoft.com/office/drawing/2014/main" xmlns="" id="{61022053-B76B-4F08-BE89-649F676969A0}"/>
              </a:ext>
            </a:extLst>
          </p:cNvPr>
          <p:cNvSpPr/>
          <p:nvPr/>
        </p:nvSpPr>
        <p:spPr>
          <a:xfrm>
            <a:off x="2133600" y="3429000"/>
            <a:ext cx="7924800" cy="1025730"/>
          </a:xfrm>
          <a:prstGeom prst="rect">
            <a:avLst/>
          </a:prstGeom>
        </p:spPr>
        <p:txBody>
          <a:bodyPr wrap="square">
            <a:spAutoFit/>
          </a:bodyPr>
          <a:lstStyle/>
          <a:p>
            <a:pPr algn="ctr">
              <a:lnSpc>
                <a:spcPct val="150000"/>
              </a:lnSpc>
            </a:pPr>
            <a:r>
              <a:rPr lang="en-US" altLang="zh-CN" sz="1400" b="1" spc="300" dirty="0">
                <a:solidFill>
                  <a:srgbClr val="C00000"/>
                </a:solidFill>
                <a:cs typeface="+mn-ea"/>
                <a:sym typeface="+mn-lt"/>
              </a:rPr>
              <a:t>Click here to enter your text and change the color or size of the text. Insert the data text icon, change the picture, and have a good </a:t>
            </a:r>
            <a:r>
              <a:rPr lang="en-US" altLang="zh-CN" sz="1400" b="1" spc="300" dirty="0" err="1">
                <a:solidFill>
                  <a:srgbClr val="C00000"/>
                </a:solidFill>
                <a:cs typeface="+mn-ea"/>
                <a:sym typeface="+mn-lt"/>
              </a:rPr>
              <a:t>time.contents</a:t>
            </a:r>
            <a:endParaRPr lang="zh-CN" altLang="en-US" sz="1400" b="1" spc="300" dirty="0">
              <a:solidFill>
                <a:srgbClr val="C00000"/>
              </a:solidFill>
              <a:cs typeface="+mn-ea"/>
              <a:sym typeface="+mn-lt"/>
            </a:endParaRPr>
          </a:p>
        </p:txBody>
      </p:sp>
    </p:spTree>
    <p:extLst>
      <p:ext uri="{BB962C8B-B14F-4D97-AF65-F5344CB8AC3E}">
        <p14:creationId xmlns:p14="http://schemas.microsoft.com/office/powerpoint/2010/main" val="57886840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3284448"/>
            <a:ext cx="4860925" cy="1712135"/>
          </a:xfrm>
          <a:prstGeom prst="rect">
            <a:avLst/>
          </a:prstGeom>
        </p:spPr>
        <p:txBody>
          <a:bodyPr wrap="square">
            <a:spAutoFit/>
          </a:bodyPr>
          <a:lstStyle/>
          <a:p>
            <a:pPr algn="just">
              <a:lnSpc>
                <a:spcPct val="150000"/>
              </a:lnSpc>
            </a:pPr>
            <a:r>
              <a:rPr lang="zh-CN" altLang="en-US" dirty="0">
                <a:cs typeface="+mn-ea"/>
                <a:sym typeface="+mn-lt"/>
              </a:rPr>
              <a:t>国家安全是指国家政权、主权、统一和领土完整、人民福祉、经济社会可持续发展和国家其他重大利益相对处于没有危险和不受内外威胁的状态，以及保障持续安全状态的能力。</a:t>
            </a:r>
          </a:p>
        </p:txBody>
      </p:sp>
      <p:sp>
        <p:nvSpPr>
          <p:cNvPr id="28" name="矩形 27">
            <a:extLst>
              <a:ext uri="{FF2B5EF4-FFF2-40B4-BE49-F238E27FC236}">
                <a16:creationId xmlns:a16="http://schemas.microsoft.com/office/drawing/2014/main" xmlns="" id="{B6AF17AB-C729-48B0-9515-EF753D182F68}"/>
              </a:ext>
            </a:extLst>
          </p:cNvPr>
          <p:cNvSpPr/>
          <p:nvPr/>
        </p:nvSpPr>
        <p:spPr>
          <a:xfrm>
            <a:off x="4567377" y="1007475"/>
            <a:ext cx="3057248" cy="523220"/>
          </a:xfrm>
          <a:prstGeom prst="rect">
            <a:avLst/>
          </a:prstGeom>
        </p:spPr>
        <p:txBody>
          <a:bodyPr wrap="none">
            <a:spAutoFit/>
          </a:bodyPr>
          <a:lstStyle/>
          <a:p>
            <a:pPr algn="ctr"/>
            <a:r>
              <a:rPr lang="zh-CN" altLang="en-US" sz="2800" dirty="0">
                <a:solidFill>
                  <a:srgbClr val="C00000"/>
                </a:solidFill>
                <a:cs typeface="+mn-ea"/>
                <a:sym typeface="+mn-lt"/>
              </a:rPr>
              <a:t>什么是国家安全？</a:t>
            </a:r>
          </a:p>
        </p:txBody>
      </p:sp>
      <p:pic>
        <p:nvPicPr>
          <p:cNvPr id="5" name="图片 4">
            <a:extLst>
              <a:ext uri="{FF2B5EF4-FFF2-40B4-BE49-F238E27FC236}">
                <a16:creationId xmlns:a16="http://schemas.microsoft.com/office/drawing/2014/main" xmlns="" id="{97F2D258-C5F5-4803-8608-90D910952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286739"/>
            <a:ext cx="4941777" cy="4941777"/>
          </a:xfrm>
          <a:prstGeom prst="rect">
            <a:avLst/>
          </a:prstGeom>
        </p:spPr>
      </p:pic>
      <p:sp>
        <p:nvSpPr>
          <p:cNvPr id="17" name="矩形: 圆角 16">
            <a:extLst>
              <a:ext uri="{FF2B5EF4-FFF2-40B4-BE49-F238E27FC236}">
                <a16:creationId xmlns:a16="http://schemas.microsoft.com/office/drawing/2014/main" xmlns="" id="{49E0A6A7-AD98-4D98-9876-FBF4573F5163}"/>
              </a:ext>
            </a:extLst>
          </p:cNvPr>
          <p:cNvSpPr/>
          <p:nvPr/>
        </p:nvSpPr>
        <p:spPr>
          <a:xfrm>
            <a:off x="1235075" y="2354023"/>
            <a:ext cx="4733925" cy="854103"/>
          </a:xfrm>
          <a:prstGeom prst="roundRect">
            <a:avLst>
              <a:gd name="adj" fmla="val 7056"/>
            </a:avLst>
          </a:prstGeom>
          <a:solidFill>
            <a:srgbClr val="E5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a:cs typeface="+mn-ea"/>
                <a:sym typeface="+mn-lt"/>
              </a:rPr>
              <a:t>《</a:t>
            </a:r>
            <a:r>
              <a:rPr lang="zh-CN" altLang="en-US" b="1" dirty="0">
                <a:cs typeface="+mn-ea"/>
                <a:sym typeface="+mn-lt"/>
              </a:rPr>
              <a:t>中华人民共和国国家安全法</a:t>
            </a:r>
            <a:r>
              <a:rPr lang="en-US" altLang="zh-CN" b="1" dirty="0">
                <a:cs typeface="+mn-ea"/>
                <a:sym typeface="+mn-lt"/>
              </a:rPr>
              <a:t>》</a:t>
            </a:r>
            <a:r>
              <a:rPr lang="zh-CN" altLang="en-US" b="1" dirty="0">
                <a:cs typeface="+mn-ea"/>
                <a:sym typeface="+mn-lt"/>
              </a:rPr>
              <a:t>的规定</a:t>
            </a:r>
          </a:p>
        </p:txBody>
      </p:sp>
    </p:spTree>
    <p:extLst>
      <p:ext uri="{BB962C8B-B14F-4D97-AF65-F5344CB8AC3E}">
        <p14:creationId xmlns:p14="http://schemas.microsoft.com/office/powerpoint/2010/main" val="93501982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outVertical)">
                                      <p:cBhvr>
                                        <p:cTn id="20" dur="500"/>
                                        <p:tgtEl>
                                          <p:spTgt spid="1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9224F6-9970-40D7-A194-D7523DA9D490}"/>
              </a:ext>
            </a:extLst>
          </p:cNvPr>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圆角 5">
            <a:extLst>
              <a:ext uri="{FF2B5EF4-FFF2-40B4-BE49-F238E27FC236}">
                <a16:creationId xmlns:a16="http://schemas.microsoft.com/office/drawing/2014/main" xmlns="" id="{D3BCA8F8-61A3-4496-9DBA-69C59F765890}"/>
              </a:ext>
            </a:extLst>
          </p:cNvPr>
          <p:cNvSpPr/>
          <p:nvPr/>
        </p:nvSpPr>
        <p:spPr>
          <a:xfrm>
            <a:off x="685800" y="754743"/>
            <a:ext cx="10820400" cy="5348514"/>
          </a:xfrm>
          <a:prstGeom prst="roundRect">
            <a:avLst>
              <a:gd name="adj" fmla="val 2714"/>
            </a:avLst>
          </a:prstGeom>
          <a:solidFill>
            <a:schemeClr val="bg1"/>
          </a:solidFill>
          <a:ln>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D1E517D6-066A-4BE1-8F5B-5C17C9616DBC}"/>
              </a:ext>
            </a:extLst>
          </p:cNvPr>
          <p:cNvGrpSpPr/>
          <p:nvPr/>
        </p:nvGrpSpPr>
        <p:grpSpPr>
          <a:xfrm>
            <a:off x="3888196" y="1140271"/>
            <a:ext cx="4415608" cy="257628"/>
            <a:chOff x="4485096" y="1240972"/>
            <a:chExt cx="4415608" cy="257628"/>
          </a:xfrm>
        </p:grpSpPr>
        <p:grpSp>
          <p:nvGrpSpPr>
            <p:cNvPr id="20" name="组合 19">
              <a:extLst>
                <a:ext uri="{FF2B5EF4-FFF2-40B4-BE49-F238E27FC236}">
                  <a16:creationId xmlns:a16="http://schemas.microsoft.com/office/drawing/2014/main" xmlns="" id="{CA00003E-50CE-41B3-9B09-C771BE753C82}"/>
                </a:ext>
              </a:extLst>
            </p:cNvPr>
            <p:cNvGrpSpPr/>
            <p:nvPr/>
          </p:nvGrpSpPr>
          <p:grpSpPr>
            <a:xfrm>
              <a:off x="4485096" y="1240972"/>
              <a:ext cx="554808" cy="257628"/>
              <a:chOff x="4296592" y="1240972"/>
              <a:chExt cx="554808" cy="257628"/>
            </a:xfrm>
            <a:gradFill>
              <a:gsLst>
                <a:gs pos="100000">
                  <a:srgbClr val="C00000"/>
                </a:gs>
                <a:gs pos="0">
                  <a:srgbClr val="E50014"/>
                </a:gs>
              </a:gsLst>
              <a:lin ang="10800000" scaled="0"/>
            </a:gradFill>
          </p:grpSpPr>
          <p:sp>
            <p:nvSpPr>
              <p:cNvPr id="2" name="菱形 1">
                <a:extLst>
                  <a:ext uri="{FF2B5EF4-FFF2-40B4-BE49-F238E27FC236}">
                    <a16:creationId xmlns:a16="http://schemas.microsoft.com/office/drawing/2014/main" xmlns="" id="{A64A3091-0769-4688-94E9-7D49BCDF3E0F}"/>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a:extLst>
                  <a:ext uri="{FF2B5EF4-FFF2-40B4-BE49-F238E27FC236}">
                    <a16:creationId xmlns:a16="http://schemas.microsoft.com/office/drawing/2014/main" xmlns="" id="{0A60373C-B988-4EFA-A2E3-2B78082680A1}"/>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a:extLst>
                  <a:ext uri="{FF2B5EF4-FFF2-40B4-BE49-F238E27FC236}">
                    <a16:creationId xmlns:a16="http://schemas.microsoft.com/office/drawing/2014/main" xmlns="" id="{E129553E-B52E-4BE0-B86C-E216EA3646CE}"/>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D85DA2D-04A4-497C-90E0-5F80776F6A1D}"/>
                </a:ext>
              </a:extLst>
            </p:cNvPr>
            <p:cNvGrpSpPr/>
            <p:nvPr/>
          </p:nvGrpSpPr>
          <p:grpSpPr>
            <a:xfrm flipH="1">
              <a:off x="8345896" y="1240972"/>
              <a:ext cx="554808" cy="257628"/>
              <a:chOff x="4296592" y="1240972"/>
              <a:chExt cx="554808" cy="257628"/>
            </a:xfrm>
            <a:gradFill>
              <a:gsLst>
                <a:gs pos="100000">
                  <a:srgbClr val="C00000"/>
                </a:gs>
                <a:gs pos="0">
                  <a:srgbClr val="E50014"/>
                </a:gs>
              </a:gsLst>
              <a:lin ang="10800000" scaled="0"/>
            </a:gradFill>
          </p:grpSpPr>
          <p:sp>
            <p:nvSpPr>
              <p:cNvPr id="22" name="菱形 21">
                <a:extLst>
                  <a:ext uri="{FF2B5EF4-FFF2-40B4-BE49-F238E27FC236}">
                    <a16:creationId xmlns:a16="http://schemas.microsoft.com/office/drawing/2014/main" xmlns="" id="{A4069435-22A3-4D1E-B21A-25286FB415DC}"/>
                  </a:ext>
                </a:extLst>
              </p:cNvPr>
              <p:cNvSpPr/>
              <p:nvPr/>
            </p:nvSpPr>
            <p:spPr>
              <a:xfrm>
                <a:off x="4593772" y="1240972"/>
                <a:ext cx="257628" cy="2576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菱形 22">
                <a:extLst>
                  <a:ext uri="{FF2B5EF4-FFF2-40B4-BE49-F238E27FC236}">
                    <a16:creationId xmlns:a16="http://schemas.microsoft.com/office/drawing/2014/main" xmlns="" id="{FE7F9E9E-440C-4F0F-B087-C0010637BD25}"/>
                  </a:ext>
                </a:extLst>
              </p:cNvPr>
              <p:cNvSpPr/>
              <p:nvPr/>
            </p:nvSpPr>
            <p:spPr>
              <a:xfrm>
                <a:off x="4404284" y="1281871"/>
                <a:ext cx="175831" cy="175831"/>
              </a:xfrm>
              <a:prstGeom prst="diamond">
                <a:avLst/>
              </a:prstGeom>
              <a:grp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菱形 23">
                <a:extLst>
                  <a:ext uri="{FF2B5EF4-FFF2-40B4-BE49-F238E27FC236}">
                    <a16:creationId xmlns:a16="http://schemas.microsoft.com/office/drawing/2014/main" xmlns="" id="{DF35536C-A4D7-49E9-841A-53AC491412DF}"/>
                  </a:ext>
                </a:extLst>
              </p:cNvPr>
              <p:cNvSpPr/>
              <p:nvPr/>
            </p:nvSpPr>
            <p:spPr>
              <a:xfrm>
                <a:off x="4296592" y="1322769"/>
                <a:ext cx="94035" cy="940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55DE0897-A558-4A2B-A702-AEFA53C4D896}"/>
              </a:ext>
            </a:extLst>
          </p:cNvPr>
          <p:cNvSpPr/>
          <p:nvPr/>
        </p:nvSpPr>
        <p:spPr>
          <a:xfrm>
            <a:off x="1235075" y="2337661"/>
            <a:ext cx="3476625" cy="2958630"/>
          </a:xfrm>
          <a:prstGeom prst="rect">
            <a:avLst/>
          </a:prstGeom>
        </p:spPr>
        <p:txBody>
          <a:bodyPr wrap="square">
            <a:spAutoFit/>
          </a:bodyPr>
          <a:lstStyle/>
          <a:p>
            <a:pPr algn="just">
              <a:lnSpc>
                <a:spcPct val="150000"/>
              </a:lnSpc>
            </a:pPr>
            <a:r>
              <a:rPr lang="en-US" altLang="zh-CN" dirty="0">
                <a:cs typeface="+mn-ea"/>
                <a:sym typeface="+mn-lt"/>
              </a:rPr>
              <a:t>《</a:t>
            </a:r>
            <a:r>
              <a:rPr lang="zh-CN" altLang="en-US" dirty="0">
                <a:cs typeface="+mn-ea"/>
                <a:sym typeface="+mn-lt"/>
              </a:rPr>
              <a:t>中华人民共和国国家安全法</a:t>
            </a:r>
            <a:r>
              <a:rPr lang="en-US" altLang="zh-CN" dirty="0">
                <a:cs typeface="+mn-ea"/>
                <a:sym typeface="+mn-lt"/>
              </a:rPr>
              <a:t>》</a:t>
            </a:r>
            <a:r>
              <a:rPr lang="zh-CN" altLang="en-US" dirty="0">
                <a:cs typeface="+mn-ea"/>
                <a:sym typeface="+mn-lt"/>
              </a:rPr>
              <a:t>从政治安全、国土安全、军事安全、经济安全、文化安全、社会安全、科技安全、信息安全、生态安全、资源安全、核安全等</a:t>
            </a:r>
            <a:r>
              <a:rPr lang="en-US" altLang="zh-CN" dirty="0">
                <a:cs typeface="+mn-ea"/>
                <a:sym typeface="+mn-lt"/>
              </a:rPr>
              <a:t>11</a:t>
            </a:r>
            <a:r>
              <a:rPr lang="zh-CN" altLang="en-US" dirty="0">
                <a:cs typeface="+mn-ea"/>
                <a:sym typeface="+mn-lt"/>
              </a:rPr>
              <a:t>个领域对国家安全任务进行了明确。</a:t>
            </a:r>
          </a:p>
        </p:txBody>
      </p:sp>
      <p:sp>
        <p:nvSpPr>
          <p:cNvPr id="28" name="矩形 27">
            <a:extLst>
              <a:ext uri="{FF2B5EF4-FFF2-40B4-BE49-F238E27FC236}">
                <a16:creationId xmlns:a16="http://schemas.microsoft.com/office/drawing/2014/main" xmlns="" id="{B6AF17AB-C729-48B0-9515-EF753D182F68}"/>
              </a:ext>
            </a:extLst>
          </p:cNvPr>
          <p:cNvSpPr/>
          <p:nvPr/>
        </p:nvSpPr>
        <p:spPr>
          <a:xfrm>
            <a:off x="4567377" y="1007475"/>
            <a:ext cx="3057247" cy="523220"/>
          </a:xfrm>
          <a:prstGeom prst="rect">
            <a:avLst/>
          </a:prstGeom>
        </p:spPr>
        <p:txBody>
          <a:bodyPr wrap="none">
            <a:spAutoFit/>
          </a:bodyPr>
          <a:lstStyle/>
          <a:p>
            <a:pPr algn="ctr"/>
            <a:r>
              <a:rPr lang="zh-CN" altLang="en-US" sz="2800" dirty="0">
                <a:solidFill>
                  <a:srgbClr val="C00000"/>
                </a:solidFill>
                <a:cs typeface="+mn-ea"/>
                <a:sym typeface="+mn-lt"/>
              </a:rPr>
              <a:t>国家安全包括哪些</a:t>
            </a:r>
          </a:p>
        </p:txBody>
      </p:sp>
      <p:grpSp>
        <p:nvGrpSpPr>
          <p:cNvPr id="4" name="组合 3">
            <a:extLst>
              <a:ext uri="{FF2B5EF4-FFF2-40B4-BE49-F238E27FC236}">
                <a16:creationId xmlns:a16="http://schemas.microsoft.com/office/drawing/2014/main" xmlns="" id="{4FC32147-4142-42AE-B163-F7CDF7568F94}"/>
              </a:ext>
            </a:extLst>
          </p:cNvPr>
          <p:cNvGrpSpPr/>
          <p:nvPr/>
        </p:nvGrpSpPr>
        <p:grpSpPr>
          <a:xfrm>
            <a:off x="4892675" y="2388537"/>
            <a:ext cx="5956300" cy="748363"/>
            <a:chOff x="4892675" y="2388537"/>
            <a:chExt cx="5343525" cy="748363"/>
          </a:xfrm>
        </p:grpSpPr>
        <p:sp>
          <p:nvSpPr>
            <p:cNvPr id="15" name="矩形: 圆角 14">
              <a:extLst>
                <a:ext uri="{FF2B5EF4-FFF2-40B4-BE49-F238E27FC236}">
                  <a16:creationId xmlns:a16="http://schemas.microsoft.com/office/drawing/2014/main" xmlns="" id="{EFA224D2-4207-4A84-ADFD-4404899F93A5}"/>
                </a:ext>
              </a:extLst>
            </p:cNvPr>
            <p:cNvSpPr/>
            <p:nvPr/>
          </p:nvSpPr>
          <p:spPr>
            <a:xfrm>
              <a:off x="4892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政治安全</a:t>
              </a:r>
              <a:endParaRPr lang="en-US" altLang="zh-CN" b="1" dirty="0">
                <a:cs typeface="+mn-ea"/>
                <a:sym typeface="+mn-lt"/>
              </a:endParaRPr>
            </a:p>
          </p:txBody>
        </p:sp>
        <p:sp>
          <p:nvSpPr>
            <p:cNvPr id="17" name="矩形: 圆角 16">
              <a:extLst>
                <a:ext uri="{FF2B5EF4-FFF2-40B4-BE49-F238E27FC236}">
                  <a16:creationId xmlns:a16="http://schemas.microsoft.com/office/drawing/2014/main" xmlns="" id="{C3F5A688-A2BC-4AF4-9852-B3B70C88548E}"/>
                </a:ext>
              </a:extLst>
            </p:cNvPr>
            <p:cNvSpPr/>
            <p:nvPr/>
          </p:nvSpPr>
          <p:spPr>
            <a:xfrm>
              <a:off x="67341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国土安全</a:t>
              </a:r>
              <a:endParaRPr lang="en-US" altLang="zh-CN" b="1" dirty="0">
                <a:cs typeface="+mn-ea"/>
                <a:sym typeface="+mn-lt"/>
              </a:endParaRPr>
            </a:p>
          </p:txBody>
        </p:sp>
        <p:sp>
          <p:nvSpPr>
            <p:cNvPr id="19" name="矩形: 圆角 18">
              <a:extLst>
                <a:ext uri="{FF2B5EF4-FFF2-40B4-BE49-F238E27FC236}">
                  <a16:creationId xmlns:a16="http://schemas.microsoft.com/office/drawing/2014/main" xmlns="" id="{02C2B0C7-B9F5-43FD-9E91-C9198B7F4E08}"/>
                </a:ext>
              </a:extLst>
            </p:cNvPr>
            <p:cNvSpPr/>
            <p:nvPr/>
          </p:nvSpPr>
          <p:spPr>
            <a:xfrm>
              <a:off x="8575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军事安全</a:t>
              </a:r>
              <a:endParaRPr lang="en-US" altLang="zh-CN" b="1" dirty="0">
                <a:cs typeface="+mn-ea"/>
                <a:sym typeface="+mn-lt"/>
              </a:endParaRPr>
            </a:p>
          </p:txBody>
        </p:sp>
      </p:grpSp>
      <p:grpSp>
        <p:nvGrpSpPr>
          <p:cNvPr id="25" name="组合 24">
            <a:extLst>
              <a:ext uri="{FF2B5EF4-FFF2-40B4-BE49-F238E27FC236}">
                <a16:creationId xmlns:a16="http://schemas.microsoft.com/office/drawing/2014/main" xmlns="" id="{4722D8C4-278D-4916-AB88-DB01360ED426}"/>
              </a:ext>
            </a:extLst>
          </p:cNvPr>
          <p:cNvGrpSpPr/>
          <p:nvPr/>
        </p:nvGrpSpPr>
        <p:grpSpPr>
          <a:xfrm>
            <a:off x="4892675" y="3345216"/>
            <a:ext cx="5956300" cy="748363"/>
            <a:chOff x="4892675" y="2388537"/>
            <a:chExt cx="5343525" cy="748363"/>
          </a:xfrm>
        </p:grpSpPr>
        <p:sp>
          <p:nvSpPr>
            <p:cNvPr id="29" name="矩形: 圆角 28">
              <a:extLst>
                <a:ext uri="{FF2B5EF4-FFF2-40B4-BE49-F238E27FC236}">
                  <a16:creationId xmlns:a16="http://schemas.microsoft.com/office/drawing/2014/main" xmlns="" id="{1702FA8C-972A-47C7-8494-58E57C0CAEE4}"/>
                </a:ext>
              </a:extLst>
            </p:cNvPr>
            <p:cNvSpPr/>
            <p:nvPr/>
          </p:nvSpPr>
          <p:spPr>
            <a:xfrm>
              <a:off x="4892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经济安全</a:t>
              </a:r>
              <a:endParaRPr lang="en-US" altLang="zh-CN" b="1" dirty="0">
                <a:cs typeface="+mn-ea"/>
                <a:sym typeface="+mn-lt"/>
              </a:endParaRPr>
            </a:p>
          </p:txBody>
        </p:sp>
        <p:sp>
          <p:nvSpPr>
            <p:cNvPr id="30" name="矩形: 圆角 29">
              <a:extLst>
                <a:ext uri="{FF2B5EF4-FFF2-40B4-BE49-F238E27FC236}">
                  <a16:creationId xmlns:a16="http://schemas.microsoft.com/office/drawing/2014/main" xmlns="" id="{B67E61A9-7B7E-4710-9F52-ADE7E0509066}"/>
                </a:ext>
              </a:extLst>
            </p:cNvPr>
            <p:cNvSpPr/>
            <p:nvPr/>
          </p:nvSpPr>
          <p:spPr>
            <a:xfrm>
              <a:off x="67341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文化安全</a:t>
              </a:r>
              <a:endParaRPr lang="en-US" altLang="zh-CN" b="1" dirty="0">
                <a:cs typeface="+mn-ea"/>
                <a:sym typeface="+mn-lt"/>
              </a:endParaRPr>
            </a:p>
          </p:txBody>
        </p:sp>
        <p:sp>
          <p:nvSpPr>
            <p:cNvPr id="31" name="矩形: 圆角 30">
              <a:extLst>
                <a:ext uri="{FF2B5EF4-FFF2-40B4-BE49-F238E27FC236}">
                  <a16:creationId xmlns:a16="http://schemas.microsoft.com/office/drawing/2014/main" xmlns="" id="{5266681D-47CB-49DE-8CA0-7305DDD7FD93}"/>
                </a:ext>
              </a:extLst>
            </p:cNvPr>
            <p:cNvSpPr/>
            <p:nvPr/>
          </p:nvSpPr>
          <p:spPr>
            <a:xfrm>
              <a:off x="8575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社会安全</a:t>
              </a:r>
              <a:endParaRPr lang="en-US" altLang="zh-CN" b="1" dirty="0">
                <a:cs typeface="+mn-ea"/>
                <a:sym typeface="+mn-lt"/>
              </a:endParaRPr>
            </a:p>
          </p:txBody>
        </p:sp>
      </p:grpSp>
      <p:grpSp>
        <p:nvGrpSpPr>
          <p:cNvPr id="32" name="组合 31">
            <a:extLst>
              <a:ext uri="{FF2B5EF4-FFF2-40B4-BE49-F238E27FC236}">
                <a16:creationId xmlns:a16="http://schemas.microsoft.com/office/drawing/2014/main" xmlns="" id="{A304C2A1-19B0-479E-96DB-D2827A900103}"/>
              </a:ext>
            </a:extLst>
          </p:cNvPr>
          <p:cNvGrpSpPr/>
          <p:nvPr/>
        </p:nvGrpSpPr>
        <p:grpSpPr>
          <a:xfrm>
            <a:off x="4892675" y="4396512"/>
            <a:ext cx="5956300" cy="748363"/>
            <a:chOff x="4892675" y="2388537"/>
            <a:chExt cx="5343525" cy="748363"/>
          </a:xfrm>
        </p:grpSpPr>
        <p:sp>
          <p:nvSpPr>
            <p:cNvPr id="33" name="矩形: 圆角 32">
              <a:extLst>
                <a:ext uri="{FF2B5EF4-FFF2-40B4-BE49-F238E27FC236}">
                  <a16:creationId xmlns:a16="http://schemas.microsoft.com/office/drawing/2014/main" xmlns="" id="{E0E084A5-B779-458A-AC3D-71F09EA840EA}"/>
                </a:ext>
              </a:extLst>
            </p:cNvPr>
            <p:cNvSpPr/>
            <p:nvPr/>
          </p:nvSpPr>
          <p:spPr>
            <a:xfrm>
              <a:off x="4892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科技安全</a:t>
              </a:r>
              <a:endParaRPr lang="en-US" altLang="zh-CN" b="1" dirty="0">
                <a:cs typeface="+mn-ea"/>
                <a:sym typeface="+mn-lt"/>
              </a:endParaRPr>
            </a:p>
          </p:txBody>
        </p:sp>
        <p:sp>
          <p:nvSpPr>
            <p:cNvPr id="34" name="矩形: 圆角 33">
              <a:extLst>
                <a:ext uri="{FF2B5EF4-FFF2-40B4-BE49-F238E27FC236}">
                  <a16:creationId xmlns:a16="http://schemas.microsoft.com/office/drawing/2014/main" xmlns="" id="{4EEE2B26-1B4F-44DE-9F53-DA16FB50D9B7}"/>
                </a:ext>
              </a:extLst>
            </p:cNvPr>
            <p:cNvSpPr/>
            <p:nvPr/>
          </p:nvSpPr>
          <p:spPr>
            <a:xfrm>
              <a:off x="67341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信息安全</a:t>
              </a:r>
              <a:endParaRPr lang="en-US" altLang="zh-CN" b="1" dirty="0">
                <a:cs typeface="+mn-ea"/>
                <a:sym typeface="+mn-lt"/>
              </a:endParaRPr>
            </a:p>
          </p:txBody>
        </p:sp>
        <p:sp>
          <p:nvSpPr>
            <p:cNvPr id="35" name="矩形: 圆角 34">
              <a:extLst>
                <a:ext uri="{FF2B5EF4-FFF2-40B4-BE49-F238E27FC236}">
                  <a16:creationId xmlns:a16="http://schemas.microsoft.com/office/drawing/2014/main" xmlns="" id="{9B53E9B4-9DB1-4C79-B9B4-6292D134F58C}"/>
                </a:ext>
              </a:extLst>
            </p:cNvPr>
            <p:cNvSpPr/>
            <p:nvPr/>
          </p:nvSpPr>
          <p:spPr>
            <a:xfrm>
              <a:off x="8575675" y="2388537"/>
              <a:ext cx="1660525" cy="748363"/>
            </a:xfrm>
            <a:prstGeom prst="roundRect">
              <a:avLst>
                <a:gd name="adj" fmla="val 26834"/>
              </a:avLst>
            </a:prstGeom>
            <a:solidFill>
              <a:srgbClr val="E5001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cs typeface="+mn-ea"/>
                  <a:sym typeface="+mn-lt"/>
                </a:rPr>
                <a:t>生态安全</a:t>
              </a:r>
              <a:endParaRPr lang="en-US" altLang="zh-CN" b="1" dirty="0">
                <a:cs typeface="+mn-ea"/>
                <a:sym typeface="+mn-lt"/>
              </a:endParaRPr>
            </a:p>
          </p:txBody>
        </p:sp>
      </p:grpSp>
    </p:spTree>
    <p:extLst>
      <p:ext uri="{BB962C8B-B14F-4D97-AF65-F5344CB8AC3E}">
        <p14:creationId xmlns:p14="http://schemas.microsoft.com/office/powerpoint/2010/main" val="286567099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niu2of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2270</Words>
  <Application>Microsoft Office PowerPoint</Application>
  <PresentationFormat>宽屏</PresentationFormat>
  <Paragraphs>163</Paragraphs>
  <Slides>31</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31</vt:i4>
      </vt:variant>
    </vt:vector>
  </HeadingPairs>
  <TitlesOfParts>
    <vt:vector size="41" baseType="lpstr">
      <vt:lpstr>Meiryo</vt:lpstr>
      <vt:lpstr>汉仪大宋简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88</cp:revision>
  <dcterms:created xsi:type="dcterms:W3CDTF">2020-03-07T01:37:06Z</dcterms:created>
  <dcterms:modified xsi:type="dcterms:W3CDTF">2023-04-23T05:57:46Z</dcterms:modified>
</cp:coreProperties>
</file>