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9"/>
  </p:notesMasterIdLst>
  <p:sldIdLst>
    <p:sldId id="256" r:id="rId4"/>
    <p:sldId id="299" r:id="rId5"/>
    <p:sldId id="300" r:id="rId6"/>
    <p:sldId id="258" r:id="rId7"/>
    <p:sldId id="283" r:id="rId8"/>
    <p:sldId id="284" r:id="rId9"/>
    <p:sldId id="285" r:id="rId10"/>
    <p:sldId id="305" r:id="rId11"/>
    <p:sldId id="287" r:id="rId12"/>
    <p:sldId id="295" r:id="rId13"/>
    <p:sldId id="306" r:id="rId14"/>
    <p:sldId id="264" r:id="rId15"/>
    <p:sldId id="297" r:id="rId16"/>
    <p:sldId id="298" r:id="rId17"/>
    <p:sldId id="307" r:id="rId18"/>
    <p:sldId id="268" r:id="rId19"/>
    <p:sldId id="270" r:id="rId20"/>
    <p:sldId id="309" r:id="rId21"/>
    <p:sldId id="274" r:id="rId22"/>
    <p:sldId id="277" r:id="rId23"/>
    <p:sldId id="303" r:id="rId24"/>
    <p:sldId id="302" r:id="rId25"/>
    <p:sldId id="304" r:id="rId26"/>
    <p:sldId id="301" r:id="rId27"/>
    <p:sldId id="31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09"/>
    <a:srgbClr val="E92121"/>
    <a:srgbClr val="3C0003"/>
    <a:srgbClr val="870007"/>
    <a:srgbClr val="FFDA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7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2A6E7-ED07-498E-AB62-5948F4DC1FFD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F8753-1C69-4759-B87A-BCDD479D8D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35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F8753-1C69-4759-B87A-BCDD479D8DB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595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F8753-1C69-4759-B87A-BCDD479D8DB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523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7412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F8753-1C69-4759-B87A-BCDD479D8DB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75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F8753-1C69-4759-B87A-BCDD479D8DB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379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F8753-1C69-4759-B87A-BCDD479D8DB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501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F8753-1C69-4759-B87A-BCDD479D8DB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7577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F8753-1C69-4759-B87A-BCDD479D8DB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36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F8753-1C69-4759-B87A-BCDD479D8DB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012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F8753-1C69-4759-B87A-BCDD479D8DB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642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F8753-1C69-4759-B87A-BCDD479D8DB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57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6ACF3D-A832-43D0-8570-8DD67B61B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FBE5518-51CB-48A9-B1BA-E4242B594E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4C35ACD-3A0D-45B6-841B-100ADA2D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E9F-55E8-41B8-861A-55A65F0A073D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8F7F1EA-B111-4C9E-AF10-68B8DE97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334D34A-1F9E-4D44-93D1-B89AC4B8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9940-8E64-4752-A04A-82ED570C60E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游戏机, 装饰品, 伞&#10;&#10;描述已自动生成">
            <a:extLst>
              <a:ext uri="{FF2B5EF4-FFF2-40B4-BE49-F238E27FC236}">
                <a16:creationId xmlns:a16="http://schemas.microsoft.com/office/drawing/2014/main" xmlns="" id="{695BB55C-8D9A-4E7D-A0D9-351F90685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0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ED76876-20B4-4A62-BFB4-87478F66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D1D7A193-9F5C-4B6B-B577-BE2103E2F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C8A88804-47D7-4891-A05D-06B1B0625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EAA5AE3-91CF-48DE-80A0-C2B35C745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E9F-55E8-41B8-861A-55A65F0A073D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ACE3CB6-3386-4E18-BA45-3334D805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94AA21F-61AF-4316-B514-C66B6E92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9940-8E64-4752-A04A-82ED570C60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955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1545004-332A-4D2D-9637-A94FA3D67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88CD522-0EEE-4339-BD54-6C67CF3BF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918EF6E-B943-46E6-B256-3A5C86B4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E9F-55E8-41B8-861A-55A65F0A073D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14A7D2E-FD3D-48F9-ACF2-9C977075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A1571FB-3545-4401-8430-30F6224B1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9940-8E64-4752-A04A-82ED570C60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0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2D4B8F9-EDBC-442C-87CF-BAB846C0E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6EFD05C-FD46-44E6-929D-0AA3440C5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5F221E5-DE6B-4A50-9D11-956EEA442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E9F-55E8-41B8-861A-55A65F0A073D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6FEE16E-10FD-4A19-BC26-7E327026C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0C73B8A-0A64-4BC7-AABB-E08E35DD5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9940-8E64-4752-A04A-82ED570C60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70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897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186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38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6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29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55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9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D59005-6CBA-4776-B237-83F0B3058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1D23941-648B-4490-B3DF-6545CED9E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EA30A8E-5323-423E-9F16-E5D8A26C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E9F-55E8-41B8-861A-55A65F0A073D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6FC2AFA-AD12-4DB9-B1BE-0851E185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33F9E46-8BF4-4156-B7F9-71EFE765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9940-8E64-4752-A04A-82ED570C60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16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12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58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834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843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049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93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5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97131A8-81FA-41E0-84BB-D5D9CF1F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D213AC8-B648-4C86-B167-B1B2336B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DC8C64B-8A9F-4368-861F-9A429EA8C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E9F-55E8-41B8-861A-55A65F0A073D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5548DD8-EC53-45E3-8E26-AD2F35305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9FA3B18-9A3D-4BFE-BD2A-A51AB44D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9940-8E64-4752-A04A-82ED570C60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90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50EEA8-F42F-4430-B56A-AE7F706A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79E9BB3-0781-4C02-ACD6-19BB3BCAD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A341CB3-1423-4C4C-9984-43DC104B9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BAAD813-F3FA-4E54-81B4-8A2396B8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E9F-55E8-41B8-861A-55A65F0A073D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4740DEE-6E05-4548-A45F-654D5F4E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F1CEB44-3398-4BB2-86B9-9353B398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9940-8E64-4752-A04A-82ED570C60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41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AA3049C-8B8C-417D-8261-8EA17ED7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1218B8-C188-452B-B778-39DC1DA94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EC54C8E-DE74-41BE-BC37-988B4C8B9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A99398C-F7ED-4211-81CE-AB4948190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2CF6EB2-744B-494C-B88B-3282DDA29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CACF0C5-2F1D-4107-8FDD-70DE9E8F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E9F-55E8-41B8-861A-55A65F0A073D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2A5DDA3-F327-4007-8D06-B127CCA2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AAC3222-6B3C-4487-A818-79572EB0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9940-8E64-4752-A04A-82ED570C60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40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AA3049C-8B8C-417D-8261-8EA17ED7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71218B8-C188-452B-B778-39DC1DA94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EC54C8E-DE74-41BE-BC37-988B4C8B9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A99398C-F7ED-4211-81CE-AB4948190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2CF6EB2-744B-494C-B88B-3282DDA296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CACF0C5-2F1D-4107-8FDD-70DE9E8F0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E9F-55E8-41B8-861A-55A65F0A073D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2A5DDA3-F327-4007-8D06-B127CCA2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AAC3222-6B3C-4487-A818-79572EB0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9940-8E64-4752-A04A-82ED570C60E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CF2DAAD6-33B8-F1C1-4183-1B3050647759}"/>
              </a:ext>
            </a:extLst>
          </p:cNvPr>
          <p:cNvSpPr txBox="1"/>
          <p:nvPr userDrawn="1"/>
        </p:nvSpPr>
        <p:spPr>
          <a:xfrm>
            <a:off x="2209800" y="6538912"/>
            <a:ext cx="432048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18618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7FA916B-5EEB-4212-87B9-5EE5D0F39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D2A32E3-5DE3-461A-8DAB-A921D38E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E9F-55E8-41B8-861A-55A65F0A073D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2FC051C-FB8D-4FC0-AC18-4A8A9277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3E6F3114-9F3F-42BA-B73F-1B10578D0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9940-8E64-4752-A04A-82ED570C60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27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1072815-C9C2-44BB-A049-3C67B43B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E9F-55E8-41B8-861A-55A65F0A073D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0EE1E691-581B-4410-B5AF-1DE4CBE9D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588C5574-E60A-43AA-BA31-9C649F604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9940-8E64-4752-A04A-82ED570C60E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 descr="图片包含 游戏机, 装饰品, 伞&#10;&#10;描述已自动生成">
            <a:extLst>
              <a:ext uri="{FF2B5EF4-FFF2-40B4-BE49-F238E27FC236}">
                <a16:creationId xmlns:a16="http://schemas.microsoft.com/office/drawing/2014/main" xmlns="" id="{E3E4B290-6664-4D3E-96F3-979C7255D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76069FB-C079-4CB6-BB9C-A7BC86965694}"/>
              </a:ext>
            </a:extLst>
          </p:cNvPr>
          <p:cNvGrpSpPr/>
          <p:nvPr userDrawn="1"/>
        </p:nvGrpSpPr>
        <p:grpSpPr>
          <a:xfrm>
            <a:off x="350577" y="368394"/>
            <a:ext cx="11490846" cy="6121212"/>
            <a:chOff x="1242577" y="843565"/>
            <a:chExt cx="9706847" cy="51708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91C7DBD9-9AFA-4311-935E-A565707E7892}"/>
                </a:ext>
              </a:extLst>
            </p:cNvPr>
            <p:cNvSpPr/>
            <p:nvPr/>
          </p:nvSpPr>
          <p:spPr>
            <a:xfrm>
              <a:off x="1242577" y="843565"/>
              <a:ext cx="9706847" cy="5170870"/>
            </a:xfrm>
            <a:prstGeom prst="roundRect">
              <a:avLst>
                <a:gd name="adj" fmla="val 6937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x</a:t>
              </a:r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xmlns="" id="{370A5708-EC5D-4A52-9FD5-A527ED6F5622}"/>
                </a:ext>
              </a:extLst>
            </p:cNvPr>
            <p:cNvSpPr/>
            <p:nvPr/>
          </p:nvSpPr>
          <p:spPr>
            <a:xfrm>
              <a:off x="1461526" y="1047741"/>
              <a:ext cx="9268949" cy="4762518"/>
            </a:xfrm>
            <a:prstGeom prst="roundRect">
              <a:avLst>
                <a:gd name="adj" fmla="val 3209"/>
              </a:avLst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x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7288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36289BE-D4A6-4BA0-B1A9-28123C82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A0BE555-EF28-4F06-AE64-82D43940B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36836CB-D1E9-4589-8EC0-905748FD2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FB8BD43-F0AB-41AA-BF9E-1C29D89D8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1E9F-55E8-41B8-861A-55A65F0A073D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2AA5B59-9070-4DFA-80A9-5ED712CFF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EA24ACE-16F3-403C-9F93-55F2012B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59940-8E64-4752-A04A-82ED570C60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48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4B29456-4118-43B1-8ED4-70FDCDC97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159F721-C283-4FBC-913F-A3309C95A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E72CEB6-DC50-4E3D-A224-DB9BD4C4C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81E9F-55E8-41B8-861A-55A65F0A073D}" type="datetimeFigureOut">
              <a:rPr lang="zh-CN" altLang="en-US" smtClean="0"/>
              <a:t>2023/5/2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0D1E258-91C9-4995-827D-5B74C64F0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AF081A9-D996-4451-91B2-C4A02820E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59940-8E64-4752-A04A-82ED570C60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4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61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7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17F584DD-1E7D-44A6-9519-881653BBE414}"/>
              </a:ext>
            </a:extLst>
          </p:cNvPr>
          <p:cNvGrpSpPr/>
          <p:nvPr/>
        </p:nvGrpSpPr>
        <p:grpSpPr>
          <a:xfrm>
            <a:off x="1121318" y="778970"/>
            <a:ext cx="9949365" cy="5300060"/>
            <a:chOff x="1242577" y="843565"/>
            <a:chExt cx="9706847" cy="51708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323E8CAA-3622-44AD-9596-320EE172B942}"/>
                </a:ext>
              </a:extLst>
            </p:cNvPr>
            <p:cNvSpPr/>
            <p:nvPr/>
          </p:nvSpPr>
          <p:spPr>
            <a:xfrm>
              <a:off x="1242577" y="843565"/>
              <a:ext cx="9706847" cy="5170870"/>
            </a:xfrm>
            <a:prstGeom prst="roundRect">
              <a:avLst>
                <a:gd name="adj" fmla="val 6937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x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691B235B-60F1-4190-9620-07618530D622}"/>
                </a:ext>
              </a:extLst>
            </p:cNvPr>
            <p:cNvSpPr/>
            <p:nvPr/>
          </p:nvSpPr>
          <p:spPr>
            <a:xfrm>
              <a:off x="1461526" y="1047741"/>
              <a:ext cx="9268949" cy="4762518"/>
            </a:xfrm>
            <a:prstGeom prst="roundRect">
              <a:avLst>
                <a:gd name="adj" fmla="val 3209"/>
              </a:avLst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x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9F7C0E8-7824-45A5-9065-7A6E3DBC98C6}"/>
              </a:ext>
            </a:extLst>
          </p:cNvPr>
          <p:cNvSpPr txBox="1"/>
          <p:nvPr/>
        </p:nvSpPr>
        <p:spPr>
          <a:xfrm>
            <a:off x="5353725" y="2093447"/>
            <a:ext cx="5314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B40009"/>
                </a:solidFill>
                <a:effectLst>
                  <a:outerShdw dist="38100" dir="2700000" algn="tl" rotWithShape="0">
                    <a:srgbClr val="3C0003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  <a:cs typeface="+mn-ea"/>
                <a:sym typeface="+mn-lt"/>
              </a:rPr>
              <a:t>向雷锋学习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15041209-43B0-43F6-93E1-22CFD2E1DEE2}"/>
              </a:ext>
            </a:extLst>
          </p:cNvPr>
          <p:cNvGrpSpPr/>
          <p:nvPr/>
        </p:nvGrpSpPr>
        <p:grpSpPr>
          <a:xfrm>
            <a:off x="318108" y="988247"/>
            <a:ext cx="4902717" cy="4824795"/>
            <a:chOff x="745311" y="204176"/>
            <a:chExt cx="4902717" cy="4824795"/>
          </a:xfrm>
        </p:grpSpPr>
        <p:pic>
          <p:nvPicPr>
            <p:cNvPr id="10" name="图片 9" descr="在桌子上&#10;&#10;低可信度描述已自动生成">
              <a:extLst>
                <a:ext uri="{FF2B5EF4-FFF2-40B4-BE49-F238E27FC236}">
                  <a16:creationId xmlns:a16="http://schemas.microsoft.com/office/drawing/2014/main" xmlns="" id="{F24B37B0-4BCE-4D1B-A3A6-1D116D93D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11" y="204176"/>
              <a:ext cx="4902717" cy="482479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063019F4-1CD4-49A5-A063-F94EEB43D7D3}"/>
                </a:ext>
              </a:extLst>
            </p:cNvPr>
            <p:cNvSpPr txBox="1"/>
            <p:nvPr/>
          </p:nvSpPr>
          <p:spPr>
            <a:xfrm rot="20729099">
              <a:off x="1592877" y="1464094"/>
              <a:ext cx="29924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rgbClr val="FFDA63"/>
                  </a:solidFill>
                  <a:cs typeface="+mn-ea"/>
                  <a:sym typeface="+mn-lt"/>
                </a:rPr>
                <a:t>雷锋精神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E4F33310-9708-49A2-A994-E5C0E78345A7}"/>
              </a:ext>
            </a:extLst>
          </p:cNvPr>
          <p:cNvGrpSpPr/>
          <p:nvPr/>
        </p:nvGrpSpPr>
        <p:grpSpPr>
          <a:xfrm>
            <a:off x="492801" y="3914786"/>
            <a:ext cx="4917462" cy="2943214"/>
            <a:chOff x="5880119" y="2606606"/>
            <a:chExt cx="9564219" cy="5724405"/>
          </a:xfrm>
        </p:grpSpPr>
        <p:pic>
          <p:nvPicPr>
            <p:cNvPr id="18" name="图片 17" descr="卡通人物&#10;&#10;中度可信度描述已自动生成">
              <a:extLst>
                <a:ext uri="{FF2B5EF4-FFF2-40B4-BE49-F238E27FC236}">
                  <a16:creationId xmlns:a16="http://schemas.microsoft.com/office/drawing/2014/main" xmlns="" id="{B136E78E-B904-4332-8785-87F95CB2F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0119" y="2606606"/>
              <a:ext cx="3164114" cy="5724405"/>
            </a:xfrm>
            <a:prstGeom prst="rect">
              <a:avLst/>
            </a:prstGeom>
          </p:spPr>
        </p:pic>
        <p:pic>
          <p:nvPicPr>
            <p:cNvPr id="19" name="图片 18" descr="卡通人物&#10;&#10;中度可信度描述已自动生成">
              <a:extLst>
                <a:ext uri="{FF2B5EF4-FFF2-40B4-BE49-F238E27FC236}">
                  <a16:creationId xmlns:a16="http://schemas.microsoft.com/office/drawing/2014/main" xmlns="" id="{9BD172C4-615E-4E15-94FB-4D2398221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4000" y="2606606"/>
              <a:ext cx="3164114" cy="5724405"/>
            </a:xfrm>
            <a:prstGeom prst="rect">
              <a:avLst/>
            </a:prstGeom>
          </p:spPr>
        </p:pic>
        <p:pic>
          <p:nvPicPr>
            <p:cNvPr id="20" name="图片 19" descr="卡通人物&#10;&#10;中度可信度描述已自动生成">
              <a:extLst>
                <a:ext uri="{FF2B5EF4-FFF2-40B4-BE49-F238E27FC236}">
                  <a16:creationId xmlns:a16="http://schemas.microsoft.com/office/drawing/2014/main" xmlns="" id="{07FF72D0-32BA-495F-8428-46B7FC263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19308" y="2606606"/>
              <a:ext cx="3025030" cy="5724405"/>
            </a:xfrm>
            <a:prstGeom prst="rect">
              <a:avLst/>
            </a:prstGeom>
          </p:spPr>
        </p:pic>
      </p:grpSp>
      <p:pic>
        <p:nvPicPr>
          <p:cNvPr id="23" name="图片 22" descr="卡通人物&#10;&#10;描述已自动生成">
            <a:extLst>
              <a:ext uri="{FF2B5EF4-FFF2-40B4-BE49-F238E27FC236}">
                <a16:creationId xmlns:a16="http://schemas.microsoft.com/office/drawing/2014/main" xmlns="" id="{C1A15B92-6066-441D-8073-F88C9F689D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6117" y="1422385"/>
            <a:ext cx="1179785" cy="851665"/>
          </a:xfrm>
          <a:prstGeom prst="rect">
            <a:avLst/>
          </a:prstGeom>
        </p:spPr>
      </p:pic>
      <p:pic>
        <p:nvPicPr>
          <p:cNvPr id="24" name="图片 23" descr="卡通人物&#10;&#10;描述已自动生成">
            <a:extLst>
              <a:ext uri="{FF2B5EF4-FFF2-40B4-BE49-F238E27FC236}">
                <a16:creationId xmlns:a16="http://schemas.microsoft.com/office/drawing/2014/main" xmlns="" id="{36971838-5127-4A49-BBAF-EEE8A06448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715" y="96835"/>
            <a:ext cx="932754" cy="673338"/>
          </a:xfrm>
          <a:prstGeom prst="rect">
            <a:avLst/>
          </a:prstGeom>
        </p:spPr>
      </p:pic>
      <p:pic>
        <p:nvPicPr>
          <p:cNvPr id="25" name="图片 24" descr="卡通人物&#10;&#10;描述已自动生成">
            <a:extLst>
              <a:ext uri="{FF2B5EF4-FFF2-40B4-BE49-F238E27FC236}">
                <a16:creationId xmlns:a16="http://schemas.microsoft.com/office/drawing/2014/main" xmlns="" id="{1D125B53-E965-410E-B1E4-765A05B6B5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750" y="278402"/>
            <a:ext cx="735182" cy="530714"/>
          </a:xfrm>
          <a:prstGeom prst="rect">
            <a:avLst/>
          </a:prstGeom>
        </p:spPr>
      </p:pic>
      <p:pic>
        <p:nvPicPr>
          <p:cNvPr id="38" name="图片 37" descr="卡通人物&#10;&#10;描述已自动生成">
            <a:extLst>
              <a:ext uri="{FF2B5EF4-FFF2-40B4-BE49-F238E27FC236}">
                <a16:creationId xmlns:a16="http://schemas.microsoft.com/office/drawing/2014/main" xmlns="" id="{4D5D49E7-139F-49C7-8B5D-5F442192833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0" y="5236922"/>
            <a:ext cx="597657" cy="431438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96000AB9-1C01-4CDF-B070-62623153C809}"/>
              </a:ext>
            </a:extLst>
          </p:cNvPr>
          <p:cNvGrpSpPr/>
          <p:nvPr/>
        </p:nvGrpSpPr>
        <p:grpSpPr>
          <a:xfrm>
            <a:off x="5535084" y="3461703"/>
            <a:ext cx="4951557" cy="520732"/>
            <a:chOff x="5497896" y="3227529"/>
            <a:chExt cx="4951557" cy="520732"/>
          </a:xfrm>
        </p:grpSpPr>
        <p:sp>
          <p:nvSpPr>
            <p:cNvPr id="49" name="箭头: V 形 48">
              <a:extLst>
                <a:ext uri="{FF2B5EF4-FFF2-40B4-BE49-F238E27FC236}">
                  <a16:creationId xmlns:a16="http://schemas.microsoft.com/office/drawing/2014/main" xmlns="" id="{DF9D41D5-CDCB-4D3F-B54E-865AD8A166C7}"/>
                </a:ext>
              </a:extLst>
            </p:cNvPr>
            <p:cNvSpPr/>
            <p:nvPr/>
          </p:nvSpPr>
          <p:spPr>
            <a:xfrm>
              <a:off x="5497896" y="3227529"/>
              <a:ext cx="374138" cy="520732"/>
            </a:xfrm>
            <a:prstGeom prst="chevron">
              <a:avLst>
                <a:gd name="adj" fmla="val 30906"/>
              </a:avLst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箭头: V 形 50">
              <a:extLst>
                <a:ext uri="{FF2B5EF4-FFF2-40B4-BE49-F238E27FC236}">
                  <a16:creationId xmlns:a16="http://schemas.microsoft.com/office/drawing/2014/main" xmlns="" id="{9F0356F6-373F-4889-A9E1-399E1EFD6A75}"/>
                </a:ext>
              </a:extLst>
            </p:cNvPr>
            <p:cNvSpPr/>
            <p:nvPr/>
          </p:nvSpPr>
          <p:spPr>
            <a:xfrm flipH="1">
              <a:off x="10075315" y="3227529"/>
              <a:ext cx="374138" cy="520732"/>
            </a:xfrm>
            <a:prstGeom prst="chevron">
              <a:avLst>
                <a:gd name="adj" fmla="val 30906"/>
              </a:avLst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784BC9A1-B6E3-435E-A2BF-752C73B75878}"/>
                </a:ext>
              </a:extLst>
            </p:cNvPr>
            <p:cNvSpPr/>
            <p:nvPr/>
          </p:nvSpPr>
          <p:spPr>
            <a:xfrm>
              <a:off x="5705649" y="3227529"/>
              <a:ext cx="4536901" cy="520732"/>
            </a:xfrm>
            <a:prstGeom prst="rect">
              <a:avLst/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b="1" dirty="0">
                  <a:cs typeface="+mn-ea"/>
                  <a:sym typeface="+mn-lt"/>
                </a:rPr>
                <a:t>学习雷锋精神</a:t>
              </a:r>
              <a:r>
                <a:rPr lang="zh-CN" altLang="en-US" sz="2000" b="1" dirty="0" smtClean="0">
                  <a:cs typeface="+mn-ea"/>
                  <a:sym typeface="+mn-lt"/>
                </a:rPr>
                <a:t>主题</a:t>
              </a:r>
              <a:r>
                <a:rPr lang="zh-CN" altLang="en-US" sz="2000" b="1" dirty="0">
                  <a:cs typeface="+mn-ea"/>
                  <a:sym typeface="+mn-lt"/>
                </a:rPr>
                <a:t>班会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631723F9-B653-466C-B912-678B38A552E0}"/>
              </a:ext>
            </a:extLst>
          </p:cNvPr>
          <p:cNvGrpSpPr/>
          <p:nvPr/>
        </p:nvGrpSpPr>
        <p:grpSpPr>
          <a:xfrm>
            <a:off x="6017422" y="4826000"/>
            <a:ext cx="3961232" cy="338554"/>
            <a:chOff x="5939295" y="4826000"/>
            <a:chExt cx="3961232" cy="338554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A85D9E30-8D5F-4784-AE0E-6D8D0FC340DB}"/>
                </a:ext>
              </a:extLst>
            </p:cNvPr>
            <p:cNvSpPr txBox="1"/>
            <p:nvPr/>
          </p:nvSpPr>
          <p:spPr>
            <a:xfrm>
              <a:off x="5939295" y="4826000"/>
              <a:ext cx="1816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主讲人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：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优品</a:t>
              </a:r>
              <a:r>
                <a:rPr lang="en-US" altLang="zh-CN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="" id="{E083B1AA-7086-4B0A-954D-E8858E348346}"/>
                </a:ext>
              </a:extLst>
            </p:cNvPr>
            <p:cNvSpPr txBox="1"/>
            <p:nvPr/>
          </p:nvSpPr>
          <p:spPr>
            <a:xfrm>
              <a:off x="8321249" y="4826000"/>
              <a:ext cx="15792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20XX.03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33EFDA6C-EEE2-4477-9976-97BAD648422D}"/>
              </a:ext>
            </a:extLst>
          </p:cNvPr>
          <p:cNvSpPr txBox="1"/>
          <p:nvPr/>
        </p:nvSpPr>
        <p:spPr>
          <a:xfrm>
            <a:off x="5457825" y="1719490"/>
            <a:ext cx="5028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800" dirty="0">
                <a:cs typeface="+mn-ea"/>
                <a:sym typeface="+mn-lt"/>
              </a:rPr>
              <a:t>追寻雷锋足迹 弘扬雷锋精神</a:t>
            </a:r>
          </a:p>
        </p:txBody>
      </p:sp>
    </p:spTree>
    <p:extLst>
      <p:ext uri="{BB962C8B-B14F-4D97-AF65-F5344CB8AC3E}">
        <p14:creationId xmlns:p14="http://schemas.microsoft.com/office/powerpoint/2010/main" val="35463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0EB4EC5-2F82-4395-9F10-CE6A07D815CA}"/>
              </a:ext>
            </a:extLst>
          </p:cNvPr>
          <p:cNvSpPr/>
          <p:nvPr/>
        </p:nvSpPr>
        <p:spPr>
          <a:xfrm>
            <a:off x="1504950" y="3035068"/>
            <a:ext cx="4705350" cy="2130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始建于</a:t>
            </a:r>
            <a:r>
              <a:rPr lang="en-US" altLang="zh-CN" dirty="0">
                <a:cs typeface="+mn-ea"/>
                <a:sym typeface="+mn-lt"/>
              </a:rPr>
              <a:t>1964</a:t>
            </a:r>
            <a:r>
              <a:rPr lang="zh-CN" altLang="en-US" dirty="0">
                <a:cs typeface="+mn-ea"/>
                <a:sym typeface="+mn-lt"/>
              </a:rPr>
              <a:t>年，</a:t>
            </a:r>
            <a:r>
              <a:rPr lang="en-US" altLang="zh-CN" dirty="0">
                <a:cs typeface="+mn-ea"/>
                <a:sym typeface="+mn-lt"/>
              </a:rPr>
              <a:t>1992</a:t>
            </a:r>
            <a:r>
              <a:rPr lang="zh-CN" altLang="en-US" dirty="0">
                <a:cs typeface="+mn-ea"/>
                <a:sym typeface="+mn-lt"/>
              </a:rPr>
              <a:t>年又建新馆，占地面积</a:t>
            </a:r>
            <a:r>
              <a:rPr lang="en-US" altLang="zh-CN" dirty="0">
                <a:cs typeface="+mn-ea"/>
                <a:sym typeface="+mn-lt"/>
              </a:rPr>
              <a:t>5.67</a:t>
            </a:r>
            <a:r>
              <a:rPr lang="zh-CN" altLang="en-US" dirty="0">
                <a:cs typeface="+mn-ea"/>
                <a:sym typeface="+mn-lt"/>
              </a:rPr>
              <a:t>万平方米。主要纪念建筑物有雷锋纪念碑、雷锋墓、雷锋塑像和雷锋事迹陈列馆。</a:t>
            </a:r>
            <a:r>
              <a:rPr lang="en-US" altLang="zh-CN" dirty="0">
                <a:cs typeface="+mn-ea"/>
                <a:sym typeface="+mn-lt"/>
              </a:rPr>
              <a:t>1990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29</a:t>
            </a:r>
            <a:r>
              <a:rPr lang="zh-CN" altLang="en-US" dirty="0">
                <a:cs typeface="+mn-ea"/>
                <a:sym typeface="+mn-lt"/>
              </a:rPr>
              <a:t>日，中共中央总书记江泽民参观雷锋纪念馆，并题写馆名 。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CD5D72D4-EE3B-4EE7-95E9-2E4A36EB81DC}"/>
              </a:ext>
            </a:extLst>
          </p:cNvPr>
          <p:cNvSpPr/>
          <p:nvPr/>
        </p:nvSpPr>
        <p:spPr>
          <a:xfrm>
            <a:off x="1571625" y="1901593"/>
            <a:ext cx="3257550" cy="632057"/>
          </a:xfrm>
          <a:prstGeom prst="roundRect">
            <a:avLst/>
          </a:prstGeom>
          <a:solidFill>
            <a:srgbClr val="B4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辽宁抚顺雷锋纪念馆</a:t>
            </a:r>
            <a:r>
              <a:rPr lang="zh-CN" altLang="en-US" sz="2400" dirty="0">
                <a:cs typeface="+mn-ea"/>
                <a:sym typeface="+mn-lt"/>
              </a:rPr>
              <a:t> </a:t>
            </a:r>
            <a:endParaRPr lang="zh-CN" altLang="en-US" sz="2400" b="1" dirty="0">
              <a:cs typeface="+mn-ea"/>
              <a:sym typeface="+mn-lt"/>
            </a:endParaRPr>
          </a:p>
        </p:txBody>
      </p:sp>
      <p:pic>
        <p:nvPicPr>
          <p:cNvPr id="9" name="图片 8" descr="图标&#10;&#10;描述已自动生成">
            <a:extLst>
              <a:ext uri="{FF2B5EF4-FFF2-40B4-BE49-F238E27FC236}">
                <a16:creationId xmlns:a16="http://schemas.microsoft.com/office/drawing/2014/main" xmlns="" id="{D84919DB-6ECD-42D5-B244-57478021BF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111" y="1285875"/>
            <a:ext cx="5712142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2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17F584DD-1E7D-44A6-9519-881653BBE414}"/>
              </a:ext>
            </a:extLst>
          </p:cNvPr>
          <p:cNvGrpSpPr/>
          <p:nvPr/>
        </p:nvGrpSpPr>
        <p:grpSpPr>
          <a:xfrm>
            <a:off x="1121318" y="778970"/>
            <a:ext cx="9949365" cy="5300060"/>
            <a:chOff x="1242577" y="843565"/>
            <a:chExt cx="9706847" cy="51708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323E8CAA-3622-44AD-9596-320EE172B942}"/>
                </a:ext>
              </a:extLst>
            </p:cNvPr>
            <p:cNvSpPr/>
            <p:nvPr/>
          </p:nvSpPr>
          <p:spPr>
            <a:xfrm>
              <a:off x="1242577" y="843565"/>
              <a:ext cx="9706847" cy="5170870"/>
            </a:xfrm>
            <a:prstGeom prst="roundRect">
              <a:avLst>
                <a:gd name="adj" fmla="val 6937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x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691B235B-60F1-4190-9620-07618530D622}"/>
                </a:ext>
              </a:extLst>
            </p:cNvPr>
            <p:cNvSpPr/>
            <p:nvPr/>
          </p:nvSpPr>
          <p:spPr>
            <a:xfrm>
              <a:off x="1461526" y="1047741"/>
              <a:ext cx="9268949" cy="4762518"/>
            </a:xfrm>
            <a:prstGeom prst="roundRect">
              <a:avLst>
                <a:gd name="adj" fmla="val 3209"/>
              </a:avLst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x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9F7C0E8-7824-45A5-9065-7A6E3DBC98C6}"/>
              </a:ext>
            </a:extLst>
          </p:cNvPr>
          <p:cNvSpPr txBox="1"/>
          <p:nvPr/>
        </p:nvSpPr>
        <p:spPr>
          <a:xfrm>
            <a:off x="5752992" y="2934049"/>
            <a:ext cx="44165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B40009"/>
                </a:solidFill>
                <a:effectLst>
                  <a:outerShdw dist="38100" dir="2700000" algn="tl" rotWithShape="0">
                    <a:srgbClr val="3C0003"/>
                  </a:outerShdw>
                </a:effectLst>
                <a:cs typeface="+mn-ea"/>
                <a:sym typeface="+mn-lt"/>
              </a:rPr>
              <a:t>雷锋名言录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15041209-43B0-43F6-93E1-22CFD2E1DEE2}"/>
              </a:ext>
            </a:extLst>
          </p:cNvPr>
          <p:cNvGrpSpPr/>
          <p:nvPr/>
        </p:nvGrpSpPr>
        <p:grpSpPr>
          <a:xfrm>
            <a:off x="610877" y="1494971"/>
            <a:ext cx="4387810" cy="4318071"/>
            <a:chOff x="745311" y="204176"/>
            <a:chExt cx="4902717" cy="4824795"/>
          </a:xfrm>
        </p:grpSpPr>
        <p:pic>
          <p:nvPicPr>
            <p:cNvPr id="10" name="图片 9" descr="在桌子上&#10;&#10;低可信度描述已自动生成">
              <a:extLst>
                <a:ext uri="{FF2B5EF4-FFF2-40B4-BE49-F238E27FC236}">
                  <a16:creationId xmlns:a16="http://schemas.microsoft.com/office/drawing/2014/main" xmlns="" id="{F24B37B0-4BCE-4D1B-A3A6-1D116D93D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11" y="204176"/>
              <a:ext cx="4902717" cy="482479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063019F4-1CD4-49A5-A063-F94EEB43D7D3}"/>
                </a:ext>
              </a:extLst>
            </p:cNvPr>
            <p:cNvSpPr txBox="1"/>
            <p:nvPr/>
          </p:nvSpPr>
          <p:spPr>
            <a:xfrm rot="20729099">
              <a:off x="1592878" y="1418947"/>
              <a:ext cx="2992468" cy="859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rgbClr val="FFDA63"/>
                  </a:solidFill>
                  <a:cs typeface="+mn-ea"/>
                  <a:sym typeface="+mn-lt"/>
                </a:rPr>
                <a:t>雷锋精神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E4F33310-9708-49A2-A994-E5C0E78345A7}"/>
              </a:ext>
            </a:extLst>
          </p:cNvPr>
          <p:cNvGrpSpPr/>
          <p:nvPr/>
        </p:nvGrpSpPr>
        <p:grpSpPr>
          <a:xfrm>
            <a:off x="785569" y="4223897"/>
            <a:ext cx="4401006" cy="2634103"/>
            <a:chOff x="5880119" y="2606606"/>
            <a:chExt cx="9564219" cy="5724405"/>
          </a:xfrm>
        </p:grpSpPr>
        <p:pic>
          <p:nvPicPr>
            <p:cNvPr id="18" name="图片 17" descr="卡通人物&#10;&#10;中度可信度描述已自动生成">
              <a:extLst>
                <a:ext uri="{FF2B5EF4-FFF2-40B4-BE49-F238E27FC236}">
                  <a16:creationId xmlns:a16="http://schemas.microsoft.com/office/drawing/2014/main" xmlns="" id="{B136E78E-B904-4332-8785-87F95CB2F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0119" y="2606606"/>
              <a:ext cx="3164114" cy="5724405"/>
            </a:xfrm>
            <a:prstGeom prst="rect">
              <a:avLst/>
            </a:prstGeom>
          </p:spPr>
        </p:pic>
        <p:pic>
          <p:nvPicPr>
            <p:cNvPr id="19" name="图片 18" descr="卡通人物&#10;&#10;中度可信度描述已自动生成">
              <a:extLst>
                <a:ext uri="{FF2B5EF4-FFF2-40B4-BE49-F238E27FC236}">
                  <a16:creationId xmlns:a16="http://schemas.microsoft.com/office/drawing/2014/main" xmlns="" id="{9BD172C4-615E-4E15-94FB-4D2398221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4000" y="2606606"/>
              <a:ext cx="3164114" cy="5724405"/>
            </a:xfrm>
            <a:prstGeom prst="rect">
              <a:avLst/>
            </a:prstGeom>
          </p:spPr>
        </p:pic>
        <p:pic>
          <p:nvPicPr>
            <p:cNvPr id="20" name="图片 19" descr="卡通人物&#10;&#10;中度可信度描述已自动生成">
              <a:extLst>
                <a:ext uri="{FF2B5EF4-FFF2-40B4-BE49-F238E27FC236}">
                  <a16:creationId xmlns:a16="http://schemas.microsoft.com/office/drawing/2014/main" xmlns="" id="{07FF72D0-32BA-495F-8428-46B7FC263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19308" y="2606606"/>
              <a:ext cx="3025030" cy="5724405"/>
            </a:xfrm>
            <a:prstGeom prst="rect">
              <a:avLst/>
            </a:prstGeom>
          </p:spPr>
        </p:pic>
      </p:grpSp>
      <p:pic>
        <p:nvPicPr>
          <p:cNvPr id="23" name="图片 22" descr="卡通人物&#10;&#10;描述已自动生成">
            <a:extLst>
              <a:ext uri="{FF2B5EF4-FFF2-40B4-BE49-F238E27FC236}">
                <a16:creationId xmlns:a16="http://schemas.microsoft.com/office/drawing/2014/main" xmlns="" id="{C1A15B92-6066-441D-8073-F88C9F689D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6117" y="1422385"/>
            <a:ext cx="1179785" cy="851665"/>
          </a:xfrm>
          <a:prstGeom prst="rect">
            <a:avLst/>
          </a:prstGeom>
        </p:spPr>
      </p:pic>
      <p:pic>
        <p:nvPicPr>
          <p:cNvPr id="24" name="图片 23" descr="卡通人物&#10;&#10;描述已自动生成">
            <a:extLst>
              <a:ext uri="{FF2B5EF4-FFF2-40B4-BE49-F238E27FC236}">
                <a16:creationId xmlns:a16="http://schemas.microsoft.com/office/drawing/2014/main" xmlns="" id="{36971838-5127-4A49-BBAF-EEE8A06448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765" y="125410"/>
            <a:ext cx="932754" cy="673338"/>
          </a:xfrm>
          <a:prstGeom prst="rect">
            <a:avLst/>
          </a:prstGeom>
        </p:spPr>
      </p:pic>
      <p:pic>
        <p:nvPicPr>
          <p:cNvPr id="25" name="图片 24" descr="卡通人物&#10;&#10;描述已自动生成">
            <a:extLst>
              <a:ext uri="{FF2B5EF4-FFF2-40B4-BE49-F238E27FC236}">
                <a16:creationId xmlns:a16="http://schemas.microsoft.com/office/drawing/2014/main" xmlns="" id="{1D125B53-E965-410E-B1E4-765A05B6B5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750" y="278402"/>
            <a:ext cx="735182" cy="530714"/>
          </a:xfrm>
          <a:prstGeom prst="rect">
            <a:avLst/>
          </a:prstGeom>
        </p:spPr>
      </p:pic>
      <p:pic>
        <p:nvPicPr>
          <p:cNvPr id="38" name="图片 37" descr="卡通人物&#10;&#10;描述已自动生成">
            <a:extLst>
              <a:ext uri="{FF2B5EF4-FFF2-40B4-BE49-F238E27FC236}">
                <a16:creationId xmlns:a16="http://schemas.microsoft.com/office/drawing/2014/main" xmlns="" id="{4D5D49E7-139F-49C7-8B5D-5F442192833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0" y="5236922"/>
            <a:ext cx="597657" cy="431438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96000AB9-1C01-4CDF-B070-62623153C809}"/>
              </a:ext>
            </a:extLst>
          </p:cNvPr>
          <p:cNvGrpSpPr/>
          <p:nvPr/>
        </p:nvGrpSpPr>
        <p:grpSpPr>
          <a:xfrm>
            <a:off x="6813765" y="2204040"/>
            <a:ext cx="2295049" cy="520732"/>
            <a:chOff x="5497896" y="3227529"/>
            <a:chExt cx="2295049" cy="520732"/>
          </a:xfrm>
        </p:grpSpPr>
        <p:sp>
          <p:nvSpPr>
            <p:cNvPr id="49" name="箭头: V 形 48">
              <a:extLst>
                <a:ext uri="{FF2B5EF4-FFF2-40B4-BE49-F238E27FC236}">
                  <a16:creationId xmlns:a16="http://schemas.microsoft.com/office/drawing/2014/main" xmlns="" id="{DF9D41D5-CDCB-4D3F-B54E-865AD8A166C7}"/>
                </a:ext>
              </a:extLst>
            </p:cNvPr>
            <p:cNvSpPr/>
            <p:nvPr/>
          </p:nvSpPr>
          <p:spPr>
            <a:xfrm>
              <a:off x="5497896" y="3227529"/>
              <a:ext cx="374138" cy="520732"/>
            </a:xfrm>
            <a:prstGeom prst="chevron">
              <a:avLst>
                <a:gd name="adj" fmla="val 30906"/>
              </a:avLst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箭头: V 形 50">
              <a:extLst>
                <a:ext uri="{FF2B5EF4-FFF2-40B4-BE49-F238E27FC236}">
                  <a16:creationId xmlns:a16="http://schemas.microsoft.com/office/drawing/2014/main" xmlns="" id="{9F0356F6-373F-4889-A9E1-399E1EFD6A75}"/>
                </a:ext>
              </a:extLst>
            </p:cNvPr>
            <p:cNvSpPr/>
            <p:nvPr/>
          </p:nvSpPr>
          <p:spPr>
            <a:xfrm flipH="1">
              <a:off x="7418807" y="3227529"/>
              <a:ext cx="374138" cy="520732"/>
            </a:xfrm>
            <a:prstGeom prst="chevron">
              <a:avLst>
                <a:gd name="adj" fmla="val 30906"/>
              </a:avLst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784BC9A1-B6E3-435E-A2BF-752C73B75878}"/>
                </a:ext>
              </a:extLst>
            </p:cNvPr>
            <p:cNvSpPr/>
            <p:nvPr/>
          </p:nvSpPr>
          <p:spPr>
            <a:xfrm>
              <a:off x="5705650" y="3227529"/>
              <a:ext cx="1862876" cy="520732"/>
            </a:xfrm>
            <a:prstGeom prst="rect">
              <a:avLst/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b="1" dirty="0">
                  <a:cs typeface="+mn-ea"/>
                  <a:sym typeface="+mn-lt"/>
                </a:rPr>
                <a:t>第三部分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805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F3FAB9E-435F-46C6-A4CE-2C40EA6AB9B8}"/>
              </a:ext>
            </a:extLst>
          </p:cNvPr>
          <p:cNvGrpSpPr/>
          <p:nvPr/>
        </p:nvGrpSpPr>
        <p:grpSpPr>
          <a:xfrm>
            <a:off x="1345335" y="1394199"/>
            <a:ext cx="9501331" cy="1731632"/>
            <a:chOff x="1345335" y="1142801"/>
            <a:chExt cx="9501331" cy="1731632"/>
          </a:xfrm>
        </p:grpSpPr>
        <p:sp>
          <p:nvSpPr>
            <p:cNvPr id="2" name="矩形 1"/>
            <p:cNvSpPr/>
            <p:nvPr/>
          </p:nvSpPr>
          <p:spPr>
            <a:xfrm>
              <a:off x="1793010" y="1433989"/>
              <a:ext cx="8605981" cy="884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“人的生命是有限的，可是，为人民服务是无限的，我要把有限的生命，投入到无限的为人民服务中去</a:t>
              </a:r>
              <a:r>
                <a:rPr lang="en-US" altLang="zh-CN" dirty="0">
                  <a:cs typeface="+mn-ea"/>
                  <a:sym typeface="+mn-lt"/>
                </a:rPr>
                <a:t>……”</a:t>
              </a: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2898CEA6-649D-45D6-9B2B-8F5C94B64E77}"/>
                </a:ext>
              </a:extLst>
            </p:cNvPr>
            <p:cNvSpPr/>
            <p:nvPr/>
          </p:nvSpPr>
          <p:spPr>
            <a:xfrm>
              <a:off x="1345335" y="1142801"/>
              <a:ext cx="9501331" cy="1466850"/>
            </a:xfrm>
            <a:prstGeom prst="roundRect">
              <a:avLst/>
            </a:prstGeom>
            <a:noFill/>
            <a:ln w="38100">
              <a:solidFill>
                <a:srgbClr val="B40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3C823DBF-3D2A-4C0A-A45E-7B8316AD3A51}"/>
                </a:ext>
              </a:extLst>
            </p:cNvPr>
            <p:cNvSpPr/>
            <p:nvPr/>
          </p:nvSpPr>
          <p:spPr>
            <a:xfrm>
              <a:off x="6410325" y="2318462"/>
              <a:ext cx="3876674" cy="555971"/>
            </a:xfrm>
            <a:prstGeom prst="roundRect">
              <a:avLst/>
            </a:prstGeom>
            <a:solidFill>
              <a:srgbClr val="B40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摘自</a:t>
              </a:r>
              <a:r>
                <a:rPr lang="en-US" altLang="zh-CN" sz="2000" b="1" dirty="0">
                  <a:cs typeface="+mn-ea"/>
                  <a:sym typeface="+mn-lt"/>
                </a:rPr>
                <a:t>1961</a:t>
              </a:r>
              <a:r>
                <a:rPr lang="zh-CN" altLang="en-US" sz="2000" b="1" dirty="0">
                  <a:cs typeface="+mn-ea"/>
                  <a:sym typeface="+mn-lt"/>
                </a:rPr>
                <a:t>年</a:t>
              </a:r>
              <a:r>
                <a:rPr lang="en-US" altLang="zh-CN" sz="2000" b="1" dirty="0">
                  <a:cs typeface="+mn-ea"/>
                  <a:sym typeface="+mn-lt"/>
                </a:rPr>
                <a:t>10</a:t>
              </a:r>
              <a:r>
                <a:rPr lang="zh-CN" altLang="en-US" sz="2000" b="1" dirty="0">
                  <a:cs typeface="+mn-ea"/>
                  <a:sym typeface="+mn-lt"/>
                </a:rPr>
                <a:t>月</a:t>
              </a:r>
              <a:r>
                <a:rPr lang="en-US" altLang="zh-CN" sz="2000" b="1" dirty="0">
                  <a:cs typeface="+mn-ea"/>
                  <a:sym typeface="+mn-lt"/>
                </a:rPr>
                <a:t>20</a:t>
              </a:r>
              <a:r>
                <a:rPr lang="zh-CN" altLang="en-US" sz="2000" b="1" dirty="0">
                  <a:cs typeface="+mn-ea"/>
                  <a:sym typeface="+mn-lt"/>
                </a:rPr>
                <a:t>日雷锋日记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1353DC70-2E36-4F67-8AA4-246917E622FE}"/>
              </a:ext>
            </a:extLst>
          </p:cNvPr>
          <p:cNvGrpSpPr/>
          <p:nvPr/>
        </p:nvGrpSpPr>
        <p:grpSpPr>
          <a:xfrm>
            <a:off x="1345335" y="3810344"/>
            <a:ext cx="9501331" cy="1731632"/>
            <a:chOff x="1345335" y="1142801"/>
            <a:chExt cx="9501331" cy="173163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B245EFDD-B3BA-4B58-810E-F8DD5ED0F2F7}"/>
                </a:ext>
              </a:extLst>
            </p:cNvPr>
            <p:cNvSpPr/>
            <p:nvPr/>
          </p:nvSpPr>
          <p:spPr>
            <a:xfrm>
              <a:off x="1793010" y="1433989"/>
              <a:ext cx="8605981" cy="884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“对待同志要像春天般的温暖，对待工作要像夏天一样的火热，对待个人主义要像秋风扫落叶一样，对待敌人要像严冬一样残酷无情。” </a:t>
              </a: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66C0DC94-B5F9-41AA-BFDE-BF1215726C37}"/>
                </a:ext>
              </a:extLst>
            </p:cNvPr>
            <p:cNvSpPr/>
            <p:nvPr/>
          </p:nvSpPr>
          <p:spPr>
            <a:xfrm>
              <a:off x="1345335" y="1142801"/>
              <a:ext cx="9501331" cy="1466850"/>
            </a:xfrm>
            <a:prstGeom prst="roundRect">
              <a:avLst/>
            </a:prstGeom>
            <a:noFill/>
            <a:ln w="38100">
              <a:solidFill>
                <a:srgbClr val="B40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AAFBB6AE-746F-4D33-92FA-A70B343C722A}"/>
                </a:ext>
              </a:extLst>
            </p:cNvPr>
            <p:cNvSpPr/>
            <p:nvPr/>
          </p:nvSpPr>
          <p:spPr>
            <a:xfrm>
              <a:off x="6410325" y="2318462"/>
              <a:ext cx="3876674" cy="555971"/>
            </a:xfrm>
            <a:prstGeom prst="roundRect">
              <a:avLst/>
            </a:prstGeom>
            <a:solidFill>
              <a:srgbClr val="B40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摘自</a:t>
              </a:r>
              <a:r>
                <a:rPr lang="en-US" altLang="zh-CN" sz="2000" b="1" dirty="0">
                  <a:cs typeface="+mn-ea"/>
                  <a:sym typeface="+mn-lt"/>
                </a:rPr>
                <a:t>1960</a:t>
              </a:r>
              <a:r>
                <a:rPr lang="zh-CN" altLang="en-US" sz="2000" b="1" dirty="0">
                  <a:cs typeface="+mn-ea"/>
                  <a:sym typeface="+mn-lt"/>
                </a:rPr>
                <a:t>年</a:t>
              </a:r>
              <a:r>
                <a:rPr lang="en-US" altLang="zh-CN" sz="2000" b="1" dirty="0">
                  <a:cs typeface="+mn-ea"/>
                  <a:sym typeface="+mn-lt"/>
                </a:rPr>
                <a:t>10</a:t>
              </a:r>
              <a:r>
                <a:rPr lang="zh-CN" altLang="en-US" sz="2000" b="1" dirty="0">
                  <a:cs typeface="+mn-ea"/>
                  <a:sym typeface="+mn-lt"/>
                </a:rPr>
                <a:t>月</a:t>
              </a:r>
              <a:r>
                <a:rPr lang="en-US" altLang="zh-CN" sz="2000" b="1" dirty="0">
                  <a:cs typeface="+mn-ea"/>
                  <a:sym typeface="+mn-lt"/>
                </a:rPr>
                <a:t>21</a:t>
              </a:r>
              <a:r>
                <a:rPr lang="zh-CN" altLang="en-US" sz="2000" b="1" dirty="0">
                  <a:cs typeface="+mn-ea"/>
                  <a:sym typeface="+mn-lt"/>
                </a:rPr>
                <a:t>日雷锋日记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859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F3FAB9E-435F-46C6-A4CE-2C40EA6AB9B8}"/>
              </a:ext>
            </a:extLst>
          </p:cNvPr>
          <p:cNvGrpSpPr/>
          <p:nvPr/>
        </p:nvGrpSpPr>
        <p:grpSpPr>
          <a:xfrm>
            <a:off x="1345335" y="1394199"/>
            <a:ext cx="9501331" cy="2169911"/>
            <a:chOff x="1345335" y="1142801"/>
            <a:chExt cx="9501331" cy="2169911"/>
          </a:xfrm>
        </p:grpSpPr>
        <p:sp>
          <p:nvSpPr>
            <p:cNvPr id="2" name="矩形 1"/>
            <p:cNvSpPr/>
            <p:nvPr/>
          </p:nvSpPr>
          <p:spPr>
            <a:xfrm>
              <a:off x="1793010" y="1433989"/>
              <a:ext cx="8605981" cy="1299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一块好好的木板，上面一个眼也没有，但钉子为什么能钉进去呢？原来是靠压力硬挤进去的，硬钻进去的。由此看来，钉子有两个长处：一个是挤劲，一个是钻劲。我们在学习上，也要提倡这种‘钉子’精神，善于挤和善于钻。”</a:t>
              </a:r>
            </a:p>
          </p:txBody>
        </p:sp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xmlns="" id="{2898CEA6-649D-45D6-9B2B-8F5C94B64E77}"/>
                </a:ext>
              </a:extLst>
            </p:cNvPr>
            <p:cNvSpPr/>
            <p:nvPr/>
          </p:nvSpPr>
          <p:spPr>
            <a:xfrm>
              <a:off x="1345335" y="1142801"/>
              <a:ext cx="9501331" cy="1891926"/>
            </a:xfrm>
            <a:prstGeom prst="roundRect">
              <a:avLst/>
            </a:prstGeom>
            <a:noFill/>
            <a:ln w="38100">
              <a:solidFill>
                <a:srgbClr val="B40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xmlns="" id="{3C823DBF-3D2A-4C0A-A45E-7B8316AD3A51}"/>
                </a:ext>
              </a:extLst>
            </p:cNvPr>
            <p:cNvSpPr/>
            <p:nvPr/>
          </p:nvSpPr>
          <p:spPr>
            <a:xfrm>
              <a:off x="6410325" y="2756741"/>
              <a:ext cx="3876674" cy="555971"/>
            </a:xfrm>
            <a:prstGeom prst="roundRect">
              <a:avLst/>
            </a:prstGeom>
            <a:solidFill>
              <a:srgbClr val="B40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摘自</a:t>
              </a:r>
              <a:r>
                <a:rPr lang="en-US" altLang="zh-CN" sz="2000" b="1" dirty="0">
                  <a:cs typeface="+mn-ea"/>
                  <a:sym typeface="+mn-lt"/>
                </a:rPr>
                <a:t>1961</a:t>
              </a:r>
              <a:r>
                <a:rPr lang="zh-CN" altLang="en-US" sz="2000" b="1" dirty="0">
                  <a:cs typeface="+mn-ea"/>
                  <a:sym typeface="+mn-lt"/>
                </a:rPr>
                <a:t>年</a:t>
              </a:r>
              <a:r>
                <a:rPr lang="en-US" altLang="zh-CN" sz="2000" b="1" dirty="0">
                  <a:cs typeface="+mn-ea"/>
                  <a:sym typeface="+mn-lt"/>
                </a:rPr>
                <a:t>10</a:t>
              </a:r>
              <a:r>
                <a:rPr lang="zh-CN" altLang="en-US" sz="2000" b="1" dirty="0">
                  <a:cs typeface="+mn-ea"/>
                  <a:sym typeface="+mn-lt"/>
                </a:rPr>
                <a:t>月</a:t>
              </a:r>
              <a:r>
                <a:rPr lang="en-US" altLang="zh-CN" sz="2000" b="1" dirty="0">
                  <a:cs typeface="+mn-ea"/>
                  <a:sym typeface="+mn-lt"/>
                </a:rPr>
                <a:t>19</a:t>
              </a:r>
              <a:r>
                <a:rPr lang="zh-CN" altLang="en-US" sz="2000" b="1" dirty="0">
                  <a:cs typeface="+mn-ea"/>
                  <a:sym typeface="+mn-lt"/>
                </a:rPr>
                <a:t>日雷锋日记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1353DC70-2E36-4F67-8AA4-246917E622FE}"/>
              </a:ext>
            </a:extLst>
          </p:cNvPr>
          <p:cNvGrpSpPr/>
          <p:nvPr/>
        </p:nvGrpSpPr>
        <p:grpSpPr>
          <a:xfrm>
            <a:off x="1345335" y="4000844"/>
            <a:ext cx="9501331" cy="1731632"/>
            <a:chOff x="1345335" y="1142801"/>
            <a:chExt cx="9501331" cy="173163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B245EFDD-B3BA-4B58-810E-F8DD5ED0F2F7}"/>
                </a:ext>
              </a:extLst>
            </p:cNvPr>
            <p:cNvSpPr/>
            <p:nvPr/>
          </p:nvSpPr>
          <p:spPr>
            <a:xfrm>
              <a:off x="1793010" y="1433989"/>
              <a:ext cx="8605981" cy="8844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“要记住：‘在工作上，要向积极性最高的同志看齐；在生活上，要向水平最低的同志看齐。’”</a:t>
              </a: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66C0DC94-B5F9-41AA-BFDE-BF1215726C37}"/>
                </a:ext>
              </a:extLst>
            </p:cNvPr>
            <p:cNvSpPr/>
            <p:nvPr/>
          </p:nvSpPr>
          <p:spPr>
            <a:xfrm>
              <a:off x="1345335" y="1142801"/>
              <a:ext cx="9501331" cy="1466850"/>
            </a:xfrm>
            <a:prstGeom prst="roundRect">
              <a:avLst/>
            </a:prstGeom>
            <a:noFill/>
            <a:ln w="38100">
              <a:solidFill>
                <a:srgbClr val="B40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AAFBB6AE-746F-4D33-92FA-A70B343C722A}"/>
                </a:ext>
              </a:extLst>
            </p:cNvPr>
            <p:cNvSpPr/>
            <p:nvPr/>
          </p:nvSpPr>
          <p:spPr>
            <a:xfrm>
              <a:off x="6410325" y="2318462"/>
              <a:ext cx="3876674" cy="555971"/>
            </a:xfrm>
            <a:prstGeom prst="roundRect">
              <a:avLst/>
            </a:prstGeom>
            <a:solidFill>
              <a:srgbClr val="B40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摘自</a:t>
              </a:r>
              <a:r>
                <a:rPr lang="en-US" altLang="zh-CN" sz="2000" b="1" dirty="0">
                  <a:cs typeface="+mn-ea"/>
                  <a:sym typeface="+mn-lt"/>
                </a:rPr>
                <a:t>1960</a:t>
              </a:r>
              <a:r>
                <a:rPr lang="zh-CN" altLang="en-US" sz="2000" b="1" dirty="0">
                  <a:cs typeface="+mn-ea"/>
                  <a:sym typeface="+mn-lt"/>
                </a:rPr>
                <a:t>年</a:t>
              </a:r>
              <a:r>
                <a:rPr lang="en-US" altLang="zh-CN" sz="2000" b="1" dirty="0">
                  <a:cs typeface="+mn-ea"/>
                  <a:sym typeface="+mn-lt"/>
                </a:rPr>
                <a:t>6</a:t>
              </a:r>
              <a:r>
                <a:rPr lang="zh-CN" altLang="en-US" sz="2000" b="1" dirty="0">
                  <a:cs typeface="+mn-ea"/>
                  <a:sym typeface="+mn-lt"/>
                </a:rPr>
                <a:t>月</a:t>
              </a:r>
              <a:r>
                <a:rPr lang="en-US" altLang="zh-CN" sz="2000" b="1" dirty="0">
                  <a:cs typeface="+mn-ea"/>
                  <a:sym typeface="+mn-lt"/>
                </a:rPr>
                <a:t>5</a:t>
              </a:r>
              <a:r>
                <a:rPr lang="zh-CN" altLang="en-US" sz="2000" b="1" dirty="0">
                  <a:cs typeface="+mn-ea"/>
                  <a:sym typeface="+mn-lt"/>
                </a:rPr>
                <a:t>日雷锋日记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39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0BA735CC-1547-4D22-B4CA-0287DED98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1430339"/>
            <a:ext cx="8096250" cy="18526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200000"/>
              </a:lnSpc>
              <a:defRPr sz="4000" b="1">
                <a:solidFill>
                  <a:srgbClr val="B40009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b="0" dirty="0">
                <a:cs typeface="+mn-ea"/>
                <a:sym typeface="+mn-lt"/>
              </a:rPr>
              <a:t>大家看完雷锋的名言，有什么感受？说出来跟大家分享一下。</a:t>
            </a:r>
          </a:p>
        </p:txBody>
      </p:sp>
      <p:pic>
        <p:nvPicPr>
          <p:cNvPr id="7" name="图片 6" descr="卡通人物&#10;&#10;中度可信度描述已自动生成">
            <a:extLst>
              <a:ext uri="{FF2B5EF4-FFF2-40B4-BE49-F238E27FC236}">
                <a16:creationId xmlns:a16="http://schemas.microsoft.com/office/drawing/2014/main" xmlns="" id="{65EA452C-DCBF-4839-B8D5-E6EF59915A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97" r="9532" b="29940"/>
          <a:stretch/>
        </p:blipFill>
        <p:spPr>
          <a:xfrm>
            <a:off x="585450" y="3209935"/>
            <a:ext cx="11021100" cy="3038475"/>
          </a:xfrm>
          <a:prstGeom prst="roundRect">
            <a:avLst>
              <a:gd name="adj" fmla="val 6526"/>
            </a:avLst>
          </a:prstGeom>
        </p:spPr>
      </p:pic>
    </p:spTree>
    <p:extLst>
      <p:ext uri="{BB962C8B-B14F-4D97-AF65-F5344CB8AC3E}">
        <p14:creationId xmlns:p14="http://schemas.microsoft.com/office/powerpoint/2010/main" val="3692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17F584DD-1E7D-44A6-9519-881653BBE414}"/>
              </a:ext>
            </a:extLst>
          </p:cNvPr>
          <p:cNvGrpSpPr/>
          <p:nvPr/>
        </p:nvGrpSpPr>
        <p:grpSpPr>
          <a:xfrm>
            <a:off x="1121318" y="778970"/>
            <a:ext cx="9949365" cy="5300060"/>
            <a:chOff x="1242577" y="843565"/>
            <a:chExt cx="9706847" cy="51708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323E8CAA-3622-44AD-9596-320EE172B942}"/>
                </a:ext>
              </a:extLst>
            </p:cNvPr>
            <p:cNvSpPr/>
            <p:nvPr/>
          </p:nvSpPr>
          <p:spPr>
            <a:xfrm>
              <a:off x="1242577" y="843565"/>
              <a:ext cx="9706847" cy="5170870"/>
            </a:xfrm>
            <a:prstGeom prst="roundRect">
              <a:avLst>
                <a:gd name="adj" fmla="val 6937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x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691B235B-60F1-4190-9620-07618530D622}"/>
                </a:ext>
              </a:extLst>
            </p:cNvPr>
            <p:cNvSpPr/>
            <p:nvPr/>
          </p:nvSpPr>
          <p:spPr>
            <a:xfrm>
              <a:off x="1461526" y="1047741"/>
              <a:ext cx="9268949" cy="4762518"/>
            </a:xfrm>
            <a:prstGeom prst="roundRect">
              <a:avLst>
                <a:gd name="adj" fmla="val 3209"/>
              </a:avLst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x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9F7C0E8-7824-45A5-9065-7A6E3DBC98C6}"/>
              </a:ext>
            </a:extLst>
          </p:cNvPr>
          <p:cNvSpPr txBox="1"/>
          <p:nvPr/>
        </p:nvSpPr>
        <p:spPr>
          <a:xfrm>
            <a:off x="5329802" y="2934049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B40009"/>
                </a:solidFill>
                <a:effectLst>
                  <a:outerShdw dist="38100" dir="2700000" algn="tl" rotWithShape="0">
                    <a:srgbClr val="3C0003"/>
                  </a:outerShdw>
                </a:effectLst>
                <a:cs typeface="+mn-ea"/>
                <a:sym typeface="+mn-lt"/>
              </a:rPr>
              <a:t>对雷锋的评价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15041209-43B0-43F6-93E1-22CFD2E1DEE2}"/>
              </a:ext>
            </a:extLst>
          </p:cNvPr>
          <p:cNvGrpSpPr/>
          <p:nvPr/>
        </p:nvGrpSpPr>
        <p:grpSpPr>
          <a:xfrm>
            <a:off x="610877" y="1494971"/>
            <a:ext cx="4387810" cy="4318071"/>
            <a:chOff x="745311" y="204176"/>
            <a:chExt cx="4902717" cy="4824795"/>
          </a:xfrm>
        </p:grpSpPr>
        <p:pic>
          <p:nvPicPr>
            <p:cNvPr id="10" name="图片 9" descr="在桌子上&#10;&#10;低可信度描述已自动生成">
              <a:extLst>
                <a:ext uri="{FF2B5EF4-FFF2-40B4-BE49-F238E27FC236}">
                  <a16:creationId xmlns:a16="http://schemas.microsoft.com/office/drawing/2014/main" xmlns="" id="{F24B37B0-4BCE-4D1B-A3A6-1D116D93D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11" y="204176"/>
              <a:ext cx="4902717" cy="482479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063019F4-1CD4-49A5-A063-F94EEB43D7D3}"/>
                </a:ext>
              </a:extLst>
            </p:cNvPr>
            <p:cNvSpPr txBox="1"/>
            <p:nvPr/>
          </p:nvSpPr>
          <p:spPr>
            <a:xfrm rot="20729099">
              <a:off x="1592878" y="1418947"/>
              <a:ext cx="2992468" cy="859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rgbClr val="FFDA63"/>
                  </a:solidFill>
                  <a:cs typeface="+mn-ea"/>
                  <a:sym typeface="+mn-lt"/>
                </a:rPr>
                <a:t>雷锋精神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E4F33310-9708-49A2-A994-E5C0E78345A7}"/>
              </a:ext>
            </a:extLst>
          </p:cNvPr>
          <p:cNvGrpSpPr/>
          <p:nvPr/>
        </p:nvGrpSpPr>
        <p:grpSpPr>
          <a:xfrm>
            <a:off x="785569" y="4223897"/>
            <a:ext cx="4401006" cy="2634103"/>
            <a:chOff x="5880119" y="2606606"/>
            <a:chExt cx="9564219" cy="5724405"/>
          </a:xfrm>
        </p:grpSpPr>
        <p:pic>
          <p:nvPicPr>
            <p:cNvPr id="18" name="图片 17" descr="卡通人物&#10;&#10;中度可信度描述已自动生成">
              <a:extLst>
                <a:ext uri="{FF2B5EF4-FFF2-40B4-BE49-F238E27FC236}">
                  <a16:creationId xmlns:a16="http://schemas.microsoft.com/office/drawing/2014/main" xmlns="" id="{B136E78E-B904-4332-8785-87F95CB2F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0119" y="2606606"/>
              <a:ext cx="3164114" cy="5724405"/>
            </a:xfrm>
            <a:prstGeom prst="rect">
              <a:avLst/>
            </a:prstGeom>
          </p:spPr>
        </p:pic>
        <p:pic>
          <p:nvPicPr>
            <p:cNvPr id="19" name="图片 18" descr="卡通人物&#10;&#10;中度可信度描述已自动生成">
              <a:extLst>
                <a:ext uri="{FF2B5EF4-FFF2-40B4-BE49-F238E27FC236}">
                  <a16:creationId xmlns:a16="http://schemas.microsoft.com/office/drawing/2014/main" xmlns="" id="{9BD172C4-615E-4E15-94FB-4D2398221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4000" y="2606606"/>
              <a:ext cx="3164114" cy="5724405"/>
            </a:xfrm>
            <a:prstGeom prst="rect">
              <a:avLst/>
            </a:prstGeom>
          </p:spPr>
        </p:pic>
        <p:pic>
          <p:nvPicPr>
            <p:cNvPr id="20" name="图片 19" descr="卡通人物&#10;&#10;中度可信度描述已自动生成">
              <a:extLst>
                <a:ext uri="{FF2B5EF4-FFF2-40B4-BE49-F238E27FC236}">
                  <a16:creationId xmlns:a16="http://schemas.microsoft.com/office/drawing/2014/main" xmlns="" id="{07FF72D0-32BA-495F-8428-46B7FC263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19308" y="2606606"/>
              <a:ext cx="3025030" cy="5724405"/>
            </a:xfrm>
            <a:prstGeom prst="rect">
              <a:avLst/>
            </a:prstGeom>
          </p:spPr>
        </p:pic>
      </p:grpSp>
      <p:pic>
        <p:nvPicPr>
          <p:cNvPr id="23" name="图片 22" descr="卡通人物&#10;&#10;描述已自动生成">
            <a:extLst>
              <a:ext uri="{FF2B5EF4-FFF2-40B4-BE49-F238E27FC236}">
                <a16:creationId xmlns:a16="http://schemas.microsoft.com/office/drawing/2014/main" xmlns="" id="{C1A15B92-6066-441D-8073-F88C9F689D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6117" y="1422385"/>
            <a:ext cx="1179785" cy="851665"/>
          </a:xfrm>
          <a:prstGeom prst="rect">
            <a:avLst/>
          </a:prstGeom>
        </p:spPr>
      </p:pic>
      <p:pic>
        <p:nvPicPr>
          <p:cNvPr id="24" name="图片 23" descr="卡通人物&#10;&#10;描述已自动生成">
            <a:extLst>
              <a:ext uri="{FF2B5EF4-FFF2-40B4-BE49-F238E27FC236}">
                <a16:creationId xmlns:a16="http://schemas.microsoft.com/office/drawing/2014/main" xmlns="" id="{36971838-5127-4A49-BBAF-EEE8A06448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765" y="125410"/>
            <a:ext cx="932754" cy="673338"/>
          </a:xfrm>
          <a:prstGeom prst="rect">
            <a:avLst/>
          </a:prstGeom>
        </p:spPr>
      </p:pic>
      <p:pic>
        <p:nvPicPr>
          <p:cNvPr id="25" name="图片 24" descr="卡通人物&#10;&#10;描述已自动生成">
            <a:extLst>
              <a:ext uri="{FF2B5EF4-FFF2-40B4-BE49-F238E27FC236}">
                <a16:creationId xmlns:a16="http://schemas.microsoft.com/office/drawing/2014/main" xmlns="" id="{1D125B53-E965-410E-B1E4-765A05B6B5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750" y="278402"/>
            <a:ext cx="735182" cy="530714"/>
          </a:xfrm>
          <a:prstGeom prst="rect">
            <a:avLst/>
          </a:prstGeom>
        </p:spPr>
      </p:pic>
      <p:pic>
        <p:nvPicPr>
          <p:cNvPr id="38" name="图片 37" descr="卡通人物&#10;&#10;描述已自动生成">
            <a:extLst>
              <a:ext uri="{FF2B5EF4-FFF2-40B4-BE49-F238E27FC236}">
                <a16:creationId xmlns:a16="http://schemas.microsoft.com/office/drawing/2014/main" xmlns="" id="{4D5D49E7-139F-49C7-8B5D-5F442192833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0" y="5236922"/>
            <a:ext cx="597657" cy="431438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96000AB9-1C01-4CDF-B070-62623153C809}"/>
              </a:ext>
            </a:extLst>
          </p:cNvPr>
          <p:cNvGrpSpPr/>
          <p:nvPr/>
        </p:nvGrpSpPr>
        <p:grpSpPr>
          <a:xfrm>
            <a:off x="6813765" y="2204040"/>
            <a:ext cx="2295049" cy="520732"/>
            <a:chOff x="5497896" y="3227529"/>
            <a:chExt cx="2295049" cy="520732"/>
          </a:xfrm>
        </p:grpSpPr>
        <p:sp>
          <p:nvSpPr>
            <p:cNvPr id="49" name="箭头: V 形 48">
              <a:extLst>
                <a:ext uri="{FF2B5EF4-FFF2-40B4-BE49-F238E27FC236}">
                  <a16:creationId xmlns:a16="http://schemas.microsoft.com/office/drawing/2014/main" xmlns="" id="{DF9D41D5-CDCB-4D3F-B54E-865AD8A166C7}"/>
                </a:ext>
              </a:extLst>
            </p:cNvPr>
            <p:cNvSpPr/>
            <p:nvPr/>
          </p:nvSpPr>
          <p:spPr>
            <a:xfrm>
              <a:off x="5497896" y="3227529"/>
              <a:ext cx="374138" cy="520732"/>
            </a:xfrm>
            <a:prstGeom prst="chevron">
              <a:avLst>
                <a:gd name="adj" fmla="val 30906"/>
              </a:avLst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箭头: V 形 50">
              <a:extLst>
                <a:ext uri="{FF2B5EF4-FFF2-40B4-BE49-F238E27FC236}">
                  <a16:creationId xmlns:a16="http://schemas.microsoft.com/office/drawing/2014/main" xmlns="" id="{9F0356F6-373F-4889-A9E1-399E1EFD6A75}"/>
                </a:ext>
              </a:extLst>
            </p:cNvPr>
            <p:cNvSpPr/>
            <p:nvPr/>
          </p:nvSpPr>
          <p:spPr>
            <a:xfrm flipH="1">
              <a:off x="7418807" y="3227529"/>
              <a:ext cx="374138" cy="520732"/>
            </a:xfrm>
            <a:prstGeom prst="chevron">
              <a:avLst>
                <a:gd name="adj" fmla="val 30906"/>
              </a:avLst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784BC9A1-B6E3-435E-A2BF-752C73B75878}"/>
                </a:ext>
              </a:extLst>
            </p:cNvPr>
            <p:cNvSpPr/>
            <p:nvPr/>
          </p:nvSpPr>
          <p:spPr>
            <a:xfrm>
              <a:off x="5705650" y="3227529"/>
              <a:ext cx="1862876" cy="520732"/>
            </a:xfrm>
            <a:prstGeom prst="rect">
              <a:avLst/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b="1" dirty="0">
                  <a:cs typeface="+mn-ea"/>
                  <a:sym typeface="+mn-lt"/>
                </a:rPr>
                <a:t>第四部分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58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E3BAF194-16C0-4F79-877D-D4886D2FA75C}"/>
              </a:ext>
            </a:extLst>
          </p:cNvPr>
          <p:cNvGrpSpPr/>
          <p:nvPr/>
        </p:nvGrpSpPr>
        <p:grpSpPr>
          <a:xfrm>
            <a:off x="1366658" y="1702901"/>
            <a:ext cx="3710470" cy="3830529"/>
            <a:chOff x="1366658" y="1702901"/>
            <a:chExt cx="3710470" cy="3830529"/>
          </a:xfrm>
        </p:grpSpPr>
        <p:sp>
          <p:nvSpPr>
            <p:cNvPr id="2" name="矩形 1"/>
            <p:cNvSpPr/>
            <p:nvPr/>
          </p:nvSpPr>
          <p:spPr>
            <a:xfrm>
              <a:off x="1366658" y="1702901"/>
              <a:ext cx="1015663" cy="2882837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毛泽东：</a:t>
              </a:r>
              <a:endParaRPr lang="en-US" altLang="zh-CN" b="1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向雷锋同志学习。 </a:t>
              </a:r>
            </a:p>
          </p:txBody>
        </p:sp>
        <p:pic>
          <p:nvPicPr>
            <p:cNvPr id="21506" name="Picture 5" descr="无标题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5139" y="1702901"/>
              <a:ext cx="2501989" cy="3830529"/>
            </a:xfrm>
            <a:prstGeom prst="rect">
              <a:avLst/>
            </a:prstGeom>
            <a:noFill/>
            <a:ln w="76200">
              <a:solidFill>
                <a:srgbClr val="E921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5B4D8316-EBDB-44A7-9024-DA5CF0632CAA}"/>
              </a:ext>
            </a:extLst>
          </p:cNvPr>
          <p:cNvGrpSpPr/>
          <p:nvPr/>
        </p:nvGrpSpPr>
        <p:grpSpPr>
          <a:xfrm>
            <a:off x="5559231" y="1702901"/>
            <a:ext cx="5457112" cy="3830529"/>
            <a:chOff x="5559231" y="1702901"/>
            <a:chExt cx="5457112" cy="3830529"/>
          </a:xfrm>
        </p:grpSpPr>
        <p:pic>
          <p:nvPicPr>
            <p:cNvPr id="4" name="Picture 7" descr="NewsMedia_243631">
              <a:extLst>
                <a:ext uri="{FF2B5EF4-FFF2-40B4-BE49-F238E27FC236}">
                  <a16:creationId xmlns:a16="http://schemas.microsoft.com/office/drawing/2014/main" xmlns="" id="{D21F4CF2-4F69-42DA-8888-AFA6B6CF0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231" y="1702901"/>
              <a:ext cx="2686030" cy="3830529"/>
            </a:xfrm>
            <a:prstGeom prst="rect">
              <a:avLst/>
            </a:prstGeom>
            <a:noFill/>
            <a:ln w="76200">
              <a:solidFill>
                <a:srgbClr val="E9212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59FEE5FA-F6FB-421C-A0D3-A6585F0DD9A0}"/>
                </a:ext>
              </a:extLst>
            </p:cNvPr>
            <p:cNvSpPr/>
            <p:nvPr/>
          </p:nvSpPr>
          <p:spPr>
            <a:xfrm>
              <a:off x="8641279" y="1702901"/>
              <a:ext cx="2375064" cy="2961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周恩来：</a:t>
              </a:r>
              <a:endParaRPr lang="en-US" altLang="zh-CN" b="1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向雷锋同志学习：憎爱分明的阶级立场，言行一致的革命精神，公而忘私的共产主义风格，奋不顾身的无产阶级斗志。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91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C7428A59-B1C7-46C8-95AD-416100EBF04B}"/>
              </a:ext>
            </a:extLst>
          </p:cNvPr>
          <p:cNvGrpSpPr/>
          <p:nvPr/>
        </p:nvGrpSpPr>
        <p:grpSpPr>
          <a:xfrm>
            <a:off x="1584938" y="1239957"/>
            <a:ext cx="4398361" cy="4378086"/>
            <a:chOff x="1584938" y="1239957"/>
            <a:chExt cx="4398361" cy="4378086"/>
          </a:xfrm>
        </p:grpSpPr>
        <p:sp>
          <p:nvSpPr>
            <p:cNvPr id="2" name="矩形 1"/>
            <p:cNvSpPr/>
            <p:nvPr/>
          </p:nvSpPr>
          <p:spPr>
            <a:xfrm>
              <a:off x="1584938" y="4318072"/>
              <a:ext cx="3814376" cy="12999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邓小平：</a:t>
              </a:r>
              <a:endParaRPr lang="en-US" altLang="zh-CN" b="1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谁愿当一个真正的共产主义者，就应该向雷锋同志的品德和风格学习。</a:t>
              </a:r>
            </a:p>
          </p:txBody>
        </p:sp>
        <p:pic>
          <p:nvPicPr>
            <p:cNvPr id="23554" name="Picture 4" descr="NewsMedia_24315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938" y="1239957"/>
              <a:ext cx="4398361" cy="293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28B2588-0394-47A1-A6ED-09798DCCA5EA}"/>
              </a:ext>
            </a:extLst>
          </p:cNvPr>
          <p:cNvGrpSpPr/>
          <p:nvPr/>
        </p:nvGrpSpPr>
        <p:grpSpPr>
          <a:xfrm>
            <a:off x="6559083" y="1139612"/>
            <a:ext cx="4294763" cy="4578775"/>
            <a:chOff x="6559083" y="1139612"/>
            <a:chExt cx="4294763" cy="4578775"/>
          </a:xfrm>
        </p:grpSpPr>
        <p:pic>
          <p:nvPicPr>
            <p:cNvPr id="4" name="Picture 4" descr="NewsMedia_243087">
              <a:extLst>
                <a:ext uri="{FF2B5EF4-FFF2-40B4-BE49-F238E27FC236}">
                  <a16:creationId xmlns:a16="http://schemas.microsoft.com/office/drawing/2014/main" xmlns="" id="{5F4D9747-A3A6-45E6-9200-BD9252428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083" y="1139612"/>
              <a:ext cx="2928288" cy="457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83CBC62E-E4A9-448B-B249-C0020358FB7D}"/>
                </a:ext>
              </a:extLst>
            </p:cNvPr>
            <p:cNvSpPr/>
            <p:nvPr/>
          </p:nvSpPr>
          <p:spPr>
            <a:xfrm>
              <a:off x="9838183" y="1198679"/>
              <a:ext cx="1015663" cy="3323987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cs typeface="+mn-ea"/>
                  <a:sym typeface="+mn-lt"/>
                </a:rPr>
                <a:t>江泽民：</a:t>
              </a:r>
              <a:endParaRPr lang="en-US" altLang="zh-CN" b="1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dirty="0">
                  <a:cs typeface="+mn-ea"/>
                  <a:sym typeface="+mn-lt"/>
                </a:rPr>
                <a:t>学习雷锋同志，弘扬雷锋精神。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0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17F584DD-1E7D-44A6-9519-881653BBE414}"/>
              </a:ext>
            </a:extLst>
          </p:cNvPr>
          <p:cNvGrpSpPr/>
          <p:nvPr/>
        </p:nvGrpSpPr>
        <p:grpSpPr>
          <a:xfrm>
            <a:off x="1121318" y="778970"/>
            <a:ext cx="9949365" cy="5300060"/>
            <a:chOff x="1242577" y="843565"/>
            <a:chExt cx="9706847" cy="51708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323E8CAA-3622-44AD-9596-320EE172B942}"/>
                </a:ext>
              </a:extLst>
            </p:cNvPr>
            <p:cNvSpPr/>
            <p:nvPr/>
          </p:nvSpPr>
          <p:spPr>
            <a:xfrm>
              <a:off x="1242577" y="843565"/>
              <a:ext cx="9706847" cy="5170870"/>
            </a:xfrm>
            <a:prstGeom prst="roundRect">
              <a:avLst>
                <a:gd name="adj" fmla="val 6937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x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691B235B-60F1-4190-9620-07618530D622}"/>
                </a:ext>
              </a:extLst>
            </p:cNvPr>
            <p:cNvSpPr/>
            <p:nvPr/>
          </p:nvSpPr>
          <p:spPr>
            <a:xfrm>
              <a:off x="1461526" y="1047741"/>
              <a:ext cx="9268949" cy="4762518"/>
            </a:xfrm>
            <a:prstGeom prst="roundRect">
              <a:avLst>
                <a:gd name="adj" fmla="val 3209"/>
              </a:avLst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x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9F7C0E8-7824-45A5-9065-7A6E3DBC98C6}"/>
              </a:ext>
            </a:extLst>
          </p:cNvPr>
          <p:cNvSpPr txBox="1"/>
          <p:nvPr/>
        </p:nvSpPr>
        <p:spPr>
          <a:xfrm>
            <a:off x="6167856" y="2573999"/>
            <a:ext cx="357020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B40009"/>
                </a:solidFill>
                <a:effectLst>
                  <a:outerShdw dist="38100" dir="2700000" algn="tl" rotWithShape="0">
                    <a:srgbClr val="3C0003"/>
                  </a:outerShdw>
                </a:effectLst>
                <a:cs typeface="+mn-ea"/>
                <a:sym typeface="+mn-lt"/>
              </a:rPr>
              <a:t>如何学习</a:t>
            </a:r>
            <a:endParaRPr lang="en-US" altLang="zh-CN" sz="6600" dirty="0">
              <a:solidFill>
                <a:srgbClr val="B40009"/>
              </a:solidFill>
              <a:effectLst>
                <a:outerShdw dist="38100" dir="2700000" algn="tl" rotWithShape="0">
                  <a:srgbClr val="3C0003"/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altLang="en-US" sz="6600" dirty="0">
                <a:solidFill>
                  <a:srgbClr val="B40009"/>
                </a:solidFill>
                <a:effectLst>
                  <a:outerShdw dist="38100" dir="2700000" algn="tl" rotWithShape="0">
                    <a:srgbClr val="3C0003"/>
                  </a:outerShdw>
                </a:effectLst>
                <a:cs typeface="+mn-ea"/>
                <a:sym typeface="+mn-lt"/>
              </a:rPr>
              <a:t>雷锋精神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15041209-43B0-43F6-93E1-22CFD2E1DEE2}"/>
              </a:ext>
            </a:extLst>
          </p:cNvPr>
          <p:cNvGrpSpPr/>
          <p:nvPr/>
        </p:nvGrpSpPr>
        <p:grpSpPr>
          <a:xfrm>
            <a:off x="610877" y="1494971"/>
            <a:ext cx="4387810" cy="4318071"/>
            <a:chOff x="745311" y="204176"/>
            <a:chExt cx="4902717" cy="4824795"/>
          </a:xfrm>
        </p:grpSpPr>
        <p:pic>
          <p:nvPicPr>
            <p:cNvPr id="10" name="图片 9" descr="在桌子上&#10;&#10;低可信度描述已自动生成">
              <a:extLst>
                <a:ext uri="{FF2B5EF4-FFF2-40B4-BE49-F238E27FC236}">
                  <a16:creationId xmlns:a16="http://schemas.microsoft.com/office/drawing/2014/main" xmlns="" id="{F24B37B0-4BCE-4D1B-A3A6-1D116D93D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11" y="204176"/>
              <a:ext cx="4902717" cy="482479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063019F4-1CD4-49A5-A063-F94EEB43D7D3}"/>
                </a:ext>
              </a:extLst>
            </p:cNvPr>
            <p:cNvSpPr txBox="1"/>
            <p:nvPr/>
          </p:nvSpPr>
          <p:spPr>
            <a:xfrm rot="20729099">
              <a:off x="1592878" y="1418947"/>
              <a:ext cx="2992468" cy="859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rgbClr val="FFDA63"/>
                  </a:solidFill>
                  <a:cs typeface="+mn-ea"/>
                  <a:sym typeface="+mn-lt"/>
                </a:rPr>
                <a:t>雷锋精神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E4F33310-9708-49A2-A994-E5C0E78345A7}"/>
              </a:ext>
            </a:extLst>
          </p:cNvPr>
          <p:cNvGrpSpPr/>
          <p:nvPr/>
        </p:nvGrpSpPr>
        <p:grpSpPr>
          <a:xfrm>
            <a:off x="785569" y="4223897"/>
            <a:ext cx="4401006" cy="2634103"/>
            <a:chOff x="5880119" y="2606606"/>
            <a:chExt cx="9564219" cy="5724405"/>
          </a:xfrm>
        </p:grpSpPr>
        <p:pic>
          <p:nvPicPr>
            <p:cNvPr id="18" name="图片 17" descr="卡通人物&#10;&#10;中度可信度描述已自动生成">
              <a:extLst>
                <a:ext uri="{FF2B5EF4-FFF2-40B4-BE49-F238E27FC236}">
                  <a16:creationId xmlns:a16="http://schemas.microsoft.com/office/drawing/2014/main" xmlns="" id="{B136E78E-B904-4332-8785-87F95CB2F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0119" y="2606606"/>
              <a:ext cx="3164114" cy="5724405"/>
            </a:xfrm>
            <a:prstGeom prst="rect">
              <a:avLst/>
            </a:prstGeom>
          </p:spPr>
        </p:pic>
        <p:pic>
          <p:nvPicPr>
            <p:cNvPr id="19" name="图片 18" descr="卡通人物&#10;&#10;中度可信度描述已自动生成">
              <a:extLst>
                <a:ext uri="{FF2B5EF4-FFF2-40B4-BE49-F238E27FC236}">
                  <a16:creationId xmlns:a16="http://schemas.microsoft.com/office/drawing/2014/main" xmlns="" id="{9BD172C4-615E-4E15-94FB-4D2398221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4000" y="2606606"/>
              <a:ext cx="3164114" cy="5724405"/>
            </a:xfrm>
            <a:prstGeom prst="rect">
              <a:avLst/>
            </a:prstGeom>
          </p:spPr>
        </p:pic>
        <p:pic>
          <p:nvPicPr>
            <p:cNvPr id="20" name="图片 19" descr="卡通人物&#10;&#10;中度可信度描述已自动生成">
              <a:extLst>
                <a:ext uri="{FF2B5EF4-FFF2-40B4-BE49-F238E27FC236}">
                  <a16:creationId xmlns:a16="http://schemas.microsoft.com/office/drawing/2014/main" xmlns="" id="{07FF72D0-32BA-495F-8428-46B7FC263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19308" y="2606606"/>
              <a:ext cx="3025030" cy="5724405"/>
            </a:xfrm>
            <a:prstGeom prst="rect">
              <a:avLst/>
            </a:prstGeom>
          </p:spPr>
        </p:pic>
      </p:grpSp>
      <p:pic>
        <p:nvPicPr>
          <p:cNvPr id="23" name="图片 22" descr="卡通人物&#10;&#10;描述已自动生成">
            <a:extLst>
              <a:ext uri="{FF2B5EF4-FFF2-40B4-BE49-F238E27FC236}">
                <a16:creationId xmlns:a16="http://schemas.microsoft.com/office/drawing/2014/main" xmlns="" id="{C1A15B92-6066-441D-8073-F88C9F689D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6117" y="1422385"/>
            <a:ext cx="1179785" cy="851665"/>
          </a:xfrm>
          <a:prstGeom prst="rect">
            <a:avLst/>
          </a:prstGeom>
        </p:spPr>
      </p:pic>
      <p:pic>
        <p:nvPicPr>
          <p:cNvPr id="24" name="图片 23" descr="卡通人物&#10;&#10;描述已自动生成">
            <a:extLst>
              <a:ext uri="{FF2B5EF4-FFF2-40B4-BE49-F238E27FC236}">
                <a16:creationId xmlns:a16="http://schemas.microsoft.com/office/drawing/2014/main" xmlns="" id="{36971838-5127-4A49-BBAF-EEE8A06448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765" y="125410"/>
            <a:ext cx="932754" cy="673338"/>
          </a:xfrm>
          <a:prstGeom prst="rect">
            <a:avLst/>
          </a:prstGeom>
        </p:spPr>
      </p:pic>
      <p:pic>
        <p:nvPicPr>
          <p:cNvPr id="25" name="图片 24" descr="卡通人物&#10;&#10;描述已自动生成">
            <a:extLst>
              <a:ext uri="{FF2B5EF4-FFF2-40B4-BE49-F238E27FC236}">
                <a16:creationId xmlns:a16="http://schemas.microsoft.com/office/drawing/2014/main" xmlns="" id="{1D125B53-E965-410E-B1E4-765A05B6B5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750" y="278402"/>
            <a:ext cx="735182" cy="530714"/>
          </a:xfrm>
          <a:prstGeom prst="rect">
            <a:avLst/>
          </a:prstGeom>
        </p:spPr>
      </p:pic>
      <p:pic>
        <p:nvPicPr>
          <p:cNvPr id="38" name="图片 37" descr="卡通人物&#10;&#10;描述已自动生成">
            <a:extLst>
              <a:ext uri="{FF2B5EF4-FFF2-40B4-BE49-F238E27FC236}">
                <a16:creationId xmlns:a16="http://schemas.microsoft.com/office/drawing/2014/main" xmlns="" id="{4D5D49E7-139F-49C7-8B5D-5F442192833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0" y="5236922"/>
            <a:ext cx="597657" cy="431438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96000AB9-1C01-4CDF-B070-62623153C809}"/>
              </a:ext>
            </a:extLst>
          </p:cNvPr>
          <p:cNvGrpSpPr/>
          <p:nvPr/>
        </p:nvGrpSpPr>
        <p:grpSpPr>
          <a:xfrm>
            <a:off x="6813765" y="1843990"/>
            <a:ext cx="2295049" cy="520732"/>
            <a:chOff x="5497896" y="3227529"/>
            <a:chExt cx="2295049" cy="520732"/>
          </a:xfrm>
        </p:grpSpPr>
        <p:sp>
          <p:nvSpPr>
            <p:cNvPr id="49" name="箭头: V 形 48">
              <a:extLst>
                <a:ext uri="{FF2B5EF4-FFF2-40B4-BE49-F238E27FC236}">
                  <a16:creationId xmlns:a16="http://schemas.microsoft.com/office/drawing/2014/main" xmlns="" id="{DF9D41D5-CDCB-4D3F-B54E-865AD8A166C7}"/>
                </a:ext>
              </a:extLst>
            </p:cNvPr>
            <p:cNvSpPr/>
            <p:nvPr/>
          </p:nvSpPr>
          <p:spPr>
            <a:xfrm>
              <a:off x="5497896" y="3227529"/>
              <a:ext cx="374138" cy="520732"/>
            </a:xfrm>
            <a:prstGeom prst="chevron">
              <a:avLst>
                <a:gd name="adj" fmla="val 30906"/>
              </a:avLst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箭头: V 形 50">
              <a:extLst>
                <a:ext uri="{FF2B5EF4-FFF2-40B4-BE49-F238E27FC236}">
                  <a16:creationId xmlns:a16="http://schemas.microsoft.com/office/drawing/2014/main" xmlns="" id="{9F0356F6-373F-4889-A9E1-399E1EFD6A75}"/>
                </a:ext>
              </a:extLst>
            </p:cNvPr>
            <p:cNvSpPr/>
            <p:nvPr/>
          </p:nvSpPr>
          <p:spPr>
            <a:xfrm flipH="1">
              <a:off x="7418807" y="3227529"/>
              <a:ext cx="374138" cy="520732"/>
            </a:xfrm>
            <a:prstGeom prst="chevron">
              <a:avLst>
                <a:gd name="adj" fmla="val 30906"/>
              </a:avLst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784BC9A1-B6E3-435E-A2BF-752C73B75878}"/>
                </a:ext>
              </a:extLst>
            </p:cNvPr>
            <p:cNvSpPr/>
            <p:nvPr/>
          </p:nvSpPr>
          <p:spPr>
            <a:xfrm>
              <a:off x="5705650" y="3227529"/>
              <a:ext cx="1862876" cy="520732"/>
            </a:xfrm>
            <a:prstGeom prst="rect">
              <a:avLst/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b="1" dirty="0">
                  <a:cs typeface="+mn-ea"/>
                  <a:sym typeface="+mn-lt"/>
                </a:rPr>
                <a:t>第六部分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54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849439" y="3033426"/>
            <a:ext cx="8675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      </a:t>
            </a:r>
            <a:endParaRPr lang="zh-CN" altLang="en-US" sz="3200" dirty="0">
              <a:solidFill>
                <a:schemeClr val="bg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13553" y="1781760"/>
            <a:ext cx="6096000" cy="33774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雷锋精神在一代又一代人的诠释下不断升华，它代表着先进的人生观：“做一个对人民有用的人”；高尚的道德观：“活着就是为了使别人生活的更美好”；正确的价值观：“在平凡细小的工作中，干出不平凡的业绩”。它是一股源远流长的精神力量，早已跨越了时代的界限，超越了自身所原有的历史局限，成为了先进思想文化的重要组成部分。他的名字就像高高悬挂在天空的一颗璀璨的明星，尽管有时也会有薄雾笼罩，但决不会陨落 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9AE45B0-8545-4E75-8FF8-5443FCA54A56}"/>
              </a:ext>
            </a:extLst>
          </p:cNvPr>
          <p:cNvSpPr/>
          <p:nvPr/>
        </p:nvSpPr>
        <p:spPr>
          <a:xfrm>
            <a:off x="1198561" y="1855620"/>
            <a:ext cx="3257550" cy="632057"/>
          </a:xfrm>
          <a:prstGeom prst="roundRect">
            <a:avLst/>
          </a:prstGeom>
          <a:solidFill>
            <a:srgbClr val="B4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雷锋精神的内涵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12771A8-506F-4545-A81A-AE835D96BC17}"/>
              </a:ext>
            </a:extLst>
          </p:cNvPr>
          <p:cNvGrpSpPr/>
          <p:nvPr/>
        </p:nvGrpSpPr>
        <p:grpSpPr>
          <a:xfrm>
            <a:off x="1198561" y="2839010"/>
            <a:ext cx="3257550" cy="2312443"/>
            <a:chOff x="1198561" y="2839010"/>
            <a:chExt cx="3257550" cy="2312443"/>
          </a:xfrm>
        </p:grpSpPr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4E330FF6-709E-40E0-9D0B-0C9F82457FD3}"/>
                </a:ext>
              </a:extLst>
            </p:cNvPr>
            <p:cNvSpPr txBox="1"/>
            <p:nvPr/>
          </p:nvSpPr>
          <p:spPr>
            <a:xfrm>
              <a:off x="1260739" y="3248859"/>
              <a:ext cx="3133194" cy="12418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雷锋精神的精髓是</a:t>
              </a:r>
              <a:endParaRPr lang="en-US" altLang="zh-CN" sz="2000" b="1" dirty="0">
                <a:cs typeface="+mn-ea"/>
                <a:sym typeface="+mn-lt"/>
              </a:endParaRPr>
            </a:p>
            <a:p>
              <a:pPr algn="ctr">
                <a:lnSpc>
                  <a:spcPct val="200000"/>
                </a:lnSpc>
              </a:pPr>
              <a:r>
                <a:rPr lang="zh-CN" altLang="en-US" sz="2000" b="1" dirty="0">
                  <a:cs typeface="+mn-ea"/>
                  <a:sym typeface="+mn-lt"/>
                </a:rPr>
                <a:t>“全心全意为人民服务”</a:t>
              </a:r>
              <a:endParaRPr lang="en-US" altLang="zh-CN" sz="2000" b="1" dirty="0">
                <a:cs typeface="+mn-ea"/>
                <a:sym typeface="+mn-lt"/>
              </a:endParaRPr>
            </a:p>
          </p:txBody>
        </p:sp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xmlns="" id="{DA8DF473-D703-4B36-ABAF-39629CA57902}"/>
                </a:ext>
              </a:extLst>
            </p:cNvPr>
            <p:cNvSpPr/>
            <p:nvPr/>
          </p:nvSpPr>
          <p:spPr>
            <a:xfrm>
              <a:off x="1198561" y="2839010"/>
              <a:ext cx="3257550" cy="2312443"/>
            </a:xfrm>
            <a:prstGeom prst="roundRect">
              <a:avLst>
                <a:gd name="adj" fmla="val 6917"/>
              </a:avLst>
            </a:prstGeom>
            <a:noFill/>
            <a:ln w="38100">
              <a:solidFill>
                <a:srgbClr val="B40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93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17F584DD-1E7D-44A6-9519-881653BBE414}"/>
              </a:ext>
            </a:extLst>
          </p:cNvPr>
          <p:cNvGrpSpPr/>
          <p:nvPr/>
        </p:nvGrpSpPr>
        <p:grpSpPr>
          <a:xfrm>
            <a:off x="792055" y="603571"/>
            <a:ext cx="10607891" cy="5650859"/>
            <a:chOff x="1242577" y="843565"/>
            <a:chExt cx="9706847" cy="51708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323E8CAA-3622-44AD-9596-320EE172B942}"/>
                </a:ext>
              </a:extLst>
            </p:cNvPr>
            <p:cNvSpPr/>
            <p:nvPr/>
          </p:nvSpPr>
          <p:spPr>
            <a:xfrm>
              <a:off x="1242577" y="843565"/>
              <a:ext cx="9706847" cy="5170870"/>
            </a:xfrm>
            <a:prstGeom prst="roundRect">
              <a:avLst>
                <a:gd name="adj" fmla="val 6937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x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691B235B-60F1-4190-9620-07618530D622}"/>
                </a:ext>
              </a:extLst>
            </p:cNvPr>
            <p:cNvSpPr/>
            <p:nvPr/>
          </p:nvSpPr>
          <p:spPr>
            <a:xfrm>
              <a:off x="1461526" y="1047741"/>
              <a:ext cx="9268949" cy="4762518"/>
            </a:xfrm>
            <a:prstGeom prst="roundRect">
              <a:avLst>
                <a:gd name="adj" fmla="val 3209"/>
              </a:avLst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x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9F7C0E8-7824-45A5-9065-7A6E3DBC98C6}"/>
              </a:ext>
            </a:extLst>
          </p:cNvPr>
          <p:cNvSpPr txBox="1"/>
          <p:nvPr/>
        </p:nvSpPr>
        <p:spPr>
          <a:xfrm>
            <a:off x="1631236" y="1181888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dirty="0">
                <a:solidFill>
                  <a:srgbClr val="B40009"/>
                </a:solidFill>
                <a:effectLst>
                  <a:outerShdw dist="38100" dir="2700000" algn="tl" rotWithShape="0">
                    <a:srgbClr val="3C0003"/>
                  </a:outerShdw>
                </a:effectLst>
                <a:cs typeface="+mn-ea"/>
                <a:sym typeface="+mn-lt"/>
              </a:rPr>
              <a:t>目录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15041209-43B0-43F6-93E1-22CFD2E1DEE2}"/>
              </a:ext>
            </a:extLst>
          </p:cNvPr>
          <p:cNvGrpSpPr/>
          <p:nvPr/>
        </p:nvGrpSpPr>
        <p:grpSpPr>
          <a:xfrm>
            <a:off x="7988651" y="2021442"/>
            <a:ext cx="3852836" cy="3791600"/>
            <a:chOff x="745311" y="204176"/>
            <a:chExt cx="4902717" cy="4824795"/>
          </a:xfrm>
        </p:grpSpPr>
        <p:pic>
          <p:nvPicPr>
            <p:cNvPr id="10" name="图片 9" descr="在桌子上&#10;&#10;低可信度描述已自动生成">
              <a:extLst>
                <a:ext uri="{FF2B5EF4-FFF2-40B4-BE49-F238E27FC236}">
                  <a16:creationId xmlns:a16="http://schemas.microsoft.com/office/drawing/2014/main" xmlns="" id="{F24B37B0-4BCE-4D1B-A3A6-1D116D93D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11" y="204176"/>
              <a:ext cx="4902717" cy="482479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063019F4-1CD4-49A5-A063-F94EEB43D7D3}"/>
                </a:ext>
              </a:extLst>
            </p:cNvPr>
            <p:cNvSpPr txBox="1"/>
            <p:nvPr/>
          </p:nvSpPr>
          <p:spPr>
            <a:xfrm rot="20729099">
              <a:off x="1415284" y="1333543"/>
              <a:ext cx="3546319" cy="979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rgbClr val="FFDA63"/>
                  </a:solidFill>
                  <a:cs typeface="+mn-ea"/>
                  <a:sym typeface="+mn-lt"/>
                </a:rPr>
                <a:t>雷锋精神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E4F33310-9708-49A2-A994-E5C0E78345A7}"/>
              </a:ext>
            </a:extLst>
          </p:cNvPr>
          <p:cNvGrpSpPr/>
          <p:nvPr/>
        </p:nvGrpSpPr>
        <p:grpSpPr>
          <a:xfrm>
            <a:off x="8163343" y="4545054"/>
            <a:ext cx="3864423" cy="2312946"/>
            <a:chOff x="5880119" y="2606606"/>
            <a:chExt cx="9564219" cy="5724405"/>
          </a:xfrm>
        </p:grpSpPr>
        <p:pic>
          <p:nvPicPr>
            <p:cNvPr id="18" name="图片 17" descr="卡通人物&#10;&#10;中度可信度描述已自动生成">
              <a:extLst>
                <a:ext uri="{FF2B5EF4-FFF2-40B4-BE49-F238E27FC236}">
                  <a16:creationId xmlns:a16="http://schemas.microsoft.com/office/drawing/2014/main" xmlns="" id="{B136E78E-B904-4332-8785-87F95CB2F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0119" y="2606606"/>
              <a:ext cx="3164114" cy="5724405"/>
            </a:xfrm>
            <a:prstGeom prst="rect">
              <a:avLst/>
            </a:prstGeom>
          </p:spPr>
        </p:pic>
        <p:pic>
          <p:nvPicPr>
            <p:cNvPr id="19" name="图片 18" descr="卡通人物&#10;&#10;中度可信度描述已自动生成">
              <a:extLst>
                <a:ext uri="{FF2B5EF4-FFF2-40B4-BE49-F238E27FC236}">
                  <a16:creationId xmlns:a16="http://schemas.microsoft.com/office/drawing/2014/main" xmlns="" id="{9BD172C4-615E-4E15-94FB-4D2398221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4000" y="2606606"/>
              <a:ext cx="3164114" cy="5724405"/>
            </a:xfrm>
            <a:prstGeom prst="rect">
              <a:avLst/>
            </a:prstGeom>
          </p:spPr>
        </p:pic>
        <p:pic>
          <p:nvPicPr>
            <p:cNvPr id="20" name="图片 19" descr="卡通人物&#10;&#10;中度可信度描述已自动生成">
              <a:extLst>
                <a:ext uri="{FF2B5EF4-FFF2-40B4-BE49-F238E27FC236}">
                  <a16:creationId xmlns:a16="http://schemas.microsoft.com/office/drawing/2014/main" xmlns="" id="{07FF72D0-32BA-495F-8428-46B7FC263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19308" y="2606606"/>
              <a:ext cx="3025030" cy="5724405"/>
            </a:xfrm>
            <a:prstGeom prst="rect">
              <a:avLst/>
            </a:prstGeom>
          </p:spPr>
        </p:pic>
      </p:grpSp>
      <p:pic>
        <p:nvPicPr>
          <p:cNvPr id="23" name="图片 22" descr="卡通人物&#10;&#10;描述已自动生成">
            <a:extLst>
              <a:ext uri="{FF2B5EF4-FFF2-40B4-BE49-F238E27FC236}">
                <a16:creationId xmlns:a16="http://schemas.microsoft.com/office/drawing/2014/main" xmlns="" id="{C1A15B92-6066-441D-8073-F88C9F689D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326" y="1263888"/>
            <a:ext cx="1179785" cy="851665"/>
          </a:xfrm>
          <a:prstGeom prst="rect">
            <a:avLst/>
          </a:prstGeom>
        </p:spPr>
      </p:pic>
      <p:pic>
        <p:nvPicPr>
          <p:cNvPr id="24" name="图片 23" descr="卡通人物&#10;&#10;描述已自动生成">
            <a:extLst>
              <a:ext uri="{FF2B5EF4-FFF2-40B4-BE49-F238E27FC236}">
                <a16:creationId xmlns:a16="http://schemas.microsoft.com/office/drawing/2014/main" xmlns="" id="{36971838-5127-4A49-BBAF-EEE8A06448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765" y="125410"/>
            <a:ext cx="932754" cy="673338"/>
          </a:xfrm>
          <a:prstGeom prst="rect">
            <a:avLst/>
          </a:prstGeom>
        </p:spPr>
      </p:pic>
      <p:pic>
        <p:nvPicPr>
          <p:cNvPr id="25" name="图片 24" descr="卡通人物&#10;&#10;描述已自动生成">
            <a:extLst>
              <a:ext uri="{FF2B5EF4-FFF2-40B4-BE49-F238E27FC236}">
                <a16:creationId xmlns:a16="http://schemas.microsoft.com/office/drawing/2014/main" xmlns="" id="{1D125B53-E965-410E-B1E4-765A05B6B5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750" y="297452"/>
            <a:ext cx="735182" cy="530714"/>
          </a:xfrm>
          <a:prstGeom prst="rect">
            <a:avLst/>
          </a:prstGeom>
        </p:spPr>
      </p:pic>
      <p:pic>
        <p:nvPicPr>
          <p:cNvPr id="38" name="图片 37" descr="卡通人物&#10;&#10;描述已自动生成">
            <a:extLst>
              <a:ext uri="{FF2B5EF4-FFF2-40B4-BE49-F238E27FC236}">
                <a16:creationId xmlns:a16="http://schemas.microsoft.com/office/drawing/2014/main" xmlns="" id="{4D5D49E7-139F-49C7-8B5D-5F442192833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1" y="5255380"/>
            <a:ext cx="597657" cy="431438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96000AB9-1C01-4CDF-B070-62623153C809}"/>
              </a:ext>
            </a:extLst>
          </p:cNvPr>
          <p:cNvGrpSpPr/>
          <p:nvPr/>
        </p:nvGrpSpPr>
        <p:grpSpPr>
          <a:xfrm>
            <a:off x="11398855" y="7460788"/>
            <a:ext cx="4951557" cy="520732"/>
            <a:chOff x="5497896" y="3227529"/>
            <a:chExt cx="4951557" cy="520732"/>
          </a:xfrm>
        </p:grpSpPr>
        <p:sp>
          <p:nvSpPr>
            <p:cNvPr id="49" name="箭头: V 形 48">
              <a:extLst>
                <a:ext uri="{FF2B5EF4-FFF2-40B4-BE49-F238E27FC236}">
                  <a16:creationId xmlns:a16="http://schemas.microsoft.com/office/drawing/2014/main" xmlns="" id="{DF9D41D5-CDCB-4D3F-B54E-865AD8A166C7}"/>
                </a:ext>
              </a:extLst>
            </p:cNvPr>
            <p:cNvSpPr/>
            <p:nvPr/>
          </p:nvSpPr>
          <p:spPr>
            <a:xfrm>
              <a:off x="5497896" y="3227529"/>
              <a:ext cx="374138" cy="520732"/>
            </a:xfrm>
            <a:prstGeom prst="chevron">
              <a:avLst>
                <a:gd name="adj" fmla="val 30906"/>
              </a:avLst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箭头: V 形 50">
              <a:extLst>
                <a:ext uri="{FF2B5EF4-FFF2-40B4-BE49-F238E27FC236}">
                  <a16:creationId xmlns:a16="http://schemas.microsoft.com/office/drawing/2014/main" xmlns="" id="{9F0356F6-373F-4889-A9E1-399E1EFD6A75}"/>
                </a:ext>
              </a:extLst>
            </p:cNvPr>
            <p:cNvSpPr/>
            <p:nvPr/>
          </p:nvSpPr>
          <p:spPr>
            <a:xfrm flipH="1">
              <a:off x="10075315" y="3227529"/>
              <a:ext cx="374138" cy="520732"/>
            </a:xfrm>
            <a:prstGeom prst="chevron">
              <a:avLst>
                <a:gd name="adj" fmla="val 30906"/>
              </a:avLst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784BC9A1-B6E3-435E-A2BF-752C73B75878}"/>
                </a:ext>
              </a:extLst>
            </p:cNvPr>
            <p:cNvSpPr/>
            <p:nvPr/>
          </p:nvSpPr>
          <p:spPr>
            <a:xfrm>
              <a:off x="5705649" y="3227529"/>
              <a:ext cx="4536901" cy="520732"/>
            </a:xfrm>
            <a:prstGeom prst="rect">
              <a:avLst/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b="1" dirty="0">
                  <a:cs typeface="+mn-ea"/>
                  <a:sym typeface="+mn-lt"/>
                </a:rPr>
                <a:t>学习雷锋精神主题团课</a:t>
              </a: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DA1D306D-4B84-4AD3-AD1C-E2694709D1BD}"/>
              </a:ext>
            </a:extLst>
          </p:cNvPr>
          <p:cNvSpPr txBox="1"/>
          <p:nvPr/>
        </p:nvSpPr>
        <p:spPr>
          <a:xfrm>
            <a:off x="1631236" y="2620786"/>
            <a:ext cx="3353514" cy="220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B40009"/>
                </a:solidFill>
                <a:effectLst>
                  <a:outerShdw dist="38100" dir="2700000" algn="tl" rotWithShape="0">
                    <a:srgbClr val="3C0003"/>
                  </a:outerShdw>
                </a:effectLst>
                <a:cs typeface="+mn-ea"/>
                <a:sym typeface="+mn-lt"/>
              </a:rPr>
              <a:t>01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雷锋生平介绍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B40009"/>
                </a:solidFill>
                <a:effectLst>
                  <a:outerShdw dist="38100" dir="2700000" algn="tl" rotWithShape="0">
                    <a:srgbClr val="3C0003"/>
                  </a:outerShdw>
                </a:effectLst>
                <a:cs typeface="+mn-ea"/>
                <a:sym typeface="+mn-lt"/>
              </a:rPr>
              <a:t>02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雷锋纪念日的来历</a:t>
            </a:r>
          </a:p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B40009"/>
                </a:solidFill>
                <a:effectLst>
                  <a:outerShdw dist="38100" dir="2700000" algn="tl" rotWithShape="0">
                    <a:srgbClr val="3C0003"/>
                  </a:outerShdw>
                </a:effectLst>
                <a:cs typeface="+mn-ea"/>
                <a:sym typeface="+mn-lt"/>
              </a:rPr>
              <a:t>03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雷锋名言录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12E26459-6AAC-4DB6-A11C-B6C2B73CF470}"/>
              </a:ext>
            </a:extLst>
          </p:cNvPr>
          <p:cNvSpPr txBox="1"/>
          <p:nvPr/>
        </p:nvSpPr>
        <p:spPr>
          <a:xfrm>
            <a:off x="4885641" y="2620786"/>
            <a:ext cx="31030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dirty="0">
                <a:solidFill>
                  <a:srgbClr val="B40009"/>
                </a:solidFill>
                <a:effectLst>
                  <a:outerShdw dist="38100" dir="2700000" algn="tl" rotWithShape="0">
                    <a:srgbClr val="3C0003"/>
                  </a:outerShdw>
                </a:effectLst>
                <a:cs typeface="+mn-ea"/>
                <a:sym typeface="+mn-lt"/>
              </a:rPr>
              <a:t>04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对雷锋的评价</a:t>
            </a:r>
          </a:p>
          <a:p>
            <a:pPr>
              <a:lnSpc>
                <a:spcPct val="200000"/>
              </a:lnSpc>
            </a:pPr>
            <a:r>
              <a:rPr lang="en-US" altLang="zh-CN" sz="2400" dirty="0" smtClean="0">
                <a:solidFill>
                  <a:srgbClr val="B40009"/>
                </a:solidFill>
                <a:effectLst>
                  <a:outerShdw dist="38100" dir="2700000" algn="tl" rotWithShape="0">
                    <a:srgbClr val="3C0003"/>
                  </a:outerShdw>
                </a:effectLst>
                <a:cs typeface="+mn-ea"/>
                <a:sym typeface="+mn-lt"/>
              </a:rPr>
              <a:t>05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如何学习雷锋精神</a:t>
            </a:r>
          </a:p>
        </p:txBody>
      </p:sp>
    </p:spTree>
    <p:extLst>
      <p:ext uri="{BB962C8B-B14F-4D97-AF65-F5344CB8AC3E}">
        <p14:creationId xmlns:p14="http://schemas.microsoft.com/office/powerpoint/2010/main" val="14276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651794" y="2890838"/>
            <a:ext cx="8888412" cy="213096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</a:lvl1pPr>
          </a:lstStyle>
          <a:p>
            <a:r>
              <a:rPr lang="zh-CN" altLang="en-US" dirty="0">
                <a:cs typeface="+mn-ea"/>
                <a:sym typeface="+mn-lt"/>
              </a:rPr>
              <a:t>雷锋在学习上很勤奋、扎实。他曾说过：要学习的时间是有的，问题是我们善不善于挤，愿不愿意钻，一块好好的木板上面一个眼也没有，但钉子为什么能钉进去呢？这就是靠压力被挤进去的。由此看来，钉子有两个长处：一个是挤劲，一个是钻劲。我们在学习上也是提倡这种“钉子精神”。对于我们专业本身来说，更是需要这种精神来学习专业课程，更要在实践中来践行这种精神。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7D17FCD-970F-4083-B6CF-0432483D6DAD}"/>
              </a:ext>
            </a:extLst>
          </p:cNvPr>
          <p:cNvSpPr/>
          <p:nvPr/>
        </p:nvSpPr>
        <p:spPr>
          <a:xfrm>
            <a:off x="1651794" y="1731795"/>
            <a:ext cx="4872831" cy="632057"/>
          </a:xfrm>
          <a:prstGeom prst="roundRect">
            <a:avLst/>
          </a:prstGeom>
          <a:solidFill>
            <a:srgbClr val="B4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01  </a:t>
            </a:r>
            <a:r>
              <a:rPr lang="zh-CN" altLang="en-US" sz="2400" b="1" dirty="0">
                <a:cs typeface="+mn-ea"/>
                <a:sym typeface="+mn-lt"/>
              </a:rPr>
              <a:t>在学习上学习雷锋精神</a:t>
            </a:r>
          </a:p>
        </p:txBody>
      </p:sp>
    </p:spTree>
    <p:extLst>
      <p:ext uri="{BB962C8B-B14F-4D97-AF65-F5344CB8AC3E}">
        <p14:creationId xmlns:p14="http://schemas.microsoft.com/office/powerpoint/2010/main" val="194703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651794" y="2814638"/>
            <a:ext cx="8888412" cy="25464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</a:lvl1pPr>
          </a:lstStyle>
          <a:p>
            <a:r>
              <a:rPr lang="zh-CN" altLang="en-US" dirty="0">
                <a:cs typeface="+mn-ea"/>
                <a:sym typeface="+mn-lt"/>
              </a:rPr>
              <a:t>雷锋同志在生活中乐于助人，甘于奉献。我们也应该在生活中发扬助人为乐的精神。当今的社会，一切的成功都必须通过合作和交流来实现，如果我们没有为他人服务的思想，没有助人为乐的意识，只看到自己的利益，是很难获得别人的认可和真正的成功。一个班级，如果所有的同学都只管自己的事，不团结互助，这样的班集体是没有凝聚力的，是缺乏生气的。只有当每个同学都以主人翁的精神来为班集体、为其他同学、为老师贡献自己的力量，这个班集体才能成为朝气蓬勃的和谐集体。</a:t>
            </a: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7D17FCD-970F-4083-B6CF-0432483D6DAD}"/>
              </a:ext>
            </a:extLst>
          </p:cNvPr>
          <p:cNvSpPr/>
          <p:nvPr/>
        </p:nvSpPr>
        <p:spPr>
          <a:xfrm>
            <a:off x="1651794" y="1741320"/>
            <a:ext cx="4949031" cy="632057"/>
          </a:xfrm>
          <a:prstGeom prst="roundRect">
            <a:avLst/>
          </a:prstGeom>
          <a:solidFill>
            <a:srgbClr val="B4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02  </a:t>
            </a:r>
            <a:r>
              <a:rPr lang="zh-CN" altLang="en-US" sz="2400" b="1" dirty="0">
                <a:cs typeface="+mn-ea"/>
                <a:sym typeface="+mn-lt"/>
              </a:rPr>
              <a:t>在生活中发扬雷锋精神</a:t>
            </a:r>
          </a:p>
        </p:txBody>
      </p:sp>
    </p:spTree>
    <p:extLst>
      <p:ext uri="{BB962C8B-B14F-4D97-AF65-F5344CB8AC3E}">
        <p14:creationId xmlns:p14="http://schemas.microsoft.com/office/powerpoint/2010/main" val="32976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1849439" y="3033426"/>
            <a:ext cx="8675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>
                <a:solidFill>
                  <a:srgbClr val="FFFF00"/>
                </a:solidFill>
                <a:latin typeface="+mn-lt"/>
                <a:ea typeface="+mn-ea"/>
                <a:cs typeface="+mn-ea"/>
                <a:sym typeface="+mn-lt"/>
              </a:rPr>
              <a:t>      </a:t>
            </a:r>
            <a:endParaRPr lang="zh-CN" altLang="en-US" sz="3200" dirty="0">
              <a:solidFill>
                <a:schemeClr val="bg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60079" y="2021118"/>
            <a:ext cx="9671843" cy="1715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有一种炽热的情愫在弥漫，有一种深切的怀念在升腾，有一种崇高的精神在召唤。雷锋，你是圣火的火种，点燃了理想与信念的火炬；你是一粒希望的种子，把嫩绿与金黄无私奉献给大地。雷锋，变革的时代需要你，我们追随你一路走来，我们还将紧跟你一路前行，昨天、今天、明天，我们都会踏着雷锋的足迹，大踏步地走向未来！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9AE45B0-8545-4E75-8FF8-5443FCA54A56}"/>
              </a:ext>
            </a:extLst>
          </p:cNvPr>
          <p:cNvSpPr/>
          <p:nvPr/>
        </p:nvSpPr>
        <p:spPr>
          <a:xfrm>
            <a:off x="4289653" y="1141786"/>
            <a:ext cx="3257550" cy="632057"/>
          </a:xfrm>
          <a:prstGeom prst="roundRect">
            <a:avLst/>
          </a:prstGeom>
          <a:solidFill>
            <a:srgbClr val="B4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雷锋精神永存</a:t>
            </a:r>
          </a:p>
        </p:txBody>
      </p:sp>
      <p:pic>
        <p:nvPicPr>
          <p:cNvPr id="10" name="图片 9" descr="卡通人物&#10;&#10;中度可信度描述已自动生成">
            <a:extLst>
              <a:ext uri="{FF2B5EF4-FFF2-40B4-BE49-F238E27FC236}">
                <a16:creationId xmlns:a16="http://schemas.microsoft.com/office/drawing/2014/main" xmlns="" id="{8E5C74EE-2417-48CB-A628-005C4034AD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97" r="9532" b="29940"/>
          <a:stretch/>
        </p:blipFill>
        <p:spPr>
          <a:xfrm>
            <a:off x="585450" y="3209935"/>
            <a:ext cx="11021100" cy="3038475"/>
          </a:xfrm>
          <a:prstGeom prst="roundRect">
            <a:avLst>
              <a:gd name="adj" fmla="val 6526"/>
            </a:avLst>
          </a:prstGeom>
        </p:spPr>
      </p:pic>
    </p:spTree>
    <p:extLst>
      <p:ext uri="{BB962C8B-B14F-4D97-AF65-F5344CB8AC3E}">
        <p14:creationId xmlns:p14="http://schemas.microsoft.com/office/powerpoint/2010/main" val="232264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65053" y="1275136"/>
            <a:ext cx="2899568" cy="4623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学习雷锋好榜样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忠于革命忠于党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爱憎分明不忘本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立场坚定斗志强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立场坚定斗志强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学习雷锋好榜样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艰苦朴素永不忘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愿做革命的螺丝钉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集体主义思想放光芒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集体主义思想放光芒 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="" id="{A9AE45B0-8545-4E75-8FF8-5443FCA54A56}"/>
              </a:ext>
            </a:extLst>
          </p:cNvPr>
          <p:cNvSpPr/>
          <p:nvPr/>
        </p:nvSpPr>
        <p:spPr>
          <a:xfrm>
            <a:off x="2206966" y="1383993"/>
            <a:ext cx="663347" cy="2934914"/>
          </a:xfrm>
          <a:prstGeom prst="roundRect">
            <a:avLst/>
          </a:prstGeom>
          <a:solidFill>
            <a:srgbClr val="B4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学习雷锋好榜样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8D4B6DC-B9F4-4C62-93FF-7DC0F0AC0551}"/>
              </a:ext>
            </a:extLst>
          </p:cNvPr>
          <p:cNvSpPr/>
          <p:nvPr/>
        </p:nvSpPr>
        <p:spPr>
          <a:xfrm>
            <a:off x="7327107" y="1275136"/>
            <a:ext cx="2899568" cy="4623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学习雷锋好榜样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毛主席的教导记心上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全心全意为人民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共产主义品德多高尚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共产主义品德多高尚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zh-CN" altLang="en-US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学习雷锋好榜样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毛泽东思想来武装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保卫祖国握紧枪 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继续革命当闯将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继续革命当闯将</a:t>
            </a:r>
          </a:p>
        </p:txBody>
      </p:sp>
    </p:spTree>
    <p:extLst>
      <p:ext uri="{BB962C8B-B14F-4D97-AF65-F5344CB8AC3E}">
        <p14:creationId xmlns:p14="http://schemas.microsoft.com/office/powerpoint/2010/main" val="118093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A97E273C-75AE-BBEC-9E23-5FC6E7C0E918}"/>
              </a:ext>
            </a:extLst>
          </p:cNvPr>
          <p:cNvSpPr txBox="1"/>
          <p:nvPr/>
        </p:nvSpPr>
        <p:spPr>
          <a:xfrm>
            <a:off x="7696215" y="6012746"/>
            <a:ext cx="432048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rgbClr val="B40009"/>
                </a:solidFill>
                <a:latin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rgbClr val="B40009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rgbClr val="B40009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B40009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rgbClr val="B40009"/>
                </a:solidFill>
                <a:latin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rgbClr val="B40009"/>
                </a:solidFill>
                <a:latin typeface="微软雅黑" panose="020B0503020204020204" pitchFamily="34" charset="-122"/>
              </a:rPr>
              <a:t>/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17F584DD-1E7D-44A6-9519-881653BBE414}"/>
              </a:ext>
            </a:extLst>
          </p:cNvPr>
          <p:cNvGrpSpPr/>
          <p:nvPr/>
        </p:nvGrpSpPr>
        <p:grpSpPr>
          <a:xfrm>
            <a:off x="1121318" y="778970"/>
            <a:ext cx="9949365" cy="5300060"/>
            <a:chOff x="1242577" y="843565"/>
            <a:chExt cx="9706847" cy="51708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323E8CAA-3622-44AD-9596-320EE172B942}"/>
                </a:ext>
              </a:extLst>
            </p:cNvPr>
            <p:cNvSpPr/>
            <p:nvPr/>
          </p:nvSpPr>
          <p:spPr>
            <a:xfrm>
              <a:off x="1242577" y="843565"/>
              <a:ext cx="9706847" cy="5170870"/>
            </a:xfrm>
            <a:prstGeom prst="roundRect">
              <a:avLst>
                <a:gd name="adj" fmla="val 6937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x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691B235B-60F1-4190-9620-07618530D622}"/>
                </a:ext>
              </a:extLst>
            </p:cNvPr>
            <p:cNvSpPr/>
            <p:nvPr/>
          </p:nvSpPr>
          <p:spPr>
            <a:xfrm>
              <a:off x="1461526" y="1047741"/>
              <a:ext cx="9268949" cy="4762518"/>
            </a:xfrm>
            <a:prstGeom prst="roundRect">
              <a:avLst>
                <a:gd name="adj" fmla="val 3209"/>
              </a:avLst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x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9F7C0E8-7824-45A5-9065-7A6E3DBC98C6}"/>
              </a:ext>
            </a:extLst>
          </p:cNvPr>
          <p:cNvSpPr txBox="1"/>
          <p:nvPr/>
        </p:nvSpPr>
        <p:spPr>
          <a:xfrm>
            <a:off x="5513379" y="2093447"/>
            <a:ext cx="45368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0" dirty="0">
                <a:solidFill>
                  <a:srgbClr val="B40009"/>
                </a:solidFill>
                <a:effectLst>
                  <a:outerShdw dist="38100" dir="2700000" algn="tl" rotWithShape="0">
                    <a:srgbClr val="3C0003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  <a:cs typeface="+mn-ea"/>
                <a:sym typeface="+mn-lt"/>
              </a:rPr>
              <a:t>谢谢观看</a:t>
            </a:r>
            <a:r>
              <a:rPr lang="en-US" altLang="zh-CN" sz="8000" dirty="0">
                <a:solidFill>
                  <a:srgbClr val="B40009"/>
                </a:solidFill>
                <a:effectLst>
                  <a:outerShdw dist="38100" dir="2700000" algn="tl" rotWithShape="0">
                    <a:srgbClr val="3C0003"/>
                  </a:outerShdw>
                </a:effectLst>
                <a:latin typeface="方正粗倩简体" panose="03000509000000000000" pitchFamily="65" charset="-122"/>
                <a:ea typeface="方正粗倩简体" panose="03000509000000000000" pitchFamily="65" charset="-122"/>
                <a:cs typeface="+mn-ea"/>
                <a:sym typeface="+mn-lt"/>
              </a:rPr>
              <a:t>!</a:t>
            </a:r>
            <a:endParaRPr lang="zh-CN" altLang="en-US" sz="8000" dirty="0">
              <a:solidFill>
                <a:srgbClr val="B40009"/>
              </a:solidFill>
              <a:effectLst>
                <a:outerShdw dist="38100" dir="2700000" algn="tl" rotWithShape="0">
                  <a:srgbClr val="3C0003"/>
                </a:outerShdw>
              </a:effectLst>
              <a:latin typeface="方正粗倩简体" panose="03000509000000000000" pitchFamily="65" charset="-122"/>
              <a:ea typeface="方正粗倩简体" panose="03000509000000000000" pitchFamily="65" charset="-122"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15041209-43B0-43F6-93E1-22CFD2E1DEE2}"/>
              </a:ext>
            </a:extLst>
          </p:cNvPr>
          <p:cNvGrpSpPr/>
          <p:nvPr/>
        </p:nvGrpSpPr>
        <p:grpSpPr>
          <a:xfrm>
            <a:off x="318108" y="988247"/>
            <a:ext cx="4902717" cy="4824795"/>
            <a:chOff x="745311" y="204176"/>
            <a:chExt cx="4902717" cy="4824795"/>
          </a:xfrm>
        </p:grpSpPr>
        <p:pic>
          <p:nvPicPr>
            <p:cNvPr id="10" name="图片 9" descr="在桌子上&#10;&#10;低可信度描述已自动生成">
              <a:extLst>
                <a:ext uri="{FF2B5EF4-FFF2-40B4-BE49-F238E27FC236}">
                  <a16:creationId xmlns:a16="http://schemas.microsoft.com/office/drawing/2014/main" xmlns="" id="{F24B37B0-4BCE-4D1B-A3A6-1D116D93D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11" y="204176"/>
              <a:ext cx="4902717" cy="482479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063019F4-1CD4-49A5-A063-F94EEB43D7D3}"/>
                </a:ext>
              </a:extLst>
            </p:cNvPr>
            <p:cNvSpPr txBox="1"/>
            <p:nvPr/>
          </p:nvSpPr>
          <p:spPr>
            <a:xfrm rot="20729099">
              <a:off x="1592877" y="1464094"/>
              <a:ext cx="29924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rgbClr val="FFDA63"/>
                  </a:solidFill>
                  <a:cs typeface="+mn-ea"/>
                  <a:sym typeface="+mn-lt"/>
                </a:rPr>
                <a:t>雷锋精神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E4F33310-9708-49A2-A994-E5C0E78345A7}"/>
              </a:ext>
            </a:extLst>
          </p:cNvPr>
          <p:cNvGrpSpPr/>
          <p:nvPr/>
        </p:nvGrpSpPr>
        <p:grpSpPr>
          <a:xfrm>
            <a:off x="492801" y="3914786"/>
            <a:ext cx="4917462" cy="2943214"/>
            <a:chOff x="5880119" y="2606606"/>
            <a:chExt cx="9564219" cy="5724405"/>
          </a:xfrm>
        </p:grpSpPr>
        <p:pic>
          <p:nvPicPr>
            <p:cNvPr id="18" name="图片 17" descr="卡通人物&#10;&#10;中度可信度描述已自动生成">
              <a:extLst>
                <a:ext uri="{FF2B5EF4-FFF2-40B4-BE49-F238E27FC236}">
                  <a16:creationId xmlns:a16="http://schemas.microsoft.com/office/drawing/2014/main" xmlns="" id="{B136E78E-B904-4332-8785-87F95CB2F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0119" y="2606606"/>
              <a:ext cx="3164114" cy="5724405"/>
            </a:xfrm>
            <a:prstGeom prst="rect">
              <a:avLst/>
            </a:prstGeom>
          </p:spPr>
        </p:pic>
        <p:pic>
          <p:nvPicPr>
            <p:cNvPr id="19" name="图片 18" descr="卡通人物&#10;&#10;中度可信度描述已自动生成">
              <a:extLst>
                <a:ext uri="{FF2B5EF4-FFF2-40B4-BE49-F238E27FC236}">
                  <a16:creationId xmlns:a16="http://schemas.microsoft.com/office/drawing/2014/main" xmlns="" id="{9BD172C4-615E-4E15-94FB-4D2398221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4000" y="2606606"/>
              <a:ext cx="3164114" cy="5724405"/>
            </a:xfrm>
            <a:prstGeom prst="rect">
              <a:avLst/>
            </a:prstGeom>
          </p:spPr>
        </p:pic>
        <p:pic>
          <p:nvPicPr>
            <p:cNvPr id="20" name="图片 19" descr="卡通人物&#10;&#10;中度可信度描述已自动生成">
              <a:extLst>
                <a:ext uri="{FF2B5EF4-FFF2-40B4-BE49-F238E27FC236}">
                  <a16:creationId xmlns:a16="http://schemas.microsoft.com/office/drawing/2014/main" xmlns="" id="{07FF72D0-32BA-495F-8428-46B7FC263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19308" y="2606606"/>
              <a:ext cx="3025030" cy="5724405"/>
            </a:xfrm>
            <a:prstGeom prst="rect">
              <a:avLst/>
            </a:prstGeom>
          </p:spPr>
        </p:pic>
      </p:grpSp>
      <p:pic>
        <p:nvPicPr>
          <p:cNvPr id="23" name="图片 22" descr="卡通人物&#10;&#10;描述已自动生成">
            <a:extLst>
              <a:ext uri="{FF2B5EF4-FFF2-40B4-BE49-F238E27FC236}">
                <a16:creationId xmlns:a16="http://schemas.microsoft.com/office/drawing/2014/main" xmlns="" id="{C1A15B92-6066-441D-8073-F88C9F689D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6117" y="1422385"/>
            <a:ext cx="1179785" cy="851665"/>
          </a:xfrm>
          <a:prstGeom prst="rect">
            <a:avLst/>
          </a:prstGeom>
        </p:spPr>
      </p:pic>
      <p:pic>
        <p:nvPicPr>
          <p:cNvPr id="24" name="图片 23" descr="卡通人物&#10;&#10;描述已自动生成">
            <a:extLst>
              <a:ext uri="{FF2B5EF4-FFF2-40B4-BE49-F238E27FC236}">
                <a16:creationId xmlns:a16="http://schemas.microsoft.com/office/drawing/2014/main" xmlns="" id="{36971838-5127-4A49-BBAF-EEE8A06448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9715" y="96835"/>
            <a:ext cx="932754" cy="673338"/>
          </a:xfrm>
          <a:prstGeom prst="rect">
            <a:avLst/>
          </a:prstGeom>
        </p:spPr>
      </p:pic>
      <p:pic>
        <p:nvPicPr>
          <p:cNvPr id="25" name="图片 24" descr="卡通人物&#10;&#10;描述已自动生成">
            <a:extLst>
              <a:ext uri="{FF2B5EF4-FFF2-40B4-BE49-F238E27FC236}">
                <a16:creationId xmlns:a16="http://schemas.microsoft.com/office/drawing/2014/main" xmlns="" id="{1D125B53-E965-410E-B1E4-765A05B6B5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750" y="278402"/>
            <a:ext cx="735182" cy="530714"/>
          </a:xfrm>
          <a:prstGeom prst="rect">
            <a:avLst/>
          </a:prstGeom>
        </p:spPr>
      </p:pic>
      <p:pic>
        <p:nvPicPr>
          <p:cNvPr id="38" name="图片 37" descr="卡通人物&#10;&#10;描述已自动生成">
            <a:extLst>
              <a:ext uri="{FF2B5EF4-FFF2-40B4-BE49-F238E27FC236}">
                <a16:creationId xmlns:a16="http://schemas.microsoft.com/office/drawing/2014/main" xmlns="" id="{4D5D49E7-139F-49C7-8B5D-5F442192833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0" y="5236922"/>
            <a:ext cx="597657" cy="431438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96000AB9-1C01-4CDF-B070-62623153C809}"/>
              </a:ext>
            </a:extLst>
          </p:cNvPr>
          <p:cNvGrpSpPr/>
          <p:nvPr/>
        </p:nvGrpSpPr>
        <p:grpSpPr>
          <a:xfrm>
            <a:off x="5535084" y="3461703"/>
            <a:ext cx="4951557" cy="520732"/>
            <a:chOff x="5497896" y="3227529"/>
            <a:chExt cx="4951557" cy="520732"/>
          </a:xfrm>
        </p:grpSpPr>
        <p:sp>
          <p:nvSpPr>
            <p:cNvPr id="49" name="箭头: V 形 48">
              <a:extLst>
                <a:ext uri="{FF2B5EF4-FFF2-40B4-BE49-F238E27FC236}">
                  <a16:creationId xmlns:a16="http://schemas.microsoft.com/office/drawing/2014/main" xmlns="" id="{DF9D41D5-CDCB-4D3F-B54E-865AD8A166C7}"/>
                </a:ext>
              </a:extLst>
            </p:cNvPr>
            <p:cNvSpPr/>
            <p:nvPr/>
          </p:nvSpPr>
          <p:spPr>
            <a:xfrm>
              <a:off x="5497896" y="3227529"/>
              <a:ext cx="374138" cy="520732"/>
            </a:xfrm>
            <a:prstGeom prst="chevron">
              <a:avLst>
                <a:gd name="adj" fmla="val 30906"/>
              </a:avLst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箭头: V 形 50">
              <a:extLst>
                <a:ext uri="{FF2B5EF4-FFF2-40B4-BE49-F238E27FC236}">
                  <a16:creationId xmlns:a16="http://schemas.microsoft.com/office/drawing/2014/main" xmlns="" id="{9F0356F6-373F-4889-A9E1-399E1EFD6A75}"/>
                </a:ext>
              </a:extLst>
            </p:cNvPr>
            <p:cNvSpPr/>
            <p:nvPr/>
          </p:nvSpPr>
          <p:spPr>
            <a:xfrm flipH="1">
              <a:off x="10075315" y="3227529"/>
              <a:ext cx="374138" cy="520732"/>
            </a:xfrm>
            <a:prstGeom prst="chevron">
              <a:avLst>
                <a:gd name="adj" fmla="val 30906"/>
              </a:avLst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784BC9A1-B6E3-435E-A2BF-752C73B75878}"/>
                </a:ext>
              </a:extLst>
            </p:cNvPr>
            <p:cNvSpPr/>
            <p:nvPr/>
          </p:nvSpPr>
          <p:spPr>
            <a:xfrm>
              <a:off x="5705649" y="3227529"/>
              <a:ext cx="4536901" cy="520732"/>
            </a:xfrm>
            <a:prstGeom prst="rect">
              <a:avLst/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b="1" dirty="0">
                  <a:cs typeface="+mn-ea"/>
                  <a:sym typeface="+mn-lt"/>
                </a:rPr>
                <a:t>学习雷锋精神主题团课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631723F9-B653-466C-B912-678B38A552E0}"/>
              </a:ext>
            </a:extLst>
          </p:cNvPr>
          <p:cNvGrpSpPr/>
          <p:nvPr/>
        </p:nvGrpSpPr>
        <p:grpSpPr>
          <a:xfrm>
            <a:off x="6017422" y="4826000"/>
            <a:ext cx="3961232" cy="338554"/>
            <a:chOff x="5939295" y="4826000"/>
            <a:chExt cx="3961232" cy="338554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A85D9E30-8D5F-4784-AE0E-6D8D0FC340DB}"/>
                </a:ext>
              </a:extLst>
            </p:cNvPr>
            <p:cNvSpPr txBox="1"/>
            <p:nvPr/>
          </p:nvSpPr>
          <p:spPr>
            <a:xfrm>
              <a:off x="5939295" y="4826000"/>
              <a:ext cx="18165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主讲人：第一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xmlns="" id="{E083B1AA-7086-4B0A-954D-E8858E348346}"/>
                </a:ext>
              </a:extLst>
            </p:cNvPr>
            <p:cNvSpPr txBox="1"/>
            <p:nvPr/>
          </p:nvSpPr>
          <p:spPr>
            <a:xfrm>
              <a:off x="8321249" y="4826000"/>
              <a:ext cx="15792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20XX.03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文本框 55">
            <a:extLst>
              <a:ext uri="{FF2B5EF4-FFF2-40B4-BE49-F238E27FC236}">
                <a16:creationId xmlns:a16="http://schemas.microsoft.com/office/drawing/2014/main" xmlns="" id="{33EFDA6C-EEE2-4477-9976-97BAD648422D}"/>
              </a:ext>
            </a:extLst>
          </p:cNvPr>
          <p:cNvSpPr txBox="1"/>
          <p:nvPr/>
        </p:nvSpPr>
        <p:spPr>
          <a:xfrm>
            <a:off x="5457825" y="1719490"/>
            <a:ext cx="5028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sz="1800" dirty="0">
                <a:cs typeface="+mn-ea"/>
                <a:sym typeface="+mn-lt"/>
              </a:rPr>
              <a:t>追寻雷锋足迹 弘扬雷锋精神</a:t>
            </a:r>
          </a:p>
        </p:txBody>
      </p:sp>
    </p:spTree>
    <p:extLst>
      <p:ext uri="{BB962C8B-B14F-4D97-AF65-F5344CB8AC3E}">
        <p14:creationId xmlns:p14="http://schemas.microsoft.com/office/powerpoint/2010/main" val="36039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31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17F584DD-1E7D-44A6-9519-881653BBE414}"/>
              </a:ext>
            </a:extLst>
          </p:cNvPr>
          <p:cNvGrpSpPr/>
          <p:nvPr/>
        </p:nvGrpSpPr>
        <p:grpSpPr>
          <a:xfrm>
            <a:off x="1121318" y="778970"/>
            <a:ext cx="9949365" cy="5300060"/>
            <a:chOff x="1242577" y="843565"/>
            <a:chExt cx="9706847" cy="51708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323E8CAA-3622-44AD-9596-320EE172B942}"/>
                </a:ext>
              </a:extLst>
            </p:cNvPr>
            <p:cNvSpPr/>
            <p:nvPr/>
          </p:nvSpPr>
          <p:spPr>
            <a:xfrm>
              <a:off x="1242577" y="843565"/>
              <a:ext cx="9706847" cy="5170870"/>
            </a:xfrm>
            <a:prstGeom prst="roundRect">
              <a:avLst>
                <a:gd name="adj" fmla="val 6937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x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691B235B-60F1-4190-9620-07618530D622}"/>
                </a:ext>
              </a:extLst>
            </p:cNvPr>
            <p:cNvSpPr/>
            <p:nvPr/>
          </p:nvSpPr>
          <p:spPr>
            <a:xfrm>
              <a:off x="1461526" y="1047741"/>
              <a:ext cx="9268949" cy="4762518"/>
            </a:xfrm>
            <a:prstGeom prst="roundRect">
              <a:avLst>
                <a:gd name="adj" fmla="val 3209"/>
              </a:avLst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x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9F7C0E8-7824-45A5-9065-7A6E3DBC98C6}"/>
              </a:ext>
            </a:extLst>
          </p:cNvPr>
          <p:cNvSpPr txBox="1"/>
          <p:nvPr/>
        </p:nvSpPr>
        <p:spPr>
          <a:xfrm>
            <a:off x="5329800" y="2934049"/>
            <a:ext cx="52629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B40009"/>
                </a:solidFill>
                <a:effectLst>
                  <a:outerShdw dist="38100" dir="2700000" algn="tl" rotWithShape="0">
                    <a:srgbClr val="3C0003"/>
                  </a:outerShdw>
                </a:effectLst>
                <a:cs typeface="+mn-ea"/>
                <a:sym typeface="+mn-lt"/>
              </a:rPr>
              <a:t>雷锋生平介绍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15041209-43B0-43F6-93E1-22CFD2E1DEE2}"/>
              </a:ext>
            </a:extLst>
          </p:cNvPr>
          <p:cNvGrpSpPr/>
          <p:nvPr/>
        </p:nvGrpSpPr>
        <p:grpSpPr>
          <a:xfrm>
            <a:off x="610877" y="1494971"/>
            <a:ext cx="4387810" cy="4318071"/>
            <a:chOff x="745311" y="204176"/>
            <a:chExt cx="4902717" cy="4824795"/>
          </a:xfrm>
        </p:grpSpPr>
        <p:pic>
          <p:nvPicPr>
            <p:cNvPr id="10" name="图片 9" descr="在桌子上&#10;&#10;低可信度描述已自动生成">
              <a:extLst>
                <a:ext uri="{FF2B5EF4-FFF2-40B4-BE49-F238E27FC236}">
                  <a16:creationId xmlns:a16="http://schemas.microsoft.com/office/drawing/2014/main" xmlns="" id="{F24B37B0-4BCE-4D1B-A3A6-1D116D93D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11" y="204176"/>
              <a:ext cx="4902717" cy="482479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063019F4-1CD4-49A5-A063-F94EEB43D7D3}"/>
                </a:ext>
              </a:extLst>
            </p:cNvPr>
            <p:cNvSpPr txBox="1"/>
            <p:nvPr/>
          </p:nvSpPr>
          <p:spPr>
            <a:xfrm rot="20729099">
              <a:off x="1592878" y="1418947"/>
              <a:ext cx="2992468" cy="859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rgbClr val="FFDA63"/>
                  </a:solidFill>
                  <a:cs typeface="+mn-ea"/>
                  <a:sym typeface="+mn-lt"/>
                </a:rPr>
                <a:t>雷锋精神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E4F33310-9708-49A2-A994-E5C0E78345A7}"/>
              </a:ext>
            </a:extLst>
          </p:cNvPr>
          <p:cNvGrpSpPr/>
          <p:nvPr/>
        </p:nvGrpSpPr>
        <p:grpSpPr>
          <a:xfrm>
            <a:off x="785569" y="4223897"/>
            <a:ext cx="4401006" cy="2634103"/>
            <a:chOff x="5880119" y="2606606"/>
            <a:chExt cx="9564219" cy="5724405"/>
          </a:xfrm>
        </p:grpSpPr>
        <p:pic>
          <p:nvPicPr>
            <p:cNvPr id="18" name="图片 17" descr="卡通人物&#10;&#10;中度可信度描述已自动生成">
              <a:extLst>
                <a:ext uri="{FF2B5EF4-FFF2-40B4-BE49-F238E27FC236}">
                  <a16:creationId xmlns:a16="http://schemas.microsoft.com/office/drawing/2014/main" xmlns="" id="{B136E78E-B904-4332-8785-87F95CB2F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0119" y="2606606"/>
              <a:ext cx="3164114" cy="5724405"/>
            </a:xfrm>
            <a:prstGeom prst="rect">
              <a:avLst/>
            </a:prstGeom>
          </p:spPr>
        </p:pic>
        <p:pic>
          <p:nvPicPr>
            <p:cNvPr id="19" name="图片 18" descr="卡通人物&#10;&#10;中度可信度描述已自动生成">
              <a:extLst>
                <a:ext uri="{FF2B5EF4-FFF2-40B4-BE49-F238E27FC236}">
                  <a16:creationId xmlns:a16="http://schemas.microsoft.com/office/drawing/2014/main" xmlns="" id="{9BD172C4-615E-4E15-94FB-4D2398221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4000" y="2606606"/>
              <a:ext cx="3164114" cy="5724405"/>
            </a:xfrm>
            <a:prstGeom prst="rect">
              <a:avLst/>
            </a:prstGeom>
          </p:spPr>
        </p:pic>
        <p:pic>
          <p:nvPicPr>
            <p:cNvPr id="20" name="图片 19" descr="卡通人物&#10;&#10;中度可信度描述已自动生成">
              <a:extLst>
                <a:ext uri="{FF2B5EF4-FFF2-40B4-BE49-F238E27FC236}">
                  <a16:creationId xmlns:a16="http://schemas.microsoft.com/office/drawing/2014/main" xmlns="" id="{07FF72D0-32BA-495F-8428-46B7FC263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19308" y="2606606"/>
              <a:ext cx="3025030" cy="5724405"/>
            </a:xfrm>
            <a:prstGeom prst="rect">
              <a:avLst/>
            </a:prstGeom>
          </p:spPr>
        </p:pic>
      </p:grpSp>
      <p:pic>
        <p:nvPicPr>
          <p:cNvPr id="23" name="图片 22" descr="卡通人物&#10;&#10;描述已自动生成">
            <a:extLst>
              <a:ext uri="{FF2B5EF4-FFF2-40B4-BE49-F238E27FC236}">
                <a16:creationId xmlns:a16="http://schemas.microsoft.com/office/drawing/2014/main" xmlns="" id="{C1A15B92-6066-441D-8073-F88C9F689D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6117" y="1422385"/>
            <a:ext cx="1179785" cy="851665"/>
          </a:xfrm>
          <a:prstGeom prst="rect">
            <a:avLst/>
          </a:prstGeom>
        </p:spPr>
      </p:pic>
      <p:pic>
        <p:nvPicPr>
          <p:cNvPr id="24" name="图片 23" descr="卡通人物&#10;&#10;描述已自动生成">
            <a:extLst>
              <a:ext uri="{FF2B5EF4-FFF2-40B4-BE49-F238E27FC236}">
                <a16:creationId xmlns:a16="http://schemas.microsoft.com/office/drawing/2014/main" xmlns="" id="{36971838-5127-4A49-BBAF-EEE8A06448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765" y="125410"/>
            <a:ext cx="932754" cy="673338"/>
          </a:xfrm>
          <a:prstGeom prst="rect">
            <a:avLst/>
          </a:prstGeom>
        </p:spPr>
      </p:pic>
      <p:pic>
        <p:nvPicPr>
          <p:cNvPr id="25" name="图片 24" descr="卡通人物&#10;&#10;描述已自动生成">
            <a:extLst>
              <a:ext uri="{FF2B5EF4-FFF2-40B4-BE49-F238E27FC236}">
                <a16:creationId xmlns:a16="http://schemas.microsoft.com/office/drawing/2014/main" xmlns="" id="{1D125B53-E965-410E-B1E4-765A05B6B5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750" y="278402"/>
            <a:ext cx="735182" cy="530714"/>
          </a:xfrm>
          <a:prstGeom prst="rect">
            <a:avLst/>
          </a:prstGeom>
        </p:spPr>
      </p:pic>
      <p:pic>
        <p:nvPicPr>
          <p:cNvPr id="38" name="图片 37" descr="卡通人物&#10;&#10;描述已自动生成">
            <a:extLst>
              <a:ext uri="{FF2B5EF4-FFF2-40B4-BE49-F238E27FC236}">
                <a16:creationId xmlns:a16="http://schemas.microsoft.com/office/drawing/2014/main" xmlns="" id="{4D5D49E7-139F-49C7-8B5D-5F442192833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0" y="5236922"/>
            <a:ext cx="597657" cy="431438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96000AB9-1C01-4CDF-B070-62623153C809}"/>
              </a:ext>
            </a:extLst>
          </p:cNvPr>
          <p:cNvGrpSpPr/>
          <p:nvPr/>
        </p:nvGrpSpPr>
        <p:grpSpPr>
          <a:xfrm>
            <a:off x="6813765" y="2204040"/>
            <a:ext cx="2295049" cy="520732"/>
            <a:chOff x="5497896" y="3227529"/>
            <a:chExt cx="2295049" cy="520732"/>
          </a:xfrm>
        </p:grpSpPr>
        <p:sp>
          <p:nvSpPr>
            <p:cNvPr id="49" name="箭头: V 形 48">
              <a:extLst>
                <a:ext uri="{FF2B5EF4-FFF2-40B4-BE49-F238E27FC236}">
                  <a16:creationId xmlns:a16="http://schemas.microsoft.com/office/drawing/2014/main" xmlns="" id="{DF9D41D5-CDCB-4D3F-B54E-865AD8A166C7}"/>
                </a:ext>
              </a:extLst>
            </p:cNvPr>
            <p:cNvSpPr/>
            <p:nvPr/>
          </p:nvSpPr>
          <p:spPr>
            <a:xfrm>
              <a:off x="5497896" y="3227529"/>
              <a:ext cx="374138" cy="520732"/>
            </a:xfrm>
            <a:prstGeom prst="chevron">
              <a:avLst>
                <a:gd name="adj" fmla="val 30906"/>
              </a:avLst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箭头: V 形 50">
              <a:extLst>
                <a:ext uri="{FF2B5EF4-FFF2-40B4-BE49-F238E27FC236}">
                  <a16:creationId xmlns:a16="http://schemas.microsoft.com/office/drawing/2014/main" xmlns="" id="{9F0356F6-373F-4889-A9E1-399E1EFD6A75}"/>
                </a:ext>
              </a:extLst>
            </p:cNvPr>
            <p:cNvSpPr/>
            <p:nvPr/>
          </p:nvSpPr>
          <p:spPr>
            <a:xfrm flipH="1">
              <a:off x="7418807" y="3227529"/>
              <a:ext cx="374138" cy="520732"/>
            </a:xfrm>
            <a:prstGeom prst="chevron">
              <a:avLst>
                <a:gd name="adj" fmla="val 30906"/>
              </a:avLst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784BC9A1-B6E3-435E-A2BF-752C73B75878}"/>
                </a:ext>
              </a:extLst>
            </p:cNvPr>
            <p:cNvSpPr/>
            <p:nvPr/>
          </p:nvSpPr>
          <p:spPr>
            <a:xfrm>
              <a:off x="5705650" y="3227529"/>
              <a:ext cx="1862876" cy="520732"/>
            </a:xfrm>
            <a:prstGeom prst="rect">
              <a:avLst/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b="1" dirty="0">
                  <a:cs typeface="+mn-ea"/>
                  <a:sym typeface="+mn-lt"/>
                </a:rPr>
                <a:t>第一部分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94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1738313" y="3175506"/>
            <a:ext cx="8501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0">
                <a:latin typeface="+mn-lt"/>
                <a:ea typeface="+mn-ea"/>
                <a:cs typeface="+mn-ea"/>
                <a:sym typeface="+mn-lt"/>
              </a:rPr>
              <a:t>       </a:t>
            </a:r>
            <a:endParaRPr lang="zh-CN" altLang="en-US" sz="3200" dirty="0">
              <a:solidFill>
                <a:srgbClr val="00206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84939" y="1928382"/>
            <a:ext cx="6070600" cy="3342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cs typeface="+mn-ea"/>
                <a:sym typeface="+mn-lt"/>
              </a:rPr>
              <a:t>雷锋</a:t>
            </a:r>
            <a:r>
              <a:rPr lang="en-US" altLang="zh-CN" dirty="0">
                <a:cs typeface="+mn-ea"/>
                <a:sym typeface="+mn-lt"/>
              </a:rPr>
              <a:t>1940</a:t>
            </a:r>
            <a:r>
              <a:rPr lang="zh-CN" altLang="en-US" dirty="0">
                <a:cs typeface="+mn-ea"/>
                <a:sym typeface="+mn-lt"/>
              </a:rPr>
              <a:t>年出生于湖南省一个贫苦家庭，</a:t>
            </a:r>
            <a:r>
              <a:rPr lang="en-US" altLang="zh-CN" dirty="0">
                <a:cs typeface="+mn-ea"/>
                <a:sym typeface="+mn-lt"/>
              </a:rPr>
              <a:t>7</a:t>
            </a:r>
            <a:r>
              <a:rPr lang="zh-CN" altLang="en-US" dirty="0">
                <a:cs typeface="+mn-ea"/>
                <a:sym typeface="+mn-lt"/>
              </a:rPr>
              <a:t>岁成为孤儿。解放后，在党和政府的关怀下读书、工作。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cs typeface="+mn-ea"/>
                <a:sym typeface="+mn-lt"/>
              </a:rPr>
              <a:t>1960</a:t>
            </a:r>
            <a:r>
              <a:rPr lang="zh-CN" altLang="en-US" dirty="0">
                <a:cs typeface="+mn-ea"/>
                <a:sym typeface="+mn-lt"/>
              </a:rPr>
              <a:t>年参加人民解放军，同年加入中国共产党。他乐以助人，大公无私，对工作精益求精。</a:t>
            </a:r>
            <a:endParaRPr lang="en-US" altLang="zh-CN" dirty="0">
              <a:cs typeface="+mn-ea"/>
              <a:sym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cs typeface="+mn-ea"/>
                <a:sym typeface="+mn-lt"/>
              </a:rPr>
              <a:t>1962</a:t>
            </a:r>
            <a:r>
              <a:rPr lang="zh-CN" altLang="en-US" dirty="0">
                <a:cs typeface="+mn-ea"/>
                <a:sym typeface="+mn-lt"/>
              </a:rPr>
              <a:t>年</a:t>
            </a:r>
            <a:r>
              <a:rPr lang="en-US" altLang="zh-CN" dirty="0">
                <a:cs typeface="+mn-ea"/>
                <a:sym typeface="+mn-lt"/>
              </a:rPr>
              <a:t>8</a:t>
            </a:r>
            <a:r>
              <a:rPr lang="zh-CN" altLang="en-US" dirty="0">
                <a:cs typeface="+mn-ea"/>
                <a:sym typeface="+mn-lt"/>
              </a:rPr>
              <a:t>月</a:t>
            </a:r>
            <a:r>
              <a:rPr lang="en-US" altLang="zh-CN" dirty="0">
                <a:cs typeface="+mn-ea"/>
                <a:sym typeface="+mn-lt"/>
              </a:rPr>
              <a:t>15</a:t>
            </a:r>
            <a:r>
              <a:rPr lang="zh-CN" altLang="en-US" dirty="0">
                <a:cs typeface="+mn-ea"/>
                <a:sym typeface="+mn-lt"/>
              </a:rPr>
              <a:t>日，不幸因公殉职。是一位伟大的共产主义战士，是我国社会主义时期一代新人的光辉典范。</a:t>
            </a:r>
          </a:p>
        </p:txBody>
      </p:sp>
      <p:pic>
        <p:nvPicPr>
          <p:cNvPr id="6" name="图片 5" descr="卡通人物&#10;&#10;中度可信度描述已自动生成">
            <a:extLst>
              <a:ext uri="{FF2B5EF4-FFF2-40B4-BE49-F238E27FC236}">
                <a16:creationId xmlns:a16="http://schemas.microsoft.com/office/drawing/2014/main" xmlns="" id="{4DB009B6-F673-4CD3-97B8-AD9FFA1B9B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93" y="1732505"/>
            <a:ext cx="3658646" cy="365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81125" y="2233136"/>
            <a:ext cx="5629275" cy="333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雷锋在其短暂而光辉的一生中所体现出来的爱国、爱党、爱社会主义的坚定信念，刻苦钻研科学理论的钉子精神，全心全意为人民服务的崇高品质，助人为乐、无私奉献的高尚情操，艰苦奋斗、忘我工作的优良作风，给我们留下了宝贵的精神财富，产生了广泛而深远的影响。</a:t>
            </a:r>
          </a:p>
        </p:txBody>
      </p:sp>
      <p:pic>
        <p:nvPicPr>
          <p:cNvPr id="4" name="图片 3" descr="图标&#10;&#10;描述已自动生成">
            <a:extLst>
              <a:ext uri="{FF2B5EF4-FFF2-40B4-BE49-F238E27FC236}">
                <a16:creationId xmlns:a16="http://schemas.microsoft.com/office/drawing/2014/main" xmlns="" id="{895054B9-29C8-496E-AE3F-088EA7E72A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139" y="1544176"/>
            <a:ext cx="3666611" cy="376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3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536AF029-C834-4B68-A98D-AD5BABBA44D8}"/>
              </a:ext>
            </a:extLst>
          </p:cNvPr>
          <p:cNvGrpSpPr/>
          <p:nvPr/>
        </p:nvGrpSpPr>
        <p:grpSpPr>
          <a:xfrm>
            <a:off x="1023916" y="1397914"/>
            <a:ext cx="3816597" cy="4174211"/>
            <a:chOff x="951345" y="1397914"/>
            <a:chExt cx="3816597" cy="4174211"/>
          </a:xfrm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6E128111-41D9-4CD0-8101-10C6E0AD2C0C}"/>
                </a:ext>
              </a:extLst>
            </p:cNvPr>
            <p:cNvSpPr/>
            <p:nvPr/>
          </p:nvSpPr>
          <p:spPr>
            <a:xfrm>
              <a:off x="951345" y="1776944"/>
              <a:ext cx="3816597" cy="3795181"/>
            </a:xfrm>
            <a:prstGeom prst="roundRect">
              <a:avLst>
                <a:gd name="adj" fmla="val 6102"/>
              </a:avLst>
            </a:prstGeom>
            <a:noFill/>
            <a:ln w="38100">
              <a:solidFill>
                <a:srgbClr val="B40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CDC12CD-6F8F-4421-956B-AF0ADFC42AE0}"/>
                </a:ext>
              </a:extLst>
            </p:cNvPr>
            <p:cNvSpPr/>
            <p:nvPr/>
          </p:nvSpPr>
          <p:spPr>
            <a:xfrm>
              <a:off x="1200500" y="2061714"/>
              <a:ext cx="3318286" cy="3381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 一次雷锋外出在沈阳站换车的时候，一出检票口，发现一群人围看一个背着小孩的中年妇女，原来这位妇女从山东去吉林看丈夫，车票和钱丢了。雷锋用自己的津贴费买了一张去吉林的火车票塞到大嫂手里，大嫂含着眼泪说：“大兄弟，你叫什么名字，是哪个单位的？“雷锋说：“我叫解放军，就住在中国”。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xmlns="" id="{1D3C05C7-3274-4568-8BA0-E312C0BAA154}"/>
                </a:ext>
              </a:extLst>
            </p:cNvPr>
            <p:cNvSpPr/>
            <p:nvPr/>
          </p:nvSpPr>
          <p:spPr>
            <a:xfrm>
              <a:off x="1392465" y="1397914"/>
              <a:ext cx="1793421" cy="632057"/>
            </a:xfrm>
            <a:prstGeom prst="roundRect">
              <a:avLst/>
            </a:prstGeom>
            <a:solidFill>
              <a:srgbClr val="B40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cs typeface="+mn-ea"/>
                  <a:sym typeface="+mn-lt"/>
                </a:rPr>
                <a:t>雷锋故事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78B3C902-A360-4580-B5DD-6597F05580E5}"/>
              </a:ext>
            </a:extLst>
          </p:cNvPr>
          <p:cNvGrpSpPr/>
          <p:nvPr/>
        </p:nvGrpSpPr>
        <p:grpSpPr>
          <a:xfrm>
            <a:off x="5277711" y="1429657"/>
            <a:ext cx="5894884" cy="4142467"/>
            <a:chOff x="5345770" y="1429657"/>
            <a:chExt cx="5894884" cy="4142467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3DD6F42E-AB6E-4962-9396-DCCDBF67618D}"/>
                </a:ext>
              </a:extLst>
            </p:cNvPr>
            <p:cNvSpPr/>
            <p:nvPr/>
          </p:nvSpPr>
          <p:spPr>
            <a:xfrm>
              <a:off x="5627738" y="2061714"/>
              <a:ext cx="5330949" cy="3381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>
                  <a:cs typeface="+mn-ea"/>
                  <a:sym typeface="+mn-lt"/>
                </a:rPr>
                <a:t>五月的一天，雷锋冒雨要去沈阳，他为了赶早车，早晨</a:t>
              </a:r>
              <a:r>
                <a:rPr lang="en-US" altLang="zh-CN" sz="1600" dirty="0">
                  <a:cs typeface="+mn-ea"/>
                  <a:sym typeface="+mn-lt"/>
                </a:rPr>
                <a:t>5</a:t>
              </a:r>
              <a:r>
                <a:rPr lang="zh-CN" altLang="en-US" sz="1600" dirty="0">
                  <a:cs typeface="+mn-ea"/>
                  <a:sym typeface="+mn-lt"/>
                </a:rPr>
                <a:t>点多就起来，带了几个馒头就披上雨衣上路了，路上，看见一位妇女背着一个小孩，手还领着一个小女孩也正艰难地向车站走去。雷锋脱下身上的雨衣披在大嫂身上，又抱起小女孩陪他们一起来到车站，上车后，雷锋见小女孩冷得发颤，又把自己的贴身线衣脱下来给她穿上，雷锋估计她早上也没吃饭，就把自己带的馒头给她们吃。火车到了沈阳，天还在下雨，雷锋又一直把她们送到家里。那位妇女感激地说：“同志，我可怎么感谢你呀！”</a:t>
              </a:r>
              <a:endParaRPr lang="en-US" altLang="zh-CN" sz="1600" dirty="0">
                <a:cs typeface="+mn-ea"/>
                <a:sym typeface="+mn-lt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81B7670B-D874-4B00-8046-ED5397AF29DE}"/>
                </a:ext>
              </a:extLst>
            </p:cNvPr>
            <p:cNvSpPr/>
            <p:nvPr/>
          </p:nvSpPr>
          <p:spPr>
            <a:xfrm>
              <a:off x="5345770" y="1776943"/>
              <a:ext cx="5894884" cy="3795181"/>
            </a:xfrm>
            <a:prstGeom prst="roundRect">
              <a:avLst>
                <a:gd name="adj" fmla="val 6102"/>
              </a:avLst>
            </a:prstGeom>
            <a:noFill/>
            <a:ln w="38100">
              <a:solidFill>
                <a:srgbClr val="B40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xmlns="" id="{8DA141AD-B181-497E-864B-67B86CB06ACC}"/>
                </a:ext>
              </a:extLst>
            </p:cNvPr>
            <p:cNvSpPr/>
            <p:nvPr/>
          </p:nvSpPr>
          <p:spPr>
            <a:xfrm>
              <a:off x="5781959" y="1429657"/>
              <a:ext cx="1793421" cy="632057"/>
            </a:xfrm>
            <a:prstGeom prst="roundRect">
              <a:avLst/>
            </a:prstGeom>
            <a:solidFill>
              <a:srgbClr val="B40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cs typeface="+mn-ea"/>
                  <a:sym typeface="+mn-lt"/>
                </a:rPr>
                <a:t>雷锋故事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244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9700" y="2096185"/>
            <a:ext cx="4867275" cy="239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000" dirty="0">
                <a:solidFill>
                  <a:srgbClr val="B40009"/>
                </a:solidFill>
                <a:cs typeface="+mn-ea"/>
                <a:sym typeface="+mn-lt"/>
              </a:rPr>
              <a:t>请问大家还知道哪些雷锋事迹？</a:t>
            </a:r>
          </a:p>
        </p:txBody>
      </p:sp>
      <p:pic>
        <p:nvPicPr>
          <p:cNvPr id="5" name="图片 4" descr="图标&#10;&#10;描述已自动生成">
            <a:extLst>
              <a:ext uri="{FF2B5EF4-FFF2-40B4-BE49-F238E27FC236}">
                <a16:creationId xmlns:a16="http://schemas.microsoft.com/office/drawing/2014/main" xmlns="" id="{3F097858-8AC3-43EF-8E19-894947622B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1562099"/>
            <a:ext cx="40481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6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17F584DD-1E7D-44A6-9519-881653BBE414}"/>
              </a:ext>
            </a:extLst>
          </p:cNvPr>
          <p:cNvGrpSpPr/>
          <p:nvPr/>
        </p:nvGrpSpPr>
        <p:grpSpPr>
          <a:xfrm>
            <a:off x="1121318" y="778970"/>
            <a:ext cx="9949365" cy="5300060"/>
            <a:chOff x="1242577" y="843565"/>
            <a:chExt cx="9706847" cy="51708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xmlns="" id="{323E8CAA-3622-44AD-9596-320EE172B942}"/>
                </a:ext>
              </a:extLst>
            </p:cNvPr>
            <p:cNvSpPr/>
            <p:nvPr/>
          </p:nvSpPr>
          <p:spPr>
            <a:xfrm>
              <a:off x="1242577" y="843565"/>
              <a:ext cx="9706847" cy="5170870"/>
            </a:xfrm>
            <a:prstGeom prst="roundRect">
              <a:avLst>
                <a:gd name="adj" fmla="val 6937"/>
              </a:avLst>
            </a:prstGeom>
            <a:solidFill>
              <a:schemeClr val="bg1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x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691B235B-60F1-4190-9620-07618530D622}"/>
                </a:ext>
              </a:extLst>
            </p:cNvPr>
            <p:cNvSpPr/>
            <p:nvPr/>
          </p:nvSpPr>
          <p:spPr>
            <a:xfrm>
              <a:off x="1461526" y="1047741"/>
              <a:ext cx="9268949" cy="4762518"/>
            </a:xfrm>
            <a:prstGeom prst="roundRect">
              <a:avLst>
                <a:gd name="adj" fmla="val 3209"/>
              </a:avLst>
            </a:prstGeom>
            <a:noFill/>
            <a:ln w="28575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x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E9F7C0E8-7824-45A5-9065-7A6E3DBC98C6}"/>
              </a:ext>
            </a:extLst>
          </p:cNvPr>
          <p:cNvSpPr txBox="1"/>
          <p:nvPr/>
        </p:nvSpPr>
        <p:spPr>
          <a:xfrm>
            <a:off x="5744660" y="2573999"/>
            <a:ext cx="44165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B40009"/>
                </a:solidFill>
                <a:effectLst>
                  <a:outerShdw dist="38100" dir="2700000" algn="tl" rotWithShape="0">
                    <a:srgbClr val="3C0003"/>
                  </a:outerShdw>
                </a:effectLst>
                <a:cs typeface="+mn-ea"/>
                <a:sym typeface="+mn-lt"/>
              </a:rPr>
              <a:t>雷锋纪念日</a:t>
            </a:r>
            <a:endParaRPr lang="en-US" altLang="zh-CN" sz="6600" dirty="0">
              <a:solidFill>
                <a:srgbClr val="B40009"/>
              </a:solidFill>
              <a:effectLst>
                <a:outerShdw dist="38100" dir="2700000" algn="tl" rotWithShape="0">
                  <a:srgbClr val="3C0003"/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altLang="en-US" sz="6600" dirty="0">
                <a:solidFill>
                  <a:srgbClr val="B40009"/>
                </a:solidFill>
                <a:effectLst>
                  <a:outerShdw dist="38100" dir="2700000" algn="tl" rotWithShape="0">
                    <a:srgbClr val="3C0003"/>
                  </a:outerShdw>
                </a:effectLst>
                <a:cs typeface="+mn-ea"/>
                <a:sym typeface="+mn-lt"/>
              </a:rPr>
              <a:t>的来历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15041209-43B0-43F6-93E1-22CFD2E1DEE2}"/>
              </a:ext>
            </a:extLst>
          </p:cNvPr>
          <p:cNvGrpSpPr/>
          <p:nvPr/>
        </p:nvGrpSpPr>
        <p:grpSpPr>
          <a:xfrm>
            <a:off x="610877" y="1494971"/>
            <a:ext cx="4387810" cy="4318071"/>
            <a:chOff x="745311" y="204176"/>
            <a:chExt cx="4902717" cy="4824795"/>
          </a:xfrm>
        </p:grpSpPr>
        <p:pic>
          <p:nvPicPr>
            <p:cNvPr id="10" name="图片 9" descr="在桌子上&#10;&#10;低可信度描述已自动生成">
              <a:extLst>
                <a:ext uri="{FF2B5EF4-FFF2-40B4-BE49-F238E27FC236}">
                  <a16:creationId xmlns:a16="http://schemas.microsoft.com/office/drawing/2014/main" xmlns="" id="{F24B37B0-4BCE-4D1B-A3A6-1D116D93D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11" y="204176"/>
              <a:ext cx="4902717" cy="482479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063019F4-1CD4-49A5-A063-F94EEB43D7D3}"/>
                </a:ext>
              </a:extLst>
            </p:cNvPr>
            <p:cNvSpPr txBox="1"/>
            <p:nvPr/>
          </p:nvSpPr>
          <p:spPr>
            <a:xfrm rot="20729099">
              <a:off x="1592878" y="1418947"/>
              <a:ext cx="2992468" cy="859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400" dirty="0">
                  <a:solidFill>
                    <a:srgbClr val="FFDA63"/>
                  </a:solidFill>
                  <a:cs typeface="+mn-ea"/>
                  <a:sym typeface="+mn-lt"/>
                </a:rPr>
                <a:t>雷锋精神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E4F33310-9708-49A2-A994-E5C0E78345A7}"/>
              </a:ext>
            </a:extLst>
          </p:cNvPr>
          <p:cNvGrpSpPr/>
          <p:nvPr/>
        </p:nvGrpSpPr>
        <p:grpSpPr>
          <a:xfrm>
            <a:off x="785569" y="4223897"/>
            <a:ext cx="4401006" cy="2634103"/>
            <a:chOff x="5880119" y="2606606"/>
            <a:chExt cx="9564219" cy="5724405"/>
          </a:xfrm>
        </p:grpSpPr>
        <p:pic>
          <p:nvPicPr>
            <p:cNvPr id="18" name="图片 17" descr="卡通人物&#10;&#10;中度可信度描述已自动生成">
              <a:extLst>
                <a:ext uri="{FF2B5EF4-FFF2-40B4-BE49-F238E27FC236}">
                  <a16:creationId xmlns:a16="http://schemas.microsoft.com/office/drawing/2014/main" xmlns="" id="{B136E78E-B904-4332-8785-87F95CB2F6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80119" y="2606606"/>
              <a:ext cx="3164114" cy="5724405"/>
            </a:xfrm>
            <a:prstGeom prst="rect">
              <a:avLst/>
            </a:prstGeom>
          </p:spPr>
        </p:pic>
        <p:pic>
          <p:nvPicPr>
            <p:cNvPr id="19" name="图片 18" descr="卡通人物&#10;&#10;中度可信度描述已自动生成">
              <a:extLst>
                <a:ext uri="{FF2B5EF4-FFF2-40B4-BE49-F238E27FC236}">
                  <a16:creationId xmlns:a16="http://schemas.microsoft.com/office/drawing/2014/main" xmlns="" id="{9BD172C4-615E-4E15-94FB-4D2398221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4000" y="2606606"/>
              <a:ext cx="3164114" cy="5724405"/>
            </a:xfrm>
            <a:prstGeom prst="rect">
              <a:avLst/>
            </a:prstGeom>
          </p:spPr>
        </p:pic>
        <p:pic>
          <p:nvPicPr>
            <p:cNvPr id="20" name="图片 19" descr="卡通人物&#10;&#10;中度可信度描述已自动生成">
              <a:extLst>
                <a:ext uri="{FF2B5EF4-FFF2-40B4-BE49-F238E27FC236}">
                  <a16:creationId xmlns:a16="http://schemas.microsoft.com/office/drawing/2014/main" xmlns="" id="{07FF72D0-32BA-495F-8428-46B7FC263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419308" y="2606606"/>
              <a:ext cx="3025030" cy="5724405"/>
            </a:xfrm>
            <a:prstGeom prst="rect">
              <a:avLst/>
            </a:prstGeom>
          </p:spPr>
        </p:pic>
      </p:grpSp>
      <p:pic>
        <p:nvPicPr>
          <p:cNvPr id="23" name="图片 22" descr="卡通人物&#10;&#10;描述已自动生成">
            <a:extLst>
              <a:ext uri="{FF2B5EF4-FFF2-40B4-BE49-F238E27FC236}">
                <a16:creationId xmlns:a16="http://schemas.microsoft.com/office/drawing/2014/main" xmlns="" id="{C1A15B92-6066-441D-8073-F88C9F689D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6117" y="1422385"/>
            <a:ext cx="1179785" cy="851665"/>
          </a:xfrm>
          <a:prstGeom prst="rect">
            <a:avLst/>
          </a:prstGeom>
        </p:spPr>
      </p:pic>
      <p:pic>
        <p:nvPicPr>
          <p:cNvPr id="24" name="图片 23" descr="卡通人物&#10;&#10;描述已自动生成">
            <a:extLst>
              <a:ext uri="{FF2B5EF4-FFF2-40B4-BE49-F238E27FC236}">
                <a16:creationId xmlns:a16="http://schemas.microsoft.com/office/drawing/2014/main" xmlns="" id="{36971838-5127-4A49-BBAF-EEE8A06448B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765" y="125410"/>
            <a:ext cx="932754" cy="673338"/>
          </a:xfrm>
          <a:prstGeom prst="rect">
            <a:avLst/>
          </a:prstGeom>
        </p:spPr>
      </p:pic>
      <p:pic>
        <p:nvPicPr>
          <p:cNvPr id="25" name="图片 24" descr="卡通人物&#10;&#10;描述已自动生成">
            <a:extLst>
              <a:ext uri="{FF2B5EF4-FFF2-40B4-BE49-F238E27FC236}">
                <a16:creationId xmlns:a16="http://schemas.microsoft.com/office/drawing/2014/main" xmlns="" id="{1D125B53-E965-410E-B1E4-765A05B6B53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6750" y="278402"/>
            <a:ext cx="735182" cy="530714"/>
          </a:xfrm>
          <a:prstGeom prst="rect">
            <a:avLst/>
          </a:prstGeom>
        </p:spPr>
      </p:pic>
      <p:pic>
        <p:nvPicPr>
          <p:cNvPr id="38" name="图片 37" descr="卡通人物&#10;&#10;描述已自动生成">
            <a:extLst>
              <a:ext uri="{FF2B5EF4-FFF2-40B4-BE49-F238E27FC236}">
                <a16:creationId xmlns:a16="http://schemas.microsoft.com/office/drawing/2014/main" xmlns="" id="{4D5D49E7-139F-49C7-8B5D-5F442192833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0" y="5236922"/>
            <a:ext cx="597657" cy="431438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xmlns="" id="{96000AB9-1C01-4CDF-B070-62623153C809}"/>
              </a:ext>
            </a:extLst>
          </p:cNvPr>
          <p:cNvGrpSpPr/>
          <p:nvPr/>
        </p:nvGrpSpPr>
        <p:grpSpPr>
          <a:xfrm>
            <a:off x="6813765" y="1843990"/>
            <a:ext cx="2295049" cy="520732"/>
            <a:chOff x="5497896" y="3227529"/>
            <a:chExt cx="2295049" cy="520732"/>
          </a:xfrm>
        </p:grpSpPr>
        <p:sp>
          <p:nvSpPr>
            <p:cNvPr id="49" name="箭头: V 形 48">
              <a:extLst>
                <a:ext uri="{FF2B5EF4-FFF2-40B4-BE49-F238E27FC236}">
                  <a16:creationId xmlns:a16="http://schemas.microsoft.com/office/drawing/2014/main" xmlns="" id="{DF9D41D5-CDCB-4D3F-B54E-865AD8A166C7}"/>
                </a:ext>
              </a:extLst>
            </p:cNvPr>
            <p:cNvSpPr/>
            <p:nvPr/>
          </p:nvSpPr>
          <p:spPr>
            <a:xfrm>
              <a:off x="5497896" y="3227529"/>
              <a:ext cx="374138" cy="520732"/>
            </a:xfrm>
            <a:prstGeom prst="chevron">
              <a:avLst>
                <a:gd name="adj" fmla="val 30906"/>
              </a:avLst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箭头: V 形 50">
              <a:extLst>
                <a:ext uri="{FF2B5EF4-FFF2-40B4-BE49-F238E27FC236}">
                  <a16:creationId xmlns:a16="http://schemas.microsoft.com/office/drawing/2014/main" xmlns="" id="{9F0356F6-373F-4889-A9E1-399E1EFD6A75}"/>
                </a:ext>
              </a:extLst>
            </p:cNvPr>
            <p:cNvSpPr/>
            <p:nvPr/>
          </p:nvSpPr>
          <p:spPr>
            <a:xfrm flipH="1">
              <a:off x="7418807" y="3227529"/>
              <a:ext cx="374138" cy="520732"/>
            </a:xfrm>
            <a:prstGeom prst="chevron">
              <a:avLst>
                <a:gd name="adj" fmla="val 30906"/>
              </a:avLst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784BC9A1-B6E3-435E-A2BF-752C73B75878}"/>
                </a:ext>
              </a:extLst>
            </p:cNvPr>
            <p:cNvSpPr/>
            <p:nvPr/>
          </p:nvSpPr>
          <p:spPr>
            <a:xfrm>
              <a:off x="5705650" y="3227529"/>
              <a:ext cx="1862876" cy="520732"/>
            </a:xfrm>
            <a:prstGeom prst="rect">
              <a:avLst/>
            </a:prstGeom>
            <a:solidFill>
              <a:srgbClr val="8700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2000" b="1" dirty="0">
                  <a:cs typeface="+mn-ea"/>
                  <a:sym typeface="+mn-lt"/>
                </a:rPr>
                <a:t>第二部分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089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F7CD5DF-D1B3-4770-B47C-072240A5F690}"/>
              </a:ext>
            </a:extLst>
          </p:cNvPr>
          <p:cNvSpPr/>
          <p:nvPr/>
        </p:nvSpPr>
        <p:spPr>
          <a:xfrm>
            <a:off x="5057777" y="4558838"/>
            <a:ext cx="6029324" cy="1165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日，毛主席的题词在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中国青年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上刊出了。</a:t>
            </a:r>
            <a:r>
              <a:rPr lang="en-US" altLang="zh-CN" sz="1600" dirty="0">
                <a:cs typeface="+mn-ea"/>
                <a:sym typeface="+mn-lt"/>
              </a:rPr>
              <a:t>4</a:t>
            </a:r>
            <a:r>
              <a:rPr lang="zh-CN" altLang="en-US" sz="1600" dirty="0">
                <a:cs typeface="+mn-ea"/>
                <a:sym typeface="+mn-lt"/>
              </a:rPr>
              <a:t>日，新华社发通稿。</a:t>
            </a:r>
            <a:r>
              <a:rPr lang="en-US" altLang="zh-CN" sz="1600" dirty="0">
                <a:cs typeface="+mn-ea"/>
                <a:sym typeface="+mn-lt"/>
              </a:rPr>
              <a:t>5</a:t>
            </a:r>
            <a:r>
              <a:rPr lang="zh-CN" altLang="en-US" sz="1600" dirty="0">
                <a:cs typeface="+mn-ea"/>
                <a:sym typeface="+mn-lt"/>
              </a:rPr>
              <a:t>日，全国各大报纸纷纷刊载毛主席向“向雷锋同志学习”题词。后来，中央决定，把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5</a:t>
            </a:r>
            <a:r>
              <a:rPr lang="zh-CN" altLang="en-US" sz="1600" dirty="0">
                <a:cs typeface="+mn-ea"/>
                <a:sym typeface="+mn-lt"/>
              </a:rPr>
              <a:t>日定为雷锋纪念日。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0EB4EC5-2F82-4395-9F10-CE6A07D815CA}"/>
              </a:ext>
            </a:extLst>
          </p:cNvPr>
          <p:cNvSpPr/>
          <p:nvPr/>
        </p:nvSpPr>
        <p:spPr>
          <a:xfrm>
            <a:off x="5057777" y="1644418"/>
            <a:ext cx="6029324" cy="1165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1962</a:t>
            </a:r>
            <a:r>
              <a:rPr lang="zh-CN" altLang="en-US" sz="1600" dirty="0">
                <a:cs typeface="+mn-ea"/>
                <a:sym typeface="+mn-lt"/>
              </a:rPr>
              <a:t>年</a:t>
            </a:r>
            <a:r>
              <a:rPr lang="en-US" altLang="zh-CN" sz="1600" dirty="0">
                <a:cs typeface="+mn-ea"/>
                <a:sym typeface="+mn-lt"/>
              </a:rPr>
              <a:t>8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15</a:t>
            </a:r>
            <a:r>
              <a:rPr lang="zh-CN" altLang="en-US" sz="1600" dirty="0">
                <a:cs typeface="+mn-ea"/>
                <a:sym typeface="+mn-lt"/>
              </a:rPr>
              <a:t>日，雷锋同志不幸因公殉职后，他的日记陆续被一些新闻媒体报导出来。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中国青年</a:t>
            </a:r>
            <a:r>
              <a:rPr lang="en-US" altLang="zh-CN" sz="1600" dirty="0">
                <a:cs typeface="+mn-ea"/>
                <a:sym typeface="+mn-lt"/>
              </a:rPr>
              <a:t>》</a:t>
            </a:r>
            <a:r>
              <a:rPr lang="zh-CN" altLang="en-US" sz="1600" dirty="0">
                <a:cs typeface="+mn-ea"/>
                <a:sym typeface="+mn-lt"/>
              </a:rPr>
              <a:t>杂志社觉得雷锋是和平时期青年的一个楷模，打算在</a:t>
            </a:r>
            <a:r>
              <a:rPr lang="en-US" altLang="zh-CN" sz="1600" dirty="0">
                <a:cs typeface="+mn-ea"/>
                <a:sym typeface="+mn-lt"/>
              </a:rPr>
              <a:t>1963</a:t>
            </a:r>
            <a:r>
              <a:rPr lang="zh-CN" altLang="en-US" sz="1600" dirty="0">
                <a:cs typeface="+mn-ea"/>
                <a:sym typeface="+mn-lt"/>
              </a:rPr>
              <a:t>年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日出一本合刊介绍雷锋事迹。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916FDDB-45B3-4623-A910-6FADB2D3E51E}"/>
              </a:ext>
            </a:extLst>
          </p:cNvPr>
          <p:cNvSpPr/>
          <p:nvPr/>
        </p:nvSpPr>
        <p:spPr>
          <a:xfrm>
            <a:off x="5057777" y="3101628"/>
            <a:ext cx="6029324" cy="1165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cs typeface="+mn-ea"/>
                <a:sym typeface="+mn-lt"/>
              </a:rPr>
              <a:t>2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17</a:t>
            </a:r>
            <a:r>
              <a:rPr lang="zh-CN" altLang="en-US" sz="1600" dirty="0">
                <a:cs typeface="+mn-ea"/>
                <a:sym typeface="+mn-lt"/>
              </a:rPr>
              <a:t>日他们给毛主席写信希望它能为雷锋题词，毛主席看信后为了全面概括雷锋同志一切从人民利益出发，全心全意为人民服务的精神，写下了“向雷锋同志学习”这一著名题词。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xmlns="" id="{CD5D72D4-EE3B-4EE7-95E9-2E4A36EB81DC}"/>
              </a:ext>
            </a:extLst>
          </p:cNvPr>
          <p:cNvSpPr/>
          <p:nvPr/>
        </p:nvSpPr>
        <p:spPr>
          <a:xfrm>
            <a:off x="1276350" y="1796818"/>
            <a:ext cx="3257550" cy="632057"/>
          </a:xfrm>
          <a:prstGeom prst="roundRect">
            <a:avLst/>
          </a:prstGeom>
          <a:solidFill>
            <a:srgbClr val="B40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cs typeface="+mn-ea"/>
                <a:sym typeface="+mn-lt"/>
              </a:rPr>
              <a:t>3</a:t>
            </a:r>
            <a:r>
              <a:rPr lang="zh-CN" altLang="en-US" sz="2400" b="1" dirty="0">
                <a:cs typeface="+mn-ea"/>
                <a:sym typeface="+mn-lt"/>
              </a:rPr>
              <a:t>月</a:t>
            </a:r>
            <a:r>
              <a:rPr lang="en-US" altLang="zh-CN" sz="2400" b="1" dirty="0">
                <a:cs typeface="+mn-ea"/>
                <a:sym typeface="+mn-lt"/>
              </a:rPr>
              <a:t>5</a:t>
            </a:r>
            <a:r>
              <a:rPr lang="zh-CN" altLang="en-US" sz="2400" b="1" dirty="0">
                <a:cs typeface="+mn-ea"/>
                <a:sym typeface="+mn-lt"/>
              </a:rPr>
              <a:t>日雷锋纪念日</a:t>
            </a:r>
          </a:p>
        </p:txBody>
      </p:sp>
      <p:pic>
        <p:nvPicPr>
          <p:cNvPr id="10" name="图片 9" descr="形状&#10;&#10;中度可信度描述已自动生成">
            <a:extLst>
              <a:ext uri="{FF2B5EF4-FFF2-40B4-BE49-F238E27FC236}">
                <a16:creationId xmlns:a16="http://schemas.microsoft.com/office/drawing/2014/main" xmlns="" id="{336AAF9A-04B5-4575-9652-0002B631FD4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276" y="2926454"/>
            <a:ext cx="3493698" cy="279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7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e5udsdb">
      <a:majorFont>
        <a:latin typeface="印品黑体"/>
        <a:ea typeface="微软雅黑"/>
        <a:cs typeface=""/>
      </a:majorFont>
      <a:minorFont>
        <a:latin typeface="印品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1693</Words>
  <Application>Microsoft Office PowerPoint</Application>
  <PresentationFormat>宽屏</PresentationFormat>
  <Paragraphs>142</Paragraphs>
  <Slides>25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Meiryo</vt:lpstr>
      <vt:lpstr>等线</vt:lpstr>
      <vt:lpstr>方正粗倩简体</vt:lpstr>
      <vt:lpstr>宋体</vt:lpstr>
      <vt:lpstr>微软雅黑</vt:lpstr>
      <vt:lpstr>印品黑体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65</cp:revision>
  <dcterms:created xsi:type="dcterms:W3CDTF">2022-02-23T00:42:35Z</dcterms:created>
  <dcterms:modified xsi:type="dcterms:W3CDTF">2023-05-03T01:17:21Z</dcterms:modified>
</cp:coreProperties>
</file>