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2"/>
    <p:sldMasterId id="2147483695" r:id="rId3"/>
  </p:sldMasterIdLst>
  <p:notesMasterIdLst>
    <p:notesMasterId r:id="rId36"/>
  </p:notesMasterIdLst>
  <p:sldIdLst>
    <p:sldId id="256" r:id="rId4"/>
    <p:sldId id="257" r:id="rId5"/>
    <p:sldId id="258" r:id="rId6"/>
    <p:sldId id="259" r:id="rId7"/>
    <p:sldId id="263" r:id="rId8"/>
    <p:sldId id="264" r:id="rId9"/>
    <p:sldId id="265" r:id="rId10"/>
    <p:sldId id="266" r:id="rId11"/>
    <p:sldId id="267" r:id="rId12"/>
    <p:sldId id="268" r:id="rId13"/>
    <p:sldId id="269" r:id="rId14"/>
    <p:sldId id="260" r:id="rId15"/>
    <p:sldId id="270" r:id="rId16"/>
    <p:sldId id="271" r:id="rId17"/>
    <p:sldId id="272" r:id="rId18"/>
    <p:sldId id="273" r:id="rId19"/>
    <p:sldId id="274" r:id="rId20"/>
    <p:sldId id="261" r:id="rId21"/>
    <p:sldId id="275" r:id="rId22"/>
    <p:sldId id="276" r:id="rId23"/>
    <p:sldId id="277" r:id="rId24"/>
    <p:sldId id="278" r:id="rId25"/>
    <p:sldId id="279" r:id="rId26"/>
    <p:sldId id="280" r:id="rId27"/>
    <p:sldId id="262" r:id="rId28"/>
    <p:sldId id="281" r:id="rId29"/>
    <p:sldId id="282" r:id="rId30"/>
    <p:sldId id="283" r:id="rId31"/>
    <p:sldId id="284" r:id="rId32"/>
    <p:sldId id="285" r:id="rId33"/>
    <p:sldId id="286" r:id="rId34"/>
    <p:sldId id="287"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4F8"/>
    <a:srgbClr val="E7423F"/>
    <a:srgbClr val="F32A50"/>
    <a:srgbClr val="DC0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showGuides="1">
      <p:cViewPr varScale="1">
        <p:scale>
          <a:sx n="108" d="100"/>
          <a:sy n="108" d="100"/>
        </p:scale>
        <p:origin x="654" y="11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47034-5D01-4FE5-8D79-DDD678B5869E}" type="datetimeFigureOut">
              <a:rPr lang="zh-CN" altLang="en-US" smtClean="0"/>
              <a:t>2023/5/4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683C5-4EF5-4F28-A905-50B2D6707FB1}" type="slidenum">
              <a:rPr lang="zh-CN" altLang="en-US" smtClean="0"/>
              <a:t>‹#›</a:t>
            </a:fld>
            <a:endParaRPr lang="zh-CN" altLang="en-US"/>
          </a:p>
        </p:txBody>
      </p:sp>
    </p:spTree>
    <p:extLst>
      <p:ext uri="{BB962C8B-B14F-4D97-AF65-F5344CB8AC3E}">
        <p14:creationId xmlns:p14="http://schemas.microsoft.com/office/powerpoint/2010/main" val="24848752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7683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72272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7485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0804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8628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188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14820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3313221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69786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71321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6784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40113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45265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07298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78205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76583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6640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46443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19779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54201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52432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77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49008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80131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34061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63177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625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35105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12863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17815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84662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23073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307D8022-3799-4677-B61B-40B3C5A2A9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95378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396EAB0-6C3B-4369-8D69-656AF9AAC63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E1CE6F0-B717-47A1-A8AC-763FB8B16A31}"/>
              </a:ext>
            </a:extLst>
          </p:cNvPr>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a:extLst>
              <a:ext uri="{FF2B5EF4-FFF2-40B4-BE49-F238E27FC236}">
                <a16:creationId xmlns:a16="http://schemas.microsoft.com/office/drawing/2014/main" xmlns="" id="{B550CE6C-CB6D-4C14-ACC8-885CABC189F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E1A0BF69-C20C-4604-AB68-9AE06FC5CCC0}"/>
              </a:ext>
            </a:extLst>
          </p:cNvPr>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18448279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9F1B0DB-B299-4D29-B915-4A25868AA775}"/>
              </a:ext>
            </a:extLst>
          </p:cNvPr>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3" name="页脚占位符 2">
            <a:extLst>
              <a:ext uri="{FF2B5EF4-FFF2-40B4-BE49-F238E27FC236}">
                <a16:creationId xmlns:a16="http://schemas.microsoft.com/office/drawing/2014/main" xmlns="" id="{13C41CBF-2D0B-4309-80DB-31493A1060D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5B4FA5CB-1CD4-4015-8198-60F96B185243}"/>
              </a:ext>
            </a:extLst>
          </p:cNvPr>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20848007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3312522-32A1-4B8F-B6D8-B4BDB8144CF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669BB79-DBDF-4DC2-8321-9CA421E6E9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2E946E4D-69E8-4666-8E14-357754D91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D82596F-F72C-4AF9-A573-CDF7F119A467}"/>
              </a:ext>
            </a:extLst>
          </p:cNvPr>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6" name="页脚占位符 5">
            <a:extLst>
              <a:ext uri="{FF2B5EF4-FFF2-40B4-BE49-F238E27FC236}">
                <a16:creationId xmlns:a16="http://schemas.microsoft.com/office/drawing/2014/main" xmlns="" id="{88844184-02C6-4B6B-B750-60E3873464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2946B1C-9528-45AE-A1DC-C3BFC2D1AA6C}"/>
              </a:ext>
            </a:extLst>
          </p:cNvPr>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22648830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969A07-8F21-44A6-AE36-DBFF34C6ED0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97CC1B8-DE9A-473D-A73A-E9FD92FA3A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EDEA695D-4943-46D3-AAD1-FD20A8FD7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2E86B46-CFCD-4141-8A65-F11B6D680E3E}"/>
              </a:ext>
            </a:extLst>
          </p:cNvPr>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6" name="页脚占位符 5">
            <a:extLst>
              <a:ext uri="{FF2B5EF4-FFF2-40B4-BE49-F238E27FC236}">
                <a16:creationId xmlns:a16="http://schemas.microsoft.com/office/drawing/2014/main" xmlns="" id="{E56C5BAE-E0E4-4041-BD19-17A948B72D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9BE0497-6B2D-433E-A5B3-2C25FE11464D}"/>
              </a:ext>
            </a:extLst>
          </p:cNvPr>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17412375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6EA063-96EA-489D-832D-D3EC07DCCF4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D200303-B151-438D-BBE0-3841C077F81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577BF09-F7C1-489D-B860-2694143DAD74}"/>
              </a:ext>
            </a:extLst>
          </p:cNvPr>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5" name="页脚占位符 4">
            <a:extLst>
              <a:ext uri="{FF2B5EF4-FFF2-40B4-BE49-F238E27FC236}">
                <a16:creationId xmlns:a16="http://schemas.microsoft.com/office/drawing/2014/main" xmlns="" id="{51FD74EA-75A8-4192-8C85-AE3B08834C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50E0FC3-5AA9-4BF0-939C-7E78035D0353}"/>
              </a:ext>
            </a:extLst>
          </p:cNvPr>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41612337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6D5A23F-1594-42B3-B349-714A444A625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13A5C3B-2980-4B3F-966A-C2776A12DEC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2017F7A-9CF9-46E3-9F63-E9D1B74533B5}"/>
              </a:ext>
            </a:extLst>
          </p:cNvPr>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5" name="页脚占位符 4">
            <a:extLst>
              <a:ext uri="{FF2B5EF4-FFF2-40B4-BE49-F238E27FC236}">
                <a16:creationId xmlns:a16="http://schemas.microsoft.com/office/drawing/2014/main" xmlns="" id="{B6F0D87A-7AA8-4E2B-B6E9-9EE9B00A007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4C6CE2D-C729-4B98-B2A6-F9D871078785}"/>
              </a:ext>
            </a:extLst>
          </p:cNvPr>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10768982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22361483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3988855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1010717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37191093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7650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20195531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40432882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37565307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24239090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5075444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4120220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613607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17966460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985222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35368465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xmlns="" id="{96EE8403-44FF-4556-9F6E-4DB62BBEDBB4}"/>
              </a:ext>
            </a:extLst>
          </p:cNvPr>
          <p:cNvCxnSpPr>
            <a:cxnSpLocks/>
          </p:cNvCxnSpPr>
          <p:nvPr userDrawn="1"/>
        </p:nvCxnSpPr>
        <p:spPr>
          <a:xfrm>
            <a:off x="1458410" y="977989"/>
            <a:ext cx="10699722"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xmlns="" id="{9B73E3B4-7CD3-4F34-8331-BCD27B1335D1}"/>
              </a:ext>
            </a:extLst>
          </p:cNvPr>
          <p:cNvSpPr txBox="1"/>
          <p:nvPr userDrawn="1"/>
        </p:nvSpPr>
        <p:spPr>
          <a:xfrm>
            <a:off x="1331829" y="243726"/>
            <a:ext cx="7559993" cy="600164"/>
          </a:xfrm>
          <a:prstGeom prst="rect">
            <a:avLst/>
          </a:prstGeom>
          <a:noFill/>
        </p:spPr>
        <p:txBody>
          <a:bodyPr wrap="square" rtlCol="0">
            <a:spAutoFit/>
          </a:bodyPr>
          <a:lstStyle/>
          <a:p>
            <a:pPr algn="l"/>
            <a:r>
              <a:rPr lang="zh-CN" altLang="en-US" sz="3300" b="1" dirty="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rPr>
              <a:t>解读五四精神</a:t>
            </a:r>
          </a:p>
        </p:txBody>
      </p:sp>
      <p:pic>
        <p:nvPicPr>
          <p:cNvPr id="12" name="Picture 2" descr="E:\0000000我图PPT\00001PNG素材\01党委政府\天安门抽象.png">
            <a:extLst>
              <a:ext uri="{FF2B5EF4-FFF2-40B4-BE49-F238E27FC236}">
                <a16:creationId xmlns:a16="http://schemas.microsoft.com/office/drawing/2014/main" xmlns="" id="{07CA24FD-DC94-4BE4-A63E-DB7B0BF1D2DA}"/>
              </a:ext>
            </a:extLst>
          </p:cNvPr>
          <p:cNvPicPr>
            <a:picLocks noChangeAspect="1" noChangeArrowheads="1"/>
          </p:cNvPicPr>
          <p:nvPr userDrawn="1"/>
        </p:nvPicPr>
        <p:blipFill>
          <a:blip r:embed="rId2" cstate="screen">
            <a:extLst>
              <a:ext uri="{BEBA8EAE-BF5A-486C-A8C5-ECC9F3942E4B}">
                <a14:imgProps xmlns:a14="http://schemas.microsoft.com/office/drawing/2010/main">
                  <a14:imgLayer>
                    <a14:imgEffect>
                      <a14:brightnessContrast bright="-9000" contrast="24000"/>
                    </a14:imgEffect>
                  </a14:imgLayer>
                </a14:imgProps>
              </a:ext>
              <a:ext uri="{28A0092B-C50C-407E-A947-70E740481C1C}">
                <a14:useLocalDpi xmlns:a14="http://schemas.microsoft.com/office/drawing/2010/main"/>
              </a:ext>
            </a:extLst>
          </a:blip>
          <a:srcRect/>
          <a:stretch>
            <a:fillRect/>
          </a:stretch>
        </p:blipFill>
        <p:spPr bwMode="auto">
          <a:xfrm>
            <a:off x="10044838" y="70231"/>
            <a:ext cx="2145573" cy="899356"/>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a:extLst>
              <a:ext uri="{FF2B5EF4-FFF2-40B4-BE49-F238E27FC236}">
                <a16:creationId xmlns:a16="http://schemas.microsoft.com/office/drawing/2014/main" xmlns="" id="{C92EC2E1-93B8-42EB-9A2A-E638632820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7076" y="70231"/>
            <a:ext cx="1034753" cy="1034753"/>
          </a:xfrm>
          <a:prstGeom prst="rect">
            <a:avLst/>
          </a:prstGeom>
        </p:spPr>
      </p:pic>
      <p:sp>
        <p:nvSpPr>
          <p:cNvPr id="18" name="矩形 17">
            <a:extLst>
              <a:ext uri="{FF2B5EF4-FFF2-40B4-BE49-F238E27FC236}">
                <a16:creationId xmlns:a16="http://schemas.microsoft.com/office/drawing/2014/main" xmlns="" id="{54F51CF8-8562-46BB-9398-560D2CC521AB}"/>
              </a:ext>
            </a:extLst>
          </p:cNvPr>
          <p:cNvSpPr/>
          <p:nvPr userDrawn="1"/>
        </p:nvSpPr>
        <p:spPr>
          <a:xfrm flipV="1">
            <a:off x="12700" y="6692959"/>
            <a:ext cx="12192000" cy="17774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23966813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8811925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15932574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14372395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11938621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1254562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27673153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35785738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8306645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33925484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18741668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xmlns="" id="{96EE8403-44FF-4556-9F6E-4DB62BBEDBB4}"/>
              </a:ext>
            </a:extLst>
          </p:cNvPr>
          <p:cNvCxnSpPr>
            <a:cxnSpLocks/>
          </p:cNvCxnSpPr>
          <p:nvPr userDrawn="1"/>
        </p:nvCxnSpPr>
        <p:spPr>
          <a:xfrm>
            <a:off x="1458410" y="977989"/>
            <a:ext cx="10699722"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2" name="Picture 2" descr="E:\0000000我图PPT\00001PNG素材\01党委政府\天安门抽象.png">
            <a:extLst>
              <a:ext uri="{FF2B5EF4-FFF2-40B4-BE49-F238E27FC236}">
                <a16:creationId xmlns:a16="http://schemas.microsoft.com/office/drawing/2014/main" xmlns="" id="{07CA24FD-DC94-4BE4-A63E-DB7B0BF1D2DA}"/>
              </a:ext>
            </a:extLst>
          </p:cNvPr>
          <p:cNvPicPr>
            <a:picLocks noChangeAspect="1" noChangeArrowheads="1"/>
          </p:cNvPicPr>
          <p:nvPr userDrawn="1"/>
        </p:nvPicPr>
        <p:blipFill>
          <a:blip r:embed="rId2" cstate="screen">
            <a:extLst>
              <a:ext uri="{BEBA8EAE-BF5A-486C-A8C5-ECC9F3942E4B}">
                <a14:imgProps xmlns:a14="http://schemas.microsoft.com/office/drawing/2010/main">
                  <a14:imgLayer>
                    <a14:imgEffect>
                      <a14:brightnessContrast bright="-9000" contrast="24000"/>
                    </a14:imgEffect>
                  </a14:imgLayer>
                </a14:imgProps>
              </a:ext>
              <a:ext uri="{28A0092B-C50C-407E-A947-70E740481C1C}">
                <a14:useLocalDpi xmlns:a14="http://schemas.microsoft.com/office/drawing/2010/main"/>
              </a:ext>
            </a:extLst>
          </a:blip>
          <a:srcRect/>
          <a:stretch>
            <a:fillRect/>
          </a:stretch>
        </p:blipFill>
        <p:spPr bwMode="auto">
          <a:xfrm>
            <a:off x="10044838" y="70231"/>
            <a:ext cx="2145573" cy="899356"/>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a:extLst>
              <a:ext uri="{FF2B5EF4-FFF2-40B4-BE49-F238E27FC236}">
                <a16:creationId xmlns:a16="http://schemas.microsoft.com/office/drawing/2014/main" xmlns="" id="{C92EC2E1-93B8-42EB-9A2A-E638632820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7076" y="70231"/>
            <a:ext cx="1034753" cy="1034753"/>
          </a:xfrm>
          <a:prstGeom prst="rect">
            <a:avLst/>
          </a:prstGeom>
        </p:spPr>
      </p:pic>
      <p:sp>
        <p:nvSpPr>
          <p:cNvPr id="2" name="矩形 1">
            <a:extLst>
              <a:ext uri="{FF2B5EF4-FFF2-40B4-BE49-F238E27FC236}">
                <a16:creationId xmlns:a16="http://schemas.microsoft.com/office/drawing/2014/main" xmlns="" id="{0E38287E-12D9-43CE-9508-8FE38341F9CB}"/>
              </a:ext>
            </a:extLst>
          </p:cNvPr>
          <p:cNvSpPr/>
          <p:nvPr userDrawn="1"/>
        </p:nvSpPr>
        <p:spPr>
          <a:xfrm flipV="1">
            <a:off x="12700" y="6692959"/>
            <a:ext cx="12192000" cy="17774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9728071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
        <p:nvSpPr>
          <p:cNvPr id="6" name="TextBox 5"/>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a:t>
            </a:r>
            <a:r>
              <a:rPr lang="en-US" altLang="zh-CN" sz="100" dirty="0" smtClean="0">
                <a:solidFill>
                  <a:schemeClr val="tx1">
                    <a:alpha val="0"/>
                  </a:schemeClr>
                </a:solidFill>
                <a:latin typeface="微软雅黑" panose="020B0503020204020204" pitchFamily="34" charset="-122"/>
                <a:ea typeface="微软雅黑" panose="020B0503020204020204" pitchFamily="34" charset="-122"/>
              </a:rPr>
              <a:t>www.ypppt.com/hangye</a:t>
            </a:r>
            <a:r>
              <a:rPr lang="en-US" altLang="zh-CN" sz="100" dirty="0">
                <a:solidFill>
                  <a:schemeClr val="tx1">
                    <a:alpha val="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2825264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33506887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80A71-FACD-4B88-8472-C9CDC5C2F3F7}" type="datetimeFigureOut">
              <a:rPr lang="zh-CN" altLang="en-US" smtClean="0"/>
              <a:t>2023/5/4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45655B-F593-42AE-9681-9FFE6A0A02A6}" type="slidenum">
              <a:rPr lang="zh-CN" altLang="en-US" smtClean="0"/>
              <a:t>‹#›</a:t>
            </a:fld>
            <a:endParaRPr lang="zh-CN" altLang="en-US"/>
          </a:p>
        </p:txBody>
      </p:sp>
    </p:spTree>
    <p:extLst>
      <p:ext uri="{BB962C8B-B14F-4D97-AF65-F5344CB8AC3E}">
        <p14:creationId xmlns:p14="http://schemas.microsoft.com/office/powerpoint/2010/main" val="30524598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52026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66031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214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3038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8214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1878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310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xmlns="" id="{96EE8403-44FF-4556-9F6E-4DB62BBEDBB4}"/>
              </a:ext>
            </a:extLst>
          </p:cNvPr>
          <p:cNvCxnSpPr>
            <a:cxnSpLocks/>
          </p:cNvCxnSpPr>
          <p:nvPr userDrawn="1"/>
        </p:nvCxnSpPr>
        <p:spPr>
          <a:xfrm>
            <a:off x="1458410" y="977989"/>
            <a:ext cx="10699722"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xmlns="" id="{9B73E3B4-7CD3-4F34-8331-BCD27B1335D1}"/>
              </a:ext>
            </a:extLst>
          </p:cNvPr>
          <p:cNvSpPr txBox="1"/>
          <p:nvPr userDrawn="1"/>
        </p:nvSpPr>
        <p:spPr>
          <a:xfrm>
            <a:off x="1331829" y="243726"/>
            <a:ext cx="7559993" cy="600164"/>
          </a:xfrm>
          <a:prstGeom prst="rect">
            <a:avLst/>
          </a:prstGeom>
          <a:noFill/>
        </p:spPr>
        <p:txBody>
          <a:bodyPr wrap="square" rtlCol="0">
            <a:spAutoFit/>
          </a:bodyPr>
          <a:lstStyle/>
          <a:p>
            <a:pPr algn="l"/>
            <a:r>
              <a:rPr lang="zh-CN" altLang="en-US" sz="3300" b="1" dirty="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rPr>
              <a:t>五四精神的时代内涵</a:t>
            </a:r>
          </a:p>
        </p:txBody>
      </p:sp>
      <p:pic>
        <p:nvPicPr>
          <p:cNvPr id="12" name="Picture 2" descr="E:\0000000我图PPT\00001PNG素材\01党委政府\天安门抽象.png">
            <a:extLst>
              <a:ext uri="{FF2B5EF4-FFF2-40B4-BE49-F238E27FC236}">
                <a16:creationId xmlns:a16="http://schemas.microsoft.com/office/drawing/2014/main" xmlns="" id="{07CA24FD-DC94-4BE4-A63E-DB7B0BF1D2DA}"/>
              </a:ext>
            </a:extLst>
          </p:cNvPr>
          <p:cNvPicPr>
            <a:picLocks noChangeAspect="1" noChangeArrowheads="1"/>
          </p:cNvPicPr>
          <p:nvPr userDrawn="1"/>
        </p:nvPicPr>
        <p:blipFill>
          <a:blip r:embed="rId2" cstate="screen">
            <a:extLst>
              <a:ext uri="{BEBA8EAE-BF5A-486C-A8C5-ECC9F3942E4B}">
                <a14:imgProps xmlns:a14="http://schemas.microsoft.com/office/drawing/2010/main">
                  <a14:imgLayer>
                    <a14:imgEffect>
                      <a14:brightnessContrast bright="-9000" contrast="24000"/>
                    </a14:imgEffect>
                  </a14:imgLayer>
                </a14:imgProps>
              </a:ext>
              <a:ext uri="{28A0092B-C50C-407E-A947-70E740481C1C}">
                <a14:useLocalDpi xmlns:a14="http://schemas.microsoft.com/office/drawing/2010/main"/>
              </a:ext>
            </a:extLst>
          </a:blip>
          <a:srcRect/>
          <a:stretch>
            <a:fillRect/>
          </a:stretch>
        </p:blipFill>
        <p:spPr bwMode="auto">
          <a:xfrm>
            <a:off x="10044838" y="70231"/>
            <a:ext cx="2145573" cy="899356"/>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a:extLst>
              <a:ext uri="{FF2B5EF4-FFF2-40B4-BE49-F238E27FC236}">
                <a16:creationId xmlns:a16="http://schemas.microsoft.com/office/drawing/2014/main" xmlns="" id="{C92EC2E1-93B8-42EB-9A2A-E638632820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7076" y="70231"/>
            <a:ext cx="1034753" cy="1034753"/>
          </a:xfrm>
          <a:prstGeom prst="rect">
            <a:avLst/>
          </a:prstGeom>
        </p:spPr>
      </p:pic>
      <p:sp>
        <p:nvSpPr>
          <p:cNvPr id="2" name="矩形 1">
            <a:extLst>
              <a:ext uri="{FF2B5EF4-FFF2-40B4-BE49-F238E27FC236}">
                <a16:creationId xmlns:a16="http://schemas.microsoft.com/office/drawing/2014/main" xmlns="" id="{4894D4F6-BB0B-4AE0-A0A7-E27E2F28C8E8}"/>
              </a:ext>
            </a:extLst>
          </p:cNvPr>
          <p:cNvSpPr/>
          <p:nvPr userDrawn="1"/>
        </p:nvSpPr>
        <p:spPr>
          <a:xfrm flipV="1">
            <a:off x="12700" y="6692959"/>
            <a:ext cx="12192000" cy="17774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4643592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7633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61051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6554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539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3781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6767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320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xmlns="" id="{96EE8403-44FF-4556-9F6E-4DB62BBEDBB4}"/>
              </a:ext>
            </a:extLst>
          </p:cNvPr>
          <p:cNvCxnSpPr>
            <a:cxnSpLocks/>
          </p:cNvCxnSpPr>
          <p:nvPr userDrawn="1"/>
        </p:nvCxnSpPr>
        <p:spPr>
          <a:xfrm>
            <a:off x="1458410" y="977989"/>
            <a:ext cx="10699722"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xmlns="" id="{9B73E3B4-7CD3-4F34-8331-BCD27B1335D1}"/>
              </a:ext>
            </a:extLst>
          </p:cNvPr>
          <p:cNvSpPr txBox="1"/>
          <p:nvPr userDrawn="1"/>
        </p:nvSpPr>
        <p:spPr>
          <a:xfrm>
            <a:off x="1331829" y="243726"/>
            <a:ext cx="7559993" cy="600164"/>
          </a:xfrm>
          <a:prstGeom prst="rect">
            <a:avLst/>
          </a:prstGeom>
          <a:noFill/>
        </p:spPr>
        <p:txBody>
          <a:bodyPr wrap="square" rtlCol="0">
            <a:spAutoFit/>
          </a:bodyPr>
          <a:lstStyle/>
          <a:p>
            <a:pPr algn="l"/>
            <a:r>
              <a:rPr lang="zh-CN" altLang="en-US" sz="3300" b="1" dirty="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rPr>
              <a:t>五四精神的时代价值</a:t>
            </a:r>
          </a:p>
        </p:txBody>
      </p:sp>
      <p:pic>
        <p:nvPicPr>
          <p:cNvPr id="12" name="Picture 2" descr="E:\0000000我图PPT\00001PNG素材\01党委政府\天安门抽象.png">
            <a:extLst>
              <a:ext uri="{FF2B5EF4-FFF2-40B4-BE49-F238E27FC236}">
                <a16:creationId xmlns:a16="http://schemas.microsoft.com/office/drawing/2014/main" xmlns="" id="{07CA24FD-DC94-4BE4-A63E-DB7B0BF1D2DA}"/>
              </a:ext>
            </a:extLst>
          </p:cNvPr>
          <p:cNvPicPr>
            <a:picLocks noChangeAspect="1" noChangeArrowheads="1"/>
          </p:cNvPicPr>
          <p:nvPr userDrawn="1"/>
        </p:nvPicPr>
        <p:blipFill>
          <a:blip r:embed="rId2" cstate="screen">
            <a:extLst>
              <a:ext uri="{BEBA8EAE-BF5A-486C-A8C5-ECC9F3942E4B}">
                <a14:imgProps xmlns:a14="http://schemas.microsoft.com/office/drawing/2010/main">
                  <a14:imgLayer>
                    <a14:imgEffect>
                      <a14:brightnessContrast bright="-9000" contrast="24000"/>
                    </a14:imgEffect>
                  </a14:imgLayer>
                </a14:imgProps>
              </a:ext>
              <a:ext uri="{28A0092B-C50C-407E-A947-70E740481C1C}">
                <a14:useLocalDpi xmlns:a14="http://schemas.microsoft.com/office/drawing/2010/main"/>
              </a:ext>
            </a:extLst>
          </a:blip>
          <a:srcRect/>
          <a:stretch>
            <a:fillRect/>
          </a:stretch>
        </p:blipFill>
        <p:spPr bwMode="auto">
          <a:xfrm>
            <a:off x="10044838" y="70231"/>
            <a:ext cx="2145573" cy="899356"/>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a:extLst>
              <a:ext uri="{FF2B5EF4-FFF2-40B4-BE49-F238E27FC236}">
                <a16:creationId xmlns:a16="http://schemas.microsoft.com/office/drawing/2014/main" xmlns="" id="{C92EC2E1-93B8-42EB-9A2A-E638632820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7076" y="70231"/>
            <a:ext cx="1034753" cy="1034753"/>
          </a:xfrm>
          <a:prstGeom prst="rect">
            <a:avLst/>
          </a:prstGeom>
        </p:spPr>
      </p:pic>
      <p:sp>
        <p:nvSpPr>
          <p:cNvPr id="2" name="矩形 1">
            <a:extLst>
              <a:ext uri="{FF2B5EF4-FFF2-40B4-BE49-F238E27FC236}">
                <a16:creationId xmlns:a16="http://schemas.microsoft.com/office/drawing/2014/main" xmlns="" id="{0685AD9C-978A-47B2-8664-B3A9C12800E4}"/>
              </a:ext>
            </a:extLst>
          </p:cNvPr>
          <p:cNvSpPr/>
          <p:nvPr userDrawn="1"/>
        </p:nvSpPr>
        <p:spPr>
          <a:xfrm flipV="1">
            <a:off x="12700" y="6692959"/>
            <a:ext cx="12192000" cy="17774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29992472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xmlns="" id="{96EE8403-44FF-4556-9F6E-4DB62BBEDBB4}"/>
              </a:ext>
            </a:extLst>
          </p:cNvPr>
          <p:cNvCxnSpPr>
            <a:cxnSpLocks/>
          </p:cNvCxnSpPr>
          <p:nvPr userDrawn="1"/>
        </p:nvCxnSpPr>
        <p:spPr>
          <a:xfrm>
            <a:off x="1458410" y="977989"/>
            <a:ext cx="10699722"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xmlns="" id="{9B73E3B4-7CD3-4F34-8331-BCD27B1335D1}"/>
              </a:ext>
            </a:extLst>
          </p:cNvPr>
          <p:cNvSpPr txBox="1"/>
          <p:nvPr userDrawn="1"/>
        </p:nvSpPr>
        <p:spPr>
          <a:xfrm>
            <a:off x="1331829" y="243726"/>
            <a:ext cx="7559993" cy="600164"/>
          </a:xfrm>
          <a:prstGeom prst="rect">
            <a:avLst/>
          </a:prstGeom>
          <a:noFill/>
        </p:spPr>
        <p:txBody>
          <a:bodyPr wrap="square" rtlCol="0">
            <a:spAutoFit/>
          </a:bodyPr>
          <a:lstStyle/>
          <a:p>
            <a:pPr algn="l"/>
            <a:r>
              <a:rPr lang="zh-CN" altLang="en-US" sz="3300" b="1" dirty="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rPr>
              <a:t>弘扬五四精神做合格团员</a:t>
            </a:r>
          </a:p>
        </p:txBody>
      </p:sp>
      <p:pic>
        <p:nvPicPr>
          <p:cNvPr id="12" name="Picture 2" descr="E:\0000000我图PPT\00001PNG素材\01党委政府\天安门抽象.png">
            <a:extLst>
              <a:ext uri="{FF2B5EF4-FFF2-40B4-BE49-F238E27FC236}">
                <a16:creationId xmlns:a16="http://schemas.microsoft.com/office/drawing/2014/main" xmlns="" id="{07CA24FD-DC94-4BE4-A63E-DB7B0BF1D2DA}"/>
              </a:ext>
            </a:extLst>
          </p:cNvPr>
          <p:cNvPicPr>
            <a:picLocks noChangeAspect="1" noChangeArrowheads="1"/>
          </p:cNvPicPr>
          <p:nvPr userDrawn="1"/>
        </p:nvPicPr>
        <p:blipFill>
          <a:blip r:embed="rId2" cstate="screen">
            <a:extLst>
              <a:ext uri="{BEBA8EAE-BF5A-486C-A8C5-ECC9F3942E4B}">
                <a14:imgProps xmlns:a14="http://schemas.microsoft.com/office/drawing/2010/main">
                  <a14:imgLayer>
                    <a14:imgEffect>
                      <a14:brightnessContrast bright="-9000" contrast="24000"/>
                    </a14:imgEffect>
                  </a14:imgLayer>
                </a14:imgProps>
              </a:ext>
              <a:ext uri="{28A0092B-C50C-407E-A947-70E740481C1C}">
                <a14:useLocalDpi xmlns:a14="http://schemas.microsoft.com/office/drawing/2010/main"/>
              </a:ext>
            </a:extLst>
          </a:blip>
          <a:srcRect/>
          <a:stretch>
            <a:fillRect/>
          </a:stretch>
        </p:blipFill>
        <p:spPr bwMode="auto">
          <a:xfrm>
            <a:off x="10044838" y="70231"/>
            <a:ext cx="2145573" cy="899356"/>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a:extLst>
              <a:ext uri="{FF2B5EF4-FFF2-40B4-BE49-F238E27FC236}">
                <a16:creationId xmlns:a16="http://schemas.microsoft.com/office/drawing/2014/main" xmlns="" id="{C92EC2E1-93B8-42EB-9A2A-E638632820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7076" y="70231"/>
            <a:ext cx="1034753" cy="1034753"/>
          </a:xfrm>
          <a:prstGeom prst="rect">
            <a:avLst/>
          </a:prstGeom>
        </p:spPr>
      </p:pic>
      <p:sp>
        <p:nvSpPr>
          <p:cNvPr id="2" name="矩形 1">
            <a:extLst>
              <a:ext uri="{FF2B5EF4-FFF2-40B4-BE49-F238E27FC236}">
                <a16:creationId xmlns:a16="http://schemas.microsoft.com/office/drawing/2014/main" xmlns="" id="{B9AF46E9-28B4-4FDA-8958-9131DB2180BD}"/>
              </a:ext>
            </a:extLst>
          </p:cNvPr>
          <p:cNvSpPr/>
          <p:nvPr userDrawn="1"/>
        </p:nvSpPr>
        <p:spPr>
          <a:xfrm flipV="1">
            <a:off x="12700" y="6692959"/>
            <a:ext cx="12192000" cy="17774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2321550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1466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1011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705F8F82-91F3-4E3A-876B-F7BF5A21AB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F053AF5-49FF-4189-B89C-2DFE2F9386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9FF0163-5515-4B96-9874-A3CD53778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80A71-FACD-4B88-8472-C9CDC5C2F3F7}" type="datetimeFigureOut">
              <a:rPr lang="zh-CN" altLang="en-US" smtClean="0"/>
              <a:t>2023/5/4</a:t>
            </a:fld>
            <a:endParaRPr lang="zh-CN" altLang="en-US"/>
          </a:p>
        </p:txBody>
      </p:sp>
      <p:sp>
        <p:nvSpPr>
          <p:cNvPr id="5" name="页脚占位符 4">
            <a:extLst>
              <a:ext uri="{FF2B5EF4-FFF2-40B4-BE49-F238E27FC236}">
                <a16:creationId xmlns:a16="http://schemas.microsoft.com/office/drawing/2014/main" xmlns="" id="{15F29799-8F1B-4C59-82FF-899351746A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9D1C30B-47DA-4C45-B1B2-3EE8619E43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5655B-F593-42AE-9681-9FFE6A0A02A6}" type="slidenum">
              <a:rPr lang="zh-CN" altLang="en-US" smtClean="0"/>
              <a:t>‹#›</a:t>
            </a:fld>
            <a:endParaRPr lang="zh-CN" altLang="en-US"/>
          </a:p>
        </p:txBody>
      </p:sp>
      <p:pic>
        <p:nvPicPr>
          <p:cNvPr id="8" name="图片 7">
            <a:extLst>
              <a:ext uri="{FF2B5EF4-FFF2-40B4-BE49-F238E27FC236}">
                <a16:creationId xmlns:a16="http://schemas.microsoft.com/office/drawing/2014/main" xmlns="" id="{C4AF59BC-539F-48CE-9B2D-5158D7615B7F}"/>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1" y="0"/>
            <a:ext cx="12192001" cy="6878472"/>
          </a:xfrm>
          <a:prstGeom prst="rect">
            <a:avLst/>
          </a:prstGeom>
        </p:spPr>
      </p:pic>
      <p:sp>
        <p:nvSpPr>
          <p:cNvPr id="9" name="矩形 8">
            <a:extLst>
              <a:ext uri="{FF2B5EF4-FFF2-40B4-BE49-F238E27FC236}">
                <a16:creationId xmlns:a16="http://schemas.microsoft.com/office/drawing/2014/main" xmlns="" id="{B0ED1566-BB2E-45BF-9FC8-8CA79F2B8778}"/>
              </a:ext>
            </a:extLst>
          </p:cNvPr>
          <p:cNvSpPr/>
          <p:nvPr userDrawn="1"/>
        </p:nvSpPr>
        <p:spPr>
          <a:xfrm>
            <a:off x="0" y="0"/>
            <a:ext cx="12192000" cy="68784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196564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0" r:id="rId5"/>
    <p:sldLayoutId id="2147483661" r:id="rId6"/>
    <p:sldLayoutId id="2147483662"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94839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924061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2.xml"/><Relationship Id="rId1" Type="http://schemas.openxmlformats.org/officeDocument/2006/relationships/slideLayout" Target="../slideLayouts/slideLayout5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5D88D2E-5845-4AF5-BAC1-E079776668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593074"/>
            <a:ext cx="12192000" cy="4264925"/>
          </a:xfrm>
          <a:prstGeom prst="rect">
            <a:avLst/>
          </a:prstGeom>
        </p:spPr>
      </p:pic>
      <p:pic>
        <p:nvPicPr>
          <p:cNvPr id="7" name="图片 6">
            <a:extLst>
              <a:ext uri="{FF2B5EF4-FFF2-40B4-BE49-F238E27FC236}">
                <a16:creationId xmlns:a16="http://schemas.microsoft.com/office/drawing/2014/main" xmlns="" id="{37BAB5ED-9EF9-45C3-A0D7-0D46077AB7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11490" y="3267398"/>
            <a:ext cx="5837424" cy="698179"/>
          </a:xfrm>
          <a:prstGeom prst="rect">
            <a:avLst/>
          </a:prstGeom>
        </p:spPr>
      </p:pic>
      <p:sp>
        <p:nvSpPr>
          <p:cNvPr id="10" name="TextBox 8">
            <a:extLst>
              <a:ext uri="{FF2B5EF4-FFF2-40B4-BE49-F238E27FC236}">
                <a16:creationId xmlns:a16="http://schemas.microsoft.com/office/drawing/2014/main" xmlns="" id="{18C79F56-AA37-4AF5-B9EA-8E9FD263162D}"/>
              </a:ext>
            </a:extLst>
          </p:cNvPr>
          <p:cNvSpPr txBox="1"/>
          <p:nvPr/>
        </p:nvSpPr>
        <p:spPr>
          <a:xfrm>
            <a:off x="3982624" y="4148916"/>
            <a:ext cx="4226752" cy="438582"/>
          </a:xfrm>
          <a:prstGeom prst="rect">
            <a:avLst/>
          </a:prstGeom>
          <a:noFill/>
        </p:spPr>
        <p:txBody>
          <a:bodyPr wrap="square" lIns="68580" tIns="34290" rIns="68580" bIns="34290" rtlCol="0">
            <a:spAutoFit/>
          </a:bodyPr>
          <a:lstStyle/>
          <a:p>
            <a:pPr algn="ctr" defTabSz="914400"/>
            <a:r>
              <a:rPr lang="zh-CN" altLang="en-US" sz="2400" dirty="0">
                <a:solidFill>
                  <a:srgbClr val="DC0020"/>
                </a:solidFill>
                <a:latin typeface="微软雅黑"/>
                <a:ea typeface="微软雅黑"/>
                <a:cs typeface="Montserrat" charset="0"/>
                <a:sym typeface="微软雅黑"/>
              </a:rPr>
              <a:t>纪念五四运动</a:t>
            </a:r>
            <a:r>
              <a:rPr lang="en-US" altLang="zh-CN" sz="2400" dirty="0">
                <a:solidFill>
                  <a:srgbClr val="DC0020"/>
                </a:solidFill>
                <a:latin typeface="微软雅黑"/>
                <a:ea typeface="微软雅黑"/>
                <a:cs typeface="Montserrat" charset="0"/>
                <a:sym typeface="微软雅黑"/>
              </a:rPr>
              <a:t>10X</a:t>
            </a:r>
            <a:r>
              <a:rPr lang="zh-CN" altLang="en-US" sz="2400" dirty="0">
                <a:solidFill>
                  <a:srgbClr val="DC0020"/>
                </a:solidFill>
                <a:latin typeface="微软雅黑"/>
                <a:ea typeface="微软雅黑"/>
                <a:cs typeface="Montserrat" charset="0"/>
                <a:sym typeface="微软雅黑"/>
              </a:rPr>
              <a:t>周年</a:t>
            </a:r>
          </a:p>
        </p:txBody>
      </p:sp>
      <p:cxnSp>
        <p:nvCxnSpPr>
          <p:cNvPr id="11" name="直接连接符 10">
            <a:extLst>
              <a:ext uri="{FF2B5EF4-FFF2-40B4-BE49-F238E27FC236}">
                <a16:creationId xmlns:a16="http://schemas.microsoft.com/office/drawing/2014/main" xmlns="" id="{9C652612-D580-48BF-B44F-A61525FE0743}"/>
              </a:ext>
            </a:extLst>
          </p:cNvPr>
          <p:cNvCxnSpPr/>
          <p:nvPr/>
        </p:nvCxnSpPr>
        <p:spPr>
          <a:xfrm>
            <a:off x="3618759" y="4404158"/>
            <a:ext cx="885182" cy="0"/>
          </a:xfrm>
          <a:prstGeom prst="line">
            <a:avLst/>
          </a:prstGeom>
          <a:noFill/>
          <a:ln w="6350" cap="flat" cmpd="sng" algn="ctr">
            <a:gradFill>
              <a:gsLst>
                <a:gs pos="100000">
                  <a:srgbClr val="C00000"/>
                </a:gs>
                <a:gs pos="0">
                  <a:srgbClr val="C00000">
                    <a:alpha val="0"/>
                  </a:srgbClr>
                </a:gs>
              </a:gsLst>
              <a:lin ang="0" scaled="0"/>
            </a:gradFill>
            <a:prstDash val="solid"/>
            <a:miter lim="800000"/>
            <a:headEnd type="oval" w="med" len="med"/>
            <a:tailEnd type="oval" w="med" len="med"/>
          </a:ln>
          <a:effectLst/>
        </p:spPr>
      </p:cxnSp>
      <p:cxnSp>
        <p:nvCxnSpPr>
          <p:cNvPr id="12" name="直接连接符 11">
            <a:extLst>
              <a:ext uri="{FF2B5EF4-FFF2-40B4-BE49-F238E27FC236}">
                <a16:creationId xmlns:a16="http://schemas.microsoft.com/office/drawing/2014/main" xmlns="" id="{8DD1771A-BB0F-428D-A850-A981FF7964CB}"/>
              </a:ext>
            </a:extLst>
          </p:cNvPr>
          <p:cNvCxnSpPr/>
          <p:nvPr/>
        </p:nvCxnSpPr>
        <p:spPr>
          <a:xfrm>
            <a:off x="7644988" y="4404158"/>
            <a:ext cx="941074" cy="0"/>
          </a:xfrm>
          <a:prstGeom prst="line">
            <a:avLst/>
          </a:prstGeom>
          <a:noFill/>
          <a:ln w="6350" cap="flat" cmpd="sng" algn="ctr">
            <a:gradFill>
              <a:gsLst>
                <a:gs pos="0">
                  <a:srgbClr val="C00000"/>
                </a:gs>
                <a:gs pos="100000">
                  <a:srgbClr val="C00000">
                    <a:alpha val="0"/>
                  </a:srgbClr>
                </a:gs>
              </a:gsLst>
              <a:lin ang="0" scaled="0"/>
            </a:gradFill>
            <a:prstDash val="solid"/>
            <a:miter lim="800000"/>
            <a:headEnd type="oval" w="med" len="med"/>
            <a:tailEnd type="oval" w="med" len="med"/>
          </a:ln>
          <a:effectLst/>
        </p:spPr>
      </p:cxnSp>
      <p:pic>
        <p:nvPicPr>
          <p:cNvPr id="22" name="图片 21">
            <a:extLst>
              <a:ext uri="{FF2B5EF4-FFF2-40B4-BE49-F238E27FC236}">
                <a16:creationId xmlns:a16="http://schemas.microsoft.com/office/drawing/2014/main" xmlns="" id="{2954E99B-012A-424B-A600-4DD9A470DB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4636" y="1637882"/>
            <a:ext cx="10342728" cy="1637721"/>
          </a:xfrm>
          <a:prstGeom prst="rect">
            <a:avLst/>
          </a:prstGeom>
        </p:spPr>
      </p:pic>
      <p:pic>
        <p:nvPicPr>
          <p:cNvPr id="24" name="图片 23">
            <a:extLst>
              <a:ext uri="{FF2B5EF4-FFF2-40B4-BE49-F238E27FC236}">
                <a16:creationId xmlns:a16="http://schemas.microsoft.com/office/drawing/2014/main" xmlns="" id="{885923EF-670F-4B22-97C8-BB655AE394D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66395" y="433248"/>
            <a:ext cx="8259210" cy="752613"/>
          </a:xfrm>
          <a:prstGeom prst="rect">
            <a:avLst/>
          </a:prstGeom>
        </p:spPr>
      </p:pic>
      <p:pic>
        <p:nvPicPr>
          <p:cNvPr id="28" name="图片 27">
            <a:extLst>
              <a:ext uri="{FF2B5EF4-FFF2-40B4-BE49-F238E27FC236}">
                <a16:creationId xmlns:a16="http://schemas.microsoft.com/office/drawing/2014/main" xmlns="" id="{DD0E8F99-5558-43E5-A3E8-C7A896C12B1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315453" y="407909"/>
            <a:ext cx="1497822" cy="1495191"/>
          </a:xfrm>
          <a:prstGeom prst="rect">
            <a:avLst/>
          </a:prstGeom>
        </p:spPr>
      </p:pic>
    </p:spTree>
    <p:extLst>
      <p:ext uri="{BB962C8B-B14F-4D97-AF65-F5344CB8AC3E}">
        <p14:creationId xmlns:p14="http://schemas.microsoft.com/office/powerpoint/2010/main" val="164330098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par>
                                <p:cTn id="31" presetID="2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1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A33E60CE-FCB7-4170-948D-A6E929BD7F34}"/>
              </a:ext>
            </a:extLst>
          </p:cNvPr>
          <p:cNvSpPr/>
          <p:nvPr/>
        </p:nvSpPr>
        <p:spPr>
          <a:xfrm>
            <a:off x="3833938" y="1869895"/>
            <a:ext cx="7003143" cy="1754326"/>
          </a:xfrm>
          <a:prstGeom prst="rect">
            <a:avLst/>
          </a:prstGeom>
        </p:spPr>
        <p:txBody>
          <a:bodyPr wrap="square">
            <a:spAutoFit/>
          </a:bodyPr>
          <a:lstStyle/>
          <a:p>
            <a:pPr algn="just" fontAlgn="base">
              <a:lnSpc>
                <a:spcPct val="150000"/>
              </a:lnSpc>
              <a:spcBef>
                <a:spcPct val="0"/>
              </a:spcBef>
              <a:spcAft>
                <a:spcPct val="0"/>
              </a:spcAft>
              <a:defRPr/>
            </a:pPr>
            <a:r>
              <a:rPr lang="zh-CN" altLang="en-US" kern="0" dirty="0">
                <a:ln w="3175">
                  <a:noFill/>
                </a:ln>
                <a:latin typeface="微软雅黑"/>
                <a:ea typeface="微软雅黑"/>
                <a:sym typeface="微软雅黑"/>
              </a:rPr>
              <a:t>五四运动是以一批先进青年知识分子为先锋、广大人民群众参加的彻底反帝反封建的伟大爱国革命运动，也是一场伟大的思想解放运动和新文化运动。这场运动，成为中国旧民主主义革命走向新民主主义革命的转折点，成为当代中华民族伟大复兴事业的新起点。</a:t>
            </a:r>
          </a:p>
        </p:txBody>
      </p:sp>
      <p:sp>
        <p:nvSpPr>
          <p:cNvPr id="4" name="矩形 3">
            <a:extLst>
              <a:ext uri="{FF2B5EF4-FFF2-40B4-BE49-F238E27FC236}">
                <a16:creationId xmlns:a16="http://schemas.microsoft.com/office/drawing/2014/main" xmlns="" id="{C0D26012-6E99-4153-B21A-B7A32CB382DD}"/>
              </a:ext>
            </a:extLst>
          </p:cNvPr>
          <p:cNvSpPr/>
          <p:nvPr/>
        </p:nvSpPr>
        <p:spPr>
          <a:xfrm>
            <a:off x="1417093" y="4149486"/>
            <a:ext cx="7086596" cy="2169825"/>
          </a:xfrm>
          <a:prstGeom prst="rect">
            <a:avLst/>
          </a:prstGeom>
        </p:spPr>
        <p:txBody>
          <a:bodyPr wrap="square">
            <a:spAutoFit/>
          </a:bodyPr>
          <a:lstStyle/>
          <a:p>
            <a:pPr algn="just" fontAlgn="base">
              <a:lnSpc>
                <a:spcPct val="150000"/>
              </a:lnSpc>
              <a:spcBef>
                <a:spcPct val="0"/>
              </a:spcBef>
              <a:spcAft>
                <a:spcPct val="0"/>
              </a:spcAft>
            </a:pPr>
            <a:r>
              <a:rPr lang="zh-CN" altLang="en-US" kern="0" dirty="0">
                <a:ln w="3175">
                  <a:noFill/>
                </a:ln>
                <a:latin typeface="微软雅黑"/>
                <a:ea typeface="微软雅黑"/>
                <a:sym typeface="微软雅黑"/>
              </a:rPr>
              <a:t>五四运动鲜明地贯穿着彻底地不妥协地反帝反封建的爱国主题，猛烈地冲击和荡涤着几千年来的封建旧礼教、旧道德、旧思想、旧文化。热爱祖国、追求进步的青年们，在经历了五四运动后，引起近现代中国政治、社会和思想领域发生重大变化。五四运动在推动中国社会进步方面发挥了重大作用，树立了一座推动中国历史进步的丰碑。</a:t>
            </a:r>
          </a:p>
        </p:txBody>
      </p:sp>
      <p:pic>
        <p:nvPicPr>
          <p:cNvPr id="5" name="图片 4">
            <a:extLst>
              <a:ext uri="{FF2B5EF4-FFF2-40B4-BE49-F238E27FC236}">
                <a16:creationId xmlns:a16="http://schemas.microsoft.com/office/drawing/2014/main" xmlns="" id="{FF86F3A0-153A-459B-817A-31A49E156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900000">
            <a:off x="1523053" y="1692211"/>
            <a:ext cx="1887804" cy="1978606"/>
          </a:xfrm>
          <a:prstGeom prst="rect">
            <a:avLst/>
          </a:prstGeom>
        </p:spPr>
      </p:pic>
      <p:sp>
        <p:nvSpPr>
          <p:cNvPr id="6" name="TextBox 60">
            <a:extLst>
              <a:ext uri="{FF2B5EF4-FFF2-40B4-BE49-F238E27FC236}">
                <a16:creationId xmlns:a16="http://schemas.microsoft.com/office/drawing/2014/main" xmlns="" id="{BC99D21A-2004-4839-B26B-D0475917D2AB}"/>
              </a:ext>
            </a:extLst>
          </p:cNvPr>
          <p:cNvSpPr txBox="1">
            <a:spLocks noChangeArrowheads="1"/>
          </p:cNvSpPr>
          <p:nvPr/>
        </p:nvSpPr>
        <p:spPr bwMode="auto">
          <a:xfrm>
            <a:off x="1417093" y="2294669"/>
            <a:ext cx="2153775" cy="1040522"/>
          </a:xfrm>
          <a:prstGeom prst="ellipse">
            <a:avLst/>
          </a:prstGeom>
          <a:noFill/>
          <a:ln w="19050">
            <a:noFill/>
          </a:ln>
        </p:spPr>
        <p:txBody>
          <a:bodyPr wrap="square" lIns="0" tIns="0" rIns="0" bIns="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defTabSz="914332" eaLnBrk="1" hangingPunct="1">
              <a:defRPr/>
            </a:pPr>
            <a:r>
              <a:rPr lang="zh-CN" altLang="en-US" sz="2800" b="1" kern="0" dirty="0">
                <a:solidFill>
                  <a:srgbClr val="C00000"/>
                </a:solidFill>
                <a:latin typeface="微软雅黑"/>
                <a:ea typeface="微软雅黑"/>
                <a:cs typeface="+mn-ea"/>
                <a:sym typeface="微软雅黑"/>
              </a:rPr>
              <a:t>民族伟大复兴</a:t>
            </a:r>
          </a:p>
        </p:txBody>
      </p:sp>
      <p:cxnSp>
        <p:nvCxnSpPr>
          <p:cNvPr id="7" name="直接连接符 6">
            <a:extLst>
              <a:ext uri="{FF2B5EF4-FFF2-40B4-BE49-F238E27FC236}">
                <a16:creationId xmlns:a16="http://schemas.microsoft.com/office/drawing/2014/main" xmlns="" id="{87874CF9-663A-4F1F-808D-4C83F94A6297}"/>
              </a:ext>
            </a:extLst>
          </p:cNvPr>
          <p:cNvCxnSpPr/>
          <p:nvPr/>
        </p:nvCxnSpPr>
        <p:spPr>
          <a:xfrm>
            <a:off x="3456567" y="1811837"/>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881C35EC-346D-4881-A64C-09ED83488AAF}"/>
              </a:ext>
            </a:extLst>
          </p:cNvPr>
          <p:cNvCxnSpPr/>
          <p:nvPr/>
        </p:nvCxnSpPr>
        <p:spPr>
          <a:xfrm>
            <a:off x="3801061" y="3529966"/>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xmlns="" id="{C715A1AB-7B52-49C8-ADCD-880B09569B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700000" flipH="1">
            <a:off x="8981712" y="4194950"/>
            <a:ext cx="1887804" cy="1978606"/>
          </a:xfrm>
          <a:prstGeom prst="rect">
            <a:avLst/>
          </a:prstGeom>
        </p:spPr>
      </p:pic>
      <p:sp>
        <p:nvSpPr>
          <p:cNvPr id="11" name="TextBox 60">
            <a:extLst>
              <a:ext uri="{FF2B5EF4-FFF2-40B4-BE49-F238E27FC236}">
                <a16:creationId xmlns:a16="http://schemas.microsoft.com/office/drawing/2014/main" xmlns="" id="{0D57F04A-EEB5-4422-8347-B63302337C92}"/>
              </a:ext>
            </a:extLst>
          </p:cNvPr>
          <p:cNvSpPr txBox="1">
            <a:spLocks noChangeArrowheads="1"/>
          </p:cNvSpPr>
          <p:nvPr/>
        </p:nvSpPr>
        <p:spPr bwMode="auto">
          <a:xfrm>
            <a:off x="8822678" y="4795419"/>
            <a:ext cx="2139814" cy="1040522"/>
          </a:xfrm>
          <a:prstGeom prst="ellipse">
            <a:avLst/>
          </a:prstGeom>
          <a:noFill/>
          <a:ln w="19050">
            <a:noFill/>
          </a:ln>
        </p:spPr>
        <p:txBody>
          <a:bodyPr wrap="square" lIns="0" tIns="0" rIns="0" bIns="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defTabSz="914332" eaLnBrk="1" hangingPunct="1">
              <a:defRPr/>
            </a:pPr>
            <a:r>
              <a:rPr lang="zh-CN" altLang="en-US" sz="2800" b="1" kern="0" dirty="0">
                <a:solidFill>
                  <a:srgbClr val="C00000"/>
                </a:solidFill>
                <a:latin typeface="微软雅黑"/>
                <a:ea typeface="微软雅黑"/>
                <a:cs typeface="+mn-ea"/>
                <a:sym typeface="微软雅黑"/>
              </a:rPr>
              <a:t>推动社会进步</a:t>
            </a:r>
          </a:p>
        </p:txBody>
      </p:sp>
      <p:cxnSp>
        <p:nvCxnSpPr>
          <p:cNvPr id="12" name="直接连接符 11">
            <a:extLst>
              <a:ext uri="{FF2B5EF4-FFF2-40B4-BE49-F238E27FC236}">
                <a16:creationId xmlns:a16="http://schemas.microsoft.com/office/drawing/2014/main" xmlns="" id="{DEC7AD50-6B58-48C2-A801-AA83D20075DB}"/>
              </a:ext>
            </a:extLst>
          </p:cNvPr>
          <p:cNvCxnSpPr/>
          <p:nvPr/>
        </p:nvCxnSpPr>
        <p:spPr>
          <a:xfrm>
            <a:off x="1536832" y="4105524"/>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D293DF4F-FD4E-452C-9298-B6C01A30E5C4}"/>
              </a:ext>
            </a:extLst>
          </p:cNvPr>
          <p:cNvCxnSpPr/>
          <p:nvPr/>
        </p:nvCxnSpPr>
        <p:spPr>
          <a:xfrm>
            <a:off x="1442164" y="6277591"/>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xmlns="" id="{0333C19E-6D23-4519-85A3-60C7B60EAAB7}"/>
              </a:ext>
            </a:extLst>
          </p:cNvPr>
          <p:cNvSpPr txBox="1"/>
          <p:nvPr/>
        </p:nvSpPr>
        <p:spPr>
          <a:xfrm>
            <a:off x="1331829" y="243726"/>
            <a:ext cx="7559993" cy="600164"/>
          </a:xfrm>
          <a:prstGeom prst="rect">
            <a:avLst/>
          </a:prstGeom>
          <a:noFill/>
        </p:spPr>
        <p:txBody>
          <a:bodyPr wrap="square" rtlCol="0">
            <a:spAutoFit/>
          </a:bodyPr>
          <a:lstStyle/>
          <a:p>
            <a:pPr algn="l"/>
            <a:r>
              <a:rPr lang="zh-CN" altLang="en-US" sz="3300" b="1" dirty="0">
                <a:gradFill>
                  <a:gsLst>
                    <a:gs pos="10000">
                      <a:srgbClr val="C00000"/>
                    </a:gs>
                    <a:gs pos="70000">
                      <a:srgbClr val="FF0000"/>
                    </a:gs>
                  </a:gsLst>
                  <a:lin ang="5400000" scaled="1"/>
                </a:gradFill>
                <a:latin typeface="微软雅黑"/>
                <a:ea typeface="微软雅黑"/>
                <a:sym typeface="微软雅黑"/>
              </a:rPr>
              <a:t>解读五四精神</a:t>
            </a:r>
            <a:r>
              <a:rPr lang="en-US" altLang="zh-CN" sz="3300" b="1" dirty="0">
                <a:gradFill>
                  <a:gsLst>
                    <a:gs pos="10000">
                      <a:srgbClr val="C00000"/>
                    </a:gs>
                    <a:gs pos="70000">
                      <a:srgbClr val="FF0000"/>
                    </a:gs>
                  </a:gsLst>
                  <a:lin ang="5400000" scaled="1"/>
                </a:gradFill>
                <a:latin typeface="微软雅黑"/>
                <a:ea typeface="微软雅黑"/>
                <a:sym typeface="微软雅黑"/>
              </a:rPr>
              <a:t>-</a:t>
            </a:r>
            <a:r>
              <a:rPr lang="zh-CN" altLang="en-US" sz="3300" b="1" dirty="0">
                <a:gradFill>
                  <a:gsLst>
                    <a:gs pos="10000">
                      <a:srgbClr val="C00000"/>
                    </a:gs>
                    <a:gs pos="70000">
                      <a:srgbClr val="FF0000"/>
                    </a:gs>
                  </a:gsLst>
                  <a:lin ang="5400000" scaled="1"/>
                </a:gradFill>
                <a:latin typeface="微软雅黑"/>
                <a:ea typeface="微软雅黑"/>
                <a:sym typeface="微软雅黑"/>
              </a:rPr>
              <a:t>五四精神的历史意义</a:t>
            </a:r>
          </a:p>
        </p:txBody>
      </p:sp>
    </p:spTree>
    <p:extLst>
      <p:ext uri="{BB962C8B-B14F-4D97-AF65-F5344CB8AC3E}">
        <p14:creationId xmlns:p14="http://schemas.microsoft.com/office/powerpoint/2010/main" val="338271661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38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500"/>
                            </p:stCondLst>
                            <p:childTnLst>
                              <p:par>
                                <p:cTn id="21" presetID="50" presetClass="entr" presetSubtype="0" decel="100000" fill="hold" grpId="0" nodeType="afterEffect">
                                  <p:stCondLst>
                                    <p:cond delay="0"/>
                                  </p:stCondLst>
                                  <p:iterate type="lt">
                                    <p:tmPct val="14000"/>
                                  </p:iterate>
                                  <p:childTnLst>
                                    <p:set>
                                      <p:cBhvr>
                                        <p:cTn id="22" dur="1" fill="hold">
                                          <p:stCondLst>
                                            <p:cond delay="0"/>
                                          </p:stCondLst>
                                        </p:cTn>
                                        <p:tgtEl>
                                          <p:spTgt spid="3"/>
                                        </p:tgtEl>
                                        <p:attrNameLst>
                                          <p:attrName>style.visibility</p:attrName>
                                        </p:attrNameLst>
                                      </p:cBhvr>
                                      <p:to>
                                        <p:strVal val="visible"/>
                                      </p:to>
                                    </p:set>
                                    <p:anim calcmode="lin" valueType="num">
                                      <p:cBhvr>
                                        <p:cTn id="23" dur="150" fill="hold"/>
                                        <p:tgtEl>
                                          <p:spTgt spid="3"/>
                                        </p:tgtEl>
                                        <p:attrNameLst>
                                          <p:attrName>ppt_w</p:attrName>
                                        </p:attrNameLst>
                                      </p:cBhvr>
                                      <p:tavLst>
                                        <p:tav tm="0">
                                          <p:val>
                                            <p:strVal val="#ppt_w+.3"/>
                                          </p:val>
                                        </p:tav>
                                        <p:tav tm="100000">
                                          <p:val>
                                            <p:strVal val="#ppt_w"/>
                                          </p:val>
                                        </p:tav>
                                      </p:tavLst>
                                    </p:anim>
                                    <p:anim calcmode="lin" valueType="num">
                                      <p:cBhvr>
                                        <p:cTn id="24" dur="150" fill="hold"/>
                                        <p:tgtEl>
                                          <p:spTgt spid="3"/>
                                        </p:tgtEl>
                                        <p:attrNameLst>
                                          <p:attrName>ppt_h</p:attrName>
                                        </p:attrNameLst>
                                      </p:cBhvr>
                                      <p:tavLst>
                                        <p:tav tm="0">
                                          <p:val>
                                            <p:strVal val="#ppt_h"/>
                                          </p:val>
                                        </p:tav>
                                        <p:tav tm="100000">
                                          <p:val>
                                            <p:strVal val="#ppt_h"/>
                                          </p:val>
                                        </p:tav>
                                      </p:tavLst>
                                    </p:anim>
                                    <p:animEffect transition="in" filter="fade">
                                      <p:cBhvr>
                                        <p:cTn id="25" dur="150"/>
                                        <p:tgtEl>
                                          <p:spTgt spid="3"/>
                                        </p:tgtEl>
                                      </p:cBhvr>
                                    </p:animEffect>
                                  </p:childTnLst>
                                </p:cTn>
                              </p:par>
                              <p:par>
                                <p:cTn id="26" presetID="2" presetClass="entr" presetSubtype="2" decel="3800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1+#ppt_w/2"/>
                                          </p:val>
                                        </p:tav>
                                        <p:tav tm="100000">
                                          <p:val>
                                            <p:strVal val="#ppt_x"/>
                                          </p:val>
                                        </p:tav>
                                      </p:tavLst>
                                    </p:anim>
                                    <p:anim calcmode="lin" valueType="num">
                                      <p:cBhvr additive="base">
                                        <p:cTn id="29" dur="10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2" decel="38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1+#ppt_w/2"/>
                                          </p:val>
                                        </p:tav>
                                        <p:tav tm="100000">
                                          <p:val>
                                            <p:strVal val="#ppt_x"/>
                                          </p:val>
                                        </p:tav>
                                      </p:tavLst>
                                    </p:anim>
                                    <p:anim calcmode="lin" valueType="num">
                                      <p:cBhvr additive="base">
                                        <p:cTn id="33" dur="10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4044"/>
                            </p:stCondLst>
                            <p:childTnLst>
                              <p:par>
                                <p:cTn id="35" presetID="22" presetClass="entr" presetSubtype="2"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par>
                                <p:cTn id="38" presetID="22" presetClass="entr" presetSubtype="2"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500"/>
                                        <p:tgtEl>
                                          <p:spTgt spid="13"/>
                                        </p:tgtEl>
                                      </p:cBhvr>
                                    </p:animEffect>
                                  </p:childTnLst>
                                </p:cTn>
                              </p:par>
                            </p:childTnLst>
                          </p:cTn>
                        </p:par>
                        <p:par>
                          <p:cTn id="41" fill="hold">
                            <p:stCondLst>
                              <p:cond delay="4544"/>
                            </p:stCondLst>
                            <p:childTnLst>
                              <p:par>
                                <p:cTn id="42" presetID="50" presetClass="entr" presetSubtype="0" decel="100000" fill="hold" grpId="0" nodeType="afterEffect">
                                  <p:stCondLst>
                                    <p:cond delay="0"/>
                                  </p:stCondLst>
                                  <p:iterate type="lt">
                                    <p:tmPct val="14000"/>
                                  </p:iterate>
                                  <p:childTnLst>
                                    <p:set>
                                      <p:cBhvr>
                                        <p:cTn id="43" dur="1" fill="hold">
                                          <p:stCondLst>
                                            <p:cond delay="0"/>
                                          </p:stCondLst>
                                        </p:cTn>
                                        <p:tgtEl>
                                          <p:spTgt spid="4"/>
                                        </p:tgtEl>
                                        <p:attrNameLst>
                                          <p:attrName>style.visibility</p:attrName>
                                        </p:attrNameLst>
                                      </p:cBhvr>
                                      <p:to>
                                        <p:strVal val="visible"/>
                                      </p:to>
                                    </p:set>
                                    <p:anim calcmode="lin" valueType="num">
                                      <p:cBhvr>
                                        <p:cTn id="44" dur="150" fill="hold"/>
                                        <p:tgtEl>
                                          <p:spTgt spid="4"/>
                                        </p:tgtEl>
                                        <p:attrNameLst>
                                          <p:attrName>ppt_w</p:attrName>
                                        </p:attrNameLst>
                                      </p:cBhvr>
                                      <p:tavLst>
                                        <p:tav tm="0">
                                          <p:val>
                                            <p:strVal val="#ppt_w+.3"/>
                                          </p:val>
                                        </p:tav>
                                        <p:tav tm="100000">
                                          <p:val>
                                            <p:strVal val="#ppt_w"/>
                                          </p:val>
                                        </p:tav>
                                      </p:tavLst>
                                    </p:anim>
                                    <p:anim calcmode="lin" valueType="num">
                                      <p:cBhvr>
                                        <p:cTn id="45" dur="150" fill="hold"/>
                                        <p:tgtEl>
                                          <p:spTgt spid="4"/>
                                        </p:tgtEl>
                                        <p:attrNameLst>
                                          <p:attrName>ppt_h</p:attrName>
                                        </p:attrNameLst>
                                      </p:cBhvr>
                                      <p:tavLst>
                                        <p:tav tm="0">
                                          <p:val>
                                            <p:strVal val="#ppt_h"/>
                                          </p:val>
                                        </p:tav>
                                        <p:tav tm="100000">
                                          <p:val>
                                            <p:strVal val="#ppt_h"/>
                                          </p:val>
                                        </p:tav>
                                      </p:tavLst>
                                    </p:anim>
                                    <p:animEffect transition="in" filter="fade">
                                      <p:cBhvr>
                                        <p:cTn id="46" dur="1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D542FC98-9591-4C2C-A9C4-DA4DBF08E679}"/>
              </a:ext>
            </a:extLst>
          </p:cNvPr>
          <p:cNvGrpSpPr/>
          <p:nvPr/>
        </p:nvGrpSpPr>
        <p:grpSpPr>
          <a:xfrm>
            <a:off x="604361" y="1477373"/>
            <a:ext cx="2822335" cy="3852642"/>
            <a:chOff x="1892346" y="2034820"/>
            <a:chExt cx="2822335" cy="4136833"/>
          </a:xfrm>
        </p:grpSpPr>
        <p:grpSp>
          <p:nvGrpSpPr>
            <p:cNvPr id="3" name="组合 2">
              <a:extLst>
                <a:ext uri="{FF2B5EF4-FFF2-40B4-BE49-F238E27FC236}">
                  <a16:creationId xmlns:a16="http://schemas.microsoft.com/office/drawing/2014/main" xmlns="" id="{066656CC-6EFB-46E9-B792-EB547CDCF9F8}"/>
                </a:ext>
              </a:extLst>
            </p:cNvPr>
            <p:cNvGrpSpPr/>
            <p:nvPr/>
          </p:nvGrpSpPr>
          <p:grpSpPr>
            <a:xfrm>
              <a:off x="1892346" y="2034820"/>
              <a:ext cx="2822335" cy="4136833"/>
              <a:chOff x="-1790651" y="999771"/>
              <a:chExt cx="3683400" cy="5398938"/>
            </a:xfrm>
          </p:grpSpPr>
          <p:grpSp>
            <p:nvGrpSpPr>
              <p:cNvPr id="6" name="组合 5">
                <a:extLst>
                  <a:ext uri="{FF2B5EF4-FFF2-40B4-BE49-F238E27FC236}">
                    <a16:creationId xmlns:a16="http://schemas.microsoft.com/office/drawing/2014/main" xmlns="" id="{35665E7C-7550-4B28-A724-32CC95C47C97}"/>
                  </a:ext>
                </a:extLst>
              </p:cNvPr>
              <p:cNvGrpSpPr/>
              <p:nvPr/>
            </p:nvGrpSpPr>
            <p:grpSpPr>
              <a:xfrm>
                <a:off x="-1790651" y="999771"/>
                <a:ext cx="3683400" cy="5398938"/>
                <a:chOff x="7514016" y="1120636"/>
                <a:chExt cx="3146938" cy="4612620"/>
              </a:xfrm>
            </p:grpSpPr>
            <p:sp>
              <p:nvSpPr>
                <p:cNvPr id="13" name="任意多边形: 形状 12">
                  <a:extLst>
                    <a:ext uri="{FF2B5EF4-FFF2-40B4-BE49-F238E27FC236}">
                      <a16:creationId xmlns:a16="http://schemas.microsoft.com/office/drawing/2014/main" xmlns="" id="{0C610233-F972-40FC-BFB0-7491552C3E01}"/>
                    </a:ext>
                  </a:extLst>
                </p:cNvPr>
                <p:cNvSpPr/>
                <p:nvPr/>
              </p:nvSpPr>
              <p:spPr bwMode="auto">
                <a:xfrm>
                  <a:off x="7514016" y="1120636"/>
                  <a:ext cx="3059176" cy="4612620"/>
                </a:xfrm>
                <a:custGeom>
                  <a:avLst/>
                  <a:gdLst>
                    <a:gd name="connsiteX0" fmla="*/ 142969 w 3552917"/>
                    <a:gd name="connsiteY0" fmla="*/ 0 h 4612620"/>
                    <a:gd name="connsiteX1" fmla="*/ 2864067 w 3552917"/>
                    <a:gd name="connsiteY1" fmla="*/ 0 h 4612620"/>
                    <a:gd name="connsiteX2" fmla="*/ 3552917 w 3552917"/>
                    <a:gd name="connsiteY2" fmla="*/ 688850 h 4612620"/>
                    <a:gd name="connsiteX3" fmla="*/ 3552917 w 3552917"/>
                    <a:gd name="connsiteY3" fmla="*/ 4469651 h 4612620"/>
                    <a:gd name="connsiteX4" fmla="*/ 3409948 w 3552917"/>
                    <a:gd name="connsiteY4" fmla="*/ 4612620 h 4612620"/>
                    <a:gd name="connsiteX5" fmla="*/ 142969 w 3552917"/>
                    <a:gd name="connsiteY5" fmla="*/ 4612620 h 4612620"/>
                    <a:gd name="connsiteX6" fmla="*/ 0 w 3552917"/>
                    <a:gd name="connsiteY6" fmla="*/ 4469651 h 4612620"/>
                    <a:gd name="connsiteX7" fmla="*/ 0 w 3552917"/>
                    <a:gd name="connsiteY7" fmla="*/ 142969 h 4612620"/>
                    <a:gd name="connsiteX8" fmla="*/ 142969 w 3552917"/>
                    <a:gd name="connsiteY8" fmla="*/ 0 h 461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2917" h="4612620">
                      <a:moveTo>
                        <a:pt x="142969" y="0"/>
                      </a:moveTo>
                      <a:lnTo>
                        <a:pt x="2864067" y="0"/>
                      </a:lnTo>
                      <a:lnTo>
                        <a:pt x="3552917" y="688850"/>
                      </a:lnTo>
                      <a:lnTo>
                        <a:pt x="3552917" y="4469651"/>
                      </a:lnTo>
                      <a:cubicBezTo>
                        <a:pt x="3552917" y="4548611"/>
                        <a:pt x="3488908" y="4612620"/>
                        <a:pt x="3409948" y="4612620"/>
                      </a:cubicBezTo>
                      <a:lnTo>
                        <a:pt x="142969" y="4612620"/>
                      </a:lnTo>
                      <a:cubicBezTo>
                        <a:pt x="64009" y="4612620"/>
                        <a:pt x="0" y="4548611"/>
                        <a:pt x="0" y="4469651"/>
                      </a:cubicBezTo>
                      <a:lnTo>
                        <a:pt x="0" y="142969"/>
                      </a:lnTo>
                      <a:cubicBezTo>
                        <a:pt x="0" y="64009"/>
                        <a:pt x="64009" y="0"/>
                        <a:pt x="142969" y="0"/>
                      </a:cubicBezTo>
                      <a:close/>
                    </a:path>
                  </a:pathLst>
                </a:custGeom>
                <a:solidFill>
                  <a:srgbClr val="FFFFFF"/>
                </a:solidFill>
                <a:ln w="6350" cap="flat" cmpd="sng" algn="ctr">
                  <a:solidFill>
                    <a:srgbClr val="969696">
                      <a:lumMod val="40000"/>
                      <a:lumOff val="60000"/>
                    </a:srgbClr>
                  </a:solidFill>
                  <a:prstDash val="solid"/>
                  <a:round/>
                  <a:headEnd type="none" w="med" len="med"/>
                  <a:tailEnd type="none" w="med" len="med"/>
                </a:ln>
                <a:effectLst>
                  <a:outerShdw blurRad="12700" dist="127000" dir="2700000" algn="t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buFont typeface="Arial" pitchFamily="34" charset="0"/>
                    <a:buNone/>
                    <a:defRPr/>
                  </a:pPr>
                  <a:endParaRPr lang="zh-CN" altLang="en-US" kern="0">
                    <a:solidFill>
                      <a:srgbClr val="3D3D3D"/>
                    </a:solidFill>
                    <a:latin typeface="微软雅黑"/>
                    <a:ea typeface="微软雅黑"/>
                    <a:sym typeface="微软雅黑"/>
                  </a:endParaRPr>
                </a:p>
              </p:txBody>
            </p:sp>
            <p:sp>
              <p:nvSpPr>
                <p:cNvPr id="14" name="任意多边形: 形状 13">
                  <a:extLst>
                    <a:ext uri="{FF2B5EF4-FFF2-40B4-BE49-F238E27FC236}">
                      <a16:creationId xmlns:a16="http://schemas.microsoft.com/office/drawing/2014/main" xmlns="" id="{2B79807E-6ACA-4A7A-84CE-5A31682DD3BE}"/>
                    </a:ext>
                  </a:extLst>
                </p:cNvPr>
                <p:cNvSpPr/>
                <p:nvPr/>
              </p:nvSpPr>
              <p:spPr bwMode="auto">
                <a:xfrm rot="10800000">
                  <a:off x="9972104" y="1120636"/>
                  <a:ext cx="688850" cy="688850"/>
                </a:xfrm>
                <a:custGeom>
                  <a:avLst/>
                  <a:gdLst>
                    <a:gd name="connsiteX0" fmla="*/ 0 w 688850"/>
                    <a:gd name="connsiteY0" fmla="*/ 0 h 688850"/>
                    <a:gd name="connsiteX1" fmla="*/ 545881 w 688850"/>
                    <a:gd name="connsiteY1" fmla="*/ 0 h 688850"/>
                    <a:gd name="connsiteX2" fmla="*/ 688850 w 688850"/>
                    <a:gd name="connsiteY2" fmla="*/ 142969 h 688850"/>
                    <a:gd name="connsiteX3" fmla="*/ 688850 w 688850"/>
                    <a:gd name="connsiteY3" fmla="*/ 688850 h 688850"/>
                  </a:gdLst>
                  <a:ahLst/>
                  <a:cxnLst>
                    <a:cxn ang="0">
                      <a:pos x="connsiteX0" y="connsiteY0"/>
                    </a:cxn>
                    <a:cxn ang="0">
                      <a:pos x="connsiteX1" y="connsiteY1"/>
                    </a:cxn>
                    <a:cxn ang="0">
                      <a:pos x="connsiteX2" y="connsiteY2"/>
                    </a:cxn>
                    <a:cxn ang="0">
                      <a:pos x="connsiteX3" y="connsiteY3"/>
                    </a:cxn>
                  </a:cxnLst>
                  <a:rect l="l" t="t" r="r" b="b"/>
                  <a:pathLst>
                    <a:path w="688850" h="688850">
                      <a:moveTo>
                        <a:pt x="0" y="0"/>
                      </a:moveTo>
                      <a:lnTo>
                        <a:pt x="545881" y="0"/>
                      </a:lnTo>
                      <a:cubicBezTo>
                        <a:pt x="624841" y="0"/>
                        <a:pt x="688850" y="64009"/>
                        <a:pt x="688850" y="142969"/>
                      </a:cubicBezTo>
                      <a:lnTo>
                        <a:pt x="688850" y="688850"/>
                      </a:lnTo>
                      <a:close/>
                    </a:path>
                  </a:pathLst>
                </a:custGeom>
                <a:solidFill>
                  <a:srgbClr val="969696">
                    <a:lumMod val="40000"/>
                    <a:lumOff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buFont typeface="Arial" pitchFamily="34" charset="0"/>
                    <a:buNone/>
                    <a:defRPr/>
                  </a:pPr>
                  <a:endParaRPr lang="zh-CN" altLang="en-US" kern="0">
                    <a:solidFill>
                      <a:srgbClr val="3D3D3D"/>
                    </a:solidFill>
                    <a:latin typeface="微软雅黑"/>
                    <a:ea typeface="微软雅黑"/>
                    <a:sym typeface="微软雅黑"/>
                  </a:endParaRPr>
                </a:p>
              </p:txBody>
            </p:sp>
          </p:grpSp>
          <p:sp>
            <p:nvSpPr>
              <p:cNvPr id="7" name="矩形 6">
                <a:extLst>
                  <a:ext uri="{FF2B5EF4-FFF2-40B4-BE49-F238E27FC236}">
                    <a16:creationId xmlns:a16="http://schemas.microsoft.com/office/drawing/2014/main" xmlns="" id="{E698F524-5E42-4FBB-83D9-CB87CDB4BB2A}"/>
                  </a:ext>
                </a:extLst>
              </p:cNvPr>
              <p:cNvSpPr/>
              <p:nvPr/>
            </p:nvSpPr>
            <p:spPr bwMode="auto">
              <a:xfrm>
                <a:off x="-1102578" y="3698809"/>
                <a:ext cx="2592188" cy="194999"/>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Font typeface="Arial" pitchFamily="34" charset="0"/>
                  <a:buNone/>
                  <a:defRPr/>
                </a:pPr>
                <a:endParaRPr lang="zh-CN" altLang="en-US" kern="0">
                  <a:solidFill>
                    <a:srgbClr val="3D3D3D"/>
                  </a:solidFill>
                  <a:latin typeface="微软雅黑"/>
                  <a:ea typeface="微软雅黑"/>
                  <a:sym typeface="微软雅黑"/>
                </a:endParaRPr>
              </a:p>
            </p:txBody>
          </p:sp>
          <p:sp>
            <p:nvSpPr>
              <p:cNvPr id="8" name="矩形 7">
                <a:extLst>
                  <a:ext uri="{FF2B5EF4-FFF2-40B4-BE49-F238E27FC236}">
                    <a16:creationId xmlns:a16="http://schemas.microsoft.com/office/drawing/2014/main" xmlns="" id="{4C773BE3-0103-4CA5-BB82-5B673FEF6265}"/>
                  </a:ext>
                </a:extLst>
              </p:cNvPr>
              <p:cNvSpPr/>
              <p:nvPr/>
            </p:nvSpPr>
            <p:spPr bwMode="auto">
              <a:xfrm>
                <a:off x="-1102578" y="4041700"/>
                <a:ext cx="2592188" cy="194999"/>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Font typeface="Arial" pitchFamily="34" charset="0"/>
                  <a:buNone/>
                  <a:defRPr/>
                </a:pPr>
                <a:endParaRPr lang="zh-CN" altLang="en-US" kern="0">
                  <a:solidFill>
                    <a:srgbClr val="3D3D3D"/>
                  </a:solidFill>
                  <a:latin typeface="微软雅黑"/>
                  <a:ea typeface="微软雅黑"/>
                  <a:sym typeface="微软雅黑"/>
                </a:endParaRPr>
              </a:p>
            </p:txBody>
          </p:sp>
          <p:sp>
            <p:nvSpPr>
              <p:cNvPr id="9" name="矩形 8">
                <a:extLst>
                  <a:ext uri="{FF2B5EF4-FFF2-40B4-BE49-F238E27FC236}">
                    <a16:creationId xmlns:a16="http://schemas.microsoft.com/office/drawing/2014/main" xmlns="" id="{520138E4-8C35-408A-A5FE-2A57ED3745F1}"/>
                  </a:ext>
                </a:extLst>
              </p:cNvPr>
              <p:cNvSpPr/>
              <p:nvPr/>
            </p:nvSpPr>
            <p:spPr bwMode="auto">
              <a:xfrm>
                <a:off x="-1102578" y="4384594"/>
                <a:ext cx="2592188" cy="194999"/>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Font typeface="Arial" pitchFamily="34" charset="0"/>
                  <a:buNone/>
                  <a:defRPr/>
                </a:pPr>
                <a:endParaRPr lang="zh-CN" altLang="en-US" kern="0">
                  <a:solidFill>
                    <a:srgbClr val="3D3D3D"/>
                  </a:solidFill>
                  <a:latin typeface="微软雅黑"/>
                  <a:ea typeface="微软雅黑"/>
                  <a:sym typeface="微软雅黑"/>
                </a:endParaRPr>
              </a:p>
            </p:txBody>
          </p:sp>
          <p:sp>
            <p:nvSpPr>
              <p:cNvPr id="10" name="矩形 9">
                <a:extLst>
                  <a:ext uri="{FF2B5EF4-FFF2-40B4-BE49-F238E27FC236}">
                    <a16:creationId xmlns:a16="http://schemas.microsoft.com/office/drawing/2014/main" xmlns="" id="{DB0D1F8C-58AD-40C6-A85E-863463969D2F}"/>
                  </a:ext>
                </a:extLst>
              </p:cNvPr>
              <p:cNvSpPr/>
              <p:nvPr/>
            </p:nvSpPr>
            <p:spPr bwMode="auto">
              <a:xfrm>
                <a:off x="-1102578" y="5354293"/>
                <a:ext cx="1441240" cy="194999"/>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Font typeface="Arial" pitchFamily="34" charset="0"/>
                  <a:buNone/>
                  <a:defRPr/>
                </a:pPr>
                <a:endParaRPr lang="zh-CN" altLang="en-US" kern="0">
                  <a:solidFill>
                    <a:srgbClr val="3D3D3D"/>
                  </a:solidFill>
                  <a:latin typeface="微软雅黑"/>
                  <a:ea typeface="微软雅黑"/>
                  <a:sym typeface="微软雅黑"/>
                </a:endParaRPr>
              </a:p>
            </p:txBody>
          </p:sp>
          <p:sp>
            <p:nvSpPr>
              <p:cNvPr id="11" name="矩形 10">
                <a:extLst>
                  <a:ext uri="{FF2B5EF4-FFF2-40B4-BE49-F238E27FC236}">
                    <a16:creationId xmlns:a16="http://schemas.microsoft.com/office/drawing/2014/main" xmlns="" id="{E86F3B7C-5AD5-430A-BC20-84FCF6FCDA27}"/>
                  </a:ext>
                </a:extLst>
              </p:cNvPr>
              <p:cNvSpPr/>
              <p:nvPr/>
            </p:nvSpPr>
            <p:spPr bwMode="auto">
              <a:xfrm>
                <a:off x="-1102578" y="4727401"/>
                <a:ext cx="2592188" cy="194999"/>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Font typeface="Arial" pitchFamily="34" charset="0"/>
                  <a:buNone/>
                  <a:defRPr/>
                </a:pPr>
                <a:endParaRPr lang="zh-CN" altLang="en-US" kern="0">
                  <a:solidFill>
                    <a:srgbClr val="3D3D3D"/>
                  </a:solidFill>
                  <a:latin typeface="微软雅黑"/>
                  <a:ea typeface="微软雅黑"/>
                  <a:sym typeface="微软雅黑"/>
                </a:endParaRPr>
              </a:p>
            </p:txBody>
          </p:sp>
          <p:sp>
            <p:nvSpPr>
              <p:cNvPr id="12" name="矩形 11">
                <a:extLst>
                  <a:ext uri="{FF2B5EF4-FFF2-40B4-BE49-F238E27FC236}">
                    <a16:creationId xmlns:a16="http://schemas.microsoft.com/office/drawing/2014/main" xmlns="" id="{BA095696-D583-40F7-A19D-F44377B80360}"/>
                  </a:ext>
                </a:extLst>
              </p:cNvPr>
              <p:cNvSpPr/>
              <p:nvPr/>
            </p:nvSpPr>
            <p:spPr bwMode="auto">
              <a:xfrm>
                <a:off x="-1102578" y="5014638"/>
                <a:ext cx="2592188" cy="194999"/>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Font typeface="Arial" pitchFamily="34" charset="0"/>
                  <a:buNone/>
                  <a:defRPr/>
                </a:pPr>
                <a:endParaRPr lang="zh-CN" altLang="en-US" kern="0">
                  <a:solidFill>
                    <a:srgbClr val="3D3D3D"/>
                  </a:solidFill>
                  <a:latin typeface="微软雅黑"/>
                  <a:ea typeface="微软雅黑"/>
                  <a:sym typeface="微软雅黑"/>
                </a:endParaRPr>
              </a:p>
            </p:txBody>
          </p:sp>
        </p:grpSp>
        <p:sp>
          <p:nvSpPr>
            <p:cNvPr id="4" name="Freeform 6">
              <a:extLst>
                <a:ext uri="{FF2B5EF4-FFF2-40B4-BE49-F238E27FC236}">
                  <a16:creationId xmlns:a16="http://schemas.microsoft.com/office/drawing/2014/main" xmlns="" id="{ED88BE00-07E4-4FE1-9D24-6D9109567313}"/>
                </a:ext>
              </a:extLst>
            </p:cNvPr>
            <p:cNvSpPr>
              <a:spLocks/>
            </p:cNvSpPr>
            <p:nvPr/>
          </p:nvSpPr>
          <p:spPr bwMode="auto">
            <a:xfrm>
              <a:off x="2873911" y="2312770"/>
              <a:ext cx="720886" cy="631021"/>
            </a:xfrm>
            <a:custGeom>
              <a:avLst/>
              <a:gdLst>
                <a:gd name="T0" fmla="*/ 44 w 957"/>
                <a:gd name="T1" fmla="*/ 606 h 835"/>
                <a:gd name="T2" fmla="*/ 102 w 957"/>
                <a:gd name="T3" fmla="*/ 547 h 835"/>
                <a:gd name="T4" fmla="*/ 546 w 957"/>
                <a:gd name="T5" fmla="*/ 632 h 835"/>
                <a:gd name="T6" fmla="*/ 281 w 957"/>
                <a:gd name="T7" fmla="*/ 365 h 835"/>
                <a:gd name="T8" fmla="*/ 209 w 957"/>
                <a:gd name="T9" fmla="*/ 439 h 835"/>
                <a:gd name="T10" fmla="*/ 96 w 957"/>
                <a:gd name="T11" fmla="*/ 328 h 835"/>
                <a:gd name="T12" fmla="*/ 295 w 957"/>
                <a:gd name="T13" fmla="*/ 126 h 835"/>
                <a:gd name="T14" fmla="*/ 422 w 957"/>
                <a:gd name="T15" fmla="*/ 103 h 835"/>
                <a:gd name="T16" fmla="*/ 479 w 957"/>
                <a:gd name="T17" fmla="*/ 161 h 835"/>
                <a:gd name="T18" fmla="*/ 381 w 957"/>
                <a:gd name="T19" fmla="*/ 264 h 835"/>
                <a:gd name="T20" fmla="*/ 648 w 957"/>
                <a:gd name="T21" fmla="*/ 533 h 835"/>
                <a:gd name="T22" fmla="*/ 436 w 957"/>
                <a:gd name="T23" fmla="*/ 0 h 835"/>
                <a:gd name="T24" fmla="*/ 749 w 957"/>
                <a:gd name="T25" fmla="*/ 633 h 835"/>
                <a:gd name="T26" fmla="*/ 821 w 957"/>
                <a:gd name="T27" fmla="*/ 708 h 835"/>
                <a:gd name="T28" fmla="*/ 725 w 957"/>
                <a:gd name="T29" fmla="*/ 800 h 835"/>
                <a:gd name="T30" fmla="*/ 651 w 957"/>
                <a:gd name="T31" fmla="*/ 731 h 835"/>
                <a:gd name="T32" fmla="*/ 146 w 957"/>
                <a:gd name="T33" fmla="*/ 714 h 835"/>
                <a:gd name="T34" fmla="*/ 113 w 957"/>
                <a:gd name="T35" fmla="*/ 785 h 835"/>
                <a:gd name="T36" fmla="*/ 32 w 957"/>
                <a:gd name="T37" fmla="*/ 771 h 835"/>
                <a:gd name="T38" fmla="*/ 103 w 957"/>
                <a:gd name="T39" fmla="*/ 675 h 835"/>
                <a:gd name="T40" fmla="*/ 44 w 957"/>
                <a:gd name="T41" fmla="*/ 60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7" h="835">
                  <a:moveTo>
                    <a:pt x="44" y="606"/>
                  </a:moveTo>
                  <a:lnTo>
                    <a:pt x="102" y="547"/>
                  </a:lnTo>
                  <a:cubicBezTo>
                    <a:pt x="224" y="652"/>
                    <a:pt x="364" y="720"/>
                    <a:pt x="546" y="632"/>
                  </a:cubicBezTo>
                  <a:lnTo>
                    <a:pt x="281" y="365"/>
                  </a:lnTo>
                  <a:lnTo>
                    <a:pt x="209" y="439"/>
                  </a:lnTo>
                  <a:lnTo>
                    <a:pt x="96" y="328"/>
                  </a:lnTo>
                  <a:lnTo>
                    <a:pt x="295" y="126"/>
                  </a:lnTo>
                  <a:cubicBezTo>
                    <a:pt x="323" y="140"/>
                    <a:pt x="369" y="142"/>
                    <a:pt x="422" y="103"/>
                  </a:cubicBezTo>
                  <a:lnTo>
                    <a:pt x="479" y="161"/>
                  </a:lnTo>
                  <a:lnTo>
                    <a:pt x="381" y="264"/>
                  </a:lnTo>
                  <a:lnTo>
                    <a:pt x="648" y="533"/>
                  </a:lnTo>
                  <a:cubicBezTo>
                    <a:pt x="747" y="365"/>
                    <a:pt x="666" y="114"/>
                    <a:pt x="436" y="0"/>
                  </a:cubicBezTo>
                  <a:cubicBezTo>
                    <a:pt x="663" y="11"/>
                    <a:pt x="957" y="271"/>
                    <a:pt x="749" y="633"/>
                  </a:cubicBezTo>
                  <a:lnTo>
                    <a:pt x="821" y="708"/>
                  </a:lnTo>
                  <a:lnTo>
                    <a:pt x="725" y="800"/>
                  </a:lnTo>
                  <a:lnTo>
                    <a:pt x="651" y="731"/>
                  </a:lnTo>
                  <a:cubicBezTo>
                    <a:pt x="459" y="835"/>
                    <a:pt x="283" y="823"/>
                    <a:pt x="146" y="714"/>
                  </a:cubicBezTo>
                  <a:cubicBezTo>
                    <a:pt x="154" y="739"/>
                    <a:pt x="138" y="769"/>
                    <a:pt x="113" y="785"/>
                  </a:cubicBezTo>
                  <a:cubicBezTo>
                    <a:pt x="83" y="805"/>
                    <a:pt x="50" y="798"/>
                    <a:pt x="32" y="771"/>
                  </a:cubicBezTo>
                  <a:cubicBezTo>
                    <a:pt x="0" y="722"/>
                    <a:pt x="51" y="664"/>
                    <a:pt x="103" y="675"/>
                  </a:cubicBezTo>
                  <a:cubicBezTo>
                    <a:pt x="82" y="654"/>
                    <a:pt x="63" y="631"/>
                    <a:pt x="44" y="606"/>
                  </a:cubicBezTo>
                  <a:close/>
                </a:path>
              </a:pathLst>
            </a:custGeom>
            <a:solidFill>
              <a:srgbClr val="DA0000"/>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defRPr/>
              </a:pPr>
              <a:endParaRPr lang="zh-CN" altLang="en-US" kern="0">
                <a:solidFill>
                  <a:srgbClr val="3D3D3D"/>
                </a:solidFill>
                <a:latin typeface="微软雅黑"/>
                <a:ea typeface="微软雅黑"/>
                <a:cs typeface="+mn-ea"/>
                <a:sym typeface="微软雅黑"/>
              </a:endParaRPr>
            </a:p>
          </p:txBody>
        </p:sp>
        <p:sp>
          <p:nvSpPr>
            <p:cNvPr id="5" name="TextBox 50">
              <a:extLst>
                <a:ext uri="{FF2B5EF4-FFF2-40B4-BE49-F238E27FC236}">
                  <a16:creationId xmlns:a16="http://schemas.microsoft.com/office/drawing/2014/main" xmlns="" id="{1C99AA87-D5C1-4363-9D7F-E53591F82F7F}"/>
                </a:ext>
              </a:extLst>
            </p:cNvPr>
            <p:cNvSpPr txBox="1"/>
            <p:nvPr/>
          </p:nvSpPr>
          <p:spPr>
            <a:xfrm>
              <a:off x="2001247" y="3089444"/>
              <a:ext cx="2525823" cy="429624"/>
            </a:xfrm>
            <a:prstGeom prst="rect">
              <a:avLst/>
            </a:prstGeom>
            <a:noFill/>
          </p:spPr>
          <p:txBody>
            <a:bodyPr wrap="square" rtlCol="0">
              <a:spAutoFit/>
            </a:bodyPr>
            <a:lstStyle/>
            <a:p>
              <a:pPr algn="ctr" defTabSz="914400" eaLnBrk="0" fontAlgn="base" hangingPunct="0">
                <a:spcBef>
                  <a:spcPct val="0"/>
                </a:spcBef>
                <a:spcAft>
                  <a:spcPct val="0"/>
                </a:spcAft>
                <a:defRPr/>
              </a:pPr>
              <a:r>
                <a:rPr lang="zh-CN" altLang="en-US" sz="2000" b="1" kern="0" dirty="0">
                  <a:solidFill>
                    <a:srgbClr val="CD0000"/>
                  </a:solidFill>
                  <a:latin typeface="微软雅黑"/>
                  <a:ea typeface="微软雅黑"/>
                  <a:sym typeface="微软雅黑"/>
                </a:rPr>
                <a:t>五四精神的历史意义</a:t>
              </a:r>
            </a:p>
          </p:txBody>
        </p:sp>
      </p:grpSp>
      <p:grpSp>
        <p:nvGrpSpPr>
          <p:cNvPr id="15" name="组合 14">
            <a:extLst>
              <a:ext uri="{FF2B5EF4-FFF2-40B4-BE49-F238E27FC236}">
                <a16:creationId xmlns:a16="http://schemas.microsoft.com/office/drawing/2014/main" xmlns="" id="{69E05803-B5F0-47DE-87E3-196CE9C42E6B}"/>
              </a:ext>
            </a:extLst>
          </p:cNvPr>
          <p:cNvGrpSpPr/>
          <p:nvPr/>
        </p:nvGrpSpPr>
        <p:grpSpPr>
          <a:xfrm>
            <a:off x="0" y="3038236"/>
            <a:ext cx="2667885" cy="2569729"/>
            <a:chOff x="-2498461" y="2961201"/>
            <a:chExt cx="3074860" cy="2961730"/>
          </a:xfrm>
        </p:grpSpPr>
        <p:grpSp>
          <p:nvGrpSpPr>
            <p:cNvPr id="16" name="组合 15">
              <a:extLst>
                <a:ext uri="{FF2B5EF4-FFF2-40B4-BE49-F238E27FC236}">
                  <a16:creationId xmlns:a16="http://schemas.microsoft.com/office/drawing/2014/main" xmlns="" id="{9452995E-58AE-4045-955E-6F0BC7650A6F}"/>
                </a:ext>
              </a:extLst>
            </p:cNvPr>
            <p:cNvGrpSpPr/>
            <p:nvPr/>
          </p:nvGrpSpPr>
          <p:grpSpPr>
            <a:xfrm>
              <a:off x="-2498461" y="2961201"/>
              <a:ext cx="3074860" cy="2961730"/>
              <a:chOff x="2177483" y="3378200"/>
              <a:chExt cx="1682750" cy="1620838"/>
            </a:xfrm>
          </p:grpSpPr>
          <p:sp>
            <p:nvSpPr>
              <p:cNvPr id="18" name="Freeform 266">
                <a:extLst>
                  <a:ext uri="{FF2B5EF4-FFF2-40B4-BE49-F238E27FC236}">
                    <a16:creationId xmlns:a16="http://schemas.microsoft.com/office/drawing/2014/main" xmlns="" id="{99E0E548-8913-4EDA-AC2B-F2E4F2BBFF2C}"/>
                  </a:ext>
                </a:extLst>
              </p:cNvPr>
              <p:cNvSpPr>
                <a:spLocks noEditPoints="1"/>
              </p:cNvSpPr>
              <p:nvPr/>
            </p:nvSpPr>
            <p:spPr bwMode="auto">
              <a:xfrm>
                <a:off x="2771208" y="3378200"/>
                <a:ext cx="1089025" cy="1095375"/>
              </a:xfrm>
              <a:custGeom>
                <a:avLst/>
                <a:gdLst>
                  <a:gd name="T0" fmla="*/ 163 w 195"/>
                  <a:gd name="T1" fmla="*/ 169 h 196"/>
                  <a:gd name="T2" fmla="*/ 194 w 195"/>
                  <a:gd name="T3" fmla="*/ 101 h 196"/>
                  <a:gd name="T4" fmla="*/ 168 w 195"/>
                  <a:gd name="T5" fmla="*/ 32 h 196"/>
                  <a:gd name="T6" fmla="*/ 101 w 195"/>
                  <a:gd name="T7" fmla="*/ 1 h 196"/>
                  <a:gd name="T8" fmla="*/ 0 w 195"/>
                  <a:gd name="T9" fmla="*/ 95 h 196"/>
                  <a:gd name="T10" fmla="*/ 27 w 195"/>
                  <a:gd name="T11" fmla="*/ 164 h 196"/>
                  <a:gd name="T12" fmla="*/ 94 w 195"/>
                  <a:gd name="T13" fmla="*/ 195 h 196"/>
                  <a:gd name="T14" fmla="*/ 163 w 195"/>
                  <a:gd name="T15" fmla="*/ 169 h 196"/>
                  <a:gd name="T16" fmla="*/ 37 w 195"/>
                  <a:gd name="T17" fmla="*/ 155 h 196"/>
                  <a:gd name="T18" fmla="*/ 14 w 195"/>
                  <a:gd name="T19" fmla="*/ 95 h 196"/>
                  <a:gd name="T20" fmla="*/ 100 w 195"/>
                  <a:gd name="T21" fmla="*/ 15 h 196"/>
                  <a:gd name="T22" fmla="*/ 158 w 195"/>
                  <a:gd name="T23" fmla="*/ 41 h 196"/>
                  <a:gd name="T24" fmla="*/ 181 w 195"/>
                  <a:gd name="T25" fmla="*/ 101 h 196"/>
                  <a:gd name="T26" fmla="*/ 154 w 195"/>
                  <a:gd name="T27" fmla="*/ 159 h 196"/>
                  <a:gd name="T28" fmla="*/ 94 w 195"/>
                  <a:gd name="T29" fmla="*/ 181 h 196"/>
                  <a:gd name="T30" fmla="*/ 37 w 195"/>
                  <a:gd name="T31" fmla="*/ 15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 h="196">
                    <a:moveTo>
                      <a:pt x="163" y="169"/>
                    </a:moveTo>
                    <a:cubicBezTo>
                      <a:pt x="182" y="151"/>
                      <a:pt x="193" y="127"/>
                      <a:pt x="194" y="101"/>
                    </a:cubicBezTo>
                    <a:cubicBezTo>
                      <a:pt x="195" y="76"/>
                      <a:pt x="186" y="51"/>
                      <a:pt x="168" y="32"/>
                    </a:cubicBezTo>
                    <a:cubicBezTo>
                      <a:pt x="150" y="13"/>
                      <a:pt x="126" y="2"/>
                      <a:pt x="101" y="1"/>
                    </a:cubicBezTo>
                    <a:cubicBezTo>
                      <a:pt x="47" y="0"/>
                      <a:pt x="2" y="42"/>
                      <a:pt x="0" y="95"/>
                    </a:cubicBezTo>
                    <a:cubicBezTo>
                      <a:pt x="0" y="121"/>
                      <a:pt x="9" y="146"/>
                      <a:pt x="27" y="164"/>
                    </a:cubicBezTo>
                    <a:cubicBezTo>
                      <a:pt x="44" y="183"/>
                      <a:pt x="68" y="194"/>
                      <a:pt x="94" y="195"/>
                    </a:cubicBezTo>
                    <a:cubicBezTo>
                      <a:pt x="120" y="196"/>
                      <a:pt x="145" y="187"/>
                      <a:pt x="163" y="169"/>
                    </a:cubicBezTo>
                    <a:moveTo>
                      <a:pt x="37" y="155"/>
                    </a:moveTo>
                    <a:cubicBezTo>
                      <a:pt x="21" y="139"/>
                      <a:pt x="13" y="118"/>
                      <a:pt x="14" y="95"/>
                    </a:cubicBezTo>
                    <a:cubicBezTo>
                      <a:pt x="16" y="49"/>
                      <a:pt x="54" y="13"/>
                      <a:pt x="100" y="15"/>
                    </a:cubicBezTo>
                    <a:cubicBezTo>
                      <a:pt x="122" y="16"/>
                      <a:pt x="143" y="25"/>
                      <a:pt x="158" y="41"/>
                    </a:cubicBezTo>
                    <a:cubicBezTo>
                      <a:pt x="173" y="57"/>
                      <a:pt x="181" y="79"/>
                      <a:pt x="181" y="101"/>
                    </a:cubicBezTo>
                    <a:cubicBezTo>
                      <a:pt x="180" y="123"/>
                      <a:pt x="170" y="144"/>
                      <a:pt x="154" y="159"/>
                    </a:cubicBezTo>
                    <a:cubicBezTo>
                      <a:pt x="138" y="174"/>
                      <a:pt x="117" y="182"/>
                      <a:pt x="94" y="181"/>
                    </a:cubicBezTo>
                    <a:cubicBezTo>
                      <a:pt x="72" y="181"/>
                      <a:pt x="52" y="171"/>
                      <a:pt x="37" y="155"/>
                    </a:cubicBezTo>
                  </a:path>
                </a:pathLst>
              </a:custGeom>
              <a:solidFill>
                <a:srgbClr val="303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a:solidFill>
                    <a:srgbClr val="3D3D3D"/>
                  </a:solidFill>
                  <a:latin typeface="微软雅黑"/>
                  <a:ea typeface="微软雅黑"/>
                  <a:sym typeface="微软雅黑"/>
                </a:endParaRPr>
              </a:p>
            </p:txBody>
          </p:sp>
          <p:sp>
            <p:nvSpPr>
              <p:cNvPr id="19" name="Freeform 267">
                <a:extLst>
                  <a:ext uri="{FF2B5EF4-FFF2-40B4-BE49-F238E27FC236}">
                    <a16:creationId xmlns:a16="http://schemas.microsoft.com/office/drawing/2014/main" xmlns="" id="{875C2117-F35F-42EF-8DE6-CE3BBFBC142A}"/>
                  </a:ext>
                </a:extLst>
              </p:cNvPr>
              <p:cNvSpPr>
                <a:spLocks/>
              </p:cNvSpPr>
              <p:nvPr/>
            </p:nvSpPr>
            <p:spPr bwMode="auto">
              <a:xfrm>
                <a:off x="2177483" y="4311650"/>
                <a:ext cx="722313" cy="687388"/>
              </a:xfrm>
              <a:custGeom>
                <a:avLst/>
                <a:gdLst>
                  <a:gd name="T0" fmla="*/ 7 w 129"/>
                  <a:gd name="T1" fmla="*/ 115 h 123"/>
                  <a:gd name="T2" fmla="*/ 7 w 129"/>
                  <a:gd name="T3" fmla="*/ 115 h 123"/>
                  <a:gd name="T4" fmla="*/ 12 w 129"/>
                  <a:gd name="T5" fmla="*/ 83 h 123"/>
                  <a:gd name="T6" fmla="*/ 90 w 129"/>
                  <a:gd name="T7" fmla="*/ 10 h 123"/>
                  <a:gd name="T8" fmla="*/ 121 w 129"/>
                  <a:gd name="T9" fmla="*/ 8 h 123"/>
                  <a:gd name="T10" fmla="*/ 122 w 129"/>
                  <a:gd name="T11" fmla="*/ 8 h 123"/>
                  <a:gd name="T12" fmla="*/ 117 w 129"/>
                  <a:gd name="T13" fmla="*/ 39 h 123"/>
                  <a:gd name="T14" fmla="*/ 39 w 129"/>
                  <a:gd name="T15" fmla="*/ 112 h 123"/>
                  <a:gd name="T16" fmla="*/ 7 w 129"/>
                  <a:gd name="T17" fmla="*/ 1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23">
                    <a:moveTo>
                      <a:pt x="7" y="115"/>
                    </a:moveTo>
                    <a:cubicBezTo>
                      <a:pt x="7" y="115"/>
                      <a:pt x="7" y="115"/>
                      <a:pt x="7" y="115"/>
                    </a:cubicBezTo>
                    <a:cubicBezTo>
                      <a:pt x="0" y="107"/>
                      <a:pt x="2" y="93"/>
                      <a:pt x="12" y="83"/>
                    </a:cubicBezTo>
                    <a:cubicBezTo>
                      <a:pt x="90" y="10"/>
                      <a:pt x="90" y="10"/>
                      <a:pt x="90" y="10"/>
                    </a:cubicBezTo>
                    <a:cubicBezTo>
                      <a:pt x="100" y="1"/>
                      <a:pt x="114" y="0"/>
                      <a:pt x="121" y="8"/>
                    </a:cubicBezTo>
                    <a:cubicBezTo>
                      <a:pt x="122" y="8"/>
                      <a:pt x="122" y="8"/>
                      <a:pt x="122" y="8"/>
                    </a:cubicBezTo>
                    <a:cubicBezTo>
                      <a:pt x="129" y="16"/>
                      <a:pt x="127" y="30"/>
                      <a:pt x="117" y="39"/>
                    </a:cubicBezTo>
                    <a:cubicBezTo>
                      <a:pt x="39" y="112"/>
                      <a:pt x="39" y="112"/>
                      <a:pt x="39" y="112"/>
                    </a:cubicBezTo>
                    <a:cubicBezTo>
                      <a:pt x="29" y="121"/>
                      <a:pt x="15" y="123"/>
                      <a:pt x="7" y="115"/>
                    </a:cubicBezTo>
                    <a:close/>
                  </a:path>
                </a:pathLst>
              </a:custGeom>
              <a:solidFill>
                <a:srgbClr val="DC62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a:solidFill>
                    <a:srgbClr val="3D3D3D"/>
                  </a:solidFill>
                  <a:latin typeface="微软雅黑"/>
                  <a:ea typeface="微软雅黑"/>
                  <a:sym typeface="微软雅黑"/>
                </a:endParaRPr>
              </a:p>
            </p:txBody>
          </p:sp>
          <p:sp>
            <p:nvSpPr>
              <p:cNvPr id="20" name="Freeform 268">
                <a:extLst>
                  <a:ext uri="{FF2B5EF4-FFF2-40B4-BE49-F238E27FC236}">
                    <a16:creationId xmlns:a16="http://schemas.microsoft.com/office/drawing/2014/main" xmlns="" id="{3D3D3292-FB09-47B1-BF0F-8EFA898B78F2}"/>
                  </a:ext>
                </a:extLst>
              </p:cNvPr>
              <p:cNvSpPr>
                <a:spLocks/>
              </p:cNvSpPr>
              <p:nvPr/>
            </p:nvSpPr>
            <p:spPr bwMode="auto">
              <a:xfrm>
                <a:off x="2609283" y="4283075"/>
                <a:ext cx="312738" cy="314325"/>
              </a:xfrm>
              <a:custGeom>
                <a:avLst/>
                <a:gdLst>
                  <a:gd name="T0" fmla="*/ 11 w 56"/>
                  <a:gd name="T1" fmla="*/ 44 h 56"/>
                  <a:gd name="T2" fmla="*/ 11 w 56"/>
                  <a:gd name="T3" fmla="*/ 44 h 56"/>
                  <a:gd name="T4" fmla="*/ 2 w 56"/>
                  <a:gd name="T5" fmla="*/ 25 h 56"/>
                  <a:gd name="T6" fmla="*/ 26 w 56"/>
                  <a:gd name="T7" fmla="*/ 3 h 56"/>
                  <a:gd name="T8" fmla="*/ 44 w 56"/>
                  <a:gd name="T9" fmla="*/ 13 h 56"/>
                  <a:gd name="T10" fmla="*/ 45 w 56"/>
                  <a:gd name="T11" fmla="*/ 13 h 56"/>
                  <a:gd name="T12" fmla="*/ 53 w 56"/>
                  <a:gd name="T13" fmla="*/ 32 h 56"/>
                  <a:gd name="T14" fmla="*/ 29 w 56"/>
                  <a:gd name="T15" fmla="*/ 53 h 56"/>
                  <a:gd name="T16" fmla="*/ 11 w 56"/>
                  <a:gd name="T1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11" y="44"/>
                    </a:moveTo>
                    <a:cubicBezTo>
                      <a:pt x="11" y="44"/>
                      <a:pt x="11" y="44"/>
                      <a:pt x="11" y="44"/>
                    </a:cubicBezTo>
                    <a:cubicBezTo>
                      <a:pt x="3" y="36"/>
                      <a:pt x="0" y="27"/>
                      <a:pt x="2" y="25"/>
                    </a:cubicBezTo>
                    <a:cubicBezTo>
                      <a:pt x="26" y="3"/>
                      <a:pt x="26" y="3"/>
                      <a:pt x="26" y="3"/>
                    </a:cubicBezTo>
                    <a:cubicBezTo>
                      <a:pt x="29" y="0"/>
                      <a:pt x="37" y="5"/>
                      <a:pt x="44" y="13"/>
                    </a:cubicBezTo>
                    <a:cubicBezTo>
                      <a:pt x="45" y="13"/>
                      <a:pt x="45" y="13"/>
                      <a:pt x="45" y="13"/>
                    </a:cubicBezTo>
                    <a:cubicBezTo>
                      <a:pt x="52" y="21"/>
                      <a:pt x="56" y="29"/>
                      <a:pt x="53" y="32"/>
                    </a:cubicBezTo>
                    <a:cubicBezTo>
                      <a:pt x="29" y="53"/>
                      <a:pt x="29" y="53"/>
                      <a:pt x="29" y="53"/>
                    </a:cubicBezTo>
                    <a:cubicBezTo>
                      <a:pt x="27" y="56"/>
                      <a:pt x="18" y="52"/>
                      <a:pt x="11" y="44"/>
                    </a:cubicBezTo>
                    <a:close/>
                  </a:path>
                </a:pathLst>
              </a:custGeom>
              <a:solidFill>
                <a:srgbClr val="DC62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a:solidFill>
                    <a:srgbClr val="3D3D3D"/>
                  </a:solidFill>
                  <a:latin typeface="微软雅黑"/>
                  <a:ea typeface="微软雅黑"/>
                  <a:sym typeface="微软雅黑"/>
                </a:endParaRPr>
              </a:p>
            </p:txBody>
          </p:sp>
          <p:sp>
            <p:nvSpPr>
              <p:cNvPr id="21" name="Freeform 269">
                <a:extLst>
                  <a:ext uri="{FF2B5EF4-FFF2-40B4-BE49-F238E27FC236}">
                    <a16:creationId xmlns:a16="http://schemas.microsoft.com/office/drawing/2014/main" xmlns="" id="{6309E0D3-6249-44F7-A7F3-3ED55CB4349D}"/>
                  </a:ext>
                </a:extLst>
              </p:cNvPr>
              <p:cNvSpPr>
                <a:spLocks noEditPoints="1"/>
              </p:cNvSpPr>
              <p:nvPr/>
            </p:nvSpPr>
            <p:spPr bwMode="auto">
              <a:xfrm>
                <a:off x="2848995" y="3460750"/>
                <a:ext cx="933450" cy="928688"/>
              </a:xfrm>
              <a:custGeom>
                <a:avLst/>
                <a:gdLst>
                  <a:gd name="T0" fmla="*/ 12 w 167"/>
                  <a:gd name="T1" fmla="*/ 58 h 166"/>
                  <a:gd name="T2" fmla="*/ 31 w 167"/>
                  <a:gd name="T3" fmla="*/ 28 h 166"/>
                  <a:gd name="T4" fmla="*/ 83 w 167"/>
                  <a:gd name="T5" fmla="*/ 7 h 166"/>
                  <a:gd name="T6" fmla="*/ 86 w 167"/>
                  <a:gd name="T7" fmla="*/ 7 h 166"/>
                  <a:gd name="T8" fmla="*/ 139 w 167"/>
                  <a:gd name="T9" fmla="*/ 31 h 166"/>
                  <a:gd name="T10" fmla="*/ 159 w 167"/>
                  <a:gd name="T11" fmla="*/ 86 h 166"/>
                  <a:gd name="T12" fmla="*/ 159 w 167"/>
                  <a:gd name="T13" fmla="*/ 86 h 166"/>
                  <a:gd name="T14" fmla="*/ 146 w 167"/>
                  <a:gd name="T15" fmla="*/ 126 h 166"/>
                  <a:gd name="T16" fmla="*/ 150 w 167"/>
                  <a:gd name="T17" fmla="*/ 103 h 166"/>
                  <a:gd name="T18" fmla="*/ 150 w 167"/>
                  <a:gd name="T19" fmla="*/ 103 h 166"/>
                  <a:gd name="T20" fmla="*/ 130 w 167"/>
                  <a:gd name="T21" fmla="*/ 49 h 166"/>
                  <a:gd name="T22" fmla="*/ 77 w 167"/>
                  <a:gd name="T23" fmla="*/ 25 h 166"/>
                  <a:gd name="T24" fmla="*/ 74 w 167"/>
                  <a:gd name="T25" fmla="*/ 25 h 166"/>
                  <a:gd name="T26" fmla="*/ 22 w 167"/>
                  <a:gd name="T27" fmla="*/ 45 h 166"/>
                  <a:gd name="T28" fmla="*/ 12 w 167"/>
                  <a:gd name="T29" fmla="*/ 58 h 166"/>
                  <a:gd name="T30" fmla="*/ 83 w 167"/>
                  <a:gd name="T31" fmla="*/ 0 h 166"/>
                  <a:gd name="T32" fmla="*/ 83 w 167"/>
                  <a:gd name="T33" fmla="*/ 0 h 166"/>
                  <a:gd name="T34" fmla="*/ 0 w 167"/>
                  <a:gd name="T35" fmla="*/ 80 h 166"/>
                  <a:gd name="T36" fmla="*/ 0 w 167"/>
                  <a:gd name="T37" fmla="*/ 83 h 166"/>
                  <a:gd name="T38" fmla="*/ 23 w 167"/>
                  <a:gd name="T39" fmla="*/ 140 h 166"/>
                  <a:gd name="T40" fmla="*/ 80 w 167"/>
                  <a:gd name="T41" fmla="*/ 166 h 166"/>
                  <a:gd name="T42" fmla="*/ 83 w 167"/>
                  <a:gd name="T43" fmla="*/ 166 h 166"/>
                  <a:gd name="T44" fmla="*/ 83 w 167"/>
                  <a:gd name="T45" fmla="*/ 166 h 166"/>
                  <a:gd name="T46" fmla="*/ 83 w 167"/>
                  <a:gd name="T47" fmla="*/ 166 h 166"/>
                  <a:gd name="T48" fmla="*/ 138 w 167"/>
                  <a:gd name="T49" fmla="*/ 146 h 166"/>
                  <a:gd name="T50" fmla="*/ 138 w 167"/>
                  <a:gd name="T51" fmla="*/ 145 h 166"/>
                  <a:gd name="T52" fmla="*/ 138 w 167"/>
                  <a:gd name="T53" fmla="*/ 145 h 166"/>
                  <a:gd name="T54" fmla="*/ 139 w 167"/>
                  <a:gd name="T55" fmla="*/ 145 h 166"/>
                  <a:gd name="T56" fmla="*/ 140 w 167"/>
                  <a:gd name="T57" fmla="*/ 144 h 166"/>
                  <a:gd name="T58" fmla="*/ 140 w 167"/>
                  <a:gd name="T59" fmla="*/ 144 h 166"/>
                  <a:gd name="T60" fmla="*/ 167 w 167"/>
                  <a:gd name="T61" fmla="*/ 86 h 166"/>
                  <a:gd name="T62" fmla="*/ 167 w 167"/>
                  <a:gd name="T63" fmla="*/ 83 h 166"/>
                  <a:gd name="T64" fmla="*/ 144 w 167"/>
                  <a:gd name="T65" fmla="*/ 26 h 166"/>
                  <a:gd name="T66" fmla="*/ 86 w 167"/>
                  <a:gd name="T67" fmla="*/ 0 h 166"/>
                  <a:gd name="T68" fmla="*/ 86 w 167"/>
                  <a:gd name="T69" fmla="*/ 0 h 166"/>
                  <a:gd name="T70" fmla="*/ 83 w 167"/>
                  <a:gd name="T71" fmla="*/ 0 h 166"/>
                  <a:gd name="T72" fmla="*/ 83 w 167"/>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 h="166">
                    <a:moveTo>
                      <a:pt x="12" y="58"/>
                    </a:moveTo>
                    <a:cubicBezTo>
                      <a:pt x="16" y="47"/>
                      <a:pt x="22" y="36"/>
                      <a:pt x="31" y="28"/>
                    </a:cubicBezTo>
                    <a:cubicBezTo>
                      <a:pt x="46" y="14"/>
                      <a:pt x="64" y="7"/>
                      <a:pt x="83" y="7"/>
                    </a:cubicBezTo>
                    <a:cubicBezTo>
                      <a:pt x="84" y="7"/>
                      <a:pt x="85" y="7"/>
                      <a:pt x="86" y="7"/>
                    </a:cubicBezTo>
                    <a:cubicBezTo>
                      <a:pt x="106" y="8"/>
                      <a:pt x="125" y="16"/>
                      <a:pt x="139" y="31"/>
                    </a:cubicBezTo>
                    <a:cubicBezTo>
                      <a:pt x="152" y="46"/>
                      <a:pt x="160" y="65"/>
                      <a:pt x="159" y="86"/>
                    </a:cubicBezTo>
                    <a:cubicBezTo>
                      <a:pt x="159" y="86"/>
                      <a:pt x="159" y="86"/>
                      <a:pt x="159" y="86"/>
                    </a:cubicBezTo>
                    <a:cubicBezTo>
                      <a:pt x="159" y="100"/>
                      <a:pt x="154" y="114"/>
                      <a:pt x="146" y="126"/>
                    </a:cubicBezTo>
                    <a:cubicBezTo>
                      <a:pt x="148" y="119"/>
                      <a:pt x="150" y="111"/>
                      <a:pt x="150" y="103"/>
                    </a:cubicBezTo>
                    <a:cubicBezTo>
                      <a:pt x="150" y="103"/>
                      <a:pt x="150" y="103"/>
                      <a:pt x="150" y="103"/>
                    </a:cubicBezTo>
                    <a:cubicBezTo>
                      <a:pt x="151" y="83"/>
                      <a:pt x="143" y="64"/>
                      <a:pt x="130" y="49"/>
                    </a:cubicBezTo>
                    <a:cubicBezTo>
                      <a:pt x="116" y="34"/>
                      <a:pt x="97" y="26"/>
                      <a:pt x="77" y="25"/>
                    </a:cubicBezTo>
                    <a:cubicBezTo>
                      <a:pt x="76" y="25"/>
                      <a:pt x="75" y="25"/>
                      <a:pt x="74" y="25"/>
                    </a:cubicBezTo>
                    <a:cubicBezTo>
                      <a:pt x="55" y="25"/>
                      <a:pt x="37" y="32"/>
                      <a:pt x="22" y="45"/>
                    </a:cubicBezTo>
                    <a:cubicBezTo>
                      <a:pt x="18" y="49"/>
                      <a:pt x="15" y="53"/>
                      <a:pt x="12" y="58"/>
                    </a:cubicBezTo>
                    <a:moveTo>
                      <a:pt x="83" y="0"/>
                    </a:moveTo>
                    <a:cubicBezTo>
                      <a:pt x="83" y="0"/>
                      <a:pt x="83" y="0"/>
                      <a:pt x="83" y="0"/>
                    </a:cubicBezTo>
                    <a:cubicBezTo>
                      <a:pt x="39" y="0"/>
                      <a:pt x="2" y="35"/>
                      <a:pt x="0" y="80"/>
                    </a:cubicBezTo>
                    <a:cubicBezTo>
                      <a:pt x="0" y="81"/>
                      <a:pt x="0" y="82"/>
                      <a:pt x="0" y="83"/>
                    </a:cubicBezTo>
                    <a:cubicBezTo>
                      <a:pt x="0" y="104"/>
                      <a:pt x="8" y="125"/>
                      <a:pt x="23" y="140"/>
                    </a:cubicBezTo>
                    <a:cubicBezTo>
                      <a:pt x="38" y="156"/>
                      <a:pt x="58" y="166"/>
                      <a:pt x="80" y="166"/>
                    </a:cubicBezTo>
                    <a:cubicBezTo>
                      <a:pt x="81" y="166"/>
                      <a:pt x="82" y="166"/>
                      <a:pt x="83" y="166"/>
                    </a:cubicBezTo>
                    <a:cubicBezTo>
                      <a:pt x="83" y="166"/>
                      <a:pt x="83" y="166"/>
                      <a:pt x="83" y="166"/>
                    </a:cubicBezTo>
                    <a:cubicBezTo>
                      <a:pt x="83" y="166"/>
                      <a:pt x="83" y="166"/>
                      <a:pt x="83" y="166"/>
                    </a:cubicBezTo>
                    <a:cubicBezTo>
                      <a:pt x="104" y="166"/>
                      <a:pt x="123" y="159"/>
                      <a:pt x="138" y="146"/>
                    </a:cubicBezTo>
                    <a:cubicBezTo>
                      <a:pt x="138" y="146"/>
                      <a:pt x="138" y="146"/>
                      <a:pt x="138" y="145"/>
                    </a:cubicBezTo>
                    <a:cubicBezTo>
                      <a:pt x="138" y="145"/>
                      <a:pt x="138" y="145"/>
                      <a:pt x="138" y="145"/>
                    </a:cubicBezTo>
                    <a:cubicBezTo>
                      <a:pt x="139" y="145"/>
                      <a:pt x="139" y="145"/>
                      <a:pt x="139" y="145"/>
                    </a:cubicBezTo>
                    <a:cubicBezTo>
                      <a:pt x="139" y="145"/>
                      <a:pt x="140" y="144"/>
                      <a:pt x="140" y="144"/>
                    </a:cubicBezTo>
                    <a:cubicBezTo>
                      <a:pt x="140" y="144"/>
                      <a:pt x="140" y="144"/>
                      <a:pt x="140" y="144"/>
                    </a:cubicBezTo>
                    <a:cubicBezTo>
                      <a:pt x="156" y="129"/>
                      <a:pt x="166" y="108"/>
                      <a:pt x="167" y="86"/>
                    </a:cubicBezTo>
                    <a:cubicBezTo>
                      <a:pt x="167" y="85"/>
                      <a:pt x="167" y="84"/>
                      <a:pt x="167" y="83"/>
                    </a:cubicBezTo>
                    <a:cubicBezTo>
                      <a:pt x="167" y="62"/>
                      <a:pt x="159" y="42"/>
                      <a:pt x="144" y="26"/>
                    </a:cubicBezTo>
                    <a:cubicBezTo>
                      <a:pt x="129" y="10"/>
                      <a:pt x="108" y="1"/>
                      <a:pt x="86" y="0"/>
                    </a:cubicBezTo>
                    <a:cubicBezTo>
                      <a:pt x="86" y="0"/>
                      <a:pt x="86" y="0"/>
                      <a:pt x="86" y="0"/>
                    </a:cubicBezTo>
                    <a:cubicBezTo>
                      <a:pt x="85" y="0"/>
                      <a:pt x="84" y="0"/>
                      <a:pt x="83" y="0"/>
                    </a:cubicBezTo>
                    <a:cubicBezTo>
                      <a:pt x="83" y="0"/>
                      <a:pt x="83" y="0"/>
                      <a:pt x="8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a:solidFill>
                    <a:srgbClr val="3D3D3D"/>
                  </a:solidFill>
                  <a:latin typeface="微软雅黑"/>
                  <a:ea typeface="微软雅黑"/>
                  <a:sym typeface="微软雅黑"/>
                </a:endParaRPr>
              </a:p>
            </p:txBody>
          </p:sp>
          <p:sp>
            <p:nvSpPr>
              <p:cNvPr id="22" name="Freeform 270">
                <a:extLst>
                  <a:ext uri="{FF2B5EF4-FFF2-40B4-BE49-F238E27FC236}">
                    <a16:creationId xmlns:a16="http://schemas.microsoft.com/office/drawing/2014/main" xmlns="" id="{E3F437AA-55A0-48BF-A1EC-393EB085F785}"/>
                  </a:ext>
                </a:extLst>
              </p:cNvPr>
              <p:cNvSpPr>
                <a:spLocks noEditPoints="1"/>
              </p:cNvSpPr>
              <p:nvPr/>
            </p:nvSpPr>
            <p:spPr bwMode="auto">
              <a:xfrm>
                <a:off x="2848995" y="3460750"/>
                <a:ext cx="933450" cy="928688"/>
              </a:xfrm>
              <a:custGeom>
                <a:avLst/>
                <a:gdLst>
                  <a:gd name="T0" fmla="*/ 83 w 167"/>
                  <a:gd name="T1" fmla="*/ 166 h 166"/>
                  <a:gd name="T2" fmla="*/ 83 w 167"/>
                  <a:gd name="T3" fmla="*/ 166 h 166"/>
                  <a:gd name="T4" fmla="*/ 83 w 167"/>
                  <a:gd name="T5" fmla="*/ 166 h 166"/>
                  <a:gd name="T6" fmla="*/ 83 w 167"/>
                  <a:gd name="T7" fmla="*/ 166 h 166"/>
                  <a:gd name="T8" fmla="*/ 138 w 167"/>
                  <a:gd name="T9" fmla="*/ 146 h 166"/>
                  <a:gd name="T10" fmla="*/ 83 w 167"/>
                  <a:gd name="T11" fmla="*/ 166 h 166"/>
                  <a:gd name="T12" fmla="*/ 138 w 167"/>
                  <a:gd name="T13" fmla="*/ 146 h 166"/>
                  <a:gd name="T14" fmla="*/ 138 w 167"/>
                  <a:gd name="T15" fmla="*/ 145 h 166"/>
                  <a:gd name="T16" fmla="*/ 138 w 167"/>
                  <a:gd name="T17" fmla="*/ 145 h 166"/>
                  <a:gd name="T18" fmla="*/ 138 w 167"/>
                  <a:gd name="T19" fmla="*/ 145 h 166"/>
                  <a:gd name="T20" fmla="*/ 140 w 167"/>
                  <a:gd name="T21" fmla="*/ 144 h 166"/>
                  <a:gd name="T22" fmla="*/ 139 w 167"/>
                  <a:gd name="T23" fmla="*/ 145 h 166"/>
                  <a:gd name="T24" fmla="*/ 140 w 167"/>
                  <a:gd name="T25" fmla="*/ 144 h 166"/>
                  <a:gd name="T26" fmla="*/ 86 w 167"/>
                  <a:gd name="T27" fmla="*/ 0 h 166"/>
                  <a:gd name="T28" fmla="*/ 86 w 167"/>
                  <a:gd name="T29" fmla="*/ 0 h 166"/>
                  <a:gd name="T30" fmla="*/ 144 w 167"/>
                  <a:gd name="T31" fmla="*/ 26 h 166"/>
                  <a:gd name="T32" fmla="*/ 167 w 167"/>
                  <a:gd name="T33" fmla="*/ 83 h 166"/>
                  <a:gd name="T34" fmla="*/ 144 w 167"/>
                  <a:gd name="T35" fmla="*/ 26 h 166"/>
                  <a:gd name="T36" fmla="*/ 86 w 167"/>
                  <a:gd name="T37" fmla="*/ 0 h 166"/>
                  <a:gd name="T38" fmla="*/ 86 w 167"/>
                  <a:gd name="T39" fmla="*/ 0 h 166"/>
                  <a:gd name="T40" fmla="*/ 83 w 167"/>
                  <a:gd name="T41" fmla="*/ 0 h 166"/>
                  <a:gd name="T42" fmla="*/ 0 w 167"/>
                  <a:gd name="T43" fmla="*/ 80 h 166"/>
                  <a:gd name="T44" fmla="*/ 0 w 167"/>
                  <a:gd name="T45" fmla="*/ 83 h 166"/>
                  <a:gd name="T46" fmla="*/ 0 w 167"/>
                  <a:gd name="T47" fmla="*/ 80 h 166"/>
                  <a:gd name="T48" fmla="*/ 83 w 167"/>
                  <a:gd name="T49" fmla="*/ 0 h 166"/>
                  <a:gd name="T50" fmla="*/ 83 w 167"/>
                  <a:gd name="T51" fmla="*/ 0 h 166"/>
                  <a:gd name="T52" fmla="*/ 83 w 167"/>
                  <a:gd name="T53" fmla="*/ 0 h 166"/>
                  <a:gd name="T54" fmla="*/ 83 w 167"/>
                  <a:gd name="T55" fmla="*/ 0 h 166"/>
                  <a:gd name="T56" fmla="*/ 83 w 167"/>
                  <a:gd name="T5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7" h="166">
                    <a:moveTo>
                      <a:pt x="83" y="166"/>
                    </a:moveTo>
                    <a:cubicBezTo>
                      <a:pt x="83" y="166"/>
                      <a:pt x="83" y="166"/>
                      <a:pt x="83" y="166"/>
                    </a:cubicBezTo>
                    <a:cubicBezTo>
                      <a:pt x="83" y="166"/>
                      <a:pt x="83" y="166"/>
                      <a:pt x="83" y="166"/>
                    </a:cubicBezTo>
                    <a:cubicBezTo>
                      <a:pt x="83" y="166"/>
                      <a:pt x="83" y="166"/>
                      <a:pt x="83" y="166"/>
                    </a:cubicBezTo>
                    <a:moveTo>
                      <a:pt x="138" y="146"/>
                    </a:moveTo>
                    <a:cubicBezTo>
                      <a:pt x="123" y="159"/>
                      <a:pt x="104" y="166"/>
                      <a:pt x="83" y="166"/>
                    </a:cubicBezTo>
                    <a:cubicBezTo>
                      <a:pt x="104" y="166"/>
                      <a:pt x="123" y="159"/>
                      <a:pt x="138" y="146"/>
                    </a:cubicBezTo>
                    <a:moveTo>
                      <a:pt x="138" y="145"/>
                    </a:moveTo>
                    <a:cubicBezTo>
                      <a:pt x="138" y="145"/>
                      <a:pt x="138" y="145"/>
                      <a:pt x="138" y="145"/>
                    </a:cubicBezTo>
                    <a:cubicBezTo>
                      <a:pt x="138" y="145"/>
                      <a:pt x="138" y="145"/>
                      <a:pt x="138" y="145"/>
                    </a:cubicBezTo>
                    <a:moveTo>
                      <a:pt x="140" y="144"/>
                    </a:moveTo>
                    <a:cubicBezTo>
                      <a:pt x="140" y="144"/>
                      <a:pt x="139" y="145"/>
                      <a:pt x="139" y="145"/>
                    </a:cubicBezTo>
                    <a:cubicBezTo>
                      <a:pt x="139" y="145"/>
                      <a:pt x="140" y="144"/>
                      <a:pt x="140" y="144"/>
                    </a:cubicBezTo>
                    <a:moveTo>
                      <a:pt x="86" y="0"/>
                    </a:moveTo>
                    <a:cubicBezTo>
                      <a:pt x="86" y="0"/>
                      <a:pt x="86" y="0"/>
                      <a:pt x="86" y="0"/>
                    </a:cubicBezTo>
                    <a:cubicBezTo>
                      <a:pt x="108" y="1"/>
                      <a:pt x="129" y="10"/>
                      <a:pt x="144" y="26"/>
                    </a:cubicBezTo>
                    <a:cubicBezTo>
                      <a:pt x="159" y="42"/>
                      <a:pt x="167" y="62"/>
                      <a:pt x="167" y="83"/>
                    </a:cubicBezTo>
                    <a:cubicBezTo>
                      <a:pt x="167" y="62"/>
                      <a:pt x="159" y="42"/>
                      <a:pt x="144" y="26"/>
                    </a:cubicBezTo>
                    <a:cubicBezTo>
                      <a:pt x="129" y="10"/>
                      <a:pt x="108" y="1"/>
                      <a:pt x="86" y="0"/>
                    </a:cubicBezTo>
                    <a:cubicBezTo>
                      <a:pt x="86" y="0"/>
                      <a:pt x="86" y="0"/>
                      <a:pt x="86" y="0"/>
                    </a:cubicBezTo>
                    <a:moveTo>
                      <a:pt x="83" y="0"/>
                    </a:moveTo>
                    <a:cubicBezTo>
                      <a:pt x="39" y="0"/>
                      <a:pt x="2" y="35"/>
                      <a:pt x="0" y="80"/>
                    </a:cubicBezTo>
                    <a:cubicBezTo>
                      <a:pt x="0" y="81"/>
                      <a:pt x="0" y="82"/>
                      <a:pt x="0" y="83"/>
                    </a:cubicBezTo>
                    <a:cubicBezTo>
                      <a:pt x="0" y="82"/>
                      <a:pt x="0" y="81"/>
                      <a:pt x="0" y="80"/>
                    </a:cubicBezTo>
                    <a:cubicBezTo>
                      <a:pt x="2" y="35"/>
                      <a:pt x="39" y="0"/>
                      <a:pt x="83" y="0"/>
                    </a:cubicBezTo>
                    <a:moveTo>
                      <a:pt x="83" y="0"/>
                    </a:moveTo>
                    <a:cubicBezTo>
                      <a:pt x="83" y="0"/>
                      <a:pt x="83" y="0"/>
                      <a:pt x="83" y="0"/>
                    </a:cubicBezTo>
                    <a:cubicBezTo>
                      <a:pt x="83" y="0"/>
                      <a:pt x="83" y="0"/>
                      <a:pt x="83" y="0"/>
                    </a:cubicBezTo>
                    <a:cubicBezTo>
                      <a:pt x="83" y="0"/>
                      <a:pt x="83" y="0"/>
                      <a:pt x="83" y="0"/>
                    </a:cubicBezTo>
                  </a:path>
                </a:pathLst>
              </a:custGeom>
              <a:solidFill>
                <a:srgbClr val="595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a:solidFill>
                    <a:srgbClr val="3D3D3D"/>
                  </a:solidFill>
                  <a:latin typeface="微软雅黑"/>
                  <a:ea typeface="微软雅黑"/>
                  <a:sym typeface="微软雅黑"/>
                </a:endParaRPr>
              </a:p>
            </p:txBody>
          </p:sp>
          <p:sp>
            <p:nvSpPr>
              <p:cNvPr id="23" name="Freeform 271">
                <a:extLst>
                  <a:ext uri="{FF2B5EF4-FFF2-40B4-BE49-F238E27FC236}">
                    <a16:creationId xmlns:a16="http://schemas.microsoft.com/office/drawing/2014/main" xmlns="" id="{EB77AC87-35C9-4408-A196-F7A2110CBA35}"/>
                  </a:ext>
                </a:extLst>
              </p:cNvPr>
              <p:cNvSpPr>
                <a:spLocks/>
              </p:cNvSpPr>
              <p:nvPr/>
            </p:nvSpPr>
            <p:spPr bwMode="auto">
              <a:xfrm>
                <a:off x="2915670" y="3500438"/>
                <a:ext cx="827088" cy="665163"/>
              </a:xfrm>
              <a:custGeom>
                <a:avLst/>
                <a:gdLst>
                  <a:gd name="T0" fmla="*/ 71 w 148"/>
                  <a:gd name="T1" fmla="*/ 0 h 119"/>
                  <a:gd name="T2" fmla="*/ 19 w 148"/>
                  <a:gd name="T3" fmla="*/ 21 h 119"/>
                  <a:gd name="T4" fmla="*/ 0 w 148"/>
                  <a:gd name="T5" fmla="*/ 51 h 119"/>
                  <a:gd name="T6" fmla="*/ 10 w 148"/>
                  <a:gd name="T7" fmla="*/ 38 h 119"/>
                  <a:gd name="T8" fmla="*/ 62 w 148"/>
                  <a:gd name="T9" fmla="*/ 18 h 119"/>
                  <a:gd name="T10" fmla="*/ 65 w 148"/>
                  <a:gd name="T11" fmla="*/ 18 h 119"/>
                  <a:gd name="T12" fmla="*/ 118 w 148"/>
                  <a:gd name="T13" fmla="*/ 42 h 119"/>
                  <a:gd name="T14" fmla="*/ 138 w 148"/>
                  <a:gd name="T15" fmla="*/ 96 h 119"/>
                  <a:gd name="T16" fmla="*/ 138 w 148"/>
                  <a:gd name="T17" fmla="*/ 96 h 119"/>
                  <a:gd name="T18" fmla="*/ 134 w 148"/>
                  <a:gd name="T19" fmla="*/ 119 h 119"/>
                  <a:gd name="T20" fmla="*/ 147 w 148"/>
                  <a:gd name="T21" fmla="*/ 79 h 119"/>
                  <a:gd name="T22" fmla="*/ 147 w 148"/>
                  <a:gd name="T23" fmla="*/ 79 h 119"/>
                  <a:gd name="T24" fmla="*/ 127 w 148"/>
                  <a:gd name="T25" fmla="*/ 24 h 119"/>
                  <a:gd name="T26" fmla="*/ 74 w 148"/>
                  <a:gd name="T27" fmla="*/ 0 h 119"/>
                  <a:gd name="T28" fmla="*/ 71 w 148"/>
                  <a:gd name="T2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19">
                    <a:moveTo>
                      <a:pt x="71" y="0"/>
                    </a:moveTo>
                    <a:cubicBezTo>
                      <a:pt x="52" y="0"/>
                      <a:pt x="34" y="7"/>
                      <a:pt x="19" y="21"/>
                    </a:cubicBezTo>
                    <a:cubicBezTo>
                      <a:pt x="10" y="29"/>
                      <a:pt x="4" y="40"/>
                      <a:pt x="0" y="51"/>
                    </a:cubicBezTo>
                    <a:cubicBezTo>
                      <a:pt x="3" y="46"/>
                      <a:pt x="6" y="42"/>
                      <a:pt x="10" y="38"/>
                    </a:cubicBezTo>
                    <a:cubicBezTo>
                      <a:pt x="25" y="25"/>
                      <a:pt x="43" y="18"/>
                      <a:pt x="62" y="18"/>
                    </a:cubicBezTo>
                    <a:cubicBezTo>
                      <a:pt x="63" y="18"/>
                      <a:pt x="64" y="18"/>
                      <a:pt x="65" y="18"/>
                    </a:cubicBezTo>
                    <a:cubicBezTo>
                      <a:pt x="85" y="19"/>
                      <a:pt x="104" y="27"/>
                      <a:pt x="118" y="42"/>
                    </a:cubicBezTo>
                    <a:cubicBezTo>
                      <a:pt x="131" y="57"/>
                      <a:pt x="139" y="76"/>
                      <a:pt x="138" y="96"/>
                    </a:cubicBezTo>
                    <a:cubicBezTo>
                      <a:pt x="138" y="96"/>
                      <a:pt x="138" y="96"/>
                      <a:pt x="138" y="96"/>
                    </a:cubicBezTo>
                    <a:cubicBezTo>
                      <a:pt x="138" y="104"/>
                      <a:pt x="136" y="112"/>
                      <a:pt x="134" y="119"/>
                    </a:cubicBezTo>
                    <a:cubicBezTo>
                      <a:pt x="142" y="107"/>
                      <a:pt x="147" y="93"/>
                      <a:pt x="147" y="79"/>
                    </a:cubicBezTo>
                    <a:cubicBezTo>
                      <a:pt x="147" y="79"/>
                      <a:pt x="147" y="79"/>
                      <a:pt x="147" y="79"/>
                    </a:cubicBezTo>
                    <a:cubicBezTo>
                      <a:pt x="148" y="58"/>
                      <a:pt x="140" y="39"/>
                      <a:pt x="127" y="24"/>
                    </a:cubicBezTo>
                    <a:cubicBezTo>
                      <a:pt x="113" y="9"/>
                      <a:pt x="94" y="1"/>
                      <a:pt x="74" y="0"/>
                    </a:cubicBezTo>
                    <a:cubicBezTo>
                      <a:pt x="73" y="0"/>
                      <a:pt x="72" y="0"/>
                      <a:pt x="7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a:solidFill>
                    <a:srgbClr val="3D3D3D"/>
                  </a:solidFill>
                  <a:latin typeface="微软雅黑"/>
                  <a:ea typeface="微软雅黑"/>
                  <a:sym typeface="微软雅黑"/>
                </a:endParaRPr>
              </a:p>
            </p:txBody>
          </p:sp>
          <p:sp>
            <p:nvSpPr>
              <p:cNvPr id="24" name="Freeform 272">
                <a:extLst>
                  <a:ext uri="{FF2B5EF4-FFF2-40B4-BE49-F238E27FC236}">
                    <a16:creationId xmlns:a16="http://schemas.microsoft.com/office/drawing/2014/main" xmlns="" id="{79F69000-4DC8-4BA8-AAC1-5C2C57FA5236}"/>
                  </a:ext>
                </a:extLst>
              </p:cNvPr>
              <p:cNvSpPr>
                <a:spLocks/>
              </p:cNvSpPr>
              <p:nvPr/>
            </p:nvSpPr>
            <p:spPr bwMode="auto">
              <a:xfrm>
                <a:off x="2804545" y="3405188"/>
                <a:ext cx="1022350" cy="536575"/>
              </a:xfrm>
              <a:custGeom>
                <a:avLst/>
                <a:gdLst>
                  <a:gd name="T0" fmla="*/ 8 w 183"/>
                  <a:gd name="T1" fmla="*/ 90 h 96"/>
                  <a:gd name="T2" fmla="*/ 94 w 183"/>
                  <a:gd name="T3" fmla="*/ 10 h 96"/>
                  <a:gd name="T4" fmla="*/ 152 w 183"/>
                  <a:gd name="T5" fmla="*/ 36 h 96"/>
                  <a:gd name="T6" fmla="*/ 175 w 183"/>
                  <a:gd name="T7" fmla="*/ 96 h 96"/>
                  <a:gd name="T8" fmla="*/ 183 w 183"/>
                  <a:gd name="T9" fmla="*/ 96 h 96"/>
                  <a:gd name="T10" fmla="*/ 183 w 183"/>
                  <a:gd name="T11" fmla="*/ 96 h 96"/>
                  <a:gd name="T12" fmla="*/ 158 w 183"/>
                  <a:gd name="T13" fmla="*/ 31 h 96"/>
                  <a:gd name="T14" fmla="*/ 94 w 183"/>
                  <a:gd name="T15" fmla="*/ 2 h 96"/>
                  <a:gd name="T16" fmla="*/ 0 w 183"/>
                  <a:gd name="T17" fmla="*/ 90 h 96"/>
                  <a:gd name="T18" fmla="*/ 8 w 183"/>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96">
                    <a:moveTo>
                      <a:pt x="8" y="90"/>
                    </a:moveTo>
                    <a:cubicBezTo>
                      <a:pt x="10" y="44"/>
                      <a:pt x="48" y="8"/>
                      <a:pt x="94" y="10"/>
                    </a:cubicBezTo>
                    <a:cubicBezTo>
                      <a:pt x="116" y="11"/>
                      <a:pt x="137" y="20"/>
                      <a:pt x="152" y="36"/>
                    </a:cubicBezTo>
                    <a:cubicBezTo>
                      <a:pt x="167" y="52"/>
                      <a:pt x="175" y="74"/>
                      <a:pt x="175" y="96"/>
                    </a:cubicBezTo>
                    <a:cubicBezTo>
                      <a:pt x="183" y="96"/>
                      <a:pt x="183" y="96"/>
                      <a:pt x="183" y="96"/>
                    </a:cubicBezTo>
                    <a:cubicBezTo>
                      <a:pt x="183" y="96"/>
                      <a:pt x="183" y="96"/>
                      <a:pt x="183" y="96"/>
                    </a:cubicBezTo>
                    <a:cubicBezTo>
                      <a:pt x="183" y="72"/>
                      <a:pt x="175" y="48"/>
                      <a:pt x="158" y="31"/>
                    </a:cubicBezTo>
                    <a:cubicBezTo>
                      <a:pt x="141" y="13"/>
                      <a:pt x="119" y="3"/>
                      <a:pt x="94" y="2"/>
                    </a:cubicBezTo>
                    <a:cubicBezTo>
                      <a:pt x="44" y="0"/>
                      <a:pt x="2" y="40"/>
                      <a:pt x="0" y="90"/>
                    </a:cubicBezTo>
                    <a:cubicBezTo>
                      <a:pt x="8" y="90"/>
                      <a:pt x="8" y="90"/>
                      <a:pt x="8" y="90"/>
                    </a:cubicBezTo>
                    <a:close/>
                  </a:path>
                </a:pathLst>
              </a:custGeom>
              <a:solidFill>
                <a:srgbClr val="47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a:solidFill>
                    <a:srgbClr val="3D3D3D"/>
                  </a:solidFill>
                  <a:latin typeface="微软雅黑"/>
                  <a:ea typeface="微软雅黑"/>
                  <a:sym typeface="微软雅黑"/>
                </a:endParaRPr>
              </a:p>
            </p:txBody>
          </p:sp>
          <p:sp>
            <p:nvSpPr>
              <p:cNvPr id="25" name="Freeform 273">
                <a:extLst>
                  <a:ext uri="{FF2B5EF4-FFF2-40B4-BE49-F238E27FC236}">
                    <a16:creationId xmlns:a16="http://schemas.microsoft.com/office/drawing/2014/main" xmlns="" id="{F93F7F18-BA48-4E26-BFC1-2B5ECEB7DBD5}"/>
                  </a:ext>
                </a:extLst>
              </p:cNvPr>
              <p:cNvSpPr>
                <a:spLocks/>
              </p:cNvSpPr>
              <p:nvPr/>
            </p:nvSpPr>
            <p:spPr bwMode="auto">
              <a:xfrm>
                <a:off x="2771208" y="4205288"/>
                <a:ext cx="239713" cy="228600"/>
              </a:xfrm>
              <a:custGeom>
                <a:avLst/>
                <a:gdLst>
                  <a:gd name="T0" fmla="*/ 23 w 43"/>
                  <a:gd name="T1" fmla="*/ 37 h 41"/>
                  <a:gd name="T2" fmla="*/ 39 w 43"/>
                  <a:gd name="T3" fmla="*/ 22 h 41"/>
                  <a:gd name="T4" fmla="*/ 43 w 43"/>
                  <a:gd name="T5" fmla="*/ 13 h 41"/>
                  <a:gd name="T6" fmla="*/ 37 w 43"/>
                  <a:gd name="T7" fmla="*/ 7 h 41"/>
                  <a:gd name="T8" fmla="*/ 31 w 43"/>
                  <a:gd name="T9" fmla="*/ 0 h 41"/>
                  <a:gd name="T10" fmla="*/ 22 w 43"/>
                  <a:gd name="T11" fmla="*/ 4 h 41"/>
                  <a:gd name="T12" fmla="*/ 6 w 43"/>
                  <a:gd name="T13" fmla="*/ 18 h 41"/>
                  <a:gd name="T14" fmla="*/ 7 w 43"/>
                  <a:gd name="T15" fmla="*/ 34 h 41"/>
                  <a:gd name="T16" fmla="*/ 7 w 43"/>
                  <a:gd name="T17" fmla="*/ 34 h 41"/>
                  <a:gd name="T18" fmla="*/ 23 w 43"/>
                  <a:gd name="T19"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23" y="37"/>
                    </a:moveTo>
                    <a:cubicBezTo>
                      <a:pt x="28" y="32"/>
                      <a:pt x="34" y="27"/>
                      <a:pt x="39" y="22"/>
                    </a:cubicBezTo>
                    <a:cubicBezTo>
                      <a:pt x="41" y="19"/>
                      <a:pt x="43" y="16"/>
                      <a:pt x="43" y="13"/>
                    </a:cubicBezTo>
                    <a:cubicBezTo>
                      <a:pt x="41" y="11"/>
                      <a:pt x="39" y="9"/>
                      <a:pt x="37" y="7"/>
                    </a:cubicBezTo>
                    <a:cubicBezTo>
                      <a:pt x="35" y="5"/>
                      <a:pt x="33" y="3"/>
                      <a:pt x="31" y="0"/>
                    </a:cubicBezTo>
                    <a:cubicBezTo>
                      <a:pt x="28" y="0"/>
                      <a:pt x="25" y="1"/>
                      <a:pt x="22" y="4"/>
                    </a:cubicBezTo>
                    <a:cubicBezTo>
                      <a:pt x="17" y="8"/>
                      <a:pt x="11" y="13"/>
                      <a:pt x="6" y="18"/>
                    </a:cubicBezTo>
                    <a:cubicBezTo>
                      <a:pt x="0" y="23"/>
                      <a:pt x="2" y="29"/>
                      <a:pt x="7" y="34"/>
                    </a:cubicBezTo>
                    <a:cubicBezTo>
                      <a:pt x="7" y="34"/>
                      <a:pt x="7" y="34"/>
                      <a:pt x="7" y="34"/>
                    </a:cubicBezTo>
                    <a:cubicBezTo>
                      <a:pt x="12" y="39"/>
                      <a:pt x="18" y="41"/>
                      <a:pt x="23" y="37"/>
                    </a:cubicBezTo>
                    <a:close/>
                  </a:path>
                </a:pathLst>
              </a:custGeom>
              <a:solidFill>
                <a:srgbClr val="303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a:solidFill>
                    <a:srgbClr val="3D3D3D"/>
                  </a:solidFill>
                  <a:latin typeface="微软雅黑"/>
                  <a:ea typeface="微软雅黑"/>
                  <a:sym typeface="微软雅黑"/>
                </a:endParaRPr>
              </a:p>
            </p:txBody>
          </p:sp>
          <p:sp>
            <p:nvSpPr>
              <p:cNvPr id="26" name="Freeform 274">
                <a:extLst>
                  <a:ext uri="{FF2B5EF4-FFF2-40B4-BE49-F238E27FC236}">
                    <a16:creationId xmlns:a16="http://schemas.microsoft.com/office/drawing/2014/main" xmlns="" id="{32BC60FB-817C-49E0-A50A-C8D3F46311CD}"/>
                  </a:ext>
                </a:extLst>
              </p:cNvPr>
              <p:cNvSpPr>
                <a:spLocks/>
              </p:cNvSpPr>
              <p:nvPr/>
            </p:nvSpPr>
            <p:spPr bwMode="auto">
              <a:xfrm>
                <a:off x="2217170" y="4373563"/>
                <a:ext cx="576263" cy="541338"/>
              </a:xfrm>
              <a:custGeom>
                <a:avLst/>
                <a:gdLst>
                  <a:gd name="T0" fmla="*/ 15 w 103"/>
                  <a:gd name="T1" fmla="*/ 92 h 97"/>
                  <a:gd name="T2" fmla="*/ 103 w 103"/>
                  <a:gd name="T3" fmla="*/ 10 h 97"/>
                  <a:gd name="T4" fmla="*/ 101 w 103"/>
                  <a:gd name="T5" fmla="*/ 9 h 97"/>
                  <a:gd name="T6" fmla="*/ 101 w 103"/>
                  <a:gd name="T7" fmla="*/ 9 h 97"/>
                  <a:gd name="T8" fmla="*/ 94 w 103"/>
                  <a:gd name="T9" fmla="*/ 0 h 97"/>
                  <a:gd name="T10" fmla="*/ 6 w 103"/>
                  <a:gd name="T11" fmla="*/ 82 h 97"/>
                  <a:gd name="T12" fmla="*/ 3 w 103"/>
                  <a:gd name="T13" fmla="*/ 95 h 97"/>
                  <a:gd name="T14" fmla="*/ 3 w 103"/>
                  <a:gd name="T15" fmla="*/ 95 h 97"/>
                  <a:gd name="T16" fmla="*/ 15 w 103"/>
                  <a:gd name="T17"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97">
                    <a:moveTo>
                      <a:pt x="15" y="92"/>
                    </a:moveTo>
                    <a:cubicBezTo>
                      <a:pt x="103" y="10"/>
                      <a:pt x="103" y="10"/>
                      <a:pt x="103" y="10"/>
                    </a:cubicBezTo>
                    <a:cubicBezTo>
                      <a:pt x="102" y="10"/>
                      <a:pt x="102" y="9"/>
                      <a:pt x="101" y="9"/>
                    </a:cubicBezTo>
                    <a:cubicBezTo>
                      <a:pt x="101" y="9"/>
                      <a:pt x="101" y="9"/>
                      <a:pt x="101" y="9"/>
                    </a:cubicBezTo>
                    <a:cubicBezTo>
                      <a:pt x="98" y="6"/>
                      <a:pt x="96" y="2"/>
                      <a:pt x="94" y="0"/>
                    </a:cubicBezTo>
                    <a:cubicBezTo>
                      <a:pt x="6" y="82"/>
                      <a:pt x="6" y="82"/>
                      <a:pt x="6" y="82"/>
                    </a:cubicBezTo>
                    <a:cubicBezTo>
                      <a:pt x="2" y="86"/>
                      <a:pt x="0" y="92"/>
                      <a:pt x="3" y="95"/>
                    </a:cubicBezTo>
                    <a:cubicBezTo>
                      <a:pt x="3" y="95"/>
                      <a:pt x="3" y="95"/>
                      <a:pt x="3" y="95"/>
                    </a:cubicBezTo>
                    <a:cubicBezTo>
                      <a:pt x="5" y="97"/>
                      <a:pt x="11" y="96"/>
                      <a:pt x="15" y="92"/>
                    </a:cubicBezTo>
                    <a:close/>
                  </a:path>
                </a:pathLst>
              </a:custGeom>
              <a:solidFill>
                <a:srgbClr val="F36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a:solidFill>
                    <a:srgbClr val="3D3D3D"/>
                  </a:solidFill>
                  <a:latin typeface="微软雅黑"/>
                  <a:ea typeface="微软雅黑"/>
                  <a:sym typeface="微软雅黑"/>
                </a:endParaRPr>
              </a:p>
            </p:txBody>
          </p:sp>
        </p:grpSp>
        <p:sp>
          <p:nvSpPr>
            <p:cNvPr id="17" name="矩形 16">
              <a:extLst>
                <a:ext uri="{FF2B5EF4-FFF2-40B4-BE49-F238E27FC236}">
                  <a16:creationId xmlns:a16="http://schemas.microsoft.com/office/drawing/2014/main" xmlns="" id="{D0633A8C-F3C2-4AF1-9013-2716133FEB51}"/>
                </a:ext>
              </a:extLst>
            </p:cNvPr>
            <p:cNvSpPr/>
            <p:nvPr/>
          </p:nvSpPr>
          <p:spPr>
            <a:xfrm>
              <a:off x="-1141157" y="3278319"/>
              <a:ext cx="1385305" cy="1383434"/>
            </a:xfrm>
            <a:prstGeom prst="rect">
              <a:avLst/>
            </a:prstGeom>
            <a:noFill/>
          </p:spPr>
          <p:txBody>
            <a:bodyPr wrap="square" rtlCol="0">
              <a:spAutoFit/>
            </a:bodyPr>
            <a:lstStyle/>
            <a:p>
              <a:pPr algn="ctr" defTabSz="914400" eaLnBrk="0" fontAlgn="base" hangingPunct="0">
                <a:spcBef>
                  <a:spcPct val="0"/>
                </a:spcBef>
                <a:spcAft>
                  <a:spcPct val="0"/>
                </a:spcAft>
              </a:pPr>
              <a:r>
                <a:rPr lang="zh-CN" altLang="en-US" sz="3600" dirty="0">
                  <a:solidFill>
                    <a:srgbClr val="DA0000"/>
                  </a:solidFill>
                  <a:latin typeface="微软雅黑"/>
                  <a:ea typeface="微软雅黑"/>
                  <a:cs typeface="+mn-ea"/>
                  <a:sym typeface="微软雅黑"/>
                </a:rPr>
                <a:t>四个统一</a:t>
              </a:r>
            </a:p>
          </p:txBody>
        </p:sp>
      </p:grpSp>
      <p:sp>
        <p:nvSpPr>
          <p:cNvPr id="27" name="任意多边形 53">
            <a:extLst>
              <a:ext uri="{FF2B5EF4-FFF2-40B4-BE49-F238E27FC236}">
                <a16:creationId xmlns:a16="http://schemas.microsoft.com/office/drawing/2014/main" xmlns="" id="{141450C1-23A9-42A5-AA96-B694C8E61B6A}"/>
              </a:ext>
            </a:extLst>
          </p:cNvPr>
          <p:cNvSpPr/>
          <p:nvPr/>
        </p:nvSpPr>
        <p:spPr>
          <a:xfrm rot="18900000" flipH="1">
            <a:off x="4519750" y="1990152"/>
            <a:ext cx="224000" cy="22400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w="25400" cap="flat" cmpd="sng" algn="ctr">
            <a:noFill/>
            <a:prstDash val="solid"/>
          </a:ln>
          <a:effectLst/>
        </p:spPr>
        <p:txBody>
          <a:bodyPr lIns="68580" tIns="34290" rIns="68580" bIns="34290" rtlCol="0" anchor="ctr"/>
          <a:lstStyle/>
          <a:p>
            <a:pPr algn="ctr" defTabSz="914400">
              <a:defRPr/>
            </a:pPr>
            <a:endParaRPr lang="zh-CN" altLang="en-US" b="1" kern="0">
              <a:solidFill>
                <a:sysClr val="window" lastClr="FFFFFF"/>
              </a:solidFill>
              <a:latin typeface="微软雅黑"/>
              <a:ea typeface="微软雅黑"/>
              <a:sym typeface="微软雅黑"/>
            </a:endParaRPr>
          </a:p>
        </p:txBody>
      </p:sp>
      <p:grpSp>
        <p:nvGrpSpPr>
          <p:cNvPr id="28" name="组合 27">
            <a:extLst>
              <a:ext uri="{FF2B5EF4-FFF2-40B4-BE49-F238E27FC236}">
                <a16:creationId xmlns:a16="http://schemas.microsoft.com/office/drawing/2014/main" xmlns="" id="{638D1091-10C7-4776-9682-D87236B82DAE}"/>
              </a:ext>
            </a:extLst>
          </p:cNvPr>
          <p:cNvGrpSpPr/>
          <p:nvPr/>
        </p:nvGrpSpPr>
        <p:grpSpPr>
          <a:xfrm>
            <a:off x="3934503" y="1807326"/>
            <a:ext cx="589656" cy="589653"/>
            <a:chOff x="5613944" y="2348233"/>
            <a:chExt cx="920788" cy="920788"/>
          </a:xfrm>
          <a:solidFill>
            <a:srgbClr val="C00000"/>
          </a:solidFill>
        </p:grpSpPr>
        <p:sp>
          <p:nvSpPr>
            <p:cNvPr id="29" name="椭圆 28">
              <a:extLst>
                <a:ext uri="{FF2B5EF4-FFF2-40B4-BE49-F238E27FC236}">
                  <a16:creationId xmlns:a16="http://schemas.microsoft.com/office/drawing/2014/main" xmlns="" id="{36803A6C-570E-434C-953B-60E7C9708A94}"/>
                </a:ext>
              </a:extLst>
            </p:cNvPr>
            <p:cNvSpPr/>
            <p:nvPr/>
          </p:nvSpPr>
          <p:spPr>
            <a:xfrm flipH="1">
              <a:off x="5613944" y="2348233"/>
              <a:ext cx="920788" cy="920788"/>
            </a:xfrm>
            <a:prstGeom prst="ellipse">
              <a:avLst/>
            </a:prstGeom>
            <a:grpFill/>
            <a:ln w="25400" cap="flat" cmpd="sng" algn="ctr">
              <a:noFill/>
              <a:prstDash val="solid"/>
            </a:ln>
            <a:effectLst/>
          </p:spPr>
          <p:txBody>
            <a:bodyPr rtlCol="0" anchor="ctr"/>
            <a:lstStyle/>
            <a:p>
              <a:pPr algn="ctr" defTabSz="914400">
                <a:defRPr/>
              </a:pPr>
              <a:endParaRPr lang="zh-CN" altLang="en-US" kern="0">
                <a:gradFill>
                  <a:gsLst>
                    <a:gs pos="100000">
                      <a:prstClr val="white"/>
                    </a:gs>
                    <a:gs pos="0">
                      <a:prstClr val="white">
                        <a:lumMod val="95000"/>
                      </a:prstClr>
                    </a:gs>
                  </a:gsLst>
                  <a:path path="circle">
                    <a:fillToRect l="100000" b="100000"/>
                  </a:path>
                </a:gradFill>
                <a:latin typeface="微软雅黑"/>
                <a:ea typeface="微软雅黑"/>
                <a:sym typeface="微软雅黑"/>
              </a:endParaRPr>
            </a:p>
          </p:txBody>
        </p:sp>
        <p:sp>
          <p:nvSpPr>
            <p:cNvPr id="30" name="TextBox 20">
              <a:extLst>
                <a:ext uri="{FF2B5EF4-FFF2-40B4-BE49-F238E27FC236}">
                  <a16:creationId xmlns:a16="http://schemas.microsoft.com/office/drawing/2014/main" xmlns="" id="{6289BD7B-25B6-4658-8A1C-923F7732AFBA}"/>
                </a:ext>
              </a:extLst>
            </p:cNvPr>
            <p:cNvSpPr txBox="1"/>
            <p:nvPr/>
          </p:nvSpPr>
          <p:spPr>
            <a:xfrm>
              <a:off x="5910380" y="2484237"/>
              <a:ext cx="327920" cy="672863"/>
            </a:xfrm>
            <a:prstGeom prst="rect">
              <a:avLst/>
            </a:prstGeom>
            <a:grpFill/>
          </p:spPr>
          <p:txBody>
            <a:bodyPr wrap="none" lIns="0" tIns="0" rIns="0" bIns="0" rtlCol="0">
              <a:spAutoFit/>
            </a:bodyPr>
            <a:lstStyle/>
            <a:p>
              <a:pPr algn="ctr" defTabSz="914400">
                <a:defRPr/>
              </a:pPr>
              <a:r>
                <a:rPr lang="en-US" altLang="zh-CN" sz="2800" kern="0" dirty="0">
                  <a:gradFill>
                    <a:gsLst>
                      <a:gs pos="100000">
                        <a:prstClr val="white"/>
                      </a:gs>
                      <a:gs pos="0">
                        <a:prstClr val="white">
                          <a:lumMod val="95000"/>
                        </a:prstClr>
                      </a:gs>
                    </a:gsLst>
                    <a:path path="circle">
                      <a:fillToRect l="100000" b="100000"/>
                    </a:path>
                  </a:gradFill>
                  <a:latin typeface="微软雅黑"/>
                  <a:ea typeface="微软雅黑"/>
                  <a:sym typeface="微软雅黑"/>
                </a:rPr>
                <a:t>1</a:t>
              </a:r>
              <a:endParaRPr lang="zh-CN" altLang="en-US" sz="2800" kern="0" dirty="0">
                <a:gradFill>
                  <a:gsLst>
                    <a:gs pos="100000">
                      <a:prstClr val="white"/>
                    </a:gs>
                    <a:gs pos="0">
                      <a:prstClr val="white">
                        <a:lumMod val="95000"/>
                      </a:prstClr>
                    </a:gs>
                  </a:gsLst>
                  <a:path path="circle">
                    <a:fillToRect l="100000" b="100000"/>
                  </a:path>
                </a:gradFill>
                <a:latin typeface="微软雅黑"/>
                <a:ea typeface="微软雅黑"/>
                <a:sym typeface="微软雅黑"/>
              </a:endParaRPr>
            </a:p>
          </p:txBody>
        </p:sp>
      </p:grpSp>
      <p:sp>
        <p:nvSpPr>
          <p:cNvPr id="31" name="圆角矩形 57">
            <a:extLst>
              <a:ext uri="{FF2B5EF4-FFF2-40B4-BE49-F238E27FC236}">
                <a16:creationId xmlns:a16="http://schemas.microsoft.com/office/drawing/2014/main" xmlns="" id="{7F763FDA-5481-43DC-B7FD-7A2B712F7841}"/>
              </a:ext>
            </a:extLst>
          </p:cNvPr>
          <p:cNvSpPr/>
          <p:nvPr/>
        </p:nvSpPr>
        <p:spPr>
          <a:xfrm>
            <a:off x="4888638" y="1784499"/>
            <a:ext cx="6315384" cy="635307"/>
          </a:xfrm>
          <a:prstGeom prst="roundRect">
            <a:avLst>
              <a:gd name="adj" fmla="val 50000"/>
            </a:avLst>
          </a:prstGeom>
          <a:noFill/>
          <a:ln w="12700" cap="flat" cmpd="sng" algn="ctr">
            <a:solidFill>
              <a:srgbClr val="C00000"/>
            </a:solidFill>
            <a:prstDash val="solid"/>
          </a:ln>
          <a:effectLst/>
        </p:spPr>
        <p:txBody>
          <a:bodyPr rtlCol="0" anchor="ctr"/>
          <a:lstStyle/>
          <a:p>
            <a:pPr algn="ctr" defTabSz="914377"/>
            <a:r>
              <a:rPr lang="zh-CN" altLang="en-US" sz="2400" dirty="0">
                <a:latin typeface="微软雅黑"/>
                <a:ea typeface="微软雅黑"/>
                <a:sym typeface="微软雅黑"/>
              </a:rPr>
              <a:t>启蒙与救亡的自觉广泛的统一</a:t>
            </a:r>
            <a:endParaRPr lang="zh-CN" altLang="en-US" sz="2400" kern="0" dirty="0">
              <a:latin typeface="微软雅黑"/>
              <a:ea typeface="微软雅黑"/>
              <a:sym typeface="微软雅黑"/>
            </a:endParaRPr>
          </a:p>
        </p:txBody>
      </p:sp>
      <p:sp>
        <p:nvSpPr>
          <p:cNvPr id="32" name="左大括号 31">
            <a:extLst>
              <a:ext uri="{FF2B5EF4-FFF2-40B4-BE49-F238E27FC236}">
                <a16:creationId xmlns:a16="http://schemas.microsoft.com/office/drawing/2014/main" xmlns="" id="{84168953-1F26-42BD-AD35-CBE23ABDDF66}"/>
              </a:ext>
            </a:extLst>
          </p:cNvPr>
          <p:cNvSpPr/>
          <p:nvPr/>
        </p:nvSpPr>
        <p:spPr>
          <a:xfrm>
            <a:off x="3495806" y="2161157"/>
            <a:ext cx="405997" cy="2847532"/>
          </a:xfrm>
          <a:prstGeom prst="leftBrace">
            <a:avLst>
              <a:gd name="adj1" fmla="val 50833"/>
              <a:gd name="adj2" fmla="val 50000"/>
            </a:avLst>
          </a:prstGeom>
          <a:noFill/>
          <a:ln w="19050" cap="flat" cmpd="sng" algn="ctr">
            <a:solidFill>
              <a:srgbClr val="C00000"/>
            </a:solidFill>
            <a:prstDash val="solid"/>
            <a:miter lim="800000"/>
          </a:ln>
          <a:effectLst/>
        </p:spPr>
        <p:txBody>
          <a:bodyPr rtlCol="0" anchor="ctr"/>
          <a:lstStyle/>
          <a:p>
            <a:pPr algn="ctr" defTabSz="914400">
              <a:defRPr/>
            </a:pPr>
            <a:endParaRPr lang="zh-CN" altLang="en-US" kern="0">
              <a:solidFill>
                <a:prstClr val="black"/>
              </a:solidFill>
              <a:latin typeface="微软雅黑"/>
              <a:ea typeface="微软雅黑"/>
              <a:cs typeface="+mn-ea"/>
              <a:sym typeface="微软雅黑"/>
            </a:endParaRPr>
          </a:p>
        </p:txBody>
      </p:sp>
      <p:sp>
        <p:nvSpPr>
          <p:cNvPr id="33" name="任意多边形 59">
            <a:extLst>
              <a:ext uri="{FF2B5EF4-FFF2-40B4-BE49-F238E27FC236}">
                <a16:creationId xmlns:a16="http://schemas.microsoft.com/office/drawing/2014/main" xmlns="" id="{E8126E75-60E2-4E87-BC68-88313FA56F5C}"/>
              </a:ext>
            </a:extLst>
          </p:cNvPr>
          <p:cNvSpPr/>
          <p:nvPr/>
        </p:nvSpPr>
        <p:spPr>
          <a:xfrm rot="18900000" flipH="1">
            <a:off x="4519750" y="2906200"/>
            <a:ext cx="224000" cy="22400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w="25400" cap="flat" cmpd="sng" algn="ctr">
            <a:noFill/>
            <a:prstDash val="solid"/>
          </a:ln>
          <a:effectLst/>
        </p:spPr>
        <p:txBody>
          <a:bodyPr lIns="68580" tIns="34290" rIns="68580" bIns="34290" rtlCol="0" anchor="ctr"/>
          <a:lstStyle/>
          <a:p>
            <a:pPr algn="ctr" defTabSz="914400">
              <a:defRPr/>
            </a:pPr>
            <a:endParaRPr lang="zh-CN" altLang="en-US" b="1" kern="0">
              <a:solidFill>
                <a:sysClr val="window" lastClr="FFFFFF"/>
              </a:solidFill>
              <a:latin typeface="微软雅黑"/>
              <a:ea typeface="微软雅黑"/>
              <a:sym typeface="微软雅黑"/>
            </a:endParaRPr>
          </a:p>
        </p:txBody>
      </p:sp>
      <p:grpSp>
        <p:nvGrpSpPr>
          <p:cNvPr id="34" name="组合 33">
            <a:extLst>
              <a:ext uri="{FF2B5EF4-FFF2-40B4-BE49-F238E27FC236}">
                <a16:creationId xmlns:a16="http://schemas.microsoft.com/office/drawing/2014/main" xmlns="" id="{AA1BB7B4-CFD3-4C87-A265-19D7ED6ACB1C}"/>
              </a:ext>
            </a:extLst>
          </p:cNvPr>
          <p:cNvGrpSpPr/>
          <p:nvPr/>
        </p:nvGrpSpPr>
        <p:grpSpPr>
          <a:xfrm>
            <a:off x="3934503" y="2723374"/>
            <a:ext cx="589656" cy="589653"/>
            <a:chOff x="5613944" y="2348233"/>
            <a:chExt cx="920788" cy="920788"/>
          </a:xfrm>
          <a:solidFill>
            <a:srgbClr val="C00000"/>
          </a:solidFill>
        </p:grpSpPr>
        <p:sp>
          <p:nvSpPr>
            <p:cNvPr id="35" name="椭圆 34">
              <a:extLst>
                <a:ext uri="{FF2B5EF4-FFF2-40B4-BE49-F238E27FC236}">
                  <a16:creationId xmlns:a16="http://schemas.microsoft.com/office/drawing/2014/main" xmlns="" id="{3416E2E2-583E-4B03-A98D-CD47AED6199E}"/>
                </a:ext>
              </a:extLst>
            </p:cNvPr>
            <p:cNvSpPr/>
            <p:nvPr/>
          </p:nvSpPr>
          <p:spPr>
            <a:xfrm flipH="1">
              <a:off x="5613944" y="2348233"/>
              <a:ext cx="920788" cy="920788"/>
            </a:xfrm>
            <a:prstGeom prst="ellipse">
              <a:avLst/>
            </a:prstGeom>
            <a:grpFill/>
            <a:ln w="25400" cap="flat" cmpd="sng" algn="ctr">
              <a:noFill/>
              <a:prstDash val="solid"/>
            </a:ln>
            <a:effectLst/>
          </p:spPr>
          <p:txBody>
            <a:bodyPr rtlCol="0" anchor="ctr"/>
            <a:lstStyle/>
            <a:p>
              <a:pPr algn="ctr" defTabSz="914400">
                <a:defRPr/>
              </a:pPr>
              <a:endParaRPr lang="zh-CN" altLang="en-US" kern="0">
                <a:gradFill>
                  <a:gsLst>
                    <a:gs pos="100000">
                      <a:prstClr val="white"/>
                    </a:gs>
                    <a:gs pos="0">
                      <a:prstClr val="white">
                        <a:lumMod val="95000"/>
                      </a:prstClr>
                    </a:gs>
                  </a:gsLst>
                  <a:path path="circle">
                    <a:fillToRect l="100000" b="100000"/>
                  </a:path>
                </a:gradFill>
                <a:latin typeface="微软雅黑"/>
                <a:ea typeface="微软雅黑"/>
                <a:sym typeface="微软雅黑"/>
              </a:endParaRPr>
            </a:p>
          </p:txBody>
        </p:sp>
        <p:sp>
          <p:nvSpPr>
            <p:cNvPr id="36" name="TextBox 20">
              <a:extLst>
                <a:ext uri="{FF2B5EF4-FFF2-40B4-BE49-F238E27FC236}">
                  <a16:creationId xmlns:a16="http://schemas.microsoft.com/office/drawing/2014/main" xmlns="" id="{7A694DE9-346F-4428-9F5F-C615E757FEBA}"/>
                </a:ext>
              </a:extLst>
            </p:cNvPr>
            <p:cNvSpPr txBox="1"/>
            <p:nvPr/>
          </p:nvSpPr>
          <p:spPr>
            <a:xfrm>
              <a:off x="5910380" y="2484237"/>
              <a:ext cx="327920" cy="672863"/>
            </a:xfrm>
            <a:prstGeom prst="rect">
              <a:avLst/>
            </a:prstGeom>
            <a:grpFill/>
          </p:spPr>
          <p:txBody>
            <a:bodyPr wrap="none" lIns="0" tIns="0" rIns="0" bIns="0" rtlCol="0">
              <a:spAutoFit/>
            </a:bodyPr>
            <a:lstStyle/>
            <a:p>
              <a:pPr algn="ctr" defTabSz="914400">
                <a:defRPr/>
              </a:pPr>
              <a:r>
                <a:rPr lang="en-US" altLang="zh-CN" sz="2800" kern="0" dirty="0">
                  <a:gradFill>
                    <a:gsLst>
                      <a:gs pos="100000">
                        <a:prstClr val="white"/>
                      </a:gs>
                      <a:gs pos="0">
                        <a:prstClr val="white">
                          <a:lumMod val="95000"/>
                        </a:prstClr>
                      </a:gs>
                    </a:gsLst>
                    <a:path path="circle">
                      <a:fillToRect l="100000" b="100000"/>
                    </a:path>
                  </a:gradFill>
                  <a:latin typeface="微软雅黑"/>
                  <a:ea typeface="微软雅黑"/>
                  <a:sym typeface="微软雅黑"/>
                </a:rPr>
                <a:t>2</a:t>
              </a:r>
              <a:endParaRPr lang="zh-CN" altLang="en-US" sz="2800" kern="0" dirty="0">
                <a:gradFill>
                  <a:gsLst>
                    <a:gs pos="100000">
                      <a:prstClr val="white"/>
                    </a:gs>
                    <a:gs pos="0">
                      <a:prstClr val="white">
                        <a:lumMod val="95000"/>
                      </a:prstClr>
                    </a:gs>
                  </a:gsLst>
                  <a:path path="circle">
                    <a:fillToRect l="100000" b="100000"/>
                  </a:path>
                </a:gradFill>
                <a:latin typeface="微软雅黑"/>
                <a:ea typeface="微软雅黑"/>
                <a:sym typeface="微软雅黑"/>
              </a:endParaRPr>
            </a:p>
          </p:txBody>
        </p:sp>
      </p:grpSp>
      <p:sp>
        <p:nvSpPr>
          <p:cNvPr id="37" name="圆角矩形 63">
            <a:extLst>
              <a:ext uri="{FF2B5EF4-FFF2-40B4-BE49-F238E27FC236}">
                <a16:creationId xmlns:a16="http://schemas.microsoft.com/office/drawing/2014/main" xmlns="" id="{FBA52FB6-EE8B-4B8F-9F25-8A1B22887592}"/>
              </a:ext>
            </a:extLst>
          </p:cNvPr>
          <p:cNvSpPr/>
          <p:nvPr/>
        </p:nvSpPr>
        <p:spPr>
          <a:xfrm>
            <a:off x="4888638" y="2700547"/>
            <a:ext cx="6315384" cy="635307"/>
          </a:xfrm>
          <a:prstGeom prst="roundRect">
            <a:avLst>
              <a:gd name="adj" fmla="val 50000"/>
            </a:avLst>
          </a:prstGeom>
          <a:noFill/>
          <a:ln w="12700" cap="flat" cmpd="sng" algn="ctr">
            <a:solidFill>
              <a:srgbClr val="C00000"/>
            </a:solidFill>
            <a:prstDash val="solid"/>
          </a:ln>
          <a:effectLst/>
        </p:spPr>
        <p:txBody>
          <a:bodyPr rtlCol="0" anchor="ctr"/>
          <a:lstStyle/>
          <a:p>
            <a:pPr algn="ctr" defTabSz="914377"/>
            <a:r>
              <a:rPr lang="zh-CN" altLang="en-US" sz="2400" dirty="0">
                <a:latin typeface="微软雅黑"/>
                <a:ea typeface="微软雅黑"/>
                <a:sym typeface="微软雅黑"/>
              </a:rPr>
              <a:t>知识分子与劳动群众的统一</a:t>
            </a:r>
          </a:p>
        </p:txBody>
      </p:sp>
      <p:sp>
        <p:nvSpPr>
          <p:cNvPr id="38" name="任意多边形 64">
            <a:extLst>
              <a:ext uri="{FF2B5EF4-FFF2-40B4-BE49-F238E27FC236}">
                <a16:creationId xmlns:a16="http://schemas.microsoft.com/office/drawing/2014/main" xmlns="" id="{5B8B61FD-D5CD-4B00-808A-A4EEC768A13B}"/>
              </a:ext>
            </a:extLst>
          </p:cNvPr>
          <p:cNvSpPr/>
          <p:nvPr/>
        </p:nvSpPr>
        <p:spPr>
          <a:xfrm rot="18900000" flipH="1">
            <a:off x="4519750" y="3822248"/>
            <a:ext cx="224000" cy="22400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w="25400" cap="flat" cmpd="sng" algn="ctr">
            <a:noFill/>
            <a:prstDash val="solid"/>
          </a:ln>
          <a:effectLst/>
        </p:spPr>
        <p:txBody>
          <a:bodyPr lIns="68580" tIns="34290" rIns="68580" bIns="34290" rtlCol="0" anchor="ctr"/>
          <a:lstStyle/>
          <a:p>
            <a:pPr algn="ctr" defTabSz="914400">
              <a:defRPr/>
            </a:pPr>
            <a:endParaRPr lang="zh-CN" altLang="en-US" b="1" kern="0">
              <a:solidFill>
                <a:sysClr val="window" lastClr="FFFFFF"/>
              </a:solidFill>
              <a:latin typeface="微软雅黑"/>
              <a:ea typeface="微软雅黑"/>
              <a:sym typeface="微软雅黑"/>
            </a:endParaRPr>
          </a:p>
        </p:txBody>
      </p:sp>
      <p:grpSp>
        <p:nvGrpSpPr>
          <p:cNvPr id="39" name="组合 38">
            <a:extLst>
              <a:ext uri="{FF2B5EF4-FFF2-40B4-BE49-F238E27FC236}">
                <a16:creationId xmlns:a16="http://schemas.microsoft.com/office/drawing/2014/main" xmlns="" id="{6B523BAD-3524-4C46-83DE-C4A7A0FF8F94}"/>
              </a:ext>
            </a:extLst>
          </p:cNvPr>
          <p:cNvGrpSpPr/>
          <p:nvPr/>
        </p:nvGrpSpPr>
        <p:grpSpPr>
          <a:xfrm>
            <a:off x="3934503" y="3639422"/>
            <a:ext cx="589656" cy="589653"/>
            <a:chOff x="5613944" y="2348233"/>
            <a:chExt cx="920788" cy="920788"/>
          </a:xfrm>
          <a:solidFill>
            <a:srgbClr val="C00000"/>
          </a:solidFill>
        </p:grpSpPr>
        <p:sp>
          <p:nvSpPr>
            <p:cNvPr id="40" name="椭圆 39">
              <a:extLst>
                <a:ext uri="{FF2B5EF4-FFF2-40B4-BE49-F238E27FC236}">
                  <a16:creationId xmlns:a16="http://schemas.microsoft.com/office/drawing/2014/main" xmlns="" id="{C09D016E-34A4-43E8-9199-572CA166D21A}"/>
                </a:ext>
              </a:extLst>
            </p:cNvPr>
            <p:cNvSpPr/>
            <p:nvPr/>
          </p:nvSpPr>
          <p:spPr>
            <a:xfrm flipH="1">
              <a:off x="5613944" y="2348233"/>
              <a:ext cx="920788" cy="920788"/>
            </a:xfrm>
            <a:prstGeom prst="ellipse">
              <a:avLst/>
            </a:prstGeom>
            <a:grpFill/>
            <a:ln w="25400" cap="flat" cmpd="sng" algn="ctr">
              <a:noFill/>
              <a:prstDash val="solid"/>
            </a:ln>
            <a:effectLst/>
          </p:spPr>
          <p:txBody>
            <a:bodyPr rtlCol="0" anchor="ctr"/>
            <a:lstStyle/>
            <a:p>
              <a:pPr algn="ctr" defTabSz="914400">
                <a:defRPr/>
              </a:pPr>
              <a:endParaRPr lang="zh-CN" altLang="en-US" kern="0">
                <a:gradFill>
                  <a:gsLst>
                    <a:gs pos="100000">
                      <a:prstClr val="white"/>
                    </a:gs>
                    <a:gs pos="0">
                      <a:prstClr val="white">
                        <a:lumMod val="95000"/>
                      </a:prstClr>
                    </a:gs>
                  </a:gsLst>
                  <a:path path="circle">
                    <a:fillToRect l="100000" b="100000"/>
                  </a:path>
                </a:gradFill>
                <a:latin typeface="微软雅黑"/>
                <a:ea typeface="微软雅黑"/>
                <a:sym typeface="微软雅黑"/>
              </a:endParaRPr>
            </a:p>
          </p:txBody>
        </p:sp>
        <p:sp>
          <p:nvSpPr>
            <p:cNvPr id="41" name="TextBox 20">
              <a:extLst>
                <a:ext uri="{FF2B5EF4-FFF2-40B4-BE49-F238E27FC236}">
                  <a16:creationId xmlns:a16="http://schemas.microsoft.com/office/drawing/2014/main" xmlns="" id="{7D658627-DC88-41BB-ACF2-B24DB57A23D3}"/>
                </a:ext>
              </a:extLst>
            </p:cNvPr>
            <p:cNvSpPr txBox="1"/>
            <p:nvPr/>
          </p:nvSpPr>
          <p:spPr>
            <a:xfrm>
              <a:off x="5910380" y="2484237"/>
              <a:ext cx="327920" cy="672863"/>
            </a:xfrm>
            <a:prstGeom prst="rect">
              <a:avLst/>
            </a:prstGeom>
            <a:grpFill/>
          </p:spPr>
          <p:txBody>
            <a:bodyPr wrap="none" lIns="0" tIns="0" rIns="0" bIns="0" rtlCol="0">
              <a:spAutoFit/>
            </a:bodyPr>
            <a:lstStyle/>
            <a:p>
              <a:pPr algn="ctr" defTabSz="914400">
                <a:defRPr/>
              </a:pPr>
              <a:r>
                <a:rPr lang="en-US" altLang="zh-CN" sz="2800" kern="0" dirty="0">
                  <a:gradFill>
                    <a:gsLst>
                      <a:gs pos="100000">
                        <a:prstClr val="white"/>
                      </a:gs>
                      <a:gs pos="0">
                        <a:prstClr val="white">
                          <a:lumMod val="95000"/>
                        </a:prstClr>
                      </a:gs>
                    </a:gsLst>
                    <a:path path="circle">
                      <a:fillToRect l="100000" b="100000"/>
                    </a:path>
                  </a:gradFill>
                  <a:latin typeface="微软雅黑"/>
                  <a:ea typeface="微软雅黑"/>
                  <a:sym typeface="微软雅黑"/>
                </a:rPr>
                <a:t>3</a:t>
              </a:r>
              <a:endParaRPr lang="zh-CN" altLang="en-US" sz="2800" kern="0" dirty="0">
                <a:gradFill>
                  <a:gsLst>
                    <a:gs pos="100000">
                      <a:prstClr val="white"/>
                    </a:gs>
                    <a:gs pos="0">
                      <a:prstClr val="white">
                        <a:lumMod val="95000"/>
                      </a:prstClr>
                    </a:gs>
                  </a:gsLst>
                  <a:path path="circle">
                    <a:fillToRect l="100000" b="100000"/>
                  </a:path>
                </a:gradFill>
                <a:latin typeface="微软雅黑"/>
                <a:ea typeface="微软雅黑"/>
                <a:sym typeface="微软雅黑"/>
              </a:endParaRPr>
            </a:p>
          </p:txBody>
        </p:sp>
      </p:grpSp>
      <p:sp>
        <p:nvSpPr>
          <p:cNvPr id="42" name="圆角矩形 68">
            <a:extLst>
              <a:ext uri="{FF2B5EF4-FFF2-40B4-BE49-F238E27FC236}">
                <a16:creationId xmlns:a16="http://schemas.microsoft.com/office/drawing/2014/main" xmlns="" id="{39032140-3ED0-4DF9-B70B-834E934695FA}"/>
              </a:ext>
            </a:extLst>
          </p:cNvPr>
          <p:cNvSpPr/>
          <p:nvPr/>
        </p:nvSpPr>
        <p:spPr>
          <a:xfrm>
            <a:off x="4888638" y="3616595"/>
            <a:ext cx="6315384" cy="635307"/>
          </a:xfrm>
          <a:prstGeom prst="roundRect">
            <a:avLst>
              <a:gd name="adj" fmla="val 50000"/>
            </a:avLst>
          </a:prstGeom>
          <a:noFill/>
          <a:ln w="12700" cap="flat" cmpd="sng" algn="ctr">
            <a:solidFill>
              <a:srgbClr val="C00000"/>
            </a:solidFill>
            <a:prstDash val="solid"/>
          </a:ln>
          <a:effectLst/>
        </p:spPr>
        <p:txBody>
          <a:bodyPr rtlCol="0" anchor="ctr"/>
          <a:lstStyle/>
          <a:p>
            <a:pPr algn="ctr" defTabSz="914377"/>
            <a:r>
              <a:rPr lang="zh-CN" altLang="en-US" sz="2400" dirty="0">
                <a:latin typeface="微软雅黑"/>
                <a:ea typeface="微软雅黑"/>
                <a:sym typeface="微软雅黑"/>
              </a:rPr>
              <a:t>刻苦耐劳的精神与进取创新的精神的统一</a:t>
            </a:r>
            <a:endParaRPr lang="zh-CN" altLang="en-US" sz="2400" kern="0" dirty="0">
              <a:latin typeface="微软雅黑"/>
              <a:ea typeface="微软雅黑"/>
              <a:sym typeface="微软雅黑"/>
            </a:endParaRPr>
          </a:p>
        </p:txBody>
      </p:sp>
      <p:sp>
        <p:nvSpPr>
          <p:cNvPr id="43" name="任意多边形 69">
            <a:extLst>
              <a:ext uri="{FF2B5EF4-FFF2-40B4-BE49-F238E27FC236}">
                <a16:creationId xmlns:a16="http://schemas.microsoft.com/office/drawing/2014/main" xmlns="" id="{34D770F2-DD97-4756-88AA-3B70869EA770}"/>
              </a:ext>
            </a:extLst>
          </p:cNvPr>
          <p:cNvSpPr/>
          <p:nvPr/>
        </p:nvSpPr>
        <p:spPr>
          <a:xfrm rot="18900000" flipH="1">
            <a:off x="4519750" y="4738296"/>
            <a:ext cx="224000" cy="22400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w="25400" cap="flat" cmpd="sng" algn="ctr">
            <a:noFill/>
            <a:prstDash val="solid"/>
          </a:ln>
          <a:effectLst/>
        </p:spPr>
        <p:txBody>
          <a:bodyPr lIns="68580" tIns="34290" rIns="68580" bIns="34290" rtlCol="0" anchor="ctr"/>
          <a:lstStyle/>
          <a:p>
            <a:pPr algn="ctr" defTabSz="914400">
              <a:defRPr/>
            </a:pPr>
            <a:endParaRPr lang="zh-CN" altLang="en-US" b="1" kern="0">
              <a:solidFill>
                <a:sysClr val="window" lastClr="FFFFFF"/>
              </a:solidFill>
              <a:latin typeface="微软雅黑"/>
              <a:ea typeface="微软雅黑"/>
              <a:sym typeface="微软雅黑"/>
            </a:endParaRPr>
          </a:p>
        </p:txBody>
      </p:sp>
      <p:grpSp>
        <p:nvGrpSpPr>
          <p:cNvPr id="44" name="组合 43">
            <a:extLst>
              <a:ext uri="{FF2B5EF4-FFF2-40B4-BE49-F238E27FC236}">
                <a16:creationId xmlns:a16="http://schemas.microsoft.com/office/drawing/2014/main" xmlns="" id="{5F456F63-27E0-49D1-847B-3D769A2D17D4}"/>
              </a:ext>
            </a:extLst>
          </p:cNvPr>
          <p:cNvGrpSpPr/>
          <p:nvPr/>
        </p:nvGrpSpPr>
        <p:grpSpPr>
          <a:xfrm>
            <a:off x="3934503" y="4555470"/>
            <a:ext cx="589656" cy="589653"/>
            <a:chOff x="5613944" y="2348233"/>
            <a:chExt cx="920788" cy="920788"/>
          </a:xfrm>
          <a:solidFill>
            <a:srgbClr val="C00000"/>
          </a:solidFill>
        </p:grpSpPr>
        <p:sp>
          <p:nvSpPr>
            <p:cNvPr id="45" name="椭圆 44">
              <a:extLst>
                <a:ext uri="{FF2B5EF4-FFF2-40B4-BE49-F238E27FC236}">
                  <a16:creationId xmlns:a16="http://schemas.microsoft.com/office/drawing/2014/main" xmlns="" id="{8599F431-32FA-4616-AA0A-2B3D32015360}"/>
                </a:ext>
              </a:extLst>
            </p:cNvPr>
            <p:cNvSpPr/>
            <p:nvPr/>
          </p:nvSpPr>
          <p:spPr>
            <a:xfrm flipH="1">
              <a:off x="5613944" y="2348233"/>
              <a:ext cx="920788" cy="920788"/>
            </a:xfrm>
            <a:prstGeom prst="ellipse">
              <a:avLst/>
            </a:prstGeom>
            <a:grpFill/>
            <a:ln w="25400" cap="flat" cmpd="sng" algn="ctr">
              <a:noFill/>
              <a:prstDash val="solid"/>
            </a:ln>
            <a:effectLst/>
          </p:spPr>
          <p:txBody>
            <a:bodyPr rtlCol="0" anchor="ctr"/>
            <a:lstStyle/>
            <a:p>
              <a:pPr algn="ctr" defTabSz="914400">
                <a:defRPr/>
              </a:pPr>
              <a:endParaRPr lang="zh-CN" altLang="en-US" kern="0">
                <a:gradFill>
                  <a:gsLst>
                    <a:gs pos="100000">
                      <a:prstClr val="white"/>
                    </a:gs>
                    <a:gs pos="0">
                      <a:prstClr val="white">
                        <a:lumMod val="95000"/>
                      </a:prstClr>
                    </a:gs>
                  </a:gsLst>
                  <a:path path="circle">
                    <a:fillToRect l="100000" b="100000"/>
                  </a:path>
                </a:gradFill>
                <a:latin typeface="微软雅黑"/>
                <a:ea typeface="微软雅黑"/>
                <a:sym typeface="微软雅黑"/>
              </a:endParaRPr>
            </a:p>
          </p:txBody>
        </p:sp>
        <p:sp>
          <p:nvSpPr>
            <p:cNvPr id="46" name="TextBox 20">
              <a:extLst>
                <a:ext uri="{FF2B5EF4-FFF2-40B4-BE49-F238E27FC236}">
                  <a16:creationId xmlns:a16="http://schemas.microsoft.com/office/drawing/2014/main" xmlns="" id="{50BA69E5-C92F-4A7A-A718-AEF7E255F97B}"/>
                </a:ext>
              </a:extLst>
            </p:cNvPr>
            <p:cNvSpPr txBox="1"/>
            <p:nvPr/>
          </p:nvSpPr>
          <p:spPr>
            <a:xfrm>
              <a:off x="5910380" y="2484237"/>
              <a:ext cx="327920" cy="672863"/>
            </a:xfrm>
            <a:prstGeom prst="rect">
              <a:avLst/>
            </a:prstGeom>
            <a:grpFill/>
          </p:spPr>
          <p:txBody>
            <a:bodyPr wrap="none" lIns="0" tIns="0" rIns="0" bIns="0" rtlCol="0">
              <a:spAutoFit/>
            </a:bodyPr>
            <a:lstStyle/>
            <a:p>
              <a:pPr algn="ctr" defTabSz="914400">
                <a:defRPr/>
              </a:pPr>
              <a:r>
                <a:rPr lang="en-US" altLang="zh-CN" sz="2800" kern="0" dirty="0">
                  <a:gradFill>
                    <a:gsLst>
                      <a:gs pos="100000">
                        <a:prstClr val="white"/>
                      </a:gs>
                      <a:gs pos="0">
                        <a:prstClr val="white">
                          <a:lumMod val="95000"/>
                        </a:prstClr>
                      </a:gs>
                    </a:gsLst>
                    <a:path path="circle">
                      <a:fillToRect l="100000" b="100000"/>
                    </a:path>
                  </a:gradFill>
                  <a:latin typeface="微软雅黑"/>
                  <a:ea typeface="微软雅黑"/>
                  <a:sym typeface="微软雅黑"/>
                </a:rPr>
                <a:t>4</a:t>
              </a:r>
              <a:endParaRPr lang="zh-CN" altLang="en-US" sz="2800" kern="0" dirty="0">
                <a:gradFill>
                  <a:gsLst>
                    <a:gs pos="100000">
                      <a:prstClr val="white"/>
                    </a:gs>
                    <a:gs pos="0">
                      <a:prstClr val="white">
                        <a:lumMod val="95000"/>
                      </a:prstClr>
                    </a:gs>
                  </a:gsLst>
                  <a:path path="circle">
                    <a:fillToRect l="100000" b="100000"/>
                  </a:path>
                </a:gradFill>
                <a:latin typeface="微软雅黑"/>
                <a:ea typeface="微软雅黑"/>
                <a:sym typeface="微软雅黑"/>
              </a:endParaRPr>
            </a:p>
          </p:txBody>
        </p:sp>
      </p:grpSp>
      <p:sp>
        <p:nvSpPr>
          <p:cNvPr id="47" name="圆角矩形 73">
            <a:extLst>
              <a:ext uri="{FF2B5EF4-FFF2-40B4-BE49-F238E27FC236}">
                <a16:creationId xmlns:a16="http://schemas.microsoft.com/office/drawing/2014/main" xmlns="" id="{6ED937C0-92E1-4A2C-ACAB-0AD85D81D24B}"/>
              </a:ext>
            </a:extLst>
          </p:cNvPr>
          <p:cNvSpPr/>
          <p:nvPr/>
        </p:nvSpPr>
        <p:spPr>
          <a:xfrm>
            <a:off x="4888638" y="4532643"/>
            <a:ext cx="6315384" cy="635307"/>
          </a:xfrm>
          <a:prstGeom prst="roundRect">
            <a:avLst>
              <a:gd name="adj" fmla="val 50000"/>
            </a:avLst>
          </a:prstGeom>
          <a:noFill/>
          <a:ln w="12700" cap="flat" cmpd="sng" algn="ctr">
            <a:solidFill>
              <a:srgbClr val="C00000"/>
            </a:solidFill>
            <a:prstDash val="solid"/>
          </a:ln>
          <a:effectLst/>
        </p:spPr>
        <p:txBody>
          <a:bodyPr rtlCol="0" anchor="ctr"/>
          <a:lstStyle/>
          <a:p>
            <a:pPr algn="ctr" defTabSz="914377"/>
            <a:r>
              <a:rPr lang="zh-CN" altLang="en-US" sz="2400" dirty="0">
                <a:latin typeface="微软雅黑"/>
                <a:ea typeface="微软雅黑"/>
                <a:sym typeface="微软雅黑"/>
              </a:rPr>
              <a:t>独立自主的精神与无私奉献精神的统一</a:t>
            </a:r>
            <a:endParaRPr lang="zh-CN" altLang="en-US" sz="2400" kern="0" dirty="0">
              <a:latin typeface="微软雅黑"/>
              <a:ea typeface="微软雅黑"/>
              <a:sym typeface="微软雅黑"/>
            </a:endParaRPr>
          </a:p>
        </p:txBody>
      </p:sp>
      <p:sp>
        <p:nvSpPr>
          <p:cNvPr id="53" name="TextBox 13">
            <a:extLst>
              <a:ext uri="{FF2B5EF4-FFF2-40B4-BE49-F238E27FC236}">
                <a16:creationId xmlns:a16="http://schemas.microsoft.com/office/drawing/2014/main" xmlns="" id="{6C06527B-709C-41A8-AD3D-26825BC0A860}"/>
              </a:ext>
            </a:extLst>
          </p:cNvPr>
          <p:cNvSpPr txBox="1"/>
          <p:nvPr/>
        </p:nvSpPr>
        <p:spPr>
          <a:xfrm>
            <a:off x="1479028" y="5471517"/>
            <a:ext cx="10181241" cy="874407"/>
          </a:xfrm>
          <a:prstGeom prst="rect">
            <a:avLst/>
          </a:prstGeom>
        </p:spPr>
        <p:txBody>
          <a:bodyPr wrap="square">
            <a:spAutoFit/>
          </a:bodyPr>
          <a:lstStyle>
            <a:defPPr>
              <a:defRPr lang="zh-CN"/>
            </a:defPPr>
            <a:lvl1pPr algn="just" fontAlgn="base">
              <a:lnSpc>
                <a:spcPct val="150000"/>
              </a:lnSpc>
              <a:spcBef>
                <a:spcPct val="0"/>
              </a:spcBef>
              <a:spcAft>
                <a:spcPct val="0"/>
              </a:spcAft>
              <a:defRPr kern="0">
                <a:ln w="3175">
                  <a:noFill/>
                </a:ln>
                <a:latin typeface="微软雅黑" panose="020B0503020204020204" pitchFamily="34" charset="-122"/>
                <a:ea typeface="微软雅黑" panose="020B0503020204020204" pitchFamily="34" charset="-122"/>
              </a:defRPr>
            </a:lvl1pPr>
          </a:lstStyle>
          <a:p>
            <a:r>
              <a:rPr lang="zh-CN" altLang="en-US" b="1" dirty="0">
                <a:solidFill>
                  <a:srgbClr val="C00000"/>
                </a:solidFill>
                <a:latin typeface="微软雅黑"/>
                <a:ea typeface="微软雅黑"/>
                <a:sym typeface="微软雅黑"/>
              </a:rPr>
              <a:t>作为跨越世纪的一代人有责任将自己即将送走的世纪中所积累的精神遗产带进新世纪，五四精神就属于这样的精神遗产。因此，我们不但应当继承五四精神，而且应当弘扬五四精神。</a:t>
            </a:r>
          </a:p>
        </p:txBody>
      </p:sp>
    </p:spTree>
    <p:extLst>
      <p:ext uri="{BB962C8B-B14F-4D97-AF65-F5344CB8AC3E}">
        <p14:creationId xmlns:p14="http://schemas.microsoft.com/office/powerpoint/2010/main" val="147088693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400" fill="hold"/>
                                        <p:tgtEl>
                                          <p:spTgt spid="15"/>
                                        </p:tgtEl>
                                        <p:attrNameLst>
                                          <p:attrName>ppt_w</p:attrName>
                                        </p:attrNameLst>
                                      </p:cBhvr>
                                      <p:tavLst>
                                        <p:tav tm="0">
                                          <p:val>
                                            <p:fltVal val="0"/>
                                          </p:val>
                                        </p:tav>
                                        <p:tav tm="100000">
                                          <p:val>
                                            <p:strVal val="#ppt_w"/>
                                          </p:val>
                                        </p:tav>
                                      </p:tavLst>
                                    </p:anim>
                                    <p:anim calcmode="lin" valueType="num">
                                      <p:cBhvr>
                                        <p:cTn id="14" dur="400" fill="hold"/>
                                        <p:tgtEl>
                                          <p:spTgt spid="15"/>
                                        </p:tgtEl>
                                        <p:attrNameLst>
                                          <p:attrName>ppt_h</p:attrName>
                                        </p:attrNameLst>
                                      </p:cBhvr>
                                      <p:tavLst>
                                        <p:tav tm="0">
                                          <p:val>
                                            <p:fltVal val="0"/>
                                          </p:val>
                                        </p:tav>
                                        <p:tav tm="100000">
                                          <p:val>
                                            <p:strVal val="#ppt_h"/>
                                          </p:val>
                                        </p:tav>
                                      </p:tavLst>
                                    </p:anim>
                                    <p:anim calcmode="lin" valueType="num">
                                      <p:cBhvr>
                                        <p:cTn id="15" dur="400" fill="hold"/>
                                        <p:tgtEl>
                                          <p:spTgt spid="15"/>
                                        </p:tgtEl>
                                        <p:attrNameLst>
                                          <p:attrName>style.rotation</p:attrName>
                                        </p:attrNameLst>
                                      </p:cBhvr>
                                      <p:tavLst>
                                        <p:tav tm="0">
                                          <p:val>
                                            <p:fltVal val="90"/>
                                          </p:val>
                                        </p:tav>
                                        <p:tav tm="100000">
                                          <p:val>
                                            <p:fltVal val="0"/>
                                          </p:val>
                                        </p:tav>
                                      </p:tavLst>
                                    </p:anim>
                                    <p:animEffect transition="in" filter="fade">
                                      <p:cBhvr>
                                        <p:cTn id="16" dur="400"/>
                                        <p:tgtEl>
                                          <p:spTgt spid="15"/>
                                        </p:tgtEl>
                                      </p:cBhvr>
                                    </p:animEffect>
                                  </p:childTnLst>
                                </p:cTn>
                              </p:par>
                              <p:par>
                                <p:cTn id="17" presetID="8" presetClass="emph" presetSubtype="0" fill="hold" nodeType="withEffect">
                                  <p:stCondLst>
                                    <p:cond delay="0"/>
                                  </p:stCondLst>
                                  <p:childTnLst>
                                    <p:animRot by="21600000">
                                      <p:cBhvr>
                                        <p:cTn id="18" dur="400" fill="hold"/>
                                        <p:tgtEl>
                                          <p:spTgt spid="15"/>
                                        </p:tgtEl>
                                        <p:attrNameLst>
                                          <p:attrName>r</p:attrName>
                                        </p:attrNameLst>
                                      </p:cBhvr>
                                    </p:animRot>
                                  </p:childTnLst>
                                </p:cTn>
                              </p:par>
                            </p:childTnLst>
                          </p:cTn>
                        </p:par>
                        <p:par>
                          <p:cTn id="19" fill="hold">
                            <p:stCondLst>
                              <p:cond delay="9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1000"/>
                                        <p:tgtEl>
                                          <p:spTgt spid="32"/>
                                        </p:tgtEl>
                                      </p:cBhvr>
                                    </p:animEffect>
                                  </p:childTnLst>
                                </p:cTn>
                              </p:par>
                            </p:childTnLst>
                          </p:cTn>
                        </p:par>
                        <p:par>
                          <p:cTn id="23" fill="hold">
                            <p:stCondLst>
                              <p:cond delay="1900"/>
                            </p:stCondLst>
                            <p:childTnLst>
                              <p:par>
                                <p:cTn id="24" presetID="53" presetClass="entr" presetSubtype="528"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anim calcmode="lin" valueType="num">
                                      <p:cBhvr>
                                        <p:cTn id="29" dur="500" fill="hold"/>
                                        <p:tgtEl>
                                          <p:spTgt spid="28"/>
                                        </p:tgtEl>
                                        <p:attrNameLst>
                                          <p:attrName>ppt_x</p:attrName>
                                        </p:attrNameLst>
                                      </p:cBhvr>
                                      <p:tavLst>
                                        <p:tav tm="0">
                                          <p:val>
                                            <p:fltVal val="0.5"/>
                                          </p:val>
                                        </p:tav>
                                        <p:tav tm="100000">
                                          <p:val>
                                            <p:strVal val="#ppt_x"/>
                                          </p:val>
                                        </p:tav>
                                      </p:tavLst>
                                    </p:anim>
                                    <p:anim calcmode="lin" valueType="num">
                                      <p:cBhvr>
                                        <p:cTn id="30" dur="500" fill="hold"/>
                                        <p:tgtEl>
                                          <p:spTgt spid="28"/>
                                        </p:tgtEl>
                                        <p:attrNameLst>
                                          <p:attrName>ppt_y</p:attrName>
                                        </p:attrNameLst>
                                      </p:cBhvr>
                                      <p:tavLst>
                                        <p:tav tm="0">
                                          <p:val>
                                            <p:fltVal val="0.5"/>
                                          </p:val>
                                        </p:tav>
                                        <p:tav tm="100000">
                                          <p:val>
                                            <p:strVal val="#ppt_y"/>
                                          </p:val>
                                        </p:tav>
                                      </p:tavLst>
                                    </p:anim>
                                  </p:childTnLst>
                                </p:cTn>
                              </p:par>
                            </p:childTnLst>
                          </p:cTn>
                        </p:par>
                        <p:par>
                          <p:cTn id="31" fill="hold">
                            <p:stCondLst>
                              <p:cond delay="2400"/>
                            </p:stCondLst>
                            <p:childTnLst>
                              <p:par>
                                <p:cTn id="32" presetID="1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p:tgtEl>
                                          <p:spTgt spid="27"/>
                                        </p:tgtEl>
                                        <p:attrNameLst>
                                          <p:attrName>ppt_x</p:attrName>
                                        </p:attrNameLst>
                                      </p:cBhvr>
                                      <p:tavLst>
                                        <p:tav tm="0">
                                          <p:val>
                                            <p:strVal val="#ppt_x-#ppt_w*1.125000"/>
                                          </p:val>
                                        </p:tav>
                                        <p:tav tm="100000">
                                          <p:val>
                                            <p:strVal val="#ppt_x"/>
                                          </p:val>
                                        </p:tav>
                                      </p:tavLst>
                                    </p:anim>
                                    <p:animEffect transition="in" filter="wipe(right)">
                                      <p:cBhvr>
                                        <p:cTn id="35" dur="500"/>
                                        <p:tgtEl>
                                          <p:spTgt spid="27"/>
                                        </p:tgtEl>
                                      </p:cBhvr>
                                    </p:animEffect>
                                  </p:childTnLst>
                                </p:cTn>
                              </p:par>
                            </p:childTnLst>
                          </p:cTn>
                        </p:par>
                        <p:par>
                          <p:cTn id="36" fill="hold">
                            <p:stCondLst>
                              <p:cond delay="2900"/>
                            </p:stCondLst>
                            <p:childTnLst>
                              <p:par>
                                <p:cTn id="37" presetID="2" presetClass="entr" presetSubtype="2" decel="10000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1+#ppt_w/2"/>
                                          </p:val>
                                        </p:tav>
                                        <p:tav tm="100000">
                                          <p:val>
                                            <p:strVal val="#ppt_x"/>
                                          </p:val>
                                        </p:tav>
                                      </p:tavLst>
                                    </p:anim>
                                    <p:anim calcmode="lin" valueType="num">
                                      <p:cBhvr additive="base">
                                        <p:cTn id="40" dur="1000" fill="hold"/>
                                        <p:tgtEl>
                                          <p:spTgt spid="31"/>
                                        </p:tgtEl>
                                        <p:attrNameLst>
                                          <p:attrName>ppt_y</p:attrName>
                                        </p:attrNameLst>
                                      </p:cBhvr>
                                      <p:tavLst>
                                        <p:tav tm="0">
                                          <p:val>
                                            <p:strVal val="#ppt_y"/>
                                          </p:val>
                                        </p:tav>
                                        <p:tav tm="100000">
                                          <p:val>
                                            <p:strVal val="#ppt_y"/>
                                          </p:val>
                                        </p:tav>
                                      </p:tavLst>
                                    </p:anim>
                                  </p:childTnLst>
                                </p:cTn>
                              </p:par>
                            </p:childTnLst>
                          </p:cTn>
                        </p:par>
                        <p:par>
                          <p:cTn id="41" fill="hold">
                            <p:stCondLst>
                              <p:cond delay="3900"/>
                            </p:stCondLst>
                            <p:childTnLst>
                              <p:par>
                                <p:cTn id="42" presetID="53" presetClass="entr" presetSubtype="528"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anim calcmode="lin" valueType="num">
                                      <p:cBhvr>
                                        <p:cTn id="47" dur="500" fill="hold"/>
                                        <p:tgtEl>
                                          <p:spTgt spid="34"/>
                                        </p:tgtEl>
                                        <p:attrNameLst>
                                          <p:attrName>ppt_x</p:attrName>
                                        </p:attrNameLst>
                                      </p:cBhvr>
                                      <p:tavLst>
                                        <p:tav tm="0">
                                          <p:val>
                                            <p:fltVal val="0.5"/>
                                          </p:val>
                                        </p:tav>
                                        <p:tav tm="100000">
                                          <p:val>
                                            <p:strVal val="#ppt_x"/>
                                          </p:val>
                                        </p:tav>
                                      </p:tavLst>
                                    </p:anim>
                                    <p:anim calcmode="lin" valueType="num">
                                      <p:cBhvr>
                                        <p:cTn id="48" dur="500" fill="hold"/>
                                        <p:tgtEl>
                                          <p:spTgt spid="34"/>
                                        </p:tgtEl>
                                        <p:attrNameLst>
                                          <p:attrName>ppt_y</p:attrName>
                                        </p:attrNameLst>
                                      </p:cBhvr>
                                      <p:tavLst>
                                        <p:tav tm="0">
                                          <p:val>
                                            <p:fltVal val="0.5"/>
                                          </p:val>
                                        </p:tav>
                                        <p:tav tm="100000">
                                          <p:val>
                                            <p:strVal val="#ppt_y"/>
                                          </p:val>
                                        </p:tav>
                                      </p:tavLst>
                                    </p:anim>
                                  </p:childTnLst>
                                </p:cTn>
                              </p:par>
                            </p:childTnLst>
                          </p:cTn>
                        </p:par>
                        <p:par>
                          <p:cTn id="49" fill="hold">
                            <p:stCondLst>
                              <p:cond delay="4400"/>
                            </p:stCondLst>
                            <p:childTnLst>
                              <p:par>
                                <p:cTn id="50" presetID="12" presetClass="entr" presetSubtype="8"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p:tgtEl>
                                          <p:spTgt spid="33"/>
                                        </p:tgtEl>
                                        <p:attrNameLst>
                                          <p:attrName>ppt_x</p:attrName>
                                        </p:attrNameLst>
                                      </p:cBhvr>
                                      <p:tavLst>
                                        <p:tav tm="0">
                                          <p:val>
                                            <p:strVal val="#ppt_x-#ppt_w*1.125000"/>
                                          </p:val>
                                        </p:tav>
                                        <p:tav tm="100000">
                                          <p:val>
                                            <p:strVal val="#ppt_x"/>
                                          </p:val>
                                        </p:tav>
                                      </p:tavLst>
                                    </p:anim>
                                    <p:animEffect transition="in" filter="wipe(right)">
                                      <p:cBhvr>
                                        <p:cTn id="53" dur="500"/>
                                        <p:tgtEl>
                                          <p:spTgt spid="33"/>
                                        </p:tgtEl>
                                      </p:cBhvr>
                                    </p:animEffect>
                                  </p:childTnLst>
                                </p:cTn>
                              </p:par>
                            </p:childTnLst>
                          </p:cTn>
                        </p:par>
                        <p:par>
                          <p:cTn id="54" fill="hold">
                            <p:stCondLst>
                              <p:cond delay="4900"/>
                            </p:stCondLst>
                            <p:childTnLst>
                              <p:par>
                                <p:cTn id="55" presetID="2" presetClass="entr" presetSubtype="2" decel="100000"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1000" fill="hold"/>
                                        <p:tgtEl>
                                          <p:spTgt spid="37"/>
                                        </p:tgtEl>
                                        <p:attrNameLst>
                                          <p:attrName>ppt_x</p:attrName>
                                        </p:attrNameLst>
                                      </p:cBhvr>
                                      <p:tavLst>
                                        <p:tav tm="0">
                                          <p:val>
                                            <p:strVal val="1+#ppt_w/2"/>
                                          </p:val>
                                        </p:tav>
                                        <p:tav tm="100000">
                                          <p:val>
                                            <p:strVal val="#ppt_x"/>
                                          </p:val>
                                        </p:tav>
                                      </p:tavLst>
                                    </p:anim>
                                    <p:anim calcmode="lin" valueType="num">
                                      <p:cBhvr additive="base">
                                        <p:cTn id="58" dur="1000" fill="hold"/>
                                        <p:tgtEl>
                                          <p:spTgt spid="37"/>
                                        </p:tgtEl>
                                        <p:attrNameLst>
                                          <p:attrName>ppt_y</p:attrName>
                                        </p:attrNameLst>
                                      </p:cBhvr>
                                      <p:tavLst>
                                        <p:tav tm="0">
                                          <p:val>
                                            <p:strVal val="#ppt_y"/>
                                          </p:val>
                                        </p:tav>
                                        <p:tav tm="100000">
                                          <p:val>
                                            <p:strVal val="#ppt_y"/>
                                          </p:val>
                                        </p:tav>
                                      </p:tavLst>
                                    </p:anim>
                                  </p:childTnLst>
                                </p:cTn>
                              </p:par>
                            </p:childTnLst>
                          </p:cTn>
                        </p:par>
                        <p:par>
                          <p:cTn id="59" fill="hold">
                            <p:stCondLst>
                              <p:cond delay="5900"/>
                            </p:stCondLst>
                            <p:childTnLst>
                              <p:par>
                                <p:cTn id="60" presetID="53" presetClass="entr" presetSubtype="528"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anim calcmode="lin" valueType="num">
                                      <p:cBhvr>
                                        <p:cTn id="65" dur="500" fill="hold"/>
                                        <p:tgtEl>
                                          <p:spTgt spid="39"/>
                                        </p:tgtEl>
                                        <p:attrNameLst>
                                          <p:attrName>ppt_x</p:attrName>
                                        </p:attrNameLst>
                                      </p:cBhvr>
                                      <p:tavLst>
                                        <p:tav tm="0">
                                          <p:val>
                                            <p:fltVal val="0.5"/>
                                          </p:val>
                                        </p:tav>
                                        <p:tav tm="100000">
                                          <p:val>
                                            <p:strVal val="#ppt_x"/>
                                          </p:val>
                                        </p:tav>
                                      </p:tavLst>
                                    </p:anim>
                                    <p:anim calcmode="lin" valueType="num">
                                      <p:cBhvr>
                                        <p:cTn id="66" dur="500" fill="hold"/>
                                        <p:tgtEl>
                                          <p:spTgt spid="39"/>
                                        </p:tgtEl>
                                        <p:attrNameLst>
                                          <p:attrName>ppt_y</p:attrName>
                                        </p:attrNameLst>
                                      </p:cBhvr>
                                      <p:tavLst>
                                        <p:tav tm="0">
                                          <p:val>
                                            <p:fltVal val="0.5"/>
                                          </p:val>
                                        </p:tav>
                                        <p:tav tm="100000">
                                          <p:val>
                                            <p:strVal val="#ppt_y"/>
                                          </p:val>
                                        </p:tav>
                                      </p:tavLst>
                                    </p:anim>
                                  </p:childTnLst>
                                </p:cTn>
                              </p:par>
                            </p:childTnLst>
                          </p:cTn>
                        </p:par>
                        <p:par>
                          <p:cTn id="67" fill="hold">
                            <p:stCondLst>
                              <p:cond delay="6400"/>
                            </p:stCondLst>
                            <p:childTnLst>
                              <p:par>
                                <p:cTn id="68" presetID="1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p:tgtEl>
                                          <p:spTgt spid="38"/>
                                        </p:tgtEl>
                                        <p:attrNameLst>
                                          <p:attrName>ppt_x</p:attrName>
                                        </p:attrNameLst>
                                      </p:cBhvr>
                                      <p:tavLst>
                                        <p:tav tm="0">
                                          <p:val>
                                            <p:strVal val="#ppt_x-#ppt_w*1.125000"/>
                                          </p:val>
                                        </p:tav>
                                        <p:tav tm="100000">
                                          <p:val>
                                            <p:strVal val="#ppt_x"/>
                                          </p:val>
                                        </p:tav>
                                      </p:tavLst>
                                    </p:anim>
                                    <p:animEffect transition="in" filter="wipe(right)">
                                      <p:cBhvr>
                                        <p:cTn id="71" dur="500"/>
                                        <p:tgtEl>
                                          <p:spTgt spid="38"/>
                                        </p:tgtEl>
                                      </p:cBhvr>
                                    </p:animEffect>
                                  </p:childTnLst>
                                </p:cTn>
                              </p:par>
                            </p:childTnLst>
                          </p:cTn>
                        </p:par>
                        <p:par>
                          <p:cTn id="72" fill="hold">
                            <p:stCondLst>
                              <p:cond delay="6900"/>
                            </p:stCondLst>
                            <p:childTnLst>
                              <p:par>
                                <p:cTn id="73" presetID="2" presetClass="entr" presetSubtype="2" decel="10000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1000" fill="hold"/>
                                        <p:tgtEl>
                                          <p:spTgt spid="42"/>
                                        </p:tgtEl>
                                        <p:attrNameLst>
                                          <p:attrName>ppt_x</p:attrName>
                                        </p:attrNameLst>
                                      </p:cBhvr>
                                      <p:tavLst>
                                        <p:tav tm="0">
                                          <p:val>
                                            <p:strVal val="1+#ppt_w/2"/>
                                          </p:val>
                                        </p:tav>
                                        <p:tav tm="100000">
                                          <p:val>
                                            <p:strVal val="#ppt_x"/>
                                          </p:val>
                                        </p:tav>
                                      </p:tavLst>
                                    </p:anim>
                                    <p:anim calcmode="lin" valueType="num">
                                      <p:cBhvr additive="base">
                                        <p:cTn id="76" dur="1000" fill="hold"/>
                                        <p:tgtEl>
                                          <p:spTgt spid="42"/>
                                        </p:tgtEl>
                                        <p:attrNameLst>
                                          <p:attrName>ppt_y</p:attrName>
                                        </p:attrNameLst>
                                      </p:cBhvr>
                                      <p:tavLst>
                                        <p:tav tm="0">
                                          <p:val>
                                            <p:strVal val="#ppt_y"/>
                                          </p:val>
                                        </p:tav>
                                        <p:tav tm="100000">
                                          <p:val>
                                            <p:strVal val="#ppt_y"/>
                                          </p:val>
                                        </p:tav>
                                      </p:tavLst>
                                    </p:anim>
                                  </p:childTnLst>
                                </p:cTn>
                              </p:par>
                            </p:childTnLst>
                          </p:cTn>
                        </p:par>
                        <p:par>
                          <p:cTn id="77" fill="hold">
                            <p:stCondLst>
                              <p:cond delay="7900"/>
                            </p:stCondLst>
                            <p:childTnLst>
                              <p:par>
                                <p:cTn id="78" presetID="53" presetClass="entr" presetSubtype="528"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anim calcmode="lin" valueType="num">
                                      <p:cBhvr>
                                        <p:cTn id="83" dur="500" fill="hold"/>
                                        <p:tgtEl>
                                          <p:spTgt spid="44"/>
                                        </p:tgtEl>
                                        <p:attrNameLst>
                                          <p:attrName>ppt_x</p:attrName>
                                        </p:attrNameLst>
                                      </p:cBhvr>
                                      <p:tavLst>
                                        <p:tav tm="0">
                                          <p:val>
                                            <p:fltVal val="0.5"/>
                                          </p:val>
                                        </p:tav>
                                        <p:tav tm="100000">
                                          <p:val>
                                            <p:strVal val="#ppt_x"/>
                                          </p:val>
                                        </p:tav>
                                      </p:tavLst>
                                    </p:anim>
                                    <p:anim calcmode="lin" valueType="num">
                                      <p:cBhvr>
                                        <p:cTn id="84" dur="500" fill="hold"/>
                                        <p:tgtEl>
                                          <p:spTgt spid="44"/>
                                        </p:tgtEl>
                                        <p:attrNameLst>
                                          <p:attrName>ppt_y</p:attrName>
                                        </p:attrNameLst>
                                      </p:cBhvr>
                                      <p:tavLst>
                                        <p:tav tm="0">
                                          <p:val>
                                            <p:fltVal val="0.5"/>
                                          </p:val>
                                        </p:tav>
                                        <p:tav tm="100000">
                                          <p:val>
                                            <p:strVal val="#ppt_y"/>
                                          </p:val>
                                        </p:tav>
                                      </p:tavLst>
                                    </p:anim>
                                  </p:childTnLst>
                                </p:cTn>
                              </p:par>
                            </p:childTnLst>
                          </p:cTn>
                        </p:par>
                        <p:par>
                          <p:cTn id="85" fill="hold">
                            <p:stCondLst>
                              <p:cond delay="8400"/>
                            </p:stCondLst>
                            <p:childTnLst>
                              <p:par>
                                <p:cTn id="86" presetID="12" presetClass="entr" presetSubtype="8"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additive="base">
                                        <p:cTn id="88" dur="500"/>
                                        <p:tgtEl>
                                          <p:spTgt spid="43"/>
                                        </p:tgtEl>
                                        <p:attrNameLst>
                                          <p:attrName>ppt_x</p:attrName>
                                        </p:attrNameLst>
                                      </p:cBhvr>
                                      <p:tavLst>
                                        <p:tav tm="0">
                                          <p:val>
                                            <p:strVal val="#ppt_x-#ppt_w*1.125000"/>
                                          </p:val>
                                        </p:tav>
                                        <p:tav tm="100000">
                                          <p:val>
                                            <p:strVal val="#ppt_x"/>
                                          </p:val>
                                        </p:tav>
                                      </p:tavLst>
                                    </p:anim>
                                    <p:animEffect transition="in" filter="wipe(right)">
                                      <p:cBhvr>
                                        <p:cTn id="89" dur="500"/>
                                        <p:tgtEl>
                                          <p:spTgt spid="43"/>
                                        </p:tgtEl>
                                      </p:cBhvr>
                                    </p:animEffect>
                                  </p:childTnLst>
                                </p:cTn>
                              </p:par>
                            </p:childTnLst>
                          </p:cTn>
                        </p:par>
                        <p:par>
                          <p:cTn id="90" fill="hold">
                            <p:stCondLst>
                              <p:cond delay="8900"/>
                            </p:stCondLst>
                            <p:childTnLst>
                              <p:par>
                                <p:cTn id="91" presetID="2" presetClass="entr" presetSubtype="2" decel="100000"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additive="base">
                                        <p:cTn id="93" dur="1000" fill="hold"/>
                                        <p:tgtEl>
                                          <p:spTgt spid="47"/>
                                        </p:tgtEl>
                                        <p:attrNameLst>
                                          <p:attrName>ppt_x</p:attrName>
                                        </p:attrNameLst>
                                      </p:cBhvr>
                                      <p:tavLst>
                                        <p:tav tm="0">
                                          <p:val>
                                            <p:strVal val="1+#ppt_w/2"/>
                                          </p:val>
                                        </p:tav>
                                        <p:tav tm="100000">
                                          <p:val>
                                            <p:strVal val="#ppt_x"/>
                                          </p:val>
                                        </p:tav>
                                      </p:tavLst>
                                    </p:anim>
                                    <p:anim calcmode="lin" valueType="num">
                                      <p:cBhvr additive="base">
                                        <p:cTn id="94" dur="1000" fill="hold"/>
                                        <p:tgtEl>
                                          <p:spTgt spid="47"/>
                                        </p:tgtEl>
                                        <p:attrNameLst>
                                          <p:attrName>ppt_y</p:attrName>
                                        </p:attrNameLst>
                                      </p:cBhvr>
                                      <p:tavLst>
                                        <p:tav tm="0">
                                          <p:val>
                                            <p:strVal val="#ppt_y"/>
                                          </p:val>
                                        </p:tav>
                                        <p:tav tm="100000">
                                          <p:val>
                                            <p:strVal val="#ppt_y"/>
                                          </p:val>
                                        </p:tav>
                                      </p:tavLst>
                                    </p:anim>
                                  </p:childTnLst>
                                </p:cTn>
                              </p:par>
                            </p:childTnLst>
                          </p:cTn>
                        </p:par>
                        <p:par>
                          <p:cTn id="95" fill="hold">
                            <p:stCondLst>
                              <p:cond delay="9900"/>
                            </p:stCondLst>
                            <p:childTnLst>
                              <p:par>
                                <p:cTn id="96" presetID="22" presetClass="entr" presetSubtype="8" fill="hold" grpId="0"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wipe(left)">
                                      <p:cBhvr>
                                        <p:cTn id="98" dur="1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2" grpId="0" animBg="1"/>
      <p:bldP spid="33" grpId="0" animBg="1"/>
      <p:bldP spid="37" grpId="0" animBg="1"/>
      <p:bldP spid="38" grpId="0" animBg="1"/>
      <p:bldP spid="42" grpId="0" animBg="1"/>
      <p:bldP spid="43" grpId="0" animBg="1"/>
      <p:bldP spid="47"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5F6B8C26-C95B-4D27-9AB6-7A2D46EAE2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47932"/>
            <a:ext cx="12192000" cy="4210067"/>
          </a:xfrm>
          <a:prstGeom prst="rect">
            <a:avLst/>
          </a:prstGeom>
        </p:spPr>
      </p:pic>
      <p:sp>
        <p:nvSpPr>
          <p:cNvPr id="4" name="文本框 3">
            <a:extLst>
              <a:ext uri="{FF2B5EF4-FFF2-40B4-BE49-F238E27FC236}">
                <a16:creationId xmlns:a16="http://schemas.microsoft.com/office/drawing/2014/main" xmlns="" id="{A9D6800A-019B-403D-9B0E-87C1C288EE0D}"/>
              </a:ext>
            </a:extLst>
          </p:cNvPr>
          <p:cNvSpPr txBox="1"/>
          <p:nvPr/>
        </p:nvSpPr>
        <p:spPr>
          <a:xfrm>
            <a:off x="4568840" y="3183305"/>
            <a:ext cx="3788597" cy="1569660"/>
          </a:xfrm>
          <a:prstGeom prst="rect">
            <a:avLst/>
          </a:prstGeom>
          <a:noFill/>
        </p:spPr>
        <p:txBody>
          <a:bodyPr wrap="square" rtlCol="0">
            <a:spAutoFit/>
          </a:bodyPr>
          <a:lstStyle/>
          <a:p>
            <a:pPr algn="ctr" defTabSz="1218692"/>
            <a:r>
              <a:rPr lang="zh-CN" altLang="en-US" sz="4800" b="1" dirty="0">
                <a:solidFill>
                  <a:srgbClr val="C00000"/>
                </a:solidFill>
                <a:latin typeface="微软雅黑"/>
                <a:ea typeface="微软雅黑"/>
                <a:sym typeface="微软雅黑"/>
              </a:rPr>
              <a:t>五四精神的时代内涵</a:t>
            </a:r>
          </a:p>
        </p:txBody>
      </p:sp>
      <p:pic>
        <p:nvPicPr>
          <p:cNvPr id="5" name="Picture 4">
            <a:extLst>
              <a:ext uri="{FF2B5EF4-FFF2-40B4-BE49-F238E27FC236}">
                <a16:creationId xmlns:a16="http://schemas.microsoft.com/office/drawing/2014/main" xmlns="" id="{55CA00CF-7076-4DA5-887E-4C457C4DD46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058865" y="1003800"/>
            <a:ext cx="4119603" cy="205980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a:extLst>
              <a:ext uri="{FF2B5EF4-FFF2-40B4-BE49-F238E27FC236}">
                <a16:creationId xmlns:a16="http://schemas.microsoft.com/office/drawing/2014/main" xmlns="" id="{BE4D141A-5596-441C-8DFB-7D58D5FAB8CB}"/>
              </a:ext>
            </a:extLst>
          </p:cNvPr>
          <p:cNvGrpSpPr/>
          <p:nvPr/>
        </p:nvGrpSpPr>
        <p:grpSpPr>
          <a:xfrm>
            <a:off x="3367458" y="3253126"/>
            <a:ext cx="1155418" cy="1155705"/>
            <a:chOff x="1424722" y="3241695"/>
            <a:chExt cx="1036261" cy="1036518"/>
          </a:xfrm>
        </p:grpSpPr>
        <p:sp>
          <p:nvSpPr>
            <p:cNvPr id="7" name="Oval 53">
              <a:extLst>
                <a:ext uri="{FF2B5EF4-FFF2-40B4-BE49-F238E27FC236}">
                  <a16:creationId xmlns:a16="http://schemas.microsoft.com/office/drawing/2014/main" xmlns="" id="{AEE392A3-2F31-483C-B1C6-81F679F3784F}"/>
                </a:ext>
              </a:extLst>
            </p:cNvPr>
            <p:cNvSpPr>
              <a:spLocks noChangeArrowheads="1"/>
            </p:cNvSpPr>
            <p:nvPr/>
          </p:nvSpPr>
          <p:spPr bwMode="auto">
            <a:xfrm>
              <a:off x="1424722" y="3241695"/>
              <a:ext cx="1036261" cy="1036518"/>
            </a:xfrm>
            <a:prstGeom prst="ellipse">
              <a:avLst/>
            </a:prstGeom>
            <a:solidFill>
              <a:srgbClr val="E7423F"/>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04" tIns="45702" rIns="91404" bIns="45702" anchor="ctr"/>
            <a:lstStyle/>
            <a:p>
              <a:pPr algn="ctr" defTabSz="1218682">
                <a:defRPr/>
              </a:pPr>
              <a:endParaRPr lang="zh-CN" altLang="en-US" sz="5865" kern="0">
                <a:solidFill>
                  <a:prstClr val="white"/>
                </a:solidFill>
                <a:latin typeface="微软雅黑"/>
                <a:ea typeface="微软雅黑"/>
                <a:cs typeface="+mn-ea"/>
                <a:sym typeface="微软雅黑"/>
              </a:endParaRPr>
            </a:p>
          </p:txBody>
        </p:sp>
        <p:sp>
          <p:nvSpPr>
            <p:cNvPr id="8" name="Text Box 58">
              <a:extLst>
                <a:ext uri="{FF2B5EF4-FFF2-40B4-BE49-F238E27FC236}">
                  <a16:creationId xmlns:a16="http://schemas.microsoft.com/office/drawing/2014/main" xmlns="" id="{F5E95926-EE7B-441A-A986-A33CE0CAA898}"/>
                </a:ext>
              </a:extLst>
            </p:cNvPr>
            <p:cNvSpPr txBox="1">
              <a:spLocks noChangeArrowheads="1"/>
            </p:cNvSpPr>
            <p:nvPr/>
          </p:nvSpPr>
          <p:spPr bwMode="auto">
            <a:xfrm>
              <a:off x="1493199" y="3414925"/>
              <a:ext cx="899306" cy="69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4" tIns="45702" rIns="91404" bIns="45702">
              <a:spAutoFit/>
            </a:bodyPr>
            <a:lstStyle/>
            <a:p>
              <a:pPr algn="ctr" defTabSz="1218682">
                <a:defRPr/>
              </a:pPr>
              <a:r>
                <a:rPr lang="en-US" altLang="zh-CN" sz="4400" b="1" kern="0" dirty="0">
                  <a:solidFill>
                    <a:prstClr val="white"/>
                  </a:solidFill>
                  <a:latin typeface="微软雅黑"/>
                  <a:ea typeface="微软雅黑"/>
                  <a:cs typeface="+mn-ea"/>
                  <a:sym typeface="微软雅黑"/>
                </a:rPr>
                <a:t>02</a:t>
              </a:r>
            </a:p>
          </p:txBody>
        </p:sp>
      </p:grpSp>
    </p:spTree>
    <p:extLst>
      <p:ext uri="{BB962C8B-B14F-4D97-AF65-F5344CB8AC3E}">
        <p14:creationId xmlns:p14="http://schemas.microsoft.com/office/powerpoint/2010/main" val="81017446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1" presetClass="entr" presetSubtype="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650"/>
                                        <p:tgtEl>
                                          <p:spTgt spid="6"/>
                                        </p:tgtEl>
                                      </p:cBhvr>
                                    </p:animEffect>
                                  </p:childTnLst>
                                </p:cTn>
                              </p:par>
                            </p:childTnLst>
                          </p:cTn>
                        </p:par>
                        <p:par>
                          <p:cTn id="19" fill="hold">
                            <p:stCondLst>
                              <p:cond delay="215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a:extLst>
              <a:ext uri="{FF2B5EF4-FFF2-40B4-BE49-F238E27FC236}">
                <a16:creationId xmlns:a16="http://schemas.microsoft.com/office/drawing/2014/main" xmlns="" id="{99923998-C979-4B3C-B1EB-5B2D4F0073F7}"/>
              </a:ext>
            </a:extLst>
          </p:cNvPr>
          <p:cNvSpPr txBox="1"/>
          <p:nvPr/>
        </p:nvSpPr>
        <p:spPr>
          <a:xfrm>
            <a:off x="717599" y="1709141"/>
            <a:ext cx="10842055" cy="1938992"/>
          </a:xfrm>
          <a:prstGeom prst="rect">
            <a:avLst/>
          </a:prstGeom>
        </p:spPr>
        <p:txBody>
          <a:bodyPr wrap="square">
            <a:spAutoFit/>
          </a:bodyPr>
          <a:lstStyle>
            <a:defPPr>
              <a:defRPr lang="zh-CN"/>
            </a:defPPr>
            <a:lvl1pPr algn="just" fontAlgn="base">
              <a:lnSpc>
                <a:spcPct val="150000"/>
              </a:lnSpc>
              <a:spcBef>
                <a:spcPct val="0"/>
              </a:spcBef>
              <a:spcAft>
                <a:spcPct val="0"/>
              </a:spcAft>
              <a:defRPr kern="0">
                <a:ln w="3175">
                  <a:noFill/>
                </a:ln>
                <a:latin typeface="微软雅黑" panose="020B0503020204020204" pitchFamily="34" charset="-122"/>
                <a:ea typeface="微软雅黑" panose="020B0503020204020204" pitchFamily="34" charset="-122"/>
              </a:defRPr>
            </a:lvl1pPr>
          </a:lstStyle>
          <a:p>
            <a:r>
              <a:rPr lang="zh-CN" altLang="en-US" sz="2000" dirty="0">
                <a:latin typeface="微软雅黑"/>
                <a:ea typeface="微软雅黑"/>
                <a:sym typeface="微软雅黑"/>
              </a:rPr>
              <a:t>随着时间的推移，五四精神早已伴随着新中国的成长壮大而进入新的时代。新的时代赋予五四精神以“解放思想，与时俱进，开拓创新，勇于奉献”的新生命力。作为当代青年，我们必须以此为动力，抓住机遇，勇于改革，破除一切阻碍社会进步的因素，为建设社会主义和谐社会而努力奋斗。</a:t>
            </a:r>
          </a:p>
        </p:txBody>
      </p:sp>
      <p:sp>
        <p:nvSpPr>
          <p:cNvPr id="11" name="íṡ1îďe">
            <a:extLst>
              <a:ext uri="{FF2B5EF4-FFF2-40B4-BE49-F238E27FC236}">
                <a16:creationId xmlns:a16="http://schemas.microsoft.com/office/drawing/2014/main" xmlns="" id="{B3DF7BC7-48F0-48FC-8ADE-4246AF4707EC}"/>
              </a:ext>
            </a:extLst>
          </p:cNvPr>
          <p:cNvSpPr/>
          <p:nvPr/>
        </p:nvSpPr>
        <p:spPr>
          <a:xfrm>
            <a:off x="3082542" y="4689551"/>
            <a:ext cx="288000" cy="288000"/>
          </a:xfrm>
          <a:prstGeom prst="mathPlus">
            <a:avLst/>
          </a:prstGeom>
          <a:solidFill>
            <a:srgbClr val="C00000"/>
          </a:solidFill>
          <a:ln w="12700" cap="flat" cmpd="sng" algn="ctr">
            <a:noFill/>
            <a:prstDash val="solid"/>
            <a:miter lim="800000"/>
          </a:ln>
          <a:effectLst/>
        </p:spPr>
        <p:txBody>
          <a:bodyPr wrap="square" lIns="121920" tIns="60960" rIns="121920" bIns="6096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170">
              <a:defRPr/>
            </a:pPr>
            <a:endParaRPr lang="zh-CN" altLang="en-US" sz="2400">
              <a:solidFill>
                <a:srgbClr val="FFFFFF"/>
              </a:solidFill>
              <a:latin typeface="微软雅黑"/>
              <a:ea typeface="微软雅黑"/>
              <a:sym typeface="微软雅黑"/>
            </a:endParaRPr>
          </a:p>
        </p:txBody>
      </p:sp>
      <p:sp>
        <p:nvSpPr>
          <p:cNvPr id="12" name="iśľiḍè">
            <a:extLst>
              <a:ext uri="{FF2B5EF4-FFF2-40B4-BE49-F238E27FC236}">
                <a16:creationId xmlns:a16="http://schemas.microsoft.com/office/drawing/2014/main" xmlns="" id="{EF51B9D9-D055-4B42-9172-CC26104BC4BF}"/>
              </a:ext>
            </a:extLst>
          </p:cNvPr>
          <p:cNvSpPr/>
          <p:nvPr/>
        </p:nvSpPr>
        <p:spPr>
          <a:xfrm>
            <a:off x="5840476" y="4689551"/>
            <a:ext cx="288000" cy="288000"/>
          </a:xfrm>
          <a:prstGeom prst="mathPlus">
            <a:avLst/>
          </a:prstGeom>
          <a:solidFill>
            <a:srgbClr val="C00000"/>
          </a:solidFill>
          <a:ln w="12700" cap="flat" cmpd="sng" algn="ctr">
            <a:noFill/>
            <a:prstDash val="solid"/>
            <a:miter lim="800000"/>
          </a:ln>
          <a:effectLst/>
        </p:spPr>
        <p:txBody>
          <a:bodyPr wrap="square" lIns="121920" tIns="60960" rIns="121920" bIns="6096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170">
              <a:defRPr/>
            </a:pPr>
            <a:endParaRPr lang="zh-CN" altLang="en-US" sz="2400">
              <a:solidFill>
                <a:srgbClr val="FFFFFF"/>
              </a:solidFill>
              <a:latin typeface="微软雅黑"/>
              <a:ea typeface="微软雅黑"/>
              <a:sym typeface="微软雅黑"/>
            </a:endParaRPr>
          </a:p>
        </p:txBody>
      </p:sp>
      <p:sp>
        <p:nvSpPr>
          <p:cNvPr id="13" name="iśḷíḋè">
            <a:extLst>
              <a:ext uri="{FF2B5EF4-FFF2-40B4-BE49-F238E27FC236}">
                <a16:creationId xmlns:a16="http://schemas.microsoft.com/office/drawing/2014/main" xmlns="" id="{BFB1F497-202C-4A0F-B8D0-D572D2FCDAA3}"/>
              </a:ext>
            </a:extLst>
          </p:cNvPr>
          <p:cNvSpPr/>
          <p:nvPr/>
        </p:nvSpPr>
        <p:spPr>
          <a:xfrm>
            <a:off x="8564540" y="4689551"/>
            <a:ext cx="288000" cy="288000"/>
          </a:xfrm>
          <a:prstGeom prst="mathPlus">
            <a:avLst/>
          </a:prstGeom>
          <a:solidFill>
            <a:srgbClr val="C00000"/>
          </a:solidFill>
          <a:ln w="12700" cap="flat" cmpd="sng" algn="ctr">
            <a:noFill/>
            <a:prstDash val="solid"/>
            <a:miter lim="800000"/>
          </a:ln>
          <a:effectLst/>
        </p:spPr>
        <p:txBody>
          <a:bodyPr wrap="square" lIns="121920" tIns="60960" rIns="121920" bIns="6096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170">
              <a:defRPr/>
            </a:pPr>
            <a:endParaRPr lang="zh-CN" altLang="en-US" sz="2400">
              <a:solidFill>
                <a:srgbClr val="FFFFFF"/>
              </a:solidFill>
              <a:latin typeface="微软雅黑"/>
              <a:ea typeface="微软雅黑"/>
              <a:sym typeface="微软雅黑"/>
            </a:endParaRPr>
          </a:p>
        </p:txBody>
      </p:sp>
      <p:sp>
        <p:nvSpPr>
          <p:cNvPr id="14" name="íṩlîḋe">
            <a:extLst>
              <a:ext uri="{FF2B5EF4-FFF2-40B4-BE49-F238E27FC236}">
                <a16:creationId xmlns:a16="http://schemas.microsoft.com/office/drawing/2014/main" xmlns="" id="{1BAC3EBA-5D02-454C-A93E-D35A8CA79FEA}"/>
              </a:ext>
            </a:extLst>
          </p:cNvPr>
          <p:cNvSpPr/>
          <p:nvPr/>
        </p:nvSpPr>
        <p:spPr>
          <a:xfrm>
            <a:off x="794449" y="3742898"/>
            <a:ext cx="2182323" cy="2181307"/>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BF0000"/>
          </a:solidFill>
          <a:ln w="28575" cap="flat" cmpd="sng" algn="ctr">
            <a:no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rmAutofit/>
          </a:bodyPr>
          <a:lstStyle/>
          <a:p>
            <a:pPr algn="ctr" defTabSz="1219170"/>
            <a:r>
              <a:rPr lang="zh-CN" altLang="en-US" sz="4267" kern="0" dirty="0">
                <a:solidFill>
                  <a:srgbClr val="FFFFFF"/>
                </a:solidFill>
                <a:latin typeface="微软雅黑"/>
                <a:ea typeface="微软雅黑"/>
                <a:sym typeface="微软雅黑"/>
              </a:rPr>
              <a:t>解放</a:t>
            </a:r>
            <a:endParaRPr lang="en-US" altLang="zh-CN" sz="4267" kern="0" dirty="0">
              <a:solidFill>
                <a:srgbClr val="FFFFFF"/>
              </a:solidFill>
              <a:latin typeface="微软雅黑"/>
              <a:ea typeface="微软雅黑"/>
              <a:sym typeface="微软雅黑"/>
            </a:endParaRPr>
          </a:p>
          <a:p>
            <a:pPr algn="ctr" defTabSz="1219170"/>
            <a:r>
              <a:rPr lang="zh-CN" altLang="en-US" sz="4267" kern="0" dirty="0">
                <a:solidFill>
                  <a:srgbClr val="FFFFFF"/>
                </a:solidFill>
                <a:latin typeface="微软雅黑"/>
                <a:ea typeface="微软雅黑"/>
                <a:sym typeface="微软雅黑"/>
              </a:rPr>
              <a:t>思想</a:t>
            </a:r>
          </a:p>
        </p:txBody>
      </p:sp>
      <p:sp>
        <p:nvSpPr>
          <p:cNvPr id="15" name="iṡ1íďè">
            <a:extLst>
              <a:ext uri="{FF2B5EF4-FFF2-40B4-BE49-F238E27FC236}">
                <a16:creationId xmlns:a16="http://schemas.microsoft.com/office/drawing/2014/main" xmlns="" id="{B9BCD8DD-9574-49E8-905B-BD26BB18E384}"/>
              </a:ext>
            </a:extLst>
          </p:cNvPr>
          <p:cNvSpPr/>
          <p:nvPr/>
        </p:nvSpPr>
        <p:spPr>
          <a:xfrm>
            <a:off x="3518513" y="3742898"/>
            <a:ext cx="2182323" cy="2181307"/>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BF0000"/>
          </a:solidFill>
          <a:ln w="28575" cap="flat" cmpd="sng" algn="ctr">
            <a:no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rmAutofit/>
          </a:bodyPr>
          <a:lstStyle/>
          <a:p>
            <a:pPr algn="ctr" defTabSz="1219170"/>
            <a:r>
              <a:rPr lang="zh-CN" altLang="en-US" sz="4267" kern="0" dirty="0">
                <a:solidFill>
                  <a:srgbClr val="FFFFFF"/>
                </a:solidFill>
                <a:latin typeface="微软雅黑"/>
                <a:ea typeface="微软雅黑"/>
                <a:sym typeface="微软雅黑"/>
              </a:rPr>
              <a:t>与时</a:t>
            </a:r>
            <a:endParaRPr lang="en-US" altLang="zh-CN" sz="4267" kern="0" dirty="0">
              <a:solidFill>
                <a:srgbClr val="FFFFFF"/>
              </a:solidFill>
              <a:latin typeface="微软雅黑"/>
              <a:ea typeface="微软雅黑"/>
              <a:sym typeface="微软雅黑"/>
            </a:endParaRPr>
          </a:p>
          <a:p>
            <a:pPr algn="ctr" defTabSz="1219170"/>
            <a:r>
              <a:rPr lang="zh-CN" altLang="en-US" sz="4267" kern="0" dirty="0">
                <a:solidFill>
                  <a:srgbClr val="FFFFFF"/>
                </a:solidFill>
                <a:latin typeface="微软雅黑"/>
                <a:ea typeface="微软雅黑"/>
                <a:sym typeface="微软雅黑"/>
              </a:rPr>
              <a:t>俱进</a:t>
            </a:r>
          </a:p>
        </p:txBody>
      </p:sp>
      <p:sp>
        <p:nvSpPr>
          <p:cNvPr id="16" name="iṩliḑe">
            <a:extLst>
              <a:ext uri="{FF2B5EF4-FFF2-40B4-BE49-F238E27FC236}">
                <a16:creationId xmlns:a16="http://schemas.microsoft.com/office/drawing/2014/main" xmlns="" id="{3E05C57F-115F-4F16-B111-D7B51B0D7885}"/>
              </a:ext>
            </a:extLst>
          </p:cNvPr>
          <p:cNvSpPr/>
          <p:nvPr/>
        </p:nvSpPr>
        <p:spPr>
          <a:xfrm>
            <a:off x="9000510" y="3742898"/>
            <a:ext cx="2182323" cy="2181307"/>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BF0000"/>
          </a:solidFill>
          <a:ln w="28575" cap="flat" cmpd="sng" algn="ctr">
            <a:no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rmAutofit/>
          </a:bodyPr>
          <a:lstStyle/>
          <a:p>
            <a:pPr algn="ctr" defTabSz="1219170"/>
            <a:r>
              <a:rPr lang="zh-CN" altLang="en-US" sz="4267" kern="0" dirty="0">
                <a:solidFill>
                  <a:prstClr val="white"/>
                </a:solidFill>
                <a:latin typeface="微软雅黑"/>
                <a:ea typeface="微软雅黑"/>
                <a:sym typeface="微软雅黑"/>
              </a:rPr>
              <a:t>勇于</a:t>
            </a:r>
            <a:endParaRPr lang="en-US" altLang="zh-CN" sz="4267" kern="0" dirty="0">
              <a:solidFill>
                <a:prstClr val="white"/>
              </a:solidFill>
              <a:latin typeface="微软雅黑"/>
              <a:ea typeface="微软雅黑"/>
              <a:sym typeface="微软雅黑"/>
            </a:endParaRPr>
          </a:p>
          <a:p>
            <a:pPr algn="ctr" defTabSz="1219170"/>
            <a:r>
              <a:rPr lang="zh-CN" altLang="en-US" sz="4267" kern="0" dirty="0">
                <a:solidFill>
                  <a:prstClr val="white"/>
                </a:solidFill>
                <a:latin typeface="微软雅黑"/>
                <a:ea typeface="微软雅黑"/>
                <a:sym typeface="微软雅黑"/>
              </a:rPr>
              <a:t>奉献</a:t>
            </a:r>
          </a:p>
        </p:txBody>
      </p:sp>
      <p:sp>
        <p:nvSpPr>
          <p:cNvPr id="17" name="iŝḷiḑé">
            <a:extLst>
              <a:ext uri="{FF2B5EF4-FFF2-40B4-BE49-F238E27FC236}">
                <a16:creationId xmlns:a16="http://schemas.microsoft.com/office/drawing/2014/main" xmlns="" id="{53446CB7-2106-4EA8-A9D9-B2BACB06DDA3}"/>
              </a:ext>
            </a:extLst>
          </p:cNvPr>
          <p:cNvSpPr/>
          <p:nvPr/>
        </p:nvSpPr>
        <p:spPr>
          <a:xfrm>
            <a:off x="6276446" y="3742898"/>
            <a:ext cx="2182323" cy="2181307"/>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BF0000"/>
          </a:solidFill>
          <a:ln w="28575" cap="flat" cmpd="sng" algn="ctr">
            <a:no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rmAutofit/>
          </a:bodyPr>
          <a:lstStyle/>
          <a:p>
            <a:pPr algn="ctr" defTabSz="1219170"/>
            <a:r>
              <a:rPr lang="zh-CN" altLang="en-US" sz="4267" kern="0" dirty="0">
                <a:solidFill>
                  <a:prstClr val="white"/>
                </a:solidFill>
                <a:latin typeface="微软雅黑"/>
                <a:ea typeface="微软雅黑"/>
                <a:sym typeface="微软雅黑"/>
              </a:rPr>
              <a:t>开拓</a:t>
            </a:r>
            <a:endParaRPr lang="en-US" altLang="zh-CN" sz="4267" kern="0" dirty="0">
              <a:solidFill>
                <a:prstClr val="white"/>
              </a:solidFill>
              <a:latin typeface="微软雅黑"/>
              <a:ea typeface="微软雅黑"/>
              <a:sym typeface="微软雅黑"/>
            </a:endParaRPr>
          </a:p>
          <a:p>
            <a:pPr algn="ctr" defTabSz="1219170"/>
            <a:r>
              <a:rPr lang="zh-CN" altLang="en-US" sz="4267" kern="0" dirty="0">
                <a:solidFill>
                  <a:prstClr val="white"/>
                </a:solidFill>
                <a:latin typeface="微软雅黑"/>
                <a:ea typeface="微软雅黑"/>
                <a:sym typeface="微软雅黑"/>
              </a:rPr>
              <a:t>创新</a:t>
            </a:r>
          </a:p>
        </p:txBody>
      </p:sp>
    </p:spTree>
    <p:extLst>
      <p:ext uri="{BB962C8B-B14F-4D97-AF65-F5344CB8AC3E}">
        <p14:creationId xmlns:p14="http://schemas.microsoft.com/office/powerpoint/2010/main" val="44242496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B8DB91F0-D94A-43A9-AA11-95C6AB0061B9}"/>
              </a:ext>
            </a:extLst>
          </p:cNvPr>
          <p:cNvSpPr/>
          <p:nvPr/>
        </p:nvSpPr>
        <p:spPr>
          <a:xfrm>
            <a:off x="3289978" y="1901372"/>
            <a:ext cx="8041632" cy="706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 name="矩形 2">
            <a:extLst>
              <a:ext uri="{FF2B5EF4-FFF2-40B4-BE49-F238E27FC236}">
                <a16:creationId xmlns:a16="http://schemas.microsoft.com/office/drawing/2014/main" xmlns="" id="{F26C85FB-CCC7-4ADB-BB31-0AB15F32C543}"/>
              </a:ext>
            </a:extLst>
          </p:cNvPr>
          <p:cNvSpPr/>
          <p:nvPr/>
        </p:nvSpPr>
        <p:spPr>
          <a:xfrm>
            <a:off x="5683564" y="2054485"/>
            <a:ext cx="5716081" cy="400110"/>
          </a:xfrm>
          <a:prstGeom prst="rect">
            <a:avLst/>
          </a:prstGeom>
        </p:spPr>
        <p:txBody>
          <a:bodyPr wrap="square" anchor="ctr">
            <a:spAutoFit/>
          </a:bodyPr>
          <a:lstStyle/>
          <a:p>
            <a:r>
              <a:rPr lang="zh-CN" altLang="en-US" sz="2000" b="1" dirty="0">
                <a:solidFill>
                  <a:srgbClr val="C00000"/>
                </a:solidFill>
                <a:latin typeface="微软雅黑"/>
                <a:ea typeface="微软雅黑"/>
                <a:sym typeface="微软雅黑"/>
              </a:rPr>
              <a:t>五四运动最大的凸显之在于新思想的出传播</a:t>
            </a:r>
          </a:p>
        </p:txBody>
      </p:sp>
      <p:sp>
        <p:nvSpPr>
          <p:cNvPr id="4" name="矩形 3">
            <a:extLst>
              <a:ext uri="{FF2B5EF4-FFF2-40B4-BE49-F238E27FC236}">
                <a16:creationId xmlns:a16="http://schemas.microsoft.com/office/drawing/2014/main" xmlns="" id="{73575BC0-237C-474D-898A-0781E656F4AB}"/>
              </a:ext>
            </a:extLst>
          </p:cNvPr>
          <p:cNvSpPr/>
          <p:nvPr/>
        </p:nvSpPr>
        <p:spPr>
          <a:xfrm>
            <a:off x="5288389" y="2957092"/>
            <a:ext cx="5852152" cy="3323987"/>
          </a:xfrm>
          <a:prstGeom prst="rect">
            <a:avLst/>
          </a:prstGeom>
        </p:spPr>
        <p:txBody>
          <a:bodyPr wrap="square">
            <a:spAutoFit/>
          </a:bodyPr>
          <a:lstStyle/>
          <a:p>
            <a:pPr algn="ctr" fontAlgn="base">
              <a:lnSpc>
                <a:spcPct val="150000"/>
              </a:lnSpc>
              <a:spcBef>
                <a:spcPct val="0"/>
              </a:spcBef>
              <a:spcAft>
                <a:spcPct val="0"/>
              </a:spcAft>
              <a:defRPr/>
            </a:pPr>
            <a:r>
              <a:rPr lang="zh-CN" altLang="en-US" sz="2000" b="1" kern="0" dirty="0">
                <a:ln w="3175">
                  <a:noFill/>
                </a:ln>
                <a:solidFill>
                  <a:srgbClr val="C00000"/>
                </a:solidFill>
                <a:latin typeface="微软雅黑"/>
                <a:ea typeface="微软雅黑"/>
                <a:sym typeface="微软雅黑"/>
              </a:rPr>
              <a:t>“玉不琢，不成器；人不学，不知义。”</a:t>
            </a:r>
          </a:p>
          <a:p>
            <a:pPr algn="just" fontAlgn="base">
              <a:lnSpc>
                <a:spcPct val="150000"/>
              </a:lnSpc>
              <a:spcBef>
                <a:spcPct val="0"/>
              </a:spcBef>
              <a:spcAft>
                <a:spcPct val="0"/>
              </a:spcAft>
              <a:defRPr/>
            </a:pPr>
            <a:r>
              <a:rPr lang="zh-CN" altLang="en-US" sz="2000" kern="0" dirty="0">
                <a:ln w="3175">
                  <a:noFill/>
                </a:ln>
                <a:latin typeface="微软雅黑"/>
                <a:ea typeface="微软雅黑"/>
                <a:sym typeface="微软雅黑"/>
              </a:rPr>
              <a:t>知识是每个人成才的基石，在学习阶段一定要把基石打牢，青年一代只有加强理论学习，用知识武装“头脑”，常补“精神之钙”，充分利用好今天的大好时光，学科学，学技术，学管理，学理论，掌握本领，才能为实践提供理论指导，为祖国的振兴和繁荣做出应有的贡献。</a:t>
            </a:r>
          </a:p>
        </p:txBody>
      </p:sp>
      <p:sp>
        <p:nvSpPr>
          <p:cNvPr id="5" name="五边形 10">
            <a:extLst>
              <a:ext uri="{FF2B5EF4-FFF2-40B4-BE49-F238E27FC236}">
                <a16:creationId xmlns:a16="http://schemas.microsoft.com/office/drawing/2014/main" xmlns="" id="{66E4746B-8964-489B-9EAD-4BD55E70B4FA}"/>
              </a:ext>
            </a:extLst>
          </p:cNvPr>
          <p:cNvSpPr/>
          <p:nvPr/>
        </p:nvSpPr>
        <p:spPr>
          <a:xfrm>
            <a:off x="3289978" y="1901372"/>
            <a:ext cx="2189480" cy="706336"/>
          </a:xfrm>
          <a:prstGeom prst="homePlate">
            <a:avLst>
              <a:gd name="adj" fmla="val 38349"/>
            </a:avLst>
          </a:prstGeom>
          <a:solidFill>
            <a:srgbClr val="FF0000"/>
          </a:solidFill>
        </p:spPr>
        <p:txBody>
          <a:bodyPr wrap="square" lIns="180000" anchor="ctr">
            <a:noAutofit/>
          </a:bodyPr>
          <a:lstStyle/>
          <a:p>
            <a:r>
              <a:rPr lang="zh-CN" altLang="en-US" sz="2800" b="1" dirty="0">
                <a:solidFill>
                  <a:schemeClr val="bg1"/>
                </a:solidFill>
                <a:latin typeface="微软雅黑"/>
                <a:ea typeface="微软雅黑"/>
                <a:sym typeface="微软雅黑"/>
              </a:rPr>
              <a:t>解放思想</a:t>
            </a:r>
          </a:p>
        </p:txBody>
      </p:sp>
      <p:pic>
        <p:nvPicPr>
          <p:cNvPr id="6" name="图片 5">
            <a:extLst>
              <a:ext uri="{FF2B5EF4-FFF2-40B4-BE49-F238E27FC236}">
                <a16:creationId xmlns:a16="http://schemas.microsoft.com/office/drawing/2014/main" xmlns="" id="{EF0A5CFC-5C51-4175-BC81-9C0C36DFA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162" y="2872884"/>
            <a:ext cx="4266948" cy="3353821"/>
          </a:xfrm>
          <a:prstGeom prst="rect">
            <a:avLst/>
          </a:prstGeom>
        </p:spPr>
      </p:pic>
    </p:spTree>
    <p:extLst>
      <p:ext uri="{BB962C8B-B14F-4D97-AF65-F5344CB8AC3E}">
        <p14:creationId xmlns:p14="http://schemas.microsoft.com/office/powerpoint/2010/main" val="220700271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p:tgtEl>
                                          <p:spTgt spid="6"/>
                                        </p:tgtEl>
                                      </p:cBhvr>
                                    </p:animEffect>
                                    <p:anim calcmode="lin" valueType="num">
                                      <p:cBhvr>
                                        <p:cTn id="8" dur="800" fill="hold"/>
                                        <p:tgtEl>
                                          <p:spTgt spid="6"/>
                                        </p:tgtEl>
                                        <p:attrNameLst>
                                          <p:attrName>ppt_x</p:attrName>
                                        </p:attrNameLst>
                                      </p:cBhvr>
                                      <p:tavLst>
                                        <p:tav tm="0">
                                          <p:val>
                                            <p:strVal val="#ppt_x"/>
                                          </p:val>
                                        </p:tav>
                                        <p:tav tm="100000">
                                          <p:val>
                                            <p:strVal val="#ppt_x"/>
                                          </p:val>
                                        </p:tav>
                                      </p:tavLst>
                                    </p:anim>
                                    <p:anim calcmode="lin" valueType="num">
                                      <p:cBhvr>
                                        <p:cTn id="9" dur="8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2" presetClass="entr" presetSubtype="2" decel="38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decel="38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decel="3800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1+#ppt_w/2"/>
                                          </p:val>
                                        </p:tav>
                                        <p:tav tm="100000">
                                          <p:val>
                                            <p:strVal val="#ppt_x"/>
                                          </p:val>
                                        </p:tav>
                                      </p:tavLst>
                                    </p:anim>
                                    <p:anim calcmode="lin" valueType="num">
                                      <p:cBhvr additive="base">
                                        <p:cTn id="22" dur="100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1800"/>
                            </p:stCondLst>
                            <p:childTnLst>
                              <p:par>
                                <p:cTn id="24" presetID="50" presetClass="entr" presetSubtype="0" decel="100000" fill="hold" grpId="0" nodeType="afterEffect">
                                  <p:stCondLst>
                                    <p:cond delay="0"/>
                                  </p:stCondLst>
                                  <p:iterate type="lt">
                                    <p:tmPct val="12000"/>
                                  </p:iterate>
                                  <p:childTnLst>
                                    <p:set>
                                      <p:cBhvr>
                                        <p:cTn id="25" dur="1" fill="hold">
                                          <p:stCondLst>
                                            <p:cond delay="0"/>
                                          </p:stCondLst>
                                        </p:cTn>
                                        <p:tgtEl>
                                          <p:spTgt spid="4"/>
                                        </p:tgtEl>
                                        <p:attrNameLst>
                                          <p:attrName>style.visibility</p:attrName>
                                        </p:attrNameLst>
                                      </p:cBhvr>
                                      <p:to>
                                        <p:strVal val="visible"/>
                                      </p:to>
                                    </p:set>
                                    <p:anim calcmode="lin" valueType="num">
                                      <p:cBhvr>
                                        <p:cTn id="26" dur="150" fill="hold"/>
                                        <p:tgtEl>
                                          <p:spTgt spid="4"/>
                                        </p:tgtEl>
                                        <p:attrNameLst>
                                          <p:attrName>ppt_w</p:attrName>
                                        </p:attrNameLst>
                                      </p:cBhvr>
                                      <p:tavLst>
                                        <p:tav tm="0">
                                          <p:val>
                                            <p:strVal val="#ppt_w+.3"/>
                                          </p:val>
                                        </p:tav>
                                        <p:tav tm="100000">
                                          <p:val>
                                            <p:strVal val="#ppt_w"/>
                                          </p:val>
                                        </p:tav>
                                      </p:tavLst>
                                    </p:anim>
                                    <p:anim calcmode="lin" valueType="num">
                                      <p:cBhvr>
                                        <p:cTn id="27" dur="150" fill="hold"/>
                                        <p:tgtEl>
                                          <p:spTgt spid="4"/>
                                        </p:tgtEl>
                                        <p:attrNameLst>
                                          <p:attrName>ppt_h</p:attrName>
                                        </p:attrNameLst>
                                      </p:cBhvr>
                                      <p:tavLst>
                                        <p:tav tm="0">
                                          <p:val>
                                            <p:strVal val="#ppt_h"/>
                                          </p:val>
                                        </p:tav>
                                        <p:tav tm="100000">
                                          <p:val>
                                            <p:strVal val="#ppt_h"/>
                                          </p:val>
                                        </p:tav>
                                      </p:tavLst>
                                    </p:anim>
                                    <p:animEffect transition="in" filter="fade">
                                      <p:cBhvr>
                                        <p:cTn id="28" dur="1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B8DB91F0-D94A-43A9-AA11-95C6AB0061B9}"/>
              </a:ext>
            </a:extLst>
          </p:cNvPr>
          <p:cNvSpPr/>
          <p:nvPr/>
        </p:nvSpPr>
        <p:spPr>
          <a:xfrm>
            <a:off x="3289978" y="1901372"/>
            <a:ext cx="8041632" cy="706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 name="矩形 2">
            <a:extLst>
              <a:ext uri="{FF2B5EF4-FFF2-40B4-BE49-F238E27FC236}">
                <a16:creationId xmlns:a16="http://schemas.microsoft.com/office/drawing/2014/main" xmlns="" id="{F26C85FB-CCC7-4ADB-BB31-0AB15F32C543}"/>
              </a:ext>
            </a:extLst>
          </p:cNvPr>
          <p:cNvSpPr/>
          <p:nvPr/>
        </p:nvSpPr>
        <p:spPr>
          <a:xfrm>
            <a:off x="5683564" y="2054485"/>
            <a:ext cx="5716081" cy="400110"/>
          </a:xfrm>
          <a:prstGeom prst="rect">
            <a:avLst/>
          </a:prstGeom>
        </p:spPr>
        <p:txBody>
          <a:bodyPr wrap="square" anchor="ctr">
            <a:spAutoFit/>
          </a:bodyPr>
          <a:lstStyle/>
          <a:p>
            <a:r>
              <a:rPr lang="zh-CN" altLang="en-US" sz="2000" b="1" dirty="0">
                <a:solidFill>
                  <a:srgbClr val="C00000"/>
                </a:solidFill>
                <a:latin typeface="微软雅黑"/>
                <a:ea typeface="微软雅黑"/>
                <a:sym typeface="微软雅黑"/>
              </a:rPr>
              <a:t>时代在不断地变化发展</a:t>
            </a:r>
          </a:p>
        </p:txBody>
      </p:sp>
      <p:sp>
        <p:nvSpPr>
          <p:cNvPr id="4" name="矩形 3">
            <a:extLst>
              <a:ext uri="{FF2B5EF4-FFF2-40B4-BE49-F238E27FC236}">
                <a16:creationId xmlns:a16="http://schemas.microsoft.com/office/drawing/2014/main" xmlns="" id="{73575BC0-237C-474D-898A-0781E656F4AB}"/>
              </a:ext>
            </a:extLst>
          </p:cNvPr>
          <p:cNvSpPr/>
          <p:nvPr/>
        </p:nvSpPr>
        <p:spPr>
          <a:xfrm>
            <a:off x="5547493" y="3376652"/>
            <a:ext cx="5852152" cy="2400657"/>
          </a:xfrm>
          <a:prstGeom prst="rect">
            <a:avLst/>
          </a:prstGeom>
        </p:spPr>
        <p:txBody>
          <a:bodyPr wrap="square">
            <a:spAutoFit/>
          </a:bodyPr>
          <a:lstStyle/>
          <a:p>
            <a:pPr algn="just" fontAlgn="base">
              <a:lnSpc>
                <a:spcPct val="150000"/>
              </a:lnSpc>
              <a:spcBef>
                <a:spcPct val="0"/>
              </a:spcBef>
              <a:spcAft>
                <a:spcPct val="0"/>
              </a:spcAft>
              <a:defRPr/>
            </a:pPr>
            <a:r>
              <a:rPr lang="zh-CN" altLang="en-US" sz="2000" kern="0" dirty="0">
                <a:ln w="3175">
                  <a:noFill/>
                </a:ln>
                <a:latin typeface="微软雅黑"/>
                <a:ea typeface="微软雅黑"/>
                <a:sym typeface="微软雅黑"/>
              </a:rPr>
              <a:t>我们要努力增强活动新意，提升吸引力，同时让青年人敢于拼搏、持之以恒、勇于开拓实践，坚持探索真理，使五四精神在当下社会得到更好地传承与发展，既要做传统友谊的传承者、推动者、建设者，让友好在世界青年人中发扬光大。</a:t>
            </a:r>
          </a:p>
        </p:txBody>
      </p:sp>
      <p:sp>
        <p:nvSpPr>
          <p:cNvPr id="5" name="五边形 10">
            <a:extLst>
              <a:ext uri="{FF2B5EF4-FFF2-40B4-BE49-F238E27FC236}">
                <a16:creationId xmlns:a16="http://schemas.microsoft.com/office/drawing/2014/main" xmlns="" id="{66E4746B-8964-489B-9EAD-4BD55E70B4FA}"/>
              </a:ext>
            </a:extLst>
          </p:cNvPr>
          <p:cNvSpPr/>
          <p:nvPr/>
        </p:nvSpPr>
        <p:spPr>
          <a:xfrm>
            <a:off x="3289978" y="1901372"/>
            <a:ext cx="2189480" cy="706336"/>
          </a:xfrm>
          <a:prstGeom prst="homePlate">
            <a:avLst>
              <a:gd name="adj" fmla="val 38349"/>
            </a:avLst>
          </a:prstGeom>
          <a:solidFill>
            <a:srgbClr val="FF0000"/>
          </a:solidFill>
        </p:spPr>
        <p:txBody>
          <a:bodyPr wrap="square" lIns="180000" anchor="ctr">
            <a:noAutofit/>
          </a:bodyPr>
          <a:lstStyle/>
          <a:p>
            <a:r>
              <a:rPr lang="zh-CN" altLang="en-US" sz="2800" b="1" dirty="0">
                <a:solidFill>
                  <a:schemeClr val="bg1"/>
                </a:solidFill>
                <a:latin typeface="微软雅黑"/>
                <a:ea typeface="微软雅黑"/>
                <a:sym typeface="微软雅黑"/>
              </a:rPr>
              <a:t>与时俱进</a:t>
            </a:r>
          </a:p>
        </p:txBody>
      </p:sp>
      <p:pic>
        <p:nvPicPr>
          <p:cNvPr id="6" name="图片 5">
            <a:extLst>
              <a:ext uri="{FF2B5EF4-FFF2-40B4-BE49-F238E27FC236}">
                <a16:creationId xmlns:a16="http://schemas.microsoft.com/office/drawing/2014/main" xmlns="" id="{EF0A5CFC-5C51-4175-BC81-9C0C36DFA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162" y="2872884"/>
            <a:ext cx="4266948" cy="3353821"/>
          </a:xfrm>
          <a:prstGeom prst="rect">
            <a:avLst/>
          </a:prstGeom>
        </p:spPr>
      </p:pic>
    </p:spTree>
    <p:extLst>
      <p:ext uri="{BB962C8B-B14F-4D97-AF65-F5344CB8AC3E}">
        <p14:creationId xmlns:p14="http://schemas.microsoft.com/office/powerpoint/2010/main" val="44878784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p:tgtEl>
                                          <p:spTgt spid="6"/>
                                        </p:tgtEl>
                                      </p:cBhvr>
                                    </p:animEffect>
                                    <p:anim calcmode="lin" valueType="num">
                                      <p:cBhvr>
                                        <p:cTn id="8" dur="800" fill="hold"/>
                                        <p:tgtEl>
                                          <p:spTgt spid="6"/>
                                        </p:tgtEl>
                                        <p:attrNameLst>
                                          <p:attrName>ppt_x</p:attrName>
                                        </p:attrNameLst>
                                      </p:cBhvr>
                                      <p:tavLst>
                                        <p:tav tm="0">
                                          <p:val>
                                            <p:strVal val="#ppt_x"/>
                                          </p:val>
                                        </p:tav>
                                        <p:tav tm="100000">
                                          <p:val>
                                            <p:strVal val="#ppt_x"/>
                                          </p:val>
                                        </p:tav>
                                      </p:tavLst>
                                    </p:anim>
                                    <p:anim calcmode="lin" valueType="num">
                                      <p:cBhvr>
                                        <p:cTn id="9" dur="8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2" presetClass="entr" presetSubtype="2" decel="38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decel="38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decel="3800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1+#ppt_w/2"/>
                                          </p:val>
                                        </p:tav>
                                        <p:tav tm="100000">
                                          <p:val>
                                            <p:strVal val="#ppt_x"/>
                                          </p:val>
                                        </p:tav>
                                      </p:tavLst>
                                    </p:anim>
                                    <p:anim calcmode="lin" valueType="num">
                                      <p:cBhvr additive="base">
                                        <p:cTn id="22" dur="100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1800"/>
                            </p:stCondLst>
                            <p:childTnLst>
                              <p:par>
                                <p:cTn id="24" presetID="50" presetClass="entr" presetSubtype="0" decel="100000" fill="hold" grpId="0" nodeType="afterEffect">
                                  <p:stCondLst>
                                    <p:cond delay="0"/>
                                  </p:stCondLst>
                                  <p:iterate type="lt">
                                    <p:tmPct val="12000"/>
                                  </p:iterate>
                                  <p:childTnLst>
                                    <p:set>
                                      <p:cBhvr>
                                        <p:cTn id="25" dur="1" fill="hold">
                                          <p:stCondLst>
                                            <p:cond delay="0"/>
                                          </p:stCondLst>
                                        </p:cTn>
                                        <p:tgtEl>
                                          <p:spTgt spid="4"/>
                                        </p:tgtEl>
                                        <p:attrNameLst>
                                          <p:attrName>style.visibility</p:attrName>
                                        </p:attrNameLst>
                                      </p:cBhvr>
                                      <p:to>
                                        <p:strVal val="visible"/>
                                      </p:to>
                                    </p:set>
                                    <p:anim calcmode="lin" valueType="num">
                                      <p:cBhvr>
                                        <p:cTn id="26" dur="150" fill="hold"/>
                                        <p:tgtEl>
                                          <p:spTgt spid="4"/>
                                        </p:tgtEl>
                                        <p:attrNameLst>
                                          <p:attrName>ppt_w</p:attrName>
                                        </p:attrNameLst>
                                      </p:cBhvr>
                                      <p:tavLst>
                                        <p:tav tm="0">
                                          <p:val>
                                            <p:strVal val="#ppt_w+.3"/>
                                          </p:val>
                                        </p:tav>
                                        <p:tav tm="100000">
                                          <p:val>
                                            <p:strVal val="#ppt_w"/>
                                          </p:val>
                                        </p:tav>
                                      </p:tavLst>
                                    </p:anim>
                                    <p:anim calcmode="lin" valueType="num">
                                      <p:cBhvr>
                                        <p:cTn id="27" dur="150" fill="hold"/>
                                        <p:tgtEl>
                                          <p:spTgt spid="4"/>
                                        </p:tgtEl>
                                        <p:attrNameLst>
                                          <p:attrName>ppt_h</p:attrName>
                                        </p:attrNameLst>
                                      </p:cBhvr>
                                      <p:tavLst>
                                        <p:tav tm="0">
                                          <p:val>
                                            <p:strVal val="#ppt_h"/>
                                          </p:val>
                                        </p:tav>
                                        <p:tav tm="100000">
                                          <p:val>
                                            <p:strVal val="#ppt_h"/>
                                          </p:val>
                                        </p:tav>
                                      </p:tavLst>
                                    </p:anim>
                                    <p:animEffect transition="in" filter="fade">
                                      <p:cBhvr>
                                        <p:cTn id="28" dur="1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B8DB91F0-D94A-43A9-AA11-95C6AB0061B9}"/>
              </a:ext>
            </a:extLst>
          </p:cNvPr>
          <p:cNvSpPr/>
          <p:nvPr/>
        </p:nvSpPr>
        <p:spPr>
          <a:xfrm>
            <a:off x="3289978" y="1901372"/>
            <a:ext cx="8041632" cy="706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 name="矩形 2">
            <a:extLst>
              <a:ext uri="{FF2B5EF4-FFF2-40B4-BE49-F238E27FC236}">
                <a16:creationId xmlns:a16="http://schemas.microsoft.com/office/drawing/2014/main" xmlns="" id="{F26C85FB-CCC7-4ADB-BB31-0AB15F32C543}"/>
              </a:ext>
            </a:extLst>
          </p:cNvPr>
          <p:cNvSpPr/>
          <p:nvPr/>
        </p:nvSpPr>
        <p:spPr>
          <a:xfrm>
            <a:off x="5683564" y="2054485"/>
            <a:ext cx="5716081" cy="400110"/>
          </a:xfrm>
          <a:prstGeom prst="rect">
            <a:avLst/>
          </a:prstGeom>
        </p:spPr>
        <p:txBody>
          <a:bodyPr wrap="square" anchor="ctr">
            <a:spAutoFit/>
          </a:bodyPr>
          <a:lstStyle/>
          <a:p>
            <a:r>
              <a:rPr lang="zh-CN" altLang="en-US" sz="2000" b="1" dirty="0">
                <a:solidFill>
                  <a:srgbClr val="C00000"/>
                </a:solidFill>
                <a:latin typeface="微软雅黑"/>
                <a:ea typeface="微软雅黑"/>
                <a:sym typeface="微软雅黑"/>
              </a:rPr>
              <a:t>创新是发展的不竭动力，也是社会进步的源泉</a:t>
            </a:r>
          </a:p>
        </p:txBody>
      </p:sp>
      <p:sp>
        <p:nvSpPr>
          <p:cNvPr id="4" name="矩形 3">
            <a:extLst>
              <a:ext uri="{FF2B5EF4-FFF2-40B4-BE49-F238E27FC236}">
                <a16:creationId xmlns:a16="http://schemas.microsoft.com/office/drawing/2014/main" xmlns="" id="{73575BC0-237C-474D-898A-0781E656F4AB}"/>
              </a:ext>
            </a:extLst>
          </p:cNvPr>
          <p:cNvSpPr/>
          <p:nvPr/>
        </p:nvSpPr>
        <p:spPr>
          <a:xfrm>
            <a:off x="5479458" y="3429000"/>
            <a:ext cx="5852152" cy="2400657"/>
          </a:xfrm>
          <a:prstGeom prst="rect">
            <a:avLst/>
          </a:prstGeom>
        </p:spPr>
        <p:txBody>
          <a:bodyPr wrap="square">
            <a:spAutoFit/>
          </a:bodyPr>
          <a:lstStyle/>
          <a:p>
            <a:pPr algn="just" fontAlgn="base">
              <a:lnSpc>
                <a:spcPct val="150000"/>
              </a:lnSpc>
              <a:spcBef>
                <a:spcPct val="0"/>
              </a:spcBef>
              <a:spcAft>
                <a:spcPct val="0"/>
              </a:spcAft>
              <a:defRPr/>
            </a:pPr>
            <a:r>
              <a:rPr lang="zh-CN" altLang="en-US" sz="2000" kern="0" dirty="0">
                <a:ln w="3175">
                  <a:noFill/>
                </a:ln>
                <a:latin typeface="微软雅黑"/>
                <a:ea typeface="微软雅黑"/>
                <a:sym typeface="微软雅黑"/>
              </a:rPr>
              <a:t>青年是社会发展的基本力量，青年的创新意识、创新能力、创新思维、创新效果，对经济的发展和社会的进步十分重要。发扬“五四”精神，必须发扬创新精神，在发展中创新，在创新中发展，真正让青年成为创新的主体，成为中国振兴的中坚力量。</a:t>
            </a:r>
          </a:p>
        </p:txBody>
      </p:sp>
      <p:sp>
        <p:nvSpPr>
          <p:cNvPr id="5" name="五边形 10">
            <a:extLst>
              <a:ext uri="{FF2B5EF4-FFF2-40B4-BE49-F238E27FC236}">
                <a16:creationId xmlns:a16="http://schemas.microsoft.com/office/drawing/2014/main" xmlns="" id="{66E4746B-8964-489B-9EAD-4BD55E70B4FA}"/>
              </a:ext>
            </a:extLst>
          </p:cNvPr>
          <p:cNvSpPr/>
          <p:nvPr/>
        </p:nvSpPr>
        <p:spPr>
          <a:xfrm>
            <a:off x="3289978" y="1901372"/>
            <a:ext cx="2189480" cy="706336"/>
          </a:xfrm>
          <a:prstGeom prst="homePlate">
            <a:avLst>
              <a:gd name="adj" fmla="val 38349"/>
            </a:avLst>
          </a:prstGeom>
          <a:solidFill>
            <a:srgbClr val="FF0000"/>
          </a:solidFill>
        </p:spPr>
        <p:txBody>
          <a:bodyPr wrap="square" lIns="180000" anchor="ctr">
            <a:noAutofit/>
          </a:bodyPr>
          <a:lstStyle/>
          <a:p>
            <a:r>
              <a:rPr lang="zh-CN" altLang="en-US" sz="2800" b="1" dirty="0">
                <a:solidFill>
                  <a:schemeClr val="bg1"/>
                </a:solidFill>
                <a:latin typeface="微软雅黑"/>
                <a:ea typeface="微软雅黑"/>
                <a:sym typeface="微软雅黑"/>
              </a:rPr>
              <a:t>开拓创新</a:t>
            </a:r>
          </a:p>
        </p:txBody>
      </p:sp>
      <p:pic>
        <p:nvPicPr>
          <p:cNvPr id="6" name="图片 5">
            <a:extLst>
              <a:ext uri="{FF2B5EF4-FFF2-40B4-BE49-F238E27FC236}">
                <a16:creationId xmlns:a16="http://schemas.microsoft.com/office/drawing/2014/main" xmlns="" id="{EF0A5CFC-5C51-4175-BC81-9C0C36DFA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162" y="2872884"/>
            <a:ext cx="4266948" cy="3353821"/>
          </a:xfrm>
          <a:prstGeom prst="rect">
            <a:avLst/>
          </a:prstGeom>
        </p:spPr>
      </p:pic>
    </p:spTree>
    <p:extLst>
      <p:ext uri="{BB962C8B-B14F-4D97-AF65-F5344CB8AC3E}">
        <p14:creationId xmlns:p14="http://schemas.microsoft.com/office/powerpoint/2010/main" val="168948439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p:tgtEl>
                                          <p:spTgt spid="6"/>
                                        </p:tgtEl>
                                      </p:cBhvr>
                                    </p:animEffect>
                                    <p:anim calcmode="lin" valueType="num">
                                      <p:cBhvr>
                                        <p:cTn id="8" dur="800" fill="hold"/>
                                        <p:tgtEl>
                                          <p:spTgt spid="6"/>
                                        </p:tgtEl>
                                        <p:attrNameLst>
                                          <p:attrName>ppt_x</p:attrName>
                                        </p:attrNameLst>
                                      </p:cBhvr>
                                      <p:tavLst>
                                        <p:tav tm="0">
                                          <p:val>
                                            <p:strVal val="#ppt_x"/>
                                          </p:val>
                                        </p:tav>
                                        <p:tav tm="100000">
                                          <p:val>
                                            <p:strVal val="#ppt_x"/>
                                          </p:val>
                                        </p:tav>
                                      </p:tavLst>
                                    </p:anim>
                                    <p:anim calcmode="lin" valueType="num">
                                      <p:cBhvr>
                                        <p:cTn id="9" dur="8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2" presetClass="entr" presetSubtype="2" decel="38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decel="38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decel="3800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1+#ppt_w/2"/>
                                          </p:val>
                                        </p:tav>
                                        <p:tav tm="100000">
                                          <p:val>
                                            <p:strVal val="#ppt_x"/>
                                          </p:val>
                                        </p:tav>
                                      </p:tavLst>
                                    </p:anim>
                                    <p:anim calcmode="lin" valueType="num">
                                      <p:cBhvr additive="base">
                                        <p:cTn id="22" dur="100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1800"/>
                            </p:stCondLst>
                            <p:childTnLst>
                              <p:par>
                                <p:cTn id="24" presetID="50" presetClass="entr" presetSubtype="0" decel="100000" fill="hold" grpId="0" nodeType="afterEffect">
                                  <p:stCondLst>
                                    <p:cond delay="0"/>
                                  </p:stCondLst>
                                  <p:iterate type="lt">
                                    <p:tmPct val="12000"/>
                                  </p:iterate>
                                  <p:childTnLst>
                                    <p:set>
                                      <p:cBhvr>
                                        <p:cTn id="25" dur="1" fill="hold">
                                          <p:stCondLst>
                                            <p:cond delay="0"/>
                                          </p:stCondLst>
                                        </p:cTn>
                                        <p:tgtEl>
                                          <p:spTgt spid="4"/>
                                        </p:tgtEl>
                                        <p:attrNameLst>
                                          <p:attrName>style.visibility</p:attrName>
                                        </p:attrNameLst>
                                      </p:cBhvr>
                                      <p:to>
                                        <p:strVal val="visible"/>
                                      </p:to>
                                    </p:set>
                                    <p:anim calcmode="lin" valueType="num">
                                      <p:cBhvr>
                                        <p:cTn id="26" dur="150" fill="hold"/>
                                        <p:tgtEl>
                                          <p:spTgt spid="4"/>
                                        </p:tgtEl>
                                        <p:attrNameLst>
                                          <p:attrName>ppt_w</p:attrName>
                                        </p:attrNameLst>
                                      </p:cBhvr>
                                      <p:tavLst>
                                        <p:tav tm="0">
                                          <p:val>
                                            <p:strVal val="#ppt_w+.3"/>
                                          </p:val>
                                        </p:tav>
                                        <p:tav tm="100000">
                                          <p:val>
                                            <p:strVal val="#ppt_w"/>
                                          </p:val>
                                        </p:tav>
                                      </p:tavLst>
                                    </p:anim>
                                    <p:anim calcmode="lin" valueType="num">
                                      <p:cBhvr>
                                        <p:cTn id="27" dur="150" fill="hold"/>
                                        <p:tgtEl>
                                          <p:spTgt spid="4"/>
                                        </p:tgtEl>
                                        <p:attrNameLst>
                                          <p:attrName>ppt_h</p:attrName>
                                        </p:attrNameLst>
                                      </p:cBhvr>
                                      <p:tavLst>
                                        <p:tav tm="0">
                                          <p:val>
                                            <p:strVal val="#ppt_h"/>
                                          </p:val>
                                        </p:tav>
                                        <p:tav tm="100000">
                                          <p:val>
                                            <p:strVal val="#ppt_h"/>
                                          </p:val>
                                        </p:tav>
                                      </p:tavLst>
                                    </p:anim>
                                    <p:animEffect transition="in" filter="fade">
                                      <p:cBhvr>
                                        <p:cTn id="28" dur="1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B8DB91F0-D94A-43A9-AA11-95C6AB0061B9}"/>
              </a:ext>
            </a:extLst>
          </p:cNvPr>
          <p:cNvSpPr/>
          <p:nvPr/>
        </p:nvSpPr>
        <p:spPr>
          <a:xfrm>
            <a:off x="3289978" y="1901372"/>
            <a:ext cx="8041632" cy="706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 name="矩形 2">
            <a:extLst>
              <a:ext uri="{FF2B5EF4-FFF2-40B4-BE49-F238E27FC236}">
                <a16:creationId xmlns:a16="http://schemas.microsoft.com/office/drawing/2014/main" xmlns="" id="{F26C85FB-CCC7-4ADB-BB31-0AB15F32C543}"/>
              </a:ext>
            </a:extLst>
          </p:cNvPr>
          <p:cNvSpPr/>
          <p:nvPr/>
        </p:nvSpPr>
        <p:spPr>
          <a:xfrm>
            <a:off x="5683564" y="2054485"/>
            <a:ext cx="5716081" cy="400110"/>
          </a:xfrm>
          <a:prstGeom prst="rect">
            <a:avLst/>
          </a:prstGeom>
        </p:spPr>
        <p:txBody>
          <a:bodyPr wrap="square" anchor="ctr">
            <a:spAutoFit/>
          </a:bodyPr>
          <a:lstStyle/>
          <a:p>
            <a:r>
              <a:rPr lang="zh-CN" altLang="en-US" sz="2000" b="1" dirty="0">
                <a:solidFill>
                  <a:srgbClr val="C00000"/>
                </a:solidFill>
                <a:latin typeface="微软雅黑"/>
                <a:ea typeface="微软雅黑"/>
                <a:sym typeface="微软雅黑"/>
              </a:rPr>
              <a:t>继承和发扬五四精神，需要甘于奉献</a:t>
            </a:r>
          </a:p>
        </p:txBody>
      </p:sp>
      <p:sp>
        <p:nvSpPr>
          <p:cNvPr id="4" name="矩形 3">
            <a:extLst>
              <a:ext uri="{FF2B5EF4-FFF2-40B4-BE49-F238E27FC236}">
                <a16:creationId xmlns:a16="http://schemas.microsoft.com/office/drawing/2014/main" xmlns="" id="{73575BC0-237C-474D-898A-0781E656F4AB}"/>
              </a:ext>
            </a:extLst>
          </p:cNvPr>
          <p:cNvSpPr/>
          <p:nvPr/>
        </p:nvSpPr>
        <p:spPr>
          <a:xfrm>
            <a:off x="5479458" y="3429000"/>
            <a:ext cx="5852152" cy="2862322"/>
          </a:xfrm>
          <a:prstGeom prst="rect">
            <a:avLst/>
          </a:prstGeom>
        </p:spPr>
        <p:txBody>
          <a:bodyPr wrap="square">
            <a:spAutoFit/>
          </a:bodyPr>
          <a:lstStyle/>
          <a:p>
            <a:pPr algn="just" fontAlgn="base">
              <a:lnSpc>
                <a:spcPct val="150000"/>
              </a:lnSpc>
              <a:spcBef>
                <a:spcPct val="0"/>
              </a:spcBef>
              <a:spcAft>
                <a:spcPct val="0"/>
              </a:spcAft>
              <a:defRPr/>
            </a:pPr>
            <a:r>
              <a:rPr lang="zh-CN" altLang="en-US" sz="2000" kern="0" dirty="0">
                <a:ln w="3175">
                  <a:noFill/>
                </a:ln>
                <a:latin typeface="微软雅黑"/>
                <a:ea typeface="微软雅黑"/>
                <a:sym typeface="微软雅黑"/>
              </a:rPr>
              <a:t>奉献国家、奉献人民、奉献民族，是五四青年的精神所在，也是当代青年必须牢记的精神所在。中华民族从站起来、富起来、到强起来正是无数的奉献者牺牲自己换来的成功，每个人都要有奉献精神，将国家、人民的利益放在首位，发扬五四精神，在新时代砥砺前行。</a:t>
            </a:r>
          </a:p>
        </p:txBody>
      </p:sp>
      <p:sp>
        <p:nvSpPr>
          <p:cNvPr id="5" name="五边形 10">
            <a:extLst>
              <a:ext uri="{FF2B5EF4-FFF2-40B4-BE49-F238E27FC236}">
                <a16:creationId xmlns:a16="http://schemas.microsoft.com/office/drawing/2014/main" xmlns="" id="{66E4746B-8964-489B-9EAD-4BD55E70B4FA}"/>
              </a:ext>
            </a:extLst>
          </p:cNvPr>
          <p:cNvSpPr/>
          <p:nvPr/>
        </p:nvSpPr>
        <p:spPr>
          <a:xfrm>
            <a:off x="3289978" y="1901372"/>
            <a:ext cx="2189480" cy="706336"/>
          </a:xfrm>
          <a:prstGeom prst="homePlate">
            <a:avLst>
              <a:gd name="adj" fmla="val 38349"/>
            </a:avLst>
          </a:prstGeom>
          <a:solidFill>
            <a:srgbClr val="FF0000"/>
          </a:solidFill>
        </p:spPr>
        <p:txBody>
          <a:bodyPr wrap="square" lIns="180000" anchor="ctr">
            <a:noAutofit/>
          </a:bodyPr>
          <a:lstStyle/>
          <a:p>
            <a:r>
              <a:rPr lang="zh-CN" altLang="en-US" sz="2800" b="1" dirty="0">
                <a:solidFill>
                  <a:schemeClr val="bg1"/>
                </a:solidFill>
                <a:latin typeface="微软雅黑"/>
                <a:ea typeface="微软雅黑"/>
                <a:sym typeface="微软雅黑"/>
              </a:rPr>
              <a:t>勇于奉献</a:t>
            </a:r>
          </a:p>
        </p:txBody>
      </p:sp>
      <p:pic>
        <p:nvPicPr>
          <p:cNvPr id="6" name="图片 5">
            <a:extLst>
              <a:ext uri="{FF2B5EF4-FFF2-40B4-BE49-F238E27FC236}">
                <a16:creationId xmlns:a16="http://schemas.microsoft.com/office/drawing/2014/main" xmlns="" id="{EF0A5CFC-5C51-4175-BC81-9C0C36DFA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162" y="2872884"/>
            <a:ext cx="4266948" cy="3353821"/>
          </a:xfrm>
          <a:prstGeom prst="rect">
            <a:avLst/>
          </a:prstGeom>
        </p:spPr>
      </p:pic>
    </p:spTree>
    <p:extLst>
      <p:ext uri="{BB962C8B-B14F-4D97-AF65-F5344CB8AC3E}">
        <p14:creationId xmlns:p14="http://schemas.microsoft.com/office/powerpoint/2010/main" val="82932543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p:tgtEl>
                                          <p:spTgt spid="6"/>
                                        </p:tgtEl>
                                      </p:cBhvr>
                                    </p:animEffect>
                                    <p:anim calcmode="lin" valueType="num">
                                      <p:cBhvr>
                                        <p:cTn id="8" dur="800" fill="hold"/>
                                        <p:tgtEl>
                                          <p:spTgt spid="6"/>
                                        </p:tgtEl>
                                        <p:attrNameLst>
                                          <p:attrName>ppt_x</p:attrName>
                                        </p:attrNameLst>
                                      </p:cBhvr>
                                      <p:tavLst>
                                        <p:tav tm="0">
                                          <p:val>
                                            <p:strVal val="#ppt_x"/>
                                          </p:val>
                                        </p:tav>
                                        <p:tav tm="100000">
                                          <p:val>
                                            <p:strVal val="#ppt_x"/>
                                          </p:val>
                                        </p:tav>
                                      </p:tavLst>
                                    </p:anim>
                                    <p:anim calcmode="lin" valueType="num">
                                      <p:cBhvr>
                                        <p:cTn id="9" dur="8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2" presetClass="entr" presetSubtype="2" decel="38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decel="38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decel="3800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1+#ppt_w/2"/>
                                          </p:val>
                                        </p:tav>
                                        <p:tav tm="100000">
                                          <p:val>
                                            <p:strVal val="#ppt_x"/>
                                          </p:val>
                                        </p:tav>
                                      </p:tavLst>
                                    </p:anim>
                                    <p:anim calcmode="lin" valueType="num">
                                      <p:cBhvr additive="base">
                                        <p:cTn id="22" dur="100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1800"/>
                            </p:stCondLst>
                            <p:childTnLst>
                              <p:par>
                                <p:cTn id="24" presetID="50" presetClass="entr" presetSubtype="0" decel="100000" fill="hold" grpId="0" nodeType="afterEffect">
                                  <p:stCondLst>
                                    <p:cond delay="0"/>
                                  </p:stCondLst>
                                  <p:iterate type="lt">
                                    <p:tmPct val="12000"/>
                                  </p:iterate>
                                  <p:childTnLst>
                                    <p:set>
                                      <p:cBhvr>
                                        <p:cTn id="25" dur="1" fill="hold">
                                          <p:stCondLst>
                                            <p:cond delay="0"/>
                                          </p:stCondLst>
                                        </p:cTn>
                                        <p:tgtEl>
                                          <p:spTgt spid="4"/>
                                        </p:tgtEl>
                                        <p:attrNameLst>
                                          <p:attrName>style.visibility</p:attrName>
                                        </p:attrNameLst>
                                      </p:cBhvr>
                                      <p:to>
                                        <p:strVal val="visible"/>
                                      </p:to>
                                    </p:set>
                                    <p:anim calcmode="lin" valueType="num">
                                      <p:cBhvr>
                                        <p:cTn id="26" dur="150" fill="hold"/>
                                        <p:tgtEl>
                                          <p:spTgt spid="4"/>
                                        </p:tgtEl>
                                        <p:attrNameLst>
                                          <p:attrName>ppt_w</p:attrName>
                                        </p:attrNameLst>
                                      </p:cBhvr>
                                      <p:tavLst>
                                        <p:tav tm="0">
                                          <p:val>
                                            <p:strVal val="#ppt_w+.3"/>
                                          </p:val>
                                        </p:tav>
                                        <p:tav tm="100000">
                                          <p:val>
                                            <p:strVal val="#ppt_w"/>
                                          </p:val>
                                        </p:tav>
                                      </p:tavLst>
                                    </p:anim>
                                    <p:anim calcmode="lin" valueType="num">
                                      <p:cBhvr>
                                        <p:cTn id="27" dur="150" fill="hold"/>
                                        <p:tgtEl>
                                          <p:spTgt spid="4"/>
                                        </p:tgtEl>
                                        <p:attrNameLst>
                                          <p:attrName>ppt_h</p:attrName>
                                        </p:attrNameLst>
                                      </p:cBhvr>
                                      <p:tavLst>
                                        <p:tav tm="0">
                                          <p:val>
                                            <p:strVal val="#ppt_h"/>
                                          </p:val>
                                        </p:tav>
                                        <p:tav tm="100000">
                                          <p:val>
                                            <p:strVal val="#ppt_h"/>
                                          </p:val>
                                        </p:tav>
                                      </p:tavLst>
                                    </p:anim>
                                    <p:animEffect transition="in" filter="fade">
                                      <p:cBhvr>
                                        <p:cTn id="28" dur="1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5F6B8C26-C95B-4D27-9AB6-7A2D46EAE2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47932"/>
            <a:ext cx="12192000" cy="4210067"/>
          </a:xfrm>
          <a:prstGeom prst="rect">
            <a:avLst/>
          </a:prstGeom>
        </p:spPr>
      </p:pic>
      <p:sp>
        <p:nvSpPr>
          <p:cNvPr id="4" name="文本框 3">
            <a:extLst>
              <a:ext uri="{FF2B5EF4-FFF2-40B4-BE49-F238E27FC236}">
                <a16:creationId xmlns:a16="http://schemas.microsoft.com/office/drawing/2014/main" xmlns="" id="{A9D6800A-019B-403D-9B0E-87C1C288EE0D}"/>
              </a:ext>
            </a:extLst>
          </p:cNvPr>
          <p:cNvSpPr txBox="1"/>
          <p:nvPr/>
        </p:nvSpPr>
        <p:spPr>
          <a:xfrm>
            <a:off x="4599227" y="3138073"/>
            <a:ext cx="3679416" cy="1569660"/>
          </a:xfrm>
          <a:prstGeom prst="rect">
            <a:avLst/>
          </a:prstGeom>
          <a:noFill/>
        </p:spPr>
        <p:txBody>
          <a:bodyPr wrap="square" rtlCol="0">
            <a:spAutoFit/>
          </a:bodyPr>
          <a:lstStyle/>
          <a:p>
            <a:pPr algn="ctr" defTabSz="1218692"/>
            <a:r>
              <a:rPr lang="zh-CN" altLang="en-US" sz="4800" b="1" dirty="0">
                <a:solidFill>
                  <a:srgbClr val="C00000"/>
                </a:solidFill>
                <a:latin typeface="微软雅黑"/>
                <a:ea typeface="微软雅黑"/>
                <a:sym typeface="微软雅黑"/>
              </a:rPr>
              <a:t>五四精神的时代价值</a:t>
            </a:r>
          </a:p>
        </p:txBody>
      </p:sp>
      <p:pic>
        <p:nvPicPr>
          <p:cNvPr id="5" name="Picture 4">
            <a:extLst>
              <a:ext uri="{FF2B5EF4-FFF2-40B4-BE49-F238E27FC236}">
                <a16:creationId xmlns:a16="http://schemas.microsoft.com/office/drawing/2014/main" xmlns="" id="{55CA00CF-7076-4DA5-887E-4C457C4DD46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058865" y="1003800"/>
            <a:ext cx="4119603" cy="205980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a:extLst>
              <a:ext uri="{FF2B5EF4-FFF2-40B4-BE49-F238E27FC236}">
                <a16:creationId xmlns:a16="http://schemas.microsoft.com/office/drawing/2014/main" xmlns="" id="{BE4D141A-5596-441C-8DFB-7D58D5FAB8CB}"/>
              </a:ext>
            </a:extLst>
          </p:cNvPr>
          <p:cNvGrpSpPr/>
          <p:nvPr/>
        </p:nvGrpSpPr>
        <p:grpSpPr>
          <a:xfrm>
            <a:off x="3367458" y="3253126"/>
            <a:ext cx="1155418" cy="1155705"/>
            <a:chOff x="1424722" y="3241695"/>
            <a:chExt cx="1036261" cy="1036518"/>
          </a:xfrm>
        </p:grpSpPr>
        <p:sp>
          <p:nvSpPr>
            <p:cNvPr id="7" name="Oval 53">
              <a:extLst>
                <a:ext uri="{FF2B5EF4-FFF2-40B4-BE49-F238E27FC236}">
                  <a16:creationId xmlns:a16="http://schemas.microsoft.com/office/drawing/2014/main" xmlns="" id="{AEE392A3-2F31-483C-B1C6-81F679F3784F}"/>
                </a:ext>
              </a:extLst>
            </p:cNvPr>
            <p:cNvSpPr>
              <a:spLocks noChangeArrowheads="1"/>
            </p:cNvSpPr>
            <p:nvPr/>
          </p:nvSpPr>
          <p:spPr bwMode="auto">
            <a:xfrm>
              <a:off x="1424722" y="3241695"/>
              <a:ext cx="1036261" cy="1036518"/>
            </a:xfrm>
            <a:prstGeom prst="ellipse">
              <a:avLst/>
            </a:prstGeom>
            <a:solidFill>
              <a:srgbClr val="E7423F"/>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04" tIns="45702" rIns="91404" bIns="45702" anchor="ctr"/>
            <a:lstStyle/>
            <a:p>
              <a:pPr algn="ctr" defTabSz="1218682">
                <a:defRPr/>
              </a:pPr>
              <a:endParaRPr lang="zh-CN" altLang="en-US" sz="5865" kern="0">
                <a:solidFill>
                  <a:prstClr val="white"/>
                </a:solidFill>
                <a:latin typeface="微软雅黑"/>
                <a:ea typeface="微软雅黑"/>
                <a:cs typeface="+mn-ea"/>
                <a:sym typeface="微软雅黑"/>
              </a:endParaRPr>
            </a:p>
          </p:txBody>
        </p:sp>
        <p:sp>
          <p:nvSpPr>
            <p:cNvPr id="8" name="Text Box 58">
              <a:extLst>
                <a:ext uri="{FF2B5EF4-FFF2-40B4-BE49-F238E27FC236}">
                  <a16:creationId xmlns:a16="http://schemas.microsoft.com/office/drawing/2014/main" xmlns="" id="{F5E95926-EE7B-441A-A986-A33CE0CAA898}"/>
                </a:ext>
              </a:extLst>
            </p:cNvPr>
            <p:cNvSpPr txBox="1">
              <a:spLocks noChangeArrowheads="1"/>
            </p:cNvSpPr>
            <p:nvPr/>
          </p:nvSpPr>
          <p:spPr bwMode="auto">
            <a:xfrm>
              <a:off x="1493199" y="3414925"/>
              <a:ext cx="899306" cy="69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4" tIns="45702" rIns="91404" bIns="45702">
              <a:spAutoFit/>
            </a:bodyPr>
            <a:lstStyle/>
            <a:p>
              <a:pPr algn="ctr" defTabSz="1218682">
                <a:defRPr/>
              </a:pPr>
              <a:r>
                <a:rPr lang="en-US" altLang="zh-CN" sz="4400" b="1" kern="0" dirty="0">
                  <a:solidFill>
                    <a:prstClr val="white"/>
                  </a:solidFill>
                  <a:latin typeface="微软雅黑"/>
                  <a:ea typeface="微软雅黑"/>
                  <a:cs typeface="+mn-ea"/>
                  <a:sym typeface="微软雅黑"/>
                </a:rPr>
                <a:t>03</a:t>
              </a:r>
            </a:p>
          </p:txBody>
        </p:sp>
      </p:grpSp>
    </p:spTree>
    <p:extLst>
      <p:ext uri="{BB962C8B-B14F-4D97-AF65-F5344CB8AC3E}">
        <p14:creationId xmlns:p14="http://schemas.microsoft.com/office/powerpoint/2010/main" val="236388366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1" presetClass="entr" presetSubtype="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650"/>
                                        <p:tgtEl>
                                          <p:spTgt spid="6"/>
                                        </p:tgtEl>
                                      </p:cBhvr>
                                    </p:animEffect>
                                  </p:childTnLst>
                                </p:cTn>
                              </p:par>
                            </p:childTnLst>
                          </p:cTn>
                        </p:par>
                        <p:par>
                          <p:cTn id="19" fill="hold">
                            <p:stCondLst>
                              <p:cond delay="215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AEF80D6-11DB-4F18-B2C3-E78DE34A5E30}"/>
              </a:ext>
            </a:extLst>
          </p:cNvPr>
          <p:cNvSpPr/>
          <p:nvPr/>
        </p:nvSpPr>
        <p:spPr>
          <a:xfrm>
            <a:off x="2556491" y="2704718"/>
            <a:ext cx="8763000" cy="874407"/>
          </a:xfrm>
          <a:prstGeom prst="rect">
            <a:avLst/>
          </a:prstGeom>
        </p:spPr>
        <p:txBody>
          <a:bodyPr wrap="square">
            <a:spAutoFit/>
          </a:bodyPr>
          <a:lstStyle/>
          <a:p>
            <a:pPr algn="just" fontAlgn="base">
              <a:lnSpc>
                <a:spcPct val="150000"/>
              </a:lnSpc>
              <a:spcBef>
                <a:spcPct val="0"/>
              </a:spcBef>
              <a:spcAft>
                <a:spcPct val="0"/>
              </a:spcAft>
              <a:defRPr/>
            </a:pPr>
            <a:r>
              <a:rPr lang="zh-CN" altLang="en-US" kern="0" dirty="0">
                <a:ln w="3175">
                  <a:noFill/>
                </a:ln>
                <a:latin typeface="微软雅黑"/>
                <a:ea typeface="微软雅黑"/>
                <a:sym typeface="微软雅黑"/>
              </a:rPr>
              <a:t>这面旗帜始终是动员和鼓舞中华民族团结奋斗、共御外侮和艰苦创业，实现国家富强、人民幸福的力量源泉</a:t>
            </a:r>
          </a:p>
        </p:txBody>
      </p:sp>
      <p:sp>
        <p:nvSpPr>
          <p:cNvPr id="3" name="矩形 2">
            <a:extLst>
              <a:ext uri="{FF2B5EF4-FFF2-40B4-BE49-F238E27FC236}">
                <a16:creationId xmlns:a16="http://schemas.microsoft.com/office/drawing/2014/main" xmlns="" id="{AAAC4036-457A-4F3D-AD28-D6E555953F76}"/>
              </a:ext>
            </a:extLst>
          </p:cNvPr>
          <p:cNvSpPr/>
          <p:nvPr/>
        </p:nvSpPr>
        <p:spPr>
          <a:xfrm>
            <a:off x="2531091" y="4324137"/>
            <a:ext cx="8813800" cy="874407"/>
          </a:xfrm>
          <a:prstGeom prst="rect">
            <a:avLst/>
          </a:prstGeom>
        </p:spPr>
        <p:txBody>
          <a:bodyPr wrap="square">
            <a:spAutoFit/>
          </a:bodyPr>
          <a:lstStyle/>
          <a:p>
            <a:pPr algn="just" fontAlgn="base">
              <a:lnSpc>
                <a:spcPct val="150000"/>
              </a:lnSpc>
              <a:spcBef>
                <a:spcPct val="0"/>
              </a:spcBef>
              <a:spcAft>
                <a:spcPct val="0"/>
              </a:spcAft>
              <a:defRPr/>
            </a:pPr>
            <a:r>
              <a:rPr lang="zh-CN" altLang="en-US" kern="0" dirty="0">
                <a:ln w="3175">
                  <a:noFill/>
                </a:ln>
                <a:latin typeface="微软雅黑"/>
                <a:ea typeface="微软雅黑"/>
                <a:sym typeface="微软雅黑"/>
              </a:rPr>
              <a:t>始终是启发和促进中华民族觉醒，认真对自身文化传统反思和对现代文明追求的巨大动力</a:t>
            </a:r>
          </a:p>
        </p:txBody>
      </p:sp>
      <p:sp>
        <p:nvSpPr>
          <p:cNvPr id="4" name="矩形 3">
            <a:extLst>
              <a:ext uri="{FF2B5EF4-FFF2-40B4-BE49-F238E27FC236}">
                <a16:creationId xmlns:a16="http://schemas.microsoft.com/office/drawing/2014/main" xmlns="" id="{2191C1B5-854F-4EA2-9792-B262E4CAA6CC}"/>
              </a:ext>
            </a:extLst>
          </p:cNvPr>
          <p:cNvSpPr/>
          <p:nvPr/>
        </p:nvSpPr>
        <p:spPr>
          <a:xfrm>
            <a:off x="1085831" y="1470335"/>
            <a:ext cx="10259060" cy="961289"/>
          </a:xfrm>
          <a:prstGeom prst="rect">
            <a:avLst/>
          </a:prstGeom>
          <a:solidFill>
            <a:srgbClr val="C00000"/>
          </a:solidFill>
          <a:ln>
            <a:noFill/>
          </a:ln>
        </p:spPr>
        <p:txBody>
          <a:bodyPr wrap="square" anchor="ctr">
            <a:spAutoFit/>
          </a:bodyPr>
          <a:lstStyle/>
          <a:p>
            <a:pPr fontAlgn="base">
              <a:lnSpc>
                <a:spcPct val="150000"/>
              </a:lnSpc>
              <a:spcBef>
                <a:spcPct val="0"/>
              </a:spcBef>
              <a:spcAft>
                <a:spcPct val="0"/>
              </a:spcAft>
              <a:defRPr/>
            </a:pPr>
            <a:r>
              <a:rPr lang="zh-CN" altLang="en-US" sz="2000" b="1" kern="0" dirty="0">
                <a:ln w="3175">
                  <a:noFill/>
                </a:ln>
                <a:solidFill>
                  <a:prstClr val="white"/>
                </a:solidFill>
                <a:latin typeface="微软雅黑"/>
                <a:ea typeface="微软雅黑"/>
                <a:sym typeface="微软雅黑"/>
              </a:rPr>
              <a:t>五四精神历经百年沧桑岁月，始终是中华民族伟大复兴事业中的一面旗帜。五四精神之所以能够具有如此恒久的魅力，关键在于：</a:t>
            </a:r>
          </a:p>
        </p:txBody>
      </p:sp>
      <p:grpSp>
        <p:nvGrpSpPr>
          <p:cNvPr id="5" name="组合 4">
            <a:extLst>
              <a:ext uri="{FF2B5EF4-FFF2-40B4-BE49-F238E27FC236}">
                <a16:creationId xmlns:a16="http://schemas.microsoft.com/office/drawing/2014/main" xmlns="" id="{EF37BE6A-49BE-4B54-BEE8-315E22CD37FA}"/>
              </a:ext>
            </a:extLst>
          </p:cNvPr>
          <p:cNvGrpSpPr/>
          <p:nvPr/>
        </p:nvGrpSpPr>
        <p:grpSpPr>
          <a:xfrm>
            <a:off x="1327000" y="2784111"/>
            <a:ext cx="924692" cy="924690"/>
            <a:chOff x="1179430" y="2656702"/>
            <a:chExt cx="1059849" cy="1059849"/>
          </a:xfrm>
        </p:grpSpPr>
        <p:sp>
          <p:nvSpPr>
            <p:cNvPr id="6" name="五角星 6">
              <a:extLst>
                <a:ext uri="{FF2B5EF4-FFF2-40B4-BE49-F238E27FC236}">
                  <a16:creationId xmlns:a16="http://schemas.microsoft.com/office/drawing/2014/main" xmlns="" id="{E02C53C4-573F-4CFC-ACE0-2B98B1E453AA}"/>
                </a:ext>
              </a:extLst>
            </p:cNvPr>
            <p:cNvSpPr/>
            <p:nvPr/>
          </p:nvSpPr>
          <p:spPr>
            <a:xfrm>
              <a:off x="1305559" y="2747775"/>
              <a:ext cx="807591" cy="80759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sym typeface="微软雅黑"/>
              </a:endParaRPr>
            </a:p>
          </p:txBody>
        </p:sp>
        <p:sp>
          <p:nvSpPr>
            <p:cNvPr id="7" name="同心圆 7">
              <a:extLst>
                <a:ext uri="{FF2B5EF4-FFF2-40B4-BE49-F238E27FC236}">
                  <a16:creationId xmlns:a16="http://schemas.microsoft.com/office/drawing/2014/main" xmlns="" id="{26F67C84-912D-413D-A27E-3BC098CA13D5}"/>
                </a:ext>
              </a:extLst>
            </p:cNvPr>
            <p:cNvSpPr/>
            <p:nvPr/>
          </p:nvSpPr>
          <p:spPr>
            <a:xfrm>
              <a:off x="1179430" y="2656702"/>
              <a:ext cx="1059849" cy="1059849"/>
            </a:xfrm>
            <a:prstGeom prst="donut">
              <a:avLst>
                <a:gd name="adj" fmla="val 71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a:ea typeface="微软雅黑"/>
                <a:sym typeface="微软雅黑"/>
              </a:endParaRPr>
            </a:p>
          </p:txBody>
        </p:sp>
      </p:grpSp>
      <p:grpSp>
        <p:nvGrpSpPr>
          <p:cNvPr id="8" name="组合 7">
            <a:extLst>
              <a:ext uri="{FF2B5EF4-FFF2-40B4-BE49-F238E27FC236}">
                <a16:creationId xmlns:a16="http://schemas.microsoft.com/office/drawing/2014/main" xmlns="" id="{32825559-30E2-468F-B1BD-3546044D9F39}"/>
              </a:ext>
            </a:extLst>
          </p:cNvPr>
          <p:cNvGrpSpPr/>
          <p:nvPr/>
        </p:nvGrpSpPr>
        <p:grpSpPr>
          <a:xfrm>
            <a:off x="1327000" y="4324137"/>
            <a:ext cx="924692" cy="924690"/>
            <a:chOff x="1179430" y="2656702"/>
            <a:chExt cx="1059849" cy="1059849"/>
          </a:xfrm>
        </p:grpSpPr>
        <p:sp>
          <p:nvSpPr>
            <p:cNvPr id="9" name="五角星 10">
              <a:extLst>
                <a:ext uri="{FF2B5EF4-FFF2-40B4-BE49-F238E27FC236}">
                  <a16:creationId xmlns:a16="http://schemas.microsoft.com/office/drawing/2014/main" xmlns="" id="{F6942EC4-8345-4826-9207-E8C9AD426073}"/>
                </a:ext>
              </a:extLst>
            </p:cNvPr>
            <p:cNvSpPr/>
            <p:nvPr/>
          </p:nvSpPr>
          <p:spPr>
            <a:xfrm>
              <a:off x="1305559" y="2747775"/>
              <a:ext cx="807591" cy="80759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sym typeface="微软雅黑"/>
              </a:endParaRPr>
            </a:p>
          </p:txBody>
        </p:sp>
        <p:sp>
          <p:nvSpPr>
            <p:cNvPr id="10" name="同心圆 11">
              <a:extLst>
                <a:ext uri="{FF2B5EF4-FFF2-40B4-BE49-F238E27FC236}">
                  <a16:creationId xmlns:a16="http://schemas.microsoft.com/office/drawing/2014/main" xmlns="" id="{B4E08BE5-7758-4931-8F23-D8A1FFF70A46}"/>
                </a:ext>
              </a:extLst>
            </p:cNvPr>
            <p:cNvSpPr/>
            <p:nvPr/>
          </p:nvSpPr>
          <p:spPr>
            <a:xfrm>
              <a:off x="1179430" y="2656702"/>
              <a:ext cx="1059849" cy="1059849"/>
            </a:xfrm>
            <a:prstGeom prst="donut">
              <a:avLst>
                <a:gd name="adj" fmla="val 71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a:ea typeface="微软雅黑"/>
                <a:sym typeface="微软雅黑"/>
              </a:endParaRPr>
            </a:p>
          </p:txBody>
        </p:sp>
      </p:grpSp>
      <p:cxnSp>
        <p:nvCxnSpPr>
          <p:cNvPr id="11" name="直接连接符 10">
            <a:extLst>
              <a:ext uri="{FF2B5EF4-FFF2-40B4-BE49-F238E27FC236}">
                <a16:creationId xmlns:a16="http://schemas.microsoft.com/office/drawing/2014/main" xmlns="" id="{B225A7D2-1F48-4226-973C-E83EFDAAE6A9}"/>
              </a:ext>
            </a:extLst>
          </p:cNvPr>
          <p:cNvCxnSpPr/>
          <p:nvPr/>
        </p:nvCxnSpPr>
        <p:spPr>
          <a:xfrm>
            <a:off x="1162031" y="5316792"/>
            <a:ext cx="1020826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3">
            <a:extLst>
              <a:ext uri="{FF2B5EF4-FFF2-40B4-BE49-F238E27FC236}">
                <a16:creationId xmlns:a16="http://schemas.microsoft.com/office/drawing/2014/main" xmlns="" id="{7938744F-808F-44C9-A6CE-219E7EF34B46}"/>
              </a:ext>
            </a:extLst>
          </p:cNvPr>
          <p:cNvSpPr txBox="1"/>
          <p:nvPr/>
        </p:nvSpPr>
        <p:spPr>
          <a:xfrm>
            <a:off x="2039710" y="5531961"/>
            <a:ext cx="8221761" cy="581057"/>
          </a:xfrm>
          <a:prstGeom prst="rect">
            <a:avLst/>
          </a:prstGeom>
        </p:spPr>
        <p:txBody>
          <a:bodyPr wrap="square">
            <a:spAutoFit/>
          </a:bodyPr>
          <a:lstStyle>
            <a:defPPr>
              <a:defRPr lang="zh-CN"/>
            </a:defPPr>
            <a:lvl1pPr algn="just" fontAlgn="base">
              <a:lnSpc>
                <a:spcPct val="150000"/>
              </a:lnSpc>
              <a:spcBef>
                <a:spcPct val="0"/>
              </a:spcBef>
              <a:spcAft>
                <a:spcPct val="0"/>
              </a:spcAft>
              <a:defRPr kern="0">
                <a:ln w="3175">
                  <a:noFill/>
                </a:ln>
                <a:latin typeface="微软雅黑" panose="020B0503020204020204" pitchFamily="34" charset="-122"/>
                <a:ea typeface="微软雅黑" panose="020B0503020204020204" pitchFamily="34" charset="-122"/>
              </a:defRPr>
            </a:lvl1pPr>
          </a:lstStyle>
          <a:p>
            <a:pPr algn="ctr"/>
            <a:r>
              <a:rPr lang="zh-CN" altLang="en-US" sz="2400" b="1" dirty="0">
                <a:solidFill>
                  <a:srgbClr val="C00000"/>
                </a:solidFill>
                <a:latin typeface="微软雅黑"/>
                <a:ea typeface="微软雅黑"/>
                <a:sym typeface="微软雅黑"/>
              </a:rPr>
              <a:t>所以在今天依旧有着厚重的时代价值！！！</a:t>
            </a:r>
          </a:p>
        </p:txBody>
      </p:sp>
    </p:spTree>
    <p:extLst>
      <p:ext uri="{BB962C8B-B14F-4D97-AF65-F5344CB8AC3E}">
        <p14:creationId xmlns:p14="http://schemas.microsoft.com/office/powerpoint/2010/main" val="225544264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3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800"/>
                            </p:stCondLst>
                            <p:childTnLst>
                              <p:par>
                                <p:cTn id="20" presetID="50" presetClass="entr" presetSubtype="0" decel="100000" fill="hold" grpId="0" nodeType="afterEffect">
                                  <p:stCondLst>
                                    <p:cond delay="0"/>
                                  </p:stCondLst>
                                  <p:iterate type="lt">
                                    <p:tmPct val="12000"/>
                                  </p:iterate>
                                  <p:childTnLst>
                                    <p:set>
                                      <p:cBhvr>
                                        <p:cTn id="21" dur="1" fill="hold">
                                          <p:stCondLst>
                                            <p:cond delay="0"/>
                                          </p:stCondLst>
                                        </p:cTn>
                                        <p:tgtEl>
                                          <p:spTgt spid="2"/>
                                        </p:tgtEl>
                                        <p:attrNameLst>
                                          <p:attrName>style.visibility</p:attrName>
                                        </p:attrNameLst>
                                      </p:cBhvr>
                                      <p:to>
                                        <p:strVal val="visible"/>
                                      </p:to>
                                    </p:set>
                                    <p:anim calcmode="lin" valueType="num">
                                      <p:cBhvr>
                                        <p:cTn id="22" dur="150" fill="hold"/>
                                        <p:tgtEl>
                                          <p:spTgt spid="2"/>
                                        </p:tgtEl>
                                        <p:attrNameLst>
                                          <p:attrName>ppt_w</p:attrName>
                                        </p:attrNameLst>
                                      </p:cBhvr>
                                      <p:tavLst>
                                        <p:tav tm="0">
                                          <p:val>
                                            <p:strVal val="#ppt_w+.3"/>
                                          </p:val>
                                        </p:tav>
                                        <p:tav tm="100000">
                                          <p:val>
                                            <p:strVal val="#ppt_w"/>
                                          </p:val>
                                        </p:tav>
                                      </p:tavLst>
                                    </p:anim>
                                    <p:anim calcmode="lin" valueType="num">
                                      <p:cBhvr>
                                        <p:cTn id="23" dur="150" fill="hold"/>
                                        <p:tgtEl>
                                          <p:spTgt spid="2"/>
                                        </p:tgtEl>
                                        <p:attrNameLst>
                                          <p:attrName>ppt_h</p:attrName>
                                        </p:attrNameLst>
                                      </p:cBhvr>
                                      <p:tavLst>
                                        <p:tav tm="0">
                                          <p:val>
                                            <p:strVal val="#ppt_h"/>
                                          </p:val>
                                        </p:tav>
                                        <p:tav tm="100000">
                                          <p:val>
                                            <p:strVal val="#ppt_h"/>
                                          </p:val>
                                        </p:tav>
                                      </p:tavLst>
                                    </p:anim>
                                    <p:animEffect transition="in" filter="fade">
                                      <p:cBhvr>
                                        <p:cTn id="24" dur="150"/>
                                        <p:tgtEl>
                                          <p:spTgt spid="2"/>
                                        </p:tgtEl>
                                      </p:cBhvr>
                                    </p:animEffect>
                                  </p:childTnLst>
                                </p:cTn>
                              </p:par>
                            </p:childTnLst>
                          </p:cTn>
                        </p:par>
                        <p:par>
                          <p:cTn id="25" fill="hold">
                            <p:stCondLst>
                              <p:cond delay="2778"/>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278"/>
                            </p:stCondLst>
                            <p:childTnLst>
                              <p:par>
                                <p:cTn id="32" presetID="50" presetClass="entr" presetSubtype="0" decel="100000" fill="hold" grpId="0" nodeType="afterEffect">
                                  <p:stCondLst>
                                    <p:cond delay="0"/>
                                  </p:stCondLst>
                                  <p:iterate type="lt">
                                    <p:tmPct val="12000"/>
                                  </p:iterate>
                                  <p:childTnLst>
                                    <p:set>
                                      <p:cBhvr>
                                        <p:cTn id="33" dur="1" fill="hold">
                                          <p:stCondLst>
                                            <p:cond delay="0"/>
                                          </p:stCondLst>
                                        </p:cTn>
                                        <p:tgtEl>
                                          <p:spTgt spid="3"/>
                                        </p:tgtEl>
                                        <p:attrNameLst>
                                          <p:attrName>style.visibility</p:attrName>
                                        </p:attrNameLst>
                                      </p:cBhvr>
                                      <p:to>
                                        <p:strVal val="visible"/>
                                      </p:to>
                                    </p:set>
                                    <p:anim calcmode="lin" valueType="num">
                                      <p:cBhvr>
                                        <p:cTn id="34" dur="150" fill="hold"/>
                                        <p:tgtEl>
                                          <p:spTgt spid="3"/>
                                        </p:tgtEl>
                                        <p:attrNameLst>
                                          <p:attrName>ppt_w</p:attrName>
                                        </p:attrNameLst>
                                      </p:cBhvr>
                                      <p:tavLst>
                                        <p:tav tm="0">
                                          <p:val>
                                            <p:strVal val="#ppt_w+.3"/>
                                          </p:val>
                                        </p:tav>
                                        <p:tav tm="100000">
                                          <p:val>
                                            <p:strVal val="#ppt_w"/>
                                          </p:val>
                                        </p:tav>
                                      </p:tavLst>
                                    </p:anim>
                                    <p:anim calcmode="lin" valueType="num">
                                      <p:cBhvr>
                                        <p:cTn id="35" dur="150" fill="hold"/>
                                        <p:tgtEl>
                                          <p:spTgt spid="3"/>
                                        </p:tgtEl>
                                        <p:attrNameLst>
                                          <p:attrName>ppt_h</p:attrName>
                                        </p:attrNameLst>
                                      </p:cBhvr>
                                      <p:tavLst>
                                        <p:tav tm="0">
                                          <p:val>
                                            <p:strVal val="#ppt_h"/>
                                          </p:val>
                                        </p:tav>
                                        <p:tav tm="100000">
                                          <p:val>
                                            <p:strVal val="#ppt_h"/>
                                          </p:val>
                                        </p:tav>
                                      </p:tavLst>
                                    </p:anim>
                                    <p:animEffect transition="in" filter="fade">
                                      <p:cBhvr>
                                        <p:cTn id="36" dur="150"/>
                                        <p:tgtEl>
                                          <p:spTgt spid="3"/>
                                        </p:tgtEl>
                                      </p:cBhvr>
                                    </p:animEffect>
                                  </p:childTnLst>
                                </p:cTn>
                              </p:par>
                            </p:childTnLst>
                          </p:cTn>
                        </p:par>
                        <p:par>
                          <p:cTn id="37" fill="hold">
                            <p:stCondLst>
                              <p:cond delay="4112"/>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1CEB829-1FF6-474C-891B-26ECCF66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47932"/>
            <a:ext cx="12192000" cy="4210067"/>
          </a:xfrm>
          <a:prstGeom prst="rect">
            <a:avLst/>
          </a:prstGeom>
        </p:spPr>
      </p:pic>
      <p:sp>
        <p:nvSpPr>
          <p:cNvPr id="4" name="矩形 3">
            <a:extLst>
              <a:ext uri="{FF2B5EF4-FFF2-40B4-BE49-F238E27FC236}">
                <a16:creationId xmlns:a16="http://schemas.microsoft.com/office/drawing/2014/main" xmlns="" id="{DA280CE1-11EE-48BF-BC96-4B58C6937E98}"/>
              </a:ext>
            </a:extLst>
          </p:cNvPr>
          <p:cNvSpPr/>
          <p:nvPr/>
        </p:nvSpPr>
        <p:spPr>
          <a:xfrm>
            <a:off x="1321972" y="1483290"/>
            <a:ext cx="1144700" cy="2635200"/>
          </a:xfrm>
          <a:prstGeom prst="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srgbClr val="C00000"/>
                </a:solidFill>
              </a:ln>
              <a:solidFill>
                <a:prstClr val="white"/>
              </a:solidFill>
              <a:effectLst/>
              <a:uLnTx/>
              <a:uFillTx/>
              <a:latin typeface="微软雅黑"/>
              <a:ea typeface="微软雅黑"/>
              <a:sym typeface="微软雅黑"/>
            </a:endParaRPr>
          </a:p>
        </p:txBody>
      </p:sp>
      <p:sp>
        <p:nvSpPr>
          <p:cNvPr id="5" name="文本框 4">
            <a:extLst>
              <a:ext uri="{FF2B5EF4-FFF2-40B4-BE49-F238E27FC236}">
                <a16:creationId xmlns:a16="http://schemas.microsoft.com/office/drawing/2014/main" xmlns="" id="{8040D50E-23E7-404A-B1CF-90EAB2D223D2}"/>
              </a:ext>
            </a:extLst>
          </p:cNvPr>
          <p:cNvSpPr txBox="1"/>
          <p:nvPr/>
        </p:nvSpPr>
        <p:spPr>
          <a:xfrm>
            <a:off x="2983414" y="1735282"/>
            <a:ext cx="7133453" cy="2308324"/>
          </a:xfrm>
          <a:prstGeom prst="rect">
            <a:avLst/>
          </a:prstGeom>
          <a:noFill/>
        </p:spPr>
        <p:txBody>
          <a:bodyPr wrap="square" rtlCol="0">
            <a:spAutoFit/>
          </a:bodyPr>
          <a:lstStyle/>
          <a:p>
            <a:pPr lvl="0">
              <a:lnSpc>
                <a:spcPct val="150000"/>
              </a:lnSpc>
            </a:pPr>
            <a:r>
              <a:rPr lang="zh-CN" altLang="en-US" sz="2400" dirty="0">
                <a:latin typeface="微软雅黑"/>
                <a:ea typeface="微软雅黑"/>
                <a:sym typeface="微软雅黑"/>
              </a:rPr>
              <a:t>五四运动不仅直接影响了中国共产党的诞生和发展，还留下了无比宝贵的精神财富</a:t>
            </a:r>
            <a:r>
              <a:rPr lang="en-US" altLang="zh-CN" sz="2400" dirty="0">
                <a:latin typeface="微软雅黑"/>
                <a:ea typeface="微软雅黑"/>
                <a:sym typeface="微软雅黑"/>
              </a:rPr>
              <a:t>——</a:t>
            </a:r>
            <a:r>
              <a:rPr lang="zh-CN" altLang="en-US" sz="2400" dirty="0">
                <a:latin typeface="微软雅黑"/>
                <a:ea typeface="微软雅黑"/>
                <a:sym typeface="微软雅黑"/>
              </a:rPr>
              <a:t>五四精神。要加强对五四运动和五四精神的研究，激励广大青年为民族复兴不懈奋斗。</a:t>
            </a:r>
          </a:p>
        </p:txBody>
      </p:sp>
      <p:sp>
        <p:nvSpPr>
          <p:cNvPr id="6" name="文本框 5">
            <a:extLst>
              <a:ext uri="{FF2B5EF4-FFF2-40B4-BE49-F238E27FC236}">
                <a16:creationId xmlns:a16="http://schemas.microsoft.com/office/drawing/2014/main" xmlns="" id="{1C75C58A-E028-4AC8-A588-A6A1D236DD88}"/>
              </a:ext>
            </a:extLst>
          </p:cNvPr>
          <p:cNvSpPr txBox="1"/>
          <p:nvPr/>
        </p:nvSpPr>
        <p:spPr>
          <a:xfrm>
            <a:off x="1431157" y="1437629"/>
            <a:ext cx="832890" cy="252537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5600" b="1" dirty="0">
                <a:solidFill>
                  <a:schemeClr val="bg1"/>
                </a:solidFill>
                <a:latin typeface="微软雅黑"/>
                <a:ea typeface="微软雅黑"/>
                <a:sym typeface="微软雅黑"/>
              </a:rPr>
              <a:t>前言</a:t>
            </a:r>
            <a:endParaRPr kumimoji="0" lang="zh-CN" altLang="en-US" sz="5600" b="1" i="0" u="none" strike="noStrike" kern="1200" cap="none" spc="0" normalizeH="0" baseline="0" noProof="0" dirty="0">
              <a:ln>
                <a:noFill/>
              </a:ln>
              <a:solidFill>
                <a:schemeClr val="bg1"/>
              </a:solidFill>
              <a:effectLst/>
              <a:uLnTx/>
              <a:uFillTx/>
              <a:latin typeface="微软雅黑"/>
              <a:ea typeface="微软雅黑"/>
              <a:sym typeface="微软雅黑"/>
            </a:endParaRPr>
          </a:p>
        </p:txBody>
      </p:sp>
      <p:cxnSp>
        <p:nvCxnSpPr>
          <p:cNvPr id="7" name="直接连接符 6">
            <a:extLst>
              <a:ext uri="{FF2B5EF4-FFF2-40B4-BE49-F238E27FC236}">
                <a16:creationId xmlns:a16="http://schemas.microsoft.com/office/drawing/2014/main" xmlns="" id="{ECC640E6-1A79-48C5-8C87-899CC985EE60}"/>
              </a:ext>
            </a:extLst>
          </p:cNvPr>
          <p:cNvCxnSpPr>
            <a:cxnSpLocks/>
          </p:cNvCxnSpPr>
          <p:nvPr/>
        </p:nvCxnSpPr>
        <p:spPr>
          <a:xfrm>
            <a:off x="1554354" y="1483290"/>
            <a:ext cx="908329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0C6192F5-157D-4789-A3FF-B425A2AC1818}"/>
              </a:ext>
            </a:extLst>
          </p:cNvPr>
          <p:cNvCxnSpPr>
            <a:cxnSpLocks/>
          </p:cNvCxnSpPr>
          <p:nvPr/>
        </p:nvCxnSpPr>
        <p:spPr>
          <a:xfrm>
            <a:off x="1308325" y="4110966"/>
            <a:ext cx="932932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xmlns="" id="{D64A8CBF-3D74-46CD-B7FD-EACBAC60C90C}"/>
              </a:ext>
            </a:extLst>
          </p:cNvPr>
          <p:cNvCxnSpPr>
            <a:cxnSpLocks/>
          </p:cNvCxnSpPr>
          <p:nvPr/>
        </p:nvCxnSpPr>
        <p:spPr>
          <a:xfrm>
            <a:off x="10633609" y="1483290"/>
            <a:ext cx="0" cy="26276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xmlns="" id="{D2C654A3-BB1C-4E07-B959-74947D90A2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05477" y="240091"/>
            <a:ext cx="1497822" cy="1495191"/>
          </a:xfrm>
          <a:prstGeom prst="rect">
            <a:avLst/>
          </a:prstGeom>
        </p:spPr>
      </p:pic>
      <p:sp>
        <p:nvSpPr>
          <p:cNvPr id="10" name="TextBox 4">
            <a:extLst>
              <a:ext uri="{FF2B5EF4-FFF2-40B4-BE49-F238E27FC236}">
                <a16:creationId xmlns:a16="http://schemas.microsoft.com/office/drawing/2014/main" xmlns=""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a:t>
            </a:r>
            <a:r>
              <a:rPr lang="en-US" altLang="zh-CN" sz="100" dirty="0" smtClean="0">
                <a:solidFill>
                  <a:schemeClr val="tx1">
                    <a:alpha val="0"/>
                  </a:schemeClr>
                </a:solidFill>
                <a:latin typeface="微软雅黑" panose="020B0503020204020204" pitchFamily="34" charset="-122"/>
                <a:ea typeface="微软雅黑" panose="020B0503020204020204" pitchFamily="34" charset="-122"/>
              </a:rPr>
              <a:t>www.ypppt.com/hangye</a:t>
            </a:r>
            <a:r>
              <a:rPr lang="en-US" altLang="zh-CN" sz="100" dirty="0">
                <a:solidFill>
                  <a:schemeClr val="tx1">
                    <a:alpha val="0"/>
                  </a:schemeClr>
                </a:solidFill>
                <a:latin typeface="微软雅黑" panose="020B0503020204020204" pitchFamily="34" charset="-122"/>
                <a:ea typeface="微软雅黑" panose="020B0503020204020204" pitchFamily="34" charset="-122"/>
              </a:rPr>
              <a:t>/</a:t>
            </a:r>
          </a:p>
        </p:txBody>
      </p:sp>
      <p:sp>
        <p:nvSpPr>
          <p:cNvPr id="2" name="文本框 1"/>
          <p:cNvSpPr txBox="1"/>
          <p:nvPr/>
        </p:nvSpPr>
        <p:spPr>
          <a:xfrm>
            <a:off x="5823751" y="240091"/>
            <a:ext cx="1429305" cy="230832"/>
          </a:xfrm>
          <a:prstGeom prst="rect">
            <a:avLst/>
          </a:prstGeom>
          <a:noFill/>
        </p:spPr>
        <p:txBody>
          <a:bodyPr wrap="square" rtlCol="0">
            <a:spAutoFit/>
          </a:bodyPr>
          <a:lstStyle/>
          <a:p>
            <a:r>
              <a:rPr lang="en-US" altLang="zh-CN" sz="900" dirty="0">
                <a:solidFill>
                  <a:srgbClr val="DAE4F8"/>
                </a:solidFill>
              </a:rPr>
              <a:t>https://www.ypppt.com/</a:t>
            </a:r>
            <a:endParaRPr lang="zh-CN" altLang="en-US" sz="900" dirty="0">
              <a:solidFill>
                <a:srgbClr val="DAE4F8"/>
              </a:solidFill>
            </a:endParaRPr>
          </a:p>
        </p:txBody>
      </p:sp>
    </p:spTree>
    <p:extLst>
      <p:ext uri="{BB962C8B-B14F-4D97-AF65-F5344CB8AC3E}">
        <p14:creationId xmlns:p14="http://schemas.microsoft.com/office/powerpoint/2010/main" val="66878976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fill="hold" grpId="0" nodeType="afterEffect" p14:presetBounceEnd="6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0000">
                                          <p:cBhvr additive="base">
                                            <p:cTn id="11" dur="10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iterate type="lt">
                                        <p:tmPct val="4308"/>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22"/>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522"/>
                                </p:stCondLst>
                                <p:childTnLst>
                                  <p:par>
                                    <p:cTn id="24" presetID="2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par>
                              <p:cTn id="27" fill="hold">
                                <p:stCondLst>
                                  <p:cond delay="3022"/>
                                </p:stCondLst>
                                <p:childTnLst>
                                  <p:par>
                                    <p:cTn id="28" presetID="22" presetClass="entr" presetSubtype="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par>
                              <p:cTn id="31" fill="hold">
                                <p:stCondLst>
                                  <p:cond delay="3522"/>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iterate type="lt">
                                        <p:tmPct val="4308"/>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22"/>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522"/>
                                </p:stCondLst>
                                <p:childTnLst>
                                  <p:par>
                                    <p:cTn id="24" presetID="2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par>
                              <p:cTn id="27" fill="hold">
                                <p:stCondLst>
                                  <p:cond delay="3022"/>
                                </p:stCondLst>
                                <p:childTnLst>
                                  <p:par>
                                    <p:cTn id="28" presetID="22" presetClass="entr" presetSubtype="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par>
                              <p:cTn id="31" fill="hold">
                                <p:stCondLst>
                                  <p:cond delay="3522"/>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xmlns="" id="{C9232B0A-49CE-4C16-AC79-DB61DB162D1D}"/>
              </a:ext>
            </a:extLst>
          </p:cNvPr>
          <p:cNvSpPr txBox="1"/>
          <p:nvPr/>
        </p:nvSpPr>
        <p:spPr>
          <a:xfrm>
            <a:off x="1164609" y="1304510"/>
            <a:ext cx="10962348" cy="584775"/>
          </a:xfrm>
          <a:prstGeom prst="rect">
            <a:avLst/>
          </a:prstGeom>
          <a:noFill/>
        </p:spPr>
        <p:txBody>
          <a:bodyPr wrap="square" rtlCol="0">
            <a:spAutoFit/>
          </a:bodyPr>
          <a:lstStyle/>
          <a:p>
            <a:pPr defTabSz="914377"/>
            <a:r>
              <a:rPr lang="zh-CN" altLang="en-US" sz="3200" spc="-200" dirty="0">
                <a:solidFill>
                  <a:srgbClr val="C00000"/>
                </a:solidFill>
                <a:latin typeface="微软雅黑"/>
                <a:ea typeface="微软雅黑"/>
                <a:cs typeface="+mn-ea"/>
                <a:sym typeface="微软雅黑"/>
              </a:rPr>
              <a:t>五四精神在当代有四方面的时代价值：</a:t>
            </a:r>
          </a:p>
        </p:txBody>
      </p:sp>
      <p:grpSp>
        <p:nvGrpSpPr>
          <p:cNvPr id="3" name="Group 3">
            <a:extLst>
              <a:ext uri="{FF2B5EF4-FFF2-40B4-BE49-F238E27FC236}">
                <a16:creationId xmlns:a16="http://schemas.microsoft.com/office/drawing/2014/main" xmlns="" id="{E46512B1-2E76-4186-A1E4-1E65FDAEB3DE}"/>
              </a:ext>
            </a:extLst>
          </p:cNvPr>
          <p:cNvGrpSpPr/>
          <p:nvPr/>
        </p:nvGrpSpPr>
        <p:grpSpPr>
          <a:xfrm>
            <a:off x="1164609" y="2353983"/>
            <a:ext cx="2309148" cy="2806860"/>
            <a:chOff x="1208671" y="1659213"/>
            <a:chExt cx="2151201" cy="2614869"/>
          </a:xfrm>
          <a:solidFill>
            <a:srgbClr val="C00000"/>
          </a:solidFill>
        </p:grpSpPr>
        <p:sp>
          <p:nvSpPr>
            <p:cNvPr id="4" name="Oval 4">
              <a:extLst>
                <a:ext uri="{FF2B5EF4-FFF2-40B4-BE49-F238E27FC236}">
                  <a16:creationId xmlns:a16="http://schemas.microsoft.com/office/drawing/2014/main" xmlns="" id="{52F3E61C-29B6-4308-A7DC-98D8BE1041CC}"/>
                </a:ext>
              </a:extLst>
            </p:cNvPr>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1351">
                <a:solidFill>
                  <a:prstClr val="white"/>
                </a:solidFill>
                <a:latin typeface="微软雅黑"/>
                <a:ea typeface="微软雅黑"/>
                <a:sym typeface="微软雅黑"/>
              </a:endParaRPr>
            </a:p>
          </p:txBody>
        </p:sp>
        <p:sp>
          <p:nvSpPr>
            <p:cNvPr id="5" name="Isosceles Triangle 5">
              <a:extLst>
                <a:ext uri="{FF2B5EF4-FFF2-40B4-BE49-F238E27FC236}">
                  <a16:creationId xmlns:a16="http://schemas.microsoft.com/office/drawing/2014/main" xmlns="" id="{99062525-B9EA-41BF-A8A1-E4BD8E42E381}"/>
                </a:ext>
              </a:extLst>
            </p:cNvPr>
            <p:cNvSpPr/>
            <p:nvPr/>
          </p:nvSpPr>
          <p:spPr>
            <a:xfrm rot="10800000">
              <a:off x="2007871" y="3719631"/>
              <a:ext cx="552799" cy="554451"/>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1351">
                <a:solidFill>
                  <a:prstClr val="white"/>
                </a:solidFill>
                <a:latin typeface="微软雅黑"/>
                <a:ea typeface="微软雅黑"/>
                <a:sym typeface="微软雅黑"/>
              </a:endParaRPr>
            </a:p>
          </p:txBody>
        </p:sp>
      </p:grpSp>
      <p:sp>
        <p:nvSpPr>
          <p:cNvPr id="6" name="Rectangle 8">
            <a:extLst>
              <a:ext uri="{FF2B5EF4-FFF2-40B4-BE49-F238E27FC236}">
                <a16:creationId xmlns:a16="http://schemas.microsoft.com/office/drawing/2014/main" xmlns="" id="{E6245114-D9AB-4528-B433-045ED3F5BB11}"/>
              </a:ext>
            </a:extLst>
          </p:cNvPr>
          <p:cNvSpPr/>
          <p:nvPr/>
        </p:nvSpPr>
        <p:spPr>
          <a:xfrm>
            <a:off x="1780571" y="3323102"/>
            <a:ext cx="1077219" cy="215444"/>
          </a:xfrm>
          <a:prstGeom prst="rect">
            <a:avLst/>
          </a:prstGeom>
        </p:spPr>
        <p:txBody>
          <a:bodyPr wrap="none" lIns="0" tIns="0" rIns="0" bIns="0" anchor="ctr">
            <a:noAutofit/>
          </a:bodyPr>
          <a:lstStyle/>
          <a:p>
            <a:pPr algn="ctr" defTabSz="914377"/>
            <a:r>
              <a:rPr lang="zh-CN" altLang="en-US" sz="2800" b="1" dirty="0">
                <a:solidFill>
                  <a:prstClr val="white"/>
                </a:solidFill>
                <a:latin typeface="微软雅黑"/>
                <a:ea typeface="微软雅黑"/>
                <a:sym typeface="微软雅黑"/>
              </a:rPr>
              <a:t>顺应潮流</a:t>
            </a:r>
            <a:endParaRPr lang="en-US" altLang="zh-CN" sz="2800" b="1" dirty="0">
              <a:solidFill>
                <a:prstClr val="white"/>
              </a:solidFill>
              <a:latin typeface="微软雅黑"/>
              <a:ea typeface="微软雅黑"/>
              <a:sym typeface="微软雅黑"/>
            </a:endParaRPr>
          </a:p>
          <a:p>
            <a:pPr algn="ctr" defTabSz="914377"/>
            <a:r>
              <a:rPr lang="zh-CN" altLang="en-US" sz="2800" b="1" dirty="0">
                <a:solidFill>
                  <a:prstClr val="white"/>
                </a:solidFill>
                <a:latin typeface="微软雅黑"/>
                <a:ea typeface="微软雅黑"/>
                <a:sym typeface="微软雅黑"/>
              </a:rPr>
              <a:t>认识使命</a:t>
            </a:r>
          </a:p>
        </p:txBody>
      </p:sp>
      <p:grpSp>
        <p:nvGrpSpPr>
          <p:cNvPr id="7" name="Group 9">
            <a:extLst>
              <a:ext uri="{FF2B5EF4-FFF2-40B4-BE49-F238E27FC236}">
                <a16:creationId xmlns:a16="http://schemas.microsoft.com/office/drawing/2014/main" xmlns="" id="{257B135F-BE99-429B-8B35-2FFAD77F11AE}"/>
              </a:ext>
            </a:extLst>
          </p:cNvPr>
          <p:cNvGrpSpPr/>
          <p:nvPr/>
        </p:nvGrpSpPr>
        <p:grpSpPr>
          <a:xfrm>
            <a:off x="3691262" y="2346496"/>
            <a:ext cx="2309148" cy="2745024"/>
            <a:chOff x="1208671" y="1659213"/>
            <a:chExt cx="2151201" cy="2557262"/>
          </a:xfrm>
          <a:solidFill>
            <a:srgbClr val="C00000"/>
          </a:solidFill>
        </p:grpSpPr>
        <p:sp>
          <p:nvSpPr>
            <p:cNvPr id="8" name="Oval 10">
              <a:extLst>
                <a:ext uri="{FF2B5EF4-FFF2-40B4-BE49-F238E27FC236}">
                  <a16:creationId xmlns:a16="http://schemas.microsoft.com/office/drawing/2014/main" xmlns="" id="{9657BA1D-54DD-41B2-B766-7D18558E6A0C}"/>
                </a:ext>
              </a:extLst>
            </p:cNvPr>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1351">
                <a:solidFill>
                  <a:prstClr val="white"/>
                </a:solidFill>
                <a:latin typeface="微软雅黑"/>
                <a:ea typeface="微软雅黑"/>
                <a:sym typeface="微软雅黑"/>
              </a:endParaRPr>
            </a:p>
          </p:txBody>
        </p:sp>
        <p:sp>
          <p:nvSpPr>
            <p:cNvPr id="9" name="Isosceles Triangle 11">
              <a:extLst>
                <a:ext uri="{FF2B5EF4-FFF2-40B4-BE49-F238E27FC236}">
                  <a16:creationId xmlns:a16="http://schemas.microsoft.com/office/drawing/2014/main" xmlns="" id="{817B725F-C847-4E93-B5F3-8750EB9762D9}"/>
                </a:ext>
              </a:extLst>
            </p:cNvPr>
            <p:cNvSpPr/>
            <p:nvPr/>
          </p:nvSpPr>
          <p:spPr>
            <a:xfrm rot="10800000">
              <a:off x="2007871" y="3662024"/>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1351">
                <a:solidFill>
                  <a:prstClr val="white"/>
                </a:solidFill>
                <a:latin typeface="微软雅黑"/>
                <a:ea typeface="微软雅黑"/>
                <a:sym typeface="微软雅黑"/>
              </a:endParaRPr>
            </a:p>
          </p:txBody>
        </p:sp>
      </p:grpSp>
      <p:sp>
        <p:nvSpPr>
          <p:cNvPr id="10" name="Rectangle 14">
            <a:extLst>
              <a:ext uri="{FF2B5EF4-FFF2-40B4-BE49-F238E27FC236}">
                <a16:creationId xmlns:a16="http://schemas.microsoft.com/office/drawing/2014/main" xmlns="" id="{3087A050-4722-4B7B-A00F-A085FDE39149}"/>
              </a:ext>
            </a:extLst>
          </p:cNvPr>
          <p:cNvSpPr/>
          <p:nvPr/>
        </p:nvSpPr>
        <p:spPr>
          <a:xfrm>
            <a:off x="4307225" y="3357131"/>
            <a:ext cx="1077219" cy="215444"/>
          </a:xfrm>
          <a:prstGeom prst="rect">
            <a:avLst/>
          </a:prstGeom>
        </p:spPr>
        <p:txBody>
          <a:bodyPr wrap="none" lIns="0" tIns="0" rIns="0" bIns="0" anchor="ctr">
            <a:noAutofit/>
          </a:bodyPr>
          <a:lstStyle/>
          <a:p>
            <a:pPr algn="ctr" defTabSz="914377"/>
            <a:r>
              <a:rPr lang="zh-CN" altLang="en-US" sz="2800" b="1" dirty="0">
                <a:solidFill>
                  <a:prstClr val="white"/>
                </a:solidFill>
                <a:latin typeface="微软雅黑"/>
                <a:ea typeface="微软雅黑"/>
                <a:sym typeface="微软雅黑"/>
              </a:rPr>
              <a:t>坚持进取</a:t>
            </a:r>
            <a:endParaRPr lang="en-US" altLang="zh-CN" sz="2800" b="1" dirty="0">
              <a:solidFill>
                <a:prstClr val="white"/>
              </a:solidFill>
              <a:latin typeface="微软雅黑"/>
              <a:ea typeface="微软雅黑"/>
              <a:sym typeface="微软雅黑"/>
            </a:endParaRPr>
          </a:p>
          <a:p>
            <a:pPr algn="ctr" defTabSz="914377"/>
            <a:r>
              <a:rPr lang="zh-CN" altLang="en-US" sz="2800" b="1" dirty="0">
                <a:solidFill>
                  <a:prstClr val="white"/>
                </a:solidFill>
                <a:latin typeface="微软雅黑"/>
                <a:ea typeface="微软雅黑"/>
                <a:sym typeface="微软雅黑"/>
              </a:rPr>
              <a:t>勇于创新</a:t>
            </a:r>
          </a:p>
        </p:txBody>
      </p:sp>
      <p:grpSp>
        <p:nvGrpSpPr>
          <p:cNvPr id="11" name="Group 15">
            <a:extLst>
              <a:ext uri="{FF2B5EF4-FFF2-40B4-BE49-F238E27FC236}">
                <a16:creationId xmlns:a16="http://schemas.microsoft.com/office/drawing/2014/main" xmlns="" id="{B65FFD43-7FC1-4B66-820D-F6C434CB190F}"/>
              </a:ext>
            </a:extLst>
          </p:cNvPr>
          <p:cNvGrpSpPr/>
          <p:nvPr/>
        </p:nvGrpSpPr>
        <p:grpSpPr>
          <a:xfrm>
            <a:off x="6183538" y="2346496"/>
            <a:ext cx="2309148" cy="2745024"/>
            <a:chOff x="1208671" y="1659213"/>
            <a:chExt cx="2151201" cy="2557262"/>
          </a:xfrm>
          <a:solidFill>
            <a:srgbClr val="C00000"/>
          </a:solidFill>
        </p:grpSpPr>
        <p:sp>
          <p:nvSpPr>
            <p:cNvPr id="12" name="Oval 16">
              <a:extLst>
                <a:ext uri="{FF2B5EF4-FFF2-40B4-BE49-F238E27FC236}">
                  <a16:creationId xmlns:a16="http://schemas.microsoft.com/office/drawing/2014/main" xmlns="" id="{0920C084-E553-4745-92FC-387342641971}"/>
                </a:ext>
              </a:extLst>
            </p:cNvPr>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1351">
                <a:solidFill>
                  <a:prstClr val="white"/>
                </a:solidFill>
                <a:latin typeface="微软雅黑"/>
                <a:ea typeface="微软雅黑"/>
                <a:sym typeface="微软雅黑"/>
              </a:endParaRPr>
            </a:p>
          </p:txBody>
        </p:sp>
        <p:sp>
          <p:nvSpPr>
            <p:cNvPr id="13" name="Isosceles Triangle 17">
              <a:extLst>
                <a:ext uri="{FF2B5EF4-FFF2-40B4-BE49-F238E27FC236}">
                  <a16:creationId xmlns:a16="http://schemas.microsoft.com/office/drawing/2014/main" xmlns="" id="{A6DEB289-E976-4A6A-A4F9-1EA565EB282F}"/>
                </a:ext>
              </a:extLst>
            </p:cNvPr>
            <p:cNvSpPr/>
            <p:nvPr/>
          </p:nvSpPr>
          <p:spPr>
            <a:xfrm rot="10800000">
              <a:off x="2007871" y="3662024"/>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1351">
                <a:solidFill>
                  <a:prstClr val="white"/>
                </a:solidFill>
                <a:latin typeface="微软雅黑"/>
                <a:ea typeface="微软雅黑"/>
                <a:sym typeface="微软雅黑"/>
              </a:endParaRPr>
            </a:p>
          </p:txBody>
        </p:sp>
      </p:grpSp>
      <p:grpSp>
        <p:nvGrpSpPr>
          <p:cNvPr id="14" name="Group 21">
            <a:extLst>
              <a:ext uri="{FF2B5EF4-FFF2-40B4-BE49-F238E27FC236}">
                <a16:creationId xmlns:a16="http://schemas.microsoft.com/office/drawing/2014/main" xmlns="" id="{9AB9F612-8CAC-46BF-B9A7-5320F80DD4DA}"/>
              </a:ext>
            </a:extLst>
          </p:cNvPr>
          <p:cNvGrpSpPr/>
          <p:nvPr/>
        </p:nvGrpSpPr>
        <p:grpSpPr>
          <a:xfrm>
            <a:off x="8718246" y="2353983"/>
            <a:ext cx="2309148" cy="2806860"/>
            <a:chOff x="1208671" y="1659213"/>
            <a:chExt cx="2151201" cy="2614869"/>
          </a:xfrm>
          <a:solidFill>
            <a:srgbClr val="C00000"/>
          </a:solidFill>
        </p:grpSpPr>
        <p:sp>
          <p:nvSpPr>
            <p:cNvPr id="15" name="Oval 22">
              <a:extLst>
                <a:ext uri="{FF2B5EF4-FFF2-40B4-BE49-F238E27FC236}">
                  <a16:creationId xmlns:a16="http://schemas.microsoft.com/office/drawing/2014/main" xmlns="" id="{94AEA0F9-7AF1-415C-91B9-1E854F26779E}"/>
                </a:ext>
              </a:extLst>
            </p:cNvPr>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1351">
                <a:solidFill>
                  <a:prstClr val="white"/>
                </a:solidFill>
                <a:latin typeface="微软雅黑"/>
                <a:ea typeface="微软雅黑"/>
                <a:sym typeface="微软雅黑"/>
              </a:endParaRPr>
            </a:p>
          </p:txBody>
        </p:sp>
        <p:sp>
          <p:nvSpPr>
            <p:cNvPr id="16" name="Isosceles Triangle 23">
              <a:extLst>
                <a:ext uri="{FF2B5EF4-FFF2-40B4-BE49-F238E27FC236}">
                  <a16:creationId xmlns:a16="http://schemas.microsoft.com/office/drawing/2014/main" xmlns="" id="{781F746C-A7A6-4F4B-A956-4DB028BBEA67}"/>
                </a:ext>
              </a:extLst>
            </p:cNvPr>
            <p:cNvSpPr/>
            <p:nvPr/>
          </p:nvSpPr>
          <p:spPr>
            <a:xfrm rot="10800000">
              <a:off x="2007871" y="3719631"/>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1351">
                <a:solidFill>
                  <a:prstClr val="white"/>
                </a:solidFill>
                <a:latin typeface="微软雅黑"/>
                <a:ea typeface="微软雅黑"/>
                <a:sym typeface="微软雅黑"/>
              </a:endParaRPr>
            </a:p>
          </p:txBody>
        </p:sp>
      </p:grpSp>
      <p:grpSp>
        <p:nvGrpSpPr>
          <p:cNvPr id="17" name="Group 31">
            <a:extLst>
              <a:ext uri="{FF2B5EF4-FFF2-40B4-BE49-F238E27FC236}">
                <a16:creationId xmlns:a16="http://schemas.microsoft.com/office/drawing/2014/main" xmlns="" id="{D355B908-5CE4-490A-A2D6-2D71B3D1CE2A}"/>
              </a:ext>
            </a:extLst>
          </p:cNvPr>
          <p:cNvGrpSpPr/>
          <p:nvPr/>
        </p:nvGrpSpPr>
        <p:grpSpPr>
          <a:xfrm>
            <a:off x="1805507" y="5299056"/>
            <a:ext cx="1027347" cy="1027347"/>
            <a:chOff x="2786183" y="1189182"/>
            <a:chExt cx="921712" cy="921712"/>
          </a:xfrm>
        </p:grpSpPr>
        <p:sp>
          <p:nvSpPr>
            <p:cNvPr id="18" name="Oval 32">
              <a:extLst>
                <a:ext uri="{FF2B5EF4-FFF2-40B4-BE49-F238E27FC236}">
                  <a16:creationId xmlns:a16="http://schemas.microsoft.com/office/drawing/2014/main" xmlns="" id="{953FB3CF-8521-4BCB-8F5A-BF39EFA4E609}"/>
                </a:ext>
              </a:extLst>
            </p:cNvPr>
            <p:cNvSpPr/>
            <p:nvPr/>
          </p:nvSpPr>
          <p:spPr>
            <a:xfrm>
              <a:off x="2786183" y="1189182"/>
              <a:ext cx="921712" cy="9217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1351">
                <a:solidFill>
                  <a:prstClr val="black">
                    <a:lumMod val="85000"/>
                    <a:lumOff val="15000"/>
                  </a:prstClr>
                </a:solidFill>
                <a:latin typeface="微软雅黑"/>
                <a:ea typeface="微软雅黑"/>
                <a:sym typeface="微软雅黑"/>
              </a:endParaRPr>
            </a:p>
          </p:txBody>
        </p:sp>
        <p:sp>
          <p:nvSpPr>
            <p:cNvPr id="19" name="Oval 33">
              <a:extLst>
                <a:ext uri="{FF2B5EF4-FFF2-40B4-BE49-F238E27FC236}">
                  <a16:creationId xmlns:a16="http://schemas.microsoft.com/office/drawing/2014/main" xmlns="" id="{FB9F4D75-D300-4E37-BC19-6EF673413ED9}"/>
                </a:ext>
              </a:extLst>
            </p:cNvPr>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914377"/>
              <a:r>
                <a:rPr lang="en-US" sz="2800" dirty="0">
                  <a:solidFill>
                    <a:prstClr val="black">
                      <a:lumMod val="85000"/>
                      <a:lumOff val="15000"/>
                    </a:prstClr>
                  </a:solidFill>
                  <a:latin typeface="微软雅黑"/>
                  <a:ea typeface="微软雅黑"/>
                  <a:sym typeface="微软雅黑"/>
                </a:rPr>
                <a:t>01</a:t>
              </a:r>
            </a:p>
          </p:txBody>
        </p:sp>
      </p:grpSp>
      <p:grpSp>
        <p:nvGrpSpPr>
          <p:cNvPr id="20" name="Group 34">
            <a:extLst>
              <a:ext uri="{FF2B5EF4-FFF2-40B4-BE49-F238E27FC236}">
                <a16:creationId xmlns:a16="http://schemas.microsoft.com/office/drawing/2014/main" xmlns="" id="{5F9CEC6F-874D-4499-9A2D-A01AF6DC4726}"/>
              </a:ext>
            </a:extLst>
          </p:cNvPr>
          <p:cNvGrpSpPr/>
          <p:nvPr/>
        </p:nvGrpSpPr>
        <p:grpSpPr>
          <a:xfrm>
            <a:off x="4332161" y="5222247"/>
            <a:ext cx="1027347" cy="1027347"/>
            <a:chOff x="2786183" y="1189182"/>
            <a:chExt cx="921712" cy="921712"/>
          </a:xfrm>
        </p:grpSpPr>
        <p:sp>
          <p:nvSpPr>
            <p:cNvPr id="21" name="Oval 35">
              <a:extLst>
                <a:ext uri="{FF2B5EF4-FFF2-40B4-BE49-F238E27FC236}">
                  <a16:creationId xmlns:a16="http://schemas.microsoft.com/office/drawing/2014/main" xmlns="" id="{D04F107B-CA0D-419C-9A5C-4D8C86DEE032}"/>
                </a:ext>
              </a:extLst>
            </p:cNvPr>
            <p:cNvSpPr/>
            <p:nvPr/>
          </p:nvSpPr>
          <p:spPr>
            <a:xfrm>
              <a:off x="2786183" y="1189182"/>
              <a:ext cx="921712" cy="9217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1351">
                <a:solidFill>
                  <a:prstClr val="black">
                    <a:lumMod val="85000"/>
                    <a:lumOff val="15000"/>
                  </a:prstClr>
                </a:solidFill>
                <a:latin typeface="微软雅黑"/>
                <a:ea typeface="微软雅黑"/>
                <a:sym typeface="微软雅黑"/>
              </a:endParaRPr>
            </a:p>
          </p:txBody>
        </p:sp>
        <p:sp>
          <p:nvSpPr>
            <p:cNvPr id="22" name="Oval 36">
              <a:extLst>
                <a:ext uri="{FF2B5EF4-FFF2-40B4-BE49-F238E27FC236}">
                  <a16:creationId xmlns:a16="http://schemas.microsoft.com/office/drawing/2014/main" xmlns="" id="{5B9B76D0-D080-4BA7-AB0A-9769CDB8C559}"/>
                </a:ext>
              </a:extLst>
            </p:cNvPr>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914377"/>
              <a:r>
                <a:rPr lang="en-US" sz="2800">
                  <a:solidFill>
                    <a:prstClr val="black">
                      <a:lumMod val="85000"/>
                      <a:lumOff val="15000"/>
                    </a:prstClr>
                  </a:solidFill>
                  <a:latin typeface="微软雅黑"/>
                  <a:ea typeface="微软雅黑"/>
                  <a:sym typeface="微软雅黑"/>
                </a:rPr>
                <a:t>02</a:t>
              </a:r>
            </a:p>
          </p:txBody>
        </p:sp>
      </p:grpSp>
      <p:grpSp>
        <p:nvGrpSpPr>
          <p:cNvPr id="23" name="Group 37">
            <a:extLst>
              <a:ext uri="{FF2B5EF4-FFF2-40B4-BE49-F238E27FC236}">
                <a16:creationId xmlns:a16="http://schemas.microsoft.com/office/drawing/2014/main" xmlns="" id="{4BD7A2AE-C307-4E23-AE36-2C18B113F5BA}"/>
              </a:ext>
            </a:extLst>
          </p:cNvPr>
          <p:cNvGrpSpPr/>
          <p:nvPr/>
        </p:nvGrpSpPr>
        <p:grpSpPr>
          <a:xfrm>
            <a:off x="9359145" y="5281837"/>
            <a:ext cx="1027347" cy="1027347"/>
            <a:chOff x="2786183" y="1189182"/>
            <a:chExt cx="921712" cy="921712"/>
          </a:xfrm>
        </p:grpSpPr>
        <p:sp>
          <p:nvSpPr>
            <p:cNvPr id="24" name="Oval 38">
              <a:extLst>
                <a:ext uri="{FF2B5EF4-FFF2-40B4-BE49-F238E27FC236}">
                  <a16:creationId xmlns:a16="http://schemas.microsoft.com/office/drawing/2014/main" xmlns="" id="{98FE8097-754C-48F6-8499-67D6E7D8260B}"/>
                </a:ext>
              </a:extLst>
            </p:cNvPr>
            <p:cNvSpPr/>
            <p:nvPr/>
          </p:nvSpPr>
          <p:spPr>
            <a:xfrm>
              <a:off x="2786183" y="1189182"/>
              <a:ext cx="921712" cy="9217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1351">
                <a:solidFill>
                  <a:prstClr val="black">
                    <a:lumMod val="85000"/>
                    <a:lumOff val="15000"/>
                  </a:prstClr>
                </a:solidFill>
                <a:latin typeface="微软雅黑"/>
                <a:ea typeface="微软雅黑"/>
                <a:sym typeface="微软雅黑"/>
              </a:endParaRPr>
            </a:p>
          </p:txBody>
        </p:sp>
        <p:sp>
          <p:nvSpPr>
            <p:cNvPr id="25" name="Oval 39">
              <a:extLst>
                <a:ext uri="{FF2B5EF4-FFF2-40B4-BE49-F238E27FC236}">
                  <a16:creationId xmlns:a16="http://schemas.microsoft.com/office/drawing/2014/main" xmlns="" id="{7B898927-837B-4E1D-A277-38B672D0232C}"/>
                </a:ext>
              </a:extLst>
            </p:cNvPr>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914377"/>
              <a:r>
                <a:rPr lang="en-US" sz="2800">
                  <a:solidFill>
                    <a:prstClr val="black">
                      <a:lumMod val="85000"/>
                      <a:lumOff val="15000"/>
                    </a:prstClr>
                  </a:solidFill>
                  <a:latin typeface="微软雅黑"/>
                  <a:ea typeface="微软雅黑"/>
                  <a:sym typeface="微软雅黑"/>
                </a:rPr>
                <a:t>04</a:t>
              </a:r>
            </a:p>
          </p:txBody>
        </p:sp>
      </p:grpSp>
      <p:grpSp>
        <p:nvGrpSpPr>
          <p:cNvPr id="26" name="Group 40">
            <a:extLst>
              <a:ext uri="{FF2B5EF4-FFF2-40B4-BE49-F238E27FC236}">
                <a16:creationId xmlns:a16="http://schemas.microsoft.com/office/drawing/2014/main" xmlns="" id="{C9D79025-5D0C-4876-98A9-203B99FA0C01}"/>
              </a:ext>
            </a:extLst>
          </p:cNvPr>
          <p:cNvGrpSpPr/>
          <p:nvPr/>
        </p:nvGrpSpPr>
        <p:grpSpPr>
          <a:xfrm>
            <a:off x="6824437" y="5255999"/>
            <a:ext cx="1027347" cy="1027347"/>
            <a:chOff x="2786183" y="1189182"/>
            <a:chExt cx="921712" cy="921712"/>
          </a:xfrm>
        </p:grpSpPr>
        <p:sp>
          <p:nvSpPr>
            <p:cNvPr id="27" name="Oval 41">
              <a:extLst>
                <a:ext uri="{FF2B5EF4-FFF2-40B4-BE49-F238E27FC236}">
                  <a16:creationId xmlns:a16="http://schemas.microsoft.com/office/drawing/2014/main" xmlns="" id="{26E3A02F-2882-4809-929C-9BBC8F7B5C42}"/>
                </a:ext>
              </a:extLst>
            </p:cNvPr>
            <p:cNvSpPr/>
            <p:nvPr/>
          </p:nvSpPr>
          <p:spPr>
            <a:xfrm>
              <a:off x="2786183" y="1189182"/>
              <a:ext cx="921712" cy="9217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1351">
                <a:solidFill>
                  <a:prstClr val="black">
                    <a:lumMod val="85000"/>
                    <a:lumOff val="15000"/>
                  </a:prstClr>
                </a:solidFill>
                <a:latin typeface="微软雅黑"/>
                <a:ea typeface="微软雅黑"/>
                <a:sym typeface="微软雅黑"/>
              </a:endParaRPr>
            </a:p>
          </p:txBody>
        </p:sp>
        <p:sp>
          <p:nvSpPr>
            <p:cNvPr id="28" name="Oval 42">
              <a:extLst>
                <a:ext uri="{FF2B5EF4-FFF2-40B4-BE49-F238E27FC236}">
                  <a16:creationId xmlns:a16="http://schemas.microsoft.com/office/drawing/2014/main" xmlns="" id="{BB0DEFBD-D62F-4E47-842B-5E5AA0205FB9}"/>
                </a:ext>
              </a:extLst>
            </p:cNvPr>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914377"/>
              <a:r>
                <a:rPr lang="en-US" sz="2800">
                  <a:solidFill>
                    <a:prstClr val="black">
                      <a:lumMod val="85000"/>
                      <a:lumOff val="15000"/>
                    </a:prstClr>
                  </a:solidFill>
                  <a:latin typeface="微软雅黑"/>
                  <a:ea typeface="微软雅黑"/>
                  <a:sym typeface="微软雅黑"/>
                </a:rPr>
                <a:t>03</a:t>
              </a:r>
            </a:p>
          </p:txBody>
        </p:sp>
      </p:grpSp>
      <p:sp>
        <p:nvSpPr>
          <p:cNvPr id="29" name="Rectangle 14">
            <a:extLst>
              <a:ext uri="{FF2B5EF4-FFF2-40B4-BE49-F238E27FC236}">
                <a16:creationId xmlns:a16="http://schemas.microsoft.com/office/drawing/2014/main" xmlns="" id="{3422BF65-7406-4917-89FF-DD0F76723BA8}"/>
              </a:ext>
            </a:extLst>
          </p:cNvPr>
          <p:cNvSpPr/>
          <p:nvPr/>
        </p:nvSpPr>
        <p:spPr>
          <a:xfrm>
            <a:off x="6779880" y="3351521"/>
            <a:ext cx="1077219" cy="215444"/>
          </a:xfrm>
          <a:prstGeom prst="rect">
            <a:avLst/>
          </a:prstGeom>
        </p:spPr>
        <p:txBody>
          <a:bodyPr wrap="none" lIns="0" tIns="0" rIns="0" bIns="0" anchor="ctr">
            <a:noAutofit/>
          </a:bodyPr>
          <a:lstStyle/>
          <a:p>
            <a:pPr algn="ctr" defTabSz="914377"/>
            <a:r>
              <a:rPr lang="zh-CN" altLang="en-US" sz="2800" b="1" dirty="0">
                <a:solidFill>
                  <a:prstClr val="white"/>
                </a:solidFill>
                <a:latin typeface="微软雅黑"/>
                <a:ea typeface="微软雅黑"/>
                <a:sym typeface="微软雅黑"/>
              </a:rPr>
              <a:t>植根人民</a:t>
            </a:r>
            <a:endParaRPr lang="en-US" altLang="zh-CN" sz="2800" b="1" dirty="0">
              <a:solidFill>
                <a:prstClr val="white"/>
              </a:solidFill>
              <a:latin typeface="微软雅黑"/>
              <a:ea typeface="微软雅黑"/>
              <a:sym typeface="微软雅黑"/>
            </a:endParaRPr>
          </a:p>
          <a:p>
            <a:pPr algn="ctr" defTabSz="914377"/>
            <a:r>
              <a:rPr lang="zh-CN" altLang="en-US" sz="2800" b="1" dirty="0">
                <a:solidFill>
                  <a:prstClr val="white"/>
                </a:solidFill>
                <a:latin typeface="微软雅黑"/>
                <a:ea typeface="微软雅黑"/>
                <a:sym typeface="微软雅黑"/>
              </a:rPr>
              <a:t>承担责任</a:t>
            </a:r>
          </a:p>
        </p:txBody>
      </p:sp>
      <p:sp>
        <p:nvSpPr>
          <p:cNvPr id="30" name="Rectangle 14">
            <a:extLst>
              <a:ext uri="{FF2B5EF4-FFF2-40B4-BE49-F238E27FC236}">
                <a16:creationId xmlns:a16="http://schemas.microsoft.com/office/drawing/2014/main" xmlns="" id="{E0FE1DD5-FD21-4B2D-B136-C04F39A1AD66}"/>
              </a:ext>
            </a:extLst>
          </p:cNvPr>
          <p:cNvSpPr/>
          <p:nvPr/>
        </p:nvSpPr>
        <p:spPr>
          <a:xfrm>
            <a:off x="9315196" y="3381122"/>
            <a:ext cx="1077219" cy="215444"/>
          </a:xfrm>
          <a:prstGeom prst="rect">
            <a:avLst/>
          </a:prstGeom>
        </p:spPr>
        <p:txBody>
          <a:bodyPr wrap="none" lIns="0" tIns="0" rIns="0" bIns="0" anchor="ctr">
            <a:noAutofit/>
          </a:bodyPr>
          <a:lstStyle/>
          <a:p>
            <a:pPr algn="ctr" defTabSz="914377"/>
            <a:r>
              <a:rPr lang="zh-CN" altLang="en-US" sz="2800" b="1" dirty="0">
                <a:solidFill>
                  <a:prstClr val="white"/>
                </a:solidFill>
                <a:latin typeface="微软雅黑"/>
                <a:ea typeface="微软雅黑"/>
                <a:sym typeface="微软雅黑"/>
              </a:rPr>
              <a:t>信仰科学</a:t>
            </a:r>
            <a:endParaRPr lang="en-US" altLang="zh-CN" sz="2800" b="1" dirty="0">
              <a:solidFill>
                <a:prstClr val="white"/>
              </a:solidFill>
              <a:latin typeface="微软雅黑"/>
              <a:ea typeface="微软雅黑"/>
              <a:sym typeface="微软雅黑"/>
            </a:endParaRPr>
          </a:p>
          <a:p>
            <a:pPr algn="ctr" defTabSz="914377"/>
            <a:r>
              <a:rPr lang="zh-CN" altLang="en-US" sz="2800" b="1" dirty="0">
                <a:solidFill>
                  <a:prstClr val="white"/>
                </a:solidFill>
                <a:latin typeface="微软雅黑"/>
                <a:ea typeface="微软雅黑"/>
                <a:sym typeface="微软雅黑"/>
              </a:rPr>
              <a:t>坚定信念</a:t>
            </a:r>
          </a:p>
        </p:txBody>
      </p:sp>
    </p:spTree>
    <p:extLst>
      <p:ext uri="{BB962C8B-B14F-4D97-AF65-F5344CB8AC3E}">
        <p14:creationId xmlns:p14="http://schemas.microsoft.com/office/powerpoint/2010/main" val="91619965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900"/>
                                        <p:tgtEl>
                                          <p:spTgt spid="2"/>
                                        </p:tgtEl>
                                      </p:cBhvr>
                                    </p:animEffect>
                                  </p:childTnLst>
                                </p:cTn>
                              </p:par>
                            </p:childTnLst>
                          </p:cTn>
                        </p:par>
                        <p:par>
                          <p:cTn id="8" fill="hold">
                            <p:stCondLst>
                              <p:cond delay="900"/>
                            </p:stCondLst>
                            <p:childTnLst>
                              <p:par>
                                <p:cTn id="9" presetID="49" presetClass="entr" presetSubtype="0" decel="10000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4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1900"/>
                            </p:stCondLst>
                            <p:childTnLst>
                              <p:par>
                                <p:cTn id="20" presetID="49" presetClass="entr" presetSubtype="0" decel="10000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 calcmode="lin" valueType="num">
                                      <p:cBhvr>
                                        <p:cTn id="24" dur="500" fill="hold"/>
                                        <p:tgtEl>
                                          <p:spTgt spid="20"/>
                                        </p:tgtEl>
                                        <p:attrNameLst>
                                          <p:attrName>style.rotation</p:attrName>
                                        </p:attrNameLst>
                                      </p:cBhvr>
                                      <p:tavLst>
                                        <p:tav tm="0">
                                          <p:val>
                                            <p:fltVal val="360"/>
                                          </p:val>
                                        </p:tav>
                                        <p:tav tm="100000">
                                          <p:val>
                                            <p:fltVal val="0"/>
                                          </p:val>
                                        </p:tav>
                                      </p:tavLst>
                                    </p:anim>
                                    <p:animEffect transition="in" filter="fade">
                                      <p:cBhvr>
                                        <p:cTn id="25" dur="500"/>
                                        <p:tgtEl>
                                          <p:spTgt spid="20"/>
                                        </p:tgtEl>
                                      </p:cBhvr>
                                    </p:animEffect>
                                  </p:childTnLst>
                                </p:cTn>
                              </p:par>
                            </p:childTnLst>
                          </p:cTn>
                        </p:par>
                        <p:par>
                          <p:cTn id="26" fill="hold">
                            <p:stCondLst>
                              <p:cond delay="2400"/>
                            </p:stCondLst>
                            <p:childTnLst>
                              <p:par>
                                <p:cTn id="27" presetID="2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2900"/>
                            </p:stCondLst>
                            <p:childTnLst>
                              <p:par>
                                <p:cTn id="31" presetID="49" presetClass="entr" presetSubtype="0" decel="10000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style.rotation</p:attrName>
                                        </p:attrNameLst>
                                      </p:cBhvr>
                                      <p:tavLst>
                                        <p:tav tm="0">
                                          <p:val>
                                            <p:fltVal val="360"/>
                                          </p:val>
                                        </p:tav>
                                        <p:tav tm="100000">
                                          <p:val>
                                            <p:fltVal val="0"/>
                                          </p:val>
                                        </p:tav>
                                      </p:tavLst>
                                    </p:anim>
                                    <p:animEffect transition="in" filter="fade">
                                      <p:cBhvr>
                                        <p:cTn id="36" dur="500"/>
                                        <p:tgtEl>
                                          <p:spTgt spid="26"/>
                                        </p:tgtEl>
                                      </p:cBhvr>
                                    </p:animEffect>
                                  </p:childTnLst>
                                </p:cTn>
                              </p:par>
                            </p:childTnLst>
                          </p:cTn>
                        </p:par>
                        <p:par>
                          <p:cTn id="37" fill="hold">
                            <p:stCondLst>
                              <p:cond delay="3400"/>
                            </p:stCondLst>
                            <p:childTnLst>
                              <p:par>
                                <p:cTn id="38" presetID="22" presetClass="entr" presetSubtype="4"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3900"/>
                            </p:stCondLst>
                            <p:childTnLst>
                              <p:par>
                                <p:cTn id="42" presetID="49" presetClass="entr" presetSubtype="0" decel="10000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 calcmode="lin" valueType="num">
                                      <p:cBhvr>
                                        <p:cTn id="46" dur="500" fill="hold"/>
                                        <p:tgtEl>
                                          <p:spTgt spid="23"/>
                                        </p:tgtEl>
                                        <p:attrNameLst>
                                          <p:attrName>style.rotation</p:attrName>
                                        </p:attrNameLst>
                                      </p:cBhvr>
                                      <p:tavLst>
                                        <p:tav tm="0">
                                          <p:val>
                                            <p:fltVal val="360"/>
                                          </p:val>
                                        </p:tav>
                                        <p:tav tm="100000">
                                          <p:val>
                                            <p:fltVal val="0"/>
                                          </p:val>
                                        </p:tav>
                                      </p:tavLst>
                                    </p:anim>
                                    <p:animEffect transition="in" filter="fade">
                                      <p:cBhvr>
                                        <p:cTn id="47" dur="500"/>
                                        <p:tgtEl>
                                          <p:spTgt spid="23"/>
                                        </p:tgtEl>
                                      </p:cBhvr>
                                    </p:animEffect>
                                  </p:childTnLst>
                                </p:cTn>
                              </p:par>
                            </p:childTnLst>
                          </p:cTn>
                        </p:par>
                        <p:par>
                          <p:cTn id="48" fill="hold">
                            <p:stCondLst>
                              <p:cond delay="44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AAE4EAE0-F5AB-4CF2-9CB2-D8A5C8C22DD3}"/>
              </a:ext>
            </a:extLst>
          </p:cNvPr>
          <p:cNvSpPr/>
          <p:nvPr/>
        </p:nvSpPr>
        <p:spPr>
          <a:xfrm>
            <a:off x="3792995" y="2150895"/>
            <a:ext cx="7003143" cy="1754326"/>
          </a:xfrm>
          <a:prstGeom prst="rect">
            <a:avLst/>
          </a:prstGeom>
        </p:spPr>
        <p:txBody>
          <a:bodyPr wrap="square">
            <a:spAutoFit/>
          </a:bodyPr>
          <a:lstStyle/>
          <a:p>
            <a:pPr algn="just" fontAlgn="base">
              <a:lnSpc>
                <a:spcPct val="150000"/>
              </a:lnSpc>
              <a:spcBef>
                <a:spcPct val="0"/>
              </a:spcBef>
              <a:spcAft>
                <a:spcPct val="0"/>
              </a:spcAft>
              <a:defRPr/>
            </a:pPr>
            <a:r>
              <a:rPr lang="zh-CN" altLang="en-US" kern="0" dirty="0">
                <a:ln w="3175">
                  <a:noFill/>
                </a:ln>
                <a:latin typeface="微软雅黑"/>
                <a:ea typeface="微软雅黑"/>
                <a:sym typeface="微软雅黑"/>
              </a:rPr>
              <a:t>经过</a:t>
            </a:r>
            <a:r>
              <a:rPr lang="en-US" altLang="zh-CN" kern="0" dirty="0">
                <a:ln w="3175">
                  <a:noFill/>
                </a:ln>
                <a:latin typeface="微软雅黑"/>
                <a:ea typeface="微软雅黑"/>
                <a:sym typeface="微软雅黑"/>
              </a:rPr>
              <a:t>40</a:t>
            </a:r>
            <a:r>
              <a:rPr lang="zh-CN" altLang="en-US" kern="0" dirty="0">
                <a:ln w="3175">
                  <a:noFill/>
                </a:ln>
                <a:latin typeface="微软雅黑"/>
                <a:ea typeface="微软雅黑"/>
                <a:sym typeface="微软雅黑"/>
              </a:rPr>
              <a:t>年改革开放，我国取得了举世瞩目的成就，国际地位和国际影响力不断增强，逐渐走向世界舞台的中央。但一些国家出于各自的利益追求，不愿看到中国的发展和崛起，这一局势与五四运动时期有相似之处。</a:t>
            </a:r>
          </a:p>
        </p:txBody>
      </p:sp>
      <p:sp>
        <p:nvSpPr>
          <p:cNvPr id="15" name="矩形 14">
            <a:extLst>
              <a:ext uri="{FF2B5EF4-FFF2-40B4-BE49-F238E27FC236}">
                <a16:creationId xmlns:a16="http://schemas.microsoft.com/office/drawing/2014/main" xmlns="" id="{85F5E033-5403-4C39-9CD7-C821B22799D3}"/>
              </a:ext>
            </a:extLst>
          </p:cNvPr>
          <p:cNvSpPr/>
          <p:nvPr/>
        </p:nvSpPr>
        <p:spPr>
          <a:xfrm>
            <a:off x="1417093" y="4334171"/>
            <a:ext cx="7086596" cy="1338828"/>
          </a:xfrm>
          <a:prstGeom prst="rect">
            <a:avLst/>
          </a:prstGeom>
        </p:spPr>
        <p:txBody>
          <a:bodyPr wrap="square">
            <a:spAutoFit/>
          </a:bodyPr>
          <a:lstStyle/>
          <a:p>
            <a:pPr algn="just" fontAlgn="base">
              <a:lnSpc>
                <a:spcPct val="150000"/>
              </a:lnSpc>
              <a:spcBef>
                <a:spcPct val="0"/>
              </a:spcBef>
              <a:spcAft>
                <a:spcPct val="0"/>
              </a:spcAft>
            </a:pPr>
            <a:r>
              <a:rPr lang="zh-CN" altLang="en-US" kern="0" dirty="0">
                <a:ln w="3175">
                  <a:noFill/>
                </a:ln>
                <a:latin typeface="微软雅黑"/>
                <a:ea typeface="微软雅黑"/>
                <a:sym typeface="微软雅黑"/>
              </a:rPr>
              <a:t>五四运动所体现的爱国主义精神在今天具有全新的时代价值。当代青年既要顺应全球化的潮流，也不能忘记中华民族的历史使命，真正实现中华民族伟大复兴，让中华民族以崭新的状态自立于世界民族之林。</a:t>
            </a:r>
          </a:p>
        </p:txBody>
      </p:sp>
      <p:pic>
        <p:nvPicPr>
          <p:cNvPr id="16" name="图片 15">
            <a:extLst>
              <a:ext uri="{FF2B5EF4-FFF2-40B4-BE49-F238E27FC236}">
                <a16:creationId xmlns:a16="http://schemas.microsoft.com/office/drawing/2014/main" xmlns="" id="{635AFDA0-5054-43EF-8D1C-31887C7024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900000">
            <a:off x="1482110" y="1973211"/>
            <a:ext cx="1887804" cy="1978606"/>
          </a:xfrm>
          <a:prstGeom prst="rect">
            <a:avLst/>
          </a:prstGeom>
        </p:spPr>
      </p:pic>
      <p:sp>
        <p:nvSpPr>
          <p:cNvPr id="17" name="TextBox 60">
            <a:extLst>
              <a:ext uri="{FF2B5EF4-FFF2-40B4-BE49-F238E27FC236}">
                <a16:creationId xmlns:a16="http://schemas.microsoft.com/office/drawing/2014/main" xmlns="" id="{CB2762EC-82E5-4D35-A6EF-AF0F38F71760}"/>
              </a:ext>
            </a:extLst>
          </p:cNvPr>
          <p:cNvSpPr txBox="1">
            <a:spLocks noChangeArrowheads="1"/>
          </p:cNvSpPr>
          <p:nvPr/>
        </p:nvSpPr>
        <p:spPr bwMode="auto">
          <a:xfrm>
            <a:off x="1633305" y="2585090"/>
            <a:ext cx="1585414" cy="1040522"/>
          </a:xfrm>
          <a:prstGeom prst="ellipse">
            <a:avLst/>
          </a:prstGeom>
          <a:noFill/>
          <a:ln w="19050">
            <a:noFill/>
          </a:ln>
        </p:spPr>
        <p:txBody>
          <a:bodyPr wrap="square" lIns="0" tIns="0" rIns="0" bIns="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defTabSz="914332" eaLnBrk="1" hangingPunct="1">
              <a:defRPr/>
            </a:pPr>
            <a:r>
              <a:rPr lang="zh-CN" altLang="en-US" sz="3200" b="1" kern="0" dirty="0">
                <a:solidFill>
                  <a:srgbClr val="C00000"/>
                </a:solidFill>
                <a:latin typeface="微软雅黑"/>
                <a:ea typeface="微软雅黑"/>
                <a:cs typeface="+mn-ea"/>
                <a:sym typeface="微软雅黑"/>
              </a:rPr>
              <a:t>当下局势</a:t>
            </a:r>
          </a:p>
        </p:txBody>
      </p:sp>
      <p:cxnSp>
        <p:nvCxnSpPr>
          <p:cNvPr id="18" name="直接连接符 17">
            <a:extLst>
              <a:ext uri="{FF2B5EF4-FFF2-40B4-BE49-F238E27FC236}">
                <a16:creationId xmlns:a16="http://schemas.microsoft.com/office/drawing/2014/main" xmlns="" id="{1C4666EC-2350-4D58-B5FD-93EE2C6A35E6}"/>
              </a:ext>
            </a:extLst>
          </p:cNvPr>
          <p:cNvCxnSpPr/>
          <p:nvPr/>
        </p:nvCxnSpPr>
        <p:spPr>
          <a:xfrm>
            <a:off x="3470379" y="2209856"/>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67F279E4-FFD3-4BB0-A797-A9A0E9A669A1}"/>
              </a:ext>
            </a:extLst>
          </p:cNvPr>
          <p:cNvCxnSpPr/>
          <p:nvPr/>
        </p:nvCxnSpPr>
        <p:spPr>
          <a:xfrm>
            <a:off x="3760118" y="3995651"/>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0" name="图片 19">
            <a:extLst>
              <a:ext uri="{FF2B5EF4-FFF2-40B4-BE49-F238E27FC236}">
                <a16:creationId xmlns:a16="http://schemas.microsoft.com/office/drawing/2014/main" xmlns="" id="{A356A83D-AA1B-4724-82D4-DF6D1AF98D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700000" flipH="1">
            <a:off x="8981712" y="4379635"/>
            <a:ext cx="1887804" cy="1978606"/>
          </a:xfrm>
          <a:prstGeom prst="rect">
            <a:avLst/>
          </a:prstGeom>
        </p:spPr>
      </p:pic>
      <p:sp>
        <p:nvSpPr>
          <p:cNvPr id="21" name="TextBox 60">
            <a:extLst>
              <a:ext uri="{FF2B5EF4-FFF2-40B4-BE49-F238E27FC236}">
                <a16:creationId xmlns:a16="http://schemas.microsoft.com/office/drawing/2014/main" xmlns="" id="{7AD73A5D-95F2-48C8-93DE-CBFB6BBBF9DD}"/>
              </a:ext>
            </a:extLst>
          </p:cNvPr>
          <p:cNvSpPr txBox="1">
            <a:spLocks noChangeArrowheads="1"/>
          </p:cNvSpPr>
          <p:nvPr/>
        </p:nvSpPr>
        <p:spPr bwMode="auto">
          <a:xfrm>
            <a:off x="9110040" y="4979123"/>
            <a:ext cx="1686098" cy="1040522"/>
          </a:xfrm>
          <a:prstGeom prst="ellipse">
            <a:avLst/>
          </a:prstGeom>
          <a:noFill/>
          <a:ln w="19050">
            <a:noFill/>
          </a:ln>
        </p:spPr>
        <p:txBody>
          <a:bodyPr wrap="square" lIns="0" tIns="0" rIns="0" bIns="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defTabSz="914332" eaLnBrk="1" hangingPunct="1">
              <a:defRPr/>
            </a:pPr>
            <a:r>
              <a:rPr lang="zh-CN" altLang="en-US" sz="3200" b="1" kern="0" dirty="0">
                <a:solidFill>
                  <a:srgbClr val="C00000"/>
                </a:solidFill>
                <a:latin typeface="微软雅黑"/>
                <a:ea typeface="微软雅黑"/>
                <a:cs typeface="+mn-ea"/>
                <a:sym typeface="微软雅黑"/>
              </a:rPr>
              <a:t>当下使命</a:t>
            </a:r>
          </a:p>
        </p:txBody>
      </p:sp>
      <p:cxnSp>
        <p:nvCxnSpPr>
          <p:cNvPr id="22" name="直接连接符 21">
            <a:extLst>
              <a:ext uri="{FF2B5EF4-FFF2-40B4-BE49-F238E27FC236}">
                <a16:creationId xmlns:a16="http://schemas.microsoft.com/office/drawing/2014/main" xmlns="" id="{1B73CC7C-3F27-4D36-A0AC-116608B92005}"/>
              </a:ext>
            </a:extLst>
          </p:cNvPr>
          <p:cNvCxnSpPr/>
          <p:nvPr/>
        </p:nvCxnSpPr>
        <p:spPr>
          <a:xfrm>
            <a:off x="1536832" y="4290209"/>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EF121058-5BE8-4DF2-BBAF-AE7400DB2C6E}"/>
              </a:ext>
            </a:extLst>
          </p:cNvPr>
          <p:cNvCxnSpPr/>
          <p:nvPr/>
        </p:nvCxnSpPr>
        <p:spPr>
          <a:xfrm>
            <a:off x="1417093" y="6148378"/>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3E308C28-3FB9-435C-A531-B983AA77C086}"/>
              </a:ext>
            </a:extLst>
          </p:cNvPr>
          <p:cNvGrpSpPr/>
          <p:nvPr/>
        </p:nvGrpSpPr>
        <p:grpSpPr>
          <a:xfrm>
            <a:off x="3633556" y="1158832"/>
            <a:ext cx="4924888" cy="777588"/>
            <a:chOff x="3729419" y="1263151"/>
            <a:chExt cx="4031922" cy="636598"/>
          </a:xfrm>
        </p:grpSpPr>
        <p:grpSp>
          <p:nvGrpSpPr>
            <p:cNvPr id="25" name="组合 24">
              <a:extLst>
                <a:ext uri="{FF2B5EF4-FFF2-40B4-BE49-F238E27FC236}">
                  <a16:creationId xmlns:a16="http://schemas.microsoft.com/office/drawing/2014/main" xmlns="" id="{B515A305-AD2E-4FE6-A8C6-FFC95D8BB0FD}"/>
                </a:ext>
              </a:extLst>
            </p:cNvPr>
            <p:cNvGrpSpPr/>
            <p:nvPr/>
          </p:nvGrpSpPr>
          <p:grpSpPr>
            <a:xfrm>
              <a:off x="3729419" y="1263151"/>
              <a:ext cx="4031922" cy="636598"/>
              <a:chOff x="3729419" y="1263151"/>
              <a:chExt cx="4031922" cy="636598"/>
            </a:xfrm>
          </p:grpSpPr>
          <p:grpSp>
            <p:nvGrpSpPr>
              <p:cNvPr id="27" name="组合 26">
                <a:extLst>
                  <a:ext uri="{FF2B5EF4-FFF2-40B4-BE49-F238E27FC236}">
                    <a16:creationId xmlns:a16="http://schemas.microsoft.com/office/drawing/2014/main" xmlns="" id="{92275E5E-723A-467D-A7DC-78AB8A667F62}"/>
                  </a:ext>
                </a:extLst>
              </p:cNvPr>
              <p:cNvGrpSpPr/>
              <p:nvPr/>
            </p:nvGrpSpPr>
            <p:grpSpPr>
              <a:xfrm flipH="1">
                <a:off x="7223179" y="1408005"/>
                <a:ext cx="538162" cy="491744"/>
                <a:chOff x="4431419" y="1408005"/>
                <a:chExt cx="538162" cy="491744"/>
              </a:xfrm>
            </p:grpSpPr>
            <p:sp>
              <p:nvSpPr>
                <p:cNvPr id="32" name="任意多边形 49">
                  <a:extLst>
                    <a:ext uri="{FF2B5EF4-FFF2-40B4-BE49-F238E27FC236}">
                      <a16:creationId xmlns:a16="http://schemas.microsoft.com/office/drawing/2014/main" xmlns="" id="{10E81FB5-59C1-4F2C-A43A-31AB85D3FB12}"/>
                    </a:ext>
                  </a:extLst>
                </p:cNvPr>
                <p:cNvSpPr/>
                <p:nvPr/>
              </p:nvSpPr>
              <p:spPr>
                <a:xfrm>
                  <a:off x="4431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sp>
              <p:nvSpPr>
                <p:cNvPr id="33" name="任意多边形 50">
                  <a:extLst>
                    <a:ext uri="{FF2B5EF4-FFF2-40B4-BE49-F238E27FC236}">
                      <a16:creationId xmlns:a16="http://schemas.microsoft.com/office/drawing/2014/main" xmlns="" id="{C48D18AA-7351-40E7-876D-06D2CE34337D}"/>
                    </a:ext>
                  </a:extLst>
                </p:cNvPr>
                <p:cNvSpPr/>
                <p:nvPr/>
              </p:nvSpPr>
              <p:spPr>
                <a:xfrm>
                  <a:off x="4782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C00000">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grpSp>
          <p:grpSp>
            <p:nvGrpSpPr>
              <p:cNvPr id="28" name="组合 27">
                <a:extLst>
                  <a:ext uri="{FF2B5EF4-FFF2-40B4-BE49-F238E27FC236}">
                    <a16:creationId xmlns:a16="http://schemas.microsoft.com/office/drawing/2014/main" xmlns="" id="{08D380E8-E25B-49BE-AD60-600066CC80C0}"/>
                  </a:ext>
                </a:extLst>
              </p:cNvPr>
              <p:cNvGrpSpPr/>
              <p:nvPr/>
            </p:nvGrpSpPr>
            <p:grpSpPr>
              <a:xfrm>
                <a:off x="3729419" y="1408005"/>
                <a:ext cx="538162" cy="491744"/>
                <a:chOff x="3729419" y="1408005"/>
                <a:chExt cx="538162" cy="491744"/>
              </a:xfrm>
            </p:grpSpPr>
            <p:sp>
              <p:nvSpPr>
                <p:cNvPr id="30" name="任意多边形 47">
                  <a:extLst>
                    <a:ext uri="{FF2B5EF4-FFF2-40B4-BE49-F238E27FC236}">
                      <a16:creationId xmlns:a16="http://schemas.microsoft.com/office/drawing/2014/main" xmlns="" id="{4763C8B4-BE0E-4D5F-9E8A-90430AA5E868}"/>
                    </a:ext>
                  </a:extLst>
                </p:cNvPr>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sp>
              <p:nvSpPr>
                <p:cNvPr id="31" name="任意多边形 48">
                  <a:extLst>
                    <a:ext uri="{FF2B5EF4-FFF2-40B4-BE49-F238E27FC236}">
                      <a16:creationId xmlns:a16="http://schemas.microsoft.com/office/drawing/2014/main" xmlns="" id="{4E4C0083-BB97-4AE9-9211-675902666A37}"/>
                    </a:ext>
                  </a:extLst>
                </p:cNvPr>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C00000">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grpSp>
          <p:sp>
            <p:nvSpPr>
              <p:cNvPr id="29" name="矩形 28">
                <a:extLst>
                  <a:ext uri="{FF2B5EF4-FFF2-40B4-BE49-F238E27FC236}">
                    <a16:creationId xmlns:a16="http://schemas.microsoft.com/office/drawing/2014/main" xmlns="" id="{1FD0CBB0-3924-4BC6-A140-74731722FE33}"/>
                  </a:ext>
                </a:extLst>
              </p:cNvPr>
              <p:cNvSpPr/>
              <p:nvPr/>
            </p:nvSpPr>
            <p:spPr>
              <a:xfrm>
                <a:off x="4080310" y="1263151"/>
                <a:ext cx="3330140" cy="499612"/>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grpSp>
        <p:sp>
          <p:nvSpPr>
            <p:cNvPr id="26" name="矩形 25">
              <a:extLst>
                <a:ext uri="{FF2B5EF4-FFF2-40B4-BE49-F238E27FC236}">
                  <a16:creationId xmlns:a16="http://schemas.microsoft.com/office/drawing/2014/main" xmlns="" id="{75F88CD7-8357-4206-99CF-0A987680854E}"/>
                </a:ext>
              </a:extLst>
            </p:cNvPr>
            <p:cNvSpPr/>
            <p:nvPr/>
          </p:nvSpPr>
          <p:spPr>
            <a:xfrm>
              <a:off x="4324801" y="1301537"/>
              <a:ext cx="2930811" cy="352340"/>
            </a:xfrm>
            <a:prstGeom prst="rect">
              <a:avLst/>
            </a:prstGeom>
            <a:noFill/>
          </p:spPr>
          <p:txBody>
            <a:bodyPr wrap="square">
              <a:spAutoFit/>
            </a:bodyPr>
            <a:lstStyle/>
            <a:p>
              <a:pPr marL="0" marR="0" lvl="0" indent="0" algn="dist"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bg1"/>
                  </a:solidFill>
                  <a:effectLst/>
                  <a:uLnTx/>
                  <a:uFillTx/>
                  <a:latin typeface="微软雅黑"/>
                  <a:ea typeface="微软雅黑"/>
                  <a:cs typeface="+mn-ea"/>
                  <a:sym typeface="微软雅黑"/>
                </a:rPr>
                <a:t>顺应潮流</a:t>
              </a:r>
              <a:r>
                <a:rPr kumimoji="0" lang="en-US" altLang="zh-CN" sz="2000" b="1" i="0" u="none" strike="noStrike" kern="0" cap="none" spc="0" normalizeH="0" baseline="0" noProof="0" dirty="0">
                  <a:ln>
                    <a:noFill/>
                  </a:ln>
                  <a:solidFill>
                    <a:schemeClr val="bg1"/>
                  </a:solidFill>
                  <a:effectLst/>
                  <a:uLnTx/>
                  <a:uFillTx/>
                  <a:latin typeface="微软雅黑"/>
                  <a:ea typeface="微软雅黑"/>
                  <a:cs typeface="+mn-ea"/>
                  <a:sym typeface="微软雅黑"/>
                </a:rPr>
                <a:t>,</a:t>
              </a:r>
              <a:r>
                <a:rPr kumimoji="0" lang="zh-CN" altLang="en-US" sz="2000" b="1" i="0" u="none" strike="noStrike" kern="0" cap="none" spc="0" normalizeH="0" baseline="0" noProof="0" dirty="0">
                  <a:ln>
                    <a:noFill/>
                  </a:ln>
                  <a:solidFill>
                    <a:schemeClr val="bg1"/>
                  </a:solidFill>
                  <a:effectLst/>
                  <a:uLnTx/>
                  <a:uFillTx/>
                  <a:latin typeface="微软雅黑"/>
                  <a:ea typeface="微软雅黑"/>
                  <a:cs typeface="+mn-ea"/>
                  <a:sym typeface="微软雅黑"/>
                </a:rPr>
                <a:t>认识使命</a:t>
              </a:r>
            </a:p>
          </p:txBody>
        </p:sp>
      </p:grpSp>
    </p:spTree>
    <p:extLst>
      <p:ext uri="{BB962C8B-B14F-4D97-AF65-F5344CB8AC3E}">
        <p14:creationId xmlns:p14="http://schemas.microsoft.com/office/powerpoint/2010/main" val="180546974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38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1500"/>
                            </p:stCondLst>
                            <p:childTnLst>
                              <p:par>
                                <p:cTn id="21" presetID="50" presetClass="entr" presetSubtype="0" decel="100000" fill="hold" grpId="0" nodeType="afterEffect">
                                  <p:stCondLst>
                                    <p:cond delay="0"/>
                                  </p:stCondLst>
                                  <p:iterate type="lt">
                                    <p:tmPct val="14000"/>
                                  </p:iterate>
                                  <p:childTnLst>
                                    <p:set>
                                      <p:cBhvr>
                                        <p:cTn id="22" dur="1" fill="hold">
                                          <p:stCondLst>
                                            <p:cond delay="0"/>
                                          </p:stCondLst>
                                        </p:cTn>
                                        <p:tgtEl>
                                          <p:spTgt spid="14"/>
                                        </p:tgtEl>
                                        <p:attrNameLst>
                                          <p:attrName>style.visibility</p:attrName>
                                        </p:attrNameLst>
                                      </p:cBhvr>
                                      <p:to>
                                        <p:strVal val="visible"/>
                                      </p:to>
                                    </p:set>
                                    <p:anim calcmode="lin" valueType="num">
                                      <p:cBhvr>
                                        <p:cTn id="23" dur="150" fill="hold"/>
                                        <p:tgtEl>
                                          <p:spTgt spid="14"/>
                                        </p:tgtEl>
                                        <p:attrNameLst>
                                          <p:attrName>ppt_w</p:attrName>
                                        </p:attrNameLst>
                                      </p:cBhvr>
                                      <p:tavLst>
                                        <p:tav tm="0">
                                          <p:val>
                                            <p:strVal val="#ppt_w+.3"/>
                                          </p:val>
                                        </p:tav>
                                        <p:tav tm="100000">
                                          <p:val>
                                            <p:strVal val="#ppt_w"/>
                                          </p:val>
                                        </p:tav>
                                      </p:tavLst>
                                    </p:anim>
                                    <p:anim calcmode="lin" valueType="num">
                                      <p:cBhvr>
                                        <p:cTn id="24" dur="150" fill="hold"/>
                                        <p:tgtEl>
                                          <p:spTgt spid="14"/>
                                        </p:tgtEl>
                                        <p:attrNameLst>
                                          <p:attrName>ppt_h</p:attrName>
                                        </p:attrNameLst>
                                      </p:cBhvr>
                                      <p:tavLst>
                                        <p:tav tm="0">
                                          <p:val>
                                            <p:strVal val="#ppt_h"/>
                                          </p:val>
                                        </p:tav>
                                        <p:tav tm="100000">
                                          <p:val>
                                            <p:strVal val="#ppt_h"/>
                                          </p:val>
                                        </p:tav>
                                      </p:tavLst>
                                    </p:anim>
                                    <p:animEffect transition="in" filter="fade">
                                      <p:cBhvr>
                                        <p:cTn id="25" dur="150"/>
                                        <p:tgtEl>
                                          <p:spTgt spid="14"/>
                                        </p:tgtEl>
                                      </p:cBhvr>
                                    </p:animEffect>
                                  </p:childTnLst>
                                </p:cTn>
                              </p:par>
                              <p:par>
                                <p:cTn id="26" presetID="2" presetClass="entr" presetSubtype="2" decel="3800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1000" fill="hold"/>
                                        <p:tgtEl>
                                          <p:spTgt spid="20"/>
                                        </p:tgtEl>
                                        <p:attrNameLst>
                                          <p:attrName>ppt_x</p:attrName>
                                        </p:attrNameLst>
                                      </p:cBhvr>
                                      <p:tavLst>
                                        <p:tav tm="0">
                                          <p:val>
                                            <p:strVal val="1+#ppt_w/2"/>
                                          </p:val>
                                        </p:tav>
                                        <p:tav tm="100000">
                                          <p:val>
                                            <p:strVal val="#ppt_x"/>
                                          </p:val>
                                        </p:tav>
                                      </p:tavLst>
                                    </p:anim>
                                    <p:anim calcmode="lin" valueType="num">
                                      <p:cBhvr additive="base">
                                        <p:cTn id="29" dur="10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2" decel="3800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3624"/>
                            </p:stCondLst>
                            <p:childTnLst>
                              <p:par>
                                <p:cTn id="35" presetID="2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par>
                                <p:cTn id="38" presetID="22" presetClass="entr" presetSubtype="2"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childTnLst>
                          </p:cTn>
                        </p:par>
                        <p:par>
                          <p:cTn id="41" fill="hold">
                            <p:stCondLst>
                              <p:cond delay="4124"/>
                            </p:stCondLst>
                            <p:childTnLst>
                              <p:par>
                                <p:cTn id="42" presetID="50" presetClass="entr" presetSubtype="0" decel="100000" fill="hold" grpId="0" nodeType="afterEffect">
                                  <p:stCondLst>
                                    <p:cond delay="0"/>
                                  </p:stCondLst>
                                  <p:iterate type="lt">
                                    <p:tmPct val="14000"/>
                                  </p:iterate>
                                  <p:childTnLst>
                                    <p:set>
                                      <p:cBhvr>
                                        <p:cTn id="43" dur="1" fill="hold">
                                          <p:stCondLst>
                                            <p:cond delay="0"/>
                                          </p:stCondLst>
                                        </p:cTn>
                                        <p:tgtEl>
                                          <p:spTgt spid="15"/>
                                        </p:tgtEl>
                                        <p:attrNameLst>
                                          <p:attrName>style.visibility</p:attrName>
                                        </p:attrNameLst>
                                      </p:cBhvr>
                                      <p:to>
                                        <p:strVal val="visible"/>
                                      </p:to>
                                    </p:set>
                                    <p:anim calcmode="lin" valueType="num">
                                      <p:cBhvr>
                                        <p:cTn id="44" dur="150" fill="hold"/>
                                        <p:tgtEl>
                                          <p:spTgt spid="15"/>
                                        </p:tgtEl>
                                        <p:attrNameLst>
                                          <p:attrName>ppt_w</p:attrName>
                                        </p:attrNameLst>
                                      </p:cBhvr>
                                      <p:tavLst>
                                        <p:tav tm="0">
                                          <p:val>
                                            <p:strVal val="#ppt_w+.3"/>
                                          </p:val>
                                        </p:tav>
                                        <p:tav tm="100000">
                                          <p:val>
                                            <p:strVal val="#ppt_w"/>
                                          </p:val>
                                        </p:tav>
                                      </p:tavLst>
                                    </p:anim>
                                    <p:anim calcmode="lin" valueType="num">
                                      <p:cBhvr>
                                        <p:cTn id="45" dur="150" fill="hold"/>
                                        <p:tgtEl>
                                          <p:spTgt spid="15"/>
                                        </p:tgtEl>
                                        <p:attrNameLst>
                                          <p:attrName>ppt_h</p:attrName>
                                        </p:attrNameLst>
                                      </p:cBhvr>
                                      <p:tavLst>
                                        <p:tav tm="0">
                                          <p:val>
                                            <p:strVal val="#ppt_h"/>
                                          </p:val>
                                        </p:tav>
                                        <p:tav tm="100000">
                                          <p:val>
                                            <p:strVal val="#ppt_h"/>
                                          </p:val>
                                        </p:tav>
                                      </p:tavLst>
                                    </p:anim>
                                    <p:animEffect transition="in" filter="fade">
                                      <p:cBhvr>
                                        <p:cTn id="46" dur="150"/>
                                        <p:tgtEl>
                                          <p:spTgt spid="15"/>
                                        </p:tgtEl>
                                      </p:cBhvr>
                                    </p:animEffect>
                                  </p:childTnLst>
                                </p:cTn>
                              </p:par>
                            </p:childTnLst>
                          </p:cTn>
                        </p:par>
                        <p:par>
                          <p:cTn id="47" fill="hold">
                            <p:stCondLst>
                              <p:cond delay="6164"/>
                            </p:stCondLst>
                            <p:childTnLst>
                              <p:par>
                                <p:cTn id="48" presetID="16" presetClass="entr" presetSubtype="2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AAE4EAE0-F5AB-4CF2-9CB2-D8A5C8C22DD3}"/>
              </a:ext>
            </a:extLst>
          </p:cNvPr>
          <p:cNvSpPr/>
          <p:nvPr/>
        </p:nvSpPr>
        <p:spPr>
          <a:xfrm>
            <a:off x="3792995" y="2150895"/>
            <a:ext cx="7003143" cy="1754326"/>
          </a:xfrm>
          <a:prstGeom prst="rect">
            <a:avLst/>
          </a:prstGeom>
        </p:spPr>
        <p:txBody>
          <a:bodyPr wrap="square">
            <a:spAutoFit/>
          </a:bodyPr>
          <a:lstStyle/>
          <a:p>
            <a:pPr algn="just" fontAlgn="base">
              <a:lnSpc>
                <a:spcPct val="150000"/>
              </a:lnSpc>
              <a:spcBef>
                <a:spcPct val="0"/>
              </a:spcBef>
              <a:spcAft>
                <a:spcPct val="0"/>
              </a:spcAft>
              <a:defRPr/>
            </a:pPr>
            <a:r>
              <a:rPr lang="zh-CN" altLang="en-US" kern="0" dirty="0">
                <a:ln w="3175">
                  <a:noFill/>
                </a:ln>
                <a:latin typeface="微软雅黑"/>
                <a:ea typeface="微软雅黑"/>
                <a:sym typeface="微软雅黑"/>
              </a:rPr>
              <a:t>五四运动是在中国落后于世界发展进程的情况下，发生的全民的推进社会进步的爱国群众运动。今天的中国已经走入了中国特色社会主义的新时代，我们比历史上任何时候都更接近、更有信心和能力实现中华民族伟大复兴的目标。</a:t>
            </a:r>
          </a:p>
        </p:txBody>
      </p:sp>
      <p:sp>
        <p:nvSpPr>
          <p:cNvPr id="15" name="矩形 14">
            <a:extLst>
              <a:ext uri="{FF2B5EF4-FFF2-40B4-BE49-F238E27FC236}">
                <a16:creationId xmlns:a16="http://schemas.microsoft.com/office/drawing/2014/main" xmlns="" id="{85F5E033-5403-4C39-9CD7-C821B22799D3}"/>
              </a:ext>
            </a:extLst>
          </p:cNvPr>
          <p:cNvSpPr/>
          <p:nvPr/>
        </p:nvSpPr>
        <p:spPr>
          <a:xfrm>
            <a:off x="1417093" y="4334171"/>
            <a:ext cx="7086596" cy="1754326"/>
          </a:xfrm>
          <a:prstGeom prst="rect">
            <a:avLst/>
          </a:prstGeom>
        </p:spPr>
        <p:txBody>
          <a:bodyPr wrap="square">
            <a:spAutoFit/>
          </a:bodyPr>
          <a:lstStyle/>
          <a:p>
            <a:pPr algn="just" fontAlgn="base">
              <a:lnSpc>
                <a:spcPct val="150000"/>
              </a:lnSpc>
              <a:spcBef>
                <a:spcPct val="0"/>
              </a:spcBef>
              <a:spcAft>
                <a:spcPct val="0"/>
              </a:spcAft>
            </a:pPr>
            <a:r>
              <a:rPr lang="zh-CN" altLang="en-US" kern="0" dirty="0">
                <a:ln w="3175">
                  <a:noFill/>
                </a:ln>
                <a:latin typeface="微软雅黑"/>
                <a:ea typeface="微软雅黑"/>
                <a:sym typeface="微软雅黑"/>
              </a:rPr>
              <a:t>越接近奋斗目标，也意味着面临的新情况新问题越来越多、矛盾和困难越来越多、风险和挑战越来越多。因此，当代青年要不忘初心，继承和发扬五四进步精神，循着时代的发展潮流，顺应人民的意愿，同全体人民一道，开拓进取，砥砺前行，显得十分重要。</a:t>
            </a:r>
          </a:p>
        </p:txBody>
      </p:sp>
      <p:pic>
        <p:nvPicPr>
          <p:cNvPr id="16" name="图片 15">
            <a:extLst>
              <a:ext uri="{FF2B5EF4-FFF2-40B4-BE49-F238E27FC236}">
                <a16:creationId xmlns:a16="http://schemas.microsoft.com/office/drawing/2014/main" xmlns="" id="{635AFDA0-5054-43EF-8D1C-31887C7024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900000">
            <a:off x="1482110" y="1973211"/>
            <a:ext cx="1887804" cy="1978606"/>
          </a:xfrm>
          <a:prstGeom prst="rect">
            <a:avLst/>
          </a:prstGeom>
        </p:spPr>
      </p:pic>
      <p:sp>
        <p:nvSpPr>
          <p:cNvPr id="17" name="TextBox 60">
            <a:extLst>
              <a:ext uri="{FF2B5EF4-FFF2-40B4-BE49-F238E27FC236}">
                <a16:creationId xmlns:a16="http://schemas.microsoft.com/office/drawing/2014/main" xmlns="" id="{CB2762EC-82E5-4D35-A6EF-AF0F38F71760}"/>
              </a:ext>
            </a:extLst>
          </p:cNvPr>
          <p:cNvSpPr txBox="1">
            <a:spLocks noChangeArrowheads="1"/>
          </p:cNvSpPr>
          <p:nvPr/>
        </p:nvSpPr>
        <p:spPr bwMode="auto">
          <a:xfrm>
            <a:off x="1633305" y="2585090"/>
            <a:ext cx="1585414" cy="1040522"/>
          </a:xfrm>
          <a:prstGeom prst="ellipse">
            <a:avLst/>
          </a:prstGeom>
          <a:noFill/>
          <a:ln w="19050">
            <a:noFill/>
          </a:ln>
        </p:spPr>
        <p:txBody>
          <a:bodyPr wrap="square" lIns="0" tIns="0" rIns="0" bIns="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defTabSz="914332" eaLnBrk="1" hangingPunct="1">
              <a:defRPr/>
            </a:pPr>
            <a:r>
              <a:rPr lang="zh-CN" altLang="en-US" sz="3200" b="1" kern="0" dirty="0">
                <a:solidFill>
                  <a:srgbClr val="C00000"/>
                </a:solidFill>
                <a:latin typeface="微软雅黑"/>
                <a:ea typeface="微软雅黑"/>
                <a:cs typeface="+mn-ea"/>
                <a:sym typeface="微软雅黑"/>
              </a:rPr>
              <a:t>目标指引</a:t>
            </a:r>
          </a:p>
        </p:txBody>
      </p:sp>
      <p:cxnSp>
        <p:nvCxnSpPr>
          <p:cNvPr id="18" name="直接连接符 17">
            <a:extLst>
              <a:ext uri="{FF2B5EF4-FFF2-40B4-BE49-F238E27FC236}">
                <a16:creationId xmlns:a16="http://schemas.microsoft.com/office/drawing/2014/main" xmlns="" id="{1C4666EC-2350-4D58-B5FD-93EE2C6A35E6}"/>
              </a:ext>
            </a:extLst>
          </p:cNvPr>
          <p:cNvCxnSpPr/>
          <p:nvPr/>
        </p:nvCxnSpPr>
        <p:spPr>
          <a:xfrm>
            <a:off x="3470379" y="2209856"/>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67F279E4-FFD3-4BB0-A797-A9A0E9A669A1}"/>
              </a:ext>
            </a:extLst>
          </p:cNvPr>
          <p:cNvCxnSpPr/>
          <p:nvPr/>
        </p:nvCxnSpPr>
        <p:spPr>
          <a:xfrm>
            <a:off x="3760118" y="3995651"/>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0" name="图片 19">
            <a:extLst>
              <a:ext uri="{FF2B5EF4-FFF2-40B4-BE49-F238E27FC236}">
                <a16:creationId xmlns:a16="http://schemas.microsoft.com/office/drawing/2014/main" xmlns="" id="{A356A83D-AA1B-4724-82D4-DF6D1AF98D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700000" flipH="1">
            <a:off x="8981712" y="4379635"/>
            <a:ext cx="1887804" cy="1978606"/>
          </a:xfrm>
          <a:prstGeom prst="rect">
            <a:avLst/>
          </a:prstGeom>
        </p:spPr>
      </p:pic>
      <p:sp>
        <p:nvSpPr>
          <p:cNvPr id="21" name="TextBox 60">
            <a:extLst>
              <a:ext uri="{FF2B5EF4-FFF2-40B4-BE49-F238E27FC236}">
                <a16:creationId xmlns:a16="http://schemas.microsoft.com/office/drawing/2014/main" xmlns="" id="{7AD73A5D-95F2-48C8-93DE-CBFB6BBBF9DD}"/>
              </a:ext>
            </a:extLst>
          </p:cNvPr>
          <p:cNvSpPr txBox="1">
            <a:spLocks noChangeArrowheads="1"/>
          </p:cNvSpPr>
          <p:nvPr/>
        </p:nvSpPr>
        <p:spPr bwMode="auto">
          <a:xfrm>
            <a:off x="9110040" y="4979123"/>
            <a:ext cx="1686098" cy="1040522"/>
          </a:xfrm>
          <a:prstGeom prst="ellipse">
            <a:avLst/>
          </a:prstGeom>
          <a:noFill/>
          <a:ln w="19050">
            <a:noFill/>
          </a:ln>
        </p:spPr>
        <p:txBody>
          <a:bodyPr wrap="square" lIns="0" tIns="0" rIns="0" bIns="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defTabSz="914332" eaLnBrk="1" hangingPunct="1">
              <a:defRPr/>
            </a:pPr>
            <a:r>
              <a:rPr lang="zh-CN" altLang="en-US" sz="3200" b="1" kern="0" dirty="0">
                <a:solidFill>
                  <a:srgbClr val="C00000"/>
                </a:solidFill>
                <a:latin typeface="微软雅黑"/>
                <a:ea typeface="微软雅黑"/>
                <a:cs typeface="+mn-ea"/>
                <a:sym typeface="微软雅黑"/>
              </a:rPr>
              <a:t>砥砺前行</a:t>
            </a:r>
          </a:p>
        </p:txBody>
      </p:sp>
      <p:cxnSp>
        <p:nvCxnSpPr>
          <p:cNvPr id="22" name="直接连接符 21">
            <a:extLst>
              <a:ext uri="{FF2B5EF4-FFF2-40B4-BE49-F238E27FC236}">
                <a16:creationId xmlns:a16="http://schemas.microsoft.com/office/drawing/2014/main" xmlns="" id="{1B73CC7C-3F27-4D36-A0AC-116608B92005}"/>
              </a:ext>
            </a:extLst>
          </p:cNvPr>
          <p:cNvCxnSpPr/>
          <p:nvPr/>
        </p:nvCxnSpPr>
        <p:spPr>
          <a:xfrm>
            <a:off x="1536832" y="4290209"/>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EF121058-5BE8-4DF2-BBAF-AE7400DB2C6E}"/>
              </a:ext>
            </a:extLst>
          </p:cNvPr>
          <p:cNvCxnSpPr/>
          <p:nvPr/>
        </p:nvCxnSpPr>
        <p:spPr>
          <a:xfrm>
            <a:off x="1417093" y="6148378"/>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3E308C28-3FB9-435C-A531-B983AA77C086}"/>
              </a:ext>
            </a:extLst>
          </p:cNvPr>
          <p:cNvGrpSpPr/>
          <p:nvPr/>
        </p:nvGrpSpPr>
        <p:grpSpPr>
          <a:xfrm>
            <a:off x="3633556" y="1158832"/>
            <a:ext cx="4924888" cy="777588"/>
            <a:chOff x="3729419" y="1263151"/>
            <a:chExt cx="4031922" cy="636598"/>
          </a:xfrm>
        </p:grpSpPr>
        <p:grpSp>
          <p:nvGrpSpPr>
            <p:cNvPr id="25" name="组合 24">
              <a:extLst>
                <a:ext uri="{FF2B5EF4-FFF2-40B4-BE49-F238E27FC236}">
                  <a16:creationId xmlns:a16="http://schemas.microsoft.com/office/drawing/2014/main" xmlns="" id="{B515A305-AD2E-4FE6-A8C6-FFC95D8BB0FD}"/>
                </a:ext>
              </a:extLst>
            </p:cNvPr>
            <p:cNvGrpSpPr/>
            <p:nvPr/>
          </p:nvGrpSpPr>
          <p:grpSpPr>
            <a:xfrm>
              <a:off x="3729419" y="1263151"/>
              <a:ext cx="4031922" cy="636598"/>
              <a:chOff x="3729419" y="1263151"/>
              <a:chExt cx="4031922" cy="636598"/>
            </a:xfrm>
          </p:grpSpPr>
          <p:grpSp>
            <p:nvGrpSpPr>
              <p:cNvPr id="27" name="组合 26">
                <a:extLst>
                  <a:ext uri="{FF2B5EF4-FFF2-40B4-BE49-F238E27FC236}">
                    <a16:creationId xmlns:a16="http://schemas.microsoft.com/office/drawing/2014/main" xmlns="" id="{92275E5E-723A-467D-A7DC-78AB8A667F62}"/>
                  </a:ext>
                </a:extLst>
              </p:cNvPr>
              <p:cNvGrpSpPr/>
              <p:nvPr/>
            </p:nvGrpSpPr>
            <p:grpSpPr>
              <a:xfrm flipH="1">
                <a:off x="7223179" y="1408005"/>
                <a:ext cx="538162" cy="491744"/>
                <a:chOff x="4431419" y="1408005"/>
                <a:chExt cx="538162" cy="491744"/>
              </a:xfrm>
            </p:grpSpPr>
            <p:sp>
              <p:nvSpPr>
                <p:cNvPr id="32" name="任意多边形 49">
                  <a:extLst>
                    <a:ext uri="{FF2B5EF4-FFF2-40B4-BE49-F238E27FC236}">
                      <a16:creationId xmlns:a16="http://schemas.microsoft.com/office/drawing/2014/main" xmlns="" id="{10E81FB5-59C1-4F2C-A43A-31AB85D3FB12}"/>
                    </a:ext>
                  </a:extLst>
                </p:cNvPr>
                <p:cNvSpPr/>
                <p:nvPr/>
              </p:nvSpPr>
              <p:spPr>
                <a:xfrm>
                  <a:off x="4431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sp>
              <p:nvSpPr>
                <p:cNvPr id="33" name="任意多边形 50">
                  <a:extLst>
                    <a:ext uri="{FF2B5EF4-FFF2-40B4-BE49-F238E27FC236}">
                      <a16:creationId xmlns:a16="http://schemas.microsoft.com/office/drawing/2014/main" xmlns="" id="{C48D18AA-7351-40E7-876D-06D2CE34337D}"/>
                    </a:ext>
                  </a:extLst>
                </p:cNvPr>
                <p:cNvSpPr/>
                <p:nvPr/>
              </p:nvSpPr>
              <p:spPr>
                <a:xfrm>
                  <a:off x="4782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C00000">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grpSp>
          <p:grpSp>
            <p:nvGrpSpPr>
              <p:cNvPr id="28" name="组合 27">
                <a:extLst>
                  <a:ext uri="{FF2B5EF4-FFF2-40B4-BE49-F238E27FC236}">
                    <a16:creationId xmlns:a16="http://schemas.microsoft.com/office/drawing/2014/main" xmlns="" id="{08D380E8-E25B-49BE-AD60-600066CC80C0}"/>
                  </a:ext>
                </a:extLst>
              </p:cNvPr>
              <p:cNvGrpSpPr/>
              <p:nvPr/>
            </p:nvGrpSpPr>
            <p:grpSpPr>
              <a:xfrm>
                <a:off x="3729419" y="1408005"/>
                <a:ext cx="538162" cy="491744"/>
                <a:chOff x="3729419" y="1408005"/>
                <a:chExt cx="538162" cy="491744"/>
              </a:xfrm>
            </p:grpSpPr>
            <p:sp>
              <p:nvSpPr>
                <p:cNvPr id="30" name="任意多边形 47">
                  <a:extLst>
                    <a:ext uri="{FF2B5EF4-FFF2-40B4-BE49-F238E27FC236}">
                      <a16:creationId xmlns:a16="http://schemas.microsoft.com/office/drawing/2014/main" xmlns="" id="{4763C8B4-BE0E-4D5F-9E8A-90430AA5E868}"/>
                    </a:ext>
                  </a:extLst>
                </p:cNvPr>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sp>
              <p:nvSpPr>
                <p:cNvPr id="31" name="任意多边形 48">
                  <a:extLst>
                    <a:ext uri="{FF2B5EF4-FFF2-40B4-BE49-F238E27FC236}">
                      <a16:creationId xmlns:a16="http://schemas.microsoft.com/office/drawing/2014/main" xmlns="" id="{4E4C0083-BB97-4AE9-9211-675902666A37}"/>
                    </a:ext>
                  </a:extLst>
                </p:cNvPr>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C00000">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grpSp>
          <p:sp>
            <p:nvSpPr>
              <p:cNvPr id="29" name="矩形 28">
                <a:extLst>
                  <a:ext uri="{FF2B5EF4-FFF2-40B4-BE49-F238E27FC236}">
                    <a16:creationId xmlns:a16="http://schemas.microsoft.com/office/drawing/2014/main" xmlns="" id="{1FD0CBB0-3924-4BC6-A140-74731722FE33}"/>
                  </a:ext>
                </a:extLst>
              </p:cNvPr>
              <p:cNvSpPr/>
              <p:nvPr/>
            </p:nvSpPr>
            <p:spPr>
              <a:xfrm>
                <a:off x="4080310" y="1263151"/>
                <a:ext cx="3330140" cy="499612"/>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grpSp>
        <p:sp>
          <p:nvSpPr>
            <p:cNvPr id="26" name="矩形 25">
              <a:extLst>
                <a:ext uri="{FF2B5EF4-FFF2-40B4-BE49-F238E27FC236}">
                  <a16:creationId xmlns:a16="http://schemas.microsoft.com/office/drawing/2014/main" xmlns="" id="{75F88CD7-8357-4206-99CF-0A987680854E}"/>
                </a:ext>
              </a:extLst>
            </p:cNvPr>
            <p:cNvSpPr/>
            <p:nvPr/>
          </p:nvSpPr>
          <p:spPr>
            <a:xfrm>
              <a:off x="4324801" y="1301537"/>
              <a:ext cx="2930811" cy="352340"/>
            </a:xfrm>
            <a:prstGeom prst="rect">
              <a:avLst/>
            </a:prstGeom>
            <a:noFill/>
          </p:spPr>
          <p:txBody>
            <a:bodyPr wrap="square">
              <a:spAutoFit/>
            </a:bodyPr>
            <a:lstStyle/>
            <a:p>
              <a:pPr marL="0" marR="0" lvl="0" indent="0" algn="dist"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bg1"/>
                  </a:solidFill>
                  <a:effectLst/>
                  <a:uLnTx/>
                  <a:uFillTx/>
                  <a:latin typeface="微软雅黑"/>
                  <a:ea typeface="微软雅黑"/>
                  <a:cs typeface="+mn-ea"/>
                  <a:sym typeface="微软雅黑"/>
                </a:rPr>
                <a:t>坚持进取，勇于创新</a:t>
              </a:r>
            </a:p>
          </p:txBody>
        </p:sp>
      </p:grpSp>
    </p:spTree>
    <p:extLst>
      <p:ext uri="{BB962C8B-B14F-4D97-AF65-F5344CB8AC3E}">
        <p14:creationId xmlns:p14="http://schemas.microsoft.com/office/powerpoint/2010/main" val="362537298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38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1500"/>
                            </p:stCondLst>
                            <p:childTnLst>
                              <p:par>
                                <p:cTn id="21" presetID="50" presetClass="entr" presetSubtype="0" decel="100000" fill="hold" grpId="0" nodeType="afterEffect">
                                  <p:stCondLst>
                                    <p:cond delay="0"/>
                                  </p:stCondLst>
                                  <p:iterate type="lt">
                                    <p:tmPct val="14000"/>
                                  </p:iterate>
                                  <p:childTnLst>
                                    <p:set>
                                      <p:cBhvr>
                                        <p:cTn id="22" dur="1" fill="hold">
                                          <p:stCondLst>
                                            <p:cond delay="0"/>
                                          </p:stCondLst>
                                        </p:cTn>
                                        <p:tgtEl>
                                          <p:spTgt spid="14"/>
                                        </p:tgtEl>
                                        <p:attrNameLst>
                                          <p:attrName>style.visibility</p:attrName>
                                        </p:attrNameLst>
                                      </p:cBhvr>
                                      <p:to>
                                        <p:strVal val="visible"/>
                                      </p:to>
                                    </p:set>
                                    <p:anim calcmode="lin" valueType="num">
                                      <p:cBhvr>
                                        <p:cTn id="23" dur="150" fill="hold"/>
                                        <p:tgtEl>
                                          <p:spTgt spid="14"/>
                                        </p:tgtEl>
                                        <p:attrNameLst>
                                          <p:attrName>ppt_w</p:attrName>
                                        </p:attrNameLst>
                                      </p:cBhvr>
                                      <p:tavLst>
                                        <p:tav tm="0">
                                          <p:val>
                                            <p:strVal val="#ppt_w+.3"/>
                                          </p:val>
                                        </p:tav>
                                        <p:tav tm="100000">
                                          <p:val>
                                            <p:strVal val="#ppt_w"/>
                                          </p:val>
                                        </p:tav>
                                      </p:tavLst>
                                    </p:anim>
                                    <p:anim calcmode="lin" valueType="num">
                                      <p:cBhvr>
                                        <p:cTn id="24" dur="150" fill="hold"/>
                                        <p:tgtEl>
                                          <p:spTgt spid="14"/>
                                        </p:tgtEl>
                                        <p:attrNameLst>
                                          <p:attrName>ppt_h</p:attrName>
                                        </p:attrNameLst>
                                      </p:cBhvr>
                                      <p:tavLst>
                                        <p:tav tm="0">
                                          <p:val>
                                            <p:strVal val="#ppt_h"/>
                                          </p:val>
                                        </p:tav>
                                        <p:tav tm="100000">
                                          <p:val>
                                            <p:strVal val="#ppt_h"/>
                                          </p:val>
                                        </p:tav>
                                      </p:tavLst>
                                    </p:anim>
                                    <p:animEffect transition="in" filter="fade">
                                      <p:cBhvr>
                                        <p:cTn id="25" dur="150"/>
                                        <p:tgtEl>
                                          <p:spTgt spid="14"/>
                                        </p:tgtEl>
                                      </p:cBhvr>
                                    </p:animEffect>
                                  </p:childTnLst>
                                </p:cTn>
                              </p:par>
                              <p:par>
                                <p:cTn id="26" presetID="2" presetClass="entr" presetSubtype="2" decel="3800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1000" fill="hold"/>
                                        <p:tgtEl>
                                          <p:spTgt spid="20"/>
                                        </p:tgtEl>
                                        <p:attrNameLst>
                                          <p:attrName>ppt_x</p:attrName>
                                        </p:attrNameLst>
                                      </p:cBhvr>
                                      <p:tavLst>
                                        <p:tav tm="0">
                                          <p:val>
                                            <p:strVal val="1+#ppt_w/2"/>
                                          </p:val>
                                        </p:tav>
                                        <p:tav tm="100000">
                                          <p:val>
                                            <p:strVal val="#ppt_x"/>
                                          </p:val>
                                        </p:tav>
                                      </p:tavLst>
                                    </p:anim>
                                    <p:anim calcmode="lin" valueType="num">
                                      <p:cBhvr additive="base">
                                        <p:cTn id="29" dur="10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2" decel="3800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par>
                                <p:cTn id="38" presetID="22" presetClass="entr" presetSubtype="2"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childTnLst>
                          </p:cTn>
                        </p:par>
                        <p:par>
                          <p:cTn id="41" fill="hold">
                            <p:stCondLst>
                              <p:cond delay="4250"/>
                            </p:stCondLst>
                            <p:childTnLst>
                              <p:par>
                                <p:cTn id="42" presetID="50" presetClass="entr" presetSubtype="0" decel="100000" fill="hold" grpId="0" nodeType="afterEffect">
                                  <p:stCondLst>
                                    <p:cond delay="0"/>
                                  </p:stCondLst>
                                  <p:iterate type="lt">
                                    <p:tmPct val="14000"/>
                                  </p:iterate>
                                  <p:childTnLst>
                                    <p:set>
                                      <p:cBhvr>
                                        <p:cTn id="43" dur="1" fill="hold">
                                          <p:stCondLst>
                                            <p:cond delay="0"/>
                                          </p:stCondLst>
                                        </p:cTn>
                                        <p:tgtEl>
                                          <p:spTgt spid="15"/>
                                        </p:tgtEl>
                                        <p:attrNameLst>
                                          <p:attrName>style.visibility</p:attrName>
                                        </p:attrNameLst>
                                      </p:cBhvr>
                                      <p:to>
                                        <p:strVal val="visible"/>
                                      </p:to>
                                    </p:set>
                                    <p:anim calcmode="lin" valueType="num">
                                      <p:cBhvr>
                                        <p:cTn id="44" dur="150" fill="hold"/>
                                        <p:tgtEl>
                                          <p:spTgt spid="15"/>
                                        </p:tgtEl>
                                        <p:attrNameLst>
                                          <p:attrName>ppt_w</p:attrName>
                                        </p:attrNameLst>
                                      </p:cBhvr>
                                      <p:tavLst>
                                        <p:tav tm="0">
                                          <p:val>
                                            <p:strVal val="#ppt_w+.3"/>
                                          </p:val>
                                        </p:tav>
                                        <p:tav tm="100000">
                                          <p:val>
                                            <p:strVal val="#ppt_w"/>
                                          </p:val>
                                        </p:tav>
                                      </p:tavLst>
                                    </p:anim>
                                    <p:anim calcmode="lin" valueType="num">
                                      <p:cBhvr>
                                        <p:cTn id="45" dur="150" fill="hold"/>
                                        <p:tgtEl>
                                          <p:spTgt spid="15"/>
                                        </p:tgtEl>
                                        <p:attrNameLst>
                                          <p:attrName>ppt_h</p:attrName>
                                        </p:attrNameLst>
                                      </p:cBhvr>
                                      <p:tavLst>
                                        <p:tav tm="0">
                                          <p:val>
                                            <p:strVal val="#ppt_h"/>
                                          </p:val>
                                        </p:tav>
                                        <p:tav tm="100000">
                                          <p:val>
                                            <p:strVal val="#ppt_h"/>
                                          </p:val>
                                        </p:tav>
                                      </p:tavLst>
                                    </p:anim>
                                    <p:animEffect transition="in" filter="fade">
                                      <p:cBhvr>
                                        <p:cTn id="46" dur="150"/>
                                        <p:tgtEl>
                                          <p:spTgt spid="15"/>
                                        </p:tgtEl>
                                      </p:cBhvr>
                                    </p:animEffect>
                                  </p:childTnLst>
                                </p:cTn>
                              </p:par>
                            </p:childTnLst>
                          </p:cTn>
                        </p:par>
                        <p:par>
                          <p:cTn id="47" fill="hold">
                            <p:stCondLst>
                              <p:cond delay="6773"/>
                            </p:stCondLst>
                            <p:childTnLst>
                              <p:par>
                                <p:cTn id="48" presetID="16" presetClass="entr" presetSubtype="2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AAE4EAE0-F5AB-4CF2-9CB2-D8A5C8C22DD3}"/>
              </a:ext>
            </a:extLst>
          </p:cNvPr>
          <p:cNvSpPr/>
          <p:nvPr/>
        </p:nvSpPr>
        <p:spPr>
          <a:xfrm>
            <a:off x="3792995" y="2150895"/>
            <a:ext cx="7003143" cy="1754326"/>
          </a:xfrm>
          <a:prstGeom prst="rect">
            <a:avLst/>
          </a:prstGeom>
        </p:spPr>
        <p:txBody>
          <a:bodyPr wrap="square">
            <a:spAutoFit/>
          </a:bodyPr>
          <a:lstStyle/>
          <a:p>
            <a:pPr algn="just" fontAlgn="base">
              <a:lnSpc>
                <a:spcPct val="150000"/>
              </a:lnSpc>
              <a:spcBef>
                <a:spcPct val="0"/>
              </a:spcBef>
              <a:spcAft>
                <a:spcPct val="0"/>
              </a:spcAft>
              <a:defRPr/>
            </a:pPr>
            <a:r>
              <a:rPr lang="zh-CN" altLang="en-US" kern="0" dirty="0">
                <a:ln w="3175">
                  <a:noFill/>
                </a:ln>
                <a:latin typeface="微软雅黑"/>
                <a:ea typeface="微软雅黑"/>
                <a:sym typeface="微软雅黑"/>
              </a:rPr>
              <a:t>五四运动的民主精神，实际上就是承认人民群众是国家的主人，是决定国家处境和命运的根本力量，是历史的创造者。当代社会生活中，由于多元价值观的影响，一些年轻人权利意识强、责任意识弱，不能与广大人民群众融为一体。</a:t>
            </a:r>
          </a:p>
        </p:txBody>
      </p:sp>
      <p:sp>
        <p:nvSpPr>
          <p:cNvPr id="15" name="矩形 14">
            <a:extLst>
              <a:ext uri="{FF2B5EF4-FFF2-40B4-BE49-F238E27FC236}">
                <a16:creationId xmlns:a16="http://schemas.microsoft.com/office/drawing/2014/main" xmlns="" id="{85F5E033-5403-4C39-9CD7-C821B22799D3}"/>
              </a:ext>
            </a:extLst>
          </p:cNvPr>
          <p:cNvSpPr/>
          <p:nvPr/>
        </p:nvSpPr>
        <p:spPr>
          <a:xfrm>
            <a:off x="1282319" y="4199521"/>
            <a:ext cx="7889540" cy="2169825"/>
          </a:xfrm>
          <a:prstGeom prst="rect">
            <a:avLst/>
          </a:prstGeom>
        </p:spPr>
        <p:txBody>
          <a:bodyPr wrap="square">
            <a:spAutoFit/>
          </a:bodyPr>
          <a:lstStyle/>
          <a:p>
            <a:pPr marL="285750" indent="-285750" algn="just" fontAlgn="base">
              <a:lnSpc>
                <a:spcPct val="150000"/>
              </a:lnSpc>
              <a:spcBef>
                <a:spcPct val="0"/>
              </a:spcBef>
              <a:spcAft>
                <a:spcPct val="0"/>
              </a:spcAft>
              <a:buFont typeface="Arial" panose="020B0604020202020204" pitchFamily="34" charset="0"/>
              <a:buChar char="•"/>
            </a:pPr>
            <a:r>
              <a:rPr lang="zh-CN" altLang="en-US" kern="0" dirty="0">
                <a:ln w="3175">
                  <a:noFill/>
                </a:ln>
                <a:latin typeface="微软雅黑"/>
                <a:ea typeface="微软雅黑"/>
                <a:sym typeface="微软雅黑"/>
              </a:rPr>
              <a:t>有志青年要自觉地深入人民群众之中，与人民群众相结合，与实践相结合。要站在人民的立场上，增强同人民群众的感情，增长才干，开拓事业。</a:t>
            </a:r>
          </a:p>
          <a:p>
            <a:pPr marL="285750" indent="-285750" algn="just" fontAlgn="base">
              <a:lnSpc>
                <a:spcPct val="150000"/>
              </a:lnSpc>
              <a:spcBef>
                <a:spcPct val="0"/>
              </a:spcBef>
              <a:spcAft>
                <a:spcPct val="0"/>
              </a:spcAft>
              <a:buFont typeface="Arial" panose="020B0604020202020204" pitchFamily="34" charset="0"/>
              <a:buChar char="•"/>
            </a:pPr>
            <a:r>
              <a:rPr lang="zh-CN" altLang="en-US" kern="0" dirty="0">
                <a:ln w="3175">
                  <a:noFill/>
                </a:ln>
                <a:latin typeface="微软雅黑"/>
                <a:ea typeface="微软雅黑"/>
                <a:sym typeface="微软雅黑"/>
              </a:rPr>
              <a:t>通过向人民学习、向实践学习，深刻体验我们现在的奋斗同五四先驱奋斗的历史联系，把住改革开放和现代化建设的时代脉搏，增强社会责任感，让青年人在建设有中国特色社会主义的实践中更好成长起来。</a:t>
            </a:r>
          </a:p>
        </p:txBody>
      </p:sp>
      <p:pic>
        <p:nvPicPr>
          <p:cNvPr id="16" name="图片 15">
            <a:extLst>
              <a:ext uri="{FF2B5EF4-FFF2-40B4-BE49-F238E27FC236}">
                <a16:creationId xmlns:a16="http://schemas.microsoft.com/office/drawing/2014/main" xmlns="" id="{635AFDA0-5054-43EF-8D1C-31887C7024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900000">
            <a:off x="1482110" y="1973211"/>
            <a:ext cx="1887804" cy="1978606"/>
          </a:xfrm>
          <a:prstGeom prst="rect">
            <a:avLst/>
          </a:prstGeom>
        </p:spPr>
      </p:pic>
      <p:sp>
        <p:nvSpPr>
          <p:cNvPr id="17" name="TextBox 60">
            <a:extLst>
              <a:ext uri="{FF2B5EF4-FFF2-40B4-BE49-F238E27FC236}">
                <a16:creationId xmlns:a16="http://schemas.microsoft.com/office/drawing/2014/main" xmlns="" id="{CB2762EC-82E5-4D35-A6EF-AF0F38F71760}"/>
              </a:ext>
            </a:extLst>
          </p:cNvPr>
          <p:cNvSpPr txBox="1">
            <a:spLocks noChangeArrowheads="1"/>
          </p:cNvSpPr>
          <p:nvPr/>
        </p:nvSpPr>
        <p:spPr bwMode="auto">
          <a:xfrm>
            <a:off x="1633305" y="2585090"/>
            <a:ext cx="1585414" cy="1040522"/>
          </a:xfrm>
          <a:prstGeom prst="ellipse">
            <a:avLst/>
          </a:prstGeom>
          <a:noFill/>
          <a:ln w="19050">
            <a:noFill/>
          </a:ln>
        </p:spPr>
        <p:txBody>
          <a:bodyPr wrap="square" lIns="0" tIns="0" rIns="0" bIns="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defTabSz="914332" eaLnBrk="1" hangingPunct="1">
              <a:defRPr/>
            </a:pPr>
            <a:r>
              <a:rPr lang="zh-CN" altLang="en-US" sz="3200" b="1" kern="0" dirty="0">
                <a:solidFill>
                  <a:srgbClr val="C00000"/>
                </a:solidFill>
                <a:latin typeface="微软雅黑"/>
                <a:ea typeface="微软雅黑"/>
                <a:cs typeface="+mn-ea"/>
                <a:sym typeface="微软雅黑"/>
              </a:rPr>
              <a:t>意识薄弱</a:t>
            </a:r>
          </a:p>
        </p:txBody>
      </p:sp>
      <p:cxnSp>
        <p:nvCxnSpPr>
          <p:cNvPr id="18" name="直接连接符 17">
            <a:extLst>
              <a:ext uri="{FF2B5EF4-FFF2-40B4-BE49-F238E27FC236}">
                <a16:creationId xmlns:a16="http://schemas.microsoft.com/office/drawing/2014/main" xmlns="" id="{1C4666EC-2350-4D58-B5FD-93EE2C6A35E6}"/>
              </a:ext>
            </a:extLst>
          </p:cNvPr>
          <p:cNvCxnSpPr/>
          <p:nvPr/>
        </p:nvCxnSpPr>
        <p:spPr>
          <a:xfrm>
            <a:off x="3470379" y="2209856"/>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67F279E4-FFD3-4BB0-A797-A9A0E9A669A1}"/>
              </a:ext>
            </a:extLst>
          </p:cNvPr>
          <p:cNvCxnSpPr/>
          <p:nvPr/>
        </p:nvCxnSpPr>
        <p:spPr>
          <a:xfrm>
            <a:off x="3760118" y="3995651"/>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0" name="图片 19">
            <a:extLst>
              <a:ext uri="{FF2B5EF4-FFF2-40B4-BE49-F238E27FC236}">
                <a16:creationId xmlns:a16="http://schemas.microsoft.com/office/drawing/2014/main" xmlns="" id="{A356A83D-AA1B-4724-82D4-DF6D1AF98D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700000" flipH="1">
            <a:off x="9475200" y="4311821"/>
            <a:ext cx="1887804" cy="1978606"/>
          </a:xfrm>
          <a:prstGeom prst="rect">
            <a:avLst/>
          </a:prstGeom>
        </p:spPr>
      </p:pic>
      <p:sp>
        <p:nvSpPr>
          <p:cNvPr id="21" name="TextBox 60">
            <a:extLst>
              <a:ext uri="{FF2B5EF4-FFF2-40B4-BE49-F238E27FC236}">
                <a16:creationId xmlns:a16="http://schemas.microsoft.com/office/drawing/2014/main" xmlns="" id="{7AD73A5D-95F2-48C8-93DE-CBFB6BBBF9DD}"/>
              </a:ext>
            </a:extLst>
          </p:cNvPr>
          <p:cNvSpPr txBox="1">
            <a:spLocks noChangeArrowheads="1"/>
          </p:cNvSpPr>
          <p:nvPr/>
        </p:nvSpPr>
        <p:spPr bwMode="auto">
          <a:xfrm>
            <a:off x="9603528" y="4911309"/>
            <a:ext cx="1686098" cy="1040522"/>
          </a:xfrm>
          <a:prstGeom prst="ellipse">
            <a:avLst/>
          </a:prstGeom>
          <a:noFill/>
          <a:ln w="19050">
            <a:noFill/>
          </a:ln>
        </p:spPr>
        <p:txBody>
          <a:bodyPr wrap="square" lIns="0" tIns="0" rIns="0" bIns="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defTabSz="914332" eaLnBrk="1" hangingPunct="1">
              <a:defRPr/>
            </a:pPr>
            <a:r>
              <a:rPr lang="zh-CN" altLang="en-US" sz="3200" b="1" kern="0" dirty="0">
                <a:solidFill>
                  <a:srgbClr val="C00000"/>
                </a:solidFill>
                <a:latin typeface="微软雅黑"/>
                <a:ea typeface="微软雅黑"/>
                <a:cs typeface="+mn-ea"/>
                <a:sym typeface="微软雅黑"/>
              </a:rPr>
              <a:t>植根人民</a:t>
            </a:r>
          </a:p>
        </p:txBody>
      </p:sp>
      <p:cxnSp>
        <p:nvCxnSpPr>
          <p:cNvPr id="22" name="直接连接符 21">
            <a:extLst>
              <a:ext uri="{FF2B5EF4-FFF2-40B4-BE49-F238E27FC236}">
                <a16:creationId xmlns:a16="http://schemas.microsoft.com/office/drawing/2014/main" xmlns="" id="{1B73CC7C-3F27-4D36-A0AC-116608B92005}"/>
              </a:ext>
            </a:extLst>
          </p:cNvPr>
          <p:cNvCxnSpPr/>
          <p:nvPr/>
        </p:nvCxnSpPr>
        <p:spPr>
          <a:xfrm>
            <a:off x="1536832" y="4249265"/>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EF121058-5BE8-4DF2-BBAF-AE7400DB2C6E}"/>
              </a:ext>
            </a:extLst>
          </p:cNvPr>
          <p:cNvCxnSpPr/>
          <p:nvPr/>
        </p:nvCxnSpPr>
        <p:spPr>
          <a:xfrm>
            <a:off x="1417093" y="6366742"/>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3E308C28-3FB9-435C-A531-B983AA77C086}"/>
              </a:ext>
            </a:extLst>
          </p:cNvPr>
          <p:cNvGrpSpPr/>
          <p:nvPr/>
        </p:nvGrpSpPr>
        <p:grpSpPr>
          <a:xfrm>
            <a:off x="3633556" y="1158832"/>
            <a:ext cx="4924888" cy="777588"/>
            <a:chOff x="3729419" y="1263151"/>
            <a:chExt cx="4031922" cy="636598"/>
          </a:xfrm>
        </p:grpSpPr>
        <p:grpSp>
          <p:nvGrpSpPr>
            <p:cNvPr id="25" name="组合 24">
              <a:extLst>
                <a:ext uri="{FF2B5EF4-FFF2-40B4-BE49-F238E27FC236}">
                  <a16:creationId xmlns:a16="http://schemas.microsoft.com/office/drawing/2014/main" xmlns="" id="{B515A305-AD2E-4FE6-A8C6-FFC95D8BB0FD}"/>
                </a:ext>
              </a:extLst>
            </p:cNvPr>
            <p:cNvGrpSpPr/>
            <p:nvPr/>
          </p:nvGrpSpPr>
          <p:grpSpPr>
            <a:xfrm>
              <a:off x="3729419" y="1263151"/>
              <a:ext cx="4031922" cy="636598"/>
              <a:chOff x="3729419" y="1263151"/>
              <a:chExt cx="4031922" cy="636598"/>
            </a:xfrm>
          </p:grpSpPr>
          <p:grpSp>
            <p:nvGrpSpPr>
              <p:cNvPr id="27" name="组合 26">
                <a:extLst>
                  <a:ext uri="{FF2B5EF4-FFF2-40B4-BE49-F238E27FC236}">
                    <a16:creationId xmlns:a16="http://schemas.microsoft.com/office/drawing/2014/main" xmlns="" id="{92275E5E-723A-467D-A7DC-78AB8A667F62}"/>
                  </a:ext>
                </a:extLst>
              </p:cNvPr>
              <p:cNvGrpSpPr/>
              <p:nvPr/>
            </p:nvGrpSpPr>
            <p:grpSpPr>
              <a:xfrm flipH="1">
                <a:off x="7223179" y="1408005"/>
                <a:ext cx="538162" cy="491744"/>
                <a:chOff x="4431419" y="1408005"/>
                <a:chExt cx="538162" cy="491744"/>
              </a:xfrm>
            </p:grpSpPr>
            <p:sp>
              <p:nvSpPr>
                <p:cNvPr id="32" name="任意多边形 49">
                  <a:extLst>
                    <a:ext uri="{FF2B5EF4-FFF2-40B4-BE49-F238E27FC236}">
                      <a16:creationId xmlns:a16="http://schemas.microsoft.com/office/drawing/2014/main" xmlns="" id="{10E81FB5-59C1-4F2C-A43A-31AB85D3FB12}"/>
                    </a:ext>
                  </a:extLst>
                </p:cNvPr>
                <p:cNvSpPr/>
                <p:nvPr/>
              </p:nvSpPr>
              <p:spPr>
                <a:xfrm>
                  <a:off x="4431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sp>
              <p:nvSpPr>
                <p:cNvPr id="33" name="任意多边形 50">
                  <a:extLst>
                    <a:ext uri="{FF2B5EF4-FFF2-40B4-BE49-F238E27FC236}">
                      <a16:creationId xmlns:a16="http://schemas.microsoft.com/office/drawing/2014/main" xmlns="" id="{C48D18AA-7351-40E7-876D-06D2CE34337D}"/>
                    </a:ext>
                  </a:extLst>
                </p:cNvPr>
                <p:cNvSpPr/>
                <p:nvPr/>
              </p:nvSpPr>
              <p:spPr>
                <a:xfrm>
                  <a:off x="4782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C00000">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grpSp>
          <p:grpSp>
            <p:nvGrpSpPr>
              <p:cNvPr id="28" name="组合 27">
                <a:extLst>
                  <a:ext uri="{FF2B5EF4-FFF2-40B4-BE49-F238E27FC236}">
                    <a16:creationId xmlns:a16="http://schemas.microsoft.com/office/drawing/2014/main" xmlns="" id="{08D380E8-E25B-49BE-AD60-600066CC80C0}"/>
                  </a:ext>
                </a:extLst>
              </p:cNvPr>
              <p:cNvGrpSpPr/>
              <p:nvPr/>
            </p:nvGrpSpPr>
            <p:grpSpPr>
              <a:xfrm>
                <a:off x="3729419" y="1408005"/>
                <a:ext cx="538162" cy="491744"/>
                <a:chOff x="3729419" y="1408005"/>
                <a:chExt cx="538162" cy="491744"/>
              </a:xfrm>
            </p:grpSpPr>
            <p:sp>
              <p:nvSpPr>
                <p:cNvPr id="30" name="任意多边形 47">
                  <a:extLst>
                    <a:ext uri="{FF2B5EF4-FFF2-40B4-BE49-F238E27FC236}">
                      <a16:creationId xmlns:a16="http://schemas.microsoft.com/office/drawing/2014/main" xmlns="" id="{4763C8B4-BE0E-4D5F-9E8A-90430AA5E868}"/>
                    </a:ext>
                  </a:extLst>
                </p:cNvPr>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sp>
              <p:nvSpPr>
                <p:cNvPr id="31" name="任意多边形 48">
                  <a:extLst>
                    <a:ext uri="{FF2B5EF4-FFF2-40B4-BE49-F238E27FC236}">
                      <a16:creationId xmlns:a16="http://schemas.microsoft.com/office/drawing/2014/main" xmlns="" id="{4E4C0083-BB97-4AE9-9211-675902666A37}"/>
                    </a:ext>
                  </a:extLst>
                </p:cNvPr>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C00000">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grpSp>
          <p:sp>
            <p:nvSpPr>
              <p:cNvPr id="29" name="矩形 28">
                <a:extLst>
                  <a:ext uri="{FF2B5EF4-FFF2-40B4-BE49-F238E27FC236}">
                    <a16:creationId xmlns:a16="http://schemas.microsoft.com/office/drawing/2014/main" xmlns="" id="{1FD0CBB0-3924-4BC6-A140-74731722FE33}"/>
                  </a:ext>
                </a:extLst>
              </p:cNvPr>
              <p:cNvSpPr/>
              <p:nvPr/>
            </p:nvSpPr>
            <p:spPr>
              <a:xfrm>
                <a:off x="4080310" y="1263151"/>
                <a:ext cx="3330140" cy="499612"/>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grpSp>
        <p:sp>
          <p:nvSpPr>
            <p:cNvPr id="26" name="矩形 25">
              <a:extLst>
                <a:ext uri="{FF2B5EF4-FFF2-40B4-BE49-F238E27FC236}">
                  <a16:creationId xmlns:a16="http://schemas.microsoft.com/office/drawing/2014/main" xmlns="" id="{75F88CD7-8357-4206-99CF-0A987680854E}"/>
                </a:ext>
              </a:extLst>
            </p:cNvPr>
            <p:cNvSpPr/>
            <p:nvPr/>
          </p:nvSpPr>
          <p:spPr>
            <a:xfrm>
              <a:off x="4324801" y="1301537"/>
              <a:ext cx="2930811" cy="352340"/>
            </a:xfrm>
            <a:prstGeom prst="rect">
              <a:avLst/>
            </a:prstGeom>
            <a:noFill/>
          </p:spPr>
          <p:txBody>
            <a:bodyPr wrap="square">
              <a:spAutoFit/>
            </a:bodyPr>
            <a:lstStyle/>
            <a:p>
              <a:pPr marL="0" marR="0" lvl="0" indent="0" algn="dist"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bg1"/>
                  </a:solidFill>
                  <a:effectLst/>
                  <a:uLnTx/>
                  <a:uFillTx/>
                  <a:latin typeface="微软雅黑"/>
                  <a:ea typeface="微软雅黑"/>
                  <a:cs typeface="+mn-ea"/>
                  <a:sym typeface="微软雅黑"/>
                </a:rPr>
                <a:t>植根人民，承担责任</a:t>
              </a:r>
            </a:p>
          </p:txBody>
        </p:sp>
      </p:grpSp>
    </p:spTree>
    <p:extLst>
      <p:ext uri="{BB962C8B-B14F-4D97-AF65-F5344CB8AC3E}">
        <p14:creationId xmlns:p14="http://schemas.microsoft.com/office/powerpoint/2010/main" val="155343822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38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1500"/>
                            </p:stCondLst>
                            <p:childTnLst>
                              <p:par>
                                <p:cTn id="21" presetID="50" presetClass="entr" presetSubtype="0" decel="100000" fill="hold" grpId="0" nodeType="afterEffect">
                                  <p:stCondLst>
                                    <p:cond delay="0"/>
                                  </p:stCondLst>
                                  <p:iterate type="lt">
                                    <p:tmPct val="14000"/>
                                  </p:iterate>
                                  <p:childTnLst>
                                    <p:set>
                                      <p:cBhvr>
                                        <p:cTn id="22" dur="1" fill="hold">
                                          <p:stCondLst>
                                            <p:cond delay="0"/>
                                          </p:stCondLst>
                                        </p:cTn>
                                        <p:tgtEl>
                                          <p:spTgt spid="14"/>
                                        </p:tgtEl>
                                        <p:attrNameLst>
                                          <p:attrName>style.visibility</p:attrName>
                                        </p:attrNameLst>
                                      </p:cBhvr>
                                      <p:to>
                                        <p:strVal val="visible"/>
                                      </p:to>
                                    </p:set>
                                    <p:anim calcmode="lin" valueType="num">
                                      <p:cBhvr>
                                        <p:cTn id="23" dur="150" fill="hold"/>
                                        <p:tgtEl>
                                          <p:spTgt spid="14"/>
                                        </p:tgtEl>
                                        <p:attrNameLst>
                                          <p:attrName>ppt_w</p:attrName>
                                        </p:attrNameLst>
                                      </p:cBhvr>
                                      <p:tavLst>
                                        <p:tav tm="0">
                                          <p:val>
                                            <p:strVal val="#ppt_w+.3"/>
                                          </p:val>
                                        </p:tav>
                                        <p:tav tm="100000">
                                          <p:val>
                                            <p:strVal val="#ppt_w"/>
                                          </p:val>
                                        </p:tav>
                                      </p:tavLst>
                                    </p:anim>
                                    <p:anim calcmode="lin" valueType="num">
                                      <p:cBhvr>
                                        <p:cTn id="24" dur="150" fill="hold"/>
                                        <p:tgtEl>
                                          <p:spTgt spid="14"/>
                                        </p:tgtEl>
                                        <p:attrNameLst>
                                          <p:attrName>ppt_h</p:attrName>
                                        </p:attrNameLst>
                                      </p:cBhvr>
                                      <p:tavLst>
                                        <p:tav tm="0">
                                          <p:val>
                                            <p:strVal val="#ppt_h"/>
                                          </p:val>
                                        </p:tav>
                                        <p:tav tm="100000">
                                          <p:val>
                                            <p:strVal val="#ppt_h"/>
                                          </p:val>
                                        </p:tav>
                                      </p:tavLst>
                                    </p:anim>
                                    <p:animEffect transition="in" filter="fade">
                                      <p:cBhvr>
                                        <p:cTn id="25" dur="150"/>
                                        <p:tgtEl>
                                          <p:spTgt spid="14"/>
                                        </p:tgtEl>
                                      </p:cBhvr>
                                    </p:animEffect>
                                  </p:childTnLst>
                                </p:cTn>
                              </p:par>
                              <p:par>
                                <p:cTn id="26" presetID="2" presetClass="entr" presetSubtype="2" decel="3800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1000" fill="hold"/>
                                        <p:tgtEl>
                                          <p:spTgt spid="20"/>
                                        </p:tgtEl>
                                        <p:attrNameLst>
                                          <p:attrName>ppt_x</p:attrName>
                                        </p:attrNameLst>
                                      </p:cBhvr>
                                      <p:tavLst>
                                        <p:tav tm="0">
                                          <p:val>
                                            <p:strVal val="1+#ppt_w/2"/>
                                          </p:val>
                                        </p:tav>
                                        <p:tav tm="100000">
                                          <p:val>
                                            <p:strVal val="#ppt_x"/>
                                          </p:val>
                                        </p:tav>
                                      </p:tavLst>
                                    </p:anim>
                                    <p:anim calcmode="lin" valueType="num">
                                      <p:cBhvr additive="base">
                                        <p:cTn id="29" dur="10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2" decel="3800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3771"/>
                            </p:stCondLst>
                            <p:childTnLst>
                              <p:par>
                                <p:cTn id="35" presetID="2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par>
                                <p:cTn id="38" presetID="22" presetClass="entr" presetSubtype="2"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childTnLst>
                          </p:cTn>
                        </p:par>
                        <p:par>
                          <p:cTn id="41" fill="hold">
                            <p:stCondLst>
                              <p:cond delay="4271"/>
                            </p:stCondLst>
                            <p:childTnLst>
                              <p:par>
                                <p:cTn id="42" presetID="50" presetClass="entr" presetSubtype="0" decel="100000" fill="hold" grpId="0" nodeType="afterEffect">
                                  <p:stCondLst>
                                    <p:cond delay="0"/>
                                  </p:stCondLst>
                                  <p:iterate type="lt">
                                    <p:tmPct val="14000"/>
                                  </p:iterate>
                                  <p:childTnLst>
                                    <p:set>
                                      <p:cBhvr>
                                        <p:cTn id="43" dur="1" fill="hold">
                                          <p:stCondLst>
                                            <p:cond delay="0"/>
                                          </p:stCondLst>
                                        </p:cTn>
                                        <p:tgtEl>
                                          <p:spTgt spid="15"/>
                                        </p:tgtEl>
                                        <p:attrNameLst>
                                          <p:attrName>style.visibility</p:attrName>
                                        </p:attrNameLst>
                                      </p:cBhvr>
                                      <p:to>
                                        <p:strVal val="visible"/>
                                      </p:to>
                                    </p:set>
                                    <p:anim calcmode="lin" valueType="num">
                                      <p:cBhvr>
                                        <p:cTn id="44" dur="150" fill="hold"/>
                                        <p:tgtEl>
                                          <p:spTgt spid="15"/>
                                        </p:tgtEl>
                                        <p:attrNameLst>
                                          <p:attrName>ppt_w</p:attrName>
                                        </p:attrNameLst>
                                      </p:cBhvr>
                                      <p:tavLst>
                                        <p:tav tm="0">
                                          <p:val>
                                            <p:strVal val="#ppt_w+.3"/>
                                          </p:val>
                                        </p:tav>
                                        <p:tav tm="100000">
                                          <p:val>
                                            <p:strVal val="#ppt_w"/>
                                          </p:val>
                                        </p:tav>
                                      </p:tavLst>
                                    </p:anim>
                                    <p:anim calcmode="lin" valueType="num">
                                      <p:cBhvr>
                                        <p:cTn id="45" dur="150" fill="hold"/>
                                        <p:tgtEl>
                                          <p:spTgt spid="15"/>
                                        </p:tgtEl>
                                        <p:attrNameLst>
                                          <p:attrName>ppt_h</p:attrName>
                                        </p:attrNameLst>
                                      </p:cBhvr>
                                      <p:tavLst>
                                        <p:tav tm="0">
                                          <p:val>
                                            <p:strVal val="#ppt_h"/>
                                          </p:val>
                                        </p:tav>
                                        <p:tav tm="100000">
                                          <p:val>
                                            <p:strVal val="#ppt_h"/>
                                          </p:val>
                                        </p:tav>
                                      </p:tavLst>
                                    </p:anim>
                                    <p:animEffect transition="in" filter="fade">
                                      <p:cBhvr>
                                        <p:cTn id="46" dur="150"/>
                                        <p:tgtEl>
                                          <p:spTgt spid="15"/>
                                        </p:tgtEl>
                                      </p:cBhvr>
                                    </p:animEffect>
                                  </p:childTnLst>
                                </p:cTn>
                              </p:par>
                            </p:childTnLst>
                          </p:cTn>
                        </p:par>
                        <p:par>
                          <p:cTn id="47" fill="hold">
                            <p:stCondLst>
                              <p:cond delay="7655"/>
                            </p:stCondLst>
                            <p:childTnLst>
                              <p:par>
                                <p:cTn id="48" presetID="16" presetClass="entr" presetSubtype="2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AAE4EAE0-F5AB-4CF2-9CB2-D8A5C8C22DD3}"/>
              </a:ext>
            </a:extLst>
          </p:cNvPr>
          <p:cNvSpPr/>
          <p:nvPr/>
        </p:nvSpPr>
        <p:spPr>
          <a:xfrm>
            <a:off x="3792995" y="2150895"/>
            <a:ext cx="7003143" cy="1754326"/>
          </a:xfrm>
          <a:prstGeom prst="rect">
            <a:avLst/>
          </a:prstGeom>
        </p:spPr>
        <p:txBody>
          <a:bodyPr wrap="square">
            <a:spAutoFit/>
          </a:bodyPr>
          <a:lstStyle/>
          <a:p>
            <a:pPr algn="just" fontAlgn="base">
              <a:lnSpc>
                <a:spcPct val="150000"/>
              </a:lnSpc>
              <a:spcBef>
                <a:spcPct val="0"/>
              </a:spcBef>
              <a:spcAft>
                <a:spcPct val="0"/>
              </a:spcAft>
              <a:defRPr/>
            </a:pPr>
            <a:r>
              <a:rPr lang="zh-CN" altLang="en-US" kern="0" dirty="0">
                <a:ln w="3175">
                  <a:noFill/>
                </a:ln>
                <a:latin typeface="微软雅黑"/>
                <a:ea typeface="微软雅黑"/>
                <a:sym typeface="微软雅黑"/>
              </a:rPr>
              <a:t>五四运动的科学精神，是在客观真理的指导下，认识事物的本质及其客观规律。现在一些年轻人物质意识强、精神意识弱，他们不缺少行业专业技术的学习，不缺少掌握高科技消费产品的能力，但是似乎缺少对文明思想的体会和感悟</a:t>
            </a:r>
          </a:p>
        </p:txBody>
      </p:sp>
      <p:sp>
        <p:nvSpPr>
          <p:cNvPr id="15" name="矩形 14">
            <a:extLst>
              <a:ext uri="{FF2B5EF4-FFF2-40B4-BE49-F238E27FC236}">
                <a16:creationId xmlns:a16="http://schemas.microsoft.com/office/drawing/2014/main" xmlns="" id="{85F5E033-5403-4C39-9CD7-C821B22799D3}"/>
              </a:ext>
            </a:extLst>
          </p:cNvPr>
          <p:cNvSpPr/>
          <p:nvPr/>
        </p:nvSpPr>
        <p:spPr>
          <a:xfrm>
            <a:off x="1444564" y="4491541"/>
            <a:ext cx="7086596" cy="1338828"/>
          </a:xfrm>
          <a:prstGeom prst="rect">
            <a:avLst/>
          </a:prstGeom>
        </p:spPr>
        <p:txBody>
          <a:bodyPr wrap="square">
            <a:spAutoFit/>
          </a:bodyPr>
          <a:lstStyle/>
          <a:p>
            <a:pPr algn="just" fontAlgn="base">
              <a:lnSpc>
                <a:spcPct val="150000"/>
              </a:lnSpc>
              <a:spcBef>
                <a:spcPct val="0"/>
              </a:spcBef>
              <a:spcAft>
                <a:spcPct val="0"/>
              </a:spcAft>
            </a:pPr>
            <a:r>
              <a:rPr lang="zh-CN" altLang="en-US" kern="0" dirty="0">
                <a:ln w="3175">
                  <a:noFill/>
                </a:ln>
                <a:latin typeface="微软雅黑"/>
                <a:ea typeface="微软雅黑"/>
                <a:sym typeface="微软雅黑"/>
              </a:rPr>
              <a:t>继承和发扬五四运动的科学精神十分必要。通过学习和运用客观真理，可以全面深刻地认识和理解我国国情和历史使命，坚定实现中华民族伟大复兴的理想和信念。</a:t>
            </a:r>
          </a:p>
        </p:txBody>
      </p:sp>
      <p:pic>
        <p:nvPicPr>
          <p:cNvPr id="16" name="图片 15">
            <a:extLst>
              <a:ext uri="{FF2B5EF4-FFF2-40B4-BE49-F238E27FC236}">
                <a16:creationId xmlns:a16="http://schemas.microsoft.com/office/drawing/2014/main" xmlns="" id="{635AFDA0-5054-43EF-8D1C-31887C7024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900000">
            <a:off x="1482110" y="1973211"/>
            <a:ext cx="1887804" cy="1978606"/>
          </a:xfrm>
          <a:prstGeom prst="rect">
            <a:avLst/>
          </a:prstGeom>
        </p:spPr>
      </p:pic>
      <p:sp>
        <p:nvSpPr>
          <p:cNvPr id="17" name="TextBox 60">
            <a:extLst>
              <a:ext uri="{FF2B5EF4-FFF2-40B4-BE49-F238E27FC236}">
                <a16:creationId xmlns:a16="http://schemas.microsoft.com/office/drawing/2014/main" xmlns="" id="{CB2762EC-82E5-4D35-A6EF-AF0F38F71760}"/>
              </a:ext>
            </a:extLst>
          </p:cNvPr>
          <p:cNvSpPr txBox="1">
            <a:spLocks noChangeArrowheads="1"/>
          </p:cNvSpPr>
          <p:nvPr/>
        </p:nvSpPr>
        <p:spPr bwMode="auto">
          <a:xfrm>
            <a:off x="1470128" y="2567791"/>
            <a:ext cx="2000251" cy="1040522"/>
          </a:xfrm>
          <a:prstGeom prst="ellipse">
            <a:avLst/>
          </a:prstGeom>
          <a:noFill/>
          <a:ln w="19050">
            <a:noFill/>
          </a:ln>
        </p:spPr>
        <p:txBody>
          <a:bodyPr wrap="square" lIns="0" tIns="0" rIns="0" bIns="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defTabSz="914332" eaLnBrk="1" hangingPunct="1">
              <a:defRPr/>
            </a:pPr>
            <a:r>
              <a:rPr lang="zh-CN" altLang="en-US" sz="3200" b="1" kern="0" dirty="0">
                <a:solidFill>
                  <a:srgbClr val="C00000"/>
                </a:solidFill>
                <a:latin typeface="微软雅黑"/>
                <a:ea typeface="微软雅黑"/>
                <a:cs typeface="+mn-ea"/>
                <a:sym typeface="微软雅黑"/>
              </a:rPr>
              <a:t>文明思想淡薄</a:t>
            </a:r>
          </a:p>
        </p:txBody>
      </p:sp>
      <p:cxnSp>
        <p:nvCxnSpPr>
          <p:cNvPr id="18" name="直接连接符 17">
            <a:extLst>
              <a:ext uri="{FF2B5EF4-FFF2-40B4-BE49-F238E27FC236}">
                <a16:creationId xmlns:a16="http://schemas.microsoft.com/office/drawing/2014/main" xmlns="" id="{1C4666EC-2350-4D58-B5FD-93EE2C6A35E6}"/>
              </a:ext>
            </a:extLst>
          </p:cNvPr>
          <p:cNvCxnSpPr/>
          <p:nvPr/>
        </p:nvCxnSpPr>
        <p:spPr>
          <a:xfrm>
            <a:off x="3470379" y="2209856"/>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67F279E4-FFD3-4BB0-A797-A9A0E9A669A1}"/>
              </a:ext>
            </a:extLst>
          </p:cNvPr>
          <p:cNvCxnSpPr/>
          <p:nvPr/>
        </p:nvCxnSpPr>
        <p:spPr>
          <a:xfrm>
            <a:off x="3760118" y="3995651"/>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0" name="图片 19">
            <a:extLst>
              <a:ext uri="{FF2B5EF4-FFF2-40B4-BE49-F238E27FC236}">
                <a16:creationId xmlns:a16="http://schemas.microsoft.com/office/drawing/2014/main" xmlns="" id="{A356A83D-AA1B-4724-82D4-DF6D1AF98D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700000" flipH="1">
            <a:off x="8981712" y="4379635"/>
            <a:ext cx="1887804" cy="1978606"/>
          </a:xfrm>
          <a:prstGeom prst="rect">
            <a:avLst/>
          </a:prstGeom>
        </p:spPr>
      </p:pic>
      <p:sp>
        <p:nvSpPr>
          <p:cNvPr id="21" name="TextBox 60">
            <a:extLst>
              <a:ext uri="{FF2B5EF4-FFF2-40B4-BE49-F238E27FC236}">
                <a16:creationId xmlns:a16="http://schemas.microsoft.com/office/drawing/2014/main" xmlns="" id="{7AD73A5D-95F2-48C8-93DE-CBFB6BBBF9DD}"/>
              </a:ext>
            </a:extLst>
          </p:cNvPr>
          <p:cNvSpPr txBox="1">
            <a:spLocks noChangeArrowheads="1"/>
          </p:cNvSpPr>
          <p:nvPr/>
        </p:nvSpPr>
        <p:spPr bwMode="auto">
          <a:xfrm>
            <a:off x="8917346" y="4972106"/>
            <a:ext cx="2030592" cy="1040522"/>
          </a:xfrm>
          <a:prstGeom prst="ellipse">
            <a:avLst/>
          </a:prstGeom>
          <a:noFill/>
          <a:ln w="19050">
            <a:noFill/>
          </a:ln>
        </p:spPr>
        <p:txBody>
          <a:bodyPr wrap="square" lIns="0" tIns="0" rIns="0" bIns="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defTabSz="914332" eaLnBrk="1" hangingPunct="1">
              <a:defRPr/>
            </a:pPr>
            <a:r>
              <a:rPr lang="zh-CN" altLang="en-US" sz="3200" b="1" kern="0" dirty="0">
                <a:solidFill>
                  <a:srgbClr val="C00000"/>
                </a:solidFill>
                <a:latin typeface="微软雅黑"/>
                <a:ea typeface="微软雅黑"/>
                <a:cs typeface="+mn-ea"/>
                <a:sym typeface="微软雅黑"/>
              </a:rPr>
              <a:t>坚定理想信念</a:t>
            </a:r>
          </a:p>
        </p:txBody>
      </p:sp>
      <p:cxnSp>
        <p:nvCxnSpPr>
          <p:cNvPr id="22" name="直接连接符 21">
            <a:extLst>
              <a:ext uri="{FF2B5EF4-FFF2-40B4-BE49-F238E27FC236}">
                <a16:creationId xmlns:a16="http://schemas.microsoft.com/office/drawing/2014/main" xmlns="" id="{1B73CC7C-3F27-4D36-A0AC-116608B92005}"/>
              </a:ext>
            </a:extLst>
          </p:cNvPr>
          <p:cNvCxnSpPr/>
          <p:nvPr/>
        </p:nvCxnSpPr>
        <p:spPr>
          <a:xfrm>
            <a:off x="1536832" y="4290209"/>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EF121058-5BE8-4DF2-BBAF-AE7400DB2C6E}"/>
              </a:ext>
            </a:extLst>
          </p:cNvPr>
          <p:cNvCxnSpPr/>
          <p:nvPr/>
        </p:nvCxnSpPr>
        <p:spPr>
          <a:xfrm>
            <a:off x="1417093" y="6148378"/>
            <a:ext cx="7380514" cy="0"/>
          </a:xfrm>
          <a:prstGeom prst="line">
            <a:avLst/>
          </a:prstGeom>
          <a:ln w="95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3E308C28-3FB9-435C-A531-B983AA77C086}"/>
              </a:ext>
            </a:extLst>
          </p:cNvPr>
          <p:cNvGrpSpPr/>
          <p:nvPr/>
        </p:nvGrpSpPr>
        <p:grpSpPr>
          <a:xfrm>
            <a:off x="3633556" y="1158832"/>
            <a:ext cx="4924888" cy="777588"/>
            <a:chOff x="3729419" y="1263151"/>
            <a:chExt cx="4031922" cy="636598"/>
          </a:xfrm>
        </p:grpSpPr>
        <p:grpSp>
          <p:nvGrpSpPr>
            <p:cNvPr id="25" name="组合 24">
              <a:extLst>
                <a:ext uri="{FF2B5EF4-FFF2-40B4-BE49-F238E27FC236}">
                  <a16:creationId xmlns:a16="http://schemas.microsoft.com/office/drawing/2014/main" xmlns="" id="{B515A305-AD2E-4FE6-A8C6-FFC95D8BB0FD}"/>
                </a:ext>
              </a:extLst>
            </p:cNvPr>
            <p:cNvGrpSpPr/>
            <p:nvPr/>
          </p:nvGrpSpPr>
          <p:grpSpPr>
            <a:xfrm>
              <a:off x="3729419" y="1263151"/>
              <a:ext cx="4031922" cy="636598"/>
              <a:chOff x="3729419" y="1263151"/>
              <a:chExt cx="4031922" cy="636598"/>
            </a:xfrm>
          </p:grpSpPr>
          <p:grpSp>
            <p:nvGrpSpPr>
              <p:cNvPr id="27" name="组合 26">
                <a:extLst>
                  <a:ext uri="{FF2B5EF4-FFF2-40B4-BE49-F238E27FC236}">
                    <a16:creationId xmlns:a16="http://schemas.microsoft.com/office/drawing/2014/main" xmlns="" id="{92275E5E-723A-467D-A7DC-78AB8A667F62}"/>
                  </a:ext>
                </a:extLst>
              </p:cNvPr>
              <p:cNvGrpSpPr/>
              <p:nvPr/>
            </p:nvGrpSpPr>
            <p:grpSpPr>
              <a:xfrm flipH="1">
                <a:off x="7223179" y="1408005"/>
                <a:ext cx="538162" cy="491744"/>
                <a:chOff x="4431419" y="1408005"/>
                <a:chExt cx="538162" cy="491744"/>
              </a:xfrm>
            </p:grpSpPr>
            <p:sp>
              <p:nvSpPr>
                <p:cNvPr id="32" name="任意多边形 49">
                  <a:extLst>
                    <a:ext uri="{FF2B5EF4-FFF2-40B4-BE49-F238E27FC236}">
                      <a16:creationId xmlns:a16="http://schemas.microsoft.com/office/drawing/2014/main" xmlns="" id="{10E81FB5-59C1-4F2C-A43A-31AB85D3FB12}"/>
                    </a:ext>
                  </a:extLst>
                </p:cNvPr>
                <p:cNvSpPr/>
                <p:nvPr/>
              </p:nvSpPr>
              <p:spPr>
                <a:xfrm>
                  <a:off x="4431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sp>
              <p:nvSpPr>
                <p:cNvPr id="33" name="任意多边形 50">
                  <a:extLst>
                    <a:ext uri="{FF2B5EF4-FFF2-40B4-BE49-F238E27FC236}">
                      <a16:creationId xmlns:a16="http://schemas.microsoft.com/office/drawing/2014/main" xmlns="" id="{C48D18AA-7351-40E7-876D-06D2CE34337D}"/>
                    </a:ext>
                  </a:extLst>
                </p:cNvPr>
                <p:cNvSpPr/>
                <p:nvPr/>
              </p:nvSpPr>
              <p:spPr>
                <a:xfrm>
                  <a:off x="4782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C00000">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grpSp>
          <p:grpSp>
            <p:nvGrpSpPr>
              <p:cNvPr id="28" name="组合 27">
                <a:extLst>
                  <a:ext uri="{FF2B5EF4-FFF2-40B4-BE49-F238E27FC236}">
                    <a16:creationId xmlns:a16="http://schemas.microsoft.com/office/drawing/2014/main" xmlns="" id="{08D380E8-E25B-49BE-AD60-600066CC80C0}"/>
                  </a:ext>
                </a:extLst>
              </p:cNvPr>
              <p:cNvGrpSpPr/>
              <p:nvPr/>
            </p:nvGrpSpPr>
            <p:grpSpPr>
              <a:xfrm>
                <a:off x="3729419" y="1408005"/>
                <a:ext cx="538162" cy="491744"/>
                <a:chOff x="3729419" y="1408005"/>
                <a:chExt cx="538162" cy="491744"/>
              </a:xfrm>
            </p:grpSpPr>
            <p:sp>
              <p:nvSpPr>
                <p:cNvPr id="30" name="任意多边形 47">
                  <a:extLst>
                    <a:ext uri="{FF2B5EF4-FFF2-40B4-BE49-F238E27FC236}">
                      <a16:creationId xmlns:a16="http://schemas.microsoft.com/office/drawing/2014/main" xmlns="" id="{4763C8B4-BE0E-4D5F-9E8A-90430AA5E868}"/>
                    </a:ext>
                  </a:extLst>
                </p:cNvPr>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sp>
              <p:nvSpPr>
                <p:cNvPr id="31" name="任意多边形 48">
                  <a:extLst>
                    <a:ext uri="{FF2B5EF4-FFF2-40B4-BE49-F238E27FC236}">
                      <a16:creationId xmlns:a16="http://schemas.microsoft.com/office/drawing/2014/main" xmlns="" id="{4E4C0083-BB97-4AE9-9211-675902666A37}"/>
                    </a:ext>
                  </a:extLst>
                </p:cNvPr>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C00000">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grpSp>
          <p:sp>
            <p:nvSpPr>
              <p:cNvPr id="29" name="矩形 28">
                <a:extLst>
                  <a:ext uri="{FF2B5EF4-FFF2-40B4-BE49-F238E27FC236}">
                    <a16:creationId xmlns:a16="http://schemas.microsoft.com/office/drawing/2014/main" xmlns="" id="{1FD0CBB0-3924-4BC6-A140-74731722FE33}"/>
                  </a:ext>
                </a:extLst>
              </p:cNvPr>
              <p:cNvSpPr/>
              <p:nvPr/>
            </p:nvSpPr>
            <p:spPr>
              <a:xfrm>
                <a:off x="4080310" y="1263151"/>
                <a:ext cx="3330140" cy="499612"/>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sym typeface="微软雅黑"/>
                </a:endParaRPr>
              </a:p>
            </p:txBody>
          </p:sp>
        </p:grpSp>
        <p:sp>
          <p:nvSpPr>
            <p:cNvPr id="26" name="矩形 25">
              <a:extLst>
                <a:ext uri="{FF2B5EF4-FFF2-40B4-BE49-F238E27FC236}">
                  <a16:creationId xmlns:a16="http://schemas.microsoft.com/office/drawing/2014/main" xmlns="" id="{75F88CD7-8357-4206-99CF-0A987680854E}"/>
                </a:ext>
              </a:extLst>
            </p:cNvPr>
            <p:cNvSpPr/>
            <p:nvPr/>
          </p:nvSpPr>
          <p:spPr>
            <a:xfrm>
              <a:off x="4324801" y="1301537"/>
              <a:ext cx="2930811" cy="352340"/>
            </a:xfrm>
            <a:prstGeom prst="rect">
              <a:avLst/>
            </a:prstGeom>
            <a:noFill/>
          </p:spPr>
          <p:txBody>
            <a:bodyPr wrap="square">
              <a:spAutoFit/>
            </a:bodyPr>
            <a:lstStyle/>
            <a:p>
              <a:pPr marL="0" marR="0" lvl="0" indent="0" algn="dist"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bg1"/>
                  </a:solidFill>
                  <a:effectLst/>
                  <a:uLnTx/>
                  <a:uFillTx/>
                  <a:latin typeface="微软雅黑"/>
                  <a:ea typeface="微软雅黑"/>
                  <a:cs typeface="+mn-ea"/>
                  <a:sym typeface="微软雅黑"/>
                </a:rPr>
                <a:t>信仰科学，坚定信念</a:t>
              </a:r>
            </a:p>
          </p:txBody>
        </p:sp>
      </p:grpSp>
    </p:spTree>
    <p:extLst>
      <p:ext uri="{BB962C8B-B14F-4D97-AF65-F5344CB8AC3E}">
        <p14:creationId xmlns:p14="http://schemas.microsoft.com/office/powerpoint/2010/main" val="418675037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38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1500"/>
                            </p:stCondLst>
                            <p:childTnLst>
                              <p:par>
                                <p:cTn id="21" presetID="50" presetClass="entr" presetSubtype="0" decel="100000" fill="hold" grpId="0" nodeType="afterEffect">
                                  <p:stCondLst>
                                    <p:cond delay="0"/>
                                  </p:stCondLst>
                                  <p:iterate type="lt">
                                    <p:tmPct val="14000"/>
                                  </p:iterate>
                                  <p:childTnLst>
                                    <p:set>
                                      <p:cBhvr>
                                        <p:cTn id="22" dur="1" fill="hold">
                                          <p:stCondLst>
                                            <p:cond delay="0"/>
                                          </p:stCondLst>
                                        </p:cTn>
                                        <p:tgtEl>
                                          <p:spTgt spid="14"/>
                                        </p:tgtEl>
                                        <p:attrNameLst>
                                          <p:attrName>style.visibility</p:attrName>
                                        </p:attrNameLst>
                                      </p:cBhvr>
                                      <p:to>
                                        <p:strVal val="visible"/>
                                      </p:to>
                                    </p:set>
                                    <p:anim calcmode="lin" valueType="num">
                                      <p:cBhvr>
                                        <p:cTn id="23" dur="150" fill="hold"/>
                                        <p:tgtEl>
                                          <p:spTgt spid="14"/>
                                        </p:tgtEl>
                                        <p:attrNameLst>
                                          <p:attrName>ppt_w</p:attrName>
                                        </p:attrNameLst>
                                      </p:cBhvr>
                                      <p:tavLst>
                                        <p:tav tm="0">
                                          <p:val>
                                            <p:strVal val="#ppt_w+.3"/>
                                          </p:val>
                                        </p:tav>
                                        <p:tav tm="100000">
                                          <p:val>
                                            <p:strVal val="#ppt_w"/>
                                          </p:val>
                                        </p:tav>
                                      </p:tavLst>
                                    </p:anim>
                                    <p:anim calcmode="lin" valueType="num">
                                      <p:cBhvr>
                                        <p:cTn id="24" dur="150" fill="hold"/>
                                        <p:tgtEl>
                                          <p:spTgt spid="14"/>
                                        </p:tgtEl>
                                        <p:attrNameLst>
                                          <p:attrName>ppt_h</p:attrName>
                                        </p:attrNameLst>
                                      </p:cBhvr>
                                      <p:tavLst>
                                        <p:tav tm="0">
                                          <p:val>
                                            <p:strVal val="#ppt_h"/>
                                          </p:val>
                                        </p:tav>
                                        <p:tav tm="100000">
                                          <p:val>
                                            <p:strVal val="#ppt_h"/>
                                          </p:val>
                                        </p:tav>
                                      </p:tavLst>
                                    </p:anim>
                                    <p:animEffect transition="in" filter="fade">
                                      <p:cBhvr>
                                        <p:cTn id="25" dur="150"/>
                                        <p:tgtEl>
                                          <p:spTgt spid="14"/>
                                        </p:tgtEl>
                                      </p:cBhvr>
                                    </p:animEffect>
                                  </p:childTnLst>
                                </p:cTn>
                              </p:par>
                              <p:par>
                                <p:cTn id="26" presetID="2" presetClass="entr" presetSubtype="2" decel="3800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1000" fill="hold"/>
                                        <p:tgtEl>
                                          <p:spTgt spid="20"/>
                                        </p:tgtEl>
                                        <p:attrNameLst>
                                          <p:attrName>ppt_x</p:attrName>
                                        </p:attrNameLst>
                                      </p:cBhvr>
                                      <p:tavLst>
                                        <p:tav tm="0">
                                          <p:val>
                                            <p:strVal val="1+#ppt_w/2"/>
                                          </p:val>
                                        </p:tav>
                                        <p:tav tm="100000">
                                          <p:val>
                                            <p:strVal val="#ppt_x"/>
                                          </p:val>
                                        </p:tav>
                                      </p:tavLst>
                                    </p:anim>
                                    <p:anim calcmode="lin" valueType="num">
                                      <p:cBhvr additive="base">
                                        <p:cTn id="29" dur="10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2" decel="3800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3771"/>
                            </p:stCondLst>
                            <p:childTnLst>
                              <p:par>
                                <p:cTn id="35" presetID="2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par>
                                <p:cTn id="38" presetID="22" presetClass="entr" presetSubtype="2"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childTnLst>
                          </p:cTn>
                        </p:par>
                        <p:par>
                          <p:cTn id="41" fill="hold">
                            <p:stCondLst>
                              <p:cond delay="4271"/>
                            </p:stCondLst>
                            <p:childTnLst>
                              <p:par>
                                <p:cTn id="42" presetID="50" presetClass="entr" presetSubtype="0" decel="100000" fill="hold" grpId="0" nodeType="afterEffect">
                                  <p:stCondLst>
                                    <p:cond delay="0"/>
                                  </p:stCondLst>
                                  <p:iterate type="lt">
                                    <p:tmPct val="14000"/>
                                  </p:iterate>
                                  <p:childTnLst>
                                    <p:set>
                                      <p:cBhvr>
                                        <p:cTn id="43" dur="1" fill="hold">
                                          <p:stCondLst>
                                            <p:cond delay="0"/>
                                          </p:stCondLst>
                                        </p:cTn>
                                        <p:tgtEl>
                                          <p:spTgt spid="15"/>
                                        </p:tgtEl>
                                        <p:attrNameLst>
                                          <p:attrName>style.visibility</p:attrName>
                                        </p:attrNameLst>
                                      </p:cBhvr>
                                      <p:to>
                                        <p:strVal val="visible"/>
                                      </p:to>
                                    </p:set>
                                    <p:anim calcmode="lin" valueType="num">
                                      <p:cBhvr>
                                        <p:cTn id="44" dur="150" fill="hold"/>
                                        <p:tgtEl>
                                          <p:spTgt spid="15"/>
                                        </p:tgtEl>
                                        <p:attrNameLst>
                                          <p:attrName>ppt_w</p:attrName>
                                        </p:attrNameLst>
                                      </p:cBhvr>
                                      <p:tavLst>
                                        <p:tav tm="0">
                                          <p:val>
                                            <p:strVal val="#ppt_w+.3"/>
                                          </p:val>
                                        </p:tav>
                                        <p:tav tm="100000">
                                          <p:val>
                                            <p:strVal val="#ppt_w"/>
                                          </p:val>
                                        </p:tav>
                                      </p:tavLst>
                                    </p:anim>
                                    <p:anim calcmode="lin" valueType="num">
                                      <p:cBhvr>
                                        <p:cTn id="45" dur="150" fill="hold"/>
                                        <p:tgtEl>
                                          <p:spTgt spid="15"/>
                                        </p:tgtEl>
                                        <p:attrNameLst>
                                          <p:attrName>ppt_h</p:attrName>
                                        </p:attrNameLst>
                                      </p:cBhvr>
                                      <p:tavLst>
                                        <p:tav tm="0">
                                          <p:val>
                                            <p:strVal val="#ppt_h"/>
                                          </p:val>
                                        </p:tav>
                                        <p:tav tm="100000">
                                          <p:val>
                                            <p:strVal val="#ppt_h"/>
                                          </p:val>
                                        </p:tav>
                                      </p:tavLst>
                                    </p:anim>
                                    <p:animEffect transition="in" filter="fade">
                                      <p:cBhvr>
                                        <p:cTn id="46" dur="150"/>
                                        <p:tgtEl>
                                          <p:spTgt spid="15"/>
                                        </p:tgtEl>
                                      </p:cBhvr>
                                    </p:animEffect>
                                  </p:childTnLst>
                                </p:cTn>
                              </p:par>
                            </p:childTnLst>
                          </p:cTn>
                        </p:par>
                        <p:par>
                          <p:cTn id="47" fill="hold">
                            <p:stCondLst>
                              <p:cond delay="5912"/>
                            </p:stCondLst>
                            <p:childTnLst>
                              <p:par>
                                <p:cTn id="48" presetID="16" presetClass="entr" presetSubtype="2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5F6B8C26-C95B-4D27-9AB6-7A2D46EAE2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86651"/>
            <a:ext cx="12192000" cy="4210067"/>
          </a:xfrm>
          <a:prstGeom prst="rect">
            <a:avLst/>
          </a:prstGeom>
        </p:spPr>
      </p:pic>
      <p:sp>
        <p:nvSpPr>
          <p:cNvPr id="4" name="文本框 3">
            <a:extLst>
              <a:ext uri="{FF2B5EF4-FFF2-40B4-BE49-F238E27FC236}">
                <a16:creationId xmlns:a16="http://schemas.microsoft.com/office/drawing/2014/main" xmlns="" id="{A9D6800A-019B-403D-9B0E-87C1C288EE0D}"/>
              </a:ext>
            </a:extLst>
          </p:cNvPr>
          <p:cNvSpPr txBox="1"/>
          <p:nvPr/>
        </p:nvSpPr>
        <p:spPr>
          <a:xfrm>
            <a:off x="4058869" y="3401704"/>
            <a:ext cx="5016896" cy="1569660"/>
          </a:xfrm>
          <a:prstGeom prst="rect">
            <a:avLst/>
          </a:prstGeom>
          <a:noFill/>
        </p:spPr>
        <p:txBody>
          <a:bodyPr wrap="square" rtlCol="0">
            <a:spAutoFit/>
          </a:bodyPr>
          <a:lstStyle/>
          <a:p>
            <a:pPr algn="ctr" defTabSz="1218692"/>
            <a:r>
              <a:rPr lang="zh-CN" altLang="en-US" sz="4800" b="1" dirty="0">
                <a:solidFill>
                  <a:srgbClr val="C00000"/>
                </a:solidFill>
                <a:latin typeface="微软雅黑"/>
                <a:ea typeface="微软雅黑"/>
                <a:sym typeface="微软雅黑"/>
              </a:rPr>
              <a:t>弘扬五四精神做合格团员</a:t>
            </a:r>
          </a:p>
        </p:txBody>
      </p:sp>
      <p:pic>
        <p:nvPicPr>
          <p:cNvPr id="5" name="Picture 4">
            <a:extLst>
              <a:ext uri="{FF2B5EF4-FFF2-40B4-BE49-F238E27FC236}">
                <a16:creationId xmlns:a16="http://schemas.microsoft.com/office/drawing/2014/main" xmlns="" id="{55CA00CF-7076-4DA5-887E-4C457C4DD46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058865" y="1042519"/>
            <a:ext cx="4119603" cy="205980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a:extLst>
              <a:ext uri="{FF2B5EF4-FFF2-40B4-BE49-F238E27FC236}">
                <a16:creationId xmlns:a16="http://schemas.microsoft.com/office/drawing/2014/main" xmlns="" id="{BE4D141A-5596-441C-8DFB-7D58D5FAB8CB}"/>
              </a:ext>
            </a:extLst>
          </p:cNvPr>
          <p:cNvGrpSpPr/>
          <p:nvPr/>
        </p:nvGrpSpPr>
        <p:grpSpPr>
          <a:xfrm>
            <a:off x="2903447" y="3449613"/>
            <a:ext cx="1155418" cy="1155705"/>
            <a:chOff x="1424722" y="3241695"/>
            <a:chExt cx="1036261" cy="1036518"/>
          </a:xfrm>
        </p:grpSpPr>
        <p:sp>
          <p:nvSpPr>
            <p:cNvPr id="7" name="Oval 53">
              <a:extLst>
                <a:ext uri="{FF2B5EF4-FFF2-40B4-BE49-F238E27FC236}">
                  <a16:creationId xmlns:a16="http://schemas.microsoft.com/office/drawing/2014/main" xmlns="" id="{AEE392A3-2F31-483C-B1C6-81F679F3784F}"/>
                </a:ext>
              </a:extLst>
            </p:cNvPr>
            <p:cNvSpPr>
              <a:spLocks noChangeArrowheads="1"/>
            </p:cNvSpPr>
            <p:nvPr/>
          </p:nvSpPr>
          <p:spPr bwMode="auto">
            <a:xfrm>
              <a:off x="1424722" y="3241695"/>
              <a:ext cx="1036261" cy="1036518"/>
            </a:xfrm>
            <a:prstGeom prst="ellipse">
              <a:avLst/>
            </a:prstGeom>
            <a:solidFill>
              <a:srgbClr val="E7423F"/>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04" tIns="45702" rIns="91404" bIns="45702" anchor="ctr"/>
            <a:lstStyle/>
            <a:p>
              <a:pPr algn="ctr" defTabSz="1218682">
                <a:defRPr/>
              </a:pPr>
              <a:endParaRPr lang="zh-CN" altLang="en-US" sz="5865" kern="0">
                <a:solidFill>
                  <a:prstClr val="white"/>
                </a:solidFill>
                <a:latin typeface="微软雅黑"/>
                <a:ea typeface="微软雅黑"/>
                <a:cs typeface="+mn-ea"/>
                <a:sym typeface="微软雅黑"/>
              </a:endParaRPr>
            </a:p>
          </p:txBody>
        </p:sp>
        <p:sp>
          <p:nvSpPr>
            <p:cNvPr id="8" name="Text Box 58">
              <a:extLst>
                <a:ext uri="{FF2B5EF4-FFF2-40B4-BE49-F238E27FC236}">
                  <a16:creationId xmlns:a16="http://schemas.microsoft.com/office/drawing/2014/main" xmlns="" id="{F5E95926-EE7B-441A-A986-A33CE0CAA898}"/>
                </a:ext>
              </a:extLst>
            </p:cNvPr>
            <p:cNvSpPr txBox="1">
              <a:spLocks noChangeArrowheads="1"/>
            </p:cNvSpPr>
            <p:nvPr/>
          </p:nvSpPr>
          <p:spPr bwMode="auto">
            <a:xfrm>
              <a:off x="1493199" y="3414925"/>
              <a:ext cx="899306" cy="69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4" tIns="45702" rIns="91404" bIns="45702">
              <a:spAutoFit/>
            </a:bodyPr>
            <a:lstStyle/>
            <a:p>
              <a:pPr algn="ctr" defTabSz="1218682">
                <a:defRPr/>
              </a:pPr>
              <a:r>
                <a:rPr lang="en-US" altLang="zh-CN" sz="4400" b="1" kern="0" dirty="0">
                  <a:solidFill>
                    <a:prstClr val="white"/>
                  </a:solidFill>
                  <a:latin typeface="微软雅黑"/>
                  <a:ea typeface="微软雅黑"/>
                  <a:cs typeface="+mn-ea"/>
                  <a:sym typeface="微软雅黑"/>
                </a:rPr>
                <a:t>04</a:t>
              </a:r>
            </a:p>
          </p:txBody>
        </p:sp>
      </p:grpSp>
    </p:spTree>
    <p:extLst>
      <p:ext uri="{BB962C8B-B14F-4D97-AF65-F5344CB8AC3E}">
        <p14:creationId xmlns:p14="http://schemas.microsoft.com/office/powerpoint/2010/main" val="139985445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1" presetClass="entr" presetSubtype="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650"/>
                                        <p:tgtEl>
                                          <p:spTgt spid="6"/>
                                        </p:tgtEl>
                                      </p:cBhvr>
                                    </p:animEffect>
                                  </p:childTnLst>
                                </p:cTn>
                              </p:par>
                            </p:childTnLst>
                          </p:cTn>
                        </p:par>
                        <p:par>
                          <p:cTn id="19" fill="hold">
                            <p:stCondLst>
                              <p:cond delay="215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C055E75-FEC2-4714-8EAD-03AEFDEF76B7}"/>
              </a:ext>
            </a:extLst>
          </p:cNvPr>
          <p:cNvGrpSpPr/>
          <p:nvPr/>
        </p:nvGrpSpPr>
        <p:grpSpPr>
          <a:xfrm>
            <a:off x="4079774" y="1733544"/>
            <a:ext cx="8112226" cy="1179690"/>
            <a:chOff x="2832784" y="1775637"/>
            <a:chExt cx="7179420" cy="1179690"/>
          </a:xfrm>
        </p:grpSpPr>
        <p:sp>
          <p:nvSpPr>
            <p:cNvPr id="3" name="矩形 2">
              <a:extLst>
                <a:ext uri="{FF2B5EF4-FFF2-40B4-BE49-F238E27FC236}">
                  <a16:creationId xmlns:a16="http://schemas.microsoft.com/office/drawing/2014/main" xmlns="" id="{BA9C81BF-1434-4B99-BAA4-CBB8060B59CB}"/>
                </a:ext>
              </a:extLst>
            </p:cNvPr>
            <p:cNvSpPr/>
            <p:nvPr/>
          </p:nvSpPr>
          <p:spPr>
            <a:xfrm>
              <a:off x="2832784" y="1775637"/>
              <a:ext cx="7179420" cy="1179690"/>
            </a:xfrm>
            <a:prstGeom prst="rect">
              <a:avLst/>
            </a:prstGeom>
            <a:solidFill>
              <a:srgbClr val="C00000"/>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a:ea typeface="微软雅黑"/>
                <a:sym typeface="微软雅黑"/>
              </a:endParaRPr>
            </a:p>
          </p:txBody>
        </p:sp>
        <p:sp>
          <p:nvSpPr>
            <p:cNvPr id="4" name="标题 1">
              <a:extLst>
                <a:ext uri="{FF2B5EF4-FFF2-40B4-BE49-F238E27FC236}">
                  <a16:creationId xmlns:a16="http://schemas.microsoft.com/office/drawing/2014/main" xmlns="" id="{AA898278-A3FE-4D47-9137-88EB5B25D90D}"/>
                </a:ext>
              </a:extLst>
            </p:cNvPr>
            <p:cNvSpPr txBox="1">
              <a:spLocks/>
            </p:cNvSpPr>
            <p:nvPr/>
          </p:nvSpPr>
          <p:spPr>
            <a:xfrm>
              <a:off x="3069002" y="2141603"/>
              <a:ext cx="6677234" cy="49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2800" b="1" kern="0" dirty="0">
                  <a:solidFill>
                    <a:schemeClr val="bg1"/>
                  </a:solidFill>
                  <a:latin typeface="微软雅黑"/>
                  <a:ea typeface="微软雅黑"/>
                  <a:cs typeface="+mn-ea"/>
                  <a:sym typeface="微软雅黑"/>
                </a:rPr>
                <a:t>弘扬五四精神 建功新时代必须坚定信念</a:t>
              </a:r>
            </a:p>
          </p:txBody>
        </p:sp>
      </p:grpSp>
      <p:grpSp>
        <p:nvGrpSpPr>
          <p:cNvPr id="5" name="组合 4">
            <a:extLst>
              <a:ext uri="{FF2B5EF4-FFF2-40B4-BE49-F238E27FC236}">
                <a16:creationId xmlns:a16="http://schemas.microsoft.com/office/drawing/2014/main" xmlns="" id="{90B70D80-AF03-438E-BEBD-0DD8C4D75089}"/>
              </a:ext>
            </a:extLst>
          </p:cNvPr>
          <p:cNvGrpSpPr/>
          <p:nvPr/>
        </p:nvGrpSpPr>
        <p:grpSpPr>
          <a:xfrm>
            <a:off x="1055438" y="1673998"/>
            <a:ext cx="1071309" cy="1298777"/>
            <a:chOff x="347067" y="1692297"/>
            <a:chExt cx="1534895" cy="1817786"/>
          </a:xfrm>
        </p:grpSpPr>
        <p:sp>
          <p:nvSpPr>
            <p:cNvPr id="6" name="矩形 5">
              <a:extLst>
                <a:ext uri="{FF2B5EF4-FFF2-40B4-BE49-F238E27FC236}">
                  <a16:creationId xmlns:a16="http://schemas.microsoft.com/office/drawing/2014/main" xmlns="" id="{B61FCD6E-862A-48AB-B7F0-78D78BEFC14F}"/>
                </a:ext>
              </a:extLst>
            </p:cNvPr>
            <p:cNvSpPr/>
            <p:nvPr/>
          </p:nvSpPr>
          <p:spPr>
            <a:xfrm>
              <a:off x="347067" y="1775636"/>
              <a:ext cx="1534895" cy="1651111"/>
            </a:xfrm>
            <a:prstGeom prst="rect">
              <a:avLst/>
            </a:prstGeom>
            <a:solidFill>
              <a:srgbClr val="ED7D31"/>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a:ea typeface="微软雅黑"/>
                <a:sym typeface="微软雅黑"/>
              </a:endParaRPr>
            </a:p>
          </p:txBody>
        </p:sp>
        <p:sp>
          <p:nvSpPr>
            <p:cNvPr id="7" name="标题 1">
              <a:extLst>
                <a:ext uri="{FF2B5EF4-FFF2-40B4-BE49-F238E27FC236}">
                  <a16:creationId xmlns:a16="http://schemas.microsoft.com/office/drawing/2014/main" xmlns="" id="{48975864-18F3-4F3A-9976-B53EEA3AE1BB}"/>
                </a:ext>
              </a:extLst>
            </p:cNvPr>
            <p:cNvSpPr txBox="1">
              <a:spLocks/>
            </p:cNvSpPr>
            <p:nvPr/>
          </p:nvSpPr>
          <p:spPr>
            <a:xfrm>
              <a:off x="715490" y="1692297"/>
              <a:ext cx="1055154" cy="181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fontAlgn="base">
                <a:lnSpc>
                  <a:spcPct val="100000"/>
                </a:lnSpc>
                <a:spcBef>
                  <a:spcPts val="0"/>
                </a:spcBef>
                <a:spcAft>
                  <a:spcPct val="0"/>
                </a:spcAft>
                <a:defRPr/>
              </a:pPr>
              <a:r>
                <a:rPr lang="en-US" altLang="zh-CN" sz="8000" kern="0" dirty="0">
                  <a:solidFill>
                    <a:srgbClr val="FFFFFF"/>
                  </a:solidFill>
                  <a:latin typeface="微软雅黑"/>
                  <a:ea typeface="微软雅黑"/>
                  <a:sym typeface="微软雅黑"/>
                </a:rPr>
                <a:t>1</a:t>
              </a:r>
              <a:endParaRPr sz="8000" kern="0" dirty="0">
                <a:solidFill>
                  <a:srgbClr val="FFFFFF"/>
                </a:solidFill>
                <a:latin typeface="微软雅黑"/>
                <a:ea typeface="微软雅黑"/>
                <a:sym typeface="微软雅黑"/>
              </a:endParaRPr>
            </a:p>
          </p:txBody>
        </p:sp>
      </p:grpSp>
      <p:sp>
        <p:nvSpPr>
          <p:cNvPr id="8" name="矩形 7">
            <a:extLst>
              <a:ext uri="{FF2B5EF4-FFF2-40B4-BE49-F238E27FC236}">
                <a16:creationId xmlns:a16="http://schemas.microsoft.com/office/drawing/2014/main" xmlns="" id="{6ED9922D-D566-4B43-82E6-2CE232FDB217}"/>
              </a:ext>
            </a:extLst>
          </p:cNvPr>
          <p:cNvSpPr/>
          <p:nvPr/>
        </p:nvSpPr>
        <p:spPr>
          <a:xfrm>
            <a:off x="1055438" y="2972775"/>
            <a:ext cx="10441160" cy="3248457"/>
          </a:xfrm>
          <a:prstGeom prst="rect">
            <a:avLst/>
          </a:prstGeom>
          <a:noFill/>
          <a:ln w="19050" cap="flat" cmpd="sng" algn="ctr">
            <a:solidFill>
              <a:srgbClr val="C00000"/>
            </a:solidFill>
            <a:prstDash val="sysDot"/>
          </a:ln>
          <a:effectLst/>
        </p:spPr>
        <p:txBody>
          <a:bodyPr rtlCol="0" anchor="ctr"/>
          <a:lstStyle/>
          <a:p>
            <a:pPr algn="ctr" defTabSz="914400" fontAlgn="base">
              <a:spcBef>
                <a:spcPct val="0"/>
              </a:spcBef>
              <a:spcAft>
                <a:spcPct val="0"/>
              </a:spcAft>
              <a:defRPr/>
            </a:pPr>
            <a:endParaRPr lang="zh-CN" altLang="en-US" sz="4000" b="1" kern="0">
              <a:solidFill>
                <a:srgbClr val="FFFDFB"/>
              </a:solidFill>
              <a:latin typeface="微软雅黑"/>
              <a:ea typeface="微软雅黑"/>
              <a:sym typeface="微软雅黑"/>
            </a:endParaRPr>
          </a:p>
        </p:txBody>
      </p:sp>
      <p:sp>
        <p:nvSpPr>
          <p:cNvPr id="9" name="矩形 8">
            <a:extLst>
              <a:ext uri="{FF2B5EF4-FFF2-40B4-BE49-F238E27FC236}">
                <a16:creationId xmlns:a16="http://schemas.microsoft.com/office/drawing/2014/main" xmlns="" id="{BEB6BA3A-4F2E-45EB-813B-828C0E5B97AB}"/>
              </a:ext>
            </a:extLst>
          </p:cNvPr>
          <p:cNvSpPr/>
          <p:nvPr/>
        </p:nvSpPr>
        <p:spPr>
          <a:xfrm>
            <a:off x="2049051" y="3429000"/>
            <a:ext cx="4050984" cy="2585323"/>
          </a:xfrm>
          <a:prstGeom prst="rect">
            <a:avLst/>
          </a:prstGeom>
          <a:noFill/>
        </p:spPr>
        <p:txBody>
          <a:bodyPr wrap="square">
            <a:spAutoFit/>
          </a:bodyPr>
          <a:lstStyle/>
          <a:p>
            <a:pPr marL="285750" indent="-285750" algn="just" defTabSz="914377" fontAlgn="base">
              <a:lnSpc>
                <a:spcPct val="150000"/>
              </a:lnSpc>
              <a:spcBef>
                <a:spcPct val="0"/>
              </a:spcBef>
              <a:spcAft>
                <a:spcPct val="0"/>
              </a:spcAft>
              <a:buFont typeface="Wingdings" panose="05000000000000000000" pitchFamily="2" charset="2"/>
              <a:buChar char="Ø"/>
              <a:defRPr/>
            </a:pPr>
            <a:r>
              <a:rPr lang="zh-CN" altLang="en-US" kern="0" dirty="0">
                <a:solidFill>
                  <a:prstClr val="black"/>
                </a:solidFill>
                <a:latin typeface="微软雅黑"/>
                <a:ea typeface="微软雅黑"/>
                <a:cs typeface="+mn-ea"/>
                <a:sym typeface="微软雅黑"/>
              </a:rPr>
              <a:t>五四运动前后，一大批先进青年站在历史的洪流中独立思考，以“公理”对抗“强权”，取得了胜利。如今，我们青年应当将马克思主义思想当做自己终生的信仰，才不会偏离人生的航向。</a:t>
            </a:r>
          </a:p>
        </p:txBody>
      </p:sp>
      <p:pic>
        <p:nvPicPr>
          <p:cNvPr id="10" name="图片 9">
            <a:extLst>
              <a:ext uri="{FF2B5EF4-FFF2-40B4-BE49-F238E27FC236}">
                <a16:creationId xmlns:a16="http://schemas.microsoft.com/office/drawing/2014/main" xmlns="" id="{0F6F85A4-35F9-47D5-A30E-B38DA5470F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6747" y="1733542"/>
            <a:ext cx="1953027" cy="1179691"/>
          </a:xfrm>
          <a:prstGeom prst="rect">
            <a:avLst/>
          </a:prstGeom>
        </p:spPr>
      </p:pic>
      <p:pic>
        <p:nvPicPr>
          <p:cNvPr id="14" name="图片 13">
            <a:extLst>
              <a:ext uri="{FF2B5EF4-FFF2-40B4-BE49-F238E27FC236}">
                <a16:creationId xmlns:a16="http://schemas.microsoft.com/office/drawing/2014/main" xmlns="" id="{88D2C408-B224-426D-B771-EAD20F14BF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53063" y="2899951"/>
            <a:ext cx="3443536" cy="3321281"/>
          </a:xfrm>
          <a:prstGeom prst="rect">
            <a:avLst/>
          </a:prstGeom>
        </p:spPr>
      </p:pic>
    </p:spTree>
    <p:extLst>
      <p:ext uri="{BB962C8B-B14F-4D97-AF65-F5344CB8AC3E}">
        <p14:creationId xmlns:p14="http://schemas.microsoft.com/office/powerpoint/2010/main" val="92847470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par>
                          <p:cTn id="20" fill="hold">
                            <p:stCondLst>
                              <p:cond delay="1000"/>
                            </p:stCondLst>
                            <p:childTnLst>
                              <p:par>
                                <p:cTn id="21" presetID="21"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DB4B32-85CA-4E78-B584-DF5A4A3CDDE8}"/>
              </a:ext>
            </a:extLst>
          </p:cNvPr>
          <p:cNvGrpSpPr/>
          <p:nvPr/>
        </p:nvGrpSpPr>
        <p:grpSpPr>
          <a:xfrm>
            <a:off x="4404" y="1366410"/>
            <a:ext cx="8110659" cy="1179690"/>
            <a:chOff x="3251354" y="1775637"/>
            <a:chExt cx="8110659" cy="1179690"/>
          </a:xfrm>
        </p:grpSpPr>
        <p:sp>
          <p:nvSpPr>
            <p:cNvPr id="3" name="矩形 2">
              <a:extLst>
                <a:ext uri="{FF2B5EF4-FFF2-40B4-BE49-F238E27FC236}">
                  <a16:creationId xmlns:a16="http://schemas.microsoft.com/office/drawing/2014/main" xmlns="" id="{E8C92379-1587-4227-BA2B-A0A9A381F966}"/>
                </a:ext>
              </a:extLst>
            </p:cNvPr>
            <p:cNvSpPr/>
            <p:nvPr/>
          </p:nvSpPr>
          <p:spPr>
            <a:xfrm>
              <a:off x="3251354" y="1775637"/>
              <a:ext cx="7994785" cy="1179690"/>
            </a:xfrm>
            <a:prstGeom prst="rect">
              <a:avLst/>
            </a:prstGeom>
            <a:solidFill>
              <a:srgbClr val="C00000"/>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a:ea typeface="微软雅黑"/>
                <a:sym typeface="微软雅黑"/>
              </a:endParaRPr>
            </a:p>
          </p:txBody>
        </p:sp>
        <p:sp>
          <p:nvSpPr>
            <p:cNvPr id="4" name="标题 1">
              <a:extLst>
                <a:ext uri="{FF2B5EF4-FFF2-40B4-BE49-F238E27FC236}">
                  <a16:creationId xmlns:a16="http://schemas.microsoft.com/office/drawing/2014/main" xmlns="" id="{2C1BCE8E-97C2-4933-AE99-35986DA606DD}"/>
                </a:ext>
              </a:extLst>
            </p:cNvPr>
            <p:cNvSpPr txBox="1">
              <a:spLocks/>
            </p:cNvSpPr>
            <p:nvPr/>
          </p:nvSpPr>
          <p:spPr>
            <a:xfrm>
              <a:off x="4188475" y="2207490"/>
              <a:ext cx="7173538" cy="49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2800" b="1" kern="0" dirty="0">
                  <a:solidFill>
                    <a:schemeClr val="bg1"/>
                  </a:solidFill>
                  <a:latin typeface="微软雅黑"/>
                  <a:ea typeface="微软雅黑"/>
                  <a:cs typeface="+mn-ea"/>
                  <a:sym typeface="微软雅黑"/>
                </a:rPr>
                <a:t>弘扬五四精神建功 新时代必须敢作敢为</a:t>
              </a:r>
            </a:p>
          </p:txBody>
        </p:sp>
      </p:grpSp>
      <p:grpSp>
        <p:nvGrpSpPr>
          <p:cNvPr id="5" name="组合 4">
            <a:extLst>
              <a:ext uri="{FF2B5EF4-FFF2-40B4-BE49-F238E27FC236}">
                <a16:creationId xmlns:a16="http://schemas.microsoft.com/office/drawing/2014/main" xmlns="" id="{EF17BF01-C38E-410E-A28A-08F069A44162}"/>
              </a:ext>
            </a:extLst>
          </p:cNvPr>
          <p:cNvGrpSpPr/>
          <p:nvPr/>
        </p:nvGrpSpPr>
        <p:grpSpPr>
          <a:xfrm>
            <a:off x="10132853" y="1306864"/>
            <a:ext cx="1071309" cy="1298777"/>
            <a:chOff x="347067" y="1692297"/>
            <a:chExt cx="1534895" cy="1817786"/>
          </a:xfrm>
        </p:grpSpPr>
        <p:sp>
          <p:nvSpPr>
            <p:cNvPr id="6" name="矩形 5">
              <a:extLst>
                <a:ext uri="{FF2B5EF4-FFF2-40B4-BE49-F238E27FC236}">
                  <a16:creationId xmlns:a16="http://schemas.microsoft.com/office/drawing/2014/main" xmlns="" id="{129623DF-0B3B-42C6-A163-C76CE923A995}"/>
                </a:ext>
              </a:extLst>
            </p:cNvPr>
            <p:cNvSpPr/>
            <p:nvPr/>
          </p:nvSpPr>
          <p:spPr>
            <a:xfrm>
              <a:off x="347067" y="1775636"/>
              <a:ext cx="1534895" cy="1651111"/>
            </a:xfrm>
            <a:prstGeom prst="rect">
              <a:avLst/>
            </a:prstGeom>
            <a:solidFill>
              <a:srgbClr val="ED7D31"/>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a:ea typeface="微软雅黑"/>
                <a:sym typeface="微软雅黑"/>
              </a:endParaRPr>
            </a:p>
          </p:txBody>
        </p:sp>
        <p:sp>
          <p:nvSpPr>
            <p:cNvPr id="7" name="标题 1">
              <a:extLst>
                <a:ext uri="{FF2B5EF4-FFF2-40B4-BE49-F238E27FC236}">
                  <a16:creationId xmlns:a16="http://schemas.microsoft.com/office/drawing/2014/main" xmlns="" id="{13146DB1-7EAD-4096-B994-403395A1E1E9}"/>
                </a:ext>
              </a:extLst>
            </p:cNvPr>
            <p:cNvSpPr txBox="1">
              <a:spLocks/>
            </p:cNvSpPr>
            <p:nvPr/>
          </p:nvSpPr>
          <p:spPr>
            <a:xfrm>
              <a:off x="679099" y="1692297"/>
              <a:ext cx="1055154" cy="181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fontAlgn="base">
                <a:lnSpc>
                  <a:spcPct val="100000"/>
                </a:lnSpc>
                <a:spcBef>
                  <a:spcPts val="0"/>
                </a:spcBef>
                <a:spcAft>
                  <a:spcPct val="0"/>
                </a:spcAft>
                <a:defRPr/>
              </a:pPr>
              <a:r>
                <a:rPr lang="en-US" altLang="zh-CN" sz="8000" kern="0" dirty="0">
                  <a:solidFill>
                    <a:srgbClr val="FFFFFF"/>
                  </a:solidFill>
                  <a:latin typeface="微软雅黑"/>
                  <a:ea typeface="微软雅黑"/>
                  <a:sym typeface="微软雅黑"/>
                </a:rPr>
                <a:t>2</a:t>
              </a:r>
              <a:endParaRPr sz="8000" kern="0" dirty="0">
                <a:solidFill>
                  <a:srgbClr val="FFFFFF"/>
                </a:solidFill>
                <a:latin typeface="微软雅黑"/>
                <a:ea typeface="微软雅黑"/>
                <a:sym typeface="微软雅黑"/>
              </a:endParaRPr>
            </a:p>
          </p:txBody>
        </p:sp>
      </p:grpSp>
      <p:sp>
        <p:nvSpPr>
          <p:cNvPr id="8" name="矩形 7">
            <a:extLst>
              <a:ext uri="{FF2B5EF4-FFF2-40B4-BE49-F238E27FC236}">
                <a16:creationId xmlns:a16="http://schemas.microsoft.com/office/drawing/2014/main" xmlns="" id="{878DABB6-4A73-4664-A090-0E8AD6E9E26C}"/>
              </a:ext>
            </a:extLst>
          </p:cNvPr>
          <p:cNvSpPr/>
          <p:nvPr/>
        </p:nvSpPr>
        <p:spPr>
          <a:xfrm>
            <a:off x="987838" y="2594693"/>
            <a:ext cx="10216324" cy="3929240"/>
          </a:xfrm>
          <a:prstGeom prst="rect">
            <a:avLst/>
          </a:prstGeom>
          <a:noFill/>
          <a:ln w="19050" cap="flat" cmpd="sng" algn="ctr">
            <a:solidFill>
              <a:srgbClr val="C00000"/>
            </a:solidFill>
            <a:prstDash val="sysDot"/>
          </a:ln>
          <a:effectLst/>
        </p:spPr>
        <p:txBody>
          <a:bodyPr rtlCol="0" anchor="ctr"/>
          <a:lstStyle/>
          <a:p>
            <a:pPr algn="ctr" defTabSz="914400" fontAlgn="base">
              <a:spcBef>
                <a:spcPct val="0"/>
              </a:spcBef>
              <a:spcAft>
                <a:spcPct val="0"/>
              </a:spcAft>
              <a:defRPr/>
            </a:pPr>
            <a:endParaRPr lang="zh-CN" altLang="en-US" sz="4000" b="1" kern="0">
              <a:solidFill>
                <a:srgbClr val="FFFDFB"/>
              </a:solidFill>
              <a:latin typeface="微软雅黑"/>
              <a:ea typeface="微软雅黑"/>
              <a:sym typeface="微软雅黑"/>
            </a:endParaRPr>
          </a:p>
        </p:txBody>
      </p:sp>
      <p:sp>
        <p:nvSpPr>
          <p:cNvPr id="9" name="矩形 8">
            <a:extLst>
              <a:ext uri="{FF2B5EF4-FFF2-40B4-BE49-F238E27FC236}">
                <a16:creationId xmlns:a16="http://schemas.microsoft.com/office/drawing/2014/main" xmlns="" id="{BEC3A2B2-8745-4B4A-945D-7CE263C68B93}"/>
              </a:ext>
            </a:extLst>
          </p:cNvPr>
          <p:cNvSpPr/>
          <p:nvPr/>
        </p:nvSpPr>
        <p:spPr>
          <a:xfrm>
            <a:off x="5064989" y="3282736"/>
            <a:ext cx="5868400" cy="2585323"/>
          </a:xfrm>
          <a:prstGeom prst="rect">
            <a:avLst/>
          </a:prstGeom>
          <a:noFill/>
        </p:spPr>
        <p:txBody>
          <a:bodyPr wrap="square">
            <a:spAutoFit/>
          </a:bodyPr>
          <a:lstStyle/>
          <a:p>
            <a:pPr marL="285750" indent="-285750" algn="just" defTabSz="914377" fontAlgn="base">
              <a:lnSpc>
                <a:spcPct val="150000"/>
              </a:lnSpc>
              <a:spcBef>
                <a:spcPct val="0"/>
              </a:spcBef>
              <a:spcAft>
                <a:spcPct val="0"/>
              </a:spcAft>
              <a:buFont typeface="Wingdings" panose="05000000000000000000" pitchFamily="2" charset="2"/>
              <a:buChar char="Ø"/>
              <a:defRPr/>
            </a:pPr>
            <a:r>
              <a:rPr lang="zh-CN" altLang="en-US" kern="0" dirty="0">
                <a:solidFill>
                  <a:prstClr val="black"/>
                </a:solidFill>
                <a:latin typeface="微软雅黑"/>
                <a:ea typeface="微软雅黑"/>
                <a:cs typeface="+mn-ea"/>
                <a:sym typeface="微软雅黑"/>
              </a:rPr>
              <a:t>青年人要利用这段宝贵的人生时光，励志求学，刻苦钻研，学习本领。五四精神启示我们，爱国是青年最大的正能量，是最美的赤子心，钱学森在留美期间，也曾经这样说：“我现在所做的一切，都是在做准备，为的是回到祖国后能为祖国为人民服务。”。为了祖国的昌盛，我们需要大有所为。</a:t>
            </a:r>
          </a:p>
        </p:txBody>
      </p:sp>
      <p:pic>
        <p:nvPicPr>
          <p:cNvPr id="10" name="图片 9">
            <a:extLst>
              <a:ext uri="{FF2B5EF4-FFF2-40B4-BE49-F238E27FC236}">
                <a16:creationId xmlns:a16="http://schemas.microsoft.com/office/drawing/2014/main" xmlns="" id="{6167BBEE-A13A-4BE3-B521-374B1BFF3E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9189" y="1366408"/>
            <a:ext cx="2133664" cy="1179691"/>
          </a:xfrm>
          <a:prstGeom prst="rect">
            <a:avLst/>
          </a:prstGeom>
        </p:spPr>
      </p:pic>
      <p:pic>
        <p:nvPicPr>
          <p:cNvPr id="12" name="图片 11">
            <a:extLst>
              <a:ext uri="{FF2B5EF4-FFF2-40B4-BE49-F238E27FC236}">
                <a16:creationId xmlns:a16="http://schemas.microsoft.com/office/drawing/2014/main" xmlns="" id="{DE492223-64D4-418E-91DB-A333A9668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6648" y="2929502"/>
            <a:ext cx="3797568" cy="3778372"/>
          </a:xfrm>
          <a:prstGeom prst="rect">
            <a:avLst/>
          </a:prstGeom>
        </p:spPr>
      </p:pic>
    </p:spTree>
    <p:extLst>
      <p:ext uri="{BB962C8B-B14F-4D97-AF65-F5344CB8AC3E}">
        <p14:creationId xmlns:p14="http://schemas.microsoft.com/office/powerpoint/2010/main" val="61002653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1000"/>
                            </p:stCondLst>
                            <p:childTnLst>
                              <p:par>
                                <p:cTn id="21" presetID="21"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990468F-6814-4B48-B36D-493676237E96}"/>
              </a:ext>
            </a:extLst>
          </p:cNvPr>
          <p:cNvGrpSpPr/>
          <p:nvPr/>
        </p:nvGrpSpPr>
        <p:grpSpPr>
          <a:xfrm>
            <a:off x="4079774" y="1405997"/>
            <a:ext cx="8112226" cy="1179690"/>
            <a:chOff x="2832784" y="1775637"/>
            <a:chExt cx="7179420" cy="1179690"/>
          </a:xfrm>
        </p:grpSpPr>
        <p:sp>
          <p:nvSpPr>
            <p:cNvPr id="3" name="矩形 2">
              <a:extLst>
                <a:ext uri="{FF2B5EF4-FFF2-40B4-BE49-F238E27FC236}">
                  <a16:creationId xmlns:a16="http://schemas.microsoft.com/office/drawing/2014/main" xmlns="" id="{103AF8E7-191D-45BA-90D6-E87C77207C79}"/>
                </a:ext>
              </a:extLst>
            </p:cNvPr>
            <p:cNvSpPr/>
            <p:nvPr/>
          </p:nvSpPr>
          <p:spPr>
            <a:xfrm>
              <a:off x="2832784" y="1775637"/>
              <a:ext cx="7179420" cy="1179690"/>
            </a:xfrm>
            <a:prstGeom prst="rect">
              <a:avLst/>
            </a:prstGeom>
            <a:solidFill>
              <a:srgbClr val="C00000"/>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a:ea typeface="微软雅黑"/>
                <a:sym typeface="微软雅黑"/>
              </a:endParaRPr>
            </a:p>
          </p:txBody>
        </p:sp>
        <p:sp>
          <p:nvSpPr>
            <p:cNvPr id="4" name="标题 1">
              <a:extLst>
                <a:ext uri="{FF2B5EF4-FFF2-40B4-BE49-F238E27FC236}">
                  <a16:creationId xmlns:a16="http://schemas.microsoft.com/office/drawing/2014/main" xmlns="" id="{16C2AF40-1D48-42D8-A6A0-1F0F956FBF43}"/>
                </a:ext>
              </a:extLst>
            </p:cNvPr>
            <p:cNvSpPr txBox="1">
              <a:spLocks/>
            </p:cNvSpPr>
            <p:nvPr/>
          </p:nvSpPr>
          <p:spPr>
            <a:xfrm>
              <a:off x="3069002" y="2141603"/>
              <a:ext cx="6677234" cy="49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fontAlgn="base">
                <a:lnSpc>
                  <a:spcPct val="100000"/>
                </a:lnSpc>
                <a:spcBef>
                  <a:spcPts val="0"/>
                </a:spcBef>
                <a:spcAft>
                  <a:spcPct val="0"/>
                </a:spcAft>
              </a:pPr>
              <a:r>
                <a:rPr lang="zh-CN" altLang="en-US" sz="2800" b="1" kern="0" dirty="0">
                  <a:solidFill>
                    <a:schemeClr val="bg1"/>
                  </a:solidFill>
                  <a:latin typeface="微软雅黑"/>
                  <a:ea typeface="微软雅黑"/>
                  <a:cs typeface="+mn-ea"/>
                  <a:sym typeface="微软雅黑"/>
                </a:rPr>
                <a:t>弘扬五四精神 建功新时代必须不懈奋斗</a:t>
              </a:r>
            </a:p>
          </p:txBody>
        </p:sp>
      </p:grpSp>
      <p:grpSp>
        <p:nvGrpSpPr>
          <p:cNvPr id="5" name="组合 4">
            <a:extLst>
              <a:ext uri="{FF2B5EF4-FFF2-40B4-BE49-F238E27FC236}">
                <a16:creationId xmlns:a16="http://schemas.microsoft.com/office/drawing/2014/main" xmlns="" id="{8341F6A6-71CD-486B-AD6F-732805A18322}"/>
              </a:ext>
            </a:extLst>
          </p:cNvPr>
          <p:cNvGrpSpPr/>
          <p:nvPr/>
        </p:nvGrpSpPr>
        <p:grpSpPr>
          <a:xfrm>
            <a:off x="1055438" y="1346451"/>
            <a:ext cx="1071309" cy="1298777"/>
            <a:chOff x="347067" y="1692297"/>
            <a:chExt cx="1534895" cy="1817786"/>
          </a:xfrm>
        </p:grpSpPr>
        <p:sp>
          <p:nvSpPr>
            <p:cNvPr id="6" name="矩形 5">
              <a:extLst>
                <a:ext uri="{FF2B5EF4-FFF2-40B4-BE49-F238E27FC236}">
                  <a16:creationId xmlns:a16="http://schemas.microsoft.com/office/drawing/2014/main" xmlns="" id="{4133DE5F-861D-4934-9ADF-8004819B8EA9}"/>
                </a:ext>
              </a:extLst>
            </p:cNvPr>
            <p:cNvSpPr/>
            <p:nvPr/>
          </p:nvSpPr>
          <p:spPr>
            <a:xfrm>
              <a:off x="347067" y="1775636"/>
              <a:ext cx="1534895" cy="1651111"/>
            </a:xfrm>
            <a:prstGeom prst="rect">
              <a:avLst/>
            </a:prstGeom>
            <a:solidFill>
              <a:srgbClr val="ED7D31"/>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a:ea typeface="微软雅黑"/>
                <a:sym typeface="微软雅黑"/>
              </a:endParaRPr>
            </a:p>
          </p:txBody>
        </p:sp>
        <p:sp>
          <p:nvSpPr>
            <p:cNvPr id="7" name="标题 1">
              <a:extLst>
                <a:ext uri="{FF2B5EF4-FFF2-40B4-BE49-F238E27FC236}">
                  <a16:creationId xmlns:a16="http://schemas.microsoft.com/office/drawing/2014/main" xmlns="" id="{ECB14535-AF59-4350-B74C-7E4C19233C9B}"/>
                </a:ext>
              </a:extLst>
            </p:cNvPr>
            <p:cNvSpPr txBox="1">
              <a:spLocks/>
            </p:cNvSpPr>
            <p:nvPr/>
          </p:nvSpPr>
          <p:spPr>
            <a:xfrm>
              <a:off x="715490" y="1692297"/>
              <a:ext cx="1055154" cy="181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fontAlgn="base">
                <a:lnSpc>
                  <a:spcPct val="100000"/>
                </a:lnSpc>
                <a:spcBef>
                  <a:spcPts val="0"/>
                </a:spcBef>
                <a:spcAft>
                  <a:spcPct val="0"/>
                </a:spcAft>
                <a:defRPr/>
              </a:pPr>
              <a:r>
                <a:rPr lang="en-US" altLang="zh-CN" sz="8000" kern="0" dirty="0">
                  <a:solidFill>
                    <a:srgbClr val="FFFFFF"/>
                  </a:solidFill>
                  <a:latin typeface="微软雅黑"/>
                  <a:ea typeface="微软雅黑"/>
                  <a:sym typeface="微软雅黑"/>
                </a:rPr>
                <a:t>3</a:t>
              </a:r>
              <a:endParaRPr sz="8000" kern="0" dirty="0">
                <a:solidFill>
                  <a:srgbClr val="FFFFFF"/>
                </a:solidFill>
                <a:latin typeface="微软雅黑"/>
                <a:ea typeface="微软雅黑"/>
                <a:sym typeface="微软雅黑"/>
              </a:endParaRPr>
            </a:p>
          </p:txBody>
        </p:sp>
      </p:grpSp>
      <p:sp>
        <p:nvSpPr>
          <p:cNvPr id="8" name="矩形 7">
            <a:extLst>
              <a:ext uri="{FF2B5EF4-FFF2-40B4-BE49-F238E27FC236}">
                <a16:creationId xmlns:a16="http://schemas.microsoft.com/office/drawing/2014/main" xmlns="" id="{E6EAEFD4-340D-43C5-AA74-5C42489DD295}"/>
              </a:ext>
            </a:extLst>
          </p:cNvPr>
          <p:cNvSpPr/>
          <p:nvPr/>
        </p:nvSpPr>
        <p:spPr>
          <a:xfrm>
            <a:off x="1055438" y="2645228"/>
            <a:ext cx="10441160" cy="3900201"/>
          </a:xfrm>
          <a:prstGeom prst="rect">
            <a:avLst/>
          </a:prstGeom>
          <a:noFill/>
          <a:ln w="19050" cap="flat" cmpd="sng" algn="ctr">
            <a:solidFill>
              <a:srgbClr val="C00000"/>
            </a:solidFill>
            <a:prstDash val="sysDot"/>
          </a:ln>
          <a:effectLst/>
        </p:spPr>
        <p:txBody>
          <a:bodyPr rtlCol="0" anchor="ctr"/>
          <a:lstStyle/>
          <a:p>
            <a:pPr algn="ctr" defTabSz="914400" fontAlgn="base">
              <a:spcBef>
                <a:spcPct val="0"/>
              </a:spcBef>
              <a:spcAft>
                <a:spcPct val="0"/>
              </a:spcAft>
              <a:defRPr/>
            </a:pPr>
            <a:endParaRPr lang="zh-CN" altLang="en-US" sz="4000" b="1" kern="0">
              <a:solidFill>
                <a:srgbClr val="FFFDFB"/>
              </a:solidFill>
              <a:latin typeface="微软雅黑"/>
              <a:ea typeface="微软雅黑"/>
              <a:sym typeface="微软雅黑"/>
            </a:endParaRPr>
          </a:p>
        </p:txBody>
      </p:sp>
      <p:sp>
        <p:nvSpPr>
          <p:cNvPr id="9" name="矩形 8">
            <a:extLst>
              <a:ext uri="{FF2B5EF4-FFF2-40B4-BE49-F238E27FC236}">
                <a16:creationId xmlns:a16="http://schemas.microsoft.com/office/drawing/2014/main" xmlns="" id="{CD7F6619-146C-4410-8914-553E52337289}"/>
              </a:ext>
            </a:extLst>
          </p:cNvPr>
          <p:cNvSpPr/>
          <p:nvPr/>
        </p:nvSpPr>
        <p:spPr>
          <a:xfrm>
            <a:off x="1264867" y="3119379"/>
            <a:ext cx="6163632" cy="3000821"/>
          </a:xfrm>
          <a:prstGeom prst="rect">
            <a:avLst/>
          </a:prstGeom>
          <a:noFill/>
        </p:spPr>
        <p:txBody>
          <a:bodyPr wrap="square">
            <a:spAutoFit/>
          </a:bodyPr>
          <a:lstStyle/>
          <a:p>
            <a:pPr marL="285750" indent="-285750" algn="just" defTabSz="914377" fontAlgn="base">
              <a:lnSpc>
                <a:spcPct val="150000"/>
              </a:lnSpc>
              <a:spcBef>
                <a:spcPct val="0"/>
              </a:spcBef>
              <a:spcAft>
                <a:spcPct val="0"/>
              </a:spcAft>
              <a:buFont typeface="Wingdings" panose="05000000000000000000" pitchFamily="2" charset="2"/>
              <a:buChar char="Ø"/>
              <a:defRPr/>
            </a:pPr>
            <a:r>
              <a:rPr lang="zh-CN" altLang="en-US" kern="0" dirty="0">
                <a:solidFill>
                  <a:prstClr val="black"/>
                </a:solidFill>
                <a:latin typeface="微软雅黑"/>
                <a:ea typeface="微软雅黑"/>
                <a:cs typeface="+mn-ea"/>
                <a:sym typeface="微软雅黑"/>
              </a:rPr>
              <a:t>一代人有一代人的使命责任，进入新时代的新征程，青年要勇敢接过开创历史新时代的接力棒，勇敢扛起党和人民交给的使命责任，脚踏实地，一步一个脚印，甩开膀子，撸起袖子加油干。幸福都是奋斗出来的，五四精神启示我们，奋斗是开创新时代的重要一步，唯有奋斗，才能创造社会发展的新局面，为祖国建设，人民生活创造更美好的局面。</a:t>
            </a:r>
          </a:p>
        </p:txBody>
      </p:sp>
      <p:pic>
        <p:nvPicPr>
          <p:cNvPr id="10" name="图片 9">
            <a:extLst>
              <a:ext uri="{FF2B5EF4-FFF2-40B4-BE49-F238E27FC236}">
                <a16:creationId xmlns:a16="http://schemas.microsoft.com/office/drawing/2014/main" xmlns="" id="{6732133E-7205-4B0C-9F0E-5CBADBB347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6747" y="1405995"/>
            <a:ext cx="1953027" cy="1179691"/>
          </a:xfrm>
          <a:prstGeom prst="rect">
            <a:avLst/>
          </a:prstGeom>
        </p:spPr>
      </p:pic>
      <p:pic>
        <p:nvPicPr>
          <p:cNvPr id="14" name="图片 13">
            <a:extLst>
              <a:ext uri="{FF2B5EF4-FFF2-40B4-BE49-F238E27FC236}">
                <a16:creationId xmlns:a16="http://schemas.microsoft.com/office/drawing/2014/main" xmlns="" id="{CE2D13FD-A4FE-42E7-87D2-28A0F39C9EE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46600" y="3119378"/>
            <a:ext cx="4005033" cy="3007101"/>
          </a:xfrm>
          <a:prstGeom prst="rect">
            <a:avLst/>
          </a:prstGeom>
        </p:spPr>
      </p:pic>
    </p:spTree>
    <p:extLst>
      <p:ext uri="{BB962C8B-B14F-4D97-AF65-F5344CB8AC3E}">
        <p14:creationId xmlns:p14="http://schemas.microsoft.com/office/powerpoint/2010/main" val="22268264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par>
                          <p:cTn id="20" fill="hold">
                            <p:stCondLst>
                              <p:cond delay="1000"/>
                            </p:stCondLst>
                            <p:childTnLst>
                              <p:par>
                                <p:cTn id="21" presetID="21"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xmlns="" id="{7EED2EAA-E7EA-464C-BBA7-A5AE8DD5233E}"/>
              </a:ext>
            </a:extLst>
          </p:cNvPr>
          <p:cNvSpPr txBox="1"/>
          <p:nvPr/>
        </p:nvSpPr>
        <p:spPr>
          <a:xfrm>
            <a:off x="819408" y="1974814"/>
            <a:ext cx="7620975" cy="961289"/>
          </a:xfrm>
          <a:prstGeom prst="rect">
            <a:avLst/>
          </a:prstGeom>
          <a:noFill/>
        </p:spPr>
        <p:txBody>
          <a:bodyPr wrap="square">
            <a:spAutoFit/>
          </a:bodyPr>
          <a:lstStyle>
            <a:defPPr>
              <a:defRPr lang="zh-CN"/>
            </a:defPPr>
            <a:lvl1pPr marL="285750" indent="-285750" algn="just" defTabSz="914377" fontAlgn="base">
              <a:lnSpc>
                <a:spcPct val="150000"/>
              </a:lnSpc>
              <a:spcBef>
                <a:spcPct val="0"/>
              </a:spcBef>
              <a:spcAft>
                <a:spcPct val="0"/>
              </a:spcAft>
              <a:buFont typeface="Wingdings" panose="05000000000000000000" pitchFamily="2" charset="2"/>
              <a:buChar char="Ø"/>
              <a:defRPr kern="0">
                <a:solidFill>
                  <a:prstClr val="black"/>
                </a:solidFill>
                <a:latin typeface="微软雅黑" panose="020B0503020204020204" pitchFamily="34" charset="-122"/>
                <a:ea typeface="微软雅黑" panose="020B0503020204020204" pitchFamily="34" charset="-122"/>
                <a:cs typeface="+mn-ea"/>
              </a:defRPr>
            </a:lvl1pPr>
          </a:lstStyle>
          <a:p>
            <a:pPr marL="0" indent="0">
              <a:buNone/>
            </a:pPr>
            <a:r>
              <a:rPr lang="zh-CN" altLang="en-US" sz="2000" dirty="0">
                <a:latin typeface="微软雅黑"/>
                <a:ea typeface="微软雅黑"/>
                <a:sym typeface="微软雅黑"/>
              </a:rPr>
              <a:t>进入了新时代，新时代是催人奋进的时代，也是大有作为的时代。当代青年生逢强国时代，肩负强国使命，要</a:t>
            </a:r>
          </a:p>
        </p:txBody>
      </p:sp>
      <p:sp>
        <p:nvSpPr>
          <p:cNvPr id="3" name="矩形 2">
            <a:extLst>
              <a:ext uri="{FF2B5EF4-FFF2-40B4-BE49-F238E27FC236}">
                <a16:creationId xmlns:a16="http://schemas.microsoft.com/office/drawing/2014/main" xmlns="" id="{539D38EE-51B2-4CC8-9D74-4E1C90C39CE1}"/>
              </a:ext>
            </a:extLst>
          </p:cNvPr>
          <p:cNvSpPr/>
          <p:nvPr/>
        </p:nvSpPr>
        <p:spPr>
          <a:xfrm>
            <a:off x="908308" y="3408948"/>
            <a:ext cx="2620119" cy="683973"/>
          </a:xfrm>
          <a:prstGeom prst="rect">
            <a:avLst/>
          </a:prstGeom>
          <a:solidFill>
            <a:srgbClr val="C00000"/>
          </a:solidFill>
          <a:ln w="12700" cap="flat" cmpd="sng" algn="ctr">
            <a:noFill/>
            <a:prstDash val="solid"/>
            <a:miter lim="800000"/>
          </a:ln>
          <a:effectLst/>
        </p:spPr>
        <p:txBody>
          <a:bodyPr rtlCol="0" anchor="ctr"/>
          <a:lstStyle/>
          <a:p>
            <a:pPr algn="ctr" defTabSz="1219170">
              <a:defRPr/>
            </a:pPr>
            <a:endParaRPr lang="zh-CN" altLang="en-US" sz="2400" b="1" kern="0" spc="-200">
              <a:solidFill>
                <a:srgbClr val="323B43"/>
              </a:solidFill>
              <a:latin typeface="微软雅黑"/>
              <a:ea typeface="微软雅黑"/>
              <a:sym typeface="微软雅黑"/>
            </a:endParaRPr>
          </a:p>
        </p:txBody>
      </p:sp>
      <p:sp>
        <p:nvSpPr>
          <p:cNvPr id="4" name="标题 4">
            <a:extLst>
              <a:ext uri="{FF2B5EF4-FFF2-40B4-BE49-F238E27FC236}">
                <a16:creationId xmlns:a16="http://schemas.microsoft.com/office/drawing/2014/main" xmlns="" id="{E47B27F2-E103-4694-BE30-6120DB36016A}"/>
              </a:ext>
            </a:extLst>
          </p:cNvPr>
          <p:cNvSpPr txBox="1">
            <a:spLocks/>
          </p:cNvSpPr>
          <p:nvPr/>
        </p:nvSpPr>
        <p:spPr>
          <a:xfrm>
            <a:off x="1425176" y="3511598"/>
            <a:ext cx="2334783" cy="422445"/>
          </a:xfrm>
          <a:prstGeom prst="rect">
            <a:avLst/>
          </a:prstGeom>
        </p:spPr>
        <p:txBody>
          <a:bodyPr vert="horz" lIns="91416" tIns="45708" rIns="91416" bIns="45708"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733" b="1" spc="-200" dirty="0">
                <a:gradFill>
                  <a:gsLst>
                    <a:gs pos="0">
                      <a:srgbClr val="FFFFFF"/>
                    </a:gs>
                    <a:gs pos="100000">
                      <a:srgbClr val="FFFFFF">
                        <a:lumMod val="95000"/>
                      </a:srgbClr>
                    </a:gs>
                  </a:gsLst>
                  <a:lin ang="5400000" scaled="1"/>
                </a:gradFill>
                <a:latin typeface="微软雅黑"/>
                <a:ea typeface="微软雅黑"/>
                <a:sym typeface="微软雅黑"/>
              </a:rPr>
              <a:t>敢于有梦</a:t>
            </a:r>
          </a:p>
        </p:txBody>
      </p:sp>
      <p:sp>
        <p:nvSpPr>
          <p:cNvPr id="5" name="圈箭头">
            <a:extLst>
              <a:ext uri="{FF2B5EF4-FFF2-40B4-BE49-F238E27FC236}">
                <a16:creationId xmlns:a16="http://schemas.microsoft.com/office/drawing/2014/main" xmlns="" id="{4495C62B-FAEB-49D2-8737-F119E5FA27FC}"/>
              </a:ext>
            </a:extLst>
          </p:cNvPr>
          <p:cNvSpPr/>
          <p:nvPr/>
        </p:nvSpPr>
        <p:spPr>
          <a:xfrm>
            <a:off x="1013061" y="3544876"/>
            <a:ext cx="412115" cy="41211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ysClr val="window" lastClr="FFFFFF"/>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219170" eaLnBrk="1" fontAlgn="auto" hangingPunct="1">
              <a:spcBef>
                <a:spcPts val="0"/>
              </a:spcBef>
              <a:spcAft>
                <a:spcPts val="0"/>
              </a:spcAft>
              <a:defRPr/>
            </a:pPr>
            <a:endParaRPr lang="zh-CN" altLang="en-US" sz="1351" b="1" spc="-200">
              <a:solidFill>
                <a:srgbClr val="FFFFFF"/>
              </a:solidFill>
              <a:latin typeface="微软雅黑"/>
              <a:ea typeface="微软雅黑"/>
              <a:sym typeface="微软雅黑"/>
            </a:endParaRPr>
          </a:p>
        </p:txBody>
      </p:sp>
      <p:sp>
        <p:nvSpPr>
          <p:cNvPr id="6" name="矩形 5">
            <a:extLst>
              <a:ext uri="{FF2B5EF4-FFF2-40B4-BE49-F238E27FC236}">
                <a16:creationId xmlns:a16="http://schemas.microsoft.com/office/drawing/2014/main" xmlns="" id="{2089B902-39E2-433A-9C1A-D9734709E424}"/>
              </a:ext>
            </a:extLst>
          </p:cNvPr>
          <p:cNvSpPr/>
          <p:nvPr/>
        </p:nvSpPr>
        <p:spPr>
          <a:xfrm>
            <a:off x="3633180" y="3408948"/>
            <a:ext cx="2620119" cy="683973"/>
          </a:xfrm>
          <a:prstGeom prst="rect">
            <a:avLst/>
          </a:prstGeom>
          <a:solidFill>
            <a:srgbClr val="C00000"/>
          </a:solidFill>
          <a:ln w="12700" cap="flat" cmpd="sng" algn="ctr">
            <a:noFill/>
            <a:prstDash val="solid"/>
            <a:miter lim="800000"/>
          </a:ln>
          <a:effectLst/>
        </p:spPr>
        <p:txBody>
          <a:bodyPr rtlCol="0" anchor="ctr"/>
          <a:lstStyle/>
          <a:p>
            <a:pPr algn="ctr" defTabSz="1219170">
              <a:defRPr/>
            </a:pPr>
            <a:endParaRPr lang="zh-CN" altLang="en-US" sz="2400" b="1" kern="0" spc="-200">
              <a:solidFill>
                <a:srgbClr val="323B43"/>
              </a:solidFill>
              <a:latin typeface="微软雅黑"/>
              <a:ea typeface="微软雅黑"/>
              <a:sym typeface="微软雅黑"/>
            </a:endParaRPr>
          </a:p>
        </p:txBody>
      </p:sp>
      <p:sp>
        <p:nvSpPr>
          <p:cNvPr id="7" name="标题 4">
            <a:extLst>
              <a:ext uri="{FF2B5EF4-FFF2-40B4-BE49-F238E27FC236}">
                <a16:creationId xmlns:a16="http://schemas.microsoft.com/office/drawing/2014/main" xmlns="" id="{F47FE406-0C6E-414A-B488-8C110D6DDF1C}"/>
              </a:ext>
            </a:extLst>
          </p:cNvPr>
          <p:cNvSpPr txBox="1">
            <a:spLocks/>
          </p:cNvSpPr>
          <p:nvPr/>
        </p:nvSpPr>
        <p:spPr>
          <a:xfrm>
            <a:off x="4150048" y="3511598"/>
            <a:ext cx="2334783" cy="422445"/>
          </a:xfrm>
          <a:prstGeom prst="rect">
            <a:avLst/>
          </a:prstGeom>
        </p:spPr>
        <p:txBody>
          <a:bodyPr vert="horz" lIns="91416" tIns="45708" rIns="91416" bIns="45708"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733" b="1" spc="-200" dirty="0">
                <a:gradFill>
                  <a:gsLst>
                    <a:gs pos="0">
                      <a:srgbClr val="FFFFFF"/>
                    </a:gs>
                    <a:gs pos="100000">
                      <a:srgbClr val="FFFFFF">
                        <a:lumMod val="95000"/>
                      </a:srgbClr>
                    </a:gs>
                  </a:gsLst>
                  <a:lin ang="5400000" scaled="1"/>
                </a:gradFill>
                <a:latin typeface="微软雅黑"/>
                <a:ea typeface="微软雅黑"/>
                <a:sym typeface="微软雅黑"/>
              </a:rPr>
              <a:t>勇于追梦</a:t>
            </a:r>
          </a:p>
        </p:txBody>
      </p:sp>
      <p:sp>
        <p:nvSpPr>
          <p:cNvPr id="8" name="圈箭头">
            <a:extLst>
              <a:ext uri="{FF2B5EF4-FFF2-40B4-BE49-F238E27FC236}">
                <a16:creationId xmlns:a16="http://schemas.microsoft.com/office/drawing/2014/main" xmlns="" id="{9A7C85C9-01D9-4105-A609-9443B7699D44}"/>
              </a:ext>
            </a:extLst>
          </p:cNvPr>
          <p:cNvSpPr/>
          <p:nvPr/>
        </p:nvSpPr>
        <p:spPr>
          <a:xfrm>
            <a:off x="3737933" y="3544876"/>
            <a:ext cx="412115" cy="41211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ysClr val="window" lastClr="FFFFFF"/>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219170" eaLnBrk="1" fontAlgn="auto" hangingPunct="1">
              <a:spcBef>
                <a:spcPts val="0"/>
              </a:spcBef>
              <a:spcAft>
                <a:spcPts val="0"/>
              </a:spcAft>
              <a:defRPr/>
            </a:pPr>
            <a:endParaRPr lang="zh-CN" altLang="en-US" sz="1351" b="1" spc="-200">
              <a:solidFill>
                <a:srgbClr val="FFFFFF"/>
              </a:solidFill>
              <a:latin typeface="微软雅黑"/>
              <a:ea typeface="微软雅黑"/>
              <a:sym typeface="微软雅黑"/>
            </a:endParaRPr>
          </a:p>
        </p:txBody>
      </p:sp>
      <p:sp>
        <p:nvSpPr>
          <p:cNvPr id="9" name="矩形 8">
            <a:extLst>
              <a:ext uri="{FF2B5EF4-FFF2-40B4-BE49-F238E27FC236}">
                <a16:creationId xmlns:a16="http://schemas.microsoft.com/office/drawing/2014/main" xmlns="" id="{D919C5AA-2C0C-400D-944D-C77109EFA647}"/>
              </a:ext>
            </a:extLst>
          </p:cNvPr>
          <p:cNvSpPr/>
          <p:nvPr/>
        </p:nvSpPr>
        <p:spPr>
          <a:xfrm>
            <a:off x="6365024" y="3408948"/>
            <a:ext cx="2620119" cy="683973"/>
          </a:xfrm>
          <a:prstGeom prst="rect">
            <a:avLst/>
          </a:prstGeom>
          <a:solidFill>
            <a:srgbClr val="C00000"/>
          </a:solidFill>
          <a:ln w="12700" cap="flat" cmpd="sng" algn="ctr">
            <a:noFill/>
            <a:prstDash val="solid"/>
            <a:miter lim="800000"/>
          </a:ln>
          <a:effectLst/>
        </p:spPr>
        <p:txBody>
          <a:bodyPr rtlCol="0" anchor="ctr"/>
          <a:lstStyle/>
          <a:p>
            <a:pPr algn="ctr" defTabSz="1219170">
              <a:defRPr/>
            </a:pPr>
            <a:endParaRPr lang="zh-CN" altLang="en-US" sz="2400" b="1" kern="0" spc="-200">
              <a:solidFill>
                <a:srgbClr val="323B43"/>
              </a:solidFill>
              <a:latin typeface="微软雅黑"/>
              <a:ea typeface="微软雅黑"/>
              <a:sym typeface="微软雅黑"/>
            </a:endParaRPr>
          </a:p>
        </p:txBody>
      </p:sp>
      <p:sp>
        <p:nvSpPr>
          <p:cNvPr id="10" name="标题 4">
            <a:extLst>
              <a:ext uri="{FF2B5EF4-FFF2-40B4-BE49-F238E27FC236}">
                <a16:creationId xmlns:a16="http://schemas.microsoft.com/office/drawing/2014/main" xmlns="" id="{7B75F710-5F9F-4717-B2EA-6CEDF5FE1B83}"/>
              </a:ext>
            </a:extLst>
          </p:cNvPr>
          <p:cNvSpPr txBox="1">
            <a:spLocks/>
          </p:cNvSpPr>
          <p:nvPr/>
        </p:nvSpPr>
        <p:spPr>
          <a:xfrm>
            <a:off x="6881892" y="3511598"/>
            <a:ext cx="2334783" cy="422445"/>
          </a:xfrm>
          <a:prstGeom prst="rect">
            <a:avLst/>
          </a:prstGeom>
        </p:spPr>
        <p:txBody>
          <a:bodyPr vert="horz" lIns="91416" tIns="45708" rIns="91416" bIns="45708"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733" b="1" spc="-200" dirty="0">
                <a:gradFill>
                  <a:gsLst>
                    <a:gs pos="0">
                      <a:srgbClr val="FFFFFF"/>
                    </a:gs>
                    <a:gs pos="100000">
                      <a:srgbClr val="FFFFFF">
                        <a:lumMod val="95000"/>
                      </a:srgbClr>
                    </a:gs>
                  </a:gsLst>
                  <a:lin ang="5400000" scaled="1"/>
                </a:gradFill>
                <a:latin typeface="微软雅黑"/>
                <a:ea typeface="微软雅黑"/>
                <a:sym typeface="微软雅黑"/>
              </a:rPr>
              <a:t>勤于圆梦</a:t>
            </a:r>
          </a:p>
        </p:txBody>
      </p:sp>
      <p:sp>
        <p:nvSpPr>
          <p:cNvPr id="11" name="圈箭头">
            <a:extLst>
              <a:ext uri="{FF2B5EF4-FFF2-40B4-BE49-F238E27FC236}">
                <a16:creationId xmlns:a16="http://schemas.microsoft.com/office/drawing/2014/main" xmlns="" id="{6CA9E8B7-F7C5-4D84-B995-8620BFBDB604}"/>
              </a:ext>
            </a:extLst>
          </p:cNvPr>
          <p:cNvSpPr/>
          <p:nvPr/>
        </p:nvSpPr>
        <p:spPr>
          <a:xfrm>
            <a:off x="6469777" y="3544876"/>
            <a:ext cx="412115" cy="41211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ysClr val="window" lastClr="FFFFFF"/>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219170" eaLnBrk="1" fontAlgn="auto" hangingPunct="1">
              <a:spcBef>
                <a:spcPts val="0"/>
              </a:spcBef>
              <a:spcAft>
                <a:spcPts val="0"/>
              </a:spcAft>
              <a:defRPr/>
            </a:pPr>
            <a:endParaRPr lang="zh-CN" altLang="en-US" sz="1351" b="1" spc="-200">
              <a:solidFill>
                <a:srgbClr val="FFFFFF"/>
              </a:solidFill>
              <a:latin typeface="微软雅黑"/>
              <a:ea typeface="微软雅黑"/>
              <a:sym typeface="微软雅黑"/>
            </a:endParaRPr>
          </a:p>
        </p:txBody>
      </p:sp>
      <p:sp>
        <p:nvSpPr>
          <p:cNvPr id="12" name="TextBox 13">
            <a:extLst>
              <a:ext uri="{FF2B5EF4-FFF2-40B4-BE49-F238E27FC236}">
                <a16:creationId xmlns:a16="http://schemas.microsoft.com/office/drawing/2014/main" xmlns="" id="{35428523-F33E-45D4-959D-F37A2570803A}"/>
              </a:ext>
            </a:extLst>
          </p:cNvPr>
          <p:cNvSpPr txBox="1"/>
          <p:nvPr/>
        </p:nvSpPr>
        <p:spPr>
          <a:xfrm>
            <a:off x="819408" y="4406888"/>
            <a:ext cx="7620975" cy="1477328"/>
          </a:xfrm>
          <a:prstGeom prst="rect">
            <a:avLst/>
          </a:prstGeom>
          <a:noFill/>
        </p:spPr>
        <p:txBody>
          <a:bodyPr wrap="square" rtlCol="0">
            <a:spAutoFit/>
          </a:bodyPr>
          <a:lstStyle/>
          <a:p>
            <a:pPr>
              <a:lnSpc>
                <a:spcPct val="150000"/>
              </a:lnSpc>
            </a:pPr>
            <a:r>
              <a:rPr lang="zh-CN" altLang="en-US" sz="2000" spc="300" dirty="0">
                <a:latin typeface="微软雅黑"/>
                <a:ea typeface="微软雅黑"/>
                <a:cs typeface="+mn-ea"/>
                <a:sym typeface="微软雅黑"/>
              </a:rPr>
              <a:t>在奋斗中释放青春激情，用青春书写无愧于时代和历史的新简章。把报国之志转化为实际行动，努力成为担当民族复兴大任的时代新人。</a:t>
            </a:r>
          </a:p>
        </p:txBody>
      </p:sp>
      <p:pic>
        <p:nvPicPr>
          <p:cNvPr id="14" name="图片 13">
            <a:extLst>
              <a:ext uri="{FF2B5EF4-FFF2-40B4-BE49-F238E27FC236}">
                <a16:creationId xmlns:a16="http://schemas.microsoft.com/office/drawing/2014/main" xmlns="" id="{847CB05A-3985-4E8F-B995-1754EAC5E5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9896" y="1081358"/>
            <a:ext cx="2931301" cy="5705369"/>
          </a:xfrm>
          <a:prstGeom prst="rect">
            <a:avLst/>
          </a:prstGeom>
        </p:spPr>
      </p:pic>
    </p:spTree>
    <p:extLst>
      <p:ext uri="{BB962C8B-B14F-4D97-AF65-F5344CB8AC3E}">
        <p14:creationId xmlns:p14="http://schemas.microsoft.com/office/powerpoint/2010/main" val="374000577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ppt_x</p:attrName>
                                        </p:attrNameLst>
                                      </p:cBhvr>
                                      <p:tavLst>
                                        <p:tav tm="0">
                                          <p:val>
                                            <p:strVal val="#ppt_x-#ppt_w*1.125000"/>
                                          </p:val>
                                        </p:tav>
                                        <p:tav tm="100000">
                                          <p:val>
                                            <p:strVal val="#ppt_x"/>
                                          </p:val>
                                        </p:tav>
                                      </p:tavLst>
                                    </p:anim>
                                    <p:animEffect transition="in" filter="wipe(right)">
                                      <p:cBhvr>
                                        <p:cTn id="17" dur="500"/>
                                        <p:tgtEl>
                                          <p:spTgt spid="5"/>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00"/>
                                        <p:tgtEl>
                                          <p:spTgt spid="4"/>
                                        </p:tgtEl>
                                      </p:cBhvr>
                                    </p:animEffect>
                                  </p:childTnLst>
                                </p:cTn>
                              </p:par>
                            </p:childTnLst>
                          </p:cTn>
                        </p:par>
                        <p:par>
                          <p:cTn id="22" fill="hold">
                            <p:stCondLst>
                              <p:cond delay="3700"/>
                            </p:stCondLst>
                            <p:childTnLst>
                              <p:par>
                                <p:cTn id="23" presetID="55"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ppt_x</p:attrName>
                                        </p:attrNameLst>
                                      </p:cBhvr>
                                      <p:tavLst>
                                        <p:tav tm="0">
                                          <p:val>
                                            <p:strVal val="#ppt_x-#ppt_w*1.125000"/>
                                          </p:val>
                                        </p:tav>
                                        <p:tav tm="100000">
                                          <p:val>
                                            <p:strVal val="#ppt_x"/>
                                          </p:val>
                                        </p:tav>
                                      </p:tavLst>
                                    </p:anim>
                                    <p:animEffect transition="in" filter="wipe(right)">
                                      <p:cBhvr>
                                        <p:cTn id="31" dur="500"/>
                                        <p:tgtEl>
                                          <p:spTgt spid="8"/>
                                        </p:tgtEl>
                                      </p:cBhvr>
                                    </p:animEffect>
                                  </p:childTnLst>
                                </p:cTn>
                              </p:par>
                            </p:childTnLst>
                          </p:cTn>
                        </p:par>
                        <p:par>
                          <p:cTn id="32" fill="hold">
                            <p:stCondLst>
                              <p:cond delay="47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700"/>
                                        <p:tgtEl>
                                          <p:spTgt spid="7"/>
                                        </p:tgtEl>
                                      </p:cBhvr>
                                    </p:animEffect>
                                  </p:childTnLst>
                                </p:cTn>
                              </p:par>
                            </p:childTnLst>
                          </p:cTn>
                        </p:par>
                        <p:par>
                          <p:cTn id="36" fill="hold">
                            <p:stCondLst>
                              <p:cond delay="5400"/>
                            </p:stCondLst>
                            <p:childTnLst>
                              <p:par>
                                <p:cTn id="37" presetID="55"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0.70"/>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ppt_x</p:attrName>
                                        </p:attrNameLst>
                                      </p:cBhvr>
                                      <p:tavLst>
                                        <p:tav tm="0">
                                          <p:val>
                                            <p:strVal val="#ppt_x-#ppt_w*1.125000"/>
                                          </p:val>
                                        </p:tav>
                                        <p:tav tm="100000">
                                          <p:val>
                                            <p:strVal val="#ppt_x"/>
                                          </p:val>
                                        </p:tav>
                                      </p:tavLst>
                                    </p:anim>
                                    <p:animEffect transition="in" filter="wipe(right)">
                                      <p:cBhvr>
                                        <p:cTn id="45" dur="500"/>
                                        <p:tgtEl>
                                          <p:spTgt spid="11"/>
                                        </p:tgtEl>
                                      </p:cBhvr>
                                    </p:animEffect>
                                  </p:childTnLst>
                                </p:cTn>
                              </p:par>
                            </p:childTnLst>
                          </p:cTn>
                        </p:par>
                        <p:par>
                          <p:cTn id="46" fill="hold">
                            <p:stCondLst>
                              <p:cond delay="64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700"/>
                                        <p:tgtEl>
                                          <p:spTgt spid="10"/>
                                        </p:tgtEl>
                                      </p:cBhvr>
                                    </p:animEffect>
                                  </p:childTnLst>
                                </p:cTn>
                              </p:par>
                            </p:childTnLst>
                          </p:cTn>
                        </p:par>
                        <p:par>
                          <p:cTn id="50" fill="hold">
                            <p:stCondLst>
                              <p:cond delay="7100"/>
                            </p:stCondLst>
                            <p:childTnLst>
                              <p:par>
                                <p:cTn id="51" presetID="22" presetClass="entr" presetSubtype="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2000"/>
                                        <p:tgtEl>
                                          <p:spTgt spid="12"/>
                                        </p:tgtEl>
                                      </p:cBhvr>
                                    </p:animEffect>
                                  </p:childTnLst>
                                </p:cTn>
                              </p:par>
                              <p:par>
                                <p:cTn id="54" presetID="2" presetClass="entr" presetSubtype="4"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animBg="1"/>
      <p:bldP spid="7" grpId="0"/>
      <p:bldP spid="8" grpId="0" animBg="1"/>
      <p:bldP spid="9" grpId="0" animBg="1"/>
      <p:bldP spid="10" grpId="0"/>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60CF48E9-5DC7-4CF2-B3CA-9DC71E53D1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47932"/>
            <a:ext cx="12192000" cy="4210067"/>
          </a:xfrm>
          <a:prstGeom prst="rect">
            <a:avLst/>
          </a:prstGeom>
        </p:spPr>
      </p:pic>
      <p:sp>
        <p:nvSpPr>
          <p:cNvPr id="4" name="矩形 3">
            <a:extLst>
              <a:ext uri="{FF2B5EF4-FFF2-40B4-BE49-F238E27FC236}">
                <a16:creationId xmlns:a16="http://schemas.microsoft.com/office/drawing/2014/main" xmlns="" id="{18FDE273-CBB8-4FF7-853F-9374456ACA8D}"/>
              </a:ext>
            </a:extLst>
          </p:cNvPr>
          <p:cNvSpPr/>
          <p:nvPr/>
        </p:nvSpPr>
        <p:spPr>
          <a:xfrm>
            <a:off x="1677940" y="1430907"/>
            <a:ext cx="1144700" cy="2635200"/>
          </a:xfrm>
          <a:prstGeom prst="rect">
            <a:avLst/>
          </a:prstGeom>
          <a:solidFill>
            <a:srgbClr val="DC002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srgbClr val="C00000"/>
                </a:solidFill>
              </a:ln>
              <a:solidFill>
                <a:prstClr val="white"/>
              </a:solidFill>
              <a:effectLst/>
              <a:uLnTx/>
              <a:uFillTx/>
              <a:latin typeface="微软雅黑"/>
              <a:ea typeface="微软雅黑"/>
              <a:sym typeface="微软雅黑"/>
            </a:endParaRPr>
          </a:p>
        </p:txBody>
      </p:sp>
      <p:sp>
        <p:nvSpPr>
          <p:cNvPr id="5" name="文本框 4">
            <a:extLst>
              <a:ext uri="{FF2B5EF4-FFF2-40B4-BE49-F238E27FC236}">
                <a16:creationId xmlns:a16="http://schemas.microsoft.com/office/drawing/2014/main" xmlns="" id="{7D0F6E3E-2B3F-4E83-B0CC-55767D2E90CA}"/>
              </a:ext>
            </a:extLst>
          </p:cNvPr>
          <p:cNvSpPr txBox="1"/>
          <p:nvPr/>
        </p:nvSpPr>
        <p:spPr>
          <a:xfrm>
            <a:off x="1787125" y="1385246"/>
            <a:ext cx="865996" cy="252537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5600" b="1" i="0" u="none" strike="noStrike" kern="1200" cap="none" spc="0" normalizeH="0" baseline="0" noProof="0" dirty="0">
                <a:ln>
                  <a:noFill/>
                </a:ln>
                <a:solidFill>
                  <a:schemeClr val="bg1"/>
                </a:solidFill>
                <a:effectLst/>
                <a:uLnTx/>
                <a:uFillTx/>
                <a:latin typeface="微软雅黑"/>
                <a:ea typeface="微软雅黑"/>
                <a:sym typeface="微软雅黑"/>
              </a:rPr>
              <a:t>目录</a:t>
            </a:r>
          </a:p>
        </p:txBody>
      </p:sp>
      <p:sp>
        <p:nvSpPr>
          <p:cNvPr id="6" name="矩形: 圆角 24">
            <a:extLst>
              <a:ext uri="{FF2B5EF4-FFF2-40B4-BE49-F238E27FC236}">
                <a16:creationId xmlns:a16="http://schemas.microsoft.com/office/drawing/2014/main" xmlns="" id="{1FA50492-EB59-416E-B123-2281111FFB55}"/>
              </a:ext>
            </a:extLst>
          </p:cNvPr>
          <p:cNvSpPr/>
          <p:nvPr/>
        </p:nvSpPr>
        <p:spPr>
          <a:xfrm>
            <a:off x="4259025" y="1203062"/>
            <a:ext cx="5466189" cy="577041"/>
          </a:xfrm>
          <a:prstGeom prst="roundRect">
            <a:avLst/>
          </a:prstGeom>
          <a:solidFill>
            <a:srgbClr val="E0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zh-CN" altLang="en-US" sz="2100" b="1" dirty="0">
                <a:solidFill>
                  <a:srgbClr val="FDEDAA"/>
                </a:solidFill>
                <a:latin typeface="微软雅黑"/>
                <a:ea typeface="微软雅黑"/>
                <a:cs typeface="+mn-ea"/>
                <a:sym typeface="微软雅黑"/>
              </a:rPr>
              <a:t>解读五四精神</a:t>
            </a:r>
          </a:p>
        </p:txBody>
      </p:sp>
      <p:sp>
        <p:nvSpPr>
          <p:cNvPr id="7" name="矩形: 圆角 25">
            <a:extLst>
              <a:ext uri="{FF2B5EF4-FFF2-40B4-BE49-F238E27FC236}">
                <a16:creationId xmlns:a16="http://schemas.microsoft.com/office/drawing/2014/main" xmlns="" id="{25E21522-7AFB-4F6D-BE2F-C754E08B41C3}"/>
              </a:ext>
            </a:extLst>
          </p:cNvPr>
          <p:cNvSpPr/>
          <p:nvPr/>
        </p:nvSpPr>
        <p:spPr>
          <a:xfrm>
            <a:off x="3589595" y="1203062"/>
            <a:ext cx="549324" cy="577041"/>
          </a:xfrm>
          <a:prstGeom prst="roundRect">
            <a:avLst/>
          </a:prstGeom>
          <a:solidFill>
            <a:srgbClr val="E00C18"/>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64"/>
            <a:r>
              <a:rPr lang="en-US" altLang="zh-CN" sz="2800" b="1" dirty="0">
                <a:solidFill>
                  <a:srgbClr val="FFFFFF"/>
                </a:solidFill>
                <a:latin typeface="微软雅黑"/>
                <a:ea typeface="微软雅黑"/>
                <a:cs typeface="Times New Roman" panose="02020603050405020304" pitchFamily="18" charset="0"/>
                <a:sym typeface="微软雅黑"/>
              </a:rPr>
              <a:t>1</a:t>
            </a:r>
            <a:endParaRPr lang="zh-CN" altLang="en-US" sz="2800" b="1" dirty="0">
              <a:solidFill>
                <a:srgbClr val="FFFFFF"/>
              </a:solidFill>
              <a:latin typeface="微软雅黑"/>
              <a:ea typeface="微软雅黑"/>
              <a:cs typeface="Times New Roman" panose="02020603050405020304" pitchFamily="18" charset="0"/>
              <a:sym typeface="微软雅黑"/>
            </a:endParaRPr>
          </a:p>
        </p:txBody>
      </p:sp>
      <p:sp>
        <p:nvSpPr>
          <p:cNvPr id="8" name="矩形: 圆角 24">
            <a:extLst>
              <a:ext uri="{FF2B5EF4-FFF2-40B4-BE49-F238E27FC236}">
                <a16:creationId xmlns:a16="http://schemas.microsoft.com/office/drawing/2014/main" xmlns="" id="{0ABCD1DC-AB30-4E5F-8E23-DC57391787D5}"/>
              </a:ext>
            </a:extLst>
          </p:cNvPr>
          <p:cNvSpPr/>
          <p:nvPr/>
        </p:nvSpPr>
        <p:spPr>
          <a:xfrm>
            <a:off x="4259025" y="2013697"/>
            <a:ext cx="5466189" cy="595985"/>
          </a:xfrm>
          <a:prstGeom prst="roundRect">
            <a:avLst/>
          </a:prstGeom>
          <a:solidFill>
            <a:srgbClr val="E0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100" b="1" dirty="0">
                <a:solidFill>
                  <a:srgbClr val="FDEDAA"/>
                </a:solidFill>
                <a:latin typeface="微软雅黑"/>
                <a:ea typeface="微软雅黑"/>
                <a:cs typeface="+mn-ea"/>
                <a:sym typeface="微软雅黑"/>
              </a:rPr>
              <a:t>五四精神的时代内涵</a:t>
            </a:r>
          </a:p>
        </p:txBody>
      </p:sp>
      <p:sp>
        <p:nvSpPr>
          <p:cNvPr id="9" name="矩形: 圆角 25">
            <a:extLst>
              <a:ext uri="{FF2B5EF4-FFF2-40B4-BE49-F238E27FC236}">
                <a16:creationId xmlns:a16="http://schemas.microsoft.com/office/drawing/2014/main" xmlns="" id="{20776965-7376-4EC7-8635-CDB542C2B8B3}"/>
              </a:ext>
            </a:extLst>
          </p:cNvPr>
          <p:cNvSpPr/>
          <p:nvPr/>
        </p:nvSpPr>
        <p:spPr>
          <a:xfrm>
            <a:off x="3589595" y="2013697"/>
            <a:ext cx="549324" cy="595985"/>
          </a:xfrm>
          <a:prstGeom prst="roundRect">
            <a:avLst/>
          </a:prstGeom>
          <a:solidFill>
            <a:srgbClr val="E00C18"/>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64"/>
            <a:r>
              <a:rPr lang="en-US" altLang="zh-CN" sz="2800" b="1" dirty="0">
                <a:solidFill>
                  <a:srgbClr val="FFFFFF"/>
                </a:solidFill>
                <a:latin typeface="微软雅黑"/>
                <a:ea typeface="微软雅黑"/>
                <a:cs typeface="Times New Roman" panose="02020603050405020304" pitchFamily="18" charset="0"/>
                <a:sym typeface="微软雅黑"/>
              </a:rPr>
              <a:t>2</a:t>
            </a:r>
            <a:endParaRPr lang="zh-CN" altLang="en-US" sz="2800" b="1" dirty="0">
              <a:solidFill>
                <a:srgbClr val="FFFFFF"/>
              </a:solidFill>
              <a:latin typeface="微软雅黑"/>
              <a:ea typeface="微软雅黑"/>
              <a:cs typeface="Times New Roman" panose="02020603050405020304" pitchFamily="18" charset="0"/>
              <a:sym typeface="微软雅黑"/>
            </a:endParaRPr>
          </a:p>
        </p:txBody>
      </p:sp>
      <p:sp>
        <p:nvSpPr>
          <p:cNvPr id="10" name="矩形: 圆角 24">
            <a:extLst>
              <a:ext uri="{FF2B5EF4-FFF2-40B4-BE49-F238E27FC236}">
                <a16:creationId xmlns:a16="http://schemas.microsoft.com/office/drawing/2014/main" xmlns="" id="{0B10497D-318E-4551-B092-0969EB42B7F4}"/>
              </a:ext>
            </a:extLst>
          </p:cNvPr>
          <p:cNvSpPr/>
          <p:nvPr/>
        </p:nvSpPr>
        <p:spPr>
          <a:xfrm>
            <a:off x="4259025" y="2860088"/>
            <a:ext cx="5466189" cy="577041"/>
          </a:xfrm>
          <a:prstGeom prst="roundRect">
            <a:avLst/>
          </a:prstGeom>
          <a:solidFill>
            <a:srgbClr val="E0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100" b="1" dirty="0">
                <a:solidFill>
                  <a:srgbClr val="FDEDAA"/>
                </a:solidFill>
                <a:latin typeface="微软雅黑"/>
                <a:ea typeface="微软雅黑"/>
                <a:cs typeface="+mn-ea"/>
                <a:sym typeface="微软雅黑"/>
              </a:rPr>
              <a:t>五四精神的时代价值</a:t>
            </a:r>
          </a:p>
        </p:txBody>
      </p:sp>
      <p:sp>
        <p:nvSpPr>
          <p:cNvPr id="11" name="矩形: 圆角 25">
            <a:extLst>
              <a:ext uri="{FF2B5EF4-FFF2-40B4-BE49-F238E27FC236}">
                <a16:creationId xmlns:a16="http://schemas.microsoft.com/office/drawing/2014/main" xmlns="" id="{D1C57B91-E179-4A1E-8963-89075C99949A}"/>
              </a:ext>
            </a:extLst>
          </p:cNvPr>
          <p:cNvSpPr/>
          <p:nvPr/>
        </p:nvSpPr>
        <p:spPr>
          <a:xfrm>
            <a:off x="3589595" y="2860088"/>
            <a:ext cx="549324" cy="577041"/>
          </a:xfrm>
          <a:prstGeom prst="roundRect">
            <a:avLst/>
          </a:prstGeom>
          <a:solidFill>
            <a:srgbClr val="E00C18"/>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64"/>
            <a:r>
              <a:rPr lang="en-US" altLang="zh-CN" sz="2800" b="1" dirty="0">
                <a:solidFill>
                  <a:srgbClr val="FFFFFF"/>
                </a:solidFill>
                <a:latin typeface="微软雅黑"/>
                <a:ea typeface="微软雅黑"/>
                <a:cs typeface="Times New Roman" panose="02020603050405020304" pitchFamily="18" charset="0"/>
                <a:sym typeface="微软雅黑"/>
              </a:rPr>
              <a:t>3</a:t>
            </a:r>
            <a:endParaRPr lang="zh-CN" altLang="en-US" sz="2800" b="1" dirty="0">
              <a:solidFill>
                <a:srgbClr val="FFFFFF"/>
              </a:solidFill>
              <a:latin typeface="微软雅黑"/>
              <a:ea typeface="微软雅黑"/>
              <a:cs typeface="Times New Roman" panose="02020603050405020304" pitchFamily="18" charset="0"/>
              <a:sym typeface="微软雅黑"/>
            </a:endParaRPr>
          </a:p>
        </p:txBody>
      </p:sp>
      <p:sp>
        <p:nvSpPr>
          <p:cNvPr id="12" name="矩形: 圆角 24">
            <a:extLst>
              <a:ext uri="{FF2B5EF4-FFF2-40B4-BE49-F238E27FC236}">
                <a16:creationId xmlns:a16="http://schemas.microsoft.com/office/drawing/2014/main" xmlns="" id="{8D3AB215-3B3F-4D81-B933-BC421D3BFE27}"/>
              </a:ext>
            </a:extLst>
          </p:cNvPr>
          <p:cNvSpPr/>
          <p:nvPr/>
        </p:nvSpPr>
        <p:spPr>
          <a:xfrm>
            <a:off x="4256468" y="3702771"/>
            <a:ext cx="5466189" cy="577041"/>
          </a:xfrm>
          <a:prstGeom prst="roundRect">
            <a:avLst/>
          </a:prstGeom>
          <a:solidFill>
            <a:srgbClr val="E0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2100" b="1" dirty="0">
                <a:solidFill>
                  <a:srgbClr val="FDEDAA"/>
                </a:solidFill>
                <a:latin typeface="微软雅黑"/>
                <a:ea typeface="微软雅黑"/>
                <a:cs typeface="+mn-ea"/>
                <a:sym typeface="微软雅黑"/>
              </a:rPr>
              <a:t>弘扬五四精神做合格团员</a:t>
            </a:r>
          </a:p>
        </p:txBody>
      </p:sp>
      <p:sp>
        <p:nvSpPr>
          <p:cNvPr id="13" name="矩形: 圆角 25">
            <a:extLst>
              <a:ext uri="{FF2B5EF4-FFF2-40B4-BE49-F238E27FC236}">
                <a16:creationId xmlns:a16="http://schemas.microsoft.com/office/drawing/2014/main" xmlns="" id="{9DE414FC-B903-4617-8B2D-E32406FB61C6}"/>
              </a:ext>
            </a:extLst>
          </p:cNvPr>
          <p:cNvSpPr/>
          <p:nvPr/>
        </p:nvSpPr>
        <p:spPr>
          <a:xfrm>
            <a:off x="3587038" y="3702771"/>
            <a:ext cx="549324" cy="577041"/>
          </a:xfrm>
          <a:prstGeom prst="roundRect">
            <a:avLst/>
          </a:prstGeom>
          <a:solidFill>
            <a:srgbClr val="E00C18"/>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64"/>
            <a:r>
              <a:rPr lang="en-US" altLang="zh-CN" sz="2800" b="1" dirty="0">
                <a:solidFill>
                  <a:srgbClr val="FFFFFF"/>
                </a:solidFill>
                <a:latin typeface="微软雅黑"/>
                <a:ea typeface="微软雅黑"/>
                <a:cs typeface="Times New Roman" panose="02020603050405020304" pitchFamily="18" charset="0"/>
                <a:sym typeface="微软雅黑"/>
              </a:rPr>
              <a:t>4</a:t>
            </a:r>
            <a:endParaRPr lang="zh-CN" altLang="en-US" sz="2800" b="1" dirty="0">
              <a:solidFill>
                <a:srgbClr val="FFFFFF"/>
              </a:solidFill>
              <a:latin typeface="微软雅黑"/>
              <a:ea typeface="微软雅黑"/>
              <a:cs typeface="Times New Roman" panose="02020603050405020304" pitchFamily="18" charset="0"/>
              <a:sym typeface="微软雅黑"/>
            </a:endParaRPr>
          </a:p>
        </p:txBody>
      </p:sp>
    </p:spTree>
    <p:extLst>
      <p:ext uri="{BB962C8B-B14F-4D97-AF65-F5344CB8AC3E}">
        <p14:creationId xmlns:p14="http://schemas.microsoft.com/office/powerpoint/2010/main" val="156983238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grpId="0" nodeType="afterEffect" p14:presetBounceEnd="6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0000">
                                          <p:cBhvr additive="base">
                                            <p:cTn id="11" dur="10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iterate type="lt">
                                        <p:tmPct val="4308"/>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2022"/>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522"/>
                                </p:stCondLst>
                                <p:childTnLst>
                                  <p:par>
                                    <p:cTn id="26" presetID="2" presetClass="entr" presetSubtype="2" fill="hold" grpId="0" nodeType="afterEffect" p14:presetBounceEnd="82000">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14:bounceEnd="82000">
                                          <p:cBhvr additive="base">
                                            <p:cTn id="28" dur="500" fill="hold"/>
                                            <p:tgtEl>
                                              <p:spTgt spid="6"/>
                                            </p:tgtEl>
                                            <p:attrNameLst>
                                              <p:attrName>ppt_x</p:attrName>
                                            </p:attrNameLst>
                                          </p:cBhvr>
                                          <p:tavLst>
                                            <p:tav tm="0">
                                              <p:val>
                                                <p:strVal val="1+#ppt_w/2"/>
                                              </p:val>
                                            </p:tav>
                                            <p:tav tm="100000">
                                              <p:val>
                                                <p:strVal val="#ppt_x"/>
                                              </p:val>
                                            </p:tav>
                                          </p:tavLst>
                                        </p:anim>
                                        <p:anim calcmode="lin" valueType="num" p14:bounceEnd="82000">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3022"/>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3522"/>
                                </p:stCondLst>
                                <p:childTnLst>
                                  <p:par>
                                    <p:cTn id="37" presetID="2" presetClass="entr" presetSubtype="2" fill="hold" grpId="0" nodeType="afterEffect" p14:presetBounceEnd="82000">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14:bounceEnd="82000">
                                          <p:cBhvr additive="base">
                                            <p:cTn id="39" dur="500" fill="hold"/>
                                            <p:tgtEl>
                                              <p:spTgt spid="8"/>
                                            </p:tgtEl>
                                            <p:attrNameLst>
                                              <p:attrName>ppt_x</p:attrName>
                                            </p:attrNameLst>
                                          </p:cBhvr>
                                          <p:tavLst>
                                            <p:tav tm="0">
                                              <p:val>
                                                <p:strVal val="1+#ppt_w/2"/>
                                              </p:val>
                                            </p:tav>
                                            <p:tav tm="100000">
                                              <p:val>
                                                <p:strVal val="#ppt_x"/>
                                              </p:val>
                                            </p:tav>
                                          </p:tavLst>
                                        </p:anim>
                                        <p:anim calcmode="lin" valueType="num" p14:bounceEnd="82000">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par>
                              <p:cTn id="41" fill="hold">
                                <p:stCondLst>
                                  <p:cond delay="4022"/>
                                </p:stCondLst>
                                <p:childTnLst>
                                  <p:par>
                                    <p:cTn id="42" presetID="5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4522"/>
                                </p:stCondLst>
                                <p:childTnLst>
                                  <p:par>
                                    <p:cTn id="48" presetID="2" presetClass="entr" presetSubtype="2" fill="hold" grpId="0" nodeType="afterEffect" p14:presetBounceEnd="82000">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14:bounceEnd="82000">
                                          <p:cBhvr additive="base">
                                            <p:cTn id="50" dur="500" fill="hold"/>
                                            <p:tgtEl>
                                              <p:spTgt spid="10"/>
                                            </p:tgtEl>
                                            <p:attrNameLst>
                                              <p:attrName>ppt_x</p:attrName>
                                            </p:attrNameLst>
                                          </p:cBhvr>
                                          <p:tavLst>
                                            <p:tav tm="0">
                                              <p:val>
                                                <p:strVal val="1+#ppt_w/2"/>
                                              </p:val>
                                            </p:tav>
                                            <p:tav tm="100000">
                                              <p:val>
                                                <p:strVal val="#ppt_x"/>
                                              </p:val>
                                            </p:tav>
                                          </p:tavLst>
                                        </p:anim>
                                        <p:anim calcmode="lin" valueType="num" p14:bounceEnd="82000">
                                          <p:cBhvr additive="base">
                                            <p:cTn id="51" dur="500" fill="hold"/>
                                            <p:tgtEl>
                                              <p:spTgt spid="10"/>
                                            </p:tgtEl>
                                            <p:attrNameLst>
                                              <p:attrName>ppt_y</p:attrName>
                                            </p:attrNameLst>
                                          </p:cBhvr>
                                          <p:tavLst>
                                            <p:tav tm="0">
                                              <p:val>
                                                <p:strVal val="#ppt_y"/>
                                              </p:val>
                                            </p:tav>
                                            <p:tav tm="100000">
                                              <p:val>
                                                <p:strVal val="#ppt_y"/>
                                              </p:val>
                                            </p:tav>
                                          </p:tavLst>
                                        </p:anim>
                                      </p:childTnLst>
                                    </p:cTn>
                                  </p:par>
                                </p:childTnLst>
                              </p:cTn>
                            </p:par>
                            <p:par>
                              <p:cTn id="52" fill="hold">
                                <p:stCondLst>
                                  <p:cond delay="5022"/>
                                </p:stCondLst>
                                <p:childTnLst>
                                  <p:par>
                                    <p:cTn id="53" presetID="53" presetClass="entr" presetSubtype="16"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par>
                              <p:cTn id="58" fill="hold">
                                <p:stCondLst>
                                  <p:cond delay="5522"/>
                                </p:stCondLst>
                                <p:childTnLst>
                                  <p:par>
                                    <p:cTn id="59" presetID="2" presetClass="entr" presetSubtype="2" fill="hold" grpId="0" nodeType="afterEffect" p14:presetBounceEnd="82000">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14:bounceEnd="82000">
                                          <p:cBhvr additive="base">
                                            <p:cTn id="61" dur="500" fill="hold"/>
                                            <p:tgtEl>
                                              <p:spTgt spid="12"/>
                                            </p:tgtEl>
                                            <p:attrNameLst>
                                              <p:attrName>ppt_x</p:attrName>
                                            </p:attrNameLst>
                                          </p:cBhvr>
                                          <p:tavLst>
                                            <p:tav tm="0">
                                              <p:val>
                                                <p:strVal val="1+#ppt_w/2"/>
                                              </p:val>
                                            </p:tav>
                                            <p:tav tm="100000">
                                              <p:val>
                                                <p:strVal val="#ppt_x"/>
                                              </p:val>
                                            </p:tav>
                                          </p:tavLst>
                                        </p:anim>
                                        <p:anim calcmode="lin" valueType="num" p14:bounceEnd="82000">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iterate type="lt">
                                        <p:tmPct val="4308"/>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2022"/>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522"/>
                                </p:stCondLst>
                                <p:childTnLst>
                                  <p:par>
                                    <p:cTn id="26" presetID="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3022"/>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3522"/>
                                </p:stCondLst>
                                <p:childTnLst>
                                  <p:par>
                                    <p:cTn id="37" presetID="2" presetClass="entr" presetSubtype="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1+#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par>
                              <p:cTn id="41" fill="hold">
                                <p:stCondLst>
                                  <p:cond delay="4022"/>
                                </p:stCondLst>
                                <p:childTnLst>
                                  <p:par>
                                    <p:cTn id="42" presetID="5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4522"/>
                                </p:stCondLst>
                                <p:childTnLst>
                                  <p:par>
                                    <p:cTn id="48" presetID="2" presetClass="entr" presetSubtype="2"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1+#ppt_w/2"/>
                                              </p:val>
                                            </p:tav>
                                            <p:tav tm="100000">
                                              <p:val>
                                                <p:strVal val="#ppt_x"/>
                                              </p:val>
                                            </p:tav>
                                          </p:tavLst>
                                        </p:anim>
                                        <p:anim calcmode="lin" valueType="num">
                                          <p:cBhvr additive="base">
                                            <p:cTn id="51" dur="500" fill="hold"/>
                                            <p:tgtEl>
                                              <p:spTgt spid="10"/>
                                            </p:tgtEl>
                                            <p:attrNameLst>
                                              <p:attrName>ppt_y</p:attrName>
                                            </p:attrNameLst>
                                          </p:cBhvr>
                                          <p:tavLst>
                                            <p:tav tm="0">
                                              <p:val>
                                                <p:strVal val="#ppt_y"/>
                                              </p:val>
                                            </p:tav>
                                            <p:tav tm="100000">
                                              <p:val>
                                                <p:strVal val="#ppt_y"/>
                                              </p:val>
                                            </p:tav>
                                          </p:tavLst>
                                        </p:anim>
                                      </p:childTnLst>
                                    </p:cTn>
                                  </p:par>
                                </p:childTnLst>
                              </p:cTn>
                            </p:par>
                            <p:par>
                              <p:cTn id="52" fill="hold">
                                <p:stCondLst>
                                  <p:cond delay="5022"/>
                                </p:stCondLst>
                                <p:childTnLst>
                                  <p:par>
                                    <p:cTn id="53" presetID="53" presetClass="entr" presetSubtype="16"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par>
                              <p:cTn id="58" fill="hold">
                                <p:stCondLst>
                                  <p:cond delay="5522"/>
                                </p:stCondLst>
                                <p:childTnLst>
                                  <p:par>
                                    <p:cTn id="59" presetID="2" presetClass="entr" presetSubtype="2"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1+#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1" grpId="0" animBg="1"/>
          <p:bldP spid="12" grpId="0" animBg="1"/>
          <p:bldP spid="13"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93D52AC8-ABCB-4EEA-9BDA-D47DAC2FD772}"/>
              </a:ext>
            </a:extLst>
          </p:cNvPr>
          <p:cNvSpPr/>
          <p:nvPr/>
        </p:nvSpPr>
        <p:spPr>
          <a:xfrm>
            <a:off x="818363" y="1760411"/>
            <a:ext cx="8269785" cy="523220"/>
          </a:xfrm>
          <a:prstGeom prst="rect">
            <a:avLst/>
          </a:prstGeom>
        </p:spPr>
        <p:txBody>
          <a:bodyPr wrap="square">
            <a:spAutoFit/>
          </a:bodyPr>
          <a:lstStyle/>
          <a:p>
            <a:pPr lvl="0">
              <a:defRPr/>
            </a:pPr>
            <a:r>
              <a:rPr lang="zh-CN" altLang="en-US" sz="2800" b="1" dirty="0">
                <a:solidFill>
                  <a:srgbClr val="C00000"/>
                </a:solidFill>
                <a:latin typeface="微软雅黑"/>
                <a:ea typeface="微软雅黑"/>
                <a:sym typeface="微软雅黑"/>
              </a:rPr>
              <a:t>时代号召我们青年人要这样做：</a:t>
            </a:r>
          </a:p>
        </p:txBody>
      </p:sp>
      <p:sp>
        <p:nvSpPr>
          <p:cNvPr id="13" name="矩形 12">
            <a:extLst>
              <a:ext uri="{FF2B5EF4-FFF2-40B4-BE49-F238E27FC236}">
                <a16:creationId xmlns:a16="http://schemas.microsoft.com/office/drawing/2014/main" xmlns="" id="{1F28554C-9850-4564-A368-F04269D8F5A1}"/>
              </a:ext>
            </a:extLst>
          </p:cNvPr>
          <p:cNvSpPr/>
          <p:nvPr/>
        </p:nvSpPr>
        <p:spPr>
          <a:xfrm>
            <a:off x="2619792" y="2591106"/>
            <a:ext cx="9064021" cy="874407"/>
          </a:xfrm>
          <a:prstGeom prst="rect">
            <a:avLst/>
          </a:prstGeom>
        </p:spPr>
        <p:txBody>
          <a:bodyPr wrap="square">
            <a:spAutoFit/>
          </a:bodyPr>
          <a:lstStyle/>
          <a:p>
            <a:pPr lvl="0">
              <a:lnSpc>
                <a:spcPct val="150000"/>
              </a:lnSpc>
              <a:defRPr/>
            </a:pPr>
            <a:r>
              <a:rPr lang="zh-CN" altLang="en-US" dirty="0">
                <a:latin typeface="微软雅黑"/>
                <a:ea typeface="微软雅黑"/>
                <a:sym typeface="微软雅黑"/>
              </a:rPr>
              <a:t>方向要明，牢记习近平总书记的淳淳教海，始终坚定正确政治方向，增强四个意识”，坚定四个自信”，自觉听党话、跟党走。</a:t>
            </a:r>
          </a:p>
        </p:txBody>
      </p:sp>
      <p:sp>
        <p:nvSpPr>
          <p:cNvPr id="14" name="矩形: 圆角 26">
            <a:extLst>
              <a:ext uri="{FF2B5EF4-FFF2-40B4-BE49-F238E27FC236}">
                <a16:creationId xmlns:a16="http://schemas.microsoft.com/office/drawing/2014/main" xmlns="" id="{9A9FF749-EE76-40DD-9863-70683113D986}"/>
              </a:ext>
            </a:extLst>
          </p:cNvPr>
          <p:cNvSpPr/>
          <p:nvPr/>
        </p:nvSpPr>
        <p:spPr>
          <a:xfrm>
            <a:off x="818363" y="2698789"/>
            <a:ext cx="1403311" cy="725159"/>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b="1" dirty="0">
                <a:solidFill>
                  <a:srgbClr val="FFFDF8"/>
                </a:solidFill>
                <a:latin typeface="微软雅黑"/>
                <a:ea typeface="微软雅黑"/>
                <a:sym typeface="微软雅黑"/>
              </a:rPr>
              <a:t>方向要明</a:t>
            </a:r>
            <a:endParaRPr kumimoji="0" lang="zh-CN" altLang="en-US" sz="2000" b="1" i="0" u="none" strike="noStrike" kern="1200" cap="none" spc="0" normalizeH="0" baseline="0" noProof="0" dirty="0">
              <a:ln>
                <a:noFill/>
              </a:ln>
              <a:solidFill>
                <a:srgbClr val="FFFDF8"/>
              </a:solidFill>
              <a:effectLst/>
              <a:uLnTx/>
              <a:uFillTx/>
              <a:latin typeface="微软雅黑"/>
              <a:ea typeface="微软雅黑"/>
              <a:sym typeface="微软雅黑"/>
            </a:endParaRPr>
          </a:p>
        </p:txBody>
      </p:sp>
      <p:sp>
        <p:nvSpPr>
          <p:cNvPr id="15" name="箭头: V 形 30">
            <a:extLst>
              <a:ext uri="{FF2B5EF4-FFF2-40B4-BE49-F238E27FC236}">
                <a16:creationId xmlns:a16="http://schemas.microsoft.com/office/drawing/2014/main" xmlns="" id="{F0438654-52F3-44CF-89ED-777D3EB708A0}"/>
              </a:ext>
            </a:extLst>
          </p:cNvPr>
          <p:cNvSpPr/>
          <p:nvPr/>
        </p:nvSpPr>
        <p:spPr>
          <a:xfrm flipV="1">
            <a:off x="2309963" y="2937415"/>
            <a:ext cx="167211" cy="27439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微软雅黑"/>
              <a:ea typeface="微软雅黑"/>
              <a:sym typeface="微软雅黑"/>
            </a:endParaRPr>
          </a:p>
        </p:txBody>
      </p:sp>
      <p:cxnSp>
        <p:nvCxnSpPr>
          <p:cNvPr id="16" name="直接连接符 15">
            <a:extLst>
              <a:ext uri="{FF2B5EF4-FFF2-40B4-BE49-F238E27FC236}">
                <a16:creationId xmlns:a16="http://schemas.microsoft.com/office/drawing/2014/main" xmlns="" id="{197E2C14-1221-44C3-8CC0-3D669CF805D5}"/>
              </a:ext>
            </a:extLst>
          </p:cNvPr>
          <p:cNvCxnSpPr/>
          <p:nvPr/>
        </p:nvCxnSpPr>
        <p:spPr>
          <a:xfrm>
            <a:off x="2659831" y="3603808"/>
            <a:ext cx="883482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xmlns="" id="{FCAB9D5F-E710-4FFC-BF4B-00E9820B148C}"/>
              </a:ext>
            </a:extLst>
          </p:cNvPr>
          <p:cNvSpPr/>
          <p:nvPr/>
        </p:nvSpPr>
        <p:spPr>
          <a:xfrm>
            <a:off x="2592624" y="3710203"/>
            <a:ext cx="9064021" cy="874407"/>
          </a:xfrm>
          <a:prstGeom prst="rect">
            <a:avLst/>
          </a:prstGeom>
        </p:spPr>
        <p:txBody>
          <a:bodyPr wrap="square">
            <a:spAutoFit/>
          </a:bodyPr>
          <a:lstStyle/>
          <a:p>
            <a:pPr lvl="0">
              <a:lnSpc>
                <a:spcPct val="150000"/>
              </a:lnSpc>
              <a:defRPr/>
            </a:pPr>
            <a:r>
              <a:rPr lang="zh-CN" altLang="en-US" dirty="0">
                <a:latin typeface="微软雅黑"/>
                <a:ea typeface="微软雅黑"/>
                <a:sym typeface="微软雅黑"/>
              </a:rPr>
              <a:t>不断从中华优秀传统文化、革命文化、社会主义先进文化中汲取养分，身体力行，学会感恩、学会助人，学会自省、学会自律，为提高全社会文明程度作出积极贡献。</a:t>
            </a:r>
          </a:p>
        </p:txBody>
      </p:sp>
      <p:sp>
        <p:nvSpPr>
          <p:cNvPr id="18" name="矩形: 圆角 26">
            <a:extLst>
              <a:ext uri="{FF2B5EF4-FFF2-40B4-BE49-F238E27FC236}">
                <a16:creationId xmlns:a16="http://schemas.microsoft.com/office/drawing/2014/main" xmlns="" id="{DE11A449-3100-4C27-9310-56048D014532}"/>
              </a:ext>
            </a:extLst>
          </p:cNvPr>
          <p:cNvSpPr/>
          <p:nvPr/>
        </p:nvSpPr>
        <p:spPr>
          <a:xfrm>
            <a:off x="818363" y="3784828"/>
            <a:ext cx="1403312" cy="725159"/>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b="1" dirty="0">
                <a:solidFill>
                  <a:srgbClr val="FFFDF8"/>
                </a:solidFill>
                <a:latin typeface="微软雅黑"/>
                <a:ea typeface="微软雅黑"/>
                <a:sym typeface="微软雅黑"/>
              </a:rPr>
              <a:t>品格要高</a:t>
            </a:r>
          </a:p>
        </p:txBody>
      </p:sp>
      <p:sp>
        <p:nvSpPr>
          <p:cNvPr id="19" name="箭头: V 形 30">
            <a:extLst>
              <a:ext uri="{FF2B5EF4-FFF2-40B4-BE49-F238E27FC236}">
                <a16:creationId xmlns:a16="http://schemas.microsoft.com/office/drawing/2014/main" xmlns="" id="{17597DBB-1B29-4004-A8E7-E13E57EED896}"/>
              </a:ext>
            </a:extLst>
          </p:cNvPr>
          <p:cNvSpPr/>
          <p:nvPr/>
        </p:nvSpPr>
        <p:spPr>
          <a:xfrm flipV="1">
            <a:off x="2309962" y="4065019"/>
            <a:ext cx="167211" cy="27439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微软雅黑"/>
              <a:ea typeface="微软雅黑"/>
              <a:sym typeface="微软雅黑"/>
            </a:endParaRPr>
          </a:p>
        </p:txBody>
      </p:sp>
      <p:cxnSp>
        <p:nvCxnSpPr>
          <p:cNvPr id="20" name="直接连接符 19">
            <a:extLst>
              <a:ext uri="{FF2B5EF4-FFF2-40B4-BE49-F238E27FC236}">
                <a16:creationId xmlns:a16="http://schemas.microsoft.com/office/drawing/2014/main" xmlns="" id="{626AC4F4-3CB3-4283-96CB-BE3801CB0C08}"/>
              </a:ext>
            </a:extLst>
          </p:cNvPr>
          <p:cNvCxnSpPr/>
          <p:nvPr/>
        </p:nvCxnSpPr>
        <p:spPr>
          <a:xfrm>
            <a:off x="2659831" y="4551552"/>
            <a:ext cx="883482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xmlns="" id="{BF226BD3-3BCC-4E98-9CDE-409130A896B7}"/>
              </a:ext>
            </a:extLst>
          </p:cNvPr>
          <p:cNvSpPr/>
          <p:nvPr/>
        </p:nvSpPr>
        <p:spPr>
          <a:xfrm>
            <a:off x="2714161" y="4609954"/>
            <a:ext cx="9009691" cy="1338828"/>
          </a:xfrm>
          <a:prstGeom prst="rect">
            <a:avLst/>
          </a:prstGeom>
        </p:spPr>
        <p:txBody>
          <a:bodyPr wrap="square">
            <a:spAutoFit/>
          </a:bodyPr>
          <a:lstStyle/>
          <a:p>
            <a:pPr lvl="0">
              <a:lnSpc>
                <a:spcPct val="150000"/>
              </a:lnSpc>
              <a:defRPr/>
            </a:pPr>
            <a:r>
              <a:rPr lang="zh-CN" altLang="en-US" dirty="0">
                <a:latin typeface="微软雅黑"/>
                <a:ea typeface="微软雅黑"/>
                <a:sym typeface="微软雅黑"/>
              </a:rPr>
              <a:t>永远保持奋斗精神，拿出”初生牛犊不怕虎”的锐气，牢记空谈误国、实干兴邦，立足本职、埋头苦干，用勤劳的双手，一流的业绩成就属于自己的人生精彩，让火热的青春在干事创业中得到升华。</a:t>
            </a:r>
          </a:p>
        </p:txBody>
      </p:sp>
      <p:sp>
        <p:nvSpPr>
          <p:cNvPr id="22" name="矩形: 圆角 26">
            <a:extLst>
              <a:ext uri="{FF2B5EF4-FFF2-40B4-BE49-F238E27FC236}">
                <a16:creationId xmlns:a16="http://schemas.microsoft.com/office/drawing/2014/main" xmlns="" id="{EE1A6AC9-E411-4EE4-B010-9A26D69F0AAA}"/>
              </a:ext>
            </a:extLst>
          </p:cNvPr>
          <p:cNvSpPr/>
          <p:nvPr/>
        </p:nvSpPr>
        <p:spPr>
          <a:xfrm>
            <a:off x="819860" y="4977419"/>
            <a:ext cx="1403312" cy="725159"/>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b="1" dirty="0">
                <a:solidFill>
                  <a:srgbClr val="FFFDF8"/>
                </a:solidFill>
                <a:latin typeface="微软雅黑"/>
                <a:ea typeface="微软雅黑"/>
                <a:sym typeface="微软雅黑"/>
              </a:rPr>
              <a:t>干劲要足</a:t>
            </a:r>
          </a:p>
        </p:txBody>
      </p:sp>
      <p:sp>
        <p:nvSpPr>
          <p:cNvPr id="23" name="箭头: V 形 30">
            <a:extLst>
              <a:ext uri="{FF2B5EF4-FFF2-40B4-BE49-F238E27FC236}">
                <a16:creationId xmlns:a16="http://schemas.microsoft.com/office/drawing/2014/main" xmlns="" id="{169D8620-9EE6-4E29-AAAC-DA694F728863}"/>
              </a:ext>
            </a:extLst>
          </p:cNvPr>
          <p:cNvSpPr/>
          <p:nvPr/>
        </p:nvSpPr>
        <p:spPr>
          <a:xfrm flipV="1">
            <a:off x="2311459" y="5216045"/>
            <a:ext cx="167211" cy="27439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微软雅黑"/>
              <a:ea typeface="微软雅黑"/>
              <a:sym typeface="微软雅黑"/>
            </a:endParaRPr>
          </a:p>
        </p:txBody>
      </p:sp>
      <p:cxnSp>
        <p:nvCxnSpPr>
          <p:cNvPr id="24" name="直接连接符 23">
            <a:extLst>
              <a:ext uri="{FF2B5EF4-FFF2-40B4-BE49-F238E27FC236}">
                <a16:creationId xmlns:a16="http://schemas.microsoft.com/office/drawing/2014/main" xmlns="" id="{6F44D67E-D001-4944-BBC6-D6B3F611794A}"/>
              </a:ext>
            </a:extLst>
          </p:cNvPr>
          <p:cNvCxnSpPr/>
          <p:nvPr/>
        </p:nvCxnSpPr>
        <p:spPr>
          <a:xfrm>
            <a:off x="2659831" y="5818838"/>
            <a:ext cx="883482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28300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1000"/>
                                        <p:tgtEl>
                                          <p:spTgt spid="1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1000"/>
                                        <p:tgtEl>
                                          <p:spTgt spid="1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P spid="17" grpId="0"/>
      <p:bldP spid="18" grpId="0" animBg="1"/>
      <p:bldP spid="19" grpId="0" animBg="1"/>
      <p:bldP spid="21"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5D88D2E-5845-4AF5-BAC1-E079776668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593074"/>
            <a:ext cx="12192000" cy="4264925"/>
          </a:xfrm>
          <a:prstGeom prst="rect">
            <a:avLst/>
          </a:prstGeom>
        </p:spPr>
      </p:pic>
      <p:pic>
        <p:nvPicPr>
          <p:cNvPr id="7" name="图片 6">
            <a:extLst>
              <a:ext uri="{FF2B5EF4-FFF2-40B4-BE49-F238E27FC236}">
                <a16:creationId xmlns:a16="http://schemas.microsoft.com/office/drawing/2014/main" xmlns="" id="{37BAB5ED-9EF9-45C3-A0D7-0D46077AB7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11490" y="3267398"/>
            <a:ext cx="5837424" cy="698179"/>
          </a:xfrm>
          <a:prstGeom prst="rect">
            <a:avLst/>
          </a:prstGeom>
        </p:spPr>
      </p:pic>
      <p:sp>
        <p:nvSpPr>
          <p:cNvPr id="10" name="TextBox 8">
            <a:extLst>
              <a:ext uri="{FF2B5EF4-FFF2-40B4-BE49-F238E27FC236}">
                <a16:creationId xmlns:a16="http://schemas.microsoft.com/office/drawing/2014/main" xmlns="" id="{18C79F56-AA37-4AF5-B9EA-8E9FD263162D}"/>
              </a:ext>
            </a:extLst>
          </p:cNvPr>
          <p:cNvSpPr txBox="1"/>
          <p:nvPr/>
        </p:nvSpPr>
        <p:spPr>
          <a:xfrm>
            <a:off x="3982624" y="4148916"/>
            <a:ext cx="4226752" cy="438582"/>
          </a:xfrm>
          <a:prstGeom prst="rect">
            <a:avLst/>
          </a:prstGeom>
          <a:noFill/>
        </p:spPr>
        <p:txBody>
          <a:bodyPr wrap="square" lIns="68580" tIns="34290" rIns="68580" bIns="34290" rtlCol="0">
            <a:spAutoFit/>
          </a:bodyPr>
          <a:lstStyle/>
          <a:p>
            <a:pPr algn="ctr" defTabSz="914400"/>
            <a:r>
              <a:rPr lang="zh-CN" altLang="en-US" sz="2400" dirty="0">
                <a:solidFill>
                  <a:srgbClr val="DC0020"/>
                </a:solidFill>
                <a:latin typeface="微软雅黑"/>
                <a:ea typeface="微软雅黑"/>
                <a:cs typeface="Montserrat" charset="0"/>
                <a:sym typeface="微软雅黑"/>
              </a:rPr>
              <a:t>纪念五四运动</a:t>
            </a:r>
            <a:r>
              <a:rPr lang="en-US" altLang="zh-CN" sz="2400" dirty="0">
                <a:solidFill>
                  <a:srgbClr val="DC0020"/>
                </a:solidFill>
                <a:latin typeface="微软雅黑"/>
                <a:ea typeface="微软雅黑"/>
                <a:cs typeface="Montserrat" charset="0"/>
                <a:sym typeface="微软雅黑"/>
              </a:rPr>
              <a:t>101</a:t>
            </a:r>
            <a:r>
              <a:rPr lang="zh-CN" altLang="en-US" sz="2400" dirty="0">
                <a:solidFill>
                  <a:srgbClr val="DC0020"/>
                </a:solidFill>
                <a:latin typeface="微软雅黑"/>
                <a:ea typeface="微软雅黑"/>
                <a:cs typeface="Montserrat" charset="0"/>
                <a:sym typeface="微软雅黑"/>
              </a:rPr>
              <a:t>周年</a:t>
            </a:r>
          </a:p>
        </p:txBody>
      </p:sp>
      <p:cxnSp>
        <p:nvCxnSpPr>
          <p:cNvPr id="11" name="直接连接符 10">
            <a:extLst>
              <a:ext uri="{FF2B5EF4-FFF2-40B4-BE49-F238E27FC236}">
                <a16:creationId xmlns:a16="http://schemas.microsoft.com/office/drawing/2014/main" xmlns="" id="{9C652612-D580-48BF-B44F-A61525FE0743}"/>
              </a:ext>
            </a:extLst>
          </p:cNvPr>
          <p:cNvCxnSpPr/>
          <p:nvPr/>
        </p:nvCxnSpPr>
        <p:spPr>
          <a:xfrm>
            <a:off x="3618759" y="4404158"/>
            <a:ext cx="885182" cy="0"/>
          </a:xfrm>
          <a:prstGeom prst="line">
            <a:avLst/>
          </a:prstGeom>
          <a:noFill/>
          <a:ln w="6350" cap="flat" cmpd="sng" algn="ctr">
            <a:gradFill>
              <a:gsLst>
                <a:gs pos="100000">
                  <a:srgbClr val="C00000"/>
                </a:gs>
                <a:gs pos="0">
                  <a:srgbClr val="C00000">
                    <a:alpha val="0"/>
                  </a:srgbClr>
                </a:gs>
              </a:gsLst>
              <a:lin ang="0" scaled="0"/>
            </a:gradFill>
            <a:prstDash val="solid"/>
            <a:miter lim="800000"/>
            <a:headEnd type="oval" w="med" len="med"/>
            <a:tailEnd type="oval" w="med" len="med"/>
          </a:ln>
          <a:effectLst/>
        </p:spPr>
      </p:cxnSp>
      <p:cxnSp>
        <p:nvCxnSpPr>
          <p:cNvPr id="12" name="直接连接符 11">
            <a:extLst>
              <a:ext uri="{FF2B5EF4-FFF2-40B4-BE49-F238E27FC236}">
                <a16:creationId xmlns:a16="http://schemas.microsoft.com/office/drawing/2014/main" xmlns="" id="{8DD1771A-BB0F-428D-A850-A981FF7964CB}"/>
              </a:ext>
            </a:extLst>
          </p:cNvPr>
          <p:cNvCxnSpPr/>
          <p:nvPr/>
        </p:nvCxnSpPr>
        <p:spPr>
          <a:xfrm>
            <a:off x="7644988" y="4404158"/>
            <a:ext cx="941074" cy="0"/>
          </a:xfrm>
          <a:prstGeom prst="line">
            <a:avLst/>
          </a:prstGeom>
          <a:noFill/>
          <a:ln w="6350" cap="flat" cmpd="sng" algn="ctr">
            <a:gradFill>
              <a:gsLst>
                <a:gs pos="0">
                  <a:srgbClr val="C00000"/>
                </a:gs>
                <a:gs pos="100000">
                  <a:srgbClr val="C00000">
                    <a:alpha val="0"/>
                  </a:srgbClr>
                </a:gs>
              </a:gsLst>
              <a:lin ang="0" scaled="0"/>
            </a:gradFill>
            <a:prstDash val="solid"/>
            <a:miter lim="800000"/>
            <a:headEnd type="oval" w="med" len="med"/>
            <a:tailEnd type="oval" w="med" len="med"/>
          </a:ln>
          <a:effectLst/>
        </p:spPr>
      </p:cxnSp>
      <p:pic>
        <p:nvPicPr>
          <p:cNvPr id="22" name="图片 21">
            <a:extLst>
              <a:ext uri="{FF2B5EF4-FFF2-40B4-BE49-F238E27FC236}">
                <a16:creationId xmlns:a16="http://schemas.microsoft.com/office/drawing/2014/main" xmlns="" id="{2954E99B-012A-424B-A600-4DD9A470DB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4636" y="1637882"/>
            <a:ext cx="10342728" cy="1637721"/>
          </a:xfrm>
          <a:prstGeom prst="rect">
            <a:avLst/>
          </a:prstGeom>
        </p:spPr>
      </p:pic>
      <p:pic>
        <p:nvPicPr>
          <p:cNvPr id="24" name="图片 23">
            <a:extLst>
              <a:ext uri="{FF2B5EF4-FFF2-40B4-BE49-F238E27FC236}">
                <a16:creationId xmlns:a16="http://schemas.microsoft.com/office/drawing/2014/main" xmlns="" id="{885923EF-670F-4B22-97C8-BB655AE394D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66395" y="433248"/>
            <a:ext cx="8259210" cy="752613"/>
          </a:xfrm>
          <a:prstGeom prst="rect">
            <a:avLst/>
          </a:prstGeom>
        </p:spPr>
      </p:pic>
      <p:pic>
        <p:nvPicPr>
          <p:cNvPr id="28" name="图片 27">
            <a:extLst>
              <a:ext uri="{FF2B5EF4-FFF2-40B4-BE49-F238E27FC236}">
                <a16:creationId xmlns:a16="http://schemas.microsoft.com/office/drawing/2014/main" xmlns="" id="{DD0E8F99-5558-43E5-A3E8-C7A896C12B1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315453" y="407909"/>
            <a:ext cx="1497822" cy="1495191"/>
          </a:xfrm>
          <a:prstGeom prst="rect">
            <a:avLst/>
          </a:prstGeom>
        </p:spPr>
      </p:pic>
    </p:spTree>
    <p:extLst>
      <p:ext uri="{BB962C8B-B14F-4D97-AF65-F5344CB8AC3E}">
        <p14:creationId xmlns:p14="http://schemas.microsoft.com/office/powerpoint/2010/main" val="165887955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par>
                                <p:cTn id="31" presetID="2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1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622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5F6B8C26-C95B-4D27-9AB6-7A2D46EAE2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47932"/>
            <a:ext cx="12192000" cy="4210067"/>
          </a:xfrm>
          <a:prstGeom prst="rect">
            <a:avLst/>
          </a:prstGeom>
        </p:spPr>
      </p:pic>
      <p:sp>
        <p:nvSpPr>
          <p:cNvPr id="4" name="文本框 3">
            <a:extLst>
              <a:ext uri="{FF2B5EF4-FFF2-40B4-BE49-F238E27FC236}">
                <a16:creationId xmlns:a16="http://schemas.microsoft.com/office/drawing/2014/main" xmlns="" id="{A9D6800A-019B-403D-9B0E-87C1C288EE0D}"/>
              </a:ext>
            </a:extLst>
          </p:cNvPr>
          <p:cNvSpPr txBox="1"/>
          <p:nvPr/>
        </p:nvSpPr>
        <p:spPr>
          <a:xfrm>
            <a:off x="3540250" y="3429000"/>
            <a:ext cx="6285207" cy="830997"/>
          </a:xfrm>
          <a:prstGeom prst="rect">
            <a:avLst/>
          </a:prstGeom>
          <a:noFill/>
        </p:spPr>
        <p:txBody>
          <a:bodyPr wrap="square" rtlCol="0">
            <a:spAutoFit/>
          </a:bodyPr>
          <a:lstStyle/>
          <a:p>
            <a:pPr algn="ctr" defTabSz="1218692"/>
            <a:r>
              <a:rPr lang="zh-CN" altLang="en-US" sz="4800" b="1" dirty="0">
                <a:solidFill>
                  <a:srgbClr val="C00000"/>
                </a:solidFill>
                <a:latin typeface="微软雅黑"/>
                <a:ea typeface="微软雅黑"/>
                <a:sym typeface="微软雅黑"/>
              </a:rPr>
              <a:t>解读五四精神</a:t>
            </a:r>
          </a:p>
        </p:txBody>
      </p:sp>
      <p:pic>
        <p:nvPicPr>
          <p:cNvPr id="5" name="Picture 4">
            <a:extLst>
              <a:ext uri="{FF2B5EF4-FFF2-40B4-BE49-F238E27FC236}">
                <a16:creationId xmlns:a16="http://schemas.microsoft.com/office/drawing/2014/main" xmlns="" id="{55CA00CF-7076-4DA5-887E-4C457C4DD46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058865" y="1003800"/>
            <a:ext cx="4119603" cy="205980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a:extLst>
              <a:ext uri="{FF2B5EF4-FFF2-40B4-BE49-F238E27FC236}">
                <a16:creationId xmlns:a16="http://schemas.microsoft.com/office/drawing/2014/main" xmlns="" id="{BE4D141A-5596-441C-8DFB-7D58D5FAB8CB}"/>
              </a:ext>
            </a:extLst>
          </p:cNvPr>
          <p:cNvGrpSpPr/>
          <p:nvPr/>
        </p:nvGrpSpPr>
        <p:grpSpPr>
          <a:xfrm>
            <a:off x="3367458" y="3253126"/>
            <a:ext cx="1155418" cy="1155705"/>
            <a:chOff x="1424722" y="3241695"/>
            <a:chExt cx="1036261" cy="1036518"/>
          </a:xfrm>
        </p:grpSpPr>
        <p:sp>
          <p:nvSpPr>
            <p:cNvPr id="7" name="Oval 53">
              <a:extLst>
                <a:ext uri="{FF2B5EF4-FFF2-40B4-BE49-F238E27FC236}">
                  <a16:creationId xmlns:a16="http://schemas.microsoft.com/office/drawing/2014/main" xmlns="" id="{AEE392A3-2F31-483C-B1C6-81F679F3784F}"/>
                </a:ext>
              </a:extLst>
            </p:cNvPr>
            <p:cNvSpPr>
              <a:spLocks noChangeArrowheads="1"/>
            </p:cNvSpPr>
            <p:nvPr/>
          </p:nvSpPr>
          <p:spPr bwMode="auto">
            <a:xfrm>
              <a:off x="1424722" y="3241695"/>
              <a:ext cx="1036261" cy="1036518"/>
            </a:xfrm>
            <a:prstGeom prst="ellipse">
              <a:avLst/>
            </a:prstGeom>
            <a:solidFill>
              <a:srgbClr val="E7423F"/>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04" tIns="45702" rIns="91404" bIns="45702" anchor="ctr"/>
            <a:lstStyle/>
            <a:p>
              <a:pPr algn="ctr" defTabSz="1218682">
                <a:defRPr/>
              </a:pPr>
              <a:endParaRPr lang="zh-CN" altLang="en-US" sz="5865" kern="0">
                <a:solidFill>
                  <a:prstClr val="white"/>
                </a:solidFill>
                <a:latin typeface="微软雅黑"/>
                <a:ea typeface="微软雅黑"/>
                <a:cs typeface="+mn-ea"/>
                <a:sym typeface="微软雅黑"/>
              </a:endParaRPr>
            </a:p>
          </p:txBody>
        </p:sp>
        <p:sp>
          <p:nvSpPr>
            <p:cNvPr id="8" name="Text Box 58">
              <a:extLst>
                <a:ext uri="{FF2B5EF4-FFF2-40B4-BE49-F238E27FC236}">
                  <a16:creationId xmlns:a16="http://schemas.microsoft.com/office/drawing/2014/main" xmlns="" id="{F5E95926-EE7B-441A-A986-A33CE0CAA898}"/>
                </a:ext>
              </a:extLst>
            </p:cNvPr>
            <p:cNvSpPr txBox="1">
              <a:spLocks noChangeArrowheads="1"/>
            </p:cNvSpPr>
            <p:nvPr/>
          </p:nvSpPr>
          <p:spPr bwMode="auto">
            <a:xfrm>
              <a:off x="1493199" y="3414925"/>
              <a:ext cx="899306" cy="69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4" tIns="45702" rIns="91404" bIns="45702">
              <a:spAutoFit/>
            </a:bodyPr>
            <a:lstStyle/>
            <a:p>
              <a:pPr algn="ctr" defTabSz="1218682">
                <a:defRPr/>
              </a:pPr>
              <a:r>
                <a:rPr lang="en-US" altLang="zh-CN" sz="4400" b="1" kern="0" dirty="0">
                  <a:solidFill>
                    <a:prstClr val="white"/>
                  </a:solidFill>
                  <a:latin typeface="微软雅黑"/>
                  <a:ea typeface="微软雅黑"/>
                  <a:cs typeface="+mn-ea"/>
                  <a:sym typeface="微软雅黑"/>
                </a:rPr>
                <a:t>01</a:t>
              </a:r>
            </a:p>
          </p:txBody>
        </p:sp>
      </p:grpSp>
    </p:spTree>
    <p:extLst>
      <p:ext uri="{BB962C8B-B14F-4D97-AF65-F5344CB8AC3E}">
        <p14:creationId xmlns:p14="http://schemas.microsoft.com/office/powerpoint/2010/main" val="332458583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1" presetClass="entr" presetSubtype="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650"/>
                                        <p:tgtEl>
                                          <p:spTgt spid="6"/>
                                        </p:tgtEl>
                                      </p:cBhvr>
                                    </p:animEffect>
                                  </p:childTnLst>
                                </p:cTn>
                              </p:par>
                            </p:childTnLst>
                          </p:cTn>
                        </p:par>
                        <p:par>
                          <p:cTn id="19" fill="hold">
                            <p:stCondLst>
                              <p:cond delay="215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140">
            <a:extLst>
              <a:ext uri="{FF2B5EF4-FFF2-40B4-BE49-F238E27FC236}">
                <a16:creationId xmlns:a16="http://schemas.microsoft.com/office/drawing/2014/main" xmlns="" id="{8F4CE8C0-D914-46CE-83F6-1D4233824F72}"/>
              </a:ext>
            </a:extLst>
          </p:cNvPr>
          <p:cNvSpPr/>
          <p:nvPr>
            <p:custDataLst>
              <p:tags r:id="rId1"/>
            </p:custDataLst>
          </p:nvPr>
        </p:nvSpPr>
        <p:spPr>
          <a:xfrm>
            <a:off x="4926449" y="1646047"/>
            <a:ext cx="2339102" cy="523220"/>
          </a:xfrm>
          <a:prstGeom prst="rect">
            <a:avLst/>
          </a:prstGeom>
        </p:spPr>
        <p:txBody>
          <a:bodyPr wrap="none">
            <a:spAutoFit/>
          </a:bodyPr>
          <a:lstStyle/>
          <a:p>
            <a:pPr algn="ctr"/>
            <a:r>
              <a:rPr lang="zh-CN" altLang="en-US" sz="2800" b="1" dirty="0">
                <a:solidFill>
                  <a:srgbClr val="EB1E1C"/>
                </a:solidFill>
                <a:latin typeface="微软雅黑"/>
                <a:ea typeface="微软雅黑"/>
                <a:sym typeface="微软雅黑"/>
              </a:rPr>
              <a:t>爱国主义精神</a:t>
            </a:r>
          </a:p>
        </p:txBody>
      </p:sp>
      <p:grpSp>
        <p:nvGrpSpPr>
          <p:cNvPr id="3" name="组合 2">
            <a:extLst>
              <a:ext uri="{FF2B5EF4-FFF2-40B4-BE49-F238E27FC236}">
                <a16:creationId xmlns:a16="http://schemas.microsoft.com/office/drawing/2014/main" xmlns="" id="{2D63CF80-2DD8-4118-A959-524C4AF5C879}"/>
              </a:ext>
            </a:extLst>
          </p:cNvPr>
          <p:cNvGrpSpPr/>
          <p:nvPr/>
        </p:nvGrpSpPr>
        <p:grpSpPr>
          <a:xfrm>
            <a:off x="716566" y="2624333"/>
            <a:ext cx="4997414" cy="1231649"/>
            <a:chOff x="4304807" y="4323846"/>
            <a:chExt cx="3300926" cy="813537"/>
          </a:xfrm>
        </p:grpSpPr>
        <p:sp>
          <p:nvSpPr>
            <p:cNvPr id="4" name="矩形: 圆角 13">
              <a:extLst>
                <a:ext uri="{FF2B5EF4-FFF2-40B4-BE49-F238E27FC236}">
                  <a16:creationId xmlns:a16="http://schemas.microsoft.com/office/drawing/2014/main" xmlns="" id="{70238ADC-FF96-47C0-B7E5-9A7F7ED7802A}"/>
                </a:ext>
              </a:extLst>
            </p:cNvPr>
            <p:cNvSpPr/>
            <p:nvPr/>
          </p:nvSpPr>
          <p:spPr>
            <a:xfrm>
              <a:off x="4706647" y="4339881"/>
              <a:ext cx="2899086" cy="792000"/>
            </a:xfrm>
            <a:prstGeom prst="roundRect">
              <a:avLst>
                <a:gd name="adj" fmla="val 0"/>
              </a:avLst>
            </a:prstGeom>
            <a:noFill/>
            <a:ln>
              <a:solidFill>
                <a:srgbClr val="DE1B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dirty="0">
                <a:solidFill>
                  <a:srgbClr val="FFFCE1"/>
                </a:solidFill>
                <a:latin typeface="微软雅黑"/>
                <a:ea typeface="微软雅黑"/>
                <a:sym typeface="微软雅黑"/>
              </a:endParaRPr>
            </a:p>
          </p:txBody>
        </p:sp>
        <p:sp>
          <p:nvSpPr>
            <p:cNvPr id="5" name="矩形: 圆角 14">
              <a:extLst>
                <a:ext uri="{FF2B5EF4-FFF2-40B4-BE49-F238E27FC236}">
                  <a16:creationId xmlns:a16="http://schemas.microsoft.com/office/drawing/2014/main" xmlns="" id="{79D0CAC5-7929-43AA-9741-1EC6CC332DF2}"/>
                </a:ext>
              </a:extLst>
            </p:cNvPr>
            <p:cNvSpPr/>
            <p:nvPr/>
          </p:nvSpPr>
          <p:spPr>
            <a:xfrm>
              <a:off x="4304807" y="4323846"/>
              <a:ext cx="813537" cy="813537"/>
            </a:xfrm>
            <a:prstGeom prst="roundRect">
              <a:avLst>
                <a:gd name="adj" fmla="val 50000"/>
              </a:avLst>
            </a:prstGeom>
            <a:solidFill>
              <a:srgbClr val="DE1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000" b="1" dirty="0">
                  <a:solidFill>
                    <a:srgbClr val="FFFFFF"/>
                  </a:solidFill>
                  <a:latin typeface="微软雅黑"/>
                  <a:ea typeface="微软雅黑"/>
                  <a:sym typeface="微软雅黑"/>
                </a:rPr>
                <a:t>01</a:t>
              </a:r>
              <a:endParaRPr lang="zh-CN" altLang="en-US" sz="2000" b="1" dirty="0">
                <a:solidFill>
                  <a:srgbClr val="FFFFFF"/>
                </a:solidFill>
                <a:latin typeface="微软雅黑"/>
                <a:ea typeface="微软雅黑"/>
                <a:sym typeface="微软雅黑"/>
              </a:endParaRPr>
            </a:p>
          </p:txBody>
        </p:sp>
        <p:sp>
          <p:nvSpPr>
            <p:cNvPr id="6" name="矩形 5">
              <a:extLst>
                <a:ext uri="{FF2B5EF4-FFF2-40B4-BE49-F238E27FC236}">
                  <a16:creationId xmlns:a16="http://schemas.microsoft.com/office/drawing/2014/main" xmlns="" id="{4276E143-AD46-48F2-84DD-B4F8E997A658}"/>
                </a:ext>
              </a:extLst>
            </p:cNvPr>
            <p:cNvSpPr/>
            <p:nvPr/>
          </p:nvSpPr>
          <p:spPr>
            <a:xfrm>
              <a:off x="4972021" y="4504196"/>
              <a:ext cx="2188043" cy="383804"/>
            </a:xfrm>
            <a:prstGeom prst="rect">
              <a:avLst/>
            </a:prstGeom>
          </p:spPr>
          <p:txBody>
            <a:bodyPr wrap="square">
              <a:spAutoFit/>
            </a:bodyPr>
            <a:lstStyle/>
            <a:p>
              <a:pPr algn="ctr" fontAlgn="base">
                <a:lnSpc>
                  <a:spcPct val="150000"/>
                </a:lnSpc>
                <a:spcBef>
                  <a:spcPct val="0"/>
                </a:spcBef>
                <a:spcAft>
                  <a:spcPct val="0"/>
                </a:spcAft>
              </a:pPr>
              <a:r>
                <a:rPr lang="zh-CN" altLang="en-US" sz="2400" b="1" dirty="0">
                  <a:latin typeface="微软雅黑"/>
                  <a:ea typeface="微软雅黑"/>
                  <a:sym typeface="微软雅黑"/>
                </a:rPr>
                <a:t>忧国忧民</a:t>
              </a:r>
            </a:p>
          </p:txBody>
        </p:sp>
      </p:grpSp>
      <p:grpSp>
        <p:nvGrpSpPr>
          <p:cNvPr id="7" name="组合 6">
            <a:extLst>
              <a:ext uri="{FF2B5EF4-FFF2-40B4-BE49-F238E27FC236}">
                <a16:creationId xmlns:a16="http://schemas.microsoft.com/office/drawing/2014/main" xmlns="" id="{D987B8EA-E71D-4D2C-9AE3-15EC14A6DB34}"/>
              </a:ext>
            </a:extLst>
          </p:cNvPr>
          <p:cNvGrpSpPr/>
          <p:nvPr/>
        </p:nvGrpSpPr>
        <p:grpSpPr>
          <a:xfrm>
            <a:off x="6523748" y="2572078"/>
            <a:ext cx="4997414" cy="1231649"/>
            <a:chOff x="4304807" y="4323846"/>
            <a:chExt cx="3300926" cy="813537"/>
          </a:xfrm>
        </p:grpSpPr>
        <p:sp>
          <p:nvSpPr>
            <p:cNvPr id="8" name="矩形: 圆角 7">
              <a:extLst>
                <a:ext uri="{FF2B5EF4-FFF2-40B4-BE49-F238E27FC236}">
                  <a16:creationId xmlns:a16="http://schemas.microsoft.com/office/drawing/2014/main" xmlns="" id="{4B55C796-9A7E-49D5-8802-C25ACD19075E}"/>
                </a:ext>
              </a:extLst>
            </p:cNvPr>
            <p:cNvSpPr/>
            <p:nvPr/>
          </p:nvSpPr>
          <p:spPr>
            <a:xfrm>
              <a:off x="4706647" y="4339881"/>
              <a:ext cx="2899086" cy="792000"/>
            </a:xfrm>
            <a:prstGeom prst="roundRect">
              <a:avLst>
                <a:gd name="adj" fmla="val 0"/>
              </a:avLst>
            </a:prstGeom>
            <a:noFill/>
            <a:ln>
              <a:solidFill>
                <a:srgbClr val="DE1B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dirty="0">
                <a:solidFill>
                  <a:srgbClr val="FFFCE1"/>
                </a:solidFill>
                <a:latin typeface="微软雅黑"/>
                <a:ea typeface="微软雅黑"/>
                <a:sym typeface="微软雅黑"/>
              </a:endParaRPr>
            </a:p>
          </p:txBody>
        </p:sp>
        <p:sp>
          <p:nvSpPr>
            <p:cNvPr id="9" name="矩形: 圆角 8">
              <a:extLst>
                <a:ext uri="{FF2B5EF4-FFF2-40B4-BE49-F238E27FC236}">
                  <a16:creationId xmlns:a16="http://schemas.microsoft.com/office/drawing/2014/main" xmlns="" id="{C323A5A9-1823-4312-9681-666DA2D41AB9}"/>
                </a:ext>
              </a:extLst>
            </p:cNvPr>
            <p:cNvSpPr/>
            <p:nvPr/>
          </p:nvSpPr>
          <p:spPr>
            <a:xfrm>
              <a:off x="4304807" y="4323846"/>
              <a:ext cx="813537" cy="813537"/>
            </a:xfrm>
            <a:prstGeom prst="roundRect">
              <a:avLst>
                <a:gd name="adj" fmla="val 50000"/>
              </a:avLst>
            </a:prstGeom>
            <a:solidFill>
              <a:srgbClr val="DE1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000" b="1" dirty="0">
                  <a:solidFill>
                    <a:srgbClr val="FFFFFF"/>
                  </a:solidFill>
                  <a:latin typeface="微软雅黑"/>
                  <a:ea typeface="微软雅黑"/>
                  <a:sym typeface="微软雅黑"/>
                </a:rPr>
                <a:t>02</a:t>
              </a:r>
            </a:p>
          </p:txBody>
        </p:sp>
        <p:sp>
          <p:nvSpPr>
            <p:cNvPr id="10" name="矩形 9">
              <a:extLst>
                <a:ext uri="{FF2B5EF4-FFF2-40B4-BE49-F238E27FC236}">
                  <a16:creationId xmlns:a16="http://schemas.microsoft.com/office/drawing/2014/main" xmlns="" id="{93286AA8-7319-48CC-8F0A-F67BF264AD2C}"/>
                </a:ext>
              </a:extLst>
            </p:cNvPr>
            <p:cNvSpPr/>
            <p:nvPr/>
          </p:nvSpPr>
          <p:spPr>
            <a:xfrm>
              <a:off x="5118344" y="4458848"/>
              <a:ext cx="2188043" cy="383804"/>
            </a:xfrm>
            <a:prstGeom prst="rect">
              <a:avLst/>
            </a:prstGeom>
          </p:spPr>
          <p:txBody>
            <a:bodyPr wrap="square">
              <a:spAutoFit/>
            </a:bodyPr>
            <a:lstStyle/>
            <a:p>
              <a:pPr algn="ctr" fontAlgn="base">
                <a:lnSpc>
                  <a:spcPct val="150000"/>
                </a:lnSpc>
                <a:spcBef>
                  <a:spcPct val="0"/>
                </a:spcBef>
                <a:spcAft>
                  <a:spcPct val="0"/>
                </a:spcAft>
              </a:pPr>
              <a:r>
                <a:rPr lang="zh-CN" altLang="en-US" sz="2400" b="1" dirty="0">
                  <a:solidFill>
                    <a:schemeClr val="tx1">
                      <a:lumMod val="75000"/>
                      <a:lumOff val="25000"/>
                    </a:schemeClr>
                  </a:solidFill>
                  <a:latin typeface="微软雅黑"/>
                  <a:ea typeface="微软雅黑"/>
                  <a:sym typeface="微软雅黑"/>
                </a:rPr>
                <a:t>热爱祖国</a:t>
              </a:r>
            </a:p>
          </p:txBody>
        </p:sp>
      </p:grpSp>
      <p:grpSp>
        <p:nvGrpSpPr>
          <p:cNvPr id="11" name="组合 10">
            <a:extLst>
              <a:ext uri="{FF2B5EF4-FFF2-40B4-BE49-F238E27FC236}">
                <a16:creationId xmlns:a16="http://schemas.microsoft.com/office/drawing/2014/main" xmlns="" id="{535D8506-4048-4F60-82F4-BDD03A5A07BB}"/>
              </a:ext>
            </a:extLst>
          </p:cNvPr>
          <p:cNvGrpSpPr/>
          <p:nvPr/>
        </p:nvGrpSpPr>
        <p:grpSpPr>
          <a:xfrm>
            <a:off x="716566" y="4226187"/>
            <a:ext cx="4997414" cy="1231649"/>
            <a:chOff x="4304807" y="4323846"/>
            <a:chExt cx="3300926" cy="813537"/>
          </a:xfrm>
        </p:grpSpPr>
        <p:sp>
          <p:nvSpPr>
            <p:cNvPr id="12" name="矩形: 圆角 13">
              <a:extLst>
                <a:ext uri="{FF2B5EF4-FFF2-40B4-BE49-F238E27FC236}">
                  <a16:creationId xmlns:a16="http://schemas.microsoft.com/office/drawing/2014/main" xmlns="" id="{1579246E-1057-4D8E-8D0F-D51394F52654}"/>
                </a:ext>
              </a:extLst>
            </p:cNvPr>
            <p:cNvSpPr/>
            <p:nvPr/>
          </p:nvSpPr>
          <p:spPr>
            <a:xfrm>
              <a:off x="4706647" y="4339881"/>
              <a:ext cx="2899086" cy="792000"/>
            </a:xfrm>
            <a:prstGeom prst="roundRect">
              <a:avLst>
                <a:gd name="adj" fmla="val 0"/>
              </a:avLst>
            </a:prstGeom>
            <a:noFill/>
            <a:ln>
              <a:solidFill>
                <a:srgbClr val="DE1B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dirty="0">
                <a:solidFill>
                  <a:srgbClr val="FFFCE1"/>
                </a:solidFill>
                <a:latin typeface="微软雅黑"/>
                <a:ea typeface="微软雅黑"/>
                <a:sym typeface="微软雅黑"/>
              </a:endParaRPr>
            </a:p>
          </p:txBody>
        </p:sp>
        <p:sp>
          <p:nvSpPr>
            <p:cNvPr id="13" name="矩形: 圆角 14">
              <a:extLst>
                <a:ext uri="{FF2B5EF4-FFF2-40B4-BE49-F238E27FC236}">
                  <a16:creationId xmlns:a16="http://schemas.microsoft.com/office/drawing/2014/main" xmlns="" id="{FD9382EF-2EFF-4800-BD58-26377E0D812D}"/>
                </a:ext>
              </a:extLst>
            </p:cNvPr>
            <p:cNvSpPr/>
            <p:nvPr/>
          </p:nvSpPr>
          <p:spPr>
            <a:xfrm>
              <a:off x="4304807" y="4323846"/>
              <a:ext cx="813537" cy="813537"/>
            </a:xfrm>
            <a:prstGeom prst="roundRect">
              <a:avLst>
                <a:gd name="adj" fmla="val 50000"/>
              </a:avLst>
            </a:prstGeom>
            <a:solidFill>
              <a:srgbClr val="DE1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000" b="1" dirty="0">
                  <a:solidFill>
                    <a:srgbClr val="FFFFFF"/>
                  </a:solidFill>
                  <a:latin typeface="微软雅黑"/>
                  <a:ea typeface="微软雅黑"/>
                  <a:sym typeface="微软雅黑"/>
                </a:rPr>
                <a:t>03</a:t>
              </a:r>
            </a:p>
          </p:txBody>
        </p:sp>
        <p:sp>
          <p:nvSpPr>
            <p:cNvPr id="14" name="矩形 13">
              <a:extLst>
                <a:ext uri="{FF2B5EF4-FFF2-40B4-BE49-F238E27FC236}">
                  <a16:creationId xmlns:a16="http://schemas.microsoft.com/office/drawing/2014/main" xmlns="" id="{061EBFA1-A5EB-43EA-9C5B-2C6B57B47047}"/>
                </a:ext>
              </a:extLst>
            </p:cNvPr>
            <p:cNvSpPr/>
            <p:nvPr/>
          </p:nvSpPr>
          <p:spPr>
            <a:xfrm>
              <a:off x="4975798" y="4504196"/>
              <a:ext cx="2188043" cy="383804"/>
            </a:xfrm>
            <a:prstGeom prst="rect">
              <a:avLst/>
            </a:prstGeom>
          </p:spPr>
          <p:txBody>
            <a:bodyPr wrap="square">
              <a:spAutoFit/>
            </a:bodyPr>
            <a:lstStyle/>
            <a:p>
              <a:pPr algn="ctr" fontAlgn="base">
                <a:lnSpc>
                  <a:spcPct val="150000"/>
                </a:lnSpc>
                <a:spcBef>
                  <a:spcPct val="0"/>
                </a:spcBef>
                <a:spcAft>
                  <a:spcPct val="0"/>
                </a:spcAft>
              </a:pPr>
              <a:r>
                <a:rPr lang="zh-CN" altLang="en-US" sz="2400" b="1" dirty="0">
                  <a:latin typeface="微软雅黑"/>
                  <a:ea typeface="微软雅黑"/>
                  <a:sym typeface="微软雅黑"/>
                </a:rPr>
                <a:t>积极创新</a:t>
              </a:r>
            </a:p>
          </p:txBody>
        </p:sp>
      </p:grpSp>
      <p:grpSp>
        <p:nvGrpSpPr>
          <p:cNvPr id="15" name="组合 14">
            <a:extLst>
              <a:ext uri="{FF2B5EF4-FFF2-40B4-BE49-F238E27FC236}">
                <a16:creationId xmlns:a16="http://schemas.microsoft.com/office/drawing/2014/main" xmlns="" id="{F2195682-4FAB-4445-9845-0DA85801DE77}"/>
              </a:ext>
            </a:extLst>
          </p:cNvPr>
          <p:cNvGrpSpPr/>
          <p:nvPr/>
        </p:nvGrpSpPr>
        <p:grpSpPr>
          <a:xfrm>
            <a:off x="6523748" y="4173932"/>
            <a:ext cx="4997414" cy="1231649"/>
            <a:chOff x="4304807" y="4323846"/>
            <a:chExt cx="3300926" cy="813537"/>
          </a:xfrm>
        </p:grpSpPr>
        <p:sp>
          <p:nvSpPr>
            <p:cNvPr id="16" name="矩形: 圆角 15">
              <a:extLst>
                <a:ext uri="{FF2B5EF4-FFF2-40B4-BE49-F238E27FC236}">
                  <a16:creationId xmlns:a16="http://schemas.microsoft.com/office/drawing/2014/main" xmlns="" id="{4607C21D-18FB-48CC-93D4-502A6F09FACD}"/>
                </a:ext>
              </a:extLst>
            </p:cNvPr>
            <p:cNvSpPr/>
            <p:nvPr/>
          </p:nvSpPr>
          <p:spPr>
            <a:xfrm>
              <a:off x="4706647" y="4339881"/>
              <a:ext cx="2899086" cy="792000"/>
            </a:xfrm>
            <a:prstGeom prst="roundRect">
              <a:avLst>
                <a:gd name="adj" fmla="val 0"/>
              </a:avLst>
            </a:prstGeom>
            <a:noFill/>
            <a:ln>
              <a:solidFill>
                <a:srgbClr val="DE1B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dirty="0">
                <a:solidFill>
                  <a:srgbClr val="FFFCE1"/>
                </a:solidFill>
                <a:latin typeface="微软雅黑"/>
                <a:ea typeface="微软雅黑"/>
                <a:sym typeface="微软雅黑"/>
              </a:endParaRPr>
            </a:p>
          </p:txBody>
        </p:sp>
        <p:sp>
          <p:nvSpPr>
            <p:cNvPr id="17" name="矩形: 圆角 16">
              <a:extLst>
                <a:ext uri="{FF2B5EF4-FFF2-40B4-BE49-F238E27FC236}">
                  <a16:creationId xmlns:a16="http://schemas.microsoft.com/office/drawing/2014/main" xmlns="" id="{964D3EED-DB3E-490E-A113-84A79E209DB2}"/>
                </a:ext>
              </a:extLst>
            </p:cNvPr>
            <p:cNvSpPr/>
            <p:nvPr/>
          </p:nvSpPr>
          <p:spPr>
            <a:xfrm>
              <a:off x="4304807" y="4323846"/>
              <a:ext cx="813537" cy="813537"/>
            </a:xfrm>
            <a:prstGeom prst="roundRect">
              <a:avLst>
                <a:gd name="adj" fmla="val 50000"/>
              </a:avLst>
            </a:prstGeom>
            <a:solidFill>
              <a:srgbClr val="DE1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000" b="1" dirty="0">
                  <a:solidFill>
                    <a:srgbClr val="FFFFFF"/>
                  </a:solidFill>
                  <a:latin typeface="微软雅黑"/>
                  <a:ea typeface="微软雅黑"/>
                  <a:sym typeface="微软雅黑"/>
                </a:rPr>
                <a:t>04</a:t>
              </a:r>
            </a:p>
          </p:txBody>
        </p:sp>
        <p:sp>
          <p:nvSpPr>
            <p:cNvPr id="18" name="矩形 17">
              <a:extLst>
                <a:ext uri="{FF2B5EF4-FFF2-40B4-BE49-F238E27FC236}">
                  <a16:creationId xmlns:a16="http://schemas.microsoft.com/office/drawing/2014/main" xmlns="" id="{B51F7EEC-3A98-45C7-9199-732924C959CF}"/>
                </a:ext>
              </a:extLst>
            </p:cNvPr>
            <p:cNvSpPr/>
            <p:nvPr/>
          </p:nvSpPr>
          <p:spPr>
            <a:xfrm>
              <a:off x="5118344" y="4515638"/>
              <a:ext cx="2188043" cy="383804"/>
            </a:xfrm>
            <a:prstGeom prst="rect">
              <a:avLst/>
            </a:prstGeom>
          </p:spPr>
          <p:txBody>
            <a:bodyPr wrap="square">
              <a:spAutoFit/>
            </a:bodyPr>
            <a:lstStyle/>
            <a:p>
              <a:pPr algn="ctr" fontAlgn="base">
                <a:lnSpc>
                  <a:spcPct val="150000"/>
                </a:lnSpc>
                <a:spcBef>
                  <a:spcPct val="0"/>
                </a:spcBef>
                <a:spcAft>
                  <a:spcPct val="0"/>
                </a:spcAft>
              </a:pPr>
              <a:r>
                <a:rPr lang="zh-CN" altLang="en-US" sz="2400" b="1" dirty="0">
                  <a:latin typeface="微软雅黑"/>
                  <a:ea typeface="微软雅黑"/>
                  <a:sym typeface="微软雅黑"/>
                </a:rPr>
                <a:t>探索科学</a:t>
              </a:r>
            </a:p>
          </p:txBody>
        </p:sp>
      </p:grpSp>
    </p:spTree>
    <p:extLst>
      <p:ext uri="{BB962C8B-B14F-4D97-AF65-F5344CB8AC3E}">
        <p14:creationId xmlns:p14="http://schemas.microsoft.com/office/powerpoint/2010/main" val="119221135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1+#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1+#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1+#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4D30ADFF-33B3-4253-BBE4-F9E6BD5ECCC2}"/>
              </a:ext>
            </a:extLst>
          </p:cNvPr>
          <p:cNvSpPr/>
          <p:nvPr/>
        </p:nvSpPr>
        <p:spPr>
          <a:xfrm>
            <a:off x="1157036" y="1638346"/>
            <a:ext cx="4462375" cy="769441"/>
          </a:xfrm>
          <a:prstGeom prst="rect">
            <a:avLst/>
          </a:prstGeom>
        </p:spPr>
        <p:txBody>
          <a:bodyPr wrap="square">
            <a:spAutoFit/>
          </a:bodyPr>
          <a:lstStyle/>
          <a:p>
            <a:r>
              <a:rPr lang="zh-CN" altLang="en-US" sz="4400" dirty="0">
                <a:solidFill>
                  <a:srgbClr val="C00000"/>
                </a:solidFill>
                <a:latin typeface="微软雅黑"/>
                <a:ea typeface="微软雅黑"/>
                <a:sym typeface="微软雅黑"/>
              </a:rPr>
              <a:t>什么是五四精神</a:t>
            </a:r>
            <a:r>
              <a:rPr lang="en-US" altLang="zh-CN" sz="4400" dirty="0">
                <a:solidFill>
                  <a:srgbClr val="C00000"/>
                </a:solidFill>
                <a:latin typeface="微软雅黑"/>
                <a:ea typeface="微软雅黑"/>
                <a:sym typeface="微软雅黑"/>
              </a:rPr>
              <a:t>?</a:t>
            </a:r>
            <a:endParaRPr lang="zh-CN" altLang="en-US" sz="4400" dirty="0">
              <a:solidFill>
                <a:srgbClr val="C00000"/>
              </a:solidFill>
              <a:latin typeface="微软雅黑"/>
              <a:ea typeface="微软雅黑"/>
              <a:sym typeface="微软雅黑"/>
            </a:endParaRPr>
          </a:p>
        </p:txBody>
      </p:sp>
      <p:sp>
        <p:nvSpPr>
          <p:cNvPr id="12" name="矩形 11">
            <a:extLst>
              <a:ext uri="{FF2B5EF4-FFF2-40B4-BE49-F238E27FC236}">
                <a16:creationId xmlns:a16="http://schemas.microsoft.com/office/drawing/2014/main" xmlns="" id="{667F0A11-F455-4B5D-A227-679F61A64FF8}"/>
              </a:ext>
            </a:extLst>
          </p:cNvPr>
          <p:cNvSpPr/>
          <p:nvPr/>
        </p:nvSpPr>
        <p:spPr>
          <a:xfrm>
            <a:off x="1157036" y="4883307"/>
            <a:ext cx="9296970" cy="961289"/>
          </a:xfrm>
          <a:prstGeom prst="rect">
            <a:avLst/>
          </a:prstGeom>
        </p:spPr>
        <p:txBody>
          <a:bodyPr wrap="square">
            <a:spAutoFit/>
          </a:bodyPr>
          <a:lstStyle/>
          <a:p>
            <a:pPr algn="just" fontAlgn="base">
              <a:lnSpc>
                <a:spcPct val="150000"/>
              </a:lnSpc>
              <a:spcBef>
                <a:spcPct val="0"/>
              </a:spcBef>
              <a:spcAft>
                <a:spcPct val="0"/>
              </a:spcAft>
              <a:defRPr/>
            </a:pPr>
            <a:r>
              <a:rPr lang="zh-CN" altLang="en-US" sz="2000" kern="0" dirty="0">
                <a:ln w="3175">
                  <a:noFill/>
                </a:ln>
                <a:solidFill>
                  <a:prstClr val="black"/>
                </a:solidFill>
                <a:latin typeface="微软雅黑"/>
                <a:ea typeface="微软雅黑"/>
                <a:sym typeface="微软雅黑"/>
              </a:rPr>
              <a:t>概括地讲就是</a:t>
            </a:r>
            <a:r>
              <a:rPr lang="en-US" altLang="zh-CN" sz="2000" kern="0" dirty="0">
                <a:ln w="3175">
                  <a:noFill/>
                </a:ln>
                <a:solidFill>
                  <a:prstClr val="black"/>
                </a:solidFill>
                <a:latin typeface="微软雅黑"/>
                <a:ea typeface="微软雅黑"/>
                <a:sym typeface="微软雅黑"/>
              </a:rPr>
              <a:t>"</a:t>
            </a:r>
            <a:r>
              <a:rPr lang="zh-CN" altLang="en-US" sz="2000" kern="0" dirty="0">
                <a:ln w="3175">
                  <a:noFill/>
                </a:ln>
                <a:solidFill>
                  <a:prstClr val="black"/>
                </a:solidFill>
                <a:latin typeface="微软雅黑"/>
                <a:ea typeface="微软雅黑"/>
                <a:sym typeface="微软雅黑"/>
              </a:rPr>
              <a:t>彻底地、不妥协地反帝反封建的爱国精神。我们应该为了民族的独立和解放，为了国家的繁荣和富强，前仆后继，英勇奋斗，积极进取，勤奋工作。</a:t>
            </a:r>
            <a:endParaRPr lang="en-US" altLang="zh-CN" sz="2000" kern="0" dirty="0">
              <a:ln w="3175">
                <a:noFill/>
              </a:ln>
              <a:solidFill>
                <a:prstClr val="black"/>
              </a:solidFill>
              <a:latin typeface="微软雅黑"/>
              <a:ea typeface="微软雅黑"/>
              <a:sym typeface="微软雅黑"/>
            </a:endParaRPr>
          </a:p>
        </p:txBody>
      </p:sp>
      <p:sp>
        <p:nvSpPr>
          <p:cNvPr id="13" name="矩形 12">
            <a:extLst>
              <a:ext uri="{FF2B5EF4-FFF2-40B4-BE49-F238E27FC236}">
                <a16:creationId xmlns:a16="http://schemas.microsoft.com/office/drawing/2014/main" xmlns="" id="{7C7A7DCC-4568-47DA-93C6-6D3C9BEE4305}"/>
              </a:ext>
            </a:extLst>
          </p:cNvPr>
          <p:cNvSpPr/>
          <p:nvPr/>
        </p:nvSpPr>
        <p:spPr>
          <a:xfrm>
            <a:off x="1157036" y="2512814"/>
            <a:ext cx="3243175" cy="581057"/>
          </a:xfrm>
          <a:prstGeom prst="rect">
            <a:avLst/>
          </a:prstGeom>
        </p:spPr>
        <p:txBody>
          <a:bodyPr wrap="square">
            <a:spAutoFit/>
          </a:bodyPr>
          <a:lstStyle/>
          <a:p>
            <a:pPr fontAlgn="base">
              <a:lnSpc>
                <a:spcPct val="150000"/>
              </a:lnSpc>
              <a:spcBef>
                <a:spcPct val="0"/>
              </a:spcBef>
              <a:spcAft>
                <a:spcPct val="0"/>
              </a:spcAft>
              <a:defRPr/>
            </a:pPr>
            <a:r>
              <a:rPr lang="zh-CN" altLang="en-US" sz="2400" kern="0" dirty="0">
                <a:ln w="3175">
                  <a:noFill/>
                </a:ln>
                <a:solidFill>
                  <a:srgbClr val="C00000"/>
                </a:solidFill>
                <a:latin typeface="微软雅黑"/>
                <a:ea typeface="微软雅黑"/>
                <a:sym typeface="微软雅黑"/>
              </a:rPr>
              <a:t>五四精神的核心内容为：</a:t>
            </a:r>
            <a:endParaRPr lang="en-US" altLang="zh-CN" sz="2400" kern="0" dirty="0">
              <a:ln w="3175">
                <a:noFill/>
              </a:ln>
              <a:solidFill>
                <a:srgbClr val="C00000"/>
              </a:solidFill>
              <a:latin typeface="微软雅黑"/>
              <a:ea typeface="微软雅黑"/>
              <a:sym typeface="微软雅黑"/>
            </a:endParaRPr>
          </a:p>
        </p:txBody>
      </p:sp>
      <p:sp>
        <p:nvSpPr>
          <p:cNvPr id="14" name="椭圆 13">
            <a:extLst>
              <a:ext uri="{FF2B5EF4-FFF2-40B4-BE49-F238E27FC236}">
                <a16:creationId xmlns:a16="http://schemas.microsoft.com/office/drawing/2014/main" xmlns="" id="{BAC16F23-F57E-4F6E-9A3B-2B86014310E4}"/>
              </a:ext>
            </a:extLst>
          </p:cNvPr>
          <p:cNvSpPr/>
          <p:nvPr/>
        </p:nvSpPr>
        <p:spPr>
          <a:xfrm>
            <a:off x="3153391" y="3363230"/>
            <a:ext cx="1315992" cy="1315992"/>
          </a:xfrm>
          <a:prstGeom prst="ellipse">
            <a:avLst/>
          </a:prstGeom>
          <a:solidFill>
            <a:srgbClr val="C00000"/>
          </a:solidFill>
        </p:spPr>
        <p:txBody>
          <a:bodyPr wrap="square" lIns="0" tIns="0" rIns="0" bIns="36000" anchor="ctr">
            <a:noAutofit/>
          </a:bodyPr>
          <a:lstStyle/>
          <a:p>
            <a:pPr algn="ctr" fontAlgn="base">
              <a:lnSpc>
                <a:spcPct val="150000"/>
              </a:lnSpc>
              <a:spcBef>
                <a:spcPct val="0"/>
              </a:spcBef>
              <a:spcAft>
                <a:spcPct val="0"/>
              </a:spcAft>
              <a:defRPr/>
            </a:pPr>
            <a:r>
              <a:rPr lang="zh-CN" altLang="en-US" sz="3200" kern="0" dirty="0">
                <a:ln w="3175">
                  <a:noFill/>
                </a:ln>
                <a:solidFill>
                  <a:prstClr val="white"/>
                </a:solidFill>
                <a:latin typeface="微软雅黑"/>
                <a:ea typeface="微软雅黑"/>
                <a:sym typeface="微软雅黑"/>
              </a:rPr>
              <a:t>爱国</a:t>
            </a:r>
            <a:endParaRPr lang="en-US" altLang="zh-CN" sz="3200" kern="0" dirty="0">
              <a:ln w="3175">
                <a:noFill/>
              </a:ln>
              <a:solidFill>
                <a:prstClr val="white"/>
              </a:solidFill>
              <a:latin typeface="微软雅黑"/>
              <a:ea typeface="微软雅黑"/>
              <a:sym typeface="微软雅黑"/>
            </a:endParaRPr>
          </a:p>
        </p:txBody>
      </p:sp>
      <p:sp>
        <p:nvSpPr>
          <p:cNvPr id="15" name="椭圆 14">
            <a:extLst>
              <a:ext uri="{FF2B5EF4-FFF2-40B4-BE49-F238E27FC236}">
                <a16:creationId xmlns:a16="http://schemas.microsoft.com/office/drawing/2014/main" xmlns="" id="{3AA2CC03-8ACA-4C66-B546-51E2D04C4CD3}"/>
              </a:ext>
            </a:extLst>
          </p:cNvPr>
          <p:cNvSpPr/>
          <p:nvPr/>
        </p:nvSpPr>
        <p:spPr>
          <a:xfrm>
            <a:off x="4667962" y="3363230"/>
            <a:ext cx="1315992" cy="1315992"/>
          </a:xfrm>
          <a:prstGeom prst="ellipse">
            <a:avLst/>
          </a:prstGeom>
          <a:solidFill>
            <a:srgbClr val="C00000"/>
          </a:solidFill>
        </p:spPr>
        <p:txBody>
          <a:bodyPr wrap="square" lIns="0" tIns="0" rIns="0" bIns="36000" anchor="ctr">
            <a:noAutofit/>
          </a:bodyPr>
          <a:lstStyle/>
          <a:p>
            <a:pPr algn="ctr" fontAlgn="base">
              <a:lnSpc>
                <a:spcPct val="150000"/>
              </a:lnSpc>
              <a:spcBef>
                <a:spcPct val="0"/>
              </a:spcBef>
              <a:spcAft>
                <a:spcPct val="0"/>
              </a:spcAft>
              <a:defRPr/>
            </a:pPr>
            <a:r>
              <a:rPr lang="zh-CN" altLang="en-US" sz="3200" kern="0" dirty="0">
                <a:ln w="3175">
                  <a:noFill/>
                </a:ln>
                <a:solidFill>
                  <a:prstClr val="white"/>
                </a:solidFill>
                <a:latin typeface="微软雅黑"/>
                <a:ea typeface="微软雅黑"/>
                <a:sym typeface="微软雅黑"/>
              </a:rPr>
              <a:t>进步</a:t>
            </a:r>
            <a:endParaRPr lang="en-US" altLang="zh-CN" sz="3200" kern="0" dirty="0">
              <a:ln w="3175">
                <a:noFill/>
              </a:ln>
              <a:solidFill>
                <a:prstClr val="white"/>
              </a:solidFill>
              <a:latin typeface="微软雅黑"/>
              <a:ea typeface="微软雅黑"/>
              <a:sym typeface="微软雅黑"/>
            </a:endParaRPr>
          </a:p>
        </p:txBody>
      </p:sp>
      <p:sp>
        <p:nvSpPr>
          <p:cNvPr id="16" name="椭圆 15">
            <a:extLst>
              <a:ext uri="{FF2B5EF4-FFF2-40B4-BE49-F238E27FC236}">
                <a16:creationId xmlns:a16="http://schemas.microsoft.com/office/drawing/2014/main" xmlns="" id="{896CDC27-95B7-4967-9AD3-B8E275012FD3}"/>
              </a:ext>
            </a:extLst>
          </p:cNvPr>
          <p:cNvSpPr/>
          <p:nvPr/>
        </p:nvSpPr>
        <p:spPr>
          <a:xfrm>
            <a:off x="6182533" y="3363230"/>
            <a:ext cx="1315992" cy="1315992"/>
          </a:xfrm>
          <a:prstGeom prst="ellipse">
            <a:avLst/>
          </a:prstGeom>
          <a:solidFill>
            <a:srgbClr val="C00000"/>
          </a:solidFill>
        </p:spPr>
        <p:txBody>
          <a:bodyPr wrap="square" lIns="0" tIns="0" rIns="0" bIns="36000" anchor="ctr">
            <a:noAutofit/>
          </a:bodyPr>
          <a:lstStyle/>
          <a:p>
            <a:pPr algn="ctr" fontAlgn="base">
              <a:lnSpc>
                <a:spcPct val="150000"/>
              </a:lnSpc>
              <a:spcBef>
                <a:spcPct val="0"/>
              </a:spcBef>
              <a:spcAft>
                <a:spcPct val="0"/>
              </a:spcAft>
              <a:defRPr/>
            </a:pPr>
            <a:r>
              <a:rPr lang="zh-CN" altLang="en-US" sz="3200" kern="0" dirty="0">
                <a:ln w="3175">
                  <a:noFill/>
                </a:ln>
                <a:solidFill>
                  <a:prstClr val="white"/>
                </a:solidFill>
                <a:latin typeface="微软雅黑"/>
                <a:ea typeface="微软雅黑"/>
                <a:sym typeface="微软雅黑"/>
              </a:rPr>
              <a:t>民主</a:t>
            </a:r>
            <a:endParaRPr lang="en-US" altLang="zh-CN" sz="3200" kern="0" dirty="0">
              <a:ln w="3175">
                <a:noFill/>
              </a:ln>
              <a:solidFill>
                <a:prstClr val="white"/>
              </a:solidFill>
              <a:latin typeface="微软雅黑"/>
              <a:ea typeface="微软雅黑"/>
              <a:sym typeface="微软雅黑"/>
            </a:endParaRPr>
          </a:p>
        </p:txBody>
      </p:sp>
      <p:sp>
        <p:nvSpPr>
          <p:cNvPr id="17" name="椭圆 16">
            <a:extLst>
              <a:ext uri="{FF2B5EF4-FFF2-40B4-BE49-F238E27FC236}">
                <a16:creationId xmlns:a16="http://schemas.microsoft.com/office/drawing/2014/main" xmlns="" id="{AAE0C858-0973-45E7-BCAD-4EEA97676C0B}"/>
              </a:ext>
            </a:extLst>
          </p:cNvPr>
          <p:cNvSpPr/>
          <p:nvPr/>
        </p:nvSpPr>
        <p:spPr>
          <a:xfrm>
            <a:off x="7697104" y="3363230"/>
            <a:ext cx="1315992" cy="1315992"/>
          </a:xfrm>
          <a:prstGeom prst="ellipse">
            <a:avLst/>
          </a:prstGeom>
          <a:solidFill>
            <a:srgbClr val="C00000"/>
          </a:solidFill>
        </p:spPr>
        <p:txBody>
          <a:bodyPr wrap="square" lIns="0" tIns="0" rIns="0" bIns="36000" anchor="ctr">
            <a:noAutofit/>
          </a:bodyPr>
          <a:lstStyle/>
          <a:p>
            <a:pPr algn="ctr" fontAlgn="base">
              <a:lnSpc>
                <a:spcPct val="150000"/>
              </a:lnSpc>
              <a:spcBef>
                <a:spcPct val="0"/>
              </a:spcBef>
              <a:spcAft>
                <a:spcPct val="0"/>
              </a:spcAft>
              <a:defRPr/>
            </a:pPr>
            <a:r>
              <a:rPr lang="zh-CN" altLang="en-US" sz="3200" kern="0" dirty="0">
                <a:ln w="3175">
                  <a:noFill/>
                </a:ln>
                <a:solidFill>
                  <a:prstClr val="white"/>
                </a:solidFill>
                <a:latin typeface="微软雅黑"/>
                <a:ea typeface="微软雅黑"/>
                <a:sym typeface="微软雅黑"/>
              </a:rPr>
              <a:t>科学</a:t>
            </a:r>
            <a:endParaRPr lang="en-US" altLang="zh-CN" sz="3200" kern="0" dirty="0">
              <a:ln w="3175">
                <a:noFill/>
              </a:ln>
              <a:solidFill>
                <a:prstClr val="white"/>
              </a:solidFill>
              <a:latin typeface="微软雅黑"/>
              <a:ea typeface="微软雅黑"/>
              <a:sym typeface="微软雅黑"/>
            </a:endParaRPr>
          </a:p>
        </p:txBody>
      </p:sp>
      <p:cxnSp>
        <p:nvCxnSpPr>
          <p:cNvPr id="18" name="直接连接符 17">
            <a:extLst>
              <a:ext uri="{FF2B5EF4-FFF2-40B4-BE49-F238E27FC236}">
                <a16:creationId xmlns:a16="http://schemas.microsoft.com/office/drawing/2014/main" xmlns="" id="{4F8E2EF8-679A-417D-9EEE-ABCF482E3ABB}"/>
              </a:ext>
            </a:extLst>
          </p:cNvPr>
          <p:cNvCxnSpPr/>
          <p:nvPr/>
        </p:nvCxnSpPr>
        <p:spPr>
          <a:xfrm>
            <a:off x="4667962" y="2911302"/>
            <a:ext cx="6249163" cy="0"/>
          </a:xfrm>
          <a:prstGeom prst="line">
            <a:avLst/>
          </a:prstGeom>
          <a:noFill/>
          <a:ln w="9525" cap="flat" cmpd="sng" algn="ctr">
            <a:solidFill>
              <a:srgbClr val="FFC000"/>
            </a:solidFill>
            <a:prstDash val="solid"/>
            <a:miter lim="800000"/>
          </a:ln>
          <a:effectLst/>
        </p:spPr>
      </p:cxnSp>
      <p:cxnSp>
        <p:nvCxnSpPr>
          <p:cNvPr id="19" name="直接连接符 18">
            <a:extLst>
              <a:ext uri="{FF2B5EF4-FFF2-40B4-BE49-F238E27FC236}">
                <a16:creationId xmlns:a16="http://schemas.microsoft.com/office/drawing/2014/main" xmlns="" id="{299D83B6-AB13-4B52-B8BD-CA2639A628DB}"/>
              </a:ext>
            </a:extLst>
          </p:cNvPr>
          <p:cNvCxnSpPr/>
          <p:nvPr/>
        </p:nvCxnSpPr>
        <p:spPr>
          <a:xfrm>
            <a:off x="10917125" y="2911302"/>
            <a:ext cx="0" cy="3425371"/>
          </a:xfrm>
          <a:prstGeom prst="line">
            <a:avLst/>
          </a:prstGeom>
          <a:noFill/>
          <a:ln w="9525" cap="flat" cmpd="sng" algn="ctr">
            <a:solidFill>
              <a:srgbClr val="FFC000"/>
            </a:solidFill>
            <a:prstDash val="solid"/>
            <a:miter lim="800000"/>
            <a:tailEnd type="oval"/>
          </a:ln>
          <a:effectLst/>
        </p:spPr>
      </p:cxnSp>
    </p:spTree>
    <p:extLst>
      <p:ext uri="{BB962C8B-B14F-4D97-AF65-F5344CB8AC3E}">
        <p14:creationId xmlns:p14="http://schemas.microsoft.com/office/powerpoint/2010/main" val="387789065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650" fill="hold"/>
                                        <p:tgtEl>
                                          <p:spTgt spid="14"/>
                                        </p:tgtEl>
                                        <p:attrNameLst>
                                          <p:attrName>ppt_w</p:attrName>
                                        </p:attrNameLst>
                                      </p:cBhvr>
                                      <p:tavLst>
                                        <p:tav tm="0">
                                          <p:val>
                                            <p:fltVal val="0"/>
                                          </p:val>
                                        </p:tav>
                                        <p:tav tm="100000">
                                          <p:val>
                                            <p:strVal val="#ppt_w"/>
                                          </p:val>
                                        </p:tav>
                                      </p:tavLst>
                                    </p:anim>
                                    <p:anim calcmode="lin" valueType="num">
                                      <p:cBhvr>
                                        <p:cTn id="26" dur="650" fill="hold"/>
                                        <p:tgtEl>
                                          <p:spTgt spid="14"/>
                                        </p:tgtEl>
                                        <p:attrNameLst>
                                          <p:attrName>ppt_h</p:attrName>
                                        </p:attrNameLst>
                                      </p:cBhvr>
                                      <p:tavLst>
                                        <p:tav tm="0">
                                          <p:val>
                                            <p:fltVal val="0"/>
                                          </p:val>
                                        </p:tav>
                                        <p:tav tm="100000">
                                          <p:val>
                                            <p:strVal val="#ppt_h"/>
                                          </p:val>
                                        </p:tav>
                                      </p:tavLst>
                                    </p:anim>
                                    <p:animEffect transition="in" filter="fade">
                                      <p:cBhvr>
                                        <p:cTn id="27" dur="650"/>
                                        <p:tgtEl>
                                          <p:spTgt spid="1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650" fill="hold"/>
                                        <p:tgtEl>
                                          <p:spTgt spid="15"/>
                                        </p:tgtEl>
                                        <p:attrNameLst>
                                          <p:attrName>ppt_w</p:attrName>
                                        </p:attrNameLst>
                                      </p:cBhvr>
                                      <p:tavLst>
                                        <p:tav tm="0">
                                          <p:val>
                                            <p:fltVal val="0"/>
                                          </p:val>
                                        </p:tav>
                                        <p:tav tm="100000">
                                          <p:val>
                                            <p:strVal val="#ppt_w"/>
                                          </p:val>
                                        </p:tav>
                                      </p:tavLst>
                                    </p:anim>
                                    <p:anim calcmode="lin" valueType="num">
                                      <p:cBhvr>
                                        <p:cTn id="31" dur="650" fill="hold"/>
                                        <p:tgtEl>
                                          <p:spTgt spid="15"/>
                                        </p:tgtEl>
                                        <p:attrNameLst>
                                          <p:attrName>ppt_h</p:attrName>
                                        </p:attrNameLst>
                                      </p:cBhvr>
                                      <p:tavLst>
                                        <p:tav tm="0">
                                          <p:val>
                                            <p:fltVal val="0"/>
                                          </p:val>
                                        </p:tav>
                                        <p:tav tm="100000">
                                          <p:val>
                                            <p:strVal val="#ppt_h"/>
                                          </p:val>
                                        </p:tav>
                                      </p:tavLst>
                                    </p:anim>
                                    <p:animEffect transition="in" filter="fade">
                                      <p:cBhvr>
                                        <p:cTn id="32" dur="650"/>
                                        <p:tgtEl>
                                          <p:spTgt spid="1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650" fill="hold"/>
                                        <p:tgtEl>
                                          <p:spTgt spid="16"/>
                                        </p:tgtEl>
                                        <p:attrNameLst>
                                          <p:attrName>ppt_w</p:attrName>
                                        </p:attrNameLst>
                                      </p:cBhvr>
                                      <p:tavLst>
                                        <p:tav tm="0">
                                          <p:val>
                                            <p:fltVal val="0"/>
                                          </p:val>
                                        </p:tav>
                                        <p:tav tm="100000">
                                          <p:val>
                                            <p:strVal val="#ppt_w"/>
                                          </p:val>
                                        </p:tav>
                                      </p:tavLst>
                                    </p:anim>
                                    <p:anim calcmode="lin" valueType="num">
                                      <p:cBhvr>
                                        <p:cTn id="36" dur="650" fill="hold"/>
                                        <p:tgtEl>
                                          <p:spTgt spid="16"/>
                                        </p:tgtEl>
                                        <p:attrNameLst>
                                          <p:attrName>ppt_h</p:attrName>
                                        </p:attrNameLst>
                                      </p:cBhvr>
                                      <p:tavLst>
                                        <p:tav tm="0">
                                          <p:val>
                                            <p:fltVal val="0"/>
                                          </p:val>
                                        </p:tav>
                                        <p:tav tm="100000">
                                          <p:val>
                                            <p:strVal val="#ppt_h"/>
                                          </p:val>
                                        </p:tav>
                                      </p:tavLst>
                                    </p:anim>
                                    <p:animEffect transition="in" filter="fade">
                                      <p:cBhvr>
                                        <p:cTn id="37" dur="650"/>
                                        <p:tgtEl>
                                          <p:spTgt spid="1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650" fill="hold"/>
                                        <p:tgtEl>
                                          <p:spTgt spid="17"/>
                                        </p:tgtEl>
                                        <p:attrNameLst>
                                          <p:attrName>ppt_w</p:attrName>
                                        </p:attrNameLst>
                                      </p:cBhvr>
                                      <p:tavLst>
                                        <p:tav tm="0">
                                          <p:val>
                                            <p:fltVal val="0"/>
                                          </p:val>
                                        </p:tav>
                                        <p:tav tm="100000">
                                          <p:val>
                                            <p:strVal val="#ppt_w"/>
                                          </p:val>
                                        </p:tav>
                                      </p:tavLst>
                                    </p:anim>
                                    <p:anim calcmode="lin" valueType="num">
                                      <p:cBhvr>
                                        <p:cTn id="41" dur="650" fill="hold"/>
                                        <p:tgtEl>
                                          <p:spTgt spid="17"/>
                                        </p:tgtEl>
                                        <p:attrNameLst>
                                          <p:attrName>ppt_h</p:attrName>
                                        </p:attrNameLst>
                                      </p:cBhvr>
                                      <p:tavLst>
                                        <p:tav tm="0">
                                          <p:val>
                                            <p:fltVal val="0"/>
                                          </p:val>
                                        </p:tav>
                                        <p:tav tm="100000">
                                          <p:val>
                                            <p:strVal val="#ppt_h"/>
                                          </p:val>
                                        </p:tav>
                                      </p:tavLst>
                                    </p:anim>
                                    <p:animEffect transition="in" filter="fade">
                                      <p:cBhvr>
                                        <p:cTn id="42" dur="650"/>
                                        <p:tgtEl>
                                          <p:spTgt spid="17"/>
                                        </p:tgtEl>
                                      </p:cBhvr>
                                    </p:animEffect>
                                  </p:childTnLst>
                                </p:cTn>
                              </p:par>
                            </p:childTnLst>
                          </p:cTn>
                        </p:par>
                        <p:par>
                          <p:cTn id="43" fill="hold">
                            <p:stCondLst>
                              <p:cond delay="3150"/>
                            </p:stCondLst>
                            <p:childTnLst>
                              <p:par>
                                <p:cTn id="44" presetID="16" presetClass="entr" presetSubtype="2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13">
            <a:extLst>
              <a:ext uri="{FF2B5EF4-FFF2-40B4-BE49-F238E27FC236}">
                <a16:creationId xmlns:a16="http://schemas.microsoft.com/office/drawing/2014/main" xmlns="" id="{8CECCD8B-9C1B-4E9C-830F-7EE1B8164639}"/>
              </a:ext>
            </a:extLst>
          </p:cNvPr>
          <p:cNvSpPr txBox="1"/>
          <p:nvPr/>
        </p:nvSpPr>
        <p:spPr>
          <a:xfrm>
            <a:off x="722241" y="1496263"/>
            <a:ext cx="10962348" cy="1477328"/>
          </a:xfrm>
          <a:prstGeom prst="rect">
            <a:avLst/>
          </a:prstGeom>
          <a:noFill/>
        </p:spPr>
        <p:txBody>
          <a:bodyPr wrap="square" rtlCol="0">
            <a:spAutoFit/>
          </a:bodyPr>
          <a:lstStyle/>
          <a:p>
            <a:pPr defTabSz="914377">
              <a:lnSpc>
                <a:spcPct val="150000"/>
              </a:lnSpc>
            </a:pPr>
            <a:r>
              <a:rPr lang="zh-CN" altLang="en-US" sz="2000" spc="300" dirty="0">
                <a:latin typeface="微软雅黑"/>
                <a:ea typeface="微软雅黑"/>
                <a:cs typeface="+mn-ea"/>
                <a:sym typeface="微软雅黑"/>
              </a:rPr>
              <a:t>五四精神的核心内容为</a:t>
            </a:r>
            <a:r>
              <a:rPr lang="en-US" altLang="zh-CN" sz="2000" spc="300" dirty="0">
                <a:latin typeface="微软雅黑"/>
                <a:ea typeface="微软雅黑"/>
                <a:cs typeface="+mn-ea"/>
                <a:sym typeface="微软雅黑"/>
              </a:rPr>
              <a:t>"</a:t>
            </a:r>
            <a:r>
              <a:rPr lang="zh-CN" altLang="en-US" sz="2000" spc="300" dirty="0">
                <a:latin typeface="微软雅黑"/>
                <a:ea typeface="微软雅黑"/>
                <a:cs typeface="+mn-ea"/>
                <a:sym typeface="微软雅黑"/>
              </a:rPr>
              <a:t>爱国、进步、民主、科学”。爱国主义是五四精神的源泉，民主与科学是五四精神的核心，勇于探索、敢于创新、解放思想、实行变革是民主与科学提出和实现的途径，理性精神、个性解放、反帝反封建是民主与科学的内容。</a:t>
            </a:r>
          </a:p>
        </p:txBody>
      </p:sp>
      <p:sp>
        <p:nvSpPr>
          <p:cNvPr id="38" name="îṣlîḍè">
            <a:extLst>
              <a:ext uri="{FF2B5EF4-FFF2-40B4-BE49-F238E27FC236}">
                <a16:creationId xmlns:a16="http://schemas.microsoft.com/office/drawing/2014/main" xmlns="" id="{ADF9A353-EEE5-4B33-B2CD-D8105E64F861}"/>
              </a:ext>
            </a:extLst>
          </p:cNvPr>
          <p:cNvSpPr/>
          <p:nvPr/>
        </p:nvSpPr>
        <p:spPr>
          <a:xfrm>
            <a:off x="990197" y="3161668"/>
            <a:ext cx="2401273" cy="3064744"/>
          </a:xfrm>
          <a:prstGeom prst="rect">
            <a:avLst/>
          </a:prstGeom>
          <a:noFill/>
          <a:ln w="3175" cap="flat" cmpd="sng" algn="ctr">
            <a:solidFill>
              <a:srgbClr val="C00000"/>
            </a:solidFill>
            <a:prstDash val="solid"/>
            <a:round/>
            <a:headEnd/>
            <a:tailEnd/>
          </a:ln>
          <a:effectLst/>
        </p:spPr>
        <p:txBody>
          <a:bodyPr rot="0" spcFirstLastPara="0" vert="horz" wrap="square" lIns="121920" tIns="60960" rIns="121920" bIns="60960" numCol="1" spcCol="0" rtlCol="0" fromWordArt="0" anchor="ctr" anchorCtr="0" forceAA="0" compatLnSpc="1">
            <a:prstTxWarp prst="textNoShape">
              <a:avLst/>
            </a:prstTxWarp>
            <a:normAutofit/>
          </a:bodyPr>
          <a:lstStyle/>
          <a:p>
            <a:pPr algn="ctr" defTabSz="1219108">
              <a:defRPr/>
            </a:pPr>
            <a:endParaRPr lang="zh-CN" altLang="en-US" sz="2667" i="1" kern="0">
              <a:solidFill>
                <a:srgbClr val="000000"/>
              </a:solidFill>
              <a:latin typeface="微软雅黑"/>
              <a:ea typeface="微软雅黑"/>
              <a:sym typeface="微软雅黑"/>
            </a:endParaRPr>
          </a:p>
        </p:txBody>
      </p:sp>
      <p:sp>
        <p:nvSpPr>
          <p:cNvPr id="39" name="iŝľíḑe">
            <a:extLst>
              <a:ext uri="{FF2B5EF4-FFF2-40B4-BE49-F238E27FC236}">
                <a16:creationId xmlns:a16="http://schemas.microsoft.com/office/drawing/2014/main" xmlns="" id="{89CA48D8-E4F1-4EA1-8762-5165AC8130B7}"/>
              </a:ext>
            </a:extLst>
          </p:cNvPr>
          <p:cNvSpPr/>
          <p:nvPr/>
        </p:nvSpPr>
        <p:spPr>
          <a:xfrm>
            <a:off x="990197" y="3447419"/>
            <a:ext cx="2401273" cy="600075"/>
          </a:xfrm>
          <a:prstGeom prst="rect">
            <a:avLst/>
          </a:prstGeom>
          <a:solidFill>
            <a:srgbClr val="BF0000"/>
          </a:solidFill>
          <a:ln w="3175" cap="flat" cmpd="sng" algn="ctr">
            <a:noFill/>
            <a:prstDash val="solid"/>
            <a:round/>
            <a:headEnd/>
            <a:tailEnd/>
          </a:ln>
          <a:effectLst/>
        </p:spPr>
        <p:txBody>
          <a:bodyPr rot="0" spcFirstLastPara="0" vert="horz" wrap="square" lIns="121920" tIns="60960" rIns="121920" bIns="60960" numCol="1" spcCol="0" rtlCol="0" fromWordArt="0" anchor="ctr" anchorCtr="0" forceAA="0" compatLnSpc="1">
            <a:prstTxWarp prst="textNoShape">
              <a:avLst/>
            </a:prstTxWarp>
            <a:normAutofit fontScale="85000" lnSpcReduction="20000"/>
          </a:bodyPr>
          <a:lstStyle/>
          <a:p>
            <a:pPr algn="ctr" defTabSz="1219170">
              <a:lnSpc>
                <a:spcPct val="110000"/>
              </a:lnSpc>
            </a:pPr>
            <a:r>
              <a:rPr lang="zh-CN" altLang="en-US" sz="3733" kern="0" dirty="0">
                <a:solidFill>
                  <a:srgbClr val="FFFFFF"/>
                </a:solidFill>
                <a:latin typeface="微软雅黑"/>
                <a:ea typeface="微软雅黑"/>
                <a:sym typeface="微软雅黑"/>
              </a:rPr>
              <a:t>爱国</a:t>
            </a:r>
            <a:endParaRPr lang="en-US" altLang="zh-CN" sz="3733" kern="0" dirty="0">
              <a:solidFill>
                <a:srgbClr val="FFFFFF"/>
              </a:solidFill>
              <a:latin typeface="微软雅黑"/>
              <a:ea typeface="微软雅黑"/>
              <a:sym typeface="微软雅黑"/>
            </a:endParaRPr>
          </a:p>
        </p:txBody>
      </p:sp>
      <p:sp>
        <p:nvSpPr>
          <p:cNvPr id="40" name="文本框 39">
            <a:extLst>
              <a:ext uri="{FF2B5EF4-FFF2-40B4-BE49-F238E27FC236}">
                <a16:creationId xmlns:a16="http://schemas.microsoft.com/office/drawing/2014/main" xmlns="" id="{A2783BEE-0B54-41E4-80A7-92563C38CCC3}"/>
              </a:ext>
            </a:extLst>
          </p:cNvPr>
          <p:cNvSpPr txBox="1"/>
          <p:nvPr/>
        </p:nvSpPr>
        <p:spPr>
          <a:xfrm>
            <a:off x="1202974" y="4244615"/>
            <a:ext cx="1972783" cy="1308884"/>
          </a:xfrm>
          <a:prstGeom prst="rect">
            <a:avLst/>
          </a:prstGeom>
          <a:noFill/>
          <a:effectLst/>
        </p:spPr>
        <p:txBody>
          <a:bodyPr wrap="square" rtlCol="0">
            <a:spAutoFit/>
          </a:bodyPr>
          <a:lstStyle/>
          <a:p>
            <a:pPr algn="ctr" defTabSz="914377">
              <a:lnSpc>
                <a:spcPct val="150000"/>
              </a:lnSpc>
            </a:pPr>
            <a:r>
              <a:rPr lang="zh-CN" altLang="en-US" sz="2800" dirty="0">
                <a:latin typeface="微软雅黑"/>
                <a:ea typeface="微软雅黑"/>
                <a:sym typeface="微软雅黑"/>
              </a:rPr>
              <a:t>忧国忧民的</a:t>
            </a:r>
            <a:endParaRPr lang="en-US" altLang="zh-CN" sz="2800" dirty="0">
              <a:latin typeface="微软雅黑"/>
              <a:ea typeface="微软雅黑"/>
              <a:sym typeface="微软雅黑"/>
            </a:endParaRPr>
          </a:p>
          <a:p>
            <a:pPr algn="ctr" defTabSz="914377">
              <a:lnSpc>
                <a:spcPct val="150000"/>
              </a:lnSpc>
            </a:pPr>
            <a:r>
              <a:rPr lang="zh-CN" altLang="en-US" sz="2800" dirty="0">
                <a:latin typeface="微软雅黑"/>
                <a:ea typeface="微软雅黑"/>
                <a:sym typeface="微软雅黑"/>
              </a:rPr>
              <a:t>高度责任感</a:t>
            </a:r>
          </a:p>
        </p:txBody>
      </p:sp>
      <p:sp>
        <p:nvSpPr>
          <p:cNvPr id="41" name="îṣlîḍè">
            <a:extLst>
              <a:ext uri="{FF2B5EF4-FFF2-40B4-BE49-F238E27FC236}">
                <a16:creationId xmlns:a16="http://schemas.microsoft.com/office/drawing/2014/main" xmlns="" id="{BD5D68D1-40A1-435D-AB34-5736D75DF436}"/>
              </a:ext>
            </a:extLst>
          </p:cNvPr>
          <p:cNvSpPr/>
          <p:nvPr/>
        </p:nvSpPr>
        <p:spPr>
          <a:xfrm>
            <a:off x="3596806" y="3161668"/>
            <a:ext cx="2401273" cy="3064744"/>
          </a:xfrm>
          <a:prstGeom prst="rect">
            <a:avLst/>
          </a:prstGeom>
          <a:noFill/>
          <a:ln w="3175" cap="flat" cmpd="sng" algn="ctr">
            <a:solidFill>
              <a:srgbClr val="C00000"/>
            </a:solidFill>
            <a:prstDash val="solid"/>
            <a:round/>
            <a:headEnd/>
            <a:tailEnd/>
          </a:ln>
          <a:effectLst/>
        </p:spPr>
        <p:txBody>
          <a:bodyPr rot="0" spcFirstLastPara="0" vert="horz" wrap="square" lIns="121920" tIns="60960" rIns="121920" bIns="60960" numCol="1" spcCol="0" rtlCol="0" fromWordArt="0" anchor="ctr" anchorCtr="0" forceAA="0" compatLnSpc="1">
            <a:prstTxWarp prst="textNoShape">
              <a:avLst/>
            </a:prstTxWarp>
            <a:normAutofit/>
          </a:bodyPr>
          <a:lstStyle/>
          <a:p>
            <a:pPr algn="ctr" defTabSz="1219108">
              <a:defRPr/>
            </a:pPr>
            <a:endParaRPr lang="zh-CN" altLang="en-US" sz="2667" i="1" kern="0">
              <a:solidFill>
                <a:srgbClr val="000000"/>
              </a:solidFill>
              <a:latin typeface="微软雅黑"/>
              <a:ea typeface="微软雅黑"/>
              <a:sym typeface="微软雅黑"/>
            </a:endParaRPr>
          </a:p>
        </p:txBody>
      </p:sp>
      <p:sp>
        <p:nvSpPr>
          <p:cNvPr id="42" name="iŝľíḑe">
            <a:extLst>
              <a:ext uri="{FF2B5EF4-FFF2-40B4-BE49-F238E27FC236}">
                <a16:creationId xmlns:a16="http://schemas.microsoft.com/office/drawing/2014/main" xmlns="" id="{DA6F4D50-DC02-4E4D-8F98-CD0AF28E8401}"/>
              </a:ext>
            </a:extLst>
          </p:cNvPr>
          <p:cNvSpPr/>
          <p:nvPr/>
        </p:nvSpPr>
        <p:spPr>
          <a:xfrm>
            <a:off x="3596806" y="3447419"/>
            <a:ext cx="2401273" cy="600075"/>
          </a:xfrm>
          <a:prstGeom prst="rect">
            <a:avLst/>
          </a:prstGeom>
          <a:solidFill>
            <a:srgbClr val="BF0000"/>
          </a:solidFill>
          <a:ln w="3175" cap="flat" cmpd="sng" algn="ctr">
            <a:noFill/>
            <a:prstDash val="solid"/>
            <a:round/>
            <a:headEnd/>
            <a:tailEnd/>
          </a:ln>
          <a:effectLst/>
        </p:spPr>
        <p:txBody>
          <a:bodyPr rot="0" spcFirstLastPara="0" vert="horz" wrap="square" lIns="121920" tIns="60960" rIns="121920" bIns="60960" numCol="1" spcCol="0" rtlCol="0" fromWordArt="0" anchor="ctr" anchorCtr="0" forceAA="0" compatLnSpc="1">
            <a:prstTxWarp prst="textNoShape">
              <a:avLst/>
            </a:prstTxWarp>
            <a:normAutofit fontScale="85000" lnSpcReduction="20000"/>
          </a:bodyPr>
          <a:lstStyle/>
          <a:p>
            <a:pPr algn="ctr" defTabSz="1219170">
              <a:lnSpc>
                <a:spcPct val="110000"/>
              </a:lnSpc>
            </a:pPr>
            <a:r>
              <a:rPr lang="zh-CN" altLang="en-US" sz="3733" kern="0">
                <a:solidFill>
                  <a:srgbClr val="FFFFFF"/>
                </a:solidFill>
                <a:latin typeface="微软雅黑"/>
                <a:ea typeface="微软雅黑"/>
                <a:sym typeface="微软雅黑"/>
              </a:rPr>
              <a:t>民主</a:t>
            </a:r>
            <a:endParaRPr lang="en-US" altLang="zh-CN" sz="3733" kern="0" dirty="0">
              <a:solidFill>
                <a:srgbClr val="FFFFFF"/>
              </a:solidFill>
              <a:latin typeface="微软雅黑"/>
              <a:ea typeface="微软雅黑"/>
              <a:sym typeface="微软雅黑"/>
            </a:endParaRPr>
          </a:p>
        </p:txBody>
      </p:sp>
      <p:sp>
        <p:nvSpPr>
          <p:cNvPr id="43" name="文本框 42">
            <a:extLst>
              <a:ext uri="{FF2B5EF4-FFF2-40B4-BE49-F238E27FC236}">
                <a16:creationId xmlns:a16="http://schemas.microsoft.com/office/drawing/2014/main" xmlns="" id="{AA199C7B-3339-49B4-9F07-253705D255D9}"/>
              </a:ext>
            </a:extLst>
          </p:cNvPr>
          <p:cNvSpPr txBox="1"/>
          <p:nvPr/>
        </p:nvSpPr>
        <p:spPr>
          <a:xfrm>
            <a:off x="3805270" y="4244616"/>
            <a:ext cx="1981381" cy="2031325"/>
          </a:xfrm>
          <a:prstGeom prst="rect">
            <a:avLst/>
          </a:prstGeom>
          <a:noFill/>
          <a:effectLst/>
        </p:spPr>
        <p:txBody>
          <a:bodyPr wrap="square" rtlCol="0">
            <a:spAutoFit/>
          </a:bodyPr>
          <a:lstStyle/>
          <a:p>
            <a:pPr algn="ctr" defTabSz="914377">
              <a:lnSpc>
                <a:spcPct val="150000"/>
              </a:lnSpc>
            </a:pPr>
            <a:r>
              <a:rPr lang="zh-CN" altLang="en-US" sz="2800" dirty="0">
                <a:latin typeface="微软雅黑"/>
                <a:ea typeface="微软雅黑"/>
                <a:sym typeface="微软雅黑"/>
              </a:rPr>
              <a:t>打破社会阶级的勇气和观念</a:t>
            </a:r>
          </a:p>
        </p:txBody>
      </p:sp>
      <p:sp>
        <p:nvSpPr>
          <p:cNvPr id="44" name="îṣlîḍè">
            <a:extLst>
              <a:ext uri="{FF2B5EF4-FFF2-40B4-BE49-F238E27FC236}">
                <a16:creationId xmlns:a16="http://schemas.microsoft.com/office/drawing/2014/main" xmlns="" id="{F4F298E5-75C1-49C3-81FC-93249A8CDBEA}"/>
              </a:ext>
            </a:extLst>
          </p:cNvPr>
          <p:cNvSpPr/>
          <p:nvPr/>
        </p:nvSpPr>
        <p:spPr>
          <a:xfrm>
            <a:off x="6203415" y="3161668"/>
            <a:ext cx="2401273" cy="3064744"/>
          </a:xfrm>
          <a:prstGeom prst="rect">
            <a:avLst/>
          </a:prstGeom>
          <a:noFill/>
          <a:ln w="3175" cap="flat" cmpd="sng" algn="ctr">
            <a:solidFill>
              <a:srgbClr val="C00000"/>
            </a:solidFill>
            <a:prstDash val="solid"/>
            <a:round/>
            <a:headEnd/>
            <a:tailEnd/>
          </a:ln>
          <a:effectLst/>
        </p:spPr>
        <p:txBody>
          <a:bodyPr rot="0" spcFirstLastPara="0" vert="horz" wrap="square" lIns="121920" tIns="60960" rIns="121920" bIns="60960" numCol="1" spcCol="0" rtlCol="0" fromWordArt="0" anchor="ctr" anchorCtr="0" forceAA="0" compatLnSpc="1">
            <a:prstTxWarp prst="textNoShape">
              <a:avLst/>
            </a:prstTxWarp>
            <a:normAutofit/>
          </a:bodyPr>
          <a:lstStyle/>
          <a:p>
            <a:pPr algn="ctr" defTabSz="1219108">
              <a:defRPr/>
            </a:pPr>
            <a:endParaRPr lang="zh-CN" altLang="en-US" sz="2667" i="1" kern="0">
              <a:solidFill>
                <a:srgbClr val="000000"/>
              </a:solidFill>
              <a:latin typeface="微软雅黑"/>
              <a:ea typeface="微软雅黑"/>
              <a:sym typeface="微软雅黑"/>
            </a:endParaRPr>
          </a:p>
        </p:txBody>
      </p:sp>
      <p:sp>
        <p:nvSpPr>
          <p:cNvPr id="45" name="iŝľíḑe">
            <a:extLst>
              <a:ext uri="{FF2B5EF4-FFF2-40B4-BE49-F238E27FC236}">
                <a16:creationId xmlns:a16="http://schemas.microsoft.com/office/drawing/2014/main" xmlns="" id="{286A5BAF-4FE4-4076-84BB-B6569CA09F7C}"/>
              </a:ext>
            </a:extLst>
          </p:cNvPr>
          <p:cNvSpPr/>
          <p:nvPr/>
        </p:nvSpPr>
        <p:spPr>
          <a:xfrm>
            <a:off x="6203415" y="3447419"/>
            <a:ext cx="2401273" cy="600075"/>
          </a:xfrm>
          <a:prstGeom prst="rect">
            <a:avLst/>
          </a:prstGeom>
          <a:solidFill>
            <a:srgbClr val="BF0000"/>
          </a:solidFill>
          <a:ln w="3175" cap="flat" cmpd="sng" algn="ctr">
            <a:noFill/>
            <a:prstDash val="solid"/>
            <a:round/>
            <a:headEnd/>
            <a:tailEnd/>
          </a:ln>
          <a:effectLst/>
        </p:spPr>
        <p:txBody>
          <a:bodyPr rot="0" spcFirstLastPara="0" vert="horz" wrap="square" lIns="121920" tIns="60960" rIns="121920" bIns="60960" numCol="1" spcCol="0" rtlCol="0" fromWordArt="0" anchor="ctr" anchorCtr="0" forceAA="0" compatLnSpc="1">
            <a:prstTxWarp prst="textNoShape">
              <a:avLst/>
            </a:prstTxWarp>
            <a:normAutofit fontScale="85000" lnSpcReduction="20000"/>
          </a:bodyPr>
          <a:lstStyle/>
          <a:p>
            <a:pPr algn="ctr" defTabSz="1219170">
              <a:lnSpc>
                <a:spcPct val="110000"/>
              </a:lnSpc>
            </a:pPr>
            <a:r>
              <a:rPr lang="zh-CN" altLang="en-US" sz="3733" kern="0" dirty="0">
                <a:solidFill>
                  <a:srgbClr val="FFFFFF"/>
                </a:solidFill>
                <a:latin typeface="微软雅黑"/>
                <a:ea typeface="微软雅黑"/>
                <a:sym typeface="微软雅黑"/>
              </a:rPr>
              <a:t>科学</a:t>
            </a:r>
            <a:endParaRPr lang="en-US" altLang="zh-CN" sz="3733" kern="0" dirty="0">
              <a:solidFill>
                <a:srgbClr val="FFFFFF"/>
              </a:solidFill>
              <a:latin typeface="微软雅黑"/>
              <a:ea typeface="微软雅黑"/>
              <a:sym typeface="微软雅黑"/>
            </a:endParaRPr>
          </a:p>
        </p:txBody>
      </p:sp>
      <p:sp>
        <p:nvSpPr>
          <p:cNvPr id="46" name="文本框 45">
            <a:extLst>
              <a:ext uri="{FF2B5EF4-FFF2-40B4-BE49-F238E27FC236}">
                <a16:creationId xmlns:a16="http://schemas.microsoft.com/office/drawing/2014/main" xmlns="" id="{20FA6B50-D901-4685-965B-5BEDC21C1FD4}"/>
              </a:ext>
            </a:extLst>
          </p:cNvPr>
          <p:cNvSpPr txBox="1"/>
          <p:nvPr/>
        </p:nvSpPr>
        <p:spPr>
          <a:xfrm>
            <a:off x="6411879" y="4244616"/>
            <a:ext cx="1981381" cy="2031325"/>
          </a:xfrm>
          <a:prstGeom prst="rect">
            <a:avLst/>
          </a:prstGeom>
          <a:noFill/>
          <a:effectLst/>
        </p:spPr>
        <p:txBody>
          <a:bodyPr wrap="square" rtlCol="0">
            <a:spAutoFit/>
          </a:bodyPr>
          <a:lstStyle/>
          <a:p>
            <a:pPr algn="ctr" defTabSz="914377">
              <a:lnSpc>
                <a:spcPct val="150000"/>
              </a:lnSpc>
            </a:pPr>
            <a:r>
              <a:rPr lang="zh-CN" altLang="en-US" sz="2800">
                <a:latin typeface="微软雅黑"/>
                <a:ea typeface="微软雅黑"/>
                <a:sym typeface="微软雅黑"/>
              </a:rPr>
              <a:t>深入宣传科学破解旧社会</a:t>
            </a:r>
            <a:endParaRPr lang="zh-CN" altLang="en-US" sz="2800" dirty="0">
              <a:latin typeface="微软雅黑"/>
              <a:ea typeface="微软雅黑"/>
              <a:sym typeface="微软雅黑"/>
            </a:endParaRPr>
          </a:p>
        </p:txBody>
      </p:sp>
      <p:sp>
        <p:nvSpPr>
          <p:cNvPr id="47" name="îṣlîḍè">
            <a:extLst>
              <a:ext uri="{FF2B5EF4-FFF2-40B4-BE49-F238E27FC236}">
                <a16:creationId xmlns:a16="http://schemas.microsoft.com/office/drawing/2014/main" xmlns="" id="{166FB251-38C9-453F-9E7D-C9A993FB3E09}"/>
              </a:ext>
            </a:extLst>
          </p:cNvPr>
          <p:cNvSpPr/>
          <p:nvPr/>
        </p:nvSpPr>
        <p:spPr>
          <a:xfrm>
            <a:off x="8810025" y="3161668"/>
            <a:ext cx="2401273" cy="3064744"/>
          </a:xfrm>
          <a:prstGeom prst="rect">
            <a:avLst/>
          </a:prstGeom>
          <a:noFill/>
          <a:ln w="3175" cap="flat" cmpd="sng" algn="ctr">
            <a:solidFill>
              <a:srgbClr val="C00000"/>
            </a:solidFill>
            <a:prstDash val="solid"/>
            <a:round/>
            <a:headEnd/>
            <a:tailEnd/>
          </a:ln>
          <a:effectLst/>
        </p:spPr>
        <p:txBody>
          <a:bodyPr rot="0" spcFirstLastPara="0" vert="horz" wrap="square" lIns="121920" tIns="60960" rIns="121920" bIns="60960" numCol="1" spcCol="0" rtlCol="0" fromWordArt="0" anchor="ctr" anchorCtr="0" forceAA="0" compatLnSpc="1">
            <a:prstTxWarp prst="textNoShape">
              <a:avLst/>
            </a:prstTxWarp>
            <a:normAutofit/>
          </a:bodyPr>
          <a:lstStyle/>
          <a:p>
            <a:pPr algn="ctr" defTabSz="1219108">
              <a:defRPr/>
            </a:pPr>
            <a:endParaRPr lang="zh-CN" altLang="en-US" sz="2667" i="1" kern="0">
              <a:solidFill>
                <a:srgbClr val="000000"/>
              </a:solidFill>
              <a:latin typeface="微软雅黑"/>
              <a:ea typeface="微软雅黑"/>
              <a:sym typeface="微软雅黑"/>
            </a:endParaRPr>
          </a:p>
        </p:txBody>
      </p:sp>
      <p:sp>
        <p:nvSpPr>
          <p:cNvPr id="48" name="iŝľíḑe">
            <a:extLst>
              <a:ext uri="{FF2B5EF4-FFF2-40B4-BE49-F238E27FC236}">
                <a16:creationId xmlns:a16="http://schemas.microsoft.com/office/drawing/2014/main" xmlns="" id="{D422881F-7F0F-4BA7-BE61-A78DF05015E9}"/>
              </a:ext>
            </a:extLst>
          </p:cNvPr>
          <p:cNvSpPr/>
          <p:nvPr/>
        </p:nvSpPr>
        <p:spPr>
          <a:xfrm>
            <a:off x="8810025" y="3447419"/>
            <a:ext cx="2401273" cy="600075"/>
          </a:xfrm>
          <a:prstGeom prst="rect">
            <a:avLst/>
          </a:prstGeom>
          <a:solidFill>
            <a:srgbClr val="BF0000"/>
          </a:solidFill>
          <a:ln w="3175" cap="flat" cmpd="sng" algn="ctr">
            <a:noFill/>
            <a:prstDash val="solid"/>
            <a:round/>
            <a:headEnd/>
            <a:tailEnd/>
          </a:ln>
          <a:effectLst/>
        </p:spPr>
        <p:txBody>
          <a:bodyPr rot="0" spcFirstLastPara="0" vert="horz" wrap="square" lIns="121920" tIns="60960" rIns="121920" bIns="60960" numCol="1" spcCol="0" rtlCol="0" fromWordArt="0" anchor="ctr" anchorCtr="0" forceAA="0" compatLnSpc="1">
            <a:prstTxWarp prst="textNoShape">
              <a:avLst/>
            </a:prstTxWarp>
            <a:normAutofit fontScale="85000" lnSpcReduction="20000"/>
          </a:bodyPr>
          <a:lstStyle/>
          <a:p>
            <a:pPr algn="ctr" defTabSz="1219170">
              <a:lnSpc>
                <a:spcPct val="110000"/>
              </a:lnSpc>
            </a:pPr>
            <a:r>
              <a:rPr lang="zh-CN" altLang="en-US" sz="3733" kern="0" dirty="0">
                <a:solidFill>
                  <a:srgbClr val="FFFFFF"/>
                </a:solidFill>
                <a:latin typeface="微软雅黑"/>
                <a:ea typeface="微软雅黑"/>
                <a:sym typeface="微软雅黑"/>
              </a:rPr>
              <a:t>进步</a:t>
            </a:r>
            <a:endParaRPr lang="en-US" altLang="zh-CN" sz="3733" kern="0" dirty="0">
              <a:solidFill>
                <a:srgbClr val="FFFFFF"/>
              </a:solidFill>
              <a:latin typeface="微软雅黑"/>
              <a:ea typeface="微软雅黑"/>
              <a:sym typeface="微软雅黑"/>
            </a:endParaRPr>
          </a:p>
        </p:txBody>
      </p:sp>
      <p:sp>
        <p:nvSpPr>
          <p:cNvPr id="49" name="文本框 48">
            <a:extLst>
              <a:ext uri="{FF2B5EF4-FFF2-40B4-BE49-F238E27FC236}">
                <a16:creationId xmlns:a16="http://schemas.microsoft.com/office/drawing/2014/main" xmlns="" id="{DE0B3145-9ED9-45D7-9D76-7137B31FA8C1}"/>
              </a:ext>
            </a:extLst>
          </p:cNvPr>
          <p:cNvSpPr txBox="1"/>
          <p:nvPr/>
        </p:nvSpPr>
        <p:spPr>
          <a:xfrm>
            <a:off x="9018488" y="4244616"/>
            <a:ext cx="1981381" cy="1308884"/>
          </a:xfrm>
          <a:prstGeom prst="rect">
            <a:avLst/>
          </a:prstGeom>
          <a:noFill/>
          <a:effectLst/>
        </p:spPr>
        <p:txBody>
          <a:bodyPr wrap="square" rtlCol="0">
            <a:spAutoFit/>
          </a:bodyPr>
          <a:lstStyle/>
          <a:p>
            <a:pPr algn="ctr" defTabSz="914377">
              <a:lnSpc>
                <a:spcPct val="150000"/>
              </a:lnSpc>
            </a:pPr>
            <a:r>
              <a:rPr lang="zh-CN" altLang="en-US" sz="2800" dirty="0">
                <a:latin typeface="微软雅黑"/>
                <a:ea typeface="微软雅黑"/>
                <a:sym typeface="微软雅黑"/>
              </a:rPr>
              <a:t>努力追寻时代潮流进步</a:t>
            </a:r>
          </a:p>
        </p:txBody>
      </p:sp>
    </p:spTree>
    <p:extLst>
      <p:ext uri="{BB962C8B-B14F-4D97-AF65-F5344CB8AC3E}">
        <p14:creationId xmlns:p14="http://schemas.microsoft.com/office/powerpoint/2010/main" val="279517905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arn(inVertical)">
                                      <p:cBhvr>
                                        <p:cTn id="31" dur="500"/>
                                        <p:tgtEl>
                                          <p:spTgt spid="42"/>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up)">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barn(inVertical)">
                                      <p:cBhvr>
                                        <p:cTn id="45" dur="500"/>
                                        <p:tgtEl>
                                          <p:spTgt spid="45"/>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5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barn(inVertical)">
                                      <p:cBhvr>
                                        <p:cTn id="59" dur="500"/>
                                        <p:tgtEl>
                                          <p:spTgt spid="48"/>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up)">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animBg="1"/>
      <p:bldP spid="42" grpId="0" animBg="1"/>
      <p:bldP spid="43" grpId="0"/>
      <p:bldP spid="44" grpId="0" animBg="1"/>
      <p:bldP spid="45" grpId="0" animBg="1"/>
      <p:bldP spid="46" grpId="0"/>
      <p:bldP spid="47" grpId="0" animBg="1"/>
      <p:bldP spid="48" grpId="0" animBg="1"/>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箭头: 五边形 17">
            <a:extLst>
              <a:ext uri="{FF2B5EF4-FFF2-40B4-BE49-F238E27FC236}">
                <a16:creationId xmlns:a16="http://schemas.microsoft.com/office/drawing/2014/main" xmlns="" id="{5B597114-11D4-4CEE-8840-95C0F0E897FC}"/>
              </a:ext>
            </a:extLst>
          </p:cNvPr>
          <p:cNvSpPr/>
          <p:nvPr/>
        </p:nvSpPr>
        <p:spPr>
          <a:xfrm>
            <a:off x="4486396" y="1650231"/>
            <a:ext cx="5218075" cy="575999"/>
          </a:xfrm>
          <a:prstGeom prst="homePlate">
            <a:avLst/>
          </a:prstGeom>
          <a:solidFill>
            <a:srgbClr val="C00000"/>
          </a:solidFill>
          <a:ln w="12700" cap="flat" cmpd="sng" algn="ctr">
            <a:noFill/>
            <a:prstDash val="solid"/>
            <a:miter lim="800000"/>
          </a:ln>
          <a:effectLst/>
        </p:spPr>
        <p:txBody>
          <a:bodyPr rtlCol="0" anchor="ctr"/>
          <a:lstStyle/>
          <a:p>
            <a:pPr algn="ctr">
              <a:defRPr/>
            </a:pPr>
            <a:r>
              <a:rPr lang="zh-CN" altLang="en-US" sz="2000" b="1" kern="100" dirty="0">
                <a:solidFill>
                  <a:srgbClr val="FFFDF8"/>
                </a:solidFill>
                <a:latin typeface="微软雅黑"/>
                <a:ea typeface="微软雅黑"/>
                <a:cs typeface="+mn-ea"/>
                <a:sym typeface="微软雅黑"/>
              </a:rPr>
              <a:t>科学：深入宣传科学破解旧社会</a:t>
            </a:r>
          </a:p>
        </p:txBody>
      </p:sp>
      <p:sp>
        <p:nvSpPr>
          <p:cNvPr id="7" name="矩形 6">
            <a:extLst>
              <a:ext uri="{FF2B5EF4-FFF2-40B4-BE49-F238E27FC236}">
                <a16:creationId xmlns:a16="http://schemas.microsoft.com/office/drawing/2014/main" xmlns="" id="{59BC61CB-4E31-483F-8EC3-991F0F5A3BAA}"/>
              </a:ext>
            </a:extLst>
          </p:cNvPr>
          <p:cNvSpPr/>
          <p:nvPr/>
        </p:nvSpPr>
        <p:spPr>
          <a:xfrm>
            <a:off x="4367816" y="2229004"/>
            <a:ext cx="6526801" cy="1338828"/>
          </a:xfrm>
          <a:prstGeom prst="rect">
            <a:avLst/>
          </a:prstGeom>
        </p:spPr>
        <p:txBody>
          <a:bodyPr wrap="square">
            <a:spAutoFit/>
          </a:bodyPr>
          <a:lstStyle/>
          <a:p>
            <a:pPr algn="just">
              <a:lnSpc>
                <a:spcPct val="150000"/>
              </a:lnSpc>
            </a:pPr>
            <a:r>
              <a:rPr lang="zh-CN" altLang="en-US" kern="100" dirty="0">
                <a:latin typeface="微软雅黑"/>
                <a:ea typeface="微软雅黑"/>
                <a:cs typeface="+mn-ea"/>
                <a:sym typeface="微软雅黑"/>
              </a:rPr>
              <a:t>在五四期间，科学精神是一面反帝反封建的大旗，而且宣扬民主科学使民主意识深入人心，坚持从客观实际出发，探索事物 的本质，使五四精神具有超越时空的特征。</a:t>
            </a:r>
          </a:p>
        </p:txBody>
      </p:sp>
      <p:sp>
        <p:nvSpPr>
          <p:cNvPr id="8" name="矩形: 圆角 10">
            <a:extLst>
              <a:ext uri="{FF2B5EF4-FFF2-40B4-BE49-F238E27FC236}">
                <a16:creationId xmlns:a16="http://schemas.microsoft.com/office/drawing/2014/main" xmlns="" id="{0351AAA8-82E6-42A5-B69D-B4812C6F8ECC}"/>
              </a:ext>
            </a:extLst>
          </p:cNvPr>
          <p:cNvSpPr>
            <a:spLocks noChangeAspect="1"/>
          </p:cNvSpPr>
          <p:nvPr/>
        </p:nvSpPr>
        <p:spPr>
          <a:xfrm>
            <a:off x="3427828" y="1650232"/>
            <a:ext cx="576000" cy="576000"/>
          </a:xfrm>
          <a:prstGeom prst="roundRect">
            <a:avLst>
              <a:gd name="adj" fmla="val 50000"/>
            </a:avLst>
          </a:prstGeom>
          <a:solidFill>
            <a:srgbClr val="C00000"/>
          </a:solidFill>
          <a:ln w="76200" cap="flat" cmpd="sng" algn="ctr">
            <a:solidFill>
              <a:srgbClr val="C00000">
                <a:alpha val="30000"/>
              </a:srgbClr>
            </a:solidFill>
            <a:prstDash val="solid"/>
            <a:miter lim="800000"/>
          </a:ln>
          <a:effectLst/>
        </p:spPr>
        <p:txBody>
          <a:bodyPr rtlCol="0" anchor="ctr"/>
          <a:lstStyle/>
          <a:p>
            <a:pPr algn="ctr" eaLnBrk="1" fontAlgn="auto" hangingPunct="1">
              <a:spcBef>
                <a:spcPts val="0"/>
              </a:spcBef>
              <a:spcAft>
                <a:spcPts val="0"/>
              </a:spcAft>
              <a:defRPr/>
            </a:pPr>
            <a:r>
              <a:rPr lang="en-US" altLang="zh-CN" sz="2800" b="1" kern="0" dirty="0">
                <a:solidFill>
                  <a:prstClr val="white"/>
                </a:solidFill>
                <a:latin typeface="微软雅黑"/>
                <a:ea typeface="微软雅黑"/>
                <a:cs typeface="+mn-ea"/>
                <a:sym typeface="微软雅黑"/>
              </a:rPr>
              <a:t>1</a:t>
            </a:r>
            <a:endParaRPr lang="zh-CN" altLang="en-US" sz="2800" b="1" kern="0" dirty="0">
              <a:solidFill>
                <a:prstClr val="white"/>
              </a:solidFill>
              <a:latin typeface="微软雅黑"/>
              <a:ea typeface="微软雅黑"/>
              <a:cs typeface="+mn-ea"/>
              <a:sym typeface="微软雅黑"/>
            </a:endParaRPr>
          </a:p>
        </p:txBody>
      </p:sp>
      <p:cxnSp>
        <p:nvCxnSpPr>
          <p:cNvPr id="9" name="直接连接符 8">
            <a:extLst>
              <a:ext uri="{FF2B5EF4-FFF2-40B4-BE49-F238E27FC236}">
                <a16:creationId xmlns:a16="http://schemas.microsoft.com/office/drawing/2014/main" xmlns="" id="{65D8A457-914A-42CE-BA48-64317DC07AE5}"/>
              </a:ext>
            </a:extLst>
          </p:cNvPr>
          <p:cNvCxnSpPr>
            <a:stCxn id="8" idx="2"/>
          </p:cNvCxnSpPr>
          <p:nvPr/>
        </p:nvCxnSpPr>
        <p:spPr>
          <a:xfrm>
            <a:off x="3715828" y="2226232"/>
            <a:ext cx="0" cy="4138627"/>
          </a:xfrm>
          <a:prstGeom prst="line">
            <a:avLst/>
          </a:prstGeom>
          <a:noFill/>
          <a:ln w="6350" cap="flat" cmpd="sng" algn="ctr">
            <a:solidFill>
              <a:srgbClr val="FF9500"/>
            </a:solidFill>
            <a:prstDash val="solid"/>
            <a:miter lim="800000"/>
          </a:ln>
          <a:effectLst/>
        </p:spPr>
      </p:cxnSp>
      <p:sp>
        <p:nvSpPr>
          <p:cNvPr id="10" name="箭头: V 形 18">
            <a:extLst>
              <a:ext uri="{FF2B5EF4-FFF2-40B4-BE49-F238E27FC236}">
                <a16:creationId xmlns:a16="http://schemas.microsoft.com/office/drawing/2014/main" xmlns="" id="{EB4CFD48-1ABA-4DBA-AFA8-737979D3C6B7}"/>
              </a:ext>
            </a:extLst>
          </p:cNvPr>
          <p:cNvSpPr/>
          <p:nvPr/>
        </p:nvSpPr>
        <p:spPr>
          <a:xfrm>
            <a:off x="4122407" y="1815525"/>
            <a:ext cx="245409" cy="245409"/>
          </a:xfrm>
          <a:prstGeom prst="chevron">
            <a:avLst>
              <a:gd name="adj" fmla="val 39326"/>
            </a:avLst>
          </a:prstGeom>
          <a:solidFill>
            <a:srgbClr val="FF9500"/>
          </a:solidFill>
          <a:ln w="12700" cap="flat" cmpd="sng" algn="ctr">
            <a:noFill/>
            <a:prstDash val="solid"/>
            <a:miter lim="800000"/>
          </a:ln>
          <a:effectLst/>
        </p:spPr>
        <p:txBody>
          <a:bodyPr rtlCol="0"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微软雅黑"/>
            </a:endParaRPr>
          </a:p>
        </p:txBody>
      </p:sp>
      <p:sp>
        <p:nvSpPr>
          <p:cNvPr id="11" name="箭头: 五边形 17">
            <a:extLst>
              <a:ext uri="{FF2B5EF4-FFF2-40B4-BE49-F238E27FC236}">
                <a16:creationId xmlns:a16="http://schemas.microsoft.com/office/drawing/2014/main" xmlns="" id="{8B3E8FB0-5C61-495E-8D94-501C7896AA10}"/>
              </a:ext>
            </a:extLst>
          </p:cNvPr>
          <p:cNvSpPr/>
          <p:nvPr/>
        </p:nvSpPr>
        <p:spPr>
          <a:xfrm>
            <a:off x="4512510" y="4043032"/>
            <a:ext cx="5192564" cy="575999"/>
          </a:xfrm>
          <a:prstGeom prst="homePlate">
            <a:avLst/>
          </a:prstGeom>
          <a:solidFill>
            <a:srgbClr val="C00000"/>
          </a:solidFill>
          <a:ln w="12700" cap="flat" cmpd="sng" algn="ctr">
            <a:noFill/>
            <a:prstDash val="solid"/>
            <a:miter lim="800000"/>
          </a:ln>
          <a:effectLst/>
        </p:spPr>
        <p:txBody>
          <a:bodyPr rtlCol="0" anchor="ctr"/>
          <a:lstStyle/>
          <a:p>
            <a:pPr algn="ctr">
              <a:defRPr/>
            </a:pPr>
            <a:r>
              <a:rPr lang="zh-CN" altLang="en-US" sz="2000" b="1" kern="100" dirty="0">
                <a:solidFill>
                  <a:srgbClr val="FFFDF8"/>
                </a:solidFill>
                <a:latin typeface="微软雅黑"/>
                <a:ea typeface="微软雅黑"/>
                <a:cs typeface="+mn-ea"/>
                <a:sym typeface="微软雅黑"/>
              </a:rPr>
              <a:t>进步：努力追寻时代潮流进步</a:t>
            </a:r>
          </a:p>
        </p:txBody>
      </p:sp>
      <p:sp>
        <p:nvSpPr>
          <p:cNvPr id="12" name="矩形 11">
            <a:extLst>
              <a:ext uri="{FF2B5EF4-FFF2-40B4-BE49-F238E27FC236}">
                <a16:creationId xmlns:a16="http://schemas.microsoft.com/office/drawing/2014/main" xmlns="" id="{BC37CF12-282E-4463-A2B7-10572990D190}"/>
              </a:ext>
            </a:extLst>
          </p:cNvPr>
          <p:cNvSpPr/>
          <p:nvPr/>
        </p:nvSpPr>
        <p:spPr>
          <a:xfrm>
            <a:off x="4393930" y="4659905"/>
            <a:ext cx="6526801" cy="1338828"/>
          </a:xfrm>
          <a:prstGeom prst="rect">
            <a:avLst/>
          </a:prstGeom>
        </p:spPr>
        <p:txBody>
          <a:bodyPr wrap="square">
            <a:spAutoFit/>
          </a:bodyPr>
          <a:lstStyle/>
          <a:p>
            <a:pPr algn="just">
              <a:lnSpc>
                <a:spcPct val="150000"/>
              </a:lnSpc>
            </a:pPr>
            <a:r>
              <a:rPr lang="zh-CN" altLang="en-US" kern="100" dirty="0">
                <a:latin typeface="微软雅黑"/>
                <a:ea typeface="微软雅黑"/>
                <a:cs typeface="+mn-ea"/>
                <a:sym typeface="微软雅黑"/>
              </a:rPr>
              <a:t>五四精神的旗帜，五四运动的精髓不可能是别的，只能是对社会文明进步的追求，勇敢的追求光明，追求真理，追求美好的事务，推动时代发展。</a:t>
            </a:r>
          </a:p>
        </p:txBody>
      </p:sp>
      <p:sp>
        <p:nvSpPr>
          <p:cNvPr id="13" name="矩形: 圆角 10">
            <a:extLst>
              <a:ext uri="{FF2B5EF4-FFF2-40B4-BE49-F238E27FC236}">
                <a16:creationId xmlns:a16="http://schemas.microsoft.com/office/drawing/2014/main" xmlns="" id="{4C8F2AFD-B17E-409F-A0E2-12ADA91AAECE}"/>
              </a:ext>
            </a:extLst>
          </p:cNvPr>
          <p:cNvSpPr>
            <a:spLocks noChangeAspect="1"/>
          </p:cNvSpPr>
          <p:nvPr/>
        </p:nvSpPr>
        <p:spPr>
          <a:xfrm>
            <a:off x="3453942" y="4043033"/>
            <a:ext cx="576000" cy="576000"/>
          </a:xfrm>
          <a:prstGeom prst="roundRect">
            <a:avLst>
              <a:gd name="adj" fmla="val 50000"/>
            </a:avLst>
          </a:prstGeom>
          <a:solidFill>
            <a:srgbClr val="C00000"/>
          </a:solidFill>
          <a:ln w="76200" cap="flat" cmpd="sng" algn="ctr">
            <a:solidFill>
              <a:srgbClr val="C00000">
                <a:alpha val="30000"/>
              </a:srgbClr>
            </a:solidFill>
            <a:prstDash val="solid"/>
            <a:miter lim="800000"/>
          </a:ln>
          <a:effectLst/>
        </p:spPr>
        <p:txBody>
          <a:bodyPr rtlCol="0" anchor="ctr"/>
          <a:lstStyle/>
          <a:p>
            <a:pPr algn="ctr" eaLnBrk="1" fontAlgn="auto" hangingPunct="1">
              <a:spcBef>
                <a:spcPts val="0"/>
              </a:spcBef>
              <a:spcAft>
                <a:spcPts val="0"/>
              </a:spcAft>
              <a:defRPr/>
            </a:pPr>
            <a:r>
              <a:rPr lang="en-US" altLang="zh-CN" sz="2800" b="1" kern="0" dirty="0">
                <a:solidFill>
                  <a:prstClr val="white"/>
                </a:solidFill>
                <a:latin typeface="微软雅黑"/>
                <a:ea typeface="微软雅黑"/>
                <a:cs typeface="+mn-ea"/>
                <a:sym typeface="微软雅黑"/>
              </a:rPr>
              <a:t>2</a:t>
            </a:r>
            <a:endParaRPr lang="zh-CN" altLang="en-US" sz="2800" b="1" kern="0" dirty="0">
              <a:solidFill>
                <a:prstClr val="white"/>
              </a:solidFill>
              <a:latin typeface="微软雅黑"/>
              <a:ea typeface="微软雅黑"/>
              <a:cs typeface="+mn-ea"/>
              <a:sym typeface="微软雅黑"/>
            </a:endParaRPr>
          </a:p>
        </p:txBody>
      </p:sp>
      <p:sp>
        <p:nvSpPr>
          <p:cNvPr id="14" name="箭头: V 形 18">
            <a:extLst>
              <a:ext uri="{FF2B5EF4-FFF2-40B4-BE49-F238E27FC236}">
                <a16:creationId xmlns:a16="http://schemas.microsoft.com/office/drawing/2014/main" xmlns="" id="{44E534FD-D466-4FB2-BF9E-F989529A2FF6}"/>
              </a:ext>
            </a:extLst>
          </p:cNvPr>
          <p:cNvSpPr/>
          <p:nvPr/>
        </p:nvSpPr>
        <p:spPr>
          <a:xfrm>
            <a:off x="4148521" y="4208326"/>
            <a:ext cx="245409" cy="245409"/>
          </a:xfrm>
          <a:prstGeom prst="chevron">
            <a:avLst>
              <a:gd name="adj" fmla="val 39326"/>
            </a:avLst>
          </a:prstGeom>
          <a:solidFill>
            <a:srgbClr val="FF9500"/>
          </a:solidFill>
          <a:ln w="12700" cap="flat" cmpd="sng" algn="ctr">
            <a:noFill/>
            <a:prstDash val="solid"/>
            <a:miter lim="800000"/>
          </a:ln>
          <a:effectLst/>
        </p:spPr>
        <p:txBody>
          <a:bodyPr rtlCol="0"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微软雅黑"/>
            </a:endParaRPr>
          </a:p>
        </p:txBody>
      </p:sp>
      <p:grpSp>
        <p:nvGrpSpPr>
          <p:cNvPr id="15" name="组合 14">
            <a:extLst>
              <a:ext uri="{FF2B5EF4-FFF2-40B4-BE49-F238E27FC236}">
                <a16:creationId xmlns:a16="http://schemas.microsoft.com/office/drawing/2014/main" xmlns="" id="{570FD627-E76A-446F-B202-1B4EF7CFA45E}"/>
              </a:ext>
            </a:extLst>
          </p:cNvPr>
          <p:cNvGrpSpPr/>
          <p:nvPr/>
        </p:nvGrpSpPr>
        <p:grpSpPr>
          <a:xfrm>
            <a:off x="726527" y="2397104"/>
            <a:ext cx="2160000" cy="2160000"/>
            <a:chOff x="2021714" y="2496250"/>
            <a:chExt cx="2160000" cy="2160000"/>
          </a:xfrm>
        </p:grpSpPr>
        <p:sp>
          <p:nvSpPr>
            <p:cNvPr id="16" name="椭圆 15">
              <a:extLst>
                <a:ext uri="{FF2B5EF4-FFF2-40B4-BE49-F238E27FC236}">
                  <a16:creationId xmlns:a16="http://schemas.microsoft.com/office/drawing/2014/main" xmlns="" id="{A3E7705E-190B-4B7E-8A53-EA8E95F57DF7}"/>
                </a:ext>
              </a:extLst>
            </p:cNvPr>
            <p:cNvSpPr>
              <a:spLocks noChangeAspect="1"/>
            </p:cNvSpPr>
            <p:nvPr/>
          </p:nvSpPr>
          <p:spPr>
            <a:xfrm>
              <a:off x="2021714" y="2496250"/>
              <a:ext cx="2160000" cy="2160000"/>
            </a:xfrm>
            <a:prstGeom prst="ellipse">
              <a:avLst/>
            </a:prstGeom>
            <a:solidFill>
              <a:srgbClr val="C00000"/>
            </a:solidFill>
            <a:ln w="190500" cap="flat" cmpd="sng" algn="ctr">
              <a:solidFill>
                <a:srgbClr val="C00000">
                  <a:alpha val="30000"/>
                </a:srgbClr>
              </a:solidFill>
              <a:prstDash val="solid"/>
              <a:miter lim="800000"/>
            </a:ln>
            <a:effectLst/>
          </p:spPr>
          <p:txBody>
            <a:bodyPr rtlCol="0" anchor="ctr"/>
            <a:lstStyle/>
            <a:p>
              <a:pPr algn="ctr" eaLnBrk="1" fontAlgn="auto" hangingPunct="1">
                <a:spcBef>
                  <a:spcPts val="0"/>
                </a:spcBef>
                <a:spcAft>
                  <a:spcPts val="0"/>
                </a:spcAft>
                <a:defRPr/>
              </a:pPr>
              <a:endParaRPr lang="zh-CN" altLang="en-US" sz="4000" kern="0" dirty="0">
                <a:solidFill>
                  <a:srgbClr val="FFFDF8"/>
                </a:solidFill>
                <a:latin typeface="微软雅黑"/>
                <a:ea typeface="微软雅黑"/>
                <a:cs typeface="+mn-ea"/>
                <a:sym typeface="微软雅黑"/>
              </a:endParaRPr>
            </a:p>
          </p:txBody>
        </p:sp>
        <p:sp>
          <p:nvSpPr>
            <p:cNvPr id="17" name="矩形 16">
              <a:extLst>
                <a:ext uri="{FF2B5EF4-FFF2-40B4-BE49-F238E27FC236}">
                  <a16:creationId xmlns:a16="http://schemas.microsoft.com/office/drawing/2014/main" xmlns="" id="{BB504524-728A-48DB-BBF8-82485D6CC00B}"/>
                </a:ext>
              </a:extLst>
            </p:cNvPr>
            <p:cNvSpPr/>
            <p:nvPr/>
          </p:nvSpPr>
          <p:spPr>
            <a:xfrm>
              <a:off x="2166002" y="3558722"/>
              <a:ext cx="1856984" cy="461665"/>
            </a:xfrm>
            <a:prstGeom prst="rect">
              <a:avLst/>
            </a:prstGeom>
          </p:spPr>
          <p:txBody>
            <a:bodyPr wrap="square">
              <a:spAutoFit/>
            </a:bodyPr>
            <a:lstStyle/>
            <a:p>
              <a:pPr algn="ctr" eaLnBrk="1" fontAlgn="auto" hangingPunct="1">
                <a:spcBef>
                  <a:spcPts val="0"/>
                </a:spcBef>
                <a:spcAft>
                  <a:spcPts val="0"/>
                </a:spcAft>
                <a:defRPr/>
              </a:pPr>
              <a:r>
                <a:rPr lang="zh-CN" altLang="en-US" sz="2400" b="1" kern="0" dirty="0">
                  <a:solidFill>
                    <a:srgbClr val="FFFDF8"/>
                  </a:solidFill>
                  <a:latin typeface="微软雅黑"/>
                  <a:ea typeface="微软雅黑"/>
                  <a:cs typeface="+mn-ea"/>
                  <a:sym typeface="微软雅黑"/>
                </a:rPr>
                <a:t>五四精神</a:t>
              </a:r>
            </a:p>
          </p:txBody>
        </p:sp>
        <p:sp>
          <p:nvSpPr>
            <p:cNvPr id="18" name="Freeform 5">
              <a:extLst>
                <a:ext uri="{FF2B5EF4-FFF2-40B4-BE49-F238E27FC236}">
                  <a16:creationId xmlns:a16="http://schemas.microsoft.com/office/drawing/2014/main" xmlns="" id="{D6F862DC-4002-466E-BC93-1070D4ECB942}"/>
                </a:ext>
              </a:extLst>
            </p:cNvPr>
            <p:cNvSpPr/>
            <p:nvPr/>
          </p:nvSpPr>
          <p:spPr bwMode="auto">
            <a:xfrm>
              <a:off x="2775107" y="2741227"/>
              <a:ext cx="638773" cy="6387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vert="horz" wrap="square" lIns="91440" tIns="45720" rIns="91440" bIns="45720" numCol="1" anchor="t" anchorCtr="0" compatLnSpc="1"/>
            <a:lstStyle/>
            <a:p>
              <a:pPr eaLnBrk="1" fontAlgn="auto" hangingPunct="1">
                <a:spcBef>
                  <a:spcPts val="0"/>
                </a:spcBef>
                <a:spcAft>
                  <a:spcPts val="0"/>
                </a:spcAft>
                <a:defRPr/>
              </a:pPr>
              <a:endParaRPr lang="zh-CN" altLang="en-US" kern="0">
                <a:solidFill>
                  <a:prstClr val="black"/>
                </a:solidFill>
                <a:latin typeface="微软雅黑"/>
                <a:ea typeface="微软雅黑"/>
                <a:cs typeface="+mn-ea"/>
                <a:sym typeface="微软雅黑"/>
              </a:endParaRPr>
            </a:p>
          </p:txBody>
        </p:sp>
      </p:grpSp>
    </p:spTree>
    <p:extLst>
      <p:ext uri="{BB962C8B-B14F-4D97-AF65-F5344CB8AC3E}">
        <p14:creationId xmlns:p14="http://schemas.microsoft.com/office/powerpoint/2010/main" val="357731106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5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8"/>
                                        </p:tgtEl>
                                        <p:attrNameLst>
                                          <p:attrName>r</p:attrName>
                                        </p:attrNameLst>
                                      </p:cBhvr>
                                    </p:animRot>
                                  </p:childTnLst>
                                </p:cTn>
                              </p:par>
                              <p:par>
                                <p:cTn id="11" presetID="2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8" decel="4500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0-#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par>
                                <p:cTn id="33" presetID="8" presetClass="emph" presetSubtype="0" fill="hold" grpId="1" nodeType="withEffect">
                                  <p:stCondLst>
                                    <p:cond delay="0"/>
                                  </p:stCondLst>
                                  <p:childTnLst>
                                    <p:animRot by="21600000">
                                      <p:cBhvr>
                                        <p:cTn id="34" dur="1000" fill="hold"/>
                                        <p:tgtEl>
                                          <p:spTgt spid="13"/>
                                        </p:tgtEl>
                                        <p:attrNameLst>
                                          <p:attrName>r</p:attrName>
                                        </p:attrNameLst>
                                      </p:cBhvr>
                                    </p:animRot>
                                  </p:childTnLst>
                                </p:cTn>
                              </p:par>
                              <p:par>
                                <p:cTn id="35" presetID="22" presetClass="entr" presetSubtype="8" fill="hold" grpId="0" nodeType="withEffect">
                                  <p:stCondLst>
                                    <p:cond delay="50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1000"/>
                                        <p:tgtEl>
                                          <p:spTgt spid="11"/>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9" presetClass="entr" presetSubtype="0" decel="10000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360"/>
                                          </p:val>
                                        </p:tav>
                                        <p:tav tm="100000">
                                          <p:val>
                                            <p:fltVal val="0"/>
                                          </p:val>
                                        </p:tav>
                                      </p:tavLst>
                                    </p:anim>
                                    <p:animEffect transition="in" filter="fade">
                                      <p:cBhvr>
                                        <p:cTn id="5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8" grpId="1" animBg="1"/>
      <p:bldP spid="10" grpId="0" animBg="1"/>
      <p:bldP spid="11" grpId="0" animBg="1"/>
      <p:bldP spid="12" grpId="0"/>
      <p:bldP spid="13" grpId="0" animBg="1"/>
      <p:bldP spid="13" grpId="1"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7">
            <a:extLst>
              <a:ext uri="{FF2B5EF4-FFF2-40B4-BE49-F238E27FC236}">
                <a16:creationId xmlns:a16="http://schemas.microsoft.com/office/drawing/2014/main" xmlns="" id="{561DA6E1-7AE3-4368-9298-107BF18B3A56}"/>
              </a:ext>
            </a:extLst>
          </p:cNvPr>
          <p:cNvSpPr/>
          <p:nvPr/>
        </p:nvSpPr>
        <p:spPr>
          <a:xfrm>
            <a:off x="2126427" y="1527403"/>
            <a:ext cx="5218075" cy="575999"/>
          </a:xfrm>
          <a:prstGeom prst="homePlate">
            <a:avLst/>
          </a:prstGeom>
          <a:solidFill>
            <a:srgbClr val="C00000"/>
          </a:solidFill>
          <a:ln w="12700" cap="flat" cmpd="sng" algn="ctr">
            <a:noFill/>
            <a:prstDash val="solid"/>
            <a:miter lim="800000"/>
          </a:ln>
          <a:effectLst/>
        </p:spPr>
        <p:txBody>
          <a:bodyPr rtlCol="0" anchor="ctr"/>
          <a:lstStyle/>
          <a:p>
            <a:pPr algn="ctr">
              <a:defRPr/>
            </a:pPr>
            <a:r>
              <a:rPr lang="zh-CN" altLang="en-US" sz="2000" b="1" kern="100" dirty="0">
                <a:solidFill>
                  <a:srgbClr val="FFFDF8"/>
                </a:solidFill>
                <a:latin typeface="微软雅黑"/>
                <a:ea typeface="微软雅黑"/>
                <a:cs typeface="+mn-ea"/>
                <a:sym typeface="微软雅黑"/>
              </a:rPr>
              <a:t>科学：深入宣传科学破解旧社会</a:t>
            </a:r>
          </a:p>
        </p:txBody>
      </p:sp>
      <p:sp>
        <p:nvSpPr>
          <p:cNvPr id="3" name="矩形 2">
            <a:extLst>
              <a:ext uri="{FF2B5EF4-FFF2-40B4-BE49-F238E27FC236}">
                <a16:creationId xmlns:a16="http://schemas.microsoft.com/office/drawing/2014/main" xmlns="" id="{1E8DF34D-AD7C-42D3-A418-5074B3AEECCF}"/>
              </a:ext>
            </a:extLst>
          </p:cNvPr>
          <p:cNvSpPr/>
          <p:nvPr/>
        </p:nvSpPr>
        <p:spPr>
          <a:xfrm>
            <a:off x="2007847" y="2131576"/>
            <a:ext cx="6526801" cy="1338828"/>
          </a:xfrm>
          <a:prstGeom prst="rect">
            <a:avLst/>
          </a:prstGeom>
        </p:spPr>
        <p:txBody>
          <a:bodyPr wrap="square">
            <a:spAutoFit/>
          </a:bodyPr>
          <a:lstStyle/>
          <a:p>
            <a:pPr algn="just">
              <a:lnSpc>
                <a:spcPct val="150000"/>
              </a:lnSpc>
            </a:pPr>
            <a:r>
              <a:rPr lang="zh-CN" altLang="en-US" kern="100" dirty="0">
                <a:latin typeface="微软雅黑"/>
                <a:ea typeface="微软雅黑"/>
                <a:cs typeface="+mn-ea"/>
                <a:sym typeface="微软雅黑"/>
              </a:rPr>
              <a:t>在五四期间，科学精神是一面反帝反封建的大旗，而且宣扬民主科学使民主意识深入人心，坚持从客观实际出发，探索事物 的本质，使五四精神具有超越时空的特征。</a:t>
            </a:r>
          </a:p>
        </p:txBody>
      </p:sp>
      <p:sp>
        <p:nvSpPr>
          <p:cNvPr id="4" name="矩形: 圆角 10">
            <a:extLst>
              <a:ext uri="{FF2B5EF4-FFF2-40B4-BE49-F238E27FC236}">
                <a16:creationId xmlns:a16="http://schemas.microsoft.com/office/drawing/2014/main" xmlns="" id="{3915A4DF-E6C5-4CB5-BD0C-455F8CC02882}"/>
              </a:ext>
            </a:extLst>
          </p:cNvPr>
          <p:cNvSpPr>
            <a:spLocks noChangeAspect="1"/>
          </p:cNvSpPr>
          <p:nvPr/>
        </p:nvSpPr>
        <p:spPr>
          <a:xfrm>
            <a:off x="1067859" y="1527404"/>
            <a:ext cx="576000" cy="576000"/>
          </a:xfrm>
          <a:prstGeom prst="roundRect">
            <a:avLst>
              <a:gd name="adj" fmla="val 50000"/>
            </a:avLst>
          </a:prstGeom>
          <a:solidFill>
            <a:srgbClr val="C00000"/>
          </a:solidFill>
          <a:ln w="76200" cap="flat" cmpd="sng" algn="ctr">
            <a:solidFill>
              <a:srgbClr val="C00000">
                <a:alpha val="30000"/>
              </a:srgbClr>
            </a:solidFill>
            <a:prstDash val="solid"/>
            <a:miter lim="800000"/>
          </a:ln>
          <a:effectLst/>
        </p:spPr>
        <p:txBody>
          <a:bodyPr rtlCol="0" anchor="ctr"/>
          <a:lstStyle/>
          <a:p>
            <a:pPr algn="ctr" eaLnBrk="1" fontAlgn="auto" hangingPunct="1">
              <a:spcBef>
                <a:spcPts val="0"/>
              </a:spcBef>
              <a:spcAft>
                <a:spcPts val="0"/>
              </a:spcAft>
              <a:defRPr/>
            </a:pPr>
            <a:r>
              <a:rPr lang="en-US" altLang="zh-CN" sz="2800" b="1" kern="0" dirty="0">
                <a:solidFill>
                  <a:prstClr val="white"/>
                </a:solidFill>
                <a:latin typeface="微软雅黑"/>
                <a:ea typeface="微软雅黑"/>
                <a:cs typeface="+mn-ea"/>
                <a:sym typeface="微软雅黑"/>
              </a:rPr>
              <a:t>3</a:t>
            </a:r>
            <a:endParaRPr lang="zh-CN" altLang="en-US" sz="2800" b="1" kern="0" dirty="0">
              <a:solidFill>
                <a:prstClr val="white"/>
              </a:solidFill>
              <a:latin typeface="微软雅黑"/>
              <a:ea typeface="微软雅黑"/>
              <a:cs typeface="+mn-ea"/>
              <a:sym typeface="微软雅黑"/>
            </a:endParaRPr>
          </a:p>
        </p:txBody>
      </p:sp>
      <p:cxnSp>
        <p:nvCxnSpPr>
          <p:cNvPr id="5" name="直接连接符 4">
            <a:extLst>
              <a:ext uri="{FF2B5EF4-FFF2-40B4-BE49-F238E27FC236}">
                <a16:creationId xmlns:a16="http://schemas.microsoft.com/office/drawing/2014/main" xmlns="" id="{1B20CE7B-0919-4B5D-994C-592379A0D507}"/>
              </a:ext>
            </a:extLst>
          </p:cNvPr>
          <p:cNvCxnSpPr>
            <a:stCxn id="4" idx="2"/>
          </p:cNvCxnSpPr>
          <p:nvPr/>
        </p:nvCxnSpPr>
        <p:spPr>
          <a:xfrm>
            <a:off x="1355859" y="2103404"/>
            <a:ext cx="0" cy="4138627"/>
          </a:xfrm>
          <a:prstGeom prst="line">
            <a:avLst/>
          </a:prstGeom>
          <a:noFill/>
          <a:ln w="6350" cap="flat" cmpd="sng" algn="ctr">
            <a:solidFill>
              <a:srgbClr val="FF9500"/>
            </a:solidFill>
            <a:prstDash val="solid"/>
            <a:miter lim="800000"/>
          </a:ln>
          <a:effectLst/>
        </p:spPr>
      </p:cxnSp>
      <p:sp>
        <p:nvSpPr>
          <p:cNvPr id="6" name="箭头: V 形 18">
            <a:extLst>
              <a:ext uri="{FF2B5EF4-FFF2-40B4-BE49-F238E27FC236}">
                <a16:creationId xmlns:a16="http://schemas.microsoft.com/office/drawing/2014/main" xmlns="" id="{029F72A2-F9D4-4D32-BA49-9956772393D4}"/>
              </a:ext>
            </a:extLst>
          </p:cNvPr>
          <p:cNvSpPr/>
          <p:nvPr/>
        </p:nvSpPr>
        <p:spPr>
          <a:xfrm>
            <a:off x="1762438" y="1692697"/>
            <a:ext cx="245409" cy="245409"/>
          </a:xfrm>
          <a:prstGeom prst="chevron">
            <a:avLst>
              <a:gd name="adj" fmla="val 39326"/>
            </a:avLst>
          </a:prstGeom>
          <a:solidFill>
            <a:srgbClr val="FF9500"/>
          </a:solidFill>
          <a:ln w="12700" cap="flat" cmpd="sng" algn="ctr">
            <a:noFill/>
            <a:prstDash val="solid"/>
            <a:miter lim="800000"/>
          </a:ln>
          <a:effectLst/>
        </p:spPr>
        <p:txBody>
          <a:bodyPr rtlCol="0"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微软雅黑"/>
            </a:endParaRPr>
          </a:p>
        </p:txBody>
      </p:sp>
      <p:sp>
        <p:nvSpPr>
          <p:cNvPr id="7" name="箭头: 五边形 17">
            <a:extLst>
              <a:ext uri="{FF2B5EF4-FFF2-40B4-BE49-F238E27FC236}">
                <a16:creationId xmlns:a16="http://schemas.microsoft.com/office/drawing/2014/main" xmlns="" id="{56054778-A517-4AE2-8441-C9507A2D98FE}"/>
              </a:ext>
            </a:extLst>
          </p:cNvPr>
          <p:cNvSpPr/>
          <p:nvPr/>
        </p:nvSpPr>
        <p:spPr>
          <a:xfrm>
            <a:off x="2152540" y="3665817"/>
            <a:ext cx="5772259" cy="575999"/>
          </a:xfrm>
          <a:prstGeom prst="homePlate">
            <a:avLst/>
          </a:prstGeom>
          <a:solidFill>
            <a:srgbClr val="C00000"/>
          </a:solidFill>
          <a:ln w="12700" cap="flat" cmpd="sng" algn="ctr">
            <a:noFill/>
            <a:prstDash val="solid"/>
            <a:miter lim="800000"/>
          </a:ln>
          <a:effectLst/>
        </p:spPr>
        <p:txBody>
          <a:bodyPr rtlCol="0" anchor="ctr"/>
          <a:lstStyle/>
          <a:p>
            <a:pPr algn="ctr">
              <a:defRPr/>
            </a:pPr>
            <a:r>
              <a:rPr lang="zh-CN" altLang="en-US" sz="2000" b="1" kern="100" dirty="0">
                <a:solidFill>
                  <a:srgbClr val="FFFDF8"/>
                </a:solidFill>
                <a:latin typeface="微软雅黑"/>
                <a:ea typeface="微软雅黑"/>
                <a:cs typeface="+mn-ea"/>
                <a:sym typeface="微软雅黑"/>
              </a:rPr>
              <a:t>进步：努力追寻时代潮流进步</a:t>
            </a:r>
          </a:p>
        </p:txBody>
      </p:sp>
      <p:sp>
        <p:nvSpPr>
          <p:cNvPr id="8" name="矩形 7">
            <a:extLst>
              <a:ext uri="{FF2B5EF4-FFF2-40B4-BE49-F238E27FC236}">
                <a16:creationId xmlns:a16="http://schemas.microsoft.com/office/drawing/2014/main" xmlns="" id="{D349ED01-3545-4CE7-A017-8C313CB19507}"/>
              </a:ext>
            </a:extLst>
          </p:cNvPr>
          <p:cNvSpPr/>
          <p:nvPr/>
        </p:nvSpPr>
        <p:spPr>
          <a:xfrm>
            <a:off x="2055030" y="4486601"/>
            <a:ext cx="6526801" cy="1338828"/>
          </a:xfrm>
          <a:prstGeom prst="rect">
            <a:avLst/>
          </a:prstGeom>
        </p:spPr>
        <p:txBody>
          <a:bodyPr wrap="square">
            <a:spAutoFit/>
          </a:bodyPr>
          <a:lstStyle/>
          <a:p>
            <a:pPr algn="just">
              <a:lnSpc>
                <a:spcPct val="150000"/>
              </a:lnSpc>
            </a:pPr>
            <a:r>
              <a:rPr lang="zh-CN" altLang="en-US" kern="100" dirty="0">
                <a:latin typeface="微软雅黑"/>
                <a:ea typeface="微软雅黑"/>
                <a:cs typeface="+mn-ea"/>
                <a:sym typeface="微软雅黑"/>
              </a:rPr>
              <a:t>五四精神的旗帜，五四运动的精髓不可能是别的，只能是对社会文明进步的追求，勇敢的追求光明，追求真理，追求美好的事务，推动时代发展。</a:t>
            </a:r>
          </a:p>
        </p:txBody>
      </p:sp>
      <p:sp>
        <p:nvSpPr>
          <p:cNvPr id="9" name="矩形: 圆角 10">
            <a:extLst>
              <a:ext uri="{FF2B5EF4-FFF2-40B4-BE49-F238E27FC236}">
                <a16:creationId xmlns:a16="http://schemas.microsoft.com/office/drawing/2014/main" xmlns="" id="{7D9BCDD3-2460-49DC-9F02-EEF036F6083F}"/>
              </a:ext>
            </a:extLst>
          </p:cNvPr>
          <p:cNvSpPr>
            <a:spLocks noChangeAspect="1"/>
          </p:cNvSpPr>
          <p:nvPr/>
        </p:nvSpPr>
        <p:spPr>
          <a:xfrm>
            <a:off x="1093973" y="3665818"/>
            <a:ext cx="576000" cy="576000"/>
          </a:xfrm>
          <a:prstGeom prst="roundRect">
            <a:avLst>
              <a:gd name="adj" fmla="val 50000"/>
            </a:avLst>
          </a:prstGeom>
          <a:solidFill>
            <a:srgbClr val="C00000"/>
          </a:solidFill>
          <a:ln w="76200" cap="flat" cmpd="sng" algn="ctr">
            <a:solidFill>
              <a:srgbClr val="C00000">
                <a:alpha val="30000"/>
              </a:srgbClr>
            </a:solidFill>
            <a:prstDash val="solid"/>
            <a:miter lim="800000"/>
          </a:ln>
          <a:effectLst/>
        </p:spPr>
        <p:txBody>
          <a:bodyPr rtlCol="0" anchor="ctr"/>
          <a:lstStyle/>
          <a:p>
            <a:pPr algn="ctr" eaLnBrk="1" fontAlgn="auto" hangingPunct="1">
              <a:spcBef>
                <a:spcPts val="0"/>
              </a:spcBef>
              <a:spcAft>
                <a:spcPts val="0"/>
              </a:spcAft>
              <a:defRPr/>
            </a:pPr>
            <a:r>
              <a:rPr lang="en-US" altLang="zh-CN" sz="2800" b="1" kern="0" dirty="0">
                <a:solidFill>
                  <a:prstClr val="white"/>
                </a:solidFill>
                <a:latin typeface="微软雅黑"/>
                <a:ea typeface="微软雅黑"/>
                <a:cs typeface="+mn-ea"/>
                <a:sym typeface="微软雅黑"/>
              </a:rPr>
              <a:t>4</a:t>
            </a:r>
            <a:endParaRPr lang="zh-CN" altLang="en-US" sz="2800" b="1" kern="0" dirty="0">
              <a:solidFill>
                <a:prstClr val="white"/>
              </a:solidFill>
              <a:latin typeface="微软雅黑"/>
              <a:ea typeface="微软雅黑"/>
              <a:cs typeface="+mn-ea"/>
              <a:sym typeface="微软雅黑"/>
            </a:endParaRPr>
          </a:p>
        </p:txBody>
      </p:sp>
      <p:sp>
        <p:nvSpPr>
          <p:cNvPr id="10" name="箭头: V 形 18">
            <a:extLst>
              <a:ext uri="{FF2B5EF4-FFF2-40B4-BE49-F238E27FC236}">
                <a16:creationId xmlns:a16="http://schemas.microsoft.com/office/drawing/2014/main" xmlns="" id="{987311D9-807A-46B5-B179-333FF53A050E}"/>
              </a:ext>
            </a:extLst>
          </p:cNvPr>
          <p:cNvSpPr/>
          <p:nvPr/>
        </p:nvSpPr>
        <p:spPr>
          <a:xfrm>
            <a:off x="1788552" y="3831111"/>
            <a:ext cx="245409" cy="245409"/>
          </a:xfrm>
          <a:prstGeom prst="chevron">
            <a:avLst>
              <a:gd name="adj" fmla="val 39326"/>
            </a:avLst>
          </a:prstGeom>
          <a:solidFill>
            <a:srgbClr val="FF9500"/>
          </a:solidFill>
          <a:ln w="12700" cap="flat" cmpd="sng" algn="ctr">
            <a:noFill/>
            <a:prstDash val="solid"/>
            <a:miter lim="800000"/>
          </a:ln>
          <a:effectLst/>
        </p:spPr>
        <p:txBody>
          <a:bodyPr rtlCol="0"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微软雅黑"/>
            </a:endParaRPr>
          </a:p>
        </p:txBody>
      </p:sp>
      <p:grpSp>
        <p:nvGrpSpPr>
          <p:cNvPr id="13" name="组合 12">
            <a:extLst>
              <a:ext uri="{FF2B5EF4-FFF2-40B4-BE49-F238E27FC236}">
                <a16:creationId xmlns:a16="http://schemas.microsoft.com/office/drawing/2014/main" xmlns="" id="{2B328D62-417F-4D36-A59C-430EB76F12AD}"/>
              </a:ext>
            </a:extLst>
          </p:cNvPr>
          <p:cNvGrpSpPr/>
          <p:nvPr/>
        </p:nvGrpSpPr>
        <p:grpSpPr>
          <a:xfrm>
            <a:off x="9238863" y="2585817"/>
            <a:ext cx="2160000" cy="2160000"/>
            <a:chOff x="2021714" y="2496250"/>
            <a:chExt cx="2160000" cy="2160000"/>
          </a:xfrm>
        </p:grpSpPr>
        <p:sp>
          <p:nvSpPr>
            <p:cNvPr id="14" name="椭圆 13">
              <a:extLst>
                <a:ext uri="{FF2B5EF4-FFF2-40B4-BE49-F238E27FC236}">
                  <a16:creationId xmlns:a16="http://schemas.microsoft.com/office/drawing/2014/main" xmlns="" id="{7C063B52-B523-49A6-AD1A-345DBD7C2A55}"/>
                </a:ext>
              </a:extLst>
            </p:cNvPr>
            <p:cNvSpPr>
              <a:spLocks noChangeAspect="1"/>
            </p:cNvSpPr>
            <p:nvPr/>
          </p:nvSpPr>
          <p:spPr>
            <a:xfrm>
              <a:off x="2021714" y="2496250"/>
              <a:ext cx="2160000" cy="2160000"/>
            </a:xfrm>
            <a:prstGeom prst="ellipse">
              <a:avLst/>
            </a:prstGeom>
            <a:solidFill>
              <a:srgbClr val="C00000"/>
            </a:solidFill>
            <a:ln w="190500" cap="flat" cmpd="sng" algn="ctr">
              <a:solidFill>
                <a:srgbClr val="C00000">
                  <a:alpha val="30000"/>
                </a:srgbClr>
              </a:solidFill>
              <a:prstDash val="solid"/>
              <a:miter lim="800000"/>
            </a:ln>
            <a:effectLst/>
          </p:spPr>
          <p:txBody>
            <a:bodyPr rtlCol="0" anchor="ctr"/>
            <a:lstStyle/>
            <a:p>
              <a:pPr algn="ctr" eaLnBrk="1" fontAlgn="auto" hangingPunct="1">
                <a:spcBef>
                  <a:spcPts val="0"/>
                </a:spcBef>
                <a:spcAft>
                  <a:spcPts val="0"/>
                </a:spcAft>
                <a:defRPr/>
              </a:pPr>
              <a:endParaRPr lang="zh-CN" altLang="en-US" sz="4000" kern="0" dirty="0">
                <a:solidFill>
                  <a:srgbClr val="FFFDF8"/>
                </a:solidFill>
                <a:latin typeface="微软雅黑"/>
                <a:ea typeface="微软雅黑"/>
                <a:cs typeface="+mn-ea"/>
                <a:sym typeface="微软雅黑"/>
              </a:endParaRPr>
            </a:p>
          </p:txBody>
        </p:sp>
        <p:sp>
          <p:nvSpPr>
            <p:cNvPr id="15" name="矩形 14">
              <a:extLst>
                <a:ext uri="{FF2B5EF4-FFF2-40B4-BE49-F238E27FC236}">
                  <a16:creationId xmlns:a16="http://schemas.microsoft.com/office/drawing/2014/main" xmlns="" id="{76FA61C7-6943-4B16-967C-24BB1FC9BAD1}"/>
                </a:ext>
              </a:extLst>
            </p:cNvPr>
            <p:cNvSpPr/>
            <p:nvPr/>
          </p:nvSpPr>
          <p:spPr>
            <a:xfrm>
              <a:off x="2166002" y="3558722"/>
              <a:ext cx="1856984" cy="461665"/>
            </a:xfrm>
            <a:prstGeom prst="rect">
              <a:avLst/>
            </a:prstGeom>
          </p:spPr>
          <p:txBody>
            <a:bodyPr wrap="square">
              <a:spAutoFit/>
            </a:bodyPr>
            <a:lstStyle/>
            <a:p>
              <a:pPr algn="ctr" eaLnBrk="1" fontAlgn="auto" hangingPunct="1">
                <a:spcBef>
                  <a:spcPts val="0"/>
                </a:spcBef>
                <a:spcAft>
                  <a:spcPts val="0"/>
                </a:spcAft>
                <a:defRPr/>
              </a:pPr>
              <a:r>
                <a:rPr lang="zh-CN" altLang="en-US" sz="2400" b="1" kern="0" dirty="0">
                  <a:solidFill>
                    <a:srgbClr val="FFFDF8"/>
                  </a:solidFill>
                  <a:latin typeface="微软雅黑"/>
                  <a:ea typeface="微软雅黑"/>
                  <a:cs typeface="+mn-ea"/>
                  <a:sym typeface="微软雅黑"/>
                </a:rPr>
                <a:t>五四精神</a:t>
              </a:r>
            </a:p>
          </p:txBody>
        </p:sp>
        <p:sp>
          <p:nvSpPr>
            <p:cNvPr id="16" name="Freeform 5">
              <a:extLst>
                <a:ext uri="{FF2B5EF4-FFF2-40B4-BE49-F238E27FC236}">
                  <a16:creationId xmlns:a16="http://schemas.microsoft.com/office/drawing/2014/main" xmlns="" id="{1D513C26-0C62-4E0F-996E-FDF360247D52}"/>
                </a:ext>
              </a:extLst>
            </p:cNvPr>
            <p:cNvSpPr/>
            <p:nvPr/>
          </p:nvSpPr>
          <p:spPr bwMode="auto">
            <a:xfrm>
              <a:off x="2775107" y="2741227"/>
              <a:ext cx="638773" cy="6387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vert="horz" wrap="square" lIns="91440" tIns="45720" rIns="91440" bIns="45720" numCol="1" anchor="t" anchorCtr="0" compatLnSpc="1"/>
            <a:lstStyle/>
            <a:p>
              <a:pPr eaLnBrk="1" fontAlgn="auto" hangingPunct="1">
                <a:spcBef>
                  <a:spcPts val="0"/>
                </a:spcBef>
                <a:spcAft>
                  <a:spcPts val="0"/>
                </a:spcAft>
                <a:defRPr/>
              </a:pPr>
              <a:endParaRPr lang="zh-CN" altLang="en-US" kern="0">
                <a:solidFill>
                  <a:prstClr val="black"/>
                </a:solidFill>
                <a:latin typeface="微软雅黑"/>
                <a:ea typeface="微软雅黑"/>
                <a:cs typeface="+mn-ea"/>
                <a:sym typeface="微软雅黑"/>
              </a:endParaRPr>
            </a:p>
          </p:txBody>
        </p:sp>
      </p:grpSp>
    </p:spTree>
    <p:extLst>
      <p:ext uri="{BB962C8B-B14F-4D97-AF65-F5344CB8AC3E}">
        <p14:creationId xmlns:p14="http://schemas.microsoft.com/office/powerpoint/2010/main" val="234345625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36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2" presetClass="entr" presetSubtype="8" decel="45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8" presetClass="emph" presetSubtype="0" fill="hold" grpId="1" nodeType="withEffect">
                                  <p:stCondLst>
                                    <p:cond delay="0"/>
                                  </p:stCondLst>
                                  <p:childTnLst>
                                    <p:animRot by="21600000">
                                      <p:cBhvr>
                                        <p:cTn id="17" dur="1000" fill="hold"/>
                                        <p:tgtEl>
                                          <p:spTgt spid="4"/>
                                        </p:tgtEl>
                                        <p:attrNameLst>
                                          <p:attrName>r</p:attrName>
                                        </p:attrNameLst>
                                      </p:cBhvr>
                                    </p:animRot>
                                  </p:childTnLst>
                                </p:cTn>
                              </p:par>
                              <p:par>
                                <p:cTn id="18" presetID="22" presetClass="entr" presetSubtype="8"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8" decel="4500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000" fill="hold"/>
                                        <p:tgtEl>
                                          <p:spTgt spid="9"/>
                                        </p:tgtEl>
                                        <p:attrNameLst>
                                          <p:attrName>ppt_x</p:attrName>
                                        </p:attrNameLst>
                                      </p:cBhvr>
                                      <p:tavLst>
                                        <p:tav tm="0">
                                          <p:val>
                                            <p:strVal val="0-#ppt_w/2"/>
                                          </p:val>
                                        </p:tav>
                                        <p:tav tm="100000">
                                          <p:val>
                                            <p:strVal val="#ppt_x"/>
                                          </p:val>
                                        </p:tav>
                                      </p:tavLst>
                                    </p:anim>
                                    <p:anim calcmode="lin" valueType="num">
                                      <p:cBhvr additive="base">
                                        <p:cTn id="39" dur="1000" fill="hold"/>
                                        <p:tgtEl>
                                          <p:spTgt spid="9"/>
                                        </p:tgtEl>
                                        <p:attrNameLst>
                                          <p:attrName>ppt_y</p:attrName>
                                        </p:attrNameLst>
                                      </p:cBhvr>
                                      <p:tavLst>
                                        <p:tav tm="0">
                                          <p:val>
                                            <p:strVal val="#ppt_y"/>
                                          </p:val>
                                        </p:tav>
                                        <p:tav tm="100000">
                                          <p:val>
                                            <p:strVal val="#ppt_y"/>
                                          </p:val>
                                        </p:tav>
                                      </p:tavLst>
                                    </p:anim>
                                  </p:childTnLst>
                                </p:cTn>
                              </p:par>
                              <p:par>
                                <p:cTn id="40" presetID="8" presetClass="emph" presetSubtype="0" fill="hold" grpId="1" nodeType="withEffect">
                                  <p:stCondLst>
                                    <p:cond delay="0"/>
                                  </p:stCondLst>
                                  <p:childTnLst>
                                    <p:animRot by="21600000">
                                      <p:cBhvr>
                                        <p:cTn id="41" dur="1000" fill="hold"/>
                                        <p:tgtEl>
                                          <p:spTgt spid="9"/>
                                        </p:tgtEl>
                                        <p:attrNameLst>
                                          <p:attrName>r</p:attrName>
                                        </p:attrNameLst>
                                      </p:cBhvr>
                                    </p:animRot>
                                  </p:childTnLst>
                                </p:cTn>
                              </p:par>
                              <p:par>
                                <p:cTn id="42" presetID="22" presetClass="entr" presetSubtype="8" fill="hold" grpId="0" nodeType="withEffect">
                                  <p:stCondLst>
                                    <p:cond delay="50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1000"/>
                                        <p:tgtEl>
                                          <p:spTgt spid="7"/>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4" grpId="1" animBg="1"/>
      <p:bldP spid="6" grpId="0" animBg="1"/>
      <p:bldP spid="7" grpId="0" animBg="1"/>
      <p:bldP spid="8" grpId="0"/>
      <p:bldP spid="9" grpId="0" animBg="1"/>
      <p:bldP spid="9" grpId="1"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Template>
  <TotalTime>349</TotalTime>
  <Words>2330</Words>
  <Application>Microsoft Office PowerPoint</Application>
  <PresentationFormat>宽屏</PresentationFormat>
  <Paragraphs>170</Paragraphs>
  <Slides>32</Slides>
  <Notes>32</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32</vt:i4>
      </vt:variant>
    </vt:vector>
  </HeadingPairs>
  <TitlesOfParts>
    <vt:vector size="46" baseType="lpstr">
      <vt:lpstr>Meiryo</vt:lpstr>
      <vt:lpstr>等线</vt:lpstr>
      <vt:lpstr>等线 Light</vt:lpstr>
      <vt:lpstr>宋体</vt:lpstr>
      <vt:lpstr>微软雅黑</vt:lpstr>
      <vt:lpstr>Arial</vt:lpstr>
      <vt:lpstr>Calibri</vt:lpstr>
      <vt:lpstr>Calibri Light</vt:lpstr>
      <vt:lpstr>Montserrat</vt:lpstr>
      <vt:lpstr>Times New Roman</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10</cp:revision>
  <dcterms:created xsi:type="dcterms:W3CDTF">2020-04-17T06:48:50Z</dcterms:created>
  <dcterms:modified xsi:type="dcterms:W3CDTF">2023-05-04T02:22:23Z</dcterms:modified>
</cp:coreProperties>
</file>