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7" r:id="rId13"/>
    <p:sldId id="270" r:id="rId14"/>
    <p:sldId id="269" r:id="rId15"/>
    <p:sldId id="271" r:id="rId16"/>
    <p:sldId id="265" r:id="rId17"/>
    <p:sldId id="268" r:id="rId18"/>
    <p:sldId id="274" r:id="rId19"/>
    <p:sldId id="273" r:id="rId20"/>
    <p:sldId id="275" r:id="rId21"/>
    <p:sldId id="276" r:id="rId22"/>
    <p:sldId id="266" r:id="rId23"/>
    <p:sldId id="280" r:id="rId24"/>
    <p:sldId id="278" r:id="rId25"/>
    <p:sldId id="279" r:id="rId26"/>
    <p:sldId id="283" r:id="rId27"/>
    <p:sldId id="282" r:id="rId28"/>
    <p:sldId id="28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0EC"/>
    <a:srgbClr val="CCC6BA"/>
    <a:srgbClr val="EFEDE9"/>
    <a:srgbClr val="E3E0D9"/>
    <a:srgbClr val="93866D"/>
    <a:srgbClr val="A69B86"/>
    <a:srgbClr val="EB603B"/>
    <a:srgbClr val="FFFFFF"/>
    <a:srgbClr val="D26A2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52B22-4C21-44CC-9027-845C34A397A7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D2AAF-26BC-4C75-AE8E-A837D20A90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6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2AAF-26BC-4C75-AE8E-A837D20A90A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92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2AAF-26BC-4C75-AE8E-A837D20A90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46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2AAF-26BC-4C75-AE8E-A837D20A90A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12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930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693346C-4BB3-4A50-9AFA-FBE58BACB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E659B1C-92D8-4791-A8C3-EAC0F021E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9B3DD76-B383-4DE2-A45F-418E01ED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7A57A90-1A21-4228-9ADE-A7C55A27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4F77B41-5AFE-4F74-840C-8198650E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6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309AF3A-3BAC-40C9-8C0C-ABCC6D54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9FB79E2-9FCC-4280-87B2-51AB906D7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0CFADED-7020-467B-9956-81B95B484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34811A3-ECAE-4C0E-9F8E-A132D5B8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F1FE473-DECA-4547-A7A5-ADE044BB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9B1E651-9FAC-40C8-B9C9-6A5FBC2D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3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9E06FA9-F752-4BA3-8D07-B7D33A6B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2D9091A-5CFF-4E4A-A7B6-3550F1D24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BDB1F00-E458-4208-A455-D84E8010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00EBBD9-2D55-475A-8B03-75F0B876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EDF28B8-FBF8-45D7-82FC-2C8E2C1B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8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F3AF0C1-41CA-4E89-AFDC-92BB14091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5E7738E-3E92-426A-A356-FFD26DBD8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D4A41F5-4DCB-4A51-8C94-3FD60B06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6601B17-4EDC-48A1-8227-2C059265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0BB8896-B2DF-4CEB-B075-7E6C3C77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1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4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99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530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69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15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0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1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CC00C05-1AED-4409-8DA5-4C0A2C4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E478FF1-87A6-45B4-B1E0-957EB4930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4400362-5B88-4134-974D-747193C7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F839580-FDA3-4C5E-9F01-E9A0AFFD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3A924AB-8D97-4D61-B008-BFD55F00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46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4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01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06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79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70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2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B335F7B-F60C-4B77-97DE-C29108B58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63AA896-A5BD-4B9F-83C7-D0FACD495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002E310-F514-4731-8617-A29A02EE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4B730DF-A66A-40E8-AFA9-4C85C85A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EDC5C66-2B21-4BF1-93E2-05B0883A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3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13F916F-FEC9-4B88-8E7D-978EEFF3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13EBD57-896E-4B87-BAEE-4AB96B23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75E773D-B375-42A5-BBAC-A1326E95C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274825C-4850-49A9-9170-EC8923BE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C111A81-CB29-4D47-A3FB-78FC3ABD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4FE0584-3884-47F8-B8A7-B7EF8758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7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299B4EE-6D95-4E5C-B570-C70D7240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1883855-6AA0-40A0-ACC7-D98CD509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FC37C17-7480-417A-94B6-113528E5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2DF1D8C-BED0-4172-AF92-9B91D8C97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DF74815-CB09-4F0F-9C43-119BA22C4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6949E9D-604D-4A92-9F2D-69DFE401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C14AC7F-5D28-4736-9B56-7076B5B7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3DED69D-36BB-449F-A6B5-0B99E3F4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0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299B4EE-6D95-4E5C-B570-C70D7240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1883855-6AA0-40A0-ACC7-D98CD509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FC37C17-7480-417A-94B6-113528E5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2DF1D8C-BED0-4172-AF92-9B91D8C97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DF74815-CB09-4F0F-9C43-119BA22C4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6949E9D-604D-4A92-9F2D-69DFE401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C14AC7F-5D28-4736-9B56-7076B5B7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3DED69D-36BB-449F-A6B5-0B99E3F4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0732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54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A38B812-22F0-4AC7-A369-D5E7C8AD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216DEB2-6212-4255-8691-918AD447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994B828-CB6B-4BE0-B820-EE5584EE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E843033-DBB7-4590-ACFF-892E805F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3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F87B4E3-B7A1-4743-96F0-9DDC58C8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FDDBC6C-C35C-47EF-AF1D-6C41D216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8617307-FB8D-4EF0-B4D2-62DEE004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49A239E-3DD4-4389-AECA-56F080DB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1BA7DAB-6B5B-45A8-A5A2-D9123644F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D7CA44E-F6F7-4B7D-9818-ED88A7F8D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49ECA3B-C133-41A1-8B3B-8CEBD528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B5BE-7A12-4499-81AC-E47E342CAA7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1AD5DF8-81C5-4B7C-AECC-C514BDF7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1DAC348-0CB4-46AE-AE2D-DAD50456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2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0A67BDE-6837-49CB-A24C-F7A61546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35FAA26-5AC6-4899-A828-CE2D1D677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C216AEF-35AB-4A06-85A1-69A847AC3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B5BE-7A12-4499-81AC-E47E342CAA73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6CE72D4-5C4F-4032-89B1-EC2DB18FB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F52AE66-221E-4968-9DE9-4F6B4F41D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52AE-B181-4657-B08C-52B4223EF0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0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7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7505F6C-0F79-44AC-88F1-D8FA2B7EE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930" y="0"/>
            <a:ext cx="4645111" cy="56884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D12628-2E6B-47A2-986A-E63E282BC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54149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7F4771-DCA3-47F8-B22C-04C621CB8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08298" y="5688426"/>
            <a:ext cx="1615442" cy="1032734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6B8FC8-DC49-4F08-8F1B-B161190F0684}"/>
              </a:ext>
            </a:extLst>
          </p:cNvPr>
          <p:cNvGrpSpPr/>
          <p:nvPr/>
        </p:nvGrpSpPr>
        <p:grpSpPr>
          <a:xfrm>
            <a:off x="5154149" y="0"/>
            <a:ext cx="2088480" cy="6858000"/>
            <a:chOff x="5154149" y="0"/>
            <a:chExt cx="2088480" cy="68580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DBBE5A0-DA55-4D67-AC16-659FD6EDE91A}"/>
                </a:ext>
              </a:extLst>
            </p:cNvPr>
            <p:cNvSpPr/>
            <p:nvPr/>
          </p:nvSpPr>
          <p:spPr>
            <a:xfrm>
              <a:off x="5154149" y="0"/>
              <a:ext cx="2088480" cy="68580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outerShdw blurRad="177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02369F-2267-4216-9DAD-A204A3BF9634}"/>
                </a:ext>
              </a:extLst>
            </p:cNvPr>
            <p:cNvSpPr/>
            <p:nvPr/>
          </p:nvSpPr>
          <p:spPr>
            <a:xfrm>
              <a:off x="5470677" y="5315034"/>
              <a:ext cx="1460014" cy="118777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8000" b="1" spc="600" dirty="0">
                  <a:solidFill>
                    <a:srgbClr val="EB603B"/>
                  </a:solidFill>
                  <a:cs typeface="+mn-ea"/>
                  <a:sym typeface="+mn-lt"/>
                </a:rPr>
                <a:t>茶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88E070-654F-4C3C-AFC4-FBC3DB1FC69F}"/>
                </a:ext>
              </a:extLst>
            </p:cNvPr>
            <p:cNvSpPr/>
            <p:nvPr/>
          </p:nvSpPr>
          <p:spPr>
            <a:xfrm>
              <a:off x="5652361" y="558140"/>
              <a:ext cx="1085257" cy="4418113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7000" spc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芬芳馥郁</a:t>
              </a: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84CECA-0AB1-41CC-ABB6-57D4EBEAD948}"/>
                </a:ext>
              </a:extLst>
            </p:cNvPr>
            <p:cNvSpPr/>
            <p:nvPr/>
          </p:nvSpPr>
          <p:spPr>
            <a:xfrm>
              <a:off x="6121388" y="4949825"/>
              <a:ext cx="127000" cy="1270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1249" y="6618907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69B782-63F8-4530-82B0-17E9E083B9EE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匠人工艺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D3A00B-1824-409B-B402-DADD250605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74" y="1930685"/>
            <a:ext cx="2029760" cy="2029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6611571-6F8F-4DEA-AAB0-5EC06C9A27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827" y="1939440"/>
            <a:ext cx="2029760" cy="2029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E55B77-C8BC-4409-B783-E51C3D74CF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378" y="1942526"/>
            <a:ext cx="2029760" cy="2029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5FABF2-770E-4FED-AC95-508258B145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863" y="1939440"/>
            <a:ext cx="2029760" cy="2029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1E443E-FEEB-4FC6-A222-437F20E78A2D}"/>
              </a:ext>
            </a:extLst>
          </p:cNvPr>
          <p:cNvSpPr/>
          <p:nvPr/>
        </p:nvSpPr>
        <p:spPr>
          <a:xfrm>
            <a:off x="1117443" y="4992836"/>
            <a:ext cx="2188263" cy="76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采摘下来之茶须于日光下摊晒，或利用热风使茶菁水分适度蒸散。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AA475B-E4B7-428B-B1F6-20B7112BCB09}"/>
              </a:ext>
            </a:extLst>
          </p:cNvPr>
          <p:cNvSpPr/>
          <p:nvPr/>
        </p:nvSpPr>
        <p:spPr>
          <a:xfrm>
            <a:off x="3918475" y="4932615"/>
            <a:ext cx="2125304" cy="580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将炒青后之茶叶置入揉捻机内，使其滚动并形成卷曲状。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D69E187-6845-4F74-B8E1-D8805401E30B}"/>
              </a:ext>
            </a:extLst>
          </p:cNvPr>
          <p:cNvSpPr/>
          <p:nvPr/>
        </p:nvSpPr>
        <p:spPr>
          <a:xfrm>
            <a:off x="6483952" y="5189307"/>
            <a:ext cx="2089228" cy="371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将揉捻过的茶青堆积存放，由于茶青水分颇高，堆放后会发热。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EFD04A-9C76-4328-AD5D-DAF15E1C2222}"/>
              </a:ext>
            </a:extLst>
          </p:cNvPr>
          <p:cNvSpPr/>
          <p:nvPr/>
        </p:nvSpPr>
        <p:spPr>
          <a:xfrm>
            <a:off x="9110550" y="5075259"/>
            <a:ext cx="1969825" cy="317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干燥是利用干燥机以热风烘干揉捻后之茶叶。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482FCB-4955-4D23-93F7-1DB739EFCC78}"/>
              </a:ext>
            </a:extLst>
          </p:cNvPr>
          <p:cNvSpPr/>
          <p:nvPr/>
        </p:nvSpPr>
        <p:spPr>
          <a:xfrm>
            <a:off x="1875438" y="4278515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萎 凋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EE491B0-A9E2-4BDE-BD48-858089FA4F76}"/>
              </a:ext>
            </a:extLst>
          </p:cNvPr>
          <p:cNvSpPr/>
          <p:nvPr/>
        </p:nvSpPr>
        <p:spPr>
          <a:xfrm>
            <a:off x="4488784" y="4278515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揉 捻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F55F16-ACB9-48A6-85F0-77E32F76F08A}"/>
              </a:ext>
            </a:extLst>
          </p:cNvPr>
          <p:cNvSpPr/>
          <p:nvPr/>
        </p:nvSpPr>
        <p:spPr>
          <a:xfrm>
            <a:off x="7030537" y="4278515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渥 堆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7B57E6-54C3-4109-9104-E3F36C6670DA}"/>
              </a:ext>
            </a:extLst>
          </p:cNvPr>
          <p:cNvSpPr/>
          <p:nvPr/>
        </p:nvSpPr>
        <p:spPr>
          <a:xfrm>
            <a:off x="9569401" y="4280543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干 燥</a:t>
            </a:r>
          </a:p>
        </p:txBody>
      </p:sp>
    </p:spTree>
    <p:extLst>
      <p:ext uri="{BB962C8B-B14F-4D97-AF65-F5344CB8AC3E}">
        <p14:creationId xmlns:p14="http://schemas.microsoft.com/office/powerpoint/2010/main" val="31490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645DE9-758F-4006-8607-78B5EDC87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9E99FA8-3F74-43A1-867A-9B8683B402CE}"/>
              </a:ext>
            </a:extLst>
          </p:cNvPr>
          <p:cNvSpPr/>
          <p:nvPr/>
        </p:nvSpPr>
        <p:spPr>
          <a:xfrm>
            <a:off x="7532968" y="1336292"/>
            <a:ext cx="4395507" cy="1676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紧压的形状有圆饼状、有方砖形、有碗状、有球状、有柱状</a:t>
            </a:r>
            <a:r>
              <a:rPr lang="en-US" altLang="zh-CN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...</a:t>
            </a:r>
            <a:r>
              <a:rPr lang="zh-CN" altLang="en-US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等，紧结程度也所不同，有些紧压茶只要用手一剥就可以剥开，有些紧压茶就非得用工具不可。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58FBA4E-151F-4AAA-A486-778E1E6ACF88}"/>
              </a:ext>
            </a:extLst>
          </p:cNvPr>
          <p:cNvSpPr/>
          <p:nvPr/>
        </p:nvSpPr>
        <p:spPr>
          <a:xfrm>
            <a:off x="7459002" y="881930"/>
            <a:ext cx="1628595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3200" spc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匠 心</a:t>
            </a:r>
          </a:p>
        </p:txBody>
      </p:sp>
    </p:spTree>
    <p:extLst>
      <p:ext uri="{BB962C8B-B14F-4D97-AF65-F5344CB8AC3E}">
        <p14:creationId xmlns:p14="http://schemas.microsoft.com/office/powerpoint/2010/main" val="20411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F02389E-EDE0-4737-B070-46265DD2D333}"/>
              </a:ext>
            </a:extLst>
          </p:cNvPr>
          <p:cNvSpPr/>
          <p:nvPr/>
        </p:nvSpPr>
        <p:spPr>
          <a:xfrm>
            <a:off x="1021080" y="1741920"/>
            <a:ext cx="1508760" cy="4152900"/>
          </a:xfrm>
          <a:prstGeom prst="rect">
            <a:avLst/>
          </a:prstGeom>
          <a:solidFill>
            <a:srgbClr val="CCC6BA"/>
          </a:solidFill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制茶工艺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284D12C-07A6-4000-A5BC-1000BB79DC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40" y="1741920"/>
            <a:ext cx="2103120" cy="41656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D59CA9-FA59-47C5-BDFA-F835DD00A13B}"/>
              </a:ext>
            </a:extLst>
          </p:cNvPr>
          <p:cNvSpPr/>
          <p:nvPr/>
        </p:nvSpPr>
        <p:spPr>
          <a:xfrm>
            <a:off x="4996818" y="2676525"/>
            <a:ext cx="5547357" cy="2847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鲜叶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&gt;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萎凋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&gt;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揉捻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&gt;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发酵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&gt;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干燥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&gt;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红茶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分类：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小种红茶：红汤红叶，有松烟香，为似桂圆汤。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熏焙：茶叶薄摊于竹筛中，地上堆松材，以明火燃烧，使茶叶吸收大量松烟香味。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功夫红茶：发酵至叶色变铜红才能烘干，掌握火温烘至甜香浓郁才是优质产品。（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1875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年后才有此制法）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红碎茶：揉捻时用机器将叶片切碎，成颗粒形碎片。</a:t>
            </a: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红茶制法于绿茶之后，约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1650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年前后才有。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匠人工艺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527B2A-62BE-47DD-93BE-FF13BC10ABB6}"/>
              </a:ext>
            </a:extLst>
          </p:cNvPr>
          <p:cNvSpPr/>
          <p:nvPr/>
        </p:nvSpPr>
        <p:spPr>
          <a:xfrm>
            <a:off x="1019174" y="1741920"/>
            <a:ext cx="10111921" cy="4165600"/>
          </a:xfrm>
          <a:prstGeom prst="roundRect">
            <a:avLst>
              <a:gd name="adj" fmla="val 0"/>
            </a:avLst>
          </a:prstGeom>
          <a:noFill/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9E1DB3-4483-47F7-B6FE-3BE18DB273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589" y="5050323"/>
            <a:ext cx="2366331" cy="90407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DFF69A-A2F8-486E-B3AE-D791E34FF2CA}"/>
              </a:ext>
            </a:extLst>
          </p:cNvPr>
          <p:cNvSpPr/>
          <p:nvPr/>
        </p:nvSpPr>
        <p:spPr>
          <a:xfrm>
            <a:off x="4996818" y="2417092"/>
            <a:ext cx="113685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红  茶</a:t>
            </a:r>
          </a:p>
        </p:txBody>
      </p:sp>
    </p:spTree>
    <p:extLst>
      <p:ext uri="{BB962C8B-B14F-4D97-AF65-F5344CB8AC3E}">
        <p14:creationId xmlns:p14="http://schemas.microsoft.com/office/powerpoint/2010/main" val="18948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26" grpId="0"/>
      <p:bldP spid="1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匠人工艺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E631B0-EC92-4EFE-81D2-AF6B14F25A13}"/>
              </a:ext>
            </a:extLst>
          </p:cNvPr>
          <p:cNvGrpSpPr/>
          <p:nvPr/>
        </p:nvGrpSpPr>
        <p:grpSpPr>
          <a:xfrm>
            <a:off x="970248" y="2031319"/>
            <a:ext cx="3855752" cy="3969993"/>
            <a:chOff x="703548" y="933449"/>
            <a:chExt cx="4802928" cy="4945232"/>
          </a:xfrm>
          <a:blipFill>
            <a:blip r:embed="rId4"/>
            <a:stretch>
              <a:fillRect/>
            </a:stretch>
          </a:blipFill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8CCC72-9586-411D-A671-9C580B17FA85}"/>
                </a:ext>
              </a:extLst>
            </p:cNvPr>
            <p:cNvSpPr/>
            <p:nvPr/>
          </p:nvSpPr>
          <p:spPr>
            <a:xfrm>
              <a:off x="703548" y="933449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A4A0FA9-5F31-4B5E-9DFA-23C944E1F678}"/>
                </a:ext>
              </a:extLst>
            </p:cNvPr>
            <p:cNvSpPr/>
            <p:nvPr/>
          </p:nvSpPr>
          <p:spPr>
            <a:xfrm>
              <a:off x="2513298" y="933449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78AF6B-B7B0-426E-A963-206127E3F2C3}"/>
                </a:ext>
              </a:extLst>
            </p:cNvPr>
            <p:cNvSpPr/>
            <p:nvPr/>
          </p:nvSpPr>
          <p:spPr>
            <a:xfrm>
              <a:off x="4253198" y="933449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6D31FD-6596-40C3-A4EF-DBB451D2C328}"/>
                </a:ext>
              </a:extLst>
            </p:cNvPr>
            <p:cNvSpPr/>
            <p:nvPr/>
          </p:nvSpPr>
          <p:spPr>
            <a:xfrm>
              <a:off x="736324" y="2795814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885111D-591D-43E4-875E-558101DF3AF7}"/>
                </a:ext>
              </a:extLst>
            </p:cNvPr>
            <p:cNvSpPr/>
            <p:nvPr/>
          </p:nvSpPr>
          <p:spPr>
            <a:xfrm>
              <a:off x="2546074" y="2795814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291ACB0-8A30-4E17-81C6-07A6A3E95D5A}"/>
                </a:ext>
              </a:extLst>
            </p:cNvPr>
            <p:cNvSpPr/>
            <p:nvPr/>
          </p:nvSpPr>
          <p:spPr>
            <a:xfrm>
              <a:off x="4285974" y="2795814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0E14B71-6A4F-40DE-B4F7-EECA420774B6}"/>
                </a:ext>
              </a:extLst>
            </p:cNvPr>
            <p:cNvSpPr/>
            <p:nvPr/>
          </p:nvSpPr>
          <p:spPr>
            <a:xfrm>
              <a:off x="703548" y="4658179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1A1F11-3C9A-4F75-B83A-F3C1F3FEC76B}"/>
                </a:ext>
              </a:extLst>
            </p:cNvPr>
            <p:cNvSpPr/>
            <p:nvPr/>
          </p:nvSpPr>
          <p:spPr>
            <a:xfrm>
              <a:off x="2513298" y="4658179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D190002-51DB-49F6-9983-7D1B6F8C8CF1}"/>
                </a:ext>
              </a:extLst>
            </p:cNvPr>
            <p:cNvSpPr/>
            <p:nvPr/>
          </p:nvSpPr>
          <p:spPr>
            <a:xfrm>
              <a:off x="4253198" y="4658179"/>
              <a:ext cx="1220502" cy="12205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DF8424-D9E1-4648-BDB2-EB57F80C18E8}"/>
              </a:ext>
            </a:extLst>
          </p:cNvPr>
          <p:cNvSpPr/>
          <p:nvPr/>
        </p:nvSpPr>
        <p:spPr>
          <a:xfrm>
            <a:off x="5488270" y="3015240"/>
            <a:ext cx="6096000" cy="1572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发酵茶分成渥堆干燥以后散形与再经紧压的块状茶，这些茶的精制是指陈放。这些茶若只是粗制完成，其欣赏价值不高，必须经过长时间的陈放，这里所说的长时间的陈放是指五年、八年，二十、三十年，茶质才提升至另一境界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A4C87D-DBE2-4085-933E-2F5A0C4B0648}"/>
              </a:ext>
            </a:extLst>
          </p:cNvPr>
          <p:cNvSpPr/>
          <p:nvPr/>
        </p:nvSpPr>
        <p:spPr>
          <a:xfrm>
            <a:off x="5446430" y="2586012"/>
            <a:ext cx="2717411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后发酵茶的精制：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C20A66-1BB8-4563-B58E-D6632B3E1AB0}"/>
              </a:ext>
            </a:extLst>
          </p:cNvPr>
          <p:cNvSpPr/>
          <p:nvPr/>
        </p:nvSpPr>
        <p:spPr>
          <a:xfrm>
            <a:off x="5488270" y="4676811"/>
            <a:ext cx="6096000" cy="1026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陈放要在干燥阴凉无杂味的地方，不是使用抽真空冷冻的方法，而是自然地陈放在空气中，需要包装、防尘、防潮但透气。增加温度湿度可以增快陈放效果，但成品的品质低劣。</a:t>
            </a:r>
          </a:p>
        </p:txBody>
      </p:sp>
    </p:spTree>
    <p:extLst>
      <p:ext uri="{BB962C8B-B14F-4D97-AF65-F5344CB8AC3E}">
        <p14:creationId xmlns:p14="http://schemas.microsoft.com/office/powerpoint/2010/main" val="12547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0E1D5B-437D-4307-9CF3-862A42A2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2AF8FA-88AE-4E3D-9EE0-56A3653B9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09" y="1114801"/>
            <a:ext cx="10031734" cy="46349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77800" sx="101000" sy="101000" algn="ctr" rotWithShape="0">
              <a:prstClr val="black">
                <a:alpha val="31000"/>
              </a:prst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E17F88-B011-4225-9050-641E277EB234}"/>
              </a:ext>
            </a:extLst>
          </p:cNvPr>
          <p:cNvSpPr/>
          <p:nvPr/>
        </p:nvSpPr>
        <p:spPr>
          <a:xfrm>
            <a:off x="10276110" y="3338286"/>
            <a:ext cx="1436914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展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50378E-BA0D-487D-9331-5D9669FBD304}"/>
              </a:ext>
            </a:extLst>
          </p:cNvPr>
          <p:cNvSpPr/>
          <p:nvPr/>
        </p:nvSpPr>
        <p:spPr>
          <a:xfrm>
            <a:off x="0" y="2122288"/>
            <a:ext cx="2736648" cy="291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茶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7D4804-3F6B-4BDB-AF49-84FFA5ED7FFF}"/>
              </a:ext>
            </a:extLst>
          </p:cNvPr>
          <p:cNvSpPr/>
          <p:nvPr/>
        </p:nvSpPr>
        <p:spPr>
          <a:xfrm>
            <a:off x="5313742" y="1692579"/>
            <a:ext cx="1580542" cy="158054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A60042-B343-4F59-A110-00689BFDC4CB}"/>
              </a:ext>
            </a:extLst>
          </p:cNvPr>
          <p:cNvSpPr/>
          <p:nvPr/>
        </p:nvSpPr>
        <p:spPr>
          <a:xfrm>
            <a:off x="4685374" y="3827206"/>
            <a:ext cx="2850960" cy="46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8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绘 画 卷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D0A338-9376-4A97-979F-71A4A5A13EA4}"/>
              </a:ext>
            </a:extLst>
          </p:cNvPr>
          <p:cNvSpPr/>
          <p:nvPr/>
        </p:nvSpPr>
        <p:spPr>
          <a:xfrm>
            <a:off x="3530111" y="4524674"/>
            <a:ext cx="5161486" cy="44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色香俱浓怡心神，苦尽甘来攻自成。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4281B7-A3A2-4ABA-ACB0-CEEACFBF9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5650" y="3463424"/>
            <a:ext cx="887782" cy="4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20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763090-0227-4E47-B29E-4576D7D848BF}"/>
              </a:ext>
            </a:extLst>
          </p:cNvPr>
          <p:cNvGrpSpPr/>
          <p:nvPr/>
        </p:nvGrpSpPr>
        <p:grpSpPr>
          <a:xfrm>
            <a:off x="812800" y="1511300"/>
            <a:ext cx="4343400" cy="4343400"/>
            <a:chOff x="812800" y="1511300"/>
            <a:chExt cx="4343400" cy="434340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525B587-94F7-47D1-ABDA-FE59B4BDAE6C}"/>
                </a:ext>
              </a:extLst>
            </p:cNvPr>
            <p:cNvSpPr/>
            <p:nvPr/>
          </p:nvSpPr>
          <p:spPr>
            <a:xfrm>
              <a:off x="812800" y="1511300"/>
              <a:ext cx="4343400" cy="4343400"/>
            </a:xfrm>
            <a:prstGeom prst="ellipse">
              <a:avLst/>
            </a:prstGeom>
            <a:solidFill>
              <a:srgbClr val="CCC6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C42568-F283-40AD-B0A5-9F4F8C146678}"/>
                </a:ext>
              </a:extLst>
            </p:cNvPr>
            <p:cNvSpPr/>
            <p:nvPr/>
          </p:nvSpPr>
          <p:spPr>
            <a:xfrm>
              <a:off x="1190082" y="2632240"/>
              <a:ext cx="3397599" cy="2273302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/>
            <a:p>
              <a:pPr>
                <a:lnSpc>
                  <a:spcPts val="25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茶叶经沸水冲泡后，大部门可溶性有效成分都进入茶汤，形成一定的滋味，滋味在茶汤温度降至</a:t>
              </a: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50℃</a:t>
              </a: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左右时为最好。品尝时，含少量茶汤，用舌头细细品味，从而辨别出滋味的浓淡、强弱、鲜爽、醇和或苦涩等。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6773C6-5AF1-4BAF-AC93-26DBE89D1660}"/>
                </a:ext>
              </a:extLst>
            </p:cNvPr>
            <p:cNvSpPr/>
            <p:nvPr/>
          </p:nvSpPr>
          <p:spPr>
            <a:xfrm>
              <a:off x="2417058" y="1971482"/>
              <a:ext cx="1269899" cy="423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500"/>
                </a:lnSpc>
                <a:spcBef>
                  <a:spcPct val="0"/>
                </a:spcBef>
              </a:pPr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滋  味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23EE439-29DF-43F0-BB8B-35D4C65898DF}"/>
              </a:ext>
            </a:extLst>
          </p:cNvPr>
          <p:cNvSpPr/>
          <p:nvPr/>
        </p:nvSpPr>
        <p:spPr>
          <a:xfrm>
            <a:off x="6095999" y="-1"/>
            <a:ext cx="6096000" cy="6857999"/>
          </a:xfrm>
          <a:prstGeom prst="rect">
            <a:avLst/>
          </a:prstGeom>
          <a:solidFill>
            <a:srgbClr val="CCC6BA"/>
          </a:solidFill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 sz="32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55709D3-4FF9-4C42-AAA6-CD39BCF0F570}"/>
              </a:ext>
            </a:extLst>
          </p:cNvPr>
          <p:cNvSpPr/>
          <p:nvPr/>
        </p:nvSpPr>
        <p:spPr>
          <a:xfrm>
            <a:off x="6972299" y="1549398"/>
            <a:ext cx="4343400" cy="434340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EC748D-E480-4E79-9C4C-0A2C5B872B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503" y="4432300"/>
            <a:ext cx="297230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茶品展示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D29B2B-E987-420E-94E6-D5659D002D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242" y="1870659"/>
            <a:ext cx="3465513" cy="18163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CA6A826-CBC1-40CE-B16F-2625D4C2AD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612" y="1792168"/>
            <a:ext cx="2348405" cy="1932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23621B3-4B00-408D-BC5F-56CEEF7EC4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562" y="2357984"/>
            <a:ext cx="1330815" cy="1219392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5F6E8E-F1E1-4FDB-A454-710508834527}"/>
              </a:ext>
            </a:extLst>
          </p:cNvPr>
          <p:cNvSpPr/>
          <p:nvPr/>
        </p:nvSpPr>
        <p:spPr>
          <a:xfrm>
            <a:off x="2104080" y="3851700"/>
            <a:ext cx="1102606" cy="254849"/>
          </a:xfrm>
          <a:prstGeom prst="roundRect">
            <a:avLst>
              <a:gd name="adj" fmla="val 50000"/>
            </a:avLst>
          </a:prstGeom>
          <a:solidFill>
            <a:srgbClr val="CC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茶  饼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C37797-E4DA-4D1B-807A-493D6AB34382}"/>
              </a:ext>
            </a:extLst>
          </p:cNvPr>
          <p:cNvSpPr/>
          <p:nvPr/>
        </p:nvSpPr>
        <p:spPr>
          <a:xfrm>
            <a:off x="1529751" y="4295240"/>
            <a:ext cx="2348403" cy="715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茶等的是一个懂它的人，人等的是一杯倾心的茶，你若愿等，茶不负你。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1E3B38-F519-4C38-A301-02C736FAC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5539690"/>
            <a:ext cx="12192000" cy="1372315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08E7CAF-41DA-4464-A41B-896ED20A370D}"/>
              </a:ext>
            </a:extLst>
          </p:cNvPr>
          <p:cNvSpPr/>
          <p:nvPr/>
        </p:nvSpPr>
        <p:spPr>
          <a:xfrm>
            <a:off x="5525035" y="3851700"/>
            <a:ext cx="1102606" cy="254849"/>
          </a:xfrm>
          <a:prstGeom prst="roundRect">
            <a:avLst>
              <a:gd name="adj" fmla="val 50000"/>
            </a:avLst>
          </a:prstGeom>
          <a:solidFill>
            <a:srgbClr val="CC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罐  茶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34E0031-CC16-4EEF-B39B-7792C97EEB2B}"/>
              </a:ext>
            </a:extLst>
          </p:cNvPr>
          <p:cNvSpPr/>
          <p:nvPr/>
        </p:nvSpPr>
        <p:spPr>
          <a:xfrm>
            <a:off x="4950706" y="4295240"/>
            <a:ext cx="2348403" cy="715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茶等的是一个懂它的人，人等的是一杯倾心的茶，你若愿等，茶不负你。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DEE048E-AD6E-4FD2-8376-65809C9FDD1C}"/>
              </a:ext>
            </a:extLst>
          </p:cNvPr>
          <p:cNvSpPr/>
          <p:nvPr/>
        </p:nvSpPr>
        <p:spPr>
          <a:xfrm>
            <a:off x="8814876" y="3851700"/>
            <a:ext cx="1102606" cy="254849"/>
          </a:xfrm>
          <a:prstGeom prst="roundRect">
            <a:avLst>
              <a:gd name="adj" fmla="val 50000"/>
            </a:avLst>
          </a:prstGeom>
          <a:solidFill>
            <a:srgbClr val="CC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精  品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7B2F39-9947-4199-A42F-8B2ACD5BE143}"/>
              </a:ext>
            </a:extLst>
          </p:cNvPr>
          <p:cNvSpPr/>
          <p:nvPr/>
        </p:nvSpPr>
        <p:spPr>
          <a:xfrm>
            <a:off x="8240547" y="4295240"/>
            <a:ext cx="2348403" cy="715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茶等的是一个懂它的人，人等的是一杯倾心的茶，你若愿等，茶不负你。</a:t>
            </a:r>
          </a:p>
        </p:txBody>
      </p:sp>
    </p:spTree>
    <p:extLst>
      <p:ext uri="{BB962C8B-B14F-4D97-AF65-F5344CB8AC3E}">
        <p14:creationId xmlns:p14="http://schemas.microsoft.com/office/powerpoint/2010/main" val="7446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12" grpId="0"/>
      <p:bldP spid="16" grpId="0" animBg="1"/>
      <p:bldP spid="17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茶品展示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4F26FE-C54C-46E5-9A64-AD275F9394BC}"/>
              </a:ext>
            </a:extLst>
          </p:cNvPr>
          <p:cNvGrpSpPr/>
          <p:nvPr/>
        </p:nvGrpSpPr>
        <p:grpSpPr>
          <a:xfrm>
            <a:off x="994815" y="1753191"/>
            <a:ext cx="2036853" cy="4526249"/>
            <a:chOff x="994815" y="1753191"/>
            <a:chExt cx="2036853" cy="452624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9522C0-2E2D-437B-A93C-B18BFB464609}"/>
                </a:ext>
              </a:extLst>
            </p:cNvPr>
            <p:cNvSpPr/>
            <p:nvPr/>
          </p:nvSpPr>
          <p:spPr>
            <a:xfrm>
              <a:off x="994815" y="1753191"/>
              <a:ext cx="2036853" cy="4526249"/>
            </a:xfrm>
            <a:prstGeom prst="rect">
              <a:avLst/>
            </a:prstGeom>
            <a:solidFill>
              <a:srgbClr val="CCC6BA"/>
            </a:solidFill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CE6F388-97FC-4204-9335-DB8678C2BAF5}"/>
                </a:ext>
              </a:extLst>
            </p:cNvPr>
            <p:cNvSpPr/>
            <p:nvPr/>
          </p:nvSpPr>
          <p:spPr>
            <a:xfrm>
              <a:off x="1398675" y="2344979"/>
              <a:ext cx="1272313" cy="1272313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3CFBFBD-BE56-4992-BD47-07638F296AA9}"/>
                </a:ext>
              </a:extLst>
            </p:cNvPr>
            <p:cNvSpPr/>
            <p:nvPr/>
          </p:nvSpPr>
          <p:spPr>
            <a:xfrm>
              <a:off x="1196539" y="4547996"/>
              <a:ext cx="1726287" cy="8224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 </a:t>
              </a:r>
            </a:p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香气是茶叶中一个非常重要的部分，普洱茶尤为特别。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70A2D13-28F2-46AA-AB5E-DEC092CAB16B}"/>
                </a:ext>
              </a:extLst>
            </p:cNvPr>
            <p:cNvSpPr/>
            <p:nvPr/>
          </p:nvSpPr>
          <p:spPr>
            <a:xfrm>
              <a:off x="1600635" y="3862503"/>
              <a:ext cx="992579" cy="417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香  气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AD5893-92F3-4755-9312-DB82A1D0146A}"/>
              </a:ext>
            </a:extLst>
          </p:cNvPr>
          <p:cNvGrpSpPr/>
          <p:nvPr/>
        </p:nvGrpSpPr>
        <p:grpSpPr>
          <a:xfrm>
            <a:off x="3407815" y="1753191"/>
            <a:ext cx="2036853" cy="4526249"/>
            <a:chOff x="3407815" y="1753191"/>
            <a:chExt cx="2036853" cy="452624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435CAD-2D4B-455D-981B-4629CE212F2B}"/>
                </a:ext>
              </a:extLst>
            </p:cNvPr>
            <p:cNvSpPr/>
            <p:nvPr/>
          </p:nvSpPr>
          <p:spPr>
            <a:xfrm>
              <a:off x="3407815" y="1753191"/>
              <a:ext cx="2036853" cy="4526249"/>
            </a:xfrm>
            <a:prstGeom prst="rect">
              <a:avLst/>
            </a:prstGeom>
            <a:solidFill>
              <a:srgbClr val="CCC6BA"/>
            </a:solidFill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99DC1B-588D-42AF-A740-EEC3DA3D052E}"/>
                </a:ext>
              </a:extLst>
            </p:cNvPr>
            <p:cNvSpPr/>
            <p:nvPr/>
          </p:nvSpPr>
          <p:spPr>
            <a:xfrm>
              <a:off x="3769400" y="4401366"/>
              <a:ext cx="1272313" cy="1272313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BACB9F-90CD-4B98-BC56-68268A34CD39}"/>
                </a:ext>
              </a:extLst>
            </p:cNvPr>
            <p:cNvSpPr/>
            <p:nvPr/>
          </p:nvSpPr>
          <p:spPr>
            <a:xfrm>
              <a:off x="3570594" y="2932020"/>
              <a:ext cx="1790148" cy="3523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一般来说，品质佳的茶叶，茶汤是通透明亮的。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A496DD-073D-46C8-921A-090BAE1FCF3C}"/>
                </a:ext>
              </a:extLst>
            </p:cNvPr>
            <p:cNvSpPr/>
            <p:nvPr/>
          </p:nvSpPr>
          <p:spPr>
            <a:xfrm>
              <a:off x="3983083" y="3854630"/>
              <a:ext cx="883575" cy="417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茶 汤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2ED5CE4-7E08-406B-A383-999CDE1D2340}"/>
              </a:ext>
            </a:extLst>
          </p:cNvPr>
          <p:cNvGrpSpPr/>
          <p:nvPr/>
        </p:nvGrpSpPr>
        <p:grpSpPr>
          <a:xfrm>
            <a:off x="5820815" y="1753191"/>
            <a:ext cx="2036853" cy="4526249"/>
            <a:chOff x="5820815" y="1753191"/>
            <a:chExt cx="2036853" cy="452624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4C2994-CC1F-42D8-B6B7-B18474AF75BD}"/>
                </a:ext>
              </a:extLst>
            </p:cNvPr>
            <p:cNvSpPr/>
            <p:nvPr/>
          </p:nvSpPr>
          <p:spPr>
            <a:xfrm>
              <a:off x="5820815" y="1753191"/>
              <a:ext cx="2036853" cy="4526249"/>
            </a:xfrm>
            <a:prstGeom prst="rect">
              <a:avLst/>
            </a:prstGeom>
            <a:solidFill>
              <a:srgbClr val="CCC6BA"/>
            </a:solidFill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8F13B2C-0DE1-4526-B71D-54FE6A65D9B8}"/>
                </a:ext>
              </a:extLst>
            </p:cNvPr>
            <p:cNvSpPr/>
            <p:nvPr/>
          </p:nvSpPr>
          <p:spPr>
            <a:xfrm>
              <a:off x="6168567" y="2344978"/>
              <a:ext cx="1272313" cy="1272313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314DA1-DD06-44BE-86BF-8EA3937A19FF}"/>
                </a:ext>
              </a:extLst>
            </p:cNvPr>
            <p:cNvSpPr/>
            <p:nvPr/>
          </p:nvSpPr>
          <p:spPr>
            <a:xfrm>
              <a:off x="6006783" y="4730026"/>
              <a:ext cx="1639819" cy="6322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回甘生津是我们评判一款茶时经常会用到的术语。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11EB661-9B02-4055-B37F-BAADC7F6A34F}"/>
                </a:ext>
              </a:extLst>
            </p:cNvPr>
            <p:cNvSpPr/>
            <p:nvPr/>
          </p:nvSpPr>
          <p:spPr>
            <a:xfrm>
              <a:off x="6373408" y="3891651"/>
              <a:ext cx="938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回  甘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00838D-62F7-44A6-974D-B814649C9890}"/>
              </a:ext>
            </a:extLst>
          </p:cNvPr>
          <p:cNvGrpSpPr/>
          <p:nvPr/>
        </p:nvGrpSpPr>
        <p:grpSpPr>
          <a:xfrm>
            <a:off x="8233815" y="1753191"/>
            <a:ext cx="2036853" cy="4526249"/>
            <a:chOff x="8233815" y="1753191"/>
            <a:chExt cx="2036853" cy="452624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593B99E-B1DA-4B95-A50E-CE062423365B}"/>
                </a:ext>
              </a:extLst>
            </p:cNvPr>
            <p:cNvSpPr/>
            <p:nvPr/>
          </p:nvSpPr>
          <p:spPr>
            <a:xfrm>
              <a:off x="8233815" y="1753191"/>
              <a:ext cx="2036853" cy="4526249"/>
            </a:xfrm>
            <a:prstGeom prst="rect">
              <a:avLst/>
            </a:prstGeom>
            <a:solidFill>
              <a:srgbClr val="CCC6BA"/>
            </a:solidFill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CEC0C4E-B9BD-4166-8540-F7C6EEB0721C}"/>
                </a:ext>
              </a:extLst>
            </p:cNvPr>
            <p:cNvSpPr/>
            <p:nvPr/>
          </p:nvSpPr>
          <p:spPr>
            <a:xfrm>
              <a:off x="8616082" y="4475179"/>
              <a:ext cx="1272313" cy="1272313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B386B3-EE96-4769-ADFD-EDA5E40E1A2B}"/>
                </a:ext>
              </a:extLst>
            </p:cNvPr>
            <p:cNvSpPr/>
            <p:nvPr/>
          </p:nvSpPr>
          <p:spPr>
            <a:xfrm>
              <a:off x="8413921" y="2459726"/>
              <a:ext cx="1676639" cy="11031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苦涩是茶的本味，但是很多人误把茶叶的苦涩认为是茶气。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ABE6970-628B-4BA6-97DE-7142342E5C21}"/>
                </a:ext>
              </a:extLst>
            </p:cNvPr>
            <p:cNvSpPr/>
            <p:nvPr/>
          </p:nvSpPr>
          <p:spPr>
            <a:xfrm>
              <a:off x="8786407" y="3889995"/>
              <a:ext cx="938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苦  涩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34D7CAC-2DB1-4F61-89FD-1FCA06F12B2B}"/>
              </a:ext>
            </a:extLst>
          </p:cNvPr>
          <p:cNvSpPr/>
          <p:nvPr/>
        </p:nvSpPr>
        <p:spPr>
          <a:xfrm>
            <a:off x="10606276" y="1815515"/>
            <a:ext cx="887055" cy="3494674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40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古香古色</a:t>
            </a:r>
          </a:p>
        </p:txBody>
      </p:sp>
    </p:spTree>
    <p:extLst>
      <p:ext uri="{BB962C8B-B14F-4D97-AF65-F5344CB8AC3E}">
        <p14:creationId xmlns:p14="http://schemas.microsoft.com/office/powerpoint/2010/main" val="41537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茶品展示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6187846-C671-47FC-90DD-0893B68CB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200" y="3827390"/>
            <a:ext cx="3885293" cy="164515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181F8D-D350-44BA-A070-CAF0A37AA1D4}"/>
              </a:ext>
            </a:extLst>
          </p:cNvPr>
          <p:cNvGrpSpPr/>
          <p:nvPr/>
        </p:nvGrpSpPr>
        <p:grpSpPr>
          <a:xfrm>
            <a:off x="1765600" y="3747921"/>
            <a:ext cx="1907468" cy="1724625"/>
            <a:chOff x="1765600" y="3747921"/>
            <a:chExt cx="1907468" cy="1724625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E44C89D-94EC-458B-8BB6-5961F4CE595A}"/>
                </a:ext>
              </a:extLst>
            </p:cNvPr>
            <p:cNvSpPr/>
            <p:nvPr/>
          </p:nvSpPr>
          <p:spPr>
            <a:xfrm>
              <a:off x="1860403" y="3747921"/>
              <a:ext cx="1724625" cy="1724625"/>
            </a:xfrm>
            <a:prstGeom prst="ellipse">
              <a:avLst/>
            </a:prstGeom>
            <a:solidFill>
              <a:srgbClr val="EF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9CAAC7-9072-433D-9616-654961B45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5600" y="4047967"/>
              <a:ext cx="1136571" cy="1187263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78068B-9A88-431D-B690-B177F9D663F2}"/>
                </a:ext>
              </a:extLst>
            </p:cNvPr>
            <p:cNvSpPr/>
            <p:nvPr/>
          </p:nvSpPr>
          <p:spPr>
            <a:xfrm>
              <a:off x="2996974" y="4258657"/>
              <a:ext cx="676094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000" spc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色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32C04F-E6D8-457F-9BD9-7E079A099B52}"/>
              </a:ext>
            </a:extLst>
          </p:cNvPr>
          <p:cNvGrpSpPr/>
          <p:nvPr/>
        </p:nvGrpSpPr>
        <p:grpSpPr>
          <a:xfrm>
            <a:off x="3588291" y="2097455"/>
            <a:ext cx="1871804" cy="1724625"/>
            <a:chOff x="3588291" y="2097455"/>
            <a:chExt cx="1871804" cy="1724625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5F1ABB-014F-442F-BAB9-A8CD2A454EF0}"/>
                </a:ext>
              </a:extLst>
            </p:cNvPr>
            <p:cNvSpPr/>
            <p:nvPr/>
          </p:nvSpPr>
          <p:spPr>
            <a:xfrm>
              <a:off x="3633941" y="2097455"/>
              <a:ext cx="1724625" cy="1724625"/>
            </a:xfrm>
            <a:prstGeom prst="ellipse">
              <a:avLst/>
            </a:prstGeom>
            <a:solidFill>
              <a:srgbClr val="EF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09643D-E97C-4298-9BF4-AAD2CB0C8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6253" y="2209334"/>
              <a:ext cx="963842" cy="1059509"/>
            </a:xfrm>
            <a:prstGeom prst="rect">
              <a:avLst/>
            </a:prstGeom>
          </p:spPr>
        </p:pic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F1457F-A2FA-4F62-BC6D-164B5CD3F4FC}"/>
                </a:ext>
              </a:extLst>
            </p:cNvPr>
            <p:cNvSpPr/>
            <p:nvPr/>
          </p:nvSpPr>
          <p:spPr>
            <a:xfrm>
              <a:off x="3588291" y="2173964"/>
              <a:ext cx="676094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000" spc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香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202BE1-8B3A-4537-B1B5-FE3FF5BB1C1C}"/>
              </a:ext>
            </a:extLst>
          </p:cNvPr>
          <p:cNvGrpSpPr/>
          <p:nvPr/>
        </p:nvGrpSpPr>
        <p:grpSpPr>
          <a:xfrm>
            <a:off x="6638000" y="1941380"/>
            <a:ext cx="2112563" cy="1724625"/>
            <a:chOff x="6638000" y="1941380"/>
            <a:chExt cx="2112563" cy="1724625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D159FB-A614-423D-8F94-6609413406B7}"/>
                </a:ext>
              </a:extLst>
            </p:cNvPr>
            <p:cNvSpPr/>
            <p:nvPr/>
          </p:nvSpPr>
          <p:spPr>
            <a:xfrm>
              <a:off x="6638000" y="1941380"/>
              <a:ext cx="1724625" cy="1724625"/>
            </a:xfrm>
            <a:prstGeom prst="ellipse">
              <a:avLst/>
            </a:prstGeom>
            <a:solidFill>
              <a:srgbClr val="EF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9AB229-87C2-443E-9C54-8416964D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3112" y="2235150"/>
              <a:ext cx="1057451" cy="920119"/>
            </a:xfrm>
            <a:prstGeom prst="rect">
              <a:avLst/>
            </a:prstGeom>
          </p:spPr>
        </p:pic>
        <p:sp>
          <p:nvSpPr>
            <p:cNvPr id="40" name="矩形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BFF6C9-6EFA-4C74-AE76-F5AF73F652F6}"/>
                </a:ext>
              </a:extLst>
            </p:cNvPr>
            <p:cNvSpPr/>
            <p:nvPr/>
          </p:nvSpPr>
          <p:spPr>
            <a:xfrm>
              <a:off x="6689356" y="2535422"/>
              <a:ext cx="676094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000" spc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品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04C47C8-7D68-45D7-8772-05DAA9E5431B}"/>
              </a:ext>
            </a:extLst>
          </p:cNvPr>
          <p:cNvGrpSpPr/>
          <p:nvPr/>
        </p:nvGrpSpPr>
        <p:grpSpPr>
          <a:xfrm>
            <a:off x="8566298" y="3644121"/>
            <a:ext cx="2167836" cy="1724625"/>
            <a:chOff x="8566298" y="3644121"/>
            <a:chExt cx="2167836" cy="1724625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F10828-55EF-49DD-9C0F-DE4C589A87C0}"/>
                </a:ext>
              </a:extLst>
            </p:cNvPr>
            <p:cNvSpPr/>
            <p:nvPr/>
          </p:nvSpPr>
          <p:spPr>
            <a:xfrm>
              <a:off x="8632965" y="3644121"/>
              <a:ext cx="1724625" cy="1724625"/>
            </a:xfrm>
            <a:prstGeom prst="ellipse">
              <a:avLst/>
            </a:prstGeom>
            <a:solidFill>
              <a:srgbClr val="EFED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8EB83C-0A52-4988-BC1B-0F290DF1D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1069" y="4044946"/>
              <a:ext cx="1103065" cy="922973"/>
            </a:xfrm>
            <a:prstGeom prst="rect">
              <a:avLst/>
            </a:prstGeom>
          </p:spPr>
        </p:pic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53368D5-EE97-4EF5-8717-5B76C9136CA0}"/>
                </a:ext>
              </a:extLst>
            </p:cNvPr>
            <p:cNvSpPr/>
            <p:nvPr/>
          </p:nvSpPr>
          <p:spPr>
            <a:xfrm>
              <a:off x="8566298" y="4609219"/>
              <a:ext cx="676094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000" spc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酌</a:t>
              </a: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7FEBE7-DE32-48C3-BE21-4796E530FE11}"/>
              </a:ext>
            </a:extLst>
          </p:cNvPr>
          <p:cNvSpPr/>
          <p:nvPr/>
        </p:nvSpPr>
        <p:spPr>
          <a:xfrm>
            <a:off x="4415296" y="5817200"/>
            <a:ext cx="3361408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 韵 悠 远</a:t>
            </a:r>
          </a:p>
        </p:txBody>
      </p:sp>
    </p:spTree>
    <p:extLst>
      <p:ext uri="{BB962C8B-B14F-4D97-AF65-F5344CB8AC3E}">
        <p14:creationId xmlns:p14="http://schemas.microsoft.com/office/powerpoint/2010/main" val="11381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EF881F-B9C1-4A01-A1BF-CA875FD4E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93F739-0682-4494-8185-43BFF9298EAF}"/>
              </a:ext>
            </a:extLst>
          </p:cNvPr>
          <p:cNvGrpSpPr/>
          <p:nvPr/>
        </p:nvGrpSpPr>
        <p:grpSpPr>
          <a:xfrm>
            <a:off x="2351314" y="2931885"/>
            <a:ext cx="3178628" cy="3178628"/>
            <a:chOff x="2351314" y="2931885"/>
            <a:chExt cx="3178628" cy="3178628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56E384-4A67-4324-A431-3B24ECDF2CD7}"/>
                </a:ext>
              </a:extLst>
            </p:cNvPr>
            <p:cNvSpPr/>
            <p:nvPr/>
          </p:nvSpPr>
          <p:spPr>
            <a:xfrm>
              <a:off x="2351314" y="2931885"/>
              <a:ext cx="3178628" cy="3178628"/>
            </a:xfrm>
            <a:prstGeom prst="ellipse">
              <a:avLst/>
            </a:prstGeom>
            <a:solidFill>
              <a:srgbClr val="CCC6BA"/>
            </a:solidFill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>
                <a:lnSpc>
                  <a:spcPts val="6000"/>
                </a:lnSpc>
              </a:pPr>
              <a:r>
                <a:rPr lang="zh-CN" altLang="en-US" sz="4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茶 歇</a:t>
              </a:r>
              <a:endParaRPr lang="en-US" altLang="zh-CN" sz="4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ts val="6000"/>
                </a:lnSpc>
              </a:pPr>
              <a:r>
                <a:rPr lang="zh-CN" altLang="en-US" sz="4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时 间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6B07B3F-53E1-4B5F-B6D3-01CCA53DB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4862" y="5254626"/>
              <a:ext cx="451531" cy="249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9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6956286-EC9B-4AB1-A88F-31FF58D9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9A9A4F-B259-4ADE-9909-36D621F50DA3}"/>
              </a:ext>
            </a:extLst>
          </p:cNvPr>
          <p:cNvSpPr/>
          <p:nvPr/>
        </p:nvSpPr>
        <p:spPr>
          <a:xfrm>
            <a:off x="1393373" y="1418771"/>
            <a:ext cx="4702627" cy="2540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蟒麓山，其实不忙碌，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所以，才可以慢慢诉说“夕”归的故事。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然而，故事只是故事，香气才是特质。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昔归山头的特殊香气，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比</a:t>
            </a:r>
            <a:r>
              <a:rPr lang="en-US" altLang="zh-CN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万亩古树茶林的稀缺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带给世人的诱惑更大。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7E116A6-5799-4FA3-BCE4-E7932FCCD060}"/>
              </a:ext>
            </a:extLst>
          </p:cNvPr>
          <p:cNvSpPr/>
          <p:nvPr/>
        </p:nvSpPr>
        <p:spPr>
          <a:xfrm>
            <a:off x="1393373" y="990181"/>
            <a:ext cx="1436913" cy="53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茶 语</a:t>
            </a:r>
          </a:p>
        </p:txBody>
      </p:sp>
    </p:spTree>
    <p:extLst>
      <p:ext uri="{BB962C8B-B14F-4D97-AF65-F5344CB8AC3E}">
        <p14:creationId xmlns:p14="http://schemas.microsoft.com/office/powerpoint/2010/main" val="20510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0E1D5B-437D-4307-9CF3-862A42A2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2AF8FA-88AE-4E3D-9EE0-56A3653B9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09" y="1114801"/>
            <a:ext cx="10031734" cy="46349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77800" sx="101000" sy="101000" algn="ctr" rotWithShape="0">
              <a:prstClr val="black">
                <a:alpha val="31000"/>
              </a:prst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E17F88-B011-4225-9050-641E277EB234}"/>
              </a:ext>
            </a:extLst>
          </p:cNvPr>
          <p:cNvSpPr/>
          <p:nvPr/>
        </p:nvSpPr>
        <p:spPr>
          <a:xfrm>
            <a:off x="10276110" y="3338286"/>
            <a:ext cx="1436914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知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50378E-BA0D-487D-9331-5D9669FBD304}"/>
              </a:ext>
            </a:extLst>
          </p:cNvPr>
          <p:cNvSpPr/>
          <p:nvPr/>
        </p:nvSpPr>
        <p:spPr>
          <a:xfrm>
            <a:off x="0" y="2122288"/>
            <a:ext cx="2736648" cy="291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茶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7D4804-3F6B-4BDB-AF49-84FFA5ED7FFF}"/>
              </a:ext>
            </a:extLst>
          </p:cNvPr>
          <p:cNvSpPr/>
          <p:nvPr/>
        </p:nvSpPr>
        <p:spPr>
          <a:xfrm>
            <a:off x="5313742" y="1692579"/>
            <a:ext cx="1580542" cy="158054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A60042-B343-4F59-A110-00689BFDC4CB}"/>
              </a:ext>
            </a:extLst>
          </p:cNvPr>
          <p:cNvSpPr/>
          <p:nvPr/>
        </p:nvSpPr>
        <p:spPr>
          <a:xfrm>
            <a:off x="4685374" y="3827206"/>
            <a:ext cx="2850960" cy="46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8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享 服 务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D0A338-9376-4A97-979F-71A4A5A13EA4}"/>
              </a:ext>
            </a:extLst>
          </p:cNvPr>
          <p:cNvSpPr/>
          <p:nvPr/>
        </p:nvSpPr>
        <p:spPr>
          <a:xfrm>
            <a:off x="3530111" y="4524674"/>
            <a:ext cx="5161486" cy="44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色香俱浓怡心神，苦尽甘来攻自成。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4281B7-A3A2-4ABA-ACB0-CEEACFBF9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5650" y="3463424"/>
            <a:ext cx="887782" cy="4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20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尊享服务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1AF57F-30AA-413E-A88B-42CF0AC09A1F}"/>
              </a:ext>
            </a:extLst>
          </p:cNvPr>
          <p:cNvSpPr/>
          <p:nvPr/>
        </p:nvSpPr>
        <p:spPr>
          <a:xfrm>
            <a:off x="-43543" y="2126355"/>
            <a:ext cx="12264572" cy="1830266"/>
          </a:xfrm>
          <a:custGeom>
            <a:avLst/>
            <a:gdLst>
              <a:gd name="connsiteX0" fmla="*/ 0 w 12264572"/>
              <a:gd name="connsiteY0" fmla="*/ 1379626 h 1815133"/>
              <a:gd name="connsiteX1" fmla="*/ 1059543 w 12264572"/>
              <a:gd name="connsiteY1" fmla="*/ 1815055 h 1815133"/>
              <a:gd name="connsiteX2" fmla="*/ 2452914 w 12264572"/>
              <a:gd name="connsiteY2" fmla="*/ 1350598 h 1815133"/>
              <a:gd name="connsiteX3" fmla="*/ 4194629 w 12264572"/>
              <a:gd name="connsiteY3" fmla="*/ 392655 h 1815133"/>
              <a:gd name="connsiteX4" fmla="*/ 5428343 w 12264572"/>
              <a:gd name="connsiteY4" fmla="*/ 508769 h 1815133"/>
              <a:gd name="connsiteX5" fmla="*/ 7112000 w 12264572"/>
              <a:gd name="connsiteY5" fmla="*/ 1524769 h 1815133"/>
              <a:gd name="connsiteX6" fmla="*/ 8331200 w 12264572"/>
              <a:gd name="connsiteY6" fmla="*/ 1553798 h 1815133"/>
              <a:gd name="connsiteX7" fmla="*/ 10000343 w 12264572"/>
              <a:gd name="connsiteY7" fmla="*/ 218483 h 1815133"/>
              <a:gd name="connsiteX8" fmla="*/ 10827657 w 12264572"/>
              <a:gd name="connsiteY8" fmla="*/ 44312 h 1815133"/>
              <a:gd name="connsiteX9" fmla="*/ 11800114 w 12264572"/>
              <a:gd name="connsiteY9" fmla="*/ 668426 h 1815133"/>
              <a:gd name="connsiteX10" fmla="*/ 12264572 w 12264572"/>
              <a:gd name="connsiteY10" fmla="*/ 1074826 h 1815133"/>
              <a:gd name="connsiteX0" fmla="*/ 0 w 12264572"/>
              <a:gd name="connsiteY0" fmla="*/ 1379626 h 1815233"/>
              <a:gd name="connsiteX1" fmla="*/ 1059543 w 12264572"/>
              <a:gd name="connsiteY1" fmla="*/ 1815055 h 1815233"/>
              <a:gd name="connsiteX2" fmla="*/ 2452914 w 12264572"/>
              <a:gd name="connsiteY2" fmla="*/ 1335358 h 1815233"/>
              <a:gd name="connsiteX3" fmla="*/ 4194629 w 12264572"/>
              <a:gd name="connsiteY3" fmla="*/ 392655 h 1815233"/>
              <a:gd name="connsiteX4" fmla="*/ 5428343 w 12264572"/>
              <a:gd name="connsiteY4" fmla="*/ 508769 h 1815233"/>
              <a:gd name="connsiteX5" fmla="*/ 7112000 w 12264572"/>
              <a:gd name="connsiteY5" fmla="*/ 1524769 h 1815233"/>
              <a:gd name="connsiteX6" fmla="*/ 8331200 w 12264572"/>
              <a:gd name="connsiteY6" fmla="*/ 1553798 h 1815233"/>
              <a:gd name="connsiteX7" fmla="*/ 10000343 w 12264572"/>
              <a:gd name="connsiteY7" fmla="*/ 218483 h 1815233"/>
              <a:gd name="connsiteX8" fmla="*/ 10827657 w 12264572"/>
              <a:gd name="connsiteY8" fmla="*/ 44312 h 1815233"/>
              <a:gd name="connsiteX9" fmla="*/ 11800114 w 12264572"/>
              <a:gd name="connsiteY9" fmla="*/ 668426 h 1815233"/>
              <a:gd name="connsiteX10" fmla="*/ 12264572 w 12264572"/>
              <a:gd name="connsiteY10" fmla="*/ 1074826 h 1815233"/>
              <a:gd name="connsiteX0" fmla="*/ 0 w 12264572"/>
              <a:gd name="connsiteY0" fmla="*/ 1379626 h 1815453"/>
              <a:gd name="connsiteX1" fmla="*/ 1059543 w 12264572"/>
              <a:gd name="connsiteY1" fmla="*/ 1815055 h 1815453"/>
              <a:gd name="connsiteX2" fmla="*/ 2445294 w 12264572"/>
              <a:gd name="connsiteY2" fmla="*/ 1312498 h 1815453"/>
              <a:gd name="connsiteX3" fmla="*/ 4194629 w 12264572"/>
              <a:gd name="connsiteY3" fmla="*/ 392655 h 1815453"/>
              <a:gd name="connsiteX4" fmla="*/ 5428343 w 12264572"/>
              <a:gd name="connsiteY4" fmla="*/ 508769 h 1815453"/>
              <a:gd name="connsiteX5" fmla="*/ 7112000 w 12264572"/>
              <a:gd name="connsiteY5" fmla="*/ 1524769 h 1815453"/>
              <a:gd name="connsiteX6" fmla="*/ 8331200 w 12264572"/>
              <a:gd name="connsiteY6" fmla="*/ 1553798 h 1815453"/>
              <a:gd name="connsiteX7" fmla="*/ 10000343 w 12264572"/>
              <a:gd name="connsiteY7" fmla="*/ 218483 h 1815453"/>
              <a:gd name="connsiteX8" fmla="*/ 10827657 w 12264572"/>
              <a:gd name="connsiteY8" fmla="*/ 44312 h 1815453"/>
              <a:gd name="connsiteX9" fmla="*/ 11800114 w 12264572"/>
              <a:gd name="connsiteY9" fmla="*/ 668426 h 1815453"/>
              <a:gd name="connsiteX10" fmla="*/ 12264572 w 12264572"/>
              <a:gd name="connsiteY10" fmla="*/ 1074826 h 1815453"/>
              <a:gd name="connsiteX0" fmla="*/ 0 w 12264572"/>
              <a:gd name="connsiteY0" fmla="*/ 1379626 h 1838278"/>
              <a:gd name="connsiteX1" fmla="*/ 1181463 w 12264572"/>
              <a:gd name="connsiteY1" fmla="*/ 1837915 h 1838278"/>
              <a:gd name="connsiteX2" fmla="*/ 2445294 w 12264572"/>
              <a:gd name="connsiteY2" fmla="*/ 1312498 h 1838278"/>
              <a:gd name="connsiteX3" fmla="*/ 4194629 w 12264572"/>
              <a:gd name="connsiteY3" fmla="*/ 392655 h 1838278"/>
              <a:gd name="connsiteX4" fmla="*/ 5428343 w 12264572"/>
              <a:gd name="connsiteY4" fmla="*/ 508769 h 1838278"/>
              <a:gd name="connsiteX5" fmla="*/ 7112000 w 12264572"/>
              <a:gd name="connsiteY5" fmla="*/ 1524769 h 1838278"/>
              <a:gd name="connsiteX6" fmla="*/ 8331200 w 12264572"/>
              <a:gd name="connsiteY6" fmla="*/ 1553798 h 1838278"/>
              <a:gd name="connsiteX7" fmla="*/ 10000343 w 12264572"/>
              <a:gd name="connsiteY7" fmla="*/ 218483 h 1838278"/>
              <a:gd name="connsiteX8" fmla="*/ 10827657 w 12264572"/>
              <a:gd name="connsiteY8" fmla="*/ 44312 h 1838278"/>
              <a:gd name="connsiteX9" fmla="*/ 11800114 w 12264572"/>
              <a:gd name="connsiteY9" fmla="*/ 668426 h 1838278"/>
              <a:gd name="connsiteX10" fmla="*/ 12264572 w 12264572"/>
              <a:gd name="connsiteY10" fmla="*/ 1074826 h 1838278"/>
              <a:gd name="connsiteX0" fmla="*/ 0 w 12264572"/>
              <a:gd name="connsiteY0" fmla="*/ 1379626 h 1838406"/>
              <a:gd name="connsiteX1" fmla="*/ 1181463 w 12264572"/>
              <a:gd name="connsiteY1" fmla="*/ 1837915 h 1838406"/>
              <a:gd name="connsiteX2" fmla="*/ 2445294 w 12264572"/>
              <a:gd name="connsiteY2" fmla="*/ 1312498 h 1838406"/>
              <a:gd name="connsiteX3" fmla="*/ 4194629 w 12264572"/>
              <a:gd name="connsiteY3" fmla="*/ 392655 h 1838406"/>
              <a:gd name="connsiteX4" fmla="*/ 5428343 w 12264572"/>
              <a:gd name="connsiteY4" fmla="*/ 508769 h 1838406"/>
              <a:gd name="connsiteX5" fmla="*/ 7112000 w 12264572"/>
              <a:gd name="connsiteY5" fmla="*/ 1524769 h 1838406"/>
              <a:gd name="connsiteX6" fmla="*/ 8331200 w 12264572"/>
              <a:gd name="connsiteY6" fmla="*/ 1553798 h 1838406"/>
              <a:gd name="connsiteX7" fmla="*/ 10000343 w 12264572"/>
              <a:gd name="connsiteY7" fmla="*/ 218483 h 1838406"/>
              <a:gd name="connsiteX8" fmla="*/ 10827657 w 12264572"/>
              <a:gd name="connsiteY8" fmla="*/ 44312 h 1838406"/>
              <a:gd name="connsiteX9" fmla="*/ 11800114 w 12264572"/>
              <a:gd name="connsiteY9" fmla="*/ 668426 h 1838406"/>
              <a:gd name="connsiteX10" fmla="*/ 12264572 w 12264572"/>
              <a:gd name="connsiteY10" fmla="*/ 1074826 h 1838406"/>
              <a:gd name="connsiteX0" fmla="*/ 0 w 12264572"/>
              <a:gd name="connsiteY0" fmla="*/ 1379626 h 1838406"/>
              <a:gd name="connsiteX1" fmla="*/ 1181463 w 12264572"/>
              <a:gd name="connsiteY1" fmla="*/ 1837915 h 1838406"/>
              <a:gd name="connsiteX2" fmla="*/ 2445294 w 12264572"/>
              <a:gd name="connsiteY2" fmla="*/ 1312498 h 1838406"/>
              <a:gd name="connsiteX3" fmla="*/ 4194629 w 12264572"/>
              <a:gd name="connsiteY3" fmla="*/ 392655 h 1838406"/>
              <a:gd name="connsiteX4" fmla="*/ 5428343 w 12264572"/>
              <a:gd name="connsiteY4" fmla="*/ 508769 h 1838406"/>
              <a:gd name="connsiteX5" fmla="*/ 7112000 w 12264572"/>
              <a:gd name="connsiteY5" fmla="*/ 1524769 h 1838406"/>
              <a:gd name="connsiteX6" fmla="*/ 8331200 w 12264572"/>
              <a:gd name="connsiteY6" fmla="*/ 1553798 h 1838406"/>
              <a:gd name="connsiteX7" fmla="*/ 10000343 w 12264572"/>
              <a:gd name="connsiteY7" fmla="*/ 218483 h 1838406"/>
              <a:gd name="connsiteX8" fmla="*/ 10827657 w 12264572"/>
              <a:gd name="connsiteY8" fmla="*/ 44312 h 1838406"/>
              <a:gd name="connsiteX9" fmla="*/ 11800114 w 12264572"/>
              <a:gd name="connsiteY9" fmla="*/ 668426 h 1838406"/>
              <a:gd name="connsiteX10" fmla="*/ 12264572 w 12264572"/>
              <a:gd name="connsiteY10" fmla="*/ 1074826 h 1838406"/>
              <a:gd name="connsiteX0" fmla="*/ 0 w 12264572"/>
              <a:gd name="connsiteY0" fmla="*/ 1379626 h 1838305"/>
              <a:gd name="connsiteX1" fmla="*/ 1181463 w 12264572"/>
              <a:gd name="connsiteY1" fmla="*/ 1837915 h 1838305"/>
              <a:gd name="connsiteX2" fmla="*/ 2483394 w 12264572"/>
              <a:gd name="connsiteY2" fmla="*/ 1320118 h 1838305"/>
              <a:gd name="connsiteX3" fmla="*/ 4194629 w 12264572"/>
              <a:gd name="connsiteY3" fmla="*/ 392655 h 1838305"/>
              <a:gd name="connsiteX4" fmla="*/ 5428343 w 12264572"/>
              <a:gd name="connsiteY4" fmla="*/ 508769 h 1838305"/>
              <a:gd name="connsiteX5" fmla="*/ 7112000 w 12264572"/>
              <a:gd name="connsiteY5" fmla="*/ 1524769 h 1838305"/>
              <a:gd name="connsiteX6" fmla="*/ 8331200 w 12264572"/>
              <a:gd name="connsiteY6" fmla="*/ 1553798 h 1838305"/>
              <a:gd name="connsiteX7" fmla="*/ 10000343 w 12264572"/>
              <a:gd name="connsiteY7" fmla="*/ 218483 h 1838305"/>
              <a:gd name="connsiteX8" fmla="*/ 10827657 w 12264572"/>
              <a:gd name="connsiteY8" fmla="*/ 44312 h 1838305"/>
              <a:gd name="connsiteX9" fmla="*/ 11800114 w 12264572"/>
              <a:gd name="connsiteY9" fmla="*/ 668426 h 1838305"/>
              <a:gd name="connsiteX10" fmla="*/ 12264572 w 12264572"/>
              <a:gd name="connsiteY10" fmla="*/ 1074826 h 1838305"/>
              <a:gd name="connsiteX0" fmla="*/ 0 w 12264572"/>
              <a:gd name="connsiteY0" fmla="*/ 1379315 h 1837994"/>
              <a:gd name="connsiteX1" fmla="*/ 1181463 w 12264572"/>
              <a:gd name="connsiteY1" fmla="*/ 1837604 h 1837994"/>
              <a:gd name="connsiteX2" fmla="*/ 2483394 w 12264572"/>
              <a:gd name="connsiteY2" fmla="*/ 1319807 h 1837994"/>
              <a:gd name="connsiteX3" fmla="*/ 4194629 w 12264572"/>
              <a:gd name="connsiteY3" fmla="*/ 392344 h 1837994"/>
              <a:gd name="connsiteX4" fmla="*/ 5428343 w 12264572"/>
              <a:gd name="connsiteY4" fmla="*/ 508458 h 1837994"/>
              <a:gd name="connsiteX5" fmla="*/ 7112000 w 12264572"/>
              <a:gd name="connsiteY5" fmla="*/ 1524458 h 1837994"/>
              <a:gd name="connsiteX6" fmla="*/ 8270240 w 12264572"/>
              <a:gd name="connsiteY6" fmla="*/ 1545867 h 1837994"/>
              <a:gd name="connsiteX7" fmla="*/ 10000343 w 12264572"/>
              <a:gd name="connsiteY7" fmla="*/ 218172 h 1837994"/>
              <a:gd name="connsiteX8" fmla="*/ 10827657 w 12264572"/>
              <a:gd name="connsiteY8" fmla="*/ 44001 h 1837994"/>
              <a:gd name="connsiteX9" fmla="*/ 11800114 w 12264572"/>
              <a:gd name="connsiteY9" fmla="*/ 668115 h 1837994"/>
              <a:gd name="connsiteX10" fmla="*/ 12264572 w 12264572"/>
              <a:gd name="connsiteY10" fmla="*/ 1074515 h 1837994"/>
              <a:gd name="connsiteX0" fmla="*/ 0 w 12264572"/>
              <a:gd name="connsiteY0" fmla="*/ 1371587 h 1830266"/>
              <a:gd name="connsiteX1" fmla="*/ 1181463 w 12264572"/>
              <a:gd name="connsiteY1" fmla="*/ 1829876 h 1830266"/>
              <a:gd name="connsiteX2" fmla="*/ 2483394 w 12264572"/>
              <a:gd name="connsiteY2" fmla="*/ 1312079 h 1830266"/>
              <a:gd name="connsiteX3" fmla="*/ 4194629 w 12264572"/>
              <a:gd name="connsiteY3" fmla="*/ 384616 h 1830266"/>
              <a:gd name="connsiteX4" fmla="*/ 5428343 w 12264572"/>
              <a:gd name="connsiteY4" fmla="*/ 500730 h 1830266"/>
              <a:gd name="connsiteX5" fmla="*/ 7112000 w 12264572"/>
              <a:gd name="connsiteY5" fmla="*/ 1516730 h 1830266"/>
              <a:gd name="connsiteX6" fmla="*/ 8270240 w 12264572"/>
              <a:gd name="connsiteY6" fmla="*/ 1538139 h 1830266"/>
              <a:gd name="connsiteX7" fmla="*/ 10046063 w 12264572"/>
              <a:gd name="connsiteY7" fmla="*/ 233304 h 1830266"/>
              <a:gd name="connsiteX8" fmla="*/ 10827657 w 12264572"/>
              <a:gd name="connsiteY8" fmla="*/ 36273 h 1830266"/>
              <a:gd name="connsiteX9" fmla="*/ 11800114 w 12264572"/>
              <a:gd name="connsiteY9" fmla="*/ 660387 h 1830266"/>
              <a:gd name="connsiteX10" fmla="*/ 12264572 w 12264572"/>
              <a:gd name="connsiteY10" fmla="*/ 1066787 h 1830266"/>
              <a:gd name="connsiteX0" fmla="*/ 0 w 12264572"/>
              <a:gd name="connsiteY0" fmla="*/ 1371587 h 1830266"/>
              <a:gd name="connsiteX1" fmla="*/ 1181463 w 12264572"/>
              <a:gd name="connsiteY1" fmla="*/ 1829876 h 1830266"/>
              <a:gd name="connsiteX2" fmla="*/ 2483394 w 12264572"/>
              <a:gd name="connsiteY2" fmla="*/ 1312079 h 1830266"/>
              <a:gd name="connsiteX3" fmla="*/ 4194629 w 12264572"/>
              <a:gd name="connsiteY3" fmla="*/ 384616 h 1830266"/>
              <a:gd name="connsiteX4" fmla="*/ 5428343 w 12264572"/>
              <a:gd name="connsiteY4" fmla="*/ 500730 h 1830266"/>
              <a:gd name="connsiteX5" fmla="*/ 7112000 w 12264572"/>
              <a:gd name="connsiteY5" fmla="*/ 1516730 h 1830266"/>
              <a:gd name="connsiteX6" fmla="*/ 8270240 w 12264572"/>
              <a:gd name="connsiteY6" fmla="*/ 1538139 h 1830266"/>
              <a:gd name="connsiteX7" fmla="*/ 10046063 w 12264572"/>
              <a:gd name="connsiteY7" fmla="*/ 233304 h 1830266"/>
              <a:gd name="connsiteX8" fmla="*/ 10827657 w 12264572"/>
              <a:gd name="connsiteY8" fmla="*/ 36273 h 1830266"/>
              <a:gd name="connsiteX9" fmla="*/ 11800114 w 12264572"/>
              <a:gd name="connsiteY9" fmla="*/ 660387 h 1830266"/>
              <a:gd name="connsiteX10" fmla="*/ 12264572 w 12264572"/>
              <a:gd name="connsiteY10" fmla="*/ 1066787 h 183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64572" h="1830266">
                <a:moveTo>
                  <a:pt x="0" y="1371587"/>
                </a:moveTo>
                <a:cubicBezTo>
                  <a:pt x="218682" y="1660300"/>
                  <a:pt x="767564" y="1839794"/>
                  <a:pt x="1181463" y="1829876"/>
                </a:cubicBezTo>
                <a:cubicBezTo>
                  <a:pt x="1595362" y="1819958"/>
                  <a:pt x="2034540" y="1598676"/>
                  <a:pt x="2483394" y="1312079"/>
                </a:cubicBezTo>
                <a:cubicBezTo>
                  <a:pt x="2932248" y="1025482"/>
                  <a:pt x="3703804" y="519841"/>
                  <a:pt x="4194629" y="384616"/>
                </a:cubicBezTo>
                <a:cubicBezTo>
                  <a:pt x="4685454" y="249391"/>
                  <a:pt x="4942115" y="312044"/>
                  <a:pt x="5428343" y="500730"/>
                </a:cubicBezTo>
                <a:cubicBezTo>
                  <a:pt x="5914571" y="689416"/>
                  <a:pt x="6638350" y="1343828"/>
                  <a:pt x="7112000" y="1516730"/>
                </a:cubicBezTo>
                <a:cubicBezTo>
                  <a:pt x="7585650" y="1689632"/>
                  <a:pt x="7781230" y="1752043"/>
                  <a:pt x="8270240" y="1538139"/>
                </a:cubicBezTo>
                <a:cubicBezTo>
                  <a:pt x="8759250" y="1324235"/>
                  <a:pt x="9619827" y="483615"/>
                  <a:pt x="10046063" y="233304"/>
                </a:cubicBezTo>
                <a:cubicBezTo>
                  <a:pt x="10472299" y="-17007"/>
                  <a:pt x="10535315" y="-34907"/>
                  <a:pt x="10827657" y="36273"/>
                </a:cubicBezTo>
                <a:cubicBezTo>
                  <a:pt x="11119999" y="107453"/>
                  <a:pt x="11613968" y="458155"/>
                  <a:pt x="11800114" y="660387"/>
                </a:cubicBezTo>
                <a:cubicBezTo>
                  <a:pt x="11986260" y="862619"/>
                  <a:pt x="12152086" y="949463"/>
                  <a:pt x="12264572" y="1066787"/>
                </a:cubicBezTo>
              </a:path>
            </a:pathLst>
          </a:custGeom>
          <a:noFill/>
          <a:ln w="19050"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6E53F7-6A19-4280-8DF1-78B2860440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1" y="3557320"/>
            <a:ext cx="1010394" cy="7986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FB037F-64FD-4970-BC7A-6DDC8BD99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406" y="1727054"/>
            <a:ext cx="1010394" cy="7986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2927C2-5EE7-47F8-9C71-679407F3BD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706" y="3378949"/>
            <a:ext cx="1010394" cy="7986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14F8FC-F975-47C7-92B9-DE50656C34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06" y="2114309"/>
            <a:ext cx="1010394" cy="79860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245881-C095-4519-A611-59D01BE5742A}"/>
              </a:ext>
            </a:extLst>
          </p:cNvPr>
          <p:cNvSpPr/>
          <p:nvPr/>
        </p:nvSpPr>
        <p:spPr>
          <a:xfrm>
            <a:off x="853319" y="5228399"/>
            <a:ext cx="2194277" cy="404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我们的服务。您的满意。我们的微笑。您的好心情。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8EAB4F-3944-416A-8522-8E1B8BFC3B25}"/>
              </a:ext>
            </a:extLst>
          </p:cNvPr>
          <p:cNvSpPr/>
          <p:nvPr/>
        </p:nvSpPr>
        <p:spPr>
          <a:xfrm>
            <a:off x="3913322" y="3953312"/>
            <a:ext cx="2143254" cy="404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诚心诚意办实事，尽心尽力解难事，坚持不懈做好事。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96A2E4-AC39-489B-81D6-4645BC6B2662}"/>
              </a:ext>
            </a:extLst>
          </p:cNvPr>
          <p:cNvSpPr/>
          <p:nvPr/>
        </p:nvSpPr>
        <p:spPr>
          <a:xfrm>
            <a:off x="9787952" y="3465364"/>
            <a:ext cx="2106408" cy="404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微笑很简单，意义却深远；大家一起笑，世界更温暖。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6A670D-2001-446B-93B6-EAB46A5D3C28}"/>
              </a:ext>
            </a:extLst>
          </p:cNvPr>
          <p:cNvSpPr/>
          <p:nvPr/>
        </p:nvSpPr>
        <p:spPr>
          <a:xfrm>
            <a:off x="6954644" y="5170222"/>
            <a:ext cx="2106408" cy="404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腿要勤，腰要弯，嘴要甜，微笑要时时挂在脸上。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B18EC9-F73B-4213-8CE2-90104F9FFE88}"/>
              </a:ext>
            </a:extLst>
          </p:cNvPr>
          <p:cNvSpPr/>
          <p:nvPr/>
        </p:nvSpPr>
        <p:spPr>
          <a:xfrm>
            <a:off x="760500" y="4539012"/>
            <a:ext cx="127047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服务一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E12D51-DDEA-4A8E-AC4E-D2B7684F31CC}"/>
              </a:ext>
            </a:extLst>
          </p:cNvPr>
          <p:cNvSpPr/>
          <p:nvPr/>
        </p:nvSpPr>
        <p:spPr>
          <a:xfrm>
            <a:off x="3765820" y="3245387"/>
            <a:ext cx="127047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服务二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3554C4-6B98-4414-B961-5120196C28EE}"/>
              </a:ext>
            </a:extLst>
          </p:cNvPr>
          <p:cNvSpPr/>
          <p:nvPr/>
        </p:nvSpPr>
        <p:spPr>
          <a:xfrm>
            <a:off x="6842885" y="4445417"/>
            <a:ext cx="127047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服务三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63DB2A-90D5-4C92-8546-E96F70500175}"/>
              </a:ext>
            </a:extLst>
          </p:cNvPr>
          <p:cNvSpPr/>
          <p:nvPr/>
        </p:nvSpPr>
        <p:spPr>
          <a:xfrm>
            <a:off x="9702325" y="2740291"/>
            <a:ext cx="127047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服务四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17A0A45-59F2-4518-933D-906720D360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850" y="4362452"/>
            <a:ext cx="3050439" cy="2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5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 animBg="1"/>
      <p:bldP spid="7" grpId="0"/>
      <p:bldP spid="11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尊享服务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BDF5EE-4547-49C5-82EC-568E39715C52}"/>
              </a:ext>
            </a:extLst>
          </p:cNvPr>
          <p:cNvGrpSpPr/>
          <p:nvPr/>
        </p:nvGrpSpPr>
        <p:grpSpPr>
          <a:xfrm>
            <a:off x="8807431" y="2137627"/>
            <a:ext cx="1873137" cy="3969410"/>
            <a:chOff x="8807431" y="2137627"/>
            <a:chExt cx="1873137" cy="396941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033D766-BDD0-4211-8160-A36BA02B0C00}"/>
                </a:ext>
              </a:extLst>
            </p:cNvPr>
            <p:cNvSpPr/>
            <p:nvPr/>
          </p:nvSpPr>
          <p:spPr>
            <a:xfrm>
              <a:off x="9070843" y="4222650"/>
              <a:ext cx="1609725" cy="18836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给杯茶的时间，</a:t>
              </a:r>
            </a:p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与自己与朋友聊聊天、叙叙旧，</a:t>
              </a:r>
            </a:p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活回当下！</a:t>
              </a:r>
            </a:p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D65FA6-8B86-47D1-8744-662AA75318A1}"/>
                </a:ext>
              </a:extLst>
            </p:cNvPr>
            <p:cNvSpPr/>
            <p:nvPr/>
          </p:nvSpPr>
          <p:spPr>
            <a:xfrm>
              <a:off x="8807431" y="2137627"/>
              <a:ext cx="1859219" cy="396941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5FCEFD-683F-4B17-B79D-4FEFB6386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0300" y="2349393"/>
              <a:ext cx="1653480" cy="1214135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9507E12-E1B1-416C-9307-C7509369D223}"/>
                </a:ext>
              </a:extLst>
            </p:cNvPr>
            <p:cNvSpPr/>
            <p:nvPr/>
          </p:nvSpPr>
          <p:spPr>
            <a:xfrm>
              <a:off x="9180517" y="3802830"/>
              <a:ext cx="1298618" cy="5941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满 意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F478D8-3DE3-4315-AB83-0AAC892C8604}"/>
              </a:ext>
            </a:extLst>
          </p:cNvPr>
          <p:cNvGrpSpPr/>
          <p:nvPr/>
        </p:nvGrpSpPr>
        <p:grpSpPr>
          <a:xfrm>
            <a:off x="1512663" y="2137627"/>
            <a:ext cx="1859219" cy="3969410"/>
            <a:chOff x="1512663" y="2137627"/>
            <a:chExt cx="1859219" cy="396941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6C7670-E43D-4814-AE53-EFE2CA2E00C7}"/>
                </a:ext>
              </a:extLst>
            </p:cNvPr>
            <p:cNvSpPr/>
            <p:nvPr/>
          </p:nvSpPr>
          <p:spPr>
            <a:xfrm>
              <a:off x="1512663" y="2137627"/>
              <a:ext cx="1859219" cy="396941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908BB6-449A-4601-855C-56ABD54666BB}"/>
                </a:ext>
              </a:extLst>
            </p:cNvPr>
            <p:cNvSpPr/>
            <p:nvPr/>
          </p:nvSpPr>
          <p:spPr>
            <a:xfrm>
              <a:off x="1858005" y="3799742"/>
              <a:ext cx="1298618" cy="5941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细 致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DD3CCD-3DB7-47E9-9713-1B8DB4912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7668" y="2426511"/>
              <a:ext cx="1270461" cy="1270461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D28C96-0283-4E64-832E-C47532F36F62}"/>
                </a:ext>
              </a:extLst>
            </p:cNvPr>
            <p:cNvSpPr/>
            <p:nvPr/>
          </p:nvSpPr>
          <p:spPr>
            <a:xfrm>
              <a:off x="1672150" y="4618479"/>
              <a:ext cx="1670327" cy="7662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从前慢，笔友宛如亲人，每封书信都是漫长而美好的等待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4B51527-F00A-43F6-8669-3D73BE60004E}"/>
              </a:ext>
            </a:extLst>
          </p:cNvPr>
          <p:cNvGrpSpPr/>
          <p:nvPr/>
        </p:nvGrpSpPr>
        <p:grpSpPr>
          <a:xfrm>
            <a:off x="3990819" y="2137627"/>
            <a:ext cx="1859219" cy="3969410"/>
            <a:chOff x="3990819" y="2137627"/>
            <a:chExt cx="1859219" cy="396941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D8E23B1-4AF5-42C9-AB15-2B24E55EA7AE}"/>
                </a:ext>
              </a:extLst>
            </p:cNvPr>
            <p:cNvSpPr/>
            <p:nvPr/>
          </p:nvSpPr>
          <p:spPr>
            <a:xfrm>
              <a:off x="3990819" y="2137627"/>
              <a:ext cx="1859219" cy="396941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2CE165-0FB2-43FA-8A64-E920C6497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3869" y="2426511"/>
              <a:ext cx="1605983" cy="1187418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BC8F5B-CEA5-4B21-83F1-68D44B67F1D1}"/>
                </a:ext>
              </a:extLst>
            </p:cNvPr>
            <p:cNvSpPr/>
            <p:nvPr/>
          </p:nvSpPr>
          <p:spPr>
            <a:xfrm>
              <a:off x="4350942" y="3799742"/>
              <a:ext cx="1298618" cy="5941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周 全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6C89B05-CE51-4D4F-8E17-00798FE86715}"/>
                </a:ext>
              </a:extLst>
            </p:cNvPr>
            <p:cNvSpPr/>
            <p:nvPr/>
          </p:nvSpPr>
          <p:spPr>
            <a:xfrm>
              <a:off x="4058006" y="4448687"/>
              <a:ext cx="1753932" cy="7662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现在忙，最熟的朋友也快只剩“点赞之交”了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A71686B-5A99-4A16-B7DB-5310D031D6AC}"/>
              </a:ext>
            </a:extLst>
          </p:cNvPr>
          <p:cNvGrpSpPr/>
          <p:nvPr/>
        </p:nvGrpSpPr>
        <p:grpSpPr>
          <a:xfrm>
            <a:off x="6380075" y="2137627"/>
            <a:ext cx="1859219" cy="3969410"/>
            <a:chOff x="6380075" y="2137627"/>
            <a:chExt cx="1859219" cy="3969410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4E38B4-599D-4C2A-B149-FBD42B0EDBE5}"/>
                </a:ext>
              </a:extLst>
            </p:cNvPr>
            <p:cNvSpPr/>
            <p:nvPr/>
          </p:nvSpPr>
          <p:spPr>
            <a:xfrm>
              <a:off x="6380075" y="2137627"/>
              <a:ext cx="1859219" cy="396941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CC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F16AA0F-3172-4927-9FEE-E958C1DA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703231" y="2486730"/>
              <a:ext cx="1216200" cy="1150022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A26915-B2A0-4D84-8F40-A03303D447E4}"/>
                </a:ext>
              </a:extLst>
            </p:cNvPr>
            <p:cNvSpPr/>
            <p:nvPr/>
          </p:nvSpPr>
          <p:spPr>
            <a:xfrm>
              <a:off x="6714446" y="3799742"/>
              <a:ext cx="1298618" cy="5941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贴 心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871DF88-2057-4D3E-945E-27FBFF848A74}"/>
                </a:ext>
              </a:extLst>
            </p:cNvPr>
            <p:cNvSpPr/>
            <p:nvPr/>
          </p:nvSpPr>
          <p:spPr>
            <a:xfrm>
              <a:off x="6432718" y="4283587"/>
              <a:ext cx="1753932" cy="11124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ts val="2700"/>
                </a:lnSpc>
                <a:spcBef>
                  <a:spcPct val="0"/>
                </a:spcBef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世界太忙，我想慢，好茶是我们的语言，慢下来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22C87E-0478-4E3E-A6B0-C48DCC1AED66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尊享服务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887731-45BE-4CE0-A968-E55A1EFA73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012" y="1749759"/>
            <a:ext cx="3444206" cy="21856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5AB2FED-8955-41B1-998F-F76A78431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612" y="1749759"/>
            <a:ext cx="3396264" cy="218562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11EFB8-25E4-4363-B52C-FCE493C461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013" y="1749759"/>
            <a:ext cx="3399862" cy="218562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3E5996-1843-44B6-93E1-845535CFB14B}"/>
              </a:ext>
            </a:extLst>
          </p:cNvPr>
          <p:cNvSpPr/>
          <p:nvPr/>
        </p:nvSpPr>
        <p:spPr>
          <a:xfrm>
            <a:off x="2268162" y="2613198"/>
            <a:ext cx="1731563" cy="404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精于心，简于行。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7CF15F-781C-4908-B66B-F79E5D707F44}"/>
              </a:ext>
            </a:extLst>
          </p:cNvPr>
          <p:cNvSpPr/>
          <p:nvPr/>
        </p:nvSpPr>
        <p:spPr>
          <a:xfrm>
            <a:off x="1785336" y="4888565"/>
            <a:ext cx="5889806" cy="759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微笑服务，诚信待客。</a:t>
            </a:r>
          </a:p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诚心诚意办实事，尽心尽力解难事，坚持不懈做好事。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愿我的每一个微笑都能给您带来一份轻松与快乐。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D78124-BABC-4471-B0D0-10B5048F9C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85820" y="4636187"/>
            <a:ext cx="2664037" cy="17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0E36EA-8D2A-4280-AF44-C8E53BA85CA9}"/>
              </a:ext>
            </a:extLst>
          </p:cNvPr>
          <p:cNvSpPr/>
          <p:nvPr/>
        </p:nvSpPr>
        <p:spPr>
          <a:xfrm>
            <a:off x="0" y="0"/>
            <a:ext cx="972457" cy="6858000"/>
          </a:xfrm>
          <a:prstGeom prst="rect">
            <a:avLst/>
          </a:prstGeom>
          <a:solidFill>
            <a:srgbClr val="CC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E47DBD-78E3-4C3E-AAEA-7FC5785AF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311" y="0"/>
            <a:ext cx="320675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8B668B8-B3EB-4980-AF2E-0099BD2AD6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42689" y="4373984"/>
            <a:ext cx="2108133" cy="230984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57C726-4592-429F-A57F-4BFF8C1616AB}"/>
              </a:ext>
            </a:extLst>
          </p:cNvPr>
          <p:cNvSpPr/>
          <p:nvPr/>
        </p:nvSpPr>
        <p:spPr>
          <a:xfrm>
            <a:off x="1747588" y="746111"/>
            <a:ext cx="712122" cy="3396343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精于心，简于行。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1B3805-8113-48FC-ABA0-EC863E8F7C7B}"/>
              </a:ext>
            </a:extLst>
          </p:cNvPr>
          <p:cNvSpPr/>
          <p:nvPr/>
        </p:nvSpPr>
        <p:spPr>
          <a:xfrm>
            <a:off x="7292975" y="1508473"/>
            <a:ext cx="2707368" cy="2798124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微笑服务，诚信待客。</a:t>
            </a:r>
          </a:p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诚心诚意办实事，尽心尽力解难事，坚持不懈做好事。</a:t>
            </a:r>
            <a:endParaRPr lang="en-US" altLang="zh-CN" sz="16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7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愿我的每一个微笑都能给您带来一份轻松与快乐。</a:t>
            </a:r>
          </a:p>
        </p:txBody>
      </p:sp>
    </p:spTree>
    <p:extLst>
      <p:ext uri="{BB962C8B-B14F-4D97-AF65-F5344CB8AC3E}">
        <p14:creationId xmlns:p14="http://schemas.microsoft.com/office/powerpoint/2010/main" val="2104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7505F6C-0F79-44AC-88F1-D8FA2B7EEF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930" y="0"/>
            <a:ext cx="4645111" cy="56884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D12628-2E6B-47A2-986A-E63E282BC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54149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7F4771-DCA3-47F8-B22C-04C621CB8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08298" y="5688426"/>
            <a:ext cx="1615442" cy="1032734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6B8FC8-DC49-4F08-8F1B-B161190F0684}"/>
              </a:ext>
            </a:extLst>
          </p:cNvPr>
          <p:cNvGrpSpPr/>
          <p:nvPr/>
        </p:nvGrpSpPr>
        <p:grpSpPr>
          <a:xfrm>
            <a:off x="5154149" y="0"/>
            <a:ext cx="2088480" cy="6858000"/>
            <a:chOff x="5154149" y="0"/>
            <a:chExt cx="2088480" cy="6858000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DBBE5A0-DA55-4D67-AC16-659FD6EDE91A}"/>
                </a:ext>
              </a:extLst>
            </p:cNvPr>
            <p:cNvSpPr/>
            <p:nvPr/>
          </p:nvSpPr>
          <p:spPr>
            <a:xfrm>
              <a:off x="5154149" y="0"/>
              <a:ext cx="2088480" cy="68580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>
              <a:outerShdw blurRad="177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02369F-2267-4216-9DAD-A204A3BF9634}"/>
                </a:ext>
              </a:extLst>
            </p:cNvPr>
            <p:cNvSpPr/>
            <p:nvPr/>
          </p:nvSpPr>
          <p:spPr>
            <a:xfrm>
              <a:off x="5470677" y="5315034"/>
              <a:ext cx="1460014" cy="118777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8000" b="1" spc="600" dirty="0">
                  <a:solidFill>
                    <a:srgbClr val="EB603B"/>
                  </a:solidFill>
                  <a:cs typeface="+mn-ea"/>
                  <a:sym typeface="+mn-lt"/>
                </a:rPr>
                <a:t>茶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88E070-654F-4C3C-AFC4-FBC3DB1FC69F}"/>
                </a:ext>
              </a:extLst>
            </p:cNvPr>
            <p:cNvSpPr/>
            <p:nvPr/>
          </p:nvSpPr>
          <p:spPr>
            <a:xfrm>
              <a:off x="5652361" y="558140"/>
              <a:ext cx="1085257" cy="4418113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7000" spc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感谢欣赏</a:t>
              </a: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84CECA-0AB1-41CC-ABB6-57D4EBEAD948}"/>
                </a:ext>
              </a:extLst>
            </p:cNvPr>
            <p:cNvSpPr/>
            <p:nvPr/>
          </p:nvSpPr>
          <p:spPr>
            <a:xfrm>
              <a:off x="6121388" y="4949825"/>
              <a:ext cx="127000" cy="127000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7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0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665E79C-B28C-49D0-8BEF-D76F15B9B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1ECDF6-BF7F-4251-9F06-68FA0A5E6A95}"/>
              </a:ext>
            </a:extLst>
          </p:cNvPr>
          <p:cNvSpPr/>
          <p:nvPr/>
        </p:nvSpPr>
        <p:spPr>
          <a:xfrm>
            <a:off x="4428016" y="2147521"/>
            <a:ext cx="3390039" cy="957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总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6854D5-36DE-412D-B285-CB7EED0312D8}"/>
              </a:ext>
            </a:extLst>
          </p:cNvPr>
          <p:cNvGrpSpPr/>
          <p:nvPr/>
        </p:nvGrpSpPr>
        <p:grpSpPr>
          <a:xfrm>
            <a:off x="984611" y="3680807"/>
            <a:ext cx="2167190" cy="2185246"/>
            <a:chOff x="984611" y="3680807"/>
            <a:chExt cx="2167190" cy="218524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8D3587A-678E-40EB-9A10-B097B6DF5CC0}"/>
                </a:ext>
              </a:extLst>
            </p:cNvPr>
            <p:cNvSpPr/>
            <p:nvPr/>
          </p:nvSpPr>
          <p:spPr>
            <a:xfrm>
              <a:off x="1667418" y="3680807"/>
              <a:ext cx="793932" cy="6531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400" dirty="0">
                  <a:solidFill>
                    <a:srgbClr val="93866D"/>
                  </a:solidFill>
                  <a:cs typeface="+mn-ea"/>
                  <a:sym typeface="+mn-lt"/>
                </a:rPr>
                <a:t>韵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21E2C7D-0F1C-41CE-87B9-0EE16CBF5828}"/>
                </a:ext>
              </a:extLst>
            </p:cNvPr>
            <p:cNvSpPr/>
            <p:nvPr/>
          </p:nvSpPr>
          <p:spPr>
            <a:xfrm>
              <a:off x="984611" y="4827813"/>
              <a:ext cx="2167190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32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茶韵流传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5184F4-9319-463B-94E7-4963E24BFD54}"/>
                </a:ext>
              </a:extLst>
            </p:cNvPr>
            <p:cNvSpPr/>
            <p:nvPr/>
          </p:nvSpPr>
          <p:spPr>
            <a:xfrm>
              <a:off x="1317584" y="5397033"/>
              <a:ext cx="1501131" cy="4690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品味茶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EE727B-12BF-45D6-86EA-86161B412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5310" y="4340226"/>
              <a:ext cx="451531" cy="249832"/>
            </a:xfrm>
            <a:prstGeom prst="rect">
              <a:avLst/>
            </a:prstGeom>
          </p:spPr>
        </p:pic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F1E4DC1-0655-42C3-AEFB-76E3691B2307}"/>
              </a:ext>
            </a:extLst>
          </p:cNvPr>
          <p:cNvGrpSpPr/>
          <p:nvPr/>
        </p:nvGrpSpPr>
        <p:grpSpPr>
          <a:xfrm>
            <a:off x="3655331" y="3680134"/>
            <a:ext cx="2167190" cy="2171720"/>
            <a:chOff x="3655331" y="3680134"/>
            <a:chExt cx="2167190" cy="217172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ACFA31-8BD6-4404-AD0B-2A992CE63519}"/>
                </a:ext>
              </a:extLst>
            </p:cNvPr>
            <p:cNvSpPr/>
            <p:nvPr/>
          </p:nvSpPr>
          <p:spPr>
            <a:xfrm>
              <a:off x="3655331" y="4866471"/>
              <a:ext cx="2167190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32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匠心工艺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4E504A4-7315-4B13-9D75-99552B1E3F41}"/>
                </a:ext>
              </a:extLst>
            </p:cNvPr>
            <p:cNvSpPr/>
            <p:nvPr/>
          </p:nvSpPr>
          <p:spPr>
            <a:xfrm>
              <a:off x="4354323" y="3680134"/>
              <a:ext cx="793932" cy="6531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000" dirty="0">
                  <a:solidFill>
                    <a:srgbClr val="93866D"/>
                  </a:solidFill>
                  <a:cs typeface="+mn-ea"/>
                  <a:sym typeface="+mn-lt"/>
                </a:rPr>
                <a:t>艺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377435-4E18-41F0-8BA4-D8A1BCBBAB3A}"/>
                </a:ext>
              </a:extLst>
            </p:cNvPr>
            <p:cNvSpPr/>
            <p:nvPr/>
          </p:nvSpPr>
          <p:spPr>
            <a:xfrm>
              <a:off x="3985798" y="5382834"/>
              <a:ext cx="1501131" cy="4690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溯来源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1246A0-9E9B-47ED-BE0D-EA8819039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6067" y="4312480"/>
              <a:ext cx="451531" cy="249832"/>
            </a:xfrm>
            <a:prstGeom prst="rect">
              <a:avLst/>
            </a:prstGeom>
          </p:spPr>
        </p:pic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BA467C-77A9-4769-A23C-5EB3856C531F}"/>
              </a:ext>
            </a:extLst>
          </p:cNvPr>
          <p:cNvGrpSpPr/>
          <p:nvPr/>
        </p:nvGrpSpPr>
        <p:grpSpPr>
          <a:xfrm>
            <a:off x="6346433" y="3660599"/>
            <a:ext cx="2167190" cy="2213994"/>
            <a:chOff x="6346433" y="3660599"/>
            <a:chExt cx="2167190" cy="2213994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777CBB8-4CBA-423E-A19C-878A9C8A7DAF}"/>
                </a:ext>
              </a:extLst>
            </p:cNvPr>
            <p:cNvSpPr/>
            <p:nvPr/>
          </p:nvSpPr>
          <p:spPr>
            <a:xfrm>
              <a:off x="7029962" y="3660599"/>
              <a:ext cx="793932" cy="6531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400" dirty="0">
                  <a:solidFill>
                    <a:srgbClr val="93866D"/>
                  </a:solidFill>
                  <a:cs typeface="+mn-ea"/>
                  <a:sym typeface="+mn-lt"/>
                </a:rPr>
                <a:t>展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573AD3-15B2-4067-9AD1-6ECCBAB7FD9D}"/>
                </a:ext>
              </a:extLst>
            </p:cNvPr>
            <p:cNvSpPr/>
            <p:nvPr/>
          </p:nvSpPr>
          <p:spPr>
            <a:xfrm>
              <a:off x="6346433" y="4866092"/>
              <a:ext cx="2167190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32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产品展示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1D2F43-10C7-4BAA-9C1B-B78009F53578}"/>
                </a:ext>
              </a:extLst>
            </p:cNvPr>
            <p:cNvSpPr/>
            <p:nvPr/>
          </p:nvSpPr>
          <p:spPr>
            <a:xfrm>
              <a:off x="6687991" y="5405573"/>
              <a:ext cx="1501131" cy="4690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绘画卷</a:t>
              </a: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A3E85E-5A00-4E30-BC79-005E6AAC8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2972" y="4321847"/>
              <a:ext cx="451531" cy="249832"/>
            </a:xfrm>
            <a:prstGeom prst="rect">
              <a:avLst/>
            </a:prstGeom>
          </p:spPr>
        </p:pic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76E51D-2C35-4555-B64F-5D08F0D39348}"/>
              </a:ext>
            </a:extLst>
          </p:cNvPr>
          <p:cNvGrpSpPr/>
          <p:nvPr/>
        </p:nvGrpSpPr>
        <p:grpSpPr>
          <a:xfrm>
            <a:off x="9042852" y="3673299"/>
            <a:ext cx="2167190" cy="2208123"/>
            <a:chOff x="9042852" y="3673299"/>
            <a:chExt cx="2167190" cy="2208123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B0860B-EB70-4D45-BBFF-546446DF9B96}"/>
                </a:ext>
              </a:extLst>
            </p:cNvPr>
            <p:cNvSpPr/>
            <p:nvPr/>
          </p:nvSpPr>
          <p:spPr>
            <a:xfrm>
              <a:off x="9042852" y="4838509"/>
              <a:ext cx="2167190" cy="4543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32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私人定制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04DCA9-247F-4C96-8BA5-87F5354CF56E}"/>
                </a:ext>
              </a:extLst>
            </p:cNvPr>
            <p:cNvSpPr/>
            <p:nvPr/>
          </p:nvSpPr>
          <p:spPr>
            <a:xfrm>
              <a:off x="9742468" y="3673299"/>
              <a:ext cx="793932" cy="65314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4400" dirty="0">
                  <a:solidFill>
                    <a:srgbClr val="93866D"/>
                  </a:solidFill>
                  <a:cs typeface="+mn-ea"/>
                  <a:sym typeface="+mn-lt"/>
                </a:rPr>
                <a:t>知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02F1E4-4621-428E-8117-1C9CFD288A50}"/>
                </a:ext>
              </a:extLst>
            </p:cNvPr>
            <p:cNvSpPr/>
            <p:nvPr/>
          </p:nvSpPr>
          <p:spPr>
            <a:xfrm>
              <a:off x="9379755" y="5412402"/>
              <a:ext cx="1501131" cy="46902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享服务</a:t>
              </a: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99F0020-F765-468E-A305-D477D1244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6590" y="4339261"/>
              <a:ext cx="451531" cy="249832"/>
            </a:xfrm>
            <a:prstGeom prst="rect">
              <a:avLst/>
            </a:prstGeom>
          </p:spPr>
        </p:pic>
      </p:grpSp>
      <p:pic>
        <p:nvPicPr>
          <p:cNvPr id="56" name="图片 5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1147222-EB9C-4B56-81B4-C545E7857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363" y="609975"/>
            <a:ext cx="2460312" cy="17376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84611" y="1606858"/>
            <a:ext cx="2016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1F0EC"/>
                </a:solidFill>
              </a:rPr>
              <a:t>https://www.ypppt.com/</a:t>
            </a:r>
            <a:endParaRPr lang="zh-CN" altLang="en-US" sz="1200" dirty="0">
              <a:solidFill>
                <a:srgbClr val="F1F0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0E1D5B-437D-4307-9CF3-862A42A2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2AF8FA-88AE-4E3D-9EE0-56A3653B9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09" y="1114801"/>
            <a:ext cx="10031734" cy="46349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77800" sx="101000" sy="101000" algn="ctr" rotWithShape="0">
              <a:prstClr val="black">
                <a:alpha val="31000"/>
              </a:prst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E17F88-B011-4225-9050-641E277EB234}"/>
              </a:ext>
            </a:extLst>
          </p:cNvPr>
          <p:cNvSpPr/>
          <p:nvPr/>
        </p:nvSpPr>
        <p:spPr>
          <a:xfrm>
            <a:off x="10276110" y="3338286"/>
            <a:ext cx="1436914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韵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50378E-BA0D-487D-9331-5D9669FBD304}"/>
              </a:ext>
            </a:extLst>
          </p:cNvPr>
          <p:cNvSpPr/>
          <p:nvPr/>
        </p:nvSpPr>
        <p:spPr>
          <a:xfrm>
            <a:off x="0" y="2122288"/>
            <a:ext cx="2736648" cy="291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茶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7D4804-3F6B-4BDB-AF49-84FFA5ED7FFF}"/>
              </a:ext>
            </a:extLst>
          </p:cNvPr>
          <p:cNvSpPr/>
          <p:nvPr/>
        </p:nvSpPr>
        <p:spPr>
          <a:xfrm>
            <a:off x="5313742" y="1692579"/>
            <a:ext cx="1580542" cy="158054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A60042-B343-4F59-A110-00689BFDC4CB}"/>
              </a:ext>
            </a:extLst>
          </p:cNvPr>
          <p:cNvSpPr/>
          <p:nvPr/>
        </p:nvSpPr>
        <p:spPr>
          <a:xfrm>
            <a:off x="4685374" y="3827206"/>
            <a:ext cx="2850960" cy="46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8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品 味 茶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D0A338-9376-4A97-979F-71A4A5A13EA4}"/>
              </a:ext>
            </a:extLst>
          </p:cNvPr>
          <p:cNvSpPr/>
          <p:nvPr/>
        </p:nvSpPr>
        <p:spPr>
          <a:xfrm>
            <a:off x="3530111" y="4524674"/>
            <a:ext cx="5161486" cy="44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色香俱浓怡心神，苦尽甘来攻自成。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4281B7-A3A2-4ABA-ACB0-CEEACFBF9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5650" y="3463424"/>
            <a:ext cx="887782" cy="4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20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9673414-B13E-423E-8AF9-8F741A689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721F63B-F71C-4E11-ADB5-3818B6746984}"/>
              </a:ext>
            </a:extLst>
          </p:cNvPr>
          <p:cNvSpPr/>
          <p:nvPr/>
        </p:nvSpPr>
        <p:spPr>
          <a:xfrm>
            <a:off x="1739445" y="2398375"/>
            <a:ext cx="2419350" cy="2419350"/>
          </a:xfrm>
          <a:prstGeom prst="ellipse">
            <a:avLst/>
          </a:prstGeom>
          <a:solidFill>
            <a:srgbClr val="EFE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749620-0B1A-413B-8D66-0DF2CDA183BF}"/>
              </a:ext>
            </a:extLst>
          </p:cNvPr>
          <p:cNvSpPr/>
          <p:nvPr/>
        </p:nvSpPr>
        <p:spPr>
          <a:xfrm>
            <a:off x="4840966" y="2398375"/>
            <a:ext cx="2419350" cy="2419350"/>
          </a:xfrm>
          <a:prstGeom prst="ellipse">
            <a:avLst/>
          </a:prstGeom>
          <a:solidFill>
            <a:srgbClr val="EFE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46C957D-8FBE-4EBD-8639-7B87B5472B54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茶品信息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A9FC65C-4563-4A9D-9AD4-88B17DF376FB}"/>
              </a:ext>
            </a:extLst>
          </p:cNvPr>
          <p:cNvSpPr/>
          <p:nvPr/>
        </p:nvSpPr>
        <p:spPr>
          <a:xfrm>
            <a:off x="1057274" y="1657350"/>
            <a:ext cx="10111921" cy="3457575"/>
          </a:xfrm>
          <a:prstGeom prst="roundRect">
            <a:avLst>
              <a:gd name="adj" fmla="val 14463"/>
            </a:avLst>
          </a:prstGeom>
          <a:noFill/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1699C3-FA24-41C7-9AD3-D625A60030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358" y="2017868"/>
            <a:ext cx="2852738" cy="273653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05D396F-70E7-4CF5-929C-0C518D5759D4}"/>
              </a:ext>
            </a:extLst>
          </p:cNvPr>
          <p:cNvSpPr/>
          <p:nvPr/>
        </p:nvSpPr>
        <p:spPr>
          <a:xfrm>
            <a:off x="1954856" y="2101175"/>
            <a:ext cx="601243" cy="1072969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品名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E11E00-C783-46F7-916D-CB5B4A22DC61}"/>
              </a:ext>
            </a:extLst>
          </p:cNvPr>
          <p:cNvSpPr/>
          <p:nvPr/>
        </p:nvSpPr>
        <p:spPr>
          <a:xfrm>
            <a:off x="5143499" y="2128984"/>
            <a:ext cx="601243" cy="1072969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来源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EE2089-6B0B-459E-8B55-CF481659E19A}"/>
              </a:ext>
            </a:extLst>
          </p:cNvPr>
          <p:cNvSpPr/>
          <p:nvPr/>
        </p:nvSpPr>
        <p:spPr>
          <a:xfrm>
            <a:off x="2845879" y="2889940"/>
            <a:ext cx="899712" cy="2991292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一片片茶叶，在水中翩跹起舞，如同一个个灵魂在水中游走。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ACE17FA-32F3-47B5-8132-92469B25DBA2}"/>
              </a:ext>
            </a:extLst>
          </p:cNvPr>
          <p:cNvSpPr/>
          <p:nvPr/>
        </p:nvSpPr>
        <p:spPr>
          <a:xfrm>
            <a:off x="5926460" y="2889760"/>
            <a:ext cx="1026816" cy="2833362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欣赏着茶的舞姿，倾听着怀旧的音乐，过去的时光仿佛又回到了眼前。</a:t>
            </a:r>
          </a:p>
        </p:txBody>
      </p:sp>
    </p:spTree>
    <p:extLst>
      <p:ext uri="{BB962C8B-B14F-4D97-AF65-F5344CB8AC3E}">
        <p14:creationId xmlns:p14="http://schemas.microsoft.com/office/powerpoint/2010/main" val="11965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 animBg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EB5AECC-1134-4C7D-9781-BDB8E2678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D9C081-B1CA-42D3-90A7-0DE2F4B91FE3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茶色鉴赏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466A6B-C9F5-42AB-B3D5-BDFCCC6844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644" y="2400786"/>
            <a:ext cx="1661303" cy="11842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53194F3-95D3-4B96-9D86-91EEFC4FD8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105" y="2242191"/>
            <a:ext cx="1423990" cy="142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4C14E9-230A-4258-B67E-1E5151869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366" y="2280910"/>
            <a:ext cx="1423990" cy="142399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0B7B513-EBF8-44AC-88EF-D14BE40C024F}"/>
              </a:ext>
            </a:extLst>
          </p:cNvPr>
          <p:cNvSpPr/>
          <p:nvPr/>
        </p:nvSpPr>
        <p:spPr>
          <a:xfrm>
            <a:off x="2587986" y="3896072"/>
            <a:ext cx="1493961" cy="557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8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干 茶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EEBD41A-CFC5-432B-B46E-29344510527F}"/>
              </a:ext>
            </a:extLst>
          </p:cNvPr>
          <p:cNvSpPr/>
          <p:nvPr/>
        </p:nvSpPr>
        <p:spPr>
          <a:xfrm>
            <a:off x="4860911" y="4575186"/>
            <a:ext cx="2460899" cy="1054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一片片茶叶，在水中翩跹起舞，如同一个个灵魂在水中游走。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CF16DC5-43F1-4208-A23C-FB6860AAD209}"/>
              </a:ext>
            </a:extLst>
          </p:cNvPr>
          <p:cNvSpPr/>
          <p:nvPr/>
        </p:nvSpPr>
        <p:spPr>
          <a:xfrm>
            <a:off x="8313523" y="3928846"/>
            <a:ext cx="1493961" cy="557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8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茶 汤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1F6BAE0-CCA2-421A-A7F5-76E893D16C3A}"/>
              </a:ext>
            </a:extLst>
          </p:cNvPr>
          <p:cNvSpPr/>
          <p:nvPr/>
        </p:nvSpPr>
        <p:spPr>
          <a:xfrm>
            <a:off x="5379366" y="3918932"/>
            <a:ext cx="1493961" cy="557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8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茶 底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A17A08-D34E-4301-BBCC-9ED38DE9E72C}"/>
              </a:ext>
            </a:extLst>
          </p:cNvPr>
          <p:cNvSpPr/>
          <p:nvPr/>
        </p:nvSpPr>
        <p:spPr>
          <a:xfrm>
            <a:off x="2128253" y="4476472"/>
            <a:ext cx="2299865" cy="847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碧波荡漾一抹香，茶不醉人人自醉。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4DB913-C952-4C2B-AE41-60F3CA3D2820}"/>
              </a:ext>
            </a:extLst>
          </p:cNvPr>
          <p:cNvSpPr/>
          <p:nvPr/>
        </p:nvSpPr>
        <p:spPr>
          <a:xfrm>
            <a:off x="7910570" y="4490816"/>
            <a:ext cx="2299865" cy="818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色香俱浓怡心神，苦尽甘来攻自成。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47DA97-C934-4D37-8111-9F1FFB9C6C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51" y="5344323"/>
            <a:ext cx="1403963" cy="15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EA2F28-A8C5-4634-ABC4-FD93952D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69B782-63F8-4530-82B0-17E9E083B9EE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品味人生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3F1D13-B250-4DAD-BCE3-F53F596F1BFF}"/>
              </a:ext>
            </a:extLst>
          </p:cNvPr>
          <p:cNvSpPr/>
          <p:nvPr/>
        </p:nvSpPr>
        <p:spPr>
          <a:xfrm>
            <a:off x="692727" y="2818316"/>
            <a:ext cx="3015948" cy="393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条形茶的形状叫条索。经紧细、圆直、匀齐、重实为好。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26BF5B-4E00-417E-80E2-15E7A320F806}"/>
              </a:ext>
            </a:extLst>
          </p:cNvPr>
          <p:cNvSpPr/>
          <p:nvPr/>
        </p:nvSpPr>
        <p:spPr>
          <a:xfrm>
            <a:off x="1057447" y="5214620"/>
            <a:ext cx="3142708" cy="400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茶叶的嫩度主要看芽头多少、叶质老嫩和条索的光润度。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E774D9-8278-4C0D-89BD-F8F50F1055DC}"/>
              </a:ext>
            </a:extLst>
          </p:cNvPr>
          <p:cNvSpPr/>
          <p:nvPr/>
        </p:nvSpPr>
        <p:spPr>
          <a:xfrm>
            <a:off x="8400089" y="2484266"/>
            <a:ext cx="3382721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看茶叶的颜色和光泽。红茶以乌润为好，绿茶以嫩绿、光润为好。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FCAD02-8D2A-45D4-9C8A-8D2465938978}"/>
              </a:ext>
            </a:extLst>
          </p:cNvPr>
          <p:cNvSpPr/>
          <p:nvPr/>
        </p:nvSpPr>
        <p:spPr>
          <a:xfrm>
            <a:off x="8180438" y="5148641"/>
            <a:ext cx="3415115" cy="71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主要看茶叶中是否含梗、末或者其它非茶类的杂质，以无梗、末和杂质的为好。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F210BD-4D3E-4F81-8C20-7BB685A9B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628" y="1728578"/>
            <a:ext cx="5499554" cy="353912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2392DB1-8D44-4ED4-A9F5-E289787069CF}"/>
              </a:ext>
            </a:extLst>
          </p:cNvPr>
          <p:cNvSpPr/>
          <p:nvPr/>
        </p:nvSpPr>
        <p:spPr>
          <a:xfrm>
            <a:off x="2660665" y="2195890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条 索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D9AA72-39B7-454A-838B-8EE98CA41D32}"/>
              </a:ext>
            </a:extLst>
          </p:cNvPr>
          <p:cNvSpPr/>
          <p:nvPr/>
        </p:nvSpPr>
        <p:spPr>
          <a:xfrm>
            <a:off x="3209981" y="4655586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嫩 度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41C2F9-ECE3-4F39-96C1-5105C35C5FB1}"/>
              </a:ext>
            </a:extLst>
          </p:cNvPr>
          <p:cNvSpPr/>
          <p:nvPr/>
        </p:nvSpPr>
        <p:spPr>
          <a:xfrm>
            <a:off x="4753309" y="3327138"/>
            <a:ext cx="198861" cy="198861"/>
          </a:xfrm>
          <a:prstGeom prst="ellipse">
            <a:avLst/>
          </a:prstGeom>
          <a:solidFill>
            <a:srgbClr val="CC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8DB0B9-3CDA-422C-9234-23C3925DB0D0}"/>
              </a:ext>
            </a:extLst>
          </p:cNvPr>
          <p:cNvSpPr/>
          <p:nvPr/>
        </p:nvSpPr>
        <p:spPr>
          <a:xfrm>
            <a:off x="3581400" y="2438400"/>
            <a:ext cx="1270000" cy="977900"/>
          </a:xfrm>
          <a:custGeom>
            <a:avLst/>
            <a:gdLst>
              <a:gd name="connsiteX0" fmla="*/ 1270000 w 1270000"/>
              <a:gd name="connsiteY0" fmla="*/ 977900 h 977900"/>
              <a:gd name="connsiteX1" fmla="*/ 635000 w 1270000"/>
              <a:gd name="connsiteY1" fmla="*/ 0 h 977900"/>
              <a:gd name="connsiteX2" fmla="*/ 0 w 1270000"/>
              <a:gd name="connsiteY2" fmla="*/ 0 h 977900"/>
              <a:gd name="connsiteX3" fmla="*/ 0 w 1270000"/>
              <a:gd name="connsiteY3" fmla="*/ 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977900">
                <a:moveTo>
                  <a:pt x="1270000" y="977900"/>
                </a:moveTo>
                <a:lnTo>
                  <a:pt x="63500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6A0C6F8-BB46-49DA-8E19-9904B2D139EB}"/>
              </a:ext>
            </a:extLst>
          </p:cNvPr>
          <p:cNvSpPr/>
          <p:nvPr/>
        </p:nvSpPr>
        <p:spPr>
          <a:xfrm>
            <a:off x="5516720" y="3930355"/>
            <a:ext cx="179455" cy="179455"/>
          </a:xfrm>
          <a:prstGeom prst="ellipse">
            <a:avLst/>
          </a:prstGeom>
          <a:solidFill>
            <a:srgbClr val="CCC6BA"/>
          </a:solidFill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C5AC0D7-26F9-48CB-996A-C2C7342F1B01}"/>
              </a:ext>
            </a:extLst>
          </p:cNvPr>
          <p:cNvSpPr/>
          <p:nvPr/>
        </p:nvSpPr>
        <p:spPr>
          <a:xfrm>
            <a:off x="4239491" y="4054764"/>
            <a:ext cx="1366982" cy="803563"/>
          </a:xfrm>
          <a:custGeom>
            <a:avLst/>
            <a:gdLst>
              <a:gd name="connsiteX0" fmla="*/ 1366982 w 1366982"/>
              <a:gd name="connsiteY0" fmla="*/ 0 h 803563"/>
              <a:gd name="connsiteX1" fmla="*/ 535709 w 1366982"/>
              <a:gd name="connsiteY1" fmla="*/ 803563 h 803563"/>
              <a:gd name="connsiteX2" fmla="*/ 0 w 1366982"/>
              <a:gd name="connsiteY2" fmla="*/ 803563 h 803563"/>
              <a:gd name="connsiteX3" fmla="*/ 0 w 1366982"/>
              <a:gd name="connsiteY3" fmla="*/ 794327 h 803563"/>
              <a:gd name="connsiteX4" fmla="*/ 0 w 1366982"/>
              <a:gd name="connsiteY4" fmla="*/ 794327 h 8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982" h="803563">
                <a:moveTo>
                  <a:pt x="1366982" y="0"/>
                </a:moveTo>
                <a:lnTo>
                  <a:pt x="535709" y="803563"/>
                </a:lnTo>
                <a:lnTo>
                  <a:pt x="0" y="803563"/>
                </a:lnTo>
                <a:lnTo>
                  <a:pt x="0" y="794327"/>
                </a:lnTo>
                <a:lnTo>
                  <a:pt x="0" y="794327"/>
                </a:lnTo>
              </a:path>
            </a:pathLst>
          </a:custGeom>
          <a:noFill/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A3402D-53FD-4C2E-B278-61E04D5E290A}"/>
              </a:ext>
            </a:extLst>
          </p:cNvPr>
          <p:cNvSpPr/>
          <p:nvPr/>
        </p:nvSpPr>
        <p:spPr>
          <a:xfrm>
            <a:off x="7286140" y="2715015"/>
            <a:ext cx="179455" cy="179455"/>
          </a:xfrm>
          <a:prstGeom prst="ellipse">
            <a:avLst/>
          </a:prstGeom>
          <a:solidFill>
            <a:srgbClr val="CCC6BA"/>
          </a:solidFill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1CF70FB-36B0-4D68-9A18-5DA2E1F84D53}"/>
              </a:ext>
            </a:extLst>
          </p:cNvPr>
          <p:cNvSpPr/>
          <p:nvPr/>
        </p:nvSpPr>
        <p:spPr>
          <a:xfrm>
            <a:off x="7389091" y="2068945"/>
            <a:ext cx="1003800" cy="711200"/>
          </a:xfrm>
          <a:custGeom>
            <a:avLst/>
            <a:gdLst>
              <a:gd name="connsiteX0" fmla="*/ 0 w 1283854"/>
              <a:gd name="connsiteY0" fmla="*/ 711200 h 711200"/>
              <a:gd name="connsiteX1" fmla="*/ 646545 w 1283854"/>
              <a:gd name="connsiteY1" fmla="*/ 0 h 711200"/>
              <a:gd name="connsiteX2" fmla="*/ 1283854 w 1283854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3854" h="711200">
                <a:moveTo>
                  <a:pt x="0" y="711200"/>
                </a:moveTo>
                <a:lnTo>
                  <a:pt x="646545" y="0"/>
                </a:lnTo>
                <a:lnTo>
                  <a:pt x="1283854" y="0"/>
                </a:lnTo>
              </a:path>
            </a:pathLst>
          </a:custGeom>
          <a:noFill/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6C6DE8-12A5-4275-AE2A-9FA7A755F230}"/>
              </a:ext>
            </a:extLst>
          </p:cNvPr>
          <p:cNvSpPr/>
          <p:nvPr/>
        </p:nvSpPr>
        <p:spPr>
          <a:xfrm>
            <a:off x="8396098" y="1866713"/>
            <a:ext cx="100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光 彩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0D51F6B-9E17-499E-B560-3955FC7F82DD}"/>
              </a:ext>
            </a:extLst>
          </p:cNvPr>
          <p:cNvSpPr/>
          <p:nvPr/>
        </p:nvSpPr>
        <p:spPr>
          <a:xfrm>
            <a:off x="8142967" y="4627494"/>
            <a:ext cx="1023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净 度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53A1C05-B92B-4450-9ADF-2CF05F9156A6}"/>
              </a:ext>
            </a:extLst>
          </p:cNvPr>
          <p:cNvSpPr/>
          <p:nvPr/>
        </p:nvSpPr>
        <p:spPr>
          <a:xfrm>
            <a:off x="6749064" y="4054764"/>
            <a:ext cx="179455" cy="179455"/>
          </a:xfrm>
          <a:prstGeom prst="ellipse">
            <a:avLst/>
          </a:prstGeom>
          <a:solidFill>
            <a:srgbClr val="CCC6BA"/>
          </a:solidFill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6F7F931-798B-45AD-84C1-CFDDD661CB20}"/>
              </a:ext>
            </a:extLst>
          </p:cNvPr>
          <p:cNvSpPr/>
          <p:nvPr/>
        </p:nvSpPr>
        <p:spPr>
          <a:xfrm>
            <a:off x="6825673" y="4110182"/>
            <a:ext cx="1231900" cy="721591"/>
          </a:xfrm>
          <a:custGeom>
            <a:avLst/>
            <a:gdLst>
              <a:gd name="connsiteX0" fmla="*/ 0 w 1219200"/>
              <a:gd name="connsiteY0" fmla="*/ 0 h 711200"/>
              <a:gd name="connsiteX1" fmla="*/ 609600 w 1219200"/>
              <a:gd name="connsiteY1" fmla="*/ 711200 h 711200"/>
              <a:gd name="connsiteX2" fmla="*/ 1219200 w 1219200"/>
              <a:gd name="connsiteY2" fmla="*/ 683491 h 711200"/>
              <a:gd name="connsiteX0" fmla="*/ 0 w 1231900"/>
              <a:gd name="connsiteY0" fmla="*/ 0 h 727941"/>
              <a:gd name="connsiteX1" fmla="*/ 609600 w 1231900"/>
              <a:gd name="connsiteY1" fmla="*/ 711200 h 727941"/>
              <a:gd name="connsiteX2" fmla="*/ 1231900 w 1231900"/>
              <a:gd name="connsiteY2" fmla="*/ 727941 h 727941"/>
              <a:gd name="connsiteX0" fmla="*/ 0 w 1231900"/>
              <a:gd name="connsiteY0" fmla="*/ 0 h 721591"/>
              <a:gd name="connsiteX1" fmla="*/ 609600 w 1231900"/>
              <a:gd name="connsiteY1" fmla="*/ 711200 h 721591"/>
              <a:gd name="connsiteX2" fmla="*/ 1231900 w 1231900"/>
              <a:gd name="connsiteY2" fmla="*/ 721591 h 72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900" h="721591">
                <a:moveTo>
                  <a:pt x="0" y="0"/>
                </a:moveTo>
                <a:lnTo>
                  <a:pt x="609600" y="711200"/>
                </a:lnTo>
                <a:lnTo>
                  <a:pt x="1231900" y="721591"/>
                </a:lnTo>
              </a:path>
            </a:pathLst>
          </a:custGeom>
          <a:noFill/>
          <a:ln>
            <a:solidFill>
              <a:srgbClr val="CCC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6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8" grpId="0"/>
      <p:bldP spid="22" grpId="0"/>
      <p:bldP spid="23" grpId="0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2AB10E7-2F3C-4CC2-929D-DDD23F35A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559B7A4-54D8-41A5-B948-2FC3EEB8D88F}"/>
              </a:ext>
            </a:extLst>
          </p:cNvPr>
          <p:cNvSpPr/>
          <p:nvPr/>
        </p:nvSpPr>
        <p:spPr>
          <a:xfrm>
            <a:off x="4251505" y="720270"/>
            <a:ext cx="3688989" cy="45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茶颜观色</a:t>
            </a:r>
            <a:r>
              <a:rPr lang="en-US" altLang="zh-CN" sz="3200" spc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sz="3200" spc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C3CDD58-3B3A-4B24-9AC0-BD87D7FD0B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81" y="1817270"/>
            <a:ext cx="6491720" cy="4421605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351494-4024-407B-88E0-29092BD6A062}"/>
              </a:ext>
            </a:extLst>
          </p:cNvPr>
          <p:cNvCxnSpPr/>
          <p:nvPr/>
        </p:nvCxnSpPr>
        <p:spPr>
          <a:xfrm>
            <a:off x="7204526" y="1917700"/>
            <a:ext cx="4521200" cy="0"/>
          </a:xfrm>
          <a:prstGeom prst="line">
            <a:avLst/>
          </a:prstGeom>
          <a:ln>
            <a:solidFill>
              <a:srgbClr val="CCC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53DB78-92FC-40A8-87AE-29DA0BCC1D4C}"/>
              </a:ext>
            </a:extLst>
          </p:cNvPr>
          <p:cNvCxnSpPr/>
          <p:nvPr/>
        </p:nvCxnSpPr>
        <p:spPr>
          <a:xfrm>
            <a:off x="7179126" y="6146800"/>
            <a:ext cx="4559300" cy="0"/>
          </a:xfrm>
          <a:prstGeom prst="line">
            <a:avLst/>
          </a:prstGeom>
          <a:ln>
            <a:solidFill>
              <a:srgbClr val="CCC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10519C-5EEF-4871-B5B1-B2062527933C}"/>
              </a:ext>
            </a:extLst>
          </p:cNvPr>
          <p:cNvSpPr/>
          <p:nvPr/>
        </p:nvSpPr>
        <p:spPr>
          <a:xfrm>
            <a:off x="7824380" y="2829692"/>
            <a:ext cx="2884484" cy="2358140"/>
          </a:xfrm>
          <a:prstGeom prst="rect">
            <a:avLst/>
          </a:prstGeom>
        </p:spPr>
        <p:txBody>
          <a:bodyPr vert="eaVert" lIns="91440" tIns="45720" rIns="91440" bIns="45720" rtlCol="0" anchor="ctr">
            <a:no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第一杯温茶，在父母的温室下茁壮成长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第二杯是苦茶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为自己为人生而奋斗，吃的苦中苦方为人上人。第三杯五味茶，历经千万事，只求人间道，各种经历都会尝试。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A13FD8-C6FF-4B8D-9F6C-C046EB190CEE}"/>
              </a:ext>
            </a:extLst>
          </p:cNvPr>
          <p:cNvSpPr/>
          <p:nvPr/>
        </p:nvSpPr>
        <p:spPr>
          <a:xfrm>
            <a:off x="10992755" y="2786401"/>
            <a:ext cx="419100" cy="2298697"/>
          </a:xfrm>
          <a:prstGeom prst="rect">
            <a:avLst/>
          </a:prstGeom>
          <a:solidFill>
            <a:srgbClr val="CCC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人生如茶</a:t>
            </a:r>
          </a:p>
        </p:txBody>
      </p:sp>
    </p:spTree>
    <p:extLst>
      <p:ext uri="{BB962C8B-B14F-4D97-AF65-F5344CB8AC3E}">
        <p14:creationId xmlns:p14="http://schemas.microsoft.com/office/powerpoint/2010/main" val="995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0E1D5B-437D-4307-9CF3-862A42A2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92AF8FA-88AE-4E3D-9EE0-56A3653B9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09" y="1114801"/>
            <a:ext cx="10031734" cy="46349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77800" sx="101000" sy="101000" algn="ctr" rotWithShape="0">
              <a:prstClr val="black">
                <a:alpha val="31000"/>
              </a:prst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E17F88-B011-4225-9050-641E277EB234}"/>
              </a:ext>
            </a:extLst>
          </p:cNvPr>
          <p:cNvSpPr/>
          <p:nvPr/>
        </p:nvSpPr>
        <p:spPr>
          <a:xfrm>
            <a:off x="10276110" y="3338286"/>
            <a:ext cx="1436914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艺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50378E-BA0D-487D-9331-5D9669FBD304}"/>
              </a:ext>
            </a:extLst>
          </p:cNvPr>
          <p:cNvSpPr/>
          <p:nvPr/>
        </p:nvSpPr>
        <p:spPr>
          <a:xfrm>
            <a:off x="0" y="2122288"/>
            <a:ext cx="2736648" cy="291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900" dirty="0">
                <a:solidFill>
                  <a:srgbClr val="E3E0D9"/>
                </a:solidFill>
                <a:cs typeface="+mn-ea"/>
                <a:sym typeface="+mn-lt"/>
              </a:rPr>
              <a:t>茶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F7D4804-3F6B-4BDB-AF49-84FFA5ED7FFF}"/>
              </a:ext>
            </a:extLst>
          </p:cNvPr>
          <p:cNvSpPr/>
          <p:nvPr/>
        </p:nvSpPr>
        <p:spPr>
          <a:xfrm>
            <a:off x="5313742" y="1692579"/>
            <a:ext cx="1580542" cy="158054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DA60042-B343-4F59-A110-00689BFDC4CB}"/>
              </a:ext>
            </a:extLst>
          </p:cNvPr>
          <p:cNvSpPr/>
          <p:nvPr/>
        </p:nvSpPr>
        <p:spPr>
          <a:xfrm>
            <a:off x="4685374" y="3827206"/>
            <a:ext cx="2850960" cy="46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8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溯 来 源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D0A338-9376-4A97-979F-71A4A5A13EA4}"/>
              </a:ext>
            </a:extLst>
          </p:cNvPr>
          <p:cNvSpPr/>
          <p:nvPr/>
        </p:nvSpPr>
        <p:spPr>
          <a:xfrm>
            <a:off x="3530111" y="4524674"/>
            <a:ext cx="5161486" cy="44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色香俱浓怡心神，苦尽甘来攻自成。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4281B7-A3A2-4ABA-ACB0-CEEACFBF9A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5650" y="3463424"/>
            <a:ext cx="887782" cy="4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20" grpId="0"/>
      <p:bldP spid="26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liozin0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1409</Words>
  <Application>Microsoft Office PowerPoint</Application>
  <PresentationFormat>宽屏</PresentationFormat>
  <Paragraphs>160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61</cp:revision>
  <dcterms:created xsi:type="dcterms:W3CDTF">2020-02-23T01:32:13Z</dcterms:created>
  <dcterms:modified xsi:type="dcterms:W3CDTF">2022-12-31T01:03:26Z</dcterms:modified>
</cp:coreProperties>
</file>